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embeddings/Microsoft_Equation2.bin" ContentType="application/vnd.openxmlformats-officedocument.oleObject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Microsoft_Equation3.bin" ContentType="application/vnd.openxmlformats-officedocument.oleObject"/>
  <Override PartName="/ppt/notesSlides/notesSlide7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Microsoft_Equation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6.bin" ContentType="application/vnd.openxmlformats-officedocument.oleObject"/>
  <Override PartName="/ppt/notesSlides/notesSlide19.xml" ContentType="application/vnd.openxmlformats-officedocument.presentationml.notesSlide+xml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5"/>
  </p:notesMasterIdLst>
  <p:sldIdLst>
    <p:sldId id="454" r:id="rId2"/>
    <p:sldId id="458" r:id="rId3"/>
    <p:sldId id="805" r:id="rId4"/>
    <p:sldId id="899" r:id="rId5"/>
    <p:sldId id="971" r:id="rId6"/>
    <p:sldId id="900" r:id="rId7"/>
    <p:sldId id="974" r:id="rId8"/>
    <p:sldId id="885" r:id="rId9"/>
    <p:sldId id="853" r:id="rId10"/>
    <p:sldId id="888" r:id="rId11"/>
    <p:sldId id="889" r:id="rId12"/>
    <p:sldId id="818" r:id="rId13"/>
    <p:sldId id="975" r:id="rId14"/>
    <p:sldId id="855" r:id="rId15"/>
    <p:sldId id="980" r:id="rId16"/>
    <p:sldId id="822" r:id="rId17"/>
    <p:sldId id="872" r:id="rId18"/>
    <p:sldId id="895" r:id="rId19"/>
    <p:sldId id="893" r:id="rId20"/>
    <p:sldId id="884" r:id="rId21"/>
    <p:sldId id="883" r:id="rId22"/>
    <p:sldId id="973" r:id="rId23"/>
    <p:sldId id="839" r:id="rId24"/>
    <p:sldId id="898" r:id="rId25"/>
    <p:sldId id="976" r:id="rId26"/>
    <p:sldId id="873" r:id="rId27"/>
    <p:sldId id="946" r:id="rId28"/>
    <p:sldId id="947" r:id="rId29"/>
    <p:sldId id="880" r:id="rId30"/>
    <p:sldId id="881" r:id="rId31"/>
    <p:sldId id="882" r:id="rId32"/>
    <p:sldId id="977" r:id="rId33"/>
    <p:sldId id="906" r:id="rId34"/>
    <p:sldId id="905" r:id="rId35"/>
    <p:sldId id="904" r:id="rId36"/>
    <p:sldId id="951" r:id="rId37"/>
    <p:sldId id="952" r:id="rId38"/>
    <p:sldId id="953" r:id="rId39"/>
    <p:sldId id="948" r:id="rId40"/>
    <p:sldId id="954" r:id="rId41"/>
    <p:sldId id="907" r:id="rId42"/>
    <p:sldId id="908" r:id="rId43"/>
    <p:sldId id="909" r:id="rId44"/>
    <p:sldId id="910" r:id="rId45"/>
    <p:sldId id="911" r:id="rId46"/>
    <p:sldId id="912" r:id="rId47"/>
    <p:sldId id="913" r:id="rId48"/>
    <p:sldId id="914" r:id="rId49"/>
    <p:sldId id="915" r:id="rId50"/>
    <p:sldId id="916" r:id="rId51"/>
    <p:sldId id="917" r:id="rId52"/>
    <p:sldId id="918" r:id="rId53"/>
    <p:sldId id="919" r:id="rId54"/>
    <p:sldId id="920" r:id="rId55"/>
    <p:sldId id="921" r:id="rId56"/>
    <p:sldId id="922" r:id="rId57"/>
    <p:sldId id="923" r:id="rId58"/>
    <p:sldId id="924" r:id="rId59"/>
    <p:sldId id="925" r:id="rId60"/>
    <p:sldId id="926" r:id="rId61"/>
    <p:sldId id="927" r:id="rId62"/>
    <p:sldId id="928" r:id="rId63"/>
    <p:sldId id="929" r:id="rId64"/>
    <p:sldId id="931" r:id="rId65"/>
    <p:sldId id="932" r:id="rId66"/>
    <p:sldId id="933" r:id="rId67"/>
    <p:sldId id="934" r:id="rId68"/>
    <p:sldId id="935" r:id="rId69"/>
    <p:sldId id="936" r:id="rId70"/>
    <p:sldId id="937" r:id="rId71"/>
    <p:sldId id="938" r:id="rId72"/>
    <p:sldId id="978" r:id="rId73"/>
    <p:sldId id="943" r:id="rId74"/>
    <p:sldId id="712" r:id="rId75"/>
    <p:sldId id="955" r:id="rId76"/>
    <p:sldId id="956" r:id="rId77"/>
    <p:sldId id="957" r:id="rId78"/>
    <p:sldId id="958" r:id="rId79"/>
    <p:sldId id="721" r:id="rId80"/>
    <p:sldId id="959" r:id="rId81"/>
    <p:sldId id="727" r:id="rId82"/>
    <p:sldId id="960" r:id="rId83"/>
    <p:sldId id="961" r:id="rId84"/>
    <p:sldId id="731" r:id="rId85"/>
    <p:sldId id="979" r:id="rId86"/>
    <p:sldId id="734" r:id="rId87"/>
    <p:sldId id="772" r:id="rId88"/>
    <p:sldId id="776" r:id="rId89"/>
    <p:sldId id="777" r:id="rId90"/>
    <p:sldId id="735" r:id="rId91"/>
    <p:sldId id="738" r:id="rId92"/>
    <p:sldId id="739" r:id="rId93"/>
    <p:sldId id="605" r:id="rId9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rve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B1DD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88" autoAdjust="0"/>
    <p:restoredTop sz="90498" autoAdjust="0"/>
  </p:normalViewPr>
  <p:slideViewPr>
    <p:cSldViewPr>
      <p:cViewPr>
        <p:scale>
          <a:sx n="90" d="100"/>
          <a:sy n="90" d="100"/>
        </p:scale>
        <p:origin x="-416" y="-448"/>
      </p:cViewPr>
      <p:guideLst>
        <p:guide orient="horz" pos="2205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commentAuthors" Target="commentAuthors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inedarve:Documents:#ESS_TechDoc:ESS_LeadEngineers:0_LE_Requirements:DmG_OPTIMUS_PowerProfil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2416849349"/>
          <c:y val="0.0679028466962653"/>
          <c:w val="0.759244512368759"/>
          <c:h val="0.6399574904163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Sheet1!$B$1:$B$2</c:f>
              <c:strCache>
                <c:ptCount val="1"/>
                <c:pt idx="0">
                  <c:v>Accelerating gradient MV/m</c:v>
                </c:pt>
              </c:strCache>
            </c:strRef>
          </c:tx>
          <c:spPr>
            <a:ln w="47625">
              <a:noFill/>
            </a:ln>
          </c:spPr>
          <c:marker>
            <c:symbol val="dot"/>
            <c:size val="9"/>
          </c:marker>
          <c:xVal>
            <c:numRef>
              <c:f>Sheet1!$A$3:$A$148</c:f>
              <c:numCache>
                <c:formatCode>General</c:formatCode>
                <c:ptCount val="146"/>
                <c:pt idx="0">
                  <c:v>0.416</c:v>
                </c:pt>
                <c:pt idx="1">
                  <c:v>0.425</c:v>
                </c:pt>
                <c:pt idx="2">
                  <c:v>0.433</c:v>
                </c:pt>
                <c:pt idx="3">
                  <c:v>0.442</c:v>
                </c:pt>
                <c:pt idx="4">
                  <c:v>0.45</c:v>
                </c:pt>
                <c:pt idx="5">
                  <c:v>0.459</c:v>
                </c:pt>
                <c:pt idx="6">
                  <c:v>0.467</c:v>
                </c:pt>
                <c:pt idx="7">
                  <c:v>0.475</c:v>
                </c:pt>
                <c:pt idx="8">
                  <c:v>0.483</c:v>
                </c:pt>
                <c:pt idx="9">
                  <c:v>0.491</c:v>
                </c:pt>
                <c:pt idx="10">
                  <c:v>0.498</c:v>
                </c:pt>
                <c:pt idx="11">
                  <c:v>0.505</c:v>
                </c:pt>
                <c:pt idx="12">
                  <c:v>0.512</c:v>
                </c:pt>
                <c:pt idx="13">
                  <c:v>0.519</c:v>
                </c:pt>
                <c:pt idx="14">
                  <c:v>0.526</c:v>
                </c:pt>
                <c:pt idx="15">
                  <c:v>0.532</c:v>
                </c:pt>
                <c:pt idx="16">
                  <c:v>0.538</c:v>
                </c:pt>
                <c:pt idx="17">
                  <c:v>0.544</c:v>
                </c:pt>
                <c:pt idx="18">
                  <c:v>0.55</c:v>
                </c:pt>
                <c:pt idx="19">
                  <c:v>0.555</c:v>
                </c:pt>
                <c:pt idx="20">
                  <c:v>0.561</c:v>
                </c:pt>
                <c:pt idx="21">
                  <c:v>0.566</c:v>
                </c:pt>
                <c:pt idx="22">
                  <c:v>0.571</c:v>
                </c:pt>
                <c:pt idx="23">
                  <c:v>0.575</c:v>
                </c:pt>
                <c:pt idx="24">
                  <c:v>0.58</c:v>
                </c:pt>
                <c:pt idx="25">
                  <c:v>0.584</c:v>
                </c:pt>
                <c:pt idx="26">
                  <c:v>0.587</c:v>
                </c:pt>
                <c:pt idx="27">
                  <c:v>0.591</c:v>
                </c:pt>
                <c:pt idx="28">
                  <c:v>0.594</c:v>
                </c:pt>
                <c:pt idx="29">
                  <c:v>0.597</c:v>
                </c:pt>
                <c:pt idx="30">
                  <c:v>0.601</c:v>
                </c:pt>
                <c:pt idx="31">
                  <c:v>0.605</c:v>
                </c:pt>
                <c:pt idx="32">
                  <c:v>0.609</c:v>
                </c:pt>
                <c:pt idx="33">
                  <c:v>0.614</c:v>
                </c:pt>
                <c:pt idx="34">
                  <c:v>0.619</c:v>
                </c:pt>
                <c:pt idx="35">
                  <c:v>0.624</c:v>
                </c:pt>
                <c:pt idx="36">
                  <c:v>0.629</c:v>
                </c:pt>
                <c:pt idx="37">
                  <c:v>0.635</c:v>
                </c:pt>
                <c:pt idx="38">
                  <c:v>0.641</c:v>
                </c:pt>
                <c:pt idx="39">
                  <c:v>0.648</c:v>
                </c:pt>
                <c:pt idx="40">
                  <c:v>0.654</c:v>
                </c:pt>
                <c:pt idx="41">
                  <c:v>0.661</c:v>
                </c:pt>
                <c:pt idx="42">
                  <c:v>0.668</c:v>
                </c:pt>
                <c:pt idx="43">
                  <c:v>0.676</c:v>
                </c:pt>
                <c:pt idx="44">
                  <c:v>0.683</c:v>
                </c:pt>
                <c:pt idx="45">
                  <c:v>0.69</c:v>
                </c:pt>
                <c:pt idx="46">
                  <c:v>0.698</c:v>
                </c:pt>
                <c:pt idx="47">
                  <c:v>0.705</c:v>
                </c:pt>
                <c:pt idx="48">
                  <c:v>0.712</c:v>
                </c:pt>
                <c:pt idx="49">
                  <c:v>0.719</c:v>
                </c:pt>
                <c:pt idx="50">
                  <c:v>0.726</c:v>
                </c:pt>
                <c:pt idx="51">
                  <c:v>0.732</c:v>
                </c:pt>
                <c:pt idx="52">
                  <c:v>0.738</c:v>
                </c:pt>
                <c:pt idx="53">
                  <c:v>0.744</c:v>
                </c:pt>
                <c:pt idx="54">
                  <c:v>0.75</c:v>
                </c:pt>
                <c:pt idx="55">
                  <c:v>0.755</c:v>
                </c:pt>
                <c:pt idx="56">
                  <c:v>0.76</c:v>
                </c:pt>
                <c:pt idx="57">
                  <c:v>0.765</c:v>
                </c:pt>
                <c:pt idx="58">
                  <c:v>0.77</c:v>
                </c:pt>
                <c:pt idx="59">
                  <c:v>0.774</c:v>
                </c:pt>
                <c:pt idx="60">
                  <c:v>0.778</c:v>
                </c:pt>
                <c:pt idx="61">
                  <c:v>0.782</c:v>
                </c:pt>
                <c:pt idx="62">
                  <c:v>0.787</c:v>
                </c:pt>
                <c:pt idx="63">
                  <c:v>0.791</c:v>
                </c:pt>
                <c:pt idx="64">
                  <c:v>0.795</c:v>
                </c:pt>
                <c:pt idx="65">
                  <c:v>0.8</c:v>
                </c:pt>
                <c:pt idx="66">
                  <c:v>0.804</c:v>
                </c:pt>
                <c:pt idx="67">
                  <c:v>0.808</c:v>
                </c:pt>
                <c:pt idx="68">
                  <c:v>0.812</c:v>
                </c:pt>
                <c:pt idx="69">
                  <c:v>0.816</c:v>
                </c:pt>
                <c:pt idx="70">
                  <c:v>0.82</c:v>
                </c:pt>
                <c:pt idx="71">
                  <c:v>0.824</c:v>
                </c:pt>
                <c:pt idx="72">
                  <c:v>0.827</c:v>
                </c:pt>
                <c:pt idx="73">
                  <c:v>0.831</c:v>
                </c:pt>
                <c:pt idx="74">
                  <c:v>0.834</c:v>
                </c:pt>
                <c:pt idx="75">
                  <c:v>0.838</c:v>
                </c:pt>
                <c:pt idx="76">
                  <c:v>0.841</c:v>
                </c:pt>
                <c:pt idx="77">
                  <c:v>0.844</c:v>
                </c:pt>
                <c:pt idx="78">
                  <c:v>0.848</c:v>
                </c:pt>
                <c:pt idx="79">
                  <c:v>0.851</c:v>
                </c:pt>
                <c:pt idx="80">
                  <c:v>0.854</c:v>
                </c:pt>
                <c:pt idx="81">
                  <c:v>0.857</c:v>
                </c:pt>
                <c:pt idx="82">
                  <c:v>0.86</c:v>
                </c:pt>
                <c:pt idx="83">
                  <c:v>0.862</c:v>
                </c:pt>
                <c:pt idx="84">
                  <c:v>0.865</c:v>
                </c:pt>
                <c:pt idx="85">
                  <c:v>0.868</c:v>
                </c:pt>
                <c:pt idx="86">
                  <c:v>0.87</c:v>
                </c:pt>
                <c:pt idx="87">
                  <c:v>0.873</c:v>
                </c:pt>
                <c:pt idx="88">
                  <c:v>0.875</c:v>
                </c:pt>
                <c:pt idx="89">
                  <c:v>0.878</c:v>
                </c:pt>
                <c:pt idx="90">
                  <c:v>0.88</c:v>
                </c:pt>
                <c:pt idx="91">
                  <c:v>0.882</c:v>
                </c:pt>
                <c:pt idx="92">
                  <c:v>0.884</c:v>
                </c:pt>
                <c:pt idx="93">
                  <c:v>0.886</c:v>
                </c:pt>
                <c:pt idx="94">
                  <c:v>0.888</c:v>
                </c:pt>
                <c:pt idx="95">
                  <c:v>0.89</c:v>
                </c:pt>
                <c:pt idx="96">
                  <c:v>0.892</c:v>
                </c:pt>
                <c:pt idx="97">
                  <c:v>0.894</c:v>
                </c:pt>
                <c:pt idx="98">
                  <c:v>0.896</c:v>
                </c:pt>
                <c:pt idx="99">
                  <c:v>0.898</c:v>
                </c:pt>
                <c:pt idx="100">
                  <c:v>0.9</c:v>
                </c:pt>
                <c:pt idx="101">
                  <c:v>0.901</c:v>
                </c:pt>
                <c:pt idx="102">
                  <c:v>0.903</c:v>
                </c:pt>
                <c:pt idx="103">
                  <c:v>0.905</c:v>
                </c:pt>
                <c:pt idx="104">
                  <c:v>0.906</c:v>
                </c:pt>
                <c:pt idx="105">
                  <c:v>0.908</c:v>
                </c:pt>
                <c:pt idx="106">
                  <c:v>0.909</c:v>
                </c:pt>
                <c:pt idx="107">
                  <c:v>0.911</c:v>
                </c:pt>
                <c:pt idx="108">
                  <c:v>0.912</c:v>
                </c:pt>
                <c:pt idx="109">
                  <c:v>0.914</c:v>
                </c:pt>
                <c:pt idx="110">
                  <c:v>0.915</c:v>
                </c:pt>
                <c:pt idx="111">
                  <c:v>0.916</c:v>
                </c:pt>
                <c:pt idx="112">
                  <c:v>0.918</c:v>
                </c:pt>
                <c:pt idx="113">
                  <c:v>0.919</c:v>
                </c:pt>
                <c:pt idx="114">
                  <c:v>0.92</c:v>
                </c:pt>
                <c:pt idx="115">
                  <c:v>0.921</c:v>
                </c:pt>
                <c:pt idx="116">
                  <c:v>0.923</c:v>
                </c:pt>
                <c:pt idx="117">
                  <c:v>0.924</c:v>
                </c:pt>
                <c:pt idx="118">
                  <c:v>0.925</c:v>
                </c:pt>
                <c:pt idx="119">
                  <c:v>0.926</c:v>
                </c:pt>
                <c:pt idx="120">
                  <c:v>0.927</c:v>
                </c:pt>
                <c:pt idx="121">
                  <c:v>0.928</c:v>
                </c:pt>
                <c:pt idx="122">
                  <c:v>0.929</c:v>
                </c:pt>
                <c:pt idx="123">
                  <c:v>0.93</c:v>
                </c:pt>
                <c:pt idx="124">
                  <c:v>0.931</c:v>
                </c:pt>
                <c:pt idx="125">
                  <c:v>0.932</c:v>
                </c:pt>
                <c:pt idx="126">
                  <c:v>0.933</c:v>
                </c:pt>
                <c:pt idx="127">
                  <c:v>0.934</c:v>
                </c:pt>
                <c:pt idx="128">
                  <c:v>0.935</c:v>
                </c:pt>
                <c:pt idx="129">
                  <c:v>0.936</c:v>
                </c:pt>
                <c:pt idx="130">
                  <c:v>0.937</c:v>
                </c:pt>
                <c:pt idx="131">
                  <c:v>0.937</c:v>
                </c:pt>
                <c:pt idx="132">
                  <c:v>0.938</c:v>
                </c:pt>
                <c:pt idx="133">
                  <c:v>0.939</c:v>
                </c:pt>
                <c:pt idx="134">
                  <c:v>0.94</c:v>
                </c:pt>
                <c:pt idx="135">
                  <c:v>0.941</c:v>
                </c:pt>
                <c:pt idx="136">
                  <c:v>0.941</c:v>
                </c:pt>
                <c:pt idx="137">
                  <c:v>0.942</c:v>
                </c:pt>
                <c:pt idx="138">
                  <c:v>0.943</c:v>
                </c:pt>
                <c:pt idx="139">
                  <c:v>0.944</c:v>
                </c:pt>
                <c:pt idx="140">
                  <c:v>0.944</c:v>
                </c:pt>
                <c:pt idx="141">
                  <c:v>0.945</c:v>
                </c:pt>
                <c:pt idx="142">
                  <c:v>0.946</c:v>
                </c:pt>
                <c:pt idx="143">
                  <c:v>0.946</c:v>
                </c:pt>
                <c:pt idx="144">
                  <c:v>0.947</c:v>
                </c:pt>
                <c:pt idx="145">
                  <c:v>0.948</c:v>
                </c:pt>
              </c:numCache>
            </c:numRef>
          </c:xVal>
          <c:yVal>
            <c:numRef>
              <c:f>Sheet1!$B$3:$B$148</c:f>
              <c:numCache>
                <c:formatCode>General</c:formatCode>
                <c:ptCount val="146"/>
                <c:pt idx="0">
                  <c:v>7.535346414444052</c:v>
                </c:pt>
                <c:pt idx="1">
                  <c:v>7.817334429953394</c:v>
                </c:pt>
                <c:pt idx="2">
                  <c:v>8.083656444601103</c:v>
                </c:pt>
                <c:pt idx="3">
                  <c:v>8.30298045666393</c:v>
                </c:pt>
                <c:pt idx="4">
                  <c:v>8.475306466141855</c:v>
                </c:pt>
                <c:pt idx="5">
                  <c:v>8.631966474758148</c:v>
                </c:pt>
                <c:pt idx="6">
                  <c:v>8.757294481651113</c:v>
                </c:pt>
                <c:pt idx="7">
                  <c:v>8.851290486820977</c:v>
                </c:pt>
                <c:pt idx="8">
                  <c:v>8.913954490267496</c:v>
                </c:pt>
                <c:pt idx="9">
                  <c:v>8.960952492852387</c:v>
                </c:pt>
                <c:pt idx="10">
                  <c:v>8.99228449457565</c:v>
                </c:pt>
                <c:pt idx="11">
                  <c:v>8.99228449457565</c:v>
                </c:pt>
                <c:pt idx="12">
                  <c:v>8.99228449457565</c:v>
                </c:pt>
                <c:pt idx="13">
                  <c:v>8.976618493714017</c:v>
                </c:pt>
                <c:pt idx="14">
                  <c:v>8.945286491990757</c:v>
                </c:pt>
                <c:pt idx="15">
                  <c:v>8.913954490267496</c:v>
                </c:pt>
                <c:pt idx="16">
                  <c:v>8.86695648768261</c:v>
                </c:pt>
                <c:pt idx="17">
                  <c:v>8.819958485097715</c:v>
                </c:pt>
                <c:pt idx="18">
                  <c:v>8.772960482512742</c:v>
                </c:pt>
                <c:pt idx="19">
                  <c:v>8.710296479066304</c:v>
                </c:pt>
                <c:pt idx="20">
                  <c:v>8.663298476481415</c:v>
                </c:pt>
                <c:pt idx="21">
                  <c:v>8.600634473034895</c:v>
                </c:pt>
                <c:pt idx="22">
                  <c:v>8.537970469588368</c:v>
                </c:pt>
                <c:pt idx="23">
                  <c:v>8.475306466141855</c:v>
                </c:pt>
                <c:pt idx="24">
                  <c:v>8.114988446324363</c:v>
                </c:pt>
                <c:pt idx="25">
                  <c:v>8.036658442016213</c:v>
                </c:pt>
                <c:pt idx="26">
                  <c:v>4.103556942113538</c:v>
                </c:pt>
                <c:pt idx="27">
                  <c:v>4.267231577981273</c:v>
                </c:pt>
                <c:pt idx="28">
                  <c:v>4.465979350106465</c:v>
                </c:pt>
                <c:pt idx="29">
                  <c:v>4.629653985974252</c:v>
                </c:pt>
                <c:pt idx="30">
                  <c:v>5.424645074474882</c:v>
                </c:pt>
                <c:pt idx="31">
                  <c:v>5.623392846600025</c:v>
                </c:pt>
                <c:pt idx="32">
                  <c:v>5.833831664144327</c:v>
                </c:pt>
                <c:pt idx="33">
                  <c:v>6.032579436269478</c:v>
                </c:pt>
                <c:pt idx="34">
                  <c:v>7.43550488656471</c:v>
                </c:pt>
                <c:pt idx="35">
                  <c:v>7.70439893120463</c:v>
                </c:pt>
                <c:pt idx="36">
                  <c:v>7.97329297584455</c:v>
                </c:pt>
                <c:pt idx="37">
                  <c:v>8.218804929646212</c:v>
                </c:pt>
                <c:pt idx="38">
                  <c:v>10.4751766955377</c:v>
                </c:pt>
                <c:pt idx="39">
                  <c:v>10.80252596727326</c:v>
                </c:pt>
                <c:pt idx="40">
                  <c:v>11.09480210275143</c:v>
                </c:pt>
                <c:pt idx="41">
                  <c:v>11.35200510197222</c:v>
                </c:pt>
                <c:pt idx="42">
                  <c:v>13.56161268618721</c:v>
                </c:pt>
                <c:pt idx="43">
                  <c:v>13.79543359456975</c:v>
                </c:pt>
                <c:pt idx="44">
                  <c:v>14.02925450295228</c:v>
                </c:pt>
                <c:pt idx="45">
                  <c:v>14.14616495714355</c:v>
                </c:pt>
                <c:pt idx="46">
                  <c:v>16.36746358677766</c:v>
                </c:pt>
                <c:pt idx="47">
                  <c:v>16.48437404096892</c:v>
                </c:pt>
                <c:pt idx="48">
                  <c:v>16.48437404096892</c:v>
                </c:pt>
                <c:pt idx="49">
                  <c:v>16.48437404096892</c:v>
                </c:pt>
                <c:pt idx="50">
                  <c:v>16.71819494935147</c:v>
                </c:pt>
                <c:pt idx="51">
                  <c:v>16.6012844951602</c:v>
                </c:pt>
                <c:pt idx="52">
                  <c:v>16.48437404096892</c:v>
                </c:pt>
                <c:pt idx="53">
                  <c:v>16.25055313258639</c:v>
                </c:pt>
                <c:pt idx="54">
                  <c:v>16.13364267839512</c:v>
                </c:pt>
                <c:pt idx="55">
                  <c:v>15.89982177001259</c:v>
                </c:pt>
                <c:pt idx="56">
                  <c:v>15.78291131582132</c:v>
                </c:pt>
                <c:pt idx="57">
                  <c:v>15.54909040743878</c:v>
                </c:pt>
                <c:pt idx="58">
                  <c:v>15.43217995324751</c:v>
                </c:pt>
                <c:pt idx="59">
                  <c:v>15.19835904486497</c:v>
                </c:pt>
                <c:pt idx="60">
                  <c:v>14.96453813648244</c:v>
                </c:pt>
                <c:pt idx="61">
                  <c:v>14.7307172280999</c:v>
                </c:pt>
                <c:pt idx="62">
                  <c:v>15.19237757976681</c:v>
                </c:pt>
                <c:pt idx="63">
                  <c:v>15.52027062105675</c:v>
                </c:pt>
                <c:pt idx="64">
                  <c:v>15.84816366234668</c:v>
                </c:pt>
                <c:pt idx="65">
                  <c:v>16.06675902320663</c:v>
                </c:pt>
                <c:pt idx="66">
                  <c:v>16.72254510578649</c:v>
                </c:pt>
                <c:pt idx="67">
                  <c:v>16.94114046664645</c:v>
                </c:pt>
                <c:pt idx="68">
                  <c:v>17.26903350793618</c:v>
                </c:pt>
                <c:pt idx="69">
                  <c:v>17.48762886879632</c:v>
                </c:pt>
                <c:pt idx="70">
                  <c:v>17.59692654922631</c:v>
                </c:pt>
                <c:pt idx="71">
                  <c:v>17.81552191008626</c:v>
                </c:pt>
                <c:pt idx="72">
                  <c:v>18.03411727094622</c:v>
                </c:pt>
                <c:pt idx="73">
                  <c:v>18.1434149513762</c:v>
                </c:pt>
                <c:pt idx="74">
                  <c:v>18.36201031223615</c:v>
                </c:pt>
                <c:pt idx="75">
                  <c:v>18.47130799266613</c:v>
                </c:pt>
                <c:pt idx="76">
                  <c:v>18.58060567309611</c:v>
                </c:pt>
                <c:pt idx="77">
                  <c:v>18.68990335352608</c:v>
                </c:pt>
                <c:pt idx="78">
                  <c:v>18.90849871438603</c:v>
                </c:pt>
                <c:pt idx="79">
                  <c:v>18.90849871438603</c:v>
                </c:pt>
                <c:pt idx="80">
                  <c:v>19.01779639481601</c:v>
                </c:pt>
                <c:pt idx="81">
                  <c:v>19.12709407524599</c:v>
                </c:pt>
                <c:pt idx="82">
                  <c:v>19.23639175567597</c:v>
                </c:pt>
                <c:pt idx="83">
                  <c:v>19.34568943610588</c:v>
                </c:pt>
                <c:pt idx="84">
                  <c:v>19.34568943610588</c:v>
                </c:pt>
                <c:pt idx="85">
                  <c:v>19.45498711653592</c:v>
                </c:pt>
                <c:pt idx="86">
                  <c:v>19.45498711653592</c:v>
                </c:pt>
                <c:pt idx="87">
                  <c:v>19.5642847969659</c:v>
                </c:pt>
                <c:pt idx="88">
                  <c:v>19.5642847969659</c:v>
                </c:pt>
                <c:pt idx="89">
                  <c:v>19.67358247739588</c:v>
                </c:pt>
                <c:pt idx="90">
                  <c:v>19.67358247739588</c:v>
                </c:pt>
                <c:pt idx="91">
                  <c:v>19.67358247739588</c:v>
                </c:pt>
                <c:pt idx="92">
                  <c:v>19.78288015782585</c:v>
                </c:pt>
                <c:pt idx="93">
                  <c:v>19.78288015782585</c:v>
                </c:pt>
                <c:pt idx="94">
                  <c:v>19.78288015782585</c:v>
                </c:pt>
                <c:pt idx="95">
                  <c:v>19.78288015782585</c:v>
                </c:pt>
                <c:pt idx="96">
                  <c:v>19.89217783825583</c:v>
                </c:pt>
                <c:pt idx="97">
                  <c:v>19.89217783825583</c:v>
                </c:pt>
                <c:pt idx="98">
                  <c:v>19.89217783825583</c:v>
                </c:pt>
                <c:pt idx="99">
                  <c:v>19.89217783825583</c:v>
                </c:pt>
                <c:pt idx="100">
                  <c:v>19.89217783825583</c:v>
                </c:pt>
                <c:pt idx="101">
                  <c:v>19.89217783825583</c:v>
                </c:pt>
                <c:pt idx="102">
                  <c:v>19.89217783825583</c:v>
                </c:pt>
                <c:pt idx="103">
                  <c:v>19.89217783825583</c:v>
                </c:pt>
                <c:pt idx="104">
                  <c:v>19.89217783825583</c:v>
                </c:pt>
                <c:pt idx="105">
                  <c:v>19.89217783825583</c:v>
                </c:pt>
                <c:pt idx="106">
                  <c:v>19.89217783825583</c:v>
                </c:pt>
                <c:pt idx="107">
                  <c:v>19.89217783825583</c:v>
                </c:pt>
                <c:pt idx="108">
                  <c:v>19.89217783825583</c:v>
                </c:pt>
                <c:pt idx="109">
                  <c:v>19.89217783825583</c:v>
                </c:pt>
                <c:pt idx="110">
                  <c:v>19.89217783825583</c:v>
                </c:pt>
                <c:pt idx="111">
                  <c:v>19.89217783825583</c:v>
                </c:pt>
                <c:pt idx="112">
                  <c:v>19.89217783825583</c:v>
                </c:pt>
                <c:pt idx="113">
                  <c:v>19.89217783825583</c:v>
                </c:pt>
                <c:pt idx="114">
                  <c:v>19.89217783825583</c:v>
                </c:pt>
                <c:pt idx="115">
                  <c:v>19.89217783825583</c:v>
                </c:pt>
                <c:pt idx="116">
                  <c:v>19.89217783825583</c:v>
                </c:pt>
                <c:pt idx="117">
                  <c:v>19.89217783825583</c:v>
                </c:pt>
                <c:pt idx="118">
                  <c:v>19.89217783825583</c:v>
                </c:pt>
                <c:pt idx="119">
                  <c:v>19.89217783825583</c:v>
                </c:pt>
                <c:pt idx="120">
                  <c:v>19.89217783825583</c:v>
                </c:pt>
                <c:pt idx="121">
                  <c:v>19.89217783825583</c:v>
                </c:pt>
                <c:pt idx="122">
                  <c:v>19.89217783825583</c:v>
                </c:pt>
                <c:pt idx="123">
                  <c:v>19.89217783825583</c:v>
                </c:pt>
                <c:pt idx="124">
                  <c:v>19.89217783825583</c:v>
                </c:pt>
                <c:pt idx="125">
                  <c:v>19.89217783825583</c:v>
                </c:pt>
                <c:pt idx="126">
                  <c:v>19.89217783825583</c:v>
                </c:pt>
                <c:pt idx="127">
                  <c:v>19.89217783825583</c:v>
                </c:pt>
                <c:pt idx="128">
                  <c:v>19.78288015782585</c:v>
                </c:pt>
                <c:pt idx="129">
                  <c:v>19.78288015782585</c:v>
                </c:pt>
                <c:pt idx="130">
                  <c:v>19.78288015782585</c:v>
                </c:pt>
                <c:pt idx="131">
                  <c:v>19.78288015782585</c:v>
                </c:pt>
                <c:pt idx="132">
                  <c:v>19.78288015782585</c:v>
                </c:pt>
                <c:pt idx="133">
                  <c:v>19.78288015782585</c:v>
                </c:pt>
                <c:pt idx="134">
                  <c:v>19.78288015782585</c:v>
                </c:pt>
                <c:pt idx="135">
                  <c:v>19.78288015782585</c:v>
                </c:pt>
                <c:pt idx="136">
                  <c:v>19.78288015782585</c:v>
                </c:pt>
                <c:pt idx="137">
                  <c:v>19.78288015782585</c:v>
                </c:pt>
                <c:pt idx="138">
                  <c:v>19.78288015782585</c:v>
                </c:pt>
                <c:pt idx="139">
                  <c:v>19.67358247739588</c:v>
                </c:pt>
                <c:pt idx="140">
                  <c:v>19.67358247739588</c:v>
                </c:pt>
                <c:pt idx="141">
                  <c:v>19.67358247739588</c:v>
                </c:pt>
                <c:pt idx="142">
                  <c:v>19.67358247739588</c:v>
                </c:pt>
                <c:pt idx="143">
                  <c:v>19.67358247739588</c:v>
                </c:pt>
                <c:pt idx="144">
                  <c:v>19.67358247739588</c:v>
                </c:pt>
                <c:pt idx="145">
                  <c:v>19.67358247739588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3049320"/>
        <c:axId val="1925620568"/>
      </c:scatterChart>
      <c:valAx>
        <c:axId val="1923049320"/>
        <c:scaling>
          <c:orientation val="minMax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Beam Beta</a:t>
                </a:r>
              </a:p>
            </c:rich>
          </c:tx>
          <c:layout>
            <c:manualLayout>
              <c:xMode val="edge"/>
              <c:yMode val="edge"/>
              <c:x val="0.5321940416565"/>
              <c:y val="0.5468933844460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925620568"/>
        <c:crosses val="autoZero"/>
        <c:crossBetween val="midCat"/>
      </c:valAx>
      <c:valAx>
        <c:axId val="1925620568"/>
        <c:scaling>
          <c:orientation val="minMax"/>
          <c:max val="2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Accelerating gradient MV/m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2304932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emf"/><Relationship Id="rId3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1" Type="http://schemas.openxmlformats.org/officeDocument/2006/relationships/image" Target="../media/image44.wmf"/><Relationship Id="rId2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wmf"/><Relationship Id="rId1" Type="http://schemas.openxmlformats.org/officeDocument/2006/relationships/image" Target="../media/image62.wmf"/><Relationship Id="rId2" Type="http://schemas.openxmlformats.org/officeDocument/2006/relationships/image" Target="../media/image63.jpe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png"/><Relationship Id="rId5" Type="http://schemas.openxmlformats.org/officeDocument/2006/relationships/image" Target="../media/image72.wmf"/><Relationship Id="rId6" Type="http://schemas.openxmlformats.org/officeDocument/2006/relationships/image" Target="../media/image73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8/16/15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-based for interdisciplinary research, nuclear research, fundamental physics, spallation sources.</a:t>
            </a:r>
          </a:p>
          <a:p>
            <a:r>
              <a:rPr lang="en-US" baseline="0" dirty="0" smtClean="0"/>
              <a:t>e.g. SNS, MYRRHA, C-ADS</a:t>
            </a:r>
          </a:p>
          <a:p>
            <a:r>
              <a:rPr lang="en-US" baseline="0" dirty="0" smtClean="0"/>
              <a:t>FNAL, CERN</a:t>
            </a:r>
          </a:p>
          <a:p>
            <a:r>
              <a:rPr lang="en-US" baseline="0" dirty="0" smtClean="0"/>
              <a:t>IPHI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SPIRAL- radioactive 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9047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Explan</a:t>
            </a:r>
            <a:r>
              <a:rPr lang="en-US" dirty="0" smtClean="0"/>
              <a:t> spallation:</a:t>
            </a:r>
          </a:p>
          <a:p>
            <a:r>
              <a:rPr lang="en-US" dirty="0" smtClean="0"/>
              <a:t>Moderation</a:t>
            </a:r>
          </a:p>
          <a:p>
            <a:endParaRPr lang="en-US" dirty="0" smtClean="0"/>
          </a:p>
          <a:p>
            <a:r>
              <a:rPr lang="en-US" dirty="0" smtClean="0"/>
              <a:t>Why choice of Solid</a:t>
            </a:r>
            <a:r>
              <a:rPr lang="en-US" baseline="0" dirty="0" smtClean="0"/>
              <a:t> tungsten</a:t>
            </a:r>
          </a:p>
          <a:p>
            <a:r>
              <a:rPr lang="en-US" baseline="0" dirty="0" smtClean="0"/>
              <a:t>Low radioactive inventory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270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690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400</a:t>
            </a:r>
            <a:r>
              <a:rPr lang="en-US" baseline="0" dirty="0" smtClean="0"/>
              <a:t> m/ 600 m tunnel = SRF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9569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 spoke – 3 gap</a:t>
            </a:r>
          </a:p>
          <a:p>
            <a:pPr>
              <a:defRPr/>
            </a:pPr>
            <a:r>
              <a:rPr lang="en-US" dirty="0" smtClean="0"/>
              <a:t>4 cavity – SNS like</a:t>
            </a:r>
          </a:p>
          <a:p>
            <a:pPr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 smtClean="0"/>
              <a:t>Segmented</a:t>
            </a:r>
            <a:r>
              <a:rPr lang="fr-FR" sz="1200" dirty="0" smtClean="0"/>
              <a:t> SRF </a:t>
            </a:r>
            <a:r>
              <a:rPr lang="fr-FR" sz="1200" dirty="0" err="1" smtClean="0"/>
              <a:t>linac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RT </a:t>
            </a:r>
            <a:r>
              <a:rPr lang="fr-FR" sz="1200" dirty="0" err="1" smtClean="0"/>
              <a:t>focusing</a:t>
            </a:r>
            <a:r>
              <a:rPr lang="fr-FR" sz="1200" dirty="0" smtClean="0"/>
              <a:t> </a:t>
            </a:r>
            <a:r>
              <a:rPr lang="fr-FR" sz="1200" dirty="0" err="1" smtClean="0"/>
              <a:t>elements</a:t>
            </a:r>
            <a:endParaRPr lang="en-US" sz="1200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QA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50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Only minor differences: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Length of the inter-cavity bellows, </a:t>
            </a:r>
            <a:r>
              <a:rPr lang="fr-FR" sz="1400" dirty="0" err="1" smtClean="0" bmk="">
                <a:latin typeface="Arial"/>
                <a:cs typeface="Arial"/>
              </a:rPr>
              <a:t>details</a:t>
            </a:r>
            <a:r>
              <a:rPr lang="fr-FR" sz="1400" dirty="0" smtClean="0" bmk="">
                <a:latin typeface="Arial"/>
                <a:cs typeface="Arial"/>
              </a:rPr>
              <a:t> in </a:t>
            </a:r>
            <a:r>
              <a:rPr lang="fr-FR" sz="1400" dirty="0" err="1" smtClean="0" bmk="">
                <a:latin typeface="Arial"/>
                <a:cs typeface="Arial"/>
              </a:rPr>
              <a:t>cryo</a:t>
            </a:r>
            <a:r>
              <a:rPr lang="fr-FR" sz="1400" dirty="0" smtClean="0" bmk="">
                <a:latin typeface="Arial"/>
                <a:cs typeface="Arial"/>
              </a:rPr>
              <a:t> </a:t>
            </a:r>
            <a:r>
              <a:rPr lang="fr-FR" sz="1400" dirty="0" err="1" smtClean="0" bmk="">
                <a:latin typeface="Arial"/>
                <a:cs typeface="Arial"/>
              </a:rPr>
              <a:t>piping</a:t>
            </a:r>
            <a:r>
              <a:rPr lang="fr-FR" sz="1400" dirty="0" smtClean="0" bmk="">
                <a:latin typeface="Arial"/>
                <a:cs typeface="Arial"/>
              </a:rPr>
              <a:t>, </a:t>
            </a:r>
            <a:r>
              <a:rPr lang="fr-FR" sz="1400" dirty="0" err="1" smtClean="0" bmk="">
                <a:latin typeface="Arial"/>
                <a:cs typeface="Arial"/>
              </a:rPr>
              <a:t>beam</a:t>
            </a:r>
            <a:r>
              <a:rPr lang="fr-FR" sz="1400" dirty="0" smtClean="0" bmk="">
                <a:latin typeface="Arial"/>
                <a:cs typeface="Arial"/>
              </a:rPr>
              <a:t> pipe </a:t>
            </a:r>
            <a:r>
              <a:rPr lang="fr-FR" sz="1400" dirty="0" err="1" smtClean="0" bmk="">
                <a:latin typeface="Arial"/>
                <a:cs typeface="Arial"/>
              </a:rPr>
              <a:t>bellows</a:t>
            </a:r>
            <a:endParaRPr lang="en-US" sz="1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Tuner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piezo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frames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Penetration of the antenna for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ext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adjustment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20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Only minor differences: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Length of the inter-cavity bellows, </a:t>
            </a:r>
            <a:r>
              <a:rPr lang="fr-FR" sz="1400" dirty="0" err="1" smtClean="0" bmk="">
                <a:latin typeface="Arial"/>
                <a:cs typeface="Arial"/>
              </a:rPr>
              <a:t>details</a:t>
            </a:r>
            <a:r>
              <a:rPr lang="fr-FR" sz="1400" dirty="0" smtClean="0" bmk="">
                <a:latin typeface="Arial"/>
                <a:cs typeface="Arial"/>
              </a:rPr>
              <a:t> in </a:t>
            </a:r>
            <a:r>
              <a:rPr lang="fr-FR" sz="1400" dirty="0" err="1" smtClean="0" bmk="">
                <a:latin typeface="Arial"/>
                <a:cs typeface="Arial"/>
              </a:rPr>
              <a:t>cryo</a:t>
            </a:r>
            <a:r>
              <a:rPr lang="fr-FR" sz="1400" dirty="0" smtClean="0" bmk="">
                <a:latin typeface="Arial"/>
                <a:cs typeface="Arial"/>
              </a:rPr>
              <a:t> </a:t>
            </a:r>
            <a:r>
              <a:rPr lang="fr-FR" sz="1400" dirty="0" err="1" smtClean="0" bmk="">
                <a:latin typeface="Arial"/>
                <a:cs typeface="Arial"/>
              </a:rPr>
              <a:t>piping</a:t>
            </a:r>
            <a:r>
              <a:rPr lang="fr-FR" sz="1400" dirty="0" smtClean="0" bmk="">
                <a:latin typeface="Arial"/>
                <a:cs typeface="Arial"/>
              </a:rPr>
              <a:t>, </a:t>
            </a:r>
            <a:r>
              <a:rPr lang="fr-FR" sz="1400" dirty="0" err="1" smtClean="0" bmk="">
                <a:latin typeface="Arial"/>
                <a:cs typeface="Arial"/>
              </a:rPr>
              <a:t>beam</a:t>
            </a:r>
            <a:r>
              <a:rPr lang="fr-FR" sz="1400" dirty="0" smtClean="0" bmk="">
                <a:latin typeface="Arial"/>
                <a:cs typeface="Arial"/>
              </a:rPr>
              <a:t> pipe </a:t>
            </a:r>
            <a:r>
              <a:rPr lang="fr-FR" sz="1400" dirty="0" err="1" smtClean="0" bmk="">
                <a:latin typeface="Arial"/>
                <a:cs typeface="Arial"/>
              </a:rPr>
              <a:t>bellows</a:t>
            </a:r>
            <a:endParaRPr lang="en-US" sz="1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Tuner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piezo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frames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Penetration of the antenna for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ext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adjustment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044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dirty="0">
                <a:latin typeface="Times New Roman" pitchFamily="18" charset="0"/>
              </a:rPr>
              <a:t>Field reproducibility/precision ~ 10-3</a:t>
            </a:r>
          </a:p>
          <a:p>
            <a:r>
              <a:rPr kumimoji="1" lang="en-US" dirty="0">
                <a:latin typeface="Times New Roman" pitchFamily="18" charset="0"/>
              </a:rPr>
              <a:t>Field homogeneity ~ 10-4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DC0D-F906-415F-B459-BC5B629448B9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mK</a:t>
            </a:r>
            <a:r>
              <a:rPr lang="en-US" dirty="0" smtClean="0"/>
              <a:t> at 2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DC0D-F906-415F-B459-BC5B629448B9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Einstein</a:t>
            </a:r>
            <a:r>
              <a:rPr lang="en-US" baseline="0" dirty="0" smtClean="0"/>
              <a:t> ? Newton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74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02756" indent="-270291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1164" indent="-216233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3629" indent="-216233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6095" indent="-216233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CFAE4E8-F4B0-0241-93DC-1D54D811CA9A}" type="slidenum">
              <a:rPr lang="en-US" sz="1200">
                <a:latin typeface="Arial" charset="0"/>
              </a:rPr>
              <a:pPr eaLnBrk="1" hangingPunct="1"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02756" indent="-270291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081164" indent="-216233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13629" indent="-216233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1946095" indent="-216233" defTabSz="905475" eaLnBrk="0" hangingPunct="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9BAED97-5EB8-FC4A-947E-6C02426D15B3}" type="slidenum">
              <a:rPr lang="en-US" sz="1200">
                <a:latin typeface="Arial" charset="0"/>
              </a:rPr>
              <a:pPr eaLnBrk="1" hangingPunct="1"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 DT along the cell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very large specific heat (typically 105 times that of the conductor per unit mass, 2 × 103 times per unit volume), combined with the enormous heat conductivity at moderate flux (3000 times that of cryogenic-grade OFHC copper, peaking 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1.9 K)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amount of energy needed to raise the temperature of a kilogram of helium by one degree (the specific heat,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shown in Figure 6 is very large for both He I and Helium II. </a:t>
            </a:r>
          </a:p>
          <a:p>
            <a:endParaRPr kumimoji="1" lang="en-US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As an example, Copper has a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of 0.03 J/kg - K at 2 K, while the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of Al at the same temperature is approximately 0.11 J/kg - K. The specific heat of Helium II just below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1" lang="en-US" sz="120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at 1 bar is of the order of 12,400 J/kg - K, dropping to approximately 2,900 J/kg - K in the normal state.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410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DC0D-F906-415F-B459-BC5B629448B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D1~ 10 micron for 10-4K/m</a:t>
            </a:r>
          </a:p>
          <a:p>
            <a:endParaRPr lang="en-US" dirty="0" smtClean="0"/>
          </a:p>
          <a:p>
            <a:r>
              <a:rPr lang="en-US" b="1" dirty="0">
                <a:solidFill>
                  <a:srgbClr val="05050B"/>
                </a:solidFill>
                <a:latin typeface="Comic Sans MS" pitchFamily="66" charset="0"/>
              </a:rPr>
              <a:t>Cu (@3.6 K) = 1.2 W/cm</a:t>
            </a:r>
            <a:r>
              <a:rPr lang="en-US" b="1" baseline="30000" dirty="0">
                <a:solidFill>
                  <a:srgbClr val="05050B"/>
                </a:solidFill>
                <a:latin typeface="Comic Sans MS" pitchFamily="66" charset="0"/>
              </a:rPr>
              <a:t>2 ; </a:t>
            </a:r>
            <a:r>
              <a:rPr lang="en-US" b="1" dirty="0">
                <a:solidFill>
                  <a:srgbClr val="05050B"/>
                </a:solidFill>
                <a:latin typeface="Comic Sans MS" pitchFamily="66" charset="0"/>
              </a:rPr>
              <a:t>He I (@3.6 K) = 3.6 e-6 W/cm</a:t>
            </a:r>
            <a:r>
              <a:rPr lang="en-US" b="1" baseline="30000" dirty="0">
                <a:solidFill>
                  <a:srgbClr val="05050B"/>
                </a:solidFill>
                <a:latin typeface="Comic Sans MS" pitchFamily="66" charset="0"/>
              </a:rPr>
              <a:t>2</a:t>
            </a:r>
          </a:p>
          <a:p>
            <a:r>
              <a:rPr lang="en-US" b="1" dirty="0">
                <a:solidFill>
                  <a:srgbClr val="05050B"/>
                </a:solidFill>
                <a:latin typeface="Comic Sans MS" pitchFamily="66" charset="0"/>
              </a:rPr>
              <a:t>Cu (@1.9 K) = 1.6 W/cm</a:t>
            </a:r>
            <a:r>
              <a:rPr lang="en-US" b="1" baseline="30000" dirty="0">
                <a:solidFill>
                  <a:srgbClr val="05050B"/>
                </a:solidFill>
                <a:latin typeface="Comic Sans MS" pitchFamily="66" charset="0"/>
              </a:rPr>
              <a:t>2 ; </a:t>
            </a:r>
            <a:r>
              <a:rPr lang="en-US" b="1" dirty="0">
                <a:solidFill>
                  <a:srgbClr val="05050B"/>
                </a:solidFill>
                <a:latin typeface="Comic Sans MS" pitchFamily="66" charset="0"/>
              </a:rPr>
              <a:t>He II (@ 1.9 K) = 24 W/cm</a:t>
            </a:r>
            <a:r>
              <a:rPr lang="en-US" b="1" baseline="30000" dirty="0">
                <a:solidFill>
                  <a:srgbClr val="05050B"/>
                </a:solidFill>
                <a:latin typeface="Comic Sans MS" pitchFamily="66" charset="0"/>
              </a:rPr>
              <a:t>2</a:t>
            </a:r>
          </a:p>
          <a:p>
            <a:endParaRPr lang="en-US" b="1" baseline="30000" dirty="0">
              <a:solidFill>
                <a:srgbClr val="05050B"/>
              </a:solidFill>
              <a:latin typeface="Comic Sans MS" pitchFamily="66" charset="0"/>
            </a:endParaRPr>
          </a:p>
          <a:p>
            <a:pPr algn="l"/>
            <a:r>
              <a:rPr lang="en-US" dirty="0" smtClean="0"/>
              <a:t>Heater changes super fluid</a:t>
            </a:r>
          </a:p>
          <a:p>
            <a:pPr algn="l"/>
            <a:r>
              <a:rPr lang="en-US" dirty="0" smtClean="0"/>
              <a:t>into normal.  More super</a:t>
            </a:r>
          </a:p>
          <a:p>
            <a:pPr algn="l"/>
            <a:r>
              <a:rPr lang="en-US" dirty="0" smtClean="0"/>
              <a:t>flows through plug</a:t>
            </a:r>
          </a:p>
          <a:p>
            <a:pPr algn="l"/>
            <a:r>
              <a:rPr lang="en-US" dirty="0" smtClean="0"/>
              <a:t>increasing pressure in </a:t>
            </a:r>
          </a:p>
          <a:p>
            <a:pPr algn="l"/>
            <a:r>
              <a:rPr lang="en-US" dirty="0" smtClean="0"/>
              <a:t>container, and fluid squirts</a:t>
            </a:r>
          </a:p>
          <a:p>
            <a:pPr algn="l"/>
            <a:r>
              <a:rPr lang="en-US" dirty="0" smtClean="0"/>
              <a:t>out top in a fountain </a:t>
            </a:r>
          </a:p>
          <a:p>
            <a:endParaRPr lang="en-US" b="1" baseline="30000" dirty="0">
              <a:solidFill>
                <a:srgbClr val="05050B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DC0D-F906-415F-B459-BC5B629448B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8347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8000"/>
                </a:solidFill>
              </a:rPr>
              <a:t>Promote science, </a:t>
            </a:r>
            <a:r>
              <a:rPr lang="en-US" dirty="0" err="1" smtClean="0">
                <a:solidFill>
                  <a:srgbClr val="008000"/>
                </a:solidFill>
              </a:rPr>
              <a:t>competitivity</a:t>
            </a:r>
            <a:r>
              <a:rPr lang="en-US" dirty="0" smtClean="0">
                <a:solidFill>
                  <a:srgbClr val="008000"/>
                </a:solidFill>
              </a:rPr>
              <a:t> and</a:t>
            </a:r>
            <a:r>
              <a:rPr lang="en-US" baseline="0" dirty="0" smtClean="0">
                <a:solidFill>
                  <a:srgbClr val="008000"/>
                </a:solidFill>
              </a:rPr>
              <a:t> complementarity of Life Science as operated in the USA and Japan.</a:t>
            </a: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USERS</a:t>
            </a: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Build capacity and partnership (in Europe) around science and innovation</a:t>
            </a: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Green-field – new investment – pre-</a:t>
            </a:r>
            <a:r>
              <a:rPr lang="en-US" baseline="0" dirty="0" err="1" smtClean="0">
                <a:solidFill>
                  <a:srgbClr val="008000"/>
                </a:solidFill>
              </a:rPr>
              <a:t>vert</a:t>
            </a:r>
            <a:endParaRPr lang="en-US" baseline="0" dirty="0" smtClean="0">
              <a:solidFill>
                <a:srgbClr val="008000"/>
              </a:solidFill>
            </a:endParaRP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rgbClr val="008000"/>
              </a:solidFill>
            </a:endParaRP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Complementarity of scientific tool:  LS and NS</a:t>
            </a: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rgbClr val="008000"/>
              </a:solidFill>
            </a:endParaRPr>
          </a:p>
          <a:p>
            <a:pPr marL="6350" algn="l">
              <a:lnSpc>
                <a:spcPct val="130000"/>
              </a:lnSpc>
            </a:pPr>
            <a:r>
              <a:rPr lang="en-US" sz="1200" dirty="0" smtClean="0">
                <a:solidFill>
                  <a:srgbClr val="376092"/>
                </a:solidFill>
                <a:latin typeface="Papyrus"/>
                <a:cs typeface="Papyrus"/>
                <a:sym typeface="Helvetica" charset="0"/>
              </a:rPr>
              <a:t>Each builds on the previous and prepares for the next</a:t>
            </a:r>
          </a:p>
          <a:p>
            <a:pPr marL="177800" indent="-171450" algn="l">
              <a:lnSpc>
                <a:spcPct val="130000"/>
              </a:lnSpc>
              <a:buFont typeface="Wingdings" charset="0"/>
              <a:buChar char="à"/>
            </a:pPr>
            <a:r>
              <a:rPr lang="en-US" sz="1200" dirty="0" smtClean="0">
                <a:solidFill>
                  <a:srgbClr val="FF0000"/>
                </a:solidFill>
              </a:rPr>
              <a:t>regional and European impact</a:t>
            </a:r>
          </a:p>
          <a:p>
            <a:pPr marL="177800" indent="-171450" algn="l">
              <a:lnSpc>
                <a:spcPct val="130000"/>
              </a:lnSpc>
              <a:buFont typeface="Wingdings" charset="0"/>
              <a:buChar char="à"/>
            </a:pPr>
            <a:r>
              <a:rPr lang="en-US" sz="1200" dirty="0" smtClean="0">
                <a:solidFill>
                  <a:srgbClr val="FF0000"/>
                </a:solidFill>
              </a:rPr>
              <a:t>Intensity</a:t>
            </a:r>
            <a:r>
              <a:rPr lang="en-US" sz="1200" baseline="0" dirty="0" smtClean="0">
                <a:solidFill>
                  <a:srgbClr val="FF0000"/>
                </a:solidFill>
              </a:rPr>
              <a:t> frontiers</a:t>
            </a: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rgbClr val="008000"/>
              </a:solidFill>
            </a:endParaRPr>
          </a:p>
          <a:p>
            <a:pPr marL="635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Beam-to-target : 2006—2019</a:t>
            </a:r>
            <a:endParaRPr lang="en-US" dirty="0" smtClean="0">
              <a:solidFill>
                <a:srgbClr val="008000"/>
              </a:solidFill>
            </a:endParaRPr>
          </a:p>
          <a:p>
            <a:pPr marL="177800" indent="-171450" algn="l">
              <a:lnSpc>
                <a:spcPct val="130000"/>
              </a:lnSpc>
              <a:buFont typeface="Wingdings" charset="0"/>
              <a:buChar char="à"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5ED7AC81-318B-4D49-A602-9E30227C87EC}" type="datetime1">
              <a:rPr lang="sv-SE" smtClean="0"/>
              <a:pPr/>
              <a:t>8/16/15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CD - 24/03/14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8/16/15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v-SE" dirty="0" smtClean="0"/>
              <a:t>CD - 24/03/14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0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4"/>
          <p:cNvSpPr txBox="1">
            <a:spLocks/>
          </p:cNvSpPr>
          <p:nvPr userDrawn="1"/>
        </p:nvSpPr>
        <p:spPr>
          <a:xfrm>
            <a:off x="8172469" y="6500812"/>
            <a:ext cx="900117" cy="357188"/>
          </a:xfrm>
          <a:prstGeom prst="rect">
            <a:avLst/>
          </a:prstGeom>
        </p:spPr>
        <p:txBody>
          <a:bodyPr lIns="91304" tIns="45652" rIns="91304" bIns="45652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30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smtClean="0">
                <a:latin typeface="Symbol" pitchFamily="18" charset="2"/>
                <a:ea typeface="+mn-ea"/>
                <a:cs typeface="+mn-cs"/>
              </a:rPr>
              <a:t>- </a:t>
            </a:r>
            <a:fld id="{93D4E416-4065-6F4A-AEC6-893E6E84FB7B}" type="slidenum">
              <a:rPr lang="fr-FR" sz="1400" b="1" smtClean="0">
                <a:latin typeface="Symbol" pitchFamily="18" charset="2"/>
                <a:ea typeface="+mn-ea"/>
                <a:cs typeface="+mn-cs"/>
              </a:rPr>
              <a:pPr algn="r" defTabSz="91302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fr-FR" sz="1400" b="1" dirty="0" smtClean="0">
                <a:latin typeface="Symbol" pitchFamily="18" charset="2"/>
                <a:ea typeface="+mn-ea"/>
                <a:cs typeface="+mn-cs"/>
              </a:rPr>
              <a:t> -</a:t>
            </a:r>
            <a:endParaRPr lang="fr-FR" sz="1400" b="1" dirty="0"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3" name="Connecteur droit 3"/>
          <p:cNvCxnSpPr/>
          <p:nvPr userDrawn="1"/>
        </p:nvCxnSpPr>
        <p:spPr>
          <a:xfrm>
            <a:off x="1835941" y="620614"/>
            <a:ext cx="7308059" cy="14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93" y="19348"/>
            <a:ext cx="1187262" cy="75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152" y="13395"/>
            <a:ext cx="1089067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90788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CD - </a:t>
            </a:r>
            <a:fld id="{7103233B-D569-4A6E-878F-CDE152514C47}" type="datetime1">
              <a:rPr lang="sv-SE" smtClean="0"/>
              <a:pPr/>
              <a:t>8/16/15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71" r:id="rId5"/>
    <p:sldLayoutId id="2147483673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 baseline="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it.lth.se/index.php?ciuid=922&amp;L=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0.w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41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2.wmf"/><Relationship Id="rId10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4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5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46.w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4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48.w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5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pas.fnal.gov/materials/materials-table.shtml" TargetMode="External"/><Relationship Id="rId3" Type="http://schemas.openxmlformats.org/officeDocument/2006/relationships/hyperlink" Target="http://cas.web.cern.ch/cas" TargetMode="Externa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wmf"/><Relationship Id="rId12" Type="http://schemas.openxmlformats.org/officeDocument/2006/relationships/image" Target="../media/image6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62.w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64.wmf"/><Relationship Id="rId9" Type="http://schemas.openxmlformats.org/officeDocument/2006/relationships/image" Target="../media/image63.jpeg"/><Relationship Id="rId10" Type="http://schemas.openxmlformats.org/officeDocument/2006/relationships/oleObject" Target="../embeddings/Microsoft_Equation3.bin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71.png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72.wmf"/><Relationship Id="rId16" Type="http://schemas.openxmlformats.org/officeDocument/2006/relationships/oleObject" Target="../embeddings/Microsoft_Equation4.bin"/><Relationship Id="rId17" Type="http://schemas.openxmlformats.org/officeDocument/2006/relationships/image" Target="../media/image7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3.jpeg"/><Relationship Id="rId5" Type="http://schemas.openxmlformats.org/officeDocument/2006/relationships/image" Target="../media/image74.jpe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68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69.wmf"/><Relationship Id="rId10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jpe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Relationship Id="rId3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jpeg"/><Relationship Id="rId7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13.png"/><Relationship Id="rId5" Type="http://schemas.openxmlformats.org/officeDocument/2006/relationships/image" Target="../media/image14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6" Type="http://schemas.openxmlformats.org/officeDocument/2006/relationships/image" Target="../media/image153.png"/><Relationship Id="rId7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4" Type="http://schemas.openxmlformats.org/officeDocument/2006/relationships/image" Target="../media/image113.png"/><Relationship Id="rId5" Type="http://schemas.openxmlformats.org/officeDocument/2006/relationships/image" Target="../media/image156.jpeg"/><Relationship Id="rId6" Type="http://schemas.openxmlformats.org/officeDocument/2006/relationships/image" Target="../media/image157.jpeg"/><Relationship Id="rId7" Type="http://schemas.openxmlformats.org/officeDocument/2006/relationships/image" Target="../media/image158.jpeg"/><Relationship Id="rId8" Type="http://schemas.openxmlformats.org/officeDocument/2006/relationships/image" Target="../media/image159.jpeg"/><Relationship Id="rId9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jpeg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78.png"/><Relationship Id="rId6" Type="http://schemas.openxmlformats.org/officeDocument/2006/relationships/image" Target="../media/image180.png"/><Relationship Id="rId7" Type="http://schemas.openxmlformats.org/officeDocument/2006/relationships/image" Target="../media/image181.emf"/><Relationship Id="rId8" Type="http://schemas.openxmlformats.org/officeDocument/2006/relationships/image" Target="../media/image18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5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jpeg"/><Relationship Id="rId6" Type="http://schemas.openxmlformats.org/officeDocument/2006/relationships/image" Target="../media/image197.jpeg"/><Relationship Id="rId7" Type="http://schemas.openxmlformats.org/officeDocument/2006/relationships/image" Target="../media/image198.jpeg"/><Relationship Id="rId8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206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hyperlink" Target="http://uspas.fnal.gov/materials/materials-table.shtml" TargetMode="External"/><Relationship Id="rId5" Type="http://schemas.openxmlformats.org/officeDocument/2006/relationships/hyperlink" Target="http://cas.web.cern.ch/ca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/>
              <a:t>Accelerator Components and Technologies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645024"/>
            <a:ext cx="7416824" cy="220709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Helvetica"/>
              </a:rPr>
              <a:t>Christine </a:t>
            </a: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Darve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err="1" smtClean="0">
                <a:solidFill>
                  <a:schemeClr val="bg1"/>
                </a:solidFill>
              </a:rPr>
              <a:t>Nordic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Particle</a:t>
            </a:r>
            <a:r>
              <a:rPr lang="fr-FR" sz="2000" dirty="0" smtClean="0">
                <a:solidFill>
                  <a:schemeClr val="bg1"/>
                </a:solidFill>
              </a:rPr>
              <a:t> Accelerator </a:t>
            </a:r>
            <a:r>
              <a:rPr lang="fr-FR" sz="2000" dirty="0" err="1" smtClean="0">
                <a:solidFill>
                  <a:schemeClr val="bg1"/>
                </a:solidFill>
              </a:rPr>
              <a:t>School</a:t>
            </a:r>
            <a:r>
              <a:rPr lang="fr-FR" sz="2000" dirty="0" smtClean="0">
                <a:solidFill>
                  <a:schemeClr val="bg1"/>
                </a:solidFill>
              </a:rPr>
              <a:t>, NPAS2015</a:t>
            </a:r>
          </a:p>
          <a:p>
            <a:r>
              <a:rPr lang="fr-FR" sz="2000" dirty="0">
                <a:solidFill>
                  <a:schemeClr val="bg1"/>
                </a:solidFill>
                <a:hlinkClick r:id="rId2"/>
              </a:rPr>
              <a:t>http://www.eit.lth.se/index.php?ciuid=922&amp;L=</a:t>
            </a:r>
            <a:r>
              <a:rPr lang="fr-FR" sz="2000" dirty="0" smtClean="0">
                <a:solidFill>
                  <a:schemeClr val="bg1"/>
                </a:solidFill>
                <a:hlinkClick r:id="rId2"/>
              </a:rPr>
              <a:t>1</a:t>
            </a:r>
            <a:endParaRPr lang="fr-FR" sz="2000" dirty="0" smtClean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Lund </a:t>
            </a:r>
            <a:r>
              <a:rPr lang="fr-FR" sz="2000" dirty="0" err="1" smtClean="0">
                <a:solidFill>
                  <a:schemeClr val="bg1"/>
                </a:solidFill>
              </a:rPr>
              <a:t>University</a:t>
            </a:r>
            <a:endParaRPr lang="fr-FR" sz="2000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August 19, 2015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1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Characteristics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DC to AC Accelerators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4525963"/>
          </a:xfrm>
        </p:spPr>
        <p:txBody>
          <a:bodyPr>
            <a:normAutofit/>
          </a:bodyPr>
          <a:lstStyle/>
          <a:p>
            <a:pPr marL="285750" lvl="2" indent="-285750">
              <a:buFont typeface="Wingdings" charset="0"/>
              <a:buChar char="à"/>
            </a:pPr>
            <a:r>
              <a:rPr lang="en-US" b="1" dirty="0">
                <a:solidFill>
                  <a:srgbClr val="376092"/>
                </a:solidFill>
              </a:rPr>
              <a:t>Linear </a:t>
            </a:r>
            <a:r>
              <a:rPr lang="en-US" b="1" dirty="0" smtClean="0">
                <a:solidFill>
                  <a:srgbClr val="376092"/>
                </a:solidFill>
              </a:rPr>
              <a:t>Accelerators (LINAC)</a:t>
            </a:r>
            <a:r>
              <a:rPr lang="en-US" sz="2000" b="1" dirty="0" smtClean="0">
                <a:solidFill>
                  <a:srgbClr val="376092"/>
                </a:solidFill>
              </a:rPr>
              <a:t>: </a:t>
            </a:r>
            <a:r>
              <a:rPr lang="en-US" sz="2000" dirty="0"/>
              <a:t>Large</a:t>
            </a:r>
            <a:r>
              <a:rPr lang="en-US" sz="2000" b="1" dirty="0"/>
              <a:t> </a:t>
            </a:r>
            <a:r>
              <a:rPr lang="en-US" dirty="0">
                <a:sym typeface="Wingdings"/>
              </a:rPr>
              <a:t>s</a:t>
            </a:r>
            <a:r>
              <a:rPr lang="en-US" dirty="0"/>
              <a:t>pace charge </a:t>
            </a:r>
          </a:p>
          <a:p>
            <a:pPr marL="0" lvl="2" indent="0">
              <a:buNone/>
            </a:pPr>
            <a:r>
              <a:rPr lang="en-US" dirty="0">
                <a:sym typeface="Wingdings"/>
              </a:rPr>
              <a:t>DC and AC components: </a:t>
            </a:r>
            <a:r>
              <a:rPr lang="en-US" dirty="0" err="1">
                <a:sym typeface="Wingdings"/>
              </a:rPr>
              <a:t>Cockroft</a:t>
            </a:r>
            <a:r>
              <a:rPr lang="en-US" dirty="0">
                <a:sym typeface="Wingdings"/>
              </a:rPr>
              <a:t>-Walton and Van de Graff, RFQ, DTL, RF </a:t>
            </a:r>
            <a:r>
              <a:rPr lang="en-US" dirty="0" smtClean="0">
                <a:sym typeface="Wingdings"/>
              </a:rPr>
              <a:t>cavities</a:t>
            </a:r>
            <a:endParaRPr lang="en-US" sz="1800" dirty="0" smtClean="0"/>
          </a:p>
          <a:p>
            <a:r>
              <a:rPr lang="en-US" sz="1800" dirty="0" smtClean="0"/>
              <a:t>Each Linear Accelerator starts by a source followed by DC accelerator components</a:t>
            </a:r>
          </a:p>
          <a:p>
            <a:r>
              <a:rPr lang="en-US" sz="1800" dirty="0" smtClean="0"/>
              <a:t>Need to switch to AC due to the accumulation of high voltage </a:t>
            </a:r>
            <a:r>
              <a:rPr lang="en-US" sz="1800" dirty="0" smtClean="0">
                <a:sym typeface="Wingdings"/>
              </a:rPr>
              <a:t>causing sparking</a:t>
            </a:r>
          </a:p>
          <a:p>
            <a:r>
              <a:rPr lang="en-US" sz="1800" dirty="0" smtClean="0">
                <a:sym typeface="Wingdings"/>
              </a:rPr>
              <a:t>So we need to use Radio-Frequency sources</a:t>
            </a:r>
          </a:p>
          <a:p>
            <a:r>
              <a:rPr lang="en-US" sz="1800" dirty="0" smtClean="0">
                <a:sym typeface="Wingdings"/>
              </a:rPr>
              <a:t>As an effect, the beam is bunched</a:t>
            </a:r>
          </a:p>
          <a:p>
            <a:endParaRPr lang="en-US" sz="1800" dirty="0" smtClean="0">
              <a:sym typeface="Wingdings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4106333" y="7380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861" y="3140968"/>
            <a:ext cx="3955139" cy="2619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63624"/>
            <a:ext cx="3888432" cy="31558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6309320"/>
            <a:ext cx="3492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 Principle of </a:t>
            </a:r>
            <a:r>
              <a:rPr lang="en-US" dirty="0">
                <a:sym typeface="Wingdings"/>
              </a:rPr>
              <a:t>the Drift Tube </a:t>
            </a:r>
            <a:r>
              <a:rPr lang="en-US" dirty="0" err="1">
                <a:sym typeface="Wingdings"/>
              </a:rPr>
              <a:t>Linac</a:t>
            </a:r>
            <a:r>
              <a:rPr lang="en-US" dirty="0">
                <a:sym typeface="Wingding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5601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Accelerator Characteristics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>
            <a:off x="251520" y="1556792"/>
            <a:ext cx="8892480" cy="381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ESS LINAC is 600m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long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(350m of acceleration) and reaches an energy of 2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Assuming we need a 7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TeV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machine (LHC), the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Linac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should be 1,225 km long !</a:t>
            </a:r>
          </a:p>
          <a:p>
            <a:pPr marL="0" lvl="2"/>
            <a:endParaRPr lang="en-US" sz="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2"/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Linac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over and over ?</a:t>
            </a:r>
          </a:p>
          <a:p>
            <a:pPr marL="0" lvl="2"/>
            <a:endParaRPr lang="en-US" b="1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r>
              <a:rPr lang="en-US" b="1" dirty="0" smtClean="0">
                <a:solidFill>
                  <a:srgbClr val="376092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US" b="1" dirty="0" smtClean="0">
                <a:solidFill>
                  <a:srgbClr val="376092"/>
                </a:solidFill>
                <a:latin typeface="Arial"/>
                <a:cs typeface="Arial"/>
              </a:rPr>
              <a:t>Synchrotron Accelerators: </a:t>
            </a:r>
            <a:endParaRPr lang="en-US" b="1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r>
              <a:rPr lang="en-US" dirty="0" smtClean="0">
                <a:latin typeface="Arial"/>
                <a:cs typeface="Arial"/>
              </a:rPr>
              <a:t>Space charge </a:t>
            </a:r>
            <a:r>
              <a:rPr lang="en-US" dirty="0">
                <a:latin typeface="Arial"/>
                <a:cs typeface="Arial"/>
              </a:rPr>
              <a:t>effect </a:t>
            </a:r>
            <a:r>
              <a:rPr lang="en-US" dirty="0" smtClean="0">
                <a:latin typeface="Arial"/>
                <a:cs typeface="Arial"/>
              </a:rPr>
              <a:t>becomes small</a:t>
            </a:r>
          </a:p>
          <a:p>
            <a:pPr marL="0" lvl="2"/>
            <a:r>
              <a:rPr lang="en-US" dirty="0" smtClean="0">
                <a:latin typeface="Arial"/>
                <a:cs typeface="Arial"/>
              </a:rPr>
              <a:t>* Cover range </a:t>
            </a:r>
            <a:r>
              <a:rPr lang="en-US" dirty="0">
                <a:latin typeface="Arial"/>
                <a:cs typeface="Arial"/>
              </a:rPr>
              <a:t>where </a:t>
            </a:r>
            <a:r>
              <a:rPr lang="en-US" dirty="0" smtClean="0">
                <a:latin typeface="Arial"/>
                <a:cs typeface="Arial"/>
              </a:rPr>
              <a:t>particle velocity is nearly </a:t>
            </a:r>
            <a:r>
              <a:rPr lang="en-US" dirty="0" err="1" smtClean="0">
                <a:latin typeface="Arial"/>
                <a:cs typeface="Arial"/>
              </a:rPr>
              <a:t>cst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0" lvl="2"/>
            <a:r>
              <a:rPr lang="en-US" dirty="0" smtClean="0">
                <a:latin typeface="Arial"/>
                <a:cs typeface="Arial"/>
                <a:sym typeface="Wingdings"/>
              </a:rPr>
              <a:t>e.g. LHC, </a:t>
            </a:r>
            <a:r>
              <a:rPr lang="en-US" dirty="0" err="1" smtClean="0">
                <a:latin typeface="Arial"/>
                <a:cs typeface="Arial"/>
                <a:sym typeface="Wingdings"/>
              </a:rPr>
              <a:t>Tevatron</a:t>
            </a:r>
            <a:endParaRPr lang="en-US" dirty="0" smtClean="0">
              <a:latin typeface="Arial"/>
              <a:cs typeface="Arial"/>
              <a:sym typeface="Wingding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612" y="3933056"/>
            <a:ext cx="3655388" cy="28803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5536" y="2564904"/>
            <a:ext cx="2882900" cy="1041400"/>
            <a:chOff x="5436096" y="836712"/>
            <a:chExt cx="2882900" cy="104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6096" y="836712"/>
              <a:ext cx="2882900" cy="1041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56176" y="1412776"/>
              <a:ext cx="1584176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Linac</a:t>
              </a:r>
              <a:r>
                <a:rPr lang="en-US" dirty="0" smtClean="0">
                  <a:solidFill>
                    <a:srgbClr val="FFFFFF"/>
                  </a:solidFill>
                </a:rPr>
                <a:t> 2 </a:t>
              </a:r>
              <a:r>
                <a:rPr lang="en-US" dirty="0" err="1" smtClean="0">
                  <a:solidFill>
                    <a:srgbClr val="FFFFFF"/>
                  </a:solidFill>
                </a:rPr>
                <a:t>GeV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682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smtClean="0"/>
              <a:t>Characteristics</a:t>
            </a:r>
            <a:br>
              <a:rPr lang="en-US" dirty="0" smtClean="0"/>
            </a:br>
            <a:r>
              <a:rPr lang="en-US" sz="2000" dirty="0" smtClean="0"/>
              <a:t>Family of </a:t>
            </a:r>
            <a:r>
              <a:rPr lang="en-US" sz="2000" dirty="0" err="1" smtClean="0"/>
              <a:t>Linac</a:t>
            </a:r>
            <a:r>
              <a:rPr lang="en-US" sz="2000" dirty="0" smtClean="0"/>
              <a:t> component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4797153"/>
            <a:ext cx="4104456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RF cavity</a:t>
            </a:r>
          </a:p>
          <a:p>
            <a:pPr marL="0" indent="0">
              <a:buNone/>
            </a:pPr>
            <a:r>
              <a:rPr lang="en-US" sz="2000" dirty="0" smtClean="0"/>
              <a:t>EM fields enclosed in a cavity with resonant frequency matching that of RF generator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5217958" y="1556792"/>
            <a:ext cx="2191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Arial"/>
                <a:cs typeface="Arial"/>
              </a:rPr>
              <a:t>Drift Tube </a:t>
            </a:r>
            <a:r>
              <a:rPr lang="en-US" sz="2000" b="1" dirty="0" err="1">
                <a:solidFill>
                  <a:srgbClr val="008000"/>
                </a:solidFill>
                <a:latin typeface="Arial"/>
                <a:cs typeface="Arial"/>
              </a:rPr>
              <a:t>L</a:t>
            </a:r>
            <a:r>
              <a:rPr lang="en-US" sz="2000" b="1" dirty="0" err="1" smtClean="0">
                <a:solidFill>
                  <a:srgbClr val="008000"/>
                </a:solidFill>
                <a:latin typeface="Arial"/>
                <a:cs typeface="Arial"/>
              </a:rPr>
              <a:t>inac</a:t>
            </a:r>
            <a:endParaRPr lang="en-US" sz="20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492896"/>
            <a:ext cx="2789464" cy="2088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4509120"/>
            <a:ext cx="2376264" cy="2079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1556792"/>
            <a:ext cx="2037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RF </a:t>
            </a:r>
            <a:r>
              <a:rPr lang="en-US" sz="2000" b="1" dirty="0" err="1" smtClean="0">
                <a:solidFill>
                  <a:srgbClr val="008000"/>
                </a:solidFill>
                <a:latin typeface="Arial"/>
                <a:cs typeface="Arial"/>
              </a:rPr>
              <a:t>Quadrupole</a:t>
            </a:r>
            <a:endParaRPr lang="en-US" sz="20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276872"/>
            <a:ext cx="1786739" cy="16561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844824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At low energy proton, the RFQ permits: </a:t>
            </a:r>
          </a:p>
          <a:p>
            <a:pPr lvl="4"/>
            <a:r>
              <a:rPr lang="en-US" dirty="0" smtClean="0">
                <a:latin typeface="Arial"/>
                <a:cs typeface="Arial"/>
              </a:rPr>
              <a:t>1. Bunching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>beam</a:t>
            </a:r>
            <a:endParaRPr lang="en-US" dirty="0">
              <a:latin typeface="Arial"/>
              <a:cs typeface="Arial"/>
            </a:endParaRPr>
          </a:p>
          <a:p>
            <a:pPr lvl="4"/>
            <a:r>
              <a:rPr lang="en-US" dirty="0">
                <a:latin typeface="Arial"/>
                <a:cs typeface="Arial"/>
              </a:rPr>
              <a:t>2. </a:t>
            </a:r>
            <a:r>
              <a:rPr lang="en-US" dirty="0" smtClean="0">
                <a:latin typeface="Arial"/>
                <a:cs typeface="Arial"/>
              </a:rPr>
              <a:t>Focusing </a:t>
            </a:r>
            <a:r>
              <a:rPr lang="en-US" dirty="0" err="1" smtClean="0">
                <a:latin typeface="Arial"/>
                <a:cs typeface="Arial"/>
              </a:rPr>
              <a:t>quadrupole</a:t>
            </a:r>
            <a:endParaRPr lang="en-US" dirty="0">
              <a:latin typeface="Arial"/>
              <a:cs typeface="Arial"/>
            </a:endParaRPr>
          </a:p>
          <a:p>
            <a:pPr lvl="4"/>
            <a:r>
              <a:rPr lang="en-US" dirty="0">
                <a:latin typeface="Arial"/>
                <a:cs typeface="Arial"/>
              </a:rPr>
              <a:t>3. </a:t>
            </a:r>
            <a:r>
              <a:rPr lang="en-US" dirty="0" smtClean="0">
                <a:latin typeface="Arial"/>
                <a:cs typeface="Arial"/>
              </a:rPr>
              <a:t>Accelerating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9227" y="1844824"/>
            <a:ext cx="3632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very </a:t>
            </a:r>
            <a:r>
              <a:rPr lang="en-US" sz="2000" dirty="0">
                <a:latin typeface="Arial"/>
                <a:cs typeface="Arial"/>
              </a:rPr>
              <a:t>cell is different, focusing </a:t>
            </a:r>
            <a:r>
              <a:rPr lang="en-US" sz="2000" dirty="0" err="1">
                <a:latin typeface="Arial"/>
                <a:cs typeface="Arial"/>
              </a:rPr>
              <a:t>quadrupoles</a:t>
            </a:r>
            <a:r>
              <a:rPr lang="en-US" sz="2000" dirty="0">
                <a:latin typeface="Arial"/>
                <a:cs typeface="Arial"/>
              </a:rPr>
              <a:t> in each drift tube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0352" y="4293096"/>
            <a:ext cx="1008112" cy="2160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771800" y="3164775"/>
            <a:ext cx="3600400" cy="1272337"/>
            <a:chOff x="2771800" y="3164775"/>
            <a:chExt cx="3600400" cy="1272337"/>
          </a:xfrm>
        </p:grpSpPr>
        <p:sp>
          <p:nvSpPr>
            <p:cNvPr id="15" name="Rectangle 14"/>
            <p:cNvSpPr/>
            <p:nvPr/>
          </p:nvSpPr>
          <p:spPr>
            <a:xfrm>
              <a:off x="2771800" y="3164775"/>
              <a:ext cx="3600400" cy="1200329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Arial"/>
                  <a:cs typeface="Arial"/>
                </a:rPr>
                <a:t>If f &gt;10 MHz, the DTL acts like an antenna and radiates energy instead of using it for the acceleration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4355976" y="3501008"/>
              <a:ext cx="1728192" cy="936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090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000099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 (accelerator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3229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Cavity</a:t>
            </a:r>
            <a:endParaRPr lang="en-US" sz="2000" dirty="0"/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467544" y="1556792"/>
            <a:ext cx="4796848" cy="2256836"/>
            <a:chOff x="2881" y="1104"/>
            <a:chExt cx="3914" cy="2056"/>
          </a:xfrm>
        </p:grpSpPr>
        <p:pic>
          <p:nvPicPr>
            <p:cNvPr id="8" name="Picture 5" descr="Figure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" y="1104"/>
              <a:ext cx="2879" cy="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416" y="1536"/>
              <a:ext cx="576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40" y="1440"/>
              <a:ext cx="624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8000"/>
                  </a:solidFill>
                  <a:latin typeface="Arial"/>
                  <a:cs typeface="Arial"/>
                </a:rPr>
                <a:t>Beam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821" y="2880"/>
              <a:ext cx="1027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008000"/>
                  </a:solidFill>
                  <a:latin typeface="Arial"/>
                  <a:cs typeface="Arial"/>
                </a:rPr>
                <a:t>RF Input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644" y="2547"/>
              <a:ext cx="2151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chemeClr val="accent2"/>
                  </a:solidFill>
                  <a:latin typeface="Arial"/>
                  <a:cs typeface="Arial"/>
                </a:rPr>
                <a:t>Power </a:t>
              </a:r>
              <a:r>
                <a:rPr lang="en-US" sz="1400" dirty="0" smtClean="0">
                  <a:solidFill>
                    <a:schemeClr val="accent2"/>
                  </a:solidFill>
                  <a:latin typeface="Arial"/>
                  <a:cs typeface="Arial"/>
                </a:rPr>
                <a:t>Amplifier (Klystrons)</a:t>
              </a:r>
              <a:endParaRPr lang="en-US" sz="1400" dirty="0">
                <a:solidFill>
                  <a:schemeClr val="accent2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560" y="2160"/>
              <a:ext cx="1435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D60093"/>
                  </a:solidFill>
                  <a:latin typeface="Arial"/>
                  <a:cs typeface="Arial"/>
                </a:rPr>
                <a:t>Power Coupler</a:t>
              </a:r>
              <a:endParaRPr lang="en-US" sz="1400" dirty="0">
                <a:solidFill>
                  <a:srgbClr val="D60093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128" y="1200"/>
              <a:ext cx="624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0000"/>
                  </a:solidFill>
                  <a:latin typeface="Arial"/>
                  <a:cs typeface="Arial"/>
                </a:rPr>
                <a:t>Gap</a:t>
              </a:r>
            </a:p>
          </p:txBody>
        </p:sp>
      </p:grpSp>
      <p:pic>
        <p:nvPicPr>
          <p:cNvPr id="33" name="Picture 6" descr="Booster-new-cavit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297633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4427984" y="188640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Arial"/>
                <a:cs typeface="Arial"/>
              </a:rPr>
              <a:t>FNAL </a:t>
            </a:r>
            <a:r>
              <a:rPr lang="en-US" sz="1800" dirty="0">
                <a:latin typeface="Arial"/>
                <a:cs typeface="Arial"/>
              </a:rPr>
              <a:t>Booster Cavity</a:t>
            </a: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2627784" y="2874422"/>
            <a:ext cx="24482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Waveguide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14" y="3861047"/>
            <a:ext cx="8899682" cy="269975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772816"/>
            <a:ext cx="2596769" cy="20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2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2332037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RF Cavity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56792"/>
            <a:ext cx="6020875" cy="86409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9349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RF Cavity</a:t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Cavity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Field Pattern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1412776"/>
            <a:ext cx="777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/>
                <a:cs typeface="Arial"/>
              </a:rPr>
              <a:t>For the fundamental mode at one instant in time:</a:t>
            </a:r>
          </a:p>
        </p:txBody>
      </p:sp>
      <p:pic>
        <p:nvPicPr>
          <p:cNvPr id="6" name="Picture 6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791072"/>
            <a:ext cx="70659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igur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164360"/>
            <a:ext cx="7239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gure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5224"/>
            <a:ext cx="68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429000" y="3954542"/>
            <a:ext cx="2133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Electric Field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505200" y="6402814"/>
            <a:ext cx="2133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Magnetic Field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09600" y="5597624"/>
            <a:ext cx="20181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Out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In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Wall Current</a:t>
            </a:r>
          </a:p>
        </p:txBody>
      </p:sp>
    </p:spTree>
    <p:extLst>
      <p:ext uri="{BB962C8B-B14F-4D97-AF65-F5344CB8AC3E}">
        <p14:creationId xmlns:p14="http://schemas.microsoft.com/office/powerpoint/2010/main" val="58517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RF Cavity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000" dirty="0" smtClean="0"/>
              <a:t>Cavities Modes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 dirty="0"/>
          </a:p>
        </p:txBody>
      </p:sp>
      <p:pic>
        <p:nvPicPr>
          <p:cNvPr id="9" name="Picture 6" descr="cav_mode_spe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7" y="1988840"/>
            <a:ext cx="4570413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14126"/>
            <a:ext cx="4067944" cy="3203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556792"/>
            <a:ext cx="468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Fundamental and High Order Modes (HOM)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2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RF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Cavity</a:t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RLC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Model for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Cavity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18</a:t>
            </a:fld>
            <a:endParaRPr lang="sv-SE" dirty="0"/>
          </a:p>
        </p:txBody>
      </p:sp>
      <p:pic>
        <p:nvPicPr>
          <p:cNvPr id="9" name="Picture 6" descr="cav_mode_spe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7" y="1484784"/>
            <a:ext cx="4570413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5157192"/>
            <a:ext cx="1070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Position:</a:t>
            </a:r>
            <a:endParaRPr lang="en-US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885088"/>
              </p:ext>
            </p:extLst>
          </p:nvPr>
        </p:nvGraphicFramePr>
        <p:xfrm>
          <a:off x="899592" y="5517232"/>
          <a:ext cx="1481979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87" name="Equation" r:id="rId4" imgW="990170" imgH="431613" progId="Equation.3">
                  <p:embed/>
                </p:oleObj>
              </mc:Choice>
              <mc:Fallback>
                <p:oleObj name="Equation" r:id="rId4" imgW="99017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517232"/>
                        <a:ext cx="1481979" cy="64807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707904" y="5157192"/>
            <a:ext cx="128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Amplitude:</a:t>
            </a:r>
            <a:endParaRPr lang="en-US" dirty="0"/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940814"/>
              </p:ext>
            </p:extLst>
          </p:nvPr>
        </p:nvGraphicFramePr>
        <p:xfrm>
          <a:off x="3563888" y="5517232"/>
          <a:ext cx="1536715" cy="670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88" name="Equation" r:id="rId6" imgW="1168400" imgH="508000" progId="Equation.3">
                  <p:embed/>
                </p:oleObj>
              </mc:Choice>
              <mc:Fallback>
                <p:oleObj name="Equation" r:id="rId6" imgW="1168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5517232"/>
                        <a:ext cx="1536715" cy="67024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516216" y="5157192"/>
            <a:ext cx="77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Width</a:t>
            </a:r>
            <a:endParaRPr lang="en-US" dirty="0"/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462788"/>
              </p:ext>
            </p:extLst>
          </p:nvPr>
        </p:nvGraphicFramePr>
        <p:xfrm>
          <a:off x="6084168" y="5517232"/>
          <a:ext cx="1584176" cy="423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89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517232"/>
                        <a:ext cx="1584176" cy="42349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436096" y="6093296"/>
            <a:ext cx="2819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Function of geometry and cavity material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9672" y="6304383"/>
            <a:ext cx="235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Function of geometry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204864"/>
            <a:ext cx="3768204" cy="1757369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79512" y="1628800"/>
            <a:ext cx="439891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/>
                <a:cs typeface="Arial"/>
              </a:rPr>
              <a:t>Around each mode frequency, we can describe the cavity as a simple RLC circuit.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39552" y="3933056"/>
            <a:ext cx="7772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Arial"/>
                <a:cs typeface="Arial"/>
              </a:rPr>
              <a:t>R</a:t>
            </a:r>
            <a:r>
              <a:rPr lang="en-US" baseline="-25000" dirty="0" err="1">
                <a:latin typeface="Arial"/>
                <a:cs typeface="Arial"/>
              </a:rPr>
              <a:t>eq</a:t>
            </a:r>
            <a:r>
              <a:rPr lang="en-US" dirty="0">
                <a:latin typeface="Arial"/>
                <a:cs typeface="Arial"/>
              </a:rPr>
              <a:t> is inversely proportional to the energy lost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Arial"/>
                <a:cs typeface="Arial"/>
              </a:rPr>
              <a:t>L</a:t>
            </a:r>
            <a:r>
              <a:rPr lang="en-US" baseline="-25000" dirty="0" err="1">
                <a:latin typeface="Arial"/>
                <a:cs typeface="Arial"/>
              </a:rPr>
              <a:t>eq</a:t>
            </a:r>
            <a:r>
              <a:rPr lang="en-US" dirty="0">
                <a:latin typeface="Arial"/>
                <a:cs typeface="Arial"/>
              </a:rPr>
              <a:t> is proportional to the magnetic stored energy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eq</a:t>
            </a:r>
            <a:r>
              <a:rPr lang="en-US" dirty="0">
                <a:latin typeface="Arial"/>
                <a:cs typeface="Arial"/>
              </a:rPr>
              <a:t> is proportional to the electric stored energy</a:t>
            </a:r>
          </a:p>
        </p:txBody>
      </p:sp>
    </p:spTree>
    <p:extLst>
      <p:ext uri="{BB962C8B-B14F-4D97-AF65-F5344CB8AC3E}">
        <p14:creationId xmlns:p14="http://schemas.microsoft.com/office/powerpoint/2010/main" val="51301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RF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Cavity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RLC 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Parameters for a Transmission Line Cavity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552" y="1484784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Arial"/>
                <a:cs typeface="Arial"/>
              </a:rPr>
              <a:t>For the </a:t>
            </a:r>
            <a:r>
              <a:rPr lang="en-US" sz="2000" u="sng" dirty="0">
                <a:latin typeface="Arial"/>
                <a:cs typeface="Arial"/>
              </a:rPr>
              <a:t>fundamental mode</a:t>
            </a:r>
            <a:r>
              <a:rPr lang="en-US" sz="2000" dirty="0">
                <a:latin typeface="Arial"/>
                <a:cs typeface="Arial"/>
              </a:rPr>
              <a:t> of the transmission line cavity: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905844"/>
              </p:ext>
            </p:extLst>
          </p:nvPr>
        </p:nvGraphicFramePr>
        <p:xfrm>
          <a:off x="539552" y="1941984"/>
          <a:ext cx="2025650" cy="210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13" name="Equation" r:id="rId3" imgW="1002865" imgH="1040948" progId="Equation.3">
                  <p:embed/>
                </p:oleObj>
              </mc:Choice>
              <mc:Fallback>
                <p:oleObj name="Equation" r:id="rId3" imgW="1002865" imgH="104094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941984"/>
                        <a:ext cx="2025650" cy="21066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744897"/>
              </p:ext>
            </p:extLst>
          </p:nvPr>
        </p:nvGraphicFramePr>
        <p:xfrm>
          <a:off x="6254552" y="1941984"/>
          <a:ext cx="2179638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14" name="Equation" r:id="rId5" imgW="1079500" imgH="1016000" progId="Equation.3">
                  <p:embed/>
                </p:oleObj>
              </mc:Choice>
              <mc:Fallback>
                <p:oleObj name="Equation" r:id="rId5" imgW="10795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552" y="1941984"/>
                        <a:ext cx="2179638" cy="20558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766611"/>
              </p:ext>
            </p:extLst>
          </p:nvPr>
        </p:nvGraphicFramePr>
        <p:xfrm>
          <a:off x="3282752" y="2170584"/>
          <a:ext cx="2306638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15" name="Equation" r:id="rId7" imgW="1143000" imgH="838080" progId="Equation.3">
                  <p:embed/>
                </p:oleObj>
              </mc:Choice>
              <mc:Fallback>
                <p:oleObj name="Equation" r:id="rId7" imgW="114300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752" y="2170584"/>
                        <a:ext cx="2306638" cy="1695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9552" y="4221088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/>
                <a:cs typeface="Arial"/>
              </a:rPr>
              <a:t>The transfer impedance of the cavity is: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121147"/>
              </p:ext>
            </p:extLst>
          </p:nvPr>
        </p:nvGraphicFramePr>
        <p:xfrm>
          <a:off x="2695377" y="4678288"/>
          <a:ext cx="3563938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16" name="Equation" r:id="rId9" imgW="1765300" imgH="965200" progId="Equation.3">
                  <p:embed/>
                </p:oleObj>
              </mc:Choice>
              <mc:Fallback>
                <p:oleObj name="Equation" r:id="rId9" imgW="17653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5377" y="4678288"/>
                        <a:ext cx="3563938" cy="195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846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000099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 (accelerator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771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2" name="Group 14"/>
          <p:cNvGrpSpPr>
            <a:grpSpLocks/>
          </p:cNvGrpSpPr>
          <p:nvPr/>
        </p:nvGrpSpPr>
        <p:grpSpPr bwMode="auto">
          <a:xfrm>
            <a:off x="755576" y="4365104"/>
            <a:ext cx="7391400" cy="1676400"/>
            <a:chOff x="624" y="2832"/>
            <a:chExt cx="4656" cy="1056"/>
          </a:xfrm>
        </p:grpSpPr>
        <p:pic>
          <p:nvPicPr>
            <p:cNvPr id="32777" name="Picture 5" descr="Figure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832"/>
              <a:ext cx="379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Text Box 7"/>
            <p:cNvSpPr txBox="1">
              <a:spLocks noChangeArrowheads="1"/>
            </p:cNvSpPr>
            <p:nvPr/>
          </p:nvSpPr>
          <p:spPr bwMode="auto">
            <a:xfrm>
              <a:off x="4752" y="3216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accent2"/>
                  </a:solidFill>
                </a:rPr>
                <a:t>V</a:t>
              </a:r>
              <a:r>
                <a:rPr lang="en-US" sz="2000" baseline="-25000">
                  <a:solidFill>
                    <a:schemeClr val="accent2"/>
                  </a:solidFill>
                </a:rPr>
                <a:t>gap</a:t>
              </a:r>
            </a:p>
          </p:txBody>
        </p:sp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3264" y="3408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8000"/>
                  </a:solidFill>
                </a:rPr>
                <a:t>L</a:t>
              </a:r>
              <a:r>
                <a:rPr lang="en-US" sz="2000" baseline="-25000">
                  <a:solidFill>
                    <a:srgbClr val="008000"/>
                  </a:solidFill>
                </a:rPr>
                <a:t>eq</a:t>
              </a:r>
            </a:p>
          </p:txBody>
        </p:sp>
        <p:sp>
          <p:nvSpPr>
            <p:cNvPr id="32780" name="Text Box 9"/>
            <p:cNvSpPr txBox="1">
              <a:spLocks noChangeArrowheads="1"/>
            </p:cNvSpPr>
            <p:nvPr/>
          </p:nvSpPr>
          <p:spPr bwMode="auto">
            <a:xfrm>
              <a:off x="3984" y="3408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8000"/>
                  </a:solidFill>
                </a:rPr>
                <a:t>R</a:t>
              </a:r>
              <a:r>
                <a:rPr lang="en-US" sz="2000" baseline="-25000">
                  <a:solidFill>
                    <a:srgbClr val="008000"/>
                  </a:solidFill>
                </a:rPr>
                <a:t>eq</a:t>
              </a:r>
            </a:p>
          </p:txBody>
        </p:sp>
        <p:sp>
          <p:nvSpPr>
            <p:cNvPr id="32781" name="Text Box 10"/>
            <p:cNvSpPr txBox="1">
              <a:spLocks noChangeArrowheads="1"/>
            </p:cNvSpPr>
            <p:nvPr/>
          </p:nvSpPr>
          <p:spPr bwMode="auto">
            <a:xfrm>
              <a:off x="4368" y="3408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8000"/>
                  </a:solidFill>
                </a:rPr>
                <a:t>C</a:t>
              </a:r>
              <a:r>
                <a:rPr lang="en-US" sz="2000" baseline="-25000">
                  <a:solidFill>
                    <a:srgbClr val="008000"/>
                  </a:solidFill>
                </a:rPr>
                <a:t>eq</a:t>
              </a:r>
            </a:p>
          </p:txBody>
        </p:sp>
        <p:sp>
          <p:nvSpPr>
            <p:cNvPr id="32782" name="Text Box 11"/>
            <p:cNvSpPr txBox="1">
              <a:spLocks noChangeArrowheads="1"/>
            </p:cNvSpPr>
            <p:nvPr/>
          </p:nvSpPr>
          <p:spPr bwMode="auto">
            <a:xfrm>
              <a:off x="1584" y="3072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</a:rPr>
                <a:t>R</a:t>
              </a:r>
              <a:r>
                <a:rPr lang="en-US" sz="2000" baseline="-25000">
                  <a:solidFill>
                    <a:srgbClr val="FF0000"/>
                  </a:solidFill>
                </a:rPr>
                <a:t>gen</a:t>
              </a:r>
            </a:p>
          </p:txBody>
        </p:sp>
        <p:sp>
          <p:nvSpPr>
            <p:cNvPr id="32783" name="Text Box 12"/>
            <p:cNvSpPr txBox="1">
              <a:spLocks noChangeArrowheads="1"/>
            </p:cNvSpPr>
            <p:nvPr/>
          </p:nvSpPr>
          <p:spPr bwMode="auto">
            <a:xfrm>
              <a:off x="624" y="3504"/>
              <a:ext cx="7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</a:rPr>
                <a:t>I</a:t>
              </a:r>
              <a:r>
                <a:rPr lang="en-US" sz="2000" baseline="-25000">
                  <a:solidFill>
                    <a:srgbClr val="FF0000"/>
                  </a:solidFill>
                </a:rPr>
                <a:t>gen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32784" name="Text Box 13"/>
            <p:cNvSpPr txBox="1">
              <a:spLocks noChangeArrowheads="1"/>
            </p:cNvSpPr>
            <p:nvPr/>
          </p:nvSpPr>
          <p:spPr bwMode="auto">
            <a:xfrm>
              <a:off x="2064" y="3312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</a:rPr>
                <a:t>Z</a:t>
              </a:r>
              <a:r>
                <a:rPr lang="en-US" sz="2000" baseline="-25000">
                  <a:solidFill>
                    <a:srgbClr val="00FF00"/>
                  </a:solidFill>
                </a:rPr>
                <a:t>o</a:t>
              </a:r>
            </a:p>
          </p:txBody>
        </p:sp>
      </p:grpSp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</a:t>
            </a:r>
            <a:r>
              <a:rPr lang="en-US" dirty="0" smtClean="0"/>
              <a:t>Accelerator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5205"/>
            <a:ext cx="8712968" cy="3390900"/>
          </a:xfrm>
        </p:spPr>
        <p:txBody>
          <a:bodyPr/>
          <a:lstStyle/>
          <a:p>
            <a:pPr eaLnBrk="1" hangingPunct="1"/>
            <a:r>
              <a:rPr lang="en-US" sz="2000" dirty="0"/>
              <a:t>The cavity is attached to the power amplifier by a transmission line.</a:t>
            </a:r>
          </a:p>
          <a:p>
            <a:pPr eaLnBrk="1" hangingPunct="1"/>
            <a:r>
              <a:rPr lang="en-US" sz="2000" dirty="0" smtClean="0"/>
              <a:t>The </a:t>
            </a:r>
            <a:r>
              <a:rPr lang="en-US" sz="2000" dirty="0"/>
              <a:t>internal impedance of the power amplifier is usually matched to the transmission line impedance connecting the power amplifier to the cavity.</a:t>
            </a:r>
          </a:p>
          <a:p>
            <a:pPr lvl="1" eaLnBrk="1" hangingPunct="1"/>
            <a:r>
              <a:rPr lang="en-US" sz="1800" dirty="0"/>
              <a:t>As in the case of a Klystron protected by an isolator</a:t>
            </a:r>
          </a:p>
          <a:p>
            <a:pPr lvl="1" eaLnBrk="1" hangingPunct="1"/>
            <a:r>
              <a:rPr lang="en-US" sz="1800" dirty="0"/>
              <a:t>As in the case of an infinitesimally short transmission line</a:t>
            </a:r>
          </a:p>
          <a:p>
            <a:pPr lvl="1" eaLnBrk="1" hangingPunct="1"/>
            <a:endParaRPr lang="en-US" sz="1800" dirty="0"/>
          </a:p>
        </p:txBody>
      </p:sp>
      <p:graphicFrame>
        <p:nvGraphicFramePr>
          <p:cNvPr id="3277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46888"/>
              </p:ext>
            </p:extLst>
          </p:nvPr>
        </p:nvGraphicFramePr>
        <p:xfrm>
          <a:off x="3422576" y="3831704"/>
          <a:ext cx="12382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93" name="Equation" r:id="rId5" imgW="685800" imgH="253800" progId="Equation.3">
                  <p:embed/>
                </p:oleObj>
              </mc:Choice>
              <mc:Fallback>
                <p:oleObj name="Equation" r:id="rId5" imgW="685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576" y="3831704"/>
                        <a:ext cx="12382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152363"/>
              </p:ext>
            </p:extLst>
          </p:nvPr>
        </p:nvGraphicFramePr>
        <p:xfrm>
          <a:off x="4184576" y="5812904"/>
          <a:ext cx="53816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94" name="Equation" r:id="rId7" imgW="266353" imgH="177569" progId="Equation.3">
                  <p:embed/>
                </p:oleObj>
              </mc:Choice>
              <mc:Fallback>
                <p:oleObj name="Equation" r:id="rId7" imgW="266353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576" y="5812904"/>
                        <a:ext cx="538163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11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Cavities Performances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179512" y="1484784"/>
            <a:ext cx="71287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Accelerating gradient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Peak Surface fields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Power Dissipation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Cavity Quality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Shunt Impedance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Few limitations of performance: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/>
                <a:cs typeface="Arial"/>
              </a:rPr>
              <a:t>Thermal Breakdown, alias quench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/>
                <a:cs typeface="Arial"/>
              </a:rPr>
              <a:t>Field </a:t>
            </a:r>
            <a:r>
              <a:rPr lang="en-US" sz="2000" dirty="0">
                <a:latin typeface="Arial"/>
                <a:cs typeface="Arial"/>
              </a:rPr>
              <a:t>Emission: Electron induced by an electrostatic </a:t>
            </a:r>
            <a:r>
              <a:rPr lang="en-US" sz="2000" dirty="0" smtClean="0">
                <a:latin typeface="Arial"/>
                <a:cs typeface="Arial"/>
              </a:rPr>
              <a:t>field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latin typeface="Arial"/>
                <a:cs typeface="Arial"/>
              </a:rPr>
              <a:t>Multipacting</a:t>
            </a:r>
            <a:r>
              <a:rPr lang="en-US" sz="2000" dirty="0" smtClean="0">
                <a:latin typeface="Arial"/>
                <a:cs typeface="Arial"/>
              </a:rPr>
              <a:t>: electron avalanche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405" y="1484784"/>
            <a:ext cx="3564684" cy="24482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4239090"/>
            <a:ext cx="2448272" cy="214223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9512" y="4869160"/>
            <a:ext cx="71287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Limit power loss in the cavity </a:t>
            </a:r>
            <a:r>
              <a:rPr lang="en-US" sz="2000" dirty="0" smtClean="0">
                <a:latin typeface="Arial"/>
                <a:cs typeface="Arial"/>
              </a:rPr>
              <a:t>wall: 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By </a:t>
            </a:r>
            <a:r>
              <a:rPr lang="en-US" sz="2000" dirty="0">
                <a:latin typeface="Arial"/>
                <a:cs typeface="Arial"/>
              </a:rPr>
              <a:t>using low-resistant material or </a:t>
            </a:r>
            <a:r>
              <a:rPr lang="en-US" sz="2000" dirty="0" smtClean="0">
                <a:latin typeface="Arial"/>
                <a:cs typeface="Arial"/>
              </a:rPr>
              <a:t>superconductors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By </a:t>
            </a:r>
            <a:r>
              <a:rPr lang="en-US" sz="2000" dirty="0">
                <a:latin typeface="Arial"/>
                <a:cs typeface="Arial"/>
              </a:rPr>
              <a:t>rounding the shape to optimize the field distribution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imit </a:t>
            </a:r>
            <a:r>
              <a:rPr lang="en-US" sz="2000" dirty="0">
                <a:latin typeface="Arial"/>
                <a:cs typeface="Arial"/>
              </a:rPr>
              <a:t>shape edge to prevent field emission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Good vacuum to limit breakdown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05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gradients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22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63700"/>
            <a:ext cx="84582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Cavity Q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276456" cy="383971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/>
              <a:t>If the cavity walls are lossless, then the boundary conditions for a given mode can only be satisfied at a single frequency. </a:t>
            </a:r>
          </a:p>
          <a:p>
            <a:pPr eaLnBrk="1" hangingPunct="1"/>
            <a:r>
              <a:rPr lang="en-US" sz="2000" dirty="0"/>
              <a:t>If the cavity walls have some loss, then the boundary conditions can be satisfied over a range of frequencies.</a:t>
            </a:r>
          </a:p>
          <a:p>
            <a:pPr eaLnBrk="1" hangingPunct="1"/>
            <a:r>
              <a:rPr lang="en-US" sz="2000" dirty="0"/>
              <a:t>The cavity Q factor is a convenient way the power lost in a cavity.</a:t>
            </a:r>
          </a:p>
          <a:p>
            <a:pPr eaLnBrk="1" hangingPunct="1"/>
            <a:r>
              <a:rPr lang="en-US" sz="2000" dirty="0"/>
              <a:t>The Q factor is defined as:</a:t>
            </a: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3340100" y="4343400"/>
          <a:ext cx="2335213" cy="184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4" name="Equation" r:id="rId4" imgW="1155700" imgH="914400" progId="Equation.3">
                  <p:embed/>
                </p:oleObj>
              </mc:Choice>
              <mc:Fallback>
                <p:oleObj name="Equation" r:id="rId4" imgW="11557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4343400"/>
                        <a:ext cx="2335213" cy="184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54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 and Cryomodules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24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492896"/>
            <a:ext cx="4824536" cy="33551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77281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RF cavities </a:t>
            </a:r>
            <a:r>
              <a:rPr lang="en-US" dirty="0" smtClean="0"/>
              <a:t>housed </a:t>
            </a:r>
            <a:r>
              <a:rPr lang="en-US" dirty="0"/>
              <a:t>in </a:t>
            </a:r>
            <a:r>
              <a:rPr lang="en-US" dirty="0" smtClean="0"/>
              <a:t>cryomodules, which </a:t>
            </a:r>
            <a:r>
              <a:rPr lang="en-US" dirty="0"/>
              <a:t>keep the RF cavities working in </a:t>
            </a:r>
            <a:r>
              <a:rPr lang="en-US" dirty="0" smtClean="0"/>
              <a:t>a superconducting </a:t>
            </a:r>
            <a:r>
              <a:rPr lang="en-US" dirty="0"/>
              <a:t>state, without losing energy to electrical </a:t>
            </a:r>
            <a:r>
              <a:rPr lang="en-US" dirty="0" smtClean="0"/>
              <a:t>resistance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5976" y="4005064"/>
            <a:ext cx="4709630" cy="2590115"/>
          </a:xfrm>
        </p:spPr>
      </p:pic>
    </p:spTree>
    <p:extLst>
      <p:ext uri="{BB962C8B-B14F-4D97-AF65-F5344CB8AC3E}">
        <p14:creationId xmlns:p14="http://schemas.microsoft.com/office/powerpoint/2010/main" val="198421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000099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 (accelerator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3229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 and </a:t>
            </a:r>
            <a:r>
              <a:rPr lang="en-US" dirty="0" err="1" smtClean="0"/>
              <a:t>Superfluidity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Superconductivity became a key-technology for particle accelerator. Superconductivity allows :</a:t>
            </a:r>
          </a:p>
          <a:p>
            <a:pPr lvl="1"/>
            <a:r>
              <a:rPr lang="en-US" dirty="0" smtClean="0"/>
              <a:t>To operate high-field, high current density magnet operating above the saturation of iron,</a:t>
            </a:r>
          </a:p>
          <a:p>
            <a:pPr lvl="1"/>
            <a:r>
              <a:rPr lang="en-US" dirty="0" smtClean="0"/>
              <a:t>To build high-field, low-loss RF Cavities (low wall resistance)</a:t>
            </a:r>
          </a:p>
          <a:p>
            <a:pPr lvl="1"/>
            <a:r>
              <a:rPr lang="en-US" dirty="0" smtClean="0"/>
              <a:t>Reducing overall electrical consumption of the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26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929298"/>
            <a:ext cx="6942460" cy="27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6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Superconductivity and </a:t>
            </a:r>
            <a:r>
              <a:rPr lang="en-US" dirty="0" err="1"/>
              <a:t>Superfluidity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27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24166"/>
            <a:ext cx="7848872" cy="54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 a superconducting magnet, the field is given by the current distribution in the windings (</a:t>
            </a:r>
            <a:r>
              <a:rPr lang="en-US" sz="2000" dirty="0" err="1" smtClean="0"/>
              <a:t>Biot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Savart’s</a:t>
            </a:r>
            <a:r>
              <a:rPr lang="en-US" sz="2000" dirty="0" smtClean="0"/>
              <a:t> law).</a:t>
            </a:r>
          </a:p>
          <a:p>
            <a:r>
              <a:rPr lang="en-US" sz="2000" dirty="0" smtClean="0"/>
              <a:t>When present, the iron only acts as a flux return yoke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28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76116"/>
            <a:ext cx="7924676" cy="4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0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Superfluidity</a:t>
            </a:r>
            <a:r>
              <a:rPr lang="en-US" dirty="0" smtClean="0"/>
              <a:t> of Helium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29</a:t>
            </a:fld>
            <a:endParaRPr lang="sv-SE" dirty="0"/>
          </a:p>
        </p:txBody>
      </p:sp>
      <p:sp>
        <p:nvSpPr>
          <p:cNvPr id="11" name="Rectangle 1064"/>
          <p:cNvSpPr>
            <a:spLocks noChangeArrowheads="1"/>
          </p:cNvSpPr>
          <p:nvPr/>
        </p:nvSpPr>
        <p:spPr bwMode="auto">
          <a:xfrm>
            <a:off x="4711395" y="2852936"/>
            <a:ext cx="4419321" cy="345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solidFill>
                  <a:srgbClr val="05050B"/>
                </a:solidFill>
                <a:latin typeface="Arial"/>
                <a:cs typeface="Arial"/>
              </a:rPr>
              <a:t>Helium II </a:t>
            </a:r>
            <a:r>
              <a:rPr lang="en-US" sz="2000" i="1" dirty="0" smtClean="0">
                <a:solidFill>
                  <a:srgbClr val="05050B"/>
                </a:solidFill>
                <a:latin typeface="Arial"/>
                <a:cs typeface="Arial"/>
              </a:rPr>
              <a:t>  -  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Quantum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fluid</a:t>
            </a:r>
            <a:endParaRPr lang="en-US" sz="2000" i="1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Exceptional </a:t>
            </a:r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heat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transfer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Specific heat transition at 2.17 K - </a:t>
            </a:r>
            <a:r>
              <a:rPr lang="en-US" dirty="0" err="1" smtClean="0">
                <a:solidFill>
                  <a:srgbClr val="05050B"/>
                </a:solidFill>
                <a:latin typeface="Arial"/>
                <a:cs typeface="Arial"/>
              </a:rPr>
              <a:t>T</a:t>
            </a:r>
            <a:r>
              <a:rPr lang="en-US" baseline="-25000" dirty="0" err="1" smtClean="0">
                <a:solidFill>
                  <a:srgbClr val="05050B"/>
                </a:solidFill>
                <a:latin typeface="Symbol" charset="2"/>
                <a:cs typeface="Symbol" charset="2"/>
              </a:rPr>
              <a:t>l</a:t>
            </a:r>
            <a:endParaRPr lang="en-US" dirty="0" smtClean="0">
              <a:solidFill>
                <a:srgbClr val="05050B"/>
              </a:solidFill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 Enormous heat conductivity at moderate flux (3,000 x OFHC copper at 1.9K</a:t>
            </a:r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)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sz="900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&gt;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Thermo-mechanical </a:t>
            </a:r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- fountain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effect</a:t>
            </a:r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pic>
        <p:nvPicPr>
          <p:cNvPr id="12" name="Picture 1030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419601" cy="2809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219201" y="4854699"/>
            <a:ext cx="990600" cy="1025098"/>
            <a:chOff x="1447800" y="5105400"/>
            <a:chExt cx="990600" cy="1025098"/>
          </a:xfrm>
        </p:grpSpPr>
        <p:sp>
          <p:nvSpPr>
            <p:cNvPr id="14" name="Cross 13"/>
            <p:cNvSpPr/>
            <p:nvPr/>
          </p:nvSpPr>
          <p:spPr bwMode="auto">
            <a:xfrm>
              <a:off x="1905000" y="5105400"/>
              <a:ext cx="228600" cy="228600"/>
            </a:xfrm>
            <a:prstGeom prst="plus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5" name="Cross 14"/>
            <p:cNvSpPr/>
            <p:nvPr/>
          </p:nvSpPr>
          <p:spPr bwMode="auto">
            <a:xfrm>
              <a:off x="1905000" y="5638800"/>
              <a:ext cx="228600" cy="228600"/>
            </a:xfrm>
            <a:prstGeom prst="plus">
              <a:avLst/>
            </a:prstGeom>
            <a:solidFill>
              <a:srgbClr val="FF2817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7800" y="5715000"/>
              <a:ext cx="9906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rgbClr val="FF0000"/>
                  </a:solidFill>
                  <a:latin typeface="Arial"/>
                  <a:cs typeface="Arial"/>
                </a:rPr>
                <a:t>LHC operation</a:t>
              </a:r>
              <a:endParaRPr lang="en-US" sz="105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62201" y="4854699"/>
            <a:ext cx="1705742" cy="353199"/>
            <a:chOff x="2590800" y="5105400"/>
            <a:chExt cx="1705742" cy="353199"/>
          </a:xfrm>
        </p:grpSpPr>
        <p:sp>
          <p:nvSpPr>
            <p:cNvPr id="18" name="Isosceles Triangle 17"/>
            <p:cNvSpPr/>
            <p:nvPr/>
          </p:nvSpPr>
          <p:spPr bwMode="auto">
            <a:xfrm>
              <a:off x="2590800" y="5105400"/>
              <a:ext cx="304800" cy="152400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19399" y="5181600"/>
              <a:ext cx="14771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Tevatron</a:t>
              </a:r>
              <a:r>
                <a:rPr lang="en-US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 operation</a:t>
              </a:r>
              <a:endParaRPr lang="en-US" sz="12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9512" y="184482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Helium (25 %) is the most common element in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Universe </a:t>
            </a:r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after Hydrogen (73 %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)</a:t>
            </a:r>
          </a:p>
          <a:p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Two isotopes: </a:t>
            </a:r>
            <a:r>
              <a:rPr lang="en-US" sz="2000" baseline="30000" dirty="0">
                <a:solidFill>
                  <a:srgbClr val="05050B"/>
                </a:solidFill>
                <a:latin typeface="Arial"/>
                <a:cs typeface="Arial"/>
              </a:rPr>
              <a:t>3</a:t>
            </a:r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He (fermion) &amp; </a:t>
            </a:r>
            <a:r>
              <a:rPr lang="en-US" sz="2000" baseline="30000" dirty="0">
                <a:solidFill>
                  <a:srgbClr val="05050B"/>
                </a:solidFill>
                <a:latin typeface="Arial"/>
                <a:cs typeface="Arial"/>
              </a:rPr>
              <a:t>4</a:t>
            </a:r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He (boson)</a:t>
            </a:r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sp>
        <p:nvSpPr>
          <p:cNvPr id="21" name="Oval 1078"/>
          <p:cNvSpPr>
            <a:spLocks noChangeArrowheads="1"/>
          </p:cNvSpPr>
          <p:nvPr/>
        </p:nvSpPr>
        <p:spPr bwMode="auto">
          <a:xfrm>
            <a:off x="4139952" y="2348880"/>
            <a:ext cx="990600" cy="6794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8000"/>
              </a:solidFill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5622925"/>
            <a:ext cx="914400" cy="1235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796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&amp; 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Acknowledgement to D. McGinnis, M. </a:t>
            </a:r>
            <a:r>
              <a:rPr lang="en-US" dirty="0" err="1" smtClean="0"/>
              <a:t>Vretenar</a:t>
            </a:r>
            <a:r>
              <a:rPr lang="en-US" dirty="0"/>
              <a:t> </a:t>
            </a:r>
            <a:r>
              <a:rPr lang="en-US" dirty="0" smtClean="0"/>
              <a:t>and P. Lebrun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US-Particle Accelerator School,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://uspas.fnal.gov/materials/materials-table.shtml</a:t>
            </a:r>
            <a:endParaRPr lang="en-US" dirty="0"/>
          </a:p>
          <a:p>
            <a:r>
              <a:rPr lang="en-US" dirty="0"/>
              <a:t>CERN Accelerator School </a:t>
            </a:r>
            <a:r>
              <a:rPr lang="en-US" dirty="0">
                <a:hlinkClick r:id="rId3"/>
              </a:rPr>
              <a:t>http://cas.web.cern.ch/</a:t>
            </a:r>
            <a:r>
              <a:rPr lang="en-US" dirty="0" smtClean="0">
                <a:hlinkClick r:id="rId3"/>
              </a:rPr>
              <a:t>cas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few books </a:t>
            </a:r>
            <a:endParaRPr lang="en-US" dirty="0" smtClean="0"/>
          </a:p>
          <a:p>
            <a:r>
              <a:rPr lang="en-US" sz="2300" dirty="0" smtClean="0"/>
              <a:t>RF Linear Accelerators, T.P. </a:t>
            </a:r>
            <a:r>
              <a:rPr lang="en-US" sz="2300" dirty="0" err="1" smtClean="0"/>
              <a:t>Wangler</a:t>
            </a:r>
            <a:r>
              <a:rPr lang="en-US" sz="2300" dirty="0" smtClean="0"/>
              <a:t>, Wiley, 2008</a:t>
            </a:r>
          </a:p>
          <a:p>
            <a:r>
              <a:rPr lang="en-US" sz="2300" dirty="0" smtClean="0"/>
              <a:t>RF Superconductivity for Accelerator, H. </a:t>
            </a:r>
            <a:r>
              <a:rPr lang="en-US" sz="2300" dirty="0" err="1" smtClean="0"/>
              <a:t>Padamsee</a:t>
            </a:r>
            <a:r>
              <a:rPr lang="en-US" sz="2300" dirty="0" smtClean="0"/>
              <a:t>, J. </a:t>
            </a:r>
            <a:r>
              <a:rPr lang="en-US" sz="2300" dirty="0" err="1" smtClean="0"/>
              <a:t>Knobloch</a:t>
            </a:r>
            <a:r>
              <a:rPr lang="en-US" sz="2300" dirty="0" smtClean="0"/>
              <a:t>, T. Hays, Wiley, 2011</a:t>
            </a:r>
          </a:p>
          <a:p>
            <a:r>
              <a:rPr lang="en-US" sz="2300" dirty="0" smtClean="0"/>
              <a:t>An </a:t>
            </a:r>
            <a:r>
              <a:rPr lang="en-US" sz="2300" dirty="0"/>
              <a:t>introduction to particle accelerators, </a:t>
            </a:r>
            <a:r>
              <a:rPr lang="en-US" sz="2300" dirty="0"/>
              <a:t>E.J.N. Wilson, </a:t>
            </a:r>
            <a:r>
              <a:rPr lang="en-US" sz="2300" dirty="0" smtClean="0"/>
              <a:t>Oxford </a:t>
            </a:r>
            <a:r>
              <a:rPr lang="en-US" sz="2300" dirty="0"/>
              <a:t>Univ. Press, 2001 </a:t>
            </a:r>
          </a:p>
          <a:p>
            <a:r>
              <a:rPr lang="en-US" sz="2300" dirty="0"/>
              <a:t>An introduction to the physics of high-energy </a:t>
            </a:r>
            <a:r>
              <a:rPr lang="en-US" sz="2300" dirty="0" smtClean="0"/>
              <a:t>accelerators, D.A</a:t>
            </a:r>
            <a:r>
              <a:rPr lang="en-US" sz="2300" dirty="0"/>
              <a:t>. Edwards &amp; M.J. </a:t>
            </a:r>
            <a:r>
              <a:rPr lang="en-US" sz="2300" dirty="0" err="1" smtClean="0"/>
              <a:t>Syphers</a:t>
            </a:r>
            <a:r>
              <a:rPr lang="en-US" sz="2300" dirty="0" smtClean="0"/>
              <a:t>, </a:t>
            </a:r>
            <a:r>
              <a:rPr lang="en-US" sz="2300" dirty="0"/>
              <a:t>Wiley, 1993 </a:t>
            </a:r>
          </a:p>
          <a:p>
            <a:r>
              <a:rPr lang="en-US" sz="2300" dirty="0"/>
              <a:t>The principles of circular accelerators and storage </a:t>
            </a:r>
            <a:r>
              <a:rPr lang="en-US" sz="2300" dirty="0" smtClean="0"/>
              <a:t>rings, P.J</a:t>
            </a:r>
            <a:r>
              <a:rPr lang="en-US" sz="2300" dirty="0"/>
              <a:t>. Bryant &amp; K. </a:t>
            </a:r>
            <a:r>
              <a:rPr lang="en-US" sz="2300" dirty="0" err="1" smtClean="0"/>
              <a:t>Johnsen</a:t>
            </a:r>
            <a:r>
              <a:rPr lang="en-US" sz="2300" dirty="0" smtClean="0"/>
              <a:t>, </a:t>
            </a:r>
            <a:r>
              <a:rPr lang="en-US" sz="2300" dirty="0"/>
              <a:t>Cambridge Univ. Press, 1993 </a:t>
            </a:r>
            <a:endParaRPr lang="en-US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034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7543800" cy="533400"/>
          </a:xfrm>
        </p:spPr>
        <p:txBody>
          <a:bodyPr>
            <a:noAutofit/>
          </a:bodyPr>
          <a:lstStyle/>
          <a:p>
            <a:r>
              <a:rPr lang="en-US" dirty="0" err="1"/>
              <a:t>Superfluidity</a:t>
            </a:r>
            <a:r>
              <a:rPr lang="en-US" dirty="0"/>
              <a:t> of </a:t>
            </a:r>
            <a:r>
              <a:rPr lang="en-US" dirty="0" smtClean="0"/>
              <a:t>Helium</a:t>
            </a:r>
            <a:br>
              <a:rPr lang="en-US" dirty="0" smtClean="0"/>
            </a:br>
            <a:r>
              <a:rPr lang="en-US" sz="2000" b="0" dirty="0" smtClean="0"/>
              <a:t>The two</a:t>
            </a:r>
            <a:r>
              <a:rPr lang="en-US" sz="2000" b="0" dirty="0" smtClean="0"/>
              <a:t>-fluid </a:t>
            </a:r>
            <a:r>
              <a:rPr lang="en-US" sz="2000" b="0" dirty="0"/>
              <a:t>model for </a:t>
            </a:r>
            <a:r>
              <a:rPr lang="en-US" sz="2000" b="0" dirty="0" smtClean="0"/>
              <a:t>helium </a:t>
            </a:r>
            <a:r>
              <a:rPr lang="en-US" sz="2000" b="0" dirty="0"/>
              <a:t>II</a:t>
            </a:r>
          </a:p>
        </p:txBody>
      </p:sp>
      <p:sp>
        <p:nvSpPr>
          <p:cNvPr id="1680391" name="Rectangle 7"/>
          <p:cNvSpPr>
            <a:spLocks noChangeArrowheads="1"/>
          </p:cNvSpPr>
          <p:nvPr/>
        </p:nvSpPr>
        <p:spPr bwMode="auto">
          <a:xfrm>
            <a:off x="4224338" y="3338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96850" y="2967831"/>
            <a:ext cx="3668713" cy="2370138"/>
            <a:chOff x="124" y="1688"/>
            <a:chExt cx="2311" cy="1493"/>
          </a:xfrm>
        </p:grpSpPr>
        <p:pic>
          <p:nvPicPr>
            <p:cNvPr id="1680396" name="Picture 1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" y="1688"/>
              <a:ext cx="2311" cy="1493"/>
            </a:xfrm>
            <a:prstGeom prst="rect">
              <a:avLst/>
            </a:prstGeom>
            <a:noFill/>
          </p:spPr>
        </p:pic>
        <p:graphicFrame>
          <p:nvGraphicFramePr>
            <p:cNvPr id="1680397" name="Object 13"/>
            <p:cNvGraphicFramePr>
              <a:graphicFrameLocks noChangeAspect="1"/>
            </p:cNvGraphicFramePr>
            <p:nvPr/>
          </p:nvGraphicFramePr>
          <p:xfrm>
            <a:off x="623" y="2086"/>
            <a:ext cx="561" cy="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4" r:id="rId5" imgW="698500" imgH="177800" progId="Equation.3">
                    <p:embed/>
                  </p:oleObj>
                </mc:Choice>
                <mc:Fallback>
                  <p:oleObj r:id="rId5" imgW="6985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2086"/>
                          <a:ext cx="561" cy="1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80401" name="Rectangle 17"/>
          <p:cNvSpPr>
            <a:spLocks noChangeArrowheads="1"/>
          </p:cNvSpPr>
          <p:nvPr/>
        </p:nvSpPr>
        <p:spPr bwMode="auto">
          <a:xfrm>
            <a:off x="3805238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80406" name="Rectangle 22"/>
          <p:cNvSpPr>
            <a:spLocks noChangeArrowheads="1"/>
          </p:cNvSpPr>
          <p:nvPr/>
        </p:nvSpPr>
        <p:spPr bwMode="auto">
          <a:xfrm>
            <a:off x="80963" y="1412776"/>
            <a:ext cx="4948237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050B"/>
                </a:solidFill>
                <a:latin typeface="Arial"/>
                <a:cs typeface="Arial"/>
              </a:rPr>
              <a:t>Normal-fluid fraction: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 excited states atom (phonons &amp; </a:t>
            </a:r>
            <a:r>
              <a:rPr lang="en-US" dirty="0" err="1">
                <a:solidFill>
                  <a:srgbClr val="05050B"/>
                </a:solidFill>
                <a:latin typeface="Arial"/>
                <a:cs typeface="Arial"/>
              </a:rPr>
              <a:t>rotons</a:t>
            </a: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) </a:t>
            </a:r>
          </a:p>
          <a:p>
            <a:pPr>
              <a:buFontTx/>
              <a:buChar char="-"/>
            </a:pPr>
            <a:endParaRPr lang="en-US" sz="500" dirty="0">
              <a:solidFill>
                <a:srgbClr val="05050B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  <a:sym typeface="Wingdings" pitchFamily="2" charset="2"/>
              </a:rPr>
              <a:t></a:t>
            </a:r>
            <a:r>
              <a:rPr lang="en-US" dirty="0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 like a conventional viscous fluid 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 finite density , </a:t>
            </a:r>
            <a:r>
              <a:rPr lang="en-US" dirty="0" err="1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r</a:t>
            </a:r>
            <a:r>
              <a:rPr lang="en-US" baseline="-25000" dirty="0" err="1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n</a:t>
            </a:r>
            <a:endParaRPr lang="en-US" baseline="-25000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 finite viscosity, </a:t>
            </a:r>
            <a:r>
              <a:rPr lang="en-US" dirty="0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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 entropy, </a:t>
            </a:r>
            <a:r>
              <a:rPr lang="en-US" i="1" dirty="0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s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sp>
        <p:nvSpPr>
          <p:cNvPr id="1680416" name="Rectangle 32"/>
          <p:cNvSpPr>
            <a:spLocks noChangeArrowheads="1"/>
          </p:cNvSpPr>
          <p:nvPr/>
        </p:nvSpPr>
        <p:spPr bwMode="auto">
          <a:xfrm>
            <a:off x="231775" y="5406231"/>
            <a:ext cx="3730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Macroscopic quantum physic system simplification</a:t>
            </a:r>
          </a:p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The two-fluid model is only a phenomenological model !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284664" y="1535909"/>
            <a:ext cx="4859338" cy="3694113"/>
            <a:chOff x="2579" y="826"/>
            <a:chExt cx="3061" cy="2327"/>
          </a:xfrm>
        </p:grpSpPr>
        <p:sp>
          <p:nvSpPr>
            <p:cNvPr id="1680405" name="Rectangle 21"/>
            <p:cNvSpPr>
              <a:spLocks noChangeArrowheads="1"/>
            </p:cNvSpPr>
            <p:nvPr/>
          </p:nvSpPr>
          <p:spPr bwMode="auto">
            <a:xfrm>
              <a:off x="2579" y="826"/>
              <a:ext cx="3061" cy="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u="sng" dirty="0" err="1">
                  <a:solidFill>
                    <a:srgbClr val="05050B"/>
                  </a:solidFill>
                  <a:latin typeface="Arial"/>
                  <a:cs typeface="Arial"/>
                </a:rPr>
                <a:t>Superfluid</a:t>
              </a:r>
              <a:r>
                <a:rPr lang="en-US" u="sng" dirty="0">
                  <a:solidFill>
                    <a:srgbClr val="05050B"/>
                  </a:solidFill>
                  <a:latin typeface="Arial"/>
                  <a:cs typeface="Arial"/>
                </a:rPr>
                <a:t> fraction: </a:t>
              </a:r>
            </a:p>
            <a:p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- atoms that have undergone </a:t>
              </a:r>
              <a:r>
                <a:rPr lang="en-US" dirty="0" smtClean="0">
                  <a:solidFill>
                    <a:srgbClr val="05050B"/>
                  </a:solidFill>
                  <a:latin typeface="Arial"/>
                  <a:cs typeface="Arial"/>
                </a:rPr>
                <a:t>BEC</a:t>
              </a:r>
              <a:endParaRPr lang="en-US" dirty="0">
                <a:solidFill>
                  <a:srgbClr val="05050B"/>
                </a:solidFill>
                <a:latin typeface="Arial"/>
                <a:cs typeface="Arial"/>
              </a:endParaRPr>
            </a:p>
            <a:p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  <a:sym typeface="Wingdings" pitchFamily="2" charset="2"/>
                </a:rPr>
                <a:t> </a:t>
              </a: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like an ideal </a:t>
              </a:r>
              <a:r>
                <a:rPr lang="en-US" dirty="0" err="1">
                  <a:solidFill>
                    <a:srgbClr val="05050B"/>
                  </a:solidFill>
                  <a:latin typeface="Arial"/>
                  <a:cs typeface="Arial"/>
                </a:rPr>
                <a:t>inviscid</a:t>
              </a: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liquid resulting in the absence of classical turbulence. </a:t>
              </a:r>
            </a:p>
            <a:p>
              <a:pPr>
                <a:buFontTx/>
                <a:buChar char="-"/>
              </a:pP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finite density, </a:t>
              </a:r>
              <a:r>
                <a:rPr lang="en-US" dirty="0" err="1">
                  <a:solidFill>
                    <a:srgbClr val="05050B"/>
                  </a:solidFill>
                  <a:latin typeface="Arial"/>
                  <a:cs typeface="Arial"/>
                  <a:sym typeface="Symbol" pitchFamily="18" charset="2"/>
                </a:rPr>
                <a:t>r</a:t>
              </a:r>
              <a:r>
                <a:rPr lang="en-US" baseline="-25000" dirty="0" err="1">
                  <a:solidFill>
                    <a:srgbClr val="05050B"/>
                  </a:solidFill>
                  <a:latin typeface="Arial"/>
                  <a:cs typeface="Arial"/>
                  <a:sym typeface="Symbol" pitchFamily="18" charset="2"/>
                </a:rPr>
                <a:t>s</a:t>
              </a:r>
              <a:endParaRPr lang="en-US" dirty="0">
                <a:solidFill>
                  <a:srgbClr val="05050B"/>
                </a:solidFill>
                <a:latin typeface="Arial"/>
                <a:cs typeface="Arial"/>
              </a:endParaRPr>
            </a:p>
            <a:p>
              <a:pPr>
                <a:buFontTx/>
                <a:buChar char="-"/>
              </a:pP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NO viscosity </a:t>
              </a:r>
            </a:p>
            <a:p>
              <a:pPr>
                <a:buFontTx/>
                <a:buChar char="-"/>
              </a:pP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carry NO entropy </a:t>
              </a:r>
            </a:p>
            <a:p>
              <a:pPr>
                <a:buFontTx/>
                <a:buChar char="-"/>
              </a:pPr>
              <a:endParaRPr lang="en-US" dirty="0">
                <a:solidFill>
                  <a:srgbClr val="05050B"/>
                </a:solidFill>
                <a:latin typeface="Arial"/>
                <a:cs typeface="Arial"/>
              </a:endParaRPr>
            </a:p>
            <a:p>
              <a:pPr>
                <a:buFont typeface="Wingdings" pitchFamily="2" charset="2"/>
                <a:buChar char="à"/>
              </a:pP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</a:t>
              </a:r>
              <a:r>
                <a:rPr lang="en-US" dirty="0" err="1">
                  <a:solidFill>
                    <a:srgbClr val="05050B"/>
                  </a:solidFill>
                  <a:latin typeface="Arial"/>
                  <a:cs typeface="Arial"/>
                </a:rPr>
                <a:t>irrotational</a:t>
              </a: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behavior for an </a:t>
              </a:r>
              <a:r>
                <a:rPr lang="en-US" dirty="0" err="1">
                  <a:solidFill>
                    <a:srgbClr val="05050B"/>
                  </a:solidFill>
                  <a:latin typeface="Arial"/>
                  <a:cs typeface="Arial"/>
                </a:rPr>
                <a:t>inviscid</a:t>
              </a: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fluid</a:t>
              </a:r>
            </a:p>
            <a:p>
              <a:pPr>
                <a:buFont typeface="Wingdings" pitchFamily="2" charset="2"/>
                <a:buChar char="à"/>
              </a:pPr>
              <a:endParaRPr lang="en-US" dirty="0" smtClean="0">
                <a:solidFill>
                  <a:srgbClr val="05050B"/>
                </a:solidFill>
                <a:latin typeface="Arial"/>
                <a:cs typeface="Arial"/>
              </a:endParaRPr>
            </a:p>
            <a:p>
              <a:pPr>
                <a:buFont typeface="Wingdings" pitchFamily="2" charset="2"/>
                <a:buChar char="à"/>
              </a:pPr>
              <a:endParaRPr lang="en-US" dirty="0">
                <a:solidFill>
                  <a:srgbClr val="05050B"/>
                </a:solidFill>
                <a:latin typeface="Arial"/>
                <a:cs typeface="Arial"/>
              </a:endParaRPr>
            </a:p>
            <a:p>
              <a:pPr>
                <a:buFont typeface="Wingdings" pitchFamily="2" charset="2"/>
                <a:buChar char="à"/>
              </a:pPr>
              <a:r>
                <a:rPr lang="en-US" dirty="0" smtClean="0">
                  <a:solidFill>
                    <a:srgbClr val="05050B"/>
                  </a:solidFill>
                  <a:latin typeface="Arial"/>
                  <a:cs typeface="Arial"/>
                </a:rPr>
                <a:t> but </a:t>
              </a: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vortices can be generated in the </a:t>
              </a:r>
              <a:r>
                <a:rPr lang="en-US" dirty="0" err="1">
                  <a:solidFill>
                    <a:srgbClr val="05050B"/>
                  </a:solidFill>
                  <a:latin typeface="Arial"/>
                  <a:cs typeface="Arial"/>
                </a:rPr>
                <a:t>superfluid</a:t>
              </a:r>
              <a:r>
                <a:rPr lang="en-US" dirty="0">
                  <a:solidFill>
                    <a:srgbClr val="05050B"/>
                  </a:solidFill>
                  <a:latin typeface="Arial"/>
                  <a:cs typeface="Arial"/>
                </a:rPr>
                <a:t> component</a:t>
              </a:r>
            </a:p>
          </p:txBody>
        </p:sp>
        <p:graphicFrame>
          <p:nvGraphicFramePr>
            <p:cNvPr id="168039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0877200"/>
                </p:ext>
              </p:extLst>
            </p:nvPr>
          </p:nvGraphicFramePr>
          <p:xfrm>
            <a:off x="4756" y="2472"/>
            <a:ext cx="604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5" name="Equation" r:id="rId7" imgW="660240" imgH="228600" progId="Equation.3">
                    <p:embed/>
                  </p:oleObj>
                </mc:Choice>
                <mc:Fallback>
                  <p:oleObj name="Equation" r:id="rId7" imgW="6602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6" y="2472"/>
                          <a:ext cx="604" cy="208"/>
                        </a:xfrm>
                        <a:prstGeom prst="rect">
                          <a:avLst/>
                        </a:prstGeom>
                        <a:blipFill dpi="0" rotWithShape="0">
                          <a:blip r:embed="rId9"/>
                          <a:srcRect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4179581" y="5229200"/>
            <a:ext cx="4953000" cy="1516063"/>
            <a:chOff x="2254" y="2994"/>
            <a:chExt cx="3362" cy="955"/>
          </a:xfrm>
        </p:grpSpPr>
        <p:sp>
          <p:nvSpPr>
            <p:cNvPr id="1680415" name="Rectangle 31"/>
            <p:cNvSpPr>
              <a:spLocks noChangeArrowheads="1"/>
            </p:cNvSpPr>
            <p:nvPr/>
          </p:nvSpPr>
          <p:spPr bwMode="auto">
            <a:xfrm>
              <a:off x="3549" y="2994"/>
              <a:ext cx="17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dirty="0">
                <a:solidFill>
                  <a:srgbClr val="05050B"/>
                </a:solidFill>
                <a:latin typeface="Arial"/>
                <a:cs typeface="Arial"/>
              </a:endParaRPr>
            </a:p>
          </p:txBody>
        </p:sp>
        <p:graphicFrame>
          <p:nvGraphicFramePr>
            <p:cNvPr id="1680402" name="Object 18"/>
            <p:cNvGraphicFramePr>
              <a:graphicFrameLocks noChangeAspect="1"/>
            </p:cNvGraphicFramePr>
            <p:nvPr/>
          </p:nvGraphicFramePr>
          <p:xfrm>
            <a:off x="3903" y="3381"/>
            <a:ext cx="1186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6" name="Equation" r:id="rId10" imgW="1536430" imgH="393926" progId="Equation.3">
                    <p:embed/>
                  </p:oleObj>
                </mc:Choice>
                <mc:Fallback>
                  <p:oleObj name="Equation" r:id="rId10" imgW="1536430" imgH="39392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3" y="3381"/>
                          <a:ext cx="1186" cy="3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80410" name="Picture 26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" y="3047"/>
              <a:ext cx="1273" cy="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80417" name="Rectangle 33"/>
            <p:cNvSpPr>
              <a:spLocks noChangeArrowheads="1"/>
            </p:cNvSpPr>
            <p:nvPr/>
          </p:nvSpPr>
          <p:spPr bwMode="auto">
            <a:xfrm>
              <a:off x="3814" y="3188"/>
              <a:ext cx="17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5050B"/>
                  </a:solidFill>
                  <a:latin typeface="Arial"/>
                  <a:cs typeface="Arial"/>
                </a:rPr>
                <a:t>Quantized vortices</a:t>
              </a:r>
            </a:p>
          </p:txBody>
        </p:sp>
        <p:sp>
          <p:nvSpPr>
            <p:cNvPr id="1680422" name="Rectangle 38"/>
            <p:cNvSpPr>
              <a:spLocks noChangeArrowheads="1"/>
            </p:cNvSpPr>
            <p:nvPr/>
          </p:nvSpPr>
          <p:spPr bwMode="auto">
            <a:xfrm>
              <a:off x="3838" y="3660"/>
              <a:ext cx="17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05050B"/>
                  </a:solidFill>
                  <a:latin typeface="Arial"/>
                  <a:cs typeface="Arial"/>
                </a:rPr>
                <a:t>Counter-flow turbulence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062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0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0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41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467544" y="5715000"/>
            <a:ext cx="3276600" cy="914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3657600" y="1493167"/>
            <a:ext cx="2590800" cy="11430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4114800" y="3093367"/>
            <a:ext cx="1828800" cy="11430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7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7543800" cy="533400"/>
          </a:xfrm>
        </p:spPr>
        <p:txBody>
          <a:bodyPr>
            <a:noAutofit/>
          </a:bodyPr>
          <a:lstStyle/>
          <a:p>
            <a:r>
              <a:rPr lang="en-US" b="0" dirty="0"/>
              <a:t>Thermal conductivity of </a:t>
            </a:r>
            <a:r>
              <a:rPr lang="en-US" b="0" dirty="0" smtClean="0"/>
              <a:t>helium </a:t>
            </a:r>
            <a:r>
              <a:rPr lang="en-US" b="0" dirty="0"/>
              <a:t>II</a:t>
            </a:r>
            <a:endParaRPr lang="en-US" sz="1600" b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67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1065213"/>
            <a:ext cx="8048625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i="1" dirty="0"/>
              <a:t> </a:t>
            </a:r>
          </a:p>
        </p:txBody>
      </p:sp>
      <p:pic>
        <p:nvPicPr>
          <p:cNvPr id="1676294" name="Picture 6" descr="He II C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36786"/>
            <a:ext cx="3427412" cy="4008438"/>
          </a:xfrm>
          <a:prstGeom prst="rect">
            <a:avLst/>
          </a:prstGeom>
          <a:noFill/>
        </p:spPr>
      </p:pic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2114550" y="3708499"/>
            <a:ext cx="1428750" cy="56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006699"/>
              </a:buClr>
              <a:buSzPct val="75000"/>
              <a:buFont typeface="Monotype Sorts" pitchFamily="2" charset="2"/>
              <a:buNone/>
            </a:pPr>
            <a:r>
              <a:rPr lang="en-US" sz="1200" dirty="0">
                <a:latin typeface="Arial"/>
                <a:cs typeface="Arial"/>
              </a:rPr>
              <a:t>High flux regime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6699"/>
              </a:buClr>
              <a:buSzPct val="75000"/>
              <a:buFont typeface="Monotype Sorts" pitchFamily="2" charset="2"/>
              <a:buNone/>
            </a:pPr>
            <a:r>
              <a:rPr lang="en-US" sz="1400" dirty="0" err="1">
                <a:latin typeface="Arial"/>
                <a:cs typeface="Arial"/>
              </a:rPr>
              <a:t>dT</a:t>
            </a:r>
            <a:r>
              <a:rPr lang="en-US" sz="1400" dirty="0">
                <a:latin typeface="Arial"/>
                <a:cs typeface="Arial"/>
              </a:rPr>
              <a:t>/dx ~ q</a:t>
            </a:r>
            <a:r>
              <a:rPr lang="en-US" sz="1400" baseline="30000" dirty="0">
                <a:latin typeface="Arial"/>
                <a:cs typeface="Arial"/>
              </a:rPr>
              <a:t>3</a:t>
            </a: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>
            <a:off x="752475" y="2886174"/>
            <a:ext cx="1504950" cy="48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006699"/>
              </a:buClr>
              <a:buSzPct val="75000"/>
              <a:buFont typeface="Monotype Sorts" pitchFamily="2" charset="2"/>
              <a:buNone/>
            </a:pPr>
            <a:r>
              <a:rPr lang="en-US" sz="1200">
                <a:latin typeface="Arial"/>
                <a:cs typeface="Arial"/>
              </a:rPr>
              <a:t>Low flux regime</a:t>
            </a:r>
            <a:r>
              <a:rPr lang="en-US" sz="1400">
                <a:latin typeface="Arial"/>
                <a:cs typeface="Arial"/>
              </a:rPr>
              <a:t> dT/dx ~ q</a:t>
            </a: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>
            <a:off x="40528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40528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6306" name="Text Box 18"/>
          <p:cNvSpPr txBox="1">
            <a:spLocks noChangeArrowheads="1"/>
          </p:cNvSpPr>
          <p:nvPr/>
        </p:nvSpPr>
        <p:spPr bwMode="auto">
          <a:xfrm>
            <a:off x="395536" y="1412776"/>
            <a:ext cx="3508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latin typeface="Arial"/>
                <a:cs typeface="Arial"/>
              </a:rPr>
              <a:t>Heat transport regimes at 1.9 K</a:t>
            </a:r>
          </a:p>
        </p:txBody>
      </p:sp>
      <p:sp>
        <p:nvSpPr>
          <p:cNvPr id="1676308" name="Rectangle 20"/>
          <p:cNvSpPr>
            <a:spLocks noChangeArrowheads="1"/>
          </p:cNvSpPr>
          <p:nvPr/>
        </p:nvSpPr>
        <p:spPr bwMode="auto">
          <a:xfrm>
            <a:off x="809625" y="3367186"/>
            <a:ext cx="740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9933"/>
                </a:solidFill>
                <a:latin typeface="Arial"/>
                <a:cs typeface="Arial"/>
              </a:rPr>
              <a:t>Laminar </a:t>
            </a:r>
          </a:p>
        </p:txBody>
      </p:sp>
      <p:sp>
        <p:nvSpPr>
          <p:cNvPr id="1676309" name="Rectangle 21"/>
          <p:cNvSpPr>
            <a:spLocks noChangeArrowheads="1"/>
          </p:cNvSpPr>
          <p:nvPr/>
        </p:nvSpPr>
        <p:spPr bwMode="auto">
          <a:xfrm>
            <a:off x="2362200" y="4264124"/>
            <a:ext cx="8290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9933"/>
                </a:solidFill>
                <a:latin typeface="Arial"/>
                <a:cs typeface="Arial"/>
              </a:rPr>
              <a:t>Turbulent </a:t>
            </a:r>
          </a:p>
        </p:txBody>
      </p:sp>
      <p:sp>
        <p:nvSpPr>
          <p:cNvPr id="1676310" name="Rectangle 22"/>
          <p:cNvSpPr>
            <a:spLocks noChangeArrowheads="1"/>
          </p:cNvSpPr>
          <p:nvPr/>
        </p:nvSpPr>
        <p:spPr bwMode="auto">
          <a:xfrm rot="18445153">
            <a:off x="1799652" y="3031811"/>
            <a:ext cx="17069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9933"/>
                </a:solidFill>
                <a:latin typeface="Arial"/>
                <a:cs typeface="Arial"/>
              </a:rPr>
              <a:t>Mutual- friction regime</a:t>
            </a:r>
          </a:p>
        </p:txBody>
      </p:sp>
      <p:graphicFrame>
        <p:nvGraphicFramePr>
          <p:cNvPr id="1676338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534997"/>
              </p:ext>
            </p:extLst>
          </p:nvPr>
        </p:nvGraphicFramePr>
        <p:xfrm>
          <a:off x="3700462" y="1726530"/>
          <a:ext cx="2547938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63" name="Equation" r:id="rId6" imgW="2044440" imgH="533160" progId="Equation.3">
                  <p:embed/>
                </p:oleObj>
              </mc:Choice>
              <mc:Fallback>
                <p:oleObj name="Equation" r:id="rId6" imgW="204444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2" y="1726530"/>
                        <a:ext cx="2547938" cy="66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4211960" y="5074493"/>
            <a:ext cx="4788093" cy="1666875"/>
            <a:chOff x="2625" y="2466"/>
            <a:chExt cx="2833" cy="1050"/>
          </a:xfrm>
        </p:grpSpPr>
        <p:sp>
          <p:nvSpPr>
            <p:cNvPr id="1676317" name="Rectangle 29"/>
            <p:cNvSpPr>
              <a:spLocks noChangeArrowheads="1"/>
            </p:cNvSpPr>
            <p:nvPr/>
          </p:nvSpPr>
          <p:spPr bwMode="auto">
            <a:xfrm>
              <a:off x="2625" y="2654"/>
              <a:ext cx="139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5050B"/>
                  </a:solidFill>
                  <a:latin typeface="Arial"/>
                  <a:cs typeface="Arial"/>
                </a:rPr>
                <a:t>No bulk flow</a:t>
              </a:r>
            </a:p>
            <a:p>
              <a:r>
                <a:rPr lang="en-US" sz="1600" dirty="0">
                  <a:solidFill>
                    <a:srgbClr val="05050B"/>
                  </a:solidFill>
                  <a:latin typeface="Arial"/>
                  <a:cs typeface="Arial"/>
                </a:rPr>
                <a:t>Heat flux</a:t>
              </a:r>
            </a:p>
            <a:p>
              <a:endParaRPr lang="en-US" sz="1600" dirty="0">
                <a:solidFill>
                  <a:srgbClr val="05050B"/>
                </a:solidFill>
                <a:latin typeface="Arial"/>
                <a:cs typeface="Arial"/>
              </a:endParaRPr>
            </a:p>
          </p:txBody>
        </p:sp>
        <p:sp>
          <p:nvSpPr>
            <p:cNvPr id="1676336" name="Rectangle 48"/>
            <p:cNvSpPr>
              <a:spLocks noChangeArrowheads="1"/>
            </p:cNvSpPr>
            <p:nvPr/>
          </p:nvSpPr>
          <p:spPr bwMode="auto">
            <a:xfrm>
              <a:off x="3837" y="2466"/>
              <a:ext cx="1170" cy="17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5050B"/>
                  </a:solidFill>
                  <a:latin typeface="Arial"/>
                  <a:cs typeface="Arial"/>
                </a:rPr>
                <a:t>Counter-flow mechanics</a:t>
              </a:r>
            </a:p>
          </p:txBody>
        </p:sp>
        <p:graphicFrame>
          <p:nvGraphicFramePr>
            <p:cNvPr id="1676327" name="Object 39"/>
            <p:cNvGraphicFramePr>
              <a:graphicFrameLocks noChangeAspect="1"/>
            </p:cNvGraphicFramePr>
            <p:nvPr/>
          </p:nvGraphicFramePr>
          <p:xfrm>
            <a:off x="3310" y="2544"/>
            <a:ext cx="2148" cy="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364" name="Picture" r:id="rId8" imgW="4772160" imgH="2152800" progId="Word.Picture.8">
                    <p:embed/>
                  </p:oleObj>
                </mc:Choice>
                <mc:Fallback>
                  <p:oleObj name="Picture" r:id="rId8" imgW="4772160" imgH="2152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0" y="2544"/>
                          <a:ext cx="2148" cy="9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76344" name="AutoShape 56"/>
            <p:cNvSpPr>
              <a:spLocks/>
            </p:cNvSpPr>
            <p:nvPr/>
          </p:nvSpPr>
          <p:spPr bwMode="auto">
            <a:xfrm flipH="1">
              <a:off x="3278" y="2742"/>
              <a:ext cx="114" cy="282"/>
            </a:xfrm>
            <a:prstGeom prst="leftBrace">
              <a:avLst>
                <a:gd name="adj1" fmla="val 3012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5050B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1676339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033464"/>
              </p:ext>
            </p:extLst>
          </p:nvPr>
        </p:nvGraphicFramePr>
        <p:xfrm>
          <a:off x="611560" y="5589240"/>
          <a:ext cx="3032367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65" name="Equation" r:id="rId10" imgW="2158920" imgH="622080" progId="Equation.3">
                  <p:embed/>
                </p:oleObj>
              </mc:Choice>
              <mc:Fallback>
                <p:oleObj name="Equation" r:id="rId10" imgW="215892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589240"/>
                        <a:ext cx="3032367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6337" name="Rectangle 49"/>
          <p:cNvSpPr>
            <a:spLocks noChangeArrowheads="1"/>
          </p:cNvSpPr>
          <p:nvPr/>
        </p:nvSpPr>
        <p:spPr bwMode="auto">
          <a:xfrm>
            <a:off x="685800" y="1814809"/>
            <a:ext cx="251460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e.g.  d &gt; 1mm, q &gt; </a:t>
            </a:r>
            <a:r>
              <a:rPr lang="en-US" sz="1400" dirty="0" smtClean="0">
                <a:latin typeface="Arial"/>
                <a:cs typeface="Arial"/>
              </a:rPr>
              <a:t>10mW/cm</a:t>
            </a:r>
            <a:r>
              <a:rPr lang="en-US" sz="1400" baseline="30000" dirty="0" smtClean="0">
                <a:latin typeface="Arial"/>
                <a:cs typeface="Arial"/>
              </a:rPr>
              <a:t>2</a:t>
            </a:r>
          </a:p>
        </p:txBody>
      </p: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2819400" y="1464593"/>
            <a:ext cx="6248400" cy="3081338"/>
            <a:chOff x="1776" y="558"/>
            <a:chExt cx="3936" cy="1941"/>
          </a:xfrm>
        </p:grpSpPr>
        <p:graphicFrame>
          <p:nvGraphicFramePr>
            <p:cNvPr id="1676296" name="Object 8"/>
            <p:cNvGraphicFramePr>
              <a:graphicFrameLocks noChangeAspect="1"/>
            </p:cNvGraphicFramePr>
            <p:nvPr/>
          </p:nvGraphicFramePr>
          <p:xfrm>
            <a:off x="3961" y="690"/>
            <a:ext cx="1751" cy="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366" name="Image" r:id="rId12" imgW="3523197" imgH="3175753" progId="">
                    <p:embed/>
                  </p:oleObj>
                </mc:Choice>
                <mc:Fallback>
                  <p:oleObj name="Image" r:id="rId12" imgW="3523197" imgH="317575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1" y="690"/>
                          <a:ext cx="1751" cy="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63"/>
            <p:cNvGrpSpPr>
              <a:grpSpLocks/>
            </p:cNvGrpSpPr>
            <p:nvPr/>
          </p:nvGrpSpPr>
          <p:grpSpPr bwMode="auto">
            <a:xfrm>
              <a:off x="1776" y="1392"/>
              <a:ext cx="3002" cy="1107"/>
              <a:chOff x="1776" y="1392"/>
              <a:chExt cx="3002" cy="1107"/>
            </a:xfrm>
          </p:grpSpPr>
          <p:sp>
            <p:nvSpPr>
              <p:cNvPr id="1676333" name="Line 45"/>
              <p:cNvSpPr>
                <a:spLocks noChangeShapeType="1"/>
              </p:cNvSpPr>
              <p:nvPr/>
            </p:nvSpPr>
            <p:spPr bwMode="auto">
              <a:xfrm flipH="1">
                <a:off x="1776" y="1584"/>
                <a:ext cx="708" cy="48"/>
              </a:xfrm>
              <a:prstGeom prst="line">
                <a:avLst/>
              </a:prstGeom>
              <a:noFill/>
              <a:ln w="9525">
                <a:solidFill>
                  <a:srgbClr val="05050B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ln>
                    <a:solidFill>
                      <a:schemeClr val="bg2"/>
                    </a:solidFill>
                  </a:ln>
                  <a:solidFill>
                    <a:srgbClr val="05050B"/>
                  </a:solidFill>
                  <a:latin typeface="Arial"/>
                  <a:cs typeface="Arial"/>
                </a:endParaRPr>
              </a:p>
            </p:txBody>
          </p:sp>
          <p:graphicFrame>
            <p:nvGraphicFramePr>
              <p:cNvPr id="1676297" name="Object 9"/>
              <p:cNvGraphicFramePr>
                <a:graphicFrameLocks noChangeAspect="1"/>
              </p:cNvGraphicFramePr>
              <p:nvPr/>
            </p:nvGraphicFramePr>
            <p:xfrm>
              <a:off x="2732" y="1609"/>
              <a:ext cx="964" cy="3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367" name="Equation" r:id="rId14" imgW="1295280" imgH="495000" progId="Equation.3">
                      <p:embed/>
                    </p:oleObj>
                  </mc:Choice>
                  <mc:Fallback>
                    <p:oleObj name="Equation" r:id="rId14" imgW="1295280" imgH="495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32" y="1609"/>
                            <a:ext cx="964" cy="3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76305" name="Rectangle 17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165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solidFill>
                      <a:srgbClr val="05050B"/>
                    </a:solidFill>
                    <a:latin typeface="Arial"/>
                    <a:cs typeface="Arial"/>
                  </a:rPr>
                  <a:t>In mutual friction regime:</a:t>
                </a:r>
              </a:p>
            </p:txBody>
          </p:sp>
          <p:graphicFrame>
            <p:nvGraphicFramePr>
              <p:cNvPr id="1676313" name="Object 25"/>
              <p:cNvGraphicFramePr>
                <a:graphicFrameLocks noChangeAspect="1"/>
              </p:cNvGraphicFramePr>
              <p:nvPr/>
            </p:nvGraphicFramePr>
            <p:xfrm>
              <a:off x="2850" y="1995"/>
              <a:ext cx="654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368" name="Equation" r:id="rId16" imgW="1041120" imgH="444240" progId="Equation.3">
                      <p:embed/>
                    </p:oleObj>
                  </mc:Choice>
                  <mc:Fallback>
                    <p:oleObj name="Equation" r:id="rId16" imgW="1041120" imgH="4442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50" y="1995"/>
                            <a:ext cx="654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76324" name="Rectangle 36"/>
              <p:cNvSpPr>
                <a:spLocks noChangeArrowheads="1"/>
              </p:cNvSpPr>
              <p:nvPr/>
            </p:nvSpPr>
            <p:spPr bwMode="auto">
              <a:xfrm>
                <a:off x="2482" y="2326"/>
                <a:ext cx="229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i="1" dirty="0">
                    <a:solidFill>
                      <a:srgbClr val="05050B"/>
                    </a:solidFill>
                    <a:latin typeface="Arial"/>
                    <a:cs typeface="Arial"/>
                  </a:rPr>
                  <a:t>A</a:t>
                </a:r>
                <a:r>
                  <a:rPr lang="en-US" sz="1200" i="1" baseline="-25000" dirty="0">
                    <a:solidFill>
                      <a:srgbClr val="05050B"/>
                    </a:solidFill>
                    <a:latin typeface="Arial"/>
                    <a:cs typeface="Arial"/>
                  </a:rPr>
                  <a:t>GM</a:t>
                </a:r>
                <a:r>
                  <a:rPr lang="en-US" sz="1200" dirty="0">
                    <a:solidFill>
                      <a:srgbClr val="05050B"/>
                    </a:solidFill>
                    <a:latin typeface="Arial"/>
                    <a:cs typeface="Arial"/>
                  </a:rPr>
                  <a:t> </a:t>
                </a:r>
                <a:r>
                  <a:rPr lang="en-US" sz="1200" dirty="0" err="1">
                    <a:solidFill>
                      <a:srgbClr val="05050B"/>
                    </a:solidFill>
                    <a:latin typeface="Arial"/>
                    <a:cs typeface="Arial"/>
                  </a:rPr>
                  <a:t>Gorter-Mellink</a:t>
                </a:r>
                <a:r>
                  <a:rPr lang="en-US" sz="1200" dirty="0">
                    <a:solidFill>
                      <a:srgbClr val="05050B"/>
                    </a:solidFill>
                    <a:latin typeface="Arial"/>
                    <a:cs typeface="Arial"/>
                  </a:rPr>
                  <a:t> mutual friction parameter</a:t>
                </a:r>
              </a:p>
            </p:txBody>
          </p:sp>
        </p:grpSp>
        <p:sp>
          <p:nvSpPr>
            <p:cNvPr id="1676298" name="Text Box 10"/>
            <p:cNvSpPr txBox="1">
              <a:spLocks noChangeArrowheads="1"/>
            </p:cNvSpPr>
            <p:nvPr/>
          </p:nvSpPr>
          <p:spPr bwMode="auto">
            <a:xfrm>
              <a:off x="3966" y="558"/>
              <a:ext cx="1746" cy="1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5050B"/>
                  </a:solidFill>
                  <a:latin typeface="Arial"/>
                  <a:cs typeface="Arial"/>
                </a:rPr>
                <a:t>Thermal resistivity function</a:t>
              </a:r>
            </a:p>
          </p:txBody>
        </p:sp>
      </p:grpSp>
      <p:sp>
        <p:nvSpPr>
          <p:cNvPr id="1676328" name="Freeform 40"/>
          <p:cNvSpPr>
            <a:spLocks/>
          </p:cNvSpPr>
          <p:nvPr/>
        </p:nvSpPr>
        <p:spPr bwMode="auto">
          <a:xfrm>
            <a:off x="6121915" y="5563443"/>
            <a:ext cx="2497138" cy="541338"/>
          </a:xfrm>
          <a:custGeom>
            <a:avLst/>
            <a:gdLst/>
            <a:ahLst/>
            <a:cxnLst>
              <a:cxn ang="0">
                <a:pos x="171" y="106"/>
              </a:cxn>
              <a:cxn ang="0">
                <a:pos x="789" y="136"/>
              </a:cxn>
              <a:cxn ang="0">
                <a:pos x="759" y="280"/>
              </a:cxn>
              <a:cxn ang="0">
                <a:pos x="573" y="196"/>
              </a:cxn>
              <a:cxn ang="0">
                <a:pos x="609" y="118"/>
              </a:cxn>
              <a:cxn ang="0">
                <a:pos x="813" y="202"/>
              </a:cxn>
              <a:cxn ang="0">
                <a:pos x="957" y="310"/>
              </a:cxn>
              <a:cxn ang="0">
                <a:pos x="1197" y="328"/>
              </a:cxn>
              <a:cxn ang="0">
                <a:pos x="1203" y="118"/>
              </a:cxn>
              <a:cxn ang="0">
                <a:pos x="1155" y="238"/>
              </a:cxn>
              <a:cxn ang="0">
                <a:pos x="1359" y="232"/>
              </a:cxn>
              <a:cxn ang="0">
                <a:pos x="1347" y="124"/>
              </a:cxn>
              <a:cxn ang="0">
                <a:pos x="1101" y="46"/>
              </a:cxn>
              <a:cxn ang="0">
                <a:pos x="999" y="118"/>
              </a:cxn>
              <a:cxn ang="0">
                <a:pos x="981" y="196"/>
              </a:cxn>
              <a:cxn ang="0">
                <a:pos x="735" y="256"/>
              </a:cxn>
              <a:cxn ang="0">
                <a:pos x="597" y="166"/>
              </a:cxn>
              <a:cxn ang="0">
                <a:pos x="885" y="100"/>
              </a:cxn>
              <a:cxn ang="0">
                <a:pos x="939" y="226"/>
              </a:cxn>
              <a:cxn ang="0">
                <a:pos x="1017" y="208"/>
              </a:cxn>
              <a:cxn ang="0">
                <a:pos x="1023" y="88"/>
              </a:cxn>
              <a:cxn ang="0">
                <a:pos x="927" y="52"/>
              </a:cxn>
              <a:cxn ang="0">
                <a:pos x="537" y="40"/>
              </a:cxn>
              <a:cxn ang="0">
                <a:pos x="495" y="118"/>
              </a:cxn>
              <a:cxn ang="0">
                <a:pos x="441" y="226"/>
              </a:cxn>
              <a:cxn ang="0">
                <a:pos x="357" y="250"/>
              </a:cxn>
              <a:cxn ang="0">
                <a:pos x="237" y="148"/>
              </a:cxn>
              <a:cxn ang="0">
                <a:pos x="315" y="58"/>
              </a:cxn>
              <a:cxn ang="0">
                <a:pos x="387" y="94"/>
              </a:cxn>
              <a:cxn ang="0">
                <a:pos x="381" y="310"/>
              </a:cxn>
              <a:cxn ang="0">
                <a:pos x="117" y="226"/>
              </a:cxn>
              <a:cxn ang="0">
                <a:pos x="129" y="40"/>
              </a:cxn>
              <a:cxn ang="0">
                <a:pos x="21" y="178"/>
              </a:cxn>
              <a:cxn ang="0">
                <a:pos x="543" y="268"/>
              </a:cxn>
              <a:cxn ang="0">
                <a:pos x="657" y="238"/>
              </a:cxn>
              <a:cxn ang="0">
                <a:pos x="831" y="100"/>
              </a:cxn>
              <a:cxn ang="0">
                <a:pos x="879" y="148"/>
              </a:cxn>
              <a:cxn ang="0">
                <a:pos x="963" y="298"/>
              </a:cxn>
              <a:cxn ang="0">
                <a:pos x="1113" y="232"/>
              </a:cxn>
              <a:cxn ang="0">
                <a:pos x="1257" y="112"/>
              </a:cxn>
              <a:cxn ang="0">
                <a:pos x="1365" y="292"/>
              </a:cxn>
              <a:cxn ang="0">
                <a:pos x="1491" y="112"/>
              </a:cxn>
              <a:cxn ang="0">
                <a:pos x="1533" y="100"/>
              </a:cxn>
              <a:cxn ang="0">
                <a:pos x="1569" y="124"/>
              </a:cxn>
              <a:cxn ang="0">
                <a:pos x="1551" y="292"/>
              </a:cxn>
            </a:cxnLst>
            <a:rect l="0" t="0" r="r" b="b"/>
            <a:pathLst>
              <a:path w="1573" h="341">
                <a:moveTo>
                  <a:pt x="129" y="262"/>
                </a:moveTo>
                <a:cubicBezTo>
                  <a:pt x="160" y="215"/>
                  <a:pt x="146" y="156"/>
                  <a:pt x="171" y="106"/>
                </a:cubicBezTo>
                <a:cubicBezTo>
                  <a:pt x="185" y="36"/>
                  <a:pt x="312" y="77"/>
                  <a:pt x="357" y="82"/>
                </a:cubicBezTo>
                <a:cubicBezTo>
                  <a:pt x="683" y="116"/>
                  <a:pt x="585" y="102"/>
                  <a:pt x="789" y="136"/>
                </a:cubicBezTo>
                <a:cubicBezTo>
                  <a:pt x="795" y="140"/>
                  <a:pt x="806" y="141"/>
                  <a:pt x="807" y="148"/>
                </a:cubicBezTo>
                <a:cubicBezTo>
                  <a:pt x="814" y="193"/>
                  <a:pt x="797" y="255"/>
                  <a:pt x="759" y="280"/>
                </a:cubicBezTo>
                <a:cubicBezTo>
                  <a:pt x="705" y="271"/>
                  <a:pt x="661" y="245"/>
                  <a:pt x="609" y="232"/>
                </a:cubicBezTo>
                <a:cubicBezTo>
                  <a:pt x="593" y="221"/>
                  <a:pt x="582" y="217"/>
                  <a:pt x="573" y="196"/>
                </a:cubicBezTo>
                <a:cubicBezTo>
                  <a:pt x="567" y="181"/>
                  <a:pt x="561" y="148"/>
                  <a:pt x="561" y="148"/>
                </a:cubicBezTo>
                <a:cubicBezTo>
                  <a:pt x="570" y="122"/>
                  <a:pt x="583" y="125"/>
                  <a:pt x="609" y="118"/>
                </a:cubicBezTo>
                <a:cubicBezTo>
                  <a:pt x="673" y="122"/>
                  <a:pt x="690" y="123"/>
                  <a:pt x="741" y="136"/>
                </a:cubicBezTo>
                <a:cubicBezTo>
                  <a:pt x="767" y="155"/>
                  <a:pt x="798" y="172"/>
                  <a:pt x="813" y="202"/>
                </a:cubicBezTo>
                <a:cubicBezTo>
                  <a:pt x="828" y="233"/>
                  <a:pt x="818" y="270"/>
                  <a:pt x="849" y="292"/>
                </a:cubicBezTo>
                <a:cubicBezTo>
                  <a:pt x="882" y="316"/>
                  <a:pt x="914" y="306"/>
                  <a:pt x="957" y="310"/>
                </a:cubicBezTo>
                <a:cubicBezTo>
                  <a:pt x="1189" y="333"/>
                  <a:pt x="926" y="313"/>
                  <a:pt x="1137" y="328"/>
                </a:cubicBezTo>
                <a:cubicBezTo>
                  <a:pt x="1145" y="329"/>
                  <a:pt x="1185" y="341"/>
                  <a:pt x="1197" y="328"/>
                </a:cubicBezTo>
                <a:cubicBezTo>
                  <a:pt x="1231" y="289"/>
                  <a:pt x="1245" y="215"/>
                  <a:pt x="1257" y="166"/>
                </a:cubicBezTo>
                <a:cubicBezTo>
                  <a:pt x="1248" y="122"/>
                  <a:pt x="1244" y="128"/>
                  <a:pt x="1203" y="118"/>
                </a:cubicBezTo>
                <a:cubicBezTo>
                  <a:pt x="1146" y="126"/>
                  <a:pt x="1154" y="124"/>
                  <a:pt x="1143" y="178"/>
                </a:cubicBezTo>
                <a:cubicBezTo>
                  <a:pt x="1147" y="198"/>
                  <a:pt x="1148" y="219"/>
                  <a:pt x="1155" y="238"/>
                </a:cubicBezTo>
                <a:cubicBezTo>
                  <a:pt x="1166" y="267"/>
                  <a:pt x="1209" y="272"/>
                  <a:pt x="1233" y="280"/>
                </a:cubicBezTo>
                <a:cubicBezTo>
                  <a:pt x="1310" y="275"/>
                  <a:pt x="1319" y="285"/>
                  <a:pt x="1359" y="232"/>
                </a:cubicBezTo>
                <a:cubicBezTo>
                  <a:pt x="1366" y="199"/>
                  <a:pt x="1380" y="164"/>
                  <a:pt x="1365" y="130"/>
                </a:cubicBezTo>
                <a:cubicBezTo>
                  <a:pt x="1362" y="124"/>
                  <a:pt x="1353" y="127"/>
                  <a:pt x="1347" y="124"/>
                </a:cubicBezTo>
                <a:cubicBezTo>
                  <a:pt x="1287" y="94"/>
                  <a:pt x="1379" y="132"/>
                  <a:pt x="1305" y="100"/>
                </a:cubicBezTo>
                <a:cubicBezTo>
                  <a:pt x="1239" y="72"/>
                  <a:pt x="1170" y="63"/>
                  <a:pt x="1101" y="46"/>
                </a:cubicBezTo>
                <a:cubicBezTo>
                  <a:pt x="1064" y="50"/>
                  <a:pt x="1041" y="42"/>
                  <a:pt x="1017" y="70"/>
                </a:cubicBezTo>
                <a:cubicBezTo>
                  <a:pt x="1006" y="83"/>
                  <a:pt x="1005" y="102"/>
                  <a:pt x="999" y="118"/>
                </a:cubicBezTo>
                <a:cubicBezTo>
                  <a:pt x="995" y="130"/>
                  <a:pt x="987" y="154"/>
                  <a:pt x="987" y="154"/>
                </a:cubicBezTo>
                <a:cubicBezTo>
                  <a:pt x="985" y="168"/>
                  <a:pt x="985" y="182"/>
                  <a:pt x="981" y="196"/>
                </a:cubicBezTo>
                <a:cubicBezTo>
                  <a:pt x="968" y="240"/>
                  <a:pt x="870" y="256"/>
                  <a:pt x="831" y="262"/>
                </a:cubicBezTo>
                <a:cubicBezTo>
                  <a:pt x="799" y="260"/>
                  <a:pt x="767" y="261"/>
                  <a:pt x="735" y="256"/>
                </a:cubicBezTo>
                <a:cubicBezTo>
                  <a:pt x="718" y="253"/>
                  <a:pt x="707" y="236"/>
                  <a:pt x="693" y="226"/>
                </a:cubicBezTo>
                <a:cubicBezTo>
                  <a:pt x="661" y="205"/>
                  <a:pt x="628" y="187"/>
                  <a:pt x="597" y="166"/>
                </a:cubicBezTo>
                <a:cubicBezTo>
                  <a:pt x="608" y="90"/>
                  <a:pt x="628" y="69"/>
                  <a:pt x="705" y="58"/>
                </a:cubicBezTo>
                <a:cubicBezTo>
                  <a:pt x="794" y="69"/>
                  <a:pt x="812" y="76"/>
                  <a:pt x="885" y="100"/>
                </a:cubicBezTo>
                <a:cubicBezTo>
                  <a:pt x="894" y="128"/>
                  <a:pt x="908" y="152"/>
                  <a:pt x="921" y="178"/>
                </a:cubicBezTo>
                <a:cubicBezTo>
                  <a:pt x="928" y="192"/>
                  <a:pt x="928" y="214"/>
                  <a:pt x="939" y="226"/>
                </a:cubicBezTo>
                <a:cubicBezTo>
                  <a:pt x="945" y="233"/>
                  <a:pt x="955" y="234"/>
                  <a:pt x="963" y="238"/>
                </a:cubicBezTo>
                <a:cubicBezTo>
                  <a:pt x="1007" y="223"/>
                  <a:pt x="990" y="235"/>
                  <a:pt x="1017" y="208"/>
                </a:cubicBezTo>
                <a:cubicBezTo>
                  <a:pt x="1024" y="187"/>
                  <a:pt x="1034" y="169"/>
                  <a:pt x="1041" y="148"/>
                </a:cubicBezTo>
                <a:cubicBezTo>
                  <a:pt x="1035" y="128"/>
                  <a:pt x="1034" y="106"/>
                  <a:pt x="1023" y="88"/>
                </a:cubicBezTo>
                <a:cubicBezTo>
                  <a:pt x="1018" y="80"/>
                  <a:pt x="1007" y="79"/>
                  <a:pt x="999" y="76"/>
                </a:cubicBezTo>
                <a:cubicBezTo>
                  <a:pt x="975" y="67"/>
                  <a:pt x="952" y="56"/>
                  <a:pt x="927" y="52"/>
                </a:cubicBezTo>
                <a:cubicBezTo>
                  <a:pt x="821" y="34"/>
                  <a:pt x="711" y="35"/>
                  <a:pt x="603" y="28"/>
                </a:cubicBezTo>
                <a:cubicBezTo>
                  <a:pt x="581" y="32"/>
                  <a:pt x="557" y="31"/>
                  <a:pt x="537" y="40"/>
                </a:cubicBezTo>
                <a:cubicBezTo>
                  <a:pt x="529" y="44"/>
                  <a:pt x="530" y="56"/>
                  <a:pt x="525" y="64"/>
                </a:cubicBezTo>
                <a:cubicBezTo>
                  <a:pt x="498" y="107"/>
                  <a:pt x="513" y="67"/>
                  <a:pt x="495" y="118"/>
                </a:cubicBezTo>
                <a:cubicBezTo>
                  <a:pt x="486" y="143"/>
                  <a:pt x="478" y="167"/>
                  <a:pt x="465" y="190"/>
                </a:cubicBezTo>
                <a:cubicBezTo>
                  <a:pt x="458" y="203"/>
                  <a:pt x="455" y="223"/>
                  <a:pt x="441" y="226"/>
                </a:cubicBezTo>
                <a:cubicBezTo>
                  <a:pt x="425" y="230"/>
                  <a:pt x="409" y="234"/>
                  <a:pt x="393" y="238"/>
                </a:cubicBezTo>
                <a:cubicBezTo>
                  <a:pt x="381" y="241"/>
                  <a:pt x="357" y="250"/>
                  <a:pt x="357" y="250"/>
                </a:cubicBezTo>
                <a:cubicBezTo>
                  <a:pt x="279" y="241"/>
                  <a:pt x="293" y="240"/>
                  <a:pt x="249" y="184"/>
                </a:cubicBezTo>
                <a:cubicBezTo>
                  <a:pt x="245" y="172"/>
                  <a:pt x="241" y="160"/>
                  <a:pt x="237" y="148"/>
                </a:cubicBezTo>
                <a:cubicBezTo>
                  <a:pt x="235" y="142"/>
                  <a:pt x="231" y="130"/>
                  <a:pt x="231" y="130"/>
                </a:cubicBezTo>
                <a:cubicBezTo>
                  <a:pt x="239" y="39"/>
                  <a:pt x="220" y="42"/>
                  <a:pt x="315" y="58"/>
                </a:cubicBezTo>
                <a:cubicBezTo>
                  <a:pt x="331" y="66"/>
                  <a:pt x="347" y="74"/>
                  <a:pt x="363" y="82"/>
                </a:cubicBezTo>
                <a:cubicBezTo>
                  <a:pt x="371" y="86"/>
                  <a:pt x="387" y="94"/>
                  <a:pt x="387" y="94"/>
                </a:cubicBezTo>
                <a:cubicBezTo>
                  <a:pt x="413" y="158"/>
                  <a:pt x="409" y="219"/>
                  <a:pt x="387" y="286"/>
                </a:cubicBezTo>
                <a:cubicBezTo>
                  <a:pt x="384" y="294"/>
                  <a:pt x="386" y="303"/>
                  <a:pt x="381" y="310"/>
                </a:cubicBezTo>
                <a:cubicBezTo>
                  <a:pt x="374" y="320"/>
                  <a:pt x="355" y="325"/>
                  <a:pt x="345" y="328"/>
                </a:cubicBezTo>
                <a:cubicBezTo>
                  <a:pt x="220" y="315"/>
                  <a:pt x="187" y="319"/>
                  <a:pt x="117" y="226"/>
                </a:cubicBezTo>
                <a:cubicBezTo>
                  <a:pt x="109" y="202"/>
                  <a:pt x="101" y="181"/>
                  <a:pt x="87" y="160"/>
                </a:cubicBezTo>
                <a:cubicBezTo>
                  <a:pt x="95" y="51"/>
                  <a:pt x="84" y="107"/>
                  <a:pt x="129" y="40"/>
                </a:cubicBezTo>
                <a:cubicBezTo>
                  <a:pt x="90" y="27"/>
                  <a:pt x="20" y="0"/>
                  <a:pt x="3" y="52"/>
                </a:cubicBezTo>
                <a:cubicBezTo>
                  <a:pt x="8" y="94"/>
                  <a:pt x="0" y="141"/>
                  <a:pt x="21" y="178"/>
                </a:cubicBezTo>
                <a:cubicBezTo>
                  <a:pt x="76" y="274"/>
                  <a:pt x="210" y="291"/>
                  <a:pt x="309" y="298"/>
                </a:cubicBezTo>
                <a:cubicBezTo>
                  <a:pt x="394" y="312"/>
                  <a:pt x="465" y="294"/>
                  <a:pt x="543" y="268"/>
                </a:cubicBezTo>
                <a:cubicBezTo>
                  <a:pt x="568" y="260"/>
                  <a:pt x="595" y="258"/>
                  <a:pt x="621" y="250"/>
                </a:cubicBezTo>
                <a:cubicBezTo>
                  <a:pt x="633" y="246"/>
                  <a:pt x="657" y="238"/>
                  <a:pt x="657" y="238"/>
                </a:cubicBezTo>
                <a:cubicBezTo>
                  <a:pt x="698" y="197"/>
                  <a:pt x="742" y="165"/>
                  <a:pt x="783" y="124"/>
                </a:cubicBezTo>
                <a:cubicBezTo>
                  <a:pt x="796" y="111"/>
                  <a:pt x="831" y="100"/>
                  <a:pt x="831" y="100"/>
                </a:cubicBezTo>
                <a:cubicBezTo>
                  <a:pt x="845" y="108"/>
                  <a:pt x="862" y="113"/>
                  <a:pt x="873" y="124"/>
                </a:cubicBezTo>
                <a:cubicBezTo>
                  <a:pt x="879" y="130"/>
                  <a:pt x="878" y="140"/>
                  <a:pt x="879" y="148"/>
                </a:cubicBezTo>
                <a:cubicBezTo>
                  <a:pt x="883" y="175"/>
                  <a:pt x="884" y="244"/>
                  <a:pt x="909" y="274"/>
                </a:cubicBezTo>
                <a:cubicBezTo>
                  <a:pt x="920" y="287"/>
                  <a:pt x="952" y="295"/>
                  <a:pt x="963" y="298"/>
                </a:cubicBezTo>
                <a:cubicBezTo>
                  <a:pt x="979" y="303"/>
                  <a:pt x="1011" y="310"/>
                  <a:pt x="1011" y="310"/>
                </a:cubicBezTo>
                <a:cubicBezTo>
                  <a:pt x="1095" y="296"/>
                  <a:pt x="1098" y="306"/>
                  <a:pt x="1113" y="232"/>
                </a:cubicBezTo>
                <a:cubicBezTo>
                  <a:pt x="1118" y="138"/>
                  <a:pt x="1090" y="122"/>
                  <a:pt x="1155" y="100"/>
                </a:cubicBezTo>
                <a:cubicBezTo>
                  <a:pt x="1189" y="104"/>
                  <a:pt x="1224" y="103"/>
                  <a:pt x="1257" y="112"/>
                </a:cubicBezTo>
                <a:cubicBezTo>
                  <a:pt x="1272" y="116"/>
                  <a:pt x="1284" y="179"/>
                  <a:pt x="1287" y="196"/>
                </a:cubicBezTo>
                <a:cubicBezTo>
                  <a:pt x="1296" y="318"/>
                  <a:pt x="1272" y="269"/>
                  <a:pt x="1365" y="292"/>
                </a:cubicBezTo>
                <a:cubicBezTo>
                  <a:pt x="1481" y="285"/>
                  <a:pt x="1458" y="307"/>
                  <a:pt x="1485" y="226"/>
                </a:cubicBezTo>
                <a:cubicBezTo>
                  <a:pt x="1487" y="188"/>
                  <a:pt x="1488" y="150"/>
                  <a:pt x="1491" y="112"/>
                </a:cubicBezTo>
                <a:cubicBezTo>
                  <a:pt x="1492" y="106"/>
                  <a:pt x="1491" y="96"/>
                  <a:pt x="1497" y="94"/>
                </a:cubicBezTo>
                <a:cubicBezTo>
                  <a:pt x="1509" y="91"/>
                  <a:pt x="1521" y="98"/>
                  <a:pt x="1533" y="100"/>
                </a:cubicBezTo>
                <a:cubicBezTo>
                  <a:pt x="1539" y="106"/>
                  <a:pt x="1544" y="113"/>
                  <a:pt x="1551" y="118"/>
                </a:cubicBezTo>
                <a:cubicBezTo>
                  <a:pt x="1556" y="122"/>
                  <a:pt x="1568" y="118"/>
                  <a:pt x="1569" y="124"/>
                </a:cubicBezTo>
                <a:cubicBezTo>
                  <a:pt x="1573" y="147"/>
                  <a:pt x="1562" y="193"/>
                  <a:pt x="1557" y="220"/>
                </a:cubicBezTo>
                <a:cubicBezTo>
                  <a:pt x="1551" y="288"/>
                  <a:pt x="1551" y="264"/>
                  <a:pt x="1551" y="292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" y="5105400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Internal convection of the super-fluid and normal-fluid components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179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000099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 (accelerator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3229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European Spallation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0" b="2000"/>
          <a:stretch>
            <a:fillRect/>
          </a:stretch>
        </p:blipFill>
        <p:spPr>
          <a:xfrm>
            <a:off x="-108521" y="1484784"/>
            <a:ext cx="955809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PAR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2" y="4707161"/>
            <a:ext cx="2075015" cy="1335255"/>
          </a:xfrm>
          <a:prstGeom prst="rect">
            <a:avLst/>
          </a:prstGeom>
        </p:spPr>
      </p:pic>
      <p:pic>
        <p:nvPicPr>
          <p:cNvPr id="3" name="Picture 2" descr="SNS1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779" y="4707161"/>
            <a:ext cx="2002232" cy="1335255"/>
          </a:xfrm>
          <a:prstGeom prst="rect">
            <a:avLst/>
          </a:prstGeom>
        </p:spPr>
      </p:pic>
      <p:pic>
        <p:nvPicPr>
          <p:cNvPr id="5" name="Picture 4" descr="ESS_LUND_AERIAL_small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91" y="1793228"/>
            <a:ext cx="4184668" cy="2809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42" y="6038691"/>
            <a:ext cx="1185409" cy="486653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sz="1300" b="1" dirty="0">
                <a:solidFill>
                  <a:srgbClr val="0094CA"/>
                </a:solidFill>
              </a:rPr>
              <a:t>Japan 2008:</a:t>
            </a:r>
          </a:p>
          <a:p>
            <a:r>
              <a:rPr lang="en-US" sz="1300" dirty="0">
                <a:solidFill>
                  <a:srgbClr val="0094CA"/>
                </a:solidFill>
              </a:rPr>
              <a:t>JPARC (&lt;1MW)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74" y="1840026"/>
            <a:ext cx="4380074" cy="490519"/>
          </a:xfrm>
          <a:prstGeom prst="rect">
            <a:avLst/>
          </a:prstGeom>
          <a:noFill/>
        </p:spPr>
        <p:txBody>
          <a:bodyPr wrap="square" lIns="85707" tIns="42853" rIns="85707" bIns="42853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Europe 2019: </a:t>
            </a:r>
            <a:r>
              <a:rPr lang="en-US" sz="1300" dirty="0">
                <a:solidFill>
                  <a:schemeClr val="bg1"/>
                </a:solidFill>
              </a:rPr>
              <a:t>The European Spallation Source 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(&lt;5 MW)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4681" y="6035634"/>
            <a:ext cx="1195340" cy="486653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sz="1300" b="1" dirty="0">
                <a:solidFill>
                  <a:srgbClr val="0094CA"/>
                </a:solidFill>
              </a:rPr>
              <a:t>USA 2006:</a:t>
            </a:r>
          </a:p>
          <a:p>
            <a:r>
              <a:rPr lang="en-US" sz="1300" dirty="0">
                <a:solidFill>
                  <a:srgbClr val="0094CA"/>
                </a:solidFill>
              </a:rPr>
              <a:t>SNS</a:t>
            </a:r>
            <a:r>
              <a:rPr lang="en-US" sz="1300" b="1" dirty="0">
                <a:solidFill>
                  <a:srgbClr val="0094CA"/>
                </a:solidFill>
              </a:rPr>
              <a:t> </a:t>
            </a:r>
            <a:r>
              <a:rPr lang="en-US" sz="1300" dirty="0">
                <a:solidFill>
                  <a:srgbClr val="0094CA"/>
                </a:solidFill>
              </a:rPr>
              <a:t>(&lt;1.4 MW)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6449" y="1322745"/>
            <a:ext cx="4707551" cy="2487200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pPr marL="90468"/>
            <a:endParaRPr lang="en-US" sz="700" dirty="0">
              <a:latin typeface="Arial"/>
              <a:cs typeface="Arial"/>
            </a:endParaRPr>
          </a:p>
          <a:p>
            <a:pPr marL="321400" indent="-230932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Will bring new insights to the grand challenges of science and innovation</a:t>
            </a:r>
          </a:p>
          <a:p>
            <a:pPr marL="321400" indent="-230932">
              <a:buFont typeface="Arial"/>
              <a:buChar char="•"/>
            </a:pPr>
            <a:endParaRPr lang="en-US" sz="700" dirty="0" smtClean="0">
              <a:latin typeface="Arial"/>
              <a:cs typeface="Arial"/>
            </a:endParaRPr>
          </a:p>
          <a:p>
            <a:pPr marL="321400" indent="-230932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Collaborative </a:t>
            </a:r>
            <a:r>
              <a:rPr lang="en-US" sz="1600" dirty="0">
                <a:latin typeface="Arial"/>
                <a:cs typeface="Arial"/>
              </a:rPr>
              <a:t>project: </a:t>
            </a:r>
            <a:r>
              <a:rPr lang="en-US" sz="1600" dirty="0" smtClean="0">
                <a:latin typeface="Arial"/>
                <a:cs typeface="Arial"/>
              </a:rPr>
              <a:t>more </a:t>
            </a:r>
            <a:r>
              <a:rPr lang="en-US" sz="1600" dirty="0">
                <a:latin typeface="Arial"/>
                <a:cs typeface="Arial"/>
              </a:rPr>
              <a:t>than 17 countries </a:t>
            </a:r>
          </a:p>
          <a:p>
            <a:pPr marL="90468"/>
            <a:endParaRPr lang="en-US" sz="700" dirty="0">
              <a:latin typeface="Arial"/>
              <a:cs typeface="Arial"/>
            </a:endParaRPr>
          </a:p>
          <a:p>
            <a:pPr marL="321400" indent="-230932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2014: Start of construction phase of the world's most powerful linear proton accelerator </a:t>
            </a:r>
          </a:p>
          <a:p>
            <a:pPr marL="321400" indent="-230932">
              <a:buFont typeface="Arial"/>
              <a:buChar char="•"/>
            </a:pPr>
            <a:endParaRPr lang="en-US" sz="700" dirty="0">
              <a:latin typeface="Arial"/>
              <a:cs typeface="Arial"/>
            </a:endParaRPr>
          </a:p>
          <a:p>
            <a:pPr marL="321400" indent="-230932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2019: Provide the world's most advanced tools for studying materials with neutrons 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 marL="90468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~ 450 employees; &gt; 2500 users / year)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25" y="4216965"/>
            <a:ext cx="1142429" cy="286598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Lund, Sweden 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13" name="Picture 12" descr="HI-frontier-psi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034" y="3861047"/>
            <a:ext cx="4437667" cy="300059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6804248" y="4293096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1520" y="1412776"/>
            <a:ext cx="3918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468"/>
            <a:r>
              <a:rPr lang="en-US" dirty="0" err="1">
                <a:latin typeface="Arial"/>
                <a:cs typeface="Arial"/>
              </a:rPr>
              <a:t>Philosophie</a:t>
            </a:r>
            <a:r>
              <a:rPr lang="en-US" dirty="0">
                <a:latin typeface="Arial"/>
                <a:cs typeface="Arial"/>
              </a:rPr>
              <a:t> de “</a:t>
            </a:r>
            <a:r>
              <a:rPr lang="en-US" dirty="0" err="1" smtClean="0">
                <a:latin typeface="Arial"/>
                <a:cs typeface="Arial"/>
              </a:rPr>
              <a:t>Pré</a:t>
            </a:r>
            <a:r>
              <a:rPr lang="en-US" dirty="0" err="1">
                <a:latin typeface="Arial"/>
                <a:cs typeface="Arial"/>
              </a:rPr>
              <a:t>-</a:t>
            </a:r>
            <a:r>
              <a:rPr lang="en-US" dirty="0" err="1" smtClean="0">
                <a:latin typeface="Arial"/>
                <a:cs typeface="Arial"/>
              </a:rPr>
              <a:t>vert</a:t>
            </a:r>
            <a:r>
              <a:rPr lang="en-US" dirty="0">
                <a:latin typeface="Arial"/>
                <a:cs typeface="Arial"/>
              </a:rPr>
              <a:t>”: Greenfield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67744" y="6413266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1 </a:t>
            </a:r>
            <a:r>
              <a:rPr lang="en-US" sz="1000" dirty="0" err="1"/>
              <a:t>GeV</a:t>
            </a:r>
            <a:r>
              <a:rPr lang="en-US" sz="1000" dirty="0"/>
              <a:t>, 26 mA in </a:t>
            </a:r>
            <a:r>
              <a:rPr lang="en-US" sz="1000" dirty="0" err="1"/>
              <a:t>linac</a:t>
            </a:r>
            <a:r>
              <a:rPr lang="en-US" sz="1000" dirty="0"/>
              <a:t>, 627 ns long pulse, 60 Hz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12" y="2636912"/>
            <a:ext cx="2699792" cy="57852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25" y="2276872"/>
            <a:ext cx="720575" cy="122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34668" y="3933056"/>
            <a:ext cx="2057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94CA"/>
                </a:solidFill>
              </a:rPr>
              <a:t>2.86 </a:t>
            </a:r>
            <a:r>
              <a:rPr lang="en-US" dirty="0" err="1" smtClean="0">
                <a:solidFill>
                  <a:srgbClr val="0094CA"/>
                </a:solidFill>
              </a:rPr>
              <a:t>ms</a:t>
            </a:r>
            <a:r>
              <a:rPr lang="en-US" dirty="0" smtClean="0">
                <a:solidFill>
                  <a:srgbClr val="0094CA"/>
                </a:solidFill>
              </a:rPr>
              <a:t> </a:t>
            </a:r>
            <a:r>
              <a:rPr lang="en-US" dirty="0">
                <a:solidFill>
                  <a:srgbClr val="0094CA"/>
                </a:solidFill>
              </a:rPr>
              <a:t>long </a:t>
            </a:r>
            <a:r>
              <a:rPr lang="en-US" dirty="0" smtClean="0">
                <a:solidFill>
                  <a:srgbClr val="0094CA"/>
                </a:solidFill>
              </a:rPr>
              <a:t>pulse !</a:t>
            </a:r>
            <a:endParaRPr lang="en-US" dirty="0">
              <a:solidFill>
                <a:srgbClr val="0094CA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European Spallation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646" y="548680"/>
            <a:ext cx="5775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High  time average and peak flux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15" name="Picture 1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941168"/>
            <a:ext cx="1079550" cy="7524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3" descr="sns Oct 2004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3284984"/>
            <a:ext cx="1487107" cy="125769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4" descr="cc_react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1487106" cy="97228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Group 119"/>
          <p:cNvGrpSpPr/>
          <p:nvPr/>
        </p:nvGrpSpPr>
        <p:grpSpPr>
          <a:xfrm>
            <a:off x="13910" y="2060848"/>
            <a:ext cx="9427353" cy="4656306"/>
            <a:chOff x="228889" y="2446069"/>
            <a:chExt cx="10212966" cy="4656306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8889" y="2446069"/>
              <a:ext cx="10212966" cy="4656306"/>
              <a:chOff x="211280" y="2455726"/>
              <a:chExt cx="9735913" cy="4935069"/>
            </a:xfrm>
          </p:grpSpPr>
          <p:sp>
            <p:nvSpPr>
              <p:cNvPr id="165" name="AutoShape 8"/>
              <p:cNvSpPr>
                <a:spLocks/>
              </p:cNvSpPr>
              <p:nvPr/>
            </p:nvSpPr>
            <p:spPr bwMode="auto">
              <a:xfrm>
                <a:off x="1323233" y="5329061"/>
                <a:ext cx="96753" cy="108585"/>
              </a:xfrm>
              <a:prstGeom prst="diamond">
                <a:avLst/>
              </a:prstGeom>
              <a:solidFill>
                <a:srgbClr val="15A7D9"/>
              </a:solidFill>
              <a:ln>
                <a:solidFill>
                  <a:srgbClr val="14A6D7"/>
                </a:solidFill>
              </a:ln>
              <a:effectLst/>
              <a:ex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/>
              <a:lstStyle/>
              <a:p>
                <a:pPr defTabSz="411480">
                  <a:defRPr/>
                </a:pPr>
                <a:endParaRPr lang="en-US" sz="1100">
                  <a:solidFill>
                    <a:prstClr val="white"/>
                  </a:solidFill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  <p:grpSp>
            <p:nvGrpSpPr>
              <p:cNvPr id="166" name="Group 1"/>
              <p:cNvGrpSpPr>
                <a:grpSpLocks/>
              </p:cNvGrpSpPr>
              <p:nvPr/>
            </p:nvGrpSpPr>
            <p:grpSpPr bwMode="auto">
              <a:xfrm>
                <a:off x="211280" y="2455726"/>
                <a:ext cx="9735913" cy="4935069"/>
                <a:chOff x="-1" y="71437"/>
                <a:chExt cx="11022075" cy="5483409"/>
              </a:xfrm>
            </p:grpSpPr>
            <p:sp>
              <p:nvSpPr>
                <p:cNvPr id="169" name="AutoShape 2"/>
                <p:cNvSpPr>
                  <a:spLocks/>
                </p:cNvSpPr>
                <p:nvPr/>
              </p:nvSpPr>
              <p:spPr bwMode="auto">
                <a:xfrm>
                  <a:off x="1101689" y="2427287"/>
                  <a:ext cx="1154076" cy="186213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035" y="18117"/>
                        <a:pt x="2101" y="14635"/>
                        <a:pt x="3579" y="12117"/>
                      </a:cubicBezTo>
                      <a:cubicBezTo>
                        <a:pt x="5060" y="9599"/>
                        <a:pt x="5918" y="8478"/>
                        <a:pt x="8906" y="6451"/>
                      </a:cubicBezTo>
                      <a:cubicBezTo>
                        <a:pt x="11895" y="4425"/>
                        <a:pt x="16747" y="2203"/>
                        <a:pt x="21599" y="0"/>
                      </a:cubicBezTo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4A6D7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70" name="AutoShape 3"/>
                <p:cNvSpPr>
                  <a:spLocks/>
                </p:cNvSpPr>
                <p:nvPr/>
              </p:nvSpPr>
              <p:spPr bwMode="auto">
                <a:xfrm>
                  <a:off x="1673172" y="3005137"/>
                  <a:ext cx="2479596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B5B5B5"/>
                    </a:buClr>
                    <a:defRPr/>
                  </a:pPr>
                  <a:r>
                    <a:rPr lang="en-US" sz="1000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Berkeley 37-inch cyclotron</a:t>
                  </a:r>
                  <a:endParaRPr lang="en-US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1" name="AutoShape 4"/>
                <p:cNvSpPr>
                  <a:spLocks/>
                </p:cNvSpPr>
                <p:nvPr/>
              </p:nvSpPr>
              <p:spPr bwMode="auto">
                <a:xfrm>
                  <a:off x="1396956" y="3392487"/>
                  <a:ext cx="218274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B5B5B5"/>
                    </a:buClr>
                    <a:defRPr/>
                  </a:pPr>
                  <a:r>
                    <a:rPr lang="en-US" sz="1000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350 </a:t>
                  </a:r>
                  <a:r>
                    <a:rPr lang="en-US" sz="1000" dirty="0" err="1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mCi</a:t>
                  </a:r>
                  <a:r>
                    <a:rPr lang="en-US" sz="1000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 Ra-Be source</a:t>
                  </a:r>
                  <a:endParaRPr lang="en-US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2" name="AutoShape 5"/>
                <p:cNvSpPr>
                  <a:spLocks/>
                </p:cNvSpPr>
                <p:nvPr/>
              </p:nvSpPr>
              <p:spPr bwMode="auto">
                <a:xfrm>
                  <a:off x="1200112" y="4119562"/>
                  <a:ext cx="2479596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B5B5B5"/>
                    </a:buClr>
                    <a:defRPr/>
                  </a:pPr>
                  <a:r>
                    <a:rPr lang="en-US" sz="1000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Chadwick</a:t>
                  </a:r>
                  <a:endParaRPr lang="en-US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3" name="AutoShape 8"/>
                <p:cNvSpPr>
                  <a:spLocks/>
                </p:cNvSpPr>
                <p:nvPr/>
              </p:nvSpPr>
              <p:spPr bwMode="auto">
                <a:xfrm>
                  <a:off x="1563637" y="2863850"/>
                  <a:ext cx="109535" cy="120650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4A6D7"/>
                  </a:solidFill>
                </a:ln>
                <a:effectLst/>
                <a:ex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white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74" name="AutoShape 10"/>
                <p:cNvSpPr>
                  <a:spLocks/>
                </p:cNvSpPr>
                <p:nvPr/>
              </p:nvSpPr>
              <p:spPr bwMode="auto">
                <a:xfrm>
                  <a:off x="657204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1930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5" name="AutoShape 11"/>
                <p:cNvSpPr>
                  <a:spLocks/>
                </p:cNvSpPr>
                <p:nvPr/>
              </p:nvSpPr>
              <p:spPr bwMode="auto">
                <a:xfrm>
                  <a:off x="4375011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1970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6" name="AutoShape 12"/>
                <p:cNvSpPr>
                  <a:spLocks/>
                </p:cNvSpPr>
                <p:nvPr/>
              </p:nvSpPr>
              <p:spPr bwMode="auto">
                <a:xfrm>
                  <a:off x="5305256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1980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7" name="AutoShape 13"/>
                <p:cNvSpPr>
                  <a:spLocks/>
                </p:cNvSpPr>
                <p:nvPr/>
              </p:nvSpPr>
              <p:spPr bwMode="auto">
                <a:xfrm>
                  <a:off x="6235502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1990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8" name="AutoShape 14"/>
                <p:cNvSpPr>
                  <a:spLocks/>
                </p:cNvSpPr>
                <p:nvPr/>
              </p:nvSpPr>
              <p:spPr bwMode="auto">
                <a:xfrm>
                  <a:off x="7162572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2000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9" name="AutoShape 15"/>
                <p:cNvSpPr>
                  <a:spLocks/>
                </p:cNvSpPr>
                <p:nvPr/>
              </p:nvSpPr>
              <p:spPr bwMode="auto">
                <a:xfrm>
                  <a:off x="8094404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2010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80" name="AutoShape 16"/>
                <p:cNvSpPr>
                  <a:spLocks/>
                </p:cNvSpPr>
                <p:nvPr/>
              </p:nvSpPr>
              <p:spPr bwMode="auto">
                <a:xfrm>
                  <a:off x="9023063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2020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81" name="Line 17"/>
                <p:cNvSpPr>
                  <a:spLocks noChangeShapeType="1"/>
                </p:cNvSpPr>
                <p:nvPr/>
              </p:nvSpPr>
              <p:spPr bwMode="auto">
                <a:xfrm>
                  <a:off x="1846202" y="4343668"/>
                  <a:ext cx="1588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2" name="Line 18"/>
                <p:cNvSpPr>
                  <a:spLocks noChangeShapeType="1"/>
                </p:cNvSpPr>
                <p:nvPr/>
              </p:nvSpPr>
              <p:spPr bwMode="auto">
                <a:xfrm>
                  <a:off x="8396020" y="4349750"/>
                  <a:ext cx="0" cy="9207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3" name="Line 19"/>
                <p:cNvSpPr>
                  <a:spLocks noChangeShapeType="1"/>
                </p:cNvSpPr>
                <p:nvPr/>
              </p:nvSpPr>
              <p:spPr bwMode="auto">
                <a:xfrm>
                  <a:off x="2779624" y="4343668"/>
                  <a:ext cx="3176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4" name="Line 20"/>
                <p:cNvSpPr>
                  <a:spLocks noChangeShapeType="1"/>
                </p:cNvSpPr>
                <p:nvPr/>
              </p:nvSpPr>
              <p:spPr bwMode="auto">
                <a:xfrm>
                  <a:off x="3714631" y="4343668"/>
                  <a:ext cx="3176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5" name="Line 21"/>
                <p:cNvSpPr>
                  <a:spLocks noChangeShapeType="1"/>
                </p:cNvSpPr>
                <p:nvPr/>
              </p:nvSpPr>
              <p:spPr bwMode="auto">
                <a:xfrm>
                  <a:off x="4651227" y="4343668"/>
                  <a:ext cx="0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6" name="Line 22"/>
                <p:cNvSpPr>
                  <a:spLocks noChangeShapeType="1"/>
                </p:cNvSpPr>
                <p:nvPr/>
              </p:nvSpPr>
              <p:spPr bwMode="auto">
                <a:xfrm>
                  <a:off x="5586234" y="4343668"/>
                  <a:ext cx="1588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7" name="Line 23"/>
                <p:cNvSpPr>
                  <a:spLocks noChangeShapeType="1"/>
                </p:cNvSpPr>
                <p:nvPr/>
              </p:nvSpPr>
              <p:spPr bwMode="auto">
                <a:xfrm>
                  <a:off x="6521242" y="4343668"/>
                  <a:ext cx="1587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8" name="Line 24"/>
                <p:cNvSpPr>
                  <a:spLocks noChangeShapeType="1"/>
                </p:cNvSpPr>
                <p:nvPr/>
              </p:nvSpPr>
              <p:spPr bwMode="auto">
                <a:xfrm>
                  <a:off x="7456250" y="4343668"/>
                  <a:ext cx="3176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9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944532" y="2243137"/>
                  <a:ext cx="90485" cy="1588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90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944532" y="1241425"/>
                  <a:ext cx="90485" cy="15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91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944532" y="238125"/>
                  <a:ext cx="90485" cy="15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92" name="AutoShape 40"/>
                <p:cNvSpPr>
                  <a:spLocks/>
                </p:cNvSpPr>
                <p:nvPr/>
              </p:nvSpPr>
              <p:spPr bwMode="auto">
                <a:xfrm>
                  <a:off x="935006" y="71437"/>
                  <a:ext cx="9371437" cy="43571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929292"/>
                    </a:buClr>
                    <a:defRPr/>
                  </a:pPr>
                  <a:endParaRPr lang="en-US" sz="3600">
                    <a:solidFill>
                      <a:srgbClr val="92929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93" name="AutoShape 41"/>
                <p:cNvSpPr>
                  <a:spLocks/>
                </p:cNvSpPr>
                <p:nvPr/>
              </p:nvSpPr>
              <p:spPr bwMode="auto">
                <a:xfrm>
                  <a:off x="480636" y="3114663"/>
                  <a:ext cx="514334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300" b="1" baseline="29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5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4" name="AutoShape 42"/>
                <p:cNvSpPr>
                  <a:spLocks/>
                </p:cNvSpPr>
                <p:nvPr/>
              </p:nvSpPr>
              <p:spPr bwMode="auto">
                <a:xfrm>
                  <a:off x="476235" y="2107417"/>
                  <a:ext cx="498459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300" b="1" baseline="29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5" name="AutoShape 43"/>
                <p:cNvSpPr>
                  <a:spLocks/>
                </p:cNvSpPr>
                <p:nvPr/>
              </p:nvSpPr>
              <p:spPr bwMode="auto">
                <a:xfrm>
                  <a:off x="476471" y="1080679"/>
                  <a:ext cx="498459" cy="2016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300" b="1" baseline="29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15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6" name="AutoShape 44"/>
                <p:cNvSpPr>
                  <a:spLocks/>
                </p:cNvSpPr>
                <p:nvPr/>
              </p:nvSpPr>
              <p:spPr bwMode="auto">
                <a:xfrm>
                  <a:off x="467649" y="103050"/>
                  <a:ext cx="498459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prstClr val="black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300" b="1" baseline="29000" dirty="0">
                      <a:solidFill>
                        <a:prstClr val="black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</a:t>
                  </a:r>
                  <a:endParaRPr lang="en-US" sz="13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7" name="AutoShape 45"/>
                <p:cNvSpPr>
                  <a:spLocks/>
                </p:cNvSpPr>
                <p:nvPr/>
              </p:nvSpPr>
              <p:spPr bwMode="auto">
                <a:xfrm>
                  <a:off x="556072" y="4029075"/>
                  <a:ext cx="207956" cy="2952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</a:t>
                  </a:r>
                  <a:endParaRPr lang="en-US" sz="1300" b="1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8" name="AutoShape 46"/>
                <p:cNvSpPr>
                  <a:spLocks/>
                </p:cNvSpPr>
                <p:nvPr/>
              </p:nvSpPr>
              <p:spPr bwMode="auto">
                <a:xfrm>
                  <a:off x="6392069" y="849994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ISIS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9" name="AutoShape 47"/>
                <p:cNvSpPr>
                  <a:spLocks/>
                </p:cNvSpPr>
                <p:nvPr/>
              </p:nvSpPr>
              <p:spPr bwMode="auto">
                <a:xfrm>
                  <a:off x="7681050" y="3180701"/>
                  <a:ext cx="122234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00" name="AutoShape 48"/>
                <p:cNvSpPr>
                  <a:spLocks/>
                </p:cNvSpPr>
                <p:nvPr/>
              </p:nvSpPr>
              <p:spPr bwMode="auto">
                <a:xfrm>
                  <a:off x="7916958" y="3057655"/>
                  <a:ext cx="2187417" cy="32702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500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Particle driven pulsed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01" name="AutoShape 49"/>
                <p:cNvSpPr>
                  <a:spLocks/>
                </p:cNvSpPr>
                <p:nvPr/>
              </p:nvSpPr>
              <p:spPr bwMode="auto">
                <a:xfrm>
                  <a:off x="5306843" y="1549400"/>
                  <a:ext cx="120646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02" name="AutoShape 50"/>
                <p:cNvSpPr>
                  <a:spLocks/>
                </p:cNvSpPr>
                <p:nvPr/>
              </p:nvSpPr>
              <p:spPr bwMode="auto">
                <a:xfrm>
                  <a:off x="5330655" y="1445213"/>
                  <a:ext cx="123821" cy="1000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03" name="AutoShape 51"/>
                <p:cNvSpPr>
                  <a:spLocks/>
                </p:cNvSpPr>
                <p:nvPr/>
              </p:nvSpPr>
              <p:spPr bwMode="auto">
                <a:xfrm>
                  <a:off x="5575916" y="1369272"/>
                  <a:ext cx="119058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04" name="AutoShape 52"/>
                <p:cNvSpPr>
                  <a:spLocks/>
                </p:cNvSpPr>
                <p:nvPr/>
              </p:nvSpPr>
              <p:spPr bwMode="auto">
                <a:xfrm>
                  <a:off x="5857689" y="1277556"/>
                  <a:ext cx="122233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05" name="AutoShape 53"/>
                <p:cNvSpPr>
                  <a:spLocks/>
                </p:cNvSpPr>
                <p:nvPr/>
              </p:nvSpPr>
              <p:spPr bwMode="auto">
                <a:xfrm>
                  <a:off x="6376784" y="1060450"/>
                  <a:ext cx="119059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06" name="AutoShape 54"/>
                <p:cNvSpPr>
                  <a:spLocks/>
                </p:cNvSpPr>
                <p:nvPr/>
              </p:nvSpPr>
              <p:spPr bwMode="auto">
                <a:xfrm>
                  <a:off x="4998878" y="2012950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ZING-</a:t>
                  </a: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07" name="AutoShape 55"/>
                <p:cNvSpPr>
                  <a:spLocks/>
                </p:cNvSpPr>
                <p:nvPr/>
              </p:nvSpPr>
              <p:spPr bwMode="auto">
                <a:xfrm>
                  <a:off x="4884581" y="131154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ZING-P</a:t>
                  </a:r>
                  <a:r>
                    <a:rPr lang="en-US" sz="1000" b="1" baseline="30000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’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08" name="AutoShape 56"/>
                <p:cNvSpPr>
                  <a:spLocks/>
                </p:cNvSpPr>
                <p:nvPr/>
              </p:nvSpPr>
              <p:spPr bwMode="auto">
                <a:xfrm>
                  <a:off x="5487512" y="151485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KENS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09" name="AutoShape 57"/>
                <p:cNvSpPr>
                  <a:spLocks/>
                </p:cNvSpPr>
                <p:nvPr/>
              </p:nvSpPr>
              <p:spPr bwMode="auto">
                <a:xfrm>
                  <a:off x="5312671" y="1667068"/>
                  <a:ext cx="509572" cy="1968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WNR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0" name="AutoShape 58"/>
                <p:cNvSpPr>
                  <a:spLocks/>
                </p:cNvSpPr>
                <p:nvPr/>
              </p:nvSpPr>
              <p:spPr bwMode="auto">
                <a:xfrm>
                  <a:off x="5760962" y="1042484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IPNS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1" name="AutoShape 59"/>
                <p:cNvSpPr>
                  <a:spLocks/>
                </p:cNvSpPr>
                <p:nvPr/>
              </p:nvSpPr>
              <p:spPr bwMode="auto">
                <a:xfrm>
                  <a:off x="5052851" y="1851025"/>
                  <a:ext cx="119059" cy="1000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12" name="AutoShape 60"/>
                <p:cNvSpPr>
                  <a:spLocks/>
                </p:cNvSpPr>
                <p:nvPr/>
              </p:nvSpPr>
              <p:spPr bwMode="auto">
                <a:xfrm>
                  <a:off x="4303576" y="927100"/>
                  <a:ext cx="695302" cy="1936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ILL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3" name="AutoShape 61"/>
                <p:cNvSpPr>
                  <a:spLocks/>
                </p:cNvSpPr>
                <p:nvPr/>
              </p:nvSpPr>
              <p:spPr bwMode="auto">
                <a:xfrm>
                  <a:off x="4660357" y="1120775"/>
                  <a:ext cx="93660" cy="1016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14" name="AutoShape 62"/>
                <p:cNvSpPr>
                  <a:spLocks/>
                </p:cNvSpPr>
                <p:nvPr/>
              </p:nvSpPr>
              <p:spPr bwMode="auto">
                <a:xfrm>
                  <a:off x="2030347" y="1204912"/>
                  <a:ext cx="2938370" cy="1684338"/>
                </a:xfrm>
                <a:custGeom>
                  <a:avLst/>
                  <a:gdLst>
                    <a:gd name="T0" fmla="+- 0 10819 39"/>
                    <a:gd name="T1" fmla="*/ T0 w 21561"/>
                    <a:gd name="T2" fmla="+- 0 10848 96"/>
                    <a:gd name="T3" fmla="*/ 10848 h 21504"/>
                    <a:gd name="T4" fmla="+- 0 10819 39"/>
                    <a:gd name="T5" fmla="*/ T4 w 21561"/>
                    <a:gd name="T6" fmla="+- 0 10848 96"/>
                    <a:gd name="T7" fmla="*/ 10848 h 21504"/>
                    <a:gd name="T8" fmla="+- 0 10819 39"/>
                    <a:gd name="T9" fmla="*/ T8 w 21561"/>
                    <a:gd name="T10" fmla="+- 0 10848 96"/>
                    <a:gd name="T11" fmla="*/ 10848 h 21504"/>
                    <a:gd name="T12" fmla="+- 0 10819 39"/>
                    <a:gd name="T13" fmla="*/ T12 w 21561"/>
                    <a:gd name="T14" fmla="+- 0 10848 96"/>
                    <a:gd name="T15" fmla="*/ 10848 h 215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561" h="21504">
                      <a:moveTo>
                        <a:pt x="11" y="21503"/>
                      </a:moveTo>
                      <a:cubicBezTo>
                        <a:pt x="-14" y="18787"/>
                        <a:pt x="-39" y="16093"/>
                        <a:pt x="357" y="13466"/>
                      </a:cubicBezTo>
                      <a:cubicBezTo>
                        <a:pt x="751" y="10839"/>
                        <a:pt x="1480" y="7738"/>
                        <a:pt x="2412" y="5746"/>
                      </a:cubicBezTo>
                      <a:cubicBezTo>
                        <a:pt x="3344" y="3752"/>
                        <a:pt x="4493" y="2417"/>
                        <a:pt x="5923" y="1489"/>
                      </a:cubicBezTo>
                      <a:cubicBezTo>
                        <a:pt x="7352" y="561"/>
                        <a:pt x="8361" y="357"/>
                        <a:pt x="10965" y="130"/>
                      </a:cubicBezTo>
                      <a:cubicBezTo>
                        <a:pt x="13570" y="-96"/>
                        <a:pt x="17565" y="17"/>
                        <a:pt x="21560" y="13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15" name="AutoShape 63"/>
                <p:cNvSpPr>
                  <a:spLocks/>
                </p:cNvSpPr>
                <p:nvPr/>
              </p:nvSpPr>
              <p:spPr bwMode="auto">
                <a:xfrm>
                  <a:off x="1771198" y="1678075"/>
                  <a:ext cx="703240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X-10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6" name="AutoShape 64"/>
                <p:cNvSpPr>
                  <a:spLocks/>
                </p:cNvSpPr>
                <p:nvPr/>
              </p:nvSpPr>
              <p:spPr bwMode="auto">
                <a:xfrm>
                  <a:off x="1610094" y="2402681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CP-2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7" name="AutoShape 65"/>
                <p:cNvSpPr>
                  <a:spLocks/>
                </p:cNvSpPr>
                <p:nvPr/>
              </p:nvSpPr>
              <p:spPr bwMode="auto">
                <a:xfrm>
                  <a:off x="1979549" y="2844800"/>
                  <a:ext cx="95247" cy="10001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18" name="AutoShape 66"/>
                <p:cNvSpPr>
                  <a:spLocks/>
                </p:cNvSpPr>
                <p:nvPr/>
              </p:nvSpPr>
              <p:spPr bwMode="auto">
                <a:xfrm>
                  <a:off x="2029159" y="2541759"/>
                  <a:ext cx="93659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19" name="AutoShape 67"/>
                <p:cNvSpPr>
                  <a:spLocks/>
                </p:cNvSpPr>
                <p:nvPr/>
              </p:nvSpPr>
              <p:spPr bwMode="auto">
                <a:xfrm>
                  <a:off x="2135119" y="1735137"/>
                  <a:ext cx="95247" cy="1016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0" name="AutoShape 68"/>
                <p:cNvSpPr>
                  <a:spLocks/>
                </p:cNvSpPr>
                <p:nvPr/>
              </p:nvSpPr>
              <p:spPr bwMode="auto">
                <a:xfrm>
                  <a:off x="2504995" y="1416050"/>
                  <a:ext cx="96834" cy="10001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1" name="AutoShape 69"/>
                <p:cNvSpPr>
                  <a:spLocks/>
                </p:cNvSpPr>
                <p:nvPr/>
              </p:nvSpPr>
              <p:spPr bwMode="auto">
                <a:xfrm>
                  <a:off x="2998692" y="1249362"/>
                  <a:ext cx="98422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2" name="AutoShape 70"/>
                <p:cNvSpPr>
                  <a:spLocks/>
                </p:cNvSpPr>
                <p:nvPr/>
              </p:nvSpPr>
              <p:spPr bwMode="auto">
                <a:xfrm>
                  <a:off x="3484451" y="1284287"/>
                  <a:ext cx="98422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3" name="AutoShape 71"/>
                <p:cNvSpPr>
                  <a:spLocks/>
                </p:cNvSpPr>
                <p:nvPr/>
              </p:nvSpPr>
              <p:spPr bwMode="auto">
                <a:xfrm>
                  <a:off x="4188090" y="1246187"/>
                  <a:ext cx="95247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4" name="AutoShape 72"/>
                <p:cNvSpPr>
                  <a:spLocks/>
                </p:cNvSpPr>
                <p:nvPr/>
              </p:nvSpPr>
              <p:spPr bwMode="auto">
                <a:xfrm>
                  <a:off x="4260450" y="1111250"/>
                  <a:ext cx="96834" cy="11588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5" name="AutoShape 73"/>
                <p:cNvSpPr>
                  <a:spLocks/>
                </p:cNvSpPr>
                <p:nvPr/>
              </p:nvSpPr>
              <p:spPr bwMode="auto">
                <a:xfrm>
                  <a:off x="7897716" y="3843083"/>
                  <a:ext cx="1795018" cy="32702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500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Fission reactors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26" name="AutoShape 74"/>
                <p:cNvSpPr>
                  <a:spLocks/>
                </p:cNvSpPr>
                <p:nvPr/>
              </p:nvSpPr>
              <p:spPr bwMode="auto">
                <a:xfrm>
                  <a:off x="7682031" y="3949617"/>
                  <a:ext cx="141819" cy="14680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27" name="AutoShape 75"/>
                <p:cNvSpPr>
                  <a:spLocks/>
                </p:cNvSpPr>
                <p:nvPr/>
              </p:nvSpPr>
              <p:spPr bwMode="auto">
                <a:xfrm>
                  <a:off x="3641008" y="1190154"/>
                  <a:ext cx="696892" cy="1730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HFBR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28" name="AutoShape 76"/>
                <p:cNvSpPr>
                  <a:spLocks/>
                </p:cNvSpPr>
                <p:nvPr/>
              </p:nvSpPr>
              <p:spPr bwMode="auto">
                <a:xfrm>
                  <a:off x="3984888" y="925779"/>
                  <a:ext cx="507223" cy="1714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HFIR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29" name="AutoShape 77"/>
                <p:cNvSpPr>
                  <a:spLocks/>
                </p:cNvSpPr>
                <p:nvPr/>
              </p:nvSpPr>
              <p:spPr bwMode="auto">
                <a:xfrm>
                  <a:off x="3536847" y="1384300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NRU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0" name="AutoShape 78"/>
                <p:cNvSpPr>
                  <a:spLocks/>
                </p:cNvSpPr>
                <p:nvPr/>
              </p:nvSpPr>
              <p:spPr bwMode="auto">
                <a:xfrm>
                  <a:off x="2855822" y="1031599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MTR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1" name="AutoShape 79"/>
                <p:cNvSpPr>
                  <a:spLocks/>
                </p:cNvSpPr>
                <p:nvPr/>
              </p:nvSpPr>
              <p:spPr bwMode="auto">
                <a:xfrm>
                  <a:off x="2154169" y="125571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NRX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2" name="AutoShape 80"/>
                <p:cNvSpPr>
                  <a:spLocks/>
                </p:cNvSpPr>
                <p:nvPr/>
              </p:nvSpPr>
              <p:spPr bwMode="auto">
                <a:xfrm>
                  <a:off x="2089084" y="278606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CP-1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3" name="AutoShape 81"/>
                <p:cNvSpPr>
                  <a:spLocks/>
                </p:cNvSpPr>
                <p:nvPr/>
              </p:nvSpPr>
              <p:spPr bwMode="auto">
                <a:xfrm>
                  <a:off x="1610095" y="4460875"/>
                  <a:ext cx="701652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1940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4" name="AutoShape 82"/>
                <p:cNvSpPr>
                  <a:spLocks/>
                </p:cNvSpPr>
                <p:nvPr/>
              </p:nvSpPr>
              <p:spPr bwMode="auto">
                <a:xfrm>
                  <a:off x="2532262" y="4460875"/>
                  <a:ext cx="701652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1950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5" name="AutoShape 83"/>
                <p:cNvSpPr>
                  <a:spLocks/>
                </p:cNvSpPr>
                <p:nvPr/>
              </p:nvSpPr>
              <p:spPr bwMode="auto">
                <a:xfrm>
                  <a:off x="3446352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1960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36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944532" y="4248150"/>
                  <a:ext cx="90485" cy="15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37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944532" y="3246437"/>
                  <a:ext cx="90485" cy="1588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grpSp>
              <p:nvGrpSpPr>
                <p:cNvPr id="238" name="Group 86"/>
                <p:cNvGrpSpPr>
                  <a:grpSpLocks/>
                </p:cNvGrpSpPr>
                <p:nvPr/>
              </p:nvGrpSpPr>
              <p:grpSpPr bwMode="auto">
                <a:xfrm rot="-5400000">
                  <a:off x="-1880467" y="1983516"/>
                  <a:ext cx="4024450" cy="263518"/>
                  <a:chOff x="711" y="-1"/>
                  <a:chExt cx="4024450" cy="263518"/>
                </a:xfrm>
              </p:grpSpPr>
              <p:sp>
                <p:nvSpPr>
                  <p:cNvPr id="254" name="AutoShape 87"/>
                  <p:cNvSpPr>
                    <a:spLocks/>
                  </p:cNvSpPr>
                  <p:nvPr/>
                </p:nvSpPr>
                <p:spPr bwMode="auto">
                  <a:xfrm>
                    <a:off x="711" y="0"/>
                    <a:ext cx="3725863" cy="263517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599"/>
                        </a:lnTo>
                        <a:lnTo>
                          <a:pt x="0" y="215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38100" tIns="38100" rIns="38100" bIns="38100"/>
                  <a:lstStyle/>
                  <a:p>
                    <a:pPr algn="ctr" defTabSz="525780">
                      <a:buClr>
                        <a:srgbClr val="000000"/>
                      </a:buClr>
                      <a:defRPr/>
                    </a:pPr>
                    <a:endParaRPr lang="en-US" sz="36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endParaRPr>
                  </a:p>
                </p:txBody>
              </p:sp>
              <p:sp>
                <p:nvSpPr>
                  <p:cNvPr id="255" name="AutoShape 88"/>
                  <p:cNvSpPr>
                    <a:spLocks/>
                  </p:cNvSpPr>
                  <p:nvPr/>
                </p:nvSpPr>
                <p:spPr bwMode="auto">
                  <a:xfrm>
                    <a:off x="299297" y="-1"/>
                    <a:ext cx="3725864" cy="263517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599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 marL="35719" defTabSz="411480">
                      <a:buClr>
                        <a:srgbClr val="929292"/>
                      </a:buClr>
                      <a:defRPr/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Calibri" charset="0"/>
                        <a:cs typeface="Calibri" charset="0"/>
                        <a:sym typeface="Calibri" charset="0"/>
                      </a:rPr>
                      <a:t>Effective thermal neutron flux n/cm</a:t>
                    </a:r>
                    <a:r>
                      <a:rPr lang="en-US" sz="1400" baseline="31000" dirty="0">
                        <a:solidFill>
                          <a:srgbClr val="000000"/>
                        </a:solidFill>
                        <a:latin typeface="Calibri" charset="0"/>
                        <a:cs typeface="Calibri" charset="0"/>
                        <a:sym typeface="Calibri" charset="0"/>
                      </a:rPr>
                      <a:t>2</a:t>
                    </a:r>
                    <a:r>
                      <a:rPr lang="en-US" sz="1400" dirty="0">
                        <a:solidFill>
                          <a:srgbClr val="000000"/>
                        </a:solidFill>
                        <a:latin typeface="Calibri" charset="0"/>
                        <a:cs typeface="Calibri" charset="0"/>
                        <a:sym typeface="Calibri" charset="0"/>
                      </a:rPr>
                      <a:t>-s</a:t>
                    </a:r>
                    <a:endParaRPr lang="en-US" sz="1400" dirty="0">
                      <a:solidFill>
                        <a:srgbClr val="000000"/>
                      </a:solidFill>
                      <a:latin typeface="Calibri"/>
                      <a:cs typeface="Arial" charset="0"/>
                    </a:endParaRPr>
                  </a:p>
                </p:txBody>
              </p:sp>
            </p:grpSp>
            <p:sp>
              <p:nvSpPr>
                <p:cNvPr id="239" name="AutoShape 89"/>
                <p:cNvSpPr>
                  <a:spLocks/>
                </p:cNvSpPr>
                <p:nvPr/>
              </p:nvSpPr>
              <p:spPr bwMode="auto">
                <a:xfrm>
                  <a:off x="5108537" y="5361171"/>
                  <a:ext cx="5913537" cy="1936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929292"/>
                    </a:buClr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(Updated from </a:t>
                  </a:r>
                  <a:r>
                    <a:rPr lang="en-US" sz="900" i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Neutron Scattering</a:t>
                  </a:r>
                  <a:r>
                    <a:rPr lang="en-US" sz="9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, K. </a:t>
                  </a:r>
                  <a:r>
                    <a:rPr lang="en-US" sz="900" dirty="0" err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Skold</a:t>
                  </a:r>
                  <a:r>
                    <a:rPr lang="en-US" sz="9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 and D. L. Price, eds., Academic Press, 1986) </a:t>
                  </a:r>
                  <a:endParaRPr lang="en-US" sz="9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0" name="AutoShape 90"/>
                <p:cNvSpPr>
                  <a:spLocks/>
                </p:cNvSpPr>
                <p:nvPr/>
              </p:nvSpPr>
              <p:spPr bwMode="auto">
                <a:xfrm>
                  <a:off x="8010399" y="976623"/>
                  <a:ext cx="119058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1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4963955" y="1206388"/>
                  <a:ext cx="3832104" cy="8406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42" name="AutoShape 92"/>
                <p:cNvSpPr>
                  <a:spLocks/>
                </p:cNvSpPr>
                <p:nvPr/>
              </p:nvSpPr>
              <p:spPr bwMode="auto">
                <a:xfrm>
                  <a:off x="7581959" y="1366158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FRM-II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3" name="AutoShape 93"/>
                <p:cNvSpPr>
                  <a:spLocks/>
                </p:cNvSpPr>
                <p:nvPr/>
              </p:nvSpPr>
              <p:spPr bwMode="auto">
                <a:xfrm>
                  <a:off x="7731142" y="1267052"/>
                  <a:ext cx="96834" cy="9842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44" name="AutoShape 95"/>
                <p:cNvSpPr>
                  <a:spLocks/>
                </p:cNvSpPr>
                <p:nvPr/>
              </p:nvSpPr>
              <p:spPr bwMode="auto">
                <a:xfrm>
                  <a:off x="6762214" y="1437367"/>
                  <a:ext cx="701653" cy="2016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SINQ</a:t>
                  </a:r>
                  <a:endParaRPr lang="en-US" b="1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5" name="AutoShape 97"/>
                <p:cNvSpPr>
                  <a:spLocks/>
                </p:cNvSpPr>
                <p:nvPr/>
              </p:nvSpPr>
              <p:spPr bwMode="auto">
                <a:xfrm>
                  <a:off x="7714390" y="966979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SNS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6" name="AutoShape 104"/>
                <p:cNvSpPr>
                  <a:spLocks/>
                </p:cNvSpPr>
                <p:nvPr/>
              </p:nvSpPr>
              <p:spPr bwMode="auto">
                <a:xfrm>
                  <a:off x="7903743" y="681437"/>
                  <a:ext cx="1003268" cy="1778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J-</a:t>
                  </a:r>
                  <a:r>
                    <a:rPr lang="en-US" sz="10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PARC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7" name="AutoShape 105"/>
                <p:cNvSpPr>
                  <a:spLocks/>
                </p:cNvSpPr>
                <p:nvPr/>
              </p:nvSpPr>
              <p:spPr bwMode="auto">
                <a:xfrm>
                  <a:off x="8213464" y="908709"/>
                  <a:ext cx="122233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8" name="AutoShape 107"/>
                <p:cNvSpPr>
                  <a:spLocks/>
                </p:cNvSpPr>
                <p:nvPr/>
              </p:nvSpPr>
              <p:spPr bwMode="auto">
                <a:xfrm>
                  <a:off x="6130745" y="1157287"/>
                  <a:ext cx="120646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9" name="AutoShape 108"/>
                <p:cNvSpPr>
                  <a:spLocks/>
                </p:cNvSpPr>
                <p:nvPr/>
              </p:nvSpPr>
              <p:spPr bwMode="auto">
                <a:xfrm>
                  <a:off x="5884675" y="919163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LANSCE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50" name="AutoShape 109"/>
                <p:cNvSpPr>
                  <a:spLocks/>
                </p:cNvSpPr>
                <p:nvPr/>
              </p:nvSpPr>
              <p:spPr bwMode="auto">
                <a:xfrm>
                  <a:off x="8003387" y="1314210"/>
                  <a:ext cx="91017" cy="10053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51" name="AutoShape 110"/>
                <p:cNvSpPr>
                  <a:spLocks/>
                </p:cNvSpPr>
                <p:nvPr/>
              </p:nvSpPr>
              <p:spPr bwMode="auto">
                <a:xfrm>
                  <a:off x="8080006" y="1394991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OPAL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52" name="AutoShape 111"/>
                <p:cNvSpPr>
                  <a:spLocks/>
                </p:cNvSpPr>
                <p:nvPr/>
              </p:nvSpPr>
              <p:spPr bwMode="auto">
                <a:xfrm>
                  <a:off x="9199182" y="1104788"/>
                  <a:ext cx="96834" cy="9842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53" name="AutoShape 112"/>
                <p:cNvSpPr>
                  <a:spLocks/>
                </p:cNvSpPr>
                <p:nvPr/>
              </p:nvSpPr>
              <p:spPr bwMode="auto">
                <a:xfrm>
                  <a:off x="9120450" y="1204007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PIK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  <p:sp>
            <p:nvSpPr>
              <p:cNvPr id="167" name="AutoShape 8"/>
              <p:cNvSpPr>
                <a:spLocks/>
              </p:cNvSpPr>
              <p:nvPr/>
            </p:nvSpPr>
            <p:spPr bwMode="auto">
              <a:xfrm>
                <a:off x="1168780" y="6012151"/>
                <a:ext cx="96753" cy="108585"/>
              </a:xfrm>
              <a:prstGeom prst="diamond">
                <a:avLst/>
              </a:prstGeom>
              <a:solidFill>
                <a:srgbClr val="15A7D9"/>
              </a:solidFill>
              <a:ln>
                <a:solidFill>
                  <a:srgbClr val="14A6D7"/>
                </a:solidFill>
              </a:ln>
              <a:effectLst/>
              <a:ex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/>
              <a:lstStyle/>
              <a:p>
                <a:pPr defTabSz="411480">
                  <a:defRPr/>
                </a:pPr>
                <a:endParaRPr lang="en-US" sz="1100">
                  <a:solidFill>
                    <a:prstClr val="white"/>
                  </a:solidFill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168" name="Line 18"/>
              <p:cNvSpPr>
                <a:spLocks noChangeShapeType="1"/>
              </p:cNvSpPr>
              <p:nvPr/>
            </p:nvSpPr>
            <p:spPr bwMode="auto">
              <a:xfrm>
                <a:off x="8458774" y="6305245"/>
                <a:ext cx="0" cy="82868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411480">
                  <a:defRPr/>
                </a:pPr>
                <a:endParaRPr lang="en-US" sz="1100">
                  <a:solidFill>
                    <a:prstClr val="black"/>
                  </a:solidFill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</p:grpSp>
        <p:sp>
          <p:nvSpPr>
            <p:cNvPr id="122" name="AutoShape 16"/>
            <p:cNvSpPr>
              <a:spLocks/>
            </p:cNvSpPr>
            <p:nvPr/>
          </p:nvSpPr>
          <p:spPr bwMode="auto">
            <a:xfrm>
              <a:off x="9500082" y="6182333"/>
              <a:ext cx="650146" cy="1995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929292"/>
                </a:buClr>
                <a:defRPr/>
              </a:pPr>
              <a:r>
                <a:rPr lang="en-US" sz="1300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2030</a:t>
              </a:r>
              <a:endParaRPr lang="en-US" sz="1300" dirty="0">
                <a:solidFill>
                  <a:srgbClr val="000000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3" name="AutoShape 109"/>
            <p:cNvSpPr>
              <a:spLocks/>
            </p:cNvSpPr>
            <p:nvPr/>
          </p:nvSpPr>
          <p:spPr bwMode="auto">
            <a:xfrm>
              <a:off x="7851183" y="3417785"/>
              <a:ext cx="89726" cy="8357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24" name="AutoShape 110"/>
            <p:cNvSpPr>
              <a:spLocks/>
            </p:cNvSpPr>
            <p:nvPr/>
          </p:nvSpPr>
          <p:spPr bwMode="auto">
            <a:xfrm>
              <a:off x="7958917" y="3425866"/>
              <a:ext cx="650146" cy="1883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CARR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5" name="AutoShape 103"/>
            <p:cNvSpPr>
              <a:spLocks/>
            </p:cNvSpPr>
            <p:nvPr/>
          </p:nvSpPr>
          <p:spPr bwMode="auto">
            <a:xfrm>
              <a:off x="8622736" y="3220829"/>
              <a:ext cx="111789" cy="835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A6D4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 defTabSz="525780">
                <a:buClr>
                  <a:srgbClr val="000000"/>
                </a:buCl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26" name="AutoShape 106"/>
            <p:cNvSpPr>
              <a:spLocks/>
            </p:cNvSpPr>
            <p:nvPr/>
          </p:nvSpPr>
          <p:spPr bwMode="auto">
            <a:xfrm>
              <a:off x="8528811" y="3045574"/>
              <a:ext cx="929620" cy="1509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00A5D4"/>
                </a:buClr>
                <a:defRPr/>
              </a:pPr>
              <a:r>
                <a:rPr lang="en-US" sz="1000" b="1" dirty="0" smtClean="0">
                  <a:solidFill>
                    <a:srgbClr val="00A5D4"/>
                  </a:solidFill>
                  <a:latin typeface="Calibri" charset="0"/>
                  <a:cs typeface="Calibri" charset="0"/>
                  <a:sym typeface="Calibri" charset="0"/>
                </a:rPr>
                <a:t>CSNS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7" name="AutoShape 94"/>
            <p:cNvSpPr>
              <a:spLocks/>
            </p:cNvSpPr>
            <p:nvPr/>
          </p:nvSpPr>
          <p:spPr bwMode="auto">
            <a:xfrm>
              <a:off x="5842529" y="3548071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28" name="AutoShape 95"/>
            <p:cNvSpPr>
              <a:spLocks/>
            </p:cNvSpPr>
            <p:nvPr/>
          </p:nvSpPr>
          <p:spPr bwMode="auto">
            <a:xfrm>
              <a:off x="5840145" y="3418242"/>
              <a:ext cx="650146" cy="171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err="1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Dhruva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9" name="AutoShape 58"/>
            <p:cNvSpPr>
              <a:spLocks/>
            </p:cNvSpPr>
            <p:nvPr/>
          </p:nvSpPr>
          <p:spPr bwMode="auto">
            <a:xfrm>
              <a:off x="5615926" y="3668507"/>
              <a:ext cx="650146" cy="2560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00A5D4"/>
                </a:buClr>
                <a:defRPr/>
              </a:pPr>
              <a:r>
                <a:rPr lang="en-US" sz="1000" b="1" dirty="0" smtClean="0">
                  <a:solidFill>
                    <a:srgbClr val="F79646"/>
                  </a:solidFill>
                  <a:latin typeface="Calibri" charset="0"/>
                  <a:cs typeface="Calibri" charset="0"/>
                  <a:sym typeface="Calibri" charset="0"/>
                </a:rPr>
                <a:t>IBR-II</a:t>
              </a:r>
              <a:endParaRPr lang="en-US" dirty="0">
                <a:solidFill>
                  <a:srgbClr val="F7964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0" name="AutoShape 71"/>
            <p:cNvSpPr>
              <a:spLocks/>
            </p:cNvSpPr>
            <p:nvPr/>
          </p:nvSpPr>
          <p:spPr bwMode="auto">
            <a:xfrm>
              <a:off x="4261940" y="3468676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31" name="AutoShape 60"/>
            <p:cNvSpPr>
              <a:spLocks/>
            </p:cNvSpPr>
            <p:nvPr/>
          </p:nvSpPr>
          <p:spPr bwMode="auto">
            <a:xfrm>
              <a:off x="4178714" y="3433379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5719" algn="ctr" defTabSz="5257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NIST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2" name="AutoShape 94"/>
            <p:cNvSpPr>
              <a:spLocks/>
            </p:cNvSpPr>
            <p:nvPr/>
          </p:nvSpPr>
          <p:spPr bwMode="auto">
            <a:xfrm>
              <a:off x="5962527" y="3597679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33" name="AutoShape 95"/>
            <p:cNvSpPr>
              <a:spLocks/>
            </p:cNvSpPr>
            <p:nvPr/>
          </p:nvSpPr>
          <p:spPr bwMode="auto">
            <a:xfrm>
              <a:off x="5909588" y="3663138"/>
              <a:ext cx="650146" cy="171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RSG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4" name="AutoShape 70"/>
            <p:cNvSpPr>
              <a:spLocks/>
            </p:cNvSpPr>
            <p:nvPr/>
          </p:nvSpPr>
          <p:spPr bwMode="auto">
            <a:xfrm>
              <a:off x="3351735" y="3528372"/>
              <a:ext cx="91197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35" name="AutoShape 77"/>
            <p:cNvSpPr>
              <a:spLocks/>
            </p:cNvSpPr>
            <p:nvPr/>
          </p:nvSpPr>
          <p:spPr bwMode="auto">
            <a:xfrm>
              <a:off x="3156362" y="3615693"/>
              <a:ext cx="650146" cy="172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LVR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6" name="AutoShape 95"/>
            <p:cNvSpPr>
              <a:spLocks/>
            </p:cNvSpPr>
            <p:nvPr/>
          </p:nvSpPr>
          <p:spPr bwMode="auto">
            <a:xfrm>
              <a:off x="6150481" y="3585049"/>
              <a:ext cx="650146" cy="171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JRR-3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7" name="AutoShape 109"/>
            <p:cNvSpPr>
              <a:spLocks/>
            </p:cNvSpPr>
            <p:nvPr/>
          </p:nvSpPr>
          <p:spPr bwMode="auto">
            <a:xfrm flipH="1">
              <a:off x="6251794" y="3495581"/>
              <a:ext cx="108680" cy="10319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38" name="AutoShape 73"/>
            <p:cNvSpPr>
              <a:spLocks/>
            </p:cNvSpPr>
            <p:nvPr/>
          </p:nvSpPr>
          <p:spPr bwMode="auto">
            <a:xfrm>
              <a:off x="7561337" y="5198263"/>
              <a:ext cx="2267413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500" dirty="0" smtClean="0">
                  <a:solidFill>
                    <a:srgbClr val="15A7D9"/>
                  </a:solidFill>
                  <a:latin typeface="Calibri" charset="0"/>
                  <a:cs typeface="Calibri" charset="0"/>
                  <a:sym typeface="Calibri" charset="0"/>
                </a:rPr>
                <a:t>Particle steady state</a:t>
              </a:r>
              <a:endParaRPr lang="en-US" dirty="0">
                <a:solidFill>
                  <a:srgbClr val="15A7D9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9" name="AutoShape 48"/>
            <p:cNvSpPr>
              <a:spLocks/>
            </p:cNvSpPr>
            <p:nvPr/>
          </p:nvSpPr>
          <p:spPr bwMode="auto">
            <a:xfrm>
              <a:off x="7561337" y="5426062"/>
              <a:ext cx="2821034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00A5D4"/>
                </a:buClr>
                <a:defRPr/>
              </a:pPr>
              <a:r>
                <a:rPr lang="en-US" sz="1500" dirty="0" smtClean="0">
                  <a:solidFill>
                    <a:srgbClr val="FB901F"/>
                  </a:solidFill>
                  <a:latin typeface="Calibri" charset="0"/>
                  <a:cs typeface="Calibri" charset="0"/>
                  <a:sym typeface="Calibri" charset="0"/>
                </a:rPr>
                <a:t>Pulsed reactor</a:t>
              </a:r>
              <a:endParaRPr lang="en-US" dirty="0">
                <a:solidFill>
                  <a:srgbClr val="FB901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0" name="AutoShape 110"/>
            <p:cNvSpPr>
              <a:spLocks/>
            </p:cNvSpPr>
            <p:nvPr/>
          </p:nvSpPr>
          <p:spPr bwMode="auto">
            <a:xfrm>
              <a:off x="6693731" y="3265334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HANARO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1" name="AutoShape 93"/>
            <p:cNvSpPr>
              <a:spLocks/>
            </p:cNvSpPr>
            <p:nvPr/>
          </p:nvSpPr>
          <p:spPr bwMode="auto">
            <a:xfrm>
              <a:off x="6677394" y="3454408"/>
              <a:ext cx="94021" cy="8309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2" name="AutoShape 77"/>
            <p:cNvSpPr>
              <a:spLocks/>
            </p:cNvSpPr>
            <p:nvPr/>
          </p:nvSpPr>
          <p:spPr bwMode="auto">
            <a:xfrm>
              <a:off x="3313404" y="3237277"/>
              <a:ext cx="650146" cy="172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HIFAR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3" name="AutoShape 70"/>
            <p:cNvSpPr>
              <a:spLocks/>
            </p:cNvSpPr>
            <p:nvPr/>
          </p:nvSpPr>
          <p:spPr bwMode="auto">
            <a:xfrm>
              <a:off x="3397333" y="3468676"/>
              <a:ext cx="91197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4" name="AutoShape 60"/>
            <p:cNvSpPr>
              <a:spLocks/>
            </p:cNvSpPr>
            <p:nvPr/>
          </p:nvSpPr>
          <p:spPr bwMode="auto">
            <a:xfrm>
              <a:off x="4044330" y="3574874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5719" algn="ctr" defTabSz="5257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SAFARI-1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5" name="AutoShape 71"/>
            <p:cNvSpPr>
              <a:spLocks/>
            </p:cNvSpPr>
            <p:nvPr/>
          </p:nvSpPr>
          <p:spPr bwMode="auto">
            <a:xfrm>
              <a:off x="4076810" y="3512238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6" name="AutoShape 110"/>
            <p:cNvSpPr>
              <a:spLocks/>
            </p:cNvSpPr>
            <p:nvPr/>
          </p:nvSpPr>
          <p:spPr bwMode="auto">
            <a:xfrm>
              <a:off x="6270736" y="3270769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SALAM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7" name="AutoShape 93"/>
            <p:cNvSpPr>
              <a:spLocks/>
            </p:cNvSpPr>
            <p:nvPr/>
          </p:nvSpPr>
          <p:spPr bwMode="auto">
            <a:xfrm>
              <a:off x="6532376" y="3490499"/>
              <a:ext cx="94021" cy="8309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8" name="AutoShape 110"/>
            <p:cNvSpPr>
              <a:spLocks/>
            </p:cNvSpPr>
            <p:nvPr/>
          </p:nvSpPr>
          <p:spPr bwMode="auto">
            <a:xfrm>
              <a:off x="6795225" y="3573035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ETERR-2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9" name="AutoShape 109"/>
            <p:cNvSpPr>
              <a:spLocks/>
            </p:cNvSpPr>
            <p:nvPr/>
          </p:nvSpPr>
          <p:spPr bwMode="auto">
            <a:xfrm>
              <a:off x="6823503" y="3483063"/>
              <a:ext cx="84336" cy="8537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50" name="AutoShape 61"/>
            <p:cNvSpPr>
              <a:spLocks/>
            </p:cNvSpPr>
            <p:nvPr/>
          </p:nvSpPr>
          <p:spPr bwMode="auto">
            <a:xfrm>
              <a:off x="4958199" y="3407131"/>
              <a:ext cx="86785" cy="8627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51" name="AutoShape 60"/>
            <p:cNvSpPr>
              <a:spLocks/>
            </p:cNvSpPr>
            <p:nvPr/>
          </p:nvSpPr>
          <p:spPr bwMode="auto">
            <a:xfrm>
              <a:off x="4532776" y="3239463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5719" algn="ctr" defTabSz="5257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MARIA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2" name="AutoShape 60"/>
            <p:cNvSpPr>
              <a:spLocks/>
            </p:cNvSpPr>
            <p:nvPr/>
          </p:nvSpPr>
          <p:spPr bwMode="auto">
            <a:xfrm>
              <a:off x="3787409" y="3739609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5719" algn="ctr" defTabSz="5257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HOR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3" name="AutoShape 71"/>
            <p:cNvSpPr>
              <a:spLocks/>
            </p:cNvSpPr>
            <p:nvPr/>
          </p:nvSpPr>
          <p:spPr bwMode="auto">
            <a:xfrm>
              <a:off x="3988555" y="3654124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54" name="AutoShape 71"/>
            <p:cNvSpPr>
              <a:spLocks/>
            </p:cNvSpPr>
            <p:nvPr/>
          </p:nvSpPr>
          <p:spPr bwMode="auto">
            <a:xfrm>
              <a:off x="4947785" y="3647691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55" name="AutoShape 60"/>
            <p:cNvSpPr>
              <a:spLocks/>
            </p:cNvSpPr>
            <p:nvPr/>
          </p:nvSpPr>
          <p:spPr bwMode="auto">
            <a:xfrm>
              <a:off x="4462467" y="3674012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5719" algn="ctr" defTabSz="5257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JEEP II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6" name="AutoShape 61"/>
            <p:cNvSpPr>
              <a:spLocks/>
            </p:cNvSpPr>
            <p:nvPr/>
          </p:nvSpPr>
          <p:spPr bwMode="auto">
            <a:xfrm>
              <a:off x="5352095" y="3459223"/>
              <a:ext cx="86785" cy="8627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57" name="AutoShape 60"/>
            <p:cNvSpPr>
              <a:spLocks/>
            </p:cNvSpPr>
            <p:nvPr/>
          </p:nvSpPr>
          <p:spPr bwMode="auto">
            <a:xfrm>
              <a:off x="4987695" y="3248468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5719" algn="ctr" defTabSz="525780">
                <a:buClr>
                  <a:srgbClr val="FF9100"/>
                </a:buClr>
                <a:defRPr/>
              </a:pPr>
              <a:r>
                <a:rPr lang="en-US" sz="10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ORPHEE</a:t>
              </a:r>
              <a:endParaRPr lang="en-US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>
            <a:xfrm flipV="1">
              <a:off x="8482054" y="3206530"/>
              <a:ext cx="840699" cy="9769"/>
            </a:xfrm>
            <a:prstGeom prst="line">
              <a:avLst/>
            </a:prstGeom>
            <a:ln w="19050" cmpd="sng">
              <a:solidFill>
                <a:srgbClr val="1E9FD4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Line 91"/>
            <p:cNvSpPr>
              <a:spLocks noChangeShapeType="1"/>
            </p:cNvSpPr>
            <p:nvPr/>
          </p:nvSpPr>
          <p:spPr bwMode="auto">
            <a:xfrm flipV="1">
              <a:off x="8358830" y="3403926"/>
              <a:ext cx="963923" cy="5494"/>
            </a:xfrm>
            <a:prstGeom prst="line">
              <a:avLst/>
            </a:prstGeom>
            <a:noFill/>
            <a:ln w="19050" cap="flat" cmpd="sng">
              <a:solidFill>
                <a:srgbClr val="FF91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60" name="AutoShape 73"/>
            <p:cNvSpPr>
              <a:spLocks/>
            </p:cNvSpPr>
            <p:nvPr/>
          </p:nvSpPr>
          <p:spPr bwMode="auto">
            <a:xfrm>
              <a:off x="2064208" y="2675626"/>
              <a:ext cx="2575054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FF9100"/>
                </a:buClr>
                <a:defRPr/>
              </a:pPr>
              <a:r>
                <a:rPr lang="en-US" sz="1500" b="1" dirty="0" smtClean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Reactor Sources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1" name="AutoShape 48"/>
            <p:cNvSpPr>
              <a:spLocks/>
            </p:cNvSpPr>
            <p:nvPr/>
          </p:nvSpPr>
          <p:spPr bwMode="auto">
            <a:xfrm>
              <a:off x="5525684" y="2679535"/>
              <a:ext cx="2336094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5719" defTabSz="411480">
                <a:buClr>
                  <a:srgbClr val="00A5D4"/>
                </a:buClr>
                <a:defRPr/>
              </a:pPr>
              <a:r>
                <a:rPr lang="en-US" sz="1500" b="1" dirty="0" smtClean="0">
                  <a:solidFill>
                    <a:srgbClr val="00A5D4"/>
                  </a:solidFill>
                  <a:latin typeface="Calibri" charset="0"/>
                  <a:cs typeface="Calibri" charset="0"/>
                  <a:sym typeface="Calibri" charset="0"/>
                </a:rPr>
                <a:t>Spallation Sources</a:t>
              </a:r>
              <a:endParaRPr lang="en-US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2" name="AutoShape 8"/>
            <p:cNvSpPr>
              <a:spLocks/>
            </p:cNvSpPr>
            <p:nvPr/>
          </p:nvSpPr>
          <p:spPr bwMode="auto">
            <a:xfrm>
              <a:off x="6603426" y="3508463"/>
              <a:ext cx="101494" cy="102451"/>
            </a:xfrm>
            <a:prstGeom prst="diamond">
              <a:avLst/>
            </a:prstGeom>
            <a:solidFill>
              <a:srgbClr val="15A7D9"/>
            </a:solidFill>
            <a:ln>
              <a:solidFill>
                <a:srgbClr val="15A7D9"/>
              </a:solidFill>
            </a:ln>
            <a:effectLst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white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63" name="AutoShape 8"/>
            <p:cNvSpPr>
              <a:spLocks/>
            </p:cNvSpPr>
            <p:nvPr/>
          </p:nvSpPr>
          <p:spPr bwMode="auto">
            <a:xfrm>
              <a:off x="7357856" y="5276648"/>
              <a:ext cx="101494" cy="102451"/>
            </a:xfrm>
            <a:prstGeom prst="diamond">
              <a:avLst/>
            </a:prstGeom>
            <a:solidFill>
              <a:srgbClr val="15A7D9"/>
            </a:solidFill>
            <a:ln>
              <a:solidFill>
                <a:srgbClr val="14A6D7"/>
              </a:solidFill>
            </a:ln>
            <a:effectLst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411480">
                <a:defRPr/>
              </a:pPr>
              <a:endParaRPr lang="en-US" sz="1100">
                <a:solidFill>
                  <a:prstClr val="white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64" name="AutoShape 103"/>
            <p:cNvSpPr>
              <a:spLocks/>
            </p:cNvSpPr>
            <p:nvPr/>
          </p:nvSpPr>
          <p:spPr bwMode="auto">
            <a:xfrm>
              <a:off x="9266858" y="3031460"/>
              <a:ext cx="111789" cy="835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A6D4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 defTabSz="525780">
                <a:buClr>
                  <a:srgbClr val="000000"/>
                </a:buCl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sp>
        <p:nvSpPr>
          <p:cNvPr id="256" name="AutoShape 104"/>
          <p:cNvSpPr>
            <a:spLocks/>
          </p:cNvSpPr>
          <p:nvPr/>
        </p:nvSpPr>
        <p:spPr bwMode="auto">
          <a:xfrm>
            <a:off x="8457516" y="2492115"/>
            <a:ext cx="420822" cy="1509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5719" defTabSz="411480">
              <a:buClr>
                <a:srgbClr val="00A5D4"/>
              </a:buClr>
              <a:defRPr/>
            </a:pPr>
            <a:r>
              <a:rPr lang="en-US" sz="1000" b="1" dirty="0" smtClean="0">
                <a:solidFill>
                  <a:srgbClr val="FF0000"/>
                </a:solidFill>
                <a:latin typeface="Calibri" charset="0"/>
                <a:cs typeface="Calibri" charset="0"/>
                <a:sym typeface="Calibri" charset="0"/>
              </a:rPr>
              <a:t>ESS</a:t>
            </a:r>
            <a:endParaRPr lang="en-US" b="1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4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36</a:t>
            </a:fld>
            <a:endParaRPr lang="sv-SE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62586" cy="246868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95536" y="476672"/>
            <a:ext cx="41995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Fission and Spallation 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000" y="1988840"/>
            <a:ext cx="43211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/>
                <a:cs typeface="Arial"/>
              </a:rPr>
              <a:t>Spallation is a non-elastic nuclear interaction induced by a high-energy particle producing numerous secondary particles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548390"/>
            <a:ext cx="5061526" cy="222865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6603770" cy="89076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7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251520" y="7202"/>
            <a:ext cx="7139937" cy="1143000"/>
          </a:xfrm>
        </p:spPr>
        <p:txBody>
          <a:bodyPr/>
          <a:lstStyle/>
          <a:p>
            <a:pPr eaLnBrk="1" hangingPunct="1"/>
            <a:r>
              <a:rPr lang="en-US" dirty="0"/>
              <a:t>Target Station includes systems that address nuclear hazards </a:t>
            </a:r>
          </a:p>
        </p:txBody>
      </p:sp>
      <p:pic>
        <p:nvPicPr>
          <p:cNvPr id="108547" name="Picture 24" descr="High bay[1]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394418" cy="297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51204" y="4418020"/>
            <a:ext cx="1327040" cy="307744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defTabSz="914158">
              <a:defRPr/>
            </a:pPr>
            <a:r>
              <a:rPr lang="en-GB" sz="1400" dirty="0">
                <a:solidFill>
                  <a:srgbClr val="0000FF"/>
                </a:solidFill>
                <a:latin typeface="Calibri"/>
              </a:rPr>
              <a:t>~ 130 m long</a:t>
            </a:r>
          </a:p>
        </p:txBody>
      </p:sp>
      <p:grpSp>
        <p:nvGrpSpPr>
          <p:cNvPr id="108549" name="Group 26"/>
          <p:cNvGrpSpPr>
            <a:grpSpLocks/>
          </p:cNvGrpSpPr>
          <p:nvPr/>
        </p:nvGrpSpPr>
        <p:grpSpPr bwMode="auto">
          <a:xfrm>
            <a:off x="6902186" y="4778276"/>
            <a:ext cx="1693461" cy="873359"/>
            <a:chOff x="2824810" y="4944738"/>
            <a:chExt cx="3353954" cy="705710"/>
          </a:xfrm>
        </p:grpSpPr>
        <p:sp>
          <p:nvSpPr>
            <p:cNvPr id="28" name="TextBox 27"/>
            <p:cNvSpPr txBox="1"/>
            <p:nvPr/>
          </p:nvSpPr>
          <p:spPr>
            <a:xfrm>
              <a:off x="2824810" y="5277404"/>
              <a:ext cx="3353954" cy="3730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Accelerator – Target interface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4074487" y="4944738"/>
              <a:ext cx="428702" cy="4037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50" name="Group 29"/>
          <p:cNvGrpSpPr>
            <a:grpSpLocks/>
          </p:cNvGrpSpPr>
          <p:nvPr/>
        </p:nvGrpSpPr>
        <p:grpSpPr bwMode="auto">
          <a:xfrm>
            <a:off x="4353081" y="4512601"/>
            <a:ext cx="2461673" cy="1085000"/>
            <a:chOff x="318404" y="4944738"/>
            <a:chExt cx="6662357" cy="876400"/>
          </a:xfrm>
        </p:grpSpPr>
        <p:sp>
          <p:nvSpPr>
            <p:cNvPr id="31" name="TextBox 30"/>
            <p:cNvSpPr txBox="1"/>
            <p:nvPr/>
          </p:nvSpPr>
          <p:spPr>
            <a:xfrm>
              <a:off x="318404" y="5299069"/>
              <a:ext cx="6662357" cy="522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Target monolith, incl. Moderator &amp; Reflector Systems, and Target Systems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074596" y="4944738"/>
              <a:ext cx="428841" cy="4036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51" name="Group 32"/>
          <p:cNvGrpSpPr>
            <a:grpSpLocks/>
          </p:cNvGrpSpPr>
          <p:nvPr/>
        </p:nvGrpSpPr>
        <p:grpSpPr bwMode="auto">
          <a:xfrm>
            <a:off x="2983614" y="4324720"/>
            <a:ext cx="1237911" cy="961263"/>
            <a:chOff x="914316" y="4797055"/>
            <a:chExt cx="3353954" cy="775698"/>
          </a:xfrm>
        </p:grpSpPr>
        <p:sp>
          <p:nvSpPr>
            <p:cNvPr id="34" name="TextBox 33"/>
            <p:cNvSpPr txBox="1"/>
            <p:nvPr/>
          </p:nvSpPr>
          <p:spPr>
            <a:xfrm>
              <a:off x="914316" y="5349227"/>
              <a:ext cx="3353954" cy="2235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Fluid Systems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3076178" y="4797055"/>
              <a:ext cx="1176760" cy="5395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52" name="Group 35"/>
          <p:cNvGrpSpPr>
            <a:grpSpLocks/>
          </p:cNvGrpSpPr>
          <p:nvPr/>
        </p:nvGrpSpPr>
        <p:grpSpPr bwMode="auto">
          <a:xfrm>
            <a:off x="4211960" y="2780928"/>
            <a:ext cx="1921236" cy="878755"/>
            <a:chOff x="897837" y="5443940"/>
            <a:chExt cx="6097554" cy="929080"/>
          </a:xfrm>
        </p:grpSpPr>
        <p:sp>
          <p:nvSpPr>
            <p:cNvPr id="37" name="TextBox 36"/>
            <p:cNvSpPr txBox="1"/>
            <p:nvPr/>
          </p:nvSpPr>
          <p:spPr>
            <a:xfrm>
              <a:off x="3641288" y="5443940"/>
              <a:ext cx="3354103" cy="2928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High bay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897837" y="5621051"/>
              <a:ext cx="2873663" cy="7519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53" name="Group 38"/>
          <p:cNvGrpSpPr>
            <a:grpSpLocks/>
          </p:cNvGrpSpPr>
          <p:nvPr/>
        </p:nvGrpSpPr>
        <p:grpSpPr bwMode="auto">
          <a:xfrm>
            <a:off x="1475730" y="4345271"/>
            <a:ext cx="1396362" cy="1040990"/>
            <a:chOff x="2824810" y="5039669"/>
            <a:chExt cx="3779654" cy="840749"/>
          </a:xfrm>
        </p:grpSpPr>
        <p:sp>
          <p:nvSpPr>
            <p:cNvPr id="40" name="TextBox 39"/>
            <p:cNvSpPr txBox="1"/>
            <p:nvPr/>
          </p:nvSpPr>
          <p:spPr>
            <a:xfrm>
              <a:off x="2824810" y="5358413"/>
              <a:ext cx="3354588" cy="5220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Remote Handling Systems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398192" y="5039669"/>
              <a:ext cx="1206272" cy="427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ontent Placeholder 28"/>
          <p:cNvSpPr>
            <a:spLocks noGrp="1"/>
          </p:cNvSpPr>
          <p:nvPr>
            <p:ph sz="half" idx="4294967295"/>
          </p:nvPr>
        </p:nvSpPr>
        <p:spPr>
          <a:xfrm>
            <a:off x="179512" y="5505400"/>
            <a:ext cx="8568952" cy="1091952"/>
          </a:xfrm>
        </p:spPr>
        <p:txBody>
          <a:bodyPr rtlCol="0">
            <a:noAutofit/>
          </a:bodyPr>
          <a:lstStyle/>
          <a:p>
            <a:pPr marL="342840" indent="-342840" defTabSz="914239">
              <a:spcBef>
                <a:spcPts val="1032"/>
              </a:spcBef>
              <a:buFont typeface="Arial"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  <a:cs typeface="+mn-cs"/>
              </a:rPr>
              <a:t>Remote Handling Systems including hot cells and associated equipment for maintenance and storage of irradiated components</a:t>
            </a:r>
          </a:p>
          <a:p>
            <a:pPr marL="342840" indent="-342840" defTabSz="914239">
              <a:spcBef>
                <a:spcPts val="1032"/>
              </a:spcBef>
              <a:buFont typeface="Arial"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  <a:cs typeface="+mn-cs"/>
              </a:rPr>
              <a:t>Target Safety System including credited controls to protect public and environment from radioactive hazard</a:t>
            </a:r>
          </a:p>
          <a:p>
            <a:pPr marL="342840" indent="-342840" defTabSz="914239">
              <a:spcBef>
                <a:spcPts val="1032"/>
              </a:spcBef>
              <a:buFont typeface="Arial"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ea typeface="+mn-ea"/>
                <a:cs typeface="+mn-cs"/>
              </a:rPr>
              <a:t>Fluid </a:t>
            </a:r>
            <a:r>
              <a:rPr lang="en-US" sz="1200" dirty="0">
                <a:solidFill>
                  <a:srgbClr val="000000"/>
                </a:solidFill>
                <a:ea typeface="+mn-ea"/>
                <a:cs typeface="+mn-cs"/>
              </a:rPr>
              <a:t>Systems including He and </a:t>
            </a:r>
            <a:r>
              <a:rPr lang="en-US" sz="1200" dirty="0" smtClean="0">
                <a:solidFill>
                  <a:srgbClr val="000000"/>
                </a:solidFill>
                <a:ea typeface="+mn-ea"/>
                <a:cs typeface="+mn-cs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ea typeface="+mn-ea"/>
                <a:cs typeface="+mn-cs"/>
              </a:rPr>
              <a:t>O </a:t>
            </a:r>
            <a:r>
              <a:rPr lang="en-US" sz="1200" dirty="0">
                <a:solidFill>
                  <a:srgbClr val="000000"/>
                </a:solidFill>
                <a:ea typeface="+mn-ea"/>
                <a:cs typeface="+mn-cs"/>
              </a:rPr>
              <a:t>coolant loops, ventilation, filtering, etc. </a:t>
            </a:r>
            <a:endParaRPr lang="en-US" sz="12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624" y="134076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39">
              <a:spcBef>
                <a:spcPts val="1032"/>
              </a:spcBef>
              <a:defRPr/>
            </a:pPr>
            <a:r>
              <a:rPr lang="en-US" dirty="0"/>
              <a:t>Spain was one of the first countries to send a Letter of Intent committing to the construction of the European Spallation Source, and a close collaboration has followed. In November 2014, ESS-Bilbao was chosen as the in-kind partner for the ESS target system</a:t>
            </a:r>
          </a:p>
        </p:txBody>
      </p:sp>
    </p:spTree>
    <p:extLst>
      <p:ext uri="{BB962C8B-B14F-4D97-AF65-F5344CB8AC3E}">
        <p14:creationId xmlns:p14="http://schemas.microsoft.com/office/powerpoint/2010/main" val="262320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half" idx="2"/>
          </p:nvPr>
        </p:nvSpPr>
        <p:spPr>
          <a:xfrm>
            <a:off x="5004048" y="3140968"/>
            <a:ext cx="3889101" cy="3031628"/>
          </a:xfrm>
        </p:spPr>
        <p:txBody>
          <a:bodyPr rtlCol="0">
            <a:noAutofit/>
          </a:bodyPr>
          <a:lstStyle/>
          <a:p>
            <a:pPr marL="0" indent="0" defTabSz="913996">
              <a:spcAft>
                <a:spcPts val="600"/>
              </a:spcAft>
              <a:buNone/>
              <a:defRPr/>
            </a:pPr>
            <a:r>
              <a:rPr lang="en-US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3719" indent="-223719" defTabSz="913996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protons to usable neutrons</a:t>
            </a:r>
          </a:p>
          <a:p>
            <a:pPr marL="223719" indent="-223719" defTabSz="913996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removal</a:t>
            </a:r>
          </a:p>
          <a:p>
            <a:pPr marL="223719" indent="-223719" defTabSz="913996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 and shielding</a:t>
            </a:r>
          </a:p>
          <a:p>
            <a:pPr marL="223719" indent="-223719" defTabSz="913996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3996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features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478" lvl="1" indent="-223719" defTabSz="913996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target</a:t>
            </a:r>
          </a:p>
          <a:p>
            <a:pPr marL="228478" lvl="1" indent="-223719" defTabSz="913996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He-cooled W target</a:t>
            </a:r>
          </a:p>
          <a:p>
            <a:pPr marL="228478" lvl="1" indent="-223719" defTabSz="913996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brightness moderators</a:t>
            </a:r>
          </a:p>
        </p:txBody>
      </p:sp>
      <p:sp>
        <p:nvSpPr>
          <p:cNvPr id="134151" name="Title 1"/>
          <p:cNvSpPr>
            <a:spLocks noGrp="1"/>
          </p:cNvSpPr>
          <p:nvPr>
            <p:ph type="title"/>
          </p:nvPr>
        </p:nvSpPr>
        <p:spPr>
          <a:xfrm>
            <a:off x="107504" y="116086"/>
            <a:ext cx="8208912" cy="1143000"/>
          </a:xfrm>
        </p:spPr>
        <p:txBody>
          <a:bodyPr lIns="85654" tIns="42827" rIns="85654" bIns="42827"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Target station converts protons to “slow” neutrons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467544" y="1485530"/>
            <a:ext cx="3023823" cy="575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84" tIns="45692" rIns="91384" bIns="45692">
            <a:normAutofit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463223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1950964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Diameter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~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11 m; Height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~ 8 m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Mass ~ 7000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tonnes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(mainly steel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04048" y="1700808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tungsten wheel </a:t>
            </a:r>
            <a:r>
              <a:rPr lang="en-US" sz="1600" dirty="0" smtClean="0"/>
              <a:t>concept:</a:t>
            </a:r>
          </a:p>
          <a:p>
            <a:endParaRPr lang="en-US" sz="1600" dirty="0"/>
          </a:p>
          <a:p>
            <a:r>
              <a:rPr lang="en-US" sz="1600" dirty="0"/>
              <a:t>The target wheel will measure 2.5 meters in diameter, is estimated to </a:t>
            </a:r>
            <a:r>
              <a:rPr lang="en-US" sz="1600" dirty="0" smtClean="0"/>
              <a:t>weight </a:t>
            </a:r>
            <a:r>
              <a:rPr lang="en-US" sz="1600" dirty="0"/>
              <a:t>4 </a:t>
            </a:r>
            <a:r>
              <a:rPr lang="en-US" sz="1600" dirty="0" err="1"/>
              <a:t>tonnes</a:t>
            </a:r>
            <a:r>
              <a:rPr lang="en-US" sz="1600" dirty="0"/>
              <a:t>, and is divided into 36 radial sectors</a:t>
            </a:r>
          </a:p>
        </p:txBody>
      </p:sp>
      <p:grpSp>
        <p:nvGrpSpPr>
          <p:cNvPr id="34" name="Group 4"/>
          <p:cNvGrpSpPr>
            <a:grpSpLocks noChangeAspect="1"/>
          </p:cNvGrpSpPr>
          <p:nvPr/>
        </p:nvGrpSpPr>
        <p:grpSpPr bwMode="auto">
          <a:xfrm>
            <a:off x="41351" y="2133872"/>
            <a:ext cx="5034705" cy="4564586"/>
            <a:chOff x="3220165" y="-820117"/>
            <a:chExt cx="5789246" cy="5248474"/>
          </a:xfrm>
        </p:grpSpPr>
        <p:pic>
          <p:nvPicPr>
            <p:cNvPr id="35" name="Picture 5" descr="3Dcut2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165" y="-747464"/>
              <a:ext cx="5019411" cy="453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" name="Group 7"/>
            <p:cNvGrpSpPr>
              <a:grpSpLocks/>
            </p:cNvGrpSpPr>
            <p:nvPr/>
          </p:nvGrpSpPr>
          <p:grpSpPr bwMode="auto">
            <a:xfrm>
              <a:off x="6354296" y="1844352"/>
              <a:ext cx="2381392" cy="2497619"/>
              <a:chOff x="7212014" y="2952545"/>
              <a:chExt cx="4110555" cy="154494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212014" y="4223820"/>
                <a:ext cx="4110555" cy="274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900" dirty="0">
                    <a:uFill>
                      <a:solidFill>
                        <a:schemeClr val="accent2"/>
                      </a:solidFill>
                    </a:uFill>
                  </a:rPr>
                  <a:t>Target Wheel</a:t>
                </a: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8065426" y="2952524"/>
                <a:ext cx="894755" cy="1282940"/>
              </a:xfrm>
              <a:prstGeom prst="straightConnector1">
                <a:avLst/>
              </a:prstGeom>
              <a:ln w="38100" cmpd="sng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8"/>
            <p:cNvGrpSpPr>
              <a:grpSpLocks/>
            </p:cNvGrpSpPr>
            <p:nvPr/>
          </p:nvGrpSpPr>
          <p:grpSpPr bwMode="auto">
            <a:xfrm>
              <a:off x="3732759" y="1844319"/>
              <a:ext cx="2709860" cy="2584038"/>
              <a:chOff x="2762522" y="1844310"/>
              <a:chExt cx="4724966" cy="258403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762522" y="3649721"/>
                <a:ext cx="4724966" cy="778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900" dirty="0">
                    <a:uFill>
                      <a:solidFill>
                        <a:schemeClr val="accent2"/>
                      </a:solidFill>
                    </a:uFill>
                  </a:rPr>
                  <a:t>Moderator &amp; reflector plugs</a:t>
                </a: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5710771" y="1844310"/>
                <a:ext cx="1354252" cy="2074050"/>
              </a:xfrm>
              <a:prstGeom prst="straightConnector1">
                <a:avLst/>
              </a:prstGeom>
              <a:ln w="38100" cmpd="sng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/>
            <p:cNvCxnSpPr/>
            <p:nvPr/>
          </p:nvCxnSpPr>
          <p:spPr>
            <a:xfrm flipH="1">
              <a:off x="7083084" y="-571983"/>
              <a:ext cx="417428" cy="186527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194283" y="-820117"/>
              <a:ext cx="1815128" cy="7786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900" dirty="0">
                  <a:uFill>
                    <a:solidFill>
                      <a:schemeClr val="accent2"/>
                    </a:solidFill>
                  </a:uFill>
                </a:rPr>
                <a:t>Monolith Vessel </a:t>
              </a:r>
            </a:p>
          </p:txBody>
        </p:sp>
      </p:grpSp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3491880" y="1340768"/>
            <a:ext cx="2320963" cy="433089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5699" tIns="42850" rIns="85699" bIns="4285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2200"/>
              <a:t>Target Monolith </a:t>
            </a:r>
          </a:p>
        </p:txBody>
      </p:sp>
      <p:cxnSp>
        <p:nvCxnSpPr>
          <p:cNvPr id="45" name="Straight Arrow Connector 44"/>
          <p:cNvCxnSpPr>
            <a:stCxn id="46" idx="2"/>
          </p:cNvCxnSpPr>
          <p:nvPr/>
        </p:nvCxnSpPr>
        <p:spPr>
          <a:xfrm>
            <a:off x="867720" y="2921496"/>
            <a:ext cx="630826" cy="1561208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2993" y="2250282"/>
            <a:ext cx="1529455" cy="671214"/>
          </a:xfrm>
          <a:prstGeom prst="rect">
            <a:avLst/>
          </a:prstGeom>
          <a:noFill/>
          <a:ln>
            <a:noFill/>
          </a:ln>
        </p:spPr>
        <p:txBody>
          <a:bodyPr lIns="85699" tIns="42850" rIns="85699" bIns="42850">
            <a:spAutoFit/>
          </a:bodyPr>
          <a:lstStyle/>
          <a:p>
            <a:pPr>
              <a:defRPr/>
            </a:pPr>
            <a:r>
              <a:rPr lang="en-GB" sz="1900" dirty="0">
                <a:uFill>
                  <a:solidFill>
                    <a:schemeClr val="accent2"/>
                  </a:solidFill>
                </a:uFill>
              </a:rPr>
              <a:t>Proton Beam Window</a:t>
            </a:r>
          </a:p>
        </p:txBody>
      </p:sp>
    </p:spTree>
    <p:extLst>
      <p:ext uri="{BB962C8B-B14F-4D97-AF65-F5344CB8AC3E}">
        <p14:creationId xmlns:p14="http://schemas.microsoft.com/office/powerpoint/2010/main" val="194718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78917" y="24"/>
            <a:ext cx="6067426" cy="1441531"/>
          </a:xfrm>
        </p:spPr>
        <p:txBody>
          <a:bodyPr/>
          <a:lstStyle/>
          <a:p>
            <a:pPr eaLnBrk="1">
              <a:defRPr/>
            </a:pPr>
            <a:r>
              <a:rPr lang="en-US" dirty="0" smtClean="0"/>
              <a:t>ESS long </a:t>
            </a:r>
            <a:r>
              <a:rPr lang="en-US" dirty="0"/>
              <a:t>p</a:t>
            </a:r>
            <a:r>
              <a:rPr lang="en-US" dirty="0" smtClean="0"/>
              <a:t>ulse </a:t>
            </a:r>
            <a:r>
              <a:rPr lang="en-US" dirty="0"/>
              <a:t>p</a:t>
            </a:r>
            <a:r>
              <a:rPr lang="en-US" dirty="0" smtClean="0"/>
              <a:t>otential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055390" y="2692154"/>
            <a:ext cx="2841158" cy="1690230"/>
            <a:chOff x="6772374" y="2848998"/>
            <a:chExt cx="3077923" cy="1690230"/>
          </a:xfrm>
        </p:grpSpPr>
        <p:grpSp>
          <p:nvGrpSpPr>
            <p:cNvPr id="4" name="Group 3"/>
            <p:cNvGrpSpPr/>
            <p:nvPr/>
          </p:nvGrpSpPr>
          <p:grpSpPr>
            <a:xfrm>
              <a:off x="7210583" y="3242548"/>
              <a:ext cx="2197884" cy="1296680"/>
              <a:chOff x="7316437" y="2001555"/>
              <a:chExt cx="2197884" cy="1296680"/>
            </a:xfrm>
          </p:grpSpPr>
          <p:grpSp>
            <p:nvGrpSpPr>
              <p:cNvPr id="215" name="Group 214"/>
              <p:cNvGrpSpPr/>
              <p:nvPr/>
            </p:nvGrpSpPr>
            <p:grpSpPr>
              <a:xfrm>
                <a:off x="7316437" y="2001555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216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70147">
                    <a:defRPr/>
                  </a:pPr>
                  <a:endParaRPr lang="en-US" sz="52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222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1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31" name="Trapezoid 30"/>
              <p:cNvSpPr/>
              <p:nvPr/>
            </p:nvSpPr>
            <p:spPr>
              <a:xfrm>
                <a:off x="7971452" y="2098578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772374" y="2848998"/>
              <a:ext cx="307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Possibilities of pulse shaping</a:t>
              </a:r>
              <a:endParaRPr lang="en-US" sz="1600" b="1" dirty="0">
                <a:solidFill>
                  <a:prstClr val="black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7595598" y="3414394"/>
              <a:ext cx="45719" cy="1122427"/>
            </a:xfrm>
            <a:prstGeom prst="triangle">
              <a:avLst/>
            </a:prstGeom>
            <a:solidFill>
              <a:srgbClr val="44A1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6690" y="1578637"/>
            <a:ext cx="8323051" cy="5239500"/>
            <a:chOff x="186217" y="1175040"/>
            <a:chExt cx="9841399" cy="5669907"/>
          </a:xfrm>
        </p:grpSpPr>
        <p:sp>
          <p:nvSpPr>
            <p:cNvPr id="67" name="Freeform 66"/>
            <p:cNvSpPr/>
            <p:nvPr/>
          </p:nvSpPr>
          <p:spPr>
            <a:xfrm>
              <a:off x="1202725" y="1588728"/>
              <a:ext cx="7528286" cy="4768952"/>
            </a:xfrm>
            <a:custGeom>
              <a:avLst/>
              <a:gdLst>
                <a:gd name="connsiteX0" fmla="*/ 0 w 7528286"/>
                <a:gd name="connsiteY0" fmla="*/ 4331925 h 4341062"/>
                <a:gd name="connsiteX1" fmla="*/ 182725 w 7528286"/>
                <a:gd name="connsiteY1" fmla="*/ 3463968 h 4341062"/>
                <a:gd name="connsiteX2" fmla="*/ 438541 w 7528286"/>
                <a:gd name="connsiteY2" fmla="*/ 2239693 h 4341062"/>
                <a:gd name="connsiteX3" fmla="*/ 977581 w 7528286"/>
                <a:gd name="connsiteY3" fmla="*/ 1106781 h 4341062"/>
                <a:gd name="connsiteX4" fmla="*/ 1507484 w 7528286"/>
                <a:gd name="connsiteY4" fmla="*/ 531188 h 4341062"/>
                <a:gd name="connsiteX5" fmla="*/ 2156160 w 7528286"/>
                <a:gd name="connsiteY5" fmla="*/ 220551 h 4341062"/>
                <a:gd name="connsiteX6" fmla="*/ 2786562 w 7528286"/>
                <a:gd name="connsiteY6" fmla="*/ 92642 h 4341062"/>
                <a:gd name="connsiteX7" fmla="*/ 3736734 w 7528286"/>
                <a:gd name="connsiteY7" fmla="*/ 28687 h 4341062"/>
                <a:gd name="connsiteX8" fmla="*/ 4604680 w 7528286"/>
                <a:gd name="connsiteY8" fmla="*/ 19551 h 4341062"/>
                <a:gd name="connsiteX9" fmla="*/ 4979267 w 7528286"/>
                <a:gd name="connsiteY9" fmla="*/ 19551 h 4341062"/>
                <a:gd name="connsiteX10" fmla="*/ 4997539 w 7528286"/>
                <a:gd name="connsiteY10" fmla="*/ 74369 h 4341062"/>
                <a:gd name="connsiteX11" fmla="*/ 5116311 w 7528286"/>
                <a:gd name="connsiteY11" fmla="*/ 814416 h 4341062"/>
                <a:gd name="connsiteX12" fmla="*/ 5326445 w 7528286"/>
                <a:gd name="connsiteY12" fmla="*/ 1919919 h 4341062"/>
                <a:gd name="connsiteX13" fmla="*/ 5582261 w 7528286"/>
                <a:gd name="connsiteY13" fmla="*/ 2915785 h 4341062"/>
                <a:gd name="connsiteX14" fmla="*/ 5965984 w 7528286"/>
                <a:gd name="connsiteY14" fmla="*/ 3674105 h 4341062"/>
                <a:gd name="connsiteX15" fmla="*/ 6358843 w 7528286"/>
                <a:gd name="connsiteY15" fmla="*/ 4085243 h 4341062"/>
                <a:gd name="connsiteX16" fmla="*/ 6852202 w 7528286"/>
                <a:gd name="connsiteY16" fmla="*/ 4295380 h 4341062"/>
                <a:gd name="connsiteX17" fmla="*/ 7299879 w 7528286"/>
                <a:gd name="connsiteY17" fmla="*/ 4331925 h 4341062"/>
                <a:gd name="connsiteX18" fmla="*/ 7528286 w 7528286"/>
                <a:gd name="connsiteY18" fmla="*/ 4341062 h 4341062"/>
                <a:gd name="connsiteX19" fmla="*/ 0 w 7528286"/>
                <a:gd name="connsiteY19" fmla="*/ 4331925 h 43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8286" h="4341062">
                  <a:moveTo>
                    <a:pt x="0" y="4331925"/>
                  </a:moveTo>
                  <a:cubicBezTo>
                    <a:pt x="54817" y="4072299"/>
                    <a:pt x="109635" y="3812673"/>
                    <a:pt x="182725" y="3463968"/>
                  </a:cubicBezTo>
                  <a:cubicBezTo>
                    <a:pt x="255815" y="3115263"/>
                    <a:pt x="306065" y="2632557"/>
                    <a:pt x="438541" y="2239693"/>
                  </a:cubicBezTo>
                  <a:cubicBezTo>
                    <a:pt x="571017" y="1846829"/>
                    <a:pt x="799424" y="1391532"/>
                    <a:pt x="977581" y="1106781"/>
                  </a:cubicBezTo>
                  <a:cubicBezTo>
                    <a:pt x="1155738" y="822030"/>
                    <a:pt x="1311054" y="678893"/>
                    <a:pt x="1507484" y="531188"/>
                  </a:cubicBezTo>
                  <a:cubicBezTo>
                    <a:pt x="1703914" y="383483"/>
                    <a:pt x="1942980" y="293642"/>
                    <a:pt x="2156160" y="220551"/>
                  </a:cubicBezTo>
                  <a:cubicBezTo>
                    <a:pt x="2369340" y="147460"/>
                    <a:pt x="2523133" y="124619"/>
                    <a:pt x="2786562" y="92642"/>
                  </a:cubicBezTo>
                  <a:cubicBezTo>
                    <a:pt x="3049991" y="60665"/>
                    <a:pt x="3433714" y="40869"/>
                    <a:pt x="3736734" y="28687"/>
                  </a:cubicBezTo>
                  <a:cubicBezTo>
                    <a:pt x="4039754" y="16505"/>
                    <a:pt x="4604680" y="19551"/>
                    <a:pt x="4604680" y="19551"/>
                  </a:cubicBezTo>
                  <a:cubicBezTo>
                    <a:pt x="4811769" y="18028"/>
                    <a:pt x="4913791" y="10415"/>
                    <a:pt x="4979267" y="19551"/>
                  </a:cubicBezTo>
                  <a:cubicBezTo>
                    <a:pt x="5044743" y="28687"/>
                    <a:pt x="4974698" y="-58108"/>
                    <a:pt x="4997539" y="74369"/>
                  </a:cubicBezTo>
                  <a:cubicBezTo>
                    <a:pt x="5020380" y="206846"/>
                    <a:pt x="5061493" y="506824"/>
                    <a:pt x="5116311" y="814416"/>
                  </a:cubicBezTo>
                  <a:cubicBezTo>
                    <a:pt x="5171129" y="1122008"/>
                    <a:pt x="5248787" y="1569691"/>
                    <a:pt x="5326445" y="1919919"/>
                  </a:cubicBezTo>
                  <a:cubicBezTo>
                    <a:pt x="5404103" y="2270147"/>
                    <a:pt x="5475671" y="2623421"/>
                    <a:pt x="5582261" y="2915785"/>
                  </a:cubicBezTo>
                  <a:cubicBezTo>
                    <a:pt x="5688851" y="3208149"/>
                    <a:pt x="5836554" y="3479195"/>
                    <a:pt x="5965984" y="3674105"/>
                  </a:cubicBezTo>
                  <a:cubicBezTo>
                    <a:pt x="6095414" y="3869015"/>
                    <a:pt x="6211140" y="3981697"/>
                    <a:pt x="6358843" y="4085243"/>
                  </a:cubicBezTo>
                  <a:cubicBezTo>
                    <a:pt x="6506546" y="4188789"/>
                    <a:pt x="6695363" y="4254266"/>
                    <a:pt x="6852202" y="4295380"/>
                  </a:cubicBezTo>
                  <a:cubicBezTo>
                    <a:pt x="7009041" y="4336494"/>
                    <a:pt x="7187198" y="4324311"/>
                    <a:pt x="7299879" y="4331925"/>
                  </a:cubicBezTo>
                  <a:cubicBezTo>
                    <a:pt x="7412560" y="4339539"/>
                    <a:pt x="7528286" y="4341062"/>
                    <a:pt x="7528286" y="4341062"/>
                  </a:cubicBezTo>
                  <a:lnTo>
                    <a:pt x="0" y="4331925"/>
                  </a:ln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rgbClr val="15A9E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1185019" y="4774826"/>
              <a:ext cx="7528286" cy="1558094"/>
            </a:xfrm>
            <a:custGeom>
              <a:avLst/>
              <a:gdLst>
                <a:gd name="connsiteX0" fmla="*/ 0 w 7528286"/>
                <a:gd name="connsiteY0" fmla="*/ 4331925 h 4341062"/>
                <a:gd name="connsiteX1" fmla="*/ 182725 w 7528286"/>
                <a:gd name="connsiteY1" fmla="*/ 3463968 h 4341062"/>
                <a:gd name="connsiteX2" fmla="*/ 438541 w 7528286"/>
                <a:gd name="connsiteY2" fmla="*/ 2239693 h 4341062"/>
                <a:gd name="connsiteX3" fmla="*/ 977581 w 7528286"/>
                <a:gd name="connsiteY3" fmla="*/ 1106781 h 4341062"/>
                <a:gd name="connsiteX4" fmla="*/ 1507484 w 7528286"/>
                <a:gd name="connsiteY4" fmla="*/ 531188 h 4341062"/>
                <a:gd name="connsiteX5" fmla="*/ 2156160 w 7528286"/>
                <a:gd name="connsiteY5" fmla="*/ 220551 h 4341062"/>
                <a:gd name="connsiteX6" fmla="*/ 2786562 w 7528286"/>
                <a:gd name="connsiteY6" fmla="*/ 92642 h 4341062"/>
                <a:gd name="connsiteX7" fmla="*/ 3736734 w 7528286"/>
                <a:gd name="connsiteY7" fmla="*/ 28687 h 4341062"/>
                <a:gd name="connsiteX8" fmla="*/ 4604680 w 7528286"/>
                <a:gd name="connsiteY8" fmla="*/ 19551 h 4341062"/>
                <a:gd name="connsiteX9" fmla="*/ 4979267 w 7528286"/>
                <a:gd name="connsiteY9" fmla="*/ 19551 h 4341062"/>
                <a:gd name="connsiteX10" fmla="*/ 4997539 w 7528286"/>
                <a:gd name="connsiteY10" fmla="*/ 74369 h 4341062"/>
                <a:gd name="connsiteX11" fmla="*/ 5116311 w 7528286"/>
                <a:gd name="connsiteY11" fmla="*/ 814416 h 4341062"/>
                <a:gd name="connsiteX12" fmla="*/ 5326445 w 7528286"/>
                <a:gd name="connsiteY12" fmla="*/ 1919919 h 4341062"/>
                <a:gd name="connsiteX13" fmla="*/ 5582261 w 7528286"/>
                <a:gd name="connsiteY13" fmla="*/ 2915785 h 4341062"/>
                <a:gd name="connsiteX14" fmla="*/ 5965984 w 7528286"/>
                <a:gd name="connsiteY14" fmla="*/ 3674105 h 4341062"/>
                <a:gd name="connsiteX15" fmla="*/ 6358843 w 7528286"/>
                <a:gd name="connsiteY15" fmla="*/ 4085243 h 4341062"/>
                <a:gd name="connsiteX16" fmla="*/ 6852202 w 7528286"/>
                <a:gd name="connsiteY16" fmla="*/ 4295380 h 4341062"/>
                <a:gd name="connsiteX17" fmla="*/ 7299879 w 7528286"/>
                <a:gd name="connsiteY17" fmla="*/ 4331925 h 4341062"/>
                <a:gd name="connsiteX18" fmla="*/ 7528286 w 7528286"/>
                <a:gd name="connsiteY18" fmla="*/ 4341062 h 4341062"/>
                <a:gd name="connsiteX19" fmla="*/ 0 w 7528286"/>
                <a:gd name="connsiteY19" fmla="*/ 4331925 h 43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8286" h="4341062">
                  <a:moveTo>
                    <a:pt x="0" y="4331925"/>
                  </a:moveTo>
                  <a:cubicBezTo>
                    <a:pt x="54817" y="4072299"/>
                    <a:pt x="109635" y="3812673"/>
                    <a:pt x="182725" y="3463968"/>
                  </a:cubicBezTo>
                  <a:cubicBezTo>
                    <a:pt x="255815" y="3115263"/>
                    <a:pt x="306065" y="2632557"/>
                    <a:pt x="438541" y="2239693"/>
                  </a:cubicBezTo>
                  <a:cubicBezTo>
                    <a:pt x="571017" y="1846829"/>
                    <a:pt x="799424" y="1391532"/>
                    <a:pt x="977581" y="1106781"/>
                  </a:cubicBezTo>
                  <a:cubicBezTo>
                    <a:pt x="1155738" y="822030"/>
                    <a:pt x="1311054" y="678893"/>
                    <a:pt x="1507484" y="531188"/>
                  </a:cubicBezTo>
                  <a:cubicBezTo>
                    <a:pt x="1703914" y="383483"/>
                    <a:pt x="1942980" y="293642"/>
                    <a:pt x="2156160" y="220551"/>
                  </a:cubicBezTo>
                  <a:cubicBezTo>
                    <a:pt x="2369340" y="147460"/>
                    <a:pt x="2523133" y="124619"/>
                    <a:pt x="2786562" y="92642"/>
                  </a:cubicBezTo>
                  <a:cubicBezTo>
                    <a:pt x="3049991" y="60665"/>
                    <a:pt x="3433714" y="40869"/>
                    <a:pt x="3736734" y="28687"/>
                  </a:cubicBezTo>
                  <a:cubicBezTo>
                    <a:pt x="4039754" y="16505"/>
                    <a:pt x="4604680" y="19551"/>
                    <a:pt x="4604680" y="19551"/>
                  </a:cubicBezTo>
                  <a:cubicBezTo>
                    <a:pt x="4811769" y="18028"/>
                    <a:pt x="4913791" y="10415"/>
                    <a:pt x="4979267" y="19551"/>
                  </a:cubicBezTo>
                  <a:cubicBezTo>
                    <a:pt x="5044743" y="28687"/>
                    <a:pt x="4974698" y="-58108"/>
                    <a:pt x="4997539" y="74369"/>
                  </a:cubicBezTo>
                  <a:cubicBezTo>
                    <a:pt x="5020380" y="206846"/>
                    <a:pt x="5061493" y="506824"/>
                    <a:pt x="5116311" y="814416"/>
                  </a:cubicBezTo>
                  <a:cubicBezTo>
                    <a:pt x="5171129" y="1122008"/>
                    <a:pt x="5248787" y="1569691"/>
                    <a:pt x="5326445" y="1919919"/>
                  </a:cubicBezTo>
                  <a:cubicBezTo>
                    <a:pt x="5404103" y="2270147"/>
                    <a:pt x="5475671" y="2623421"/>
                    <a:pt x="5582261" y="2915785"/>
                  </a:cubicBezTo>
                  <a:cubicBezTo>
                    <a:pt x="5688851" y="3208149"/>
                    <a:pt x="5836554" y="3479195"/>
                    <a:pt x="5965984" y="3674105"/>
                  </a:cubicBezTo>
                  <a:cubicBezTo>
                    <a:pt x="6095414" y="3869015"/>
                    <a:pt x="6211140" y="3981697"/>
                    <a:pt x="6358843" y="4085243"/>
                  </a:cubicBezTo>
                  <a:cubicBezTo>
                    <a:pt x="6506546" y="4188789"/>
                    <a:pt x="6695363" y="4254266"/>
                    <a:pt x="6852202" y="4295380"/>
                  </a:cubicBezTo>
                  <a:cubicBezTo>
                    <a:pt x="7009041" y="4336494"/>
                    <a:pt x="7187198" y="4324311"/>
                    <a:pt x="7299879" y="4331925"/>
                  </a:cubicBezTo>
                  <a:cubicBezTo>
                    <a:pt x="7412560" y="4339539"/>
                    <a:pt x="7528286" y="4341062"/>
                    <a:pt x="7528286" y="4341062"/>
                  </a:cubicBezTo>
                  <a:lnTo>
                    <a:pt x="0" y="4331925"/>
                  </a:lnTo>
                  <a:close/>
                </a:path>
              </a:pathLst>
            </a:custGeom>
            <a:solidFill>
              <a:srgbClr val="15A8E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86217" y="1175040"/>
              <a:ext cx="9841399" cy="5669907"/>
              <a:chOff x="235947" y="972624"/>
              <a:chExt cx="10237138" cy="5869003"/>
            </a:xfrm>
          </p:grpSpPr>
          <p:sp>
            <p:nvSpPr>
              <p:cNvPr id="18441" name="AutoShape 9"/>
              <p:cNvSpPr>
                <a:spLocks/>
              </p:cNvSpPr>
              <p:nvPr/>
            </p:nvSpPr>
            <p:spPr bwMode="auto">
              <a:xfrm>
                <a:off x="8386634" y="6367225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78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20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2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20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1843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4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(n/cm</a:t>
                  </a:r>
                  <a:r>
                    <a:rPr lang="en-US" sz="20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2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ster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2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47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8452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8457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58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59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2000" baseline="3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0" name="AutoShape 28"/>
                <p:cNvSpPr>
                  <a:spLocks/>
                </p:cNvSpPr>
                <p:nvPr/>
              </p:nvSpPr>
              <p:spPr bwMode="auto">
                <a:xfrm>
                  <a:off x="1801801" y="5338671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ISIS TS1</a:t>
                  </a: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1" name="AutoShape 29"/>
                <p:cNvSpPr>
                  <a:spLocks/>
                </p:cNvSpPr>
                <p:nvPr/>
              </p:nvSpPr>
              <p:spPr bwMode="auto">
                <a:xfrm>
                  <a:off x="2917114" y="5325887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ISIS TS2</a:t>
                  </a: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  <a:endParaRPr lang="en-US" dirty="0">
                    <a:solidFill>
                      <a:srgbClr val="FFFFFF"/>
                    </a:solidFill>
                    <a:latin typeface="Helvetica Light"/>
                    <a:cs typeface="Helvetica Light"/>
                  </a:endParaRPr>
                </a:p>
              </p:txBody>
            </p:sp>
            <p:sp>
              <p:nvSpPr>
                <p:cNvPr id="18462" name="AutoShape 30"/>
                <p:cNvSpPr>
                  <a:spLocks/>
                </p:cNvSpPr>
                <p:nvPr/>
              </p:nvSpPr>
              <p:spPr bwMode="auto">
                <a:xfrm>
                  <a:off x="4227435" y="5014440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1.4 MW 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3" name="AutoShape 31"/>
                <p:cNvSpPr>
                  <a:spLocks/>
                </p:cNvSpPr>
                <p:nvPr/>
              </p:nvSpPr>
              <p:spPr bwMode="auto">
                <a:xfrm>
                  <a:off x="5296179" y="5035389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300 kW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4" name="AutoShape 32"/>
                <p:cNvSpPr>
                  <a:spLocks/>
                </p:cNvSpPr>
                <p:nvPr/>
              </p:nvSpPr>
              <p:spPr bwMode="auto">
                <a:xfrm>
                  <a:off x="5517077" y="5796922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6" name="AutoShape 34"/>
                <p:cNvSpPr>
                  <a:spLocks/>
                </p:cNvSpPr>
                <p:nvPr/>
              </p:nvSpPr>
              <p:spPr bwMode="auto">
                <a:xfrm>
                  <a:off x="3965624" y="1313717"/>
                  <a:ext cx="2889372" cy="13621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  <a:endParaRPr lang="en-US" dirty="0">
                    <a:solidFill>
                      <a:srgbClr val="000000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thermal moderator</a:t>
                  </a:r>
                </a:p>
              </p:txBody>
            </p:sp>
            <p:sp>
              <p:nvSpPr>
                <p:cNvPr id="18467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8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9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70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39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0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1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2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3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4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5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6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9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en-US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50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20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52" name="AutoShape 31"/>
                <p:cNvSpPr>
                  <a:spLocks/>
                </p:cNvSpPr>
                <p:nvPr/>
              </p:nvSpPr>
              <p:spPr bwMode="auto">
                <a:xfrm>
                  <a:off x="1269929" y="1445059"/>
                  <a:ext cx="1420663" cy="106986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sz="2000" dirty="0" err="1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=1.5 </a:t>
                  </a:r>
                  <a:r>
                    <a:rPr lang="en-US" sz="2000" dirty="0" err="1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2000" dirty="0" smtClean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54" name="AutoShape 34"/>
                <p:cNvSpPr>
                  <a:spLocks/>
                </p:cNvSpPr>
                <p:nvPr/>
              </p:nvSpPr>
              <p:spPr bwMode="auto">
                <a:xfrm>
                  <a:off x="4186187" y="4081879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780">
                    <a:defRPr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2013 design (TDR)</a:t>
                  </a:r>
                </a:p>
              </p:txBody>
            </p:sp>
            <p:sp>
              <p:nvSpPr>
                <p:cNvPr id="18438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41121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78" defTabSz="457200">
                    <a:spcBef>
                      <a:spcPts val="1620"/>
                    </a:spcBef>
                    <a:buSzPct val="100000"/>
                    <a:defRPr/>
                  </a:pPr>
                  <a:endParaRPr lang="en-US" sz="14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sp>
          <p:nvSpPr>
            <p:cNvPr id="285" name="AutoShape 38"/>
            <p:cNvSpPr>
              <a:spLocks/>
            </p:cNvSpPr>
            <p:nvPr/>
          </p:nvSpPr>
          <p:spPr bwMode="auto">
            <a:xfrm>
              <a:off x="8041689" y="6401234"/>
              <a:ext cx="267836" cy="4302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r>
                <a:rPr lang="en-US" sz="2000" dirty="0" smtClean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20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288" name="Line 8"/>
            <p:cNvSpPr>
              <a:spLocks noChangeShapeType="1"/>
            </p:cNvSpPr>
            <p:nvPr/>
          </p:nvSpPr>
          <p:spPr bwMode="auto">
            <a:xfrm flipH="1">
              <a:off x="8196784" y="6354207"/>
              <a:ext cx="0" cy="13434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318" indent="-205740" defTabSz="457200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15602" y="1507948"/>
              <a:ext cx="75678" cy="1079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Line 15"/>
            <p:cNvSpPr>
              <a:spLocks noChangeShapeType="1"/>
            </p:cNvSpPr>
            <p:nvPr/>
          </p:nvSpPr>
          <p:spPr bwMode="auto">
            <a:xfrm>
              <a:off x="1020932" y="1735220"/>
              <a:ext cx="155876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endParaRPr lang="en-US" sz="2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5" name="AutoShape 25"/>
            <p:cNvSpPr>
              <a:spLocks/>
            </p:cNvSpPr>
            <p:nvPr/>
          </p:nvSpPr>
          <p:spPr bwMode="auto">
            <a:xfrm>
              <a:off x="651924" y="1518807"/>
              <a:ext cx="455322" cy="4302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r>
                <a:rPr lang="en-US" sz="2000" dirty="0" smtClean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en-US" sz="20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086572" y="6063189"/>
              <a:ext cx="140659" cy="266278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3170071" y="6105078"/>
              <a:ext cx="140659" cy="224390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276546" y="5226100"/>
              <a:ext cx="141327" cy="1131579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18375D"/>
            </a:solidFill>
            <a:ln w="6350" cmpd="sng">
              <a:solidFill>
                <a:srgbClr val="18375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4099544" y="5104921"/>
              <a:ext cx="141327" cy="1234119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4F612A"/>
            </a:solidFill>
            <a:ln w="6350" cmpd="sng">
              <a:solidFill>
                <a:srgbClr val="4F612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159427" y="6348452"/>
              <a:ext cx="7884798" cy="135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318" indent="-205740" defTabSz="457200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441847" y="1852134"/>
            <a:ext cx="64002" cy="997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57214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istoryaccelerato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288" y="1700808"/>
            <a:ext cx="3963888" cy="503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8341" name="Rectangle 5"/>
          <p:cNvSpPr>
            <a:spLocks noChangeArrowheads="1"/>
          </p:cNvSpPr>
          <p:nvPr/>
        </p:nvSpPr>
        <p:spPr bwMode="auto">
          <a:xfrm>
            <a:off x="41671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8342" name="Rectangle 6"/>
          <p:cNvSpPr>
            <a:spLocks noChangeArrowheads="1"/>
          </p:cNvSpPr>
          <p:nvPr/>
        </p:nvSpPr>
        <p:spPr bwMode="auto">
          <a:xfrm>
            <a:off x="415290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8343" name="Rectangle 7"/>
          <p:cNvSpPr>
            <a:spLocks noChangeArrowheads="1"/>
          </p:cNvSpPr>
          <p:nvPr/>
        </p:nvSpPr>
        <p:spPr bwMode="auto">
          <a:xfrm>
            <a:off x="3938588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8344" name="Rectangle 8"/>
          <p:cNvSpPr>
            <a:spLocks noChangeArrowheads="1"/>
          </p:cNvSpPr>
          <p:nvPr/>
        </p:nvSpPr>
        <p:spPr bwMode="auto">
          <a:xfrm>
            <a:off x="2990850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132499" y="3933056"/>
            <a:ext cx="1703197" cy="2391544"/>
            <a:chOff x="161925" y="1892300"/>
            <a:chExt cx="2762250" cy="3860800"/>
          </a:xfrm>
        </p:grpSpPr>
        <p:pic>
          <p:nvPicPr>
            <p:cNvPr id="21" name="Picture 45" descr="lawrenc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1892300"/>
              <a:ext cx="2762250" cy="3860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2" name="Line 49"/>
            <p:cNvSpPr>
              <a:spLocks noChangeShapeType="1"/>
            </p:cNvSpPr>
            <p:nvPr/>
          </p:nvSpPr>
          <p:spPr bwMode="auto">
            <a:xfrm flipV="1">
              <a:off x="488547" y="5219700"/>
              <a:ext cx="1241828" cy="457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1812925" y="5064125"/>
              <a:ext cx="5080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8" name="Picture 72" descr="littlecyclo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50" y="3844925"/>
              <a:ext cx="1358900" cy="1080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 28"/>
          <p:cNvGrpSpPr>
            <a:grpSpLocks/>
          </p:cNvGrpSpPr>
          <p:nvPr/>
        </p:nvGrpSpPr>
        <p:grpSpPr bwMode="auto">
          <a:xfrm>
            <a:off x="382226" y="1905000"/>
            <a:ext cx="8761775" cy="4343400"/>
            <a:chOff x="488978" y="1894330"/>
            <a:chExt cx="8087791" cy="4311886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488978" y="1894330"/>
              <a:ext cx="8087791" cy="1885800"/>
              <a:chOff x="488978" y="1894289"/>
              <a:chExt cx="8087791" cy="1885761"/>
            </a:xfrm>
          </p:grpSpPr>
          <p:pic>
            <p:nvPicPr>
              <p:cNvPr id="36" name="Picture 2" descr="14_Young-Kee_Aerial_Full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2891" y="1894289"/>
                <a:ext cx="2865322" cy="188576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37" name="Text Box 52"/>
              <p:cNvSpPr txBox="1">
                <a:spLocks noChangeArrowheads="1"/>
              </p:cNvSpPr>
              <p:nvPr/>
            </p:nvSpPr>
            <p:spPr bwMode="auto">
              <a:xfrm>
                <a:off x="5685840" y="2009116"/>
                <a:ext cx="2890929" cy="64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FFFFFF"/>
                    </a:solidFill>
                  </a:rPr>
                  <a:t>&gt;1980 -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Tevatron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 @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Fermilab</a:t>
                </a:r>
                <a:endParaRPr lang="en-US" dirty="0" smtClean="0">
                  <a:solidFill>
                    <a:srgbClr val="FFFFFF"/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rgbClr val="FFFFFF"/>
                    </a:solidFill>
                  </a:rPr>
                  <a:t>980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GeV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AutoShape 54"/>
              <p:cNvSpPr>
                <a:spLocks noChangeArrowheads="1"/>
              </p:cNvSpPr>
              <p:nvPr/>
            </p:nvSpPr>
            <p:spPr bwMode="auto">
              <a:xfrm>
                <a:off x="488978" y="2254687"/>
                <a:ext cx="6060957" cy="1295481"/>
              </a:xfrm>
              <a:prstGeom prst="curvedDownArrow">
                <a:avLst>
                  <a:gd name="adj1" fmla="val 19756"/>
                  <a:gd name="adj2" fmla="val 82664"/>
                  <a:gd name="adj3" fmla="val 30491"/>
                </a:avLst>
              </a:prstGeom>
              <a:ln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2" name="Picture 24" descr="C:\Users\ykkim\Pictures\cern-lhc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891" y="3927939"/>
              <a:ext cx="2883877" cy="227827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4" name="TextBox 25"/>
            <p:cNvSpPr txBox="1">
              <a:spLocks noChangeArrowheads="1"/>
            </p:cNvSpPr>
            <p:nvPr/>
          </p:nvSpPr>
          <p:spPr bwMode="auto">
            <a:xfrm>
              <a:off x="5833568" y="3909682"/>
              <a:ext cx="1963816" cy="64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&gt;2008 - LHC @ CERN</a:t>
              </a:r>
            </a:p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7-14 </a:t>
              </a:r>
              <a:r>
                <a:rPr lang="en-US" dirty="0" err="1" smtClean="0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539552" y="6381328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520" y="3068960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Ernest Lawrence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(1901 - 1958)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1" y="3352801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 dirty="0" err="1" smtClean="0">
                <a:solidFill>
                  <a:srgbClr val="FF2817"/>
                </a:solidFill>
              </a:rPr>
              <a:t>Livingston’s</a:t>
            </a:r>
            <a:r>
              <a:rPr lang="fr-CH" sz="1400" dirty="0" smtClean="0">
                <a:solidFill>
                  <a:srgbClr val="FF2817"/>
                </a:solidFill>
              </a:rPr>
              <a:t> </a:t>
            </a:r>
            <a:r>
              <a:rPr lang="fr-CH" sz="1400" dirty="0" err="1" smtClean="0">
                <a:solidFill>
                  <a:srgbClr val="FF2817"/>
                </a:solidFill>
              </a:rPr>
              <a:t>diagram</a:t>
            </a:r>
            <a:endParaRPr lang="fr-CH" sz="1400" dirty="0">
              <a:solidFill>
                <a:srgbClr val="FF2817"/>
              </a:solidFill>
            </a:endParaRPr>
          </a:p>
        </p:txBody>
      </p:sp>
      <p:sp>
        <p:nvSpPr>
          <p:cNvPr id="42" name="Title 15"/>
          <p:cNvSpPr>
            <a:spLocks noGrp="1"/>
          </p:cNvSpPr>
          <p:nvPr>
            <p:ph type="title"/>
          </p:nvPr>
        </p:nvSpPr>
        <p:spPr>
          <a:xfrm>
            <a:off x="467544" y="548680"/>
            <a:ext cx="7821613" cy="6858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Type of Particle Accelerators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5496" y="1486525"/>
            <a:ext cx="5472608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</a:rPr>
              <a:t>Each generation built on the accomplishments of the previous ones </a:t>
            </a:r>
            <a:r>
              <a:rPr lang="en-US" dirty="0" smtClean="0">
                <a:solidFill>
                  <a:srgbClr val="05050B"/>
                </a:solidFill>
              </a:rPr>
              <a:t>raising </a:t>
            </a:r>
            <a:r>
              <a:rPr lang="en-US" dirty="0" smtClean="0">
                <a:solidFill>
                  <a:srgbClr val="05050B"/>
                </a:solidFill>
              </a:rPr>
              <a:t>the level of technology ever higher</a:t>
            </a:r>
            <a:endParaRPr lang="en-US" dirty="0">
              <a:solidFill>
                <a:srgbClr val="050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6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T</a:t>
            </a:r>
            <a:r>
              <a:rPr lang="en-US" dirty="0" smtClean="0"/>
              <a:t>echnical performances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106313" y="1515552"/>
            <a:ext cx="3457575" cy="2155825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78" tIns="51889" rIns="103778" bIns="51889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Design Drivers:</a:t>
            </a:r>
          </a:p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	High Average Beam Power</a:t>
            </a:r>
          </a:p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		5 MW</a:t>
            </a:r>
          </a:p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	High Peak Beam Power</a:t>
            </a:r>
          </a:p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		125 MW</a:t>
            </a:r>
            <a:endParaRPr lang="sv-SE" sz="1600" dirty="0"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	High Availability </a:t>
            </a:r>
          </a:p>
          <a:p>
            <a:pPr marL="0" indent="0">
              <a:buFontTx/>
              <a:buNone/>
              <a:defRPr/>
            </a:pPr>
            <a:r>
              <a:rPr lang="en-US" sz="1600" dirty="0">
                <a:latin typeface="Arial"/>
                <a:cs typeface="Arial"/>
              </a:rPr>
              <a:t>		&gt; 95%</a:t>
            </a:r>
          </a:p>
          <a:p>
            <a:pPr marL="517419" lvl="1" indent="0">
              <a:buFontTx/>
              <a:buNone/>
              <a:defRPr/>
            </a:pPr>
            <a:endParaRPr lang="sv-SE" sz="1600" dirty="0"/>
          </a:p>
          <a:p>
            <a:pPr>
              <a:defRPr/>
            </a:pPr>
            <a:endParaRPr lang="sv-SE" sz="1600" dirty="0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211960" y="1484784"/>
            <a:ext cx="4824536" cy="2304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7" tIns="36367" rIns="72737" bIns="36367"/>
          <a:lstStyle/>
          <a:p>
            <a:pPr marL="365760" algn="l" defTabSz="1034671" eaLnBrk="0" hangingPunct="0">
              <a:defRPr/>
            </a:pPr>
            <a:r>
              <a:rPr lang="en-US" sz="1600" kern="0" dirty="0" smtClean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Key </a:t>
            </a: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parameters: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</a:t>
            </a:r>
            <a:r>
              <a:rPr lang="en-US" sz="1600" kern="0" dirty="0">
                <a:solidFill>
                  <a:srgbClr val="C0504D"/>
                </a:solidFill>
                <a:latin typeface="Arial"/>
                <a:cs typeface="Arial"/>
                <a:sym typeface="Futura Condensed" charset="0"/>
              </a:rPr>
              <a:t>2.86 </a:t>
            </a:r>
            <a:r>
              <a:rPr lang="en-US" sz="1600" kern="0" dirty="0" err="1">
                <a:solidFill>
                  <a:srgbClr val="C0504D"/>
                </a:solidFill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solidFill>
                  <a:srgbClr val="C0504D"/>
                </a:solidFill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solidFill>
                <a:schemeClr val="accent2"/>
              </a:solidFill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-Flexible design for </a:t>
            </a:r>
            <a:r>
              <a:rPr lang="en-US" sz="1600" kern="0" dirty="0" smtClean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mitigation &amp; future </a:t>
            </a:r>
            <a:r>
              <a: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upgrades</a:t>
            </a: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1" y="4266950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cs typeface="Gill Sans" charset="0"/>
                </a:rPr>
                <a:t>2.4 m</a:t>
              </a:r>
              <a:endParaRPr lang="en-US" sz="1700" dirty="0"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4.6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3.8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56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77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179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75 keV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3.6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90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216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571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2000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352.21 MHz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704.42 MHz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sp>
        <p:nvSpPr>
          <p:cNvPr id="132" name="Right Arrow 131"/>
          <p:cNvSpPr/>
          <p:nvPr/>
        </p:nvSpPr>
        <p:spPr>
          <a:xfrm>
            <a:off x="3563888" y="2178652"/>
            <a:ext cx="690563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79" tIns="48640" rIns="97279" bIns="4864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48063" y="4268672"/>
            <a:ext cx="980209" cy="1492717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429333" y="5437084"/>
            <a:ext cx="8327198" cy="1284391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1500" dirty="0" smtClean="0"/>
              <a:t>The </a:t>
            </a:r>
            <a:r>
              <a:rPr lang="en-US" sz="1500" b="1" dirty="0" smtClean="0"/>
              <a:t>scope contingency</a:t>
            </a:r>
            <a:r>
              <a:rPr lang="en-US" sz="1500" dirty="0" smtClean="0"/>
              <a:t> for the accelerator project consists of the RF sources and installation costs (after 2019) for the high beta-part of the </a:t>
            </a:r>
            <a:r>
              <a:rPr lang="en-US" sz="1500" dirty="0" err="1" smtClean="0"/>
              <a:t>linac</a:t>
            </a:r>
            <a:endParaRPr lang="en-US" sz="1500" dirty="0"/>
          </a:p>
          <a:p>
            <a:r>
              <a:rPr lang="en-US" sz="1500" dirty="0" smtClean="0"/>
              <a:t>The </a:t>
            </a:r>
            <a:r>
              <a:rPr lang="en-US" sz="1500" b="1" dirty="0" smtClean="0"/>
              <a:t>fully equipped cryomodule for the high-beta</a:t>
            </a:r>
            <a:r>
              <a:rPr lang="en-US" sz="1500" dirty="0" smtClean="0"/>
              <a:t> </a:t>
            </a:r>
            <a:r>
              <a:rPr lang="en-US" sz="1500" dirty="0" err="1" smtClean="0"/>
              <a:t>linac</a:t>
            </a:r>
            <a:r>
              <a:rPr lang="en-US" sz="1500" dirty="0" smtClean="0"/>
              <a:t> are IK contributions and are </a:t>
            </a:r>
            <a:r>
              <a:rPr lang="en-US" sz="1500" b="1" dirty="0" smtClean="0"/>
              <a:t>not part of the scope contingency</a:t>
            </a:r>
            <a:r>
              <a:rPr lang="en-US" sz="1500" dirty="0" smtClean="0"/>
              <a:t>. The infrastructures needed for the construction of these are only available during ESS construction.</a:t>
            </a:r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/>
          </a:p>
        </p:txBody>
      </p:sp>
      <p:pic>
        <p:nvPicPr>
          <p:cNvPr id="68" name="Picture 69" descr="Untitled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1" name="TextBox 130"/>
          <p:cNvSpPr txBox="1"/>
          <p:nvPr/>
        </p:nvSpPr>
        <p:spPr>
          <a:xfrm>
            <a:off x="869758" y="37719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Spoke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1901152" y="37719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M-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793067" y="37719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3867" y="37719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 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1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9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colade fermante 11"/>
          <p:cNvSpPr/>
          <p:nvPr/>
        </p:nvSpPr>
        <p:spPr>
          <a:xfrm rot="5400000">
            <a:off x="5680396" y="1710489"/>
            <a:ext cx="243934" cy="2028679"/>
          </a:xfrm>
          <a:prstGeom prst="rightBrac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-36512" y="449472"/>
            <a:ext cx="8229600" cy="603264"/>
          </a:xfrm>
          <a:ln/>
        </p:spPr>
        <p:txBody>
          <a:bodyPr>
            <a:no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redesign to </a:t>
            </a:r>
            <a:r>
              <a:rPr lang="en-US" dirty="0"/>
              <a:t>meet ESS cost </a:t>
            </a:r>
            <a:r>
              <a:rPr lang="en-US" dirty="0" smtClean="0"/>
              <a:t>objective</a:t>
            </a:r>
            <a:endParaRPr lang="en-US" dirty="0"/>
          </a:p>
        </p:txBody>
      </p:sp>
      <p:graphicFrame>
        <p:nvGraphicFramePr>
          <p:cNvPr id="75" name="Chart 74"/>
          <p:cNvGraphicFramePr/>
          <p:nvPr>
            <p:extLst>
              <p:ext uri="{D42A27DB-BD31-4B8C-83A1-F6EECF244321}">
                <p14:modId xmlns:p14="http://schemas.microsoft.com/office/powerpoint/2010/main" val="385029920"/>
              </p:ext>
            </p:extLst>
          </p:nvPr>
        </p:nvGraphicFramePr>
        <p:xfrm>
          <a:off x="3275856" y="3068960"/>
          <a:ext cx="3864799" cy="131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1233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41</a:t>
            </a:fld>
            <a:endParaRPr lang="sv-SE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820906"/>
              </p:ext>
            </p:extLst>
          </p:nvPr>
        </p:nvGraphicFramePr>
        <p:xfrm>
          <a:off x="179512" y="3184374"/>
          <a:ext cx="3096344" cy="154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305"/>
                <a:gridCol w="761039"/>
              </a:tblGrid>
              <a:tr h="308154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Beam</a:t>
                      </a:r>
                      <a:r>
                        <a:rPr lang="fr-FR" sz="1400" dirty="0" smtClean="0"/>
                        <a:t> power (MW)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5</a:t>
                      </a:r>
                      <a:endParaRPr lang="en-US" sz="1400" dirty="0" smtClean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Beam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current</a:t>
                      </a:r>
                      <a:r>
                        <a:rPr lang="fr-FR" sz="1400" dirty="0" smtClean="0"/>
                        <a:t> (mA)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62.5</a:t>
                      </a:r>
                      <a:endParaRPr lang="en-US" sz="14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Linac </a:t>
                      </a:r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(</a:t>
                      </a:r>
                      <a:r>
                        <a:rPr lang="fr-FR" sz="1400" dirty="0" err="1" smtClean="0"/>
                        <a:t>GeV</a:t>
                      </a:r>
                      <a:r>
                        <a:rPr lang="fr-FR" sz="1400" dirty="0" smtClean="0"/>
                        <a:t>)</a:t>
                      </a:r>
                      <a:endParaRPr lang="en-US" sz="1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latin typeface="+mn-lt"/>
                        </a:rPr>
                        <a:t>Beam</a:t>
                      </a:r>
                      <a:r>
                        <a:rPr lang="fr-FR" sz="1400" baseline="0" dirty="0" smtClean="0">
                          <a:latin typeface="+mn-lt"/>
                        </a:rPr>
                        <a:t> pulse </a:t>
                      </a:r>
                      <a:r>
                        <a:rPr lang="fr-FR" sz="1400" baseline="0" dirty="0" err="1" smtClean="0">
                          <a:latin typeface="+mn-lt"/>
                        </a:rPr>
                        <a:t>length</a:t>
                      </a:r>
                      <a:r>
                        <a:rPr lang="fr-FR" sz="1400" baseline="0" dirty="0" smtClean="0">
                          <a:latin typeface="+mn-lt"/>
                        </a:rPr>
                        <a:t> (ms)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2.86</a:t>
                      </a:r>
                      <a:endParaRPr lang="en-US" sz="14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latin typeface="+mn-lt"/>
                        </a:rPr>
                        <a:t>Repetition</a:t>
                      </a:r>
                      <a:r>
                        <a:rPr lang="fr-FR" sz="1400" baseline="0" dirty="0" smtClean="0">
                          <a:latin typeface="+mn-lt"/>
                        </a:rPr>
                        <a:t> rate (Hz)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16874"/>
              </p:ext>
            </p:extLst>
          </p:nvPr>
        </p:nvGraphicFramePr>
        <p:xfrm>
          <a:off x="179512" y="4948769"/>
          <a:ext cx="3096345" cy="143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5"/>
                <a:gridCol w="720080"/>
                <a:gridCol w="792090"/>
              </a:tblGrid>
              <a:tr h="45959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Num</a:t>
                      </a:r>
                      <a:r>
                        <a:rPr lang="fr-FR" sz="1400" dirty="0" smtClean="0"/>
                        <a:t>.</a:t>
                      </a:r>
                      <a:r>
                        <a:rPr lang="fr-FR" sz="1400" baseline="0" dirty="0" smtClean="0"/>
                        <a:t> of </a:t>
                      </a:r>
                      <a:r>
                        <a:rPr lang="fr-FR" sz="1400" baseline="0" dirty="0" err="1" smtClean="0"/>
                        <a:t>CMs</a:t>
                      </a:r>
                      <a:endParaRPr lang="fr-FR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Num</a:t>
                      </a:r>
                      <a:r>
                        <a:rPr lang="fr-FR" sz="1400" dirty="0" smtClean="0"/>
                        <a:t>.</a:t>
                      </a:r>
                      <a:r>
                        <a:rPr lang="fr-FR" sz="1400" baseline="0" dirty="0" smtClean="0"/>
                        <a:t> of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aseline="0" dirty="0" err="1" smtClean="0"/>
                        <a:t>cavities</a:t>
                      </a:r>
                      <a:endParaRPr lang="en-US" sz="1400" dirty="0" smtClean="0"/>
                    </a:p>
                  </a:txBody>
                  <a:tcPr/>
                </a:tc>
              </a:tr>
              <a:tr h="270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Spoke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</a:t>
                      </a:r>
                      <a:endParaRPr lang="en-US" sz="1400" dirty="0"/>
                    </a:p>
                  </a:txBody>
                  <a:tcPr/>
                </a:tc>
              </a:tr>
              <a:tr h="27034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Medium </a:t>
                      </a:r>
                      <a:r>
                        <a:rPr lang="fr-FR" sz="1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fr-FR" sz="1400" dirty="0" smtClean="0"/>
                        <a:t> (6-cell)</a:t>
                      </a:r>
                      <a:endParaRPr lang="en-US" sz="1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36</a:t>
                      </a:r>
                      <a:endParaRPr lang="en-US" sz="1400" dirty="0"/>
                    </a:p>
                  </a:txBody>
                  <a:tcPr/>
                </a:tc>
              </a:tr>
              <a:tr h="270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High </a:t>
                      </a:r>
                      <a:r>
                        <a:rPr lang="fr-FR" sz="1400" dirty="0" smtClean="0">
                          <a:latin typeface="Symbol" panose="05050102010706020507" pitchFamily="18" charset="2"/>
                        </a:rPr>
                        <a:t>b (</a:t>
                      </a:r>
                      <a:r>
                        <a:rPr lang="fr-FR" sz="1400" dirty="0" smtClean="0"/>
                        <a:t>5-cell)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293096"/>
            <a:ext cx="3024336" cy="188734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067944" y="2708920"/>
            <a:ext cx="558868" cy="323165"/>
          </a:xfrm>
          <a:prstGeom prst="rect">
            <a:avLst/>
          </a:prstGeom>
          <a:solidFill>
            <a:schemeClr val="accent1">
              <a:lumMod val="40000"/>
              <a:lumOff val="60000"/>
              <a:alpha val="33000"/>
            </a:schemeClr>
          </a:solidFill>
          <a:ln w="158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fr-FR" sz="1500" b="1" dirty="0"/>
              <a:t>WP4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0112" y="2745795"/>
            <a:ext cx="558868" cy="323165"/>
          </a:xfrm>
          <a:prstGeom prst="rect">
            <a:avLst/>
          </a:prstGeom>
          <a:solidFill>
            <a:schemeClr val="accent1">
              <a:lumMod val="40000"/>
              <a:lumOff val="60000"/>
              <a:alpha val="33000"/>
            </a:schemeClr>
          </a:solidFill>
          <a:ln w="158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fr-FR" sz="1500" b="1" dirty="0"/>
              <a:t>WP5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3928" y="1628800"/>
            <a:ext cx="2880320" cy="144016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1880" y="6197242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Arial"/>
                <a:cs typeface="Arial"/>
              </a:rPr>
              <a:t>[SRF2013 – “The ESS Superconducting Linear Accelerator”, C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. Darve, M. </a:t>
            </a:r>
            <a:r>
              <a:rPr lang="en-GB" sz="1000" dirty="0" err="1">
                <a:solidFill>
                  <a:srgbClr val="000000"/>
                </a:solidFill>
                <a:latin typeface="Arial"/>
                <a:cs typeface="Arial"/>
              </a:rPr>
              <a:t>Eshraqi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GB" sz="1000" dirty="0" err="1">
                <a:solidFill>
                  <a:srgbClr val="000000"/>
                </a:solidFill>
                <a:latin typeface="Arial"/>
                <a:cs typeface="Arial"/>
              </a:rPr>
              <a:t>Lindroos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, D. McGinnis, S. Molloy, </a:t>
            </a:r>
            <a:r>
              <a:rPr lang="en-GB" sz="10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GB" sz="1000" dirty="0" err="1" smtClean="0">
                <a:solidFill>
                  <a:srgbClr val="000000"/>
                </a:solidFill>
                <a:latin typeface="Arial"/>
                <a:cs typeface="Arial"/>
              </a:rPr>
              <a:t>Bosland</a:t>
            </a:r>
            <a:r>
              <a:rPr lang="en-GB" sz="1000" dirty="0" smtClean="0">
                <a:solidFill>
                  <a:srgbClr val="000000"/>
                </a:solidFill>
                <a:latin typeface="Arial"/>
                <a:cs typeface="Arial"/>
              </a:rPr>
              <a:t> and S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GB" sz="1000" dirty="0" err="1" smtClean="0">
                <a:solidFill>
                  <a:srgbClr val="000000"/>
                </a:solidFill>
                <a:latin typeface="Arial"/>
                <a:cs typeface="Arial"/>
              </a:rPr>
              <a:t>Bousson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]</a:t>
            </a:r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340768"/>
            <a:ext cx="8950052" cy="209884"/>
          </a:xfrm>
          <a:prstGeom prst="rect">
            <a:avLst/>
          </a:prstGeom>
        </p:spPr>
      </p:pic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107504" y="1781583"/>
            <a:ext cx="8896350" cy="1065213"/>
            <a:chOff x="0" y="0"/>
            <a:chExt cx="12547601" cy="1720850"/>
          </a:xfrm>
        </p:grpSpPr>
        <p:sp>
          <p:nvSpPr>
            <p:cNvPr id="16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cs typeface="Gill Sans" charset="0"/>
                </a:rPr>
                <a:t>2.4 m</a:t>
              </a:r>
              <a:endParaRPr lang="en-US" sz="1700" dirty="0">
                <a:cs typeface="Gill Sans Light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4.6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3.8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5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56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6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7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77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9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0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1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179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4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5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6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7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8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75 keV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69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3.6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0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90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1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216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571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2000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6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352.21 MHz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77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704.42 MHz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78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9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80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81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6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 End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08" y="1600200"/>
            <a:ext cx="606936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a typeface="ヒラギノ角ゴ ProN W3" charset="0"/>
              </a:rPr>
              <a:t>Ion </a:t>
            </a:r>
            <a:r>
              <a:rPr lang="en-US" dirty="0" smtClean="0">
                <a:ea typeface="ヒラギノ角ゴ ProN W3" charset="0"/>
              </a:rPr>
              <a:t>Source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Microwave Discharge Ion Source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Proton peak current ~75 mA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Total drain current ~100 mA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Output Energy 75 </a:t>
            </a:r>
            <a:r>
              <a:rPr lang="en-US" dirty="0" err="1">
                <a:ea typeface="ヒラギノ角ゴ ProN W3" charset="0"/>
              </a:rPr>
              <a:t>keV</a:t>
            </a:r>
            <a:endParaRPr lang="en-US" dirty="0">
              <a:ea typeface="ヒラギノ角ゴ ProN W3" charset="0"/>
            </a:endParaRP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Provided by INFN-LNS, Catania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Experience from TRIPS </a:t>
            </a:r>
            <a:r>
              <a:rPr lang="en-US" dirty="0" smtClean="0">
                <a:ea typeface="ヒラギノ角ゴ ProN W3" charset="0"/>
              </a:rPr>
              <a:t>ion </a:t>
            </a:r>
            <a:r>
              <a:rPr lang="en-US" dirty="0">
                <a:ea typeface="ヒラギノ角ゴ ProN W3" charset="0"/>
              </a:rPr>
              <a:t>sources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>
                <a:ea typeface="ヒラギノ角ゴ ProN W3" charset="0"/>
              </a:rPr>
              <a:t>LEBT (Low Energy Beam Transport)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Dual solenoid layout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Functions:</a:t>
            </a:r>
          </a:p>
          <a:p>
            <a:pPr lvl="2">
              <a:defRPr/>
            </a:pPr>
            <a:r>
              <a:rPr lang="en-US" dirty="0">
                <a:ea typeface="ヒラギノ角ゴ ProN W3" charset="0"/>
              </a:rPr>
              <a:t>Transport and match input the RFQ</a:t>
            </a:r>
          </a:p>
          <a:p>
            <a:pPr lvl="2">
              <a:defRPr/>
            </a:pPr>
            <a:r>
              <a:rPr lang="en-US" dirty="0">
                <a:ea typeface="ヒラギノ角ゴ ProN W3" charset="0"/>
              </a:rPr>
              <a:t>Clean the beam pulse from the rise/fall time of the source with a slow chopper</a:t>
            </a:r>
          </a:p>
          <a:p>
            <a:pPr lvl="2">
              <a:defRPr/>
            </a:pPr>
            <a:r>
              <a:rPr lang="en-US" dirty="0">
                <a:ea typeface="ヒラギノ角ゴ ProN W3" charset="0"/>
              </a:rPr>
              <a:t>Provide different level of beam current with an iris 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Provided by INFN-LNS, Catania</a:t>
            </a:r>
          </a:p>
          <a:p>
            <a:pPr lvl="1">
              <a:defRPr/>
            </a:pPr>
            <a:r>
              <a:rPr lang="en-US" dirty="0">
                <a:ea typeface="ヒラギノ角ゴ ProN W3" charset="0"/>
              </a:rPr>
              <a:t>Design close to the IFMIF LEBT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42</a:t>
            </a:fld>
            <a:endParaRPr lang="sv-SE" dirty="0"/>
          </a:p>
        </p:txBody>
      </p:sp>
      <p:pic>
        <p:nvPicPr>
          <p:cNvPr id="5" name="Picture 2" descr="Study of extration_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1486107" cy="159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292080" y="6165304"/>
            <a:ext cx="3672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1400" dirty="0">
                <a:latin typeface="Arial"/>
                <a:cs typeface="Arial"/>
              </a:rPr>
              <a:t>IFMIF source and LEBT at CEA-</a:t>
            </a:r>
            <a:r>
              <a:rPr lang="en-US" sz="1400" dirty="0" err="1">
                <a:latin typeface="Arial"/>
                <a:cs typeface="Arial"/>
              </a:rPr>
              <a:t>Saclay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3140968"/>
            <a:ext cx="18722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Extraction system of the ESS ion source</a:t>
            </a:r>
          </a:p>
          <a:p>
            <a:r>
              <a:rPr lang="en-US" sz="1400" dirty="0">
                <a:latin typeface="Arial"/>
                <a:cs typeface="Arial"/>
              </a:rPr>
              <a:t> (Courtesy L. </a:t>
            </a:r>
            <a:r>
              <a:rPr lang="en-US" sz="1400" dirty="0" err="1" smtClean="0">
                <a:latin typeface="Arial"/>
                <a:cs typeface="Arial"/>
              </a:rPr>
              <a:t>Celona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" name="Picture 2" descr="12_injector-181220121200-Lar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653136"/>
            <a:ext cx="2791024" cy="144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372201" y="3356992"/>
            <a:ext cx="2753946" cy="92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45" tIns="32019" rIns="64045" bIns="320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4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Prototype</a:t>
            </a:r>
            <a:r>
              <a:rPr lang="sv-SE" sz="14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proton source </a:t>
            </a:r>
            <a:r>
              <a:rPr lang="sv-SE" sz="14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operational</a:t>
            </a:r>
            <a:r>
              <a:rPr lang="sv-SE" sz="14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, and under </a:t>
            </a:r>
            <a:r>
              <a:rPr lang="sv-SE" sz="14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further</a:t>
            </a:r>
            <a:r>
              <a:rPr lang="sv-SE" sz="14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14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development</a:t>
            </a:r>
            <a:r>
              <a:rPr lang="sv-SE" sz="14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, in Catania. Output </a:t>
            </a:r>
            <a:r>
              <a:rPr lang="sv-SE" sz="14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energy</a:t>
            </a:r>
            <a:r>
              <a:rPr lang="sv-SE" sz="14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75 </a:t>
            </a:r>
            <a:r>
              <a:rPr lang="sv-SE" sz="14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keV</a:t>
            </a:r>
            <a:r>
              <a:rPr lang="sv-SE" sz="14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11" name="Picture 14" descr="IMG_090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253350" cy="178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08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 End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84176"/>
            <a:ext cx="8784976" cy="4997152"/>
          </a:xfrm>
        </p:spPr>
        <p:txBody>
          <a:bodyPr>
            <a:noAutofit/>
          </a:bodyPr>
          <a:lstStyle/>
          <a:p>
            <a:r>
              <a:rPr lang="en-US" sz="2000" dirty="0" smtClean="0"/>
              <a:t>RFQ </a:t>
            </a:r>
            <a:endParaRPr lang="en-US" sz="2000" dirty="0"/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352 MHz 4-vanes RFQ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5 segments of ~90 cm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Functions:</a:t>
            </a:r>
          </a:p>
          <a:p>
            <a:pPr lvl="2">
              <a:defRPr/>
            </a:pPr>
            <a:r>
              <a:rPr lang="en-US" sz="1600" dirty="0">
                <a:ea typeface="ヒラギノ角ゴ ProN W3" charset="0"/>
              </a:rPr>
              <a:t>Accelerates</a:t>
            </a:r>
          </a:p>
          <a:p>
            <a:pPr lvl="2">
              <a:defRPr/>
            </a:pPr>
            <a:r>
              <a:rPr lang="en-US" sz="1600" dirty="0">
                <a:ea typeface="ヒラギノ角ゴ ProN W3" charset="0"/>
              </a:rPr>
              <a:t>Bunches the pulse in a train of bunches</a:t>
            </a:r>
          </a:p>
          <a:p>
            <a:pPr lvl="2">
              <a:defRPr/>
            </a:pPr>
            <a:r>
              <a:rPr lang="en-US" sz="1600" dirty="0">
                <a:ea typeface="ヒラギノ角ゴ ProN W3" charset="0"/>
              </a:rPr>
              <a:t>Focuses in the 3 </a:t>
            </a:r>
            <a:r>
              <a:rPr lang="en-US" sz="1600" dirty="0" smtClean="0">
                <a:ea typeface="ヒラギノ角ゴ ProN W3" charset="0"/>
              </a:rPr>
              <a:t>planes</a:t>
            </a:r>
          </a:p>
          <a:p>
            <a:pPr lvl="2">
              <a:defRPr/>
            </a:pPr>
            <a:r>
              <a:rPr lang="en-US" sz="1600" dirty="0" smtClean="0">
                <a:ea typeface="ヒラギノ角ゴ ProN W3" charset="0"/>
              </a:rPr>
              <a:t>Provide </a:t>
            </a:r>
            <a:r>
              <a:rPr lang="en-US" sz="1600" dirty="0">
                <a:ea typeface="ヒラギノ角ゴ ProN W3" charset="0"/>
              </a:rPr>
              <a:t>different level of beam current with an iris 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Foreseen transmission &gt; 90 % for 70 mA input beam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Provided by CEA-</a:t>
            </a:r>
            <a:r>
              <a:rPr lang="en-US" sz="1600" dirty="0" err="1">
                <a:ea typeface="ヒラギノ角ゴ ProN W3" charset="0"/>
              </a:rPr>
              <a:t>Saclay</a:t>
            </a:r>
            <a:endParaRPr lang="en-US" sz="1600" dirty="0">
              <a:ea typeface="ヒラギノ角ゴ ProN W3" charset="0"/>
            </a:endParaRPr>
          </a:p>
          <a:p>
            <a:pPr lvl="1"/>
            <a:endParaRPr lang="en-US" sz="900" dirty="0"/>
          </a:p>
          <a:p>
            <a:r>
              <a:rPr lang="en-US" sz="2000" dirty="0" smtClean="0">
                <a:ea typeface="ヒラギノ角ゴ ProN W3" charset="0"/>
              </a:rPr>
              <a:t>MEBT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Fully instrumented </a:t>
            </a:r>
            <a:r>
              <a:rPr lang="en-US" sz="1600" dirty="0" smtClean="0">
                <a:ea typeface="ヒラギノ角ゴ ProN W3" charset="0"/>
              </a:rPr>
              <a:t>MEBT ~ </a:t>
            </a:r>
            <a:r>
              <a:rPr lang="en-US" sz="1600" dirty="0">
                <a:ea typeface="ヒラギノ角ゴ ProN W3" charset="0"/>
              </a:rPr>
              <a:t>4.5 m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Functions:</a:t>
            </a:r>
          </a:p>
          <a:p>
            <a:pPr lvl="2">
              <a:defRPr/>
            </a:pPr>
            <a:r>
              <a:rPr lang="en-US" sz="1600" dirty="0">
                <a:ea typeface="ヒラギノ角ゴ ProN W3" charset="0"/>
              </a:rPr>
              <a:t>Transport and match into the DTL</a:t>
            </a:r>
          </a:p>
          <a:p>
            <a:pPr lvl="2">
              <a:defRPr/>
            </a:pPr>
            <a:r>
              <a:rPr lang="en-US" sz="1600" dirty="0">
                <a:ea typeface="ヒラギノ角ゴ ProN W3" charset="0"/>
              </a:rPr>
              <a:t>Characterize the beam</a:t>
            </a:r>
          </a:p>
          <a:p>
            <a:pPr lvl="2">
              <a:defRPr/>
            </a:pPr>
            <a:r>
              <a:rPr lang="en-US" sz="1600" dirty="0">
                <a:ea typeface="ヒラギノ角ゴ ProN W3" charset="0"/>
              </a:rPr>
              <a:t>Fast chopping of the beam with rise/fall time ~ 10 ns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Provided by ESS-</a:t>
            </a:r>
            <a:r>
              <a:rPr lang="en-US" sz="1600" dirty="0" smtClean="0">
                <a:ea typeface="ヒラギノ角ゴ ProN W3" charset="0"/>
              </a:rPr>
              <a:t>Bilbao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43</a:t>
            </a:fld>
            <a:endParaRPr lang="sv-SE" dirty="0"/>
          </a:p>
        </p:txBody>
      </p:sp>
      <p:pic>
        <p:nvPicPr>
          <p:cNvPr id="5" name="Picture 1" descr="RDQ_3D_vie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4055517" cy="134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MEB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613346"/>
            <a:ext cx="5035174" cy="6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99992" y="5229200"/>
            <a:ext cx="35081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1400" dirty="0">
                <a:latin typeface="Arial"/>
                <a:cs typeface="Arial"/>
              </a:rPr>
              <a:t>MEBT layout (Courtesy B. </a:t>
            </a:r>
            <a:r>
              <a:rPr lang="en-US" sz="1400" dirty="0" err="1">
                <a:latin typeface="Arial"/>
                <a:cs typeface="Arial"/>
              </a:rPr>
              <a:t>Cheymol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348880"/>
            <a:ext cx="1535045" cy="106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_037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060848"/>
            <a:ext cx="1439640" cy="192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84169" y="4077072"/>
            <a:ext cx="3059832" cy="57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45" tIns="32019" rIns="64045" bIns="320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Design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exists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for ESS RFQ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similar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to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5 m long IPHI RFQ at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Saclay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. Energy 75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keV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-&gt;3.6 MeV.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5570792"/>
            <a:ext cx="2006821" cy="125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716016" y="5517232"/>
            <a:ext cx="2448272" cy="57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45" tIns="32019" rIns="64045" bIns="320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Design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work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at ESS Bilbao for MEBT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with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instrumentation,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chopping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and </a:t>
            </a:r>
            <a:r>
              <a:rPr lang="sv-SE" sz="11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collimation</a:t>
            </a:r>
            <a:r>
              <a:rPr lang="sv-SE" sz="11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05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 End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971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 smtClean="0">
                <a:ea typeface="ヒラギノ角ゴ ProN W3" charset="0"/>
              </a:rPr>
              <a:t>DTL (Drift Tube </a:t>
            </a:r>
            <a:r>
              <a:rPr lang="en-US" sz="2000" dirty="0" err="1" smtClean="0">
                <a:ea typeface="ヒラギノ角ゴ ProN W3" charset="0"/>
              </a:rPr>
              <a:t>Linac</a:t>
            </a:r>
            <a:r>
              <a:rPr lang="en-US" sz="2000" dirty="0" smtClean="0">
                <a:ea typeface="ヒラギノ角ゴ ProN W3" charset="0"/>
              </a:rPr>
              <a:t>)</a:t>
            </a:r>
          </a:p>
          <a:p>
            <a:pPr lvl="1">
              <a:defRPr/>
            </a:pPr>
            <a:r>
              <a:rPr lang="en-US" sz="1600" dirty="0" smtClean="0">
                <a:ea typeface="ヒラギノ角ゴ ProN W3" charset="0"/>
              </a:rPr>
              <a:t>352 </a:t>
            </a:r>
            <a:r>
              <a:rPr lang="en-US" sz="1600" dirty="0">
                <a:ea typeface="ヒラギノ角ゴ ProN W3" charset="0"/>
              </a:rPr>
              <a:t>MHz 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5 tanks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Length ~ 40 m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Output energy: ~90 MeV</a:t>
            </a:r>
          </a:p>
          <a:p>
            <a:pPr lvl="1">
              <a:defRPr/>
            </a:pPr>
            <a:r>
              <a:rPr lang="en-US" sz="1600" dirty="0">
                <a:ea typeface="ヒラギノ角ゴ ProN W3" charset="0"/>
              </a:rPr>
              <a:t>Provided by INFN-LNL, </a:t>
            </a:r>
            <a:r>
              <a:rPr lang="en-US" sz="1600" dirty="0" err="1" smtClean="0">
                <a:ea typeface="ヒラギノ角ゴ ProN W3" charset="0"/>
              </a:rPr>
              <a:t>Legnaro</a:t>
            </a:r>
            <a:endParaRPr lang="en-US" sz="1600" dirty="0" smtClean="0">
              <a:ea typeface="ヒラギノ角ゴ ProN W3" charset="0"/>
            </a:endParaRPr>
          </a:p>
          <a:p>
            <a:pPr>
              <a:defRPr/>
            </a:pPr>
            <a:endParaRPr lang="en-US" sz="2000" dirty="0" smtClean="0">
              <a:ea typeface="ヒラギノ角ゴ ProN W3" charset="0"/>
            </a:endParaRPr>
          </a:p>
          <a:p>
            <a:pPr>
              <a:defRPr/>
            </a:pPr>
            <a:endParaRPr lang="en-US" sz="2000" dirty="0">
              <a:ea typeface="ヒラギノ角ゴ ProN W3" charset="0"/>
            </a:endParaRPr>
          </a:p>
          <a:p>
            <a:pPr>
              <a:defRPr/>
            </a:pPr>
            <a:endParaRPr lang="en-US" sz="2000" dirty="0" smtClean="0">
              <a:ea typeface="ヒラギノ角ゴ ProN W3" charset="0"/>
            </a:endParaRPr>
          </a:p>
          <a:p>
            <a:pPr>
              <a:defRPr/>
            </a:pPr>
            <a:endParaRPr lang="en-US" sz="2000" dirty="0">
              <a:ea typeface="ヒラギノ角ゴ ProN W3" charset="0"/>
            </a:endParaRPr>
          </a:p>
          <a:p>
            <a:pPr marL="0" indent="0">
              <a:buNone/>
              <a:defRPr/>
            </a:pPr>
            <a:endParaRPr lang="en-US" sz="2000" dirty="0">
              <a:ea typeface="ヒラギノ角ゴ ProN W3" charset="0"/>
            </a:endParaRPr>
          </a:p>
          <a:p>
            <a:r>
              <a:rPr lang="en-US" sz="2000" dirty="0"/>
              <a:t>Six klystrons </a:t>
            </a:r>
          </a:p>
          <a:p>
            <a:pPr lvl="1"/>
            <a:r>
              <a:rPr lang="en-US" sz="1600" dirty="0" smtClean="0"/>
              <a:t>352 </a:t>
            </a:r>
            <a:r>
              <a:rPr lang="en-US" sz="1600" dirty="0"/>
              <a:t>MHz </a:t>
            </a:r>
          </a:p>
          <a:p>
            <a:pPr lvl="1"/>
            <a:r>
              <a:rPr lang="en-US" sz="1600" dirty="0"/>
              <a:t>with a maximum saturated power of 2.8 MW </a:t>
            </a:r>
          </a:p>
          <a:p>
            <a:pPr lvl="1"/>
            <a:r>
              <a:rPr lang="en-US" sz="1600" dirty="0"/>
              <a:t>and a duty factor of 4% are required for the Front End</a:t>
            </a:r>
          </a:p>
          <a:p>
            <a:pPr>
              <a:defRPr/>
            </a:pPr>
            <a:endParaRPr lang="en-US" sz="2000" dirty="0">
              <a:ea typeface="ヒラギノ角ゴ ProN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6216" y="6492875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44</a:t>
            </a:fld>
            <a:endParaRPr lang="sv-SE" dirty="0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364088" y="3429000"/>
            <a:ext cx="3322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1400" dirty="0">
                <a:latin typeface="Arial"/>
                <a:cs typeface="Arial"/>
              </a:rPr>
              <a:t>DTL 3D view (Courtesy P. </a:t>
            </a:r>
            <a:r>
              <a:rPr lang="en-US" sz="1400" dirty="0" err="1">
                <a:latin typeface="Arial"/>
                <a:cs typeface="Arial"/>
              </a:rPr>
              <a:t>Mereu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028" y="1700808"/>
            <a:ext cx="449241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220071" y="4307275"/>
            <a:ext cx="3168353" cy="10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45" tIns="32019" rIns="64045" bIns="320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6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DTL design </a:t>
            </a:r>
            <a:r>
              <a:rPr lang="sv-SE" sz="16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work</a:t>
            </a:r>
            <a:r>
              <a:rPr lang="sv-SE" sz="16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 at ESS and in </a:t>
            </a:r>
            <a:r>
              <a:rPr lang="sv-SE" sz="1600" dirty="0" err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Legnaro</a:t>
            </a:r>
            <a:r>
              <a:rPr lang="sv-SE" sz="16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, 3.6 -&gt;90 MeV.</a:t>
            </a:r>
          </a:p>
          <a:p>
            <a:pPr algn="l" eaLnBrk="1" hangingPunct="1"/>
            <a:endParaRPr lang="sv-SE" sz="1600" dirty="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600" dirty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Picture from CERN Linac4 DTL.</a:t>
            </a:r>
          </a:p>
        </p:txBody>
      </p:sp>
      <p:pic>
        <p:nvPicPr>
          <p:cNvPr id="10" name="Picture 1" descr="DT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573016"/>
            <a:ext cx="1903566" cy="196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3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365104"/>
            <a:ext cx="6788680" cy="2504729"/>
          </a:xfrm>
          <a:prstGeom prst="rect">
            <a:avLst/>
          </a:prstGeom>
        </p:spPr>
      </p:pic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179512" y="404664"/>
            <a:ext cx="8752887" cy="7144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>
                <a:ea typeface="ＭＳ Ｐゴシック" charset="0"/>
              </a:rPr>
              <a:t>Super-</a:t>
            </a:r>
            <a:r>
              <a:rPr lang="en-US" dirty="0">
                <a:ea typeface="ＭＳ Ｐゴシック" charset="0"/>
              </a:rPr>
              <a:t>Conducting </a:t>
            </a:r>
            <a:r>
              <a:rPr lang="en-US" dirty="0" err="1">
                <a:ea typeface="ＭＳ Ｐゴシック" charset="0"/>
              </a:rPr>
              <a:t>Linac</a:t>
            </a:r>
            <a:endParaRPr lang="en-US" sz="26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772816"/>
            <a:ext cx="2882358" cy="201506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835696" y="4221088"/>
            <a:ext cx="576064" cy="12241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37283" y="3850806"/>
            <a:ext cx="566365" cy="137839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491880" y="4221088"/>
            <a:ext cx="72008" cy="1800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32040" y="4005064"/>
            <a:ext cx="387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4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Elliptical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per Cryomodule</a:t>
            </a:r>
            <a:endParaRPr lang="fr-FR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9512" y="1484784"/>
            <a:ext cx="3623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2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Spoke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per Cryomodule</a:t>
            </a:r>
            <a:endParaRPr lang="fr-FR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fr-FR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708921"/>
            <a:ext cx="4537926" cy="1536418"/>
            <a:chOff x="951293" y="3595520"/>
            <a:chExt cx="4537926" cy="1536416"/>
          </a:xfrm>
        </p:grpSpPr>
        <p:sp>
          <p:nvSpPr>
            <p:cNvPr id="9224" name="Rectangle 16"/>
            <p:cNvSpPr>
              <a:spLocks noChangeArrowheads="1"/>
            </p:cNvSpPr>
            <p:nvPr/>
          </p:nvSpPr>
          <p:spPr bwMode="auto">
            <a:xfrm>
              <a:off x="4222991" y="4836196"/>
              <a:ext cx="1266228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r>
                <a:rPr lang="en-US" sz="1500" dirty="0">
                  <a:cs typeface="Papyrus"/>
                </a:rPr>
                <a:t>Power coupler</a:t>
              </a:r>
            </a:p>
          </p:txBody>
        </p:sp>
        <p:sp>
          <p:nvSpPr>
            <p:cNvPr id="9225" name="Rectangle 17"/>
            <p:cNvSpPr>
              <a:spLocks noChangeArrowheads="1"/>
            </p:cNvSpPr>
            <p:nvPr/>
          </p:nvSpPr>
          <p:spPr bwMode="auto">
            <a:xfrm>
              <a:off x="2498957" y="4747646"/>
              <a:ext cx="1830973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1" tIns="32140" rIns="64281" bIns="32140">
              <a:spAutoFit/>
            </a:bodyPr>
            <a:lstStyle/>
            <a:p>
              <a:r>
                <a:rPr lang="en-US" sz="1500" dirty="0">
                  <a:cs typeface="Papyrus"/>
                </a:rPr>
                <a:t>Cold tuning System</a:t>
              </a:r>
            </a:p>
          </p:txBody>
        </p:sp>
        <p:sp>
          <p:nvSpPr>
            <p:cNvPr id="9226" name="Rectangle 18"/>
            <p:cNvSpPr>
              <a:spLocks noChangeArrowheads="1"/>
            </p:cNvSpPr>
            <p:nvPr/>
          </p:nvSpPr>
          <p:spPr bwMode="auto">
            <a:xfrm>
              <a:off x="951293" y="4462969"/>
              <a:ext cx="1306897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r>
                <a:rPr lang="en-US" sz="1500" dirty="0" smtClean="0">
                  <a:cs typeface="Papyrus"/>
                </a:rPr>
                <a:t>Ti. Helium </a:t>
              </a:r>
              <a:r>
                <a:rPr lang="en-US" sz="1500" dirty="0">
                  <a:cs typeface="Papyrus"/>
                </a:rPr>
                <a:t>tank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795554" y="3595520"/>
              <a:ext cx="783523" cy="117838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867109" y="4027566"/>
              <a:ext cx="604259" cy="736623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724070" y="3811543"/>
              <a:ext cx="1062919" cy="720078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4" b="-530"/>
          <a:stretch/>
        </p:blipFill>
        <p:spPr bwMode="auto">
          <a:xfrm>
            <a:off x="3945594" y="1628800"/>
            <a:ext cx="4874878" cy="2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372200" y="1484784"/>
            <a:ext cx="2448272" cy="578986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fr-FR" sz="1600" dirty="0" err="1" smtClean="0"/>
              <a:t>Segmented</a:t>
            </a:r>
            <a:r>
              <a:rPr lang="fr-FR" sz="1600" dirty="0" smtClean="0"/>
              <a:t> </a:t>
            </a:r>
            <a:r>
              <a:rPr lang="fr-FR" sz="1600" dirty="0"/>
              <a:t>SRF </a:t>
            </a:r>
            <a:r>
              <a:rPr lang="fr-FR" sz="1600" dirty="0" err="1" smtClean="0"/>
              <a:t>linac</a:t>
            </a:r>
            <a:r>
              <a:rPr lang="fr-FR" sz="1600" dirty="0" smtClean="0"/>
              <a:t> </a:t>
            </a:r>
            <a:r>
              <a:rPr lang="fr-FR" sz="1600" dirty="0" err="1"/>
              <a:t>with</a:t>
            </a:r>
            <a:r>
              <a:rPr lang="fr-FR" sz="1600" dirty="0"/>
              <a:t> RT </a:t>
            </a:r>
            <a:r>
              <a:rPr lang="fr-FR" sz="1600" dirty="0" err="1"/>
              <a:t>focusing</a:t>
            </a:r>
            <a:r>
              <a:rPr lang="fr-FR" sz="1600" dirty="0"/>
              <a:t> </a:t>
            </a:r>
            <a:r>
              <a:rPr lang="fr-FR" sz="1600" dirty="0" err="1"/>
              <a:t>elements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21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56792"/>
            <a:ext cx="2595893" cy="2492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Spoke cavity string and cryomodule package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7072"/>
            <a:ext cx="3533223" cy="2385792"/>
          </a:xfrm>
          <a:prstGeom prst="rect">
            <a:avLst/>
          </a:prstGeom>
        </p:spPr>
      </p:pic>
      <p:pic>
        <p:nvPicPr>
          <p:cNvPr id="8" name="Picture 2" descr="C:\Users\reynet.IPN\Desktop\Salle Blanche\cryomo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5037397" cy="4759752"/>
          </a:xfrm>
          <a:prstGeom prst="rect">
            <a:avLst/>
          </a:prstGeom>
          <a:noFill/>
        </p:spPr>
      </p:pic>
      <p:cxnSp>
        <p:nvCxnSpPr>
          <p:cNvPr id="9" name="Connecteur droit avec flèche 7"/>
          <p:cNvCxnSpPr/>
          <p:nvPr/>
        </p:nvCxnSpPr>
        <p:spPr>
          <a:xfrm>
            <a:off x="2843808" y="1556792"/>
            <a:ext cx="0" cy="22322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/>
          <p:cNvSpPr txBox="1"/>
          <p:nvPr/>
        </p:nvSpPr>
        <p:spPr>
          <a:xfrm>
            <a:off x="2915816" y="1988840"/>
            <a:ext cx="977857" cy="58286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600" dirty="0" err="1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Diameter</a:t>
            </a:r>
            <a:endParaRPr lang="fr-FR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fr-FR" sz="1600" dirty="0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1350 mm</a:t>
            </a:r>
            <a:endParaRPr lang="en-US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1" name="Connecteur droit avec flèche 5"/>
          <p:cNvCxnSpPr/>
          <p:nvPr/>
        </p:nvCxnSpPr>
        <p:spPr>
          <a:xfrm>
            <a:off x="179512" y="6453336"/>
            <a:ext cx="32403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23595" y="6385938"/>
            <a:ext cx="965081" cy="33760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600" dirty="0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2900 mm</a:t>
            </a:r>
            <a:endParaRPr lang="en-US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6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352" y="1052736"/>
            <a:ext cx="5832648" cy="3390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7139136" cy="1143000"/>
          </a:xfrm>
        </p:spPr>
        <p:txBody>
          <a:bodyPr/>
          <a:lstStyle/>
          <a:p>
            <a:r>
              <a:rPr lang="en-US" kern="0" dirty="0" smtClean="0">
                <a:solidFill>
                  <a:srgbClr val="FFFFFF"/>
                </a:solidFill>
              </a:rPr>
              <a:t>Cavity Cryomodule </a:t>
            </a:r>
            <a:r>
              <a:rPr lang="en-US" kern="0" dirty="0">
                <a:solidFill>
                  <a:srgbClr val="FFFFFF"/>
                </a:solidFill>
              </a:rPr>
              <a:t>- </a:t>
            </a:r>
            <a:r>
              <a:rPr lang="en-US" kern="0" dirty="0" smtClean="0">
                <a:solidFill>
                  <a:srgbClr val="FFFFFF"/>
                </a:solidFill>
              </a:rPr>
              <a:t>Generic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47</a:t>
            </a:fld>
            <a:endParaRPr lang="sv-SE"/>
          </a:p>
        </p:txBody>
      </p:sp>
      <p:sp>
        <p:nvSpPr>
          <p:cNvPr id="6" name="Titre 12"/>
          <p:cNvSpPr txBox="1">
            <a:spLocks/>
          </p:cNvSpPr>
          <p:nvPr/>
        </p:nvSpPr>
        <p:spPr>
          <a:xfrm>
            <a:off x="251520" y="4293096"/>
            <a:ext cx="8784976" cy="1299377"/>
          </a:xfrm>
          <a:prstGeom prst="rect">
            <a:avLst/>
          </a:prstGeom>
        </p:spPr>
        <p:txBody>
          <a:bodyPr lIns="85707" tIns="42853" rIns="85707" bIns="42853">
            <a:noAutofit/>
          </a:bodyPr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Lucida Grande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l">
              <a:lnSpc>
                <a:spcPct val="170000"/>
              </a:lnSpc>
              <a:spcAft>
                <a:spcPts val="0"/>
              </a:spcAft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Similar medium 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and high-beta cavity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cryomodules</a:t>
            </a:r>
          </a:p>
          <a:p>
            <a:pPr marL="285750" lvl="2" indent="-285750" algn="l">
              <a:buFont typeface="Arial"/>
              <a:buChar char="•"/>
            </a:pP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Common design: Small </a:t>
            </a:r>
            <a:r>
              <a:rPr lang="fr-FR" sz="1400" dirty="0" err="1" bmk="">
                <a:solidFill>
                  <a:srgbClr val="000000"/>
                </a:solidFill>
                <a:latin typeface="Arial"/>
                <a:cs typeface="Arial"/>
              </a:rPr>
              <a:t>length</a:t>
            </a:r>
            <a:r>
              <a:rPr lang="fr-FR" sz="1400" dirty="0" bmk="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400" dirty="0" err="1" bmk="">
                <a:solidFill>
                  <a:srgbClr val="000000"/>
                </a:solidFill>
                <a:latin typeface="Arial"/>
                <a:cs typeface="Arial"/>
              </a:rPr>
              <a:t>difference</a:t>
            </a:r>
            <a:r>
              <a:rPr lang="fr-FR" sz="1400" dirty="0" bmk="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400" dirty="0" err="1" bmk="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r>
              <a:rPr lang="fr-FR" sz="1400" dirty="0" bmk="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medium </a:t>
            </a:r>
            <a:r>
              <a:rPr lang="fr-FR" sz="1400" dirty="0" bmk="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fr-FR" sz="1400" dirty="0" err="1" smtClean="0" bmk="">
                <a:solidFill>
                  <a:srgbClr val="000000"/>
                </a:solidFill>
                <a:latin typeface="Arial"/>
                <a:cs typeface="Arial"/>
              </a:rPr>
              <a:t>high</a:t>
            </a: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-beta </a:t>
            </a:r>
            <a:r>
              <a:rPr lang="fr-FR" sz="1400" dirty="0" err="1" smtClean="0" bmk="">
                <a:solidFill>
                  <a:srgbClr val="000000"/>
                </a:solidFill>
                <a:latin typeface="Arial"/>
                <a:cs typeface="Arial"/>
              </a:rPr>
              <a:t>cavities</a:t>
            </a:r>
            <a:endParaRPr lang="fr-FR" sz="1400" dirty="0" bmk="">
              <a:solidFill>
                <a:srgbClr val="000000"/>
              </a:solidFill>
              <a:latin typeface="Arial"/>
              <a:cs typeface="Arial"/>
            </a:endParaRPr>
          </a:p>
          <a:p>
            <a:pPr marL="285750" lvl="2" indent="-285750" algn="l">
              <a:buFont typeface="Arial"/>
              <a:buChar char="•"/>
            </a:pPr>
            <a:r>
              <a:rPr lang="en-US" sz="1400" dirty="0" smtClean="0" bmk="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fr-FR" sz="1400" dirty="0" err="1" smtClean="0" bmk="">
                <a:solidFill>
                  <a:srgbClr val="000000"/>
                </a:solidFill>
                <a:latin typeface="Arial"/>
                <a:cs typeface="Arial"/>
              </a:rPr>
              <a:t>istance</a:t>
            </a: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400" dirty="0" err="1" smtClean="0" bmk="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 power </a:t>
            </a:r>
            <a:r>
              <a:rPr lang="fr-FR" sz="1400" dirty="0" err="1" smtClean="0" bmk="">
                <a:solidFill>
                  <a:srgbClr val="000000"/>
                </a:solidFill>
                <a:latin typeface="Arial"/>
                <a:cs typeface="Arial"/>
              </a:rPr>
              <a:t>couplers</a:t>
            </a:r>
            <a:endParaRPr lang="fr-FR" sz="1400" dirty="0" bmk="">
              <a:solidFill>
                <a:srgbClr val="000000"/>
              </a:solidFill>
              <a:latin typeface="Arial"/>
              <a:cs typeface="Arial"/>
            </a:endParaRPr>
          </a:p>
          <a:p>
            <a:pPr marL="285750" lvl="2" indent="-285750" algn="l">
              <a:buFont typeface="Arial"/>
              <a:buChar char="•"/>
            </a:pP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Vacuum </a:t>
            </a:r>
            <a:r>
              <a:rPr lang="fr-FR" sz="1400" dirty="0" err="1" bmk="">
                <a:solidFill>
                  <a:srgbClr val="000000"/>
                </a:solidFill>
                <a:latin typeface="Arial"/>
                <a:cs typeface="Arial"/>
              </a:rPr>
              <a:t>vessels</a:t>
            </a:r>
            <a:r>
              <a:rPr lang="fr-FR" sz="1400" dirty="0" bmk="">
                <a:solidFill>
                  <a:srgbClr val="000000"/>
                </a:solidFill>
                <a:latin typeface="Arial"/>
                <a:cs typeface="Arial"/>
              </a:rPr>
              <a:t>, thermal </a:t>
            </a:r>
            <a:r>
              <a:rPr lang="fr-FR" sz="1400" dirty="0" err="1" bmk="">
                <a:solidFill>
                  <a:srgbClr val="000000"/>
                </a:solidFill>
                <a:latin typeface="Arial"/>
                <a:cs typeface="Arial"/>
              </a:rPr>
              <a:t>shield</a:t>
            </a:r>
            <a:r>
              <a:rPr lang="fr-FR" sz="1400" dirty="0" bmk="">
                <a:solidFill>
                  <a:srgbClr val="000000"/>
                </a:solidFill>
                <a:latin typeface="Arial"/>
                <a:cs typeface="Arial"/>
              </a:rPr>
              <a:t>, supports, </a:t>
            </a:r>
            <a:r>
              <a:rPr lang="fr-FR" sz="1400" dirty="0" err="1" smtClean="0" bmk="">
                <a:solidFill>
                  <a:srgbClr val="000000"/>
                </a:solidFill>
                <a:latin typeface="Arial"/>
                <a:cs typeface="Arial"/>
              </a:rPr>
              <a:t>alignment</a:t>
            </a:r>
            <a:r>
              <a:rPr lang="fr-FR" sz="1400" dirty="0" smtClean="0" bmk="">
                <a:solidFill>
                  <a:srgbClr val="000000"/>
                </a:solidFill>
                <a:latin typeface="Arial"/>
                <a:cs typeface="Arial"/>
              </a:rPr>
              <a:t> system</a:t>
            </a:r>
            <a:r>
              <a:rPr lang="fr-FR" sz="1400" dirty="0" smtClean="0" bmk="">
                <a:latin typeface="Arial"/>
                <a:cs typeface="Arial"/>
              </a:rPr>
              <a:t>.</a:t>
            </a:r>
          </a:p>
          <a:p>
            <a:pPr marL="285750" lvl="1" indent="-285750" algn="l">
              <a:buFont typeface="Arial"/>
              <a:buChar char="•"/>
            </a:pPr>
            <a:endParaRPr lang="fr-FR" sz="1400" dirty="0" bmk="">
              <a:latin typeface="Arial"/>
              <a:cs typeface="Arial"/>
            </a:endParaRPr>
          </a:p>
          <a:p>
            <a:pPr algn="l"/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Only minor differences: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Length of the inter-cavity bellows, </a:t>
            </a:r>
            <a:r>
              <a:rPr lang="fr-FR" sz="1400" dirty="0" err="1" bmk="">
                <a:latin typeface="Arial"/>
                <a:cs typeface="Arial"/>
              </a:rPr>
              <a:t>details</a:t>
            </a:r>
            <a:r>
              <a:rPr lang="fr-FR" sz="1400" dirty="0" bmk="">
                <a:latin typeface="Arial"/>
                <a:cs typeface="Arial"/>
              </a:rPr>
              <a:t> in </a:t>
            </a:r>
            <a:r>
              <a:rPr lang="fr-FR" sz="1400" dirty="0" err="1" bmk="">
                <a:latin typeface="Arial"/>
                <a:cs typeface="Arial"/>
              </a:rPr>
              <a:t>cryo</a:t>
            </a:r>
            <a:r>
              <a:rPr lang="fr-FR" sz="1400" dirty="0" bmk="">
                <a:latin typeface="Arial"/>
                <a:cs typeface="Arial"/>
              </a:rPr>
              <a:t> </a:t>
            </a:r>
            <a:r>
              <a:rPr lang="fr-FR" sz="1400" dirty="0" err="1" bmk="">
                <a:latin typeface="Arial"/>
                <a:cs typeface="Arial"/>
              </a:rPr>
              <a:t>piping</a:t>
            </a:r>
            <a:r>
              <a:rPr lang="fr-FR" sz="1400" dirty="0" bmk="">
                <a:latin typeface="Arial"/>
                <a:cs typeface="Arial"/>
              </a:rPr>
              <a:t>, </a:t>
            </a:r>
            <a:r>
              <a:rPr lang="fr-FR" sz="1400" dirty="0" err="1" bmk="">
                <a:latin typeface="Arial"/>
                <a:cs typeface="Arial"/>
              </a:rPr>
              <a:t>beam</a:t>
            </a:r>
            <a:r>
              <a:rPr lang="fr-FR" sz="1400" dirty="0" bmk="">
                <a:latin typeface="Arial"/>
                <a:cs typeface="Arial"/>
              </a:rPr>
              <a:t> pipe </a:t>
            </a:r>
            <a:r>
              <a:rPr lang="fr-FR" sz="1400" dirty="0" err="1" smtClean="0" bmk="">
                <a:latin typeface="Arial"/>
                <a:cs typeface="Arial"/>
              </a:rPr>
              <a:t>bellows</a:t>
            </a:r>
            <a:endParaRPr lang="en-US" sz="1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Tuner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piezo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frames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Penetration of the antenna for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kern="0" baseline="-25000" dirty="0" err="1">
                <a:solidFill>
                  <a:srgbClr val="000000"/>
                </a:solidFill>
                <a:latin typeface="Arial"/>
                <a:cs typeface="Arial"/>
              </a:rPr>
              <a:t>ext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adjustment</a:t>
            </a:r>
          </a:p>
          <a:p>
            <a:pPr marL="0" indent="0" algn="l"/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6256" y="6309320"/>
            <a:ext cx="226774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7504" y="1556792"/>
            <a:ext cx="7668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 bmk="">
                <a:latin typeface="Arial"/>
                <a:cs typeface="Arial"/>
              </a:rPr>
              <a:t>Similar</a:t>
            </a:r>
            <a:r>
              <a:rPr lang="fr-FR" dirty="0" smtClean="0" bmk="">
                <a:latin typeface="Arial"/>
                <a:cs typeface="Arial"/>
              </a:rPr>
              <a:t> to SNS </a:t>
            </a:r>
            <a:r>
              <a:rPr lang="fr-FR" dirty="0" bmk="">
                <a:latin typeface="Arial"/>
                <a:cs typeface="Arial"/>
              </a:rPr>
              <a:t>in size and </a:t>
            </a:r>
            <a:r>
              <a:rPr lang="fr-FR" dirty="0" err="1" bmk="">
                <a:latin typeface="Arial"/>
                <a:cs typeface="Arial"/>
              </a:rPr>
              <a:t>purpose</a:t>
            </a:r>
            <a:r>
              <a:rPr lang="fr-FR" dirty="0" bmk="">
                <a:latin typeface="Arial"/>
                <a:cs typeface="Arial"/>
              </a:rPr>
              <a:t> : </a:t>
            </a:r>
            <a:r>
              <a:rPr lang="fr-FR" dirty="0" err="1" smtClean="0" bmk="">
                <a:latin typeface="Arial"/>
                <a:cs typeface="Arial"/>
              </a:rPr>
              <a:t>re-use</a:t>
            </a:r>
            <a:r>
              <a:rPr lang="fr-FR" dirty="0" smtClean="0" bmk="">
                <a:latin typeface="Arial"/>
                <a:cs typeface="Arial"/>
              </a:rPr>
              <a:t> </a:t>
            </a:r>
            <a:r>
              <a:rPr lang="fr-FR" dirty="0" bmk="">
                <a:latin typeface="Arial"/>
                <a:cs typeface="Arial"/>
              </a:rPr>
              <a:t>the </a:t>
            </a:r>
            <a:r>
              <a:rPr lang="fr-FR" dirty="0" err="1" bmk="">
                <a:latin typeface="Arial"/>
                <a:cs typeface="Arial"/>
              </a:rPr>
              <a:t>same</a:t>
            </a:r>
            <a:r>
              <a:rPr lang="fr-FR" dirty="0" bmk="">
                <a:latin typeface="Arial"/>
                <a:cs typeface="Arial"/>
              </a:rPr>
              <a:t> concepts</a:t>
            </a:r>
          </a:p>
        </p:txBody>
      </p:sp>
    </p:spTree>
    <p:extLst>
      <p:ext uri="{BB962C8B-B14F-4D97-AF65-F5344CB8AC3E}">
        <p14:creationId xmlns:p14="http://schemas.microsoft.com/office/powerpoint/2010/main" val="354853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17" y="3861048"/>
            <a:ext cx="3489803" cy="273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48</a:t>
            </a:fld>
            <a:endParaRPr lang="sv-SE"/>
          </a:p>
        </p:txBody>
      </p:sp>
      <p:grpSp>
        <p:nvGrpSpPr>
          <p:cNvPr id="5" name="Groupe 4"/>
          <p:cNvGrpSpPr/>
          <p:nvPr/>
        </p:nvGrpSpPr>
        <p:grpSpPr>
          <a:xfrm>
            <a:off x="1" y="1484784"/>
            <a:ext cx="6444207" cy="2448272"/>
            <a:chOff x="284634" y="1973729"/>
            <a:chExt cx="8494959" cy="33234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1973729"/>
              <a:ext cx="5608283" cy="33234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6348" y="2169225"/>
              <a:ext cx="1973952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50K Thermal </a:t>
              </a:r>
              <a:r>
                <a:rPr lang="fr-FR" sz="1100" dirty="0" err="1" smtClean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shield</a:t>
              </a:r>
              <a:endParaRPr lang="fr-FR" sz="1100" dirty="0" smtClean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endParaRPr>
            </a:p>
            <a:p>
              <a:pPr algn="r"/>
              <a:endParaRPr lang="en-US" sz="11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4634" y="2746620"/>
              <a:ext cx="1664233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 err="1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Lateral</a:t>
              </a:r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 port </a:t>
              </a:r>
            </a:p>
            <a:p>
              <a:pPr algn="r"/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(CTS, </a:t>
              </a:r>
              <a:r>
                <a:rPr lang="fr-FR" sz="1100" dirty="0" err="1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alignment</a:t>
              </a:r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)</a:t>
              </a:r>
              <a:endParaRPr lang="en-US" sz="11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4634" y="3395990"/>
              <a:ext cx="1848965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pPr algn="r"/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Tie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rods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(TA6V)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424" y="3962400"/>
              <a:ext cx="1898465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pPr algn="r"/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Positioning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jacks</a:t>
              </a:r>
            </a:p>
            <a:p>
              <a:pPr algn="r"/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(3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at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120°)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4966" y="4354747"/>
              <a:ext cx="949232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pPr algn="r"/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Power coupler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97526" y="4841117"/>
              <a:ext cx="1979473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Waveguide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transition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31980" y="4223943"/>
              <a:ext cx="2133600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Guide rail and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wheel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845" y="3714882"/>
              <a:ext cx="1295154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Space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frame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3237" y="2946921"/>
              <a:ext cx="3406356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Vacuum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vessel</a:t>
              </a:r>
              <a:endParaRPr lang="fr-FR" sz="11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stainless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steel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- 1200 mm diam.)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488" y="2407398"/>
              <a:ext cx="2598311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Two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phase He pipe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49488" y="2168325"/>
              <a:ext cx="2754082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Positioning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optical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devices</a:t>
              </a:r>
              <a:endParaRPr lang="fr-FR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3952834"/>
            <a:ext cx="5369480" cy="289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948264" y="6237312"/>
            <a:ext cx="2448272" cy="301987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en-US" sz="1400" kern="0" dirty="0" bmk="">
                <a:solidFill>
                  <a:srgbClr val="000000"/>
                </a:solidFill>
                <a:latin typeface="Arial"/>
                <a:cs typeface="Arial"/>
              </a:rPr>
              <a:t>Access traps to the tuners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76056" y="4437112"/>
            <a:ext cx="2376264" cy="301987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en-US" sz="1400" kern="0" dirty="0" smtClean="0" bmk="">
                <a:solidFill>
                  <a:srgbClr val="000000"/>
                </a:solidFill>
                <a:latin typeface="Arial"/>
                <a:cs typeface="Arial"/>
              </a:rPr>
              <a:t>He. </a:t>
            </a:r>
            <a:r>
              <a:rPr lang="en-US" sz="1400" kern="0" dirty="0" bmk="">
                <a:solidFill>
                  <a:srgbClr val="000000"/>
                </a:solidFill>
                <a:latin typeface="Arial"/>
                <a:cs typeface="Arial"/>
              </a:rPr>
              <a:t>safety valve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0" y="4077072"/>
            <a:ext cx="2952328" cy="301987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pPr algn="r"/>
            <a:r>
              <a:rPr lang="en-US" sz="1400" kern="0" dirty="0" bmk="">
                <a:solidFill>
                  <a:srgbClr val="000000"/>
                </a:solidFill>
                <a:latin typeface="Arial"/>
                <a:cs typeface="Arial"/>
              </a:rPr>
              <a:t>Cryogenic line interface</a:t>
            </a:r>
          </a:p>
        </p:txBody>
      </p:sp>
      <p:cxnSp>
        <p:nvCxnSpPr>
          <p:cNvPr id="22" name="Connecteur droit avec flèche 16"/>
          <p:cNvCxnSpPr/>
          <p:nvPr/>
        </p:nvCxnSpPr>
        <p:spPr bwMode="auto">
          <a:xfrm flipH="1" flipV="1">
            <a:off x="7884368" y="5229200"/>
            <a:ext cx="576064" cy="936105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16"/>
          <p:cNvCxnSpPr/>
          <p:nvPr/>
        </p:nvCxnSpPr>
        <p:spPr bwMode="auto">
          <a:xfrm flipH="1">
            <a:off x="4139952" y="4653136"/>
            <a:ext cx="936104" cy="360041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onnecteur droit avec flèche 16"/>
          <p:cNvCxnSpPr/>
          <p:nvPr/>
        </p:nvCxnSpPr>
        <p:spPr bwMode="auto">
          <a:xfrm flipH="1">
            <a:off x="4499992" y="4293096"/>
            <a:ext cx="792088" cy="288033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itle 1"/>
          <p:cNvSpPr txBox="1">
            <a:spLocks/>
          </p:cNvSpPr>
          <p:nvPr/>
        </p:nvSpPr>
        <p:spPr bwMode="auto">
          <a:xfrm>
            <a:off x="179512" y="332656"/>
            <a:ext cx="6933287" cy="4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Elliptical Cryomodule Components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7914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00808"/>
            <a:ext cx="6544236" cy="2429951"/>
          </a:xfrm>
          <a:prstGeom prst="rect">
            <a:avLst/>
          </a:prstGeom>
        </p:spPr>
      </p:pic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179512" y="332656"/>
            <a:ext cx="6933287" cy="4735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Elliptical </a:t>
            </a:r>
            <a:r>
              <a:rPr lang="en-US" dirty="0" smtClean="0"/>
              <a:t>Cryomodule Components</a:t>
            </a:r>
            <a:endParaRPr lang="en-US" sz="2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3608" y="1484784"/>
            <a:ext cx="6473492" cy="2816020"/>
            <a:chOff x="1638408" y="2047878"/>
            <a:chExt cx="6473492" cy="2816018"/>
          </a:xfrm>
        </p:grpSpPr>
        <p:sp>
          <p:nvSpPr>
            <p:cNvPr id="9224" name="Rectangle 16"/>
            <p:cNvSpPr>
              <a:spLocks noChangeArrowheads="1"/>
            </p:cNvSpPr>
            <p:nvPr/>
          </p:nvSpPr>
          <p:spPr bwMode="auto">
            <a:xfrm>
              <a:off x="6750976" y="4352132"/>
              <a:ext cx="1360924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r>
                <a:rPr lang="en-US" sz="1500" dirty="0">
                  <a:latin typeface="Arial"/>
                  <a:cs typeface="Arial"/>
                </a:rPr>
                <a:t>Power coupler</a:t>
              </a:r>
            </a:p>
          </p:txBody>
        </p:sp>
        <p:sp>
          <p:nvSpPr>
            <p:cNvPr id="9225" name="Rectangle 17"/>
            <p:cNvSpPr>
              <a:spLocks noChangeArrowheads="1"/>
            </p:cNvSpPr>
            <p:nvPr/>
          </p:nvSpPr>
          <p:spPr bwMode="auto">
            <a:xfrm>
              <a:off x="3942664" y="2047878"/>
              <a:ext cx="1398925" cy="5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1" tIns="32140" rIns="64281" bIns="32140">
              <a:spAutoFit/>
            </a:bodyPr>
            <a:lstStyle/>
            <a:p>
              <a:r>
                <a:rPr lang="en-US" sz="1500" dirty="0">
                  <a:latin typeface="Arial"/>
                  <a:cs typeface="Arial"/>
                </a:rPr>
                <a:t>Cold tuning System</a:t>
              </a:r>
            </a:p>
          </p:txBody>
        </p:sp>
        <p:sp>
          <p:nvSpPr>
            <p:cNvPr id="9226" name="Rectangle 18"/>
            <p:cNvSpPr>
              <a:spLocks noChangeArrowheads="1"/>
            </p:cNvSpPr>
            <p:nvPr/>
          </p:nvSpPr>
          <p:spPr bwMode="auto">
            <a:xfrm>
              <a:off x="1638408" y="4568156"/>
              <a:ext cx="1351982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r>
                <a:rPr lang="en-US" sz="1500" dirty="0" smtClean="0">
                  <a:latin typeface="Arial"/>
                  <a:cs typeface="Arial"/>
                </a:rPr>
                <a:t>Ti Helium </a:t>
              </a:r>
              <a:r>
                <a:rPr lang="en-US" sz="1500" dirty="0">
                  <a:latin typeface="Arial"/>
                  <a:cs typeface="Arial"/>
                </a:rPr>
                <a:t>tank</a:t>
              </a:r>
            </a:p>
          </p:txBody>
        </p:sp>
        <p:sp>
          <p:nvSpPr>
            <p:cNvPr id="9227" name="Rectangle 19"/>
            <p:cNvSpPr>
              <a:spLocks noChangeArrowheads="1"/>
            </p:cNvSpPr>
            <p:nvPr/>
          </p:nvSpPr>
          <p:spPr bwMode="auto">
            <a:xfrm>
              <a:off x="1710416" y="2191894"/>
              <a:ext cx="1873885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r>
                <a:rPr lang="en-US" sz="1500" dirty="0">
                  <a:latin typeface="Arial"/>
                  <a:cs typeface="Arial"/>
                </a:rPr>
                <a:t>5-cell elliptical cavity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942664" y="2263902"/>
              <a:ext cx="0" cy="115212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886880" y="4136109"/>
              <a:ext cx="1080120" cy="57606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382824" y="2407918"/>
              <a:ext cx="936104" cy="648072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710416" y="3776069"/>
              <a:ext cx="216024" cy="842213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115" y="4618225"/>
            <a:ext cx="2871364" cy="19248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4128" y="1556792"/>
            <a:ext cx="1263287" cy="317394"/>
          </a:xfrm>
          <a:prstGeom prst="rect">
            <a:avLst/>
          </a:prstGeom>
        </p:spPr>
        <p:txBody>
          <a:bodyPr wrap="none" lIns="85707" tIns="42853" rIns="85707" bIns="42853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Space frame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65104"/>
            <a:ext cx="1991439" cy="2151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4690233"/>
            <a:ext cx="2720648" cy="2167767"/>
          </a:xfrm>
          <a:prstGeom prst="rect">
            <a:avLst/>
          </a:prstGeom>
        </p:spPr>
      </p:pic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42967" y="455195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49</a:t>
            </a:fld>
            <a:endParaRPr lang="sv-SE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3528" y="4293096"/>
            <a:ext cx="6544236" cy="152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75312" y="4257855"/>
            <a:ext cx="965081" cy="33760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600" dirty="0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6600 mm</a:t>
            </a:r>
            <a:endParaRPr lang="en-US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1" name="Connecteur droit avec flèche 8"/>
          <p:cNvCxnSpPr/>
          <p:nvPr/>
        </p:nvCxnSpPr>
        <p:spPr>
          <a:xfrm>
            <a:off x="7192734" y="2301959"/>
            <a:ext cx="0" cy="13038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/>
          <p:cNvSpPr txBox="1"/>
          <p:nvPr/>
        </p:nvSpPr>
        <p:spPr>
          <a:xfrm>
            <a:off x="7372161" y="2661496"/>
            <a:ext cx="977857" cy="58286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600" dirty="0" err="1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Diameter</a:t>
            </a:r>
            <a:endParaRPr lang="fr-FR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fr-FR" sz="1600" dirty="0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1200 mm</a:t>
            </a:r>
            <a:endParaRPr lang="en-US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776864" cy="1143000"/>
          </a:xfrm>
        </p:spPr>
        <p:txBody>
          <a:bodyPr/>
          <a:lstStyle/>
          <a:p>
            <a:r>
              <a:rPr lang="en-US" b="0" dirty="0"/>
              <a:t>High power </a:t>
            </a:r>
            <a:r>
              <a:rPr lang="en-US" b="0" dirty="0" smtClean="0"/>
              <a:t>H/D beams around </a:t>
            </a:r>
            <a:r>
              <a:rPr lang="en-US" b="0" dirty="0"/>
              <a:t>the world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3111"/>
            <a:ext cx="8627616" cy="52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15704" y="2707392"/>
            <a:ext cx="5383982" cy="3960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Cryogenic </a:t>
            </a:r>
            <a:r>
              <a:rPr lang="en-US" dirty="0" err="1" smtClean="0">
                <a:latin typeface="Arial"/>
                <a:cs typeface="Arial"/>
              </a:rPr>
              <a:t>distridution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63" y="336521"/>
            <a:ext cx="6899484" cy="5722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Cryomodule Interfaces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1484784"/>
            <a:ext cx="9034128" cy="3733696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Most AD </a:t>
            </a:r>
            <a:r>
              <a:rPr lang="en-GB" dirty="0" smtClean="0">
                <a:latin typeface="Arial"/>
                <a:cs typeface="Arial"/>
              </a:rPr>
              <a:t>internal Work </a:t>
            </a:r>
            <a:r>
              <a:rPr lang="en-GB" dirty="0">
                <a:latin typeface="Arial"/>
                <a:cs typeface="Arial"/>
              </a:rPr>
              <a:t>Packages </a:t>
            </a:r>
            <a:r>
              <a:rPr lang="en-GB" dirty="0" smtClean="0">
                <a:latin typeface="Arial"/>
                <a:cs typeface="Arial"/>
              </a:rPr>
              <a:t>(beam </a:t>
            </a:r>
            <a:r>
              <a:rPr lang="en-GB" dirty="0">
                <a:latin typeface="Arial"/>
                <a:cs typeface="Arial"/>
              </a:rPr>
              <a:t>optics, </a:t>
            </a:r>
            <a:r>
              <a:rPr lang="en-US" dirty="0">
                <a:latin typeface="Arial"/>
                <a:cs typeface="Arial"/>
              </a:rPr>
              <a:t>RF, </a:t>
            </a:r>
            <a:r>
              <a:rPr lang="en-US" dirty="0" err="1">
                <a:latin typeface="Arial"/>
                <a:cs typeface="Arial"/>
              </a:rPr>
              <a:t>cryo</a:t>
            </a:r>
            <a:r>
              <a:rPr lang="en-US" dirty="0">
                <a:latin typeface="Arial"/>
                <a:cs typeface="Arial"/>
              </a:rPr>
              <a:t>, vacuum, test </a:t>
            </a:r>
            <a:r>
              <a:rPr lang="en-US" dirty="0" smtClean="0">
                <a:latin typeface="Arial"/>
                <a:cs typeface="Arial"/>
              </a:rPr>
              <a:t>stands, electrical, cooling, installation)</a:t>
            </a:r>
            <a:endParaRPr lang="en-US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External WPs cryomodule, </a:t>
            </a:r>
            <a:r>
              <a:rPr lang="en-GB" dirty="0">
                <a:latin typeface="Arial"/>
                <a:cs typeface="Arial"/>
              </a:rPr>
              <a:t>cavity </a:t>
            </a:r>
            <a:r>
              <a:rPr lang="en-GB" dirty="0" smtClean="0">
                <a:latin typeface="Arial"/>
                <a:cs typeface="Arial"/>
              </a:rPr>
              <a:t>and designers </a:t>
            </a: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GB" dirty="0" smtClean="0">
                <a:latin typeface="Arial"/>
                <a:cs typeface="Arial"/>
              </a:rPr>
              <a:t>potential In</a:t>
            </a:r>
            <a:r>
              <a:rPr lang="en-GB" dirty="0">
                <a:latin typeface="Arial"/>
                <a:cs typeface="Arial"/>
              </a:rPr>
              <a:t>-Kind </a:t>
            </a:r>
            <a:r>
              <a:rPr lang="en-GB" dirty="0" smtClean="0">
                <a:latin typeface="Arial"/>
                <a:cs typeface="Arial"/>
              </a:rPr>
              <a:t>collaborators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Control </a:t>
            </a:r>
            <a:r>
              <a:rPr lang="en-GB" dirty="0">
                <a:latin typeface="Arial"/>
                <a:cs typeface="Arial"/>
              </a:rPr>
              <a:t>command </a:t>
            </a:r>
            <a:r>
              <a:rPr lang="en-GB" dirty="0" smtClean="0">
                <a:latin typeface="Arial"/>
                <a:cs typeface="Arial"/>
              </a:rPr>
              <a:t>(</a:t>
            </a:r>
            <a:r>
              <a:rPr lang="en-GB" dirty="0">
                <a:latin typeface="Arial"/>
                <a:cs typeface="Arial"/>
              </a:rPr>
              <a:t>Control Box, PLC, LLRF, </a:t>
            </a:r>
            <a:r>
              <a:rPr lang="en-GB" dirty="0" smtClean="0">
                <a:latin typeface="Arial"/>
                <a:cs typeface="Arial"/>
              </a:rPr>
              <a:t>MPS, EPICS)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Data-logging ICS teams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ESS ES&amp;H </a:t>
            </a: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Conventional Facility</a:t>
            </a:r>
            <a:endParaRPr lang="en-US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ESS </a:t>
            </a:r>
            <a:r>
              <a:rPr lang="en-GB" dirty="0">
                <a:latin typeface="Arial"/>
                <a:cs typeface="Arial"/>
              </a:rPr>
              <a:t>system engineer, QA</a:t>
            </a:r>
            <a:endParaRPr lang="en-US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Survey experts</a:t>
            </a: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Transport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67744" y="2852936"/>
            <a:ext cx="6979236" cy="3810884"/>
            <a:chOff x="2504729" y="2420888"/>
            <a:chExt cx="7560839" cy="38108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5560" y="3140968"/>
              <a:ext cx="3960440" cy="2683814"/>
            </a:xfrm>
            <a:prstGeom prst="rect">
              <a:avLst/>
            </a:prstGeom>
          </p:spPr>
        </p:pic>
        <p:sp>
          <p:nvSpPr>
            <p:cNvPr id="7" name="Up Arrow 6"/>
            <p:cNvSpPr/>
            <p:nvPr/>
          </p:nvSpPr>
          <p:spPr>
            <a:xfrm>
              <a:off x="7673752" y="2865588"/>
              <a:ext cx="576064" cy="6480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8" name="Up Arrow 7"/>
            <p:cNvSpPr/>
            <p:nvPr/>
          </p:nvSpPr>
          <p:spPr>
            <a:xfrm rot="10800000">
              <a:off x="7385720" y="5169844"/>
              <a:ext cx="576064" cy="6480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9" name="Up Arrow 8"/>
            <p:cNvSpPr/>
            <p:nvPr/>
          </p:nvSpPr>
          <p:spPr>
            <a:xfrm rot="15386533">
              <a:off x="5695569" y="4397036"/>
              <a:ext cx="576064" cy="6480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29028" y="2420888"/>
              <a:ext cx="283654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Cryogenic distribution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95206" y="5805264"/>
              <a:ext cx="224780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Radio</a:t>
              </a:r>
              <a:r>
                <a:rPr lang="en-US" sz="1900" dirty="0" smtClean="0">
                  <a:solidFill>
                    <a:srgbClr val="3366FF"/>
                  </a:solidFill>
                  <a:latin typeface="Arial"/>
                  <a:cs typeface="Arial"/>
                </a:rPr>
                <a:t>-Frequency</a:t>
              </a:r>
              <a:endParaRPr lang="en-US" sz="1900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73080" y="5013176"/>
              <a:ext cx="12241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Beam Vacuum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76936" y="3501008"/>
              <a:ext cx="158417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Beam Diagnostic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729" y="4293096"/>
              <a:ext cx="3096343" cy="193867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48944" y="4653136"/>
              <a:ext cx="12241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Beam Optics</a:t>
              </a:r>
            </a:p>
          </p:txBody>
        </p:sp>
      </p:grpSp>
      <p:sp>
        <p:nvSpPr>
          <p:cNvPr id="20" name="Up Arrow 19"/>
          <p:cNvSpPr/>
          <p:nvPr/>
        </p:nvSpPr>
        <p:spPr>
          <a:xfrm>
            <a:off x="5192375" y="3650979"/>
            <a:ext cx="531751" cy="6480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0624" y="3218931"/>
            <a:ext cx="2618345" cy="378931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en-US" sz="1900" dirty="0">
                <a:solidFill>
                  <a:srgbClr val="3366FF"/>
                </a:solidFill>
                <a:latin typeface="Arial"/>
                <a:cs typeface="Arial"/>
              </a:rPr>
              <a:t>Control system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827584" y="5517232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Arial"/>
                <a:cs typeface="Arial"/>
              </a:rPr>
              <a:t>Previous </a:t>
            </a:r>
            <a:r>
              <a:rPr lang="en-GB" sz="1600" dirty="0" err="1" smtClean="0">
                <a:latin typeface="Arial"/>
                <a:cs typeface="Arial"/>
              </a:rPr>
              <a:t>Linac</a:t>
            </a:r>
            <a:r>
              <a:rPr lang="en-GB" sz="1600" dirty="0" smtClean="0">
                <a:latin typeface="Arial"/>
                <a:cs typeface="Arial"/>
              </a:rPr>
              <a:t> version for comparison </a:t>
            </a:r>
            <a:r>
              <a:rPr lang="en-GB" sz="1600" dirty="0" smtClean="0">
                <a:latin typeface="Arial"/>
                <a:cs typeface="Arial"/>
                <a:sym typeface="Wingdings"/>
              </a:rPr>
              <a:t>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98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FF"/>
                </a:solidFill>
                <a:ea typeface="Lucida Grande" charset="0"/>
              </a:rPr>
              <a:t>Cold </a:t>
            </a:r>
            <a:r>
              <a:rPr lang="fr-FR" dirty="0" err="1" smtClean="0">
                <a:solidFill>
                  <a:srgbClr val="FFFFFF"/>
                </a:solidFill>
                <a:ea typeface="Lucida Grande" charset="0"/>
              </a:rPr>
              <a:t>Tuning</a:t>
            </a:r>
            <a:r>
              <a:rPr lang="fr-FR" dirty="0" smtClean="0">
                <a:solidFill>
                  <a:srgbClr val="FFFFFF"/>
                </a:solidFill>
                <a:ea typeface="Lucida Grande" charset="0"/>
              </a:rPr>
              <a:t> System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 descr="C:\D\Projets\ESS\CALHI\Project3&amp;8\images\package cavité ESS medium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5752541" y="2420887"/>
            <a:ext cx="3384000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"/>
          <a:stretch/>
        </p:blipFill>
        <p:spPr bwMode="auto">
          <a:xfrm>
            <a:off x="34671" y="1994695"/>
            <a:ext cx="3669604" cy="309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986487" y="4900221"/>
            <a:ext cx="1322268" cy="307768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fr-FR" sz="1400" dirty="0" smtClean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lang="fr-FR" sz="1400" dirty="0" err="1" smtClean="0">
                <a:solidFill>
                  <a:prstClr val="black"/>
                </a:solidFill>
                <a:latin typeface="Arial"/>
                <a:cs typeface="Arial"/>
              </a:rPr>
              <a:t>piezo</a:t>
            </a:r>
            <a:r>
              <a:rPr lang="fr-FR" sz="1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  <a:latin typeface="Arial"/>
                <a:cs typeface="Arial"/>
              </a:rPr>
              <a:t>stacks</a:t>
            </a:r>
            <a:endParaRPr lang="fr-FR" sz="14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4" name="Connecteur droit avec flèche 12"/>
          <p:cNvCxnSpPr>
            <a:stCxn id="13" idx="3"/>
          </p:cNvCxnSpPr>
          <p:nvPr/>
        </p:nvCxnSpPr>
        <p:spPr>
          <a:xfrm flipV="1">
            <a:off x="5308755" y="3670040"/>
            <a:ext cx="3065787" cy="1384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3" idx="1"/>
          </p:cNvCxnSpPr>
          <p:nvPr/>
        </p:nvCxnSpPr>
        <p:spPr>
          <a:xfrm flipH="1" flipV="1">
            <a:off x="1364141" y="4520480"/>
            <a:ext cx="2622346" cy="533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19874" y="2420888"/>
            <a:ext cx="1832245" cy="132343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lvl="0"/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Stepper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motor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and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planetary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gearbox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(1/100e)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cold and in vacuum</a:t>
            </a:r>
          </a:p>
        </p:txBody>
      </p:sp>
      <p:cxnSp>
        <p:nvCxnSpPr>
          <p:cNvPr id="17" name="Connecteur droit avec flèche 25"/>
          <p:cNvCxnSpPr>
            <a:stCxn id="16" idx="3"/>
          </p:cNvCxnSpPr>
          <p:nvPr/>
        </p:nvCxnSpPr>
        <p:spPr>
          <a:xfrm>
            <a:off x="5652119" y="3082608"/>
            <a:ext cx="252530" cy="396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30"/>
          <p:cNvCxnSpPr>
            <a:stCxn id="13" idx="1"/>
          </p:cNvCxnSpPr>
          <p:nvPr/>
        </p:nvCxnSpPr>
        <p:spPr>
          <a:xfrm flipH="1" flipV="1">
            <a:off x="1135543" y="3670040"/>
            <a:ext cx="2850944" cy="1384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024"/>
          <p:cNvCxnSpPr>
            <a:stCxn id="13" idx="3"/>
          </p:cNvCxnSpPr>
          <p:nvPr/>
        </p:nvCxnSpPr>
        <p:spPr>
          <a:xfrm flipV="1">
            <a:off x="5308755" y="4139480"/>
            <a:ext cx="1236987" cy="914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42"/>
          <p:cNvCxnSpPr>
            <a:stCxn id="16" idx="1"/>
          </p:cNvCxnSpPr>
          <p:nvPr/>
        </p:nvCxnSpPr>
        <p:spPr>
          <a:xfrm flipH="1">
            <a:off x="2018450" y="3082608"/>
            <a:ext cx="1801424" cy="67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4"/>
          <p:cNvSpPr>
            <a:spLocks noGrp="1"/>
          </p:cNvSpPr>
          <p:nvPr>
            <p:ph sz="quarter" idx="4294967295"/>
          </p:nvPr>
        </p:nvSpPr>
        <p:spPr>
          <a:xfrm>
            <a:off x="827584" y="5373216"/>
            <a:ext cx="3384376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Slow tuner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Main purpose : Compensation of large frequency shifts with a low speed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Actuator used : Stepper motor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4" name="Espace réservé du contenu 4"/>
          <p:cNvSpPr txBox="1">
            <a:spLocks/>
          </p:cNvSpPr>
          <p:nvPr/>
        </p:nvSpPr>
        <p:spPr>
          <a:xfrm>
            <a:off x="4860032" y="5373216"/>
            <a:ext cx="3528392" cy="119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Fast tuner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Main purpose :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Compensation of small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frequency shifts with a high speed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 smtClean="0">
                <a:latin typeface="Arial"/>
                <a:cs typeface="Arial"/>
              </a:rPr>
              <a:t>Actuator used : Piezoelectric actuators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5" name="Image 11" descr="C:\Users\gandolfo.IPN\Desktop\IMG_058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4293096"/>
            <a:ext cx="936104" cy="576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940152" y="1844824"/>
            <a:ext cx="27691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600" dirty="0"/>
              <a:t>Type V </a:t>
            </a:r>
            <a:r>
              <a:rPr lang="fr-FR" sz="1600" dirty="0" smtClean="0"/>
              <a:t>; 5</a:t>
            </a:r>
            <a:r>
              <a:rPr lang="fr-FR" sz="1600" dirty="0"/>
              <a:t>-cell prototype   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+</a:t>
            </a:r>
            <a:r>
              <a:rPr lang="fr-FR" sz="1600" dirty="0"/>
              <a:t>/- 3 mm range</a:t>
            </a:r>
            <a:r>
              <a:rPr lang="fr-FR" sz="1600" dirty="0">
                <a:solidFill>
                  <a:prstClr val="black"/>
                </a:solidFill>
              </a:rPr>
              <a:t> on </a:t>
            </a:r>
            <a:r>
              <a:rPr lang="fr-FR" sz="1600" dirty="0" err="1" smtClean="0">
                <a:solidFill>
                  <a:prstClr val="black"/>
                </a:solidFill>
              </a:rPr>
              <a:t>cavity</a:t>
            </a:r>
            <a:endParaRPr lang="fr-FR" sz="1600" dirty="0"/>
          </a:p>
        </p:txBody>
      </p:sp>
      <p:sp>
        <p:nvSpPr>
          <p:cNvPr id="28" name="Rectangle 27"/>
          <p:cNvSpPr/>
          <p:nvPr/>
        </p:nvSpPr>
        <p:spPr>
          <a:xfrm>
            <a:off x="5652120" y="1484784"/>
            <a:ext cx="1623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E</a:t>
            </a:r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lliptical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CTS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5576" y="1484784"/>
            <a:ext cx="136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Spoke</a:t>
            </a:r>
            <a:r>
              <a:rPr lang="fr-FR" dirty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CTS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60" y="5733256"/>
            <a:ext cx="33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Arial"/>
                <a:cs typeface="Arial"/>
              </a:rPr>
              <a:t>&amp;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De-tuning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493685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Because of the enormous gradients in superconducting cavities, </a:t>
            </a:r>
          </a:p>
          <a:p>
            <a:pPr lvl="1"/>
            <a:r>
              <a:rPr lang="en-US" dirty="0" smtClean="0"/>
              <a:t>the radiation pressure deforms the cavities</a:t>
            </a:r>
          </a:p>
          <a:p>
            <a:r>
              <a:rPr lang="en-US" dirty="0" smtClean="0"/>
              <a:t>We expect over 400 Hz of detuning in the ESS cavities.</a:t>
            </a:r>
          </a:p>
          <a:p>
            <a:pPr lvl="1"/>
            <a:r>
              <a:rPr lang="en-US" dirty="0" smtClean="0"/>
              <a:t>Unloaded cavity bandwidth = 0.07 Hz</a:t>
            </a:r>
          </a:p>
          <a:p>
            <a:pPr lvl="1"/>
            <a:r>
              <a:rPr lang="en-US" dirty="0" smtClean="0"/>
              <a:t>Loaded cavity bandwidth = 1 kHz</a:t>
            </a:r>
          </a:p>
          <a:p>
            <a:r>
              <a:rPr lang="en-US" dirty="0" smtClean="0"/>
              <a:t>The mechanical time constant of the cavities is about 1 </a:t>
            </a:r>
            <a:r>
              <a:rPr lang="en-US" dirty="0" err="1" smtClean="0"/>
              <a:t>ms</a:t>
            </a:r>
            <a:r>
              <a:rPr lang="en-US" dirty="0" smtClean="0"/>
              <a:t> compared to the pulse length of 3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/>
            <a:r>
              <a:rPr lang="en-US" dirty="0" smtClean="0"/>
              <a:t>Static pre-detuning as done in SNS will not be sufficient</a:t>
            </a:r>
          </a:p>
          <a:p>
            <a:pPr lvl="1"/>
            <a:r>
              <a:rPr lang="en-US" dirty="0" smtClean="0"/>
              <a:t>Dynamic de-tuning compensation using </a:t>
            </a:r>
            <a:r>
              <a:rPr lang="en-US" dirty="0" err="1" smtClean="0"/>
              <a:t>piezo</a:t>
            </a:r>
            <a:r>
              <a:rPr lang="en-US" dirty="0" smtClean="0"/>
              <a:t>-electric tuners is a must!</a:t>
            </a:r>
          </a:p>
          <a:p>
            <a:pPr lvl="1"/>
            <a:r>
              <a:rPr lang="en-US" dirty="0" smtClean="0"/>
              <a:t>Or else pay for the extra RF power required</a:t>
            </a:r>
            <a:endParaRPr lang="en-US" dirty="0"/>
          </a:p>
        </p:txBody>
      </p:sp>
      <p:pic>
        <p:nvPicPr>
          <p:cNvPr id="9218" name="Picture 2" descr="http://newsline.linearcollider.org/wp-content/uploads/2011/07/Lorentz-force-detuning-300x3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257" y="1621323"/>
            <a:ext cx="181002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602686" y="3785015"/>
            <a:ext cx="1573635" cy="1732217"/>
            <a:chOff x="295" y="1933"/>
            <a:chExt cx="2313" cy="2223"/>
          </a:xfrm>
        </p:grpSpPr>
        <p:pic>
          <p:nvPicPr>
            <p:cNvPr id="6" name="Picture 6" descr="Tournage 1_004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933"/>
              <a:ext cx="2313" cy="2223"/>
            </a:xfrm>
            <a:prstGeom prst="rect">
              <a:avLst/>
            </a:prstGeom>
            <a:noFill/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 flipV="1">
              <a:off x="1066" y="2886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975" y="3793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1973" y="3430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 flipV="1">
              <a:off x="2109" y="2614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141" y="5517232"/>
            <a:ext cx="2840723" cy="114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93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ea typeface="Lucida Grande" charset="0"/>
              </a:rPr>
              <a:t>Fundamental</a:t>
            </a:r>
            <a:r>
              <a:rPr lang="fr-FR" dirty="0">
                <a:ea typeface="Lucida Grande" charset="0"/>
              </a:rPr>
              <a:t> </a:t>
            </a:r>
            <a:r>
              <a:rPr lang="en-US" dirty="0" smtClean="0"/>
              <a:t>Power Coupler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438" y="1470910"/>
            <a:ext cx="2900954" cy="5410200"/>
          </a:xfrm>
          <a:prstGeom prst="rect">
            <a:avLst/>
          </a:prstGeom>
        </p:spPr>
      </p:pic>
      <p:sp>
        <p:nvSpPr>
          <p:cNvPr id="51" name="ZoneTexte 8"/>
          <p:cNvSpPr txBox="1">
            <a:spLocks noChangeArrowheads="1"/>
          </p:cNvSpPr>
          <p:nvPr/>
        </p:nvSpPr>
        <p:spPr bwMode="auto">
          <a:xfrm>
            <a:off x="539552" y="1434262"/>
            <a:ext cx="9490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Antenna</a:t>
            </a:r>
          </a:p>
        </p:txBody>
      </p:sp>
      <p:pic>
        <p:nvPicPr>
          <p:cNvPr id="52" name="Image 47" descr="coupleur door 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284797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Connecteur droit avec flèche 48"/>
          <p:cNvCxnSpPr>
            <a:cxnSpLocks noChangeShapeType="1"/>
          </p:cNvCxnSpPr>
          <p:nvPr/>
        </p:nvCxnSpPr>
        <p:spPr bwMode="auto">
          <a:xfrm flipH="1" flipV="1">
            <a:off x="1878187" y="2562697"/>
            <a:ext cx="381000" cy="500062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7" name="Groupe 66"/>
          <p:cNvGrpSpPr>
            <a:grpSpLocks/>
          </p:cNvGrpSpPr>
          <p:nvPr/>
        </p:nvGrpSpPr>
        <p:grpSpPr bwMode="auto">
          <a:xfrm>
            <a:off x="1981375" y="1412775"/>
            <a:ext cx="952637" cy="576064"/>
            <a:chOff x="3077979" y="1528080"/>
            <a:chExt cx="953523" cy="576173"/>
          </a:xfrm>
        </p:grpSpPr>
        <p:sp>
          <p:nvSpPr>
            <p:cNvPr id="58" name="ZoneTexte 52"/>
            <p:cNvSpPr txBox="1">
              <a:spLocks noChangeArrowheads="1"/>
            </p:cNvSpPr>
            <p:nvPr/>
          </p:nvSpPr>
          <p:spPr bwMode="auto">
            <a:xfrm>
              <a:off x="3108496" y="1528080"/>
              <a:ext cx="923006" cy="338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1600" dirty="0">
                  <a:latin typeface="Arial" pitchFamily="34" charset="0"/>
                </a:rPr>
                <a:t>Vacuum</a:t>
              </a:r>
            </a:p>
          </p:txBody>
        </p:sp>
        <p:cxnSp>
          <p:nvCxnSpPr>
            <p:cNvPr id="59" name="Connecteur droit avec flèche 53"/>
            <p:cNvCxnSpPr>
              <a:cxnSpLocks noChangeShapeType="1"/>
            </p:cNvCxnSpPr>
            <p:nvPr/>
          </p:nvCxnSpPr>
          <p:spPr bwMode="auto">
            <a:xfrm>
              <a:off x="3077986" y="1828028"/>
              <a:ext cx="0" cy="276225"/>
            </a:xfrm>
            <a:prstGeom prst="straightConnector1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Connecteur droit 54"/>
            <p:cNvCxnSpPr>
              <a:cxnSpLocks noChangeShapeType="1"/>
            </p:cNvCxnSpPr>
            <p:nvPr/>
          </p:nvCxnSpPr>
          <p:spPr bwMode="auto">
            <a:xfrm>
              <a:off x="3077979" y="1828050"/>
              <a:ext cx="561986" cy="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" name="ZoneTexte 55"/>
          <p:cNvSpPr txBox="1">
            <a:spLocks noChangeArrowheads="1"/>
          </p:cNvSpPr>
          <p:nvPr/>
        </p:nvSpPr>
        <p:spPr bwMode="auto">
          <a:xfrm>
            <a:off x="35496" y="1844924"/>
            <a:ext cx="1944216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Outer conductor</a:t>
            </a:r>
          </a:p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(</a:t>
            </a:r>
            <a:r>
              <a:rPr lang="en-US" altLang="fr-FR" sz="1600" dirty="0" err="1">
                <a:latin typeface="Arial" pitchFamily="34" charset="0"/>
              </a:rPr>
              <a:t>LHe</a:t>
            </a:r>
            <a:r>
              <a:rPr lang="en-US" altLang="fr-FR" sz="1600" dirty="0">
                <a:latin typeface="Arial" pitchFamily="34" charset="0"/>
              </a:rPr>
              <a:t>-</a:t>
            </a:r>
            <a:r>
              <a:rPr lang="en-US" altLang="fr-FR" sz="1600" dirty="0" smtClean="0">
                <a:latin typeface="Arial" pitchFamily="34" charset="0"/>
              </a:rPr>
              <a:t>cooled)</a:t>
            </a:r>
            <a:endParaRPr lang="en-US" altLang="fr-FR" sz="1600" dirty="0">
              <a:latin typeface="Arial" pitchFamily="34" charset="0"/>
            </a:endParaRPr>
          </a:p>
        </p:txBody>
      </p:sp>
      <p:cxnSp>
        <p:nvCxnSpPr>
          <p:cNvPr id="62" name="Connecteur droit avec flèche 56"/>
          <p:cNvCxnSpPr>
            <a:cxnSpLocks noChangeShapeType="1"/>
          </p:cNvCxnSpPr>
          <p:nvPr/>
        </p:nvCxnSpPr>
        <p:spPr bwMode="auto">
          <a:xfrm>
            <a:off x="1487662" y="2222972"/>
            <a:ext cx="171450" cy="166687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Connecteur droit 57"/>
          <p:cNvCxnSpPr>
            <a:cxnSpLocks noChangeShapeType="1"/>
          </p:cNvCxnSpPr>
          <p:nvPr/>
        </p:nvCxnSpPr>
        <p:spPr bwMode="auto">
          <a:xfrm>
            <a:off x="236712" y="2222972"/>
            <a:ext cx="1250950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ZoneTexte 58"/>
          <p:cNvSpPr txBox="1">
            <a:spLocks noChangeArrowheads="1"/>
          </p:cNvSpPr>
          <p:nvPr/>
        </p:nvSpPr>
        <p:spPr bwMode="auto">
          <a:xfrm>
            <a:off x="179512" y="6021288"/>
            <a:ext cx="10743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fr-FR" sz="1600" dirty="0">
                <a:latin typeface="Arial" pitchFamily="34" charset="0"/>
              </a:rPr>
              <a:t>Doorknob</a:t>
            </a:r>
          </a:p>
        </p:txBody>
      </p:sp>
      <p:cxnSp>
        <p:nvCxnSpPr>
          <p:cNvPr id="65" name="Connecteur droit avec flèche 59"/>
          <p:cNvCxnSpPr>
            <a:cxnSpLocks noChangeShapeType="1"/>
          </p:cNvCxnSpPr>
          <p:nvPr/>
        </p:nvCxnSpPr>
        <p:spPr bwMode="auto">
          <a:xfrm flipV="1">
            <a:off x="1331640" y="5939309"/>
            <a:ext cx="305247" cy="442019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ZoneTexte 61"/>
          <p:cNvSpPr txBox="1">
            <a:spLocks noChangeArrowheads="1"/>
          </p:cNvSpPr>
          <p:nvPr/>
        </p:nvSpPr>
        <p:spPr bwMode="auto">
          <a:xfrm>
            <a:off x="2457507" y="2708920"/>
            <a:ext cx="1610437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Inner conductor</a:t>
            </a:r>
          </a:p>
          <a:p>
            <a:pPr algn="r"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(water-cooled)</a:t>
            </a:r>
          </a:p>
        </p:txBody>
      </p:sp>
      <p:cxnSp>
        <p:nvCxnSpPr>
          <p:cNvPr id="68" name="Connecteur droit 62"/>
          <p:cNvCxnSpPr>
            <a:cxnSpLocks noChangeShapeType="1"/>
          </p:cNvCxnSpPr>
          <p:nvPr/>
        </p:nvCxnSpPr>
        <p:spPr bwMode="auto">
          <a:xfrm>
            <a:off x="2259187" y="3062759"/>
            <a:ext cx="1404937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Connecteur droit avec flèche 63"/>
          <p:cNvCxnSpPr>
            <a:cxnSpLocks noChangeShapeType="1"/>
          </p:cNvCxnSpPr>
          <p:nvPr/>
        </p:nvCxnSpPr>
        <p:spPr bwMode="auto">
          <a:xfrm flipV="1">
            <a:off x="1374949" y="3251672"/>
            <a:ext cx="404813" cy="400050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Connecteur droit 64"/>
          <p:cNvCxnSpPr>
            <a:cxnSpLocks noChangeShapeType="1"/>
          </p:cNvCxnSpPr>
          <p:nvPr/>
        </p:nvCxnSpPr>
        <p:spPr bwMode="auto">
          <a:xfrm>
            <a:off x="393874" y="3651722"/>
            <a:ext cx="985838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ZoneTexte 65"/>
          <p:cNvSpPr txBox="1">
            <a:spLocks noChangeArrowheads="1"/>
          </p:cNvSpPr>
          <p:nvPr/>
        </p:nvSpPr>
        <p:spPr bwMode="auto">
          <a:xfrm>
            <a:off x="298624" y="3285084"/>
            <a:ext cx="1324802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Al</a:t>
            </a:r>
            <a:r>
              <a:rPr lang="en-US" altLang="fr-FR" sz="1600" baseline="-25000" dirty="0">
                <a:latin typeface="Arial" pitchFamily="34" charset="0"/>
              </a:rPr>
              <a:t>2</a:t>
            </a:r>
            <a:r>
              <a:rPr lang="en-US" altLang="fr-FR" sz="1600" dirty="0">
                <a:latin typeface="Arial" pitchFamily="34" charset="0"/>
              </a:rPr>
              <a:t>O</a:t>
            </a:r>
            <a:r>
              <a:rPr lang="en-US" altLang="fr-FR" sz="1600" baseline="-25000" dirty="0">
                <a:latin typeface="Arial" pitchFamily="34" charset="0"/>
              </a:rPr>
              <a:t>3</a:t>
            </a:r>
          </a:p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ceramic disc</a:t>
            </a:r>
          </a:p>
        </p:txBody>
      </p:sp>
      <p:sp>
        <p:nvSpPr>
          <p:cNvPr id="72" name="ZoneTexte 67"/>
          <p:cNvSpPr txBox="1">
            <a:spLocks noChangeArrowheads="1"/>
          </p:cNvSpPr>
          <p:nvPr/>
        </p:nvSpPr>
        <p:spPr bwMode="auto">
          <a:xfrm>
            <a:off x="3995936" y="5373216"/>
            <a:ext cx="960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RF input</a:t>
            </a:r>
          </a:p>
        </p:txBody>
      </p:sp>
      <p:cxnSp>
        <p:nvCxnSpPr>
          <p:cNvPr id="73" name="Connecteur droit 68"/>
          <p:cNvCxnSpPr>
            <a:cxnSpLocks noChangeShapeType="1"/>
          </p:cNvCxnSpPr>
          <p:nvPr/>
        </p:nvCxnSpPr>
        <p:spPr bwMode="auto">
          <a:xfrm>
            <a:off x="3672062" y="5728172"/>
            <a:ext cx="865187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ZoneTexte 76"/>
          <p:cNvSpPr txBox="1">
            <a:spLocks noChangeArrowheads="1"/>
          </p:cNvSpPr>
          <p:nvPr/>
        </p:nvSpPr>
        <p:spPr bwMode="auto">
          <a:xfrm>
            <a:off x="0" y="5077944"/>
            <a:ext cx="1267895" cy="36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Short circuit</a:t>
            </a:r>
          </a:p>
        </p:txBody>
      </p:sp>
      <p:cxnSp>
        <p:nvCxnSpPr>
          <p:cNvPr id="75" name="Connecteur droit 80"/>
          <p:cNvCxnSpPr>
            <a:cxnSpLocks noChangeShapeType="1"/>
          </p:cNvCxnSpPr>
          <p:nvPr/>
        </p:nvCxnSpPr>
        <p:spPr bwMode="auto">
          <a:xfrm>
            <a:off x="246237" y="5475759"/>
            <a:ext cx="1008062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Connecteur droit 82"/>
          <p:cNvCxnSpPr>
            <a:cxnSpLocks noChangeShapeType="1"/>
          </p:cNvCxnSpPr>
          <p:nvPr/>
        </p:nvCxnSpPr>
        <p:spPr bwMode="auto">
          <a:xfrm>
            <a:off x="735187" y="1772816"/>
            <a:ext cx="1009650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" name="ZoneTexte 89"/>
          <p:cNvSpPr txBox="1">
            <a:spLocks noChangeArrowheads="1"/>
          </p:cNvSpPr>
          <p:nvPr/>
        </p:nvSpPr>
        <p:spPr bwMode="auto">
          <a:xfrm>
            <a:off x="2699792" y="4221088"/>
            <a:ext cx="98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WR2300</a:t>
            </a:r>
          </a:p>
        </p:txBody>
      </p:sp>
      <p:cxnSp>
        <p:nvCxnSpPr>
          <p:cNvPr id="78" name="Connecteur droit avec flèche 90"/>
          <p:cNvCxnSpPr>
            <a:cxnSpLocks noChangeShapeType="1"/>
          </p:cNvCxnSpPr>
          <p:nvPr/>
        </p:nvCxnSpPr>
        <p:spPr bwMode="auto">
          <a:xfrm>
            <a:off x="2643362" y="4532784"/>
            <a:ext cx="0" cy="276225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Connecteur droit 91"/>
          <p:cNvCxnSpPr>
            <a:cxnSpLocks noChangeShapeType="1"/>
          </p:cNvCxnSpPr>
          <p:nvPr/>
        </p:nvCxnSpPr>
        <p:spPr bwMode="auto">
          <a:xfrm>
            <a:off x="2643362" y="4532784"/>
            <a:ext cx="561975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Rectangle 79"/>
          <p:cNvSpPr/>
          <p:nvPr/>
        </p:nvSpPr>
        <p:spPr>
          <a:xfrm>
            <a:off x="7236296" y="1988840"/>
            <a:ext cx="119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Elliptical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:</a:t>
            </a:r>
          </a:p>
          <a:p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1.1 MW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627784" y="1916832"/>
            <a:ext cx="1027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Spoke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: </a:t>
            </a:r>
          </a:p>
          <a:p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335 kW</a:t>
            </a:r>
            <a:endParaRPr lang="fr-FR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6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7632848" cy="1143000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  <a:ea typeface="Lucida Grande" charset="0"/>
              </a:rPr>
              <a:t>ESS </a:t>
            </a:r>
            <a:r>
              <a:rPr lang="fr-FR" dirty="0" err="1" smtClean="0">
                <a:solidFill>
                  <a:srgbClr val="FFFFFF"/>
                </a:solidFill>
                <a:ea typeface="Lucida Grande" charset="0"/>
              </a:rPr>
              <a:t>Requirements</a:t>
            </a:r>
            <a:r>
              <a:rPr lang="fr-FR" dirty="0" smtClean="0">
                <a:solidFill>
                  <a:srgbClr val="FFFFFF"/>
                </a:solidFill>
                <a:ea typeface="Lucida Grande" charset="0"/>
              </a:rPr>
              <a:t> and RF </a:t>
            </a:r>
            <a:r>
              <a:rPr lang="fr-FR" dirty="0" err="1" smtClean="0">
                <a:solidFill>
                  <a:srgbClr val="FFFFFF"/>
                </a:solidFill>
                <a:ea typeface="Lucida Grande" charset="0"/>
              </a:rPr>
              <a:t>Parameters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415245"/>
              </p:ext>
            </p:extLst>
          </p:nvPr>
        </p:nvGraphicFramePr>
        <p:xfrm>
          <a:off x="4139952" y="2348880"/>
          <a:ext cx="4896544" cy="402475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168352"/>
                <a:gridCol w="720080"/>
                <a:gridCol w="1008112"/>
              </a:tblGrid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Medium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Geometrical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beta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0.67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cs typeface="Arial"/>
                        </a:rPr>
                        <a:t>0.86</a:t>
                      </a:r>
                      <a:endParaRPr lang="en-US" sz="1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Frequency (MHz)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704.42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Number of cells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6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Operating temperature (K)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Epk max (MV/m</a:t>
                      </a: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45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45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680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Nominal Accelerating gradient (MV/m)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16.7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19.9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Q</a:t>
                      </a:r>
                      <a:r>
                        <a:rPr lang="en-GB" sz="1400" baseline="-25000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 at nominal gradient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&gt; 5e9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Arial"/>
                          <a:cs typeface="Arial"/>
                        </a:rPr>
                        <a:t>Q</a:t>
                      </a:r>
                      <a:r>
                        <a:rPr lang="en-GB" sz="1400" baseline="-25000" dirty="0" err="1">
                          <a:effectLst/>
                          <a:latin typeface="Arial"/>
                          <a:cs typeface="Arial"/>
                        </a:rPr>
                        <a:t>ext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7.5 10</a:t>
                      </a:r>
                      <a:r>
                        <a:rPr lang="en-GB" sz="1400" baseline="30000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7.6 10</a:t>
                      </a:r>
                      <a:r>
                        <a:rPr lang="en-GB" sz="1400" baseline="30000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Iris diameter (mm)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Cell to cell coupling k (%)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p,5p/6 (or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4p/5)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mode </a:t>
                      </a:r>
                      <a:r>
                        <a:rPr lang="en-GB" sz="14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sep.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MHz)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0.54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Epk/Eacc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2.36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Bpk/Eacc (mT/(MV/m))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4.79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4.3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Maximum. r/Q (W)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394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477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Optimum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b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0.705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 (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W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196.63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241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RF peak power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(kW)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1100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566450" y="1809690"/>
            <a:ext cx="2051898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2000" dirty="0" err="1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Elliptical</a:t>
            </a:r>
            <a:r>
              <a:rPr lang="fr-FR" sz="2000" dirty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sz="2000" dirty="0" err="1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r>
              <a:rPr lang="fr-FR" sz="2000" dirty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endParaRPr lang="fr-FR" sz="20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809690"/>
            <a:ext cx="1838373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2000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Spoke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endParaRPr lang="fr-FR" sz="20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graphicFrame>
        <p:nvGraphicFramePr>
          <p:cNvPr id="8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345190"/>
              </p:ext>
            </p:extLst>
          </p:nvPr>
        </p:nvGraphicFramePr>
        <p:xfrm>
          <a:off x="107504" y="2348880"/>
          <a:ext cx="3960440" cy="338437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024336"/>
                <a:gridCol w="936104"/>
              </a:tblGrid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Frequency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(MHz)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352,2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Optimum beta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0,50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60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Operating temperature (K)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62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Nominal Accelerating gradient </a:t>
                      </a:r>
                      <a:r>
                        <a:rPr lang="en-GB" sz="1100" dirty="0">
                          <a:effectLst/>
                          <a:latin typeface="Arial"/>
                          <a:cs typeface="Arial"/>
                        </a:rPr>
                        <a:t>(MV/m)</a:t>
                      </a:r>
                      <a:endParaRPr lang="en-US" sz="11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24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Lacc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400" dirty="0" err="1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opt.x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nb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gaps x 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4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/2) (m)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0,639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Bpk (mT)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79 (max)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Epk (MV/m)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39 (max)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Bpk/Eacc (mT/MV/m)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&lt;8,75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Epk/Eacc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&lt;4,38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Beam tube diameter (mm)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50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RF peak power (kW)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335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G (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130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Max R/Q (W)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427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Qext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2,85 10</a:t>
                      </a:r>
                      <a:r>
                        <a:rPr lang="en-US" sz="1400" baseline="30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Q0 at nominal </a:t>
                      </a: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gardient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1,5 10</a:t>
                      </a:r>
                      <a:r>
                        <a:rPr lang="en-US" sz="1400" baseline="30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22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22" descr="vue high et medium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992" y="3068960"/>
            <a:ext cx="4320480" cy="234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" y="341784"/>
            <a:ext cx="7139136" cy="1143000"/>
          </a:xfrm>
        </p:spPr>
        <p:txBody>
          <a:bodyPr/>
          <a:lstStyle/>
          <a:p>
            <a:r>
              <a:rPr lang="en-US" dirty="0" smtClean="0"/>
              <a:t>SRF Cavities Development</a:t>
            </a:r>
            <a:endParaRPr lang="en-US" dirty="0"/>
          </a:p>
        </p:txBody>
      </p:sp>
      <p:pic>
        <p:nvPicPr>
          <p:cNvPr id="5" name="Image 17" descr="vue4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708920"/>
            <a:ext cx="3289012" cy="2575123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83768" y="5589240"/>
            <a:ext cx="1280653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/>
              <a:t>Ti He </a:t>
            </a:r>
            <a:r>
              <a:rPr lang="fr-FR" dirty="0" err="1" smtClean="0"/>
              <a:t>vessel</a:t>
            </a:r>
            <a:endParaRPr lang="en-US" dirty="0"/>
          </a:p>
        </p:txBody>
      </p:sp>
      <p:cxnSp>
        <p:nvCxnSpPr>
          <p:cNvPr id="9" name="Straight Arrow Connector 6"/>
          <p:cNvCxnSpPr/>
          <p:nvPr/>
        </p:nvCxnSpPr>
        <p:spPr>
          <a:xfrm>
            <a:off x="5796136" y="2852936"/>
            <a:ext cx="422279" cy="10801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"/>
          <p:cNvCxnSpPr/>
          <p:nvPr/>
        </p:nvCxnSpPr>
        <p:spPr>
          <a:xfrm>
            <a:off x="7956376" y="2852936"/>
            <a:ext cx="216024" cy="93610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"/>
          <p:cNvCxnSpPr/>
          <p:nvPr/>
        </p:nvCxnSpPr>
        <p:spPr>
          <a:xfrm flipV="1">
            <a:off x="3419872" y="5013176"/>
            <a:ext cx="2016224" cy="64807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/>
          <p:cNvSpPr txBox="1"/>
          <p:nvPr/>
        </p:nvSpPr>
        <p:spPr>
          <a:xfrm>
            <a:off x="7524328" y="2204864"/>
            <a:ext cx="1440159" cy="73865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 err="1" smtClean="0"/>
              <a:t>Hydroformed</a:t>
            </a:r>
            <a:r>
              <a:rPr lang="fr-FR" sz="1400" dirty="0" smtClean="0"/>
              <a:t>    Ti </a:t>
            </a:r>
            <a:r>
              <a:rPr lang="fr-FR" sz="1400" dirty="0" err="1" smtClean="0"/>
              <a:t>bellows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(+/- 3mm range)</a:t>
            </a:r>
          </a:p>
        </p:txBody>
      </p:sp>
      <p:sp>
        <p:nvSpPr>
          <p:cNvPr id="13" name="TextBox 19"/>
          <p:cNvSpPr txBox="1"/>
          <p:nvPr/>
        </p:nvSpPr>
        <p:spPr>
          <a:xfrm>
            <a:off x="2411760" y="5085184"/>
            <a:ext cx="2101671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smtClean="0"/>
              <a:t>Power coupler port</a:t>
            </a:r>
            <a:endParaRPr lang="en-US" dirty="0"/>
          </a:p>
        </p:txBody>
      </p:sp>
      <p:cxnSp>
        <p:nvCxnSpPr>
          <p:cNvPr id="14" name="Straight Arrow Connector 20"/>
          <p:cNvCxnSpPr/>
          <p:nvPr/>
        </p:nvCxnSpPr>
        <p:spPr>
          <a:xfrm flipV="1">
            <a:off x="5998721" y="3994030"/>
            <a:ext cx="685800" cy="121031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60"/>
          <p:cNvSpPr txBox="1"/>
          <p:nvPr/>
        </p:nvSpPr>
        <p:spPr>
          <a:xfrm>
            <a:off x="323528" y="1916832"/>
            <a:ext cx="3379489" cy="61554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sz="1600" dirty="0" smtClean="0">
                <a:latin typeface="Arial"/>
                <a:cs typeface="Arial"/>
              </a:rPr>
              <a:t>Stiffeners </a:t>
            </a:r>
            <a:r>
              <a:rPr lang="en-US" sz="1600" dirty="0">
                <a:latin typeface="Arial"/>
                <a:cs typeface="Arial"/>
              </a:rPr>
              <a:t>on the Spoke </a:t>
            </a:r>
            <a:r>
              <a:rPr lang="en-US" sz="1600" dirty="0" smtClean="0">
                <a:latin typeface="Arial"/>
                <a:cs typeface="Arial"/>
              </a:rPr>
              <a:t>bars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(vacuum pressure)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6" name="Connecteur droit avec flèche 21"/>
          <p:cNvCxnSpPr/>
          <p:nvPr/>
        </p:nvCxnSpPr>
        <p:spPr>
          <a:xfrm rot="16200000" flipH="1">
            <a:off x="1591123" y="3564898"/>
            <a:ext cx="630997" cy="497002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7"/>
          <p:cNvCxnSpPr>
            <a:stCxn id="13" idx="0"/>
          </p:cNvCxnSpPr>
          <p:nvPr/>
        </p:nvCxnSpPr>
        <p:spPr>
          <a:xfrm flipH="1" flipV="1">
            <a:off x="1835696" y="5013176"/>
            <a:ext cx="1626900" cy="7200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</p:cNvCxnSpPr>
          <p:nvPr/>
        </p:nvCxnSpPr>
        <p:spPr>
          <a:xfrm flipV="1">
            <a:off x="3462596" y="4797152"/>
            <a:ext cx="1541452" cy="2880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1"/>
          <p:cNvCxnSpPr>
            <a:stCxn id="15" idx="2"/>
          </p:cNvCxnSpPr>
          <p:nvPr/>
        </p:nvCxnSpPr>
        <p:spPr>
          <a:xfrm>
            <a:off x="2013273" y="2532377"/>
            <a:ext cx="398487" cy="60859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60"/>
          <p:cNvSpPr txBox="1"/>
          <p:nvPr/>
        </p:nvSpPr>
        <p:spPr>
          <a:xfrm>
            <a:off x="5076056" y="2420888"/>
            <a:ext cx="2088232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dirty="0"/>
              <a:t> </a:t>
            </a:r>
            <a:r>
              <a:rPr lang="en-US" sz="1200" dirty="0" smtClean="0"/>
              <a:t>Stiffeners (LFD compensation)</a:t>
            </a:r>
            <a:endParaRPr lang="en-US" sz="1200" dirty="0"/>
          </a:p>
        </p:txBody>
      </p:sp>
      <p:sp>
        <p:nvSpPr>
          <p:cNvPr id="30" name="Rectangle 29"/>
          <p:cNvSpPr/>
          <p:nvPr/>
        </p:nvSpPr>
        <p:spPr>
          <a:xfrm>
            <a:off x="5652120" y="1484784"/>
            <a:ext cx="202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E</a:t>
            </a:r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lliptical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cavities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5576" y="1484784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Spoke</a:t>
            </a:r>
            <a:r>
              <a:rPr lang="fr-FR" dirty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cavity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33" name="ZoneTexte 23"/>
          <p:cNvSpPr txBox="1"/>
          <p:nvPr/>
        </p:nvSpPr>
        <p:spPr>
          <a:xfrm>
            <a:off x="6660232" y="5949280"/>
            <a:ext cx="2232248" cy="830997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High beta: </a:t>
            </a:r>
          </a:p>
          <a:p>
            <a:pPr marL="342900" indent="-342900">
              <a:buFontTx/>
              <a:buChar char="-"/>
            </a:pPr>
            <a:r>
              <a:rPr lang="en-GB" sz="1600" b="1" dirty="0" smtClean="0"/>
              <a:t>5 cells – </a:t>
            </a:r>
            <a:r>
              <a:rPr lang="en-GB" sz="1600" b="1" dirty="0"/>
              <a:t>beta=</a:t>
            </a:r>
            <a:r>
              <a:rPr lang="en-GB" sz="1600" b="1" dirty="0" smtClean="0"/>
              <a:t>0.86</a:t>
            </a:r>
          </a:p>
          <a:p>
            <a:pPr marL="342900" indent="-342900">
              <a:buFontTx/>
              <a:buChar char="-"/>
            </a:pPr>
            <a:r>
              <a:rPr lang="en-GB" sz="1600" b="1" dirty="0" smtClean="0"/>
              <a:t>Length 1316,91mm </a:t>
            </a:r>
            <a:endParaRPr lang="en-GB" sz="1600" b="1" dirty="0"/>
          </a:p>
        </p:txBody>
      </p:sp>
      <p:sp>
        <p:nvSpPr>
          <p:cNvPr id="34" name="ZoneTexte 24"/>
          <p:cNvSpPr txBox="1"/>
          <p:nvPr/>
        </p:nvSpPr>
        <p:spPr>
          <a:xfrm>
            <a:off x="4211960" y="5938237"/>
            <a:ext cx="230603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Medium beta: </a:t>
            </a:r>
          </a:p>
          <a:p>
            <a:pPr marL="342900" indent="-342900">
              <a:buFontTx/>
              <a:buChar char="-"/>
            </a:pPr>
            <a:r>
              <a:rPr lang="en-GB" sz="1600" b="1" dirty="0" smtClean="0"/>
              <a:t>6 cells – beta=0.67</a:t>
            </a:r>
          </a:p>
          <a:p>
            <a:pPr marL="342900" indent="-342900">
              <a:buFontTx/>
              <a:buChar char="-"/>
            </a:pPr>
            <a:r>
              <a:rPr lang="en-GB" sz="1600" b="1" dirty="0" smtClean="0"/>
              <a:t>Length 1259,40mm </a:t>
            </a:r>
            <a:endParaRPr lang="en-GB" sz="1600" b="1" dirty="0"/>
          </a:p>
        </p:txBody>
      </p:sp>
      <p:cxnSp>
        <p:nvCxnSpPr>
          <p:cNvPr id="52" name="Straight Arrow Connector 11"/>
          <p:cNvCxnSpPr/>
          <p:nvPr/>
        </p:nvCxnSpPr>
        <p:spPr>
          <a:xfrm flipH="1" flipV="1">
            <a:off x="1187624" y="4941168"/>
            <a:ext cx="2232248" cy="7200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707904" y="2852936"/>
            <a:ext cx="2069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NbTi</a:t>
            </a:r>
            <a:r>
              <a:rPr lang="fr-FR" sz="1200" dirty="0"/>
              <a:t> </a:t>
            </a:r>
            <a:r>
              <a:rPr lang="fr-FR" sz="1200" dirty="0" err="1"/>
              <a:t>flange</a:t>
            </a:r>
            <a:endParaRPr lang="fr-FR" sz="1200" dirty="0"/>
          </a:p>
          <a:p>
            <a:r>
              <a:rPr lang="fr-FR" sz="1200" dirty="0"/>
              <a:t>(w/bore </a:t>
            </a:r>
            <a:r>
              <a:rPr lang="fr-FR" sz="1200" dirty="0" err="1"/>
              <a:t>holes</a:t>
            </a:r>
            <a:r>
              <a:rPr lang="fr-FR" sz="1200" dirty="0"/>
              <a:t> for </a:t>
            </a:r>
            <a:r>
              <a:rPr lang="fr-FR" sz="1200" dirty="0" err="1"/>
              <a:t>alignment</a:t>
            </a:r>
            <a:r>
              <a:rPr lang="fr-FR" sz="1200" dirty="0"/>
              <a:t> &amp; </a:t>
            </a:r>
            <a:r>
              <a:rPr lang="fr-FR" sz="1200" dirty="0" err="1"/>
              <a:t>assembly</a:t>
            </a:r>
            <a:r>
              <a:rPr lang="fr-FR" sz="1200" dirty="0"/>
              <a:t>  </a:t>
            </a:r>
            <a:r>
              <a:rPr lang="fr-FR" sz="1200" dirty="0" err="1"/>
              <a:t>tool</a:t>
            </a:r>
            <a:r>
              <a:rPr lang="fr-FR" sz="1200" dirty="0"/>
              <a:t>)</a:t>
            </a:r>
          </a:p>
          <a:p>
            <a:r>
              <a:rPr lang="fr-FR" sz="1200" dirty="0"/>
              <a:t>+Al </a:t>
            </a:r>
            <a:r>
              <a:rPr lang="fr-FR" sz="1200" dirty="0" err="1"/>
              <a:t>hex</a:t>
            </a:r>
            <a:r>
              <a:rPr lang="fr-FR" sz="1200" dirty="0"/>
              <a:t>. </a:t>
            </a:r>
            <a:r>
              <a:rPr lang="fr-FR" sz="1200" dirty="0" err="1"/>
              <a:t>gaskets</a:t>
            </a:r>
            <a:endParaRPr lang="en-US" sz="1200" dirty="0"/>
          </a:p>
        </p:txBody>
      </p:sp>
      <p:cxnSp>
        <p:nvCxnSpPr>
          <p:cNvPr id="61" name="Straight Arrow Connector 7"/>
          <p:cNvCxnSpPr/>
          <p:nvPr/>
        </p:nvCxnSpPr>
        <p:spPr>
          <a:xfrm>
            <a:off x="4139952" y="3717032"/>
            <a:ext cx="576064" cy="21602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7"/>
          <p:cNvCxnSpPr/>
          <p:nvPr/>
        </p:nvCxnSpPr>
        <p:spPr>
          <a:xfrm flipH="1">
            <a:off x="3491880" y="3356992"/>
            <a:ext cx="288032" cy="21602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7"/>
          <p:cNvCxnSpPr/>
          <p:nvPr/>
        </p:nvCxnSpPr>
        <p:spPr>
          <a:xfrm>
            <a:off x="8820472" y="3573016"/>
            <a:ext cx="17851" cy="1390223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 rot="16200000">
            <a:off x="8580840" y="4063427"/>
            <a:ext cx="773393" cy="2653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charset="0"/>
                <a:ea typeface="Lucida Grande" charset="0"/>
                <a:cs typeface="Lucida Grande" charset="0"/>
              </a:rPr>
              <a:t>418 mm</a:t>
            </a:r>
            <a:endParaRPr lang="fr-FR" sz="1100" dirty="0"/>
          </a:p>
        </p:txBody>
      </p:sp>
      <p:cxnSp>
        <p:nvCxnSpPr>
          <p:cNvPr id="71" name="Straight Arrow Connector 7"/>
          <p:cNvCxnSpPr/>
          <p:nvPr/>
        </p:nvCxnSpPr>
        <p:spPr>
          <a:xfrm flipV="1">
            <a:off x="467544" y="2564904"/>
            <a:ext cx="2857242" cy="383916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"/>
          <p:cNvCxnSpPr/>
          <p:nvPr/>
        </p:nvCxnSpPr>
        <p:spPr>
          <a:xfrm>
            <a:off x="251520" y="3140968"/>
            <a:ext cx="144016" cy="1944216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29133" y="3769387"/>
            <a:ext cx="773142" cy="265469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charset="0"/>
                <a:ea typeface="Lucida Grande" charset="0"/>
                <a:cs typeface="Lucida Grande" charset="0"/>
              </a:rPr>
              <a:t>550 mm</a:t>
            </a:r>
            <a:endParaRPr lang="fr-FR" sz="1100" dirty="0"/>
          </a:p>
        </p:txBody>
      </p:sp>
      <p:sp>
        <p:nvSpPr>
          <p:cNvPr id="74" name="Rectangle 73"/>
          <p:cNvSpPr/>
          <p:nvPr/>
        </p:nvSpPr>
        <p:spPr>
          <a:xfrm rot="21196890">
            <a:off x="696442" y="2537210"/>
            <a:ext cx="773142" cy="265469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charset="0"/>
                <a:ea typeface="Lucida Grande" charset="0"/>
                <a:cs typeface="Lucida Grande" charset="0"/>
              </a:rPr>
              <a:t>994 mm</a:t>
            </a:r>
            <a:endParaRPr lang="fr-FR" sz="1100" dirty="0"/>
          </a:p>
        </p:txBody>
      </p:sp>
      <p:sp>
        <p:nvSpPr>
          <p:cNvPr id="3" name="Rectangle 2"/>
          <p:cNvSpPr/>
          <p:nvPr/>
        </p:nvSpPr>
        <p:spPr>
          <a:xfrm>
            <a:off x="4283968" y="1916832"/>
            <a:ext cx="289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Lucida Grande" charset="0"/>
                <a:ea typeface="Lucida Grande" charset="0"/>
                <a:cs typeface="Lucida Grande" charset="0"/>
                <a:sym typeface="Wingdings"/>
              </a:rPr>
              <a:t></a:t>
            </a:r>
            <a:r>
              <a:rPr lang="fr-FR" sz="1600" dirty="0" smtClean="0">
                <a:latin typeface="Lucida Grande" charset="0"/>
                <a:ea typeface="Lucida Grande" charset="0"/>
                <a:cs typeface="Lucida Grande" charset="0"/>
                <a:sym typeface="Wingdings"/>
              </a:rPr>
              <a:t> </a:t>
            </a:r>
            <a:r>
              <a:rPr lang="fr-FR" sz="1600" dirty="0" smtClean="0">
                <a:latin typeface="Lucida Grande" charset="0"/>
                <a:ea typeface="Lucida Grande" charset="0"/>
                <a:cs typeface="Lucida Grande" charset="0"/>
              </a:rPr>
              <a:t>No HOM power </a:t>
            </a:r>
            <a:r>
              <a:rPr lang="fr-FR" sz="1600" dirty="0" err="1" smtClean="0">
                <a:latin typeface="Lucida Grande" charset="0"/>
                <a:ea typeface="Lucida Grande" charset="0"/>
                <a:cs typeface="Lucida Grande" charset="0"/>
              </a:rPr>
              <a:t>couplers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724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Medium</a:t>
            </a:r>
            <a:r>
              <a:rPr lang="en-GB" dirty="0"/>
              <a:t>-β Elliptical </a:t>
            </a:r>
            <a:r>
              <a:rPr lang="en-GB" dirty="0" smtClean="0"/>
              <a:t>Cavities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56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392488"/>
            <a:ext cx="3306697" cy="2276872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437112"/>
            <a:ext cx="2664296" cy="10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1128" y="1484784"/>
            <a:ext cx="519296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K</a:t>
            </a:r>
            <a:r>
              <a:rPr lang="fr-FR" sz="1400" baseline="-25000" dirty="0" smtClean="0">
                <a:solidFill>
                  <a:srgbClr val="DAEDEF">
                    <a:lumMod val="25000"/>
                  </a:srgbClr>
                </a:solidFill>
              </a:rPr>
              <a:t>L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</a:t>
            </a: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</a:rPr>
              <a:t>reduction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 </a:t>
            </a: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</a:rPr>
              <a:t>using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compensation rings for medium and </a:t>
            </a: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</a:rPr>
              <a:t>high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-beta</a:t>
            </a:r>
          </a:p>
        </p:txBody>
      </p:sp>
      <p:graphicFrame>
        <p:nvGraphicFramePr>
          <p:cNvPr id="16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502257"/>
              </p:ext>
            </p:extLst>
          </p:nvPr>
        </p:nvGraphicFramePr>
        <p:xfrm>
          <a:off x="179512" y="2497309"/>
          <a:ext cx="4757490" cy="182879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83730"/>
                <a:gridCol w="873760"/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/>
                        <a:t>Nominal wall thickness [mm] </a:t>
                      </a:r>
                      <a:endParaRPr lang="fr-FR" sz="1400" b="0" dirty="0">
                        <a:solidFill>
                          <a:sysClr val="windowText" lastClr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3.6</a:t>
                      </a:r>
                      <a:endParaRPr lang="fr-FR" sz="1400" b="0" dirty="0">
                        <a:solidFill>
                          <a:sysClr val="windowText" lastClr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/>
                        <a:t>Cavity stiffness Kcav [kN/mm] </a:t>
                      </a:r>
                      <a:endParaRPr lang="fr-FR" sz="1400" b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2.59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/>
                        <a:t>Tuning sensitivity </a:t>
                      </a:r>
                      <a:r>
                        <a:rPr lang="en-GB" sz="1400" kern="800" dirty="0" err="1"/>
                        <a:t>Df</a:t>
                      </a:r>
                      <a:r>
                        <a:rPr lang="en-GB" sz="1400" kern="800" dirty="0"/>
                        <a:t>/</a:t>
                      </a:r>
                      <a:r>
                        <a:rPr lang="en-GB" sz="1400" kern="800" dirty="0" err="1"/>
                        <a:t>Dz</a:t>
                      </a:r>
                      <a:r>
                        <a:rPr lang="en-GB" sz="1400" kern="800" dirty="0"/>
                        <a:t> [kHz/mm] 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197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K</a:t>
                      </a:r>
                      <a:r>
                        <a:rPr lang="en-GB" sz="1400" kern="800" baseline="-25000" dirty="0" smtClean="0"/>
                        <a:t>L</a:t>
                      </a:r>
                      <a:r>
                        <a:rPr lang="en-GB" sz="1400" kern="800" dirty="0" smtClean="0"/>
                        <a:t> with </a:t>
                      </a:r>
                      <a:r>
                        <a:rPr lang="en-GB" sz="1400" kern="800" dirty="0"/>
                        <a:t>fixed ends [Hz/(MV/m)²] 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/>
                        <a:t>-</a:t>
                      </a:r>
                      <a:r>
                        <a:rPr lang="en-GB" sz="1400" kern="800" dirty="0" smtClean="0"/>
                        <a:t>0.36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K</a:t>
                      </a:r>
                      <a:r>
                        <a:rPr lang="en-GB" sz="1400" kern="800" baseline="-25000" dirty="0" smtClean="0"/>
                        <a:t>L</a:t>
                      </a:r>
                      <a:r>
                        <a:rPr lang="en-GB" sz="1400" kern="800" dirty="0" smtClean="0"/>
                        <a:t> with </a:t>
                      </a:r>
                      <a:r>
                        <a:rPr lang="en-GB" sz="1400" kern="800" dirty="0"/>
                        <a:t>free ends [Hz/(MV/m)²] 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-8.9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/>
                        <a:t>Pressure sensitivity K</a:t>
                      </a:r>
                      <a:r>
                        <a:rPr lang="en-GB" sz="1400" kern="800" baseline="-25000" dirty="0"/>
                        <a:t>P</a:t>
                      </a:r>
                      <a:r>
                        <a:rPr lang="en-GB" sz="1400" kern="800" dirty="0"/>
                        <a:t> [Hz/mbar] (fixed ends)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/>
                        <a:t>4.85</a:t>
                      </a:r>
                      <a:endParaRPr lang="fr-FR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Image 7" descr="KL_vs_kext_3_6m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809" y="3861048"/>
            <a:ext cx="4093191" cy="2883079"/>
          </a:xfrm>
          <a:prstGeom prst="rect">
            <a:avLst/>
          </a:prstGeom>
        </p:spPr>
      </p:pic>
      <p:sp>
        <p:nvSpPr>
          <p:cNvPr id="18" name="Étoile à 5 branches 8"/>
          <p:cNvSpPr/>
          <p:nvPr/>
        </p:nvSpPr>
        <p:spPr>
          <a:xfrm>
            <a:off x="7884368" y="4149080"/>
            <a:ext cx="252028" cy="22449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fr-FR" sz="2600">
              <a:solidFill>
                <a:srgbClr val="FFFFFF"/>
              </a:solidFill>
            </a:endParaRPr>
          </a:p>
        </p:txBody>
      </p:sp>
      <p:cxnSp>
        <p:nvCxnSpPr>
          <p:cNvPr id="19" name="Connecteur droit avec flèche 9"/>
          <p:cNvCxnSpPr>
            <a:stCxn id="20" idx="3"/>
            <a:endCxn id="18" idx="2"/>
          </p:cNvCxnSpPr>
          <p:nvPr/>
        </p:nvCxnSpPr>
        <p:spPr>
          <a:xfrm flipV="1">
            <a:off x="7633196" y="4373569"/>
            <a:ext cx="299305" cy="15163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0"/>
          <p:cNvSpPr txBox="1"/>
          <p:nvPr/>
        </p:nvSpPr>
        <p:spPr>
          <a:xfrm>
            <a:off x="5508104" y="4005064"/>
            <a:ext cx="2125092" cy="104028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K</a:t>
            </a:r>
            <a:r>
              <a:rPr lang="fr-FR" sz="1400" baseline="-25000" dirty="0" smtClean="0">
                <a:solidFill>
                  <a:srgbClr val="DAEDEF">
                    <a:lumMod val="25000"/>
                  </a:srgbClr>
                </a:solidFill>
              </a:rPr>
              <a:t>ext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</a:t>
            </a:r>
            <a:r>
              <a:rPr lang="fr-FR" sz="1100" dirty="0" smtClean="0">
                <a:solidFill>
                  <a:srgbClr val="DAEDEF">
                    <a:lumMod val="25000"/>
                  </a:srgbClr>
                </a:solidFill>
              </a:rPr>
              <a:t>(tank + tuner)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≈30 kN/mm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Wingdings 3"/>
              <a:buChar char="&quot;"/>
            </a:pP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K</a:t>
            </a:r>
            <a:r>
              <a:rPr lang="fr-FR" sz="1400" baseline="-25000" dirty="0" smtClean="0">
                <a:solidFill>
                  <a:srgbClr val="DAEDEF">
                    <a:lumMod val="25000"/>
                  </a:srgbClr>
                </a:solidFill>
              </a:rPr>
              <a:t>L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≈-1 Hz/(MV/m)</a:t>
            </a:r>
            <a:r>
              <a:rPr lang="fr-FR" sz="1400" baseline="30000" dirty="0" smtClean="0">
                <a:solidFill>
                  <a:srgbClr val="DAEDEF">
                    <a:lumMod val="25000"/>
                  </a:srgbClr>
                </a:solidFill>
              </a:rPr>
              <a:t>2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Wingdings 3"/>
              <a:buChar char="&quot;"/>
            </a:pP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  <a:latin typeface="Symbol" pitchFamily="18" charset="2"/>
              </a:rPr>
              <a:t>D</a:t>
            </a: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</a:rPr>
              <a:t>f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≈ 325 Hz @ 18 MV/m (1/3 of </a:t>
            </a: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</a:rPr>
              <a:t>cavity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</a:t>
            </a:r>
            <a:r>
              <a:rPr lang="fr-FR" sz="1400" dirty="0" err="1" smtClean="0">
                <a:solidFill>
                  <a:srgbClr val="DAEDEF">
                    <a:lumMod val="25000"/>
                  </a:srgbClr>
                </a:solidFill>
              </a:rPr>
              <a:t>bandwidth</a:t>
            </a:r>
            <a:r>
              <a:rPr lang="fr-FR" sz="1400" dirty="0" smtClean="0">
                <a:solidFill>
                  <a:srgbClr val="DAEDEF">
                    <a:lumMod val="25000"/>
                  </a:srgbClr>
                </a:solidFill>
              </a:rPr>
              <a:t> )</a:t>
            </a:r>
            <a:endParaRPr lang="fr-FR" sz="1400" dirty="0">
              <a:solidFill>
                <a:srgbClr val="DAEDEF">
                  <a:lumMod val="25000"/>
                </a:srgbClr>
              </a:solidFill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168" y="2564904"/>
            <a:ext cx="1170689" cy="293877"/>
          </a:xfrm>
          <a:prstGeom prst="rect">
            <a:avLst/>
          </a:prstGeom>
          <a:noFill/>
          <a:ln/>
        </p:spPr>
      </p:pic>
      <p:pic>
        <p:nvPicPr>
          <p:cNvPr id="22" name="Picture 2" descr="\\Dapdc5\jplouin\My Documents\SPL\SRF11\formule_K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2251073" cy="556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1128" y="1792561"/>
            <a:ext cx="3966924" cy="47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avec flèche 35"/>
          <p:cNvCxnSpPr/>
          <p:nvPr/>
        </p:nvCxnSpPr>
        <p:spPr bwMode="auto">
          <a:xfrm flipH="1">
            <a:off x="1345301" y="1749897"/>
            <a:ext cx="83127" cy="392590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Connecteur droit avec flèche 36"/>
          <p:cNvCxnSpPr/>
          <p:nvPr/>
        </p:nvCxnSpPr>
        <p:spPr bwMode="auto">
          <a:xfrm>
            <a:off x="2432883" y="1792561"/>
            <a:ext cx="1" cy="349926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ZoneTexte 2"/>
          <p:cNvSpPr txBox="1"/>
          <p:nvPr/>
        </p:nvSpPr>
        <p:spPr>
          <a:xfrm>
            <a:off x="5940152" y="2132856"/>
            <a:ext cx="178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600" dirty="0" smtClean="0">
                <a:solidFill>
                  <a:srgbClr val="5F5F5F"/>
                </a:solidFill>
              </a:rPr>
              <a:t>Lorentz </a:t>
            </a:r>
            <a:r>
              <a:rPr lang="fr-FR" sz="1600" dirty="0" err="1" smtClean="0">
                <a:solidFill>
                  <a:srgbClr val="5F5F5F"/>
                </a:solidFill>
              </a:rPr>
              <a:t>detuning</a:t>
            </a:r>
            <a:endParaRPr lang="fr-FR" sz="1600" dirty="0">
              <a:solidFill>
                <a:srgbClr val="5F5F5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2160" y="1556792"/>
            <a:ext cx="2468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RF/</a:t>
            </a:r>
            <a:r>
              <a:rPr lang="fr-FR" dirty="0" err="1">
                <a:latin typeface="Arial"/>
                <a:cs typeface="Arial"/>
              </a:rPr>
              <a:t>mechanical</a:t>
            </a:r>
            <a:r>
              <a:rPr lang="fr-FR" dirty="0">
                <a:latin typeface="Arial"/>
                <a:cs typeface="Arial"/>
              </a:rPr>
              <a:t> design </a:t>
            </a:r>
          </a:p>
        </p:txBody>
      </p:sp>
    </p:spTree>
    <p:extLst>
      <p:ext uri="{BB962C8B-B14F-4D97-AF65-F5344CB8AC3E}">
        <p14:creationId xmlns:p14="http://schemas.microsoft.com/office/powerpoint/2010/main" val="192751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2993" y="0"/>
            <a:ext cx="6409429" cy="54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6" tIns="45648" rIns="91296" bIns="45648"/>
          <a:lstStyle/>
          <a:p>
            <a:pPr defTabSz="912947">
              <a:tabLst>
                <a:tab pos="805170" algn="l"/>
              </a:tabLst>
              <a:defRPr/>
            </a:pPr>
            <a:r>
              <a:rPr lang="en-US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+mn-cs"/>
              </a:rPr>
              <a:t>Cavity Prototypes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415" y="764976"/>
            <a:ext cx="9072586" cy="881063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/>
          <a:p>
            <a:pPr defTabSz="912947">
              <a:spcAft>
                <a:spcPts val="300"/>
              </a:spcAft>
              <a:defRPr/>
            </a:pPr>
            <a:r>
              <a:rPr lang="en-US" sz="2400" b="1" dirty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The 3 spoke cavities prototypes: </a:t>
            </a:r>
          </a:p>
          <a:p>
            <a:pPr defTabSz="912947">
              <a:spcAft>
                <a:spcPts val="300"/>
              </a:spcAft>
              <a:defRPr/>
            </a:pPr>
            <a:r>
              <a:rPr lang="en-US" sz="2400" b="1" dirty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	named: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Romea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Giulietta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and Germaine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53" y="1701106"/>
            <a:ext cx="4921632" cy="362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5636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727" y="1701107"/>
            <a:ext cx="2890789" cy="21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7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598" y="5316141"/>
            <a:ext cx="1367286" cy="14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716317" y="6093023"/>
            <a:ext cx="2231695" cy="584895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sz="1600" dirty="0" err="1">
                <a:latin typeface="Arial" pitchFamily="34" charset="0"/>
              </a:rPr>
              <a:t>View</a:t>
            </a:r>
            <a:r>
              <a:rPr lang="fr-FR" sz="1600" dirty="0">
                <a:latin typeface="Arial" pitchFamily="34" charset="0"/>
              </a:rPr>
              <a:t> of the </a:t>
            </a:r>
            <a:r>
              <a:rPr lang="fr-FR" sz="1600" dirty="0" err="1">
                <a:latin typeface="Arial" pitchFamily="34" charset="0"/>
              </a:rPr>
              <a:t>cavity</a:t>
            </a:r>
            <a:r>
              <a:rPr lang="fr-FR" sz="1600" dirty="0">
                <a:latin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</a:rPr>
              <a:t>inside</a:t>
            </a:r>
            <a:r>
              <a:rPr lang="fr-FR" sz="1600" dirty="0">
                <a:latin typeface="Arial" pitchFamily="34" charset="0"/>
              </a:rPr>
              <a:t>: the </a:t>
            </a:r>
            <a:r>
              <a:rPr lang="fr-FR" sz="1600" dirty="0" err="1">
                <a:latin typeface="Arial" pitchFamily="34" charset="0"/>
              </a:rPr>
              <a:t>spoke</a:t>
            </a:r>
            <a:r>
              <a:rPr lang="fr-FR" sz="1600" dirty="0">
                <a:latin typeface="Arial" pitchFamily="34" charset="0"/>
              </a:rPr>
              <a:t> bars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42946" y="3717727"/>
            <a:ext cx="1095019" cy="467320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sz="24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Romea</a:t>
            </a:r>
            <a:endParaRPr lang="fr-FR" sz="2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563275" y="3717727"/>
            <a:ext cx="1298846" cy="467320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sz="24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Giulietta</a:t>
            </a:r>
            <a:endParaRPr lang="fr-FR" sz="2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43649" y="3789165"/>
            <a:ext cx="1462504" cy="467320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Germaine</a:t>
            </a:r>
          </a:p>
        </p:txBody>
      </p:sp>
    </p:spTree>
    <p:extLst>
      <p:ext uri="{BB962C8B-B14F-4D97-AF65-F5344CB8AC3E}">
        <p14:creationId xmlns:p14="http://schemas.microsoft.com/office/powerpoint/2010/main" val="679655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cavity Performances </a:t>
            </a:r>
            <a:br>
              <a:rPr lang="en-US" dirty="0" smtClean="0"/>
            </a:br>
            <a:r>
              <a:rPr lang="en-US" sz="2800" dirty="0" smtClean="0"/>
              <a:t>(Jan-June 2015)</a:t>
            </a:r>
            <a:endParaRPr lang="en-US" sz="2800" dirty="0"/>
          </a:p>
        </p:txBody>
      </p:sp>
      <p:pic>
        <p:nvPicPr>
          <p:cNvPr id="4" name="Imag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6" y="1988840"/>
            <a:ext cx="7020272" cy="4869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20272" y="1988840"/>
            <a:ext cx="212372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 err="1"/>
              <a:t>Eacc_max</a:t>
            </a:r>
            <a:r>
              <a:rPr lang="en-US" dirty="0"/>
              <a:t>=15.3 MV/m achieved with “</a:t>
            </a:r>
            <a:r>
              <a:rPr lang="en-US" dirty="0" err="1"/>
              <a:t>Romea</a:t>
            </a:r>
            <a:r>
              <a:rPr lang="en-US" dirty="0" smtClean="0"/>
              <a:t>”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Several MP barriers but easily processed.</a:t>
            </a:r>
          </a:p>
          <a:p>
            <a:pPr marL="285750" indent="-285750">
              <a:buFontTx/>
              <a:buChar char="•"/>
            </a:pPr>
            <a:r>
              <a:rPr lang="en-US" dirty="0" err="1" smtClean="0"/>
              <a:t>Qo</a:t>
            </a:r>
            <a:r>
              <a:rPr lang="en-US" dirty="0" smtClean="0"/>
              <a:t> &gt; </a:t>
            </a:r>
            <a:r>
              <a:rPr lang="en-US" dirty="0"/>
              <a:t>1.6 10</a:t>
            </a:r>
            <a:r>
              <a:rPr lang="en-US" baseline="30000" dirty="0"/>
              <a:t>10</a:t>
            </a:r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 smtClean="0"/>
              <a:t>Strong FE at max gradient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Limitation is the cooling capacity (unstable conditions, cavity in vertical position)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512" y="1556792"/>
            <a:ext cx="742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Spoke cavity exceeding ESS requirements in vertical test on both </a:t>
            </a:r>
            <a:r>
              <a:rPr lang="en-US" dirty="0" err="1" smtClean="0"/>
              <a:t>Eacc</a:t>
            </a:r>
            <a:r>
              <a:rPr lang="en-US" dirty="0" smtClean="0"/>
              <a:t> and </a:t>
            </a:r>
            <a:r>
              <a:rPr lang="en-US" dirty="0" err="1" smtClean="0"/>
              <a:t>Qo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3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415"/>
            <a:ext cx="9144000" cy="619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9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dipole and quadrupole graph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952091"/>
            <a:ext cx="1676400" cy="111686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63795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291880"/>
            <a:ext cx="2886560" cy="1143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78341" name="Rectangle 5"/>
          <p:cNvSpPr>
            <a:spLocks noChangeArrowheads="1"/>
          </p:cNvSpPr>
          <p:nvPr/>
        </p:nvSpPr>
        <p:spPr bwMode="auto">
          <a:xfrm>
            <a:off x="4167188" y="314096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678342" name="Rectangle 6"/>
          <p:cNvSpPr>
            <a:spLocks noChangeArrowheads="1"/>
          </p:cNvSpPr>
          <p:nvPr/>
        </p:nvSpPr>
        <p:spPr bwMode="auto">
          <a:xfrm>
            <a:off x="4152900" y="3176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678343" name="Rectangle 7"/>
          <p:cNvSpPr>
            <a:spLocks noChangeArrowheads="1"/>
          </p:cNvSpPr>
          <p:nvPr/>
        </p:nvSpPr>
        <p:spPr bwMode="auto">
          <a:xfrm>
            <a:off x="3938588" y="318135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678344" name="Rectangle 8"/>
          <p:cNvSpPr>
            <a:spLocks noChangeArrowheads="1"/>
          </p:cNvSpPr>
          <p:nvPr/>
        </p:nvSpPr>
        <p:spPr bwMode="auto">
          <a:xfrm>
            <a:off x="2990850" y="314801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95536" y="404664"/>
            <a:ext cx="7139136" cy="1143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Type of Particle </a:t>
            </a:r>
            <a:r>
              <a:rPr lang="en-US" dirty="0" smtClean="0"/>
              <a:t>Accelerators</a:t>
            </a:r>
            <a:br>
              <a:rPr lang="en-US" dirty="0" smtClean="0"/>
            </a:br>
            <a:r>
              <a:rPr lang="en-US" sz="2000" dirty="0" smtClean="0"/>
              <a:t>Used for ?</a:t>
            </a:r>
            <a:endParaRPr lang="en-US" sz="2000" dirty="0"/>
          </a:p>
        </p:txBody>
      </p:sp>
      <p:sp>
        <p:nvSpPr>
          <p:cNvPr id="18" name="Content Placeholder 3"/>
          <p:cNvSpPr>
            <a:spLocks noGrp="1"/>
          </p:cNvSpPr>
          <p:nvPr>
            <p:ph idx="1"/>
          </p:nvPr>
        </p:nvSpPr>
        <p:spPr>
          <a:xfrm>
            <a:off x="228600" y="2148880"/>
            <a:ext cx="8915400" cy="43624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Discovery science: e.g. High Energy Physics</a:t>
            </a:r>
          </a:p>
          <a:p>
            <a:endParaRPr lang="en-US" sz="2000" dirty="0" smtClean="0"/>
          </a:p>
          <a:p>
            <a:r>
              <a:rPr lang="en-US" sz="2000" dirty="0" smtClean="0"/>
              <a:t>Materials </a:t>
            </a:r>
            <a:r>
              <a:rPr lang="en-US" sz="2000" dirty="0" smtClean="0"/>
              <a:t>research/manufacturing</a:t>
            </a:r>
            <a:r>
              <a:rPr lang="en-US" sz="2000" dirty="0" smtClean="0"/>
              <a:t>: e.g. light </a:t>
            </a:r>
            <a:r>
              <a:rPr lang="en-US" sz="2000" dirty="0" smtClean="0"/>
              <a:t>sources, </a:t>
            </a:r>
            <a:r>
              <a:rPr lang="en-US" sz="2000" dirty="0"/>
              <a:t>s</a:t>
            </a:r>
            <a:r>
              <a:rPr lang="en-US" sz="2000" dirty="0" smtClean="0"/>
              <a:t>pallation source,  Accelerator Driven Systems (ADS)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National security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Medical Applications: </a:t>
            </a:r>
          </a:p>
          <a:p>
            <a:pPr>
              <a:buNone/>
            </a:pPr>
            <a:r>
              <a:rPr lang="en-US" sz="2000" dirty="0" smtClean="0"/>
              <a:t>e.g. Neutron and Proton Therapies</a:t>
            </a:r>
          </a:p>
          <a:p>
            <a:pPr>
              <a:buNone/>
            </a:pPr>
            <a:r>
              <a:rPr lang="en-US" sz="2000" dirty="0" smtClean="0"/>
              <a:t>MRI and NMR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0" y="146308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Today: &gt;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35,000 </a:t>
            </a:r>
            <a:r>
              <a:rPr lang="en-US" sz="2000" dirty="0">
                <a:solidFill>
                  <a:srgbClr val="05050B"/>
                </a:solidFill>
                <a:latin typeface="Arial"/>
                <a:cs typeface="Arial"/>
              </a:rPr>
              <a:t>accelerators are in operation around </a:t>
            </a:r>
            <a:r>
              <a:rPr lang="en-US" sz="2000" dirty="0" smtClean="0">
                <a:solidFill>
                  <a:srgbClr val="05050B"/>
                </a:solidFill>
                <a:latin typeface="Arial"/>
                <a:cs typeface="Arial"/>
              </a:rPr>
              <a:t>the world</a:t>
            </a:r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437112"/>
            <a:ext cx="3719513" cy="23200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3795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2133600" cy="113890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987824" y="3573016"/>
            <a:ext cx="1253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i="1" dirty="0" smtClean="0">
                <a:solidFill>
                  <a:srgbClr val="05050B"/>
                </a:solidFill>
                <a:latin typeface="Arial"/>
                <a:cs typeface="Arial"/>
              </a:rPr>
              <a:t>X-ray scanning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67600" y="4809703"/>
            <a:ext cx="1257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i="1" dirty="0" err="1" smtClean="0">
                <a:solidFill>
                  <a:srgbClr val="05050B"/>
                </a:solidFill>
                <a:latin typeface="Arial"/>
                <a:cs typeface="Arial"/>
              </a:rPr>
              <a:t>iThemba</a:t>
            </a:r>
            <a:r>
              <a:rPr lang="en-US" sz="1200" i="1" dirty="0" smtClean="0">
                <a:solidFill>
                  <a:srgbClr val="05050B"/>
                </a:solidFill>
                <a:latin typeface="Arial"/>
                <a:cs typeface="Arial"/>
              </a:rPr>
              <a:t> LABS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15556" y="1976727"/>
            <a:ext cx="630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i="1" dirty="0" smtClean="0">
                <a:solidFill>
                  <a:srgbClr val="05050B"/>
                </a:solidFill>
                <a:latin typeface="Arial"/>
                <a:cs typeface="Arial"/>
              </a:rPr>
              <a:t>FNAL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05800" y="3291880"/>
            <a:ext cx="522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i="1" dirty="0" smtClean="0">
                <a:solidFill>
                  <a:srgbClr val="05050B"/>
                </a:solidFill>
                <a:latin typeface="Arial"/>
                <a:cs typeface="Arial"/>
              </a:rPr>
              <a:t>SLS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6296" y="1608139"/>
            <a:ext cx="192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.. and “has been”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46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39136" cy="1143000"/>
          </a:xfrm>
        </p:spPr>
        <p:txBody>
          <a:bodyPr/>
          <a:lstStyle/>
          <a:p>
            <a:r>
              <a:rPr lang="fr-FR" dirty="0" err="1" smtClean="0">
                <a:ea typeface="Lucida Grande" charset="0"/>
              </a:rPr>
              <a:t>Elliptical</a:t>
            </a:r>
            <a:r>
              <a:rPr lang="fr-FR" dirty="0" smtClean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Cavity</a:t>
            </a:r>
            <a:r>
              <a:rPr lang="fr-FR" dirty="0" smtClean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Preparation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1484784"/>
            <a:ext cx="3960440" cy="523220"/>
          </a:xfrm>
          <a:prstGeom prst="rect">
            <a:avLst/>
          </a:prstGeom>
        </p:spPr>
        <p:txBody>
          <a:bodyPr lIns="91432" tIns="45716" rIns="91432" bIns="45716"/>
          <a:lstStyle>
            <a:defPPr>
              <a:defRPr lang="en-US"/>
            </a:defPPr>
            <a:lvl1pPr marL="39688" indent="-39688" algn="just" eaLnBrk="0" hangingPunct="0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pPr algn="l"/>
            <a:r>
              <a:rPr lang="fr-FR" sz="1600" dirty="0">
                <a:solidFill>
                  <a:schemeClr val="tx1"/>
                </a:solidFill>
                <a:latin typeface="Arial"/>
                <a:cs typeface="Arial"/>
              </a:rPr>
              <a:t>Vertical </a:t>
            </a:r>
            <a:r>
              <a:rPr lang="fr-FR" sz="1600" dirty="0" err="1">
                <a:solidFill>
                  <a:schemeClr val="tx1"/>
                </a:solidFill>
                <a:latin typeface="Arial"/>
                <a:cs typeface="Arial"/>
              </a:rPr>
              <a:t>Electropolishing</a:t>
            </a:r>
            <a:r>
              <a:rPr lang="fr-FR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dirty="0" smtClean="0">
                <a:solidFill>
                  <a:schemeClr val="tx1"/>
                </a:solidFill>
                <a:latin typeface="Arial"/>
                <a:cs typeface="Arial"/>
              </a:rPr>
              <a:t>system@ CEA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41615" y="2546487"/>
            <a:ext cx="4392488" cy="3277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988840"/>
            <a:ext cx="4325467" cy="21016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4085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Arial"/>
                <a:ea typeface="Lucida Grande" charset="0"/>
                <a:cs typeface="Arial"/>
              </a:rPr>
              <a:t>High beta </a:t>
            </a:r>
            <a:r>
              <a:rPr lang="fr-FR" sz="1600" dirty="0" err="1" smtClean="0">
                <a:latin typeface="Arial"/>
                <a:ea typeface="Lucida Grande" charset="0"/>
                <a:cs typeface="Arial"/>
              </a:rPr>
              <a:t>cavity</a:t>
            </a:r>
            <a:r>
              <a:rPr lang="fr-FR" sz="1600" dirty="0" smtClean="0">
                <a:latin typeface="Arial"/>
                <a:ea typeface="Lucida Grande" charset="0"/>
                <a:cs typeface="Arial"/>
              </a:rPr>
              <a:t> fabrication (</a:t>
            </a:r>
            <a:r>
              <a:rPr lang="fr-FR" sz="1600" dirty="0" err="1" smtClean="0">
                <a:latin typeface="Arial"/>
                <a:ea typeface="Lucida Grande" charset="0"/>
                <a:cs typeface="Arial"/>
              </a:rPr>
              <a:t>Zanon</a:t>
            </a:r>
            <a:r>
              <a:rPr lang="fr-FR" sz="1600" dirty="0" smtClean="0">
                <a:latin typeface="Arial"/>
                <a:ea typeface="Lucida Grande" charset="0"/>
                <a:cs typeface="Arial"/>
              </a:rPr>
              <a:t> and RI)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" name="Image 9" descr="Asssemblage coupleur cavité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293096"/>
            <a:ext cx="3895417" cy="21911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95536" y="4581128"/>
            <a:ext cx="2520280" cy="188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2">
              <a:lnSpc>
                <a:spcPts val="2000"/>
              </a:lnSpc>
              <a:buSzPct val="90000"/>
            </a:pPr>
            <a:r>
              <a:rPr lang="fr-FR" sz="1600" dirty="0" err="1">
                <a:solidFill>
                  <a:srgbClr val="000000"/>
                </a:solidFill>
                <a:latin typeface="Arial"/>
                <a:cs typeface="Arial"/>
              </a:rPr>
              <a:t>Study</a:t>
            </a:r>
            <a:r>
              <a:rPr lang="fr-FR" sz="1600" dirty="0">
                <a:solidFill>
                  <a:srgbClr val="000000"/>
                </a:solidFill>
                <a:latin typeface="Arial"/>
                <a:cs typeface="Arial"/>
              </a:rPr>
              <a:t> of the </a:t>
            </a:r>
            <a:r>
              <a:rPr lang="fr-FR" sz="1600" dirty="0" err="1">
                <a:solidFill>
                  <a:srgbClr val="000000"/>
                </a:solidFill>
                <a:latin typeface="Arial"/>
                <a:cs typeface="Arial"/>
              </a:rPr>
              <a:t>tooling</a:t>
            </a:r>
            <a:r>
              <a:rPr lang="fr-FR" sz="1600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cs typeface="Arial"/>
              </a:rPr>
              <a:t>progress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cs typeface="Arial"/>
              </a:rPr>
              <a:t> @ CEA</a:t>
            </a:r>
            <a:endParaRPr lang="fr-FR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763" lvl="2">
              <a:lnSpc>
                <a:spcPts val="2000"/>
              </a:lnSpc>
              <a:buSzPct val="90000"/>
            </a:pPr>
            <a:endParaRPr lang="fr-FR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763" lvl="2">
              <a:lnSpc>
                <a:spcPts val="2000"/>
              </a:lnSpc>
              <a:buSzPct val="90000"/>
            </a:pPr>
            <a:r>
              <a:rPr lang="fr-FR" sz="1600" dirty="0" err="1">
                <a:solidFill>
                  <a:srgbClr val="000000"/>
                </a:solidFill>
                <a:latin typeface="Arial"/>
                <a:cs typeface="Arial"/>
              </a:rPr>
              <a:t>Example</a:t>
            </a:r>
            <a:r>
              <a:rPr lang="fr-FR" sz="1600" dirty="0">
                <a:solidFill>
                  <a:srgbClr val="000000"/>
                </a:solidFill>
                <a:latin typeface="Arial"/>
                <a:cs typeface="Arial"/>
              </a:rPr>
              <a:t> of the </a:t>
            </a:r>
            <a:r>
              <a:rPr lang="fr-FR" sz="1600" dirty="0" err="1">
                <a:solidFill>
                  <a:srgbClr val="000000"/>
                </a:solidFill>
                <a:latin typeface="Arial"/>
                <a:cs typeface="Arial"/>
              </a:rPr>
              <a:t>tooling</a:t>
            </a:r>
            <a:r>
              <a:rPr lang="fr-FR" sz="1600" dirty="0">
                <a:solidFill>
                  <a:srgbClr val="000000"/>
                </a:solidFill>
                <a:latin typeface="Arial"/>
                <a:cs typeface="Arial"/>
              </a:rPr>
              <a:t> for the </a:t>
            </a:r>
            <a:r>
              <a:rPr lang="fr-FR" sz="1600" dirty="0" err="1">
                <a:solidFill>
                  <a:srgbClr val="000000"/>
                </a:solidFill>
                <a:latin typeface="Arial"/>
                <a:cs typeface="Arial"/>
              </a:rPr>
              <a:t>assembling</a:t>
            </a:r>
            <a:r>
              <a:rPr lang="fr-FR" sz="1600" dirty="0">
                <a:solidFill>
                  <a:srgbClr val="000000"/>
                </a:solidFill>
                <a:latin typeface="Arial"/>
                <a:cs typeface="Arial"/>
              </a:rPr>
              <a:t> of the coupler on the </a:t>
            </a:r>
            <a:r>
              <a:rPr lang="fr-FR" sz="1600" dirty="0" err="1">
                <a:solidFill>
                  <a:srgbClr val="000000"/>
                </a:solidFill>
                <a:latin typeface="Arial"/>
                <a:cs typeface="Arial"/>
              </a:rPr>
              <a:t>cavity</a:t>
            </a:r>
            <a:r>
              <a:rPr lang="fr-FR" sz="1600" dirty="0">
                <a:solidFill>
                  <a:srgbClr val="000000"/>
                </a:solidFill>
                <a:latin typeface="Arial"/>
                <a:cs typeface="Arial"/>
              </a:rPr>
              <a:t> in clean room</a:t>
            </a:r>
          </a:p>
        </p:txBody>
      </p:sp>
    </p:spTree>
    <p:extLst>
      <p:ext uri="{BB962C8B-B14F-4D97-AF65-F5344CB8AC3E}">
        <p14:creationId xmlns:p14="http://schemas.microsoft.com/office/powerpoint/2010/main" val="236468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Title 1"/>
          <p:cNvSpPr>
            <a:spLocks noGrp="1"/>
          </p:cNvSpPr>
          <p:nvPr>
            <p:ph type="title"/>
          </p:nvPr>
        </p:nvSpPr>
        <p:spPr>
          <a:xfrm>
            <a:off x="578754" y="0"/>
            <a:ext cx="6067236" cy="1442145"/>
          </a:xfrm>
        </p:spPr>
        <p:txBody>
          <a:bodyPr/>
          <a:lstStyle/>
          <a:p>
            <a:r>
              <a:rPr lang="en-US" dirty="0"/>
              <a:t>High</a:t>
            </a:r>
            <a:r>
              <a:rPr lang="en-US" dirty="0">
                <a:latin typeface="Symbol" charset="2"/>
                <a:cs typeface="Symbol" charset="2"/>
              </a:rPr>
              <a:t> b </a:t>
            </a:r>
            <a:r>
              <a:rPr lang="en-US" dirty="0"/>
              <a:t>Elliptical Cavity Activities in Clean Room</a:t>
            </a:r>
          </a:p>
        </p:txBody>
      </p:sp>
      <p:sp>
        <p:nvSpPr>
          <p:cNvPr id="3287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696367" indent="-267833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071334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499867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928401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3569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85468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14002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425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1F84767-69CB-F64A-832E-B7579E9A4252}" type="slidenum">
              <a:rPr lang="sv-SE" sz="1200">
                <a:solidFill>
                  <a:srgbClr val="0094CA"/>
                </a:solidFill>
                <a:latin typeface="Calibri" charset="0"/>
              </a:rPr>
              <a:pPr eaLnBrk="1" hangingPunct="1"/>
              <a:t>61</a:t>
            </a:fld>
            <a:endParaRPr lang="sv-SE" sz="1200">
              <a:solidFill>
                <a:srgbClr val="0094CA"/>
              </a:solidFill>
              <a:latin typeface="Calibri" charset="0"/>
            </a:endParaRPr>
          </a:p>
        </p:txBody>
      </p:sp>
      <p:pic>
        <p:nvPicPr>
          <p:cNvPr id="328707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09" y="1491258"/>
            <a:ext cx="3648078" cy="486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0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489" y="1491258"/>
            <a:ext cx="3302909" cy="247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09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21" y="4083844"/>
            <a:ext cx="3517152" cy="263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11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ea typeface="Lucida Grande" charset="0"/>
              </a:rPr>
              <a:t>Magnetic</a:t>
            </a:r>
            <a:r>
              <a:rPr lang="fr-FR" dirty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shield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62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4604"/>
            <a:ext cx="6968198" cy="4968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7984" y="5013176"/>
            <a:ext cx="4644008" cy="1080120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285750" indent="-285750" eaLnBrk="0" hangingPunct="0">
              <a:buFontTx/>
              <a:buChar char="•"/>
            </a:pPr>
            <a:r>
              <a:rPr lang="en-US" sz="1600" dirty="0" smtClean="0">
                <a:latin typeface="Arial"/>
                <a:ea typeface="Lucida Grande" charset="0"/>
                <a:cs typeface="Arial"/>
              </a:rPr>
              <a:t>Limit 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contribution of the trapped flux to the surface resistance to 4 </a:t>
            </a:r>
            <a:r>
              <a:rPr lang="en-US" sz="1600" dirty="0" err="1">
                <a:latin typeface="Arial"/>
                <a:ea typeface="Lucida Grande" charset="0"/>
                <a:cs typeface="Arial"/>
              </a:rPr>
              <a:t>n</a:t>
            </a:r>
            <a:r>
              <a:rPr lang="en-US" sz="1600" dirty="0" err="1">
                <a:latin typeface="Symbol" panose="05050102010706020507" pitchFamily="18" charset="2"/>
                <a:ea typeface="Lucida Grande" charset="0"/>
                <a:cs typeface="Lucida Grande" charset="0"/>
              </a:rPr>
              <a:t>W</a:t>
            </a:r>
            <a:r>
              <a:rPr lang="en-US" sz="1600" dirty="0">
                <a:latin typeface="Lucida Grande" charset="0"/>
                <a:ea typeface="Lucida Grande" charset="0"/>
                <a:cs typeface="Lucida Grande" charset="0"/>
              </a:rPr>
              <a:t> </a:t>
            </a:r>
            <a:endParaRPr lang="en-US" sz="1600" dirty="0" smtClean="0">
              <a:latin typeface="Lucida Grande" charset="0"/>
              <a:ea typeface="Lucida Grande" charset="0"/>
              <a:cs typeface="Lucida Grande" charset="0"/>
            </a:endParaRPr>
          </a:p>
          <a:p>
            <a:pPr marL="285750" indent="-285750" eaLnBrk="0" hangingPunct="0">
              <a:buFontTx/>
              <a:buChar char="•"/>
            </a:pPr>
            <a:endParaRPr lang="en-US" sz="1600" dirty="0">
              <a:latin typeface="Lucida Grande" charset="0"/>
              <a:ea typeface="Lucida Grande" charset="0"/>
              <a:cs typeface="Lucida Grande" charset="0"/>
            </a:endParaRPr>
          </a:p>
          <a:p>
            <a:pPr marL="285750" indent="-285750" eaLnBrk="0" hangingPunct="0">
              <a:buFontTx/>
              <a:buChar char="•"/>
            </a:pPr>
            <a:r>
              <a:rPr lang="en-US" sz="1600" dirty="0" smtClean="0">
                <a:latin typeface="Arial"/>
                <a:ea typeface="Lucida Grande" charset="0"/>
                <a:cs typeface="Arial"/>
              </a:rPr>
              <a:t>Limit 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the external static field to </a:t>
            </a:r>
            <a:r>
              <a:rPr lang="en-US" sz="1600" dirty="0" err="1">
                <a:latin typeface="Arial"/>
                <a:ea typeface="Lucida Grande" charset="0"/>
                <a:cs typeface="Arial"/>
              </a:rPr>
              <a:t>Bext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 = 14 </a:t>
            </a:r>
            <a:r>
              <a:rPr lang="en-US" sz="1600" dirty="0" err="1">
                <a:latin typeface="Arial"/>
                <a:ea typeface="Lucida Grande" charset="0"/>
                <a:cs typeface="Arial"/>
              </a:rPr>
              <a:t>mG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. </a:t>
            </a:r>
          </a:p>
          <a:p>
            <a:pPr marL="39684" indent="-39684" eaLnBrk="0" hangingPunct="0"/>
            <a:r>
              <a:rPr lang="en-US" sz="1600" dirty="0">
                <a:latin typeface="Arial"/>
                <a:ea typeface="Lucida Grande" charset="0"/>
                <a:cs typeface="Arial"/>
              </a:rPr>
              <a:t>→ </a:t>
            </a:r>
            <a:r>
              <a:rPr lang="en-US" sz="1600" dirty="0" smtClean="0">
                <a:latin typeface="Arial"/>
                <a:ea typeface="Lucida Grande" charset="0"/>
                <a:cs typeface="Arial"/>
              </a:rPr>
              <a:t>Required 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shielding efficiency equal to 35</a:t>
            </a:r>
            <a:r>
              <a:rPr lang="en-US" sz="1600" dirty="0" smtClean="0">
                <a:latin typeface="Arial"/>
                <a:ea typeface="Lucida Grande" charset="0"/>
                <a:cs typeface="Arial"/>
              </a:rPr>
              <a:t>.</a:t>
            </a:r>
            <a:endParaRPr lang="en-US" sz="1600" dirty="0">
              <a:latin typeface="Arial"/>
              <a:ea typeface="Lucida Grande" charset="0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844824"/>
            <a:ext cx="28083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4" indent="-39684" eaLnBrk="0" hangingPunct="0"/>
            <a:r>
              <a:rPr lang="fr-FR" sz="1600" dirty="0" err="1">
                <a:latin typeface="Arial"/>
                <a:ea typeface="Lucida Grande" charset="0"/>
                <a:cs typeface="Arial"/>
              </a:rPr>
              <a:t>Achievable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 </a:t>
            </a:r>
            <a:r>
              <a:rPr lang="fr-FR" sz="1600" dirty="0" err="1">
                <a:latin typeface="Arial"/>
                <a:ea typeface="Lucida Grande" charset="0"/>
                <a:cs typeface="Arial"/>
              </a:rPr>
              <a:t>with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 1.5 mm, </a:t>
            </a:r>
            <a:endParaRPr lang="fr-FR" sz="1600" dirty="0" smtClean="0">
              <a:latin typeface="Arial"/>
              <a:ea typeface="Lucida Grande" charset="0"/>
              <a:cs typeface="Arial"/>
            </a:endParaRPr>
          </a:p>
          <a:p>
            <a:pPr marL="39684" indent="-39684" eaLnBrk="0" hangingPunct="0"/>
            <a:r>
              <a:rPr lang="fr-FR" sz="1600" dirty="0" smtClean="0">
                <a:latin typeface="Arial"/>
                <a:ea typeface="Lucida Grande" charset="0"/>
                <a:cs typeface="Arial"/>
              </a:rPr>
              <a:t>µ</a:t>
            </a:r>
            <a:r>
              <a:rPr lang="fr-FR" sz="1600" baseline="-25000" dirty="0" smtClean="0">
                <a:latin typeface="Arial"/>
                <a:ea typeface="Lucida Grande" charset="0"/>
                <a:cs typeface="Arial"/>
              </a:rPr>
              <a:t>r</a:t>
            </a:r>
            <a:r>
              <a:rPr lang="fr-FR" sz="1600" dirty="0" smtClean="0">
                <a:latin typeface="Arial"/>
                <a:ea typeface="Lucida Grande" charset="0"/>
                <a:cs typeface="Arial"/>
              </a:rPr>
              <a:t> 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=20000 </a:t>
            </a:r>
            <a:r>
              <a:rPr lang="fr-FR" sz="1600" dirty="0" err="1">
                <a:latin typeface="Arial"/>
                <a:ea typeface="Lucida Grande" charset="0"/>
                <a:cs typeface="Arial"/>
              </a:rPr>
              <a:t>shielding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 </a:t>
            </a:r>
            <a:r>
              <a:rPr lang="fr-FR" sz="1600" dirty="0" err="1">
                <a:latin typeface="Arial"/>
                <a:ea typeface="Lucida Grande" charset="0"/>
                <a:cs typeface="Arial"/>
              </a:rPr>
              <a:t>material</a:t>
            </a:r>
            <a:endParaRPr lang="en-US" sz="1600" dirty="0">
              <a:latin typeface="Arial"/>
              <a:ea typeface="Lucida Grande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1628800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Courtesy of J.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Plouin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/ CEA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32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22418"/>
            <a:ext cx="9117607" cy="952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/>
          </a:p>
        </p:txBody>
      </p:sp>
      <p:sp>
        <p:nvSpPr>
          <p:cNvPr id="3" name="AutoShape 30"/>
          <p:cNvSpPr>
            <a:spLocks noChangeArrowheads="1"/>
          </p:cNvSpPr>
          <p:nvPr/>
        </p:nvSpPr>
        <p:spPr bwMode="auto">
          <a:xfrm>
            <a:off x="2910277" y="692696"/>
            <a:ext cx="1965325" cy="330994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fabrication</a:t>
            </a:r>
            <a:endParaRPr lang="fr-FR" sz="1300" b="1" dirty="0">
              <a:latin typeface="+mj-lt"/>
            </a:endParaRPr>
          </a:p>
        </p:txBody>
      </p:sp>
      <p:sp>
        <p:nvSpPr>
          <p:cNvPr id="4" name="AutoShape 32"/>
          <p:cNvSpPr>
            <a:spLocks noChangeArrowheads="1"/>
          </p:cNvSpPr>
          <p:nvPr/>
        </p:nvSpPr>
        <p:spPr bwMode="auto">
          <a:xfrm>
            <a:off x="3587844" y="1725535"/>
            <a:ext cx="1854200" cy="823466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</a:rPr>
              <a:t>Cryomodule components f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abrication</a:t>
            </a:r>
            <a:endParaRPr lang="fr-FR" sz="1300" b="1" dirty="0">
              <a:latin typeface="+mj-lt"/>
            </a:endParaRPr>
          </a:p>
        </p:txBody>
      </p:sp>
      <p:sp>
        <p:nvSpPr>
          <p:cNvPr id="5" name="AutoShape 45"/>
          <p:cNvSpPr>
            <a:spLocks noChangeArrowheads="1"/>
          </p:cNvSpPr>
          <p:nvPr/>
        </p:nvSpPr>
        <p:spPr bwMode="auto">
          <a:xfrm>
            <a:off x="2981098" y="2944745"/>
            <a:ext cx="1482501" cy="830783"/>
          </a:xfrm>
          <a:prstGeom prst="roundRect">
            <a:avLst>
              <a:gd name="adj" fmla="val 16667"/>
            </a:avLst>
          </a:prstGeom>
          <a:solidFill>
            <a:srgbClr val="FFC00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string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assembling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in clean room</a:t>
            </a:r>
            <a:endParaRPr lang="fr-FR" sz="1300" b="1" dirty="0">
              <a:latin typeface="+mj-lt"/>
            </a:endParaRPr>
          </a:p>
        </p:txBody>
      </p:sp>
      <p:sp>
        <p:nvSpPr>
          <p:cNvPr id="6" name="AutoShape 46"/>
          <p:cNvSpPr>
            <a:spLocks noChangeArrowheads="1"/>
          </p:cNvSpPr>
          <p:nvPr/>
        </p:nvSpPr>
        <p:spPr bwMode="auto">
          <a:xfrm>
            <a:off x="191025" y="1628801"/>
            <a:ext cx="2136408" cy="744806"/>
          </a:xfrm>
          <a:prstGeom prst="roundRect">
            <a:avLst>
              <a:gd name="adj" fmla="val 16667"/>
            </a:avLst>
          </a:prstGeom>
          <a:solidFill>
            <a:srgbClr val="00B05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Validation test of the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in vertical cryostat</a:t>
            </a:r>
            <a:endParaRPr lang="fr-FR" sz="1300" b="1" dirty="0">
              <a:latin typeface="+mj-lt"/>
            </a:endParaRPr>
          </a:p>
        </p:txBody>
      </p:sp>
      <p:cxnSp>
        <p:nvCxnSpPr>
          <p:cNvPr id="6151" name="AutoShape 47"/>
          <p:cNvCxnSpPr>
            <a:cxnSpLocks noChangeShapeType="1"/>
            <a:stCxn id="3" idx="2"/>
            <a:endCxn id="73" idx="0"/>
          </p:cNvCxnSpPr>
          <p:nvPr/>
        </p:nvCxnSpPr>
        <p:spPr bwMode="auto">
          <a:xfrm flipH="1">
            <a:off x="3878608" y="1023690"/>
            <a:ext cx="14333" cy="24507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2" name="AutoShape 48"/>
          <p:cNvCxnSpPr>
            <a:cxnSpLocks noChangeShapeType="1"/>
            <a:stCxn id="4" idx="2"/>
            <a:endCxn id="5" idx="0"/>
          </p:cNvCxnSpPr>
          <p:nvPr/>
        </p:nvCxnSpPr>
        <p:spPr bwMode="auto">
          <a:xfrm flipH="1">
            <a:off x="3722349" y="2549001"/>
            <a:ext cx="792595" cy="3957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7036510" y="3189433"/>
            <a:ext cx="1862138" cy="768350"/>
          </a:xfrm>
          <a:prstGeom prst="roundRect">
            <a:avLst>
              <a:gd name="adj" fmla="val 16667"/>
            </a:avLst>
          </a:prstGeom>
          <a:solidFill>
            <a:srgbClr val="00B05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Validation test of the cryomodule</a:t>
            </a:r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auto">
          <a:xfrm>
            <a:off x="6898412" y="5031210"/>
            <a:ext cx="2054502" cy="558030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on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beam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line</a:t>
            </a:r>
          </a:p>
        </p:txBody>
      </p:sp>
      <p:sp>
        <p:nvSpPr>
          <p:cNvPr id="14" name="AutoShape 30"/>
          <p:cNvSpPr>
            <a:spLocks noChangeArrowheads="1"/>
          </p:cNvSpPr>
          <p:nvPr/>
        </p:nvSpPr>
        <p:spPr bwMode="auto">
          <a:xfrm>
            <a:off x="187268" y="5716606"/>
            <a:ext cx="1965325" cy="617442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Power coupler fabrication</a:t>
            </a:r>
            <a:endParaRPr lang="fr-FR" sz="1300" b="1" dirty="0">
              <a:latin typeface="+mj-lt"/>
            </a:endParaRPr>
          </a:p>
        </p:txBody>
      </p:sp>
      <p:sp>
        <p:nvSpPr>
          <p:cNvPr id="19" name="AutoShape 46"/>
          <p:cNvSpPr>
            <a:spLocks noChangeArrowheads="1"/>
          </p:cNvSpPr>
          <p:nvPr/>
        </p:nvSpPr>
        <p:spPr bwMode="auto">
          <a:xfrm>
            <a:off x="185680" y="4250057"/>
            <a:ext cx="1965325" cy="442913"/>
          </a:xfrm>
          <a:prstGeom prst="roundRect">
            <a:avLst>
              <a:gd name="adj" fmla="val 16667"/>
            </a:avLst>
          </a:prstGeom>
          <a:solidFill>
            <a:srgbClr val="00B05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Coupler RF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processing</a:t>
            </a:r>
            <a:endParaRPr lang="fr-FR" sz="1300" b="1" dirty="0">
              <a:latin typeface="+mj-lt"/>
            </a:endParaRPr>
          </a:p>
        </p:txBody>
      </p:sp>
      <p:cxnSp>
        <p:nvCxnSpPr>
          <p:cNvPr id="20" name="AutoShape 47"/>
          <p:cNvCxnSpPr>
            <a:cxnSpLocks noChangeShapeType="1"/>
            <a:stCxn id="14" idx="0"/>
          </p:cNvCxnSpPr>
          <p:nvPr/>
        </p:nvCxnSpPr>
        <p:spPr bwMode="auto">
          <a:xfrm flipH="1" flipV="1">
            <a:off x="1168342" y="5469951"/>
            <a:ext cx="1589" cy="24665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47"/>
          <p:cNvCxnSpPr>
            <a:cxnSpLocks noChangeShapeType="1"/>
            <a:stCxn id="19" idx="0"/>
            <a:endCxn id="53" idx="2"/>
          </p:cNvCxnSpPr>
          <p:nvPr/>
        </p:nvCxnSpPr>
        <p:spPr bwMode="auto">
          <a:xfrm flipV="1">
            <a:off x="1168342" y="3957783"/>
            <a:ext cx="1588" cy="2922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47"/>
          <p:cNvCxnSpPr>
            <a:cxnSpLocks noChangeShapeType="1"/>
            <a:stCxn id="137" idx="3"/>
            <a:endCxn id="5" idx="1"/>
          </p:cNvCxnSpPr>
          <p:nvPr/>
        </p:nvCxnSpPr>
        <p:spPr bwMode="auto">
          <a:xfrm>
            <a:off x="2201902" y="2933982"/>
            <a:ext cx="779196" cy="4261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AutoShape 45"/>
          <p:cNvSpPr>
            <a:spLocks noChangeArrowheads="1"/>
          </p:cNvSpPr>
          <p:nvPr/>
        </p:nvSpPr>
        <p:spPr bwMode="auto">
          <a:xfrm>
            <a:off x="4883987" y="2944745"/>
            <a:ext cx="1494381" cy="830783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assembling</a:t>
            </a:r>
            <a:endParaRPr lang="fr-FR" sz="1300" b="1" dirty="0">
              <a:latin typeface="+mj-lt"/>
            </a:endParaRPr>
          </a:p>
        </p:txBody>
      </p:sp>
      <p:cxnSp>
        <p:nvCxnSpPr>
          <p:cNvPr id="31" name="AutoShape 47"/>
          <p:cNvCxnSpPr>
            <a:cxnSpLocks noChangeShapeType="1"/>
            <a:stCxn id="5" idx="3"/>
            <a:endCxn id="29" idx="1"/>
          </p:cNvCxnSpPr>
          <p:nvPr/>
        </p:nvCxnSpPr>
        <p:spPr bwMode="auto">
          <a:xfrm>
            <a:off x="4463599" y="3360135"/>
            <a:ext cx="42038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47"/>
          <p:cNvCxnSpPr>
            <a:cxnSpLocks noChangeShapeType="1"/>
            <a:stCxn id="4" idx="2"/>
            <a:endCxn id="29" idx="0"/>
          </p:cNvCxnSpPr>
          <p:nvPr/>
        </p:nvCxnSpPr>
        <p:spPr bwMode="auto">
          <a:xfrm>
            <a:off x="4514942" y="2549001"/>
            <a:ext cx="1116235" cy="3957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AutoShape 32"/>
          <p:cNvSpPr>
            <a:spLocks noChangeArrowheads="1"/>
          </p:cNvSpPr>
          <p:nvPr/>
        </p:nvSpPr>
        <p:spPr bwMode="auto">
          <a:xfrm>
            <a:off x="3617401" y="4077072"/>
            <a:ext cx="1854200" cy="411733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</a:rPr>
              <a:t>Tools f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abrication</a:t>
            </a:r>
            <a:endParaRPr lang="fr-FR" sz="1300" b="1" dirty="0">
              <a:latin typeface="+mj-lt"/>
            </a:endParaRPr>
          </a:p>
        </p:txBody>
      </p:sp>
      <p:cxnSp>
        <p:nvCxnSpPr>
          <p:cNvPr id="41" name="AutoShape 47"/>
          <p:cNvCxnSpPr>
            <a:cxnSpLocks noChangeShapeType="1"/>
            <a:stCxn id="38" idx="0"/>
            <a:endCxn id="29" idx="2"/>
          </p:cNvCxnSpPr>
          <p:nvPr/>
        </p:nvCxnSpPr>
        <p:spPr bwMode="auto">
          <a:xfrm flipV="1">
            <a:off x="4544502" y="3775527"/>
            <a:ext cx="1086677" cy="3015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47"/>
          <p:cNvCxnSpPr>
            <a:cxnSpLocks noChangeShapeType="1"/>
            <a:stCxn id="38" idx="0"/>
            <a:endCxn id="5" idx="2"/>
          </p:cNvCxnSpPr>
          <p:nvPr/>
        </p:nvCxnSpPr>
        <p:spPr bwMode="auto">
          <a:xfrm flipH="1" flipV="1">
            <a:off x="3722349" y="3775527"/>
            <a:ext cx="822152" cy="3015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AutoShape 30"/>
          <p:cNvSpPr>
            <a:spLocks noChangeArrowheads="1"/>
          </p:cNvSpPr>
          <p:nvPr/>
        </p:nvSpPr>
        <p:spPr bwMode="auto">
          <a:xfrm>
            <a:off x="2710871" y="1268760"/>
            <a:ext cx="2335472" cy="33099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Chemical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treatment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7" name="AutoShape 30"/>
          <p:cNvSpPr>
            <a:spLocks noChangeArrowheads="1"/>
          </p:cNvSpPr>
          <p:nvPr/>
        </p:nvSpPr>
        <p:spPr bwMode="auto">
          <a:xfrm>
            <a:off x="163348" y="692697"/>
            <a:ext cx="2193475" cy="741561"/>
          </a:xfrm>
          <a:prstGeom prst="roundRect">
            <a:avLst>
              <a:gd name="adj" fmla="val 16667"/>
            </a:avLst>
          </a:prstGeom>
          <a:solidFill>
            <a:srgbClr val="FFC00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/>
            <a:r>
              <a:rPr lang="fr-FR" sz="1300" b="1" dirty="0">
                <a:solidFill>
                  <a:srgbClr val="000000"/>
                </a:solidFill>
                <a:latin typeface="+mj-lt"/>
              </a:rPr>
              <a:t>High pressure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rinsing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fr-FR" sz="1300" b="1" dirty="0">
                <a:solidFill>
                  <a:srgbClr val="000000"/>
                </a:solidFill>
                <a:latin typeface="+mj-lt"/>
              </a:rPr>
              <a:t>In clean room (ISO5 or ISO4)</a:t>
            </a:r>
          </a:p>
        </p:txBody>
      </p:sp>
      <p:cxnSp>
        <p:nvCxnSpPr>
          <p:cNvPr id="78" name="AutoShape 47"/>
          <p:cNvCxnSpPr>
            <a:cxnSpLocks noChangeShapeType="1"/>
            <a:stCxn id="73" idx="1"/>
            <a:endCxn id="77" idx="3"/>
          </p:cNvCxnSpPr>
          <p:nvPr/>
        </p:nvCxnSpPr>
        <p:spPr bwMode="auto">
          <a:xfrm flipH="1" flipV="1">
            <a:off x="2356823" y="1063478"/>
            <a:ext cx="354048" cy="3707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AutoShape 47"/>
          <p:cNvCxnSpPr>
            <a:cxnSpLocks noChangeShapeType="1"/>
            <a:stCxn id="77" idx="2"/>
            <a:endCxn id="6" idx="0"/>
          </p:cNvCxnSpPr>
          <p:nvPr/>
        </p:nvCxnSpPr>
        <p:spPr bwMode="auto">
          <a:xfrm flipH="1">
            <a:off x="1259229" y="1434259"/>
            <a:ext cx="857" cy="19454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AutoShape 30"/>
          <p:cNvSpPr>
            <a:spLocks noChangeArrowheads="1"/>
          </p:cNvSpPr>
          <p:nvPr/>
        </p:nvSpPr>
        <p:spPr bwMode="auto">
          <a:xfrm>
            <a:off x="187268" y="4954454"/>
            <a:ext cx="2335472" cy="515498"/>
          </a:xfrm>
          <a:prstGeom prst="roundRect">
            <a:avLst>
              <a:gd name="adj" fmla="val 16667"/>
            </a:avLst>
          </a:prstGeom>
          <a:solidFill>
            <a:srgbClr val="FFC00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/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Assembling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in clean room</a:t>
            </a:r>
          </a:p>
        </p:txBody>
      </p:sp>
      <p:cxnSp>
        <p:nvCxnSpPr>
          <p:cNvPr id="85" name="AutoShape 47"/>
          <p:cNvCxnSpPr>
            <a:cxnSpLocks noChangeShapeType="1"/>
            <a:endCxn id="19" idx="2"/>
          </p:cNvCxnSpPr>
          <p:nvPr/>
        </p:nvCxnSpPr>
        <p:spPr bwMode="auto">
          <a:xfrm flipV="1">
            <a:off x="1168342" y="4692969"/>
            <a:ext cx="1" cy="2648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AutoShape 50"/>
          <p:cNvSpPr>
            <a:spLocks noChangeArrowheads="1"/>
          </p:cNvSpPr>
          <p:nvPr/>
        </p:nvSpPr>
        <p:spPr bwMode="auto">
          <a:xfrm>
            <a:off x="7024307" y="1554692"/>
            <a:ext cx="1862138" cy="384175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Transport</a:t>
            </a:r>
          </a:p>
        </p:txBody>
      </p:sp>
      <p:cxnSp>
        <p:nvCxnSpPr>
          <p:cNvPr id="96" name="AutoShape 47"/>
          <p:cNvCxnSpPr>
            <a:cxnSpLocks noChangeShapeType="1"/>
            <a:stCxn id="138" idx="2"/>
            <a:endCxn id="9" idx="0"/>
          </p:cNvCxnSpPr>
          <p:nvPr/>
        </p:nvCxnSpPr>
        <p:spPr bwMode="auto">
          <a:xfrm>
            <a:off x="7955376" y="2901452"/>
            <a:ext cx="12202" cy="28798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AutoShape 47"/>
          <p:cNvCxnSpPr>
            <a:cxnSpLocks noChangeShapeType="1"/>
            <a:stCxn id="29" idx="3"/>
            <a:endCxn id="94" idx="1"/>
          </p:cNvCxnSpPr>
          <p:nvPr/>
        </p:nvCxnSpPr>
        <p:spPr bwMode="auto">
          <a:xfrm flipV="1">
            <a:off x="6378367" y="1746780"/>
            <a:ext cx="645940" cy="161335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AutoShape 47"/>
          <p:cNvCxnSpPr>
            <a:cxnSpLocks noChangeShapeType="1"/>
            <a:stCxn id="171" idx="2"/>
            <a:endCxn id="34" idx="0"/>
          </p:cNvCxnSpPr>
          <p:nvPr/>
        </p:nvCxnSpPr>
        <p:spPr bwMode="auto">
          <a:xfrm flipH="1">
            <a:off x="7925663" y="4771440"/>
            <a:ext cx="29713" cy="25977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" name="AutoShape 50"/>
          <p:cNvSpPr>
            <a:spLocks noChangeArrowheads="1"/>
          </p:cNvSpPr>
          <p:nvPr/>
        </p:nvSpPr>
        <p:spPr bwMode="auto">
          <a:xfrm>
            <a:off x="339763" y="2671347"/>
            <a:ext cx="1862138" cy="525269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Qualified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8" name="AutoShape 50"/>
          <p:cNvSpPr>
            <a:spLocks noChangeArrowheads="1"/>
          </p:cNvSpPr>
          <p:nvPr/>
        </p:nvSpPr>
        <p:spPr bwMode="auto">
          <a:xfrm>
            <a:off x="6951804" y="2301601"/>
            <a:ext cx="2007145" cy="599851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reception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and 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41" name="AutoShape 47"/>
          <p:cNvCxnSpPr>
            <a:cxnSpLocks noChangeShapeType="1"/>
            <a:stCxn id="6" idx="2"/>
            <a:endCxn id="137" idx="0"/>
          </p:cNvCxnSpPr>
          <p:nvPr/>
        </p:nvCxnSpPr>
        <p:spPr bwMode="auto">
          <a:xfrm>
            <a:off x="1259229" y="2373607"/>
            <a:ext cx="11602" cy="29773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7" name="AutoShape 47"/>
          <p:cNvCxnSpPr>
            <a:cxnSpLocks noChangeShapeType="1"/>
            <a:stCxn id="94" idx="2"/>
            <a:endCxn id="138" idx="0"/>
          </p:cNvCxnSpPr>
          <p:nvPr/>
        </p:nvCxnSpPr>
        <p:spPr bwMode="auto">
          <a:xfrm>
            <a:off x="7955376" y="1938865"/>
            <a:ext cx="0" cy="36273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1" name="AutoShape 50"/>
          <p:cNvSpPr>
            <a:spLocks noChangeArrowheads="1"/>
          </p:cNvSpPr>
          <p:nvPr/>
        </p:nvSpPr>
        <p:spPr bwMode="auto">
          <a:xfrm>
            <a:off x="6951804" y="4171589"/>
            <a:ext cx="2007145" cy="599851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74" name="AutoShape 47"/>
          <p:cNvCxnSpPr>
            <a:cxnSpLocks noChangeShapeType="1"/>
            <a:stCxn id="9" idx="2"/>
          </p:cNvCxnSpPr>
          <p:nvPr/>
        </p:nvCxnSpPr>
        <p:spPr bwMode="auto">
          <a:xfrm flipH="1">
            <a:off x="7955376" y="3957783"/>
            <a:ext cx="12202" cy="2138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AutoShape 50"/>
          <p:cNvSpPr>
            <a:spLocks noChangeArrowheads="1"/>
          </p:cNvSpPr>
          <p:nvPr/>
        </p:nvSpPr>
        <p:spPr bwMode="auto">
          <a:xfrm>
            <a:off x="238861" y="3432516"/>
            <a:ext cx="1862138" cy="525269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Processed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couplers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58" name="AutoShape 47"/>
          <p:cNvCxnSpPr>
            <a:cxnSpLocks noChangeShapeType="1"/>
            <a:stCxn id="53" idx="3"/>
            <a:endCxn id="5" idx="1"/>
          </p:cNvCxnSpPr>
          <p:nvPr/>
        </p:nvCxnSpPr>
        <p:spPr bwMode="auto">
          <a:xfrm flipV="1">
            <a:off x="2100999" y="3360135"/>
            <a:ext cx="880098" cy="33501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Espace réservé de la date 1"/>
          <p:cNvSpPr>
            <a:spLocks noGrp="1"/>
          </p:cNvSpPr>
          <p:nvPr/>
        </p:nvSpPr>
        <p:spPr>
          <a:xfrm>
            <a:off x="5076056" y="6093296"/>
            <a:ext cx="4041551" cy="57606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1000" u="none" kern="1200" cap="none" dirty="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  <a:latin typeface="Arial"/>
                <a:cs typeface="Arial"/>
              </a:rPr>
              <a:t>Courtesy of Pierre </a:t>
            </a:r>
            <a:r>
              <a:rPr lang="en-US" sz="1600" b="1" dirty="0" err="1">
                <a:solidFill>
                  <a:schemeClr val="accent2"/>
                </a:solidFill>
                <a:latin typeface="Arial"/>
                <a:cs typeface="Arial"/>
              </a:rPr>
              <a:t>Bosland</a:t>
            </a:r>
            <a:r>
              <a:rPr lang="en-US" sz="1600" b="1" dirty="0">
                <a:solidFill>
                  <a:schemeClr val="accent2"/>
                </a:solidFill>
                <a:latin typeface="Arial"/>
                <a:cs typeface="Arial"/>
              </a:rPr>
              <a:t> CEA/IRFU</a:t>
            </a:r>
          </a:p>
        </p:txBody>
      </p:sp>
      <p:grpSp>
        <p:nvGrpSpPr>
          <p:cNvPr id="40" name="Groupe 30"/>
          <p:cNvGrpSpPr/>
          <p:nvPr/>
        </p:nvGrpSpPr>
        <p:grpSpPr>
          <a:xfrm>
            <a:off x="2179119" y="4509121"/>
            <a:ext cx="4719294" cy="2147065"/>
            <a:chOff x="-316430" y="1774943"/>
            <a:chExt cx="8424936" cy="430384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808" y="2352310"/>
              <a:ext cx="3491880" cy="3726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4" name="Connecteur droit avec flèche 4"/>
            <p:cNvCxnSpPr>
              <a:stCxn id="45" idx="3"/>
            </p:cNvCxnSpPr>
            <p:nvPr/>
          </p:nvCxnSpPr>
          <p:spPr bwMode="auto">
            <a:xfrm>
              <a:off x="1952329" y="2371088"/>
              <a:ext cx="1115614" cy="48282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ZoneTexte 7"/>
            <p:cNvSpPr txBox="1"/>
            <p:nvPr/>
          </p:nvSpPr>
          <p:spPr>
            <a:xfrm>
              <a:off x="656185" y="1970073"/>
              <a:ext cx="1296144" cy="80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Space frame</a:t>
              </a:r>
            </a:p>
          </p:txBody>
        </p:sp>
        <p:cxnSp>
          <p:nvCxnSpPr>
            <p:cNvPr id="46" name="Connecteur droit avec flèche 11"/>
            <p:cNvCxnSpPr>
              <a:stCxn id="49" idx="1"/>
            </p:cNvCxnSpPr>
            <p:nvPr/>
          </p:nvCxnSpPr>
          <p:spPr bwMode="auto">
            <a:xfrm flipH="1">
              <a:off x="3453650" y="4132812"/>
              <a:ext cx="1806989" cy="114335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Connecteur droit avec flèche 12"/>
            <p:cNvCxnSpPr>
              <a:stCxn id="48" idx="3"/>
            </p:cNvCxnSpPr>
            <p:nvPr/>
          </p:nvCxnSpPr>
          <p:spPr bwMode="auto">
            <a:xfrm flipV="1">
              <a:off x="1304256" y="5102581"/>
              <a:ext cx="1205880" cy="34774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ZoneTexte 13"/>
            <p:cNvSpPr txBox="1"/>
            <p:nvPr/>
          </p:nvSpPr>
          <p:spPr>
            <a:xfrm>
              <a:off x="-316430" y="4582104"/>
              <a:ext cx="1620686" cy="111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Beam valves and extremity flange</a:t>
              </a:r>
            </a:p>
          </p:txBody>
        </p:sp>
        <p:sp>
          <p:nvSpPr>
            <p:cNvPr id="49" name="ZoneTexte 16"/>
            <p:cNvSpPr txBox="1"/>
            <p:nvPr/>
          </p:nvSpPr>
          <p:spPr>
            <a:xfrm>
              <a:off x="5260639" y="3423325"/>
              <a:ext cx="2847867" cy="1418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TA6V rods in X pattern to keep the beam axis at the same position during cool down</a:t>
              </a:r>
            </a:p>
          </p:txBody>
        </p:sp>
        <p:sp>
          <p:nvSpPr>
            <p:cNvPr id="50" name="ZoneTexte 20"/>
            <p:cNvSpPr txBox="1"/>
            <p:nvPr/>
          </p:nvSpPr>
          <p:spPr>
            <a:xfrm>
              <a:off x="5853947" y="2929675"/>
              <a:ext cx="1872210" cy="49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Magnetic shield</a:t>
              </a:r>
            </a:p>
          </p:txBody>
        </p:sp>
        <p:sp>
          <p:nvSpPr>
            <p:cNvPr id="51" name="ZoneTexte 21"/>
            <p:cNvSpPr txBox="1"/>
            <p:nvPr/>
          </p:nvSpPr>
          <p:spPr>
            <a:xfrm>
              <a:off x="5379302" y="1774943"/>
              <a:ext cx="2637649" cy="49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Tuning system</a:t>
              </a:r>
            </a:p>
          </p:txBody>
        </p:sp>
        <p:cxnSp>
          <p:nvCxnSpPr>
            <p:cNvPr id="52" name="Connecteur droit avec flèche 22"/>
            <p:cNvCxnSpPr>
              <a:stCxn id="50" idx="1"/>
            </p:cNvCxnSpPr>
            <p:nvPr/>
          </p:nvCxnSpPr>
          <p:spPr bwMode="auto">
            <a:xfrm flipH="1">
              <a:off x="4311355" y="3176454"/>
              <a:ext cx="1542592" cy="41909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Connecteur droit avec flèche 26"/>
            <p:cNvCxnSpPr>
              <a:stCxn id="51" idx="2"/>
            </p:cNvCxnSpPr>
            <p:nvPr/>
          </p:nvCxnSpPr>
          <p:spPr bwMode="auto">
            <a:xfrm flipH="1">
              <a:off x="5023320" y="2268499"/>
              <a:ext cx="1674806" cy="228153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5" name="Groupe 2"/>
          <p:cNvGrpSpPr>
            <a:grpSpLocks noChangeAspect="1"/>
          </p:cNvGrpSpPr>
          <p:nvPr/>
        </p:nvGrpSpPr>
        <p:grpSpPr>
          <a:xfrm>
            <a:off x="5103752" y="2"/>
            <a:ext cx="4214381" cy="1628800"/>
            <a:chOff x="899592" y="1772816"/>
            <a:chExt cx="7992888" cy="3168352"/>
          </a:xfrm>
        </p:grpSpPr>
        <p:pic>
          <p:nvPicPr>
            <p:cNvPr id="56" name="Image 3" descr="9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9592" y="1772816"/>
              <a:ext cx="7992888" cy="3168352"/>
            </a:xfrm>
            <a:prstGeom prst="rect">
              <a:avLst/>
            </a:prstGeom>
          </p:spPr>
        </p:pic>
        <p:sp>
          <p:nvSpPr>
            <p:cNvPr id="57" name="Flèche droite 4"/>
            <p:cNvSpPr/>
            <p:nvPr/>
          </p:nvSpPr>
          <p:spPr>
            <a:xfrm rot="20811662">
              <a:off x="3068568" y="3459710"/>
              <a:ext cx="1566946" cy="25731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Title 1"/>
          <p:cNvSpPr txBox="1">
            <a:spLocks/>
          </p:cNvSpPr>
          <p:nvPr/>
        </p:nvSpPr>
        <p:spPr>
          <a:xfrm>
            <a:off x="457200" y="114424"/>
            <a:ext cx="8229600" cy="562074"/>
          </a:xfrm>
          <a:prstGeom prst="rect">
            <a:avLst/>
          </a:prstGeom>
        </p:spPr>
        <p:txBody>
          <a:bodyPr lIns="85707" tIns="42853" rIns="85707" bIns="42853"/>
          <a:lstStyle>
            <a:lvl1pPr algn="ctr" defTabSz="478365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84C0"/>
                </a:solidFill>
                <a:latin typeface="Arial"/>
                <a:cs typeface="Arial"/>
              </a:rPr>
              <a:t>Cryomodule life-cycle</a:t>
            </a:r>
          </a:p>
        </p:txBody>
      </p:sp>
      <p:sp>
        <p:nvSpPr>
          <p:cNvPr id="61" name="Slide Number Placeholder 3"/>
          <p:cNvSpPr txBox="1">
            <a:spLocks/>
          </p:cNvSpPr>
          <p:nvPr/>
        </p:nvSpPr>
        <p:spPr>
          <a:xfrm>
            <a:off x="6588224" y="64747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51115BC-487E-4422-894C-CB7CD3E79223}" type="slidenum">
              <a:rPr lang="sv-SE" sz="1200" smtClean="0">
                <a:latin typeface="Arial"/>
                <a:cs typeface="Arial"/>
              </a:rPr>
              <a:pPr algn="r"/>
              <a:t>63</a:t>
            </a:fld>
            <a:endParaRPr lang="sv-SE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88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Elliptical</a:t>
            </a:r>
            <a:r>
              <a:rPr lang="fr-FR" dirty="0" smtClean="0"/>
              <a:t> </a:t>
            </a:r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endParaRPr lang="en-US" dirty="0"/>
          </a:p>
        </p:txBody>
      </p:sp>
      <p:pic>
        <p:nvPicPr>
          <p:cNvPr id="5" name="Image 4" descr="1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509" y="1620489"/>
            <a:ext cx="4536504" cy="161394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4584" y="4365105"/>
            <a:ext cx="2285256" cy="1297133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005" y="2924945"/>
            <a:ext cx="2558869" cy="169416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8345">
            <a:off x="2977607" y="3497593"/>
            <a:ext cx="4490630" cy="204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325" y="3564181"/>
            <a:ext cx="2799908" cy="1802081"/>
          </a:xfrm>
          <a:prstGeom prst="rect">
            <a:avLst/>
          </a:prstGeom>
        </p:spPr>
      </p:pic>
      <p:sp>
        <p:nvSpPr>
          <p:cNvPr id="10" name="Right Arrow 12"/>
          <p:cNvSpPr/>
          <p:nvPr/>
        </p:nvSpPr>
        <p:spPr>
          <a:xfrm rot="20001816">
            <a:off x="5942435" y="5119033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1" name="Right Arrow 12"/>
          <p:cNvSpPr/>
          <p:nvPr/>
        </p:nvSpPr>
        <p:spPr>
          <a:xfrm rot="20001816">
            <a:off x="2454192" y="4250112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07504" y="1520424"/>
            <a:ext cx="3359429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66FF"/>
                </a:solidFill>
                <a:latin typeface="Arial"/>
                <a:cs typeface="Arial"/>
              </a:rPr>
              <a:t>Cavity string assembly in clean room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968552" y="2924944"/>
            <a:ext cx="4139952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66FF"/>
                </a:solidFill>
                <a:latin typeface="Arial"/>
                <a:cs typeface="Arial"/>
              </a:rPr>
              <a:t>Cold mass assembly (outside the clean room)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078" y="4311335"/>
            <a:ext cx="2117703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Thermal shield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827752" y="3464251"/>
            <a:ext cx="1584176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 err="1">
                <a:latin typeface="Arial"/>
                <a:cs typeface="Arial"/>
              </a:rPr>
              <a:t>Spaceframe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42948" y="5034961"/>
            <a:ext cx="1601052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Vacuum 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vessel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7504" y="5908630"/>
            <a:ext cx="9044347" cy="3385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Design concept of the tooling: </a:t>
            </a:r>
            <a:r>
              <a:rPr lang="en-US" sz="1600" dirty="0">
                <a:latin typeface="Arial"/>
                <a:cs typeface="Arial"/>
              </a:rPr>
              <a:t>most of </a:t>
            </a:r>
            <a:r>
              <a:rPr lang="en-US" sz="1600" dirty="0" smtClean="0">
                <a:latin typeface="Arial"/>
                <a:cs typeface="Arial"/>
              </a:rPr>
              <a:t>parts </a:t>
            </a:r>
            <a:r>
              <a:rPr lang="en-US" sz="1600" dirty="0">
                <a:latin typeface="Arial"/>
                <a:cs typeface="Arial"/>
              </a:rPr>
              <a:t>will be used for both types of </a:t>
            </a:r>
            <a:r>
              <a:rPr lang="en-US" sz="1600" dirty="0" smtClean="0">
                <a:latin typeface="Arial"/>
                <a:cs typeface="Arial"/>
              </a:rPr>
              <a:t>elliptical cryomodules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ZoneTexte 12"/>
          <p:cNvSpPr txBox="1"/>
          <p:nvPr/>
        </p:nvSpPr>
        <p:spPr>
          <a:xfrm>
            <a:off x="5004048" y="1484784"/>
            <a:ext cx="3528392" cy="954099"/>
          </a:xfrm>
          <a:prstGeom prst="rect">
            <a:avLst/>
          </a:prstGeom>
          <a:solidFill>
            <a:srgbClr val="C6D9F1">
              <a:alpha val="47000"/>
            </a:srgbClr>
          </a:solidFill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Build on existing knowledge (SNS, XFEL)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Develop Training and “Fabrication file”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Pre-industrialization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Industrialization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06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in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12212" y="47224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Ens-dans-salle-blanche-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298491"/>
            <a:ext cx="28384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26"/>
          <p:cNvGrpSpPr/>
          <p:nvPr/>
        </p:nvGrpSpPr>
        <p:grpSpPr>
          <a:xfrm>
            <a:off x="-108520" y="1916832"/>
            <a:ext cx="3798978" cy="2804387"/>
            <a:chOff x="-423294" y="85645"/>
            <a:chExt cx="3156021" cy="2225568"/>
          </a:xfrm>
        </p:grpSpPr>
        <p:sp>
          <p:nvSpPr>
            <p:cNvPr id="9" name="Titre 1"/>
            <p:cNvSpPr txBox="1">
              <a:spLocks/>
            </p:cNvSpPr>
            <p:nvPr/>
          </p:nvSpPr>
          <p:spPr>
            <a:xfrm>
              <a:off x="1640110" y="1751964"/>
              <a:ext cx="883285" cy="556260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IS0 5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  <a:p>
              <a:pPr algn="ctr" fontAlgn="base">
                <a:spcAft>
                  <a:spcPts val="0"/>
                </a:spcAft>
              </a:pPr>
              <a:r>
                <a:rPr lang="en-US" sz="1400" kern="1200" dirty="0" smtClean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52,69 </a:t>
              </a: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m</a:t>
              </a:r>
              <a:r>
                <a:rPr lang="en-US" sz="1400" kern="1200" baseline="300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2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Titre 1"/>
            <p:cNvSpPr txBox="1">
              <a:spLocks/>
            </p:cNvSpPr>
            <p:nvPr/>
          </p:nvSpPr>
          <p:spPr>
            <a:xfrm>
              <a:off x="-423294" y="1514288"/>
              <a:ext cx="1824120" cy="79692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IS0 </a:t>
              </a:r>
              <a:r>
                <a:rPr lang="en-US" sz="1400" kern="1200" dirty="0" smtClean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7</a:t>
              </a:r>
              <a:r>
                <a:rPr lang="fr-FR" sz="1400" dirty="0">
                  <a:latin typeface="Times New Roman"/>
                  <a:ea typeface="Times New Roman"/>
                </a:rPr>
                <a:t> </a:t>
              </a:r>
              <a:r>
                <a:rPr lang="fr-FR" sz="1400" dirty="0" smtClean="0">
                  <a:latin typeface="Times New Roman"/>
                  <a:ea typeface="Times New Roman"/>
                </a:rPr>
                <a:t> </a:t>
              </a:r>
              <a:r>
                <a:rPr lang="en-US" sz="1400" kern="1200" dirty="0" smtClean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27,5 </a:t>
              </a: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m</a:t>
              </a:r>
              <a:r>
                <a:rPr lang="en-US" sz="1400" kern="1200" baseline="300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2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  <a:p>
              <a:pPr algn="ctr" fontAlgn="base">
                <a:spcAft>
                  <a:spcPts val="0"/>
                </a:spcAft>
              </a:pP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Water cleaning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Titre 1"/>
            <p:cNvSpPr txBox="1">
              <a:spLocks/>
            </p:cNvSpPr>
            <p:nvPr/>
          </p:nvSpPr>
          <p:spPr>
            <a:xfrm>
              <a:off x="1492572" y="85645"/>
              <a:ext cx="1240155" cy="46926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2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High Pressure Rinsing HPR</a:t>
              </a:r>
              <a:endParaRPr lang="fr-FR" sz="20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2" name="Connecteur droit avec flèche 42"/>
            <p:cNvCxnSpPr/>
            <p:nvPr/>
          </p:nvCxnSpPr>
          <p:spPr bwMode="auto">
            <a:xfrm>
              <a:off x="2208831" y="428519"/>
              <a:ext cx="299105" cy="457167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Connecteur droit avec flèche 43"/>
            <p:cNvCxnSpPr/>
            <p:nvPr/>
          </p:nvCxnSpPr>
          <p:spPr bwMode="auto">
            <a:xfrm flipH="1" flipV="1">
              <a:off x="2029368" y="999977"/>
              <a:ext cx="332584" cy="892685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Connecteur droit avec flèche 44"/>
            <p:cNvCxnSpPr/>
            <p:nvPr/>
          </p:nvCxnSpPr>
          <p:spPr bwMode="auto">
            <a:xfrm flipV="1">
              <a:off x="832948" y="771394"/>
              <a:ext cx="481809" cy="837648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5" name="Picture 2" descr="C:\D\SB124-est\Photos SB oct2013\P10008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75094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51520" y="5949280"/>
            <a:ext cx="6306391" cy="603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2">
              <a:lnSpc>
                <a:spcPts val="2000"/>
              </a:lnSpc>
              <a:buSzPct val="90000"/>
            </a:pPr>
            <a:r>
              <a:rPr lang="fr-FR" sz="1600" b="1" dirty="0" smtClean="0">
                <a:solidFill>
                  <a:schemeClr val="accent2"/>
                </a:solidFill>
                <a:latin typeface="Arial"/>
                <a:cs typeface="Arial"/>
              </a:rPr>
              <a:t>The clean room inauguration </a:t>
            </a:r>
          </a:p>
          <a:p>
            <a:pPr marL="4763" lvl="2">
              <a:lnSpc>
                <a:spcPts val="2000"/>
              </a:lnSpc>
              <a:buSzPct val="90000"/>
            </a:pPr>
            <a:r>
              <a:rPr lang="fr-FR" sz="1600" b="1" dirty="0" smtClean="0">
                <a:solidFill>
                  <a:schemeClr val="accent2"/>
                </a:solidFill>
                <a:latin typeface="Arial"/>
                <a:cs typeface="Arial"/>
                <a:sym typeface="Wingdings"/>
              </a:rPr>
              <a:t> May 13th 2014 </a:t>
            </a:r>
            <a:endParaRPr lang="fr-FR" sz="1600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1628800"/>
            <a:ext cx="30963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dirty="0" smtClean="0" bmk="">
                <a:solidFill>
                  <a:srgbClr val="000000"/>
                </a:solidFill>
                <a:latin typeface="Arial"/>
                <a:cs typeface="Arial"/>
              </a:rPr>
              <a:t>Clean room for </a:t>
            </a:r>
            <a:r>
              <a:rPr lang="en-US" sz="1600" dirty="0" bmk="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600" dirty="0" smtClean="0" bmk="">
                <a:solidFill>
                  <a:srgbClr val="000000"/>
                </a:solidFill>
                <a:latin typeface="Arial"/>
                <a:cs typeface="Arial"/>
              </a:rPr>
              <a:t>M-ECCTD (and H-ECCTD)</a:t>
            </a:r>
            <a:endParaRPr lang="en-US" dirty="0" bmk="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67944" y="1817529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Possible IKC for the</a:t>
            </a:r>
            <a:r>
              <a:rPr lang="en-US" sz="16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 assembly by industry at </a:t>
            </a:r>
            <a:r>
              <a:rPr lang="en-US" sz="1600" dirty="0" err="1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Saclay</a:t>
            </a:r>
            <a:r>
              <a:rPr lang="en-US" sz="16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 (XFEL cryomodules assembly)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Uses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current infrastructure at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Saclay</a:t>
            </a:r>
            <a:endParaRPr lang="en-US" sz="1600" dirty="0" bmk="">
              <a:solidFill>
                <a:srgbClr val="000000"/>
              </a:solidFill>
              <a:latin typeface="Arial"/>
              <a:cs typeface="Arial"/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Benefits from the experience of the XFEL cryomodule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assembly (ALSYOM)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" name="Imag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4725144"/>
            <a:ext cx="2376264" cy="1584176"/>
          </a:xfrm>
          <a:prstGeom prst="rect">
            <a:avLst/>
          </a:prstGeom>
        </p:spPr>
      </p:pic>
      <p:pic>
        <p:nvPicPr>
          <p:cNvPr id="21" name="Imag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212976"/>
            <a:ext cx="2599909" cy="1463648"/>
          </a:xfrm>
          <a:prstGeom prst="rect">
            <a:avLst/>
          </a:prstGeom>
        </p:spPr>
      </p:pic>
      <p:pic>
        <p:nvPicPr>
          <p:cNvPr id="22" name="Imag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482" y="3212976"/>
            <a:ext cx="2382710" cy="1440160"/>
          </a:xfrm>
          <a:prstGeom prst="rect">
            <a:avLst/>
          </a:prstGeom>
        </p:spPr>
      </p:pic>
      <p:pic>
        <p:nvPicPr>
          <p:cNvPr id="23" name="Image 3" descr="000_1389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0054" y="4725145"/>
            <a:ext cx="260484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7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064896" cy="1143000"/>
          </a:xfrm>
        </p:spPr>
        <p:txBody>
          <a:bodyPr>
            <a:normAutofit/>
          </a:bodyPr>
          <a:lstStyle/>
          <a:p>
            <a:r>
              <a:rPr lang="fr-FR" dirty="0" err="1" smtClean="0"/>
              <a:t>Spoke</a:t>
            </a:r>
            <a:r>
              <a:rPr lang="fr-FR" dirty="0" smtClean="0"/>
              <a:t> </a:t>
            </a:r>
            <a:r>
              <a:rPr lang="fr-FR" dirty="0" err="1" smtClean="0"/>
              <a:t>assembling</a:t>
            </a:r>
            <a:r>
              <a:rPr lang="fr-FR" dirty="0" smtClean="0"/>
              <a:t> in </a:t>
            </a:r>
            <a:r>
              <a:rPr lang="fr-FR" dirty="0"/>
              <a:t>clean </a:t>
            </a:r>
            <a:r>
              <a:rPr lang="fr-FR" dirty="0" smtClean="0"/>
              <a:t>room/IPNO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66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67779"/>
            <a:ext cx="8698344" cy="5290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1700808"/>
            <a:ext cx="2875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Courtesy of D.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Reynet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/ IPNO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75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556792"/>
            <a:ext cx="7308304" cy="511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and Instrumentation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60032" y="4221088"/>
            <a:ext cx="2791695" cy="1413848"/>
          </a:xfrm>
          <a:prstGeom prst="rect">
            <a:avLst/>
          </a:prstGeom>
          <a:solidFill>
            <a:srgbClr val="C6D9F1"/>
          </a:solidFill>
        </p:spPr>
        <p:txBody>
          <a:bodyPr wrap="square" lIns="85707" tIns="42853" rIns="85707" bIns="42853">
            <a:spAutoFit/>
          </a:bodyPr>
          <a:lstStyle/>
          <a:p>
            <a:pPr indent="-34913"/>
            <a:r>
              <a:rPr lang="en-US" sz="1900" dirty="0" smtClean="0">
                <a:latin typeface="Arial"/>
                <a:cs typeface="Arial"/>
              </a:rPr>
              <a:t>Instrumentation function</a:t>
            </a:r>
            <a:endParaRPr lang="en-US" sz="1900" dirty="0">
              <a:latin typeface="Arial"/>
              <a:cs typeface="Arial"/>
            </a:endParaRP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Monitoring</a:t>
            </a: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Control</a:t>
            </a: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Interlock</a:t>
            </a: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Alarms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2564904"/>
            <a:ext cx="3600400" cy="363542"/>
          </a:xfrm>
          <a:prstGeom prst="rect">
            <a:avLst/>
          </a:prstGeom>
          <a:solidFill>
            <a:srgbClr val="C6D9F1"/>
          </a:solidFill>
        </p:spPr>
        <p:txBody>
          <a:bodyPr wrap="square" lIns="85707" tIns="42853" rIns="85707" bIns="42853">
            <a:spAutoFit/>
          </a:bodyPr>
          <a:lstStyle/>
          <a:p>
            <a:pPr indent="-34913"/>
            <a:r>
              <a:rPr lang="en-US" dirty="0" smtClean="0">
                <a:latin typeface="Arial"/>
                <a:cs typeface="Arial"/>
              </a:rPr>
              <a:t>Operating Modes under definition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14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integration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40160"/>
            <a:ext cx="809644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F Gallery_SPK_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710" y="1484784"/>
            <a:ext cx="6930287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9168" y="476672"/>
            <a:ext cx="8229600" cy="57202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Spoke linac (352 MHz) RF System Layout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72348"/>
            <a:ext cx="4283968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26 Double Spoke cavities</a:t>
            </a:r>
          </a:p>
          <a:p>
            <a:pPr algn="ctr"/>
            <a:r>
              <a:rPr lang="en-US" sz="2400" dirty="0" smtClean="0"/>
              <a:t>Power range 280-330 kW</a:t>
            </a:r>
          </a:p>
          <a:p>
            <a:pPr algn="ctr"/>
            <a:r>
              <a:rPr lang="en-US" sz="2400" dirty="0" smtClean="0"/>
              <a:t>Combination of two </a:t>
            </a:r>
            <a:r>
              <a:rPr lang="en-US" sz="2400" dirty="0" err="1" smtClean="0"/>
              <a:t>tetrodes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Other options:</a:t>
            </a:r>
          </a:p>
          <a:p>
            <a:pPr algn="ctr"/>
            <a:r>
              <a:rPr lang="en-US" sz="2400" dirty="0" smtClean="0"/>
              <a:t>Solid State Amplifiers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</a:t>
            </a:r>
            <a:r>
              <a:rPr lang="en-US" sz="2400" dirty="0" smtClean="0"/>
              <a:t>arge power supply (330 kVA) to supply 8 stations (16 </a:t>
            </a:r>
            <a:r>
              <a:rPr lang="en-US" sz="2400" dirty="0" err="1" smtClean="0"/>
              <a:t>tetrodes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749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000099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 (accelerator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3229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15460" y="2651267"/>
            <a:ext cx="5295146" cy="2964603"/>
            <a:chOff x="115460" y="2651267"/>
            <a:chExt cx="5295146" cy="2964603"/>
          </a:xfrm>
        </p:grpSpPr>
        <p:grpSp>
          <p:nvGrpSpPr>
            <p:cNvPr id="6" name="Group 5"/>
            <p:cNvGrpSpPr/>
            <p:nvPr/>
          </p:nvGrpSpPr>
          <p:grpSpPr>
            <a:xfrm>
              <a:off x="195138" y="2651267"/>
              <a:ext cx="5215468" cy="2924848"/>
              <a:chOff x="457199" y="3422968"/>
              <a:chExt cx="6255701" cy="311945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7199" y="3917757"/>
                <a:ext cx="5761953" cy="2624667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 rot="661955">
                <a:off x="1686779" y="3422968"/>
                <a:ext cx="5026121" cy="1017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/>
            <p:cNvSpPr/>
            <p:nvPr/>
          </p:nvSpPr>
          <p:spPr>
            <a:xfrm>
              <a:off x="115460" y="4115006"/>
              <a:ext cx="4082327" cy="1500864"/>
            </a:xfrm>
            <a:custGeom>
              <a:avLst/>
              <a:gdLst>
                <a:gd name="connsiteX0" fmla="*/ 0 w 4082327"/>
                <a:gd name="connsiteY0" fmla="*/ 0 h 1500864"/>
                <a:gd name="connsiteX1" fmla="*/ 4082327 w 4082327"/>
                <a:gd name="connsiteY1" fmla="*/ 1476125 h 1500864"/>
                <a:gd name="connsiteX2" fmla="*/ 0 w 4082327"/>
                <a:gd name="connsiteY2" fmla="*/ 1500864 h 1500864"/>
                <a:gd name="connsiteX3" fmla="*/ 0 w 4082327"/>
                <a:gd name="connsiteY3" fmla="*/ 0 h 150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2327" h="1500864">
                  <a:moveTo>
                    <a:pt x="0" y="0"/>
                  </a:moveTo>
                  <a:lnTo>
                    <a:pt x="4082327" y="1476125"/>
                  </a:lnTo>
                  <a:lnTo>
                    <a:pt x="0" y="1500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7" y="476672"/>
            <a:ext cx="8229600" cy="57202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Elliptical (704 MHz) RF System Layout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484784"/>
            <a:ext cx="5112568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One cavity per klystron</a:t>
            </a:r>
          </a:p>
          <a:p>
            <a:r>
              <a:rPr lang="en-US" dirty="0" smtClean="0"/>
              <a:t>4 klystrons per modulator</a:t>
            </a:r>
          </a:p>
          <a:p>
            <a:r>
              <a:rPr lang="en-US" dirty="0" smtClean="0"/>
              <a:t>16 klystrons per tunnel penetration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7436" y="5749637"/>
            <a:ext cx="88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4419"/>
            <a:ext cx="6159881" cy="200236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999716">
            <a:off x="355848" y="5233403"/>
            <a:ext cx="403175" cy="94338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20604" y="3917757"/>
            <a:ext cx="343480" cy="1259826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64085" y="4941168"/>
            <a:ext cx="3087835" cy="369581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537">
            <a:off x="4746818" y="3253596"/>
            <a:ext cx="4248472" cy="163524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4572000" y="4797152"/>
            <a:ext cx="3816424" cy="576064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3419872" y="3414475"/>
            <a:ext cx="1431016" cy="73460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rot="999716">
            <a:off x="3028658" y="4288988"/>
            <a:ext cx="1553198" cy="512273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F Gallery_HB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4922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6040811"/>
            <a:ext cx="5644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4.5 Cells of 8 klystrons for Medium Beta</a:t>
            </a:r>
          </a:p>
          <a:p>
            <a:r>
              <a:rPr lang="en-US" sz="2400" dirty="0" smtClean="0"/>
              <a:t>10,5 Cells of 8 klystrons (IOTs) for High Beta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517232"/>
            <a:ext cx="28556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WR1150 Distribution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4293096"/>
            <a:ext cx="13666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Klystrons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1895" y="4869160"/>
            <a:ext cx="155854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Modulator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4941168"/>
            <a:ext cx="260404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Racks and Controls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372200" y="2996952"/>
            <a:ext cx="720080" cy="1296144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8100392" y="3212976"/>
            <a:ext cx="270773" cy="1656184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</p:cNvCxnSpPr>
          <p:nvPr/>
        </p:nvCxnSpPr>
        <p:spPr>
          <a:xfrm flipV="1">
            <a:off x="5802016" y="3861048"/>
            <a:ext cx="498176" cy="108012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0"/>
          </p:cNvCxnSpPr>
          <p:nvPr/>
        </p:nvCxnSpPr>
        <p:spPr>
          <a:xfrm flipH="1" flipV="1">
            <a:off x="3347864" y="3645024"/>
            <a:ext cx="131666" cy="1872208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19511" y="332656"/>
            <a:ext cx="8229600" cy="57202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Elliptical (704 MHz) RF System Layout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692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 (accelerator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3229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85199"/>
            <a:ext cx="8458200" cy="5872801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819400" cy="15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lhc tunne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5181600"/>
            <a:ext cx="1756742" cy="1319214"/>
          </a:xfrm>
          <a:prstGeom prst="rect">
            <a:avLst/>
          </a:prstGeom>
          <a:noFill/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304800"/>
            <a:ext cx="1082675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4114800" y="990600"/>
            <a:ext cx="3586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Searching for the Higgs </a:t>
            </a:r>
            <a:r>
              <a:rPr lang="en-US" b="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boson !</a:t>
            </a:r>
            <a:endParaRPr lang="en-US" b="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7543800" cy="533400"/>
          </a:xfrm>
        </p:spPr>
        <p:txBody>
          <a:bodyPr>
            <a:noAutofit/>
          </a:bodyPr>
          <a:lstStyle/>
          <a:p>
            <a:pPr marL="457200" indent="-457200"/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" pitchFamily="18" charset="0"/>
              </a:rPr>
              <a:t>CERN and the Large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" pitchFamily="18" charset="0"/>
              </a:rPr>
              <a:t>Hadron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" pitchFamily="18" charset="0"/>
              </a:rPr>
              <a:t> Collider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3581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accent4">
                    <a:lumMod val="25000"/>
                  </a:schemeClr>
                </a:solidFill>
                <a:latin typeface="Arial Unicode MS" pitchFamily="34" charset="-128"/>
              </a:rPr>
              <a:t>data : 20 km of CDs stacked per year </a:t>
            </a:r>
            <a:endParaRPr lang="en-US" b="1" dirty="0" smtClean="0">
              <a:solidFill>
                <a:schemeClr val="accent4">
                  <a:lumMod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6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13" b="842"/>
          <a:stretch>
            <a:fillRect/>
          </a:stretch>
        </p:blipFill>
        <p:spPr bwMode="auto">
          <a:xfrm>
            <a:off x="416496" y="3981549"/>
            <a:ext cx="4749170" cy="280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3220" name="Text Box 4"/>
          <p:cNvSpPr txBox="1">
            <a:spLocks noChangeArrowheads="1"/>
          </p:cNvSpPr>
          <p:nvPr/>
        </p:nvSpPr>
        <p:spPr bwMode="auto">
          <a:xfrm>
            <a:off x="979488" y="939800"/>
            <a:ext cx="770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lvl="1" indent="-457200">
              <a:spcBef>
                <a:spcPct val="50000"/>
              </a:spcBef>
            </a:pPr>
            <a:endParaRPr lang="en-US" sz="180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73222" name="Rectangle 6"/>
          <p:cNvSpPr>
            <a:spLocks noChangeArrowheads="1"/>
          </p:cNvSpPr>
          <p:nvPr/>
        </p:nvSpPr>
        <p:spPr bwMode="auto">
          <a:xfrm>
            <a:off x="41671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3" name="Rectangle 7"/>
          <p:cNvSpPr>
            <a:spLocks noChangeArrowheads="1"/>
          </p:cNvSpPr>
          <p:nvPr/>
        </p:nvSpPr>
        <p:spPr bwMode="auto">
          <a:xfrm>
            <a:off x="415290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4" name="Rectangle 8"/>
          <p:cNvSpPr>
            <a:spLocks noChangeArrowheads="1"/>
          </p:cNvSpPr>
          <p:nvPr/>
        </p:nvSpPr>
        <p:spPr bwMode="auto">
          <a:xfrm>
            <a:off x="3938588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5" name="Rectangle 9"/>
          <p:cNvSpPr>
            <a:spLocks noChangeArrowheads="1"/>
          </p:cNvSpPr>
          <p:nvPr/>
        </p:nvSpPr>
        <p:spPr bwMode="auto">
          <a:xfrm>
            <a:off x="2990850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332656"/>
            <a:ext cx="8442325" cy="525463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dirty="0" smtClean="0">
                <a:cs typeface="Tahoma" pitchFamily="34" charset="0"/>
              </a:rPr>
              <a:t>Key technologies of the LHC accelerator</a:t>
            </a:r>
            <a:endParaRPr lang="en-US" dirty="0">
              <a:cs typeface="Tahoma" pitchFamily="34" charset="0"/>
            </a:endParaRPr>
          </a:p>
        </p:txBody>
      </p:sp>
      <p:sp>
        <p:nvSpPr>
          <p:cNvPr id="32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84920"/>
            <a:ext cx="9220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u="sng" dirty="0" smtClean="0"/>
              <a:t>Superconducting </a:t>
            </a:r>
            <a:r>
              <a:rPr lang="en-US" sz="1800" u="sng" dirty="0"/>
              <a:t>magnets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1,250 ton </a:t>
            </a:r>
            <a:r>
              <a:rPr lang="en-US" sz="1800" dirty="0"/>
              <a:t>of </a:t>
            </a:r>
            <a:r>
              <a:rPr lang="en-US" sz="1800" dirty="0" err="1" smtClean="0"/>
              <a:t>NbTi</a:t>
            </a:r>
            <a:r>
              <a:rPr lang="en-US" sz="1800" dirty="0" smtClean="0"/>
              <a:t> </a:t>
            </a:r>
            <a:r>
              <a:rPr lang="en-US" sz="1800" dirty="0"/>
              <a:t>superconducting materials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7,600 </a:t>
            </a:r>
            <a:r>
              <a:rPr lang="en-US" sz="1800" dirty="0"/>
              <a:t>km </a:t>
            </a:r>
            <a:r>
              <a:rPr lang="en-US" sz="1800" dirty="0" smtClean="0"/>
              <a:t>of </a:t>
            </a:r>
            <a:r>
              <a:rPr lang="en-US" sz="1800" dirty="0"/>
              <a:t>superconducting “Rutherford” </a:t>
            </a:r>
            <a:r>
              <a:rPr lang="en-US" sz="1800" dirty="0" smtClean="0"/>
              <a:t>cables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9,600 magnets (incl.1,232 dipoles, 392 quadruples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u="sng" dirty="0" err="1"/>
              <a:t>Superfluid</a:t>
            </a:r>
            <a:r>
              <a:rPr lang="en-US" sz="1800" u="sng" dirty="0"/>
              <a:t> helium cryogenics (&lt; 2 K</a:t>
            </a:r>
            <a:r>
              <a:rPr lang="en-US" sz="1800" u="sng" dirty="0" smtClean="0"/>
              <a:t>) and vacuum techniques</a:t>
            </a:r>
            <a:endParaRPr lang="en-US" sz="1800" u="sng" dirty="0"/>
          </a:p>
          <a:p>
            <a:pPr lvl="1">
              <a:lnSpc>
                <a:spcPct val="80000"/>
              </a:lnSpc>
            </a:pPr>
            <a:r>
              <a:rPr lang="en-US" sz="1800" dirty="0"/>
              <a:t>Pressurized and saturated </a:t>
            </a:r>
            <a:r>
              <a:rPr lang="en-US" sz="1800" dirty="0" err="1"/>
              <a:t>superfluid</a:t>
            </a:r>
            <a:r>
              <a:rPr lang="en-US" sz="1800" dirty="0"/>
              <a:t> helium, in two-phase flow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Cryostats and thermal insulation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Efficient and large capacity helium refrigerators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Cryogen storage and </a:t>
            </a:r>
            <a:r>
              <a:rPr lang="en-US" sz="1800" dirty="0" err="1" smtClean="0"/>
              <a:t>mgt</a:t>
            </a:r>
            <a:r>
              <a:rPr lang="en-US" sz="1800" dirty="0" smtClean="0"/>
              <a:t> (</a:t>
            </a:r>
            <a:r>
              <a:rPr lang="en-US" sz="1800" dirty="0" smtClean="0"/>
              <a:t>120 ton of </a:t>
            </a:r>
            <a:r>
              <a:rPr lang="en-US" sz="1800" dirty="0" smtClean="0"/>
              <a:t>He)</a:t>
            </a:r>
            <a:endParaRPr lang="en-US" sz="1800" dirty="0" smtClean="0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1635696" y="4362549"/>
            <a:ext cx="246161" cy="3130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1563924" y="5722345"/>
            <a:ext cx="757572" cy="44985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5496" y="5810349"/>
            <a:ext cx="1690344" cy="73866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0" dirty="0">
                <a:latin typeface="Comic Sans MS" pitchFamily="66" charset="0"/>
              </a:rPr>
              <a:t>Pressurized He II bath containing magnet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1696" y="3905349"/>
            <a:ext cx="1676400" cy="52322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0" dirty="0">
                <a:latin typeface="Comic Sans MS" pitchFamily="66" charset="0"/>
              </a:rPr>
              <a:t>Two Phase He II</a:t>
            </a:r>
          </a:p>
          <a:p>
            <a:r>
              <a:rPr lang="en-US" sz="1400" b="0" dirty="0">
                <a:latin typeface="Comic Sans MS" pitchFamily="66" charset="0"/>
              </a:rPr>
              <a:t> heat exchanger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940" y="3645024"/>
            <a:ext cx="401106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0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Magnets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75</a:t>
            </a:fld>
            <a:endParaRPr lang="sv-S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55687"/>
            <a:ext cx="7437967" cy="53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491371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365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76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LHC Magnets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55006"/>
            <a:ext cx="8251825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618001"/>
              </p:ext>
            </p:extLst>
          </p:nvPr>
        </p:nvGraphicFramePr>
        <p:xfrm>
          <a:off x="4953000" y="4055319"/>
          <a:ext cx="3962400" cy="2676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3" name="Photo Editor Photo" r:id="rId4" imgW="5047619" imgH="3696216" progId="">
                  <p:embed/>
                </p:oleObj>
              </mc:Choice>
              <mc:Fallback>
                <p:oleObj name="Photo Editor Photo" r:id="rId4" imgW="5047619" imgH="3696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055319"/>
                        <a:ext cx="3962400" cy="2676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01810"/>
              </p:ext>
            </p:extLst>
          </p:nvPr>
        </p:nvGraphicFramePr>
        <p:xfrm>
          <a:off x="4571999" y="1178768"/>
          <a:ext cx="4419601" cy="327659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16216"/>
                <a:gridCol w="1125747"/>
                <a:gridCol w="1077638"/>
              </a:tblGrid>
              <a:tr h="455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CH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Inner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CH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Cable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Outer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Cable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Number of strands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Strand diameter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1.065 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0.825 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Filament diameter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Number of filaments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~ 8900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~ 6520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Cable width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15.1 mm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15.1 mm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Mid-thickness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1.900 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1.480 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Keystone angle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1.25 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0.90 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Transposition length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115 mm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 mm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6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Ratio Cu/Sc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≥ 1.6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≥ 1.9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0" name="Picture 5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455368"/>
            <a:ext cx="232387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1254968"/>
            <a:ext cx="4800600" cy="12618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l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7,600 km of cable made of 270,000 km of strand (6 earth circumferences) 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lvl="0" algn="l"/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filaments : 6 times back and forth to the Sun + 150 trips to the moon 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8" r="2673" b="8028"/>
          <a:stretch>
            <a:fillRect/>
          </a:stretch>
        </p:blipFill>
        <p:spPr bwMode="auto">
          <a:xfrm>
            <a:off x="304800" y="4531568"/>
            <a:ext cx="27641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778968"/>
            <a:ext cx="187917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2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low-beta </a:t>
            </a:r>
            <a:r>
              <a:rPr lang="en-US" dirty="0" smtClean="0"/>
              <a:t>magnets at </a:t>
            </a:r>
            <a:r>
              <a:rPr lang="en-US" dirty="0"/>
              <a:t>the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77</a:t>
            </a:fld>
            <a:endParaRPr lang="sv-S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732984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CB01FA-E1ED-4E65-8224-099A82DE5B19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6" name="Rectangle 2404"/>
          <p:cNvSpPr>
            <a:spLocks noChangeArrowheads="1"/>
          </p:cNvSpPr>
          <p:nvPr/>
        </p:nvSpPr>
        <p:spPr bwMode="auto">
          <a:xfrm>
            <a:off x="0" y="214193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2400" b="0"/>
          </a:p>
        </p:txBody>
      </p:sp>
      <p:sp>
        <p:nvSpPr>
          <p:cNvPr id="7" name="Rectangle 2407"/>
          <p:cNvSpPr>
            <a:spLocks noChangeArrowheads="1"/>
          </p:cNvSpPr>
          <p:nvPr/>
        </p:nvSpPr>
        <p:spPr bwMode="auto">
          <a:xfrm>
            <a:off x="0" y="214193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sz="2400" b="0"/>
          </a:p>
        </p:txBody>
      </p:sp>
      <p:sp>
        <p:nvSpPr>
          <p:cNvPr id="8" name="Rectangle 2410"/>
          <p:cNvSpPr>
            <a:spLocks noChangeArrowheads="1"/>
          </p:cNvSpPr>
          <p:nvPr/>
        </p:nvSpPr>
        <p:spPr bwMode="auto">
          <a:xfrm>
            <a:off x="381000" y="2616933"/>
            <a:ext cx="876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endParaRPr lang="en-US" sz="1600" b="0" dirty="0">
              <a:sym typeface="Wingdings" pitchFamily="2" charset="2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516" y="3151584"/>
            <a:ext cx="3747734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52400" y="3648253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5050B"/>
                </a:solidFill>
                <a:latin typeface="Arial"/>
                <a:cs typeface="Arial"/>
                <a:sym typeface="Wingdings" pitchFamily="2" charset="2"/>
              </a:rPr>
              <a:t> </a:t>
            </a:r>
            <a:r>
              <a:rPr lang="en-US" b="1" dirty="0" smtClean="0">
                <a:solidFill>
                  <a:srgbClr val="05050B"/>
                </a:solidFill>
                <a:latin typeface="Arial"/>
                <a:cs typeface="Arial"/>
              </a:rPr>
              <a:t>Critical system for LHC performance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5050B"/>
                </a:solidFill>
                <a:latin typeface="Arial"/>
                <a:cs typeface="Arial"/>
                <a:sym typeface="Wingdings" pitchFamily="2" charset="2"/>
              </a:rPr>
              <a:t>American contribution to the LHC machine</a:t>
            </a:r>
            <a:endParaRPr lang="en-US" b="1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04011" y="5498419"/>
            <a:ext cx="3239989" cy="825739"/>
            <a:chOff x="5904011" y="5318635"/>
            <a:chExt cx="3239989" cy="825739"/>
          </a:xfrm>
        </p:grpSpPr>
        <p:grpSp>
          <p:nvGrpSpPr>
            <p:cNvPr id="13" name="Group 32"/>
            <p:cNvGrpSpPr/>
            <p:nvPr/>
          </p:nvGrpSpPr>
          <p:grpSpPr>
            <a:xfrm>
              <a:off x="5904011" y="5318635"/>
              <a:ext cx="2516207" cy="825739"/>
              <a:chOff x="5904011" y="5318635"/>
              <a:chExt cx="2516207" cy="825739"/>
            </a:xfrm>
          </p:grpSpPr>
          <p:sp>
            <p:nvSpPr>
              <p:cNvPr id="15" name="Oval 14"/>
              <p:cNvSpPr/>
              <p:nvPr/>
            </p:nvSpPr>
            <p:spPr bwMode="auto">
              <a:xfrm rot="8172374">
                <a:off x="5904011" y="5318635"/>
                <a:ext cx="471529" cy="735747"/>
              </a:xfrm>
              <a:prstGeom prst="ellipse">
                <a:avLst/>
              </a:prstGeom>
              <a:solidFill>
                <a:srgbClr val="CCC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 rot="13863576">
                <a:off x="7809691" y="5310527"/>
                <a:ext cx="454691" cy="735747"/>
              </a:xfrm>
              <a:prstGeom prst="ellipse">
                <a:avLst/>
              </a:prstGeom>
              <a:solidFill>
                <a:srgbClr val="CCC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2826573">
                <a:off x="5800280" y="5564540"/>
                <a:ext cx="790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+mn-lt"/>
                  </a:rPr>
                  <a:t>IP2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9565185">
                <a:off x="7658218" y="5438961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+mn-lt"/>
                  </a:rPr>
                  <a:t>IP8</a:t>
                </a:r>
                <a:endParaRPr lang="en-US" sz="1800" dirty="0">
                  <a:latin typeface="+mn-lt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8465609" y="5410200"/>
              <a:ext cx="6783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/>
                <a:t>+ D1</a:t>
              </a:r>
              <a:endParaRPr lang="en-US" sz="1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81800" y="3303984"/>
            <a:ext cx="2362200" cy="3297244"/>
            <a:chOff x="6781800" y="3124200"/>
            <a:chExt cx="2362200" cy="3297244"/>
          </a:xfrm>
        </p:grpSpPr>
        <p:grpSp>
          <p:nvGrpSpPr>
            <p:cNvPr id="20" name="Group 33"/>
            <p:cNvGrpSpPr/>
            <p:nvPr/>
          </p:nvGrpSpPr>
          <p:grpSpPr>
            <a:xfrm>
              <a:off x="6781800" y="3276600"/>
              <a:ext cx="914400" cy="3144844"/>
              <a:chOff x="6781800" y="3276600"/>
              <a:chExt cx="914400" cy="3144844"/>
            </a:xfrm>
          </p:grpSpPr>
          <p:sp>
            <p:nvSpPr>
              <p:cNvPr id="22" name="Oval 21"/>
              <p:cNvSpPr/>
              <p:nvPr/>
            </p:nvSpPr>
            <p:spPr bwMode="auto">
              <a:xfrm rot="5400000">
                <a:off x="6921074" y="3137326"/>
                <a:ext cx="457199" cy="73574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 rot="5596506">
                <a:off x="6934867" y="5824970"/>
                <a:ext cx="457200" cy="73574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934200" y="3364468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+mn-lt"/>
                  </a:rPr>
                  <a:t>IP5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58000" y="60198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+mn-lt"/>
                  </a:rPr>
                  <a:t>IP1</a:t>
                </a:r>
                <a:endParaRPr lang="en-US" sz="1800" dirty="0">
                  <a:latin typeface="+mn-lt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7606400" y="3124200"/>
              <a:ext cx="15376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Q=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Q_Arc</a:t>
              </a:r>
              <a:r>
                <a:rPr lang="en-US" sz="1600" dirty="0" smtClean="0">
                  <a:solidFill>
                    <a:srgbClr val="FF0000"/>
                  </a:solidFill>
                </a:rPr>
                <a:t> x 10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1" descr="\\cern.ch\dfs\Users\s\swhite\Documents\surveyIP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94584"/>
            <a:ext cx="3886200" cy="2542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94184"/>
            <a:ext cx="91440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457200" y="2922984"/>
            <a:ext cx="33528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Inner Triplet for final beam focusing/defocusing</a:t>
            </a:r>
          </a:p>
        </p:txBody>
      </p:sp>
    </p:spTree>
    <p:extLst>
      <p:ext uri="{BB962C8B-B14F-4D97-AF65-F5344CB8AC3E}">
        <p14:creationId xmlns:p14="http://schemas.microsoft.com/office/powerpoint/2010/main" val="243238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The low-beta </a:t>
            </a:r>
            <a:r>
              <a:rPr lang="en-US" dirty="0" smtClean="0"/>
              <a:t>magnets at </a:t>
            </a:r>
            <a:r>
              <a:rPr lang="en-US" dirty="0"/>
              <a:t>the LHC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322784"/>
            <a:ext cx="7799899" cy="5308557"/>
            <a:chOff x="0" y="914400"/>
            <a:chExt cx="7799899" cy="5308557"/>
          </a:xfrm>
        </p:grpSpPr>
        <p:pic>
          <p:nvPicPr>
            <p:cNvPr id="7" name="Picture 6" descr="C:\WinXP (E)\data_plus\ICEC_Pologne_2010\viewIT\02 le 01_02_10.gif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7799899" cy="5308557"/>
            </a:xfrm>
            <a:prstGeom prst="rect">
              <a:avLst/>
            </a:prstGeom>
            <a:noFill/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1981200" y="1295400"/>
              <a:ext cx="914400" cy="457200"/>
            </a:xfrm>
            <a:prstGeom prst="straightConnector1">
              <a:avLst/>
            </a:prstGeom>
            <a:noFill/>
            <a:ln w="9525" cap="flat" cmpd="sng" algn="ctr">
              <a:solidFill>
                <a:srgbClr val="05050B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 rot="1647755">
              <a:off x="1719780" y="1224029"/>
              <a:ext cx="2093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ln>
                    <a:solidFill>
                      <a:schemeClr val="bg2"/>
                    </a:solidFill>
                  </a:ln>
                  <a:latin typeface="Arial"/>
                  <a:cs typeface="Arial"/>
                </a:rPr>
                <a:t>Air flow m/s</a:t>
              </a:r>
              <a:endParaRPr lang="en-US" sz="1800" b="0" dirty="0">
                <a:ln>
                  <a:solidFill>
                    <a:schemeClr val="bg2"/>
                  </a:solidFill>
                </a:ln>
                <a:latin typeface="Arial"/>
                <a:cs typeface="Arial"/>
              </a:endParaRPr>
            </a:p>
          </p:txBody>
        </p:sp>
        <p:cxnSp>
          <p:nvCxnSpPr>
            <p:cNvPr id="10" name="Curved Connector 9"/>
            <p:cNvCxnSpPr/>
            <p:nvPr/>
          </p:nvCxnSpPr>
          <p:spPr bwMode="auto">
            <a:xfrm rot="16200000" flipH="1">
              <a:off x="1790700" y="2019300"/>
              <a:ext cx="3886200" cy="3657600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 rot="3598591">
              <a:off x="3634613" y="5242260"/>
              <a:ext cx="14814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0" dirty="0" smtClean="0">
                  <a:solidFill>
                    <a:schemeClr val="accent4">
                      <a:lumMod val="25000"/>
                    </a:schemeClr>
                  </a:solidFill>
                  <a:latin typeface="Arial"/>
                  <a:cs typeface="Arial"/>
                </a:rPr>
                <a:t>Escape path</a:t>
              </a:r>
              <a:endParaRPr lang="en-US" sz="1800" b="0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" y="4267200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800" b="0" dirty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3352800" y="1398984"/>
            <a:ext cx="3048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smtClean="0"/>
              <a:t>Underground views : 80-120 m below ground level</a:t>
            </a:r>
            <a:endParaRPr lang="en-US" sz="1800" b="1" dirty="0"/>
          </a:p>
        </p:txBody>
      </p:sp>
      <p:pic>
        <p:nvPicPr>
          <p:cNvPr id="14" name="Picture 2" descr="C:\WinXP (E)\Documents and Settings\darve\My Documents\My Pictures\atwork\CERN\IT\IP8_6_Aout_2009\IMG_02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906" y="1398984"/>
            <a:ext cx="2540094" cy="190500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811" y="5056584"/>
            <a:ext cx="2438189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 rot="1647755">
            <a:off x="4268437" y="2958021"/>
            <a:ext cx="262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One way</a:t>
            </a:r>
          </a:p>
          <a:p>
            <a:r>
              <a:rPr lang="en-US" sz="1800" b="0" dirty="0" smtClean="0">
                <a:solidFill>
                  <a:schemeClr val="accent4">
                    <a:lumMod val="25000"/>
                  </a:schemeClr>
                </a:solidFill>
                <a:latin typeface="Arial"/>
                <a:cs typeface="Arial"/>
              </a:rPr>
              <a:t>Tunnel restriction</a:t>
            </a:r>
            <a:endParaRPr lang="en-US" sz="1800" b="0" dirty="0">
              <a:solidFill>
                <a:schemeClr val="accent4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91400" y="4294584"/>
            <a:ext cx="1752600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05050B"/>
                </a:solidFill>
                <a:latin typeface="Arial"/>
                <a:cs typeface="Arial"/>
              </a:rPr>
              <a:t>Experimental Hall</a:t>
            </a:r>
            <a:endParaRPr lang="en-US" sz="1800" b="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684419"/>
            <a:ext cx="3179763" cy="2124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33400" y="4675584"/>
            <a:ext cx="2028282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bg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bg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Looking toward IP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37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9"/>
          <p:cNvSpPr/>
          <p:nvPr/>
        </p:nvSpPr>
        <p:spPr bwMode="auto">
          <a:xfrm>
            <a:off x="0" y="3048000"/>
            <a:ext cx="914400" cy="73574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-378692" y="2503549"/>
            <a:ext cx="2151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Interface  with QRL</a:t>
            </a:r>
          </a:p>
          <a:p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xx9xx</a:t>
            </a:r>
            <a:endParaRPr lang="en-US" sz="18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-267502" y="4972521"/>
            <a:ext cx="1929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Low-beta system</a:t>
            </a:r>
          </a:p>
          <a:p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xx8xx</a:t>
            </a:r>
            <a:endParaRPr lang="en-US" sz="18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1371600" y="4800600"/>
            <a:ext cx="6400798" cy="1143000"/>
            <a:chOff x="1524002" y="4572000"/>
            <a:chExt cx="6400798" cy="1143000"/>
          </a:xfrm>
        </p:grpSpPr>
        <p:sp>
          <p:nvSpPr>
            <p:cNvPr id="21" name="Rectangle 20"/>
            <p:cNvSpPr/>
            <p:nvPr/>
          </p:nvSpPr>
          <p:spPr>
            <a:xfrm>
              <a:off x="2362200" y="4572000"/>
              <a:ext cx="2377574" cy="338554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>
              <a:spAutoFit/>
            </a:bodyPr>
            <a:lstStyle/>
            <a:p>
              <a:pPr lvl="0">
                <a:buNone/>
              </a:pPr>
              <a:r>
                <a:rPr lang="en-US" sz="1600" b="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TT8xx: Pt100, </a:t>
              </a:r>
              <a:r>
                <a:rPr lang="en-US" sz="1600" b="0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Cernox</a:t>
              </a:r>
              <a:r>
                <a:rPr lang="en-US" sz="1600" b="0" baseline="30000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TM</a:t>
              </a:r>
              <a:endParaRPr lang="en-US" sz="1600" b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10800000">
              <a:off x="2057401" y="4648200"/>
              <a:ext cx="3048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2171700" y="4914900"/>
              <a:ext cx="457200" cy="3810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10800000" flipV="1">
              <a:off x="1524002" y="4876800"/>
              <a:ext cx="914398" cy="6096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2971800" y="4876800"/>
              <a:ext cx="2209800" cy="8382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4800600"/>
              <a:ext cx="3200400" cy="3810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45"/>
          <p:cNvGrpSpPr/>
          <p:nvPr/>
        </p:nvGrpSpPr>
        <p:grpSpPr>
          <a:xfrm>
            <a:off x="1905000" y="4724400"/>
            <a:ext cx="4095993" cy="990600"/>
            <a:chOff x="1905000" y="4572000"/>
            <a:chExt cx="4095993" cy="990600"/>
          </a:xfrm>
        </p:grpSpPr>
        <p:sp>
          <p:nvSpPr>
            <p:cNvPr id="39" name="Rectangle 38"/>
            <p:cNvSpPr/>
            <p:nvPr/>
          </p:nvSpPr>
          <p:spPr>
            <a:xfrm>
              <a:off x="1905000" y="4572000"/>
              <a:ext cx="4095993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>
              <a:spAutoFit/>
            </a:bodyPr>
            <a:lstStyle/>
            <a:p>
              <a:r>
                <a:rPr lang="en-US" sz="1800" b="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PT8xx: based on passive strain gauge</a:t>
              </a:r>
              <a:endParaRPr lang="en-US" sz="18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rot="16200000" flipH="1">
              <a:off x="2400300" y="4914900"/>
              <a:ext cx="228600" cy="1524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4648200" y="4876800"/>
              <a:ext cx="914400" cy="6858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59"/>
          <p:cNvGrpSpPr/>
          <p:nvPr/>
        </p:nvGrpSpPr>
        <p:grpSpPr>
          <a:xfrm>
            <a:off x="1752600" y="4648200"/>
            <a:ext cx="3632840" cy="1371600"/>
            <a:chOff x="1752600" y="4572000"/>
            <a:chExt cx="3632840" cy="1371600"/>
          </a:xfrm>
        </p:grpSpPr>
        <p:sp>
          <p:nvSpPr>
            <p:cNvPr id="61" name="Rectangle 60"/>
            <p:cNvSpPr/>
            <p:nvPr/>
          </p:nvSpPr>
          <p:spPr>
            <a:xfrm>
              <a:off x="1905000" y="4572000"/>
              <a:ext cx="3480440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bg1"/>
                  </a:solidFill>
                </a:rPr>
                <a:t>EH8xx: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cryo</a:t>
              </a:r>
              <a:r>
                <a:rPr lang="en-US" sz="1800" dirty="0" smtClean="0">
                  <a:solidFill>
                    <a:schemeClr val="bg1"/>
                  </a:solidFill>
                </a:rPr>
                <a:t>-electrical heaters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rot="10800000">
              <a:off x="1752600" y="4876800"/>
              <a:ext cx="3048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rot="16200000" flipH="1">
              <a:off x="2286000" y="5105400"/>
              <a:ext cx="1066800" cy="60960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36"/>
          <p:cNvGrpSpPr/>
          <p:nvPr/>
        </p:nvGrpSpPr>
        <p:grpSpPr>
          <a:xfrm>
            <a:off x="4191000" y="1143000"/>
            <a:ext cx="4724400" cy="3352800"/>
            <a:chOff x="-435429" y="762330"/>
            <a:chExt cx="9144000" cy="6095669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5429" y="762330"/>
              <a:ext cx="9144000" cy="6095669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3483428" y="1455020"/>
              <a:ext cx="1629229" cy="615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TT821</a:t>
              </a:r>
              <a:endPara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31539" y="3056107"/>
              <a:ext cx="1622323" cy="615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EH821</a:t>
              </a:r>
              <a:endParaRPr lang="en-US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391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4191000" cy="3252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" name="Title 1"/>
          <p:cNvSpPr txBox="1">
            <a:spLocks/>
          </p:cNvSpPr>
          <p:nvPr/>
        </p:nvSpPr>
        <p:spPr bwMode="auto">
          <a:xfrm>
            <a:off x="251520" y="188640"/>
            <a:ext cx="78216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Type of instrumentation : 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cryo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-magnets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45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9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477" y="1484784"/>
            <a:ext cx="4546762" cy="1944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Accelerator Characteristics </a:t>
            </a:r>
            <a:b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ElectroMagnetism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- Lorentz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6" y="3789040"/>
            <a:ext cx="4717646" cy="2780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556792"/>
            <a:ext cx="88924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Electric Fields to accelerate charged particles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Arial"/>
                <a:cs typeface="Arial"/>
                <a:sym typeface="Wingdings"/>
              </a:rPr>
              <a:t>RF accelerator components</a:t>
            </a:r>
          </a:p>
          <a:p>
            <a:pPr marL="285750" indent="-285750">
              <a:buFont typeface="Wingdings" charset="0"/>
              <a:buChar char="à"/>
            </a:pP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Magnetic Fields to bend, steer, (de)focus 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 Magnet components</a:t>
            </a:r>
            <a:endParaRPr lang="en-US" dirty="0" smtClean="0">
              <a:latin typeface="Arial"/>
              <a:cs typeface="Arial"/>
            </a:endParaRPr>
          </a:p>
          <a:p>
            <a:pPr marL="0" lvl="2"/>
            <a:endParaRPr lang="en-US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dirty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 smtClean="0">
              <a:solidFill>
                <a:srgbClr val="376092"/>
              </a:solidFill>
              <a:latin typeface="Arial"/>
              <a:cs typeface="Arial"/>
            </a:endParaRPr>
          </a:p>
          <a:p>
            <a:pPr marL="0" lvl="2"/>
            <a:endParaRPr lang="en-US" b="1" dirty="0" smtClean="0">
              <a:solidFill>
                <a:srgbClr val="376092"/>
              </a:solidFill>
              <a:latin typeface="Arial"/>
              <a:cs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49913"/>
              </p:ext>
            </p:extLst>
          </p:nvPr>
        </p:nvGraphicFramePr>
        <p:xfrm>
          <a:off x="4860032" y="4797152"/>
          <a:ext cx="3888431" cy="1130299"/>
        </p:xfrm>
        <a:graphic>
          <a:graphicData uri="http://schemas.openxmlformats.org/drawingml/2006/table">
            <a:tbl>
              <a:tblPr/>
              <a:tblGrid>
                <a:gridCol w="1741801"/>
                <a:gridCol w="1073315"/>
                <a:gridCol w="1073315"/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Electron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Proton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Rest mass [Kg]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9.11E-31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1.67E-27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Rest mass [MeV]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0.511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938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V~0.95 c </a:t>
                      </a:r>
                      <a:r>
                        <a:rPr lang="en-US" sz="1400" b="0" i="0" u="none" strike="noStrike" baseline="0" dirty="0" smtClean="0">
                          <a:effectLst/>
                          <a:latin typeface="Arial"/>
                        </a:rPr>
                        <a:t>[MeV]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1.1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2000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ratio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1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1836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73016"/>
            <a:ext cx="1899021" cy="9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7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0" dirty="0">
                <a:solidFill>
                  <a:srgbClr val="FFFFFF"/>
                </a:solidFill>
                <a:latin typeface="Arial"/>
                <a:cs typeface="Arial"/>
              </a:rPr>
              <a:t>Electrical feed-</a:t>
            </a:r>
            <a:r>
              <a:rPr lang="en-US" kern="0" dirty="0" smtClean="0">
                <a:solidFill>
                  <a:srgbClr val="FFFFFF"/>
                </a:solidFill>
                <a:latin typeface="Arial"/>
                <a:cs typeface="Arial"/>
              </a:rPr>
              <a:t>boxes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80</a:t>
            </a:fld>
            <a:endParaRPr lang="sv-S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81861"/>
            <a:ext cx="5715000" cy="350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882061"/>
            <a:ext cx="2516788" cy="18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863261"/>
            <a:ext cx="252099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863261"/>
            <a:ext cx="17192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81861"/>
            <a:ext cx="5791200" cy="35052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6400800" y="748461"/>
            <a:ext cx="2463800" cy="2057400"/>
            <a:chOff x="5486400" y="990600"/>
            <a:chExt cx="3454400" cy="2590800"/>
          </a:xfrm>
        </p:grpSpPr>
        <p:pic>
          <p:nvPicPr>
            <p:cNvPr id="14" name="Picture 3" descr="C:\WinXP (E)\Documents and Settings\darve\My Documents\My Pictures\atwork\CERN\DFBX\DFBXB_R1_14Sep09\PICT0008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990600"/>
              <a:ext cx="34544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5562600" y="990600"/>
              <a:ext cx="2454518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>
              <a:spAutoFit/>
            </a:bodyPr>
            <a:lstStyle/>
            <a:p>
              <a:pPr lvl="0">
                <a:buNone/>
              </a:pPr>
              <a:r>
                <a:rPr lang="en-US" sz="1800" dirty="0" smtClean="0">
                  <a:solidFill>
                    <a:schemeClr val="bg1"/>
                  </a:solidFill>
                </a:rPr>
                <a:t>CV8xx: control valve</a:t>
              </a:r>
            </a:p>
          </p:txBody>
        </p:sp>
      </p:grpSp>
      <p:pic>
        <p:nvPicPr>
          <p:cNvPr id="16" name="Picture 3" descr="C:\WinXP (E)\Documents and Settings\darve\My Documents\My Pictures\atwork\CERN\DFBX\DFBXH_DFBXG_9Nov09\P102051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863261"/>
            <a:ext cx="2819400" cy="18796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 bwMode="auto">
          <a:xfrm rot="10800000" flipV="1">
            <a:off x="1066800" y="5701461"/>
            <a:ext cx="2819400" cy="381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1828800" y="1891461"/>
            <a:ext cx="3962400" cy="1219200"/>
            <a:chOff x="2796733" y="2895600"/>
            <a:chExt cx="3569510" cy="1540042"/>
          </a:xfrm>
        </p:grpSpPr>
        <p:sp>
          <p:nvSpPr>
            <p:cNvPr id="19" name="Rectangle 18"/>
            <p:cNvSpPr/>
            <p:nvPr/>
          </p:nvSpPr>
          <p:spPr>
            <a:xfrm>
              <a:off x="2895600" y="2895600"/>
              <a:ext cx="3470643" cy="81641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LT8xx: liquid helium level gauge</a:t>
              </a:r>
            </a:p>
            <a:p>
              <a:pPr lvl="0">
                <a:buNone/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(based on superconducting wire)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rot="10800000" flipV="1">
              <a:off x="2796733" y="3858126"/>
              <a:ext cx="617800" cy="577516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Rectangle 20"/>
          <p:cNvSpPr/>
          <p:nvPr/>
        </p:nvSpPr>
        <p:spPr>
          <a:xfrm>
            <a:off x="3429000" y="6311061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5050B"/>
                </a:solidFill>
                <a:latin typeface="Arial"/>
                <a:cs typeface="Arial"/>
              </a:rPr>
              <a:t>*HTS leads</a:t>
            </a:r>
          </a:p>
          <a:p>
            <a:r>
              <a:rPr lang="en-US" b="1" dirty="0" smtClean="0">
                <a:solidFill>
                  <a:srgbClr val="05050B"/>
                </a:solidFill>
                <a:latin typeface="Arial"/>
                <a:cs typeface="Arial"/>
              </a:rPr>
              <a:t>*Vapor cooled leads</a:t>
            </a:r>
          </a:p>
        </p:txBody>
      </p:sp>
    </p:spTree>
    <p:extLst>
      <p:ext uri="{BB962C8B-B14F-4D97-AF65-F5344CB8AC3E}">
        <p14:creationId xmlns:p14="http://schemas.microsoft.com/office/powerpoint/2010/main" val="376554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2659E-7 C -0.13593 0.02219 -0.27187 0.04439 -0.33802 0.0867 C -0.40416 0.12901 -0.41389 0.21318 -0.39687 0.25364 C -0.37986 0.2941 -0.30816 0.3119 -0.23645 0.32994 " pathEditMode="relative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214E-7 L -0.21666 -0.110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0" y="-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914400"/>
            <a:ext cx="189018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6770688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04100" y="2843213"/>
            <a:ext cx="15958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5050B"/>
                </a:solidFill>
                <a:latin typeface="Arial"/>
                <a:cs typeface="Arial"/>
              </a:rPr>
              <a:t>50 m x 50 m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04100" y="3846513"/>
            <a:ext cx="1539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5050B"/>
                </a:solidFill>
                <a:latin typeface="Arial"/>
                <a:cs typeface="Arial"/>
              </a:rPr>
              <a:t>up to 100 m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04100" y="4533900"/>
            <a:ext cx="15958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5050B"/>
                </a:solidFill>
                <a:latin typeface="Arial"/>
                <a:cs typeface="Arial"/>
              </a:rPr>
              <a:t>30 m x 30 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427538" y="5902325"/>
            <a:ext cx="237966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141913" y="5694363"/>
            <a:ext cx="9985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5050B"/>
                </a:solidFill>
              </a:rPr>
              <a:t>3’000 m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813" y="6218238"/>
            <a:ext cx="25463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382000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General architecture of the cryogenic system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30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18 kW @ 4.5 K helium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refrigerators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54656"/>
            <a:ext cx="39624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20072" y="1916832"/>
            <a:ext cx="3048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5050B"/>
                </a:solidFill>
                <a:latin typeface="Arial"/>
                <a:cs typeface="Arial"/>
              </a:rPr>
              <a:t>33 kW @ 50 K to 75 </a:t>
            </a:r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K</a:t>
            </a:r>
          </a:p>
          <a:p>
            <a:pPr algn="l"/>
            <a:endParaRPr lang="en-US" sz="1800" dirty="0" smtClean="0">
              <a:solidFill>
                <a:srgbClr val="05050B"/>
              </a:solidFill>
              <a:latin typeface="Arial"/>
              <a:cs typeface="Arial"/>
            </a:endParaRPr>
          </a:p>
          <a:p>
            <a:pPr algn="l"/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23 </a:t>
            </a:r>
            <a:r>
              <a:rPr lang="en-US" sz="1800" dirty="0">
                <a:solidFill>
                  <a:srgbClr val="05050B"/>
                </a:solidFill>
                <a:latin typeface="Arial"/>
                <a:cs typeface="Arial"/>
              </a:rPr>
              <a:t>kW @ 4.6 K to 20 </a:t>
            </a:r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K</a:t>
            </a:r>
          </a:p>
          <a:p>
            <a:pPr algn="l"/>
            <a:endParaRPr lang="en-US" dirty="0" smtClean="0">
              <a:solidFill>
                <a:srgbClr val="05050B"/>
              </a:solidFill>
              <a:latin typeface="Arial"/>
              <a:cs typeface="Arial"/>
            </a:endParaRPr>
          </a:p>
          <a:p>
            <a:pPr algn="l"/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41 </a:t>
            </a:r>
            <a:r>
              <a:rPr lang="en-US" sz="1800" dirty="0">
                <a:solidFill>
                  <a:srgbClr val="05050B"/>
                </a:solidFill>
                <a:latin typeface="Arial"/>
                <a:cs typeface="Arial"/>
              </a:rPr>
              <a:t>g/s </a:t>
            </a:r>
            <a:r>
              <a:rPr lang="en-US" sz="1800" dirty="0" smtClean="0">
                <a:solidFill>
                  <a:srgbClr val="05050B"/>
                </a:solidFill>
                <a:latin typeface="Arial"/>
                <a:cs typeface="Arial"/>
              </a:rPr>
              <a:t>liquefaction</a:t>
            </a:r>
            <a:endParaRPr lang="en-US" sz="18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4202656"/>
            <a:ext cx="4003018" cy="261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9729" y="4278856"/>
            <a:ext cx="1524000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2000" dirty="0">
                <a:solidFill>
                  <a:srgbClr val="05050B"/>
                </a:solidFill>
                <a:latin typeface="Arial"/>
                <a:cs typeface="Arial"/>
              </a:rPr>
              <a:t>Air Liquide</a:t>
            </a:r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99729" y="1216251"/>
            <a:ext cx="914400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2000" dirty="0">
                <a:solidFill>
                  <a:srgbClr val="05050B"/>
                </a:solidFill>
                <a:latin typeface="Arial"/>
                <a:cs typeface="Arial"/>
              </a:rPr>
              <a:t>Linde</a:t>
            </a:r>
            <a:endParaRPr lang="en-US" sz="20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1729" y="4202656"/>
            <a:ext cx="3886200" cy="265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571929" y="3745456"/>
            <a:ext cx="2331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5050B"/>
                </a:solidFill>
                <a:latin typeface="Arial"/>
                <a:cs typeface="Arial"/>
              </a:rPr>
              <a:t>Warm compressors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2.4 kW @ 1.9 K refrigeration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units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2762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2943225"/>
            <a:ext cx="2075057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05050B"/>
                </a:solidFill>
                <a:latin typeface="Arial"/>
                <a:cs typeface="Arial"/>
              </a:rPr>
              <a:t>Cartridge 1</a:t>
            </a:r>
            <a:r>
              <a:rPr lang="en-US" sz="1800" baseline="30000" dirty="0">
                <a:solidFill>
                  <a:srgbClr val="05050B"/>
                </a:solidFill>
                <a:latin typeface="Arial"/>
                <a:cs typeface="Arial"/>
              </a:rPr>
              <a:t>st</a:t>
            </a:r>
            <a:r>
              <a:rPr lang="en-US" sz="1800" dirty="0">
                <a:solidFill>
                  <a:srgbClr val="05050B"/>
                </a:solidFill>
                <a:latin typeface="Arial"/>
                <a:cs typeface="Arial"/>
              </a:rPr>
              <a:t> stage </a:t>
            </a: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493779"/>
              </p:ext>
            </p:extLst>
          </p:nvPr>
        </p:nvGraphicFramePr>
        <p:xfrm>
          <a:off x="2998563" y="2362200"/>
          <a:ext cx="2819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7" name="Photo Editor Photo" r:id="rId4" imgW="4191585" imgH="3677163" progId="">
                  <p:embed/>
                </p:oleObj>
              </mc:Choice>
              <mc:Fallback>
                <p:oleObj name="Photo Editor Photo" r:id="rId4" imgW="4191585" imgH="36771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563" y="2362200"/>
                        <a:ext cx="2819400" cy="247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922363" y="4495800"/>
            <a:ext cx="2711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05050B"/>
                </a:solidFill>
                <a:latin typeface="Arial"/>
                <a:cs typeface="Arial"/>
              </a:rPr>
              <a:t>Axial-centrifugal impeller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676400"/>
            <a:ext cx="3200400" cy="219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9019" y="4191000"/>
            <a:ext cx="322498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943600" y="4191000"/>
            <a:ext cx="1371600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Air </a:t>
            </a:r>
            <a:r>
              <a:rPr lang="en-US" dirty="0" err="1" smtClean="0">
                <a:solidFill>
                  <a:srgbClr val="05050B"/>
                </a:solidFill>
                <a:latin typeface="Arial"/>
                <a:cs typeface="Arial"/>
              </a:rPr>
              <a:t>Liquide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1676400"/>
            <a:ext cx="838200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  <a:latin typeface="Arial"/>
                <a:cs typeface="Arial"/>
              </a:rPr>
              <a:t>IHI - </a:t>
            </a:r>
            <a:r>
              <a:rPr lang="en-US" dirty="0" err="1" smtClean="0">
                <a:solidFill>
                  <a:srgbClr val="05050B"/>
                </a:solidFill>
                <a:latin typeface="Arial"/>
                <a:cs typeface="Arial"/>
              </a:rPr>
              <a:t>Linde</a:t>
            </a:r>
            <a:endParaRPr lang="en-US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1447800"/>
            <a:ext cx="4649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505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Cold compressor key technology 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70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153400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Cryogen management (helium, nitrogen)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6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392670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457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168" y="2253208"/>
            <a:ext cx="5791200" cy="305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1981200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5050B"/>
                </a:solidFill>
                <a:latin typeface="Comic Sans MS" pitchFamily="66" charset="0"/>
              </a:rPr>
              <a:t>Cryogen storage </a:t>
            </a:r>
            <a:endParaRPr lang="en-US" dirty="0">
              <a:solidFill>
                <a:srgbClr val="05050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5301208"/>
            <a:ext cx="3124200" cy="381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050B"/>
                </a:solidFill>
                <a:latin typeface="Comic Sans MS" pitchFamily="66" charset="0"/>
              </a:rPr>
              <a:t>Courtesy of Laurent </a:t>
            </a:r>
            <a:r>
              <a:rPr lang="en-US" dirty="0" err="1" smtClean="0">
                <a:solidFill>
                  <a:srgbClr val="05050B"/>
                </a:solidFill>
                <a:latin typeface="Comic Sans MS" pitchFamily="66" charset="0"/>
              </a:rPr>
              <a:t>Tavian</a:t>
            </a:r>
            <a:endParaRPr lang="en-US" dirty="0">
              <a:solidFill>
                <a:srgbClr val="05050B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4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8496944" cy="414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Types of Particle Accelerators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Accelerator Characteristics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RF Cavity</a:t>
            </a: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Superconductivity and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Superfluidity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Examples of the Particle Accelerators: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European Spallation Source (SRF cavities R&amp;D)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The LHC (</a:t>
            </a:r>
            <a:r>
              <a:rPr lang="en-US" sz="2000" dirty="0">
                <a:solidFill>
                  <a:srgbClr val="000099"/>
                </a:solidFill>
                <a:latin typeface="Arial"/>
                <a:cs typeface="Arial"/>
              </a:rPr>
              <a:t>low-beta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magnets environment and Controls)</a:t>
            </a: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Tevatron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(historical accelerator complex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3229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3" name="Picture 5" descr="accelerato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19400" y="0"/>
            <a:ext cx="6381750" cy="4886325"/>
          </a:xfrm>
          <a:noFill/>
          <a:ln/>
        </p:spPr>
      </p:pic>
      <p:sp>
        <p:nvSpPr>
          <p:cNvPr id="380932" name="Rectangle 4"/>
          <p:cNvSpPr>
            <a:spLocks noChangeArrowheads="1"/>
          </p:cNvSpPr>
          <p:nvPr/>
        </p:nvSpPr>
        <p:spPr bwMode="auto">
          <a:xfrm>
            <a:off x="0" y="3200400"/>
            <a:ext cx="4724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 u="sng" dirty="0">
                <a:latin typeface="Arial"/>
                <a:cs typeface="Arial"/>
              </a:rPr>
              <a:t>Unified control system for the entire complex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400 </a:t>
            </a:r>
            <a:r>
              <a:rPr lang="en-US" sz="1400" dirty="0" err="1">
                <a:latin typeface="Arial"/>
                <a:cs typeface="Arial"/>
              </a:rPr>
              <a:t>MeV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Linac</a:t>
            </a:r>
            <a:endParaRPr lang="en-US" sz="1400" dirty="0">
              <a:latin typeface="Arial"/>
              <a:cs typeface="Arial"/>
            </a:endParaRP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8 </a:t>
            </a:r>
            <a:r>
              <a:rPr lang="en-US" sz="1400" dirty="0" err="1">
                <a:latin typeface="Arial"/>
                <a:cs typeface="Arial"/>
              </a:rPr>
              <a:t>GeV</a:t>
            </a:r>
            <a:r>
              <a:rPr lang="en-US" sz="1400" dirty="0">
                <a:latin typeface="Arial"/>
                <a:cs typeface="Arial"/>
              </a:rPr>
              <a:t> Booster Synchrotron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120 </a:t>
            </a:r>
            <a:r>
              <a:rPr lang="en-US" sz="1400" dirty="0" err="1">
                <a:latin typeface="Arial"/>
                <a:cs typeface="Arial"/>
              </a:rPr>
              <a:t>GeV</a:t>
            </a:r>
            <a:r>
              <a:rPr lang="en-US" sz="1400" dirty="0">
                <a:latin typeface="Arial"/>
                <a:cs typeface="Arial"/>
              </a:rPr>
              <a:t> Main Injector Synchrotron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1 </a:t>
            </a:r>
            <a:r>
              <a:rPr lang="en-US" sz="1400" dirty="0" err="1">
                <a:latin typeface="Arial"/>
                <a:cs typeface="Arial"/>
              </a:rPr>
              <a:t>TeV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Tevatron</a:t>
            </a:r>
            <a:r>
              <a:rPr lang="en-US" sz="1400" dirty="0">
                <a:latin typeface="Arial"/>
                <a:cs typeface="Arial"/>
              </a:rPr>
              <a:t> Synchrotron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antiproton source – target/</a:t>
            </a:r>
            <a:r>
              <a:rPr lang="en-US" sz="1400" dirty="0" err="1">
                <a:latin typeface="Arial"/>
                <a:cs typeface="Arial"/>
              </a:rPr>
              <a:t>debuncher</a:t>
            </a:r>
            <a:r>
              <a:rPr lang="en-US" sz="1400" dirty="0">
                <a:latin typeface="Arial"/>
                <a:cs typeface="Arial"/>
              </a:rPr>
              <a:t>/accumulator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antiproton “Recycler” storage ring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fixed target </a:t>
            </a:r>
            <a:r>
              <a:rPr lang="en-US" sz="1400" dirty="0" smtClean="0">
                <a:latin typeface="Arial"/>
                <a:cs typeface="Arial"/>
              </a:rPr>
              <a:t>lines</a:t>
            </a:r>
          </a:p>
          <a:p>
            <a:pPr eaLnBrk="1" hangingPunct="1">
              <a:buFontTx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eaLnBrk="1" hangingPunct="1"/>
            <a:r>
              <a:rPr lang="en-US" sz="1400" u="sng" dirty="0">
                <a:latin typeface="Arial"/>
                <a:cs typeface="Arial"/>
              </a:rPr>
              <a:t>Simultaneous operation of</a:t>
            </a:r>
          </a:p>
          <a:p>
            <a:pPr eaLnBrk="1" hangingPunct="1">
              <a:buFontTx/>
              <a:buChar char="•"/>
            </a:pPr>
            <a:r>
              <a:rPr lang="en-US" sz="1400" dirty="0" err="1">
                <a:latin typeface="Arial"/>
                <a:cs typeface="Arial"/>
              </a:rPr>
              <a:t>Tevatron</a:t>
            </a:r>
            <a:r>
              <a:rPr lang="en-US" sz="1400" dirty="0">
                <a:latin typeface="Arial"/>
                <a:cs typeface="Arial"/>
              </a:rPr>
              <a:t> proton-antiproton collider (storage ring)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Antiproton production and storage (~0.5 Hz)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120 </a:t>
            </a:r>
            <a:r>
              <a:rPr lang="en-US" sz="1400" dirty="0" err="1">
                <a:latin typeface="Arial"/>
                <a:cs typeface="Arial"/>
              </a:rPr>
              <a:t>GeV</a:t>
            </a:r>
            <a:r>
              <a:rPr lang="en-US" sz="1400" dirty="0">
                <a:latin typeface="Arial"/>
                <a:cs typeface="Arial"/>
              </a:rPr>
              <a:t> fixed target to Meson lab (~0.1 Hz)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120 </a:t>
            </a:r>
            <a:r>
              <a:rPr lang="en-US" sz="1400" dirty="0" err="1" smtClean="0">
                <a:latin typeface="Arial"/>
                <a:cs typeface="Arial"/>
              </a:rPr>
              <a:t>GeV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fixed target to NUMI/MINOS (~0.5 Hz)</a:t>
            </a:r>
          </a:p>
          <a:p>
            <a:pPr eaLnBrk="1" hangingPunct="1"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8 </a:t>
            </a:r>
            <a:r>
              <a:rPr lang="en-US" sz="1400" dirty="0" err="1">
                <a:latin typeface="Arial"/>
                <a:cs typeface="Arial"/>
              </a:rPr>
              <a:t>GeV</a:t>
            </a:r>
            <a:r>
              <a:rPr lang="en-US" sz="1400" dirty="0">
                <a:latin typeface="Arial"/>
                <a:cs typeface="Arial"/>
              </a:rPr>
              <a:t> fixed target to </a:t>
            </a:r>
            <a:r>
              <a:rPr lang="en-US" sz="1400" dirty="0" err="1">
                <a:latin typeface="Arial"/>
                <a:cs typeface="Arial"/>
              </a:rPr>
              <a:t>MiniBoone</a:t>
            </a:r>
            <a:r>
              <a:rPr lang="en-US" sz="1400" dirty="0">
                <a:latin typeface="Arial"/>
                <a:cs typeface="Arial"/>
              </a:rPr>
              <a:t> (~5 Hz)</a:t>
            </a:r>
          </a:p>
        </p:txBody>
      </p:sp>
      <p:pic>
        <p:nvPicPr>
          <p:cNvPr id="38093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363" y="228600"/>
            <a:ext cx="7286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8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088" y="0"/>
            <a:ext cx="11795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0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4873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0946" name="Rectangle 18"/>
          <p:cNvSpPr>
            <a:spLocks noChangeArrowheads="1"/>
          </p:cNvSpPr>
          <p:nvPr/>
        </p:nvSpPr>
        <p:spPr bwMode="auto">
          <a:xfrm>
            <a:off x="2827338" y="430213"/>
            <a:ext cx="954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2"/>
                </a:solidFill>
              </a:rPr>
              <a:t>Booster RF</a:t>
            </a:r>
          </a:p>
        </p:txBody>
      </p:sp>
      <p:sp>
        <p:nvSpPr>
          <p:cNvPr id="380947" name="Rectangle 19"/>
          <p:cNvSpPr>
            <a:spLocks noChangeArrowheads="1"/>
          </p:cNvSpPr>
          <p:nvPr/>
        </p:nvSpPr>
        <p:spPr bwMode="auto">
          <a:xfrm>
            <a:off x="8458200" y="609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2"/>
                </a:solidFill>
              </a:rPr>
              <a:t>Cockcroft_Walton</a:t>
            </a:r>
          </a:p>
        </p:txBody>
      </p:sp>
      <p:grpSp>
        <p:nvGrpSpPr>
          <p:cNvPr id="380949" name="Group 21"/>
          <p:cNvGrpSpPr>
            <a:grpSpLocks/>
          </p:cNvGrpSpPr>
          <p:nvPr/>
        </p:nvGrpSpPr>
        <p:grpSpPr bwMode="auto">
          <a:xfrm>
            <a:off x="4800600" y="2130425"/>
            <a:ext cx="4343400" cy="4705350"/>
            <a:chOff x="3024" y="1342"/>
            <a:chExt cx="2736" cy="2964"/>
          </a:xfrm>
        </p:grpSpPr>
        <p:pic>
          <p:nvPicPr>
            <p:cNvPr id="380937" name="Picture 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3045"/>
              <a:ext cx="1680" cy="1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0942" name="Picture 1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024"/>
              <a:ext cx="1018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0948" name="AutoShape 20"/>
            <p:cNvSpPr>
              <a:spLocks noChangeArrowheads="1"/>
            </p:cNvSpPr>
            <p:nvPr/>
          </p:nvSpPr>
          <p:spPr bwMode="auto">
            <a:xfrm rot="-966506">
              <a:off x="5226" y="1342"/>
              <a:ext cx="464" cy="2196"/>
            </a:xfrm>
            <a:prstGeom prst="curvedLeftArrow">
              <a:avLst>
                <a:gd name="adj1" fmla="val 37643"/>
                <a:gd name="adj2" fmla="val 18913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6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4" descr="img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0"/>
            <a:ext cx="1143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latin typeface="Untitled" charset="0"/>
              </a:rPr>
              <a:t>f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Arial" charset="0"/>
              </a:rPr>
              <a:t>Fermilab Accelerator Division</a:t>
            </a:r>
          </a:p>
        </p:txBody>
      </p:sp>
    </p:spTree>
    <p:extLst>
      <p:ext uri="{BB962C8B-B14F-4D97-AF65-F5344CB8AC3E}">
        <p14:creationId xmlns:p14="http://schemas.microsoft.com/office/powerpoint/2010/main" val="255704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0" name="Picture 4" descr="img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0" y="0"/>
            <a:ext cx="1143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latin typeface="Untitled" charset="0"/>
              </a:rPr>
              <a:t>f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Arial" charset="0"/>
              </a:rPr>
              <a:t>Fermilab Accelerator Division</a:t>
            </a:r>
          </a:p>
        </p:txBody>
      </p:sp>
    </p:spTree>
    <p:extLst>
      <p:ext uri="{BB962C8B-B14F-4D97-AF65-F5344CB8AC3E}">
        <p14:creationId xmlns:p14="http://schemas.microsoft.com/office/powerpoint/2010/main" val="21070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 descr="img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0" y="0"/>
            <a:ext cx="1143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latin typeface="Untitled" charset="0"/>
              </a:rPr>
              <a:t>f</a:t>
            </a:r>
          </a:p>
          <a:p>
            <a:pPr algn="ctr">
              <a:spcBef>
                <a:spcPct val="50000"/>
              </a:spcBef>
            </a:pPr>
            <a:r>
              <a:rPr lang="en-US" sz="1200">
                <a:latin typeface="Arial" charset="0"/>
              </a:rPr>
              <a:t>Fermilab Accelerator Division</a:t>
            </a:r>
          </a:p>
        </p:txBody>
      </p:sp>
    </p:spTree>
    <p:extLst>
      <p:ext uri="{BB962C8B-B14F-4D97-AF65-F5344CB8AC3E}">
        <p14:creationId xmlns:p14="http://schemas.microsoft.com/office/powerpoint/2010/main" val="1808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Characteristics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ElectroMagnetism</a:t>
            </a:r>
            <a:r>
              <a:rPr lang="en-US" sz="2000" dirty="0" smtClean="0"/>
              <a:t> - Maxwell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916832"/>
            <a:ext cx="6768752" cy="4721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6792"/>
            <a:ext cx="2875320" cy="18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437112"/>
            <a:ext cx="1512168" cy="22682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04248" y="1628800"/>
            <a:ext cx="2088232" cy="1584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9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Tevatron</a:t>
            </a:r>
            <a:r>
              <a:rPr lang="en-US" dirty="0"/>
              <a:t> magnet cross-section</a:t>
            </a:r>
          </a:p>
        </p:txBody>
      </p:sp>
      <p:pic>
        <p:nvPicPr>
          <p:cNvPr id="49459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870075"/>
            <a:ext cx="533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152400" y="5181600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 coils made of </a:t>
            </a:r>
            <a:r>
              <a:rPr lang="en-US" dirty="0" err="1">
                <a:solidFill>
                  <a:srgbClr val="05050B"/>
                </a:solidFill>
                <a:latin typeface="Arial"/>
                <a:cs typeface="Arial"/>
              </a:rPr>
              <a:t>NbTi</a:t>
            </a: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 alloy wire</a:t>
            </a: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 wire size is 8 mm</a:t>
            </a: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+11 million wire-turns in a coil </a:t>
            </a: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+ 42,500 miles of wire per magnet</a:t>
            </a:r>
          </a:p>
        </p:txBody>
      </p:sp>
      <p:sp>
        <p:nvSpPr>
          <p:cNvPr id="494600" name="Rectangle 8"/>
          <p:cNvSpPr>
            <a:spLocks noChangeArrowheads="1"/>
          </p:cNvSpPr>
          <p:nvPr/>
        </p:nvSpPr>
        <p:spPr bwMode="auto">
          <a:xfrm>
            <a:off x="304800" y="1841500"/>
            <a:ext cx="3505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6.5 km of superconducting magnets operating @ 3.6 Kelvin: </a:t>
            </a: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+777 dipoles</a:t>
            </a: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+216 quads</a:t>
            </a:r>
          </a:p>
          <a:p>
            <a:r>
              <a:rPr lang="en-US" dirty="0">
                <a:solidFill>
                  <a:srgbClr val="05050B"/>
                </a:solidFill>
                <a:latin typeface="Arial"/>
                <a:cs typeface="Arial"/>
              </a:rPr>
              <a:t>+204 correction elements</a:t>
            </a:r>
          </a:p>
        </p:txBody>
      </p:sp>
    </p:spTree>
    <p:extLst>
      <p:ext uri="{BB962C8B-B14F-4D97-AF65-F5344CB8AC3E}">
        <p14:creationId xmlns:p14="http://schemas.microsoft.com/office/powerpoint/2010/main" val="107825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1476583"/>
            <a:ext cx="7259786" cy="5264785"/>
          </a:xfrm>
          <a:prstGeom prst="rect">
            <a:avLst/>
          </a:prstGeom>
          <a:noFill/>
        </p:spPr>
      </p:pic>
      <p:pic>
        <p:nvPicPr>
          <p:cNvPr id="428035" name="Picture 3" descr="ihic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350" y="1219200"/>
            <a:ext cx="782638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350" y="2743200"/>
            <a:ext cx="1350963" cy="1752600"/>
          </a:xfrm>
          <a:noFill/>
          <a:ln/>
        </p:spPr>
      </p:pic>
      <p:pic>
        <p:nvPicPr>
          <p:cNvPr id="42803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750" y="3505200"/>
            <a:ext cx="1797050" cy="1828800"/>
          </a:xfrm>
          <a:prstGeom prst="rect">
            <a:avLst/>
          </a:prstGeom>
          <a:noFill/>
        </p:spPr>
      </p:pic>
      <p:sp>
        <p:nvSpPr>
          <p:cNvPr id="42804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931224" cy="1143000"/>
          </a:xfrm>
          <a:noFill/>
          <a:ln/>
        </p:spPr>
        <p:txBody>
          <a:bodyPr>
            <a:normAutofit/>
          </a:bodyPr>
          <a:lstStyle/>
          <a:p>
            <a:r>
              <a:rPr lang="en-US" dirty="0"/>
              <a:t>One typical cooling loop for the </a:t>
            </a:r>
            <a:r>
              <a:rPr lang="en-US" dirty="0" err="1"/>
              <a:t>Tevatron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7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Central Helium Liquefier - CHL </a:t>
            </a:r>
          </a:p>
        </p:txBody>
      </p:sp>
      <p:sp>
        <p:nvSpPr>
          <p:cNvPr id="416772" name="Rectangle 4"/>
          <p:cNvSpPr>
            <a:spLocks noChangeArrowheads="1"/>
          </p:cNvSpPr>
          <p:nvPr/>
        </p:nvSpPr>
        <p:spPr bwMode="auto">
          <a:xfrm>
            <a:off x="228600" y="1412776"/>
            <a:ext cx="8915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Central Helium Liquefier consists of: </a:t>
            </a:r>
            <a:endParaRPr lang="en-US" dirty="0">
              <a:latin typeface="Arial"/>
              <a:cs typeface="Arial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Four parallel reciprocating 4,000 HP helium compressors (6.8 MW total power)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Two Claude cycle cold boxes (6,400 liters/hr, peak at 9000 liters/hr)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15 helium gas storage tanks (1,500 m3, 1.7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MPa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, at RT)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One Nitrogen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Reliquefier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(4,680 liters/hr)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600,000 liters of LN2 storage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Purification system</a:t>
            </a:r>
          </a:p>
        </p:txBody>
      </p:sp>
      <p:pic>
        <p:nvPicPr>
          <p:cNvPr id="416798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8038" y="2514600"/>
            <a:ext cx="307816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6799" name="Picture 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25" y="3332163"/>
            <a:ext cx="284797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6801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1625"/>
            <a:ext cx="237013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616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93</a:t>
            </a:fld>
            <a:endParaRPr lang="sv-SE" dirty="0"/>
          </a:p>
        </p:txBody>
      </p:sp>
      <p:pic>
        <p:nvPicPr>
          <p:cNvPr id="8" name="Picture 2" descr="C:\Users\reynet.IPN\Desktop\Salle Blanche\cryomo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933056"/>
            <a:ext cx="1791799" cy="169304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54" y="2204864"/>
            <a:ext cx="4302883" cy="1656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1700808"/>
            <a:ext cx="867645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Accelerator Components requires: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tate-of-the-art material performance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Challenging design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Unique technologies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Lots of materials available at: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US-Particle Accelerator School, </a:t>
            </a:r>
            <a:r>
              <a:rPr lang="en-US" dirty="0">
                <a:hlinkClick r:id="rId4"/>
              </a:rPr>
              <a:t>http://uspas.fnal.gov/materials/materials-table.shtml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CERN Accelerator School </a:t>
            </a:r>
            <a:r>
              <a:rPr lang="en-US" dirty="0">
                <a:hlinkClick r:id="rId5"/>
              </a:rPr>
              <a:t>http://cas.web.cern.ch/cas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Joint Universities </a:t>
            </a:r>
            <a:r>
              <a:rPr lang="en-US" sz="2000" dirty="0"/>
              <a:t>Accelerator </a:t>
            </a:r>
            <a:r>
              <a:rPr lang="en-US" sz="2000" dirty="0" smtClean="0"/>
              <a:t>School</a:t>
            </a:r>
            <a:endParaRPr lang="en-US" sz="2000" dirty="0"/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552" y="5661248"/>
            <a:ext cx="7349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The domain of Particle Accelerator needs YOU 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647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11443</TotalTime>
  <Words>5726</Words>
  <Application>Microsoft Macintosh PowerPoint</Application>
  <PresentationFormat>On-screen Show (4:3)</PresentationFormat>
  <Paragraphs>1277</Paragraphs>
  <Slides>93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7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ESS Core Powerpoint template</vt:lpstr>
      <vt:lpstr>Equation</vt:lpstr>
      <vt:lpstr>Microsoft Equation</vt:lpstr>
      <vt:lpstr>Equation.3</vt:lpstr>
      <vt:lpstr>Image</vt:lpstr>
      <vt:lpstr>Picture</vt:lpstr>
      <vt:lpstr>Microsoft Equation 3.0</vt:lpstr>
      <vt:lpstr>Photo Editor Photo</vt:lpstr>
      <vt:lpstr>Accelerator Components and Technologies</vt:lpstr>
      <vt:lpstr>Outline</vt:lpstr>
      <vt:lpstr>Acknowledgements &amp; references </vt:lpstr>
      <vt:lpstr>Type of Particle Accelerators</vt:lpstr>
      <vt:lpstr>High power H/D beams around the world </vt:lpstr>
      <vt:lpstr>Type of Particle Accelerators Used for ?</vt:lpstr>
      <vt:lpstr>Outline</vt:lpstr>
      <vt:lpstr>Accelerator Characteristics  ElectroMagnetism - Lorentz</vt:lpstr>
      <vt:lpstr>Accelerator Characteristics  ElectroMagnetism - Maxwell</vt:lpstr>
      <vt:lpstr>Accelerator Characteristics  DC to AC Accelerators</vt:lpstr>
      <vt:lpstr>Accelerator Characteristics</vt:lpstr>
      <vt:lpstr>Accelerator Characteristics Family of Linac component</vt:lpstr>
      <vt:lpstr>Outline</vt:lpstr>
      <vt:lpstr>RF Cavity</vt:lpstr>
      <vt:lpstr>RF Cavity</vt:lpstr>
      <vt:lpstr>RF Cavity Cavity Field Pattern</vt:lpstr>
      <vt:lpstr>RF Cavity Cavities Modes</vt:lpstr>
      <vt:lpstr>RF Cavity RLC Model for Cavity Mode</vt:lpstr>
      <vt:lpstr>RF Cavity RLC Parameters for a Transmission Line Cavity</vt:lpstr>
      <vt:lpstr>RF Accelerator</vt:lpstr>
      <vt:lpstr>SRF Cavities Performances</vt:lpstr>
      <vt:lpstr>Cavity gradients</vt:lpstr>
      <vt:lpstr>Cavity Q</vt:lpstr>
      <vt:lpstr>Cavities and Cryomodules</vt:lpstr>
      <vt:lpstr>Outline</vt:lpstr>
      <vt:lpstr>Superconductivity and Superfluidity</vt:lpstr>
      <vt:lpstr>Superconductivity and Superfluidity</vt:lpstr>
      <vt:lpstr>Superconducting Magnets</vt:lpstr>
      <vt:lpstr>Superfluidity of Helium</vt:lpstr>
      <vt:lpstr>Superfluidity of Helium The two-fluid model for helium II</vt:lpstr>
      <vt:lpstr>Thermal conductivity of helium II</vt:lpstr>
      <vt:lpstr>Outline</vt:lpstr>
      <vt:lpstr>The European Spallation Source</vt:lpstr>
      <vt:lpstr>The European Spallation Source</vt:lpstr>
      <vt:lpstr>PowerPoint Presentation</vt:lpstr>
      <vt:lpstr>PowerPoint Presentation</vt:lpstr>
      <vt:lpstr>Target Station includes systems that address nuclear hazards </vt:lpstr>
      <vt:lpstr>Target station converts protons to “slow” neutrons</vt:lpstr>
      <vt:lpstr>ESS long pulse potential</vt:lpstr>
      <vt:lpstr>Accelerator Technical performances</vt:lpstr>
      <vt:lpstr>Linac redesign to meet ESS cost objective</vt:lpstr>
      <vt:lpstr>Front End Section</vt:lpstr>
      <vt:lpstr>Front End Section</vt:lpstr>
      <vt:lpstr>Front End Section</vt:lpstr>
      <vt:lpstr>Super-Conducting Linac</vt:lpstr>
      <vt:lpstr>Spoke cavity string and cryomodule package</vt:lpstr>
      <vt:lpstr>Cavity Cryomodule - Generic</vt:lpstr>
      <vt:lpstr>PowerPoint Presentation</vt:lpstr>
      <vt:lpstr>Elliptical Cryomodule Components</vt:lpstr>
      <vt:lpstr>Cryomodule Interfaces</vt:lpstr>
      <vt:lpstr>Cold Tuning System</vt:lpstr>
      <vt:lpstr>Lorentz De-tuning</vt:lpstr>
      <vt:lpstr>Fundamental Power Coupler</vt:lpstr>
      <vt:lpstr>ESS Requirements and RF Parameters</vt:lpstr>
      <vt:lpstr>SRF Cavities Development</vt:lpstr>
      <vt:lpstr>Medium-β Elliptical Cavities</vt:lpstr>
      <vt:lpstr>PowerPoint Presentation</vt:lpstr>
      <vt:lpstr>Spoke cavity Performances  (Jan-June 2015)</vt:lpstr>
      <vt:lpstr>PowerPoint Presentation</vt:lpstr>
      <vt:lpstr>Elliptical Cavity Preparation</vt:lpstr>
      <vt:lpstr>High b Elliptical Cavity Activities in Clean Room</vt:lpstr>
      <vt:lpstr>Magnetic shield</vt:lpstr>
      <vt:lpstr>PowerPoint Presentation</vt:lpstr>
      <vt:lpstr>Elliptical Assembly Procedure</vt:lpstr>
      <vt:lpstr>Infrastructure in Saclay</vt:lpstr>
      <vt:lpstr>Spoke assembling in clean room/IPNO</vt:lpstr>
      <vt:lpstr>Process and Instrumentation </vt:lpstr>
      <vt:lpstr>Control integration</vt:lpstr>
      <vt:lpstr>Spoke linac (352 MHz) RF System Layout</vt:lpstr>
      <vt:lpstr>Elliptical (704 MHz) RF System Layout</vt:lpstr>
      <vt:lpstr>Elliptical (704 MHz) RF System Layout</vt:lpstr>
      <vt:lpstr>Outline</vt:lpstr>
      <vt:lpstr>CERN and the Large Hadron Collider</vt:lpstr>
      <vt:lpstr>Key technologies of the LHC accelerator</vt:lpstr>
      <vt:lpstr>LHC Magnets</vt:lpstr>
      <vt:lpstr>LHC Magnets</vt:lpstr>
      <vt:lpstr>The low-beta magnets at the LHC</vt:lpstr>
      <vt:lpstr>The low-beta magnets at the LHC</vt:lpstr>
      <vt:lpstr>PowerPoint Presentation</vt:lpstr>
      <vt:lpstr>Electrical feed-boxes</vt:lpstr>
      <vt:lpstr>General architecture of the cryogenic system</vt:lpstr>
      <vt:lpstr>18 kW @ 4.5 K helium refrigerators</vt:lpstr>
      <vt:lpstr>2.4 kW @ 1.9 K refrigeration units</vt:lpstr>
      <vt:lpstr>Cryogen management (helium, nitrogen)</vt:lpstr>
      <vt:lpstr>Outline</vt:lpstr>
      <vt:lpstr>PowerPoint Presentation</vt:lpstr>
      <vt:lpstr>PowerPoint Presentation</vt:lpstr>
      <vt:lpstr>PowerPoint Presentation</vt:lpstr>
      <vt:lpstr>PowerPoint Presentation</vt:lpstr>
      <vt:lpstr>Tevatron magnet cross-section</vt:lpstr>
      <vt:lpstr>One typical cooling loop for the Tevatron</vt:lpstr>
      <vt:lpstr>Central Helium Liquefier - CHL 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Christine Darve</cp:lastModifiedBy>
  <cp:revision>282</cp:revision>
  <dcterms:created xsi:type="dcterms:W3CDTF">2013-10-29T16:05:10Z</dcterms:created>
  <dcterms:modified xsi:type="dcterms:W3CDTF">2015-08-18T22:11:00Z</dcterms:modified>
</cp:coreProperties>
</file>