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50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C93D5-DB0F-7279-F04D-044FD6D18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565EEC-6D04-B6E7-268D-AB0B348AA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FA8FB-E2E6-4050-34D7-B1038CB9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4A0F4-F815-4D53-C4A5-67203429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43C96-25FE-8FAF-4E95-1233C89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8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AA631-2E37-D070-C5A9-E0676F98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3A2CB3-05CA-A41C-4903-50BE0BE80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63CAD-81DC-EC82-7F59-695E85AA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AA336-DA31-D0C1-CE84-016B2708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AC0A7-C104-767C-9833-DB78489B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A7BE8-C30A-12BD-A7A0-16466C6AF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54DFD-517B-93F7-43A7-4A56978E7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6A38D-DFFC-9B13-3864-EAC2DC66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69F6DF-7312-F0BA-D614-13A5E233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BA1C4-BE3B-5693-9AD3-32A3DF8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3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2581-396E-2152-EE84-2E5F0719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378B9-224E-B008-24AC-242523DE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B0872-082B-4385-4903-21121D17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A5E85-01EB-2646-E91F-BB901479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4FE23-9A3D-C7BF-B2BA-DE0F3E5A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395A4-CF53-5910-380B-40C7930D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32AF7D-DED7-8015-4B0A-24CACD07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02F29-B412-5A5C-6DD3-84BE4420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7F13-AF65-1EAC-CBD0-B058EBC2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BB7F2-8BDF-D0C1-4828-0C6402CE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6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ADD3-331B-712A-6476-43EE7144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A9F18-8AF8-937E-852C-52DC959A7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887004-499A-E971-299E-38339A727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C708B-4F1E-22F0-8DF1-842D6E39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B79A98-0515-8C35-A248-02315E9E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4FB64-B59B-8A52-3B35-E33600F1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46B58-BD48-B60D-03F2-DF6493DC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A89D2C-FDD7-FD87-0076-1C899B02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E7E5C2-BC65-49F6-CBAC-296D5294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C3081-2087-84D0-BA46-0F1FE3621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266B59-877D-AC0F-A86F-0BA47DD02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871E4E-FA9B-04C5-776A-3C8E5484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A621B-E623-CF3F-A318-211C7632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10CA33-3B2C-F565-CBE2-80B8241E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6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02242-BFC8-9CD2-555A-BF14F138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35CA4-A227-8B6F-6689-CBD58032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3AD608-3712-04CD-DDD2-85D41575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73B8DD-C077-9DFF-EF3D-D9028F9C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2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1F567A-EB54-017E-E7C1-EBB0CF2A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A087F6-C8CE-5C9E-E284-F86073B8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F88CC4-89B2-619F-B533-BBC395C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4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56DC0-A539-3038-18FA-E8F3B733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A985B-72F6-E1EC-25E8-99A8DECB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C4F69-F15C-8235-455B-833CF7DC5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9AF06E-C594-E93A-3A2D-58458889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A2E972-E071-96C5-8073-74A5DA46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C4466-0B91-5EF9-4459-6751EA6F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27DA6-57E6-6CFF-6431-AC8B5A06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0BA07-6DC1-96BB-5939-AC45FC5ED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EF76E-0C59-E47E-EFEB-A0A2DB9F2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C58767-C68F-E99A-CACF-728DAB1D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1545E3-51B6-C0B3-A81E-47D05737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7739CF-3B7A-B7CE-8A85-3F3D1EA1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E8027-3244-1D1E-7929-2873B988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F6239-9143-2238-9C56-1059E39B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BAE78-47EA-FB57-675C-604064677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E2A70-A7C7-4C41-8D08-85CEAD4F4C64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7D146-3E48-652E-5DA7-B44DA76E4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3AA4-BD33-5AB7-8998-FBE85A88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250A2-C7DE-4DA4-9157-A1594B48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PDC1@6.5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DA3E4-2643-1A9C-5840-328E23C9B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cell wall hits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C71BEC-6D8E-9ADB-4861-0BDF50EC9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20.03.2025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2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01EDF-9BB5-6063-D03A-8C0B11B9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68" y="-63661"/>
            <a:ext cx="11477263" cy="1325563"/>
          </a:xfrm>
        </p:spPr>
        <p:txBody>
          <a:bodyPr/>
          <a:lstStyle/>
          <a:p>
            <a:r>
              <a:rPr lang="en-US" dirty="0"/>
              <a:t>Backup – divergencies after bending/after defocus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50816A-62A5-7277-A0C3-EB53B1FE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3" y="3750132"/>
            <a:ext cx="5016908" cy="2738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6B0E71-9DC3-5C0A-71C2-55B475F5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19" y="3785249"/>
            <a:ext cx="5016908" cy="27339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800A16-7DEC-93CD-C3C3-3909E916C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3" y="954399"/>
            <a:ext cx="5016909" cy="27100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2EF5EF-DBC3-2A13-F56A-1CB8C64DC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18" y="954399"/>
            <a:ext cx="5016908" cy="27168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BB9747-3CB5-2C98-5D0F-D80190D02D55}"/>
              </a:ext>
            </a:extLst>
          </p:cNvPr>
          <p:cNvSpPr txBox="1"/>
          <p:nvPr/>
        </p:nvSpPr>
        <p:spPr>
          <a:xfrm>
            <a:off x="987929" y="1261902"/>
            <a:ext cx="54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30F2E-F079-5574-B0BD-F82EF6013027}"/>
              </a:ext>
            </a:extLst>
          </p:cNvPr>
          <p:cNvSpPr txBox="1"/>
          <p:nvPr/>
        </p:nvSpPr>
        <p:spPr>
          <a:xfrm>
            <a:off x="6759838" y="1261901"/>
            <a:ext cx="54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CE9CC3-1B7C-01BA-422C-68DF75DF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168061"/>
            <a:ext cx="5811520" cy="2683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D366F5-4616-4659-2AA2-2CB4F0C0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4149925"/>
            <a:ext cx="5901690" cy="2667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BD08-9F4E-CA16-11C9-2F80DA06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 off </a:t>
            </a:r>
            <a:r>
              <a:rPr lang="en-US" dirty="0" err="1"/>
              <a:t>lHe</a:t>
            </a:r>
            <a:r>
              <a:rPr lang="en-US" dirty="0"/>
              <a:t> (PDC2@42m)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29FB-55FD-4236-FECD-3139D57A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" y="1544871"/>
            <a:ext cx="7085222" cy="4351338"/>
          </a:xfrm>
        </p:spPr>
        <p:txBody>
          <a:bodyPr/>
          <a:lstStyle/>
          <a:p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Xsections</a:t>
            </a:r>
            <a:r>
              <a:rPr lang="en-US" dirty="0"/>
              <a:t> provided by Douglas Di Julio.</a:t>
            </a:r>
          </a:p>
          <a:p>
            <a:r>
              <a:rPr lang="en-US" dirty="0"/>
              <a:t>1.96E09n/s at cell entrance, PHITS: </a:t>
            </a:r>
          </a:p>
          <a:p>
            <a:pPr lvl="1"/>
            <a:r>
              <a:rPr lang="en-US" dirty="0"/>
              <a:t>2.16E08 n/s at cell walls @0.8K</a:t>
            </a:r>
          </a:p>
          <a:p>
            <a:pPr lvl="1"/>
            <a:r>
              <a:rPr lang="en-US" dirty="0"/>
              <a:t>3.14E08 n/s at cell walls @4.0K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84A56A-0B05-7480-A1FA-175BBC4DAA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09291"/>
          <a:ext cx="11150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182150137"/>
                    </a:ext>
                  </a:extLst>
                </a:gridCol>
                <a:gridCol w="2939915">
                  <a:extLst>
                    <a:ext uri="{9D8B030D-6E8A-4147-A177-3AD203B41FA5}">
                      <a16:colId xmlns:a16="http://schemas.microsoft.com/office/drawing/2014/main" val="1978303011"/>
                    </a:ext>
                  </a:extLst>
                </a:gridCol>
                <a:gridCol w="2636196">
                  <a:extLst>
                    <a:ext uri="{9D8B030D-6E8A-4147-A177-3AD203B41FA5}">
                      <a16:colId xmlns:a16="http://schemas.microsoft.com/office/drawing/2014/main" val="4283385482"/>
                    </a:ext>
                  </a:extLst>
                </a:gridCol>
                <a:gridCol w="3720289">
                  <a:extLst>
                    <a:ext uri="{9D8B030D-6E8A-4147-A177-3AD203B41FA5}">
                      <a16:colId xmlns:a16="http://schemas.microsoft.com/office/drawing/2014/main" val="1759643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Entry flux (</a:t>
                      </a:r>
                      <a:r>
                        <a:rPr lang="en-US" dirty="0" err="1"/>
                        <a:t>arb.units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Exit flux (</a:t>
                      </a:r>
                      <a:r>
                        <a:rPr lang="en-US" dirty="0" err="1"/>
                        <a:t>arb.units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fraction of wall hits (PHITS)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6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2.61E3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2.32E3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4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2.61E3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2.19E3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30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E25671F-92EA-15FD-589B-1A8142BBD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7801" y="1544871"/>
                <a:ext cx="590169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Pen and paper</a:t>
                </a:r>
              </a:p>
              <a:p>
                <a:pPr lvl="1"/>
                <a:r>
                  <a:rPr lang="en-US" dirty="0"/>
                  <a:t>4.75E3 UCN/s</a:t>
                </a:r>
              </a:p>
              <a:p>
                <a:pPr lvl="1"/>
                <a:r>
                  <a:rPr lang="en-US" dirty="0"/>
                  <a:t>2.6E08 n/s at cell walls</a:t>
                </a:r>
              </a:p>
              <a:p>
                <a:pPr lvl="1"/>
                <a:r>
                  <a:rPr lang="en-US" dirty="0"/>
                  <a:t>1.6E08 n/s from good n’s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8.9</m:t>
                    </m:r>
                  </m:oMath>
                </a14:m>
                <a:r>
                  <a:rPr lang="en-US" dirty="0"/>
                  <a:t> AA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E25671F-92EA-15FD-589B-1A8142BBD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01" y="1544871"/>
                <a:ext cx="5901690" cy="4351338"/>
              </a:xfrm>
              <a:prstGeom prst="rect">
                <a:avLst/>
              </a:prstGeom>
              <a:blipFill>
                <a:blip r:embed="rId4"/>
                <a:stretch>
                  <a:fillRect l="-1860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19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5C12-B4D3-7D4D-78B6-7E6CCD2B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55"/>
            <a:ext cx="10515600" cy="1325563"/>
          </a:xfrm>
        </p:spPr>
        <p:txBody>
          <a:bodyPr/>
          <a:lstStyle/>
          <a:p>
            <a:r>
              <a:rPr lang="en-US" dirty="0"/>
              <a:t>Cell wall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86D61-1AFA-7597-51F7-B6EC315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741036"/>
            <a:ext cx="10515600" cy="4864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Background ~ total number of neutrons hitting cell walls</a:t>
            </a:r>
          </a:p>
          <a:p>
            <a:r>
              <a:rPr lang="en-US" dirty="0"/>
              <a:t>1.6E08 – due to beam divergence, imperfect focusing. </a:t>
            </a:r>
          </a:p>
          <a:p>
            <a:r>
              <a:rPr lang="en-US" dirty="0">
                <a:solidFill>
                  <a:srgbClr val="0070C0"/>
                </a:solidFill>
              </a:rPr>
              <a:t>(Total beam)</a:t>
            </a:r>
            <a:r>
              <a:rPr lang="en-US" dirty="0"/>
              <a:t>*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scatter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proba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1.8E09</a:t>
            </a:r>
            <a:r>
              <a:rPr lang="en-US" dirty="0"/>
              <a:t>*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0.075</a:t>
            </a:r>
            <a:r>
              <a:rPr lang="en-US" dirty="0"/>
              <a:t> = 1.02E08n/s</a:t>
            </a:r>
          </a:p>
          <a:p>
            <a:r>
              <a:rPr lang="en-US" dirty="0"/>
              <a:t>In total 2.6E08 neutron </a:t>
            </a:r>
            <a:r>
              <a:rPr lang="en-US" dirty="0">
                <a:solidFill>
                  <a:srgbClr val="FF0000"/>
                </a:solidFill>
              </a:rPr>
              <a:t>hitting cell walls pr second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~0.13 of incoming beam,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~2/3 of the total wall hits are due to imperfect focusing.</a:t>
            </a:r>
          </a:p>
          <a:p>
            <a:pPr marL="0" indent="0">
              <a:buNone/>
            </a:pPr>
            <a:r>
              <a:rPr lang="en-US" dirty="0"/>
              <a:t>To reduce background:</a:t>
            </a:r>
          </a:p>
          <a:p>
            <a:r>
              <a:rPr lang="en-US" dirty="0"/>
              <a:t>Reduce total flux keeping “good” 8.9AA neutrons</a:t>
            </a:r>
          </a:p>
          <a:p>
            <a:r>
              <a:rPr lang="en-US" dirty="0"/>
              <a:t>Improve beam focusing</a:t>
            </a:r>
          </a:p>
        </p:txBody>
      </p:sp>
    </p:spTree>
    <p:extLst>
      <p:ext uri="{BB962C8B-B14F-4D97-AF65-F5344CB8AC3E}">
        <p14:creationId xmlns:p14="http://schemas.microsoft.com/office/powerpoint/2010/main" val="21952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66B6-5335-076D-E2F0-CFDDC9A3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focusing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C31DF-CD63-4C4F-554A-8BFC5A2F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Method: fit by generic order 2 surfaces using tapered shapes (similar to HIBEAM monolith insert fitting)</a:t>
            </a:r>
          </a:p>
          <a:p>
            <a:r>
              <a:rPr lang="en-US" dirty="0"/>
              <a:t>The order 2 surface is completely defined by 5 points: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Set points at start, end and middle of the fitted guide section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Define a range for a point at quarter length so that fit is possible at all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Select point at quarter length, define range for the last point at ¾ length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Define all other points defining segments (12 pcs) of the guide section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AB36B-B2A8-91E5-5679-9743049A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25" b="6170"/>
          <a:stretch/>
        </p:blipFill>
        <p:spPr>
          <a:xfrm>
            <a:off x="3125075" y="4684170"/>
            <a:ext cx="5399238" cy="18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8DB15-50E2-FA91-A388-7CAEF5CD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45" y="244547"/>
            <a:ext cx="10515600" cy="991402"/>
          </a:xfrm>
        </p:spPr>
        <p:txBody>
          <a:bodyPr/>
          <a:lstStyle/>
          <a:p>
            <a:r>
              <a:rPr lang="en-US" dirty="0"/>
              <a:t>Optimization, 80 m long instrument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35FEE-BD3D-2378-EDD9-0579114F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8" y="1296238"/>
            <a:ext cx="7636747" cy="5164852"/>
          </a:xfrm>
        </p:spPr>
        <p:txBody>
          <a:bodyPr>
            <a:normAutofit/>
          </a:bodyPr>
          <a:lstStyle/>
          <a:p>
            <a:r>
              <a:rPr lang="en-US" dirty="0"/>
              <a:t>Optimization towards highest flux at the bottom of the cells</a:t>
            </a:r>
          </a:p>
          <a:p>
            <a:r>
              <a:rPr lang="en-US" dirty="0"/>
              <a:t>Experimenting with lengths of focusing and defocusing sections (can afford with 80m+)</a:t>
            </a:r>
          </a:p>
          <a:p>
            <a:pPr lvl="1"/>
            <a:r>
              <a:rPr lang="en-US" dirty="0"/>
              <a:t>Helps to a limited extend due to Liouville theorem:  smaller beam cross sections increases divergence</a:t>
            </a:r>
          </a:p>
          <a:p>
            <a:pPr lvl="1"/>
            <a:r>
              <a:rPr lang="en-US" dirty="0" err="1"/>
              <a:t>Hdiv</a:t>
            </a:r>
            <a:r>
              <a:rPr lang="en-US" dirty="0"/>
              <a:t> 1@15 cm width → 2deg@7.5 cm width (~1.7 cm shift at 0.5m path)</a:t>
            </a:r>
          </a:p>
          <a:p>
            <a:r>
              <a:rPr lang="en-US" dirty="0"/>
              <a:t>Stochastic optimization produces different options with similar FOM</a:t>
            </a:r>
          </a:p>
          <a:p>
            <a:r>
              <a:rPr lang="en-US" dirty="0"/>
              <a:t>Options are checked for ratio of wall hits to flux at cell bottom  for an optimal choice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A63A0-2068-6866-A488-8D36D654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955" y="1063204"/>
            <a:ext cx="3846008" cy="2950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0AC81-C6EF-4897-7D7F-C875184479F3}"/>
              </a:ext>
            </a:extLst>
          </p:cNvPr>
          <p:cNvSpPr txBox="1"/>
          <p:nvPr/>
        </p:nvSpPr>
        <p:spPr>
          <a:xfrm>
            <a:off x="7827665" y="753840"/>
            <a:ext cx="409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of options with “inside out” curving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A8D86-D606-5D63-A87F-A17C3DA6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65" y="4179550"/>
            <a:ext cx="4043205" cy="24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6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10F13-05A9-238D-4F1E-D34B4D97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257"/>
          </a:xfrm>
        </p:spPr>
        <p:txBody>
          <a:bodyPr/>
          <a:lstStyle/>
          <a:p>
            <a:r>
              <a:rPr lang="en-US" dirty="0"/>
              <a:t>Optimal option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9A54B17-4B3D-A320-5FC3-61592BFF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" y="1245844"/>
            <a:ext cx="6593268" cy="53900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Defocusing length 15m</a:t>
            </a:r>
          </a:p>
          <a:p>
            <a:r>
              <a:rPr lang="en-US" dirty="0"/>
              <a:t>Focusing length 6 m</a:t>
            </a:r>
          </a:p>
          <a:p>
            <a:r>
              <a:rPr lang="en-US" dirty="0"/>
              <a:t>Total instrument length 83.5 m</a:t>
            </a:r>
          </a:p>
          <a:p>
            <a:r>
              <a:rPr lang="en-US" dirty="0"/>
              <a:t>Chopper settings:</a:t>
            </a:r>
          </a:p>
          <a:p>
            <a:pPr lvl="1"/>
            <a:r>
              <a:rPr lang="en-US" dirty="0">
                <a:hlinkClick r:id="rId2"/>
              </a:rPr>
              <a:t>PDC1@6.5m</a:t>
            </a:r>
            <a:r>
              <a:rPr lang="en-US" dirty="0"/>
              <a:t> - 103 degrees opening, </a:t>
            </a:r>
          </a:p>
          <a:p>
            <a:pPr lvl="1"/>
            <a:r>
              <a:rPr lang="en-US" dirty="0"/>
              <a:t>PDC2 @60m - 82 degrees opening,</a:t>
            </a:r>
          </a:p>
          <a:p>
            <a:pPr lvl="1"/>
            <a:endParaRPr lang="en-US" dirty="0"/>
          </a:p>
          <a:p>
            <a:r>
              <a:rPr lang="en-US" dirty="0"/>
              <a:t>Flux at bottom of the cels: 1.25E9 n/s</a:t>
            </a:r>
          </a:p>
          <a:p>
            <a:r>
              <a:rPr lang="en-US" dirty="0"/>
              <a:t>8.8-9.0AA flux in the cells: 8.87E8 n/s</a:t>
            </a:r>
          </a:p>
          <a:p>
            <a:r>
              <a:rPr lang="en-US" dirty="0"/>
              <a:t>“Good”/All = 0.71</a:t>
            </a:r>
          </a:p>
          <a:p>
            <a:r>
              <a:rPr lang="en-US" dirty="0"/>
              <a:t>6.81E7 n/s wall hits due to imperfect focusing (factor 2.5 reduction in absolute numbers, 40% reduction when seen relative to total flux)</a:t>
            </a:r>
          </a:p>
          <a:p>
            <a:r>
              <a:rPr lang="en-US" dirty="0"/>
              <a:t>1.25E9*0.075 = 9.38E7 n/s wall hits due to </a:t>
            </a:r>
            <a:r>
              <a:rPr lang="en-US" dirty="0" err="1"/>
              <a:t>lHe</a:t>
            </a:r>
            <a:r>
              <a:rPr lang="en-US" dirty="0"/>
              <a:t> scattering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32F8C-DEDC-A24C-477A-A5A9017D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79" y="1598683"/>
            <a:ext cx="4762913" cy="50372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64B2F-E2CF-BB7A-36DD-7E681222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49" y="171240"/>
            <a:ext cx="6730543" cy="13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3392A-6776-1AFD-ED2E-1F615BA0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12" y="662336"/>
            <a:ext cx="10515600" cy="1325563"/>
          </a:xfrm>
        </p:spPr>
        <p:txBody>
          <a:bodyPr/>
          <a:lstStyle/>
          <a:p>
            <a:r>
              <a:rPr lang="en-US" dirty="0"/>
              <a:t>Optimal option, beam profiles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F99009-A8F2-0BC7-44EF-940C558A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1" y="3128982"/>
            <a:ext cx="3728211" cy="34227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89FF7D-DF10-E828-E614-DA3A1EE9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49" y="3120957"/>
            <a:ext cx="3486647" cy="3438807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3FD07883-F44A-D00E-8CFD-44E6F6B3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93" y="1875085"/>
            <a:ext cx="7391400" cy="9055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CB3C6A-050B-2F75-80F5-C4B34D33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418" y="3128982"/>
            <a:ext cx="3728211" cy="3447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658A73-2CB0-4DEF-683D-38DAFEE8C2A4}"/>
              </a:ext>
            </a:extLst>
          </p:cNvPr>
          <p:cNvSpPr txBox="1"/>
          <p:nvPr/>
        </p:nvSpPr>
        <p:spPr>
          <a:xfrm>
            <a:off x="5231005" y="2705574"/>
            <a:ext cx="152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Entering cells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32FF8-B2F4-24CF-FF07-F978E4DD9D16}"/>
              </a:ext>
            </a:extLst>
          </p:cNvPr>
          <p:cNvSpPr txBox="1"/>
          <p:nvPr/>
        </p:nvSpPr>
        <p:spPr>
          <a:xfrm>
            <a:off x="1010223" y="2624853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the cell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D058F-51BA-0A9F-A488-F457AB1D9483}"/>
              </a:ext>
            </a:extLst>
          </p:cNvPr>
          <p:cNvSpPr txBox="1"/>
          <p:nvPr/>
        </p:nvSpPr>
        <p:spPr>
          <a:xfrm>
            <a:off x="9143200" y="2747190"/>
            <a:ext cx="136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bottom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C2FBB7-D317-F599-A542-9B3F6A30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61" y="76633"/>
            <a:ext cx="4278229" cy="26289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0E705B-C604-84ED-69C2-A58D0126F451}"/>
              </a:ext>
            </a:extLst>
          </p:cNvPr>
          <p:cNvSpPr txBox="1"/>
          <p:nvPr/>
        </p:nvSpPr>
        <p:spPr>
          <a:xfrm>
            <a:off x="10181711" y="1081663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4.41E8n/s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B74F6-8D20-A954-C85A-3A10BFB0B1D0}"/>
              </a:ext>
            </a:extLst>
          </p:cNvPr>
          <p:cNvSpPr txBox="1"/>
          <p:nvPr/>
        </p:nvSpPr>
        <p:spPr>
          <a:xfrm>
            <a:off x="8586750" y="109345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4.53E8 n/s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D92FA-5396-7C07-2FD9-905FA4312132}"/>
              </a:ext>
            </a:extLst>
          </p:cNvPr>
          <p:cNvSpPr txBox="1"/>
          <p:nvPr/>
        </p:nvSpPr>
        <p:spPr>
          <a:xfrm>
            <a:off x="8340950" y="1893618"/>
            <a:ext cx="368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2.5%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imbalance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‘good’ neutrons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8FFED-0396-AA32-8E7C-8E00007A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3347-8B49-E656-2D95-F0A38D40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 off </a:t>
            </a:r>
            <a:r>
              <a:rPr lang="en-US" dirty="0" err="1"/>
              <a:t>lHe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new splitter, PDC2@60m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7573-A6A1-C159-AAF6-512F55E7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535877"/>
            <a:ext cx="7085222" cy="4351338"/>
          </a:xfrm>
        </p:spPr>
        <p:txBody>
          <a:bodyPr/>
          <a:lstStyle/>
          <a:p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Xsections</a:t>
            </a:r>
            <a:r>
              <a:rPr lang="en-US" dirty="0"/>
              <a:t> provided by Douglas Di Julio.</a:t>
            </a:r>
          </a:p>
          <a:p>
            <a:r>
              <a:rPr lang="en-US" dirty="0"/>
              <a:t>1.32E09n/s at cell entrance, PHITS: </a:t>
            </a:r>
          </a:p>
          <a:p>
            <a:pPr lvl="1"/>
            <a:r>
              <a:rPr lang="en-US" dirty="0"/>
              <a:t>1.04E08 n/s at cell walls @0.8K (was 2.16E08)</a:t>
            </a:r>
          </a:p>
          <a:p>
            <a:pPr lvl="1"/>
            <a:r>
              <a:rPr lang="en-US" dirty="0"/>
              <a:t>1.76E08 n/s at cell walls @4.0K (was 3.14E08)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0C4BF0-6995-E16E-801A-AEB690AEB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7172"/>
              </p:ext>
            </p:extLst>
          </p:nvPr>
        </p:nvGraphicFramePr>
        <p:xfrm>
          <a:off x="838200" y="3309291"/>
          <a:ext cx="11150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182150137"/>
                    </a:ext>
                  </a:extLst>
                </a:gridCol>
                <a:gridCol w="2939915">
                  <a:extLst>
                    <a:ext uri="{9D8B030D-6E8A-4147-A177-3AD203B41FA5}">
                      <a16:colId xmlns:a16="http://schemas.microsoft.com/office/drawing/2014/main" val="1978303011"/>
                    </a:ext>
                  </a:extLst>
                </a:gridCol>
                <a:gridCol w="2636196">
                  <a:extLst>
                    <a:ext uri="{9D8B030D-6E8A-4147-A177-3AD203B41FA5}">
                      <a16:colId xmlns:a16="http://schemas.microsoft.com/office/drawing/2014/main" val="4283385482"/>
                    </a:ext>
                  </a:extLst>
                </a:gridCol>
                <a:gridCol w="3720289">
                  <a:extLst>
                    <a:ext uri="{9D8B030D-6E8A-4147-A177-3AD203B41FA5}">
                      <a16:colId xmlns:a16="http://schemas.microsoft.com/office/drawing/2014/main" val="1759643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Entry flux (</a:t>
                      </a:r>
                      <a:r>
                        <a:rPr lang="en-US" dirty="0" err="1"/>
                        <a:t>arb.units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Exit flux (</a:t>
                      </a:r>
                      <a:r>
                        <a:rPr lang="en-US" dirty="0" err="1"/>
                        <a:t>arb.units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fraction of wall hits (PHITS)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6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2.77E3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2.55E3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4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2.77E3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2.41E3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307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016F189-DF39-F368-0F84-73E53D7295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3118" y="1133622"/>
                <a:ext cx="590169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Pen and paper, </a:t>
                </a:r>
                <a:r>
                  <a:rPr lang="en-US" dirty="0" err="1"/>
                  <a:t>McStas</a:t>
                </a:r>
                <a:endParaRPr lang="en-US" dirty="0"/>
              </a:p>
              <a:p>
                <a:pPr lvl="1"/>
                <a:r>
                  <a:rPr lang="en-US" dirty="0"/>
                  <a:t>4.3E3 UCN/s</a:t>
                </a:r>
              </a:p>
              <a:p>
                <a:pPr lvl="1"/>
                <a:r>
                  <a:rPr lang="en-US" dirty="0"/>
                  <a:t>1.61E08 n/s walls hits total</a:t>
                </a:r>
              </a:p>
              <a:p>
                <a:pPr lvl="1"/>
                <a:r>
                  <a:rPr lang="en-US" dirty="0"/>
                  <a:t>9.37E07 n/s from good n’s ~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8.9</m:t>
                    </m:r>
                  </m:oMath>
                </a14:m>
                <a:r>
                  <a:rPr lang="en-US" dirty="0"/>
                  <a:t>AA</a:t>
                </a:r>
              </a:p>
              <a:p>
                <a:pPr lvl="1"/>
                <a:r>
                  <a:rPr lang="en-US" dirty="0"/>
                  <a:t>~6.8E7 n/s from imperfect focusing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016F189-DF39-F368-0F84-73E53D72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18" y="1133622"/>
                <a:ext cx="5901690" cy="4351338"/>
              </a:xfrm>
              <a:prstGeom prst="rect">
                <a:avLst/>
              </a:prstGeom>
              <a:blipFill>
                <a:blip r:embed="rId2"/>
                <a:stretch>
                  <a:fillRect l="-1860" t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60AFB-BF95-AA65-227D-7775E062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88" y="4526665"/>
            <a:ext cx="5585327" cy="22906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580DEB-7AEC-D13B-F854-946954E3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5" y="4550841"/>
            <a:ext cx="5716055" cy="2266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F80131-4F7B-E327-2D96-066C354CB493}"/>
              </a:ext>
            </a:extLst>
          </p:cNvPr>
          <p:cNvSpPr txBox="1"/>
          <p:nvPr/>
        </p:nvSpPr>
        <p:spPr>
          <a:xfrm>
            <a:off x="4664597" y="465302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0.8K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AAB0C-1D47-8EDF-66D5-2D89755032D6}"/>
              </a:ext>
            </a:extLst>
          </p:cNvPr>
          <p:cNvSpPr txBox="1"/>
          <p:nvPr/>
        </p:nvSpPr>
        <p:spPr>
          <a:xfrm>
            <a:off x="10569615" y="464740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4.0K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0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FE8A6-60D2-BA32-5E1F-5A4AE2DC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1BD03-D06A-1A15-86C7-4E1B0252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4" y="1397362"/>
            <a:ext cx="11164746" cy="2908420"/>
          </a:xfrm>
        </p:spPr>
        <p:txBody>
          <a:bodyPr>
            <a:normAutofit/>
          </a:bodyPr>
          <a:lstStyle/>
          <a:p>
            <a:r>
              <a:rPr lang="en-US" dirty="0"/>
              <a:t>With improved focusing the background is dominated by scattering in </a:t>
            </a:r>
            <a:r>
              <a:rPr lang="en-US" dirty="0" err="1"/>
              <a:t>lHe</a:t>
            </a:r>
            <a:r>
              <a:rPr lang="en-US" dirty="0"/>
              <a:t> for 4K</a:t>
            </a:r>
          </a:p>
          <a:p>
            <a:r>
              <a:rPr lang="en-US" dirty="0"/>
              <a:t>Imperfect focusing contributes to ~60% of wall hits at 0.8K if beam is cut to cell entry dimensions (before reoptimizing splitter it was &gt;75% )</a:t>
            </a:r>
          </a:p>
          <a:p>
            <a:r>
              <a:rPr lang="en-US" dirty="0"/>
              <a:t>Some reduction can be still reached by increasing fraction of “good” neutrons which is for now ~70% and (?) beam shaping prior to cells.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5AA34B-EBA3-C17B-A8FA-08C43318FEE5}"/>
              </a:ext>
            </a:extLst>
          </p:cNvPr>
          <p:cNvSpPr txBox="1">
            <a:spLocks/>
          </p:cNvSpPr>
          <p:nvPr/>
        </p:nvSpPr>
        <p:spPr>
          <a:xfrm>
            <a:off x="838200" y="4070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Outlook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3735B-F967-08B6-8139-E628F88EE921}"/>
              </a:ext>
            </a:extLst>
          </p:cNvPr>
          <p:cNvSpPr txBox="1">
            <a:spLocks/>
          </p:cNvSpPr>
          <p:nvPr/>
        </p:nvSpPr>
        <p:spPr>
          <a:xfrm>
            <a:off x="782255" y="5023412"/>
            <a:ext cx="11409745" cy="148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Empiric formula for UCN production is obtained under assumptions of constant </a:t>
            </a:r>
            <a:r>
              <a:rPr lang="en-US" dirty="0" err="1"/>
              <a:t>dn</a:t>
            </a:r>
            <a:r>
              <a:rPr lang="en-US" dirty="0"/>
              <a:t>/dL, can change with exact account of spectrum  </a:t>
            </a:r>
          </a:p>
          <a:p>
            <a:r>
              <a:rPr lang="en-US" dirty="0"/>
              <a:t>Optimal chopper settings search could implement pulse time structure.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91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727</Words>
  <Application>Microsoft Office PowerPoint</Application>
  <PresentationFormat>Широкоэкранный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Тема Office</vt:lpstr>
      <vt:lpstr>Reducing cell wall hits</vt:lpstr>
      <vt:lpstr>Scattering simulation off lHe (PDC2@42m)</vt:lpstr>
      <vt:lpstr>Cell wall hits</vt:lpstr>
      <vt:lpstr>Improved focusing</vt:lpstr>
      <vt:lpstr>Optimization, 80 m long instrument</vt:lpstr>
      <vt:lpstr>Optimal option</vt:lpstr>
      <vt:lpstr>Optimal option, beam profiles</vt:lpstr>
      <vt:lpstr>Scattering simulation off lHe,  new splitter, PDC2@60m</vt:lpstr>
      <vt:lpstr>Conclusions</vt:lpstr>
      <vt:lpstr>Backup – divergencies after bending/after defocus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Rodion Kolevatov</dc:creator>
  <cp:lastModifiedBy>Rodion Kolevatov</cp:lastModifiedBy>
  <cp:revision>3</cp:revision>
  <dcterms:created xsi:type="dcterms:W3CDTF">2025-03-19T21:42:21Z</dcterms:created>
  <dcterms:modified xsi:type="dcterms:W3CDTF">2025-03-20T09:47:06Z</dcterms:modified>
</cp:coreProperties>
</file>