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8" r:id="rId5"/>
    <p:sldId id="269" r:id="rId6"/>
    <p:sldId id="270" r:id="rId7"/>
    <p:sldId id="271" r:id="rId8"/>
    <p:sldId id="273" r:id="rId9"/>
    <p:sldId id="27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374" y="-3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C93D5-DB0F-7279-F04D-044FD6D18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565EEC-6D04-B6E7-268D-AB0B348AA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2FA8FB-E2E6-4050-34D7-B1038CB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44A0F4-F815-4D53-C4A5-67203429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B43C96-25FE-8FAF-4E95-1233C89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8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DAA631-2E37-D070-C5A9-E0676F987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3A2CB3-05CA-A41C-4903-50BE0BE80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D63CAD-81DC-EC82-7F59-695E85AA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EAA336-DA31-D0C1-CE84-016B2708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8AC0A7-C104-767C-9833-DB78489B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4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A7BE8-C30A-12BD-A7A0-16466C6AF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354DFD-517B-93F7-43A7-4A56978E7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86A38D-DFFC-9B13-3864-EAC2DC66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69F6DF-7312-F0BA-D614-13A5E233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2BA1C4-BE3B-5693-9AD3-32A3DF80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43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42581-396E-2152-EE84-2E5F0719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5378B9-224E-B008-24AC-242523DEB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8B0872-082B-4385-4903-21121D171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A5E85-01EB-2646-E91F-BB901479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94FE23-9A3D-C7BF-B2BA-DE0F3E5A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94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395A4-CF53-5910-380B-40C7930D7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32AF7D-DED7-8015-4B0A-24CACD07C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002F29-B412-5A5C-6DD3-84BE4420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8C7F13-AF65-1EAC-CBD0-B058EBC2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BB7F2-8BDF-D0C1-4828-0C6402CE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6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BADD3-331B-712A-6476-43EE71446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0A9F18-8AF8-937E-852C-52DC959A7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887004-499A-E971-299E-38339A727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8C708B-4F1E-22F0-8DF1-842D6E39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B79A98-0515-8C35-A248-02315E9E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54FB64-B59B-8A52-3B35-E33600F1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8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46B58-BD48-B60D-03F2-DF6493DC9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A89D2C-FDD7-FD87-0076-1C899B02A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E7E5C2-BC65-49F6-CBAC-296D52945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6C3081-2087-84D0-BA46-0F1FE3621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266B59-877D-AC0F-A86F-0BA47DD02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871E4E-FA9B-04C5-776A-3C8E5484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1A621B-E623-CF3F-A318-211C76326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10CA33-3B2C-F565-CBE2-80B8241E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56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02242-BFC8-9CD2-555A-BF14F138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835CA4-A227-8B6F-6689-CBD58032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3AD608-3712-04CD-DDD2-85D41575E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73B8DD-C077-9DFF-EF3D-D9028F9C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52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1F567A-EB54-017E-E7C1-EBB0CF2A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FA087F6-C8CE-5C9E-E284-F86073B8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F88CC4-89B2-619F-B533-BBC395C8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4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56DC0-A539-3038-18FA-E8F3B733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BA985B-72F6-E1EC-25E8-99A8DECB6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3C4F69-F15C-8235-455B-833CF7DC5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9AF06E-C594-E93A-3A2D-58458889D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A2E972-E071-96C5-8073-74A5DA46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6C4466-0B91-5EF9-4459-6751EA6F1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19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27DA6-57E6-6CFF-6431-AC8B5A06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A0BA07-6DC1-96BB-5939-AC45FC5ED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0EF76E-0C59-E47E-EFEB-A0A2DB9F2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C58767-C68F-E99A-CACF-728DAB1D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1545E3-51B6-C0B3-A81E-47D05737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7739CF-3B7A-B7CE-8A85-3F3D1EA1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48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E8027-3244-1D1E-7929-2873B988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3F6239-9143-2238-9C56-1059E39BC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4BAE78-47EA-FB57-675C-604064677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AE2A70-A7C7-4C41-8D08-85CEAD4F4C64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47D146-3E48-652E-5DA7-B44DA76E4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F13AA4-BD33-5AB7-8998-FBE85A888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B250A2-C7DE-4DA4-9157-A1594B48C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DC1@6.5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DA3E4-2643-1A9C-5840-328E23C9B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Improving UCN per total neutron flux ratio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2C71BEC-6D8E-9ADB-4861-0BDF50EC9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03.04.2025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72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10F13-05A9-238D-4F1E-D34B4D97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690" cy="961257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option for neutron optics (2</a:t>
            </a:r>
            <a:r>
              <a:rPr lang="en-US" baseline="30000" dirty="0"/>
              <a:t>nd</a:t>
            </a:r>
            <a:r>
              <a:rPr lang="en-US" dirty="0"/>
              <a:t> order curves)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9A54B17-4B3D-A320-5FC3-61592BFF6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530" y="1245844"/>
            <a:ext cx="6593268" cy="53900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Defocusing length 15m</a:t>
            </a:r>
          </a:p>
          <a:p>
            <a:r>
              <a:rPr lang="en-US" dirty="0"/>
              <a:t>Focusing length 6 m</a:t>
            </a:r>
          </a:p>
          <a:p>
            <a:r>
              <a:rPr lang="en-US" dirty="0"/>
              <a:t>Total instrument length 83.5 m</a:t>
            </a:r>
          </a:p>
          <a:p>
            <a:r>
              <a:rPr lang="en-US" dirty="0"/>
              <a:t>Chopper settings:</a:t>
            </a:r>
          </a:p>
          <a:p>
            <a:pPr lvl="1"/>
            <a:r>
              <a:rPr lang="en-US" dirty="0"/>
              <a:t>A  simple pulse structure is used</a:t>
            </a:r>
          </a:p>
          <a:p>
            <a:pPr lvl="1"/>
            <a:r>
              <a:rPr lang="en-US" dirty="0">
                <a:hlinkClick r:id="rId2"/>
              </a:rPr>
              <a:t>PDC1@6.5m</a:t>
            </a:r>
            <a:r>
              <a:rPr lang="en-US" dirty="0"/>
              <a:t> - 103 degrees opening, </a:t>
            </a:r>
          </a:p>
          <a:p>
            <a:pPr lvl="1"/>
            <a:r>
              <a:rPr lang="en-US" dirty="0"/>
              <a:t>PDC2 @60m - 82 degrees opening,</a:t>
            </a:r>
          </a:p>
          <a:p>
            <a:pPr lvl="1"/>
            <a:endParaRPr lang="en-US" dirty="0"/>
          </a:p>
          <a:p>
            <a:r>
              <a:rPr lang="en-US" dirty="0"/>
              <a:t>Flux at bottom of the cels: 1.25E9 n/s</a:t>
            </a:r>
          </a:p>
          <a:p>
            <a:r>
              <a:rPr lang="en-US" dirty="0"/>
              <a:t>8.8-9.0AA flux in the cells: 8.87E8 n/s</a:t>
            </a:r>
          </a:p>
          <a:p>
            <a:r>
              <a:rPr lang="en-US" dirty="0"/>
              <a:t>“Good”/All = 0.71</a:t>
            </a:r>
          </a:p>
          <a:p>
            <a:r>
              <a:rPr lang="en-US" dirty="0"/>
              <a:t>Wall hits constitute about 8% of total beam intensity.</a:t>
            </a:r>
          </a:p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2732F8C-DEDC-A24C-477A-A5A9017D6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1779" y="1598683"/>
            <a:ext cx="4762913" cy="50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0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E8FFED-0396-AA32-8E7C-8E00007A7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3347-8B49-E656-2D95-F0A38D40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Scattering simulation off </a:t>
            </a:r>
            <a:r>
              <a:rPr lang="en-US" dirty="0" err="1"/>
              <a:t>lHe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new splitter, PDC2@60m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C7573-A6A1-C159-AAF6-512F55E7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" y="1535877"/>
            <a:ext cx="7085222" cy="4351338"/>
          </a:xfrm>
        </p:spPr>
        <p:txBody>
          <a:bodyPr/>
          <a:lstStyle/>
          <a:p>
            <a:r>
              <a:rPr lang="en-US" dirty="0" err="1"/>
              <a:t>lHe</a:t>
            </a:r>
            <a:r>
              <a:rPr lang="en-US" dirty="0"/>
              <a:t> </a:t>
            </a:r>
            <a:r>
              <a:rPr lang="en-US" dirty="0" err="1"/>
              <a:t>Xsections</a:t>
            </a:r>
            <a:r>
              <a:rPr lang="en-US" dirty="0"/>
              <a:t> provided by Douglas Di Julio.</a:t>
            </a:r>
          </a:p>
          <a:p>
            <a:r>
              <a:rPr lang="en-US" dirty="0"/>
              <a:t>1.32E09n/s at cell entrance, PHITS: </a:t>
            </a:r>
          </a:p>
          <a:p>
            <a:pPr lvl="1"/>
            <a:r>
              <a:rPr lang="en-US" dirty="0"/>
              <a:t>1.04E08 n/s at cell walls @0.8K (was 2.16E08)</a:t>
            </a:r>
          </a:p>
          <a:p>
            <a:pPr lvl="1"/>
            <a:r>
              <a:rPr lang="en-US" dirty="0"/>
              <a:t>1.76E08 n/s at cell walls @4.0K (was 3.14E08)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0C4BF0-6995-E16E-801A-AEB690AEB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7172"/>
              </p:ext>
            </p:extLst>
          </p:nvPr>
        </p:nvGraphicFramePr>
        <p:xfrm>
          <a:off x="838200" y="3309291"/>
          <a:ext cx="11150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182150137"/>
                    </a:ext>
                  </a:extLst>
                </a:gridCol>
                <a:gridCol w="2939915">
                  <a:extLst>
                    <a:ext uri="{9D8B030D-6E8A-4147-A177-3AD203B41FA5}">
                      <a16:colId xmlns:a16="http://schemas.microsoft.com/office/drawing/2014/main" val="1978303011"/>
                    </a:ext>
                  </a:extLst>
                </a:gridCol>
                <a:gridCol w="2636196">
                  <a:extLst>
                    <a:ext uri="{9D8B030D-6E8A-4147-A177-3AD203B41FA5}">
                      <a16:colId xmlns:a16="http://schemas.microsoft.com/office/drawing/2014/main" val="4283385482"/>
                    </a:ext>
                  </a:extLst>
                </a:gridCol>
                <a:gridCol w="3720289">
                  <a:extLst>
                    <a:ext uri="{9D8B030D-6E8A-4147-A177-3AD203B41FA5}">
                      <a16:colId xmlns:a16="http://schemas.microsoft.com/office/drawing/2014/main" val="1759643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Entry flux (</a:t>
                      </a:r>
                      <a:r>
                        <a:rPr lang="en-US" dirty="0" err="1"/>
                        <a:t>arb.units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Exit flux (</a:t>
                      </a:r>
                      <a:r>
                        <a:rPr lang="en-US" dirty="0" err="1"/>
                        <a:t>arb.units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fraction of wall hits (PHITS)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861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2.77E3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2.55E3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4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2.77E3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2.41E3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3079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016F189-DF39-F368-0F84-73E53D72955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73118" y="1133622"/>
                <a:ext cx="590169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Pen and paper, </a:t>
                </a:r>
                <a:r>
                  <a:rPr lang="en-US" dirty="0" err="1"/>
                  <a:t>McStas</a:t>
                </a:r>
                <a:endParaRPr lang="en-US" dirty="0"/>
              </a:p>
              <a:p>
                <a:pPr lvl="1"/>
                <a:r>
                  <a:rPr lang="en-US" dirty="0"/>
                  <a:t>4.3E3 UCN/s</a:t>
                </a:r>
              </a:p>
              <a:p>
                <a:pPr lvl="1"/>
                <a:r>
                  <a:rPr lang="en-US" dirty="0"/>
                  <a:t>1.61E08 n/s walls hits total</a:t>
                </a:r>
              </a:p>
              <a:p>
                <a:pPr lvl="1"/>
                <a:r>
                  <a:rPr lang="en-US" dirty="0"/>
                  <a:t>9.37E07 n/s from good n’s ~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8.9</m:t>
                    </m:r>
                  </m:oMath>
                </a14:m>
                <a:r>
                  <a:rPr lang="en-US" dirty="0"/>
                  <a:t>AA</a:t>
                </a:r>
              </a:p>
              <a:p>
                <a:pPr lvl="1"/>
                <a:r>
                  <a:rPr lang="en-US" dirty="0"/>
                  <a:t>~6.8E7 n/s from imperfect focusing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016F189-DF39-F368-0F84-73E53D729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118" y="1133622"/>
                <a:ext cx="5901690" cy="4351338"/>
              </a:xfrm>
              <a:prstGeom prst="rect">
                <a:avLst/>
              </a:prstGeom>
              <a:blipFill>
                <a:blip r:embed="rId2"/>
                <a:stretch>
                  <a:fillRect l="-1860" t="-2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0660AFB-BF95-AA65-227D-7775E0625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888" y="4526665"/>
            <a:ext cx="5585327" cy="229069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D580DEB-7AEC-D13B-F854-946954E32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945" y="4550841"/>
            <a:ext cx="5716055" cy="22665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F80131-4F7B-E327-2D96-066C354CB493}"/>
              </a:ext>
            </a:extLst>
          </p:cNvPr>
          <p:cNvSpPr txBox="1"/>
          <p:nvPr/>
        </p:nvSpPr>
        <p:spPr>
          <a:xfrm>
            <a:off x="4664597" y="4653022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0.8K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DAAB0C-1D47-8EDF-66D5-2D89755032D6}"/>
              </a:ext>
            </a:extLst>
          </p:cNvPr>
          <p:cNvSpPr txBox="1"/>
          <p:nvPr/>
        </p:nvSpPr>
        <p:spPr>
          <a:xfrm>
            <a:off x="10569615" y="4647402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4.0K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0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52430D-06A4-20A6-DE9B-F23CE7F20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input for chopper optimization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B1E7E-78D1-74DB-DBDD-F66F86C41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5687"/>
            <a:ext cx="10515600" cy="1171276"/>
          </a:xfrm>
        </p:spPr>
        <p:txBody>
          <a:bodyPr/>
          <a:lstStyle/>
          <a:p>
            <a:r>
              <a:rPr lang="en-US" dirty="0"/>
              <a:t>A rather broad distribution in wavelength for UCN conversion</a:t>
            </a:r>
          </a:p>
          <a:p>
            <a:r>
              <a:rPr lang="en-US" dirty="0"/>
              <a:t>ESS pulse is rather different from a simple step</a:t>
            </a:r>
            <a:endParaRPr lang="ru-RU" dirty="0"/>
          </a:p>
        </p:txBody>
      </p:sp>
      <p:pic>
        <p:nvPicPr>
          <p:cNvPr id="4" name="Рисунок 3" descr="Изображение выглядит как текст, диаграмма, линия, График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670792F7-DD2B-AAF3-CBF1-4CC93F630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57" y="1645630"/>
            <a:ext cx="5047095" cy="31562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26F6633-A1BB-7E42-B483-F8388AE79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850" y="1549113"/>
            <a:ext cx="4810201" cy="340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65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D18D9-5D89-FAF3-9C63-EF0B3AD70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UCN conversion rates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05D563-350E-0B73-0C12-27EB0B671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8475"/>
            <a:ext cx="10515600" cy="20728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plots are digitized and UCN conversion efficiency recalculated as a function of wavelength.</a:t>
            </a:r>
          </a:p>
          <a:p>
            <a:r>
              <a:rPr lang="en-US" dirty="0"/>
              <a:t>Normalization follows from a calculated number of 2.2E-08 UCN per neutron/s/cm2/AA at 8.9 AA under assumption of a slow varying spectrum [</a:t>
            </a:r>
            <a:r>
              <a:rPr lang="en-US" dirty="0" err="1"/>
              <a:t>Korobkina</a:t>
            </a:r>
            <a:r>
              <a:rPr lang="en-US" dirty="0"/>
              <a:t> et al, </a:t>
            </a:r>
            <a:r>
              <a:rPr lang="en-US" dirty="0" err="1"/>
              <a:t>PhysLett</a:t>
            </a:r>
            <a:r>
              <a:rPr lang="en-US" dirty="0"/>
              <a:t> A301 (2002)].</a:t>
            </a:r>
          </a:p>
          <a:p>
            <a:r>
              <a:rPr lang="en-US" dirty="0"/>
              <a:t>Maximal conversion efficiency is 1.26E-06 UCN/neutron at 8.9AA.</a:t>
            </a:r>
            <a:endParaRPr lang="ru-RU" dirty="0"/>
          </a:p>
        </p:txBody>
      </p:sp>
      <p:pic>
        <p:nvPicPr>
          <p:cNvPr id="4" name="Рисунок 3" descr="Изображение выглядит как текст, диаграмма, линия, График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4E9862A1-1D8A-813A-8034-B3D15031A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88" y="1525219"/>
            <a:ext cx="4610296" cy="2883117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График, линия, диаграмма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118A3E0D-0C08-81CD-CCC5-F8265B2CA21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8205"/>
          <a:stretch/>
        </p:blipFill>
        <p:spPr>
          <a:xfrm>
            <a:off x="5133920" y="1606183"/>
            <a:ext cx="2993571" cy="2721188"/>
          </a:xfrm>
          <a:prstGeom prst="rect">
            <a:avLst/>
          </a:prstGeom>
        </p:spPr>
      </p:pic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C343886B-D5D5-38C0-408A-17B8B17DF607}"/>
              </a:ext>
            </a:extLst>
          </p:cNvPr>
          <p:cNvSpPr/>
          <p:nvPr/>
        </p:nvSpPr>
        <p:spPr>
          <a:xfrm>
            <a:off x="4540649" y="2688978"/>
            <a:ext cx="437585" cy="3605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B093355-0C07-75B8-22E8-CD5CE911F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26981"/>
              </p:ext>
            </p:extLst>
          </p:nvPr>
        </p:nvGraphicFramePr>
        <p:xfrm>
          <a:off x="8616259" y="1114079"/>
          <a:ext cx="3041035" cy="3426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144">
                  <a:extLst>
                    <a:ext uri="{9D8B030D-6E8A-4147-A177-3AD203B41FA5}">
                      <a16:colId xmlns:a16="http://schemas.microsoft.com/office/drawing/2014/main" val="1763812260"/>
                    </a:ext>
                  </a:extLst>
                </a:gridCol>
                <a:gridCol w="1112955">
                  <a:extLst>
                    <a:ext uri="{9D8B030D-6E8A-4147-A177-3AD203B41FA5}">
                      <a16:colId xmlns:a16="http://schemas.microsoft.com/office/drawing/2014/main" val="1042011906"/>
                    </a:ext>
                  </a:extLst>
                </a:gridCol>
                <a:gridCol w="1198936">
                  <a:extLst>
                    <a:ext uri="{9D8B030D-6E8A-4147-A177-3AD203B41FA5}">
                      <a16:colId xmlns:a16="http://schemas.microsoft.com/office/drawing/2014/main" val="2713588701"/>
                    </a:ext>
                  </a:extLst>
                </a:gridCol>
              </a:tblGrid>
              <a:tr h="277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 dirty="0" err="1">
                          <a:effectLst/>
                        </a:rPr>
                        <a:t>λ,AA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V</a:t>
                      </a:r>
                      <a:r>
                        <a:rPr lang="ru-RU" sz="1000" kern="0">
                          <a:effectLst/>
                        </a:rPr>
                        <a:t>elocity</a:t>
                      </a:r>
                      <a:r>
                        <a:rPr lang="en-US" sz="1000" kern="0">
                          <a:effectLst/>
                        </a:rPr>
                        <a:t>, m/s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UCN per neutron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25359703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494.5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3.17E-08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6351543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8.1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488.3950617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3.59E-08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27204473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8.2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482.4390244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4.37E-08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9972229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8.3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476.626506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5.76E-08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78111296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8.4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470.952381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1.41E-07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90815534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8.5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465.4117647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3.2E-07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3619645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460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6.54E-07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8799288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454.7126437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9.39E-07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8600872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449.5454545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1.11E-06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6405337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8.9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444.494382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1.26E-06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39852223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439.5555556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1.15E-06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3259748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9.1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434.7252747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1.01E-06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0676910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9.2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430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8.06E-07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7673094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9.3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425.3763441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5.86E-07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3239120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9.4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420.8510638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3.13E-07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8953342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9.5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416.4210526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1.67E-07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6542868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412.0833333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7.79E-08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26755124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9.7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407.8350515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4.97E-08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6246399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403.6734694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2.41E-08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6279968"/>
                  </a:ext>
                </a:extLst>
              </a:tr>
              <a:tr h="1361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9.9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>
                          <a:effectLst/>
                        </a:rPr>
                        <a:t>399.5959596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000" kern="0" dirty="0">
                          <a:effectLst/>
                        </a:rPr>
                        <a:t>2.07E-08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3300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13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82D49-8C6B-0F11-A26B-1D2F21D0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996" y="365126"/>
            <a:ext cx="5992803" cy="857558"/>
          </a:xfrm>
        </p:spPr>
        <p:txBody>
          <a:bodyPr/>
          <a:lstStyle/>
          <a:p>
            <a:r>
              <a:rPr lang="en-US" dirty="0"/>
              <a:t>Optimization workflow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A92C2D-A96E-C62E-B66B-35212C67C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52" y="1533729"/>
            <a:ext cx="6128656" cy="36471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Random sampling of chopper opening times and delays</a:t>
            </a:r>
          </a:p>
          <a:p>
            <a:r>
              <a:rPr lang="en-US" dirty="0"/>
              <a:t>Calculation of total neutrons/s after PDC2 and UCN production rate using conversion efficiency</a:t>
            </a:r>
          </a:p>
          <a:p>
            <a:r>
              <a:rPr lang="en-US" dirty="0"/>
              <a:t>Output:</a:t>
            </a:r>
          </a:p>
          <a:p>
            <a:pPr lvl="1"/>
            <a:r>
              <a:rPr lang="en-US" dirty="0"/>
              <a:t>UCN rate per neutron relative to maximal achievable (1.26E-06)</a:t>
            </a:r>
          </a:p>
          <a:p>
            <a:pPr lvl="1"/>
            <a:r>
              <a:rPr lang="en-US" dirty="0"/>
              <a:t>Overall UCN production relative to maximal achievable (with open choppers)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2C5564-A801-4B0E-0A6D-5D54C63459BC}"/>
              </a:ext>
            </a:extLst>
          </p:cNvPr>
          <p:cNvSpPr txBox="1"/>
          <p:nvPr/>
        </p:nvSpPr>
        <p:spPr>
          <a:xfrm rot="16200000">
            <a:off x="-1288626" y="3475282"/>
            <a:ext cx="379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(UCN/neutron)/(UCN/neutron)_max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AFADB7-919A-61AD-678E-AABF941AA4E0}"/>
              </a:ext>
            </a:extLst>
          </p:cNvPr>
          <p:cNvSpPr txBox="1"/>
          <p:nvPr/>
        </p:nvSpPr>
        <p:spPr>
          <a:xfrm>
            <a:off x="1557092" y="6479820"/>
            <a:ext cx="238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(UCN/s)/(UCN/s)_max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E1C4797-652D-177D-3F3E-530887CC5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172" y="258078"/>
            <a:ext cx="4104785" cy="309922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D1288D8-F088-CF7F-E4A8-F2C505C19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172" y="3310465"/>
            <a:ext cx="4208395" cy="3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3B590-1F26-D823-37B9-8D5AF19C7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19" y="-16261"/>
            <a:ext cx="10515600" cy="1325563"/>
          </a:xfrm>
        </p:spPr>
        <p:txBody>
          <a:bodyPr/>
          <a:lstStyle/>
          <a:p>
            <a:r>
              <a:rPr lang="en-US" dirty="0"/>
              <a:t>Realistic vs “Good/all” optimization </a:t>
            </a:r>
            <a:br>
              <a:rPr lang="en-US" dirty="0"/>
            </a:br>
            <a:r>
              <a:rPr lang="en-US" sz="2500" dirty="0"/>
              <a:t>(both with account of ESS pulse structure)</a:t>
            </a:r>
            <a:endParaRPr lang="ru-RU" sz="2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BC0A98-D65B-C927-846A-9477B6F50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5771"/>
            <a:ext cx="10515600" cy="8211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significant difference in performance gain with increasing PDC2 distance</a:t>
            </a:r>
            <a:endParaRPr lang="ru-RU" dirty="0"/>
          </a:p>
        </p:txBody>
      </p:sp>
      <p:pic>
        <p:nvPicPr>
          <p:cNvPr id="5" name="Рисунок 4" descr="Изображение выглядит как текст, снимок экрана, Красочность, График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3C1299E9-AE97-25FC-006D-7FA52AB52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672" y="1396543"/>
            <a:ext cx="4281872" cy="3146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FF6FCD-D04E-E804-3659-C3F150F98DCF}"/>
              </a:ext>
            </a:extLst>
          </p:cNvPr>
          <p:cNvSpPr txBox="1"/>
          <p:nvPr/>
        </p:nvSpPr>
        <p:spPr>
          <a:xfrm rot="16200000">
            <a:off x="-1343490" y="2801238"/>
            <a:ext cx="379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(UCN/neutron)/(UCN/neutron)_max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B7A4B-0AC1-538B-04E5-E01FFC944722}"/>
              </a:ext>
            </a:extLst>
          </p:cNvPr>
          <p:cNvSpPr txBox="1"/>
          <p:nvPr/>
        </p:nvSpPr>
        <p:spPr>
          <a:xfrm>
            <a:off x="1593667" y="4502664"/>
            <a:ext cx="238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(UCN/s)/(UCN/s)_max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4D276E-7219-9654-70F5-0FF4FFAA97DD}"/>
              </a:ext>
            </a:extLst>
          </p:cNvPr>
          <p:cNvSpPr txBox="1"/>
          <p:nvPr/>
        </p:nvSpPr>
        <p:spPr>
          <a:xfrm>
            <a:off x="8145998" y="4598440"/>
            <a:ext cx="143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“Good”/max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B193C8-9BC1-A482-C765-00F7530F31F2}"/>
              </a:ext>
            </a:extLst>
          </p:cNvPr>
          <p:cNvSpPr txBox="1"/>
          <p:nvPr/>
        </p:nvSpPr>
        <p:spPr>
          <a:xfrm rot="16200000">
            <a:off x="5432788" y="2838438"/>
            <a:ext cx="1239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“Good”/all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4C30F7A-370B-4198-6987-ED2F9E3F8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72" y="1350139"/>
            <a:ext cx="4208395" cy="3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0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C8CF0-C54D-E2C5-5A42-1C9CA055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" y="182245"/>
            <a:ext cx="10515600" cy="1325563"/>
          </a:xfrm>
        </p:spPr>
        <p:txBody>
          <a:bodyPr/>
          <a:lstStyle/>
          <a:p>
            <a:r>
              <a:rPr lang="en-US" dirty="0"/>
              <a:t>Highlights from improved optimization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9AF4A3E-817C-BED0-5D62-2FDD683A2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755133"/>
              </p:ext>
            </p:extLst>
          </p:nvPr>
        </p:nvGraphicFramePr>
        <p:xfrm>
          <a:off x="182880" y="1307465"/>
          <a:ext cx="745323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720">
                  <a:extLst>
                    <a:ext uri="{9D8B030D-6E8A-4147-A177-3AD203B41FA5}">
                      <a16:colId xmlns:a16="http://schemas.microsoft.com/office/drawing/2014/main" val="2700894641"/>
                    </a:ext>
                  </a:extLst>
                </a:gridCol>
                <a:gridCol w="1653540">
                  <a:extLst>
                    <a:ext uri="{9D8B030D-6E8A-4147-A177-3AD203B41FA5}">
                      <a16:colId xmlns:a16="http://schemas.microsoft.com/office/drawing/2014/main" val="682361228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497286218"/>
                    </a:ext>
                  </a:extLst>
                </a:gridCol>
                <a:gridCol w="1776332">
                  <a:extLst>
                    <a:ext uri="{9D8B030D-6E8A-4147-A177-3AD203B41FA5}">
                      <a16:colId xmlns:a16="http://schemas.microsoft.com/office/drawing/2014/main" val="2216798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PDC2@26m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PDC2@42m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PDC2@60m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203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Delay 1,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0.0015-0.0017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0.0013-0.0016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0.0015-0.0017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7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Theta 1, deg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~106-180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~130-300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~250-350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69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Delay 2,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987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Theta 2, deg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~250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730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UCN production /max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213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UCN conversion/max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68226"/>
                  </a:ext>
                </a:extLst>
              </a:tr>
            </a:tbl>
          </a:graphicData>
        </a:graphic>
      </p:graphicFrame>
      <p:sp>
        <p:nvSpPr>
          <p:cNvPr id="5" name="Объект 2">
            <a:extLst>
              <a:ext uri="{FF2B5EF4-FFF2-40B4-BE49-F238E27FC236}">
                <a16:creationId xmlns:a16="http://schemas.microsoft.com/office/drawing/2014/main" id="{FBD667E8-24E3-40B6-1ABC-4B455539A717}"/>
              </a:ext>
            </a:extLst>
          </p:cNvPr>
          <p:cNvSpPr txBox="1">
            <a:spLocks/>
          </p:cNvSpPr>
          <p:nvPr/>
        </p:nvSpPr>
        <p:spPr>
          <a:xfrm>
            <a:off x="274320" y="3903345"/>
            <a:ext cx="11856720" cy="371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Selection criteria</a:t>
            </a:r>
          </a:p>
          <a:p>
            <a:pPr lvl="1"/>
            <a:r>
              <a:rPr lang="en-US" dirty="0"/>
              <a:t> above 80% of maximal UCN production rate </a:t>
            </a:r>
          </a:p>
          <a:p>
            <a:pPr lvl="1"/>
            <a:r>
              <a:rPr lang="en-US" dirty="0"/>
              <a:t>Highest possible UCN/neutron</a:t>
            </a:r>
          </a:p>
          <a:p>
            <a:r>
              <a:rPr lang="en-US" dirty="0"/>
              <a:t>Opening angles Theta are recalculated from chopper opening times assuming 70Hz frequency (hence numbers close to </a:t>
            </a:r>
            <a:r>
              <a:rPr lang="en-US"/>
              <a:t>full circle)</a:t>
            </a:r>
            <a:endParaRPr lang="ru-RU" dirty="0"/>
          </a:p>
        </p:txBody>
      </p:sp>
      <p:pic>
        <p:nvPicPr>
          <p:cNvPr id="6" name="Рисунок 5" descr="Изображение выглядит как снимок экрана, линия, График, диаграмма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0E1BEE9D-BCA9-2585-11E2-C2503120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159" y="1404519"/>
            <a:ext cx="3449901" cy="260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30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18E00-1FAC-CFDA-1565-EB7919BA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566" y="-86470"/>
            <a:ext cx="10515600" cy="1325563"/>
          </a:xfrm>
        </p:spPr>
        <p:txBody>
          <a:bodyPr/>
          <a:lstStyle/>
          <a:p>
            <a:r>
              <a:rPr lang="en-US" dirty="0"/>
              <a:t>Performance comparison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2F64D7-038D-512B-9F04-01044F7B5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4" y="5880100"/>
            <a:ext cx="4804832" cy="922867"/>
          </a:xfrm>
        </p:spPr>
        <p:txBody>
          <a:bodyPr>
            <a:normAutofit fontScale="70000" lnSpcReduction="20000"/>
          </a:bodyPr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PDC2@60m, PDC1_theta = 196 deg, PDC2_theta = 119 deg.</a:t>
            </a:r>
          </a:p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UCN/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Total_flux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=1.19E-06 (</a:t>
            </a:r>
            <a:r>
              <a:rPr lang="en-US" sz="1800" b="1" dirty="0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0.95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1.26E-06)</a:t>
            </a:r>
          </a:p>
          <a:p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2.1E3 UCN/s (</a:t>
            </a:r>
            <a:r>
              <a:rPr lang="en-US" sz="1800" b="1" dirty="0">
                <a:solidFill>
                  <a:schemeClr val="accent3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45% </a:t>
            </a:r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of theoretical max)</a:t>
            </a:r>
            <a:endParaRPr lang="ru-RU" dirty="0"/>
          </a:p>
        </p:txBody>
      </p:sp>
      <p:pic>
        <p:nvPicPr>
          <p:cNvPr id="4" name="Рисунок 3" descr="Изображение выглядит как текст, снимок экрана, черный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1026DF96-2220-3410-6D56-909F77A7D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00" y="1239093"/>
            <a:ext cx="4009654" cy="2182707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снимок экрана, черный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4220C413-DC63-9BE5-2D8E-1E9D8603D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301" y="3470062"/>
            <a:ext cx="4009653" cy="2179625"/>
          </a:xfrm>
          <a:prstGeom prst="rect">
            <a:avLst/>
          </a:prstGeom>
        </p:spPr>
      </p:pic>
      <p:pic>
        <p:nvPicPr>
          <p:cNvPr id="6" name="Рисунок 5" descr="Изображение выглядит как текст, снимок экрана, черный, диаграмма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9BAC515F-3F20-7E54-37BF-6E86824A6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300" y="1239092"/>
            <a:ext cx="3986000" cy="2182707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, снимок экрана, черный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C3CE73DE-9F31-12F5-8B85-06C8B484E6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5300" y="3470061"/>
            <a:ext cx="3995552" cy="2179625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:a16="http://schemas.microsoft.com/office/drawing/2014/main" id="{9A453859-BCC6-F4DC-7501-B07A4C9544F8}"/>
              </a:ext>
            </a:extLst>
          </p:cNvPr>
          <p:cNvSpPr txBox="1">
            <a:spLocks/>
          </p:cNvSpPr>
          <p:nvPr/>
        </p:nvSpPr>
        <p:spPr>
          <a:xfrm>
            <a:off x="579971" y="5858935"/>
            <a:ext cx="4804832" cy="846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PDC2@60m, PDC1_theta = 100.5 deg, PDC2_theta = 85 deg. </a:t>
            </a:r>
          </a:p>
          <a:p>
            <a:r>
              <a:rPr lang="en-US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UCN/</a:t>
            </a:r>
            <a:r>
              <a:rPr lang="en-US" sz="18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Total_flux</a:t>
            </a:r>
            <a:r>
              <a:rPr lang="en-US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=1.14E-06 (</a:t>
            </a:r>
            <a:r>
              <a:rPr lang="en-US" sz="1800" b="1" dirty="0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0.91</a:t>
            </a:r>
            <a:r>
              <a:rPr lang="en-US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1.26E-06)</a:t>
            </a:r>
          </a:p>
          <a:p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1.44E3 UCN/s (</a:t>
            </a:r>
            <a:r>
              <a:rPr lang="en-US" sz="1800" b="1" dirty="0">
                <a:solidFill>
                  <a:srgbClr val="FF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31%</a:t>
            </a:r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 of theoretical max)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B1A5F5-45F8-8563-C592-84060182716A}"/>
              </a:ext>
            </a:extLst>
          </p:cNvPr>
          <p:cNvSpPr txBox="1"/>
          <p:nvPr/>
        </p:nvSpPr>
        <p:spPr>
          <a:xfrm>
            <a:off x="1430866" y="887848"/>
            <a:ext cx="257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Good/all optimization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E3DB07-0B1D-6D6B-4B0E-C58E294195F8}"/>
              </a:ext>
            </a:extLst>
          </p:cNvPr>
          <p:cNvSpPr txBox="1"/>
          <p:nvPr/>
        </p:nvSpPr>
        <p:spPr>
          <a:xfrm>
            <a:off x="7433733" y="918023"/>
            <a:ext cx="338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UCN conversion rate account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51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675</Words>
  <Application>Microsoft Office PowerPoint</Application>
  <PresentationFormat>Широкоэкранный</PresentationFormat>
  <Paragraphs>164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Cambria Math</vt:lpstr>
      <vt:lpstr>Тема Office</vt:lpstr>
      <vt:lpstr>Improving UCN per total neutron flux ratio</vt:lpstr>
      <vt:lpstr>Optimal option for neutron optics (2nd order curves)</vt:lpstr>
      <vt:lpstr>Scattering simulation off lHe,  new splitter, PDC2@60m</vt:lpstr>
      <vt:lpstr>Critical input for chopper optimization</vt:lpstr>
      <vt:lpstr>UCN conversion rates</vt:lpstr>
      <vt:lpstr>Optimization workflow</vt:lpstr>
      <vt:lpstr>Realistic vs “Good/all” optimization  (both with account of ESS pulse structure)</vt:lpstr>
      <vt:lpstr>Highlights from improved optimization</vt:lpstr>
      <vt:lpstr>Performance comparison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Rodion Kolevatov</dc:creator>
  <cp:lastModifiedBy>Rodion Kolevatov</cp:lastModifiedBy>
  <cp:revision>6</cp:revision>
  <dcterms:created xsi:type="dcterms:W3CDTF">2025-03-19T21:42:21Z</dcterms:created>
  <dcterms:modified xsi:type="dcterms:W3CDTF">2025-04-03T11:14:01Z</dcterms:modified>
</cp:coreProperties>
</file>