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9" r:id="rId12"/>
    <p:sldId id="274" r:id="rId13"/>
    <p:sldId id="273" r:id="rId14"/>
    <p:sldId id="275" r:id="rId15"/>
    <p:sldId id="276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1" autoAdjust="0"/>
    <p:restoredTop sz="94660"/>
  </p:normalViewPr>
  <p:slideViewPr>
    <p:cSldViewPr snapToGrid="0">
      <p:cViewPr>
        <p:scale>
          <a:sx n="60" d="100"/>
          <a:sy n="60" d="100"/>
        </p:scale>
        <p:origin x="1462" y="4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674199679846938E-2"/>
          <c:y val="7.7030812324929976E-2"/>
          <c:w val="0.95553597305447857"/>
          <c:h val="0.74563510443547498"/>
        </c:manualLayout>
      </c:layout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Лист1!$B$2:$B$13</c:f>
              <c:numCache>
                <c:formatCode>General</c:formatCode>
                <c:ptCount val="12"/>
                <c:pt idx="0">
                  <c:v>2</c:v>
                </c:pt>
                <c:pt idx="1">
                  <c:v>5.5</c:v>
                </c:pt>
                <c:pt idx="2">
                  <c:v>6.5</c:v>
                </c:pt>
                <c:pt idx="3">
                  <c:v>8.5</c:v>
                </c:pt>
                <c:pt idx="4" formatCode="m/d/yyyy">
                  <c:v>11.5</c:v>
                </c:pt>
                <c:pt idx="5">
                  <c:v>21</c:v>
                </c:pt>
                <c:pt idx="6">
                  <c:v>22.5</c:v>
                </c:pt>
                <c:pt idx="7">
                  <c:v>60</c:v>
                </c:pt>
                <c:pt idx="8">
                  <c:v>75.5</c:v>
                </c:pt>
                <c:pt idx="9">
                  <c:v>81.5</c:v>
                </c:pt>
                <c:pt idx="10">
                  <c:v>82.9</c:v>
                </c:pt>
                <c:pt idx="11">
                  <c:v>83.3</c:v>
                </c:pt>
              </c:numCache>
            </c:numRef>
          </c:xVal>
          <c:yVal>
            <c:numRef>
              <c:f>Лист1!$C$2:$C$13</c:f>
              <c:numCache>
                <c:formatCode>0.00E+00</c:formatCode>
                <c:ptCount val="12"/>
                <c:pt idx="0">
                  <c:v>24500000000</c:v>
                </c:pt>
                <c:pt idx="1">
                  <c:v>24100000000</c:v>
                </c:pt>
                <c:pt idx="2">
                  <c:v>21300000000</c:v>
                </c:pt>
                <c:pt idx="3">
                  <c:v>19600000000</c:v>
                </c:pt>
                <c:pt idx="4">
                  <c:v>18000000000</c:v>
                </c:pt>
                <c:pt idx="5">
                  <c:v>16000000000</c:v>
                </c:pt>
                <c:pt idx="6">
                  <c:v>14300000000</c:v>
                </c:pt>
                <c:pt idx="7">
                  <c:v>7190000000</c:v>
                </c:pt>
                <c:pt idx="8">
                  <c:v>7070000000</c:v>
                </c:pt>
                <c:pt idx="9">
                  <c:v>6950000000</c:v>
                </c:pt>
                <c:pt idx="10">
                  <c:v>5770000000</c:v>
                </c:pt>
                <c:pt idx="11">
                  <c:v>5460000000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D5A-42B6-B156-A765A5DD7F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65952256"/>
        <c:axId val="1965950816"/>
      </c:scatterChart>
      <c:valAx>
        <c:axId val="1965952256"/>
        <c:scaling>
          <c:orientation val="minMax"/>
          <c:max val="8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Distance to</a:t>
                </a:r>
                <a:r>
                  <a:rPr lang="en-US" baseline="0"/>
                  <a:t> moderator</a:t>
                </a:r>
                <a:endParaRPr lang="ru-RU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65950816"/>
        <c:crosses val="autoZero"/>
        <c:crossBetween val="midCat"/>
      </c:valAx>
      <c:valAx>
        <c:axId val="1965950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neutron/s/AA</a:t>
                </a:r>
                <a:endParaRPr lang="ru-RU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.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6595225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Spectrum</a:t>
            </a:r>
            <a:r>
              <a:rPr lang="en-US" baseline="0"/>
              <a:t> for</a:t>
            </a:r>
            <a:r>
              <a:rPr lang="en-US"/>
              <a:t> same</a:t>
            </a:r>
            <a:r>
              <a:rPr lang="en-US" baseline="0"/>
              <a:t> background with </a:t>
            </a:r>
            <a:r>
              <a:rPr lang="en-US"/>
              <a:t>1.12E-06UCN/neutron</a:t>
            </a:r>
            <a:r>
              <a:rPr lang="en-US" baseline="0"/>
              <a:t> (1.26E-06 is max)</a:t>
            </a:r>
            <a:endParaRPr lang="ru-RU"/>
          </a:p>
        </c:rich>
      </c:tx>
      <c:layout>
        <c:manualLayout>
          <c:xMode val="edge"/>
          <c:yMode val="edge"/>
          <c:x val="0.12195546276965899"/>
          <c:y val="2.76243093922651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345182024462786"/>
          <c:y val="0.17578268876611416"/>
          <c:w val="0.574983287579658"/>
          <c:h val="0.69936340830324384"/>
        </c:manualLayout>
      </c:layout>
      <c:scatterChart>
        <c:scatterStyle val="lineMarker"/>
        <c:varyColors val="0"/>
        <c:ser>
          <c:idx val="0"/>
          <c:order val="0"/>
          <c:tx>
            <c:strRef>
              <c:f>'same conversion efficiency'!$B$1</c:f>
              <c:strCache>
                <c:ptCount val="1"/>
                <c:pt idx="0">
                  <c:v>Open choppers (60m length), 5100 UCN/s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'same conversion efficiency'!$A$2:$A$38</c:f>
              <c:numCache>
                <c:formatCode>General</c:formatCode>
                <c:ptCount val="37"/>
                <c:pt idx="0">
                  <c:v>7.9749999999999996</c:v>
                </c:pt>
                <c:pt idx="1">
                  <c:v>8.0250000000000004</c:v>
                </c:pt>
                <c:pt idx="2">
                  <c:v>8.0749999999999993</c:v>
                </c:pt>
                <c:pt idx="3">
                  <c:v>8.125</c:v>
                </c:pt>
                <c:pt idx="4">
                  <c:v>8.1750000000000007</c:v>
                </c:pt>
                <c:pt idx="5">
                  <c:v>8.2249999999999996</c:v>
                </c:pt>
                <c:pt idx="6">
                  <c:v>8.2750000000000004</c:v>
                </c:pt>
                <c:pt idx="7">
                  <c:v>8.3249999999999993</c:v>
                </c:pt>
                <c:pt idx="8">
                  <c:v>8.375</c:v>
                </c:pt>
                <c:pt idx="9">
                  <c:v>8.4250000000000007</c:v>
                </c:pt>
                <c:pt idx="10">
                  <c:v>8.4749999999999996</c:v>
                </c:pt>
                <c:pt idx="11">
                  <c:v>8.5250000000000004</c:v>
                </c:pt>
                <c:pt idx="12">
                  <c:v>8.5749999999999993</c:v>
                </c:pt>
                <c:pt idx="13">
                  <c:v>8.625</c:v>
                </c:pt>
                <c:pt idx="14">
                  <c:v>8.6750000000000007</c:v>
                </c:pt>
                <c:pt idx="15">
                  <c:v>8.7249999999999996</c:v>
                </c:pt>
                <c:pt idx="16">
                  <c:v>8.7750000000000004</c:v>
                </c:pt>
                <c:pt idx="17">
                  <c:v>8.8249999999999993</c:v>
                </c:pt>
                <c:pt idx="18">
                  <c:v>8.875</c:v>
                </c:pt>
                <c:pt idx="19">
                  <c:v>8.9250000000000007</c:v>
                </c:pt>
                <c:pt idx="20">
                  <c:v>8.9749999999999996</c:v>
                </c:pt>
                <c:pt idx="21">
                  <c:v>9.0250000000000004</c:v>
                </c:pt>
                <c:pt idx="22">
                  <c:v>9.0749999999999993</c:v>
                </c:pt>
                <c:pt idx="23">
                  <c:v>9.125</c:v>
                </c:pt>
                <c:pt idx="24">
                  <c:v>9.1750000000000007</c:v>
                </c:pt>
                <c:pt idx="25">
                  <c:v>9.2249999999999996</c:v>
                </c:pt>
                <c:pt idx="26">
                  <c:v>9.2750000000000004</c:v>
                </c:pt>
                <c:pt idx="27">
                  <c:v>9.3249999999999993</c:v>
                </c:pt>
                <c:pt idx="28">
                  <c:v>9.375</c:v>
                </c:pt>
                <c:pt idx="29">
                  <c:v>9.4250000000000007</c:v>
                </c:pt>
                <c:pt idx="30">
                  <c:v>9.4749999999999996</c:v>
                </c:pt>
                <c:pt idx="31">
                  <c:v>9.5250000000000004</c:v>
                </c:pt>
                <c:pt idx="32">
                  <c:v>9.5749999999999993</c:v>
                </c:pt>
                <c:pt idx="33">
                  <c:v>9.625</c:v>
                </c:pt>
                <c:pt idx="34">
                  <c:v>9.6750000000000007</c:v>
                </c:pt>
                <c:pt idx="35">
                  <c:v>9.7249999999999996</c:v>
                </c:pt>
                <c:pt idx="36">
                  <c:v>9.7750000000000004</c:v>
                </c:pt>
              </c:numCache>
            </c:numRef>
          </c:xVal>
          <c:yVal>
            <c:numRef>
              <c:f>'same conversion efficiency'!$B$2:$B$38</c:f>
              <c:numCache>
                <c:formatCode>General</c:formatCode>
                <c:ptCount val="37"/>
                <c:pt idx="0">
                  <c:v>439327714.89999998</c:v>
                </c:pt>
                <c:pt idx="1">
                  <c:v>431424813.30000001</c:v>
                </c:pt>
                <c:pt idx="2">
                  <c:v>420511152.39999998</c:v>
                </c:pt>
                <c:pt idx="3">
                  <c:v>414438042</c:v>
                </c:pt>
                <c:pt idx="4">
                  <c:v>405690069.69999999</c:v>
                </c:pt>
                <c:pt idx="5">
                  <c:v>399161825.30000001</c:v>
                </c:pt>
                <c:pt idx="6">
                  <c:v>387320035</c:v>
                </c:pt>
                <c:pt idx="7">
                  <c:v>378482334</c:v>
                </c:pt>
                <c:pt idx="8">
                  <c:v>373271478.60000002</c:v>
                </c:pt>
                <c:pt idx="9">
                  <c:v>358037387.80000001</c:v>
                </c:pt>
                <c:pt idx="10">
                  <c:v>357572881.10000002</c:v>
                </c:pt>
                <c:pt idx="11">
                  <c:v>350321620.39999998</c:v>
                </c:pt>
                <c:pt idx="12">
                  <c:v>334570380.39999998</c:v>
                </c:pt>
                <c:pt idx="13">
                  <c:v>333082045.89999998</c:v>
                </c:pt>
                <c:pt idx="14">
                  <c:v>330212711.30000001</c:v>
                </c:pt>
                <c:pt idx="15">
                  <c:v>320089379.30000001</c:v>
                </c:pt>
                <c:pt idx="16">
                  <c:v>309719448.60000002</c:v>
                </c:pt>
                <c:pt idx="17">
                  <c:v>309526461.80000001</c:v>
                </c:pt>
                <c:pt idx="18">
                  <c:v>296408604.5</c:v>
                </c:pt>
                <c:pt idx="19">
                  <c:v>290311669.60000002</c:v>
                </c:pt>
                <c:pt idx="20">
                  <c:v>283176458.89999998</c:v>
                </c:pt>
                <c:pt idx="21">
                  <c:v>278217994.10000002</c:v>
                </c:pt>
                <c:pt idx="22">
                  <c:v>271282691.89999998</c:v>
                </c:pt>
                <c:pt idx="23">
                  <c:v>263256564</c:v>
                </c:pt>
                <c:pt idx="24">
                  <c:v>262054640.90000001</c:v>
                </c:pt>
                <c:pt idx="25">
                  <c:v>258607434.90000001</c:v>
                </c:pt>
                <c:pt idx="26">
                  <c:v>249487843.90000001</c:v>
                </c:pt>
                <c:pt idx="27">
                  <c:v>252864697.59999999</c:v>
                </c:pt>
                <c:pt idx="28">
                  <c:v>242544886.30000001</c:v>
                </c:pt>
                <c:pt idx="29">
                  <c:v>233424858.80000001</c:v>
                </c:pt>
                <c:pt idx="30">
                  <c:v>232418261.40000001</c:v>
                </c:pt>
                <c:pt idx="31">
                  <c:v>224171206.5</c:v>
                </c:pt>
                <c:pt idx="32">
                  <c:v>219380378.5</c:v>
                </c:pt>
                <c:pt idx="33">
                  <c:v>216017507.19999999</c:v>
                </c:pt>
                <c:pt idx="34">
                  <c:v>211745225.30000001</c:v>
                </c:pt>
                <c:pt idx="35">
                  <c:v>208102208.69999999</c:v>
                </c:pt>
                <c:pt idx="36">
                  <c:v>205317375.19999999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446-4ADA-A048-CFE720DD98AB}"/>
            </c:ext>
          </c:extLst>
        </c:ser>
        <c:ser>
          <c:idx val="3"/>
          <c:order val="1"/>
          <c:tx>
            <c:strRef>
              <c:f>'same conversion efficiency'!$AG$1</c:f>
              <c:strCache>
                <c:ptCount val="1"/>
                <c:pt idx="0">
                  <c:v>PDC2@60m, 3010 UCN/s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'same conversion efficiency'!$A$2:$A$38</c:f>
              <c:numCache>
                <c:formatCode>General</c:formatCode>
                <c:ptCount val="37"/>
                <c:pt idx="0">
                  <c:v>7.9749999999999996</c:v>
                </c:pt>
                <c:pt idx="1">
                  <c:v>8.0250000000000004</c:v>
                </c:pt>
                <c:pt idx="2">
                  <c:v>8.0749999999999993</c:v>
                </c:pt>
                <c:pt idx="3">
                  <c:v>8.125</c:v>
                </c:pt>
                <c:pt idx="4">
                  <c:v>8.1750000000000007</c:v>
                </c:pt>
                <c:pt idx="5">
                  <c:v>8.2249999999999996</c:v>
                </c:pt>
                <c:pt idx="6">
                  <c:v>8.2750000000000004</c:v>
                </c:pt>
                <c:pt idx="7">
                  <c:v>8.3249999999999993</c:v>
                </c:pt>
                <c:pt idx="8">
                  <c:v>8.375</c:v>
                </c:pt>
                <c:pt idx="9">
                  <c:v>8.4250000000000007</c:v>
                </c:pt>
                <c:pt idx="10">
                  <c:v>8.4749999999999996</c:v>
                </c:pt>
                <c:pt idx="11">
                  <c:v>8.5250000000000004</c:v>
                </c:pt>
                <c:pt idx="12">
                  <c:v>8.5749999999999993</c:v>
                </c:pt>
                <c:pt idx="13">
                  <c:v>8.625</c:v>
                </c:pt>
                <c:pt idx="14">
                  <c:v>8.6750000000000007</c:v>
                </c:pt>
                <c:pt idx="15">
                  <c:v>8.7249999999999996</c:v>
                </c:pt>
                <c:pt idx="16">
                  <c:v>8.7750000000000004</c:v>
                </c:pt>
                <c:pt idx="17">
                  <c:v>8.8249999999999993</c:v>
                </c:pt>
                <c:pt idx="18">
                  <c:v>8.875</c:v>
                </c:pt>
                <c:pt idx="19">
                  <c:v>8.9250000000000007</c:v>
                </c:pt>
                <c:pt idx="20">
                  <c:v>8.9749999999999996</c:v>
                </c:pt>
                <c:pt idx="21">
                  <c:v>9.0250000000000004</c:v>
                </c:pt>
                <c:pt idx="22">
                  <c:v>9.0749999999999993</c:v>
                </c:pt>
                <c:pt idx="23">
                  <c:v>9.125</c:v>
                </c:pt>
                <c:pt idx="24">
                  <c:v>9.1750000000000007</c:v>
                </c:pt>
                <c:pt idx="25">
                  <c:v>9.2249999999999996</c:v>
                </c:pt>
                <c:pt idx="26">
                  <c:v>9.2750000000000004</c:v>
                </c:pt>
                <c:pt idx="27">
                  <c:v>9.3249999999999993</c:v>
                </c:pt>
                <c:pt idx="28">
                  <c:v>9.375</c:v>
                </c:pt>
                <c:pt idx="29">
                  <c:v>9.4250000000000007</c:v>
                </c:pt>
                <c:pt idx="30">
                  <c:v>9.4749999999999996</c:v>
                </c:pt>
                <c:pt idx="31">
                  <c:v>9.5250000000000004</c:v>
                </c:pt>
                <c:pt idx="32">
                  <c:v>9.5749999999999993</c:v>
                </c:pt>
                <c:pt idx="33">
                  <c:v>9.625</c:v>
                </c:pt>
                <c:pt idx="34">
                  <c:v>9.6750000000000007</c:v>
                </c:pt>
                <c:pt idx="35">
                  <c:v>9.7249999999999996</c:v>
                </c:pt>
                <c:pt idx="36">
                  <c:v>9.7750000000000004</c:v>
                </c:pt>
              </c:numCache>
            </c:numRef>
          </c:xVal>
          <c:yVal>
            <c:numRef>
              <c:f>'same conversion efficiency'!$AG$2:$AG$40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0.46271691459999997</c:v>
                </c:pt>
                <c:pt idx="6">
                  <c:v>29.3816004</c:v>
                </c:pt>
                <c:pt idx="7">
                  <c:v>368.9151536</c:v>
                </c:pt>
                <c:pt idx="8">
                  <c:v>2974.7317899999998</c:v>
                </c:pt>
                <c:pt idx="9">
                  <c:v>23544.397550000002</c:v>
                </c:pt>
                <c:pt idx="10">
                  <c:v>169729.31640000001</c:v>
                </c:pt>
                <c:pt idx="11">
                  <c:v>1184074.594</c:v>
                </c:pt>
                <c:pt idx="12">
                  <c:v>8390204.9949999992</c:v>
                </c:pt>
                <c:pt idx="13">
                  <c:v>49749550.5</c:v>
                </c:pt>
                <c:pt idx="14">
                  <c:v>127739272.7</c:v>
                </c:pt>
                <c:pt idx="15">
                  <c:v>206115804.19999999</c:v>
                </c:pt>
                <c:pt idx="16">
                  <c:v>267088320.30000001</c:v>
                </c:pt>
                <c:pt idx="17">
                  <c:v>286650773.60000002</c:v>
                </c:pt>
                <c:pt idx="18">
                  <c:v>286392768.39999998</c:v>
                </c:pt>
                <c:pt idx="19">
                  <c:v>279262315.60000002</c:v>
                </c:pt>
                <c:pt idx="20">
                  <c:v>271307617.39999998</c:v>
                </c:pt>
                <c:pt idx="21">
                  <c:v>266989726.30000001</c:v>
                </c:pt>
                <c:pt idx="22">
                  <c:v>246940918</c:v>
                </c:pt>
                <c:pt idx="23">
                  <c:v>191988892.90000001</c:v>
                </c:pt>
                <c:pt idx="24">
                  <c:v>122902538.40000001</c:v>
                </c:pt>
                <c:pt idx="25">
                  <c:v>58446074.420000002</c:v>
                </c:pt>
                <c:pt idx="26">
                  <c:v>9664745.318</c:v>
                </c:pt>
                <c:pt idx="27">
                  <c:v>20355.301220000001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446-4ADA-A048-CFE720DD98AB}"/>
            </c:ext>
          </c:extLst>
        </c:ser>
        <c:ser>
          <c:idx val="1"/>
          <c:order val="2"/>
          <c:tx>
            <c:strRef>
              <c:f>'same conversion efficiency'!$L$1</c:f>
              <c:strCache>
                <c:ptCount val="1"/>
                <c:pt idx="0">
                  <c:v>PDC2@42m, 2780 UCN/s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'same conversion efficiency'!$A$2:$A$38</c:f>
              <c:numCache>
                <c:formatCode>General</c:formatCode>
                <c:ptCount val="37"/>
                <c:pt idx="0">
                  <c:v>7.9749999999999996</c:v>
                </c:pt>
                <c:pt idx="1">
                  <c:v>8.0250000000000004</c:v>
                </c:pt>
                <c:pt idx="2">
                  <c:v>8.0749999999999993</c:v>
                </c:pt>
                <c:pt idx="3">
                  <c:v>8.125</c:v>
                </c:pt>
                <c:pt idx="4">
                  <c:v>8.1750000000000007</c:v>
                </c:pt>
                <c:pt idx="5">
                  <c:v>8.2249999999999996</c:v>
                </c:pt>
                <c:pt idx="6">
                  <c:v>8.2750000000000004</c:v>
                </c:pt>
                <c:pt idx="7">
                  <c:v>8.3249999999999993</c:v>
                </c:pt>
                <c:pt idx="8">
                  <c:v>8.375</c:v>
                </c:pt>
                <c:pt idx="9">
                  <c:v>8.4250000000000007</c:v>
                </c:pt>
                <c:pt idx="10">
                  <c:v>8.4749999999999996</c:v>
                </c:pt>
                <c:pt idx="11">
                  <c:v>8.5250000000000004</c:v>
                </c:pt>
                <c:pt idx="12">
                  <c:v>8.5749999999999993</c:v>
                </c:pt>
                <c:pt idx="13">
                  <c:v>8.625</c:v>
                </c:pt>
                <c:pt idx="14">
                  <c:v>8.6750000000000007</c:v>
                </c:pt>
                <c:pt idx="15">
                  <c:v>8.7249999999999996</c:v>
                </c:pt>
                <c:pt idx="16">
                  <c:v>8.7750000000000004</c:v>
                </c:pt>
                <c:pt idx="17">
                  <c:v>8.8249999999999993</c:v>
                </c:pt>
                <c:pt idx="18">
                  <c:v>8.875</c:v>
                </c:pt>
                <c:pt idx="19">
                  <c:v>8.9250000000000007</c:v>
                </c:pt>
                <c:pt idx="20">
                  <c:v>8.9749999999999996</c:v>
                </c:pt>
                <c:pt idx="21">
                  <c:v>9.0250000000000004</c:v>
                </c:pt>
                <c:pt idx="22">
                  <c:v>9.0749999999999993</c:v>
                </c:pt>
                <c:pt idx="23">
                  <c:v>9.125</c:v>
                </c:pt>
                <c:pt idx="24">
                  <c:v>9.1750000000000007</c:v>
                </c:pt>
                <c:pt idx="25">
                  <c:v>9.2249999999999996</c:v>
                </c:pt>
                <c:pt idx="26">
                  <c:v>9.2750000000000004</c:v>
                </c:pt>
                <c:pt idx="27">
                  <c:v>9.3249999999999993</c:v>
                </c:pt>
                <c:pt idx="28">
                  <c:v>9.375</c:v>
                </c:pt>
                <c:pt idx="29">
                  <c:v>9.4250000000000007</c:v>
                </c:pt>
                <c:pt idx="30">
                  <c:v>9.4749999999999996</c:v>
                </c:pt>
                <c:pt idx="31">
                  <c:v>9.5250000000000004</c:v>
                </c:pt>
                <c:pt idx="32">
                  <c:v>9.5749999999999993</c:v>
                </c:pt>
                <c:pt idx="33">
                  <c:v>9.625</c:v>
                </c:pt>
                <c:pt idx="34">
                  <c:v>9.6750000000000007</c:v>
                </c:pt>
                <c:pt idx="35">
                  <c:v>9.7249999999999996</c:v>
                </c:pt>
                <c:pt idx="36">
                  <c:v>9.7750000000000004</c:v>
                </c:pt>
              </c:numCache>
            </c:numRef>
          </c:xVal>
          <c:yVal>
            <c:numRef>
              <c:f>'same conversion efficiency'!$L$2:$L$38</c:f>
              <c:numCache>
                <c:formatCode>General</c:formatCode>
                <c:ptCount val="3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1613.0268619999999</c:v>
                </c:pt>
                <c:pt idx="9">
                  <c:v>45955.341359999999</c:v>
                </c:pt>
                <c:pt idx="10">
                  <c:v>426350.11190000002</c:v>
                </c:pt>
                <c:pt idx="11">
                  <c:v>2114382.3420000002</c:v>
                </c:pt>
                <c:pt idx="12">
                  <c:v>8769767.3289999999</c:v>
                </c:pt>
                <c:pt idx="13">
                  <c:v>32922791.48</c:v>
                </c:pt>
                <c:pt idx="14">
                  <c:v>85841703.280000001</c:v>
                </c:pt>
                <c:pt idx="15">
                  <c:v>141226019.69999999</c:v>
                </c:pt>
                <c:pt idx="16">
                  <c:v>198114982.80000001</c:v>
                </c:pt>
                <c:pt idx="17">
                  <c:v>242638512.09999999</c:v>
                </c:pt>
                <c:pt idx="18">
                  <c:v>283662240.30000001</c:v>
                </c:pt>
                <c:pt idx="19">
                  <c:v>293348753.80000001</c:v>
                </c:pt>
                <c:pt idx="20">
                  <c:v>285340743.5</c:v>
                </c:pt>
                <c:pt idx="21">
                  <c:v>264134908.69999999</c:v>
                </c:pt>
                <c:pt idx="22">
                  <c:v>227109129.90000001</c:v>
                </c:pt>
                <c:pt idx="23">
                  <c:v>171336893.90000001</c:v>
                </c:pt>
                <c:pt idx="24">
                  <c:v>120243937.59999999</c:v>
                </c:pt>
                <c:pt idx="25">
                  <c:v>71583828.609999999</c:v>
                </c:pt>
                <c:pt idx="26">
                  <c:v>28053101.219999999</c:v>
                </c:pt>
                <c:pt idx="27">
                  <c:v>4080394.3739999998</c:v>
                </c:pt>
                <c:pt idx="28">
                  <c:v>4870.9600410000003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446-4ADA-A048-CFE720DD98AB}"/>
            </c:ext>
          </c:extLst>
        </c:ser>
        <c:ser>
          <c:idx val="2"/>
          <c:order val="3"/>
          <c:tx>
            <c:strRef>
              <c:f>'same conversion efficiency'!$V$1</c:f>
              <c:strCache>
                <c:ptCount val="1"/>
                <c:pt idx="0">
                  <c:v>PDC2@26m, 1830UCN/s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'same conversion efficiency'!$A$2:$A$38</c:f>
              <c:numCache>
                <c:formatCode>General</c:formatCode>
                <c:ptCount val="37"/>
                <c:pt idx="0">
                  <c:v>7.9749999999999996</c:v>
                </c:pt>
                <c:pt idx="1">
                  <c:v>8.0250000000000004</c:v>
                </c:pt>
                <c:pt idx="2">
                  <c:v>8.0749999999999993</c:v>
                </c:pt>
                <c:pt idx="3">
                  <c:v>8.125</c:v>
                </c:pt>
                <c:pt idx="4">
                  <c:v>8.1750000000000007</c:v>
                </c:pt>
                <c:pt idx="5">
                  <c:v>8.2249999999999996</c:v>
                </c:pt>
                <c:pt idx="6">
                  <c:v>8.2750000000000004</c:v>
                </c:pt>
                <c:pt idx="7">
                  <c:v>8.3249999999999993</c:v>
                </c:pt>
                <c:pt idx="8">
                  <c:v>8.375</c:v>
                </c:pt>
                <c:pt idx="9">
                  <c:v>8.4250000000000007</c:v>
                </c:pt>
                <c:pt idx="10">
                  <c:v>8.4749999999999996</c:v>
                </c:pt>
                <c:pt idx="11">
                  <c:v>8.5250000000000004</c:v>
                </c:pt>
                <c:pt idx="12">
                  <c:v>8.5749999999999993</c:v>
                </c:pt>
                <c:pt idx="13">
                  <c:v>8.625</c:v>
                </c:pt>
                <c:pt idx="14">
                  <c:v>8.6750000000000007</c:v>
                </c:pt>
                <c:pt idx="15">
                  <c:v>8.7249999999999996</c:v>
                </c:pt>
                <c:pt idx="16">
                  <c:v>8.7750000000000004</c:v>
                </c:pt>
                <c:pt idx="17">
                  <c:v>8.8249999999999993</c:v>
                </c:pt>
                <c:pt idx="18">
                  <c:v>8.875</c:v>
                </c:pt>
                <c:pt idx="19">
                  <c:v>8.9250000000000007</c:v>
                </c:pt>
                <c:pt idx="20">
                  <c:v>8.9749999999999996</c:v>
                </c:pt>
                <c:pt idx="21">
                  <c:v>9.0250000000000004</c:v>
                </c:pt>
                <c:pt idx="22">
                  <c:v>9.0749999999999993</c:v>
                </c:pt>
                <c:pt idx="23">
                  <c:v>9.125</c:v>
                </c:pt>
                <c:pt idx="24">
                  <c:v>9.1750000000000007</c:v>
                </c:pt>
                <c:pt idx="25">
                  <c:v>9.2249999999999996</c:v>
                </c:pt>
                <c:pt idx="26">
                  <c:v>9.2750000000000004</c:v>
                </c:pt>
                <c:pt idx="27">
                  <c:v>9.3249999999999993</c:v>
                </c:pt>
                <c:pt idx="28">
                  <c:v>9.375</c:v>
                </c:pt>
                <c:pt idx="29">
                  <c:v>9.4250000000000007</c:v>
                </c:pt>
                <c:pt idx="30">
                  <c:v>9.4749999999999996</c:v>
                </c:pt>
                <c:pt idx="31">
                  <c:v>9.5250000000000004</c:v>
                </c:pt>
                <c:pt idx="32">
                  <c:v>9.5749999999999993</c:v>
                </c:pt>
                <c:pt idx="33">
                  <c:v>9.625</c:v>
                </c:pt>
                <c:pt idx="34">
                  <c:v>9.6750000000000007</c:v>
                </c:pt>
                <c:pt idx="35">
                  <c:v>9.7249999999999996</c:v>
                </c:pt>
                <c:pt idx="36">
                  <c:v>9.7750000000000004</c:v>
                </c:pt>
              </c:numCache>
            </c:numRef>
          </c:xVal>
          <c:yVal>
            <c:numRef>
              <c:f>'same conversion efficiency'!$V$2:$V$38</c:f>
              <c:numCache>
                <c:formatCode>General</c:formatCode>
                <c:ptCount val="3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3395.0398719999998</c:v>
                </c:pt>
                <c:pt idx="9">
                  <c:v>171696.45250000001</c:v>
                </c:pt>
                <c:pt idx="10">
                  <c:v>1827590.6089999999</c:v>
                </c:pt>
                <c:pt idx="11">
                  <c:v>9355340.7310000006</c:v>
                </c:pt>
                <c:pt idx="12">
                  <c:v>29940626.48</c:v>
                </c:pt>
                <c:pt idx="13">
                  <c:v>60451040.579999998</c:v>
                </c:pt>
                <c:pt idx="14">
                  <c:v>93668654.260000005</c:v>
                </c:pt>
                <c:pt idx="15">
                  <c:v>123151263.3</c:v>
                </c:pt>
                <c:pt idx="16">
                  <c:v>151854315.30000001</c:v>
                </c:pt>
                <c:pt idx="17">
                  <c:v>172981695.09999999</c:v>
                </c:pt>
                <c:pt idx="18">
                  <c:v>191840330.80000001</c:v>
                </c:pt>
                <c:pt idx="19">
                  <c:v>190632882.40000001</c:v>
                </c:pt>
                <c:pt idx="20">
                  <c:v>178929546.80000001</c:v>
                </c:pt>
                <c:pt idx="21">
                  <c:v>152152484.30000001</c:v>
                </c:pt>
                <c:pt idx="22">
                  <c:v>116532023.5</c:v>
                </c:pt>
                <c:pt idx="23">
                  <c:v>83938439.340000004</c:v>
                </c:pt>
                <c:pt idx="24">
                  <c:v>53875769.740000002</c:v>
                </c:pt>
                <c:pt idx="25">
                  <c:v>27515375.280000001</c:v>
                </c:pt>
                <c:pt idx="26">
                  <c:v>8574366.6520000007</c:v>
                </c:pt>
                <c:pt idx="27">
                  <c:v>804531.03150000004</c:v>
                </c:pt>
                <c:pt idx="28">
                  <c:v>1686.401599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7446-4ADA-A048-CFE720DD98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57912896"/>
        <c:axId val="1957914336"/>
      </c:scatterChart>
      <c:valAx>
        <c:axId val="1957912896"/>
        <c:scaling>
          <c:orientation val="minMax"/>
          <c:max val="9.8000000000000007"/>
          <c:min val="8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wavelength, AA</a:t>
                </a:r>
                <a:endParaRPr lang="ru-RU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57914336"/>
        <c:crosses val="autoZero"/>
        <c:crossBetween val="midCat"/>
      </c:valAx>
      <c:valAx>
        <c:axId val="1957914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n/s/bin</a:t>
                </a:r>
                <a:endParaRPr lang="ru-RU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.00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5791289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2436931161266638"/>
          <c:y val="0.1747226693348414"/>
          <c:w val="0.25022561767461737"/>
          <c:h val="0.433932947608068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UCN</a:t>
            </a:r>
            <a:r>
              <a:rPr lang="en-US" baseline="0"/>
              <a:t> yield</a:t>
            </a:r>
            <a:endParaRPr lang="ru-RU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3601433382471026"/>
          <c:y val="0.19940860215053766"/>
          <c:w val="0.5595407451391996"/>
          <c:h val="0.55331512996359322"/>
        </c:manualLayout>
      </c:layout>
      <c:scatterChart>
        <c:scatterStyle val="lineMarker"/>
        <c:varyColors val="0"/>
        <c:ser>
          <c:idx val="3"/>
          <c:order val="0"/>
          <c:tx>
            <c:strRef>
              <c:f>'same conversion efficiency'!$G$1</c:f>
              <c:strCache>
                <c:ptCount val="1"/>
                <c:pt idx="0">
                  <c:v>Open choppers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'same conversion efficiency'!$P$2:$P$40</c:f>
              <c:numCache>
                <c:formatCode>General</c:formatCode>
                <c:ptCount val="39"/>
                <c:pt idx="0">
                  <c:v>7.9749999999999996</c:v>
                </c:pt>
                <c:pt idx="1">
                  <c:v>8.0250000000000004</c:v>
                </c:pt>
                <c:pt idx="2">
                  <c:v>8.0749999999999993</c:v>
                </c:pt>
                <c:pt idx="3">
                  <c:v>8.125</c:v>
                </c:pt>
                <c:pt idx="4">
                  <c:v>8.1750000000000007</c:v>
                </c:pt>
                <c:pt idx="5">
                  <c:v>8.2249999999999996</c:v>
                </c:pt>
                <c:pt idx="6">
                  <c:v>8.2750000000000004</c:v>
                </c:pt>
                <c:pt idx="7">
                  <c:v>8.3249999999999993</c:v>
                </c:pt>
                <c:pt idx="8">
                  <c:v>8.375</c:v>
                </c:pt>
                <c:pt idx="9">
                  <c:v>8.4250000000000007</c:v>
                </c:pt>
                <c:pt idx="10">
                  <c:v>8.4749999999999996</c:v>
                </c:pt>
                <c:pt idx="11">
                  <c:v>8.5250000000000004</c:v>
                </c:pt>
                <c:pt idx="12">
                  <c:v>8.5749999999999993</c:v>
                </c:pt>
                <c:pt idx="13">
                  <c:v>8.625</c:v>
                </c:pt>
                <c:pt idx="14">
                  <c:v>8.6750000000000007</c:v>
                </c:pt>
                <c:pt idx="15">
                  <c:v>8.7249999999999996</c:v>
                </c:pt>
                <c:pt idx="16">
                  <c:v>8.7750000000000004</c:v>
                </c:pt>
                <c:pt idx="17">
                  <c:v>8.8249999999999993</c:v>
                </c:pt>
                <c:pt idx="18">
                  <c:v>8.875</c:v>
                </c:pt>
                <c:pt idx="19">
                  <c:v>8.9250000000000007</c:v>
                </c:pt>
                <c:pt idx="20">
                  <c:v>8.9749999999999996</c:v>
                </c:pt>
                <c:pt idx="21">
                  <c:v>9.0250000000000004</c:v>
                </c:pt>
                <c:pt idx="22">
                  <c:v>9.0749999999999993</c:v>
                </c:pt>
                <c:pt idx="23">
                  <c:v>9.125</c:v>
                </c:pt>
                <c:pt idx="24">
                  <c:v>9.1750000000000007</c:v>
                </c:pt>
                <c:pt idx="25">
                  <c:v>9.2249999999999996</c:v>
                </c:pt>
                <c:pt idx="26">
                  <c:v>9.2750000000000004</c:v>
                </c:pt>
                <c:pt idx="27">
                  <c:v>9.3249999999999993</c:v>
                </c:pt>
                <c:pt idx="28">
                  <c:v>9.375</c:v>
                </c:pt>
                <c:pt idx="29">
                  <c:v>9.4250000000000007</c:v>
                </c:pt>
                <c:pt idx="30">
                  <c:v>9.4749999999999996</c:v>
                </c:pt>
                <c:pt idx="31">
                  <c:v>9.5250000000000004</c:v>
                </c:pt>
                <c:pt idx="32">
                  <c:v>9.5749999999999993</c:v>
                </c:pt>
                <c:pt idx="33">
                  <c:v>9.625</c:v>
                </c:pt>
                <c:pt idx="34">
                  <c:v>9.6750000000000007</c:v>
                </c:pt>
                <c:pt idx="35">
                  <c:v>9.7249999999999996</c:v>
                </c:pt>
                <c:pt idx="36">
                  <c:v>9.7750000000000004</c:v>
                </c:pt>
                <c:pt idx="37">
                  <c:v>9.8249999999999993</c:v>
                </c:pt>
                <c:pt idx="38">
                  <c:v>9.875</c:v>
                </c:pt>
              </c:numCache>
            </c:numRef>
          </c:xVal>
          <c:yVal>
            <c:numRef>
              <c:f>'same conversion efficiency'!$G$2:$G$40</c:f>
              <c:numCache>
                <c:formatCode>General</c:formatCode>
                <c:ptCount val="39"/>
                <c:pt idx="0">
                  <c:v>0</c:v>
                </c:pt>
                <c:pt idx="1">
                  <c:v>17.111080179999998</c:v>
                </c:pt>
                <c:pt idx="2">
                  <c:v>23.322046669999999</c:v>
                </c:pt>
                <c:pt idx="3">
                  <c:v>15.32149856</c:v>
                </c:pt>
                <c:pt idx="4">
                  <c:v>15.8479584</c:v>
                </c:pt>
                <c:pt idx="5">
                  <c:v>18.23037866</c:v>
                </c:pt>
                <c:pt idx="6">
                  <c:v>19.195513890000001</c:v>
                </c:pt>
                <c:pt idx="7">
                  <c:v>23.128837040000001</c:v>
                </c:pt>
                <c:pt idx="8">
                  <c:v>25.427167520000001</c:v>
                </c:pt>
                <c:pt idx="9">
                  <c:v>58.05479751</c:v>
                </c:pt>
                <c:pt idx="10">
                  <c:v>72.907274770000001</c:v>
                </c:pt>
                <c:pt idx="11">
                  <c:v>127.71257919999999</c:v>
                </c:pt>
                <c:pt idx="12">
                  <c:v>151.9334791</c:v>
                </c:pt>
                <c:pt idx="13">
                  <c:v>245.73390040000001</c:v>
                </c:pt>
                <c:pt idx="14">
                  <c:v>298.71590170000002</c:v>
                </c:pt>
                <c:pt idx="15">
                  <c:v>323.32902769999998</c:v>
                </c:pt>
                <c:pt idx="16">
                  <c:v>356.9730285</c:v>
                </c:pt>
                <c:pt idx="17">
                  <c:v>357.47217810000001</c:v>
                </c:pt>
                <c:pt idx="18">
                  <c:v>367.88058460000002</c:v>
                </c:pt>
                <c:pt idx="19">
                  <c:v>375.956366</c:v>
                </c:pt>
                <c:pt idx="20">
                  <c:v>387.37180740000002</c:v>
                </c:pt>
                <c:pt idx="21">
                  <c:v>314.09857820000002</c:v>
                </c:pt>
                <c:pt idx="22">
                  <c:v>292.15139099999999</c:v>
                </c:pt>
                <c:pt idx="23">
                  <c:v>255.51146460000001</c:v>
                </c:pt>
                <c:pt idx="24">
                  <c:v>235.16182309999999</c:v>
                </c:pt>
                <c:pt idx="25">
                  <c:v>195.41808309999999</c:v>
                </c:pt>
                <c:pt idx="26">
                  <c:v>163.27253110000001</c:v>
                </c:pt>
                <c:pt idx="27">
                  <c:v>134.16774480000001</c:v>
                </c:pt>
                <c:pt idx="28">
                  <c:v>101.9783517</c:v>
                </c:pt>
                <c:pt idx="29">
                  <c:v>57.038667199999999</c:v>
                </c:pt>
                <c:pt idx="30">
                  <c:v>25.132122890000002</c:v>
                </c:pt>
                <c:pt idx="31">
                  <c:v>29.26128503</c:v>
                </c:pt>
                <c:pt idx="32">
                  <c:v>12.49977513</c:v>
                </c:pt>
                <c:pt idx="33">
                  <c:v>12.04045477</c:v>
                </c:pt>
                <c:pt idx="34">
                  <c:v>2.4178236709999998</c:v>
                </c:pt>
                <c:pt idx="35">
                  <c:v>8.879229445</c:v>
                </c:pt>
                <c:pt idx="36">
                  <c:v>5.8555116820000004</c:v>
                </c:pt>
                <c:pt idx="37">
                  <c:v>3.5854275969999998</c:v>
                </c:pt>
                <c:pt idx="38">
                  <c:v>0.9714659377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656-4BFA-B4C3-359156712708}"/>
            </c:ext>
          </c:extLst>
        </c:ser>
        <c:ser>
          <c:idx val="2"/>
          <c:order val="1"/>
          <c:tx>
            <c:strRef>
              <c:f>'same conversion efficiency'!$AL$1</c:f>
              <c:strCache>
                <c:ptCount val="1"/>
                <c:pt idx="0">
                  <c:v>PDC2@60m, 1,12E-06 UCN/neutron</c:v>
                </c:pt>
              </c:strCache>
            </c:strRef>
          </c:tx>
          <c:spPr>
            <a:ln w="1905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xVal>
            <c:numRef>
              <c:f>'same conversion efficiency'!$P$2:$P$40</c:f>
              <c:numCache>
                <c:formatCode>General</c:formatCode>
                <c:ptCount val="39"/>
                <c:pt idx="0">
                  <c:v>7.9749999999999996</c:v>
                </c:pt>
                <c:pt idx="1">
                  <c:v>8.0250000000000004</c:v>
                </c:pt>
                <c:pt idx="2">
                  <c:v>8.0749999999999993</c:v>
                </c:pt>
                <c:pt idx="3">
                  <c:v>8.125</c:v>
                </c:pt>
                <c:pt idx="4">
                  <c:v>8.1750000000000007</c:v>
                </c:pt>
                <c:pt idx="5">
                  <c:v>8.2249999999999996</c:v>
                </c:pt>
                <c:pt idx="6">
                  <c:v>8.2750000000000004</c:v>
                </c:pt>
                <c:pt idx="7">
                  <c:v>8.3249999999999993</c:v>
                </c:pt>
                <c:pt idx="8">
                  <c:v>8.375</c:v>
                </c:pt>
                <c:pt idx="9">
                  <c:v>8.4250000000000007</c:v>
                </c:pt>
                <c:pt idx="10">
                  <c:v>8.4749999999999996</c:v>
                </c:pt>
                <c:pt idx="11">
                  <c:v>8.5250000000000004</c:v>
                </c:pt>
                <c:pt idx="12">
                  <c:v>8.5749999999999993</c:v>
                </c:pt>
                <c:pt idx="13">
                  <c:v>8.625</c:v>
                </c:pt>
                <c:pt idx="14">
                  <c:v>8.6750000000000007</c:v>
                </c:pt>
                <c:pt idx="15">
                  <c:v>8.7249999999999996</c:v>
                </c:pt>
                <c:pt idx="16">
                  <c:v>8.7750000000000004</c:v>
                </c:pt>
                <c:pt idx="17">
                  <c:v>8.8249999999999993</c:v>
                </c:pt>
                <c:pt idx="18">
                  <c:v>8.875</c:v>
                </c:pt>
                <c:pt idx="19">
                  <c:v>8.9250000000000007</c:v>
                </c:pt>
                <c:pt idx="20">
                  <c:v>8.9749999999999996</c:v>
                </c:pt>
                <c:pt idx="21">
                  <c:v>9.0250000000000004</c:v>
                </c:pt>
                <c:pt idx="22">
                  <c:v>9.0749999999999993</c:v>
                </c:pt>
                <c:pt idx="23">
                  <c:v>9.125</c:v>
                </c:pt>
                <c:pt idx="24">
                  <c:v>9.1750000000000007</c:v>
                </c:pt>
                <c:pt idx="25">
                  <c:v>9.2249999999999996</c:v>
                </c:pt>
                <c:pt idx="26">
                  <c:v>9.2750000000000004</c:v>
                </c:pt>
                <c:pt idx="27">
                  <c:v>9.3249999999999993</c:v>
                </c:pt>
                <c:pt idx="28">
                  <c:v>9.375</c:v>
                </c:pt>
                <c:pt idx="29">
                  <c:v>9.4250000000000007</c:v>
                </c:pt>
                <c:pt idx="30">
                  <c:v>9.4749999999999996</c:v>
                </c:pt>
                <c:pt idx="31">
                  <c:v>9.5250000000000004</c:v>
                </c:pt>
                <c:pt idx="32">
                  <c:v>9.5749999999999993</c:v>
                </c:pt>
                <c:pt idx="33">
                  <c:v>9.625</c:v>
                </c:pt>
                <c:pt idx="34">
                  <c:v>9.6750000000000007</c:v>
                </c:pt>
                <c:pt idx="35">
                  <c:v>9.7249999999999996</c:v>
                </c:pt>
                <c:pt idx="36">
                  <c:v>9.7750000000000004</c:v>
                </c:pt>
                <c:pt idx="37">
                  <c:v>9.8249999999999993</c:v>
                </c:pt>
                <c:pt idx="38">
                  <c:v>9.875</c:v>
                </c:pt>
              </c:numCache>
            </c:numRef>
          </c:xVal>
          <c:yVal>
            <c:numRef>
              <c:f>'same conversion efficiency'!$AL$2:$AL$40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 formatCode="0.00E+00">
                  <c:v>2.1772966060000001E-8</c:v>
                </c:pt>
                <c:pt idx="6" formatCode="0.00E+00">
                  <c:v>1.481619897E-6</c:v>
                </c:pt>
                <c:pt idx="7" formatCode="0.00E+00">
                  <c:v>2.300348058E-5</c:v>
                </c:pt>
                <c:pt idx="8">
                  <c:v>2.0586030029999999E-4</c:v>
                </c:pt>
                <c:pt idx="9">
                  <c:v>3.976400031E-3</c:v>
                </c:pt>
                <c:pt idx="10">
                  <c:v>3.5715763820000003E-2</c:v>
                </c:pt>
                <c:pt idx="11">
                  <c:v>0.44776466549999999</c:v>
                </c:pt>
                <c:pt idx="12">
                  <c:v>3.9350443190000002</c:v>
                </c:pt>
                <c:pt idx="13">
                  <c:v>37.705407350000002</c:v>
                </c:pt>
                <c:pt idx="14">
                  <c:v>116.6633045</c:v>
                </c:pt>
                <c:pt idx="15">
                  <c:v>209.35888209999999</c:v>
                </c:pt>
                <c:pt idx="16">
                  <c:v>308.7282189</c:v>
                </c:pt>
                <c:pt idx="17">
                  <c:v>331.15258240000003</c:v>
                </c:pt>
                <c:pt idx="18">
                  <c:v>355.5528099</c:v>
                </c:pt>
                <c:pt idx="19">
                  <c:v>361.62485429999998</c:v>
                </c:pt>
                <c:pt idx="20">
                  <c:v>371.11819789999998</c:v>
                </c:pt>
                <c:pt idx="21">
                  <c:v>301.38839560000002</c:v>
                </c:pt>
                <c:pt idx="22">
                  <c:v>266.07575229999998</c:v>
                </c:pt>
                <c:pt idx="23">
                  <c:v>186.80409470000001</c:v>
                </c:pt>
                <c:pt idx="24">
                  <c:v>110.66610780000001</c:v>
                </c:pt>
                <c:pt idx="25">
                  <c:v>44.670996700000003</c:v>
                </c:pt>
                <c:pt idx="26">
                  <c:v>6.5564495010000003</c:v>
                </c:pt>
                <c:pt idx="27">
                  <c:v>1.1805104719999999E-2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656-4BFA-B4C3-359156712708}"/>
            </c:ext>
          </c:extLst>
        </c:ser>
        <c:ser>
          <c:idx val="0"/>
          <c:order val="2"/>
          <c:tx>
            <c:strRef>
              <c:f>'same conversion efficiency'!$Q$1</c:f>
              <c:strCache>
                <c:ptCount val="1"/>
                <c:pt idx="0">
                  <c:v>PDC2@42m, 1.13E-06 UCN/neutron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'same conversion efficiency'!$P$2:$P$40</c:f>
              <c:numCache>
                <c:formatCode>General</c:formatCode>
                <c:ptCount val="39"/>
                <c:pt idx="0">
                  <c:v>7.9749999999999996</c:v>
                </c:pt>
                <c:pt idx="1">
                  <c:v>8.0250000000000004</c:v>
                </c:pt>
                <c:pt idx="2">
                  <c:v>8.0749999999999993</c:v>
                </c:pt>
                <c:pt idx="3">
                  <c:v>8.125</c:v>
                </c:pt>
                <c:pt idx="4">
                  <c:v>8.1750000000000007</c:v>
                </c:pt>
                <c:pt idx="5">
                  <c:v>8.2249999999999996</c:v>
                </c:pt>
                <c:pt idx="6">
                  <c:v>8.2750000000000004</c:v>
                </c:pt>
                <c:pt idx="7">
                  <c:v>8.3249999999999993</c:v>
                </c:pt>
                <c:pt idx="8">
                  <c:v>8.375</c:v>
                </c:pt>
                <c:pt idx="9">
                  <c:v>8.4250000000000007</c:v>
                </c:pt>
                <c:pt idx="10">
                  <c:v>8.4749999999999996</c:v>
                </c:pt>
                <c:pt idx="11">
                  <c:v>8.5250000000000004</c:v>
                </c:pt>
                <c:pt idx="12">
                  <c:v>8.5749999999999993</c:v>
                </c:pt>
                <c:pt idx="13">
                  <c:v>8.625</c:v>
                </c:pt>
                <c:pt idx="14">
                  <c:v>8.6750000000000007</c:v>
                </c:pt>
                <c:pt idx="15">
                  <c:v>8.7249999999999996</c:v>
                </c:pt>
                <c:pt idx="16">
                  <c:v>8.7750000000000004</c:v>
                </c:pt>
                <c:pt idx="17">
                  <c:v>8.8249999999999993</c:v>
                </c:pt>
                <c:pt idx="18">
                  <c:v>8.875</c:v>
                </c:pt>
                <c:pt idx="19">
                  <c:v>8.9250000000000007</c:v>
                </c:pt>
                <c:pt idx="20">
                  <c:v>8.9749999999999996</c:v>
                </c:pt>
                <c:pt idx="21">
                  <c:v>9.0250000000000004</c:v>
                </c:pt>
                <c:pt idx="22">
                  <c:v>9.0749999999999993</c:v>
                </c:pt>
                <c:pt idx="23">
                  <c:v>9.125</c:v>
                </c:pt>
                <c:pt idx="24">
                  <c:v>9.1750000000000007</c:v>
                </c:pt>
                <c:pt idx="25">
                  <c:v>9.2249999999999996</c:v>
                </c:pt>
                <c:pt idx="26">
                  <c:v>9.2750000000000004</c:v>
                </c:pt>
                <c:pt idx="27">
                  <c:v>9.3249999999999993</c:v>
                </c:pt>
                <c:pt idx="28">
                  <c:v>9.375</c:v>
                </c:pt>
                <c:pt idx="29">
                  <c:v>9.4250000000000007</c:v>
                </c:pt>
                <c:pt idx="30">
                  <c:v>9.4749999999999996</c:v>
                </c:pt>
                <c:pt idx="31">
                  <c:v>9.5250000000000004</c:v>
                </c:pt>
                <c:pt idx="32">
                  <c:v>9.5749999999999993</c:v>
                </c:pt>
                <c:pt idx="33">
                  <c:v>9.625</c:v>
                </c:pt>
                <c:pt idx="34">
                  <c:v>9.6750000000000007</c:v>
                </c:pt>
                <c:pt idx="35">
                  <c:v>9.7249999999999996</c:v>
                </c:pt>
                <c:pt idx="36">
                  <c:v>9.7750000000000004</c:v>
                </c:pt>
                <c:pt idx="37">
                  <c:v>9.8249999999999993</c:v>
                </c:pt>
                <c:pt idx="38">
                  <c:v>9.875</c:v>
                </c:pt>
              </c:numCache>
            </c:numRef>
          </c:xVal>
          <c:yVal>
            <c:numRef>
              <c:f>'same conversion efficiency'!$Q$2:$Q$40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1.130376794E-4</c:v>
                </c:pt>
                <c:pt idx="9">
                  <c:v>7.8378877989999998E-3</c:v>
                </c:pt>
                <c:pt idx="10">
                  <c:v>8.9318353010000004E-2</c:v>
                </c:pt>
                <c:pt idx="11">
                  <c:v>0.79334185469999996</c:v>
                </c:pt>
                <c:pt idx="12">
                  <c:v>4.0746157199999997</c:v>
                </c:pt>
                <c:pt idx="13">
                  <c:v>24.858241199999998</c:v>
                </c:pt>
                <c:pt idx="14">
                  <c:v>78.446589549999999</c:v>
                </c:pt>
                <c:pt idx="15">
                  <c:v>143.3467224</c:v>
                </c:pt>
                <c:pt idx="16">
                  <c:v>229.1014486</c:v>
                </c:pt>
                <c:pt idx="17">
                  <c:v>280.62525290000002</c:v>
                </c:pt>
                <c:pt idx="18">
                  <c:v>352.36757369999998</c:v>
                </c:pt>
                <c:pt idx="19">
                  <c:v>379.85318239999998</c:v>
                </c:pt>
                <c:pt idx="20">
                  <c:v>390.30869480000001</c:v>
                </c:pt>
                <c:pt idx="21">
                  <c:v>298.3022411</c:v>
                </c:pt>
                <c:pt idx="22">
                  <c:v>244.811083</c:v>
                </c:pt>
                <c:pt idx="23">
                  <c:v>166.69125819999999</c:v>
                </c:pt>
                <c:pt idx="24">
                  <c:v>108.1902726</c:v>
                </c:pt>
                <c:pt idx="25">
                  <c:v>54.477467470000001</c:v>
                </c:pt>
                <c:pt idx="26">
                  <c:v>18.651574799999999</c:v>
                </c:pt>
                <c:pt idx="27">
                  <c:v>2.282095252</c:v>
                </c:pt>
                <c:pt idx="28">
                  <c:v>2.3068892269999999E-3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656-4BFA-B4C3-359156712708}"/>
            </c:ext>
          </c:extLst>
        </c:ser>
        <c:ser>
          <c:idx val="1"/>
          <c:order val="3"/>
          <c:tx>
            <c:strRef>
              <c:f>'same conversion efficiency'!$AA$1</c:f>
              <c:strCache>
                <c:ptCount val="1"/>
                <c:pt idx="0">
                  <c:v>PDC2@26m, 1.11E-06 UCN/neutron</c:v>
                </c:pt>
              </c:strCache>
            </c:strRef>
          </c:tx>
          <c:spPr>
            <a:ln w="1905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'same conversion efficiency'!$P$2:$P$40</c:f>
              <c:numCache>
                <c:formatCode>General</c:formatCode>
                <c:ptCount val="39"/>
                <c:pt idx="0">
                  <c:v>7.9749999999999996</c:v>
                </c:pt>
                <c:pt idx="1">
                  <c:v>8.0250000000000004</c:v>
                </c:pt>
                <c:pt idx="2">
                  <c:v>8.0749999999999993</c:v>
                </c:pt>
                <c:pt idx="3">
                  <c:v>8.125</c:v>
                </c:pt>
                <c:pt idx="4">
                  <c:v>8.1750000000000007</c:v>
                </c:pt>
                <c:pt idx="5">
                  <c:v>8.2249999999999996</c:v>
                </c:pt>
                <c:pt idx="6">
                  <c:v>8.2750000000000004</c:v>
                </c:pt>
                <c:pt idx="7">
                  <c:v>8.3249999999999993</c:v>
                </c:pt>
                <c:pt idx="8">
                  <c:v>8.375</c:v>
                </c:pt>
                <c:pt idx="9">
                  <c:v>8.4250000000000007</c:v>
                </c:pt>
                <c:pt idx="10">
                  <c:v>8.4749999999999996</c:v>
                </c:pt>
                <c:pt idx="11">
                  <c:v>8.5250000000000004</c:v>
                </c:pt>
                <c:pt idx="12">
                  <c:v>8.5749999999999993</c:v>
                </c:pt>
                <c:pt idx="13">
                  <c:v>8.625</c:v>
                </c:pt>
                <c:pt idx="14">
                  <c:v>8.6750000000000007</c:v>
                </c:pt>
                <c:pt idx="15">
                  <c:v>8.7249999999999996</c:v>
                </c:pt>
                <c:pt idx="16">
                  <c:v>8.7750000000000004</c:v>
                </c:pt>
                <c:pt idx="17">
                  <c:v>8.8249999999999993</c:v>
                </c:pt>
                <c:pt idx="18">
                  <c:v>8.875</c:v>
                </c:pt>
                <c:pt idx="19">
                  <c:v>8.9250000000000007</c:v>
                </c:pt>
                <c:pt idx="20">
                  <c:v>8.9749999999999996</c:v>
                </c:pt>
                <c:pt idx="21">
                  <c:v>9.0250000000000004</c:v>
                </c:pt>
                <c:pt idx="22">
                  <c:v>9.0749999999999993</c:v>
                </c:pt>
                <c:pt idx="23">
                  <c:v>9.125</c:v>
                </c:pt>
                <c:pt idx="24">
                  <c:v>9.1750000000000007</c:v>
                </c:pt>
                <c:pt idx="25">
                  <c:v>9.2249999999999996</c:v>
                </c:pt>
                <c:pt idx="26">
                  <c:v>9.2750000000000004</c:v>
                </c:pt>
                <c:pt idx="27">
                  <c:v>9.3249999999999993</c:v>
                </c:pt>
                <c:pt idx="28">
                  <c:v>9.375</c:v>
                </c:pt>
                <c:pt idx="29">
                  <c:v>9.4250000000000007</c:v>
                </c:pt>
                <c:pt idx="30">
                  <c:v>9.4749999999999996</c:v>
                </c:pt>
                <c:pt idx="31">
                  <c:v>9.5250000000000004</c:v>
                </c:pt>
                <c:pt idx="32">
                  <c:v>9.5749999999999993</c:v>
                </c:pt>
                <c:pt idx="33">
                  <c:v>9.625</c:v>
                </c:pt>
                <c:pt idx="34">
                  <c:v>9.6750000000000007</c:v>
                </c:pt>
                <c:pt idx="35">
                  <c:v>9.7249999999999996</c:v>
                </c:pt>
                <c:pt idx="36">
                  <c:v>9.7750000000000004</c:v>
                </c:pt>
                <c:pt idx="37">
                  <c:v>9.8249999999999993</c:v>
                </c:pt>
                <c:pt idx="38">
                  <c:v>9.875</c:v>
                </c:pt>
              </c:numCache>
            </c:numRef>
          </c:xVal>
          <c:yVal>
            <c:numRef>
              <c:f>'same conversion efficiency'!$AA$2:$AA$40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2.389844847E-4</c:v>
                </c:pt>
                <c:pt idx="9">
                  <c:v>2.935073887E-2</c:v>
                </c:pt>
                <c:pt idx="10">
                  <c:v>0.38368235839999998</c:v>
                </c:pt>
                <c:pt idx="11">
                  <c:v>3.5040679539999999</c:v>
                </c:pt>
                <c:pt idx="12">
                  <c:v>13.758068829999999</c:v>
                </c:pt>
                <c:pt idx="13">
                  <c:v>45.060422320000001</c:v>
                </c:pt>
                <c:pt idx="14">
                  <c:v>85.174146519999994</c:v>
                </c:pt>
                <c:pt idx="15">
                  <c:v>124.8457272</c:v>
                </c:pt>
                <c:pt idx="16">
                  <c:v>175.41752109999999</c:v>
                </c:pt>
                <c:pt idx="17">
                  <c:v>199.89659230000001</c:v>
                </c:pt>
                <c:pt idx="18">
                  <c:v>238.19113619999999</c:v>
                </c:pt>
                <c:pt idx="19">
                  <c:v>246.86688620000001</c:v>
                </c:pt>
                <c:pt idx="20">
                  <c:v>244.65368659999999</c:v>
                </c:pt>
                <c:pt idx="21">
                  <c:v>171.8896158</c:v>
                </c:pt>
                <c:pt idx="22">
                  <c:v>125.6616594</c:v>
                </c:pt>
                <c:pt idx="23">
                  <c:v>81.693394960000006</c:v>
                </c:pt>
                <c:pt idx="24">
                  <c:v>48.509916830000002</c:v>
                </c:pt>
                <c:pt idx="25">
                  <c:v>20.950338219999999</c:v>
                </c:pt>
                <c:pt idx="26">
                  <c:v>5.7363458959999996</c:v>
                </c:pt>
                <c:pt idx="27">
                  <c:v>0.45168546580000002</c:v>
                </c:pt>
                <c:pt idx="28">
                  <c:v>7.9548284459999999E-4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C656-4BFA-B4C3-3591567127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0188640"/>
        <c:axId val="150189120"/>
      </c:scatterChart>
      <c:valAx>
        <c:axId val="150188640"/>
        <c:scaling>
          <c:orientation val="minMax"/>
          <c:max val="9.8000000000000007"/>
          <c:min val="8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wavelength</a:t>
                </a:r>
                <a:endParaRPr lang="ru-RU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0189120"/>
        <c:crosses val="autoZero"/>
        <c:crossBetween val="midCat"/>
      </c:valAx>
      <c:valAx>
        <c:axId val="150189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UCN/s/bin</a:t>
                </a:r>
                <a:endParaRPr lang="ru-RU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018864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2163242605826683"/>
          <c:y val="0.19959613919227842"/>
          <c:w val="0.27544628482777944"/>
          <c:h val="0.488575903818474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Spectrum</a:t>
            </a:r>
            <a:r>
              <a:rPr lang="en-US" baseline="0"/>
              <a:t> for</a:t>
            </a:r>
            <a:r>
              <a:rPr lang="en-US"/>
              <a:t> same</a:t>
            </a:r>
            <a:r>
              <a:rPr lang="en-US" baseline="0"/>
              <a:t> UCN yield (upper limit is ~5000UCN/s)</a:t>
            </a:r>
            <a:endParaRPr lang="ru-RU"/>
          </a:p>
        </c:rich>
      </c:tx>
      <c:layout>
        <c:manualLayout>
          <c:xMode val="edge"/>
          <c:yMode val="edge"/>
          <c:x val="0.12195546276965899"/>
          <c:y val="2.76243093922651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345182024462786"/>
          <c:y val="0.17578268876611416"/>
          <c:w val="0.574983287579658"/>
          <c:h val="0.69936340830324384"/>
        </c:manualLayout>
      </c:layout>
      <c:scatterChart>
        <c:scatterStyle val="lineMarker"/>
        <c:varyColors val="0"/>
        <c:ser>
          <c:idx val="0"/>
          <c:order val="0"/>
          <c:tx>
            <c:strRef>
              <c:f>'same UCN yield'!$B$1</c:f>
              <c:strCache>
                <c:ptCount val="1"/>
                <c:pt idx="0">
                  <c:v>Open choppers (60m length), 5100 UCN/s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'same UCN yield'!$A$2:$A$38</c:f>
              <c:numCache>
                <c:formatCode>General</c:formatCode>
                <c:ptCount val="37"/>
                <c:pt idx="0">
                  <c:v>7.9749999999999996</c:v>
                </c:pt>
                <c:pt idx="1">
                  <c:v>8.0250000000000004</c:v>
                </c:pt>
                <c:pt idx="2">
                  <c:v>8.0749999999999993</c:v>
                </c:pt>
                <c:pt idx="3">
                  <c:v>8.125</c:v>
                </c:pt>
                <c:pt idx="4">
                  <c:v>8.1750000000000007</c:v>
                </c:pt>
                <c:pt idx="5">
                  <c:v>8.2249999999999996</c:v>
                </c:pt>
                <c:pt idx="6">
                  <c:v>8.2750000000000004</c:v>
                </c:pt>
                <c:pt idx="7">
                  <c:v>8.3249999999999993</c:v>
                </c:pt>
                <c:pt idx="8">
                  <c:v>8.375</c:v>
                </c:pt>
                <c:pt idx="9">
                  <c:v>8.4250000000000007</c:v>
                </c:pt>
                <c:pt idx="10">
                  <c:v>8.4749999999999996</c:v>
                </c:pt>
                <c:pt idx="11">
                  <c:v>8.5250000000000004</c:v>
                </c:pt>
                <c:pt idx="12">
                  <c:v>8.5749999999999993</c:v>
                </c:pt>
                <c:pt idx="13">
                  <c:v>8.625</c:v>
                </c:pt>
                <c:pt idx="14">
                  <c:v>8.6750000000000007</c:v>
                </c:pt>
                <c:pt idx="15">
                  <c:v>8.7249999999999996</c:v>
                </c:pt>
                <c:pt idx="16">
                  <c:v>8.7750000000000004</c:v>
                </c:pt>
                <c:pt idx="17">
                  <c:v>8.8249999999999993</c:v>
                </c:pt>
                <c:pt idx="18">
                  <c:v>8.875</c:v>
                </c:pt>
                <c:pt idx="19">
                  <c:v>8.9250000000000007</c:v>
                </c:pt>
                <c:pt idx="20">
                  <c:v>8.9749999999999996</c:v>
                </c:pt>
                <c:pt idx="21">
                  <c:v>9.0250000000000004</c:v>
                </c:pt>
                <c:pt idx="22">
                  <c:v>9.0749999999999993</c:v>
                </c:pt>
                <c:pt idx="23">
                  <c:v>9.125</c:v>
                </c:pt>
                <c:pt idx="24">
                  <c:v>9.1750000000000007</c:v>
                </c:pt>
                <c:pt idx="25">
                  <c:v>9.2249999999999996</c:v>
                </c:pt>
                <c:pt idx="26">
                  <c:v>9.2750000000000004</c:v>
                </c:pt>
                <c:pt idx="27">
                  <c:v>9.3249999999999993</c:v>
                </c:pt>
                <c:pt idx="28">
                  <c:v>9.375</c:v>
                </c:pt>
                <c:pt idx="29">
                  <c:v>9.4250000000000007</c:v>
                </c:pt>
                <c:pt idx="30">
                  <c:v>9.4749999999999996</c:v>
                </c:pt>
                <c:pt idx="31">
                  <c:v>9.5250000000000004</c:v>
                </c:pt>
                <c:pt idx="32">
                  <c:v>9.5749999999999993</c:v>
                </c:pt>
                <c:pt idx="33">
                  <c:v>9.625</c:v>
                </c:pt>
                <c:pt idx="34">
                  <c:v>9.6750000000000007</c:v>
                </c:pt>
                <c:pt idx="35">
                  <c:v>9.7249999999999996</c:v>
                </c:pt>
                <c:pt idx="36">
                  <c:v>9.7750000000000004</c:v>
                </c:pt>
              </c:numCache>
            </c:numRef>
          </c:xVal>
          <c:yVal>
            <c:numRef>
              <c:f>'same UCN yield'!$B$2:$B$38</c:f>
              <c:numCache>
                <c:formatCode>General</c:formatCode>
                <c:ptCount val="37"/>
                <c:pt idx="0">
                  <c:v>439327714.89999998</c:v>
                </c:pt>
                <c:pt idx="1">
                  <c:v>431424813.30000001</c:v>
                </c:pt>
                <c:pt idx="2">
                  <c:v>420511152.39999998</c:v>
                </c:pt>
                <c:pt idx="3">
                  <c:v>414438042</c:v>
                </c:pt>
                <c:pt idx="4">
                  <c:v>405690069.69999999</c:v>
                </c:pt>
                <c:pt idx="5">
                  <c:v>399161825.30000001</c:v>
                </c:pt>
                <c:pt idx="6">
                  <c:v>387320035</c:v>
                </c:pt>
                <c:pt idx="7">
                  <c:v>378482334</c:v>
                </c:pt>
                <c:pt idx="8">
                  <c:v>373271478.60000002</c:v>
                </c:pt>
                <c:pt idx="9">
                  <c:v>358037387.80000001</c:v>
                </c:pt>
                <c:pt idx="10">
                  <c:v>357572881.10000002</c:v>
                </c:pt>
                <c:pt idx="11">
                  <c:v>350321620.39999998</c:v>
                </c:pt>
                <c:pt idx="12">
                  <c:v>334570380.39999998</c:v>
                </c:pt>
                <c:pt idx="13">
                  <c:v>333082045.89999998</c:v>
                </c:pt>
                <c:pt idx="14">
                  <c:v>330212711.30000001</c:v>
                </c:pt>
                <c:pt idx="15">
                  <c:v>320089379.30000001</c:v>
                </c:pt>
                <c:pt idx="16">
                  <c:v>309719448.60000002</c:v>
                </c:pt>
                <c:pt idx="17">
                  <c:v>309526461.80000001</c:v>
                </c:pt>
                <c:pt idx="18">
                  <c:v>296408604.5</c:v>
                </c:pt>
                <c:pt idx="19">
                  <c:v>290311669.60000002</c:v>
                </c:pt>
                <c:pt idx="20">
                  <c:v>283176458.89999998</c:v>
                </c:pt>
                <c:pt idx="21">
                  <c:v>278217994.10000002</c:v>
                </c:pt>
                <c:pt idx="22">
                  <c:v>271282691.89999998</c:v>
                </c:pt>
                <c:pt idx="23">
                  <c:v>263256564</c:v>
                </c:pt>
                <c:pt idx="24">
                  <c:v>262054640.90000001</c:v>
                </c:pt>
                <c:pt idx="25">
                  <c:v>258607434.90000001</c:v>
                </c:pt>
                <c:pt idx="26">
                  <c:v>249487843.90000001</c:v>
                </c:pt>
                <c:pt idx="27">
                  <c:v>252864697.59999999</c:v>
                </c:pt>
                <c:pt idx="28">
                  <c:v>242544886.30000001</c:v>
                </c:pt>
                <c:pt idx="29">
                  <c:v>233424858.80000001</c:v>
                </c:pt>
                <c:pt idx="30">
                  <c:v>232418261.40000001</c:v>
                </c:pt>
                <c:pt idx="31">
                  <c:v>224171206.5</c:v>
                </c:pt>
                <c:pt idx="32">
                  <c:v>219380378.5</c:v>
                </c:pt>
                <c:pt idx="33">
                  <c:v>216017507.19999999</c:v>
                </c:pt>
                <c:pt idx="34">
                  <c:v>211745225.30000001</c:v>
                </c:pt>
                <c:pt idx="35">
                  <c:v>208102208.69999999</c:v>
                </c:pt>
                <c:pt idx="36">
                  <c:v>205317375.19999999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CE0-4E4E-90FB-E68418CD1A86}"/>
            </c:ext>
          </c:extLst>
        </c:ser>
        <c:ser>
          <c:idx val="3"/>
          <c:order val="1"/>
          <c:tx>
            <c:strRef>
              <c:f>'same UCN yield'!$AG$1</c:f>
              <c:strCache>
                <c:ptCount val="1"/>
                <c:pt idx="0">
                  <c:v>PDC2@60m, 3990 UCN/s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'same UCN yield'!$A$2:$A$38</c:f>
              <c:numCache>
                <c:formatCode>General</c:formatCode>
                <c:ptCount val="37"/>
                <c:pt idx="0">
                  <c:v>7.9749999999999996</c:v>
                </c:pt>
                <c:pt idx="1">
                  <c:v>8.0250000000000004</c:v>
                </c:pt>
                <c:pt idx="2">
                  <c:v>8.0749999999999993</c:v>
                </c:pt>
                <c:pt idx="3">
                  <c:v>8.125</c:v>
                </c:pt>
                <c:pt idx="4">
                  <c:v>8.1750000000000007</c:v>
                </c:pt>
                <c:pt idx="5">
                  <c:v>8.2249999999999996</c:v>
                </c:pt>
                <c:pt idx="6">
                  <c:v>8.2750000000000004</c:v>
                </c:pt>
                <c:pt idx="7">
                  <c:v>8.3249999999999993</c:v>
                </c:pt>
                <c:pt idx="8">
                  <c:v>8.375</c:v>
                </c:pt>
                <c:pt idx="9">
                  <c:v>8.4250000000000007</c:v>
                </c:pt>
                <c:pt idx="10">
                  <c:v>8.4749999999999996</c:v>
                </c:pt>
                <c:pt idx="11">
                  <c:v>8.5250000000000004</c:v>
                </c:pt>
                <c:pt idx="12">
                  <c:v>8.5749999999999993</c:v>
                </c:pt>
                <c:pt idx="13">
                  <c:v>8.625</c:v>
                </c:pt>
                <c:pt idx="14">
                  <c:v>8.6750000000000007</c:v>
                </c:pt>
                <c:pt idx="15">
                  <c:v>8.7249999999999996</c:v>
                </c:pt>
                <c:pt idx="16">
                  <c:v>8.7750000000000004</c:v>
                </c:pt>
                <c:pt idx="17">
                  <c:v>8.8249999999999993</c:v>
                </c:pt>
                <c:pt idx="18">
                  <c:v>8.875</c:v>
                </c:pt>
                <c:pt idx="19">
                  <c:v>8.9250000000000007</c:v>
                </c:pt>
                <c:pt idx="20">
                  <c:v>8.9749999999999996</c:v>
                </c:pt>
                <c:pt idx="21">
                  <c:v>9.0250000000000004</c:v>
                </c:pt>
                <c:pt idx="22">
                  <c:v>9.0749999999999993</c:v>
                </c:pt>
                <c:pt idx="23">
                  <c:v>9.125</c:v>
                </c:pt>
                <c:pt idx="24">
                  <c:v>9.1750000000000007</c:v>
                </c:pt>
                <c:pt idx="25">
                  <c:v>9.2249999999999996</c:v>
                </c:pt>
                <c:pt idx="26">
                  <c:v>9.2750000000000004</c:v>
                </c:pt>
                <c:pt idx="27">
                  <c:v>9.3249999999999993</c:v>
                </c:pt>
                <c:pt idx="28">
                  <c:v>9.375</c:v>
                </c:pt>
                <c:pt idx="29">
                  <c:v>9.4250000000000007</c:v>
                </c:pt>
                <c:pt idx="30">
                  <c:v>9.4749999999999996</c:v>
                </c:pt>
                <c:pt idx="31">
                  <c:v>9.5250000000000004</c:v>
                </c:pt>
                <c:pt idx="32">
                  <c:v>9.5749999999999993</c:v>
                </c:pt>
                <c:pt idx="33">
                  <c:v>9.625</c:v>
                </c:pt>
                <c:pt idx="34">
                  <c:v>9.6750000000000007</c:v>
                </c:pt>
                <c:pt idx="35">
                  <c:v>9.7249999999999996</c:v>
                </c:pt>
                <c:pt idx="36">
                  <c:v>9.7750000000000004</c:v>
                </c:pt>
              </c:numCache>
            </c:numRef>
          </c:xVal>
          <c:yVal>
            <c:numRef>
              <c:f>'same UCN yield'!$AG$2:$AG$40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0.1552612531</c:v>
                </c:pt>
                <c:pt idx="3">
                  <c:v>25.599974039999999</c:v>
                </c:pt>
                <c:pt idx="4">
                  <c:v>267.84496789999997</c:v>
                </c:pt>
                <c:pt idx="5">
                  <c:v>1620.403061</c:v>
                </c:pt>
                <c:pt idx="6">
                  <c:v>9251.2073739999996</c:v>
                </c:pt>
                <c:pt idx="7">
                  <c:v>60214.6708</c:v>
                </c:pt>
                <c:pt idx="8">
                  <c:v>412146.22749999998</c:v>
                </c:pt>
                <c:pt idx="9">
                  <c:v>2904575.1060000001</c:v>
                </c:pt>
                <c:pt idx="10">
                  <c:v>19694431.899999999</c:v>
                </c:pt>
                <c:pt idx="11">
                  <c:v>79104238.790000007</c:v>
                </c:pt>
                <c:pt idx="12">
                  <c:v>161107363.69999999</c:v>
                </c:pt>
                <c:pt idx="13">
                  <c:v>235755768.5</c:v>
                </c:pt>
                <c:pt idx="14">
                  <c:v>287470592</c:v>
                </c:pt>
                <c:pt idx="15">
                  <c:v>302953184.30000001</c:v>
                </c:pt>
                <c:pt idx="16">
                  <c:v>298294389.69999999</c:v>
                </c:pt>
                <c:pt idx="17">
                  <c:v>292453369.39999998</c:v>
                </c:pt>
                <c:pt idx="18">
                  <c:v>283433436.10000002</c:v>
                </c:pt>
                <c:pt idx="19">
                  <c:v>277077969.10000002</c:v>
                </c:pt>
                <c:pt idx="20">
                  <c:v>272249939.89999998</c:v>
                </c:pt>
                <c:pt idx="21">
                  <c:v>267262466</c:v>
                </c:pt>
                <c:pt idx="22">
                  <c:v>262556412.80000001</c:v>
                </c:pt>
                <c:pt idx="23">
                  <c:v>254367361.5</c:v>
                </c:pt>
                <c:pt idx="24">
                  <c:v>246189242.69999999</c:v>
                </c:pt>
                <c:pt idx="25">
                  <c:v>209841877.5</c:v>
                </c:pt>
                <c:pt idx="26">
                  <c:v>151142865</c:v>
                </c:pt>
                <c:pt idx="27">
                  <c:v>88363803.420000002</c:v>
                </c:pt>
                <c:pt idx="28">
                  <c:v>35072998.670000002</c:v>
                </c:pt>
                <c:pt idx="29">
                  <c:v>4638972.8830000004</c:v>
                </c:pt>
                <c:pt idx="30">
                  <c:v>55.916477890000003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CE0-4E4E-90FB-E68418CD1A86}"/>
            </c:ext>
          </c:extLst>
        </c:ser>
        <c:ser>
          <c:idx val="1"/>
          <c:order val="2"/>
          <c:tx>
            <c:strRef>
              <c:f>'same UCN yield'!$L$1</c:f>
              <c:strCache>
                <c:ptCount val="1"/>
                <c:pt idx="0">
                  <c:v>PDC2@42m, 4000 UCN/s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'same UCN yield'!$A$2:$A$38</c:f>
              <c:numCache>
                <c:formatCode>General</c:formatCode>
                <c:ptCount val="37"/>
                <c:pt idx="0">
                  <c:v>7.9749999999999996</c:v>
                </c:pt>
                <c:pt idx="1">
                  <c:v>8.0250000000000004</c:v>
                </c:pt>
                <c:pt idx="2">
                  <c:v>8.0749999999999993</c:v>
                </c:pt>
                <c:pt idx="3">
                  <c:v>8.125</c:v>
                </c:pt>
                <c:pt idx="4">
                  <c:v>8.1750000000000007</c:v>
                </c:pt>
                <c:pt idx="5">
                  <c:v>8.2249999999999996</c:v>
                </c:pt>
                <c:pt idx="6">
                  <c:v>8.2750000000000004</c:v>
                </c:pt>
                <c:pt idx="7">
                  <c:v>8.3249999999999993</c:v>
                </c:pt>
                <c:pt idx="8">
                  <c:v>8.375</c:v>
                </c:pt>
                <c:pt idx="9">
                  <c:v>8.4250000000000007</c:v>
                </c:pt>
                <c:pt idx="10">
                  <c:v>8.4749999999999996</c:v>
                </c:pt>
                <c:pt idx="11">
                  <c:v>8.5250000000000004</c:v>
                </c:pt>
                <c:pt idx="12">
                  <c:v>8.5749999999999993</c:v>
                </c:pt>
                <c:pt idx="13">
                  <c:v>8.625</c:v>
                </c:pt>
                <c:pt idx="14">
                  <c:v>8.6750000000000007</c:v>
                </c:pt>
                <c:pt idx="15">
                  <c:v>8.7249999999999996</c:v>
                </c:pt>
                <c:pt idx="16">
                  <c:v>8.7750000000000004</c:v>
                </c:pt>
                <c:pt idx="17">
                  <c:v>8.8249999999999993</c:v>
                </c:pt>
                <c:pt idx="18">
                  <c:v>8.875</c:v>
                </c:pt>
                <c:pt idx="19">
                  <c:v>8.9250000000000007</c:v>
                </c:pt>
                <c:pt idx="20">
                  <c:v>8.9749999999999996</c:v>
                </c:pt>
                <c:pt idx="21">
                  <c:v>9.0250000000000004</c:v>
                </c:pt>
                <c:pt idx="22">
                  <c:v>9.0749999999999993</c:v>
                </c:pt>
                <c:pt idx="23">
                  <c:v>9.125</c:v>
                </c:pt>
                <c:pt idx="24">
                  <c:v>9.1750000000000007</c:v>
                </c:pt>
                <c:pt idx="25">
                  <c:v>9.2249999999999996</c:v>
                </c:pt>
                <c:pt idx="26">
                  <c:v>9.2750000000000004</c:v>
                </c:pt>
                <c:pt idx="27">
                  <c:v>9.3249999999999993</c:v>
                </c:pt>
                <c:pt idx="28">
                  <c:v>9.375</c:v>
                </c:pt>
                <c:pt idx="29">
                  <c:v>9.4250000000000007</c:v>
                </c:pt>
                <c:pt idx="30">
                  <c:v>9.4749999999999996</c:v>
                </c:pt>
                <c:pt idx="31">
                  <c:v>9.5250000000000004</c:v>
                </c:pt>
                <c:pt idx="32">
                  <c:v>9.5749999999999993</c:v>
                </c:pt>
                <c:pt idx="33">
                  <c:v>9.625</c:v>
                </c:pt>
                <c:pt idx="34">
                  <c:v>9.6750000000000007</c:v>
                </c:pt>
                <c:pt idx="35">
                  <c:v>9.7249999999999996</c:v>
                </c:pt>
                <c:pt idx="36">
                  <c:v>9.7750000000000004</c:v>
                </c:pt>
              </c:numCache>
            </c:numRef>
          </c:xVal>
          <c:yVal>
            <c:numRef>
              <c:f>'same UCN yield'!$L$2:$L$38</c:f>
              <c:numCache>
                <c:formatCode>General</c:formatCode>
                <c:ptCount val="37"/>
                <c:pt idx="0">
                  <c:v>32.44118168</c:v>
                </c:pt>
                <c:pt idx="1">
                  <c:v>192.15436130000001</c:v>
                </c:pt>
                <c:pt idx="2">
                  <c:v>706.52874110000005</c:v>
                </c:pt>
                <c:pt idx="3">
                  <c:v>2444.1232060000002</c:v>
                </c:pt>
                <c:pt idx="4">
                  <c:v>8423.7642479999995</c:v>
                </c:pt>
                <c:pt idx="5">
                  <c:v>31022.956310000001</c:v>
                </c:pt>
                <c:pt idx="6">
                  <c:v>118650.2441</c:v>
                </c:pt>
                <c:pt idx="7">
                  <c:v>461633.0135</c:v>
                </c:pt>
                <c:pt idx="8">
                  <c:v>1747644.2930000001</c:v>
                </c:pt>
                <c:pt idx="9">
                  <c:v>7021912.0930000003</c:v>
                </c:pt>
                <c:pt idx="10">
                  <c:v>27501697.510000002</c:v>
                </c:pt>
                <c:pt idx="11">
                  <c:v>78436641.700000003</c:v>
                </c:pt>
                <c:pt idx="12">
                  <c:v>139499171.69999999</c:v>
                </c:pt>
                <c:pt idx="13">
                  <c:v>200112246.19999999</c:v>
                </c:pt>
                <c:pt idx="14">
                  <c:v>254203404.80000001</c:v>
                </c:pt>
                <c:pt idx="15">
                  <c:v>294341160.89999998</c:v>
                </c:pt>
                <c:pt idx="16">
                  <c:v>306925446.39999998</c:v>
                </c:pt>
                <c:pt idx="17">
                  <c:v>307908240</c:v>
                </c:pt>
                <c:pt idx="18">
                  <c:v>297727841.39999998</c:v>
                </c:pt>
                <c:pt idx="19">
                  <c:v>292445998.10000002</c:v>
                </c:pt>
                <c:pt idx="20">
                  <c:v>287088386.69999999</c:v>
                </c:pt>
                <c:pt idx="21">
                  <c:v>281052201.60000002</c:v>
                </c:pt>
                <c:pt idx="22">
                  <c:v>268137466.19999999</c:v>
                </c:pt>
                <c:pt idx="23">
                  <c:v>263446084.90000001</c:v>
                </c:pt>
                <c:pt idx="24">
                  <c:v>234584780.09999999</c:v>
                </c:pt>
                <c:pt idx="25">
                  <c:v>184559654.40000001</c:v>
                </c:pt>
                <c:pt idx="26">
                  <c:v>135253072.30000001</c:v>
                </c:pt>
                <c:pt idx="27">
                  <c:v>87618873.560000002</c:v>
                </c:pt>
                <c:pt idx="28">
                  <c:v>43347681.759999998</c:v>
                </c:pt>
                <c:pt idx="29">
                  <c:v>11119300.140000001</c:v>
                </c:pt>
                <c:pt idx="30">
                  <c:v>380485.51699999999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DCE0-4E4E-90FB-E68418CD1A86}"/>
            </c:ext>
          </c:extLst>
        </c:ser>
        <c:ser>
          <c:idx val="2"/>
          <c:order val="3"/>
          <c:tx>
            <c:strRef>
              <c:f>'same UCN yield'!$V$1</c:f>
              <c:strCache>
                <c:ptCount val="1"/>
                <c:pt idx="0">
                  <c:v>PDC2@26m, 4140UCN/s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'same UCN yield'!$A$2:$A$38</c:f>
              <c:numCache>
                <c:formatCode>General</c:formatCode>
                <c:ptCount val="37"/>
                <c:pt idx="0">
                  <c:v>7.9749999999999996</c:v>
                </c:pt>
                <c:pt idx="1">
                  <c:v>8.0250000000000004</c:v>
                </c:pt>
                <c:pt idx="2">
                  <c:v>8.0749999999999993</c:v>
                </c:pt>
                <c:pt idx="3">
                  <c:v>8.125</c:v>
                </c:pt>
                <c:pt idx="4">
                  <c:v>8.1750000000000007</c:v>
                </c:pt>
                <c:pt idx="5">
                  <c:v>8.2249999999999996</c:v>
                </c:pt>
                <c:pt idx="6">
                  <c:v>8.2750000000000004</c:v>
                </c:pt>
                <c:pt idx="7">
                  <c:v>8.3249999999999993</c:v>
                </c:pt>
                <c:pt idx="8">
                  <c:v>8.375</c:v>
                </c:pt>
                <c:pt idx="9">
                  <c:v>8.4250000000000007</c:v>
                </c:pt>
                <c:pt idx="10">
                  <c:v>8.4749999999999996</c:v>
                </c:pt>
                <c:pt idx="11">
                  <c:v>8.5250000000000004</c:v>
                </c:pt>
                <c:pt idx="12">
                  <c:v>8.5749999999999993</c:v>
                </c:pt>
                <c:pt idx="13">
                  <c:v>8.625</c:v>
                </c:pt>
                <c:pt idx="14">
                  <c:v>8.6750000000000007</c:v>
                </c:pt>
                <c:pt idx="15">
                  <c:v>8.7249999999999996</c:v>
                </c:pt>
                <c:pt idx="16">
                  <c:v>8.7750000000000004</c:v>
                </c:pt>
                <c:pt idx="17">
                  <c:v>8.8249999999999993</c:v>
                </c:pt>
                <c:pt idx="18">
                  <c:v>8.875</c:v>
                </c:pt>
                <c:pt idx="19">
                  <c:v>8.9250000000000007</c:v>
                </c:pt>
                <c:pt idx="20">
                  <c:v>8.9749999999999996</c:v>
                </c:pt>
                <c:pt idx="21">
                  <c:v>9.0250000000000004</c:v>
                </c:pt>
                <c:pt idx="22">
                  <c:v>9.0749999999999993</c:v>
                </c:pt>
                <c:pt idx="23">
                  <c:v>9.125</c:v>
                </c:pt>
                <c:pt idx="24">
                  <c:v>9.1750000000000007</c:v>
                </c:pt>
                <c:pt idx="25">
                  <c:v>9.2249999999999996</c:v>
                </c:pt>
                <c:pt idx="26">
                  <c:v>9.2750000000000004</c:v>
                </c:pt>
                <c:pt idx="27">
                  <c:v>9.3249999999999993</c:v>
                </c:pt>
                <c:pt idx="28">
                  <c:v>9.375</c:v>
                </c:pt>
                <c:pt idx="29">
                  <c:v>9.4250000000000007</c:v>
                </c:pt>
                <c:pt idx="30">
                  <c:v>9.4749999999999996</c:v>
                </c:pt>
                <c:pt idx="31">
                  <c:v>9.5250000000000004</c:v>
                </c:pt>
                <c:pt idx="32">
                  <c:v>9.5749999999999993</c:v>
                </c:pt>
                <c:pt idx="33">
                  <c:v>9.625</c:v>
                </c:pt>
                <c:pt idx="34">
                  <c:v>9.6750000000000007</c:v>
                </c:pt>
                <c:pt idx="35">
                  <c:v>9.7249999999999996</c:v>
                </c:pt>
                <c:pt idx="36">
                  <c:v>9.7750000000000004</c:v>
                </c:pt>
              </c:numCache>
            </c:numRef>
          </c:xVal>
          <c:yVal>
            <c:numRef>
              <c:f>'same UCN yield'!$V$2:$V$38</c:f>
              <c:numCache>
                <c:formatCode>General</c:formatCode>
                <c:ptCount val="37"/>
                <c:pt idx="0">
                  <c:v>20735.894499999999</c:v>
                </c:pt>
                <c:pt idx="1">
                  <c:v>57894.606200000002</c:v>
                </c:pt>
                <c:pt idx="2">
                  <c:v>141970.25090000001</c:v>
                </c:pt>
                <c:pt idx="3">
                  <c:v>356716.98090000002</c:v>
                </c:pt>
                <c:pt idx="4">
                  <c:v>827023.23060000001</c:v>
                </c:pt>
                <c:pt idx="5">
                  <c:v>1960962.7209999999</c:v>
                </c:pt>
                <c:pt idx="6">
                  <c:v>4610893.1050000004</c:v>
                </c:pt>
                <c:pt idx="7">
                  <c:v>11013983.710000001</c:v>
                </c:pt>
                <c:pt idx="8">
                  <c:v>25725908.300000001</c:v>
                </c:pt>
                <c:pt idx="9">
                  <c:v>56549807.420000002</c:v>
                </c:pt>
                <c:pt idx="10">
                  <c:v>92950352.629999995</c:v>
                </c:pt>
                <c:pt idx="11">
                  <c:v>135139841.5</c:v>
                </c:pt>
                <c:pt idx="12">
                  <c:v>169628382.09999999</c:v>
                </c:pt>
                <c:pt idx="13">
                  <c:v>209190648.69999999</c:v>
                </c:pt>
                <c:pt idx="14">
                  <c:v>243479252.90000001</c:v>
                </c:pt>
                <c:pt idx="15">
                  <c:v>269650160.69999999</c:v>
                </c:pt>
                <c:pt idx="16">
                  <c:v>300218829.80000001</c:v>
                </c:pt>
                <c:pt idx="17">
                  <c:v>304806986.10000002</c:v>
                </c:pt>
                <c:pt idx="18">
                  <c:v>308741875</c:v>
                </c:pt>
                <c:pt idx="19">
                  <c:v>302767465.30000001</c:v>
                </c:pt>
                <c:pt idx="20">
                  <c:v>289369477.30000001</c:v>
                </c:pt>
                <c:pt idx="21">
                  <c:v>285965334.60000002</c:v>
                </c:pt>
                <c:pt idx="22">
                  <c:v>274700718.30000001</c:v>
                </c:pt>
                <c:pt idx="23">
                  <c:v>257515945.19999999</c:v>
                </c:pt>
                <c:pt idx="24">
                  <c:v>229488601.19999999</c:v>
                </c:pt>
                <c:pt idx="25">
                  <c:v>197344800.69999999</c:v>
                </c:pt>
                <c:pt idx="26">
                  <c:v>163572274.5</c:v>
                </c:pt>
                <c:pt idx="27">
                  <c:v>128560335.90000001</c:v>
                </c:pt>
                <c:pt idx="28">
                  <c:v>97745433.799999997</c:v>
                </c:pt>
                <c:pt idx="29">
                  <c:v>67423504.109999999</c:v>
                </c:pt>
                <c:pt idx="30">
                  <c:v>42320402.469999999</c:v>
                </c:pt>
                <c:pt idx="31">
                  <c:v>20634311.48</c:v>
                </c:pt>
                <c:pt idx="32">
                  <c:v>5514636.5810000002</c:v>
                </c:pt>
                <c:pt idx="33">
                  <c:v>419136.08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DCE0-4E4E-90FB-E68418CD1A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57912896"/>
        <c:axId val="1957914336"/>
      </c:scatterChart>
      <c:valAx>
        <c:axId val="1957912896"/>
        <c:scaling>
          <c:orientation val="minMax"/>
          <c:max val="9.8000000000000007"/>
          <c:min val="8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wavelength, AA</a:t>
                </a:r>
                <a:endParaRPr lang="ru-RU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57914336"/>
        <c:crosses val="autoZero"/>
        <c:crossBetween val="midCat"/>
      </c:valAx>
      <c:valAx>
        <c:axId val="1957914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n/s/bin</a:t>
                </a:r>
                <a:endParaRPr lang="ru-RU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.00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5791289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2436931161266638"/>
          <c:y val="0.1747226693348414"/>
          <c:w val="0.25022561767461737"/>
          <c:h val="0.433932947608068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UCN</a:t>
            </a:r>
            <a:r>
              <a:rPr lang="en-US" baseline="0"/>
              <a:t> yield</a:t>
            </a:r>
            <a:endParaRPr lang="ru-RU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3601433382471026"/>
          <c:y val="0.19940860215053766"/>
          <c:w val="0.5595407451391996"/>
          <c:h val="0.55331512996359322"/>
        </c:manualLayout>
      </c:layout>
      <c:scatterChart>
        <c:scatterStyle val="lineMarker"/>
        <c:varyColors val="0"/>
        <c:ser>
          <c:idx val="3"/>
          <c:order val="0"/>
          <c:tx>
            <c:strRef>
              <c:f>'same UCN yield'!$G$1</c:f>
              <c:strCache>
                <c:ptCount val="1"/>
                <c:pt idx="0">
                  <c:v>Open choppers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'same UCN yield'!$P$2:$P$40</c:f>
              <c:numCache>
                <c:formatCode>General</c:formatCode>
                <c:ptCount val="39"/>
                <c:pt idx="0">
                  <c:v>7.9749999999999996</c:v>
                </c:pt>
                <c:pt idx="1">
                  <c:v>8.0250000000000004</c:v>
                </c:pt>
                <c:pt idx="2">
                  <c:v>8.0749999999999993</c:v>
                </c:pt>
                <c:pt idx="3">
                  <c:v>8.125</c:v>
                </c:pt>
                <c:pt idx="4">
                  <c:v>8.1750000000000007</c:v>
                </c:pt>
                <c:pt idx="5">
                  <c:v>8.2249999999999996</c:v>
                </c:pt>
                <c:pt idx="6">
                  <c:v>8.2750000000000004</c:v>
                </c:pt>
                <c:pt idx="7">
                  <c:v>8.3249999999999993</c:v>
                </c:pt>
                <c:pt idx="8">
                  <c:v>8.375</c:v>
                </c:pt>
                <c:pt idx="9">
                  <c:v>8.4250000000000007</c:v>
                </c:pt>
                <c:pt idx="10">
                  <c:v>8.4749999999999996</c:v>
                </c:pt>
                <c:pt idx="11">
                  <c:v>8.5250000000000004</c:v>
                </c:pt>
                <c:pt idx="12">
                  <c:v>8.5749999999999993</c:v>
                </c:pt>
                <c:pt idx="13">
                  <c:v>8.625</c:v>
                </c:pt>
                <c:pt idx="14">
                  <c:v>8.6750000000000007</c:v>
                </c:pt>
                <c:pt idx="15">
                  <c:v>8.7249999999999996</c:v>
                </c:pt>
                <c:pt idx="16">
                  <c:v>8.7750000000000004</c:v>
                </c:pt>
                <c:pt idx="17">
                  <c:v>8.8249999999999993</c:v>
                </c:pt>
                <c:pt idx="18">
                  <c:v>8.875</c:v>
                </c:pt>
                <c:pt idx="19">
                  <c:v>8.9250000000000007</c:v>
                </c:pt>
                <c:pt idx="20">
                  <c:v>8.9749999999999996</c:v>
                </c:pt>
                <c:pt idx="21">
                  <c:v>9.0250000000000004</c:v>
                </c:pt>
                <c:pt idx="22">
                  <c:v>9.0749999999999993</c:v>
                </c:pt>
                <c:pt idx="23">
                  <c:v>9.125</c:v>
                </c:pt>
                <c:pt idx="24">
                  <c:v>9.1750000000000007</c:v>
                </c:pt>
                <c:pt idx="25">
                  <c:v>9.2249999999999996</c:v>
                </c:pt>
                <c:pt idx="26">
                  <c:v>9.2750000000000004</c:v>
                </c:pt>
                <c:pt idx="27">
                  <c:v>9.3249999999999993</c:v>
                </c:pt>
                <c:pt idx="28">
                  <c:v>9.375</c:v>
                </c:pt>
                <c:pt idx="29">
                  <c:v>9.4250000000000007</c:v>
                </c:pt>
                <c:pt idx="30">
                  <c:v>9.4749999999999996</c:v>
                </c:pt>
                <c:pt idx="31">
                  <c:v>9.5250000000000004</c:v>
                </c:pt>
                <c:pt idx="32">
                  <c:v>9.5749999999999993</c:v>
                </c:pt>
                <c:pt idx="33">
                  <c:v>9.625</c:v>
                </c:pt>
                <c:pt idx="34">
                  <c:v>9.6750000000000007</c:v>
                </c:pt>
                <c:pt idx="35">
                  <c:v>9.7249999999999996</c:v>
                </c:pt>
                <c:pt idx="36">
                  <c:v>9.7750000000000004</c:v>
                </c:pt>
                <c:pt idx="37">
                  <c:v>9.8249999999999993</c:v>
                </c:pt>
                <c:pt idx="38">
                  <c:v>9.875</c:v>
                </c:pt>
              </c:numCache>
            </c:numRef>
          </c:xVal>
          <c:yVal>
            <c:numRef>
              <c:f>'same UCN yield'!$G$2:$G$40</c:f>
              <c:numCache>
                <c:formatCode>General</c:formatCode>
                <c:ptCount val="39"/>
                <c:pt idx="0">
                  <c:v>0</c:v>
                </c:pt>
                <c:pt idx="1">
                  <c:v>17.111080179999998</c:v>
                </c:pt>
                <c:pt idx="2">
                  <c:v>23.322046669999999</c:v>
                </c:pt>
                <c:pt idx="3">
                  <c:v>15.32149856</c:v>
                </c:pt>
                <c:pt idx="4">
                  <c:v>15.8479584</c:v>
                </c:pt>
                <c:pt idx="5">
                  <c:v>18.23037866</c:v>
                </c:pt>
                <c:pt idx="6">
                  <c:v>19.195513890000001</c:v>
                </c:pt>
                <c:pt idx="7">
                  <c:v>23.128837040000001</c:v>
                </c:pt>
                <c:pt idx="8">
                  <c:v>25.427167520000001</c:v>
                </c:pt>
                <c:pt idx="9">
                  <c:v>58.05479751</c:v>
                </c:pt>
                <c:pt idx="10">
                  <c:v>72.907274770000001</c:v>
                </c:pt>
                <c:pt idx="11">
                  <c:v>127.71257919999999</c:v>
                </c:pt>
                <c:pt idx="12">
                  <c:v>151.9334791</c:v>
                </c:pt>
                <c:pt idx="13">
                  <c:v>245.73390040000001</c:v>
                </c:pt>
                <c:pt idx="14">
                  <c:v>298.71590170000002</c:v>
                </c:pt>
                <c:pt idx="15">
                  <c:v>323.32902769999998</c:v>
                </c:pt>
                <c:pt idx="16">
                  <c:v>356.9730285</c:v>
                </c:pt>
                <c:pt idx="17">
                  <c:v>357.47217810000001</c:v>
                </c:pt>
                <c:pt idx="18">
                  <c:v>367.88058460000002</c:v>
                </c:pt>
                <c:pt idx="19">
                  <c:v>375.956366</c:v>
                </c:pt>
                <c:pt idx="20">
                  <c:v>387.37180740000002</c:v>
                </c:pt>
                <c:pt idx="21">
                  <c:v>314.09857820000002</c:v>
                </c:pt>
                <c:pt idx="22">
                  <c:v>292.15139099999999</c:v>
                </c:pt>
                <c:pt idx="23">
                  <c:v>255.51146460000001</c:v>
                </c:pt>
                <c:pt idx="24">
                  <c:v>235.16182309999999</c:v>
                </c:pt>
                <c:pt idx="25">
                  <c:v>195.41808309999999</c:v>
                </c:pt>
                <c:pt idx="26">
                  <c:v>163.27253110000001</c:v>
                </c:pt>
                <c:pt idx="27">
                  <c:v>134.16774480000001</c:v>
                </c:pt>
                <c:pt idx="28">
                  <c:v>101.9783517</c:v>
                </c:pt>
                <c:pt idx="29">
                  <c:v>57.038667199999999</c:v>
                </c:pt>
                <c:pt idx="30">
                  <c:v>25.132122890000002</c:v>
                </c:pt>
                <c:pt idx="31">
                  <c:v>29.26128503</c:v>
                </c:pt>
                <c:pt idx="32">
                  <c:v>12.49977513</c:v>
                </c:pt>
                <c:pt idx="33">
                  <c:v>12.04045477</c:v>
                </c:pt>
                <c:pt idx="34">
                  <c:v>2.4178236709999998</c:v>
                </c:pt>
                <c:pt idx="35">
                  <c:v>8.879229445</c:v>
                </c:pt>
                <c:pt idx="36">
                  <c:v>5.8555116820000004</c:v>
                </c:pt>
                <c:pt idx="37">
                  <c:v>3.5854275969999998</c:v>
                </c:pt>
                <c:pt idx="38">
                  <c:v>0.9714659377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30E-4DB9-BF68-89036D08691B}"/>
            </c:ext>
          </c:extLst>
        </c:ser>
        <c:ser>
          <c:idx val="2"/>
          <c:order val="1"/>
          <c:tx>
            <c:strRef>
              <c:f>'same UCN yield'!$AL$1</c:f>
              <c:strCache>
                <c:ptCount val="1"/>
                <c:pt idx="0">
                  <c:v>PDC2@60m, 9.9E-09 UCN/neutron</c:v>
                </c:pt>
              </c:strCache>
            </c:strRef>
          </c:tx>
          <c:spPr>
            <a:ln w="1905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xVal>
            <c:numRef>
              <c:f>'same UCN yield'!$P$2:$P$40</c:f>
              <c:numCache>
                <c:formatCode>General</c:formatCode>
                <c:ptCount val="39"/>
                <c:pt idx="0">
                  <c:v>7.9749999999999996</c:v>
                </c:pt>
                <c:pt idx="1">
                  <c:v>8.0250000000000004</c:v>
                </c:pt>
                <c:pt idx="2">
                  <c:v>8.0749999999999993</c:v>
                </c:pt>
                <c:pt idx="3">
                  <c:v>8.125</c:v>
                </c:pt>
                <c:pt idx="4">
                  <c:v>8.1750000000000007</c:v>
                </c:pt>
                <c:pt idx="5">
                  <c:v>8.2249999999999996</c:v>
                </c:pt>
                <c:pt idx="6">
                  <c:v>8.2750000000000004</c:v>
                </c:pt>
                <c:pt idx="7">
                  <c:v>8.3249999999999993</c:v>
                </c:pt>
                <c:pt idx="8">
                  <c:v>8.375</c:v>
                </c:pt>
                <c:pt idx="9">
                  <c:v>8.4250000000000007</c:v>
                </c:pt>
                <c:pt idx="10">
                  <c:v>8.4749999999999996</c:v>
                </c:pt>
                <c:pt idx="11">
                  <c:v>8.5250000000000004</c:v>
                </c:pt>
                <c:pt idx="12">
                  <c:v>8.5749999999999993</c:v>
                </c:pt>
                <c:pt idx="13">
                  <c:v>8.625</c:v>
                </c:pt>
                <c:pt idx="14">
                  <c:v>8.6750000000000007</c:v>
                </c:pt>
                <c:pt idx="15">
                  <c:v>8.7249999999999996</c:v>
                </c:pt>
                <c:pt idx="16">
                  <c:v>8.7750000000000004</c:v>
                </c:pt>
                <c:pt idx="17">
                  <c:v>8.8249999999999993</c:v>
                </c:pt>
                <c:pt idx="18">
                  <c:v>8.875</c:v>
                </c:pt>
                <c:pt idx="19">
                  <c:v>8.9250000000000007</c:v>
                </c:pt>
                <c:pt idx="20">
                  <c:v>8.9749999999999996</c:v>
                </c:pt>
                <c:pt idx="21">
                  <c:v>9.0250000000000004</c:v>
                </c:pt>
                <c:pt idx="22">
                  <c:v>9.0749999999999993</c:v>
                </c:pt>
                <c:pt idx="23">
                  <c:v>9.125</c:v>
                </c:pt>
                <c:pt idx="24">
                  <c:v>9.1750000000000007</c:v>
                </c:pt>
                <c:pt idx="25">
                  <c:v>9.2249999999999996</c:v>
                </c:pt>
                <c:pt idx="26">
                  <c:v>9.2750000000000004</c:v>
                </c:pt>
                <c:pt idx="27">
                  <c:v>9.3249999999999993</c:v>
                </c:pt>
                <c:pt idx="28">
                  <c:v>9.375</c:v>
                </c:pt>
                <c:pt idx="29">
                  <c:v>9.4250000000000007</c:v>
                </c:pt>
                <c:pt idx="30">
                  <c:v>9.4749999999999996</c:v>
                </c:pt>
                <c:pt idx="31">
                  <c:v>9.5250000000000004</c:v>
                </c:pt>
                <c:pt idx="32">
                  <c:v>9.5749999999999993</c:v>
                </c:pt>
                <c:pt idx="33">
                  <c:v>9.625</c:v>
                </c:pt>
                <c:pt idx="34">
                  <c:v>9.6750000000000007</c:v>
                </c:pt>
                <c:pt idx="35">
                  <c:v>9.7249999999999996</c:v>
                </c:pt>
                <c:pt idx="36">
                  <c:v>9.7750000000000004</c:v>
                </c:pt>
                <c:pt idx="37">
                  <c:v>9.8249999999999993</c:v>
                </c:pt>
                <c:pt idx="38">
                  <c:v>9.875</c:v>
                </c:pt>
              </c:numCache>
            </c:numRef>
          </c:xVal>
          <c:yVal>
            <c:numRef>
              <c:f>'same UCN yield'!$AL$2:$AL$40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 formatCode="0.00E+00">
                  <c:v>9.7348150849999992E-9</c:v>
                </c:pt>
                <c:pt idx="3" formatCode="0.00E+00">
                  <c:v>9.5961158369999997E-7</c:v>
                </c:pt>
                <c:pt idx="4" formatCode="0.00E+00">
                  <c:v>1.054756558E-5</c:v>
                </c:pt>
                <c:pt idx="5" formatCode="0.00E+00">
                  <c:v>7.4884922199999995E-5</c:v>
                </c:pt>
                <c:pt idx="6" formatCode="0.00E+00">
                  <c:v>4.6340245370000001E-4</c:v>
                </c:pt>
                <c:pt idx="7" formatCode="0.00E+00">
                  <c:v>3.741666384E-3</c:v>
                </c:pt>
                <c:pt idx="8">
                  <c:v>2.8485731699999999E-2</c:v>
                </c:pt>
                <c:pt idx="9">
                  <c:v>0.49005119400000002</c:v>
                </c:pt>
                <c:pt idx="10">
                  <c:v>4.1361238179999997</c:v>
                </c:pt>
                <c:pt idx="11">
                  <c:v>29.377932380000001</c:v>
                </c:pt>
                <c:pt idx="12">
                  <c:v>73.77497846</c:v>
                </c:pt>
                <c:pt idx="13">
                  <c:v>174.9778311</c:v>
                </c:pt>
                <c:pt idx="14">
                  <c:v>260.65788900000001</c:v>
                </c:pt>
                <c:pt idx="15">
                  <c:v>306.1642248</c:v>
                </c:pt>
                <c:pt idx="16">
                  <c:v>344.00280609999999</c:v>
                </c:pt>
                <c:pt idx="17">
                  <c:v>337.83182169999998</c:v>
                </c:pt>
                <c:pt idx="18">
                  <c:v>351.88698340000002</c:v>
                </c:pt>
                <c:pt idx="19">
                  <c:v>358.68532850000003</c:v>
                </c:pt>
                <c:pt idx="20">
                  <c:v>372.40535999999997</c:v>
                </c:pt>
                <c:pt idx="21">
                  <c:v>301.69257440000001</c:v>
                </c:pt>
                <c:pt idx="22">
                  <c:v>282.83036759999999</c:v>
                </c:pt>
                <c:pt idx="23">
                  <c:v>246.9892203</c:v>
                </c:pt>
                <c:pt idx="24">
                  <c:v>220.98173130000001</c:v>
                </c:pt>
                <c:pt idx="25">
                  <c:v>158.82743919999999</c:v>
                </c:pt>
                <c:pt idx="26">
                  <c:v>99.43594822</c:v>
                </c:pt>
                <c:pt idx="27">
                  <c:v>47.444075220000002</c:v>
                </c:pt>
                <c:pt idx="28">
                  <c:v>15.166403259999999</c:v>
                </c:pt>
                <c:pt idx="29">
                  <c:v>1.2922193310000001</c:v>
                </c:pt>
                <c:pt idx="30" formatCode="0.00E+00">
                  <c:v>9.7792451329999996E-6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30E-4DB9-BF68-89036D08691B}"/>
            </c:ext>
          </c:extLst>
        </c:ser>
        <c:ser>
          <c:idx val="0"/>
          <c:order val="2"/>
          <c:tx>
            <c:strRef>
              <c:f>'same UCN yield'!$Q$1</c:f>
              <c:strCache>
                <c:ptCount val="1"/>
                <c:pt idx="0">
                  <c:v>PDC2@42m, 1.0E-06 UCN/neutron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'same UCN yield'!$P$2:$P$40</c:f>
              <c:numCache>
                <c:formatCode>General</c:formatCode>
                <c:ptCount val="39"/>
                <c:pt idx="0">
                  <c:v>7.9749999999999996</c:v>
                </c:pt>
                <c:pt idx="1">
                  <c:v>8.0250000000000004</c:v>
                </c:pt>
                <c:pt idx="2">
                  <c:v>8.0749999999999993</c:v>
                </c:pt>
                <c:pt idx="3">
                  <c:v>8.125</c:v>
                </c:pt>
                <c:pt idx="4">
                  <c:v>8.1750000000000007</c:v>
                </c:pt>
                <c:pt idx="5">
                  <c:v>8.2249999999999996</c:v>
                </c:pt>
                <c:pt idx="6">
                  <c:v>8.2750000000000004</c:v>
                </c:pt>
                <c:pt idx="7">
                  <c:v>8.3249999999999993</c:v>
                </c:pt>
                <c:pt idx="8">
                  <c:v>8.375</c:v>
                </c:pt>
                <c:pt idx="9">
                  <c:v>8.4250000000000007</c:v>
                </c:pt>
                <c:pt idx="10">
                  <c:v>8.4749999999999996</c:v>
                </c:pt>
                <c:pt idx="11">
                  <c:v>8.5250000000000004</c:v>
                </c:pt>
                <c:pt idx="12">
                  <c:v>8.5749999999999993</c:v>
                </c:pt>
                <c:pt idx="13">
                  <c:v>8.625</c:v>
                </c:pt>
                <c:pt idx="14">
                  <c:v>8.6750000000000007</c:v>
                </c:pt>
                <c:pt idx="15">
                  <c:v>8.7249999999999996</c:v>
                </c:pt>
                <c:pt idx="16">
                  <c:v>8.7750000000000004</c:v>
                </c:pt>
                <c:pt idx="17">
                  <c:v>8.8249999999999993</c:v>
                </c:pt>
                <c:pt idx="18">
                  <c:v>8.875</c:v>
                </c:pt>
                <c:pt idx="19">
                  <c:v>8.9250000000000007</c:v>
                </c:pt>
                <c:pt idx="20">
                  <c:v>8.9749999999999996</c:v>
                </c:pt>
                <c:pt idx="21">
                  <c:v>9.0250000000000004</c:v>
                </c:pt>
                <c:pt idx="22">
                  <c:v>9.0749999999999993</c:v>
                </c:pt>
                <c:pt idx="23">
                  <c:v>9.125</c:v>
                </c:pt>
                <c:pt idx="24">
                  <c:v>9.1750000000000007</c:v>
                </c:pt>
                <c:pt idx="25">
                  <c:v>9.2249999999999996</c:v>
                </c:pt>
                <c:pt idx="26">
                  <c:v>9.2750000000000004</c:v>
                </c:pt>
                <c:pt idx="27">
                  <c:v>9.3249999999999993</c:v>
                </c:pt>
                <c:pt idx="28">
                  <c:v>9.375</c:v>
                </c:pt>
                <c:pt idx="29">
                  <c:v>9.4250000000000007</c:v>
                </c:pt>
                <c:pt idx="30">
                  <c:v>9.4749999999999996</c:v>
                </c:pt>
                <c:pt idx="31">
                  <c:v>9.5250000000000004</c:v>
                </c:pt>
                <c:pt idx="32">
                  <c:v>9.5749999999999993</c:v>
                </c:pt>
                <c:pt idx="33">
                  <c:v>9.625</c:v>
                </c:pt>
                <c:pt idx="34">
                  <c:v>9.6750000000000007</c:v>
                </c:pt>
                <c:pt idx="35">
                  <c:v>9.7249999999999996</c:v>
                </c:pt>
                <c:pt idx="36">
                  <c:v>9.7750000000000004</c:v>
                </c:pt>
                <c:pt idx="37">
                  <c:v>9.8249999999999993</c:v>
                </c:pt>
                <c:pt idx="38">
                  <c:v>9.875</c:v>
                </c:pt>
              </c:numCache>
            </c:numRef>
          </c:xVal>
          <c:yVal>
            <c:numRef>
              <c:f>'same UCN yield'!$Q$2:$Q$40</c:f>
              <c:numCache>
                <c:formatCode>0.00E+00</c:formatCode>
                <c:ptCount val="39"/>
                <c:pt idx="0" formatCode="General">
                  <c:v>0</c:v>
                </c:pt>
                <c:pt idx="1">
                  <c:v>7.9529947779999994E-6</c:v>
                </c:pt>
                <c:pt idx="2">
                  <c:v>4.0300648049999999E-5</c:v>
                </c:pt>
                <c:pt idx="3">
                  <c:v>9.0865195260000001E-5</c:v>
                </c:pt>
                <c:pt idx="4" formatCode="General">
                  <c:v>3.3090922249999998E-4</c:v>
                </c:pt>
                <c:pt idx="5" formatCode="General">
                  <c:v>1.4294147639999999E-3</c:v>
                </c:pt>
                <c:pt idx="6" formatCode="General">
                  <c:v>5.9341387719999998E-3</c:v>
                </c:pt>
                <c:pt idx="7" formatCode="General">
                  <c:v>2.855813645E-2</c:v>
                </c:pt>
                <c:pt idx="8" formatCode="General">
                  <c:v>0.1203067258</c:v>
                </c:pt>
                <c:pt idx="9" formatCode="General">
                  <c:v>1.171704536</c:v>
                </c:pt>
                <c:pt idx="10" formatCode="General">
                  <c:v>5.7371252510000001</c:v>
                </c:pt>
                <c:pt idx="11" formatCode="General">
                  <c:v>29.043774469999999</c:v>
                </c:pt>
                <c:pt idx="12" formatCode="General">
                  <c:v>63.792154289999999</c:v>
                </c:pt>
                <c:pt idx="13" formatCode="General">
                  <c:v>148.51508569999999</c:v>
                </c:pt>
                <c:pt idx="14" formatCode="General">
                  <c:v>230.73207529999999</c:v>
                </c:pt>
                <c:pt idx="15" formatCode="General">
                  <c:v>297.8996684</c:v>
                </c:pt>
                <c:pt idx="16" formatCode="General">
                  <c:v>353.96460780000001</c:v>
                </c:pt>
                <c:pt idx="17" formatCode="General">
                  <c:v>355.72402899999997</c:v>
                </c:pt>
                <c:pt idx="18" formatCode="General">
                  <c:v>369.56844960000001</c:v>
                </c:pt>
                <c:pt idx="19" formatCode="General">
                  <c:v>378.69011030000001</c:v>
                </c:pt>
                <c:pt idx="20" formatCode="General">
                  <c:v>392.72505810000001</c:v>
                </c:pt>
                <c:pt idx="21" formatCode="General">
                  <c:v>317.21740360000001</c:v>
                </c:pt>
                <c:pt idx="22" formatCode="General">
                  <c:v>288.78277939999998</c:v>
                </c:pt>
                <c:pt idx="23" formatCode="General">
                  <c:v>255.89283040000001</c:v>
                </c:pt>
                <c:pt idx="24" formatCode="General">
                  <c:v>210.7480923</c:v>
                </c:pt>
                <c:pt idx="25" formatCode="General">
                  <c:v>139.86708139999999</c:v>
                </c:pt>
                <c:pt idx="26" formatCode="General">
                  <c:v>88.943704999999994</c:v>
                </c:pt>
                <c:pt idx="27" formatCode="General">
                  <c:v>46.874995259999999</c:v>
                </c:pt>
                <c:pt idx="28" formatCode="General">
                  <c:v>18.5904983</c:v>
                </c:pt>
                <c:pt idx="29" formatCode="General">
                  <c:v>2.9847302330000001</c:v>
                </c:pt>
                <c:pt idx="30" formatCode="General">
                  <c:v>5.972412278E-2</c:v>
                </c:pt>
                <c:pt idx="31" formatCode="General">
                  <c:v>0</c:v>
                </c:pt>
                <c:pt idx="32" formatCode="General">
                  <c:v>0</c:v>
                </c:pt>
                <c:pt idx="33" formatCode="General">
                  <c:v>0</c:v>
                </c:pt>
                <c:pt idx="34" formatCode="General">
                  <c:v>0</c:v>
                </c:pt>
                <c:pt idx="35" formatCode="General">
                  <c:v>0</c:v>
                </c:pt>
                <c:pt idx="36" formatCode="General">
                  <c:v>0</c:v>
                </c:pt>
                <c:pt idx="37" formatCode="General">
                  <c:v>0</c:v>
                </c:pt>
                <c:pt idx="38" formatCode="General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30E-4DB9-BF68-89036D08691B}"/>
            </c:ext>
          </c:extLst>
        </c:ser>
        <c:ser>
          <c:idx val="1"/>
          <c:order val="3"/>
          <c:tx>
            <c:strRef>
              <c:f>'same UCN yield'!$AA$1</c:f>
              <c:strCache>
                <c:ptCount val="1"/>
                <c:pt idx="0">
                  <c:v>PDC2@26m, 9.2E-07 UCN/neutron</c:v>
                </c:pt>
              </c:strCache>
            </c:strRef>
          </c:tx>
          <c:spPr>
            <a:ln w="1905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'same UCN yield'!$P$2:$P$40</c:f>
              <c:numCache>
                <c:formatCode>General</c:formatCode>
                <c:ptCount val="39"/>
                <c:pt idx="0">
                  <c:v>7.9749999999999996</c:v>
                </c:pt>
                <c:pt idx="1">
                  <c:v>8.0250000000000004</c:v>
                </c:pt>
                <c:pt idx="2">
                  <c:v>8.0749999999999993</c:v>
                </c:pt>
                <c:pt idx="3">
                  <c:v>8.125</c:v>
                </c:pt>
                <c:pt idx="4">
                  <c:v>8.1750000000000007</c:v>
                </c:pt>
                <c:pt idx="5">
                  <c:v>8.2249999999999996</c:v>
                </c:pt>
                <c:pt idx="6">
                  <c:v>8.2750000000000004</c:v>
                </c:pt>
                <c:pt idx="7">
                  <c:v>8.3249999999999993</c:v>
                </c:pt>
                <c:pt idx="8">
                  <c:v>8.375</c:v>
                </c:pt>
                <c:pt idx="9">
                  <c:v>8.4250000000000007</c:v>
                </c:pt>
                <c:pt idx="10">
                  <c:v>8.4749999999999996</c:v>
                </c:pt>
                <c:pt idx="11">
                  <c:v>8.5250000000000004</c:v>
                </c:pt>
                <c:pt idx="12">
                  <c:v>8.5749999999999993</c:v>
                </c:pt>
                <c:pt idx="13">
                  <c:v>8.625</c:v>
                </c:pt>
                <c:pt idx="14">
                  <c:v>8.6750000000000007</c:v>
                </c:pt>
                <c:pt idx="15">
                  <c:v>8.7249999999999996</c:v>
                </c:pt>
                <c:pt idx="16">
                  <c:v>8.7750000000000004</c:v>
                </c:pt>
                <c:pt idx="17">
                  <c:v>8.8249999999999993</c:v>
                </c:pt>
                <c:pt idx="18">
                  <c:v>8.875</c:v>
                </c:pt>
                <c:pt idx="19">
                  <c:v>8.9250000000000007</c:v>
                </c:pt>
                <c:pt idx="20">
                  <c:v>8.9749999999999996</c:v>
                </c:pt>
                <c:pt idx="21">
                  <c:v>9.0250000000000004</c:v>
                </c:pt>
                <c:pt idx="22">
                  <c:v>9.0749999999999993</c:v>
                </c:pt>
                <c:pt idx="23">
                  <c:v>9.125</c:v>
                </c:pt>
                <c:pt idx="24">
                  <c:v>9.1750000000000007</c:v>
                </c:pt>
                <c:pt idx="25">
                  <c:v>9.2249999999999996</c:v>
                </c:pt>
                <c:pt idx="26">
                  <c:v>9.2750000000000004</c:v>
                </c:pt>
                <c:pt idx="27">
                  <c:v>9.3249999999999993</c:v>
                </c:pt>
                <c:pt idx="28">
                  <c:v>9.375</c:v>
                </c:pt>
                <c:pt idx="29">
                  <c:v>9.4250000000000007</c:v>
                </c:pt>
                <c:pt idx="30">
                  <c:v>9.4749999999999996</c:v>
                </c:pt>
                <c:pt idx="31">
                  <c:v>9.5250000000000004</c:v>
                </c:pt>
                <c:pt idx="32">
                  <c:v>9.5749999999999993</c:v>
                </c:pt>
                <c:pt idx="33">
                  <c:v>9.625</c:v>
                </c:pt>
                <c:pt idx="34">
                  <c:v>9.6750000000000007</c:v>
                </c:pt>
                <c:pt idx="35">
                  <c:v>9.7249999999999996</c:v>
                </c:pt>
                <c:pt idx="36">
                  <c:v>9.7750000000000004</c:v>
                </c:pt>
                <c:pt idx="37">
                  <c:v>9.8249999999999993</c:v>
                </c:pt>
                <c:pt idx="38">
                  <c:v>9.875</c:v>
                </c:pt>
              </c:numCache>
            </c:numRef>
          </c:xVal>
          <c:yVal>
            <c:numRef>
              <c:f>'same UCN yield'!$AA$2:$AA$40</c:f>
              <c:numCache>
                <c:formatCode>General</c:formatCode>
                <c:ptCount val="39"/>
                <c:pt idx="0">
                  <c:v>0</c:v>
                </c:pt>
                <c:pt idx="1">
                  <c:v>2.366755851E-3</c:v>
                </c:pt>
                <c:pt idx="2">
                  <c:v>8.0254393910000003E-3</c:v>
                </c:pt>
                <c:pt idx="3">
                  <c:v>1.324456565E-2</c:v>
                </c:pt>
                <c:pt idx="4">
                  <c:v>3.2437707689999998E-2</c:v>
                </c:pt>
                <c:pt idx="5">
                  <c:v>9.0108520580000004E-2</c:v>
                </c:pt>
                <c:pt idx="6">
                  <c:v>0.22984537590000001</c:v>
                </c:pt>
                <c:pt idx="7">
                  <c:v>0.67838939369999995</c:v>
                </c:pt>
                <c:pt idx="8">
                  <c:v>1.7649552079999999</c:v>
                </c:pt>
                <c:pt idx="9">
                  <c:v>9.3150392360000005</c:v>
                </c:pt>
                <c:pt idx="10">
                  <c:v>19.108918060000001</c:v>
                </c:pt>
                <c:pt idx="11">
                  <c:v>49.651288880000003</c:v>
                </c:pt>
                <c:pt idx="12">
                  <c:v>77.319724840000006</c:v>
                </c:pt>
                <c:pt idx="13">
                  <c:v>154.74903639999999</c:v>
                </c:pt>
                <c:pt idx="14">
                  <c:v>220.68664100000001</c:v>
                </c:pt>
                <c:pt idx="15">
                  <c:v>272.74663989999999</c:v>
                </c:pt>
                <c:pt idx="16">
                  <c:v>346.50416289999998</c:v>
                </c:pt>
                <c:pt idx="17">
                  <c:v>352.18968690000003</c:v>
                </c:pt>
                <c:pt idx="18">
                  <c:v>383.2236102</c:v>
                </c:pt>
                <c:pt idx="19">
                  <c:v>391.96787669999998</c:v>
                </c:pt>
                <c:pt idx="20">
                  <c:v>395.76678529999998</c:v>
                </c:pt>
                <c:pt idx="21">
                  <c:v>322.8379845</c:v>
                </c:pt>
                <c:pt idx="22">
                  <c:v>295.86673450000001</c:v>
                </c:pt>
                <c:pt idx="23">
                  <c:v>250.1033822</c:v>
                </c:pt>
                <c:pt idx="24">
                  <c:v>206.0728617</c:v>
                </c:pt>
                <c:pt idx="25">
                  <c:v>149.394374</c:v>
                </c:pt>
                <c:pt idx="26">
                  <c:v>107.369657</c:v>
                </c:pt>
                <c:pt idx="27">
                  <c:v>68.52104027</c:v>
                </c:pt>
                <c:pt idx="28">
                  <c:v>41.342514209999997</c:v>
                </c:pt>
                <c:pt idx="29">
                  <c:v>16.756369459999998</c:v>
                </c:pt>
                <c:pt idx="30">
                  <c:v>4.829549986</c:v>
                </c:pt>
                <c:pt idx="31">
                  <c:v>2.8079705719999999</c:v>
                </c:pt>
                <c:pt idx="32">
                  <c:v>0.37697590739999998</c:v>
                </c:pt>
                <c:pt idx="33">
                  <c:v>2.929523685E-2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30E-4DB9-BF68-89036D0869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0188640"/>
        <c:axId val="150189120"/>
      </c:scatterChart>
      <c:valAx>
        <c:axId val="150188640"/>
        <c:scaling>
          <c:orientation val="minMax"/>
          <c:max val="9.8000000000000007"/>
          <c:min val="8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wavelength</a:t>
                </a:r>
                <a:endParaRPr lang="ru-RU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0189120"/>
        <c:crosses val="autoZero"/>
        <c:crossBetween val="midCat"/>
      </c:valAx>
      <c:valAx>
        <c:axId val="150189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UCN/s/bin</a:t>
                </a:r>
                <a:endParaRPr lang="ru-RU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018864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2163242605826683"/>
          <c:y val="0.19959613919227842"/>
          <c:w val="0.27544628482777944"/>
          <c:h val="0.488575903818474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A0DF87-E82C-49EA-B40D-8C228C28925B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639A76-557D-480D-8C2B-FE2DC29C7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754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½ of the neutrons are reflected by the optics, apparent from comparing numbers in with and without optics in the vertical divergence. Covering 1/3 of the opening would reduce the intensity by just 1/6, that is 15%.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639A76-557D-480D-8C2B-FE2DC29C735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738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optics performance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639A76-557D-480D-8C2B-FE2DC29C735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561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66A855-617D-2A22-73CE-677EF9E1DF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0F0B757-4CE5-1386-3F34-CBA76B793F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CD9DAC-57BA-D17C-8318-B07BCE8DA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C3694-DB59-4D4A-A836-1CD75269E237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190E9F-493B-130D-C899-58C838C8A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27DBFE-F1F5-BA5A-033D-2817096CE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F954-4539-47F6-94EC-91BA676B7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716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857A38-47F1-F98F-0EC0-166B5A9A6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E4800C7-FF1F-4CD0-0D27-B8D4CC33DF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C17C7D-696E-7378-6825-A7EC8F953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C3694-DB59-4D4A-A836-1CD75269E237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787F69-A860-47E9-8B36-4099C1C56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2A7AF5-687D-ED6C-AD8C-D8C6D411E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F954-4539-47F6-94EC-91BA676B7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469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011A884-CF2C-1303-E59F-BDC75D9ADA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8F3D300-EAE8-0CBC-199A-887CF70872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2ED389-2DC1-0A51-C48C-9C4EC6582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C3694-DB59-4D4A-A836-1CD75269E237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88AFAA-1B00-1940-B9C1-38300DCA0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8F1C9F-906D-3685-61D8-D8F7A4246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F954-4539-47F6-94EC-91BA676B7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054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6E1712-07B6-2CAF-2AE4-319843B59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D2F77E-1F81-FEA0-D736-065D6D254C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222325-182E-0C64-8860-B06644910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C3694-DB59-4D4A-A836-1CD75269E237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9DCCC9-3EDA-06E8-4571-91181C1A1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57E38E-3E4B-A921-B5DD-DE88AF690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F954-4539-47F6-94EC-91BA676B7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76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24CAF1-0FC3-6D47-10F4-8FD7F9C58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1D8D65-CCCA-0F23-6BD9-6527C340E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CB48E8-3618-61DF-7C48-697AB931A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C3694-DB59-4D4A-A836-1CD75269E237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0D1814-6465-CF51-4651-0CAD518B7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9C0449-197C-24D2-CA02-8BBE2B000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F954-4539-47F6-94EC-91BA676B7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797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961AA5-717E-B22E-1C2E-AF50DCB17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863E3D-4B66-7EE9-8F0E-93ED4890F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009259F-C0BB-9C9E-74B7-4921994717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B63084-F3C4-7F6B-E217-CAE14180B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C3694-DB59-4D4A-A836-1CD75269E237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33AADF-0462-C407-503A-E181090D6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EBB061-21BE-7F06-8976-D21642414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F954-4539-47F6-94EC-91BA676B7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478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8FBF00-C4F9-692C-C7A9-19E438427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87FA9B-0CA5-DE62-3CB9-81D0E7FC3D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A07E708-C9F0-5494-3657-B451BF2CB4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81C83F1-8BA7-0834-96FC-5488A7AC78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397E22E-C010-05B6-DF65-424DB6A7F6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03B4D14-606C-25DD-B43F-A89A477FF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C3694-DB59-4D4A-A836-1CD75269E237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4D13C2B-42A7-B130-F6DD-B77E6555F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F62E231-8954-B783-AFAA-5771BEA8B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F954-4539-47F6-94EC-91BA676B7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852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596A7D-0B15-FE59-B3FD-DC51E9326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3CBD4FF-60C0-21A2-80DD-59CFA33BC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C3694-DB59-4D4A-A836-1CD75269E237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17063AF-8DFD-5076-D4F2-94F914BFE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A88D3F7-B930-A420-A2D1-3A006E4AB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F954-4539-47F6-94EC-91BA676B7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252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14DE674-3319-00D4-3FF2-D59E9DBDA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C3694-DB59-4D4A-A836-1CD75269E237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8EA0038-2474-D1DF-20C1-4F6496B69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A196805-EFA4-91AF-C553-E120AF656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F954-4539-47F6-94EC-91BA676B7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663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A464B0-A198-0D8D-DC11-BCE045970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61A6F0-DB0A-7E02-6101-A32FF8C71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8D516B-B78E-085A-FE2A-C147EBC899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50FFCE1-DCFB-BC5D-7189-0FDABF1F5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C3694-DB59-4D4A-A836-1CD75269E237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7B9E43-1FF2-D525-8789-6F542148A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122985-9DFB-BDFD-C6B3-C44B5A4E5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F954-4539-47F6-94EC-91BA676B7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04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BCBB17-F0FB-A9D3-1FC8-FE1B1E8DC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E7B312B-7050-5022-669A-E3C87A3A5B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BE6519F-8022-A13A-1B17-DE2F6026C5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0BF0ED-0A37-3E51-2493-C09B00A13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C3694-DB59-4D4A-A836-1CD75269E237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F2F72DE-098E-0C4D-3EF8-FEE3D586D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43EA295-D3C3-732A-D650-953E62A5D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F954-4539-47F6-94EC-91BA676B7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190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E77717-6388-9BBD-650A-EE6C36DEA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8F83D5-C386-A206-AF7C-40C1D3B1C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F4FE53-50B7-1229-5CA2-7F7350E8C7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6C3694-DB59-4D4A-A836-1CD75269E237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442AD9-6844-5D18-F0EE-80639E002D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9D5E59-549B-432E-BE93-1C55AD8E80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AAF954-4539-47F6-94EC-91BA676B7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624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72A8CF-6422-3288-AE44-D711AB68EC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nEDM</a:t>
            </a:r>
            <a:r>
              <a:rPr lang="en-US" dirty="0"/>
              <a:t> optics design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D151264-3443-4355-CB7C-66F197FB06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Kick-off meeting for engineering design project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0411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483C214C-6A02-04F9-8C3A-2A828FBB9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404" y="125055"/>
            <a:ext cx="11705546" cy="2743438"/>
          </a:xfrm>
          <a:prstGeom prst="rect">
            <a:avLst/>
          </a:prstGeom>
        </p:spPr>
      </p:pic>
      <p:pic>
        <p:nvPicPr>
          <p:cNvPr id="4" name="Рисунок 3" descr="Изображение выглядит как текст, снимок экрана, программное обеспечение, Мультимедийное программное обеспеч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E238D1-6A10-04FA-A8CC-C17C95F10A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74" y="4841540"/>
            <a:ext cx="1624045" cy="885764"/>
          </a:xfrm>
          <a:prstGeom prst="rect">
            <a:avLst/>
          </a:prstGeom>
        </p:spPr>
      </p:pic>
      <p:pic>
        <p:nvPicPr>
          <p:cNvPr id="5" name="Рисунок 4" descr="Изображение выглядит как снимок экрана, текст, Мультимедийное программное обеспечение, Красочность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636C7A8-6391-02EC-0459-E979246FD9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374" y="5923930"/>
            <a:ext cx="1608206" cy="877125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, снимок экрана, дисплей, программное обеспеч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6CE5CB4-CD05-6CE1-D1A1-9074557DC6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9346" y="4841540"/>
            <a:ext cx="1623727" cy="885765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, снимок экрана, дисплей, программное обеспеч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BA848F7-3E5C-3A43-5190-7A027DD72E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80272" y="5869243"/>
            <a:ext cx="1680258" cy="916602"/>
          </a:xfrm>
          <a:prstGeom prst="rect">
            <a:avLst/>
          </a:prstGeom>
        </p:spPr>
      </p:pic>
      <p:pic>
        <p:nvPicPr>
          <p:cNvPr id="8" name="Рисунок 7" descr="Изображение выглядит как снимок экрана, текст, дисплей, программное обеспеч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544D5A2-2827-5BD0-86C5-C2297570FD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36258" y="4841540"/>
            <a:ext cx="1662432" cy="910430"/>
          </a:xfrm>
          <a:prstGeom prst="rect">
            <a:avLst/>
          </a:prstGeom>
        </p:spPr>
      </p:pic>
      <p:pic>
        <p:nvPicPr>
          <p:cNvPr id="9" name="Рисунок 8" descr="Изображение выглядит как текст, снимок экрана, дисплей, программное обеспеч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73F4956-2C6A-00EE-E165-3C22EA79BF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58782" y="5869243"/>
            <a:ext cx="1742132" cy="952030"/>
          </a:xfrm>
          <a:prstGeom prst="rect">
            <a:avLst/>
          </a:prstGeom>
        </p:spPr>
      </p:pic>
      <p:pic>
        <p:nvPicPr>
          <p:cNvPr id="10" name="Рисунок 9" descr="Изображение выглядит как снимок экрана, Красочность, дисплей, текс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C9BFE69-22C4-D8D2-6113-A4D4E2264D5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58499" y="4841540"/>
            <a:ext cx="1662432" cy="911851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снимок экрана, текст, дисплей, программное обеспеч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6A8CDDC-4E92-77AD-A8F2-50A1CE990B2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5665" y="5872221"/>
            <a:ext cx="1742132" cy="94905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снимок экрана, дисплей, Мультимедийное программное обеспечение, программное обеспеч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B236F8A-6AA6-4C62-F17C-80EA3576274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14318" y="4841540"/>
            <a:ext cx="1675158" cy="911851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нимок экрана, текст, дисплей, Красочность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330D57A-83FB-1304-83BA-BC2A2E12485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71182" y="5851528"/>
            <a:ext cx="1748627" cy="952031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снимок экрана, Красочность, Мультимедийное программное обеспечение, текс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91DBC42-9CD2-9B33-BEF0-D3FF3EF4E65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2863" y="4841540"/>
            <a:ext cx="1775555" cy="963466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снимок экрана, Красочность, Мультимедийное программное обеспечение, текс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FEB9AC7-F4EE-C36E-FF84-2A542B12F38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702383" y="5844009"/>
            <a:ext cx="1775555" cy="965174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снимок экрана, Красочность, текст, диспле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DE00E5F-D109-3407-E8C6-AA67557C6CE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503775" y="4817340"/>
            <a:ext cx="1816575" cy="987666"/>
          </a:xfrm>
          <a:prstGeom prst="rect">
            <a:avLst/>
          </a:prstGeom>
        </p:spPr>
      </p:pic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F6480B78-00DA-60B0-6A04-1DC567579358}"/>
              </a:ext>
            </a:extLst>
          </p:cNvPr>
          <p:cNvCxnSpPr>
            <a:cxnSpLocks/>
          </p:cNvCxnSpPr>
          <p:nvPr/>
        </p:nvCxnSpPr>
        <p:spPr>
          <a:xfrm flipH="1">
            <a:off x="745366" y="1409700"/>
            <a:ext cx="327784" cy="343184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E6CDF5C7-61A5-FBC0-B055-A82B58335152}"/>
              </a:ext>
            </a:extLst>
          </p:cNvPr>
          <p:cNvCxnSpPr>
            <a:cxnSpLocks/>
            <a:endCxn id="5" idx="0"/>
          </p:cNvCxnSpPr>
          <p:nvPr/>
        </p:nvCxnSpPr>
        <p:spPr>
          <a:xfrm flipH="1">
            <a:off x="1499477" y="1908719"/>
            <a:ext cx="63665" cy="4015211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2C87D4C7-37BA-C4B1-7CF2-9B90333FA53C}"/>
              </a:ext>
            </a:extLst>
          </p:cNvPr>
          <p:cNvCxnSpPr>
            <a:cxnSpLocks/>
          </p:cNvCxnSpPr>
          <p:nvPr/>
        </p:nvCxnSpPr>
        <p:spPr>
          <a:xfrm>
            <a:off x="1733582" y="1809425"/>
            <a:ext cx="740420" cy="3047546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7EE4B407-A23B-AB92-DCB3-318184300332}"/>
              </a:ext>
            </a:extLst>
          </p:cNvPr>
          <p:cNvCxnSpPr>
            <a:cxnSpLocks/>
          </p:cNvCxnSpPr>
          <p:nvPr/>
        </p:nvCxnSpPr>
        <p:spPr>
          <a:xfrm>
            <a:off x="1986964" y="1848523"/>
            <a:ext cx="1233437" cy="4021273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8D1F482E-5735-954D-7E23-F29A340A7890}"/>
              </a:ext>
            </a:extLst>
          </p:cNvPr>
          <p:cNvCxnSpPr>
            <a:cxnSpLocks/>
          </p:cNvCxnSpPr>
          <p:nvPr/>
        </p:nvCxnSpPr>
        <p:spPr>
          <a:xfrm>
            <a:off x="2835190" y="1755291"/>
            <a:ext cx="1432284" cy="3086249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B06CD374-899D-F1B9-62A3-16F7FF93EE18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3603225" y="1809425"/>
            <a:ext cx="1426623" cy="4059818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7CA4FAC9-92CA-5678-1CF4-D4B8E2C8C5C2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3756895" y="1755291"/>
            <a:ext cx="2232820" cy="3086249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599468F1-ACEF-2FBD-1A13-69678CAA3EB7}"/>
              </a:ext>
            </a:extLst>
          </p:cNvPr>
          <p:cNvCxnSpPr>
            <a:cxnSpLocks/>
            <a:endCxn id="11" idx="0"/>
          </p:cNvCxnSpPr>
          <p:nvPr/>
        </p:nvCxnSpPr>
        <p:spPr>
          <a:xfrm flipH="1">
            <a:off x="6846731" y="1391902"/>
            <a:ext cx="1825323" cy="4480319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id="{19FBFC11-BAFE-FB4D-7171-2417A2D133E2}"/>
              </a:ext>
            </a:extLst>
          </p:cNvPr>
          <p:cNvCxnSpPr>
            <a:cxnSpLocks/>
            <a:endCxn id="12" idx="0"/>
          </p:cNvCxnSpPr>
          <p:nvPr/>
        </p:nvCxnSpPr>
        <p:spPr>
          <a:xfrm flipH="1">
            <a:off x="7751897" y="1908719"/>
            <a:ext cx="2940626" cy="2932821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id="{2E598AF0-B810-BA4C-CAC1-E06E551A9DB4}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8745496" y="1346416"/>
            <a:ext cx="2834805" cy="4505112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>
            <a:extLst>
              <a:ext uri="{FF2B5EF4-FFF2-40B4-BE49-F238E27FC236}">
                <a16:creationId xmlns:a16="http://schemas.microsoft.com/office/drawing/2014/main" id="{09140FE8-35FD-6B97-82D0-6130170F100E}"/>
              </a:ext>
            </a:extLst>
          </p:cNvPr>
          <p:cNvCxnSpPr>
            <a:cxnSpLocks/>
            <a:endCxn id="15" idx="0"/>
          </p:cNvCxnSpPr>
          <p:nvPr/>
        </p:nvCxnSpPr>
        <p:spPr>
          <a:xfrm flipH="1">
            <a:off x="9570641" y="1391902"/>
            <a:ext cx="2210484" cy="3449638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>
            <a:extLst>
              <a:ext uri="{FF2B5EF4-FFF2-40B4-BE49-F238E27FC236}">
                <a16:creationId xmlns:a16="http://schemas.microsoft.com/office/drawing/2014/main" id="{1D4A4067-8E19-BBFB-51F3-0661DCC00C36}"/>
              </a:ext>
            </a:extLst>
          </p:cNvPr>
          <p:cNvCxnSpPr>
            <a:cxnSpLocks/>
            <a:endCxn id="16" idx="0"/>
          </p:cNvCxnSpPr>
          <p:nvPr/>
        </p:nvCxnSpPr>
        <p:spPr>
          <a:xfrm flipH="1">
            <a:off x="10590161" y="1356611"/>
            <a:ext cx="1117784" cy="4487398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>
            <a:extLst>
              <a:ext uri="{FF2B5EF4-FFF2-40B4-BE49-F238E27FC236}">
                <a16:creationId xmlns:a16="http://schemas.microsoft.com/office/drawing/2014/main" id="{73004374-7C1A-3D56-56AD-42F901C9F0CB}"/>
              </a:ext>
            </a:extLst>
          </p:cNvPr>
          <p:cNvCxnSpPr>
            <a:cxnSpLocks/>
            <a:endCxn id="17" idx="0"/>
          </p:cNvCxnSpPr>
          <p:nvPr/>
        </p:nvCxnSpPr>
        <p:spPr>
          <a:xfrm flipH="1">
            <a:off x="11412063" y="2463521"/>
            <a:ext cx="433911" cy="2353819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8" name="Диаграмма 77">
            <a:extLst>
              <a:ext uri="{FF2B5EF4-FFF2-40B4-BE49-F238E27FC236}">
                <a16:creationId xmlns:a16="http://schemas.microsoft.com/office/drawing/2014/main" id="{6E1A8C49-C776-010B-971C-8331462587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8156430"/>
              </p:ext>
            </p:extLst>
          </p:nvPr>
        </p:nvGraphicFramePr>
        <p:xfrm>
          <a:off x="-24590" y="2936136"/>
          <a:ext cx="12000510" cy="1813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sp>
        <p:nvSpPr>
          <p:cNvPr id="95" name="Заголовок 1">
            <a:extLst>
              <a:ext uri="{FF2B5EF4-FFF2-40B4-BE49-F238E27FC236}">
                <a16:creationId xmlns:a16="http://schemas.microsoft.com/office/drawing/2014/main" id="{FAF12C6A-427E-F727-8771-810C01108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5100" y="-292468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Performance of the neutron optics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119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8D18D9-5D89-FAF3-9C63-EF0B3AD70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Chopper cascade optimization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05D563-350E-0B73-0C12-27EB0B671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650" y="4948825"/>
            <a:ext cx="10515600" cy="2072860"/>
          </a:xfrm>
        </p:spPr>
        <p:txBody>
          <a:bodyPr>
            <a:normAutofit/>
          </a:bodyPr>
          <a:lstStyle/>
          <a:p>
            <a:r>
              <a:rPr lang="en-US" dirty="0"/>
              <a:t>Optimization is performed by sampling the pulse definition chopper settings as random variables and calculating UCN production and total neutron transmission</a:t>
            </a:r>
            <a:endParaRPr lang="ru-RU" dirty="0"/>
          </a:p>
        </p:txBody>
      </p:sp>
      <p:pic>
        <p:nvPicPr>
          <p:cNvPr id="4" name="Рисунок 3" descr="Изображение выглядит как текст, диаграмма, линия, Граф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E9862A1-1D8A-813A-8034-B3D15031A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88" y="1525219"/>
            <a:ext cx="4610296" cy="2883117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, График, линия, диаграмм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18A3E0D-0C08-81CD-CCC5-F8265B2CA21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8205"/>
          <a:stretch/>
        </p:blipFill>
        <p:spPr>
          <a:xfrm>
            <a:off x="5133920" y="1606183"/>
            <a:ext cx="2993571" cy="2721188"/>
          </a:xfrm>
          <a:prstGeom prst="rect">
            <a:avLst/>
          </a:prstGeom>
        </p:spPr>
      </p:pic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C343886B-D5D5-38C0-408A-17B8B17DF607}"/>
              </a:ext>
            </a:extLst>
          </p:cNvPr>
          <p:cNvSpPr/>
          <p:nvPr/>
        </p:nvSpPr>
        <p:spPr>
          <a:xfrm>
            <a:off x="4540649" y="2688978"/>
            <a:ext cx="437585" cy="36053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AB093355-0C07-75B8-22E8-CD5CE911FE32}"/>
              </a:ext>
            </a:extLst>
          </p:cNvPr>
          <p:cNvGraphicFramePr>
            <a:graphicFrameLocks noGrp="1"/>
          </p:cNvGraphicFramePr>
          <p:nvPr/>
        </p:nvGraphicFramePr>
        <p:xfrm>
          <a:off x="8616259" y="1114079"/>
          <a:ext cx="3041035" cy="34267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9144">
                  <a:extLst>
                    <a:ext uri="{9D8B030D-6E8A-4147-A177-3AD203B41FA5}">
                      <a16:colId xmlns:a16="http://schemas.microsoft.com/office/drawing/2014/main" val="1763812260"/>
                    </a:ext>
                  </a:extLst>
                </a:gridCol>
                <a:gridCol w="1112955">
                  <a:extLst>
                    <a:ext uri="{9D8B030D-6E8A-4147-A177-3AD203B41FA5}">
                      <a16:colId xmlns:a16="http://schemas.microsoft.com/office/drawing/2014/main" val="1042011906"/>
                    </a:ext>
                  </a:extLst>
                </a:gridCol>
                <a:gridCol w="1198936">
                  <a:extLst>
                    <a:ext uri="{9D8B030D-6E8A-4147-A177-3AD203B41FA5}">
                      <a16:colId xmlns:a16="http://schemas.microsoft.com/office/drawing/2014/main" val="2713588701"/>
                    </a:ext>
                  </a:extLst>
                </a:gridCol>
              </a:tblGrid>
              <a:tr h="2771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0" dirty="0" err="1">
                          <a:effectLst/>
                        </a:rPr>
                        <a:t>λ,AA</a:t>
                      </a:r>
                      <a:endParaRPr lang="ru-RU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V</a:t>
                      </a:r>
                      <a:r>
                        <a:rPr lang="ru-RU" sz="1000" kern="0">
                          <a:effectLst/>
                        </a:rPr>
                        <a:t>elocity</a:t>
                      </a:r>
                      <a:r>
                        <a:rPr lang="en-US" sz="1000" kern="0">
                          <a:effectLst/>
                        </a:rPr>
                        <a:t>, m/s</a:t>
                      </a:r>
                      <a:endParaRPr lang="ru-RU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kern="0">
                          <a:effectLst/>
                        </a:rPr>
                        <a:t>UCN per neutron</a:t>
                      </a:r>
                      <a:endParaRPr lang="ru-RU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25359703"/>
                  </a:ext>
                </a:extLst>
              </a:tr>
              <a:tr h="13614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0">
                          <a:effectLst/>
                        </a:rPr>
                        <a:t>8</a:t>
                      </a:r>
                      <a:endParaRPr lang="ru-RU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0">
                          <a:effectLst/>
                        </a:rPr>
                        <a:t>494.5</a:t>
                      </a:r>
                      <a:endParaRPr lang="ru-RU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0">
                          <a:effectLst/>
                        </a:rPr>
                        <a:t>3.17E-08</a:t>
                      </a:r>
                      <a:endParaRPr lang="ru-RU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6351543"/>
                  </a:ext>
                </a:extLst>
              </a:tr>
              <a:tr h="13614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0">
                          <a:effectLst/>
                        </a:rPr>
                        <a:t>8.1</a:t>
                      </a:r>
                      <a:endParaRPr lang="ru-RU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0">
                          <a:effectLst/>
                        </a:rPr>
                        <a:t>488.3950617</a:t>
                      </a:r>
                      <a:endParaRPr lang="ru-RU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0">
                          <a:effectLst/>
                        </a:rPr>
                        <a:t>3.59E-08</a:t>
                      </a:r>
                      <a:endParaRPr lang="ru-RU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327204473"/>
                  </a:ext>
                </a:extLst>
              </a:tr>
              <a:tr h="13614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0">
                          <a:effectLst/>
                        </a:rPr>
                        <a:t>8.2</a:t>
                      </a:r>
                      <a:endParaRPr lang="ru-RU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0">
                          <a:effectLst/>
                        </a:rPr>
                        <a:t>482.4390244</a:t>
                      </a:r>
                      <a:endParaRPr lang="ru-RU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0">
                          <a:effectLst/>
                        </a:rPr>
                        <a:t>4.37E-08</a:t>
                      </a:r>
                      <a:endParaRPr lang="ru-RU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649972229"/>
                  </a:ext>
                </a:extLst>
              </a:tr>
              <a:tr h="13614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0">
                          <a:effectLst/>
                        </a:rPr>
                        <a:t>8.3</a:t>
                      </a:r>
                      <a:endParaRPr lang="ru-RU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0">
                          <a:effectLst/>
                        </a:rPr>
                        <a:t>476.626506</a:t>
                      </a:r>
                      <a:endParaRPr lang="ru-RU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0">
                          <a:effectLst/>
                        </a:rPr>
                        <a:t>5.76E-08</a:t>
                      </a:r>
                      <a:endParaRPr lang="ru-RU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78111296"/>
                  </a:ext>
                </a:extLst>
              </a:tr>
              <a:tr h="13614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0">
                          <a:effectLst/>
                        </a:rPr>
                        <a:t>8.4</a:t>
                      </a:r>
                      <a:endParaRPr lang="ru-RU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0">
                          <a:effectLst/>
                        </a:rPr>
                        <a:t>470.952381</a:t>
                      </a:r>
                      <a:endParaRPr lang="ru-RU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0">
                          <a:effectLst/>
                        </a:rPr>
                        <a:t>1.41E-07</a:t>
                      </a:r>
                      <a:endParaRPr lang="ru-RU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90815534"/>
                  </a:ext>
                </a:extLst>
              </a:tr>
              <a:tr h="13614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0">
                          <a:effectLst/>
                        </a:rPr>
                        <a:t>8.5</a:t>
                      </a:r>
                      <a:endParaRPr lang="ru-RU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0">
                          <a:effectLst/>
                        </a:rPr>
                        <a:t>465.4117647</a:t>
                      </a:r>
                      <a:endParaRPr lang="ru-RU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0">
                          <a:effectLst/>
                        </a:rPr>
                        <a:t>3.2E-07</a:t>
                      </a:r>
                      <a:endParaRPr lang="ru-RU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93619645"/>
                  </a:ext>
                </a:extLst>
              </a:tr>
              <a:tr h="13614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0">
                          <a:effectLst/>
                        </a:rPr>
                        <a:t>8.6</a:t>
                      </a:r>
                      <a:endParaRPr lang="ru-RU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0">
                          <a:effectLst/>
                        </a:rPr>
                        <a:t>460</a:t>
                      </a:r>
                      <a:endParaRPr lang="ru-RU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0">
                          <a:effectLst/>
                        </a:rPr>
                        <a:t>6.54E-07</a:t>
                      </a:r>
                      <a:endParaRPr lang="ru-RU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68799288"/>
                  </a:ext>
                </a:extLst>
              </a:tr>
              <a:tr h="13614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0">
                          <a:effectLst/>
                        </a:rPr>
                        <a:t>8.7</a:t>
                      </a:r>
                      <a:endParaRPr lang="ru-RU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0">
                          <a:effectLst/>
                        </a:rPr>
                        <a:t>454.7126437</a:t>
                      </a:r>
                      <a:endParaRPr lang="ru-RU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0">
                          <a:effectLst/>
                        </a:rPr>
                        <a:t>9.39E-07</a:t>
                      </a:r>
                      <a:endParaRPr lang="ru-RU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8600872"/>
                  </a:ext>
                </a:extLst>
              </a:tr>
              <a:tr h="13614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0">
                          <a:effectLst/>
                        </a:rPr>
                        <a:t>8.8</a:t>
                      </a:r>
                      <a:endParaRPr lang="ru-RU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0">
                          <a:effectLst/>
                        </a:rPr>
                        <a:t>449.5454545</a:t>
                      </a:r>
                      <a:endParaRPr lang="ru-RU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0">
                          <a:effectLst/>
                        </a:rPr>
                        <a:t>1.11E-06</a:t>
                      </a:r>
                      <a:endParaRPr lang="ru-RU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26405337"/>
                  </a:ext>
                </a:extLst>
              </a:tr>
              <a:tr h="13614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0">
                          <a:effectLst/>
                        </a:rPr>
                        <a:t>8.9</a:t>
                      </a:r>
                      <a:endParaRPr lang="ru-RU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0">
                          <a:effectLst/>
                        </a:rPr>
                        <a:t>444.494382</a:t>
                      </a:r>
                      <a:endParaRPr lang="ru-RU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0">
                          <a:effectLst/>
                        </a:rPr>
                        <a:t>1.26E-06</a:t>
                      </a:r>
                      <a:endParaRPr lang="ru-RU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39852223"/>
                  </a:ext>
                </a:extLst>
              </a:tr>
              <a:tr h="13614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0">
                          <a:effectLst/>
                        </a:rPr>
                        <a:t>9</a:t>
                      </a:r>
                      <a:endParaRPr lang="ru-RU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0">
                          <a:effectLst/>
                        </a:rPr>
                        <a:t>439.5555556</a:t>
                      </a:r>
                      <a:endParaRPr lang="ru-RU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0">
                          <a:effectLst/>
                        </a:rPr>
                        <a:t>1.15E-06</a:t>
                      </a:r>
                      <a:endParaRPr lang="ru-RU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823259748"/>
                  </a:ext>
                </a:extLst>
              </a:tr>
              <a:tr h="13614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0">
                          <a:effectLst/>
                        </a:rPr>
                        <a:t>9.1</a:t>
                      </a:r>
                      <a:endParaRPr lang="ru-RU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0">
                          <a:effectLst/>
                        </a:rPr>
                        <a:t>434.7252747</a:t>
                      </a:r>
                      <a:endParaRPr lang="ru-RU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0">
                          <a:effectLst/>
                        </a:rPr>
                        <a:t>1.01E-06</a:t>
                      </a:r>
                      <a:endParaRPr lang="ru-RU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50676910"/>
                  </a:ext>
                </a:extLst>
              </a:tr>
              <a:tr h="13614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0">
                          <a:effectLst/>
                        </a:rPr>
                        <a:t>9.2</a:t>
                      </a:r>
                      <a:endParaRPr lang="ru-RU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0">
                          <a:effectLst/>
                        </a:rPr>
                        <a:t>430</a:t>
                      </a:r>
                      <a:endParaRPr lang="ru-RU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0">
                          <a:effectLst/>
                        </a:rPr>
                        <a:t>8.06E-07</a:t>
                      </a:r>
                      <a:endParaRPr lang="ru-RU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87673094"/>
                  </a:ext>
                </a:extLst>
              </a:tr>
              <a:tr h="13614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0">
                          <a:effectLst/>
                        </a:rPr>
                        <a:t>9.3</a:t>
                      </a:r>
                      <a:endParaRPr lang="ru-RU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0">
                          <a:effectLst/>
                        </a:rPr>
                        <a:t>425.3763441</a:t>
                      </a:r>
                      <a:endParaRPr lang="ru-RU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0">
                          <a:effectLst/>
                        </a:rPr>
                        <a:t>5.86E-07</a:t>
                      </a:r>
                      <a:endParaRPr lang="ru-RU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53239120"/>
                  </a:ext>
                </a:extLst>
              </a:tr>
              <a:tr h="13614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0">
                          <a:effectLst/>
                        </a:rPr>
                        <a:t>9.4</a:t>
                      </a:r>
                      <a:endParaRPr lang="ru-RU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0">
                          <a:effectLst/>
                        </a:rPr>
                        <a:t>420.8510638</a:t>
                      </a:r>
                      <a:endParaRPr lang="ru-RU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0">
                          <a:effectLst/>
                        </a:rPr>
                        <a:t>3.13E-07</a:t>
                      </a:r>
                      <a:endParaRPr lang="ru-RU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28953342"/>
                  </a:ext>
                </a:extLst>
              </a:tr>
              <a:tr h="13614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0">
                          <a:effectLst/>
                        </a:rPr>
                        <a:t>9.5</a:t>
                      </a:r>
                      <a:endParaRPr lang="ru-RU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0">
                          <a:effectLst/>
                        </a:rPr>
                        <a:t>416.4210526</a:t>
                      </a:r>
                      <a:endParaRPr lang="ru-RU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0">
                          <a:effectLst/>
                        </a:rPr>
                        <a:t>1.67E-07</a:t>
                      </a:r>
                      <a:endParaRPr lang="ru-RU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46542868"/>
                  </a:ext>
                </a:extLst>
              </a:tr>
              <a:tr h="13614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0">
                          <a:effectLst/>
                        </a:rPr>
                        <a:t>9.6</a:t>
                      </a:r>
                      <a:endParaRPr lang="ru-RU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0">
                          <a:effectLst/>
                        </a:rPr>
                        <a:t>412.0833333</a:t>
                      </a:r>
                      <a:endParaRPr lang="ru-RU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0">
                          <a:effectLst/>
                        </a:rPr>
                        <a:t>7.79E-08</a:t>
                      </a:r>
                      <a:endParaRPr lang="ru-RU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26755124"/>
                  </a:ext>
                </a:extLst>
              </a:tr>
              <a:tr h="13614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0">
                          <a:effectLst/>
                        </a:rPr>
                        <a:t>9.7</a:t>
                      </a:r>
                      <a:endParaRPr lang="ru-RU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0">
                          <a:effectLst/>
                        </a:rPr>
                        <a:t>407.8350515</a:t>
                      </a:r>
                      <a:endParaRPr lang="ru-RU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0">
                          <a:effectLst/>
                        </a:rPr>
                        <a:t>4.97E-08</a:t>
                      </a:r>
                      <a:endParaRPr lang="ru-RU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886246399"/>
                  </a:ext>
                </a:extLst>
              </a:tr>
              <a:tr h="13614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0">
                          <a:effectLst/>
                        </a:rPr>
                        <a:t>9.8</a:t>
                      </a:r>
                      <a:endParaRPr lang="ru-RU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0">
                          <a:effectLst/>
                        </a:rPr>
                        <a:t>403.6734694</a:t>
                      </a:r>
                      <a:endParaRPr lang="ru-RU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0">
                          <a:effectLst/>
                        </a:rPr>
                        <a:t>2.41E-08</a:t>
                      </a:r>
                      <a:endParaRPr lang="ru-RU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646279968"/>
                  </a:ext>
                </a:extLst>
              </a:tr>
              <a:tr h="13614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0">
                          <a:effectLst/>
                        </a:rPr>
                        <a:t>9.9</a:t>
                      </a:r>
                      <a:endParaRPr lang="ru-RU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0">
                          <a:effectLst/>
                        </a:rPr>
                        <a:t>399.5959596</a:t>
                      </a:r>
                      <a:endParaRPr lang="ru-RU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kern="0" dirty="0">
                          <a:effectLst/>
                        </a:rPr>
                        <a:t>2.07E-08</a:t>
                      </a:r>
                      <a:endParaRPr lang="ru-RU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330022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9139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20D298-1ECA-AF30-B4FA-451F935E8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UCN production vs background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4DA5F9-B904-8CEF-8981-7C77026D8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897" y="5784850"/>
            <a:ext cx="10515600" cy="862012"/>
          </a:xfrm>
        </p:spPr>
        <p:txBody>
          <a:bodyPr/>
          <a:lstStyle/>
          <a:p>
            <a:r>
              <a:rPr lang="en-US" dirty="0"/>
              <a:t>Optimization output in absolute (left) and relative (right) units.</a:t>
            </a:r>
            <a:endParaRPr lang="ru-RU" dirty="0"/>
          </a:p>
        </p:txBody>
      </p:sp>
      <p:pic>
        <p:nvPicPr>
          <p:cNvPr id="4" name="Рисунок 3" descr="Изображение выглядит как текст, диаграмма, График, лин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ADEDDA2-5CD8-F9DC-3AFC-B153B8EB5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347" y="1300162"/>
            <a:ext cx="5483147" cy="4257676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, карта, диаграмма, лин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BA20259-DC64-B7AA-C7E2-0327293893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505108"/>
            <a:ext cx="5320345" cy="405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495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3C8CF0-C54D-E2C5-5A42-1C9CA0558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" y="182245"/>
            <a:ext cx="10515600" cy="1325563"/>
          </a:xfrm>
        </p:spPr>
        <p:txBody>
          <a:bodyPr/>
          <a:lstStyle/>
          <a:p>
            <a:r>
              <a:rPr lang="en-US" dirty="0"/>
              <a:t>Highlights from optimization</a:t>
            </a: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9AF4A3E-817C-BED0-5D62-2FDD683A256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82880" y="1307465"/>
          <a:ext cx="745323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1720">
                  <a:extLst>
                    <a:ext uri="{9D8B030D-6E8A-4147-A177-3AD203B41FA5}">
                      <a16:colId xmlns:a16="http://schemas.microsoft.com/office/drawing/2014/main" val="2700894641"/>
                    </a:ext>
                  </a:extLst>
                </a:gridCol>
                <a:gridCol w="1653540">
                  <a:extLst>
                    <a:ext uri="{9D8B030D-6E8A-4147-A177-3AD203B41FA5}">
                      <a16:colId xmlns:a16="http://schemas.microsoft.com/office/drawing/2014/main" val="682361228"/>
                    </a:ext>
                  </a:extLst>
                </a:gridCol>
                <a:gridCol w="1691640">
                  <a:extLst>
                    <a:ext uri="{9D8B030D-6E8A-4147-A177-3AD203B41FA5}">
                      <a16:colId xmlns:a16="http://schemas.microsoft.com/office/drawing/2014/main" val="2497286218"/>
                    </a:ext>
                  </a:extLst>
                </a:gridCol>
                <a:gridCol w="1776332">
                  <a:extLst>
                    <a:ext uri="{9D8B030D-6E8A-4147-A177-3AD203B41FA5}">
                      <a16:colId xmlns:a16="http://schemas.microsoft.com/office/drawing/2014/main" val="22167983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PDC2@26m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PDC2@42m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PDC2@60m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3203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Delay 1, 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0.0015-0.0017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0.0013-0.0016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0.0015-0.0017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078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Theta 1, deg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~106-180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~130-300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~250-350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76960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Delay 2, 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0.060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0.096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0.136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1987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Theta 2, deg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~120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~180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~250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730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UCN production /max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0.8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4213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UCN conversion/max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0.67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0.73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0.76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68226"/>
                  </a:ext>
                </a:extLst>
              </a:tr>
            </a:tbl>
          </a:graphicData>
        </a:graphic>
      </p:graphicFrame>
      <p:sp>
        <p:nvSpPr>
          <p:cNvPr id="5" name="Объект 2">
            <a:extLst>
              <a:ext uri="{FF2B5EF4-FFF2-40B4-BE49-F238E27FC236}">
                <a16:creationId xmlns:a16="http://schemas.microsoft.com/office/drawing/2014/main" id="{FBD667E8-24E3-40B6-1ABC-4B455539A717}"/>
              </a:ext>
            </a:extLst>
          </p:cNvPr>
          <p:cNvSpPr txBox="1">
            <a:spLocks/>
          </p:cNvSpPr>
          <p:nvPr/>
        </p:nvSpPr>
        <p:spPr>
          <a:xfrm>
            <a:off x="280670" y="4297045"/>
            <a:ext cx="11856720" cy="3718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Selection criteria</a:t>
            </a:r>
          </a:p>
          <a:p>
            <a:pPr lvl="1"/>
            <a:r>
              <a:rPr lang="en-US" dirty="0"/>
              <a:t> above 80% of maximal UCN production rate </a:t>
            </a:r>
          </a:p>
          <a:p>
            <a:pPr lvl="1"/>
            <a:r>
              <a:rPr lang="en-US" dirty="0"/>
              <a:t>Highest possible UCN/neutron</a:t>
            </a:r>
          </a:p>
        </p:txBody>
      </p:sp>
      <p:pic>
        <p:nvPicPr>
          <p:cNvPr id="6" name="Рисунок 5" descr="Изображение выглядит как снимок экрана, линия, График, диаграмм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E1BEE9D-BCA9-2585-11E2-C25031205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9159" y="1404519"/>
            <a:ext cx="3449901" cy="260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306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31BBC5-B575-1779-ABEF-17C3B3CB8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PDC2 position effect: same low background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A9079E-FFA0-A833-43EB-42723B6AC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34350" y="1428751"/>
            <a:ext cx="3860800" cy="2989262"/>
          </a:xfrm>
        </p:spPr>
        <p:txBody>
          <a:bodyPr>
            <a:normAutofit/>
          </a:bodyPr>
          <a:lstStyle/>
          <a:p>
            <a:r>
              <a:rPr lang="en-US" dirty="0"/>
              <a:t>Chopper settings are selected to provide same ratio of UCN/total neutron in the cells (above 0.85 of max achievable)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2FC5EEF9-4A34-4EA5-A341-3614FF1BD4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4945825"/>
              </p:ext>
            </p:extLst>
          </p:nvPr>
        </p:nvGraphicFramePr>
        <p:xfrm>
          <a:off x="515620" y="1325880"/>
          <a:ext cx="7618730" cy="2758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B511C5F2-3617-89C0-F2CD-82E32DA65C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6829449"/>
              </p:ext>
            </p:extLst>
          </p:nvPr>
        </p:nvGraphicFramePr>
        <p:xfrm>
          <a:off x="434975" y="4148930"/>
          <a:ext cx="733425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44860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8BF053-BF66-EE99-0F31-D27FEB8B2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PDC2 position effect: same high UCN yield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F1149F-5115-F4B2-6319-D84DE01F3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7675" y="1392238"/>
            <a:ext cx="3867150" cy="493236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Chopper settings are selected to provide same UCN yield, ~0.8 of max</a:t>
            </a:r>
          </a:p>
          <a:p>
            <a:r>
              <a:rPr lang="en-US" dirty="0"/>
              <a:t>For 60m distance PDC2 frequency has to be lowered down to 42Hz (large opening times)</a:t>
            </a:r>
          </a:p>
          <a:p>
            <a:r>
              <a:rPr lang="en-US" dirty="0"/>
              <a:t>No improvement of signal to background for PDC2@60 meters vs PDC2@42 meters for high UCN yields.</a:t>
            </a:r>
          </a:p>
          <a:p>
            <a:endParaRPr lang="ru-RU" dirty="0"/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85AB8DC4-D941-4686-AAED-E42AAE205E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550472"/>
              </p:ext>
            </p:extLst>
          </p:nvPr>
        </p:nvGraphicFramePr>
        <p:xfrm>
          <a:off x="382270" y="1478280"/>
          <a:ext cx="7299960" cy="2758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1B21DFAC-3773-4649-9148-A5F3F5C351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9189523"/>
              </p:ext>
            </p:extLst>
          </p:nvPr>
        </p:nvGraphicFramePr>
        <p:xfrm>
          <a:off x="257175" y="4298950"/>
          <a:ext cx="733425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01589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34DD11-953C-5810-B0E2-958DD433B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720" y="-29114"/>
            <a:ext cx="10515600" cy="1325563"/>
          </a:xfrm>
        </p:spPr>
        <p:txBody>
          <a:bodyPr/>
          <a:lstStyle/>
          <a:p>
            <a:r>
              <a:rPr lang="en-US" dirty="0"/>
              <a:t>Starting point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CECF76-0CE7-42A1-0512-D79E5E849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720" y="5559424"/>
            <a:ext cx="9626600" cy="136334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instrument utilizes a E5 </a:t>
            </a:r>
            <a:r>
              <a:rPr lang="en-US" dirty="0" err="1"/>
              <a:t>beamport</a:t>
            </a:r>
            <a:endParaRPr lang="en-US" dirty="0"/>
          </a:p>
          <a:p>
            <a:r>
              <a:rPr lang="en-US" dirty="0"/>
              <a:t>The in-monolith optics is optimized for HIBEAM experiment</a:t>
            </a:r>
          </a:p>
          <a:p>
            <a:pPr lvl="1"/>
            <a:r>
              <a:rPr lang="en-US" dirty="0"/>
              <a:t>The focusing point is displaced with respect to the </a:t>
            </a:r>
            <a:r>
              <a:rPr lang="en-US" dirty="0" err="1"/>
              <a:t>beamport</a:t>
            </a:r>
            <a:r>
              <a:rPr lang="en-US" dirty="0"/>
              <a:t> axis (V50cmH45m@60m)</a:t>
            </a: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239C6DE-EA3E-4473-EDF1-6B0D056C5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280" y="924108"/>
            <a:ext cx="8820914" cy="187957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A52BD25-146F-56F8-8C1E-1DBECF719F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245" y="2923311"/>
            <a:ext cx="8844349" cy="2636113"/>
          </a:xfrm>
          <a:prstGeom prst="rect">
            <a:avLst/>
          </a:prstGeom>
        </p:spPr>
      </p:pic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6E11EB36-3494-1E26-92FE-34DB8F6AC7D5}"/>
              </a:ext>
            </a:extLst>
          </p:cNvPr>
          <p:cNvCxnSpPr>
            <a:cxnSpLocks/>
          </p:cNvCxnSpPr>
          <p:nvPr/>
        </p:nvCxnSpPr>
        <p:spPr>
          <a:xfrm>
            <a:off x="3804920" y="1610360"/>
            <a:ext cx="7963010" cy="2535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B432FC3F-566F-219D-5420-558777F8CE23}"/>
              </a:ext>
            </a:extLst>
          </p:cNvPr>
          <p:cNvCxnSpPr>
            <a:cxnSpLocks/>
          </p:cNvCxnSpPr>
          <p:nvPr/>
        </p:nvCxnSpPr>
        <p:spPr>
          <a:xfrm>
            <a:off x="3804920" y="1597816"/>
            <a:ext cx="79630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E5F373E-C7F8-74C5-D2EA-60B3581983EC}"/>
              </a:ext>
            </a:extLst>
          </p:cNvPr>
          <p:cNvSpPr txBox="1"/>
          <p:nvPr/>
        </p:nvSpPr>
        <p:spPr>
          <a:xfrm>
            <a:off x="9323456" y="1269574"/>
            <a:ext cx="161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Beamport</a:t>
            </a:r>
            <a:r>
              <a:rPr lang="en-US" dirty="0"/>
              <a:t> axis</a:t>
            </a:r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F15123-F594-D4A4-0C70-A568750BDE03}"/>
              </a:ext>
            </a:extLst>
          </p:cNvPr>
          <p:cNvSpPr txBox="1"/>
          <p:nvPr/>
        </p:nvSpPr>
        <p:spPr>
          <a:xfrm rot="150767">
            <a:off x="9313694" y="1779793"/>
            <a:ext cx="1448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Optics focus</a:t>
            </a:r>
            <a:endParaRPr lang="ru-RU" dirty="0"/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576D7544-32A9-40C6-4ED9-8BDD5D6325AE}"/>
              </a:ext>
            </a:extLst>
          </p:cNvPr>
          <p:cNvCxnSpPr>
            <a:cxnSpLocks/>
          </p:cNvCxnSpPr>
          <p:nvPr/>
        </p:nvCxnSpPr>
        <p:spPr>
          <a:xfrm flipV="1">
            <a:off x="3962036" y="3729925"/>
            <a:ext cx="7992323" cy="2933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1B25300F-3FC5-41AC-4C3C-5ECA1F805736}"/>
              </a:ext>
            </a:extLst>
          </p:cNvPr>
          <p:cNvCxnSpPr>
            <a:cxnSpLocks/>
          </p:cNvCxnSpPr>
          <p:nvPr/>
        </p:nvCxnSpPr>
        <p:spPr>
          <a:xfrm>
            <a:off x="3991349" y="4053205"/>
            <a:ext cx="79630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20892AB3-DAA9-B574-FBFA-48BCFD8B992D}"/>
              </a:ext>
            </a:extLst>
          </p:cNvPr>
          <p:cNvSpPr txBox="1"/>
          <p:nvPr/>
        </p:nvSpPr>
        <p:spPr>
          <a:xfrm rot="21437571">
            <a:off x="9574012" y="3400020"/>
            <a:ext cx="161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Beamport</a:t>
            </a:r>
            <a:r>
              <a:rPr lang="en-US" dirty="0"/>
              <a:t> axis</a:t>
            </a:r>
            <a:endParaRPr lang="ru-RU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D2EBB72-5625-0704-974C-CC07A767E8A7}"/>
              </a:ext>
            </a:extLst>
          </p:cNvPr>
          <p:cNvSpPr txBox="1"/>
          <p:nvPr/>
        </p:nvSpPr>
        <p:spPr>
          <a:xfrm rot="150767">
            <a:off x="9740891" y="4059628"/>
            <a:ext cx="1448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Optics focus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9962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D76C31-DFE7-E699-C3EB-467AE09E1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3597"/>
            <a:ext cx="10515600" cy="1325563"/>
          </a:xfrm>
        </p:spPr>
        <p:txBody>
          <a:bodyPr/>
          <a:lstStyle/>
          <a:p>
            <a:r>
              <a:rPr lang="en-US" dirty="0"/>
              <a:t>Beam profile past monolith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719907-2AFD-52DD-F10A-D6A14C597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239" y="3728719"/>
            <a:ext cx="7722704" cy="2940437"/>
          </a:xfrm>
        </p:spPr>
        <p:txBody>
          <a:bodyPr/>
          <a:lstStyle/>
          <a:p>
            <a:r>
              <a:rPr lang="en-US" dirty="0"/>
              <a:t>Wide and flat moderator:</a:t>
            </a:r>
          </a:p>
          <a:p>
            <a:pPr lvl="1"/>
            <a:r>
              <a:rPr lang="en-US" dirty="0"/>
              <a:t>Higher horizontal divergence</a:t>
            </a:r>
          </a:p>
          <a:p>
            <a:r>
              <a:rPr lang="en-US" dirty="0"/>
              <a:t>The optics is reflecting towards a distant point:</a:t>
            </a:r>
          </a:p>
          <a:p>
            <a:pPr lvl="1"/>
            <a:r>
              <a:rPr lang="en-US" dirty="0"/>
              <a:t>The center of the opening in the monolith is depopulated with neutrons.</a:t>
            </a:r>
          </a:p>
          <a:p>
            <a:pPr lvl="1"/>
            <a:r>
              <a:rPr lang="en-US" dirty="0"/>
              <a:t>Blocking the center of the opening has minor effect on the overall performance</a:t>
            </a:r>
            <a:endParaRPr lang="ru-RU" dirty="0"/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1A965ABB-93A8-BA30-4768-C41ED30701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9675" y="3514464"/>
            <a:ext cx="4132125" cy="3198913"/>
          </a:xfrm>
          <a:prstGeom prst="rect">
            <a:avLst/>
          </a:prstGeom>
        </p:spPr>
      </p:pic>
      <p:pic>
        <p:nvPicPr>
          <p:cNvPr id="4" name="Рисунок 3" descr="Изображение выглядит как текст, снимок экрана, программное обеспечение, Мультимедийное программное обеспеч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F106923-A28F-F091-3275-EBB37BB7B7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" y="862054"/>
            <a:ext cx="4790440" cy="2612735"/>
          </a:xfrm>
          <a:prstGeom prst="rect">
            <a:avLst/>
          </a:prstGeom>
        </p:spPr>
      </p:pic>
      <p:pic>
        <p:nvPicPr>
          <p:cNvPr id="5" name="Рисунок 4" descr="Изображение выглядит как снимок экрана, текст, Мультимедийное программное обеспечение, Красочность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97F0DEC-E9A7-AE96-9CC6-60BB4A1AEB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1356" y="932858"/>
            <a:ext cx="4652287" cy="2537385"/>
          </a:xfrm>
          <a:prstGeom prst="rect">
            <a:avLst/>
          </a:prstGeom>
        </p:spPr>
      </p:pic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D1E79A11-5665-900F-A137-9C680854C171}"/>
              </a:ext>
            </a:extLst>
          </p:cNvPr>
          <p:cNvCxnSpPr/>
          <p:nvPr/>
        </p:nvCxnSpPr>
        <p:spPr>
          <a:xfrm>
            <a:off x="5242560" y="2103120"/>
            <a:ext cx="2143760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C297D52-71E4-3954-772A-72BF081EB6BD}"/>
              </a:ext>
            </a:extLst>
          </p:cNvPr>
          <p:cNvSpPr txBox="1"/>
          <p:nvPr/>
        </p:nvSpPr>
        <p:spPr>
          <a:xfrm>
            <a:off x="5196581" y="1675187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2m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958AB9-0D40-6E2C-D438-B6A821589045}"/>
              </a:ext>
            </a:extLst>
          </p:cNvPr>
          <p:cNvSpPr txBox="1"/>
          <p:nvPr/>
        </p:nvSpPr>
        <p:spPr>
          <a:xfrm>
            <a:off x="6501691" y="1675187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5.5 m</a:t>
            </a:r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2366CB3-BD5E-DCD9-841F-99660E755E92}"/>
              </a:ext>
            </a:extLst>
          </p:cNvPr>
          <p:cNvSpPr/>
          <p:nvPr/>
        </p:nvSpPr>
        <p:spPr>
          <a:xfrm>
            <a:off x="8950594" y="1918252"/>
            <a:ext cx="1689653" cy="54665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E896B3-41D7-684D-C389-29205EA3E77B}"/>
              </a:ext>
            </a:extLst>
          </p:cNvPr>
          <p:cNvSpPr txBox="1"/>
          <p:nvPr/>
        </p:nvSpPr>
        <p:spPr>
          <a:xfrm>
            <a:off x="8943324" y="1909162"/>
            <a:ext cx="1768349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~15% of intensity</a:t>
            </a:r>
          </a:p>
          <a:p>
            <a:r>
              <a:rPr lang="en-US" sz="1600" dirty="0"/>
              <a:t>Inside the box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530051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47161E-9052-BC58-6B62-994372CAD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559" y="-507935"/>
            <a:ext cx="6289651" cy="1616203"/>
          </a:xfrm>
        </p:spPr>
        <p:txBody>
          <a:bodyPr anchor="b">
            <a:normAutofit/>
          </a:bodyPr>
          <a:lstStyle/>
          <a:p>
            <a:r>
              <a:rPr lang="en-US" sz="3200" dirty="0"/>
              <a:t>Avoiding line of sight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A64D7E-143E-71A1-4F25-E670882EE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966" y="1332470"/>
            <a:ext cx="4403682" cy="4611130"/>
          </a:xfrm>
        </p:spPr>
        <p:txBody>
          <a:bodyPr anchor="t">
            <a:normAutofit/>
          </a:bodyPr>
          <a:lstStyle/>
          <a:p>
            <a:r>
              <a:rPr lang="en-US" sz="2000" dirty="0"/>
              <a:t>The ESS bunker provides shielding against fast neutrons. </a:t>
            </a:r>
          </a:p>
          <a:p>
            <a:r>
              <a:rPr lang="en-US" sz="2000" dirty="0"/>
              <a:t>LOS is preferably to be blocked by bending before the bunker wall, ~11.5 from the moderator</a:t>
            </a:r>
          </a:p>
          <a:p>
            <a:r>
              <a:rPr lang="en-US" sz="2000" dirty="0"/>
              <a:t>Vertical bending is preferred due to divergence profiles.</a:t>
            </a:r>
          </a:p>
          <a:p>
            <a:r>
              <a:rPr lang="en-US" sz="2000" dirty="0"/>
              <a:t>Bending to avoid LOS before bunker wall for the full guide height requires bending for over 5 degrees resulting in performance loss.</a:t>
            </a:r>
          </a:p>
          <a:p>
            <a:r>
              <a:rPr lang="en-US" sz="2000" dirty="0"/>
              <a:t>Go for a 2 stacked benders option</a:t>
            </a:r>
            <a:endParaRPr lang="ru-RU" sz="2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31A68A2-C425-DE5A-1421-3AA9F9080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3456" y="1233415"/>
            <a:ext cx="5235902" cy="294519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258F736-B256-8039-9DC6-F4E49A5C5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0B4520A-996E-330C-99DA-69CA4D89E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C8FA945-E356-695F-18D6-CAD4EF34F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91D5E059-A065-4D83-B0DC-2BD0A417CED8}"/>
              </a:ext>
            </a:extLst>
          </p:cNvPr>
          <p:cNvCxnSpPr/>
          <p:nvPr/>
        </p:nvCxnSpPr>
        <p:spPr>
          <a:xfrm>
            <a:off x="8215409" y="2534809"/>
            <a:ext cx="751840" cy="589280"/>
          </a:xfrm>
          <a:prstGeom prst="straightConnector1">
            <a:avLst/>
          </a:prstGeom>
          <a:ln w="38100">
            <a:solidFill>
              <a:srgbClr val="00B0F0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40705C4-99EF-3D97-9F18-43C66F83E60A}"/>
              </a:ext>
            </a:extLst>
          </p:cNvPr>
          <p:cNvSpPr txBox="1"/>
          <p:nvPr/>
        </p:nvSpPr>
        <p:spPr>
          <a:xfrm rot="2023778">
            <a:off x="8404119" y="2521346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 m</a:t>
            </a:r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8799429-DDB9-1A1F-E9A9-C6463FDC58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893" y="4253947"/>
            <a:ext cx="2804722" cy="232720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558E4AA-3A91-C286-5714-445F14F33B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7860" y="4510886"/>
            <a:ext cx="2878539" cy="207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534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875FC2-F6CE-3101-936D-CA2A25D23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944" y="0"/>
            <a:ext cx="10515600" cy="1325563"/>
          </a:xfrm>
        </p:spPr>
        <p:txBody>
          <a:bodyPr/>
          <a:lstStyle/>
          <a:p>
            <a:r>
              <a:rPr lang="en-US" dirty="0"/>
              <a:t>Two stacked benders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4435C1-D729-399F-F7FC-AC8531881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3695354"/>
            <a:ext cx="11079479" cy="278926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bender is split in two 6-channel parts stacked vertically</a:t>
            </a:r>
          </a:p>
          <a:p>
            <a:r>
              <a:rPr lang="en-US" dirty="0"/>
              <a:t>LOS is avoided with 3.48 degrees bending angle @11.35m from the moderator</a:t>
            </a:r>
          </a:p>
          <a:p>
            <a:r>
              <a:rPr lang="en-US" dirty="0"/>
              <a:t>Thickness of the LOS blocker is ~1.5 cm which ensures a minimum of 35 cm of material in the line of sight. Can be increased in case of high fast neutron background with minor effect on the performance.</a:t>
            </a:r>
          </a:p>
          <a:p>
            <a:r>
              <a:rPr lang="en-US" dirty="0"/>
              <a:t>Same splitting is preserved in the bunker wall feedthrough and the second bender.</a:t>
            </a:r>
            <a:endParaRPr lang="ru-RU" dirty="0"/>
          </a:p>
        </p:txBody>
      </p:sp>
      <p:pic>
        <p:nvPicPr>
          <p:cNvPr id="4" name="Рисунок 3" descr="Изображение выглядит как снимок экрана, текст, Мультимедийное программное обеспечение, Красочность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C260AC8-4BFF-9A71-0551-F9F888EDA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474" y="1427591"/>
            <a:ext cx="3338774" cy="1820987"/>
          </a:xfrm>
          <a:prstGeom prst="rect">
            <a:avLst/>
          </a:prstGeom>
        </p:spPr>
      </p:pic>
      <p:pic>
        <p:nvPicPr>
          <p:cNvPr id="5" name="Picture 1" descr="A diagram of a graph&#10;&#10;AI-generated content may be incorrect.">
            <a:extLst>
              <a:ext uri="{FF2B5EF4-FFF2-40B4-BE49-F238E27FC236}">
                <a16:creationId xmlns:a16="http://schemas.microsoft.com/office/drawing/2014/main" id="{BB72ED8A-2112-AE1C-B12F-5D452CAAA8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785"/>
          <a:stretch/>
        </p:blipFill>
        <p:spPr bwMode="auto">
          <a:xfrm>
            <a:off x="5842207" y="736379"/>
            <a:ext cx="5775325" cy="28905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F187956A-BDA5-99E6-3528-B7D14D366FB3}"/>
              </a:ext>
            </a:extLst>
          </p:cNvPr>
          <p:cNvCxnSpPr>
            <a:cxnSpLocks/>
          </p:cNvCxnSpPr>
          <p:nvPr/>
        </p:nvCxnSpPr>
        <p:spPr>
          <a:xfrm>
            <a:off x="3299791" y="1808922"/>
            <a:ext cx="5004352" cy="40198"/>
          </a:xfrm>
          <a:prstGeom prst="line">
            <a:avLst/>
          </a:prstGeom>
          <a:ln>
            <a:solidFill>
              <a:srgbClr val="FFC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725026CA-8072-7FBF-D4DC-5F67691FC1F5}"/>
              </a:ext>
            </a:extLst>
          </p:cNvPr>
          <p:cNvCxnSpPr>
            <a:cxnSpLocks/>
          </p:cNvCxnSpPr>
          <p:nvPr/>
        </p:nvCxnSpPr>
        <p:spPr>
          <a:xfrm flipV="1">
            <a:off x="3299791" y="2628997"/>
            <a:ext cx="4954657" cy="203655"/>
          </a:xfrm>
          <a:prstGeom prst="line">
            <a:avLst/>
          </a:prstGeom>
          <a:ln>
            <a:solidFill>
              <a:srgbClr val="FFC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B91A0F0-1241-6C95-1D71-C9A1C01BB375}"/>
              </a:ext>
            </a:extLst>
          </p:cNvPr>
          <p:cNvSpPr/>
          <p:nvPr/>
        </p:nvSpPr>
        <p:spPr>
          <a:xfrm>
            <a:off x="8285017" y="2178627"/>
            <a:ext cx="73791" cy="9525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9AC6B501-B1C1-B627-AA6A-7D3CE6394DD6}"/>
              </a:ext>
            </a:extLst>
          </p:cNvPr>
          <p:cNvSpPr/>
          <p:nvPr/>
        </p:nvSpPr>
        <p:spPr>
          <a:xfrm>
            <a:off x="8451272" y="2197677"/>
            <a:ext cx="73791" cy="9525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48FC9681-FD75-2EFF-9AEB-954409737C8F}"/>
              </a:ext>
            </a:extLst>
          </p:cNvPr>
          <p:cNvSpPr/>
          <p:nvPr/>
        </p:nvSpPr>
        <p:spPr>
          <a:xfrm>
            <a:off x="8656078" y="2197677"/>
            <a:ext cx="73791" cy="9525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8CB81E9E-D540-5006-8B65-DCA392358470}"/>
              </a:ext>
            </a:extLst>
          </p:cNvPr>
          <p:cNvSpPr/>
          <p:nvPr/>
        </p:nvSpPr>
        <p:spPr>
          <a:xfrm>
            <a:off x="8870069" y="2189209"/>
            <a:ext cx="73791" cy="9525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4CB64FBA-AC48-0EC2-CF24-44E6C76523C2}"/>
              </a:ext>
            </a:extLst>
          </p:cNvPr>
          <p:cNvSpPr/>
          <p:nvPr/>
        </p:nvSpPr>
        <p:spPr>
          <a:xfrm rot="21204877">
            <a:off x="9073375" y="2165158"/>
            <a:ext cx="73791" cy="9525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E252A36F-3275-B74B-5CBB-993ECA31B076}"/>
              </a:ext>
            </a:extLst>
          </p:cNvPr>
          <p:cNvSpPr/>
          <p:nvPr/>
        </p:nvSpPr>
        <p:spPr>
          <a:xfrm rot="20858378">
            <a:off x="9287366" y="2140527"/>
            <a:ext cx="73791" cy="9525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8178CFD0-F7EF-4E8F-E0F6-9E463A336EE5}"/>
              </a:ext>
            </a:extLst>
          </p:cNvPr>
          <p:cNvSpPr/>
          <p:nvPr/>
        </p:nvSpPr>
        <p:spPr>
          <a:xfrm rot="21018447">
            <a:off x="9456784" y="2094286"/>
            <a:ext cx="73791" cy="9525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4EE80AE9-61C6-A2A5-D87B-0F70B21C2937}"/>
              </a:ext>
            </a:extLst>
          </p:cNvPr>
          <p:cNvSpPr/>
          <p:nvPr/>
        </p:nvSpPr>
        <p:spPr>
          <a:xfrm>
            <a:off x="2066572" y="2246308"/>
            <a:ext cx="1233219" cy="11970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9D5A3F0C-1F83-6852-D44F-FED5F3E9179C}"/>
              </a:ext>
            </a:extLst>
          </p:cNvPr>
          <p:cNvCxnSpPr>
            <a:cxnSpLocks/>
          </p:cNvCxnSpPr>
          <p:nvPr/>
        </p:nvCxnSpPr>
        <p:spPr>
          <a:xfrm flipV="1">
            <a:off x="3329940" y="2242571"/>
            <a:ext cx="4924508" cy="83241"/>
          </a:xfrm>
          <a:prstGeom prst="line">
            <a:avLst/>
          </a:prstGeom>
          <a:ln>
            <a:solidFill>
              <a:srgbClr val="FFC000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739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96EAB4-2995-CA12-FA83-26F78C4D7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" y="18256"/>
            <a:ext cx="10515600" cy="1325563"/>
          </a:xfrm>
        </p:spPr>
        <p:txBody>
          <a:bodyPr/>
          <a:lstStyle/>
          <a:p>
            <a:r>
              <a:rPr lang="en-US" dirty="0"/>
              <a:t>Multichannel benders</a:t>
            </a:r>
            <a:endParaRPr lang="ru-RU" dirty="0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9F4D1841-6AE2-AA63-4DEA-A3A59B9301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4248755"/>
              </p:ext>
            </p:extLst>
          </p:nvPr>
        </p:nvGraphicFramePr>
        <p:xfrm>
          <a:off x="7128510" y="2343784"/>
          <a:ext cx="4560569" cy="2376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2170">
                  <a:extLst>
                    <a:ext uri="{9D8B030D-6E8A-4147-A177-3AD203B41FA5}">
                      <a16:colId xmlns:a16="http://schemas.microsoft.com/office/drawing/2014/main" val="3465892695"/>
                    </a:ext>
                  </a:extLst>
                </a:gridCol>
                <a:gridCol w="1230630">
                  <a:extLst>
                    <a:ext uri="{9D8B030D-6E8A-4147-A177-3AD203B41FA5}">
                      <a16:colId xmlns:a16="http://schemas.microsoft.com/office/drawing/2014/main" val="424103429"/>
                    </a:ext>
                  </a:extLst>
                </a:gridCol>
                <a:gridCol w="1207769">
                  <a:extLst>
                    <a:ext uri="{9D8B030D-6E8A-4147-A177-3AD203B41FA5}">
                      <a16:colId xmlns:a16="http://schemas.microsoft.com/office/drawing/2014/main" val="3609942450"/>
                    </a:ext>
                  </a:extLst>
                </a:gridCol>
              </a:tblGrid>
              <a:tr h="3961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Bender 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Bender 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1175123"/>
                  </a:ext>
                </a:extLst>
              </a:tr>
              <a:tr h="396134">
                <a:tc>
                  <a:txBody>
                    <a:bodyPr/>
                    <a:lstStyle/>
                    <a:p>
                      <a:r>
                        <a:rPr lang="en-US" dirty="0"/>
                        <a:t>Length, 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997861"/>
                  </a:ext>
                </a:extLst>
              </a:tr>
              <a:tr h="396134">
                <a:tc>
                  <a:txBody>
                    <a:bodyPr/>
                    <a:lstStyle/>
                    <a:p>
                      <a:r>
                        <a:rPr lang="en-US" dirty="0"/>
                        <a:t>Bending angle, deg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3.48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6384963"/>
                  </a:ext>
                </a:extLst>
              </a:tr>
              <a:tr h="396134">
                <a:tc>
                  <a:txBody>
                    <a:bodyPr/>
                    <a:lstStyle/>
                    <a:p>
                      <a:r>
                        <a:rPr lang="en-US" dirty="0"/>
                        <a:t># of channels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 x 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 x 6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395389"/>
                  </a:ext>
                </a:extLst>
              </a:tr>
              <a:tr h="396134">
                <a:tc>
                  <a:txBody>
                    <a:bodyPr/>
                    <a:lstStyle/>
                    <a:p>
                      <a:r>
                        <a:rPr lang="en-US" dirty="0"/>
                        <a:t>Height, cm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13.46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13.46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2270380"/>
                  </a:ext>
                </a:extLst>
              </a:tr>
              <a:tr h="396134">
                <a:tc>
                  <a:txBody>
                    <a:bodyPr/>
                    <a:lstStyle/>
                    <a:p>
                      <a:r>
                        <a:rPr lang="en-US" dirty="0"/>
                        <a:t>Width, cm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15.06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15.06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2629570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D1C8391-CD21-5853-FBBA-865591EE6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74" y="1196337"/>
            <a:ext cx="6471662" cy="3524251"/>
          </a:xfrm>
          <a:prstGeom prst="rect">
            <a:avLst/>
          </a:prstGeom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id="{76D587C0-1E80-B227-A76F-41708B735821}"/>
              </a:ext>
            </a:extLst>
          </p:cNvPr>
          <p:cNvSpPr txBox="1">
            <a:spLocks/>
          </p:cNvSpPr>
          <p:nvPr/>
        </p:nvSpPr>
        <p:spPr>
          <a:xfrm>
            <a:off x="457200" y="5083630"/>
            <a:ext cx="11231879" cy="13654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Bending angle of the first bender is partly compensated as it points 0.477 degrees downwards at the start</a:t>
            </a:r>
          </a:p>
          <a:p>
            <a:r>
              <a:rPr lang="en-US" dirty="0"/>
              <a:t>The beam is horizontal after the bender 2.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4755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CC9A77-8DC2-2565-1DC4-4747F6093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223611"/>
            <a:ext cx="10515600" cy="1006475"/>
          </a:xfrm>
        </p:spPr>
        <p:txBody>
          <a:bodyPr/>
          <a:lstStyle/>
          <a:p>
            <a:r>
              <a:rPr lang="en-US" dirty="0"/>
              <a:t>V-cavity polarizer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C243AC-8758-83D9-D3D2-08EF761A0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072" y="4318883"/>
            <a:ext cx="7780635" cy="2158117"/>
          </a:xfrm>
        </p:spPr>
        <p:txBody>
          <a:bodyPr>
            <a:normAutofit/>
          </a:bodyPr>
          <a:lstStyle/>
          <a:p>
            <a:r>
              <a:rPr lang="en-US" dirty="0"/>
              <a:t>V-cavity polarizer deflects neutrons with unwanted polarization at an angle which can’t be transported in the guide</a:t>
            </a:r>
          </a:p>
          <a:p>
            <a:r>
              <a:rPr lang="en-US" dirty="0"/>
              <a:t>Requires some  space after for the polarization to settle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E47FDF3-8D30-02C4-DC08-58CC2FE56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1" y="1477712"/>
            <a:ext cx="7780634" cy="2593545"/>
          </a:xfrm>
          <a:prstGeom prst="rect">
            <a:avLst/>
          </a:prstGeom>
        </p:spPr>
      </p:pic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55F6F193-DEC0-1932-48C1-C98CA37355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660797"/>
              </p:ext>
            </p:extLst>
          </p:nvPr>
        </p:nvGraphicFramePr>
        <p:xfrm>
          <a:off x="8528957" y="1420588"/>
          <a:ext cx="3592286" cy="2563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6143">
                  <a:extLst>
                    <a:ext uri="{9D8B030D-6E8A-4147-A177-3AD203B41FA5}">
                      <a16:colId xmlns:a16="http://schemas.microsoft.com/office/drawing/2014/main" val="2966828611"/>
                    </a:ext>
                  </a:extLst>
                </a:gridCol>
                <a:gridCol w="1796143">
                  <a:extLst>
                    <a:ext uri="{9D8B030D-6E8A-4147-A177-3AD203B41FA5}">
                      <a16:colId xmlns:a16="http://schemas.microsoft.com/office/drawing/2014/main" val="3861598317"/>
                    </a:ext>
                  </a:extLst>
                </a:gridCol>
              </a:tblGrid>
              <a:tr h="356880">
                <a:tc>
                  <a:txBody>
                    <a:bodyPr/>
                    <a:lstStyle/>
                    <a:p>
                      <a:r>
                        <a:rPr lang="en-US" dirty="0"/>
                        <a:t>Param.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511674"/>
                  </a:ext>
                </a:extLst>
              </a:tr>
              <a:tr h="488576">
                <a:tc>
                  <a:txBody>
                    <a:bodyPr/>
                    <a:lstStyle/>
                    <a:p>
                      <a:r>
                        <a:rPr lang="en-US" dirty="0"/>
                        <a:t>Length, 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1.239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0202190"/>
                  </a:ext>
                </a:extLst>
              </a:tr>
              <a:tr h="488576">
                <a:tc>
                  <a:txBody>
                    <a:bodyPr/>
                    <a:lstStyle/>
                    <a:p>
                      <a:r>
                        <a:rPr lang="en-US" dirty="0" err="1"/>
                        <a:t>Widht</a:t>
                      </a:r>
                      <a:r>
                        <a:rPr lang="en-US" dirty="0"/>
                        <a:t>, cm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15.04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3397908"/>
                  </a:ext>
                </a:extLst>
              </a:tr>
              <a:tr h="488576">
                <a:tc>
                  <a:txBody>
                    <a:bodyPr/>
                    <a:lstStyle/>
                    <a:p>
                      <a:r>
                        <a:rPr lang="en-US" dirty="0"/>
                        <a:t>Height, cm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13.46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9770890"/>
                  </a:ext>
                </a:extLst>
              </a:tr>
              <a:tr h="356880">
                <a:tc>
                  <a:txBody>
                    <a:bodyPr/>
                    <a:lstStyle/>
                    <a:p>
                      <a:r>
                        <a:rPr lang="en-US" dirty="0"/>
                        <a:t>V-cavities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2489338"/>
                  </a:ext>
                </a:extLst>
              </a:tr>
              <a:tr h="356880">
                <a:tc>
                  <a:txBody>
                    <a:bodyPr/>
                    <a:lstStyle/>
                    <a:p>
                      <a:r>
                        <a:rPr lang="en-US" dirty="0"/>
                        <a:t>m-value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0570730"/>
                  </a:ext>
                </a:extLst>
              </a:tr>
            </a:tbl>
          </a:graphicData>
        </a:graphic>
      </p:graphicFrame>
      <p:pic>
        <p:nvPicPr>
          <p:cNvPr id="7" name="Picture 13">
            <a:extLst>
              <a:ext uri="{FF2B5EF4-FFF2-40B4-BE49-F238E27FC236}">
                <a16:creationId xmlns:a16="http://schemas.microsoft.com/office/drawing/2014/main" id="{9B7C7F34-E8D6-225D-436D-5E91F77422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771" y="4318883"/>
            <a:ext cx="3359019" cy="1954624"/>
          </a:xfrm>
          <a:prstGeom prst="rect">
            <a:avLst/>
          </a:prstGeom>
        </p:spPr>
      </p:pic>
      <p:cxnSp>
        <p:nvCxnSpPr>
          <p:cNvPr id="8" name="Straight Connector 15">
            <a:extLst>
              <a:ext uri="{FF2B5EF4-FFF2-40B4-BE49-F238E27FC236}">
                <a16:creationId xmlns:a16="http://schemas.microsoft.com/office/drawing/2014/main" id="{449061F0-4EB3-F1BC-8672-34C3E7C35EB9}"/>
              </a:ext>
            </a:extLst>
          </p:cNvPr>
          <p:cNvCxnSpPr/>
          <p:nvPr/>
        </p:nvCxnSpPr>
        <p:spPr>
          <a:xfrm flipV="1">
            <a:off x="9196188" y="4588179"/>
            <a:ext cx="0" cy="15777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6501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80A17A-7F48-1307-AF02-59C463A65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Splitting and focusing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76EBBF-3CD7-9DCB-C196-5B8FB4792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4650" y="1746251"/>
            <a:ext cx="5899150" cy="4430712"/>
          </a:xfrm>
        </p:spPr>
        <p:txBody>
          <a:bodyPr/>
          <a:lstStyle/>
          <a:p>
            <a:r>
              <a:rPr lang="en-US" dirty="0"/>
              <a:t>The splitting and focusing part is optimized to give maximal neutron flux at the downstream bottom of the cells</a:t>
            </a:r>
          </a:p>
          <a:p>
            <a:r>
              <a:rPr lang="en-US" dirty="0"/>
              <a:t>Focusing and defocusing parts are optimized using quadratic surface parameterization and given as off files.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 descr="Изображение выглядит как снимок экрана, диаграмма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2732F8C-DEDC-A24C-477A-A5A9017D6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284" y="1527649"/>
            <a:ext cx="4603115" cy="48679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CC5381-E813-028F-BC82-A62F7211A707}"/>
              </a:ext>
            </a:extLst>
          </p:cNvPr>
          <p:cNvSpPr txBox="1"/>
          <p:nvPr/>
        </p:nvSpPr>
        <p:spPr>
          <a:xfrm>
            <a:off x="1174750" y="1746251"/>
            <a:ext cx="1112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Side </a:t>
            </a:r>
            <a:r>
              <a:rPr lang="en-US" dirty="0" err="1">
                <a:solidFill>
                  <a:schemeClr val="bg1"/>
                </a:solidFill>
              </a:rPr>
              <a:t>veiw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1680F4-C005-7349-849C-CC05284B2BF2}"/>
              </a:ext>
            </a:extLst>
          </p:cNvPr>
          <p:cNvSpPr txBox="1"/>
          <p:nvPr/>
        </p:nvSpPr>
        <p:spPr>
          <a:xfrm>
            <a:off x="1174750" y="3961606"/>
            <a:ext cx="1026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Top view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953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A3D956-3F2D-41DA-5EB4-9C7366C1F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Instrument layout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645AA6-9FE3-F98E-C187-5B013B514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300" y="5129971"/>
            <a:ext cx="10515600" cy="111842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length of the instrument can be varied, depending on the selected position for the second pulse definition chopper which defines resolution.</a:t>
            </a:r>
            <a:endParaRPr lang="ru-RU" dirty="0"/>
          </a:p>
        </p:txBody>
      </p:sp>
      <p:pic>
        <p:nvPicPr>
          <p:cNvPr id="2049" name="Picture 1" descr="A screen shot of a graph&#10;&#10;AI-generated content may be incorrect.">
            <a:extLst>
              <a:ext uri="{FF2B5EF4-FFF2-40B4-BE49-F238E27FC236}">
                <a16:creationId xmlns:a16="http://schemas.microsoft.com/office/drawing/2014/main" id="{27B4635B-0D68-8DB9-70EC-2AC48D54C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713" y="1724429"/>
            <a:ext cx="8121650" cy="339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1">
            <a:extLst>
              <a:ext uri="{FF2B5EF4-FFF2-40B4-BE49-F238E27FC236}">
                <a16:creationId xmlns:a16="http://schemas.microsoft.com/office/drawing/2014/main" id="{F4D54CA0-BF5A-B3A5-94C2-FFD5EF6259F3}"/>
              </a:ext>
            </a:extLst>
          </p:cNvPr>
          <p:cNvCxnSpPr/>
          <p:nvPr/>
        </p:nvCxnSpPr>
        <p:spPr>
          <a:xfrm>
            <a:off x="2077562" y="3423125"/>
            <a:ext cx="0" cy="2819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Arrow Connector 1">
            <a:extLst>
              <a:ext uri="{FF2B5EF4-FFF2-40B4-BE49-F238E27FC236}">
                <a16:creationId xmlns:a16="http://schemas.microsoft.com/office/drawing/2014/main" id="{14AA155C-2EC9-D847-D875-30B1EE381528}"/>
              </a:ext>
            </a:extLst>
          </p:cNvPr>
          <p:cNvCxnSpPr/>
          <p:nvPr/>
        </p:nvCxnSpPr>
        <p:spPr>
          <a:xfrm>
            <a:off x="2847498" y="2659635"/>
            <a:ext cx="7620" cy="5410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1">
            <a:extLst>
              <a:ext uri="{FF2B5EF4-FFF2-40B4-BE49-F238E27FC236}">
                <a16:creationId xmlns:a16="http://schemas.microsoft.com/office/drawing/2014/main" id="{73B38557-2282-EA91-E5C7-3FDC69BEBCA3}"/>
              </a:ext>
            </a:extLst>
          </p:cNvPr>
          <p:cNvCxnSpPr/>
          <p:nvPr/>
        </p:nvCxnSpPr>
        <p:spPr>
          <a:xfrm>
            <a:off x="3312319" y="2932050"/>
            <a:ext cx="0" cy="2819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1">
            <a:extLst>
              <a:ext uri="{FF2B5EF4-FFF2-40B4-BE49-F238E27FC236}">
                <a16:creationId xmlns:a16="http://schemas.microsoft.com/office/drawing/2014/main" id="{D1E5B08F-56EB-1DCE-6A81-868869705738}"/>
              </a:ext>
            </a:extLst>
          </p:cNvPr>
          <p:cNvCxnSpPr/>
          <p:nvPr/>
        </p:nvCxnSpPr>
        <p:spPr>
          <a:xfrm flipV="1">
            <a:off x="4502150" y="3141184"/>
            <a:ext cx="0" cy="2819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1">
            <a:extLst>
              <a:ext uri="{FF2B5EF4-FFF2-40B4-BE49-F238E27FC236}">
                <a16:creationId xmlns:a16="http://schemas.microsoft.com/office/drawing/2014/main" id="{FA3F5D2F-9186-8CDD-3D35-AEA0C8978F00}"/>
              </a:ext>
            </a:extLst>
          </p:cNvPr>
          <p:cNvCxnSpPr/>
          <p:nvPr/>
        </p:nvCxnSpPr>
        <p:spPr>
          <a:xfrm flipV="1">
            <a:off x="7119778" y="3141184"/>
            <a:ext cx="0" cy="2819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1">
            <a:extLst>
              <a:ext uri="{FF2B5EF4-FFF2-40B4-BE49-F238E27FC236}">
                <a16:creationId xmlns:a16="http://schemas.microsoft.com/office/drawing/2014/main" id="{F3609D40-78AA-7E17-1400-0537627EDA6E}"/>
              </a:ext>
            </a:extLst>
          </p:cNvPr>
          <p:cNvCxnSpPr/>
          <p:nvPr/>
        </p:nvCxnSpPr>
        <p:spPr>
          <a:xfrm flipV="1">
            <a:off x="7776210" y="3000214"/>
            <a:ext cx="0" cy="2819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">
            <a:extLst>
              <a:ext uri="{FF2B5EF4-FFF2-40B4-BE49-F238E27FC236}">
                <a16:creationId xmlns:a16="http://schemas.microsoft.com/office/drawing/2014/main" id="{4CB93F4C-604B-1356-5F07-7AD9B5134263}"/>
              </a:ext>
            </a:extLst>
          </p:cNvPr>
          <p:cNvCxnSpPr/>
          <p:nvPr/>
        </p:nvCxnSpPr>
        <p:spPr>
          <a:xfrm flipV="1">
            <a:off x="8956040" y="3051177"/>
            <a:ext cx="0" cy="2819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 Box 2">
            <a:extLst>
              <a:ext uri="{FF2B5EF4-FFF2-40B4-BE49-F238E27FC236}">
                <a16:creationId xmlns:a16="http://schemas.microsoft.com/office/drawing/2014/main" id="{DB2F629D-2994-5A77-CF09-F8392C4C3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6721" y="2780985"/>
            <a:ext cx="731838" cy="563563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ru-RU" sz="11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Monolith</a:t>
            </a:r>
            <a:endParaRPr kumimoji="0" lang="ru-RU" altLang="ru-RU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insert</a:t>
            </a:r>
            <a:endParaRPr kumimoji="0" lang="en-US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C467F158-E30A-CB33-525C-FDAC5D579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8530" y="2345142"/>
            <a:ext cx="731837" cy="563562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ru-RU" sz="11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PDC1</a:t>
            </a:r>
            <a:endParaRPr kumimoji="0" lang="ru-RU" altLang="ru-RU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FOC1</a:t>
            </a:r>
            <a:endParaRPr kumimoji="0" lang="en-US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D29E3B81-9FE6-8D95-E81D-CE95A82BD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5450" y="2181544"/>
            <a:ext cx="731838" cy="693738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ru-RU" sz="11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Bunker wall insert</a:t>
            </a:r>
            <a:endParaRPr kumimoji="0" lang="en-US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5" name="Straight Arrow Connector 1">
            <a:extLst>
              <a:ext uri="{FF2B5EF4-FFF2-40B4-BE49-F238E27FC236}">
                <a16:creationId xmlns:a16="http://schemas.microsoft.com/office/drawing/2014/main" id="{A332BC6E-3971-9C61-EBB0-AF3DE87B9C6F}"/>
              </a:ext>
            </a:extLst>
          </p:cNvPr>
          <p:cNvCxnSpPr/>
          <p:nvPr/>
        </p:nvCxnSpPr>
        <p:spPr>
          <a:xfrm>
            <a:off x="2584449" y="2918715"/>
            <a:ext cx="0" cy="2819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ext Box 12">
            <a:extLst>
              <a:ext uri="{FF2B5EF4-FFF2-40B4-BE49-F238E27FC236}">
                <a16:creationId xmlns:a16="http://schemas.microsoft.com/office/drawing/2014/main" id="{3F3EFA9A-C933-5F97-3822-A4C7671FB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8718" y="2159494"/>
            <a:ext cx="731838" cy="563563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ru-RU" sz="11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FOC2</a:t>
            </a:r>
            <a:endParaRPr kumimoji="0" lang="en-US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ext Box 13">
            <a:extLst>
              <a:ext uri="{FF2B5EF4-FFF2-40B4-BE49-F238E27FC236}">
                <a16:creationId xmlns:a16="http://schemas.microsoft.com/office/drawing/2014/main" id="{782A08A0-C9BD-65B3-6202-8C44D107A3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4488" y="3358196"/>
            <a:ext cx="731838" cy="693738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ru-RU" sz="11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V-cavity</a:t>
            </a:r>
            <a:endParaRPr kumimoji="0" lang="ru-RU" altLang="ru-RU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polarizer</a:t>
            </a:r>
            <a:endParaRPr kumimoji="0" lang="en-US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E9573A83-764B-0E92-5C06-2B64BE8B9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7332" y="3292794"/>
            <a:ext cx="731838" cy="693737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ru-RU" sz="11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PDC2</a:t>
            </a:r>
            <a:endParaRPr kumimoji="0" lang="ru-RU" altLang="ru-RU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PSC</a:t>
            </a:r>
            <a:endParaRPr kumimoji="0" lang="en-US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Text Box 16">
            <a:extLst>
              <a:ext uri="{FF2B5EF4-FFF2-40B4-BE49-F238E27FC236}">
                <a16:creationId xmlns:a16="http://schemas.microsoft.com/office/drawing/2014/main" id="{C8D6213D-0A97-F029-4A51-0761EE202E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041" y="3217226"/>
            <a:ext cx="922338" cy="693738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ru-RU" sz="11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Defocusing</a:t>
            </a:r>
            <a:endParaRPr kumimoji="0" lang="en-US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Text Box 17">
            <a:extLst>
              <a:ext uri="{FF2B5EF4-FFF2-40B4-BE49-F238E27FC236}">
                <a16:creationId xmlns:a16="http://schemas.microsoft.com/office/drawing/2014/main" id="{CB063955-BCAA-C6A1-E7DF-D4C45AB7B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5200" y="3333117"/>
            <a:ext cx="922338" cy="693738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Focusing</a:t>
            </a:r>
            <a:endParaRPr kumimoji="0" lang="ru-RU" altLang="ru-RU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splitter</a:t>
            </a:r>
            <a:endParaRPr kumimoji="0" lang="en-US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19">
            <a:extLst>
              <a:ext uri="{FF2B5EF4-FFF2-40B4-BE49-F238E27FC236}">
                <a16:creationId xmlns:a16="http://schemas.microsoft.com/office/drawing/2014/main" id="{7910EBA8-5AA0-6AA2-D75A-DC44C80D23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9200" y="2311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" name="Rectangle 20">
            <a:extLst>
              <a:ext uri="{FF2B5EF4-FFF2-40B4-BE49-F238E27FC236}">
                <a16:creationId xmlns:a16="http://schemas.microsoft.com/office/drawing/2014/main" id="{EC8F9FC7-31DE-AA52-1E77-0627065E44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9200" y="47990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6968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3155</TotalTime>
  <Words>842</Words>
  <Application>Microsoft Office PowerPoint</Application>
  <PresentationFormat>Широкоэкранный</PresentationFormat>
  <Paragraphs>217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Aptos</vt:lpstr>
      <vt:lpstr>Aptos Display</vt:lpstr>
      <vt:lpstr>Arial</vt:lpstr>
      <vt:lpstr>Тема Office</vt:lpstr>
      <vt:lpstr>nEDM optics design</vt:lpstr>
      <vt:lpstr>Starting point</vt:lpstr>
      <vt:lpstr>Beam profile past monolith</vt:lpstr>
      <vt:lpstr>Avoiding line of sight</vt:lpstr>
      <vt:lpstr>Two stacked benders </vt:lpstr>
      <vt:lpstr>Multichannel benders</vt:lpstr>
      <vt:lpstr>V-cavity polarizer</vt:lpstr>
      <vt:lpstr>Splitting and focusing</vt:lpstr>
      <vt:lpstr>Instrument layout</vt:lpstr>
      <vt:lpstr>Performance of the neutron optics</vt:lpstr>
      <vt:lpstr>Chopper cascade optimization</vt:lpstr>
      <vt:lpstr>UCN production vs background</vt:lpstr>
      <vt:lpstr>Highlights from optimization</vt:lpstr>
      <vt:lpstr>PDC2 position effect: same low background</vt:lpstr>
      <vt:lpstr>PDC2 position effect: same high UCN yield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Rodion Kolevatov</dc:creator>
  <cp:lastModifiedBy>Rodion Kolevatov</cp:lastModifiedBy>
  <cp:revision>5</cp:revision>
  <dcterms:created xsi:type="dcterms:W3CDTF">2025-04-29T08:07:51Z</dcterms:created>
  <dcterms:modified xsi:type="dcterms:W3CDTF">2025-05-01T12:43:49Z</dcterms:modified>
</cp:coreProperties>
</file>