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67" r:id="rId3"/>
    <p:sldId id="272" r:id="rId4"/>
    <p:sldId id="291" r:id="rId5"/>
    <p:sldId id="307" r:id="rId6"/>
    <p:sldId id="298" r:id="rId7"/>
    <p:sldId id="297" r:id="rId8"/>
    <p:sldId id="294" r:id="rId9"/>
    <p:sldId id="302" r:id="rId10"/>
    <p:sldId id="310" r:id="rId11"/>
    <p:sldId id="311" r:id="rId12"/>
    <p:sldId id="27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5" autoAdjust="0"/>
    <p:restoredTop sz="94713" autoAdjust="0"/>
  </p:normalViewPr>
  <p:slideViewPr>
    <p:cSldViewPr snapToGrid="0" snapToObjects="1">
      <p:cViewPr varScale="1">
        <p:scale>
          <a:sx n="155" d="100"/>
          <a:sy n="155" d="100"/>
        </p:scale>
        <p:origin x="11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2025-04-28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7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status of the mechanical design for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project, as part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engineering efforts.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24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 of the mechanical design for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project, as part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engineering efforts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33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sUp</a:t>
            </a:r>
            <a:r>
              <a:rPr lang="en-US" baseline="0" dirty="0"/>
              <a:t> from 5.5 m from TCS we have the monolith insert / from 5.5 to 6 the bridge beam guide /  bunker area</a:t>
            </a:r>
          </a:p>
          <a:p>
            <a:r>
              <a:rPr lang="en-US" baseline="0" dirty="0"/>
              <a:t>Target monolith starts at 2m from the ESS moderator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45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02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Next Steps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STATUS OF THE MECHANICAL DESIGN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912925"/>
            <a:ext cx="8225642" cy="215772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Engineering </a:t>
            </a:r>
            <a:r>
              <a:rPr lang="en-US" b="1" dirty="0" smtClean="0"/>
              <a:t>activities: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sv-SE" dirty="0" smtClean="0"/>
              <a:t>2. </a:t>
            </a:r>
            <a:r>
              <a:rPr lang="sv-SE" dirty="0" err="1" smtClean="0"/>
              <a:t>nEDM</a:t>
            </a:r>
            <a:r>
              <a:rPr lang="sv-SE" dirty="0" smtClean="0"/>
              <a:t> </a:t>
            </a:r>
            <a:r>
              <a:rPr lang="sv-SE" dirty="0"/>
              <a:t>guide design has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finalized</a:t>
            </a:r>
            <a:r>
              <a:rPr lang="sv-SE" dirty="0"/>
              <a:t> and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soon</a:t>
            </a:r>
            <a:r>
              <a:rPr lang="sv-SE" dirty="0"/>
              <a:t> be </a:t>
            </a:r>
            <a:r>
              <a:rPr lang="sv-SE" dirty="0" err="1"/>
              <a:t>integrated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CAD </a:t>
            </a:r>
            <a:r>
              <a:rPr lang="sv-SE" dirty="0" err="1"/>
              <a:t>model</a:t>
            </a:r>
            <a:r>
              <a:rPr lang="sv-SE" dirty="0"/>
              <a:t>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 smtClean="0"/>
              <a:t>2025-04-29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52" y="2643168"/>
            <a:ext cx="4991302" cy="3173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50" y="2217845"/>
            <a:ext cx="5735884" cy="30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STATUS OF THE MECHANICAL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/>
              <a:t>Questions:</a:t>
            </a:r>
            <a:endParaRPr lang="sv-SE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2025-04-29</a:t>
            </a:fld>
            <a:endParaRPr lang="sv-SE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5227" y="1553189"/>
            <a:ext cx="1141352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</a:t>
            </a: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3D </a:t>
            </a: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Models</a:t>
            </a: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auxiliary</a:t>
            </a:r>
            <a:r>
              <a:rPr kumimoji="0" lang="sv-SE" altLang="sv-S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3D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items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located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altLang="sv-SE" dirty="0" smtClean="0">
                <a:latin typeface="Arial" panose="020B0604020202020204" pitchFamily="34" charset="0"/>
              </a:rPr>
              <a:t>in the </a:t>
            </a:r>
            <a:r>
              <a:rPr lang="sv-SE" altLang="sv-SE" dirty="0" err="1" smtClean="0">
                <a:latin typeface="Arial" panose="020B0604020202020204" pitchFamily="34" charset="0"/>
              </a:rPr>
              <a:t>main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CAD </a:t>
            </a:r>
            <a:r>
              <a:rPr kumimoji="0" lang="sv-SE" altLang="sv-SE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</a:t>
            </a:r>
            <a:r>
              <a:rPr kumimoji="0" lang="sv-SE" altLang="sv-S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br>
              <a:rPr kumimoji="0" lang="sv-SE" altLang="sv-S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Layout Review Meeting: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schedule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longer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meeting to go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entire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layout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nEDM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system in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detail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593" y="3303478"/>
            <a:ext cx="5415531" cy="29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attention. 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787861"/>
            <a:ext cx="8640000" cy="2387600"/>
          </a:xfrm>
        </p:spPr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</a:t>
            </a:r>
            <a:r>
              <a:rPr lang="en-US" dirty="0" smtClean="0"/>
              <a:t>STATUS OF THE MECHANICAL DESIGN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Madalin</a:t>
            </a:r>
            <a:r>
              <a:rPr lang="en-GB" dirty="0"/>
              <a:t> Alexandru Bartis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2025-04-29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 txBox="1">
            <a:spLocks/>
          </p:cNvSpPr>
          <p:nvPr/>
        </p:nvSpPr>
        <p:spPr>
          <a:xfrm>
            <a:off x="2508422" y="4740442"/>
            <a:ext cx="9462999" cy="584662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2800" b="1" dirty="0"/>
              <a:t>HIBEAM/</a:t>
            </a:r>
            <a:r>
              <a:rPr lang="en-US" sz="2800" b="1" dirty="0" err="1"/>
              <a:t>nEDM</a:t>
            </a:r>
            <a:r>
              <a:rPr lang="en-US" sz="2800" b="1" dirty="0"/>
              <a:t> engineering project kick-off meeting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21537"/>
              </p:ext>
            </p:extLst>
          </p:nvPr>
        </p:nvGraphicFramePr>
        <p:xfrm>
          <a:off x="1195647" y="1633448"/>
          <a:ext cx="10134600" cy="18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Scope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and Deliverables of the design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</a:t>
                      </a:r>
                      <a:r>
                        <a:rPr lang="en-GB" sz="2000" b="0" noProof="0" dirty="0" err="1" smtClean="0">
                          <a:solidFill>
                            <a:schemeClr val="bg1"/>
                          </a:solidFill>
                        </a:rPr>
                        <a:t>nEDM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CAD Overall Dimensions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noProof="0" dirty="0" err="1" smtClean="0">
                          <a:solidFill>
                            <a:schemeClr val="bg1"/>
                          </a:solidFill>
                        </a:rPr>
                        <a:t>nEDM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0" baseline="0" noProof="0" dirty="0">
                          <a:solidFill>
                            <a:schemeClr val="bg1"/>
                          </a:solidFill>
                        </a:rPr>
                        <a:t>CAD Updates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4	What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0" baseline="0" noProof="0" dirty="0">
                          <a:solidFill>
                            <a:schemeClr val="bg1"/>
                          </a:solidFill>
                        </a:rPr>
                        <a:t>are the next 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steps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nEDM</a:t>
            </a:r>
            <a:r>
              <a:rPr lang="en-US" dirty="0" smtClean="0"/>
              <a:t> </a:t>
            </a:r>
            <a:r>
              <a:rPr lang="en-US" dirty="0"/>
              <a:t>STATUS OF THE MECHANICAL DESIGN</a:t>
            </a:r>
            <a:endParaRPr lang="en-GB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2025-04-29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002" y="1928994"/>
            <a:ext cx="5195479" cy="39802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Scope </a:t>
            </a:r>
            <a:r>
              <a:rPr lang="en-GB" sz="3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and Deliverables of </a:t>
            </a:r>
            <a:r>
              <a:rPr lang="en-GB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design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STATUS OF THE MECHANICAL DESIGN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20" y="946006"/>
            <a:ext cx="8228215" cy="47680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position of </a:t>
            </a:r>
            <a:r>
              <a:rPr lang="en-US" dirty="0" err="1" smtClean="0"/>
              <a:t>nEDM</a:t>
            </a:r>
            <a:r>
              <a:rPr lang="en-US" dirty="0" smtClean="0"/>
              <a:t> Instrument is on E5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 smtClean="0"/>
              <a:t>2025-04-29</a:t>
            </a: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B5AC6-FEE4-F5C9-73ED-36C8CD7419B0}"/>
              </a:ext>
            </a:extLst>
          </p:cNvPr>
          <p:cNvSpPr txBox="1"/>
          <p:nvPr/>
        </p:nvSpPr>
        <p:spPr>
          <a:xfrm rot="2523102">
            <a:off x="3595188" y="4359370"/>
            <a:ext cx="110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SKADI</a:t>
            </a:r>
            <a:endParaRPr lang="en-S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B5AC6-FEE4-F5C9-73ED-36C8CD7419B0}"/>
              </a:ext>
            </a:extLst>
          </p:cNvPr>
          <p:cNvSpPr txBox="1"/>
          <p:nvPr/>
        </p:nvSpPr>
        <p:spPr>
          <a:xfrm rot="3769771">
            <a:off x="4829214" y="3819151"/>
            <a:ext cx="8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chemeClr val="bg1"/>
                </a:solidFill>
              </a:rPr>
              <a:t>VESPA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B5AC6-FEE4-F5C9-73ED-36C8CD7419B0}"/>
              </a:ext>
            </a:extLst>
          </p:cNvPr>
          <p:cNvSpPr txBox="1"/>
          <p:nvPr/>
        </p:nvSpPr>
        <p:spPr>
          <a:xfrm rot="3283134">
            <a:off x="3895491" y="3091903"/>
            <a:ext cx="121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0070C0"/>
                </a:solidFill>
              </a:rPr>
              <a:t>nEDM</a:t>
            </a:r>
            <a:endParaRPr lang="en-SE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B5AC6-FEE4-F5C9-73ED-36C8CD7419B0}"/>
              </a:ext>
            </a:extLst>
          </p:cNvPr>
          <p:cNvSpPr txBox="1"/>
          <p:nvPr/>
        </p:nvSpPr>
        <p:spPr>
          <a:xfrm rot="20767056">
            <a:off x="4047314" y="5626328"/>
            <a:ext cx="92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SKADI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EB5AC6-FEE4-F5C9-73ED-36C8CD7419B0}"/>
              </a:ext>
            </a:extLst>
          </p:cNvPr>
          <p:cNvSpPr txBox="1"/>
          <p:nvPr/>
        </p:nvSpPr>
        <p:spPr>
          <a:xfrm>
            <a:off x="3197460" y="1788308"/>
            <a:ext cx="121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E5</a:t>
            </a:r>
            <a:endParaRPr lang="en-SE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EB5AC6-FEE4-F5C9-73ED-36C8CD7419B0}"/>
              </a:ext>
            </a:extLst>
          </p:cNvPr>
          <p:cNvSpPr txBox="1"/>
          <p:nvPr/>
        </p:nvSpPr>
        <p:spPr>
          <a:xfrm>
            <a:off x="3472646" y="3388892"/>
            <a:ext cx="121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E3</a:t>
            </a:r>
            <a:endParaRPr lang="en-SE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B5AC6-FEE4-F5C9-73ED-36C8CD7419B0}"/>
              </a:ext>
            </a:extLst>
          </p:cNvPr>
          <p:cNvSpPr txBox="1"/>
          <p:nvPr/>
        </p:nvSpPr>
        <p:spPr>
          <a:xfrm>
            <a:off x="4432104" y="1737322"/>
            <a:ext cx="121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E7</a:t>
            </a:r>
            <a:endParaRPr lang="en-S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nEDM</a:t>
            </a:r>
            <a:r>
              <a:rPr lang="en-US" dirty="0" smtClean="0"/>
              <a:t> positioning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STATUS OF THE MECHANICAL DESIGN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86" y="1144518"/>
            <a:ext cx="10071957" cy="524392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2025-04-29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9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50" y="1657456"/>
            <a:ext cx="10549183" cy="2657389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STATUS OF THE MECHANICAL DESIGN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 smtClean="0"/>
              <a:t>2025-04-29</a:t>
            </a:r>
            <a:endParaRPr lang="sv-SE" dirty="0"/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 txBox="1">
            <a:spLocks/>
          </p:cNvSpPr>
          <p:nvPr/>
        </p:nvSpPr>
        <p:spPr>
          <a:xfrm>
            <a:off x="988065" y="480102"/>
            <a:ext cx="9432078" cy="515390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/>
              <a:t>nEDM</a:t>
            </a:r>
            <a:r>
              <a:rPr lang="en-GB" sz="3200" dirty="0" smtClean="0"/>
              <a:t> </a:t>
            </a:r>
            <a:r>
              <a:rPr lang="en-GB" sz="3200" dirty="0"/>
              <a:t>Overall CAD Dimensions</a:t>
            </a:r>
          </a:p>
          <a:p>
            <a:endParaRPr lang="sv-SE" dirty="0"/>
          </a:p>
        </p:txBody>
      </p:sp>
      <p:sp>
        <p:nvSpPr>
          <p:cNvPr id="35" name="TextBox 34"/>
          <p:cNvSpPr txBox="1"/>
          <p:nvPr/>
        </p:nvSpPr>
        <p:spPr>
          <a:xfrm>
            <a:off x="1385573" y="497680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666666"/>
                </a:solidFill>
              </a:rPr>
              <a:t>nEDM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664" y="4863409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666666"/>
                </a:solidFill>
              </a:rPr>
              <a:t>nEDM</a:t>
            </a:r>
            <a:r>
              <a:rPr lang="en-US" dirty="0" smtClean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shielding</a:t>
            </a:r>
            <a:endParaRPr lang="sv-SE" dirty="0">
              <a:solidFill>
                <a:srgbClr val="666666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490417" y="5799382"/>
            <a:ext cx="10101219" cy="53949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50069" y="5777793"/>
            <a:ext cx="4975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666666"/>
                </a:solidFill>
              </a:rPr>
              <a:t>85 m</a:t>
            </a:r>
            <a:r>
              <a:rPr lang="en-US" sz="1400" dirty="0" smtClean="0">
                <a:solidFill>
                  <a:srgbClr val="666666"/>
                </a:solidFill>
              </a:rPr>
              <a:t/>
            </a:r>
            <a:br>
              <a:rPr lang="en-US" sz="1400" dirty="0" smtClean="0">
                <a:solidFill>
                  <a:srgbClr val="666666"/>
                </a:solidFill>
              </a:rPr>
            </a:br>
            <a:r>
              <a:rPr lang="sv-SE" dirty="0" smtClean="0"/>
              <a:t>(from </a:t>
            </a:r>
            <a:r>
              <a:rPr lang="sv-SE" dirty="0"/>
              <a:t>the </a:t>
            </a:r>
            <a:r>
              <a:rPr lang="sv-SE" dirty="0" smtClean="0"/>
              <a:t>Moderator </a:t>
            </a:r>
            <a:r>
              <a:rPr lang="sv-SE" dirty="0"/>
              <a:t>to the </a:t>
            </a:r>
            <a:r>
              <a:rPr lang="sv-SE" dirty="0" smtClean="0"/>
              <a:t>Annihilation Target)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387523" y="4335214"/>
            <a:ext cx="127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Moderator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289C5-12A2-290B-8F9F-590E1C311094}"/>
              </a:ext>
            </a:extLst>
          </p:cNvPr>
          <p:cNvSpPr txBox="1"/>
          <p:nvPr/>
        </p:nvSpPr>
        <p:spPr>
          <a:xfrm>
            <a:off x="8661345" y="1553094"/>
            <a:ext cx="19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Bunker wall edge</a:t>
            </a:r>
          </a:p>
        </p:txBody>
      </p:sp>
      <p:cxnSp>
        <p:nvCxnSpPr>
          <p:cNvPr id="23" name="Straight Arrow Connector 22"/>
          <p:cNvCxnSpPr>
            <a:stCxn id="35" idx="0"/>
          </p:cNvCxnSpPr>
          <p:nvPr/>
        </p:nvCxnSpPr>
        <p:spPr>
          <a:xfrm flipV="1">
            <a:off x="1785683" y="3627519"/>
            <a:ext cx="55474" cy="134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881922" y="3208273"/>
            <a:ext cx="0" cy="17046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AB146E-7047-5C30-3A3D-6A14EBEDD658}"/>
              </a:ext>
            </a:extLst>
          </p:cNvPr>
          <p:cNvCxnSpPr/>
          <p:nvPr/>
        </p:nvCxnSpPr>
        <p:spPr>
          <a:xfrm>
            <a:off x="8579532" y="1811590"/>
            <a:ext cx="0" cy="2494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9" idx="0"/>
          </p:cNvCxnSpPr>
          <p:nvPr/>
        </p:nvCxnSpPr>
        <p:spPr>
          <a:xfrm flipH="1" flipV="1">
            <a:off x="10948086" y="2990335"/>
            <a:ext cx="75092" cy="1344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6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55" y="1151633"/>
            <a:ext cx="6577928" cy="5039379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STATUS OF THE MECHANICAL DESIGN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 smtClean="0"/>
              <a:t>2025-04-29</a:t>
            </a:r>
            <a:endParaRPr lang="sv-SE" dirty="0"/>
          </a:p>
        </p:txBody>
      </p:sp>
      <p:sp>
        <p:nvSpPr>
          <p:cNvPr id="29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534367"/>
            <a:ext cx="9360000" cy="507076"/>
          </a:xfrm>
        </p:spPr>
        <p:txBody>
          <a:bodyPr/>
          <a:lstStyle/>
          <a:p>
            <a:r>
              <a:rPr lang="en-GB" dirty="0"/>
              <a:t>Overview of </a:t>
            </a:r>
            <a:r>
              <a:rPr lang="en-GB" dirty="0" smtClean="0"/>
              <a:t>D03</a:t>
            </a:r>
            <a:endParaRPr lang="en-GB" dirty="0"/>
          </a:p>
          <a:p>
            <a:endParaRPr lang="sv-SE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61660" y="1009504"/>
            <a:ext cx="712032" cy="1249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20978" y="1151633"/>
            <a:ext cx="145711" cy="652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0192" y="640172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VESPA – Port E7</a:t>
            </a:r>
            <a:endParaRPr lang="sv-SE" b="1" dirty="0">
              <a:solidFill>
                <a:srgbClr val="6666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1718" y="762365"/>
            <a:ext cx="186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666666"/>
                </a:solidFill>
              </a:rPr>
              <a:t>nEDM</a:t>
            </a:r>
            <a:r>
              <a:rPr lang="en-US" b="1" dirty="0">
                <a:solidFill>
                  <a:srgbClr val="666666"/>
                </a:solidFill>
              </a:rPr>
              <a:t> </a:t>
            </a:r>
            <a:r>
              <a:rPr lang="en-US" b="1" dirty="0" smtClean="0">
                <a:solidFill>
                  <a:srgbClr val="666666"/>
                </a:solidFill>
              </a:rPr>
              <a:t>– </a:t>
            </a:r>
            <a:r>
              <a:rPr lang="en-US" b="1" dirty="0">
                <a:solidFill>
                  <a:srgbClr val="666666"/>
                </a:solidFill>
              </a:rPr>
              <a:t>Port </a:t>
            </a:r>
            <a:r>
              <a:rPr lang="en-US" b="1" dirty="0" smtClean="0">
                <a:solidFill>
                  <a:srgbClr val="666666"/>
                </a:solidFill>
              </a:rPr>
              <a:t>E5</a:t>
            </a:r>
            <a:endParaRPr lang="sv-SE" b="1" dirty="0">
              <a:solidFill>
                <a:srgbClr val="66666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60216" y="3977640"/>
            <a:ext cx="1814514" cy="1292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38545" y="5270157"/>
            <a:ext cx="189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666666"/>
                </a:solidFill>
              </a:rPr>
              <a:t>SKADI </a:t>
            </a:r>
            <a:r>
              <a:rPr lang="en-US" b="1" dirty="0">
                <a:solidFill>
                  <a:srgbClr val="666666"/>
                </a:solidFill>
              </a:rPr>
              <a:t>– Port </a:t>
            </a:r>
            <a:r>
              <a:rPr lang="en-US" b="1" dirty="0" smtClean="0">
                <a:solidFill>
                  <a:srgbClr val="666666"/>
                </a:solidFill>
              </a:rPr>
              <a:t>E3</a:t>
            </a:r>
            <a:endParaRPr lang="sv-SE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1336325"/>
            <a:ext cx="11150832" cy="4886930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STATUS OF THE MECHANICAL DESIGN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 smtClean="0"/>
              <a:t>2025-04-29</a:t>
            </a:r>
            <a:endParaRPr lang="sv-SE" dirty="0"/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1631" y="407322"/>
            <a:ext cx="9432078" cy="515390"/>
          </a:xfrm>
        </p:spPr>
        <p:txBody>
          <a:bodyPr/>
          <a:lstStyle/>
          <a:p>
            <a:r>
              <a:rPr lang="en-GB" sz="3200" dirty="0"/>
              <a:t>HIBEAM CAD Updates</a:t>
            </a:r>
          </a:p>
          <a:p>
            <a:endParaRPr lang="sv-SE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951609" y="2141221"/>
            <a:ext cx="348246" cy="524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24541" y="178206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666666"/>
                </a:solidFill>
              </a:rPr>
              <a:t>nEDM</a:t>
            </a:r>
            <a:endParaRPr lang="sv-SE" dirty="0">
              <a:solidFill>
                <a:srgbClr val="6666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357465" y="1835392"/>
            <a:ext cx="0" cy="9001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46035" y="142582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666666"/>
                </a:solidFill>
              </a:rPr>
              <a:t>nEDM</a:t>
            </a:r>
            <a:r>
              <a:rPr lang="en-US" dirty="0" smtClean="0">
                <a:solidFill>
                  <a:srgbClr val="666666"/>
                </a:solidFill>
              </a:rPr>
              <a:t> Placeholder Shielding</a:t>
            </a:r>
            <a:endParaRPr lang="sv-SE" dirty="0">
              <a:solidFill>
                <a:srgbClr val="666666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8751974" y="2293620"/>
            <a:ext cx="687328" cy="1228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99013" y="3521647"/>
            <a:ext cx="158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Heavy shutter</a:t>
            </a:r>
            <a:endParaRPr lang="sv-SE" dirty="0">
              <a:solidFill>
                <a:srgbClr val="666666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10642301" y="1795158"/>
            <a:ext cx="21990" cy="14485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602188" y="3243741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Neutron guides</a:t>
            </a:r>
            <a:endParaRPr lang="sv-SE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Next Steps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STATUS OF THE MECHANICAL DESIGN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77" y="692473"/>
            <a:ext cx="7144426" cy="16099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Engineering </a:t>
            </a:r>
            <a:r>
              <a:rPr lang="en-US" b="1" dirty="0" smtClean="0"/>
              <a:t>activities: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</a:t>
            </a:r>
            <a:r>
              <a:rPr lang="en-US" dirty="0"/>
              <a:t>Our next steps on the engineering side include adding the necessary infrastructure into the model—this includes service lines, supports, and auxiliary systems.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 smtClean="0"/>
              <a:t>2025-04-29</a:t>
            </a:r>
            <a:endParaRPr lang="sv-SE" dirty="0"/>
          </a:p>
        </p:txBody>
      </p:sp>
      <p:pic>
        <p:nvPicPr>
          <p:cNvPr id="102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20" y="1321465"/>
            <a:ext cx="4105621" cy="216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9" y="2403388"/>
            <a:ext cx="5096758" cy="292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13" y="3888157"/>
            <a:ext cx="2395203" cy="2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21281</TotalTime>
  <Words>379</Words>
  <Application>Microsoft Office PowerPoint</Application>
  <PresentationFormat>Widescreen</PresentationFormat>
  <Paragraphs>82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nEDM STATUS OF THE MECHANICAL DESIGN</vt:lpstr>
      <vt:lpstr>Agenda</vt:lpstr>
      <vt:lpstr>Scope and Deliverables of the design</vt:lpstr>
      <vt:lpstr>nEDM positioning</vt:lpstr>
      <vt:lpstr>PowerPoint Presentation</vt:lpstr>
      <vt:lpstr>PowerPoint Presentation</vt:lpstr>
      <vt:lpstr>PowerPoint Presentation</vt:lpstr>
      <vt:lpstr>Next Steps</vt:lpstr>
      <vt:lpstr>Next Steps</vt:lpstr>
      <vt:lpstr>PowerPoint Presentation</vt:lpstr>
      <vt:lpstr>Thank you for your attention. 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Madalin-Alexandru Bartis</dc:creator>
  <cp:lastModifiedBy>Madalin-Alexandru Bartis</cp:lastModifiedBy>
  <cp:revision>189</cp:revision>
  <cp:lastPrinted>2019-03-08T10:27:30Z</cp:lastPrinted>
  <dcterms:created xsi:type="dcterms:W3CDTF">2023-12-01T09:31:04Z</dcterms:created>
  <dcterms:modified xsi:type="dcterms:W3CDTF">2025-04-29T12:11:04Z</dcterms:modified>
</cp:coreProperties>
</file>