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59" r:id="rId3"/>
    <p:sldId id="311" r:id="rId4"/>
    <p:sldId id="312" r:id="rId5"/>
    <p:sldId id="313" r:id="rId6"/>
    <p:sldId id="323" r:id="rId7"/>
    <p:sldId id="324" r:id="rId8"/>
    <p:sldId id="316" r:id="rId9"/>
    <p:sldId id="315" r:id="rId10"/>
    <p:sldId id="321" r:id="rId11"/>
    <p:sldId id="280" r:id="rId12"/>
  </p:sldIdLst>
  <p:sldSz cx="12192000" cy="6858000"/>
  <p:notesSz cx="6858000" cy="9144000"/>
  <p:custDataLst>
    <p:tags r:id="rId1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320">
          <p15:clr>
            <a:srgbClr val="A4A3A4"/>
          </p15:clr>
        </p15:guide>
        <p15:guide id="2" orient="horz">
          <p15:clr>
            <a:srgbClr val="A4A3A4"/>
          </p15:clr>
        </p15:guide>
        <p15:guide id="3" orient="horz" pos="1128">
          <p15:clr>
            <a:srgbClr val="A4A3A4"/>
          </p15:clr>
        </p15:guide>
        <p15:guide id="4" orient="horz" pos="1992">
          <p15:clr>
            <a:srgbClr val="A4A3A4"/>
          </p15:clr>
        </p15:guide>
        <p15:guide id="5">
          <p15:clr>
            <a:srgbClr val="A4A3A4"/>
          </p15:clr>
        </p15:guide>
        <p15:guide id="6" pos="7680">
          <p15:clr>
            <a:srgbClr val="A4A3A4"/>
          </p15:clr>
        </p15:guide>
        <p15:guide id="7" pos="288">
          <p15:clr>
            <a:srgbClr val="A4A3A4"/>
          </p15:clr>
        </p15:guide>
        <p15:guide id="8" pos="1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4CC"/>
    <a:srgbClr val="E20000"/>
    <a:srgbClr val="D00000"/>
    <a:srgbClr val="003384"/>
    <a:srgbClr val="F2F2F2"/>
    <a:srgbClr val="BC0000"/>
    <a:srgbClr val="EEE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4" autoAdjust="0"/>
    <p:restoredTop sz="71684" autoAdjust="0"/>
  </p:normalViewPr>
  <p:slideViewPr>
    <p:cSldViewPr snapToGrid="0">
      <p:cViewPr varScale="1">
        <p:scale>
          <a:sx n="60" d="100"/>
          <a:sy n="60" d="100"/>
        </p:scale>
        <p:origin x="1421" y="34"/>
      </p:cViewPr>
      <p:guideLst>
        <p:guide orient="horz" pos="4320"/>
        <p:guide orient="horz"/>
        <p:guide orient="horz" pos="1128"/>
        <p:guide orient="horz" pos="1992"/>
        <p:guide/>
        <p:guide pos="7680"/>
        <p:guide pos="288"/>
        <p:guide pos="1608"/>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2AAAF-FA3F-4163-BD63-C634E830A43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A0879A1B-326F-427B-A56B-0CBFD83AA12D}">
      <dgm:prSet phldrT="[文本]" custT="1"/>
      <dgm:spPr>
        <a:solidFill>
          <a:srgbClr val="0070C0"/>
        </a:solidFill>
      </dgm:spPr>
      <dgm:t>
        <a:bodyPr/>
        <a:lstStyle/>
        <a:p>
          <a:r>
            <a:rPr lang="en-US" altLang="en-US" sz="2000" b="1" dirty="0">
              <a:solidFill>
                <a:schemeClr val="bg1"/>
              </a:solidFill>
              <a:latin typeface="+mn-lt"/>
              <a:ea typeface="微软雅黑" panose="020B0503020204020204" pitchFamily="34" charset="-122"/>
            </a:rPr>
            <a:t>Reciprocal vector and direction</a:t>
          </a:r>
          <a:endParaRPr lang="zh-CN" altLang="en-US" sz="2000" dirty="0">
            <a:solidFill>
              <a:schemeClr val="bg1"/>
            </a:solidFill>
            <a:latin typeface="+mn-lt"/>
          </a:endParaRPr>
        </a:p>
      </dgm:t>
    </dgm:pt>
    <dgm:pt modelId="{F04D8D65-C247-497E-BBAD-03FE3B3E1468}" type="parTrans" cxnId="{86827E5C-85E8-4178-BDAA-24431373B710}">
      <dgm:prSet/>
      <dgm:spPr/>
      <dgm:t>
        <a:bodyPr/>
        <a:lstStyle/>
        <a:p>
          <a:endParaRPr lang="zh-CN" altLang="en-US" sz="1600">
            <a:latin typeface="+mn-lt"/>
          </a:endParaRPr>
        </a:p>
      </dgm:t>
    </dgm:pt>
    <dgm:pt modelId="{01EFD290-63D7-4357-AD36-59F319D48386}" type="sibTrans" cxnId="{86827E5C-85E8-4178-BDAA-24431373B710}">
      <dgm:prSet/>
      <dgm:spPr/>
      <dgm:t>
        <a:bodyPr/>
        <a:lstStyle/>
        <a:p>
          <a:endParaRPr lang="zh-CN" altLang="en-US" sz="1600">
            <a:latin typeface="+mn-lt"/>
          </a:endParaRPr>
        </a:p>
      </dgm:t>
    </dgm:pt>
    <dgm:pt modelId="{05624757-085A-475C-8644-CD429BB0D48A}">
      <dgm:prSet phldrT="[文本]" custT="1"/>
      <dgm:spPr>
        <a:solidFill>
          <a:srgbClr val="0070C0"/>
        </a:solidFill>
      </dgm:spPr>
      <dgm:t>
        <a:bodyPr/>
        <a:lstStyle/>
        <a:p>
          <a:r>
            <a:rPr lang="en-US" altLang="en-US" sz="2000" b="1" dirty="0">
              <a:solidFill>
                <a:schemeClr val="bg1"/>
              </a:solidFill>
              <a:latin typeface="+mn-lt"/>
              <a:ea typeface="微软雅黑" panose="020B0503020204020204" pitchFamily="34" charset="-122"/>
            </a:rPr>
            <a:t>Check single crystal quality</a:t>
          </a:r>
          <a:endParaRPr lang="zh-CN" altLang="en-US" sz="2000" dirty="0">
            <a:solidFill>
              <a:schemeClr val="bg1"/>
            </a:solidFill>
            <a:latin typeface="+mn-lt"/>
          </a:endParaRPr>
        </a:p>
      </dgm:t>
    </dgm:pt>
    <dgm:pt modelId="{1ACB398D-817A-42AF-9091-4B07B8C9DD6B}" type="parTrans" cxnId="{9651E996-332D-4D36-91D4-EFA272CB2358}">
      <dgm:prSet/>
      <dgm:spPr/>
      <dgm:t>
        <a:bodyPr/>
        <a:lstStyle/>
        <a:p>
          <a:endParaRPr lang="zh-CN" altLang="en-US" sz="1600">
            <a:latin typeface="+mn-lt"/>
          </a:endParaRPr>
        </a:p>
      </dgm:t>
    </dgm:pt>
    <dgm:pt modelId="{870941F9-4630-446B-9568-8A6CC2A5D5C4}" type="sibTrans" cxnId="{9651E996-332D-4D36-91D4-EFA272CB2358}">
      <dgm:prSet/>
      <dgm:spPr/>
      <dgm:t>
        <a:bodyPr/>
        <a:lstStyle/>
        <a:p>
          <a:endParaRPr lang="zh-CN" altLang="en-US" sz="1600">
            <a:latin typeface="+mn-lt"/>
          </a:endParaRPr>
        </a:p>
      </dgm:t>
    </dgm:pt>
    <dgm:pt modelId="{47DD690E-E0E0-44D7-AC1E-8601CDA556AA}">
      <dgm:prSet phldrT="[文本]" custT="1"/>
      <dgm:spPr>
        <a:solidFill>
          <a:srgbClr val="0070C0"/>
        </a:solidFill>
      </dgm:spPr>
      <dgm:t>
        <a:bodyPr/>
        <a:lstStyle/>
        <a:p>
          <a:r>
            <a:rPr lang="en-US" altLang="en-US" sz="2000" b="1" dirty="0">
              <a:latin typeface="+mn-lt"/>
            </a:rPr>
            <a:t>Single crystal directional cutting</a:t>
          </a:r>
          <a:endParaRPr lang="zh-CN" altLang="en-US" sz="2000" b="1" dirty="0">
            <a:latin typeface="+mn-lt"/>
          </a:endParaRPr>
        </a:p>
      </dgm:t>
    </dgm:pt>
    <dgm:pt modelId="{DA316A47-0317-4035-A334-58A1BEA238A6}" type="parTrans" cxnId="{B603BC1F-0E9F-491F-A1A3-9CB0E6060022}">
      <dgm:prSet/>
      <dgm:spPr/>
      <dgm:t>
        <a:bodyPr/>
        <a:lstStyle/>
        <a:p>
          <a:endParaRPr lang="zh-CN" altLang="en-US" sz="1600">
            <a:latin typeface="+mn-lt"/>
          </a:endParaRPr>
        </a:p>
      </dgm:t>
    </dgm:pt>
    <dgm:pt modelId="{FC630573-E145-4841-BD8D-AD7362854645}" type="sibTrans" cxnId="{B603BC1F-0E9F-491F-A1A3-9CB0E6060022}">
      <dgm:prSet/>
      <dgm:spPr/>
      <dgm:t>
        <a:bodyPr/>
        <a:lstStyle/>
        <a:p>
          <a:endParaRPr lang="zh-CN" altLang="en-US" sz="1600">
            <a:latin typeface="+mn-lt"/>
          </a:endParaRPr>
        </a:p>
      </dgm:t>
    </dgm:pt>
    <dgm:pt modelId="{C16C62B5-8378-439A-B997-FDD5CAE5593D}">
      <dgm:prSet phldrT="[文本]" custT="1"/>
      <dgm:spPr>
        <a:solidFill>
          <a:srgbClr val="0070C0"/>
        </a:solidFill>
      </dgm:spPr>
      <dgm:t>
        <a:bodyPr/>
        <a:lstStyle/>
        <a:p>
          <a:r>
            <a:rPr lang="en-US" altLang="en-US" sz="1600" dirty="0">
              <a:latin typeface="+mn-lt"/>
            </a:rPr>
            <a:t>Single crystal property/scattering test under special environment</a:t>
          </a:r>
          <a:endParaRPr lang="zh-CN" altLang="en-US" sz="1600" dirty="0">
            <a:latin typeface="+mn-lt"/>
          </a:endParaRPr>
        </a:p>
      </dgm:t>
    </dgm:pt>
    <dgm:pt modelId="{2FA5B669-7970-472F-84ED-07644CC1D259}" type="parTrans" cxnId="{0F2EE64E-3E22-4ABA-A21D-8619D0537C10}">
      <dgm:prSet/>
      <dgm:spPr/>
      <dgm:t>
        <a:bodyPr/>
        <a:lstStyle/>
        <a:p>
          <a:endParaRPr lang="zh-CN" altLang="en-US" sz="1600">
            <a:latin typeface="+mn-lt"/>
          </a:endParaRPr>
        </a:p>
      </dgm:t>
    </dgm:pt>
    <dgm:pt modelId="{A0D6E439-9B9B-4617-994F-7F0C25F099DA}" type="sibTrans" cxnId="{0F2EE64E-3E22-4ABA-A21D-8619D0537C10}">
      <dgm:prSet/>
      <dgm:spPr/>
      <dgm:t>
        <a:bodyPr/>
        <a:lstStyle/>
        <a:p>
          <a:endParaRPr lang="zh-CN" altLang="en-US" sz="1600">
            <a:latin typeface="+mn-lt"/>
          </a:endParaRPr>
        </a:p>
      </dgm:t>
    </dgm:pt>
    <dgm:pt modelId="{43C72F58-2AEC-4723-8453-3F67E8C2F0F7}">
      <dgm:prSet phldrT="[文本]" custT="1"/>
      <dgm:spPr>
        <a:solidFill>
          <a:srgbClr val="0070C0"/>
        </a:solidFill>
      </dgm:spPr>
      <dgm:t>
        <a:bodyPr/>
        <a:lstStyle/>
        <a:p>
          <a:r>
            <a:rPr lang="en-US" altLang="en-US" sz="1600" dirty="0">
              <a:latin typeface="+mn-lt"/>
            </a:rPr>
            <a:t>Future developments (Laue lines, single-crystal stress, etc.)</a:t>
          </a:r>
          <a:endParaRPr lang="zh-CN" altLang="en-US" sz="1600" dirty="0">
            <a:latin typeface="+mn-lt"/>
          </a:endParaRPr>
        </a:p>
      </dgm:t>
    </dgm:pt>
    <dgm:pt modelId="{3E6B9BCA-8C58-4A6C-9ADB-9A9FFBDC0F84}" type="parTrans" cxnId="{D33D1D5F-01D7-4084-AFFA-3A08FB94B37A}">
      <dgm:prSet/>
      <dgm:spPr/>
      <dgm:t>
        <a:bodyPr/>
        <a:lstStyle/>
        <a:p>
          <a:endParaRPr lang="zh-CN" altLang="en-US" sz="1600">
            <a:latin typeface="+mn-lt"/>
          </a:endParaRPr>
        </a:p>
      </dgm:t>
    </dgm:pt>
    <dgm:pt modelId="{E36234D4-DF70-4154-B89C-B933207D06D2}" type="sibTrans" cxnId="{D33D1D5F-01D7-4084-AFFA-3A08FB94B37A}">
      <dgm:prSet/>
      <dgm:spPr/>
      <dgm:t>
        <a:bodyPr/>
        <a:lstStyle/>
        <a:p>
          <a:endParaRPr lang="zh-CN" altLang="en-US" sz="1600">
            <a:latin typeface="+mn-lt"/>
          </a:endParaRPr>
        </a:p>
      </dgm:t>
    </dgm:pt>
    <dgm:pt modelId="{9EC17EBE-C7FF-452B-BB52-41C094F03F95}" type="pres">
      <dgm:prSet presAssocID="{FD12AAAF-FA3F-4163-BD63-C634E830A435}" presName="Name0" presStyleCnt="0">
        <dgm:presLayoutVars>
          <dgm:chMax val="7"/>
          <dgm:chPref val="7"/>
          <dgm:dir/>
        </dgm:presLayoutVars>
      </dgm:prSet>
      <dgm:spPr/>
    </dgm:pt>
    <dgm:pt modelId="{2C0C2F59-188A-4497-AF9A-CD73841E4576}" type="pres">
      <dgm:prSet presAssocID="{FD12AAAF-FA3F-4163-BD63-C634E830A435}" presName="Name1" presStyleCnt="0"/>
      <dgm:spPr/>
    </dgm:pt>
    <dgm:pt modelId="{C6816866-CA2A-49F8-B936-D08260F792D6}" type="pres">
      <dgm:prSet presAssocID="{FD12AAAF-FA3F-4163-BD63-C634E830A435}" presName="cycle" presStyleCnt="0"/>
      <dgm:spPr/>
    </dgm:pt>
    <dgm:pt modelId="{2F1EDDA4-8AAF-4612-A116-19F4FAEE9EFF}" type="pres">
      <dgm:prSet presAssocID="{FD12AAAF-FA3F-4163-BD63-C634E830A435}" presName="srcNode" presStyleLbl="node1" presStyleIdx="0" presStyleCnt="5"/>
      <dgm:spPr/>
    </dgm:pt>
    <dgm:pt modelId="{A3727F1C-B614-4839-9DB7-AC6A948CC319}" type="pres">
      <dgm:prSet presAssocID="{FD12AAAF-FA3F-4163-BD63-C634E830A435}" presName="conn" presStyleLbl="parChTrans1D2" presStyleIdx="0" presStyleCnt="1"/>
      <dgm:spPr/>
    </dgm:pt>
    <dgm:pt modelId="{FDAB47A6-DDE2-48D8-95BD-3C3F8D67AF21}" type="pres">
      <dgm:prSet presAssocID="{FD12AAAF-FA3F-4163-BD63-C634E830A435}" presName="extraNode" presStyleLbl="node1" presStyleIdx="0" presStyleCnt="5"/>
      <dgm:spPr/>
    </dgm:pt>
    <dgm:pt modelId="{D7000234-1C0C-4D10-B2BA-B0DD57FF17EA}" type="pres">
      <dgm:prSet presAssocID="{FD12AAAF-FA3F-4163-BD63-C634E830A435}" presName="dstNode" presStyleLbl="node1" presStyleIdx="0" presStyleCnt="5"/>
      <dgm:spPr/>
    </dgm:pt>
    <dgm:pt modelId="{6B1E55B5-1347-4305-B3B3-B39B4621B420}" type="pres">
      <dgm:prSet presAssocID="{A0879A1B-326F-427B-A56B-0CBFD83AA12D}" presName="text_1" presStyleLbl="node1" presStyleIdx="0" presStyleCnt="5">
        <dgm:presLayoutVars>
          <dgm:bulletEnabled val="1"/>
        </dgm:presLayoutVars>
      </dgm:prSet>
      <dgm:spPr/>
    </dgm:pt>
    <dgm:pt modelId="{C27FA13D-CD8F-4091-8D55-CF80BBD03BC5}" type="pres">
      <dgm:prSet presAssocID="{A0879A1B-326F-427B-A56B-0CBFD83AA12D}" presName="accent_1" presStyleCnt="0"/>
      <dgm:spPr/>
    </dgm:pt>
    <dgm:pt modelId="{C8951A1E-C41C-469F-928C-17B4939EDB5B}" type="pres">
      <dgm:prSet presAssocID="{A0879A1B-326F-427B-A56B-0CBFD83AA12D}" presName="accentRepeatNode" presStyleLbl="solidFgAcc1" presStyleIdx="0" presStyleCnt="5"/>
      <dgm:spPr/>
    </dgm:pt>
    <dgm:pt modelId="{1CBBF4D7-90C4-4E58-B443-F2EE505273FC}" type="pres">
      <dgm:prSet presAssocID="{05624757-085A-475C-8644-CD429BB0D48A}" presName="text_2" presStyleLbl="node1" presStyleIdx="1" presStyleCnt="5">
        <dgm:presLayoutVars>
          <dgm:bulletEnabled val="1"/>
        </dgm:presLayoutVars>
      </dgm:prSet>
      <dgm:spPr/>
    </dgm:pt>
    <dgm:pt modelId="{2949245D-EBD8-44DB-8B1A-D98E16EA040C}" type="pres">
      <dgm:prSet presAssocID="{05624757-085A-475C-8644-CD429BB0D48A}" presName="accent_2" presStyleCnt="0"/>
      <dgm:spPr/>
    </dgm:pt>
    <dgm:pt modelId="{D0ABEFEA-CC19-4E83-A040-8DE3FE0A0B28}" type="pres">
      <dgm:prSet presAssocID="{05624757-085A-475C-8644-CD429BB0D48A}" presName="accentRepeatNode" presStyleLbl="solidFgAcc1" presStyleIdx="1" presStyleCnt="5"/>
      <dgm:spPr/>
    </dgm:pt>
    <dgm:pt modelId="{9276E09F-91D0-4B66-8D9C-F2384E374C99}" type="pres">
      <dgm:prSet presAssocID="{47DD690E-E0E0-44D7-AC1E-8601CDA556AA}" presName="text_3" presStyleLbl="node1" presStyleIdx="2" presStyleCnt="5">
        <dgm:presLayoutVars>
          <dgm:bulletEnabled val="1"/>
        </dgm:presLayoutVars>
      </dgm:prSet>
      <dgm:spPr/>
    </dgm:pt>
    <dgm:pt modelId="{0C8DBB24-71AB-49F6-9A57-4D708EC31EAC}" type="pres">
      <dgm:prSet presAssocID="{47DD690E-E0E0-44D7-AC1E-8601CDA556AA}" presName="accent_3" presStyleCnt="0"/>
      <dgm:spPr/>
    </dgm:pt>
    <dgm:pt modelId="{52E4A916-90EC-49C1-A85A-C511FA2B43DA}" type="pres">
      <dgm:prSet presAssocID="{47DD690E-E0E0-44D7-AC1E-8601CDA556AA}" presName="accentRepeatNode" presStyleLbl="solidFgAcc1" presStyleIdx="2" presStyleCnt="5"/>
      <dgm:spPr/>
    </dgm:pt>
    <dgm:pt modelId="{F6CBA400-960B-48CE-B6C5-606032853C09}" type="pres">
      <dgm:prSet presAssocID="{C16C62B5-8378-439A-B997-FDD5CAE5593D}" presName="text_4" presStyleLbl="node1" presStyleIdx="3" presStyleCnt="5">
        <dgm:presLayoutVars>
          <dgm:bulletEnabled val="1"/>
        </dgm:presLayoutVars>
      </dgm:prSet>
      <dgm:spPr/>
    </dgm:pt>
    <dgm:pt modelId="{D8331952-480B-4015-862E-EFEA7945350B}" type="pres">
      <dgm:prSet presAssocID="{C16C62B5-8378-439A-B997-FDD5CAE5593D}" presName="accent_4" presStyleCnt="0"/>
      <dgm:spPr/>
    </dgm:pt>
    <dgm:pt modelId="{335B5BD5-05D1-4EFF-BCB5-D3BC1C5D7D4F}" type="pres">
      <dgm:prSet presAssocID="{C16C62B5-8378-439A-B997-FDD5CAE5593D}" presName="accentRepeatNode" presStyleLbl="solidFgAcc1" presStyleIdx="3" presStyleCnt="5"/>
      <dgm:spPr/>
    </dgm:pt>
    <dgm:pt modelId="{6897340B-DCA3-4683-AB91-B163CC71E745}" type="pres">
      <dgm:prSet presAssocID="{43C72F58-2AEC-4723-8453-3F67E8C2F0F7}" presName="text_5" presStyleLbl="node1" presStyleIdx="4" presStyleCnt="5">
        <dgm:presLayoutVars>
          <dgm:bulletEnabled val="1"/>
        </dgm:presLayoutVars>
      </dgm:prSet>
      <dgm:spPr/>
    </dgm:pt>
    <dgm:pt modelId="{202EBDA2-723E-4457-ACC8-4F9F77202A13}" type="pres">
      <dgm:prSet presAssocID="{43C72F58-2AEC-4723-8453-3F67E8C2F0F7}" presName="accent_5" presStyleCnt="0"/>
      <dgm:spPr/>
    </dgm:pt>
    <dgm:pt modelId="{04D776FF-4276-4077-B647-B71EE2D8E508}" type="pres">
      <dgm:prSet presAssocID="{43C72F58-2AEC-4723-8453-3F67E8C2F0F7}" presName="accentRepeatNode" presStyleLbl="solidFgAcc1" presStyleIdx="4" presStyleCnt="5"/>
      <dgm:spPr/>
    </dgm:pt>
  </dgm:ptLst>
  <dgm:cxnLst>
    <dgm:cxn modelId="{7FD79A01-0C49-4B4B-ADA9-7CBCD5837A08}" type="presOf" srcId="{05624757-085A-475C-8644-CD429BB0D48A}" destId="{1CBBF4D7-90C4-4E58-B443-F2EE505273FC}" srcOrd="0" destOrd="0" presId="urn:microsoft.com/office/officeart/2008/layout/VerticalCurvedList"/>
    <dgm:cxn modelId="{95F49218-68C2-4802-AF2C-25947491DFB5}" type="presOf" srcId="{A0879A1B-326F-427B-A56B-0CBFD83AA12D}" destId="{6B1E55B5-1347-4305-B3B3-B39B4621B420}" srcOrd="0" destOrd="0" presId="urn:microsoft.com/office/officeart/2008/layout/VerticalCurvedList"/>
    <dgm:cxn modelId="{B603BC1F-0E9F-491F-A1A3-9CB0E6060022}" srcId="{FD12AAAF-FA3F-4163-BD63-C634E830A435}" destId="{47DD690E-E0E0-44D7-AC1E-8601CDA556AA}" srcOrd="2" destOrd="0" parTransId="{DA316A47-0317-4035-A334-58A1BEA238A6}" sibTransId="{FC630573-E145-4841-BD8D-AD7362854645}"/>
    <dgm:cxn modelId="{2CF6F226-0258-436F-A212-AC23D68A1EA1}" type="presOf" srcId="{47DD690E-E0E0-44D7-AC1E-8601CDA556AA}" destId="{9276E09F-91D0-4B66-8D9C-F2384E374C99}" srcOrd="0" destOrd="0" presId="urn:microsoft.com/office/officeart/2008/layout/VerticalCurvedList"/>
    <dgm:cxn modelId="{86827E5C-85E8-4178-BDAA-24431373B710}" srcId="{FD12AAAF-FA3F-4163-BD63-C634E830A435}" destId="{A0879A1B-326F-427B-A56B-0CBFD83AA12D}" srcOrd="0" destOrd="0" parTransId="{F04D8D65-C247-497E-BBAD-03FE3B3E1468}" sibTransId="{01EFD290-63D7-4357-AD36-59F319D48386}"/>
    <dgm:cxn modelId="{D33D1D5F-01D7-4084-AFFA-3A08FB94B37A}" srcId="{FD12AAAF-FA3F-4163-BD63-C634E830A435}" destId="{43C72F58-2AEC-4723-8453-3F67E8C2F0F7}" srcOrd="4" destOrd="0" parTransId="{3E6B9BCA-8C58-4A6C-9ADB-9A9FFBDC0F84}" sibTransId="{E36234D4-DF70-4154-B89C-B933207D06D2}"/>
    <dgm:cxn modelId="{6E81FF60-8405-40AE-AA8F-01EF91688AF7}" type="presOf" srcId="{01EFD290-63D7-4357-AD36-59F319D48386}" destId="{A3727F1C-B614-4839-9DB7-AC6A948CC319}" srcOrd="0" destOrd="0" presId="urn:microsoft.com/office/officeart/2008/layout/VerticalCurvedList"/>
    <dgm:cxn modelId="{0F2EE64E-3E22-4ABA-A21D-8619D0537C10}" srcId="{FD12AAAF-FA3F-4163-BD63-C634E830A435}" destId="{C16C62B5-8378-439A-B997-FDD5CAE5593D}" srcOrd="3" destOrd="0" parTransId="{2FA5B669-7970-472F-84ED-07644CC1D259}" sibTransId="{A0D6E439-9B9B-4617-994F-7F0C25F099DA}"/>
    <dgm:cxn modelId="{2B052286-4CA1-4B66-91D0-0BD409A02218}" type="presOf" srcId="{C16C62B5-8378-439A-B997-FDD5CAE5593D}" destId="{F6CBA400-960B-48CE-B6C5-606032853C09}" srcOrd="0" destOrd="0" presId="urn:microsoft.com/office/officeart/2008/layout/VerticalCurvedList"/>
    <dgm:cxn modelId="{2E51308F-BD20-4314-BC71-66D6267014DA}" type="presOf" srcId="{FD12AAAF-FA3F-4163-BD63-C634E830A435}" destId="{9EC17EBE-C7FF-452B-BB52-41C094F03F95}" srcOrd="0" destOrd="0" presId="urn:microsoft.com/office/officeart/2008/layout/VerticalCurvedList"/>
    <dgm:cxn modelId="{9651E996-332D-4D36-91D4-EFA272CB2358}" srcId="{FD12AAAF-FA3F-4163-BD63-C634E830A435}" destId="{05624757-085A-475C-8644-CD429BB0D48A}" srcOrd="1" destOrd="0" parTransId="{1ACB398D-817A-42AF-9091-4B07B8C9DD6B}" sibTransId="{870941F9-4630-446B-9568-8A6CC2A5D5C4}"/>
    <dgm:cxn modelId="{D0B299F6-1446-442E-AA71-AED0E069F2C9}" type="presOf" srcId="{43C72F58-2AEC-4723-8453-3F67E8C2F0F7}" destId="{6897340B-DCA3-4683-AB91-B163CC71E745}" srcOrd="0" destOrd="0" presId="urn:microsoft.com/office/officeart/2008/layout/VerticalCurvedList"/>
    <dgm:cxn modelId="{347087A7-2C1E-4268-9B6E-011B670F483E}" type="presParOf" srcId="{9EC17EBE-C7FF-452B-BB52-41C094F03F95}" destId="{2C0C2F59-188A-4497-AF9A-CD73841E4576}" srcOrd="0" destOrd="0" presId="urn:microsoft.com/office/officeart/2008/layout/VerticalCurvedList"/>
    <dgm:cxn modelId="{7E641960-F968-44DA-8930-E6F74B888BB4}" type="presParOf" srcId="{2C0C2F59-188A-4497-AF9A-CD73841E4576}" destId="{C6816866-CA2A-49F8-B936-D08260F792D6}" srcOrd="0" destOrd="0" presId="urn:microsoft.com/office/officeart/2008/layout/VerticalCurvedList"/>
    <dgm:cxn modelId="{66BB6791-2EEB-48CB-9CE5-C7DE8AE349A8}" type="presParOf" srcId="{C6816866-CA2A-49F8-B936-D08260F792D6}" destId="{2F1EDDA4-8AAF-4612-A116-19F4FAEE9EFF}" srcOrd="0" destOrd="0" presId="urn:microsoft.com/office/officeart/2008/layout/VerticalCurvedList"/>
    <dgm:cxn modelId="{27D70B26-A0A4-4E03-AD31-AE2B38DB2EC3}" type="presParOf" srcId="{C6816866-CA2A-49F8-B936-D08260F792D6}" destId="{A3727F1C-B614-4839-9DB7-AC6A948CC319}" srcOrd="1" destOrd="0" presId="urn:microsoft.com/office/officeart/2008/layout/VerticalCurvedList"/>
    <dgm:cxn modelId="{D94C41C7-279A-48EC-A078-34E5B561C63F}" type="presParOf" srcId="{C6816866-CA2A-49F8-B936-D08260F792D6}" destId="{FDAB47A6-DDE2-48D8-95BD-3C3F8D67AF21}" srcOrd="2" destOrd="0" presId="urn:microsoft.com/office/officeart/2008/layout/VerticalCurvedList"/>
    <dgm:cxn modelId="{787538E8-BD84-42CB-BA74-0BCAAF183230}" type="presParOf" srcId="{C6816866-CA2A-49F8-B936-D08260F792D6}" destId="{D7000234-1C0C-4D10-B2BA-B0DD57FF17EA}" srcOrd="3" destOrd="0" presId="urn:microsoft.com/office/officeart/2008/layout/VerticalCurvedList"/>
    <dgm:cxn modelId="{111B2EE8-C0AA-47D5-BCF9-F3BD8C2162C3}" type="presParOf" srcId="{2C0C2F59-188A-4497-AF9A-CD73841E4576}" destId="{6B1E55B5-1347-4305-B3B3-B39B4621B420}" srcOrd="1" destOrd="0" presId="urn:microsoft.com/office/officeart/2008/layout/VerticalCurvedList"/>
    <dgm:cxn modelId="{A843BAB7-3F8B-45C1-97F4-84B2FC997C90}" type="presParOf" srcId="{2C0C2F59-188A-4497-AF9A-CD73841E4576}" destId="{C27FA13D-CD8F-4091-8D55-CF80BBD03BC5}" srcOrd="2" destOrd="0" presId="urn:microsoft.com/office/officeart/2008/layout/VerticalCurvedList"/>
    <dgm:cxn modelId="{4D88AFB7-2D09-464B-B761-3021350A48F0}" type="presParOf" srcId="{C27FA13D-CD8F-4091-8D55-CF80BBD03BC5}" destId="{C8951A1E-C41C-469F-928C-17B4939EDB5B}" srcOrd="0" destOrd="0" presId="urn:microsoft.com/office/officeart/2008/layout/VerticalCurvedList"/>
    <dgm:cxn modelId="{07EB0C23-6FD7-4669-8C32-B6F61E4B4B54}" type="presParOf" srcId="{2C0C2F59-188A-4497-AF9A-CD73841E4576}" destId="{1CBBF4D7-90C4-4E58-B443-F2EE505273FC}" srcOrd="3" destOrd="0" presId="urn:microsoft.com/office/officeart/2008/layout/VerticalCurvedList"/>
    <dgm:cxn modelId="{C3E5CB16-4681-48CA-AAD7-3E553F370068}" type="presParOf" srcId="{2C0C2F59-188A-4497-AF9A-CD73841E4576}" destId="{2949245D-EBD8-44DB-8B1A-D98E16EA040C}" srcOrd="4" destOrd="0" presId="urn:microsoft.com/office/officeart/2008/layout/VerticalCurvedList"/>
    <dgm:cxn modelId="{E870D013-4CA3-4ADF-82BC-E9339ADCD51C}" type="presParOf" srcId="{2949245D-EBD8-44DB-8B1A-D98E16EA040C}" destId="{D0ABEFEA-CC19-4E83-A040-8DE3FE0A0B28}" srcOrd="0" destOrd="0" presId="urn:microsoft.com/office/officeart/2008/layout/VerticalCurvedList"/>
    <dgm:cxn modelId="{082C71C3-1EE9-4688-8A74-727EA9B6B208}" type="presParOf" srcId="{2C0C2F59-188A-4497-AF9A-CD73841E4576}" destId="{9276E09F-91D0-4B66-8D9C-F2384E374C99}" srcOrd="5" destOrd="0" presId="urn:microsoft.com/office/officeart/2008/layout/VerticalCurvedList"/>
    <dgm:cxn modelId="{E0100753-3B79-48D1-B5F7-BF07E222C356}" type="presParOf" srcId="{2C0C2F59-188A-4497-AF9A-CD73841E4576}" destId="{0C8DBB24-71AB-49F6-9A57-4D708EC31EAC}" srcOrd="6" destOrd="0" presId="urn:microsoft.com/office/officeart/2008/layout/VerticalCurvedList"/>
    <dgm:cxn modelId="{C43C8918-FBA3-42BE-B068-3F36BCDD76BF}" type="presParOf" srcId="{0C8DBB24-71AB-49F6-9A57-4D708EC31EAC}" destId="{52E4A916-90EC-49C1-A85A-C511FA2B43DA}" srcOrd="0" destOrd="0" presId="urn:microsoft.com/office/officeart/2008/layout/VerticalCurvedList"/>
    <dgm:cxn modelId="{6831C004-58FA-4CBE-BB01-286C5301B5C8}" type="presParOf" srcId="{2C0C2F59-188A-4497-AF9A-CD73841E4576}" destId="{F6CBA400-960B-48CE-B6C5-606032853C09}" srcOrd="7" destOrd="0" presId="urn:microsoft.com/office/officeart/2008/layout/VerticalCurvedList"/>
    <dgm:cxn modelId="{2DC41C19-5C76-4E67-8B96-05C698A13E90}" type="presParOf" srcId="{2C0C2F59-188A-4497-AF9A-CD73841E4576}" destId="{D8331952-480B-4015-862E-EFEA7945350B}" srcOrd="8" destOrd="0" presId="urn:microsoft.com/office/officeart/2008/layout/VerticalCurvedList"/>
    <dgm:cxn modelId="{7C4D3C10-D69B-442F-9A24-13D18270F85C}" type="presParOf" srcId="{D8331952-480B-4015-862E-EFEA7945350B}" destId="{335B5BD5-05D1-4EFF-BCB5-D3BC1C5D7D4F}" srcOrd="0" destOrd="0" presId="urn:microsoft.com/office/officeart/2008/layout/VerticalCurvedList"/>
    <dgm:cxn modelId="{C4FCE742-4C7A-4528-9E0F-C37145F48B6F}" type="presParOf" srcId="{2C0C2F59-188A-4497-AF9A-CD73841E4576}" destId="{6897340B-DCA3-4683-AB91-B163CC71E745}" srcOrd="9" destOrd="0" presId="urn:microsoft.com/office/officeart/2008/layout/VerticalCurvedList"/>
    <dgm:cxn modelId="{BC6A1DC3-D032-4137-8CC0-DB930870509B}" type="presParOf" srcId="{2C0C2F59-188A-4497-AF9A-CD73841E4576}" destId="{202EBDA2-723E-4457-ACC8-4F9F77202A13}" srcOrd="10" destOrd="0" presId="urn:microsoft.com/office/officeart/2008/layout/VerticalCurvedList"/>
    <dgm:cxn modelId="{64C1B523-BAAA-49AF-A467-9A1BCD78187F}" type="presParOf" srcId="{202EBDA2-723E-4457-ACC8-4F9F77202A13}" destId="{04D776FF-4276-4077-B647-B71EE2D8E5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7F1C-B614-4839-9DB7-AC6A948CC319}">
      <dsp:nvSpPr>
        <dsp:cNvPr id="0" name=""/>
        <dsp:cNvSpPr/>
      </dsp:nvSpPr>
      <dsp:spPr>
        <a:xfrm>
          <a:off x="-5029324" y="-770537"/>
          <a:ext cx="5989551" cy="5989551"/>
        </a:xfrm>
        <a:prstGeom prst="blockArc">
          <a:avLst>
            <a:gd name="adj1" fmla="val 18900000"/>
            <a:gd name="adj2" fmla="val 2700000"/>
            <a:gd name="adj3" fmla="val 36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E55B5-1347-4305-B3B3-B39B4621B420}">
      <dsp:nvSpPr>
        <dsp:cNvPr id="0" name=""/>
        <dsp:cNvSpPr/>
      </dsp:nvSpPr>
      <dsp:spPr>
        <a:xfrm>
          <a:off x="420066" y="277940"/>
          <a:ext cx="4539487" cy="55623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513"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solidFill>
                <a:schemeClr val="bg1"/>
              </a:solidFill>
              <a:latin typeface="+mn-lt"/>
              <a:ea typeface="微软雅黑" panose="020B0503020204020204" pitchFamily="34" charset="-122"/>
            </a:rPr>
            <a:t>Reciprocal vector and direction</a:t>
          </a:r>
          <a:endParaRPr lang="zh-CN" altLang="en-US" sz="2000" kern="1200" dirty="0">
            <a:solidFill>
              <a:schemeClr val="bg1"/>
            </a:solidFill>
            <a:latin typeface="+mn-lt"/>
          </a:endParaRPr>
        </a:p>
      </dsp:txBody>
      <dsp:txXfrm>
        <a:off x="420066" y="277940"/>
        <a:ext cx="4539487" cy="556237"/>
      </dsp:txXfrm>
    </dsp:sp>
    <dsp:sp modelId="{C8951A1E-C41C-469F-928C-17B4939EDB5B}">
      <dsp:nvSpPr>
        <dsp:cNvPr id="0" name=""/>
        <dsp:cNvSpPr/>
      </dsp:nvSpPr>
      <dsp:spPr>
        <a:xfrm>
          <a:off x="72417" y="208411"/>
          <a:ext cx="695296" cy="69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BBF4D7-90C4-4E58-B443-F2EE505273FC}">
      <dsp:nvSpPr>
        <dsp:cNvPr id="0" name=""/>
        <dsp:cNvSpPr/>
      </dsp:nvSpPr>
      <dsp:spPr>
        <a:xfrm>
          <a:off x="818649" y="1112030"/>
          <a:ext cx="4140904" cy="55623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513"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solidFill>
                <a:schemeClr val="bg1"/>
              </a:solidFill>
              <a:latin typeface="+mn-lt"/>
              <a:ea typeface="微软雅黑" panose="020B0503020204020204" pitchFamily="34" charset="-122"/>
            </a:rPr>
            <a:t>Check single crystal quality</a:t>
          </a:r>
          <a:endParaRPr lang="zh-CN" altLang="en-US" sz="2000" kern="1200" dirty="0">
            <a:solidFill>
              <a:schemeClr val="bg1"/>
            </a:solidFill>
            <a:latin typeface="+mn-lt"/>
          </a:endParaRPr>
        </a:p>
      </dsp:txBody>
      <dsp:txXfrm>
        <a:off x="818649" y="1112030"/>
        <a:ext cx="4140904" cy="556237"/>
      </dsp:txXfrm>
    </dsp:sp>
    <dsp:sp modelId="{D0ABEFEA-CC19-4E83-A040-8DE3FE0A0B28}">
      <dsp:nvSpPr>
        <dsp:cNvPr id="0" name=""/>
        <dsp:cNvSpPr/>
      </dsp:nvSpPr>
      <dsp:spPr>
        <a:xfrm>
          <a:off x="471001" y="1042500"/>
          <a:ext cx="695296" cy="69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6E09F-91D0-4B66-8D9C-F2384E374C99}">
      <dsp:nvSpPr>
        <dsp:cNvPr id="0" name=""/>
        <dsp:cNvSpPr/>
      </dsp:nvSpPr>
      <dsp:spPr>
        <a:xfrm>
          <a:off x="940982" y="1946119"/>
          <a:ext cx="4018571" cy="55623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513"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latin typeface="+mn-lt"/>
            </a:rPr>
            <a:t>Single crystal directional cutting</a:t>
          </a:r>
          <a:endParaRPr lang="zh-CN" altLang="en-US" sz="2000" b="1" kern="1200" dirty="0">
            <a:latin typeface="+mn-lt"/>
          </a:endParaRPr>
        </a:p>
      </dsp:txBody>
      <dsp:txXfrm>
        <a:off x="940982" y="1946119"/>
        <a:ext cx="4018571" cy="556237"/>
      </dsp:txXfrm>
    </dsp:sp>
    <dsp:sp modelId="{52E4A916-90EC-49C1-A85A-C511FA2B43DA}">
      <dsp:nvSpPr>
        <dsp:cNvPr id="0" name=""/>
        <dsp:cNvSpPr/>
      </dsp:nvSpPr>
      <dsp:spPr>
        <a:xfrm>
          <a:off x="593334" y="1876589"/>
          <a:ext cx="695296" cy="69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CBA400-960B-48CE-B6C5-606032853C09}">
      <dsp:nvSpPr>
        <dsp:cNvPr id="0" name=""/>
        <dsp:cNvSpPr/>
      </dsp:nvSpPr>
      <dsp:spPr>
        <a:xfrm>
          <a:off x="818649" y="2780208"/>
          <a:ext cx="4140904" cy="55623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513" tIns="40640" rIns="40640" bIns="40640" numCol="1" spcCol="1270" anchor="ctr" anchorCtr="0">
          <a:noAutofit/>
        </a:bodyPr>
        <a:lstStyle/>
        <a:p>
          <a:pPr marL="0" lvl="0" indent="0" algn="l" defTabSz="711200">
            <a:lnSpc>
              <a:spcPct val="90000"/>
            </a:lnSpc>
            <a:spcBef>
              <a:spcPct val="0"/>
            </a:spcBef>
            <a:spcAft>
              <a:spcPct val="35000"/>
            </a:spcAft>
            <a:buNone/>
          </a:pPr>
          <a:r>
            <a:rPr lang="en-US" altLang="en-US" sz="1600" kern="1200" dirty="0">
              <a:latin typeface="+mn-lt"/>
            </a:rPr>
            <a:t>Single crystal property/scattering test under special environment</a:t>
          </a:r>
          <a:endParaRPr lang="zh-CN" altLang="en-US" sz="1600" kern="1200" dirty="0">
            <a:latin typeface="+mn-lt"/>
          </a:endParaRPr>
        </a:p>
      </dsp:txBody>
      <dsp:txXfrm>
        <a:off x="818649" y="2780208"/>
        <a:ext cx="4140904" cy="556237"/>
      </dsp:txXfrm>
    </dsp:sp>
    <dsp:sp modelId="{335B5BD5-05D1-4EFF-BCB5-D3BC1C5D7D4F}">
      <dsp:nvSpPr>
        <dsp:cNvPr id="0" name=""/>
        <dsp:cNvSpPr/>
      </dsp:nvSpPr>
      <dsp:spPr>
        <a:xfrm>
          <a:off x="471001" y="2710678"/>
          <a:ext cx="695296" cy="69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7340B-DCA3-4683-AB91-B163CC71E745}">
      <dsp:nvSpPr>
        <dsp:cNvPr id="0" name=""/>
        <dsp:cNvSpPr/>
      </dsp:nvSpPr>
      <dsp:spPr>
        <a:xfrm>
          <a:off x="420066" y="3614297"/>
          <a:ext cx="4539487" cy="55623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513" tIns="40640" rIns="40640" bIns="40640" numCol="1" spcCol="1270" anchor="ctr" anchorCtr="0">
          <a:noAutofit/>
        </a:bodyPr>
        <a:lstStyle/>
        <a:p>
          <a:pPr marL="0" lvl="0" indent="0" algn="l" defTabSz="711200">
            <a:lnSpc>
              <a:spcPct val="90000"/>
            </a:lnSpc>
            <a:spcBef>
              <a:spcPct val="0"/>
            </a:spcBef>
            <a:spcAft>
              <a:spcPct val="35000"/>
            </a:spcAft>
            <a:buNone/>
          </a:pPr>
          <a:r>
            <a:rPr lang="en-US" altLang="en-US" sz="1600" kern="1200" dirty="0">
              <a:latin typeface="+mn-lt"/>
            </a:rPr>
            <a:t>Future developments (Laue lines, single-crystal stress, etc.)</a:t>
          </a:r>
          <a:endParaRPr lang="zh-CN" altLang="en-US" sz="1600" kern="1200" dirty="0">
            <a:latin typeface="+mn-lt"/>
          </a:endParaRPr>
        </a:p>
      </dsp:txBody>
      <dsp:txXfrm>
        <a:off x="420066" y="3614297"/>
        <a:ext cx="4539487" cy="556237"/>
      </dsp:txXfrm>
    </dsp:sp>
    <dsp:sp modelId="{04D776FF-4276-4077-B647-B71EE2D8E508}">
      <dsp:nvSpPr>
        <dsp:cNvPr id="0" name=""/>
        <dsp:cNvSpPr/>
      </dsp:nvSpPr>
      <dsp:spPr>
        <a:xfrm>
          <a:off x="72417" y="3544768"/>
          <a:ext cx="695296" cy="69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E1E81E5-7D6F-81B2-64AE-BD41AB54AB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282528F1-0EA1-CA37-81F2-131A287638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60CCC81-67AE-4527-899A-D360C3499518}" type="datetimeFigureOut">
              <a:rPr lang="zh-CN" altLang="en-US"/>
              <a:pPr>
                <a:defRPr/>
              </a:pPr>
              <a:t>2026/4/17</a:t>
            </a:fld>
            <a:endParaRPr lang="zh-CN" altLang="en-US"/>
          </a:p>
        </p:txBody>
      </p:sp>
      <p:sp>
        <p:nvSpPr>
          <p:cNvPr id="4" name="页脚占位符 3">
            <a:extLst>
              <a:ext uri="{FF2B5EF4-FFF2-40B4-BE49-F238E27FC236}">
                <a16:creationId xmlns:a16="http://schemas.microsoft.com/office/drawing/2014/main" id="{E86FC56B-1154-2665-F00A-7C9C4384C3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a:extLst>
              <a:ext uri="{FF2B5EF4-FFF2-40B4-BE49-F238E27FC236}">
                <a16:creationId xmlns:a16="http://schemas.microsoft.com/office/drawing/2014/main" id="{AB9DC435-B740-F75D-BF14-0BA0E5344C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18E0FB2-0103-4B8B-9839-3C917220DB6A}"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a:extLst>
              <a:ext uri="{FF2B5EF4-FFF2-40B4-BE49-F238E27FC236}">
                <a16:creationId xmlns:a16="http://schemas.microsoft.com/office/drawing/2014/main" id="{3C54A414-C04C-592B-1E48-7D5D59B86FA2}"/>
              </a:ext>
            </a:extLst>
          </p:cNvPr>
          <p:cNvSpPr>
            <a:spLocks noGrp="1"/>
          </p:cNvSpPr>
          <p:nvPr>
            <p:ph type="hdr" sz="quarter"/>
          </p:nvPr>
        </p:nvSpPr>
        <p:spPr>
          <a:xfrm>
            <a:off x="0" y="0"/>
            <a:ext cx="2971800" cy="458788"/>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ltLang="en-US"/>
          </a:p>
        </p:txBody>
      </p:sp>
      <p:sp>
        <p:nvSpPr>
          <p:cNvPr id="5123" name="日期占位符 2">
            <a:extLst>
              <a:ext uri="{FF2B5EF4-FFF2-40B4-BE49-F238E27FC236}">
                <a16:creationId xmlns:a16="http://schemas.microsoft.com/office/drawing/2014/main" id="{929E5FB2-3E8C-3D9C-602D-1B87A1D08060}"/>
              </a:ext>
            </a:extLst>
          </p:cNvPr>
          <p:cNvSpPr>
            <a:spLocks noGrp="1"/>
          </p:cNvSpPr>
          <p:nvPr>
            <p:ph type="dt" idx="1"/>
          </p:nvPr>
        </p:nvSpPr>
        <p:spPr>
          <a:xfrm>
            <a:off x="3884613" y="0"/>
            <a:ext cx="2971800" cy="458788"/>
          </a:xfrm>
          <a:prstGeom prst="rect">
            <a:avLst/>
          </a:prstGeom>
          <a:noFill/>
          <a:ln w="9525">
            <a:noFill/>
          </a:ln>
        </p:spPr>
        <p:txBody>
          <a:bodyPr/>
          <a:lstStyle>
            <a:lvl1pPr algn="r" eaLnBrk="1" hangingPunct="1">
              <a:buFont typeface="Arial" panose="020B0604020202020204" pitchFamily="34" charset="0"/>
              <a:buNone/>
              <a:defRPr sz="1200" noProof="1">
                <a:latin typeface="Calibri" panose="020F0502020204030204" pitchFamily="2" charset="0"/>
              </a:defRPr>
            </a:lvl1pPr>
          </a:lstStyle>
          <a:p>
            <a:pPr>
              <a:defRPr/>
            </a:pPr>
            <a:fld id="{31B5D8CF-553B-4958-B676-A67D01632389}" type="datetimeFigureOut">
              <a:rPr lang="zh-CN" altLang="en-US"/>
              <a:pPr>
                <a:defRPr/>
              </a:pPr>
              <a:t>2026/4/17</a:t>
            </a:fld>
            <a:endParaRPr lang="zh-CN" altLang="en-US"/>
          </a:p>
        </p:txBody>
      </p:sp>
      <p:sp>
        <p:nvSpPr>
          <p:cNvPr id="7172" name="幻灯片图像占位符 3">
            <a:extLst>
              <a:ext uri="{FF2B5EF4-FFF2-40B4-BE49-F238E27FC236}">
                <a16:creationId xmlns:a16="http://schemas.microsoft.com/office/drawing/2014/main" id="{7DCBA6FA-DADC-0DE6-6641-15FAEE4FDB61}"/>
              </a:ext>
            </a:extLst>
          </p:cNvPr>
          <p:cNvSpPr>
            <a:spLocks noGrp="1" noRot="1" noChangeAspect="1" noChangeArrowheads="1"/>
          </p:cNvSpPr>
          <p:nvPr>
            <p:ph type="sldImg" idx="4294967295"/>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5125" name="备注占位符 4">
            <a:extLst>
              <a:ext uri="{FF2B5EF4-FFF2-40B4-BE49-F238E27FC236}">
                <a16:creationId xmlns:a16="http://schemas.microsoft.com/office/drawing/2014/main" id="{61DB43C3-845A-C523-5885-02F98BA20F12}"/>
              </a:ext>
            </a:extLst>
          </p:cNvPr>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页脚占位符 5">
            <a:extLst>
              <a:ext uri="{FF2B5EF4-FFF2-40B4-BE49-F238E27FC236}">
                <a16:creationId xmlns:a16="http://schemas.microsoft.com/office/drawing/2014/main" id="{17A2C78B-92AC-6C6D-0ABB-4D1E3530BAFC}"/>
              </a:ext>
            </a:extLst>
          </p:cNvPr>
          <p:cNvSpPr>
            <a:spLocks noGrp="1"/>
          </p:cNvSpPr>
          <p:nvPr>
            <p:ph type="ftr" sz="quarter" idx="4"/>
          </p:nvPr>
        </p:nvSpPr>
        <p:spPr>
          <a:xfrm>
            <a:off x="0" y="8685213"/>
            <a:ext cx="2971800" cy="458787"/>
          </a:xfrm>
          <a:prstGeom prst="rect">
            <a:avLst/>
          </a:prstGeom>
          <a:noFill/>
          <a:ln w="9525">
            <a:noFill/>
          </a:ln>
        </p:spPr>
        <p:txBody>
          <a:bodyPr anchor="b" anchorCtr="0"/>
          <a:lstStyle>
            <a:lvl1pPr eaLnBrk="1" hangingPunct="1">
              <a:buFont typeface="Arial" panose="020B0604020202020204" pitchFamily="34" charset="0"/>
              <a:buNone/>
              <a:defRPr sz="1200" noProof="1"/>
            </a:lvl1pPr>
          </a:lstStyle>
          <a:p>
            <a:pPr>
              <a:defRPr/>
            </a:pPr>
            <a:endParaRPr lang="zh-CN" altLang="en-US"/>
          </a:p>
        </p:txBody>
      </p:sp>
      <p:sp>
        <p:nvSpPr>
          <p:cNvPr id="5127" name="灯片编号占位符 6">
            <a:extLst>
              <a:ext uri="{FF2B5EF4-FFF2-40B4-BE49-F238E27FC236}">
                <a16:creationId xmlns:a16="http://schemas.microsoft.com/office/drawing/2014/main" id="{8C1A73C9-7832-78CA-7E24-FDD399C62560}"/>
              </a:ext>
            </a:extLst>
          </p:cNvPr>
          <p:cNvSpPr>
            <a:spLocks noGrp="1"/>
          </p:cNvSpPr>
          <p:nvPr>
            <p:ph type="sldNum" sz="quarter" idx="5"/>
          </p:nvPr>
        </p:nvSpPr>
        <p:spPr>
          <a:xfrm>
            <a:off x="3884613" y="8685213"/>
            <a:ext cx="2971800" cy="458787"/>
          </a:xfrm>
          <a:prstGeom prst="rect">
            <a:avLst/>
          </a:prstGeom>
          <a:noFill/>
          <a:ln w="9525">
            <a:noFill/>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D5C41439-180C-43A1-B5F8-E4126F045B0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2"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Calibri" panose="020F0502020204030204" pitchFamily="2"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Calibri" panose="020F0502020204030204" pitchFamily="2"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Calibri" panose="020F0502020204030204" pitchFamily="2"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1</a:t>
            </a:fld>
            <a:endParaRPr lang="zh-CN" altLang="en-US"/>
          </a:p>
        </p:txBody>
      </p:sp>
    </p:spTree>
    <p:extLst>
      <p:ext uri="{BB962C8B-B14F-4D97-AF65-F5344CB8AC3E}">
        <p14:creationId xmlns:p14="http://schemas.microsoft.com/office/powerpoint/2010/main" val="173085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10</a:t>
            </a:fld>
            <a:endParaRPr lang="zh-CN" altLang="en-US"/>
          </a:p>
        </p:txBody>
      </p:sp>
    </p:spTree>
    <p:extLst>
      <p:ext uri="{BB962C8B-B14F-4D97-AF65-F5344CB8AC3E}">
        <p14:creationId xmlns:p14="http://schemas.microsoft.com/office/powerpoint/2010/main" val="130171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11</a:t>
            </a:fld>
            <a:endParaRPr lang="zh-CN" altLang="en-US"/>
          </a:p>
        </p:txBody>
      </p:sp>
    </p:spTree>
    <p:extLst>
      <p:ext uri="{BB962C8B-B14F-4D97-AF65-F5344CB8AC3E}">
        <p14:creationId xmlns:p14="http://schemas.microsoft.com/office/powerpoint/2010/main" val="378177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2</a:t>
            </a:fld>
            <a:endParaRPr lang="zh-CN" altLang="en-US"/>
          </a:p>
        </p:txBody>
      </p:sp>
    </p:spTree>
    <p:extLst>
      <p:ext uri="{BB962C8B-B14F-4D97-AF65-F5344CB8AC3E}">
        <p14:creationId xmlns:p14="http://schemas.microsoft.com/office/powerpoint/2010/main" val="405444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3</a:t>
            </a:fld>
            <a:endParaRPr lang="zh-CN" altLang="en-US"/>
          </a:p>
        </p:txBody>
      </p:sp>
    </p:spTree>
    <p:extLst>
      <p:ext uri="{BB962C8B-B14F-4D97-AF65-F5344CB8AC3E}">
        <p14:creationId xmlns:p14="http://schemas.microsoft.com/office/powerpoint/2010/main" val="324656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4</a:t>
            </a:fld>
            <a:endParaRPr lang="zh-CN" altLang="en-US"/>
          </a:p>
        </p:txBody>
      </p:sp>
    </p:spTree>
    <p:extLst>
      <p:ext uri="{BB962C8B-B14F-4D97-AF65-F5344CB8AC3E}">
        <p14:creationId xmlns:p14="http://schemas.microsoft.com/office/powerpoint/2010/main" val="315624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5</a:t>
            </a:fld>
            <a:endParaRPr lang="zh-CN" altLang="en-US"/>
          </a:p>
        </p:txBody>
      </p:sp>
    </p:spTree>
    <p:extLst>
      <p:ext uri="{BB962C8B-B14F-4D97-AF65-F5344CB8AC3E}">
        <p14:creationId xmlns:p14="http://schemas.microsoft.com/office/powerpoint/2010/main" val="5168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6</a:t>
            </a:fld>
            <a:endParaRPr lang="zh-CN" altLang="en-US"/>
          </a:p>
        </p:txBody>
      </p:sp>
    </p:spTree>
    <p:extLst>
      <p:ext uri="{BB962C8B-B14F-4D97-AF65-F5344CB8AC3E}">
        <p14:creationId xmlns:p14="http://schemas.microsoft.com/office/powerpoint/2010/main" val="194888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7</a:t>
            </a:fld>
            <a:endParaRPr lang="zh-CN" altLang="en-US"/>
          </a:p>
        </p:txBody>
      </p:sp>
    </p:spTree>
    <p:extLst>
      <p:ext uri="{BB962C8B-B14F-4D97-AF65-F5344CB8AC3E}">
        <p14:creationId xmlns:p14="http://schemas.microsoft.com/office/powerpoint/2010/main" val="394495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auto" latinLnBrk="0" hangingPunct="0">
              <a:lnSpc>
                <a:spcPct val="150000"/>
              </a:lnSpc>
              <a:spcBef>
                <a:spcPct val="30000"/>
              </a:spcBef>
              <a:spcAft>
                <a:spcPct val="0"/>
              </a:spcAft>
              <a:buClrTx/>
              <a:buSzTx/>
              <a:buFont typeface="Wingdings" panose="05000000000000000000" charset="0"/>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8</a:t>
            </a:fld>
            <a:endParaRPr lang="zh-CN" altLang="en-US"/>
          </a:p>
        </p:txBody>
      </p:sp>
    </p:spTree>
    <p:extLst>
      <p:ext uri="{BB962C8B-B14F-4D97-AF65-F5344CB8AC3E}">
        <p14:creationId xmlns:p14="http://schemas.microsoft.com/office/powerpoint/2010/main" val="3690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D5C41439-180C-43A1-B5F8-E4126F045B01}" type="slidenum">
              <a:rPr lang="zh-CN" altLang="en-US" smtClean="0"/>
              <a:pPr>
                <a:defRPr/>
              </a:pPr>
              <a:t>9</a:t>
            </a:fld>
            <a:endParaRPr lang="zh-CN" altLang="en-US"/>
          </a:p>
        </p:txBody>
      </p:sp>
    </p:spTree>
    <p:extLst>
      <p:ext uri="{BB962C8B-B14F-4D97-AF65-F5344CB8AC3E}">
        <p14:creationId xmlns:p14="http://schemas.microsoft.com/office/powerpoint/2010/main" val="157733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9085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文本框 9">
            <a:extLst>
              <a:ext uri="{FF2B5EF4-FFF2-40B4-BE49-F238E27FC236}">
                <a16:creationId xmlns:a16="http://schemas.microsoft.com/office/drawing/2014/main" id="{D770AB96-BF2E-DAE5-EA1F-015076ADD6E1}"/>
              </a:ext>
            </a:extLst>
          </p:cNvPr>
          <p:cNvSpPr txBox="1">
            <a:spLocks noChangeArrowheads="1"/>
          </p:cNvSpPr>
          <p:nvPr userDrawn="1"/>
        </p:nvSpPr>
        <p:spPr bwMode="auto">
          <a:xfrm>
            <a:off x="11734800" y="6563533"/>
            <a:ext cx="457200" cy="369888"/>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fld id="{80087C5F-92CD-45E5-839D-865174E3FFDA}"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768"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微软雅黑" panose="020B0503020204020204" pitchFamily="34"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625B998-275D-40F9-A116-DC6ADA665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8771"/>
            <a:ext cx="12192001" cy="3057208"/>
          </a:xfrm>
          <a:prstGeom prst="rect">
            <a:avLst/>
          </a:prstGeom>
        </p:spPr>
      </p:pic>
      <p:sp>
        <p:nvSpPr>
          <p:cNvPr id="11" name="矩形 6">
            <a:extLst>
              <a:ext uri="{FF2B5EF4-FFF2-40B4-BE49-F238E27FC236}">
                <a16:creationId xmlns:a16="http://schemas.microsoft.com/office/drawing/2014/main" id="{03C05FAA-C67A-43B8-93B6-294CA65654BD}"/>
              </a:ext>
            </a:extLst>
          </p:cNvPr>
          <p:cNvSpPr>
            <a:spLocks noChangeArrowheads="1"/>
          </p:cNvSpPr>
          <p:nvPr/>
        </p:nvSpPr>
        <p:spPr bwMode="auto">
          <a:xfrm>
            <a:off x="0" y="2593912"/>
            <a:ext cx="12192000" cy="107146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dirty="0">
                <a:solidFill>
                  <a:schemeClr val="bg1"/>
                </a:solidFill>
                <a:latin typeface="微软雅黑" panose="020B0503020204020204" pitchFamily="34" charset="-122"/>
                <a:ea typeface="微软雅黑" panose="020B0503020204020204" pitchFamily="34" charset="-122"/>
              </a:rPr>
              <a:t>Single-crystal orientation terminal for NTDS</a:t>
            </a:r>
            <a:endParaRPr lang="zh-CN" altLang="en-US" sz="3600" dirty="0">
              <a:solidFill>
                <a:schemeClr val="bg1"/>
              </a:solidFill>
              <a:latin typeface="微软雅黑" panose="020B0503020204020204" pitchFamily="34" charset="-122"/>
              <a:ea typeface="微软雅黑" panose="020B0503020204020204" pitchFamily="34" charset="-122"/>
            </a:endParaRPr>
          </a:p>
        </p:txBody>
      </p:sp>
      <p:pic>
        <p:nvPicPr>
          <p:cNvPr id="13" name="Picture 3" descr="E:\文档\图形设计\图标设计\IhepLogo\IhepChnText.png">
            <a:extLst>
              <a:ext uri="{FF2B5EF4-FFF2-40B4-BE49-F238E27FC236}">
                <a16:creationId xmlns:a16="http://schemas.microsoft.com/office/drawing/2014/main" id="{45AAF3B4-0E1F-4868-BBCE-1FB8CF58D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527" y="153049"/>
            <a:ext cx="2460917" cy="3417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文档\图形设计\图标设计\IhepLogo\Eicon.png">
            <a:extLst>
              <a:ext uri="{FF2B5EF4-FFF2-40B4-BE49-F238E27FC236}">
                <a16:creationId xmlns:a16="http://schemas.microsoft.com/office/drawing/2014/main" id="{12D88FE9-4D26-4388-A896-DD1FF0068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97527" cy="6478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C811268-1C60-4DA1-9A79-0B5E08F21B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7963" y="16659"/>
            <a:ext cx="2819400" cy="6477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4">
            <a:extLst>
              <a:ext uri="{FF2B5EF4-FFF2-40B4-BE49-F238E27FC236}">
                <a16:creationId xmlns:a16="http://schemas.microsoft.com/office/drawing/2014/main" id="{234B46FB-06FE-474C-9F60-C9B48B24F47A}"/>
              </a:ext>
            </a:extLst>
          </p:cNvPr>
          <p:cNvSpPr>
            <a:spLocks noChangeArrowheads="1"/>
          </p:cNvSpPr>
          <p:nvPr/>
        </p:nvSpPr>
        <p:spPr bwMode="auto">
          <a:xfrm>
            <a:off x="3236243" y="4495797"/>
            <a:ext cx="5394234" cy="18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US" altLang="zh-CN" sz="2000" dirty="0">
                <a:latin typeface="微软雅黑" panose="020B0503020204020204" pitchFamily="34" charset="-122"/>
                <a:ea typeface="微软雅黑" panose="020B0503020204020204" pitchFamily="34" charset="-122"/>
              </a:rPr>
              <a:t>China Spallation Neutron Source</a:t>
            </a:r>
          </a:p>
          <a:p>
            <a:pPr algn="ctr" eaLnBrk="1" hangingPunct="1">
              <a:lnSpc>
                <a:spcPct val="150000"/>
              </a:lnSpc>
              <a:buFont typeface="Arial" panose="020B0604020202020204" pitchFamily="34" charset="0"/>
              <a:buNone/>
            </a:pPr>
            <a:r>
              <a:rPr lang="en-US" altLang="zh-CN" sz="2000" b="1" dirty="0">
                <a:latin typeface="微软雅黑" panose="020B0503020204020204" pitchFamily="34" charset="-122"/>
                <a:ea typeface="微软雅黑" panose="020B0503020204020204" pitchFamily="34" charset="-122"/>
              </a:rPr>
              <a:t>Neutron Technology Development Team</a:t>
            </a:r>
          </a:p>
          <a:p>
            <a:pPr algn="ctr" eaLnBrk="1" hangingPunct="1">
              <a:lnSpc>
                <a:spcPct val="150000"/>
              </a:lnSpc>
              <a:buFont typeface="Arial" panose="020B0604020202020204" pitchFamily="34" charset="0"/>
              <a:buNone/>
            </a:pPr>
            <a:r>
              <a:rPr lang="en-US" altLang="zh-CN" sz="2000" b="1" dirty="0">
                <a:latin typeface="微软雅黑" panose="020B0503020204020204" pitchFamily="34" charset="-122"/>
                <a:ea typeface="微软雅黑" panose="020B0503020204020204" pitchFamily="34" charset="-122"/>
              </a:rPr>
              <a:t>Presenter: </a:t>
            </a:r>
            <a:r>
              <a:rPr lang="en-US" altLang="zh-CN" sz="2000" b="1" dirty="0" err="1">
                <a:latin typeface="微软雅黑" panose="020B0503020204020204" pitchFamily="34" charset="-122"/>
                <a:ea typeface="微软雅黑" panose="020B0503020204020204" pitchFamily="34" charset="-122"/>
              </a:rPr>
              <a:t>Yuhua</a:t>
            </a:r>
            <a:r>
              <a:rPr lang="en-US" altLang="zh-CN" sz="2000" b="1" dirty="0">
                <a:latin typeface="微软雅黑" panose="020B0503020204020204" pitchFamily="34" charset="-122"/>
                <a:ea typeface="微软雅黑" panose="020B0503020204020204" pitchFamily="34" charset="-122"/>
              </a:rPr>
              <a:t> Ma</a:t>
            </a:r>
          </a:p>
          <a:p>
            <a:pPr algn="ctr" eaLnBrk="1" hangingPunct="1">
              <a:lnSpc>
                <a:spcPct val="150000"/>
              </a:lnSpc>
              <a:buFont typeface="Arial" panose="020B0604020202020204" pitchFamily="34" charset="0"/>
              <a:buNone/>
            </a:pPr>
            <a:r>
              <a:rPr lang="en-US" altLang="zh-CN" sz="2000" dirty="0">
                <a:latin typeface="微软雅黑" panose="020B0503020204020204" pitchFamily="34" charset="-122"/>
                <a:ea typeface="微软雅黑" panose="020B0503020204020204" pitchFamily="34" charset="-122"/>
              </a:rPr>
              <a:t>mayuhuaw2016@foxmail.com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9">
            <a:extLst>
              <a:ext uri="{FF2B5EF4-FFF2-40B4-BE49-F238E27FC236}">
                <a16:creationId xmlns:a16="http://schemas.microsoft.com/office/drawing/2014/main" id="{3D3E4809-F0B0-4FEA-83D7-C4442261A400}"/>
              </a:ext>
            </a:extLst>
          </p:cNvPr>
          <p:cNvSpPr>
            <a:spLocks noChangeArrowheads="1"/>
          </p:cNvSpPr>
          <p:nvPr/>
        </p:nvSpPr>
        <p:spPr bwMode="auto">
          <a:xfrm>
            <a:off x="751431" y="151263"/>
            <a:ext cx="108934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rgbClr val="0070C0"/>
                </a:solidFill>
                <a:latin typeface="微软雅黑" panose="020B0503020204020204" pitchFamily="34" charset="-122"/>
                <a:ea typeface="微软雅黑" panose="020B0503020204020204" pitchFamily="34" charset="-122"/>
              </a:rPr>
              <a:t>Outlook: Facility Planning and Scientific Application</a:t>
            </a:r>
          </a:p>
        </p:txBody>
      </p:sp>
      <p:sp>
        <p:nvSpPr>
          <p:cNvPr id="5" name="PA_MH_Other_1">
            <a:extLst>
              <a:ext uri="{FF2B5EF4-FFF2-40B4-BE49-F238E27FC236}">
                <a16:creationId xmlns:a16="http://schemas.microsoft.com/office/drawing/2014/main" id="{B7392CC0-C2A6-420F-8F17-76160D18476E}"/>
              </a:ext>
            </a:extLst>
          </p:cNvPr>
          <p:cNvSpPr/>
          <p:nvPr/>
        </p:nvSpPr>
        <p:spPr>
          <a:xfrm>
            <a:off x="969792" y="3108179"/>
            <a:ext cx="422022" cy="422901"/>
          </a:xfrm>
          <a:prstGeom prst="ellipse">
            <a:avLst/>
          </a:prstGeom>
          <a:noFill/>
          <a:ln w="57150" cap="flat" cmpd="sng" algn="ctr">
            <a:solidFill>
              <a:srgbClr val="0070C0"/>
            </a:solidFill>
            <a:prstDash val="solid"/>
          </a:ln>
          <a:effectLst/>
        </p:spPr>
        <p:txBody>
          <a:bodyPr lIns="0" tIns="0" rIns="0" bIns="0" anchor="ctr"/>
          <a:lstStyle>
            <a:defPPr>
              <a:defRPr lang="zh-CN"/>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70C0"/>
                </a:solidFill>
                <a:effectLst/>
                <a:uLnTx/>
                <a:uFillTx/>
                <a:ea typeface="微软雅黑"/>
                <a:cs typeface="+mn-ea"/>
                <a:sym typeface="+mn-lt"/>
              </a:rPr>
              <a:t>2</a:t>
            </a:r>
          </a:p>
        </p:txBody>
      </p:sp>
      <p:grpSp>
        <p:nvGrpSpPr>
          <p:cNvPr id="12" name="组合 11">
            <a:extLst>
              <a:ext uri="{FF2B5EF4-FFF2-40B4-BE49-F238E27FC236}">
                <a16:creationId xmlns:a16="http://schemas.microsoft.com/office/drawing/2014/main" id="{25AE1931-3083-4AA9-9D83-740548FC0540}"/>
              </a:ext>
            </a:extLst>
          </p:cNvPr>
          <p:cNvGrpSpPr/>
          <p:nvPr/>
        </p:nvGrpSpPr>
        <p:grpSpPr>
          <a:xfrm>
            <a:off x="1339940" y="3108179"/>
            <a:ext cx="3342870" cy="422901"/>
            <a:chOff x="4667653" y="2847337"/>
            <a:chExt cx="3342870" cy="422901"/>
          </a:xfrm>
        </p:grpSpPr>
        <p:sp>
          <p:nvSpPr>
            <p:cNvPr id="13" name="PA_MH_SubTitle_1">
              <a:extLst>
                <a:ext uri="{FF2B5EF4-FFF2-40B4-BE49-F238E27FC236}">
                  <a16:creationId xmlns:a16="http://schemas.microsoft.com/office/drawing/2014/main" id="{CC19D441-561E-4DC8-A695-0E25DBAA6C27}"/>
                </a:ext>
              </a:extLst>
            </p:cNvPr>
            <p:cNvSpPr/>
            <p:nvPr/>
          </p:nvSpPr>
          <p:spPr>
            <a:xfrm>
              <a:off x="4667653" y="2847337"/>
              <a:ext cx="2501207" cy="4229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5">
                <a:lumMod val="75000"/>
              </a:schemeClr>
            </a:solidFill>
            <a:ln w="25400" cap="flat" cmpd="sng" algn="ctr">
              <a:noFill/>
              <a:prstDash val="solid"/>
            </a:ln>
            <a:effectLst/>
          </p:spPr>
          <p:txBody>
            <a:bodyPr lIns="0" tIns="0" rIns="0" bIns="0" anchor="ctr">
              <a:noAutofit/>
            </a:bodyPr>
            <a:lstStyle>
              <a:defPPr>
                <a:defRPr lang="zh-CN"/>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1" i="0" u="none" strike="noStrike" kern="0" cap="none" spc="0" normalizeH="0" baseline="0" noProof="0" dirty="0">
                <a:ln>
                  <a:noFill/>
                </a:ln>
                <a:solidFill>
                  <a:schemeClr val="bg1"/>
                </a:solidFill>
                <a:effectLst/>
                <a:uLnTx/>
                <a:uFillTx/>
                <a:ea typeface="微软雅黑"/>
                <a:cs typeface="+mn-ea"/>
                <a:sym typeface="+mn-lt"/>
              </a:endParaRPr>
            </a:p>
          </p:txBody>
        </p:sp>
        <p:sp>
          <p:nvSpPr>
            <p:cNvPr id="14" name="矩形: 圆角 13">
              <a:extLst>
                <a:ext uri="{FF2B5EF4-FFF2-40B4-BE49-F238E27FC236}">
                  <a16:creationId xmlns:a16="http://schemas.microsoft.com/office/drawing/2014/main" id="{2C31E08E-F034-4594-B76A-D76B8CD0112B}"/>
                </a:ext>
              </a:extLst>
            </p:cNvPr>
            <p:cNvSpPr/>
            <p:nvPr/>
          </p:nvSpPr>
          <p:spPr>
            <a:xfrm>
              <a:off x="4862080" y="2847337"/>
              <a:ext cx="3148443" cy="422901"/>
            </a:xfrm>
            <a:prstGeom prst="roundRect">
              <a:avLst/>
            </a:prstGeom>
            <a:solidFill>
              <a:srgbClr val="699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Scientific objective</a:t>
              </a:r>
            </a:p>
          </p:txBody>
        </p:sp>
      </p:grpSp>
      <p:sp>
        <p:nvSpPr>
          <p:cNvPr id="33" name="矩形 39">
            <a:extLst>
              <a:ext uri="{FF2B5EF4-FFF2-40B4-BE49-F238E27FC236}">
                <a16:creationId xmlns:a16="http://schemas.microsoft.com/office/drawing/2014/main" id="{9F73872C-E125-4DB8-AD3A-381824B3067E}"/>
              </a:ext>
            </a:extLst>
          </p:cNvPr>
          <p:cNvSpPr>
            <a:spLocks noChangeArrowheads="1"/>
          </p:cNvSpPr>
          <p:nvPr/>
        </p:nvSpPr>
        <p:spPr bwMode="auto">
          <a:xfrm>
            <a:off x="973280" y="1512339"/>
            <a:ext cx="1024543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Arial" panose="020B0604020202020204" pitchFamily="34" charset="0"/>
              <a:buChar char="•"/>
            </a:pPr>
            <a:r>
              <a:rPr lang="en-US" altLang="zh-CN" dirty="0">
                <a:latin typeface="+mn-lt"/>
                <a:ea typeface="微软雅黑" panose="020B0503020204020204" pitchFamily="34" charset="-122"/>
              </a:rPr>
              <a:t>A scheme for measuring the orientation of single crystals using Laue diffraction experiments was proposed, and the complete physical design of the neutron detector was completed.</a:t>
            </a:r>
          </a:p>
          <a:p>
            <a:pPr marL="342900" indent="-342900" eaLnBrk="1" hangingPunct="1">
              <a:buFont typeface="Arial" panose="020B0604020202020204" pitchFamily="34" charset="0"/>
              <a:buChar char="•"/>
            </a:pPr>
            <a:r>
              <a:rPr lang="en-US" altLang="zh-CN" dirty="0">
                <a:latin typeface="+mn-lt"/>
                <a:ea typeface="微软雅黑" panose="020B0503020204020204" pitchFamily="34" charset="-122"/>
              </a:rPr>
              <a:t>It is expected to be completed by the end of 2026. Upon completion, it will enable the measurement of the microstructure of single crystals, support the development of other spectrometers, and provide a key means to reveal the mechanisms of matter evolution.</a:t>
            </a:r>
            <a:endParaRPr lang="zh-CN" altLang="en-US" dirty="0">
              <a:latin typeface="+mn-lt"/>
              <a:ea typeface="微软雅黑" panose="020B0503020204020204" pitchFamily="34" charset="-122"/>
            </a:endParaRPr>
          </a:p>
        </p:txBody>
      </p:sp>
      <p:sp>
        <p:nvSpPr>
          <p:cNvPr id="37" name="矩形 39">
            <a:extLst>
              <a:ext uri="{FF2B5EF4-FFF2-40B4-BE49-F238E27FC236}">
                <a16:creationId xmlns:a16="http://schemas.microsoft.com/office/drawing/2014/main" id="{45A96AD0-EBF2-4DB6-9438-A65D2EB83330}"/>
              </a:ext>
            </a:extLst>
          </p:cNvPr>
          <p:cNvSpPr>
            <a:spLocks noChangeArrowheads="1"/>
          </p:cNvSpPr>
          <p:nvPr/>
        </p:nvSpPr>
        <p:spPr bwMode="auto">
          <a:xfrm>
            <a:off x="973278" y="3661543"/>
            <a:ext cx="102454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Arial" panose="020B0604020202020204" pitchFamily="34" charset="0"/>
              <a:buChar char="•"/>
            </a:pPr>
            <a:r>
              <a:rPr lang="en-US" altLang="zh-CN" dirty="0">
                <a:latin typeface="+mn-lt"/>
                <a:ea typeface="微软雅黑" panose="020B0503020204020204" pitchFamily="34" charset="-122"/>
              </a:rPr>
              <a:t>Dedicated to the research of single-crystal orientation and neutron imaging methodologies and experimental techniques, this research aims to achieve the correlation measurement of material microstructure and macroscopic morphology, providing a research platform for revealing the service and evolution mechanisms of materials under extreme conditions.</a:t>
            </a:r>
          </a:p>
        </p:txBody>
      </p:sp>
      <p:sp>
        <p:nvSpPr>
          <p:cNvPr id="19" name="PA_MH_Other_1">
            <a:extLst>
              <a:ext uri="{FF2B5EF4-FFF2-40B4-BE49-F238E27FC236}">
                <a16:creationId xmlns:a16="http://schemas.microsoft.com/office/drawing/2014/main" id="{17F89DB5-AEAB-460F-AB2D-45D996AF10C4}"/>
              </a:ext>
            </a:extLst>
          </p:cNvPr>
          <p:cNvSpPr/>
          <p:nvPr/>
        </p:nvSpPr>
        <p:spPr>
          <a:xfrm>
            <a:off x="969792" y="1016477"/>
            <a:ext cx="422022" cy="422901"/>
          </a:xfrm>
          <a:prstGeom prst="ellipse">
            <a:avLst/>
          </a:prstGeom>
          <a:noFill/>
          <a:ln w="57150" cap="flat" cmpd="sng" algn="ctr">
            <a:solidFill>
              <a:srgbClr val="0070C0"/>
            </a:solidFill>
            <a:prstDash val="solid"/>
          </a:ln>
          <a:effectLst/>
        </p:spPr>
        <p:txBody>
          <a:bodyPr lIns="0" tIns="0" rIns="0" bIns="0" anchor="ctr"/>
          <a:lstStyle>
            <a:defPPr>
              <a:defRPr lang="zh-CN"/>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70C0"/>
                </a:solidFill>
                <a:effectLst/>
                <a:uLnTx/>
                <a:uFillTx/>
                <a:ea typeface="微软雅黑"/>
                <a:cs typeface="+mn-ea"/>
                <a:sym typeface="+mn-lt"/>
              </a:rPr>
              <a:t>1</a:t>
            </a:r>
          </a:p>
        </p:txBody>
      </p:sp>
      <p:grpSp>
        <p:nvGrpSpPr>
          <p:cNvPr id="20" name="组合 19">
            <a:extLst>
              <a:ext uri="{FF2B5EF4-FFF2-40B4-BE49-F238E27FC236}">
                <a16:creationId xmlns:a16="http://schemas.microsoft.com/office/drawing/2014/main" id="{C3A3C9FF-0BDB-417F-B431-B179DC6F5D7C}"/>
              </a:ext>
            </a:extLst>
          </p:cNvPr>
          <p:cNvGrpSpPr/>
          <p:nvPr/>
        </p:nvGrpSpPr>
        <p:grpSpPr>
          <a:xfrm>
            <a:off x="1339940" y="1016477"/>
            <a:ext cx="5009386" cy="422901"/>
            <a:chOff x="4667653" y="2847337"/>
            <a:chExt cx="5009386" cy="422901"/>
          </a:xfrm>
        </p:grpSpPr>
        <p:sp>
          <p:nvSpPr>
            <p:cNvPr id="21" name="PA_MH_SubTitle_1">
              <a:extLst>
                <a:ext uri="{FF2B5EF4-FFF2-40B4-BE49-F238E27FC236}">
                  <a16:creationId xmlns:a16="http://schemas.microsoft.com/office/drawing/2014/main" id="{8E8C4C0C-0A26-477D-BAAA-49C4AAAF66AC}"/>
                </a:ext>
              </a:extLst>
            </p:cNvPr>
            <p:cNvSpPr/>
            <p:nvPr/>
          </p:nvSpPr>
          <p:spPr>
            <a:xfrm>
              <a:off x="4667653" y="2847337"/>
              <a:ext cx="2501207" cy="4229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5">
                <a:lumMod val="75000"/>
              </a:schemeClr>
            </a:solidFill>
            <a:ln w="25400" cap="flat" cmpd="sng" algn="ctr">
              <a:noFill/>
              <a:prstDash val="solid"/>
            </a:ln>
            <a:effectLst/>
          </p:spPr>
          <p:txBody>
            <a:bodyPr lIns="0" tIns="0" rIns="0" bIns="0" anchor="ctr">
              <a:noAutofit/>
            </a:bodyPr>
            <a:lstStyle>
              <a:defPPr>
                <a:defRPr lang="zh-CN"/>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1" i="0" u="none" strike="noStrike" kern="0" cap="none" spc="0" normalizeH="0" baseline="0" noProof="0" dirty="0">
                <a:ln>
                  <a:noFill/>
                </a:ln>
                <a:solidFill>
                  <a:schemeClr val="bg1"/>
                </a:solidFill>
                <a:effectLst/>
                <a:uLnTx/>
                <a:uFillTx/>
                <a:ea typeface="微软雅黑"/>
                <a:cs typeface="+mn-ea"/>
                <a:sym typeface="+mn-lt"/>
              </a:endParaRPr>
            </a:p>
          </p:txBody>
        </p:sp>
        <p:sp>
          <p:nvSpPr>
            <p:cNvPr id="22" name="矩形: 圆角 21">
              <a:extLst>
                <a:ext uri="{FF2B5EF4-FFF2-40B4-BE49-F238E27FC236}">
                  <a16:creationId xmlns:a16="http://schemas.microsoft.com/office/drawing/2014/main" id="{18CEF470-91F9-4BD5-AD58-6609657FE718}"/>
                </a:ext>
              </a:extLst>
            </p:cNvPr>
            <p:cNvSpPr/>
            <p:nvPr/>
          </p:nvSpPr>
          <p:spPr>
            <a:xfrm>
              <a:off x="4862080" y="2847337"/>
              <a:ext cx="4814959" cy="422901"/>
            </a:xfrm>
            <a:prstGeom prst="roundRect">
              <a:avLst/>
            </a:prstGeom>
            <a:solidFill>
              <a:srgbClr val="699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Implementation scheme design</a:t>
              </a:r>
            </a:p>
          </p:txBody>
        </p:sp>
      </p:grpSp>
      <p:sp>
        <p:nvSpPr>
          <p:cNvPr id="23" name="PA_MH_Other_1">
            <a:extLst>
              <a:ext uri="{FF2B5EF4-FFF2-40B4-BE49-F238E27FC236}">
                <a16:creationId xmlns:a16="http://schemas.microsoft.com/office/drawing/2014/main" id="{65650B10-6CA4-4F8C-BC9D-84126E99EC79}"/>
              </a:ext>
            </a:extLst>
          </p:cNvPr>
          <p:cNvSpPr/>
          <p:nvPr/>
        </p:nvSpPr>
        <p:spPr>
          <a:xfrm>
            <a:off x="969792" y="4943710"/>
            <a:ext cx="422022" cy="422901"/>
          </a:xfrm>
          <a:prstGeom prst="ellipse">
            <a:avLst/>
          </a:prstGeom>
          <a:noFill/>
          <a:ln w="57150" cap="flat" cmpd="sng" algn="ctr">
            <a:solidFill>
              <a:srgbClr val="0070C0"/>
            </a:solidFill>
            <a:prstDash val="solid"/>
          </a:ln>
          <a:effectLst/>
        </p:spPr>
        <p:txBody>
          <a:bodyPr lIns="0" tIns="0" rIns="0" bIns="0" anchor="ctr"/>
          <a:lstStyle>
            <a:defPPr>
              <a:defRPr lang="zh-CN"/>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a:solidFill>
                  <a:srgbClr val="0070C0"/>
                </a:solidFill>
                <a:ea typeface="微软雅黑"/>
                <a:cs typeface="+mn-ea"/>
                <a:sym typeface="+mn-lt"/>
              </a:rPr>
              <a:t>3</a:t>
            </a:r>
            <a:endParaRPr kumimoji="0" lang="en-US" altLang="zh-CN" sz="2400" b="0" i="0" u="none" strike="noStrike" kern="0" cap="none" spc="0" normalizeH="0" baseline="0" noProof="0" dirty="0">
              <a:ln>
                <a:noFill/>
              </a:ln>
              <a:solidFill>
                <a:srgbClr val="0070C0"/>
              </a:solidFill>
              <a:effectLst/>
              <a:uLnTx/>
              <a:uFillTx/>
              <a:ea typeface="微软雅黑"/>
              <a:cs typeface="+mn-ea"/>
              <a:sym typeface="+mn-lt"/>
            </a:endParaRPr>
          </a:p>
        </p:txBody>
      </p:sp>
      <p:grpSp>
        <p:nvGrpSpPr>
          <p:cNvPr id="24" name="组合 23">
            <a:extLst>
              <a:ext uri="{FF2B5EF4-FFF2-40B4-BE49-F238E27FC236}">
                <a16:creationId xmlns:a16="http://schemas.microsoft.com/office/drawing/2014/main" id="{10DA1510-10B3-4964-B757-0AEFF6FE01FD}"/>
              </a:ext>
            </a:extLst>
          </p:cNvPr>
          <p:cNvGrpSpPr/>
          <p:nvPr/>
        </p:nvGrpSpPr>
        <p:grpSpPr>
          <a:xfrm>
            <a:off x="1339940" y="4943710"/>
            <a:ext cx="3738068" cy="422901"/>
            <a:chOff x="4667653" y="2847337"/>
            <a:chExt cx="3738068" cy="422901"/>
          </a:xfrm>
        </p:grpSpPr>
        <p:sp>
          <p:nvSpPr>
            <p:cNvPr id="25" name="PA_MH_SubTitle_1">
              <a:extLst>
                <a:ext uri="{FF2B5EF4-FFF2-40B4-BE49-F238E27FC236}">
                  <a16:creationId xmlns:a16="http://schemas.microsoft.com/office/drawing/2014/main" id="{A3C64764-B268-46F4-8A5D-7D2F5292189A}"/>
                </a:ext>
              </a:extLst>
            </p:cNvPr>
            <p:cNvSpPr/>
            <p:nvPr/>
          </p:nvSpPr>
          <p:spPr>
            <a:xfrm>
              <a:off x="4667653" y="2847337"/>
              <a:ext cx="2501207" cy="4229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5">
                <a:lumMod val="75000"/>
              </a:schemeClr>
            </a:solidFill>
            <a:ln w="25400" cap="flat" cmpd="sng" algn="ctr">
              <a:noFill/>
              <a:prstDash val="solid"/>
            </a:ln>
            <a:effectLst/>
          </p:spPr>
          <p:txBody>
            <a:bodyPr lIns="0" tIns="0" rIns="0" bIns="0" anchor="ctr">
              <a:noAutofit/>
            </a:bodyPr>
            <a:lstStyle>
              <a:defPPr>
                <a:defRPr lang="zh-CN"/>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1" i="0" u="none" strike="noStrike" kern="0" cap="none" spc="0" normalizeH="0" baseline="0" noProof="0" dirty="0">
                <a:ln>
                  <a:noFill/>
                </a:ln>
                <a:solidFill>
                  <a:schemeClr val="bg1"/>
                </a:solidFill>
                <a:effectLst/>
                <a:uLnTx/>
                <a:uFillTx/>
                <a:ea typeface="微软雅黑"/>
                <a:cs typeface="+mn-ea"/>
                <a:sym typeface="+mn-lt"/>
              </a:endParaRPr>
            </a:p>
          </p:txBody>
        </p:sp>
        <p:sp>
          <p:nvSpPr>
            <p:cNvPr id="26" name="矩形: 圆角 25">
              <a:extLst>
                <a:ext uri="{FF2B5EF4-FFF2-40B4-BE49-F238E27FC236}">
                  <a16:creationId xmlns:a16="http://schemas.microsoft.com/office/drawing/2014/main" id="{15B9531C-23C5-4788-8C42-84030E3EEFCE}"/>
                </a:ext>
              </a:extLst>
            </p:cNvPr>
            <p:cNvSpPr/>
            <p:nvPr/>
          </p:nvSpPr>
          <p:spPr>
            <a:xfrm>
              <a:off x="4862080" y="2847337"/>
              <a:ext cx="3543641" cy="422901"/>
            </a:xfrm>
            <a:prstGeom prst="roundRect">
              <a:avLst/>
            </a:prstGeom>
            <a:solidFill>
              <a:srgbClr val="699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Construction Planning</a:t>
              </a:r>
            </a:p>
          </p:txBody>
        </p:sp>
      </p:grpSp>
      <p:sp>
        <p:nvSpPr>
          <p:cNvPr id="27" name="矩形 39">
            <a:extLst>
              <a:ext uri="{FF2B5EF4-FFF2-40B4-BE49-F238E27FC236}">
                <a16:creationId xmlns:a16="http://schemas.microsoft.com/office/drawing/2014/main" id="{A309D9E6-0255-4A77-862C-FF1E02A11E72}"/>
              </a:ext>
            </a:extLst>
          </p:cNvPr>
          <p:cNvSpPr>
            <a:spLocks noChangeArrowheads="1"/>
          </p:cNvSpPr>
          <p:nvPr/>
        </p:nvSpPr>
        <p:spPr bwMode="auto">
          <a:xfrm>
            <a:off x="973278" y="5448449"/>
            <a:ext cx="102454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Arial" panose="020B0604020202020204" pitchFamily="34" charset="0"/>
              <a:buChar char="•"/>
            </a:pPr>
            <a:r>
              <a:rPr lang="en-US" altLang="zh-CN" dirty="0">
                <a:latin typeface="+mn-lt"/>
                <a:ea typeface="微软雅黑" panose="020B0503020204020204" pitchFamily="34" charset="-122"/>
              </a:rPr>
              <a:t>Laue diffraction spectrum indexing and crystal rotation calibration; </a:t>
            </a:r>
          </a:p>
          <a:p>
            <a:pPr marL="342900" indent="-342900" eaLnBrk="1" hangingPunct="1">
              <a:buFont typeface="Arial" panose="020B0604020202020204" pitchFamily="34" charset="0"/>
              <a:buChar char="•"/>
            </a:pPr>
            <a:r>
              <a:rPr lang="en-US" altLang="zh-CN" dirty="0">
                <a:latin typeface="+mn-lt"/>
                <a:ea typeface="微软雅黑" panose="020B0503020204020204" pitchFamily="34" charset="-122"/>
              </a:rPr>
              <a:t>Development of NTDS single-crystal orientation data processing software; </a:t>
            </a:r>
          </a:p>
          <a:p>
            <a:pPr marL="342900" indent="-342900" eaLnBrk="1" hangingPunct="1">
              <a:buFont typeface="Arial" panose="020B0604020202020204" pitchFamily="34" charset="0"/>
              <a:buChar char="•"/>
            </a:pPr>
            <a:r>
              <a:rPr lang="en-US" altLang="zh-CN" dirty="0">
                <a:latin typeface="+mn-lt"/>
                <a:ea typeface="微软雅黑" panose="020B0503020204020204" pitchFamily="34" charset="-122"/>
              </a:rPr>
              <a:t>Development of automated experimental techniques, including automatic crystal rotation and automatic measurement of diffraction spots.</a:t>
            </a:r>
          </a:p>
        </p:txBody>
      </p:sp>
    </p:spTree>
    <p:extLst>
      <p:ext uri="{BB962C8B-B14F-4D97-AF65-F5344CB8AC3E}">
        <p14:creationId xmlns:p14="http://schemas.microsoft.com/office/powerpoint/2010/main" val="353606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1">
            <a:extLst>
              <a:ext uri="{FF2B5EF4-FFF2-40B4-BE49-F238E27FC236}">
                <a16:creationId xmlns:a16="http://schemas.microsoft.com/office/drawing/2014/main" id="{3D1E9120-8E81-0C6D-88BE-CC914D70EF6B}"/>
              </a:ext>
            </a:extLst>
          </p:cNvPr>
          <p:cNvSpPr txBox="1">
            <a:spLocks noChangeArrowheads="1"/>
          </p:cNvSpPr>
          <p:nvPr/>
        </p:nvSpPr>
        <p:spPr bwMode="auto">
          <a:xfrm>
            <a:off x="3694113" y="415925"/>
            <a:ext cx="419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b="1">
                <a:latin typeface="微软雅黑" panose="020B0503020204020204" pitchFamily="34" charset="-122"/>
                <a:ea typeface="微软雅黑" panose="020B0503020204020204" pitchFamily="34" charset="-122"/>
              </a:rPr>
              <a:t>THANKS</a:t>
            </a:r>
            <a:endParaRPr lang="zh-CN" altLang="en-US" sz="7200" b="1">
              <a:latin typeface="微软雅黑" panose="020B0503020204020204" pitchFamily="34" charset="-122"/>
              <a:ea typeface="微软雅黑" panose="020B0503020204020204" pitchFamily="34" charset="-122"/>
            </a:endParaRPr>
          </a:p>
        </p:txBody>
      </p:sp>
      <p:sp>
        <p:nvSpPr>
          <p:cNvPr id="49155" name="矩形 2">
            <a:extLst>
              <a:ext uri="{FF2B5EF4-FFF2-40B4-BE49-F238E27FC236}">
                <a16:creationId xmlns:a16="http://schemas.microsoft.com/office/drawing/2014/main" id="{689A6E66-EC6D-A7EA-4908-DD17BCFAF1CC}"/>
              </a:ext>
            </a:extLst>
          </p:cNvPr>
          <p:cNvSpPr>
            <a:spLocks noChangeArrowheads="1"/>
          </p:cNvSpPr>
          <p:nvPr/>
        </p:nvSpPr>
        <p:spPr bwMode="auto">
          <a:xfrm>
            <a:off x="1591740" y="3429000"/>
            <a:ext cx="8861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dirty="0">
                <a:solidFill>
                  <a:srgbClr val="FF0000"/>
                </a:solidFill>
                <a:latin typeface="微软雅黑" panose="020B0503020204020204" pitchFamily="34" charset="-122"/>
                <a:ea typeface="微软雅黑" panose="020B0503020204020204" pitchFamily="34" charset="-122"/>
              </a:rPr>
              <a:t>Please offer your comments and corrections!</a:t>
            </a:r>
          </a:p>
          <a:p>
            <a:pPr algn="ctr" eaLnBrk="1" hangingPunct="1">
              <a:buFont typeface="Arial" panose="020B0604020202020204" pitchFamily="34" charset="0"/>
              <a:buNone/>
            </a:pPr>
            <a:r>
              <a:rPr lang="en-US" altLang="zh-CN" sz="2400" b="1" dirty="0">
                <a:solidFill>
                  <a:srgbClr val="FF0000"/>
                </a:solidFill>
                <a:latin typeface="微软雅黑" panose="020B0503020204020204" pitchFamily="34" charset="-122"/>
                <a:ea typeface="微软雅黑" panose="020B0503020204020204" pitchFamily="34" charset="-122"/>
              </a:rPr>
              <a:t>Welcome to apply for using beams and for cooperation!</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49156" name="组合 7">
            <a:extLst>
              <a:ext uri="{FF2B5EF4-FFF2-40B4-BE49-F238E27FC236}">
                <a16:creationId xmlns:a16="http://schemas.microsoft.com/office/drawing/2014/main" id="{76E39FCE-6363-8FA5-A65D-A2E4F866940C}"/>
              </a:ext>
            </a:extLst>
          </p:cNvPr>
          <p:cNvGrpSpPr>
            <a:grpSpLocks/>
          </p:cNvGrpSpPr>
          <p:nvPr/>
        </p:nvGrpSpPr>
        <p:grpSpPr bwMode="auto">
          <a:xfrm>
            <a:off x="0" y="0"/>
            <a:ext cx="12192000" cy="2032000"/>
            <a:chOff x="0" y="0"/>
            <a:chExt cx="13933991" cy="2031326"/>
          </a:xfrm>
        </p:grpSpPr>
        <p:sp>
          <p:nvSpPr>
            <p:cNvPr id="49157" name="矩形 3">
              <a:extLst>
                <a:ext uri="{FF2B5EF4-FFF2-40B4-BE49-F238E27FC236}">
                  <a16:creationId xmlns:a16="http://schemas.microsoft.com/office/drawing/2014/main" id="{A3F39EB7-12A9-C0C4-A874-C097AC2C03F8}"/>
                </a:ext>
              </a:extLst>
            </p:cNvPr>
            <p:cNvSpPr>
              <a:spLocks noChangeArrowheads="1"/>
            </p:cNvSpPr>
            <p:nvPr/>
          </p:nvSpPr>
          <p:spPr bwMode="auto">
            <a:xfrm>
              <a:off x="0" y="0"/>
              <a:ext cx="3246555" cy="2031326"/>
            </a:xfrm>
            <a:prstGeom prst="rect">
              <a:avLst/>
            </a:prstGeom>
            <a:solidFill>
              <a:srgbClr val="FF0000"/>
            </a:solidFill>
            <a:ln w="12700">
              <a:solidFill>
                <a:srgbClr val="FF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8" name="矩形 4">
              <a:extLst>
                <a:ext uri="{FF2B5EF4-FFF2-40B4-BE49-F238E27FC236}">
                  <a16:creationId xmlns:a16="http://schemas.microsoft.com/office/drawing/2014/main" id="{72F42383-4582-DD28-A745-CAAEA121B7CF}"/>
                </a:ext>
              </a:extLst>
            </p:cNvPr>
            <p:cNvSpPr>
              <a:spLocks noChangeArrowheads="1"/>
            </p:cNvSpPr>
            <p:nvPr/>
          </p:nvSpPr>
          <p:spPr bwMode="auto">
            <a:xfrm>
              <a:off x="10687437" y="1199752"/>
              <a:ext cx="3246554" cy="831574"/>
            </a:xfrm>
            <a:prstGeom prst="rect">
              <a:avLst/>
            </a:prstGeom>
            <a:solidFill>
              <a:srgbClr val="FF0000"/>
            </a:solidFill>
            <a:ln w="12700">
              <a:solidFill>
                <a:srgbClr val="FF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cxnSp>
          <p:nvCxnSpPr>
            <p:cNvPr id="49159" name="直接连接符 6">
              <a:extLst>
                <a:ext uri="{FF2B5EF4-FFF2-40B4-BE49-F238E27FC236}">
                  <a16:creationId xmlns:a16="http://schemas.microsoft.com/office/drawing/2014/main" id="{AAB0A31F-3A2C-00FA-B74A-B2050E151777}"/>
                </a:ext>
              </a:extLst>
            </p:cNvPr>
            <p:cNvCxnSpPr>
              <a:cxnSpLocks noChangeShapeType="1"/>
            </p:cNvCxnSpPr>
            <p:nvPr/>
          </p:nvCxnSpPr>
          <p:spPr bwMode="auto">
            <a:xfrm>
              <a:off x="2347998" y="2031326"/>
              <a:ext cx="9069715" cy="0"/>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2">
            <a:extLst>
              <a:ext uri="{FF2B5EF4-FFF2-40B4-BE49-F238E27FC236}">
                <a16:creationId xmlns:a16="http://schemas.microsoft.com/office/drawing/2014/main" id="{2999E3DF-747A-BAFE-C1A8-1E29E3E7FD7C}"/>
              </a:ext>
            </a:extLst>
          </p:cNvPr>
          <p:cNvSpPr txBox="1">
            <a:spLocks noChangeArrowheads="1"/>
          </p:cNvSpPr>
          <p:nvPr/>
        </p:nvSpPr>
        <p:spPr bwMode="auto">
          <a:xfrm>
            <a:off x="4501675" y="464305"/>
            <a:ext cx="30332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en-US" altLang="zh-CN" sz="6000" b="1" dirty="0">
                <a:solidFill>
                  <a:schemeClr val="accent1">
                    <a:lumMod val="75000"/>
                  </a:schemeClr>
                </a:solidFill>
                <a:latin typeface="微软雅黑" panose="020B0503020204020204" pitchFamily="34" charset="-122"/>
                <a:ea typeface="微软雅黑" panose="020B0503020204020204" pitchFamily="34" charset="-122"/>
              </a:rPr>
              <a:t>Outline</a:t>
            </a:r>
            <a:endParaRPr lang="zh-CN" altLang="en-US" sz="6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10" name="直接连接符 9">
            <a:extLst>
              <a:ext uri="{FF2B5EF4-FFF2-40B4-BE49-F238E27FC236}">
                <a16:creationId xmlns:a16="http://schemas.microsoft.com/office/drawing/2014/main" id="{EBFE28C6-F3B5-0D0A-3E2C-B06915F88EB6}"/>
              </a:ext>
            </a:extLst>
          </p:cNvPr>
          <p:cNvCxnSpPr>
            <a:cxnSpLocks noChangeShapeType="1"/>
          </p:cNvCxnSpPr>
          <p:nvPr/>
        </p:nvCxnSpPr>
        <p:spPr bwMode="auto">
          <a:xfrm>
            <a:off x="1635983" y="1677771"/>
            <a:ext cx="8764587" cy="0"/>
          </a:xfrm>
          <a:prstGeom prst="line">
            <a:avLst/>
          </a:prstGeom>
          <a:ln w="38100">
            <a:solidFill>
              <a:schemeClr val="tx1">
                <a:lumMod val="95000"/>
                <a:lumOff val="5000"/>
              </a:schemeClr>
            </a:solidFill>
            <a:headEnd/>
            <a:tailEnd/>
          </a:ln>
          <a:extLst>
            <a:ext uri="{909E8E84-426E-40DD-AFC4-6F175D3DCCD1}">
              <a14:hiddenFill xmlns:a14="http://schemas.microsoft.com/office/drawing/2010/main">
                <a:noFill/>
              </a14:hiddenFill>
            </a:ext>
          </a:extLst>
        </p:spPr>
        <p:style>
          <a:lnRef idx="3">
            <a:schemeClr val="accent1"/>
          </a:lnRef>
          <a:fillRef idx="0">
            <a:schemeClr val="accent1"/>
          </a:fillRef>
          <a:effectRef idx="2">
            <a:schemeClr val="accent1"/>
          </a:effectRef>
          <a:fontRef idx="minor">
            <a:schemeClr val="tx1"/>
          </a:fontRef>
        </p:style>
      </p:cxnSp>
      <p:sp>
        <p:nvSpPr>
          <p:cNvPr id="11" name="Rectangle 114">
            <a:extLst>
              <a:ext uri="{FF2B5EF4-FFF2-40B4-BE49-F238E27FC236}">
                <a16:creationId xmlns:a16="http://schemas.microsoft.com/office/drawing/2014/main" id="{F0B08A3A-E239-2AD2-1840-155BC5B08D91}"/>
              </a:ext>
            </a:extLst>
          </p:cNvPr>
          <p:cNvSpPr>
            <a:spLocks noChangeArrowheads="1"/>
          </p:cNvSpPr>
          <p:nvPr/>
        </p:nvSpPr>
        <p:spPr bwMode="auto">
          <a:xfrm>
            <a:off x="4095193" y="2114333"/>
            <a:ext cx="3873304"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dist" eaLnBrk="1" hangingPunct="1">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rPr>
              <a:t>Research Background</a:t>
            </a:r>
            <a:endParaRPr lang="zh-CN" altLang="en-US" sz="2800" dirty="0">
              <a:latin typeface="微软雅黑" panose="020B0503020204020204" pitchFamily="34" charset="-122"/>
              <a:ea typeface="微软雅黑" panose="020B0503020204020204" pitchFamily="34" charset="-122"/>
            </a:endParaRPr>
          </a:p>
        </p:txBody>
      </p:sp>
      <p:sp>
        <p:nvSpPr>
          <p:cNvPr id="12" name="Rectangle 131">
            <a:extLst>
              <a:ext uri="{FF2B5EF4-FFF2-40B4-BE49-F238E27FC236}">
                <a16:creationId xmlns:a16="http://schemas.microsoft.com/office/drawing/2014/main" id="{CE440FB0-F45F-8817-53A7-A761437F6F5E}"/>
              </a:ext>
            </a:extLst>
          </p:cNvPr>
          <p:cNvSpPr>
            <a:spLocks noChangeArrowheads="1"/>
          </p:cNvSpPr>
          <p:nvPr/>
        </p:nvSpPr>
        <p:spPr bwMode="auto">
          <a:xfrm>
            <a:off x="3989684" y="4614646"/>
            <a:ext cx="4084323"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dist" eaLnBrk="1" hangingPunct="1">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rPr>
              <a:t>Summary and Outlook</a:t>
            </a:r>
            <a:endParaRPr lang="zh-CN" altLang="en-US" sz="2800" dirty="0">
              <a:latin typeface="微软雅黑" panose="020B0503020204020204" pitchFamily="34" charset="-122"/>
              <a:ea typeface="微软雅黑" panose="020B0503020204020204" pitchFamily="34" charset="-122"/>
            </a:endParaRPr>
          </a:p>
        </p:txBody>
      </p:sp>
      <p:cxnSp>
        <p:nvCxnSpPr>
          <p:cNvPr id="15" name="直接连接符 14">
            <a:extLst>
              <a:ext uri="{FF2B5EF4-FFF2-40B4-BE49-F238E27FC236}">
                <a16:creationId xmlns:a16="http://schemas.microsoft.com/office/drawing/2014/main" id="{7DBBF50F-1A2D-4BA4-B41D-EFB9A778BF59}"/>
              </a:ext>
            </a:extLst>
          </p:cNvPr>
          <p:cNvCxnSpPr>
            <a:cxnSpLocks noChangeShapeType="1"/>
          </p:cNvCxnSpPr>
          <p:nvPr/>
        </p:nvCxnSpPr>
        <p:spPr bwMode="auto">
          <a:xfrm>
            <a:off x="1635983" y="5532798"/>
            <a:ext cx="8764587" cy="0"/>
          </a:xfrm>
          <a:prstGeom prst="line">
            <a:avLst/>
          </a:prstGeom>
          <a:ln w="38100">
            <a:solidFill>
              <a:schemeClr val="tx1">
                <a:lumMod val="95000"/>
                <a:lumOff val="5000"/>
              </a:schemeClr>
            </a:solidFill>
            <a:headEnd/>
            <a:tailEnd/>
          </a:ln>
          <a:extLst>
            <a:ext uri="{909E8E84-426E-40DD-AFC4-6F175D3DCCD1}">
              <a14:hiddenFill xmlns:a14="http://schemas.microsoft.com/office/drawing/2010/main">
                <a:noFill/>
              </a14:hiddenFill>
            </a:ext>
          </a:extLst>
        </p:spPr>
        <p:style>
          <a:lnRef idx="3">
            <a:schemeClr val="accent1"/>
          </a:lnRef>
          <a:fillRef idx="0">
            <a:schemeClr val="accent1"/>
          </a:fillRef>
          <a:effectRef idx="2">
            <a:schemeClr val="accent1"/>
          </a:effectRef>
          <a:fontRef idx="minor">
            <a:schemeClr val="tx1"/>
          </a:fontRef>
        </p:style>
      </p:cxnSp>
      <p:sp>
        <p:nvSpPr>
          <p:cNvPr id="8" name="Rectangle 107">
            <a:extLst>
              <a:ext uri="{FF2B5EF4-FFF2-40B4-BE49-F238E27FC236}">
                <a16:creationId xmlns:a16="http://schemas.microsoft.com/office/drawing/2014/main" id="{FF6E74B8-C3AD-400D-8893-D1266D66DFBD}"/>
              </a:ext>
            </a:extLst>
          </p:cNvPr>
          <p:cNvSpPr>
            <a:spLocks noChangeArrowheads="1"/>
          </p:cNvSpPr>
          <p:nvPr/>
        </p:nvSpPr>
        <p:spPr bwMode="auto">
          <a:xfrm>
            <a:off x="4606616" y="3364490"/>
            <a:ext cx="2850460"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dist" eaLnBrk="1" hangingPunct="1">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rPr>
              <a:t>Physical Design</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9446B553-DFC2-4B21-AAE8-EF0624FA971D}"/>
              </a:ext>
            </a:extLst>
          </p:cNvPr>
          <p:cNvSpPr>
            <a:spLocks noChangeArrowheads="1"/>
          </p:cNvSpPr>
          <p:nvPr/>
        </p:nvSpPr>
        <p:spPr bwMode="auto">
          <a:xfrm>
            <a:off x="338138" y="-10964"/>
            <a:ext cx="3689856" cy="461665"/>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Wingdings" panose="05000000000000000000" pitchFamily="2" charset="2"/>
              <a:buChar char="Ø"/>
              <a:defRPr/>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Research Background</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0" name="直接连接符 29">
            <a:extLst>
              <a:ext uri="{FF2B5EF4-FFF2-40B4-BE49-F238E27FC236}">
                <a16:creationId xmlns:a16="http://schemas.microsoft.com/office/drawing/2014/main" id="{0F46D05D-0F56-4CDC-93F1-7D7854EC2AC0}"/>
              </a:ext>
            </a:extLst>
          </p:cNvPr>
          <p:cNvCxnSpPr>
            <a:cxnSpLocks noChangeShapeType="1"/>
          </p:cNvCxnSpPr>
          <p:nvPr/>
        </p:nvCxnSpPr>
        <p:spPr bwMode="auto">
          <a:xfrm>
            <a:off x="4114800" y="195807"/>
            <a:ext cx="8077201" cy="0"/>
          </a:xfrm>
          <a:prstGeom prst="line">
            <a:avLst/>
          </a:prstGeom>
          <a:noFill/>
          <a:ln w="12700">
            <a:solidFill>
              <a:srgbClr val="A6A6A6"/>
            </a:solidFill>
            <a:round/>
            <a:headEnd/>
            <a:tailEnd/>
          </a:ln>
          <a:extLst>
            <a:ext uri="{909E8E84-426E-40DD-AFC4-6F175D3DCCD1}">
              <a14:hiddenFill xmlns:a14="http://schemas.microsoft.com/office/drawing/2010/main">
                <a:noFill/>
              </a14:hiddenFill>
            </a:ext>
          </a:extLst>
        </p:spPr>
      </p:cxnSp>
      <p:sp>
        <p:nvSpPr>
          <p:cNvPr id="31" name="矩形 30">
            <a:extLst>
              <a:ext uri="{FF2B5EF4-FFF2-40B4-BE49-F238E27FC236}">
                <a16:creationId xmlns:a16="http://schemas.microsoft.com/office/drawing/2014/main" id="{810484D0-9517-47C8-9945-805CD67FE94E}"/>
              </a:ext>
            </a:extLst>
          </p:cNvPr>
          <p:cNvSpPr/>
          <p:nvPr/>
        </p:nvSpPr>
        <p:spPr>
          <a:xfrm>
            <a:off x="0" y="437528"/>
            <a:ext cx="12192000" cy="45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32" name="矩形 31">
            <a:extLst>
              <a:ext uri="{FF2B5EF4-FFF2-40B4-BE49-F238E27FC236}">
                <a16:creationId xmlns:a16="http://schemas.microsoft.com/office/drawing/2014/main" id="{FF0CB42B-0118-4E3B-81E2-41FF211F3FCD}"/>
              </a:ext>
            </a:extLst>
          </p:cNvPr>
          <p:cNvSpPr/>
          <p:nvPr/>
        </p:nvSpPr>
        <p:spPr>
          <a:xfrm>
            <a:off x="183644" y="2114072"/>
            <a:ext cx="5193211" cy="2949525"/>
          </a:xfrm>
          <a:prstGeom prst="rect">
            <a:avLst/>
          </a:prstGeom>
        </p:spPr>
        <p:txBody>
          <a:bodyPr wrap="square">
            <a:spAutoFit/>
          </a:bodyPr>
          <a:lstStyle/>
          <a:p>
            <a:pPr algn="just">
              <a:lnSpc>
                <a:spcPct val="150000"/>
              </a:lnSpc>
              <a:spcAft>
                <a:spcPts val="0"/>
              </a:spcAft>
            </a:pPr>
            <a:r>
              <a:rPr lang="en-US" altLang="zh-CN" kern="0" dirty="0">
                <a:solidFill>
                  <a:srgbClr val="000000"/>
                </a:solidFill>
                <a:latin typeface="+mn-lt"/>
                <a:ea typeface="微软雅黑" panose="020B0503020204020204" pitchFamily="34" charset="-122"/>
                <a:cs typeface="宋体" panose="02010600030101010101" pitchFamily="2" charset="-122"/>
              </a:rPr>
              <a:t>(1) High-energy inelastic spectrometer: 2026</a:t>
            </a:r>
          </a:p>
          <a:p>
            <a:pPr algn="just">
              <a:lnSpc>
                <a:spcPct val="150000"/>
              </a:lnSpc>
              <a:spcAft>
                <a:spcPts val="0"/>
              </a:spcAft>
            </a:pPr>
            <a:r>
              <a:rPr lang="en-US" altLang="zh-CN" kern="0" dirty="0">
                <a:solidFill>
                  <a:srgbClr val="000000"/>
                </a:solidFill>
                <a:latin typeface="+mn-lt"/>
                <a:ea typeface="微软雅黑" panose="020B0503020204020204" pitchFamily="34" charset="-122"/>
                <a:cs typeface="宋体" panose="02010600030101010101" pitchFamily="2" charset="-122"/>
              </a:rPr>
              <a:t>(2) Polarized inelastic spectrometer: 2029</a:t>
            </a:r>
          </a:p>
          <a:p>
            <a:pPr algn="just">
              <a:lnSpc>
                <a:spcPct val="150000"/>
              </a:lnSpc>
              <a:spcAft>
                <a:spcPts val="0"/>
              </a:spcAft>
            </a:pPr>
            <a:r>
              <a:rPr lang="en-US" altLang="zh-CN" kern="0" dirty="0">
                <a:solidFill>
                  <a:srgbClr val="000000"/>
                </a:solidFill>
                <a:latin typeface="+mn-lt"/>
                <a:ea typeface="微软雅黑" panose="020B0503020204020204" pitchFamily="34" charset="-122"/>
                <a:cs typeface="宋体" panose="02010600030101010101" pitchFamily="2" charset="-122"/>
              </a:rPr>
              <a:t>(3) Cold neutron direct geometric inelastic spectrometer: 2029</a:t>
            </a:r>
          </a:p>
          <a:p>
            <a:pPr algn="just">
              <a:lnSpc>
                <a:spcPct val="150000"/>
              </a:lnSpc>
              <a:spcAft>
                <a:spcPts val="0"/>
              </a:spcAft>
            </a:pPr>
            <a:r>
              <a:rPr lang="en-US" altLang="zh-CN" kern="0" dirty="0">
                <a:solidFill>
                  <a:srgbClr val="000000"/>
                </a:solidFill>
                <a:latin typeface="+mn-lt"/>
                <a:ea typeface="微软雅黑" panose="020B0503020204020204" pitchFamily="34" charset="-122"/>
                <a:cs typeface="宋体" panose="02010600030101010101" pitchFamily="2" charset="-122"/>
              </a:rPr>
              <a:t>(4) Elastic diffuse neutron spectrometer: 2029</a:t>
            </a:r>
          </a:p>
          <a:p>
            <a:pPr algn="just">
              <a:lnSpc>
                <a:spcPct val="150000"/>
              </a:lnSpc>
              <a:spcAft>
                <a:spcPts val="0"/>
              </a:spcAft>
            </a:pPr>
            <a:r>
              <a:rPr lang="en-US" altLang="zh-CN" kern="0" dirty="0">
                <a:solidFill>
                  <a:srgbClr val="000000"/>
                </a:solidFill>
                <a:latin typeface="+mn-lt"/>
                <a:ea typeface="微软雅黑" panose="020B0503020204020204" pitchFamily="34" charset="-122"/>
                <a:cs typeface="宋体" panose="02010600030101010101" pitchFamily="2" charset="-122"/>
              </a:rPr>
              <a:t>(5) Single-crystal neutron diffraction spectrometer: 2029</a:t>
            </a:r>
            <a:endParaRPr lang="en-US" altLang="zh-CN" sz="1200" dirty="0">
              <a:latin typeface="+mn-lt"/>
            </a:endParaRPr>
          </a:p>
        </p:txBody>
      </p:sp>
      <p:sp>
        <p:nvSpPr>
          <p:cNvPr id="33" name="矩形 32">
            <a:extLst>
              <a:ext uri="{FF2B5EF4-FFF2-40B4-BE49-F238E27FC236}">
                <a16:creationId xmlns:a16="http://schemas.microsoft.com/office/drawing/2014/main" id="{6903A0DF-F93E-47D8-8293-29512066FA84}"/>
              </a:ext>
            </a:extLst>
          </p:cNvPr>
          <p:cNvSpPr/>
          <p:nvPr/>
        </p:nvSpPr>
        <p:spPr>
          <a:xfrm>
            <a:off x="487719" y="5295665"/>
            <a:ext cx="3322282" cy="958660"/>
          </a:xfrm>
          <a:prstGeom prst="rect">
            <a:avLst/>
          </a:prstGeom>
        </p:spPr>
        <p:txBody>
          <a:bodyPr wrap="square">
            <a:spAutoFit/>
          </a:bodyPr>
          <a:lstStyle/>
          <a:p>
            <a:pPr algn="just">
              <a:lnSpc>
                <a:spcPct val="150000"/>
              </a:lnSpc>
              <a:spcAft>
                <a:spcPts val="0"/>
              </a:spcAft>
            </a:pPr>
            <a:r>
              <a:rPr lang="en-US" altLang="zh-CN" sz="2000" dirty="0">
                <a:solidFill>
                  <a:srgbClr val="0070C0"/>
                </a:solidFill>
                <a:latin typeface="Arial"/>
                <a:ea typeface="微软雅黑"/>
                <a:cs typeface="+mn-ea"/>
                <a:sym typeface="+mn-lt"/>
              </a:rPr>
              <a:t>Testing conditions met: First half of 2026</a:t>
            </a:r>
          </a:p>
        </p:txBody>
      </p:sp>
      <p:graphicFrame>
        <p:nvGraphicFramePr>
          <p:cNvPr id="34" name="图示 33">
            <a:extLst>
              <a:ext uri="{FF2B5EF4-FFF2-40B4-BE49-F238E27FC236}">
                <a16:creationId xmlns:a16="http://schemas.microsoft.com/office/drawing/2014/main" id="{AC7A844B-5F97-4F0F-BFA7-853C2A04E52C}"/>
              </a:ext>
            </a:extLst>
          </p:cNvPr>
          <p:cNvGraphicFramePr/>
          <p:nvPr>
            <p:extLst>
              <p:ext uri="{D42A27DB-BD31-4B8C-83A1-F6EECF244321}">
                <p14:modId xmlns:p14="http://schemas.microsoft.com/office/powerpoint/2010/main" val="594739966"/>
              </p:ext>
            </p:extLst>
          </p:nvPr>
        </p:nvGraphicFramePr>
        <p:xfrm>
          <a:off x="5224980" y="1700309"/>
          <a:ext cx="5020813" cy="4448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矩形 34">
            <a:extLst>
              <a:ext uri="{FF2B5EF4-FFF2-40B4-BE49-F238E27FC236}">
                <a16:creationId xmlns:a16="http://schemas.microsoft.com/office/drawing/2014/main" id="{6BDEB821-CDB3-434B-9BA1-020DC417BE79}"/>
              </a:ext>
            </a:extLst>
          </p:cNvPr>
          <p:cNvSpPr/>
          <p:nvPr/>
        </p:nvSpPr>
        <p:spPr>
          <a:xfrm>
            <a:off x="5543747" y="2079251"/>
            <a:ext cx="178112" cy="461665"/>
          </a:xfrm>
          <a:prstGeom prst="rect">
            <a:avLst/>
          </a:prstGeom>
        </p:spPr>
        <p:txBody>
          <a:bodyPr wrap="square">
            <a:spAutoFit/>
          </a:bodyPr>
          <a:lstStyle/>
          <a:p>
            <a:pPr algn="ctr">
              <a:spcAft>
                <a:spcPts val="0"/>
              </a:spcAft>
            </a:pPr>
            <a:r>
              <a:rPr lang="en-US" altLang="zh-CN" sz="2400" b="1" kern="0" dirty="0">
                <a:solidFill>
                  <a:srgbClr val="00467A"/>
                </a:solidFill>
                <a:latin typeface="微软雅黑" panose="020B0503020204020204" pitchFamily="34" charset="-122"/>
                <a:ea typeface="微软雅黑" panose="020B0503020204020204" pitchFamily="34" charset="-122"/>
                <a:cs typeface="宋体" panose="02010600030101010101" pitchFamily="2" charset="-122"/>
              </a:rPr>
              <a:t>1</a:t>
            </a:r>
          </a:p>
        </p:txBody>
      </p:sp>
      <p:sp>
        <p:nvSpPr>
          <p:cNvPr id="36" name="矩形 35">
            <a:extLst>
              <a:ext uri="{FF2B5EF4-FFF2-40B4-BE49-F238E27FC236}">
                <a16:creationId xmlns:a16="http://schemas.microsoft.com/office/drawing/2014/main" id="{4A75E696-8DE8-4010-938C-D09B090CD6BD}"/>
              </a:ext>
            </a:extLst>
          </p:cNvPr>
          <p:cNvSpPr/>
          <p:nvPr/>
        </p:nvSpPr>
        <p:spPr>
          <a:xfrm>
            <a:off x="6068066" y="1165352"/>
            <a:ext cx="3440514" cy="461665"/>
          </a:xfrm>
          <a:prstGeom prst="rect">
            <a:avLst/>
          </a:prstGeom>
        </p:spPr>
        <p:txBody>
          <a:bodyPr wrap="square">
            <a:spAutoFit/>
          </a:bodyPr>
          <a:lstStyle/>
          <a:p>
            <a:pPr algn="ctr">
              <a:spcAft>
                <a:spcPts val="0"/>
              </a:spcAft>
            </a:pPr>
            <a:r>
              <a:rPr lang="en-US" altLang="zh-CN" sz="2400" b="1" kern="0" dirty="0">
                <a:latin typeface="微软雅黑" panose="020B0503020204020204" pitchFamily="34" charset="-122"/>
                <a:ea typeface="微软雅黑" panose="020B0503020204020204" pitchFamily="34" charset="-122"/>
                <a:cs typeface="宋体" panose="02010600030101010101" pitchFamily="2" charset="-122"/>
              </a:rPr>
              <a:t>Main functions</a:t>
            </a:r>
          </a:p>
        </p:txBody>
      </p:sp>
      <p:sp>
        <p:nvSpPr>
          <p:cNvPr id="37" name="矩形 36">
            <a:extLst>
              <a:ext uri="{FF2B5EF4-FFF2-40B4-BE49-F238E27FC236}">
                <a16:creationId xmlns:a16="http://schemas.microsoft.com/office/drawing/2014/main" id="{8F379C55-E5FD-4BF6-B359-859C7DE654B9}"/>
              </a:ext>
            </a:extLst>
          </p:cNvPr>
          <p:cNvSpPr/>
          <p:nvPr/>
        </p:nvSpPr>
        <p:spPr>
          <a:xfrm>
            <a:off x="5940199" y="2844079"/>
            <a:ext cx="178112" cy="461665"/>
          </a:xfrm>
          <a:prstGeom prst="rect">
            <a:avLst/>
          </a:prstGeom>
        </p:spPr>
        <p:txBody>
          <a:bodyPr wrap="square">
            <a:spAutoFit/>
          </a:bodyPr>
          <a:lstStyle/>
          <a:p>
            <a:pPr algn="ctr">
              <a:spcAft>
                <a:spcPts val="0"/>
              </a:spcAft>
            </a:pPr>
            <a:r>
              <a:rPr lang="en-US" altLang="zh-CN" sz="2400" b="1" kern="0" dirty="0">
                <a:solidFill>
                  <a:srgbClr val="00467A"/>
                </a:solidFill>
                <a:latin typeface="微软雅黑" panose="020B0503020204020204" pitchFamily="34" charset="-122"/>
                <a:ea typeface="微软雅黑" panose="020B0503020204020204" pitchFamily="34" charset="-122"/>
                <a:cs typeface="宋体" panose="02010600030101010101" pitchFamily="2" charset="-122"/>
              </a:rPr>
              <a:t>2</a:t>
            </a:r>
          </a:p>
        </p:txBody>
      </p:sp>
      <p:sp>
        <p:nvSpPr>
          <p:cNvPr id="38" name="矩形 37">
            <a:extLst>
              <a:ext uri="{FF2B5EF4-FFF2-40B4-BE49-F238E27FC236}">
                <a16:creationId xmlns:a16="http://schemas.microsoft.com/office/drawing/2014/main" id="{8370A30A-BB5B-409A-9250-06B2EE7FE13E}"/>
              </a:ext>
            </a:extLst>
          </p:cNvPr>
          <p:cNvSpPr/>
          <p:nvPr/>
        </p:nvSpPr>
        <p:spPr>
          <a:xfrm>
            <a:off x="6068066" y="3693714"/>
            <a:ext cx="178112" cy="461665"/>
          </a:xfrm>
          <a:prstGeom prst="rect">
            <a:avLst/>
          </a:prstGeom>
        </p:spPr>
        <p:txBody>
          <a:bodyPr wrap="square">
            <a:spAutoFit/>
          </a:bodyPr>
          <a:lstStyle/>
          <a:p>
            <a:pPr algn="ctr">
              <a:spcAft>
                <a:spcPts val="0"/>
              </a:spcAft>
            </a:pPr>
            <a:r>
              <a:rPr lang="en-US" altLang="zh-CN" sz="2400" b="1" kern="0" dirty="0">
                <a:solidFill>
                  <a:srgbClr val="00467A"/>
                </a:solidFill>
                <a:latin typeface="微软雅黑" panose="020B0503020204020204" pitchFamily="34" charset="-122"/>
                <a:ea typeface="微软雅黑" panose="020B0503020204020204" pitchFamily="34" charset="-122"/>
                <a:cs typeface="宋体" panose="02010600030101010101" pitchFamily="2" charset="-122"/>
              </a:rPr>
              <a:t>3</a:t>
            </a:r>
          </a:p>
        </p:txBody>
      </p:sp>
      <p:sp>
        <p:nvSpPr>
          <p:cNvPr id="39" name="矩形 38">
            <a:extLst>
              <a:ext uri="{FF2B5EF4-FFF2-40B4-BE49-F238E27FC236}">
                <a16:creationId xmlns:a16="http://schemas.microsoft.com/office/drawing/2014/main" id="{CB0F6A94-93DC-40E5-B679-03955DC4F290}"/>
              </a:ext>
            </a:extLst>
          </p:cNvPr>
          <p:cNvSpPr/>
          <p:nvPr/>
        </p:nvSpPr>
        <p:spPr>
          <a:xfrm>
            <a:off x="5940199" y="4538295"/>
            <a:ext cx="178112" cy="461665"/>
          </a:xfrm>
          <a:prstGeom prst="rect">
            <a:avLst/>
          </a:prstGeom>
        </p:spPr>
        <p:txBody>
          <a:bodyPr wrap="square">
            <a:spAutoFit/>
          </a:bodyPr>
          <a:lstStyle/>
          <a:p>
            <a:pPr algn="ctr">
              <a:spcAft>
                <a:spcPts val="0"/>
              </a:spcAft>
            </a:pPr>
            <a:r>
              <a:rPr lang="en-US" altLang="zh-CN" sz="2400" b="1" kern="0" dirty="0">
                <a:solidFill>
                  <a:srgbClr val="00467A"/>
                </a:solidFill>
                <a:latin typeface="微软雅黑" panose="020B0503020204020204" pitchFamily="34" charset="-122"/>
                <a:ea typeface="微软雅黑" panose="020B0503020204020204" pitchFamily="34" charset="-122"/>
                <a:cs typeface="宋体" panose="02010600030101010101" pitchFamily="2" charset="-122"/>
              </a:rPr>
              <a:t>4</a:t>
            </a:r>
          </a:p>
        </p:txBody>
      </p:sp>
      <p:sp>
        <p:nvSpPr>
          <p:cNvPr id="40" name="矩形 39">
            <a:extLst>
              <a:ext uri="{FF2B5EF4-FFF2-40B4-BE49-F238E27FC236}">
                <a16:creationId xmlns:a16="http://schemas.microsoft.com/office/drawing/2014/main" id="{BFFA9587-93B1-4B7E-A9AC-C212C65D446A}"/>
              </a:ext>
            </a:extLst>
          </p:cNvPr>
          <p:cNvSpPr/>
          <p:nvPr/>
        </p:nvSpPr>
        <p:spPr>
          <a:xfrm>
            <a:off x="5548959" y="5364707"/>
            <a:ext cx="178112" cy="461665"/>
          </a:xfrm>
          <a:prstGeom prst="rect">
            <a:avLst/>
          </a:prstGeom>
        </p:spPr>
        <p:txBody>
          <a:bodyPr wrap="square">
            <a:spAutoFit/>
          </a:bodyPr>
          <a:lstStyle/>
          <a:p>
            <a:pPr algn="ctr">
              <a:spcAft>
                <a:spcPts val="0"/>
              </a:spcAft>
            </a:pPr>
            <a:r>
              <a:rPr lang="en-US" altLang="zh-CN" sz="2400" b="1" kern="0" dirty="0">
                <a:solidFill>
                  <a:srgbClr val="00467A"/>
                </a:solidFill>
                <a:latin typeface="微软雅黑" panose="020B0503020204020204" pitchFamily="34" charset="-122"/>
                <a:ea typeface="微软雅黑" panose="020B0503020204020204" pitchFamily="34" charset="-122"/>
                <a:cs typeface="宋体" panose="02010600030101010101" pitchFamily="2" charset="-122"/>
              </a:rPr>
              <a:t>5</a:t>
            </a:r>
          </a:p>
        </p:txBody>
      </p:sp>
      <p:sp>
        <p:nvSpPr>
          <p:cNvPr id="41" name="右大括号 40">
            <a:extLst>
              <a:ext uri="{FF2B5EF4-FFF2-40B4-BE49-F238E27FC236}">
                <a16:creationId xmlns:a16="http://schemas.microsoft.com/office/drawing/2014/main" id="{B6540E3B-3E9C-4F9F-868A-70E9BD87A2BA}"/>
              </a:ext>
            </a:extLst>
          </p:cNvPr>
          <p:cNvSpPr/>
          <p:nvPr/>
        </p:nvSpPr>
        <p:spPr>
          <a:xfrm>
            <a:off x="10204361" y="2245468"/>
            <a:ext cx="360040" cy="1657056"/>
          </a:xfrm>
          <a:prstGeom prst="righ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右大括号 42">
            <a:extLst>
              <a:ext uri="{FF2B5EF4-FFF2-40B4-BE49-F238E27FC236}">
                <a16:creationId xmlns:a16="http://schemas.microsoft.com/office/drawing/2014/main" id="{B22ABF97-A42C-4D67-8BF8-8F4E2FC32A97}"/>
              </a:ext>
            </a:extLst>
          </p:cNvPr>
          <p:cNvSpPr/>
          <p:nvPr/>
        </p:nvSpPr>
        <p:spPr>
          <a:xfrm>
            <a:off x="10204361" y="4756262"/>
            <a:ext cx="360040" cy="871741"/>
          </a:xfrm>
          <a:prstGeom prst="righ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2105F693-C6C6-43A0-8E19-E550916A2AE5}"/>
              </a:ext>
            </a:extLst>
          </p:cNvPr>
          <p:cNvSpPr/>
          <p:nvPr/>
        </p:nvSpPr>
        <p:spPr>
          <a:xfrm>
            <a:off x="332048" y="1017486"/>
            <a:ext cx="4702743" cy="577850"/>
          </a:xfrm>
          <a:prstGeom prst="rect">
            <a:avLst/>
          </a:prstGeom>
        </p:spPr>
        <p:txBody>
          <a:bodyPr wrap="square">
            <a:spAutoFit/>
          </a:bodyPr>
          <a:lstStyle/>
          <a:p>
            <a:pPr algn="just">
              <a:lnSpc>
                <a:spcPct val="150000"/>
              </a:lnSpc>
              <a:spcAft>
                <a:spcPts val="0"/>
              </a:spcAft>
            </a:pPr>
            <a:r>
              <a:rPr lang="en-US" altLang="zh-CN" sz="2400" b="1" kern="0" dirty="0">
                <a:solidFill>
                  <a:srgbClr val="000000"/>
                </a:solidFill>
                <a:latin typeface="+mn-lt"/>
                <a:ea typeface="微软雅黑" panose="020B0503020204020204" pitchFamily="34" charset="-122"/>
                <a:cs typeface="宋体" panose="02010600030101010101" pitchFamily="2" charset="-122"/>
              </a:rPr>
              <a:t>Spectrometer Requirements</a:t>
            </a:r>
          </a:p>
        </p:txBody>
      </p:sp>
      <p:sp>
        <p:nvSpPr>
          <p:cNvPr id="4" name="文本框 3">
            <a:extLst>
              <a:ext uri="{FF2B5EF4-FFF2-40B4-BE49-F238E27FC236}">
                <a16:creationId xmlns:a16="http://schemas.microsoft.com/office/drawing/2014/main" id="{F0F10DF7-9146-4209-A3D2-762600081666}"/>
              </a:ext>
            </a:extLst>
          </p:cNvPr>
          <p:cNvSpPr txBox="1"/>
          <p:nvPr/>
        </p:nvSpPr>
        <p:spPr>
          <a:xfrm>
            <a:off x="10839915" y="1828783"/>
            <a:ext cx="430887" cy="2222724"/>
          </a:xfrm>
          <a:prstGeom prst="rect">
            <a:avLst/>
          </a:prstGeom>
          <a:noFill/>
        </p:spPr>
        <p:txBody>
          <a:bodyPr vert="eaVert" wrap="none" rtlCol="0">
            <a:spAutoFit/>
          </a:bodyPr>
          <a:lstStyle/>
          <a:p>
            <a:pPr algn="l"/>
            <a:r>
              <a:rPr lang="en-US" altLang="zh-CN" sz="1600" b="0" i="0" dirty="0">
                <a:solidFill>
                  <a:srgbClr val="333333"/>
                </a:solidFill>
                <a:effectLst/>
                <a:latin typeface="微软雅黑" panose="020B0503020204020204" pitchFamily="34" charset="-122"/>
                <a:ea typeface="微软雅黑" panose="020B0503020204020204" pitchFamily="34" charset="-122"/>
              </a:rPr>
              <a:t>Existing design meets</a:t>
            </a:r>
            <a:endParaRPr lang="zh-CN" altLang="en-US" sz="1600" b="0" i="0" dirty="0">
              <a:solidFill>
                <a:srgbClr val="333333"/>
              </a:solidFill>
              <a:effectLst/>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88E2C17E-9CCB-40CF-9276-E8F0D344D5C5}"/>
              </a:ext>
            </a:extLst>
          </p:cNvPr>
          <p:cNvSpPr txBox="1"/>
          <p:nvPr/>
        </p:nvSpPr>
        <p:spPr>
          <a:xfrm>
            <a:off x="10839914" y="4407601"/>
            <a:ext cx="430887" cy="1776127"/>
          </a:xfrm>
          <a:prstGeom prst="rect">
            <a:avLst/>
          </a:prstGeom>
          <a:noFill/>
        </p:spPr>
        <p:txBody>
          <a:bodyPr vert="eaVert" wrap="none" rtlCol="0">
            <a:spAutoFit/>
          </a:bodyPr>
          <a:lstStyle/>
          <a:p>
            <a:pPr algn="l"/>
            <a:r>
              <a:rPr lang="en-US" altLang="zh-CN" sz="1600" b="0" i="0" dirty="0">
                <a:solidFill>
                  <a:srgbClr val="333333"/>
                </a:solidFill>
                <a:effectLst/>
                <a:latin typeface="微软雅黑" panose="020B0503020204020204" pitchFamily="34" charset="-122"/>
                <a:ea typeface="微软雅黑" panose="020B0503020204020204" pitchFamily="34" charset="-122"/>
              </a:rPr>
              <a:t>Future Expansion</a:t>
            </a:r>
            <a:endParaRPr lang="zh-CN" altLang="en-US" sz="1600" b="0" i="0" dirty="0">
              <a:solidFill>
                <a:srgbClr val="333333"/>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290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B2BFEE2-42D5-4E52-8A38-AD378DB34017}"/>
              </a:ext>
            </a:extLst>
          </p:cNvPr>
          <p:cNvPicPr>
            <a:picLocks noChangeAspect="1"/>
          </p:cNvPicPr>
          <p:nvPr/>
        </p:nvPicPr>
        <p:blipFill rotWithShape="1">
          <a:blip r:embed="rId3">
            <a:extLst>
              <a:ext uri="{28A0092B-C50C-407E-A947-70E740481C1C}">
                <a14:useLocalDpi xmlns:a14="http://schemas.microsoft.com/office/drawing/2010/main" val="0"/>
              </a:ext>
            </a:extLst>
          </a:blip>
          <a:srcRect l="11449" t="5537" r="14496" b="34487"/>
          <a:stretch/>
        </p:blipFill>
        <p:spPr>
          <a:xfrm>
            <a:off x="5515652" y="919195"/>
            <a:ext cx="5494341" cy="3702460"/>
          </a:xfrm>
          <a:prstGeom prst="rect">
            <a:avLst/>
          </a:prstGeom>
        </p:spPr>
      </p:pic>
      <p:sp>
        <p:nvSpPr>
          <p:cNvPr id="3" name="矩形 2">
            <a:extLst>
              <a:ext uri="{FF2B5EF4-FFF2-40B4-BE49-F238E27FC236}">
                <a16:creationId xmlns:a16="http://schemas.microsoft.com/office/drawing/2014/main" id="{8D82D290-D7BB-181C-6A2D-A44646F68B1D}"/>
              </a:ext>
            </a:extLst>
          </p:cNvPr>
          <p:cNvSpPr>
            <a:spLocks noChangeArrowheads="1"/>
          </p:cNvSpPr>
          <p:nvPr/>
        </p:nvSpPr>
        <p:spPr bwMode="auto">
          <a:xfrm>
            <a:off x="338138" y="-10964"/>
            <a:ext cx="2811988" cy="461665"/>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Wingdings" panose="05000000000000000000" pitchFamily="2" charset="2"/>
              <a:buChar char="Ø"/>
              <a:defRPr/>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Physical Design</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870B5449-6ED1-1003-55BA-5277E8586495}"/>
              </a:ext>
            </a:extLst>
          </p:cNvPr>
          <p:cNvCxnSpPr>
            <a:cxnSpLocks noChangeShapeType="1"/>
          </p:cNvCxnSpPr>
          <p:nvPr/>
        </p:nvCxnSpPr>
        <p:spPr bwMode="auto">
          <a:xfrm>
            <a:off x="3397827" y="195807"/>
            <a:ext cx="8794174" cy="0"/>
          </a:xfrm>
          <a:prstGeom prst="line">
            <a:avLst/>
          </a:prstGeom>
          <a:noFill/>
          <a:ln w="12700">
            <a:solidFill>
              <a:srgbClr val="A6A6A6"/>
            </a:solidFill>
            <a:round/>
            <a:headEnd/>
            <a:tailEnd/>
          </a:ln>
          <a:extLst>
            <a:ext uri="{909E8E84-426E-40DD-AFC4-6F175D3DCCD1}">
              <a14:hiddenFill xmlns:a14="http://schemas.microsoft.com/office/drawing/2010/main">
                <a:noFill/>
              </a14:hiddenFill>
            </a:ext>
          </a:extLst>
        </p:spPr>
      </p:cxnSp>
      <p:sp>
        <p:nvSpPr>
          <p:cNvPr id="7" name="圆角矩形 6">
            <a:hlinkClick r:id="" action="ppaction://noaction"/>
            <a:extLst>
              <a:ext uri="{FF2B5EF4-FFF2-40B4-BE49-F238E27FC236}">
                <a16:creationId xmlns:a16="http://schemas.microsoft.com/office/drawing/2014/main" id="{2E36060C-ABE4-AA81-351B-18FF2A3433CD}"/>
              </a:ext>
            </a:extLst>
          </p:cNvPr>
          <p:cNvSpPr>
            <a:spLocks noChangeArrowheads="1"/>
          </p:cNvSpPr>
          <p:nvPr/>
        </p:nvSpPr>
        <p:spPr bwMode="auto">
          <a:xfrm>
            <a:off x="7034874"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rgbClr val="7F7F7F"/>
                </a:solidFill>
                <a:latin typeface="微软雅黑" panose="020B0503020204020204" pitchFamily="34" charset="-122"/>
                <a:ea typeface="微软雅黑" panose="020B0503020204020204" pitchFamily="34" charset="-122"/>
              </a:rPr>
              <a:t>Physical Design</a:t>
            </a:r>
          </a:p>
        </p:txBody>
      </p:sp>
      <p:sp>
        <p:nvSpPr>
          <p:cNvPr id="9" name="矩形 8">
            <a:extLst>
              <a:ext uri="{FF2B5EF4-FFF2-40B4-BE49-F238E27FC236}">
                <a16:creationId xmlns:a16="http://schemas.microsoft.com/office/drawing/2014/main" id="{E1F1B0DA-54ED-699B-614B-4ADBC1E5024A}"/>
              </a:ext>
            </a:extLst>
          </p:cNvPr>
          <p:cNvSpPr/>
          <p:nvPr/>
        </p:nvSpPr>
        <p:spPr>
          <a:xfrm>
            <a:off x="0" y="437528"/>
            <a:ext cx="12192000" cy="45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12" name="圆角矩形 6">
            <a:hlinkClick r:id="" action="ppaction://noaction"/>
            <a:extLst>
              <a:ext uri="{FF2B5EF4-FFF2-40B4-BE49-F238E27FC236}">
                <a16:creationId xmlns:a16="http://schemas.microsoft.com/office/drawing/2014/main" id="{B0944405-708A-04EA-0AA7-8422AD6F3849}"/>
              </a:ext>
            </a:extLst>
          </p:cNvPr>
          <p:cNvSpPr>
            <a:spLocks noChangeArrowheads="1"/>
          </p:cNvSpPr>
          <p:nvPr/>
        </p:nvSpPr>
        <p:spPr bwMode="auto">
          <a:xfrm>
            <a:off x="4397216" y="46038"/>
            <a:ext cx="2322586" cy="347662"/>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rPr>
              <a:t>Device Overview</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1CAFD161-5C18-B4FF-5C2C-E6267B879A48}"/>
              </a:ext>
            </a:extLst>
          </p:cNvPr>
          <p:cNvSpPr txBox="1"/>
          <p:nvPr/>
        </p:nvSpPr>
        <p:spPr>
          <a:xfrm>
            <a:off x="2187751" y="570113"/>
            <a:ext cx="7816499" cy="461665"/>
          </a:xfrm>
          <a:prstGeom prst="rect">
            <a:avLst/>
          </a:prstGeom>
          <a:noFill/>
        </p:spPr>
        <p:txBody>
          <a:bodyPr wrap="none" rtlCol="0">
            <a:spAutoFit/>
          </a:bodyPr>
          <a:lstStyle/>
          <a:p>
            <a:pPr algn="ctr"/>
            <a:r>
              <a:rPr lang="en-US" altLang="zh-CN" sz="2400" b="1" i="0" dirty="0">
                <a:solidFill>
                  <a:srgbClr val="0070C0"/>
                </a:solidFill>
                <a:effectLst/>
                <a:latin typeface="微软雅黑" panose="020B0503020204020204" pitchFamily="34" charset="-122"/>
                <a:ea typeface="微软雅黑" panose="020B0503020204020204" pitchFamily="34" charset="-122"/>
              </a:rPr>
              <a:t>single crystal orientation neutron imaging device</a:t>
            </a:r>
          </a:p>
        </p:txBody>
      </p:sp>
      <p:sp>
        <p:nvSpPr>
          <p:cNvPr id="36" name="文本框 35">
            <a:extLst>
              <a:ext uri="{FF2B5EF4-FFF2-40B4-BE49-F238E27FC236}">
                <a16:creationId xmlns:a16="http://schemas.microsoft.com/office/drawing/2014/main" id="{0C8B18B8-B982-415D-8F35-B6DD155E3FB5}"/>
              </a:ext>
            </a:extLst>
          </p:cNvPr>
          <p:cNvSpPr txBox="1"/>
          <p:nvPr/>
        </p:nvSpPr>
        <p:spPr>
          <a:xfrm>
            <a:off x="328428" y="4189934"/>
            <a:ext cx="4305914" cy="2534027"/>
          </a:xfrm>
          <a:prstGeom prst="rect">
            <a:avLst/>
          </a:prstGeom>
          <a:noFill/>
        </p:spPr>
        <p:txBody>
          <a:bodyPr wrap="square">
            <a:spAutoFit/>
          </a:bodyPr>
          <a:lstStyle/>
          <a:p>
            <a:pPr>
              <a:lnSpc>
                <a:spcPct val="150000"/>
              </a:lnSpc>
            </a:pPr>
            <a:r>
              <a:rPr lang="en-US" altLang="zh-CN" b="1" dirty="0">
                <a:latin typeface="+mn-lt"/>
              </a:rPr>
              <a:t>Beamline Characteristics</a:t>
            </a:r>
            <a:r>
              <a:rPr lang="en-US" altLang="zh-CN" b="1" dirty="0">
                <a:solidFill>
                  <a:srgbClr val="333333"/>
                </a:solidFill>
                <a:latin typeface="+mn-lt"/>
                <a:ea typeface="微软雅黑" panose="020B0503020204020204" pitchFamily="34" charset="-122"/>
              </a:rPr>
              <a:t>:</a:t>
            </a:r>
            <a:r>
              <a:rPr lang="zh-CN" altLang="en-US" b="1" dirty="0">
                <a:solidFill>
                  <a:srgbClr val="333333"/>
                </a:solidFill>
                <a:latin typeface="+mn-lt"/>
                <a:ea typeface="微软雅黑" panose="020B0503020204020204" pitchFamily="34" charset="-122"/>
              </a:rPr>
              <a:t> </a:t>
            </a:r>
            <a:endParaRPr lang="en-US" altLang="zh-CN" b="1" dirty="0">
              <a:solidFill>
                <a:srgbClr val="333333"/>
              </a:solidFill>
              <a:latin typeface="+mn-lt"/>
              <a:ea typeface="微软雅黑" panose="020B0503020204020204" pitchFamily="34" charset="-122"/>
            </a:endParaRPr>
          </a:p>
          <a:p>
            <a:pPr marL="285750" indent="-285750">
              <a:lnSpc>
                <a:spcPct val="150000"/>
              </a:lnSpc>
              <a:buFont typeface="Arial" panose="020B0604020202020204" pitchFamily="34" charset="0"/>
              <a:buChar char="•"/>
            </a:pPr>
            <a:r>
              <a:rPr lang="en-US" altLang="zh-CN" dirty="0">
                <a:solidFill>
                  <a:srgbClr val="333333"/>
                </a:solidFill>
                <a:latin typeface="+mn-lt"/>
                <a:ea typeface="微软雅黑" panose="020B0503020204020204" pitchFamily="34" charset="-122"/>
              </a:rPr>
              <a:t>Cold neutron energy region(1~100meV)</a:t>
            </a:r>
          </a:p>
          <a:p>
            <a:pPr marL="285750" indent="-285750">
              <a:lnSpc>
                <a:spcPct val="150000"/>
              </a:lnSpc>
              <a:buFont typeface="Arial" panose="020B0604020202020204" pitchFamily="34" charset="0"/>
              <a:buChar char="•"/>
            </a:pPr>
            <a:r>
              <a:rPr lang="en-US" altLang="zh-CN" dirty="0">
                <a:latin typeface="+mn-lt"/>
              </a:rPr>
              <a:t>Adjustable energy spectrum</a:t>
            </a:r>
          </a:p>
          <a:p>
            <a:pPr marL="285750" indent="-285750">
              <a:lnSpc>
                <a:spcPct val="150000"/>
              </a:lnSpc>
              <a:buFont typeface="Arial" panose="020B0604020202020204" pitchFamily="34" charset="0"/>
              <a:buChar char="•"/>
            </a:pPr>
            <a:r>
              <a:rPr lang="en-US" altLang="zh-CN" dirty="0">
                <a:latin typeface="+mn-lt"/>
              </a:rPr>
              <a:t>Low divergence</a:t>
            </a:r>
            <a:r>
              <a:rPr lang="en-US" altLang="zh-CN" dirty="0">
                <a:solidFill>
                  <a:srgbClr val="333333"/>
                </a:solidFill>
                <a:latin typeface="+mn-lt"/>
                <a:ea typeface="微软雅黑" panose="020B0503020204020204" pitchFamily="34" charset="-122"/>
              </a:rPr>
              <a:t>(FWHM=±0.405°)</a:t>
            </a:r>
          </a:p>
          <a:p>
            <a:pPr marL="285750" indent="-285750">
              <a:lnSpc>
                <a:spcPct val="150000"/>
              </a:lnSpc>
              <a:buFont typeface="Arial" panose="020B0604020202020204" pitchFamily="34" charset="0"/>
              <a:buChar char="•"/>
            </a:pPr>
            <a:r>
              <a:rPr lang="en-US" altLang="zh-CN" dirty="0">
                <a:latin typeface="+mn-lt"/>
              </a:rPr>
              <a:t>Time-of-flight (TOF) type</a:t>
            </a:r>
            <a:endParaRPr lang="en-US" altLang="zh-CN" dirty="0">
              <a:solidFill>
                <a:srgbClr val="333333"/>
              </a:solidFill>
              <a:latin typeface="+mn-lt"/>
              <a:ea typeface="微软雅黑" panose="020B0503020204020204" pitchFamily="34" charset="-122"/>
            </a:endParaRPr>
          </a:p>
        </p:txBody>
      </p:sp>
      <p:sp>
        <p:nvSpPr>
          <p:cNvPr id="37" name="文本框 36">
            <a:extLst>
              <a:ext uri="{FF2B5EF4-FFF2-40B4-BE49-F238E27FC236}">
                <a16:creationId xmlns:a16="http://schemas.microsoft.com/office/drawing/2014/main" id="{90575ABE-A649-4146-BA8C-4A33AF5E0FB1}"/>
              </a:ext>
            </a:extLst>
          </p:cNvPr>
          <p:cNvSpPr txBox="1"/>
          <p:nvPr/>
        </p:nvSpPr>
        <p:spPr>
          <a:xfrm>
            <a:off x="328427" y="1766874"/>
            <a:ext cx="5646342" cy="2118529"/>
          </a:xfrm>
          <a:prstGeom prst="rect">
            <a:avLst/>
          </a:prstGeom>
          <a:noFill/>
        </p:spPr>
        <p:txBody>
          <a:bodyPr wrap="square">
            <a:spAutoFit/>
          </a:bodyPr>
          <a:lstStyle/>
          <a:p>
            <a:pPr>
              <a:lnSpc>
                <a:spcPct val="150000"/>
              </a:lnSpc>
            </a:pPr>
            <a:r>
              <a:rPr lang="en-US" altLang="zh-CN" b="1" dirty="0">
                <a:solidFill>
                  <a:srgbClr val="333333"/>
                </a:solidFill>
                <a:latin typeface="+mn-lt"/>
                <a:ea typeface="微软雅黑" panose="020B0503020204020204" pitchFamily="34" charset="-122"/>
              </a:rPr>
              <a:t>Key Components</a:t>
            </a:r>
            <a:r>
              <a:rPr lang="zh-CN" altLang="en-US" dirty="0">
                <a:solidFill>
                  <a:srgbClr val="333333"/>
                </a:solidFill>
                <a:latin typeface="+mn-lt"/>
                <a:ea typeface="微软雅黑" panose="020B0503020204020204" pitchFamily="34" charset="-122"/>
              </a:rPr>
              <a:t>：</a:t>
            </a:r>
            <a:endParaRPr lang="en-US" altLang="zh-CN" dirty="0">
              <a:solidFill>
                <a:srgbClr val="333333"/>
              </a:solidFill>
              <a:latin typeface="+mn-lt"/>
              <a:ea typeface="微软雅黑" panose="020B0503020204020204" pitchFamily="34" charset="-122"/>
            </a:endParaRPr>
          </a:p>
          <a:p>
            <a:pPr marL="285750" indent="-285750">
              <a:lnSpc>
                <a:spcPct val="150000"/>
              </a:lnSpc>
              <a:buFont typeface="Arial" panose="020B0604020202020204" pitchFamily="34" charset="0"/>
              <a:buChar char="•"/>
            </a:pPr>
            <a:r>
              <a:rPr lang="en-US" altLang="zh-CN" dirty="0">
                <a:solidFill>
                  <a:srgbClr val="333333"/>
                </a:solidFill>
                <a:latin typeface="+mn-lt"/>
                <a:ea typeface="微软雅黑" panose="020B0503020204020204" pitchFamily="34" charset="-122"/>
              </a:rPr>
              <a:t>Decoupled and Poisoned Hydrogen Moderator </a:t>
            </a:r>
          </a:p>
          <a:p>
            <a:pPr marL="285750" indent="-285750">
              <a:lnSpc>
                <a:spcPct val="150000"/>
              </a:lnSpc>
              <a:buFont typeface="Arial" panose="020B0604020202020204" pitchFamily="34" charset="0"/>
              <a:buChar char="•"/>
            </a:pPr>
            <a:r>
              <a:rPr lang="en-US" altLang="zh-CN" dirty="0">
                <a:latin typeface="+mn-lt"/>
              </a:rPr>
              <a:t>Chopper assembly</a:t>
            </a:r>
          </a:p>
          <a:p>
            <a:pPr marL="285750" indent="-285750">
              <a:lnSpc>
                <a:spcPct val="150000"/>
              </a:lnSpc>
              <a:buFont typeface="Arial" panose="020B0604020202020204" pitchFamily="34" charset="0"/>
              <a:buChar char="•"/>
            </a:pPr>
            <a:r>
              <a:rPr lang="en-US" altLang="zh-CN" dirty="0">
                <a:latin typeface="+mn-lt"/>
              </a:rPr>
              <a:t>Bent guide and straight guide</a:t>
            </a:r>
          </a:p>
          <a:p>
            <a:pPr marL="285750" indent="-285750">
              <a:lnSpc>
                <a:spcPct val="150000"/>
              </a:lnSpc>
              <a:buFont typeface="Arial" panose="020B0604020202020204" pitchFamily="34" charset="0"/>
              <a:buChar char="•"/>
            </a:pPr>
            <a:r>
              <a:rPr lang="en-US" altLang="zh-CN" dirty="0">
                <a:latin typeface="+mn-lt"/>
              </a:rPr>
              <a:t>Beam spot size control</a:t>
            </a:r>
            <a:endParaRPr lang="en-US" altLang="zh-CN" dirty="0">
              <a:solidFill>
                <a:srgbClr val="333333"/>
              </a:solidFill>
              <a:latin typeface="+mn-lt"/>
              <a:ea typeface="微软雅黑" panose="020B0503020204020204" pitchFamily="34" charset="-122"/>
            </a:endParaRPr>
          </a:p>
        </p:txBody>
      </p:sp>
      <p:sp>
        <p:nvSpPr>
          <p:cNvPr id="41" name="圆角矩形 6">
            <a:hlinkClick r:id="" action="ppaction://noaction"/>
            <a:extLst>
              <a:ext uri="{FF2B5EF4-FFF2-40B4-BE49-F238E27FC236}">
                <a16:creationId xmlns:a16="http://schemas.microsoft.com/office/drawing/2014/main" id="{CDEBFD51-EFDF-4079-A15A-30DF664C4009}"/>
              </a:ext>
            </a:extLst>
          </p:cNvPr>
          <p:cNvSpPr>
            <a:spLocks noChangeArrowheads="1"/>
          </p:cNvSpPr>
          <p:nvPr/>
        </p:nvSpPr>
        <p:spPr bwMode="auto">
          <a:xfrm>
            <a:off x="9663496"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rgbClr val="7F7F7F"/>
                </a:solidFill>
                <a:latin typeface="微软雅黑" panose="020B0503020204020204" pitchFamily="34" charset="-122"/>
                <a:ea typeface="微软雅黑" panose="020B0503020204020204" pitchFamily="34" charset="-122"/>
              </a:rPr>
              <a:t>Detection System</a:t>
            </a:r>
            <a:endParaRPr lang="zh-CN" altLang="en-US" b="1" dirty="0">
              <a:solidFill>
                <a:srgbClr val="7F7F7F"/>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3CDFCE87-DC70-4D7D-869B-7A4A37ECFE91}"/>
              </a:ext>
            </a:extLst>
          </p:cNvPr>
          <p:cNvSpPr txBox="1"/>
          <p:nvPr/>
        </p:nvSpPr>
        <p:spPr>
          <a:xfrm>
            <a:off x="218478" y="1352862"/>
            <a:ext cx="6085683" cy="369332"/>
          </a:xfrm>
          <a:prstGeom prst="rect">
            <a:avLst/>
          </a:prstGeom>
          <a:noFill/>
        </p:spPr>
        <p:txBody>
          <a:bodyPr wrap="square">
            <a:spAutoFit/>
          </a:bodyPr>
          <a:lstStyle/>
          <a:p>
            <a:r>
              <a:rPr lang="en-US" altLang="zh-CN" b="0" i="0" dirty="0">
                <a:solidFill>
                  <a:srgbClr val="333333"/>
                </a:solidFill>
                <a:effectLst/>
                <a:latin typeface="+mn-lt"/>
                <a:ea typeface="微软雅黑" panose="020B0503020204020204" pitchFamily="34" charset="-122"/>
              </a:rPr>
              <a:t>The device is located at Beam Line 8A of the CSNS.</a:t>
            </a:r>
            <a:endParaRPr lang="zh-CN" altLang="en-US" dirty="0">
              <a:latin typeface="+mn-lt"/>
            </a:endParaRPr>
          </a:p>
        </p:txBody>
      </p:sp>
      <p:grpSp>
        <p:nvGrpSpPr>
          <p:cNvPr id="17" name="组合 16">
            <a:extLst>
              <a:ext uri="{FF2B5EF4-FFF2-40B4-BE49-F238E27FC236}">
                <a16:creationId xmlns:a16="http://schemas.microsoft.com/office/drawing/2014/main" id="{1482A24F-BBEA-47C5-8428-5A2B94D86B33}"/>
              </a:ext>
            </a:extLst>
          </p:cNvPr>
          <p:cNvGrpSpPr/>
          <p:nvPr/>
        </p:nvGrpSpPr>
        <p:grpSpPr>
          <a:xfrm>
            <a:off x="4251406" y="4513313"/>
            <a:ext cx="7612166" cy="2210648"/>
            <a:chOff x="136508" y="2779497"/>
            <a:chExt cx="7612166" cy="2210648"/>
          </a:xfrm>
        </p:grpSpPr>
        <p:pic>
          <p:nvPicPr>
            <p:cNvPr id="19" name="图片 18">
              <a:extLst>
                <a:ext uri="{FF2B5EF4-FFF2-40B4-BE49-F238E27FC236}">
                  <a16:creationId xmlns:a16="http://schemas.microsoft.com/office/drawing/2014/main" id="{ED931AE9-C1AE-4AAD-ACA5-8C2A4EB9254B}"/>
                </a:ext>
              </a:extLst>
            </p:cNvPr>
            <p:cNvPicPr>
              <a:picLocks noChangeAspect="1"/>
            </p:cNvPicPr>
            <p:nvPr/>
          </p:nvPicPr>
          <p:blipFill rotWithShape="1">
            <a:blip r:embed="rId4"/>
            <a:srcRect l="1743" t="8068" r="15221" b="11236"/>
            <a:stretch/>
          </p:blipFill>
          <p:spPr>
            <a:xfrm>
              <a:off x="136508" y="2963867"/>
              <a:ext cx="7612166" cy="2026278"/>
            </a:xfrm>
            <a:prstGeom prst="rect">
              <a:avLst/>
            </a:prstGeom>
          </p:spPr>
        </p:pic>
        <p:sp>
          <p:nvSpPr>
            <p:cNvPr id="20" name="椭圆 19">
              <a:extLst>
                <a:ext uri="{FF2B5EF4-FFF2-40B4-BE49-F238E27FC236}">
                  <a16:creationId xmlns:a16="http://schemas.microsoft.com/office/drawing/2014/main" id="{360BC250-E476-4452-B343-70625F3B8A0F}"/>
                </a:ext>
              </a:extLst>
            </p:cNvPr>
            <p:cNvSpPr/>
            <p:nvPr/>
          </p:nvSpPr>
          <p:spPr>
            <a:xfrm>
              <a:off x="4788024" y="2779497"/>
              <a:ext cx="576064" cy="1512168"/>
            </a:xfrm>
            <a:prstGeom prst="ellipse">
              <a:avLst/>
            </a:prstGeom>
            <a:noFill/>
            <a:ln>
              <a:solidFill>
                <a:srgbClr val="FF0000"/>
              </a:solidFill>
              <a:prstDash val="sysDash"/>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cs typeface="+mn-ea"/>
                <a:sym typeface="+mn-lt"/>
              </a:endParaRPr>
            </a:p>
          </p:txBody>
        </p:sp>
        <p:sp>
          <p:nvSpPr>
            <p:cNvPr id="21" name="矩形 20">
              <a:extLst>
                <a:ext uri="{FF2B5EF4-FFF2-40B4-BE49-F238E27FC236}">
                  <a16:creationId xmlns:a16="http://schemas.microsoft.com/office/drawing/2014/main" id="{F2E0F887-D58C-4DC5-A0DA-75778C25984C}"/>
                </a:ext>
              </a:extLst>
            </p:cNvPr>
            <p:cNvSpPr/>
            <p:nvPr/>
          </p:nvSpPr>
          <p:spPr>
            <a:xfrm>
              <a:off x="2194833" y="3895064"/>
              <a:ext cx="2952328" cy="646331"/>
            </a:xfrm>
            <a:prstGeom prst="rect">
              <a:avLst/>
            </a:prstGeom>
          </p:spPr>
          <p:txBody>
            <a:bodyPr wrap="square">
              <a:spAutoFit/>
            </a:bodyPr>
            <a:lstStyle/>
            <a:p>
              <a:pPr algn="ctr"/>
              <a:r>
                <a:rPr lang="en-US" dirty="0">
                  <a:solidFill>
                    <a:srgbClr val="0070C0"/>
                  </a:solidFill>
                  <a:latin typeface="+mn-lt"/>
                  <a:ea typeface="+mn-ea"/>
                  <a:cs typeface="+mn-ea"/>
                  <a:sym typeface="+mn-lt"/>
                </a:rPr>
                <a:t>Terminal 1</a:t>
              </a:r>
            </a:p>
            <a:p>
              <a:pPr algn="ctr"/>
              <a:r>
                <a:rPr lang="en-US" altLang="zh-CN" dirty="0">
                  <a:solidFill>
                    <a:srgbClr val="0070C0"/>
                  </a:solidFill>
                  <a:latin typeface="+mn-lt"/>
                  <a:ea typeface="+mn-ea"/>
                  <a:cs typeface="+mn-ea"/>
                  <a:sym typeface="+mn-lt"/>
                </a:rPr>
                <a:t>S</a:t>
              </a:r>
              <a:r>
                <a:rPr lang="en-US" dirty="0">
                  <a:solidFill>
                    <a:srgbClr val="0070C0"/>
                  </a:solidFill>
                  <a:latin typeface="+mn-lt"/>
                  <a:ea typeface="+mn-ea"/>
                  <a:cs typeface="+mn-ea"/>
                  <a:sym typeface="+mn-lt"/>
                </a:rPr>
                <a:t>ingle-crystal orientation</a:t>
              </a:r>
            </a:p>
          </p:txBody>
        </p:sp>
      </p:grpSp>
    </p:spTree>
    <p:extLst>
      <p:ext uri="{BB962C8B-B14F-4D97-AF65-F5344CB8AC3E}">
        <p14:creationId xmlns:p14="http://schemas.microsoft.com/office/powerpoint/2010/main" val="211850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a:extLst>
              <a:ext uri="{FF2B5EF4-FFF2-40B4-BE49-F238E27FC236}">
                <a16:creationId xmlns:a16="http://schemas.microsoft.com/office/drawing/2014/main" id="{E7FAE17D-3A7C-42AA-9B0D-02196D6BFF26}"/>
              </a:ext>
            </a:extLst>
          </p:cNvPr>
          <p:cNvPicPr>
            <a:picLocks noChangeAspect="1"/>
          </p:cNvPicPr>
          <p:nvPr/>
        </p:nvPicPr>
        <p:blipFill>
          <a:blip r:embed="rId3"/>
          <a:stretch>
            <a:fillRect/>
          </a:stretch>
        </p:blipFill>
        <p:spPr>
          <a:xfrm>
            <a:off x="131482" y="4670575"/>
            <a:ext cx="4378026" cy="2187425"/>
          </a:xfrm>
          <a:prstGeom prst="rect">
            <a:avLst/>
          </a:prstGeom>
        </p:spPr>
      </p:pic>
      <p:graphicFrame>
        <p:nvGraphicFramePr>
          <p:cNvPr id="35" name="表格 34">
            <a:extLst>
              <a:ext uri="{FF2B5EF4-FFF2-40B4-BE49-F238E27FC236}">
                <a16:creationId xmlns:a16="http://schemas.microsoft.com/office/drawing/2014/main" id="{6CDCDB9B-5BDE-429C-A343-454C9ED8E100}"/>
              </a:ext>
            </a:extLst>
          </p:cNvPr>
          <p:cNvGraphicFramePr>
            <a:graphicFrameLocks noGrp="1"/>
          </p:cNvGraphicFramePr>
          <p:nvPr>
            <p:extLst>
              <p:ext uri="{D42A27DB-BD31-4B8C-83A1-F6EECF244321}">
                <p14:modId xmlns:p14="http://schemas.microsoft.com/office/powerpoint/2010/main" val="3640950678"/>
              </p:ext>
            </p:extLst>
          </p:nvPr>
        </p:nvGraphicFramePr>
        <p:xfrm>
          <a:off x="3474760" y="1039843"/>
          <a:ext cx="7508431" cy="960120"/>
        </p:xfrm>
        <a:graphic>
          <a:graphicData uri="http://schemas.openxmlformats.org/drawingml/2006/table">
            <a:tbl>
              <a:tblPr>
                <a:tableStyleId>{D27102A9-8310-4765-A935-A1911B00CA55}</a:tableStyleId>
              </a:tblPr>
              <a:tblGrid>
                <a:gridCol w="2333758">
                  <a:extLst>
                    <a:ext uri="{9D8B030D-6E8A-4147-A177-3AD203B41FA5}">
                      <a16:colId xmlns:a16="http://schemas.microsoft.com/office/drawing/2014/main" val="1244685270"/>
                    </a:ext>
                  </a:extLst>
                </a:gridCol>
                <a:gridCol w="5174673">
                  <a:extLst>
                    <a:ext uri="{9D8B030D-6E8A-4147-A177-3AD203B41FA5}">
                      <a16:colId xmlns:a16="http://schemas.microsoft.com/office/drawing/2014/main" val="4006261744"/>
                    </a:ext>
                  </a:extLst>
                </a:gridCol>
              </a:tblGrid>
              <a:tr h="215932">
                <a:tc>
                  <a:txBody>
                    <a:bodyPr/>
                    <a:lstStyle/>
                    <a:p>
                      <a:pPr marL="0" indent="0" algn="l" fontAlgn="auto">
                        <a:spcBef>
                          <a:spcPts val="0"/>
                        </a:spcBef>
                        <a:spcAft>
                          <a:spcPts val="0"/>
                        </a:spcAft>
                      </a:pPr>
                      <a:r>
                        <a:rPr lang="en-US" altLang="zh-CN" sz="1600" dirty="0"/>
                        <a:t>Wavelength Range</a:t>
                      </a:r>
                      <a:endParaRPr lang="zh-CN" altLang="en-US" sz="1600" dirty="0">
                        <a:effectLst/>
                      </a:endParaRPr>
                    </a:p>
                  </a:txBody>
                  <a:tcPr marL="76200" marR="76200" marT="38100" marB="38100" anchor="ctr"/>
                </a:tc>
                <a:tc>
                  <a:txBody>
                    <a:bodyPr/>
                    <a:lstStyle/>
                    <a:p>
                      <a:pPr marL="0" indent="0" algn="l" fontAlgn="auto">
                        <a:spcBef>
                          <a:spcPts val="0"/>
                        </a:spcBef>
                        <a:spcAft>
                          <a:spcPts val="0"/>
                        </a:spcAft>
                      </a:pPr>
                      <a:r>
                        <a:rPr lang="en-US" sz="1600" dirty="0">
                          <a:effectLst/>
                        </a:rPr>
                        <a:t>1.5~6.5Å</a:t>
                      </a:r>
                      <a:endParaRPr lang="en-US" sz="1600" dirty="0">
                        <a:effectLst/>
                        <a:latin typeface="+mn-ea"/>
                        <a:ea typeface="+mn-ea"/>
                      </a:endParaRPr>
                    </a:p>
                  </a:txBody>
                  <a:tcPr marL="76200" marR="76200" marT="38100" marB="38100" anchor="ctr"/>
                </a:tc>
                <a:extLst>
                  <a:ext uri="{0D108BD9-81ED-4DB2-BD59-A6C34878D82A}">
                    <a16:rowId xmlns:a16="http://schemas.microsoft.com/office/drawing/2014/main" val="3196067275"/>
                  </a:ext>
                </a:extLst>
              </a:tr>
              <a:tr h="215932">
                <a:tc>
                  <a:txBody>
                    <a:bodyPr/>
                    <a:lstStyle/>
                    <a:p>
                      <a:pPr marL="0" indent="0" algn="l" fontAlgn="auto">
                        <a:spcBef>
                          <a:spcPts val="0"/>
                        </a:spcBef>
                        <a:spcAft>
                          <a:spcPts val="0"/>
                        </a:spcAft>
                      </a:pPr>
                      <a:r>
                        <a:rPr lang="en-US" altLang="zh-CN" sz="1600" dirty="0"/>
                        <a:t>Orientation Accuracy</a:t>
                      </a:r>
                      <a:endParaRPr lang="zh-CN" altLang="en-US" sz="1600" dirty="0">
                        <a:effectLst/>
                      </a:endParaRPr>
                    </a:p>
                  </a:txBody>
                  <a:tcPr marL="76200" marR="76200" marT="38100" marB="38100" anchor="ctr"/>
                </a:tc>
                <a:tc>
                  <a:txBody>
                    <a:bodyPr/>
                    <a:lstStyle/>
                    <a:p>
                      <a:pPr marL="0" indent="0" algn="l" fontAlgn="auto">
                        <a:spcBef>
                          <a:spcPts val="0"/>
                        </a:spcBef>
                        <a:spcAft>
                          <a:spcPts val="0"/>
                        </a:spcAft>
                      </a:pPr>
                      <a:r>
                        <a:rPr lang="zh-CN" altLang="en-US" sz="1600" dirty="0">
                          <a:effectLst/>
                        </a:rPr>
                        <a:t>＜</a:t>
                      </a:r>
                      <a:r>
                        <a:rPr lang="en-US" altLang="zh-CN" sz="1600" dirty="0">
                          <a:effectLst/>
                        </a:rPr>
                        <a:t>0.5°</a:t>
                      </a:r>
                      <a:endParaRPr lang="zh-CN" altLang="en-US" sz="1600" dirty="0">
                        <a:effectLst/>
                        <a:latin typeface="+mn-ea"/>
                        <a:ea typeface="+mn-ea"/>
                      </a:endParaRPr>
                    </a:p>
                  </a:txBody>
                  <a:tcPr marL="76200" marR="76200" marT="38100" marB="38100" anchor="ctr"/>
                </a:tc>
                <a:extLst>
                  <a:ext uri="{0D108BD9-81ED-4DB2-BD59-A6C34878D82A}">
                    <a16:rowId xmlns:a16="http://schemas.microsoft.com/office/drawing/2014/main" val="3340344280"/>
                  </a:ext>
                </a:extLst>
              </a:tr>
              <a:tr h="215932">
                <a:tc>
                  <a:txBody>
                    <a:bodyPr/>
                    <a:lstStyle/>
                    <a:p>
                      <a:pPr marL="0" indent="0" algn="l" fontAlgn="auto">
                        <a:spcBef>
                          <a:spcPts val="0"/>
                        </a:spcBef>
                        <a:spcAft>
                          <a:spcPts val="0"/>
                        </a:spcAft>
                      </a:pPr>
                      <a:r>
                        <a:rPr lang="en-US" altLang="zh-CN" sz="1600" dirty="0"/>
                        <a:t>Detector</a:t>
                      </a:r>
                      <a:endParaRPr lang="zh-CN" altLang="en-US" sz="1600" dirty="0">
                        <a:effectLst/>
                      </a:endParaRPr>
                    </a:p>
                  </a:txBody>
                  <a:tcPr marL="76200" marR="76200" marT="38100" marB="38100" anchor="ctr"/>
                </a:tc>
                <a:tc>
                  <a:txBody>
                    <a:bodyPr/>
                    <a:lstStyle/>
                    <a:p>
                      <a:pPr marL="0" indent="0" algn="l" fontAlgn="auto">
                        <a:spcBef>
                          <a:spcPts val="0"/>
                        </a:spcBef>
                        <a:spcAft>
                          <a:spcPts val="0"/>
                        </a:spcAft>
                      </a:pPr>
                      <a:r>
                        <a:rPr lang="en-US" altLang="zh-CN" sz="1600" dirty="0"/>
                        <a:t>Coverage angle: 20°~60°; Spatial resolution: &lt; 200 </a:t>
                      </a:r>
                      <a:r>
                        <a:rPr lang="en-US" altLang="zh-CN" sz="1600" dirty="0" err="1"/>
                        <a:t>μm</a:t>
                      </a:r>
                      <a:endParaRPr lang="en-US" altLang="zh-CN" sz="1600" dirty="0">
                        <a:effectLst/>
                        <a:latin typeface="+mn-ea"/>
                        <a:ea typeface="+mn-ea"/>
                      </a:endParaRPr>
                    </a:p>
                  </a:txBody>
                  <a:tcPr marL="76200" marR="76200" marT="38100" marB="38100" anchor="ctr"/>
                </a:tc>
                <a:extLst>
                  <a:ext uri="{0D108BD9-81ED-4DB2-BD59-A6C34878D82A}">
                    <a16:rowId xmlns:a16="http://schemas.microsoft.com/office/drawing/2014/main" val="1515941143"/>
                  </a:ext>
                </a:extLst>
              </a:tr>
            </a:tbl>
          </a:graphicData>
        </a:graphic>
      </p:graphicFrame>
      <p:sp>
        <p:nvSpPr>
          <p:cNvPr id="36" name="文本框 35">
            <a:extLst>
              <a:ext uri="{FF2B5EF4-FFF2-40B4-BE49-F238E27FC236}">
                <a16:creationId xmlns:a16="http://schemas.microsoft.com/office/drawing/2014/main" id="{3DBC2896-F62E-4DA4-BB93-C675F0AD3CED}"/>
              </a:ext>
            </a:extLst>
          </p:cNvPr>
          <p:cNvSpPr txBox="1"/>
          <p:nvPr/>
        </p:nvSpPr>
        <p:spPr>
          <a:xfrm>
            <a:off x="285507" y="929426"/>
            <a:ext cx="2788227" cy="369332"/>
          </a:xfrm>
          <a:prstGeom prst="rect">
            <a:avLst/>
          </a:prstGeom>
          <a:noFill/>
        </p:spPr>
        <p:txBody>
          <a:bodyPr wrap="square" rtlCol="0">
            <a:spAutoFit/>
          </a:bodyPr>
          <a:lstStyle/>
          <a:p>
            <a:r>
              <a:rPr lang="en-US" altLang="zh-CN" b="1" i="0" dirty="0">
                <a:solidFill>
                  <a:srgbClr val="333333"/>
                </a:solidFill>
                <a:effectLst/>
                <a:latin typeface="+mn-lt"/>
                <a:ea typeface="微软雅黑" panose="020B0503020204020204" pitchFamily="34" charset="-122"/>
              </a:rPr>
              <a:t>Design Specifications</a:t>
            </a:r>
          </a:p>
        </p:txBody>
      </p:sp>
      <p:sp>
        <p:nvSpPr>
          <p:cNvPr id="37" name="文本框 36">
            <a:extLst>
              <a:ext uri="{FF2B5EF4-FFF2-40B4-BE49-F238E27FC236}">
                <a16:creationId xmlns:a16="http://schemas.microsoft.com/office/drawing/2014/main" id="{AA38F091-86C8-4A17-B881-9949451D7615}"/>
              </a:ext>
            </a:extLst>
          </p:cNvPr>
          <p:cNvSpPr txBox="1"/>
          <p:nvPr/>
        </p:nvSpPr>
        <p:spPr>
          <a:xfrm>
            <a:off x="289704" y="1697611"/>
            <a:ext cx="2579617" cy="369332"/>
          </a:xfrm>
          <a:prstGeom prst="rect">
            <a:avLst/>
          </a:prstGeom>
          <a:noFill/>
        </p:spPr>
        <p:txBody>
          <a:bodyPr wrap="none" rtlCol="0">
            <a:spAutoFit/>
          </a:bodyPr>
          <a:lstStyle/>
          <a:p>
            <a:pPr algn="l"/>
            <a:r>
              <a:rPr lang="en-US" altLang="zh-CN" b="1" dirty="0">
                <a:solidFill>
                  <a:srgbClr val="333333"/>
                </a:solidFill>
                <a:latin typeface="微软雅黑" panose="020B0503020204020204" pitchFamily="34" charset="-122"/>
                <a:ea typeface="微软雅黑" panose="020B0503020204020204" pitchFamily="34" charset="-122"/>
              </a:rPr>
              <a:t>Scattering geometry</a:t>
            </a:r>
            <a:endParaRPr lang="en-US" altLang="zh-CN" b="1" i="0" dirty="0">
              <a:solidFill>
                <a:srgbClr val="333333"/>
              </a:solidFill>
              <a:effectLst/>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3B175829-E1FA-46C1-9B99-EFF36644BAA9}"/>
              </a:ext>
            </a:extLst>
          </p:cNvPr>
          <p:cNvSpPr txBox="1"/>
          <p:nvPr/>
        </p:nvSpPr>
        <p:spPr>
          <a:xfrm>
            <a:off x="4506237" y="562757"/>
            <a:ext cx="3179525" cy="400110"/>
          </a:xfrm>
          <a:prstGeom prst="rect">
            <a:avLst/>
          </a:prstGeom>
          <a:noFill/>
        </p:spPr>
        <p:txBody>
          <a:bodyPr wrap="none" rtlCol="0">
            <a:spAutoFit/>
          </a:bodyPr>
          <a:lstStyle/>
          <a:p>
            <a:pPr algn="ctr"/>
            <a:r>
              <a:rPr lang="en-US" altLang="zh-CN" sz="2000" b="1" i="0" dirty="0">
                <a:solidFill>
                  <a:srgbClr val="0070C0"/>
                </a:solidFill>
                <a:effectLst/>
                <a:latin typeface="微软雅黑" panose="020B0503020204020204" pitchFamily="34" charset="-122"/>
                <a:ea typeface="微软雅黑" panose="020B0503020204020204" pitchFamily="34" charset="-122"/>
              </a:rPr>
              <a:t>Overall Physical Design</a:t>
            </a:r>
          </a:p>
        </p:txBody>
      </p:sp>
      <p:sp>
        <p:nvSpPr>
          <p:cNvPr id="39" name="矩形 38">
            <a:extLst>
              <a:ext uri="{FF2B5EF4-FFF2-40B4-BE49-F238E27FC236}">
                <a16:creationId xmlns:a16="http://schemas.microsoft.com/office/drawing/2014/main" id="{908756BD-2539-4B24-B0EB-D6953DD6ACCC}"/>
              </a:ext>
            </a:extLst>
          </p:cNvPr>
          <p:cNvSpPr>
            <a:spLocks noChangeArrowheads="1"/>
          </p:cNvSpPr>
          <p:nvPr/>
        </p:nvSpPr>
        <p:spPr bwMode="auto">
          <a:xfrm>
            <a:off x="338138" y="-10964"/>
            <a:ext cx="2811988" cy="461665"/>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Wingdings" panose="05000000000000000000" pitchFamily="2" charset="2"/>
              <a:buChar char="Ø"/>
              <a:defRPr/>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Physical Design</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0" name="直接连接符 39">
            <a:extLst>
              <a:ext uri="{FF2B5EF4-FFF2-40B4-BE49-F238E27FC236}">
                <a16:creationId xmlns:a16="http://schemas.microsoft.com/office/drawing/2014/main" id="{2C3075E6-4862-48BB-9CB1-79FBB34F62C4}"/>
              </a:ext>
            </a:extLst>
          </p:cNvPr>
          <p:cNvCxnSpPr>
            <a:cxnSpLocks noChangeShapeType="1"/>
          </p:cNvCxnSpPr>
          <p:nvPr/>
        </p:nvCxnSpPr>
        <p:spPr bwMode="auto">
          <a:xfrm>
            <a:off x="3397827" y="195807"/>
            <a:ext cx="8794174" cy="0"/>
          </a:xfrm>
          <a:prstGeom prst="line">
            <a:avLst/>
          </a:prstGeom>
          <a:noFill/>
          <a:ln w="12700">
            <a:solidFill>
              <a:srgbClr val="A6A6A6"/>
            </a:solidFill>
            <a:round/>
            <a:headEnd/>
            <a:tailEnd/>
          </a:ln>
          <a:extLst>
            <a:ext uri="{909E8E84-426E-40DD-AFC4-6F175D3DCCD1}">
              <a14:hiddenFill xmlns:a14="http://schemas.microsoft.com/office/drawing/2010/main">
                <a:noFill/>
              </a14:hiddenFill>
            </a:ext>
          </a:extLst>
        </p:spPr>
      </p:cxnSp>
      <p:sp>
        <p:nvSpPr>
          <p:cNvPr id="41" name="圆角矩形 6">
            <a:hlinkClick r:id="" action="ppaction://noaction"/>
            <a:extLst>
              <a:ext uri="{FF2B5EF4-FFF2-40B4-BE49-F238E27FC236}">
                <a16:creationId xmlns:a16="http://schemas.microsoft.com/office/drawing/2014/main" id="{6B34E984-B0B7-466E-A3FA-5968FCCA09DE}"/>
              </a:ext>
            </a:extLst>
          </p:cNvPr>
          <p:cNvSpPr>
            <a:spLocks noChangeArrowheads="1"/>
          </p:cNvSpPr>
          <p:nvPr/>
        </p:nvSpPr>
        <p:spPr bwMode="auto">
          <a:xfrm>
            <a:off x="7034874"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rPr>
              <a:t>Physical Design</a:t>
            </a:r>
          </a:p>
        </p:txBody>
      </p:sp>
      <p:sp>
        <p:nvSpPr>
          <p:cNvPr id="42" name="矩形 41">
            <a:extLst>
              <a:ext uri="{FF2B5EF4-FFF2-40B4-BE49-F238E27FC236}">
                <a16:creationId xmlns:a16="http://schemas.microsoft.com/office/drawing/2014/main" id="{6E9205FA-4131-4DBA-BEDA-05B5554A6769}"/>
              </a:ext>
            </a:extLst>
          </p:cNvPr>
          <p:cNvSpPr/>
          <p:nvPr/>
        </p:nvSpPr>
        <p:spPr>
          <a:xfrm>
            <a:off x="0" y="437528"/>
            <a:ext cx="12192000" cy="45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43" name="圆角矩形 6">
            <a:hlinkClick r:id="" action="ppaction://noaction"/>
            <a:extLst>
              <a:ext uri="{FF2B5EF4-FFF2-40B4-BE49-F238E27FC236}">
                <a16:creationId xmlns:a16="http://schemas.microsoft.com/office/drawing/2014/main" id="{A51DA5E1-87EE-4B2A-82B8-D06FA745BCCC}"/>
              </a:ext>
            </a:extLst>
          </p:cNvPr>
          <p:cNvSpPr>
            <a:spLocks noChangeArrowheads="1"/>
          </p:cNvSpPr>
          <p:nvPr/>
        </p:nvSpPr>
        <p:spPr bwMode="auto">
          <a:xfrm>
            <a:off x="4397216" y="46038"/>
            <a:ext cx="2322586" cy="347662"/>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accent4">
                    <a:lumMod val="50000"/>
                    <a:lumOff val="50000"/>
                  </a:schemeClr>
                </a:solidFill>
                <a:latin typeface="微软雅黑" panose="020B0503020204020204" pitchFamily="34" charset="-122"/>
                <a:ea typeface="微软雅黑" panose="020B0503020204020204" pitchFamily="34" charset="-122"/>
              </a:rPr>
              <a:t>Device Overview</a:t>
            </a:r>
            <a:endParaRPr lang="zh-CN" altLang="en-US" b="1" dirty="0">
              <a:solidFill>
                <a:schemeClr val="accent4">
                  <a:lumMod val="50000"/>
                  <a:lumOff val="50000"/>
                </a:schemeClr>
              </a:solidFill>
              <a:latin typeface="微软雅黑" panose="020B0503020204020204" pitchFamily="34" charset="-122"/>
              <a:ea typeface="微软雅黑" panose="020B0503020204020204" pitchFamily="34" charset="-122"/>
            </a:endParaRPr>
          </a:p>
        </p:txBody>
      </p:sp>
      <p:sp>
        <p:nvSpPr>
          <p:cNvPr id="44" name="圆角矩形 6">
            <a:hlinkClick r:id="" action="ppaction://noaction"/>
            <a:extLst>
              <a:ext uri="{FF2B5EF4-FFF2-40B4-BE49-F238E27FC236}">
                <a16:creationId xmlns:a16="http://schemas.microsoft.com/office/drawing/2014/main" id="{2BD96383-5869-4044-ACA7-617CB61896A4}"/>
              </a:ext>
            </a:extLst>
          </p:cNvPr>
          <p:cNvSpPr>
            <a:spLocks noChangeArrowheads="1"/>
          </p:cNvSpPr>
          <p:nvPr/>
        </p:nvSpPr>
        <p:spPr bwMode="auto">
          <a:xfrm>
            <a:off x="9663496"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rgbClr val="7F7F7F"/>
                </a:solidFill>
                <a:latin typeface="微软雅黑" panose="020B0503020204020204" pitchFamily="34" charset="-122"/>
                <a:ea typeface="微软雅黑" panose="020B0503020204020204" pitchFamily="34" charset="-122"/>
              </a:rPr>
              <a:t>Detection System</a:t>
            </a:r>
            <a:endParaRPr lang="zh-CN" altLang="en-US" b="1" dirty="0">
              <a:solidFill>
                <a:srgbClr val="7F7F7F"/>
              </a:solidFill>
              <a:latin typeface="微软雅黑" panose="020B0503020204020204" pitchFamily="34" charset="-122"/>
              <a:ea typeface="微软雅黑" panose="020B0503020204020204" pitchFamily="34" charset="-122"/>
            </a:endParaRPr>
          </a:p>
        </p:txBody>
      </p:sp>
      <p:graphicFrame>
        <p:nvGraphicFramePr>
          <p:cNvPr id="45" name="表格 44">
            <a:extLst>
              <a:ext uri="{FF2B5EF4-FFF2-40B4-BE49-F238E27FC236}">
                <a16:creationId xmlns:a16="http://schemas.microsoft.com/office/drawing/2014/main" id="{B7827CC3-4476-4C89-BE95-6589F18C4038}"/>
              </a:ext>
            </a:extLst>
          </p:cNvPr>
          <p:cNvGraphicFramePr>
            <a:graphicFrameLocks noGrp="1"/>
          </p:cNvGraphicFramePr>
          <p:nvPr>
            <p:extLst>
              <p:ext uri="{D42A27DB-BD31-4B8C-83A1-F6EECF244321}">
                <p14:modId xmlns:p14="http://schemas.microsoft.com/office/powerpoint/2010/main" val="2100596583"/>
              </p:ext>
            </p:extLst>
          </p:nvPr>
        </p:nvGraphicFramePr>
        <p:xfrm>
          <a:off x="191344" y="2209315"/>
          <a:ext cx="12000656" cy="2461260"/>
        </p:xfrm>
        <a:graphic>
          <a:graphicData uri="http://schemas.openxmlformats.org/drawingml/2006/table">
            <a:tbl>
              <a:tblPr>
                <a:tableStyleId>{616DA210-FB5B-4158-B5E0-FEB733F419BA}</a:tableStyleId>
              </a:tblPr>
              <a:tblGrid>
                <a:gridCol w="1321632">
                  <a:extLst>
                    <a:ext uri="{9D8B030D-6E8A-4147-A177-3AD203B41FA5}">
                      <a16:colId xmlns:a16="http://schemas.microsoft.com/office/drawing/2014/main" val="2313200509"/>
                    </a:ext>
                  </a:extLst>
                </a:gridCol>
                <a:gridCol w="1585909">
                  <a:extLst>
                    <a:ext uri="{9D8B030D-6E8A-4147-A177-3AD203B41FA5}">
                      <a16:colId xmlns:a16="http://schemas.microsoft.com/office/drawing/2014/main" val="3085498374"/>
                    </a:ext>
                  </a:extLst>
                </a:gridCol>
                <a:gridCol w="1368152">
                  <a:extLst>
                    <a:ext uri="{9D8B030D-6E8A-4147-A177-3AD203B41FA5}">
                      <a16:colId xmlns:a16="http://schemas.microsoft.com/office/drawing/2014/main" val="2955710361"/>
                    </a:ext>
                  </a:extLst>
                </a:gridCol>
                <a:gridCol w="1512168">
                  <a:extLst>
                    <a:ext uri="{9D8B030D-6E8A-4147-A177-3AD203B41FA5}">
                      <a16:colId xmlns:a16="http://schemas.microsoft.com/office/drawing/2014/main" val="738125760"/>
                    </a:ext>
                  </a:extLst>
                </a:gridCol>
                <a:gridCol w="1152128">
                  <a:extLst>
                    <a:ext uri="{9D8B030D-6E8A-4147-A177-3AD203B41FA5}">
                      <a16:colId xmlns:a16="http://schemas.microsoft.com/office/drawing/2014/main" val="3600030173"/>
                    </a:ext>
                  </a:extLst>
                </a:gridCol>
                <a:gridCol w="666467">
                  <a:extLst>
                    <a:ext uri="{9D8B030D-6E8A-4147-A177-3AD203B41FA5}">
                      <a16:colId xmlns:a16="http://schemas.microsoft.com/office/drawing/2014/main" val="1574636207"/>
                    </a:ext>
                  </a:extLst>
                </a:gridCol>
                <a:gridCol w="4394200">
                  <a:extLst>
                    <a:ext uri="{9D8B030D-6E8A-4147-A177-3AD203B41FA5}">
                      <a16:colId xmlns:a16="http://schemas.microsoft.com/office/drawing/2014/main" val="2607371574"/>
                    </a:ext>
                  </a:extLst>
                </a:gridCol>
              </a:tblGrid>
              <a:tr h="440447">
                <a:tc>
                  <a:txBody>
                    <a:bodyPr/>
                    <a:lstStyle/>
                    <a:p>
                      <a:pPr algn="l" fontAlgn="ctr"/>
                      <a:r>
                        <a:rPr lang="en-US" sz="1600" b="0" i="0" u="none" strike="noStrike">
                          <a:solidFill>
                            <a:srgbClr val="000000"/>
                          </a:solidFill>
                          <a:effectLst/>
                          <a:latin typeface="+mn-lt"/>
                          <a:ea typeface="等线" panose="02010600030101010101" pitchFamily="2" charset="-122"/>
                        </a:rPr>
                        <a:t>Mode</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Diffraction Pattern</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Beam Spot</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Detector</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Q Range</a:t>
                      </a:r>
                    </a:p>
                  </a:txBody>
                  <a:tcPr marL="7620" marR="7620" marT="7620" marB="0" anchor="ctr"/>
                </a:tc>
                <a:tc>
                  <a:txBody>
                    <a:bodyPr/>
                    <a:lstStyle/>
                    <a:p>
                      <a:pPr algn="l" fontAlgn="ctr"/>
                      <a:r>
                        <a:rPr lang="en-US" sz="1600" b="0" i="0" u="none" strike="noStrike" dirty="0">
                          <a:solidFill>
                            <a:srgbClr val="000000"/>
                          </a:solidFill>
                          <a:effectLst/>
                          <a:latin typeface="+mn-lt"/>
                          <a:ea typeface="等线" panose="02010600030101010101" pitchFamily="2" charset="-122"/>
                        </a:rPr>
                        <a:t>Count</a:t>
                      </a:r>
                    </a:p>
                  </a:txBody>
                  <a:tcPr marL="7620" marR="7620" marT="7620" marB="0" anchor="ctr"/>
                </a:tc>
                <a:tc>
                  <a:txBody>
                    <a:bodyPr/>
                    <a:lstStyle/>
                    <a:p>
                      <a:pPr algn="l" fontAlgn="ctr"/>
                      <a:r>
                        <a:rPr lang="en-US" sz="1600" b="1" i="0" u="none" strike="noStrike" dirty="0">
                          <a:solidFill>
                            <a:srgbClr val="000000"/>
                          </a:solidFill>
                          <a:effectLst/>
                          <a:latin typeface="+mn-lt"/>
                          <a:ea typeface="等线" panose="02010600030101010101" pitchFamily="2" charset="-122"/>
                        </a:rPr>
                        <a:t>Summary</a:t>
                      </a:r>
                    </a:p>
                  </a:txBody>
                  <a:tcPr marL="7620" marR="7620" marT="7620" marB="0" anchor="ctr"/>
                </a:tc>
                <a:extLst>
                  <a:ext uri="{0D108BD9-81ED-4DB2-BD59-A6C34878D82A}">
                    <a16:rowId xmlns:a16="http://schemas.microsoft.com/office/drawing/2014/main" val="2252245667"/>
                  </a:ext>
                </a:extLst>
              </a:tr>
              <a:tr h="874118">
                <a:tc>
                  <a:txBody>
                    <a:bodyPr/>
                    <a:lstStyle/>
                    <a:p>
                      <a:pPr algn="l" fontAlgn="ctr"/>
                      <a:r>
                        <a:rPr lang="en-US" sz="1600" b="1" i="0" u="none" strike="noStrike" dirty="0">
                          <a:solidFill>
                            <a:srgbClr val="000000"/>
                          </a:solidFill>
                          <a:effectLst/>
                          <a:latin typeface="+mn-lt"/>
                          <a:ea typeface="等线" panose="02010600030101010101" pitchFamily="2" charset="-122"/>
                        </a:rPr>
                        <a:t>Back scattering</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Hyperbolas or straight lines, similar to X-rays</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Not adjustable</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Central hole required, complex structure</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High</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Low</a:t>
                      </a:r>
                    </a:p>
                  </a:txBody>
                  <a:tcPr marL="7620" marR="7620" marT="7620" marB="0" anchor="ctr"/>
                </a:tc>
                <a:tc>
                  <a:txBody>
                    <a:bodyPr/>
                    <a:lstStyle/>
                    <a:p>
                      <a:pPr algn="l" fontAlgn="ctr"/>
                      <a:r>
                        <a:rPr lang="en-US" sz="1600" b="1" i="0" u="none" strike="noStrike" dirty="0">
                          <a:solidFill>
                            <a:srgbClr val="000000"/>
                          </a:solidFill>
                          <a:effectLst/>
                          <a:latin typeface="+mn-lt"/>
                          <a:ea typeface="等线" panose="02010600030101010101" pitchFamily="2" charset="-122"/>
                        </a:rPr>
                        <a:t>Advantages</a:t>
                      </a:r>
                      <a:r>
                        <a:rPr lang="en-US" sz="1600" b="0" i="0" u="none" strike="noStrike" dirty="0">
                          <a:solidFill>
                            <a:srgbClr val="000000"/>
                          </a:solidFill>
                          <a:effectLst/>
                          <a:latin typeface="+mn-lt"/>
                          <a:ea typeface="等线" panose="02010600030101010101" pitchFamily="2" charset="-122"/>
                        </a:rPr>
                        <a:t>: Simple analysis, high resolution;</a:t>
                      </a:r>
                      <a:br>
                        <a:rPr lang="en-US" sz="1600" b="0" i="0" u="none" strike="noStrike" dirty="0">
                          <a:solidFill>
                            <a:srgbClr val="000000"/>
                          </a:solidFill>
                          <a:effectLst/>
                          <a:latin typeface="+mn-lt"/>
                          <a:ea typeface="等线" panose="02010600030101010101" pitchFamily="2" charset="-122"/>
                        </a:rPr>
                      </a:br>
                      <a:r>
                        <a:rPr lang="en-US" sz="1600" b="1" i="0" u="none" strike="noStrike" dirty="0">
                          <a:solidFill>
                            <a:srgbClr val="000000"/>
                          </a:solidFill>
                          <a:effectLst/>
                          <a:latin typeface="+mn-lt"/>
                          <a:ea typeface="等线" panose="02010600030101010101" pitchFamily="2" charset="-122"/>
                        </a:rPr>
                        <a:t>Disadvantages</a:t>
                      </a:r>
                      <a:r>
                        <a:rPr lang="en-US" sz="1600" b="0" i="0" u="none" strike="noStrike" dirty="0">
                          <a:solidFill>
                            <a:srgbClr val="000000"/>
                          </a:solidFill>
                          <a:effectLst/>
                          <a:latin typeface="+mn-lt"/>
                          <a:ea typeface="等线" panose="02010600030101010101" pitchFamily="2" charset="-122"/>
                        </a:rPr>
                        <a:t>: Increased cost due to detector hole; beam spot size limited</a:t>
                      </a:r>
                    </a:p>
                  </a:txBody>
                  <a:tcPr marL="7620" marR="7620" marT="7620" marB="0" anchor="ctr"/>
                </a:tc>
                <a:extLst>
                  <a:ext uri="{0D108BD9-81ED-4DB2-BD59-A6C34878D82A}">
                    <a16:rowId xmlns:a16="http://schemas.microsoft.com/office/drawing/2014/main" val="1520902722"/>
                  </a:ext>
                </a:extLst>
              </a:tr>
              <a:tr h="874118">
                <a:tc>
                  <a:txBody>
                    <a:bodyPr/>
                    <a:lstStyle/>
                    <a:p>
                      <a:pPr algn="l" fontAlgn="ctr"/>
                      <a:r>
                        <a:rPr lang="en-US" sz="1600" b="1" i="0" u="none" strike="noStrike" dirty="0">
                          <a:solidFill>
                            <a:srgbClr val="000000"/>
                          </a:solidFill>
                          <a:effectLst/>
                          <a:latin typeface="+mn-lt"/>
                          <a:ea typeface="等线" panose="02010600030101010101" pitchFamily="2" charset="-122"/>
                        </a:rPr>
                        <a:t>Forward scattering</a:t>
                      </a:r>
                    </a:p>
                  </a:txBody>
                  <a:tcPr marL="7620" marR="7620" marT="7620" marB="0" anchor="ctr"/>
                </a:tc>
                <a:tc>
                  <a:txBody>
                    <a:bodyPr/>
                    <a:lstStyle/>
                    <a:p>
                      <a:pPr algn="l" fontAlgn="ctr"/>
                      <a:r>
                        <a:rPr lang="en-US" sz="1600" b="0" i="0" u="none" strike="noStrike" dirty="0">
                          <a:solidFill>
                            <a:srgbClr val="000000"/>
                          </a:solidFill>
                          <a:effectLst/>
                          <a:latin typeface="+mn-lt"/>
                          <a:ea typeface="等线" panose="02010600030101010101" pitchFamily="2" charset="-122"/>
                        </a:rPr>
                        <a:t>Ellipses or parabolas, different from X-rays</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0.1~25 mm</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Simple structure</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Low</a:t>
                      </a:r>
                    </a:p>
                  </a:txBody>
                  <a:tcPr marL="7620" marR="7620" marT="7620" marB="0" anchor="ctr"/>
                </a:tc>
                <a:tc>
                  <a:txBody>
                    <a:bodyPr/>
                    <a:lstStyle/>
                    <a:p>
                      <a:pPr algn="l" fontAlgn="ctr"/>
                      <a:r>
                        <a:rPr lang="en-US" sz="1600" b="0" i="0" u="none" strike="noStrike">
                          <a:solidFill>
                            <a:srgbClr val="000000"/>
                          </a:solidFill>
                          <a:effectLst/>
                          <a:latin typeface="+mn-lt"/>
                          <a:ea typeface="等线" panose="02010600030101010101" pitchFamily="2" charset="-122"/>
                        </a:rPr>
                        <a:t>High</a:t>
                      </a:r>
                    </a:p>
                  </a:txBody>
                  <a:tcPr marL="7620" marR="7620" marT="7620" marB="0" anchor="ctr"/>
                </a:tc>
                <a:tc>
                  <a:txBody>
                    <a:bodyPr/>
                    <a:lstStyle/>
                    <a:p>
                      <a:pPr algn="l" fontAlgn="ctr"/>
                      <a:r>
                        <a:rPr lang="en-US" sz="1600" b="1" i="0" u="none" strike="noStrike" dirty="0">
                          <a:solidFill>
                            <a:srgbClr val="000000"/>
                          </a:solidFill>
                          <a:effectLst/>
                          <a:latin typeface="+mn-lt"/>
                          <a:ea typeface="等线" panose="02010600030101010101" pitchFamily="2" charset="-122"/>
                        </a:rPr>
                        <a:t>Advantages</a:t>
                      </a:r>
                      <a:r>
                        <a:rPr lang="en-US" sz="1600" b="0" i="0" u="none" strike="noStrike" dirty="0">
                          <a:solidFill>
                            <a:srgbClr val="000000"/>
                          </a:solidFill>
                          <a:effectLst/>
                          <a:latin typeface="+mn-lt"/>
                          <a:ea typeface="等线" panose="02010600030101010101" pitchFamily="2" charset="-122"/>
                        </a:rPr>
                        <a:t>: Simple detector structure, adjustable beam spot;</a:t>
                      </a:r>
                    </a:p>
                    <a:p>
                      <a:pPr algn="l" fontAlgn="ctr"/>
                      <a:r>
                        <a:rPr lang="en-US" sz="1600" b="1" i="0" u="none" strike="noStrike" dirty="0">
                          <a:solidFill>
                            <a:srgbClr val="000000"/>
                          </a:solidFill>
                          <a:effectLst/>
                          <a:latin typeface="+mn-lt"/>
                          <a:ea typeface="等线" panose="02010600030101010101" pitchFamily="2" charset="-122"/>
                        </a:rPr>
                        <a:t>Disadvantages</a:t>
                      </a:r>
                      <a:r>
                        <a:rPr lang="en-US" sz="1600" b="0" i="0" u="none" strike="noStrike" dirty="0">
                          <a:solidFill>
                            <a:srgbClr val="000000"/>
                          </a:solidFill>
                          <a:effectLst/>
                          <a:latin typeface="+mn-lt"/>
                          <a:ea typeface="等线" panose="02010600030101010101" pitchFamily="2" charset="-122"/>
                        </a:rPr>
                        <a:t>: Significant sample absorption</a:t>
                      </a:r>
                    </a:p>
                  </a:txBody>
                  <a:tcPr marL="7620" marR="7620" marT="7620" marB="0" anchor="ctr"/>
                </a:tc>
                <a:extLst>
                  <a:ext uri="{0D108BD9-81ED-4DB2-BD59-A6C34878D82A}">
                    <a16:rowId xmlns:a16="http://schemas.microsoft.com/office/drawing/2014/main" val="57091693"/>
                  </a:ext>
                </a:extLst>
              </a:tr>
            </a:tbl>
          </a:graphicData>
        </a:graphic>
      </p:graphicFrame>
      <p:pic>
        <p:nvPicPr>
          <p:cNvPr id="47" name="图片 46" descr="https://www.ill.eu/fileadmin/user_upload/ILL/3_Users/Instruments/Instruments_list/00_-_DIFFRACTION/OrientExpress/img/Layout-ORIENTEXPRESS_2017.png">
            <a:extLst>
              <a:ext uri="{FF2B5EF4-FFF2-40B4-BE49-F238E27FC236}">
                <a16:creationId xmlns:a16="http://schemas.microsoft.com/office/drawing/2014/main" id="{D4185331-640F-4D5F-A7B9-5A69A95B61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34886" y="4670575"/>
            <a:ext cx="3221355" cy="2187425"/>
          </a:xfrm>
          <a:prstGeom prst="rect">
            <a:avLst/>
          </a:prstGeom>
          <a:noFill/>
          <a:ln>
            <a:noFill/>
          </a:ln>
        </p:spPr>
      </p:pic>
      <p:sp>
        <p:nvSpPr>
          <p:cNvPr id="48" name="文本框 47">
            <a:extLst>
              <a:ext uri="{FF2B5EF4-FFF2-40B4-BE49-F238E27FC236}">
                <a16:creationId xmlns:a16="http://schemas.microsoft.com/office/drawing/2014/main" id="{DF9062FD-3616-41B2-87A2-9C05BC9B3F15}"/>
              </a:ext>
            </a:extLst>
          </p:cNvPr>
          <p:cNvSpPr txBox="1"/>
          <p:nvPr/>
        </p:nvSpPr>
        <p:spPr>
          <a:xfrm>
            <a:off x="8196167" y="5319838"/>
            <a:ext cx="4042529" cy="961289"/>
          </a:xfrm>
          <a:prstGeom prst="rect">
            <a:avLst/>
          </a:prstGeom>
          <a:noFill/>
        </p:spPr>
        <p:txBody>
          <a:bodyPr wrap="square" rtlCol="0">
            <a:spAutoFit/>
          </a:bodyPr>
          <a:lstStyle/>
          <a:p>
            <a:pPr>
              <a:lnSpc>
                <a:spcPct val="150000"/>
              </a:lnSpc>
            </a:pPr>
            <a:r>
              <a:rPr lang="en-US" altLang="zh-CN" sz="2000" b="1" dirty="0">
                <a:latin typeface="+mn-ea"/>
                <a:ea typeface="+mn-ea"/>
              </a:rPr>
              <a:t>Incident mode selection forward scattering geometry</a:t>
            </a:r>
          </a:p>
        </p:txBody>
      </p:sp>
      <p:sp>
        <p:nvSpPr>
          <p:cNvPr id="49" name="矩形 48">
            <a:extLst>
              <a:ext uri="{FF2B5EF4-FFF2-40B4-BE49-F238E27FC236}">
                <a16:creationId xmlns:a16="http://schemas.microsoft.com/office/drawing/2014/main" id="{32378D34-8F62-4F95-AB68-3F33E71594C6}"/>
              </a:ext>
            </a:extLst>
          </p:cNvPr>
          <p:cNvSpPr/>
          <p:nvPr/>
        </p:nvSpPr>
        <p:spPr>
          <a:xfrm>
            <a:off x="221224" y="3738174"/>
            <a:ext cx="11851440" cy="8951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62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D0EC9A31-2130-4AC5-8B1F-2D7A87066417}"/>
              </a:ext>
            </a:extLst>
          </p:cNvPr>
          <p:cNvPicPr>
            <a:picLocks noChangeAspect="1"/>
          </p:cNvPicPr>
          <p:nvPr/>
        </p:nvPicPr>
        <p:blipFill rotWithShape="1">
          <a:blip r:embed="rId3">
            <a:extLst>
              <a:ext uri="{28A0092B-C50C-407E-A947-70E740481C1C}">
                <a14:useLocalDpi xmlns:a14="http://schemas.microsoft.com/office/drawing/2010/main" val="0"/>
              </a:ext>
            </a:extLst>
          </a:blip>
          <a:srcRect l="6719" r="11547"/>
          <a:stretch/>
        </p:blipFill>
        <p:spPr>
          <a:xfrm>
            <a:off x="7227213" y="2850669"/>
            <a:ext cx="4572000" cy="2939021"/>
          </a:xfrm>
          <a:prstGeom prst="rect">
            <a:avLst/>
          </a:prstGeom>
        </p:spPr>
      </p:pic>
      <p:sp>
        <p:nvSpPr>
          <p:cNvPr id="18" name="文本框 17">
            <a:extLst>
              <a:ext uri="{FF2B5EF4-FFF2-40B4-BE49-F238E27FC236}">
                <a16:creationId xmlns:a16="http://schemas.microsoft.com/office/drawing/2014/main" id="{20060150-49AB-4FCC-A6C3-136E6CC0F4FB}"/>
              </a:ext>
            </a:extLst>
          </p:cNvPr>
          <p:cNvSpPr txBox="1"/>
          <p:nvPr/>
        </p:nvSpPr>
        <p:spPr>
          <a:xfrm>
            <a:off x="613799" y="1011298"/>
            <a:ext cx="1994457" cy="369332"/>
          </a:xfrm>
          <a:prstGeom prst="rect">
            <a:avLst/>
          </a:prstGeom>
          <a:noFill/>
        </p:spPr>
        <p:txBody>
          <a:bodyPr wrap="none" rtlCol="0">
            <a:spAutoFit/>
          </a:bodyPr>
          <a:lstStyle/>
          <a:p>
            <a:pPr algn="l"/>
            <a:r>
              <a:rPr lang="en-US" altLang="zh-CN" b="1" i="0" dirty="0">
                <a:solidFill>
                  <a:srgbClr val="333333"/>
                </a:solidFill>
                <a:effectLst/>
                <a:latin typeface="微软雅黑" panose="020B0503020204020204" pitchFamily="34" charset="-122"/>
                <a:ea typeface="微软雅黑" panose="020B0503020204020204" pitchFamily="34" charset="-122"/>
              </a:rPr>
              <a:t>Physical Design</a:t>
            </a:r>
          </a:p>
        </p:txBody>
      </p:sp>
      <p:grpSp>
        <p:nvGrpSpPr>
          <p:cNvPr id="19" name="组合 18">
            <a:extLst>
              <a:ext uri="{FF2B5EF4-FFF2-40B4-BE49-F238E27FC236}">
                <a16:creationId xmlns:a16="http://schemas.microsoft.com/office/drawing/2014/main" id="{731851A9-A5F9-41F7-B3CC-53F57C86E3E5}"/>
              </a:ext>
            </a:extLst>
          </p:cNvPr>
          <p:cNvGrpSpPr/>
          <p:nvPr/>
        </p:nvGrpSpPr>
        <p:grpSpPr>
          <a:xfrm>
            <a:off x="7227211" y="1383891"/>
            <a:ext cx="4964789" cy="1261851"/>
            <a:chOff x="7227210" y="2405868"/>
            <a:chExt cx="4408947" cy="1261851"/>
          </a:xfrm>
        </p:grpSpPr>
        <p:sp>
          <p:nvSpPr>
            <p:cNvPr id="20" name="矩形 19">
              <a:extLst>
                <a:ext uri="{FF2B5EF4-FFF2-40B4-BE49-F238E27FC236}">
                  <a16:creationId xmlns:a16="http://schemas.microsoft.com/office/drawing/2014/main" id="{E28750DB-5AE9-4F79-95B5-2B6748F171C5}"/>
                </a:ext>
              </a:extLst>
            </p:cNvPr>
            <p:cNvSpPr/>
            <p:nvPr/>
          </p:nvSpPr>
          <p:spPr>
            <a:xfrm>
              <a:off x="7227211" y="2496937"/>
              <a:ext cx="4060133" cy="117078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40F7E450-F008-42DB-A677-9BFC943269C0}"/>
                </a:ext>
              </a:extLst>
            </p:cNvPr>
            <p:cNvSpPr txBox="1"/>
            <p:nvPr/>
          </p:nvSpPr>
          <p:spPr>
            <a:xfrm>
              <a:off x="7227210" y="2405868"/>
              <a:ext cx="4408947" cy="1197572"/>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US" altLang="zh-CN" sz="1600" b="0" i="0" dirty="0">
                  <a:solidFill>
                    <a:srgbClr val="333333"/>
                  </a:solidFill>
                  <a:effectLst/>
                  <a:latin typeface="微软雅黑" panose="020B0503020204020204" pitchFamily="34" charset="-122"/>
                  <a:ea typeface="微软雅黑" panose="020B0503020204020204" pitchFamily="34" charset="-122"/>
                </a:rPr>
                <a:t>Continuous wavelength beam irradiation</a:t>
              </a:r>
            </a:p>
            <a:p>
              <a:pPr marL="285750" indent="-285750" algn="l">
                <a:lnSpc>
                  <a:spcPct val="150000"/>
                </a:lnSpc>
                <a:buFont typeface="Arial" panose="020B0604020202020204" pitchFamily="34" charset="0"/>
                <a:buChar char="•"/>
              </a:pPr>
              <a:r>
                <a:rPr lang="en-US" altLang="zh-CN" sz="1600" b="0" i="0" dirty="0">
                  <a:solidFill>
                    <a:srgbClr val="333333"/>
                  </a:solidFill>
                  <a:effectLst/>
                  <a:latin typeface="微软雅黑" panose="020B0503020204020204" pitchFamily="34" charset="-122"/>
                  <a:ea typeface="微软雅黑" panose="020B0503020204020204" pitchFamily="34" charset="-122"/>
                </a:rPr>
                <a:t>Adjustable beam spot size</a:t>
              </a:r>
            </a:p>
            <a:p>
              <a:pPr marL="285750" indent="-285750" algn="l">
                <a:lnSpc>
                  <a:spcPct val="150000"/>
                </a:lnSpc>
                <a:buFont typeface="Arial" panose="020B0604020202020204" pitchFamily="34" charset="0"/>
                <a:buChar char="•"/>
              </a:pPr>
              <a:r>
                <a:rPr lang="en-US" altLang="zh-CN" sz="1600" b="0" i="0" dirty="0">
                  <a:solidFill>
                    <a:srgbClr val="333333"/>
                  </a:solidFill>
                  <a:effectLst/>
                  <a:latin typeface="微软雅黑" panose="020B0503020204020204" pitchFamily="34" charset="-122"/>
                  <a:ea typeface="微软雅黑" panose="020B0503020204020204" pitchFamily="34" charset="-122"/>
                </a:rPr>
                <a:t>Adjustable diffraction angle coverage</a:t>
              </a:r>
            </a:p>
          </p:txBody>
        </p:sp>
      </p:grpSp>
      <p:grpSp>
        <p:nvGrpSpPr>
          <p:cNvPr id="22" name="组合 21">
            <a:extLst>
              <a:ext uri="{FF2B5EF4-FFF2-40B4-BE49-F238E27FC236}">
                <a16:creationId xmlns:a16="http://schemas.microsoft.com/office/drawing/2014/main" id="{0A287BE6-9DB9-4668-86C2-83FB01046B6E}"/>
              </a:ext>
            </a:extLst>
          </p:cNvPr>
          <p:cNvGrpSpPr/>
          <p:nvPr/>
        </p:nvGrpSpPr>
        <p:grpSpPr>
          <a:xfrm>
            <a:off x="2" y="2673796"/>
            <a:ext cx="6608617" cy="3137162"/>
            <a:chOff x="0" y="3695773"/>
            <a:chExt cx="6608617" cy="3137162"/>
          </a:xfrm>
        </p:grpSpPr>
        <p:pic>
          <p:nvPicPr>
            <p:cNvPr id="23" name="图片 22">
              <a:extLst>
                <a:ext uri="{FF2B5EF4-FFF2-40B4-BE49-F238E27FC236}">
                  <a16:creationId xmlns:a16="http://schemas.microsoft.com/office/drawing/2014/main" id="{F7A7BD52-80F2-4C0B-830E-4C475C17C633}"/>
                </a:ext>
              </a:extLst>
            </p:cNvPr>
            <p:cNvPicPr>
              <a:picLocks noChangeAspect="1"/>
            </p:cNvPicPr>
            <p:nvPr/>
          </p:nvPicPr>
          <p:blipFill rotWithShape="1">
            <a:blip r:embed="rId4"/>
            <a:srcRect t="5935"/>
            <a:stretch/>
          </p:blipFill>
          <p:spPr>
            <a:xfrm>
              <a:off x="0" y="3695773"/>
              <a:ext cx="6608617" cy="3137162"/>
            </a:xfrm>
            <a:prstGeom prst="rect">
              <a:avLst/>
            </a:prstGeom>
          </p:spPr>
        </p:pic>
        <p:sp>
          <p:nvSpPr>
            <p:cNvPr id="24" name="文本框 23">
              <a:extLst>
                <a:ext uri="{FF2B5EF4-FFF2-40B4-BE49-F238E27FC236}">
                  <a16:creationId xmlns:a16="http://schemas.microsoft.com/office/drawing/2014/main" id="{FC81FAF0-1252-4B0B-B77D-EA126EF58AF4}"/>
                </a:ext>
              </a:extLst>
            </p:cNvPr>
            <p:cNvSpPr txBox="1"/>
            <p:nvPr/>
          </p:nvSpPr>
          <p:spPr>
            <a:xfrm>
              <a:off x="901776" y="4756627"/>
              <a:ext cx="1973645" cy="475195"/>
            </a:xfrm>
            <a:prstGeom prst="rect">
              <a:avLst/>
            </a:prstGeom>
            <a:noFill/>
          </p:spPr>
          <p:txBody>
            <a:bodyPr wrap="square">
              <a:spAutoFit/>
            </a:bodyPr>
            <a:lstStyle/>
            <a:p>
              <a:pPr algn="ctr">
                <a:lnSpc>
                  <a:spcPct val="250000"/>
                </a:lnSpc>
                <a:spcBef>
                  <a:spcPts val="0"/>
                </a:spcBef>
                <a:spcAft>
                  <a:spcPts val="0"/>
                </a:spcAft>
              </a:pPr>
              <a:r>
                <a:rPr lang="en-US" altLang="zh-CN" sz="1200" dirty="0">
                  <a:latin typeface="+mn-ea"/>
                  <a:ea typeface="+mn-ea"/>
                </a:rPr>
                <a:t>L/D:</a:t>
              </a:r>
              <a:r>
                <a:rPr lang="zh-CN" altLang="en-US" sz="1200" dirty="0">
                  <a:latin typeface="+mn-ea"/>
                  <a:ea typeface="+mn-ea"/>
                </a:rPr>
                <a:t> </a:t>
              </a:r>
              <a:r>
                <a:rPr lang="en-US" altLang="zh-CN" sz="1200" dirty="0">
                  <a:effectLst/>
                  <a:latin typeface="+mn-ea"/>
                  <a:ea typeface="+mn-ea"/>
                </a:rPr>
                <a:t>0~500</a:t>
              </a:r>
              <a:endParaRPr lang="en-US" altLang="zh-CN" sz="1200" dirty="0">
                <a:latin typeface="+mn-ea"/>
                <a:ea typeface="+mn-ea"/>
              </a:endParaRPr>
            </a:p>
          </p:txBody>
        </p:sp>
      </p:grpSp>
      <p:grpSp>
        <p:nvGrpSpPr>
          <p:cNvPr id="25" name="组合 24">
            <a:extLst>
              <a:ext uri="{FF2B5EF4-FFF2-40B4-BE49-F238E27FC236}">
                <a16:creationId xmlns:a16="http://schemas.microsoft.com/office/drawing/2014/main" id="{128A0744-0A1C-499F-ACD0-5D25C0D45996}"/>
              </a:ext>
            </a:extLst>
          </p:cNvPr>
          <p:cNvGrpSpPr/>
          <p:nvPr/>
        </p:nvGrpSpPr>
        <p:grpSpPr>
          <a:xfrm>
            <a:off x="758536" y="1447880"/>
            <a:ext cx="5961267" cy="1205353"/>
            <a:chOff x="511637" y="2450093"/>
            <a:chExt cx="5961267" cy="1205353"/>
          </a:xfrm>
        </p:grpSpPr>
        <p:sp>
          <p:nvSpPr>
            <p:cNvPr id="26" name="矩形 25">
              <a:extLst>
                <a:ext uri="{FF2B5EF4-FFF2-40B4-BE49-F238E27FC236}">
                  <a16:creationId xmlns:a16="http://schemas.microsoft.com/office/drawing/2014/main" id="{23350FAE-05D1-4037-893C-BE860A71E87A}"/>
                </a:ext>
              </a:extLst>
            </p:cNvPr>
            <p:cNvSpPr/>
            <p:nvPr/>
          </p:nvSpPr>
          <p:spPr>
            <a:xfrm>
              <a:off x="511639" y="2484664"/>
              <a:ext cx="5850081" cy="117078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5A15DEE3-5F63-4C7C-97EF-2AF76D42CDDE}"/>
                </a:ext>
              </a:extLst>
            </p:cNvPr>
            <p:cNvSpPr txBox="1"/>
            <p:nvPr/>
          </p:nvSpPr>
          <p:spPr>
            <a:xfrm>
              <a:off x="511637" y="3252924"/>
              <a:ext cx="5961267" cy="369332"/>
            </a:xfrm>
            <a:prstGeom prst="rect">
              <a:avLst/>
            </a:prstGeom>
            <a:noFill/>
          </p:spPr>
          <p:txBody>
            <a:bodyPr wrap="square" rtlCol="0">
              <a:spAutoFit/>
            </a:bodyPr>
            <a:lstStyle/>
            <a:p>
              <a:pPr algn="ctr"/>
              <a:r>
                <a:rPr lang="en-US" altLang="zh-CN" dirty="0"/>
                <a:t>Realize </a:t>
              </a:r>
              <a:r>
                <a:rPr lang="en-US" altLang="zh-CN" b="1" dirty="0">
                  <a:solidFill>
                    <a:srgbClr val="FF0000"/>
                  </a:solidFill>
                  <a:effectLst/>
                  <a:latin typeface="ui-sans-serif"/>
                </a:rPr>
                <a:t>Laue diffraction </a:t>
              </a:r>
              <a:r>
                <a:rPr lang="en-US" altLang="zh-CN" dirty="0"/>
                <a:t>and </a:t>
              </a:r>
              <a:r>
                <a:rPr lang="en-US" altLang="zh-CN" b="1" dirty="0">
                  <a:solidFill>
                    <a:srgbClr val="FF0000"/>
                  </a:solidFill>
                  <a:effectLst/>
                  <a:latin typeface="ui-sans-serif"/>
                </a:rPr>
                <a:t>neutron imaging </a:t>
              </a:r>
              <a:r>
                <a:rPr lang="en-US" altLang="zh-CN" dirty="0"/>
                <a:t>simultaneously</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A651706B-975D-4642-8534-911C3D00346A}"/>
                </a:ext>
              </a:extLst>
            </p:cNvPr>
            <p:cNvSpPr txBox="1"/>
            <p:nvPr/>
          </p:nvSpPr>
          <p:spPr>
            <a:xfrm>
              <a:off x="511638" y="2450093"/>
              <a:ext cx="5850082" cy="417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lnSpc>
                  <a:spcPct val="150000"/>
                </a:lnSpc>
              </a:pPr>
              <a:r>
                <a:rPr lang="en-US" altLang="zh-CN" sz="1600" dirty="0"/>
                <a:t>Scintillator screen CCD-based neutron imaging detection</a:t>
              </a:r>
              <a:endParaRPr lang="zh-CN" altLang="en-US" sz="1600" b="0" i="0" dirty="0">
                <a:solidFill>
                  <a:srgbClr val="333333"/>
                </a:solidFill>
                <a:effectLst/>
                <a:latin typeface="微软雅黑" panose="020B0503020204020204" pitchFamily="34" charset="-122"/>
                <a:ea typeface="微软雅黑" panose="020B0503020204020204" pitchFamily="34" charset="-122"/>
              </a:endParaRPr>
            </a:p>
          </p:txBody>
        </p:sp>
        <p:sp>
          <p:nvSpPr>
            <p:cNvPr id="29" name="object 109">
              <a:extLst>
                <a:ext uri="{FF2B5EF4-FFF2-40B4-BE49-F238E27FC236}">
                  <a16:creationId xmlns:a16="http://schemas.microsoft.com/office/drawing/2014/main" id="{01C8C5B2-AE0B-4D3A-9FC9-F9A867AD0427}"/>
                </a:ext>
              </a:extLst>
            </p:cNvPr>
            <p:cNvSpPr/>
            <p:nvPr/>
          </p:nvSpPr>
          <p:spPr>
            <a:xfrm rot="5400000">
              <a:off x="3275903" y="2866683"/>
              <a:ext cx="369333" cy="465414"/>
            </a:xfrm>
            <a:custGeom>
              <a:avLst/>
              <a:gdLst/>
              <a:ahLst/>
              <a:cxnLst/>
              <a:rect l="l" t="t" r="r" b="b"/>
              <a:pathLst>
                <a:path w="720090" h="854075">
                  <a:moveTo>
                    <a:pt x="288561" y="0"/>
                  </a:moveTo>
                  <a:lnTo>
                    <a:pt x="254207" y="20539"/>
                  </a:lnTo>
                  <a:lnTo>
                    <a:pt x="246341" y="46455"/>
                  </a:lnTo>
                  <a:lnTo>
                    <a:pt x="356311" y="308494"/>
                  </a:lnTo>
                  <a:lnTo>
                    <a:pt x="0" y="308494"/>
                  </a:lnTo>
                  <a:lnTo>
                    <a:pt x="0" y="544866"/>
                  </a:lnTo>
                  <a:lnTo>
                    <a:pt x="356311" y="544866"/>
                  </a:lnTo>
                  <a:lnTo>
                    <a:pt x="246341" y="806931"/>
                  </a:lnTo>
                  <a:lnTo>
                    <a:pt x="263288" y="842926"/>
                  </a:lnTo>
                  <a:lnTo>
                    <a:pt x="286994" y="853552"/>
                  </a:lnTo>
                  <a:lnTo>
                    <a:pt x="293027" y="853552"/>
                  </a:lnTo>
                  <a:lnTo>
                    <a:pt x="706259" y="459662"/>
                  </a:lnTo>
                  <a:lnTo>
                    <a:pt x="719912" y="426693"/>
                  </a:lnTo>
                  <a:lnTo>
                    <a:pt x="718998" y="417568"/>
                  </a:lnTo>
                  <a:lnTo>
                    <a:pt x="325996" y="13473"/>
                  </a:lnTo>
                  <a:lnTo>
                    <a:pt x="302102" y="690"/>
                  </a:lnTo>
                  <a:lnTo>
                    <a:pt x="288561" y="0"/>
                  </a:lnTo>
                  <a:close/>
                </a:path>
              </a:pathLst>
            </a:custGeom>
            <a:solidFill>
              <a:srgbClr val="231F20"/>
            </a:solidFill>
          </p:spPr>
          <p:txBody>
            <a:bodyPr wrap="square" lIns="0" tIns="0" rIns="0" bIns="0" rtlCol="0"/>
            <a:lstStyle/>
            <a:p>
              <a:endParaRPr/>
            </a:p>
          </p:txBody>
        </p:sp>
      </p:grpSp>
      <p:sp>
        <p:nvSpPr>
          <p:cNvPr id="30" name="矩形 29">
            <a:extLst>
              <a:ext uri="{FF2B5EF4-FFF2-40B4-BE49-F238E27FC236}">
                <a16:creationId xmlns:a16="http://schemas.microsoft.com/office/drawing/2014/main" id="{CEC6AECC-D7C5-4C9D-BC31-D9A8A2149C19}"/>
              </a:ext>
            </a:extLst>
          </p:cNvPr>
          <p:cNvSpPr>
            <a:spLocks noChangeArrowheads="1"/>
          </p:cNvSpPr>
          <p:nvPr/>
        </p:nvSpPr>
        <p:spPr bwMode="auto">
          <a:xfrm>
            <a:off x="338138" y="-10964"/>
            <a:ext cx="2811988" cy="461665"/>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Wingdings" panose="05000000000000000000" pitchFamily="2" charset="2"/>
              <a:buChar char="Ø"/>
              <a:defRPr/>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Physical Design</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1" name="直接连接符 30">
            <a:extLst>
              <a:ext uri="{FF2B5EF4-FFF2-40B4-BE49-F238E27FC236}">
                <a16:creationId xmlns:a16="http://schemas.microsoft.com/office/drawing/2014/main" id="{0383703D-67FA-4A93-B943-1FAE04E83D36}"/>
              </a:ext>
            </a:extLst>
          </p:cNvPr>
          <p:cNvCxnSpPr>
            <a:cxnSpLocks noChangeShapeType="1"/>
          </p:cNvCxnSpPr>
          <p:nvPr/>
        </p:nvCxnSpPr>
        <p:spPr bwMode="auto">
          <a:xfrm>
            <a:off x="3397827" y="195807"/>
            <a:ext cx="8794174" cy="0"/>
          </a:xfrm>
          <a:prstGeom prst="line">
            <a:avLst/>
          </a:prstGeom>
          <a:noFill/>
          <a:ln w="12700">
            <a:solidFill>
              <a:srgbClr val="A6A6A6"/>
            </a:solidFill>
            <a:round/>
            <a:headEnd/>
            <a:tailEnd/>
          </a:ln>
          <a:extLst>
            <a:ext uri="{909E8E84-426E-40DD-AFC4-6F175D3DCCD1}">
              <a14:hiddenFill xmlns:a14="http://schemas.microsoft.com/office/drawing/2010/main">
                <a:noFill/>
              </a14:hiddenFill>
            </a:ext>
          </a:extLst>
        </p:spPr>
      </p:cxnSp>
      <p:sp>
        <p:nvSpPr>
          <p:cNvPr id="32" name="圆角矩形 6">
            <a:hlinkClick r:id="" action="ppaction://noaction"/>
            <a:extLst>
              <a:ext uri="{FF2B5EF4-FFF2-40B4-BE49-F238E27FC236}">
                <a16:creationId xmlns:a16="http://schemas.microsoft.com/office/drawing/2014/main" id="{1B6EA869-70CE-4676-B2FA-D65B573A8B4F}"/>
              </a:ext>
            </a:extLst>
          </p:cNvPr>
          <p:cNvSpPr>
            <a:spLocks noChangeArrowheads="1"/>
          </p:cNvSpPr>
          <p:nvPr/>
        </p:nvSpPr>
        <p:spPr bwMode="auto">
          <a:xfrm>
            <a:off x="7034874"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rPr>
              <a:t>Physical Design</a:t>
            </a:r>
          </a:p>
        </p:txBody>
      </p:sp>
      <p:sp>
        <p:nvSpPr>
          <p:cNvPr id="33" name="矩形 32">
            <a:extLst>
              <a:ext uri="{FF2B5EF4-FFF2-40B4-BE49-F238E27FC236}">
                <a16:creationId xmlns:a16="http://schemas.microsoft.com/office/drawing/2014/main" id="{47A8C425-E243-4713-9597-893C3FA082D3}"/>
              </a:ext>
            </a:extLst>
          </p:cNvPr>
          <p:cNvSpPr/>
          <p:nvPr/>
        </p:nvSpPr>
        <p:spPr>
          <a:xfrm>
            <a:off x="0" y="437528"/>
            <a:ext cx="12192000" cy="45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34" name="圆角矩形 6">
            <a:hlinkClick r:id="" action="ppaction://noaction"/>
            <a:extLst>
              <a:ext uri="{FF2B5EF4-FFF2-40B4-BE49-F238E27FC236}">
                <a16:creationId xmlns:a16="http://schemas.microsoft.com/office/drawing/2014/main" id="{ACA6A0F0-DA67-4329-8379-76984236D8A3}"/>
              </a:ext>
            </a:extLst>
          </p:cNvPr>
          <p:cNvSpPr>
            <a:spLocks noChangeArrowheads="1"/>
          </p:cNvSpPr>
          <p:nvPr/>
        </p:nvSpPr>
        <p:spPr bwMode="auto">
          <a:xfrm>
            <a:off x="4397216" y="46038"/>
            <a:ext cx="2322586" cy="347662"/>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accent4">
                    <a:lumMod val="50000"/>
                    <a:lumOff val="50000"/>
                  </a:schemeClr>
                </a:solidFill>
                <a:latin typeface="微软雅黑" panose="020B0503020204020204" pitchFamily="34" charset="-122"/>
                <a:ea typeface="微软雅黑" panose="020B0503020204020204" pitchFamily="34" charset="-122"/>
              </a:rPr>
              <a:t>Device Overview</a:t>
            </a:r>
            <a:endParaRPr lang="zh-CN" altLang="en-US" b="1" dirty="0">
              <a:solidFill>
                <a:schemeClr val="accent4">
                  <a:lumMod val="50000"/>
                  <a:lumOff val="50000"/>
                </a:schemeClr>
              </a:solidFill>
              <a:latin typeface="微软雅黑" panose="020B0503020204020204" pitchFamily="34" charset="-122"/>
              <a:ea typeface="微软雅黑" panose="020B0503020204020204" pitchFamily="34" charset="-122"/>
            </a:endParaRPr>
          </a:p>
        </p:txBody>
      </p:sp>
      <p:sp>
        <p:nvSpPr>
          <p:cNvPr id="50" name="圆角矩形 6">
            <a:hlinkClick r:id="" action="ppaction://noaction"/>
            <a:extLst>
              <a:ext uri="{FF2B5EF4-FFF2-40B4-BE49-F238E27FC236}">
                <a16:creationId xmlns:a16="http://schemas.microsoft.com/office/drawing/2014/main" id="{041E8472-0F46-46A5-AC67-82E811C319B8}"/>
              </a:ext>
            </a:extLst>
          </p:cNvPr>
          <p:cNvSpPr>
            <a:spLocks noChangeArrowheads="1"/>
          </p:cNvSpPr>
          <p:nvPr/>
        </p:nvSpPr>
        <p:spPr bwMode="auto">
          <a:xfrm>
            <a:off x="9663496"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rgbClr val="7F7F7F"/>
                </a:solidFill>
                <a:latin typeface="微软雅黑" panose="020B0503020204020204" pitchFamily="34" charset="-122"/>
                <a:ea typeface="微软雅黑" panose="020B0503020204020204" pitchFamily="34" charset="-122"/>
              </a:rPr>
              <a:t>Detection System</a:t>
            </a:r>
            <a:endParaRPr lang="zh-CN" altLang="en-US" b="1" dirty="0">
              <a:solidFill>
                <a:srgbClr val="7F7F7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062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D21835BD-6355-453A-BB1A-07508A7B97DA}"/>
              </a:ext>
            </a:extLst>
          </p:cNvPr>
          <p:cNvSpPr/>
          <p:nvPr/>
        </p:nvSpPr>
        <p:spPr>
          <a:xfrm>
            <a:off x="304800" y="2945513"/>
            <a:ext cx="11681282" cy="265617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A45F27C9-3ACF-4C09-A4B5-A3F1FA8F20E9}"/>
              </a:ext>
            </a:extLst>
          </p:cNvPr>
          <p:cNvSpPr txBox="1"/>
          <p:nvPr/>
        </p:nvSpPr>
        <p:spPr>
          <a:xfrm>
            <a:off x="463029" y="791245"/>
            <a:ext cx="2972352" cy="369332"/>
          </a:xfrm>
          <a:prstGeom prst="rect">
            <a:avLst/>
          </a:prstGeom>
          <a:noFill/>
        </p:spPr>
        <p:txBody>
          <a:bodyPr wrap="none" rtlCol="0">
            <a:spAutoFit/>
          </a:bodyPr>
          <a:lstStyle/>
          <a:p>
            <a:pPr algn="l"/>
            <a:r>
              <a:rPr lang="en-US" altLang="zh-CN" b="1" dirty="0">
                <a:solidFill>
                  <a:srgbClr val="333333"/>
                </a:solidFill>
                <a:latin typeface="微软雅黑" panose="020B0503020204020204" pitchFamily="34" charset="-122"/>
                <a:ea typeface="微软雅黑" panose="020B0503020204020204" pitchFamily="34" charset="-122"/>
              </a:rPr>
              <a:t>Experimental Procedure</a:t>
            </a:r>
            <a:endParaRPr lang="en-US" altLang="zh-CN" b="1" i="0" dirty="0">
              <a:solidFill>
                <a:srgbClr val="333333"/>
              </a:solidFill>
              <a:effectLst/>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BB66BF9C-7323-49A3-90AC-A0822FA3D507}"/>
              </a:ext>
            </a:extLst>
          </p:cNvPr>
          <p:cNvSpPr>
            <a:spLocks noChangeArrowheads="1"/>
          </p:cNvSpPr>
          <p:nvPr/>
        </p:nvSpPr>
        <p:spPr bwMode="auto">
          <a:xfrm>
            <a:off x="338138" y="-10964"/>
            <a:ext cx="2811988" cy="461665"/>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Wingdings" panose="05000000000000000000" pitchFamily="2" charset="2"/>
              <a:buChar char="Ø"/>
              <a:defRPr/>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Physical Design</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7" name="直接连接符 36">
            <a:extLst>
              <a:ext uri="{FF2B5EF4-FFF2-40B4-BE49-F238E27FC236}">
                <a16:creationId xmlns:a16="http://schemas.microsoft.com/office/drawing/2014/main" id="{08774727-6CFB-49D5-9F19-5A284210A79F}"/>
              </a:ext>
            </a:extLst>
          </p:cNvPr>
          <p:cNvCxnSpPr>
            <a:cxnSpLocks noChangeShapeType="1"/>
          </p:cNvCxnSpPr>
          <p:nvPr/>
        </p:nvCxnSpPr>
        <p:spPr bwMode="auto">
          <a:xfrm>
            <a:off x="3397827" y="195807"/>
            <a:ext cx="8794174" cy="0"/>
          </a:xfrm>
          <a:prstGeom prst="line">
            <a:avLst/>
          </a:prstGeom>
          <a:noFill/>
          <a:ln w="12700">
            <a:solidFill>
              <a:srgbClr val="A6A6A6"/>
            </a:solidFill>
            <a:round/>
            <a:headEnd/>
            <a:tailEnd/>
          </a:ln>
          <a:extLst>
            <a:ext uri="{909E8E84-426E-40DD-AFC4-6F175D3DCCD1}">
              <a14:hiddenFill xmlns:a14="http://schemas.microsoft.com/office/drawing/2010/main">
                <a:noFill/>
              </a14:hiddenFill>
            </a:ext>
          </a:extLst>
        </p:spPr>
      </p:cxnSp>
      <p:sp>
        <p:nvSpPr>
          <p:cNvPr id="38" name="圆角矩形 6">
            <a:hlinkClick r:id="" action="ppaction://noaction"/>
            <a:extLst>
              <a:ext uri="{FF2B5EF4-FFF2-40B4-BE49-F238E27FC236}">
                <a16:creationId xmlns:a16="http://schemas.microsoft.com/office/drawing/2014/main" id="{1F3F0E44-BE24-4981-BE75-EDB5F63FDA35}"/>
              </a:ext>
            </a:extLst>
          </p:cNvPr>
          <p:cNvSpPr>
            <a:spLocks noChangeArrowheads="1"/>
          </p:cNvSpPr>
          <p:nvPr/>
        </p:nvSpPr>
        <p:spPr bwMode="auto">
          <a:xfrm>
            <a:off x="7034874"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rPr>
              <a:t>Physical Design</a:t>
            </a:r>
          </a:p>
        </p:txBody>
      </p:sp>
      <p:sp>
        <p:nvSpPr>
          <p:cNvPr id="39" name="矩形 38">
            <a:extLst>
              <a:ext uri="{FF2B5EF4-FFF2-40B4-BE49-F238E27FC236}">
                <a16:creationId xmlns:a16="http://schemas.microsoft.com/office/drawing/2014/main" id="{6C666455-1F38-40F9-9CF9-8508EDE221FB}"/>
              </a:ext>
            </a:extLst>
          </p:cNvPr>
          <p:cNvSpPr/>
          <p:nvPr/>
        </p:nvSpPr>
        <p:spPr>
          <a:xfrm>
            <a:off x="0" y="437528"/>
            <a:ext cx="12192000" cy="45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40" name="圆角矩形 6">
            <a:hlinkClick r:id="" action="ppaction://noaction"/>
            <a:extLst>
              <a:ext uri="{FF2B5EF4-FFF2-40B4-BE49-F238E27FC236}">
                <a16:creationId xmlns:a16="http://schemas.microsoft.com/office/drawing/2014/main" id="{17C4BBA5-4C77-4996-A5E4-141D92954DFF}"/>
              </a:ext>
            </a:extLst>
          </p:cNvPr>
          <p:cNvSpPr>
            <a:spLocks noChangeArrowheads="1"/>
          </p:cNvSpPr>
          <p:nvPr/>
        </p:nvSpPr>
        <p:spPr bwMode="auto">
          <a:xfrm>
            <a:off x="4397216" y="46038"/>
            <a:ext cx="2322586" cy="347662"/>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accent4">
                    <a:lumMod val="50000"/>
                    <a:lumOff val="50000"/>
                  </a:schemeClr>
                </a:solidFill>
                <a:latin typeface="微软雅黑" panose="020B0503020204020204" pitchFamily="34" charset="-122"/>
                <a:ea typeface="微软雅黑" panose="020B0503020204020204" pitchFamily="34" charset="-122"/>
              </a:rPr>
              <a:t>Device Overview</a:t>
            </a:r>
            <a:endParaRPr lang="zh-CN" altLang="en-US" b="1" dirty="0">
              <a:solidFill>
                <a:schemeClr val="accent4">
                  <a:lumMod val="50000"/>
                  <a:lumOff val="50000"/>
                </a:schemeClr>
              </a:solidFill>
              <a:latin typeface="微软雅黑" panose="020B0503020204020204" pitchFamily="34" charset="-122"/>
              <a:ea typeface="微软雅黑" panose="020B0503020204020204" pitchFamily="34" charset="-122"/>
            </a:endParaRPr>
          </a:p>
        </p:txBody>
      </p:sp>
      <p:sp>
        <p:nvSpPr>
          <p:cNvPr id="41" name="圆角矩形 6">
            <a:hlinkClick r:id="" action="ppaction://noaction"/>
            <a:extLst>
              <a:ext uri="{FF2B5EF4-FFF2-40B4-BE49-F238E27FC236}">
                <a16:creationId xmlns:a16="http://schemas.microsoft.com/office/drawing/2014/main" id="{A83D49F0-5D70-4408-BB7F-1E193FC8EC26}"/>
              </a:ext>
            </a:extLst>
          </p:cNvPr>
          <p:cNvSpPr>
            <a:spLocks noChangeArrowheads="1"/>
          </p:cNvSpPr>
          <p:nvPr/>
        </p:nvSpPr>
        <p:spPr bwMode="auto">
          <a:xfrm>
            <a:off x="9663496"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rgbClr val="7F7F7F"/>
                </a:solidFill>
                <a:latin typeface="微软雅黑" panose="020B0503020204020204" pitchFamily="34" charset="-122"/>
                <a:ea typeface="微软雅黑" panose="020B0503020204020204" pitchFamily="34" charset="-122"/>
              </a:rPr>
              <a:t>Detection System</a:t>
            </a:r>
            <a:endParaRPr lang="zh-CN" altLang="en-US" b="1" dirty="0">
              <a:solidFill>
                <a:srgbClr val="7F7F7F"/>
              </a:solidFill>
              <a:latin typeface="微软雅黑" panose="020B0503020204020204" pitchFamily="34" charset="-122"/>
              <a:ea typeface="微软雅黑" panose="020B0503020204020204" pitchFamily="34" charset="-122"/>
            </a:endParaRPr>
          </a:p>
        </p:txBody>
      </p:sp>
      <p:grpSp>
        <p:nvGrpSpPr>
          <p:cNvPr id="51" name="组合 50">
            <a:extLst>
              <a:ext uri="{FF2B5EF4-FFF2-40B4-BE49-F238E27FC236}">
                <a16:creationId xmlns:a16="http://schemas.microsoft.com/office/drawing/2014/main" id="{D5FFDBA9-15D4-477A-92AF-43E42FC69794}"/>
              </a:ext>
            </a:extLst>
          </p:cNvPr>
          <p:cNvGrpSpPr/>
          <p:nvPr/>
        </p:nvGrpSpPr>
        <p:grpSpPr>
          <a:xfrm>
            <a:off x="527903" y="1840977"/>
            <a:ext cx="2075709" cy="1008112"/>
            <a:chOff x="203867" y="2388329"/>
            <a:chExt cx="2075709" cy="1008112"/>
          </a:xfrm>
        </p:grpSpPr>
        <p:sp>
          <p:nvSpPr>
            <p:cNvPr id="52" name="圆角矩形 24">
              <a:extLst>
                <a:ext uri="{FF2B5EF4-FFF2-40B4-BE49-F238E27FC236}">
                  <a16:creationId xmlns:a16="http://schemas.microsoft.com/office/drawing/2014/main" id="{316A9BA4-9DB9-400D-AA48-1A11D44FB406}"/>
                </a:ext>
              </a:extLst>
            </p:cNvPr>
            <p:cNvSpPr/>
            <p:nvPr/>
          </p:nvSpPr>
          <p:spPr>
            <a:xfrm>
              <a:off x="203867" y="2388329"/>
              <a:ext cx="2075709" cy="1008112"/>
            </a:xfrm>
            <a:prstGeom prst="round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矩形 52">
              <a:extLst>
                <a:ext uri="{FF2B5EF4-FFF2-40B4-BE49-F238E27FC236}">
                  <a16:creationId xmlns:a16="http://schemas.microsoft.com/office/drawing/2014/main" id="{CBD2BABB-420D-4850-8F16-77C2D1CA427B}"/>
                </a:ext>
              </a:extLst>
            </p:cNvPr>
            <p:cNvSpPr/>
            <p:nvPr/>
          </p:nvSpPr>
          <p:spPr>
            <a:xfrm>
              <a:off x="226545" y="2438559"/>
              <a:ext cx="2008513" cy="830997"/>
            </a:xfrm>
            <a:prstGeom prst="rect">
              <a:avLst/>
            </a:prstGeom>
          </p:spPr>
          <p:txBody>
            <a:bodyPr wrap="square">
              <a:spAutoFit/>
            </a:bodyPr>
            <a:lstStyle/>
            <a:p>
              <a:pPr algn="ctr">
                <a:spcBef>
                  <a:spcPts val="0"/>
                </a:spcBef>
                <a:spcAft>
                  <a:spcPts val="0"/>
                </a:spcAft>
              </a:pPr>
              <a:r>
                <a:rPr lang="en-US" altLang="zh-CN" sz="1600" b="1" dirty="0">
                  <a:solidFill>
                    <a:schemeClr val="bg1"/>
                  </a:solidFill>
                  <a:latin typeface="+mn-lt"/>
                  <a:ea typeface="微软雅黑" panose="020B0503020204020204" pitchFamily="34" charset="-122"/>
                </a:rPr>
                <a:t>Experiment Switching and Preparation</a:t>
              </a:r>
            </a:p>
          </p:txBody>
        </p:sp>
      </p:grpSp>
      <p:sp>
        <p:nvSpPr>
          <p:cNvPr id="54" name="下箭头 26">
            <a:extLst>
              <a:ext uri="{FF2B5EF4-FFF2-40B4-BE49-F238E27FC236}">
                <a16:creationId xmlns:a16="http://schemas.microsoft.com/office/drawing/2014/main" id="{A1CEECD7-7D81-4D0E-B146-ECFEDA7D622D}"/>
              </a:ext>
            </a:extLst>
          </p:cNvPr>
          <p:cNvSpPr/>
          <p:nvPr/>
        </p:nvSpPr>
        <p:spPr>
          <a:xfrm rot="16200000">
            <a:off x="2815662" y="2087691"/>
            <a:ext cx="360040" cy="514685"/>
          </a:xfrm>
          <a:prstGeom prst="down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55" name="组合 54">
            <a:extLst>
              <a:ext uri="{FF2B5EF4-FFF2-40B4-BE49-F238E27FC236}">
                <a16:creationId xmlns:a16="http://schemas.microsoft.com/office/drawing/2014/main" id="{F8866DBC-F078-449F-927B-B5100C0A66AA}"/>
              </a:ext>
            </a:extLst>
          </p:cNvPr>
          <p:cNvGrpSpPr/>
          <p:nvPr/>
        </p:nvGrpSpPr>
        <p:grpSpPr>
          <a:xfrm>
            <a:off x="3283687" y="1840977"/>
            <a:ext cx="1636023" cy="1008112"/>
            <a:chOff x="2599611" y="2388329"/>
            <a:chExt cx="1636023" cy="1008112"/>
          </a:xfrm>
        </p:grpSpPr>
        <p:sp>
          <p:nvSpPr>
            <p:cNvPr id="56" name="圆角矩形 29">
              <a:extLst>
                <a:ext uri="{FF2B5EF4-FFF2-40B4-BE49-F238E27FC236}">
                  <a16:creationId xmlns:a16="http://schemas.microsoft.com/office/drawing/2014/main" id="{E4AD8EBF-4639-4681-9EB9-BA4DA98FAE38}"/>
                </a:ext>
              </a:extLst>
            </p:cNvPr>
            <p:cNvSpPr/>
            <p:nvPr/>
          </p:nvSpPr>
          <p:spPr>
            <a:xfrm>
              <a:off x="2711624" y="2388329"/>
              <a:ext cx="1440160" cy="1008112"/>
            </a:xfrm>
            <a:prstGeom prst="roundRect">
              <a:avLst/>
            </a:prstGeom>
            <a:solidFill>
              <a:srgbClr val="68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矩形 56">
              <a:extLst>
                <a:ext uri="{FF2B5EF4-FFF2-40B4-BE49-F238E27FC236}">
                  <a16:creationId xmlns:a16="http://schemas.microsoft.com/office/drawing/2014/main" id="{3CD73866-645E-4180-B0D1-9E67D26632F3}"/>
                </a:ext>
              </a:extLst>
            </p:cNvPr>
            <p:cNvSpPr/>
            <p:nvPr/>
          </p:nvSpPr>
          <p:spPr>
            <a:xfrm>
              <a:off x="2599611" y="2475004"/>
              <a:ext cx="1636023" cy="830997"/>
            </a:xfrm>
            <a:prstGeom prst="rect">
              <a:avLst/>
            </a:prstGeom>
          </p:spPr>
          <p:txBody>
            <a:bodyPr wrap="square">
              <a:spAutoFit/>
            </a:bodyPr>
            <a:lstStyle/>
            <a:p>
              <a:pPr algn="ctr">
                <a:spcBef>
                  <a:spcPts val="0"/>
                </a:spcBef>
                <a:spcAft>
                  <a:spcPts val="0"/>
                </a:spcAft>
              </a:pPr>
              <a:r>
                <a:rPr lang="en-US" altLang="zh-CN" sz="1600" b="1" dirty="0">
                  <a:solidFill>
                    <a:schemeClr val="bg1"/>
                  </a:solidFill>
                  <a:latin typeface="+mn-lt"/>
                  <a:ea typeface="微软雅黑" panose="020B0503020204020204" pitchFamily="34" charset="-122"/>
                </a:rPr>
                <a:t>Measurement of initial diffraction</a:t>
              </a:r>
            </a:p>
          </p:txBody>
        </p:sp>
      </p:grpSp>
      <p:grpSp>
        <p:nvGrpSpPr>
          <p:cNvPr id="58" name="组合 57">
            <a:extLst>
              <a:ext uri="{FF2B5EF4-FFF2-40B4-BE49-F238E27FC236}">
                <a16:creationId xmlns:a16="http://schemas.microsoft.com/office/drawing/2014/main" id="{54B5B4DF-007B-467F-A3C5-4A2E20E0B6EC}"/>
              </a:ext>
            </a:extLst>
          </p:cNvPr>
          <p:cNvGrpSpPr/>
          <p:nvPr/>
        </p:nvGrpSpPr>
        <p:grpSpPr>
          <a:xfrm>
            <a:off x="5627948" y="1840977"/>
            <a:ext cx="1440160" cy="1008112"/>
            <a:chOff x="4679523" y="2388329"/>
            <a:chExt cx="1440160" cy="1008112"/>
          </a:xfrm>
        </p:grpSpPr>
        <p:sp>
          <p:nvSpPr>
            <p:cNvPr id="59" name="圆角矩形 32">
              <a:extLst>
                <a:ext uri="{FF2B5EF4-FFF2-40B4-BE49-F238E27FC236}">
                  <a16:creationId xmlns:a16="http://schemas.microsoft.com/office/drawing/2014/main" id="{9A704007-C1D0-4E85-9F56-6BDB22D69F97}"/>
                </a:ext>
              </a:extLst>
            </p:cNvPr>
            <p:cNvSpPr/>
            <p:nvPr/>
          </p:nvSpPr>
          <p:spPr>
            <a:xfrm>
              <a:off x="4679523" y="2388329"/>
              <a:ext cx="1440160" cy="1008112"/>
            </a:xfrm>
            <a:prstGeom prst="roundRect">
              <a:avLst/>
            </a:prstGeom>
            <a:solidFill>
              <a:srgbClr val="57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0" name="矩形 59">
              <a:extLst>
                <a:ext uri="{FF2B5EF4-FFF2-40B4-BE49-F238E27FC236}">
                  <a16:creationId xmlns:a16="http://schemas.microsoft.com/office/drawing/2014/main" id="{DB161203-2D3E-4AC1-8723-DC42BC28CAEB}"/>
                </a:ext>
              </a:extLst>
            </p:cNvPr>
            <p:cNvSpPr/>
            <p:nvPr/>
          </p:nvSpPr>
          <p:spPr>
            <a:xfrm>
              <a:off x="4763373" y="2590730"/>
              <a:ext cx="1272461" cy="584775"/>
            </a:xfrm>
            <a:prstGeom prst="rect">
              <a:avLst/>
            </a:prstGeom>
          </p:spPr>
          <p:txBody>
            <a:bodyPr wrap="square">
              <a:spAutoFit/>
            </a:bodyPr>
            <a:lstStyle/>
            <a:p>
              <a:pPr algn="ctr">
                <a:spcBef>
                  <a:spcPts val="0"/>
                </a:spcBef>
                <a:spcAft>
                  <a:spcPts val="0"/>
                </a:spcAft>
              </a:pPr>
              <a:r>
                <a:rPr lang="en-US" altLang="zh-CN" sz="1600" b="1" dirty="0">
                  <a:solidFill>
                    <a:schemeClr val="bg1"/>
                  </a:solidFill>
                  <a:latin typeface="+mn-lt"/>
                  <a:ea typeface="微软雅黑" panose="020B0503020204020204" pitchFamily="34" charset="-122"/>
                </a:rPr>
                <a:t>Electric Orientation</a:t>
              </a:r>
            </a:p>
          </p:txBody>
        </p:sp>
      </p:grpSp>
      <p:grpSp>
        <p:nvGrpSpPr>
          <p:cNvPr id="61" name="组合 60">
            <a:extLst>
              <a:ext uri="{FF2B5EF4-FFF2-40B4-BE49-F238E27FC236}">
                <a16:creationId xmlns:a16="http://schemas.microsoft.com/office/drawing/2014/main" id="{2852333F-E1EC-49DA-B5B6-856787191204}"/>
              </a:ext>
            </a:extLst>
          </p:cNvPr>
          <p:cNvGrpSpPr/>
          <p:nvPr/>
        </p:nvGrpSpPr>
        <p:grpSpPr>
          <a:xfrm>
            <a:off x="7847102" y="1840977"/>
            <a:ext cx="1453254" cy="1008112"/>
            <a:chOff x="6730978" y="2388329"/>
            <a:chExt cx="1453254" cy="1008112"/>
          </a:xfrm>
        </p:grpSpPr>
        <p:sp>
          <p:nvSpPr>
            <p:cNvPr id="62" name="圆角矩形 35">
              <a:extLst>
                <a:ext uri="{FF2B5EF4-FFF2-40B4-BE49-F238E27FC236}">
                  <a16:creationId xmlns:a16="http://schemas.microsoft.com/office/drawing/2014/main" id="{963CC9DA-B771-4CBC-B314-BC5A8499943F}"/>
                </a:ext>
              </a:extLst>
            </p:cNvPr>
            <p:cNvSpPr/>
            <p:nvPr/>
          </p:nvSpPr>
          <p:spPr>
            <a:xfrm>
              <a:off x="6744072" y="2388329"/>
              <a:ext cx="1440160" cy="1008112"/>
            </a:xfrm>
            <a:prstGeom prst="roundRect">
              <a:avLst/>
            </a:prstGeom>
            <a:solidFill>
              <a:srgbClr val="51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3" name="矩形 62">
              <a:extLst>
                <a:ext uri="{FF2B5EF4-FFF2-40B4-BE49-F238E27FC236}">
                  <a16:creationId xmlns:a16="http://schemas.microsoft.com/office/drawing/2014/main" id="{3DBBD941-5181-4742-8B5B-A3D7EB5DE590}"/>
                </a:ext>
              </a:extLst>
            </p:cNvPr>
            <p:cNvSpPr/>
            <p:nvPr/>
          </p:nvSpPr>
          <p:spPr>
            <a:xfrm>
              <a:off x="6730978" y="2501160"/>
              <a:ext cx="1440160" cy="584775"/>
            </a:xfrm>
            <a:prstGeom prst="rect">
              <a:avLst/>
            </a:prstGeom>
          </p:spPr>
          <p:txBody>
            <a:bodyPr wrap="square">
              <a:spAutoFit/>
            </a:bodyPr>
            <a:lstStyle/>
            <a:p>
              <a:pPr algn="ctr">
                <a:spcBef>
                  <a:spcPts val="0"/>
                </a:spcBef>
                <a:spcAft>
                  <a:spcPts val="0"/>
                </a:spcAft>
              </a:pPr>
              <a:r>
                <a:rPr lang="en-US" altLang="zh-CN" sz="1600" b="1" dirty="0">
                  <a:solidFill>
                    <a:schemeClr val="bg1"/>
                  </a:solidFill>
                  <a:latin typeface="+mn-lt"/>
                  <a:ea typeface="微软雅黑" panose="020B0503020204020204" pitchFamily="34" charset="-122"/>
                </a:rPr>
                <a:t>Manual Orientation</a:t>
              </a:r>
            </a:p>
          </p:txBody>
        </p:sp>
      </p:grpSp>
      <p:grpSp>
        <p:nvGrpSpPr>
          <p:cNvPr id="64" name="组合 63">
            <a:extLst>
              <a:ext uri="{FF2B5EF4-FFF2-40B4-BE49-F238E27FC236}">
                <a16:creationId xmlns:a16="http://schemas.microsoft.com/office/drawing/2014/main" id="{DCB1B734-DFFF-4865-BC8C-30514D634AF5}"/>
              </a:ext>
            </a:extLst>
          </p:cNvPr>
          <p:cNvGrpSpPr/>
          <p:nvPr/>
        </p:nvGrpSpPr>
        <p:grpSpPr>
          <a:xfrm>
            <a:off x="10092444" y="1840977"/>
            <a:ext cx="1440160" cy="1008112"/>
            <a:chOff x="8879522" y="2388329"/>
            <a:chExt cx="1440160" cy="1008112"/>
          </a:xfrm>
        </p:grpSpPr>
        <p:sp>
          <p:nvSpPr>
            <p:cNvPr id="65" name="圆角矩形 38">
              <a:extLst>
                <a:ext uri="{FF2B5EF4-FFF2-40B4-BE49-F238E27FC236}">
                  <a16:creationId xmlns:a16="http://schemas.microsoft.com/office/drawing/2014/main" id="{A731D919-4840-441B-9550-F25DCD9374AB}"/>
                </a:ext>
              </a:extLst>
            </p:cNvPr>
            <p:cNvSpPr/>
            <p:nvPr/>
          </p:nvSpPr>
          <p:spPr>
            <a:xfrm>
              <a:off x="8879522" y="2388329"/>
              <a:ext cx="1440160" cy="1008112"/>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6" name="矩形 65">
              <a:extLst>
                <a:ext uri="{FF2B5EF4-FFF2-40B4-BE49-F238E27FC236}">
                  <a16:creationId xmlns:a16="http://schemas.microsoft.com/office/drawing/2014/main" id="{8C4F6530-203C-41BC-A025-6D33D97A704B}"/>
                </a:ext>
              </a:extLst>
            </p:cNvPr>
            <p:cNvSpPr/>
            <p:nvPr/>
          </p:nvSpPr>
          <p:spPr>
            <a:xfrm>
              <a:off x="8939135" y="2616788"/>
              <a:ext cx="1320934" cy="584775"/>
            </a:xfrm>
            <a:prstGeom prst="rect">
              <a:avLst/>
            </a:prstGeom>
          </p:spPr>
          <p:txBody>
            <a:bodyPr wrap="square">
              <a:spAutoFit/>
            </a:bodyPr>
            <a:lstStyle/>
            <a:p>
              <a:pPr algn="ctr">
                <a:spcBef>
                  <a:spcPts val="0"/>
                </a:spcBef>
                <a:spcAft>
                  <a:spcPts val="0"/>
                </a:spcAft>
              </a:pPr>
              <a:r>
                <a:rPr lang="en-US" altLang="zh-CN" sz="1600" b="1" dirty="0">
                  <a:solidFill>
                    <a:schemeClr val="bg1"/>
                  </a:solidFill>
                  <a:latin typeface="+mn-lt"/>
                  <a:ea typeface="微软雅黑" panose="020B0503020204020204" pitchFamily="34" charset="-122"/>
                </a:rPr>
                <a:t>Experiment ended</a:t>
              </a:r>
              <a:endParaRPr lang="zh-CN" altLang="en-US" sz="1600" b="1" dirty="0">
                <a:solidFill>
                  <a:schemeClr val="bg1"/>
                </a:solidFill>
                <a:latin typeface="+mn-lt"/>
                <a:ea typeface="微软雅黑" panose="020B0503020204020204" pitchFamily="34" charset="-122"/>
              </a:endParaRPr>
            </a:p>
          </p:txBody>
        </p:sp>
      </p:grpSp>
      <p:sp>
        <p:nvSpPr>
          <p:cNvPr id="67" name="下箭头 41">
            <a:extLst>
              <a:ext uri="{FF2B5EF4-FFF2-40B4-BE49-F238E27FC236}">
                <a16:creationId xmlns:a16="http://schemas.microsoft.com/office/drawing/2014/main" id="{51CCAFB6-0354-4C72-AB64-076C01C5EEF1}"/>
              </a:ext>
            </a:extLst>
          </p:cNvPr>
          <p:cNvSpPr/>
          <p:nvPr/>
        </p:nvSpPr>
        <p:spPr>
          <a:xfrm rot="16200000">
            <a:off x="5032977" y="2087691"/>
            <a:ext cx="360040" cy="514685"/>
          </a:xfrm>
          <a:prstGeom prst="downArrow">
            <a:avLst/>
          </a:prstGeom>
          <a:solidFill>
            <a:srgbClr val="68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8" name="下箭头 42">
            <a:extLst>
              <a:ext uri="{FF2B5EF4-FFF2-40B4-BE49-F238E27FC236}">
                <a16:creationId xmlns:a16="http://schemas.microsoft.com/office/drawing/2014/main" id="{55879A13-6F02-42A2-B618-FCC44771904D}"/>
              </a:ext>
            </a:extLst>
          </p:cNvPr>
          <p:cNvSpPr/>
          <p:nvPr/>
        </p:nvSpPr>
        <p:spPr>
          <a:xfrm rot="16200000">
            <a:off x="7284132" y="2087691"/>
            <a:ext cx="360040" cy="514685"/>
          </a:xfrm>
          <a:prstGeom prst="downArrow">
            <a:avLst/>
          </a:prstGeom>
          <a:solidFill>
            <a:srgbClr val="57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下箭头 43">
            <a:extLst>
              <a:ext uri="{FF2B5EF4-FFF2-40B4-BE49-F238E27FC236}">
                <a16:creationId xmlns:a16="http://schemas.microsoft.com/office/drawing/2014/main" id="{EB9DCAAC-F4C1-478B-8956-829965813B13}"/>
              </a:ext>
            </a:extLst>
          </p:cNvPr>
          <p:cNvSpPr/>
          <p:nvPr/>
        </p:nvSpPr>
        <p:spPr>
          <a:xfrm rot="16200000">
            <a:off x="9527594" y="2087691"/>
            <a:ext cx="360040" cy="514685"/>
          </a:xfrm>
          <a:prstGeom prst="downArrow">
            <a:avLst/>
          </a:prstGeom>
          <a:solidFill>
            <a:srgbClr val="51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1" name="矩形 70">
            <a:extLst>
              <a:ext uri="{FF2B5EF4-FFF2-40B4-BE49-F238E27FC236}">
                <a16:creationId xmlns:a16="http://schemas.microsoft.com/office/drawing/2014/main" id="{EC06A567-9D1D-472A-AB26-262739D71B62}"/>
              </a:ext>
            </a:extLst>
          </p:cNvPr>
          <p:cNvSpPr/>
          <p:nvPr/>
        </p:nvSpPr>
        <p:spPr>
          <a:xfrm>
            <a:off x="550581" y="5698741"/>
            <a:ext cx="2075709" cy="338554"/>
          </a:xfrm>
          <a:prstGeom prst="rect">
            <a:avLst/>
          </a:prstGeom>
        </p:spPr>
        <p:txBody>
          <a:bodyPr wrap="square">
            <a:spAutoFit/>
          </a:bodyPr>
          <a:lstStyle/>
          <a:p>
            <a:pPr algn="just">
              <a:spcBef>
                <a:spcPts val="600"/>
              </a:spcBef>
              <a:spcAft>
                <a:spcPts val="600"/>
              </a:spcAft>
            </a:pPr>
            <a:r>
              <a:rPr lang="en-US" altLang="zh-CN" sz="1600" dirty="0">
                <a:latin typeface="+mn-ea"/>
                <a:ea typeface="+mn-ea"/>
              </a:rPr>
              <a:t>Beam Shutter close</a:t>
            </a:r>
            <a:endParaRPr lang="zh-CN" altLang="en-US" sz="1600" dirty="0"/>
          </a:p>
        </p:txBody>
      </p:sp>
      <p:sp>
        <p:nvSpPr>
          <p:cNvPr id="82" name="圆角矩形 40">
            <a:extLst>
              <a:ext uri="{FF2B5EF4-FFF2-40B4-BE49-F238E27FC236}">
                <a16:creationId xmlns:a16="http://schemas.microsoft.com/office/drawing/2014/main" id="{A1F78774-FFC5-43A9-84E5-E752F81277F3}"/>
              </a:ext>
            </a:extLst>
          </p:cNvPr>
          <p:cNvSpPr/>
          <p:nvPr/>
        </p:nvSpPr>
        <p:spPr>
          <a:xfrm>
            <a:off x="464950" y="2999202"/>
            <a:ext cx="2515601" cy="2510758"/>
          </a:xfrm>
          <a:prstGeom prst="roundRect">
            <a:avLst/>
          </a:prstGeom>
          <a:noFill/>
          <a:ln>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3" name="文本框 82">
            <a:extLst>
              <a:ext uri="{FF2B5EF4-FFF2-40B4-BE49-F238E27FC236}">
                <a16:creationId xmlns:a16="http://schemas.microsoft.com/office/drawing/2014/main" id="{1F482F73-22E5-4BEE-BB74-0614BC782603}"/>
              </a:ext>
            </a:extLst>
          </p:cNvPr>
          <p:cNvSpPr txBox="1"/>
          <p:nvPr/>
        </p:nvSpPr>
        <p:spPr>
          <a:xfrm>
            <a:off x="527902" y="3379397"/>
            <a:ext cx="2515601" cy="1569660"/>
          </a:xfrm>
          <a:prstGeom prst="rect">
            <a:avLst/>
          </a:prstGeom>
          <a:noFill/>
        </p:spPr>
        <p:txBody>
          <a:bodyPr wrap="square" rtlCol="0">
            <a:spAutoFit/>
          </a:bodyPr>
          <a:lstStyle/>
          <a:p>
            <a:pPr marL="342900" indent="-342900">
              <a:buFont typeface="+mj-lt"/>
              <a:buAutoNum type="arabicPeriod"/>
            </a:pPr>
            <a:r>
              <a:rPr lang="en-US" altLang="zh-CN" sz="1600" dirty="0">
                <a:latin typeface="+mn-lt"/>
              </a:rPr>
              <a:t>Check equipment status, set chopper, slit, etc. </a:t>
            </a:r>
          </a:p>
          <a:p>
            <a:pPr marL="342900" indent="-342900">
              <a:buFont typeface="+mj-lt"/>
              <a:buAutoNum type="arabicPeriod"/>
            </a:pPr>
            <a:r>
              <a:rPr lang="en-US" altLang="zh-CN" sz="1600" dirty="0">
                <a:latin typeface="+mn-lt"/>
              </a:rPr>
              <a:t>Adjust sample holder position for rough positioning.</a:t>
            </a:r>
            <a:endParaRPr lang="zh-CN" altLang="en-US" sz="1600" dirty="0">
              <a:latin typeface="+mn-lt"/>
            </a:endParaRPr>
          </a:p>
        </p:txBody>
      </p:sp>
      <p:sp>
        <p:nvSpPr>
          <p:cNvPr id="84" name="圆角矩形 58">
            <a:extLst>
              <a:ext uri="{FF2B5EF4-FFF2-40B4-BE49-F238E27FC236}">
                <a16:creationId xmlns:a16="http://schemas.microsoft.com/office/drawing/2014/main" id="{A8437178-952A-4A76-B500-AE987E52B1F8}"/>
              </a:ext>
            </a:extLst>
          </p:cNvPr>
          <p:cNvSpPr/>
          <p:nvPr/>
        </p:nvSpPr>
        <p:spPr>
          <a:xfrm>
            <a:off x="3191988" y="2999202"/>
            <a:ext cx="1720412" cy="2510758"/>
          </a:xfrm>
          <a:prstGeom prst="roundRect">
            <a:avLst/>
          </a:prstGeom>
          <a:noFill/>
          <a:ln>
            <a:solidFill>
              <a:srgbClr val="68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5" name="文本框 84">
            <a:extLst>
              <a:ext uri="{FF2B5EF4-FFF2-40B4-BE49-F238E27FC236}">
                <a16:creationId xmlns:a16="http://schemas.microsoft.com/office/drawing/2014/main" id="{0A611353-B2E6-4D1A-B275-F5CF32A6AE54}"/>
              </a:ext>
            </a:extLst>
          </p:cNvPr>
          <p:cNvSpPr txBox="1"/>
          <p:nvPr/>
        </p:nvSpPr>
        <p:spPr>
          <a:xfrm>
            <a:off x="3163568" y="3379397"/>
            <a:ext cx="1777253" cy="1077218"/>
          </a:xfrm>
          <a:prstGeom prst="rect">
            <a:avLst/>
          </a:prstGeom>
          <a:noFill/>
        </p:spPr>
        <p:txBody>
          <a:bodyPr wrap="square" rtlCol="0">
            <a:spAutoFit/>
          </a:bodyPr>
          <a:lstStyle/>
          <a:p>
            <a:pPr marL="342900" indent="-342900">
              <a:buFont typeface="+mj-lt"/>
              <a:buAutoNum type="arabicPeriod"/>
            </a:pPr>
            <a:r>
              <a:rPr lang="en-US" altLang="zh-CN" sz="1600" dirty="0">
                <a:latin typeface="+mn-lt"/>
              </a:rPr>
              <a:t>Initiating the experiment; </a:t>
            </a:r>
          </a:p>
          <a:p>
            <a:pPr marL="342900" indent="-342900">
              <a:buFont typeface="+mj-lt"/>
              <a:buAutoNum type="arabicPeriod"/>
            </a:pPr>
            <a:r>
              <a:rPr lang="en-US" altLang="zh-CN" sz="1600" dirty="0">
                <a:latin typeface="+mn-lt"/>
              </a:rPr>
              <a:t>Laue diffraction</a:t>
            </a:r>
            <a:endParaRPr lang="zh-CN" altLang="en-US" sz="1600" dirty="0">
              <a:latin typeface="+mn-lt"/>
            </a:endParaRPr>
          </a:p>
        </p:txBody>
      </p:sp>
      <p:sp>
        <p:nvSpPr>
          <p:cNvPr id="86" name="圆角矩形 60">
            <a:extLst>
              <a:ext uri="{FF2B5EF4-FFF2-40B4-BE49-F238E27FC236}">
                <a16:creationId xmlns:a16="http://schemas.microsoft.com/office/drawing/2014/main" id="{5B9B494F-3CBD-438B-AE05-816966B803F5}"/>
              </a:ext>
            </a:extLst>
          </p:cNvPr>
          <p:cNvSpPr/>
          <p:nvPr/>
        </p:nvSpPr>
        <p:spPr>
          <a:xfrm>
            <a:off x="5071404" y="2991562"/>
            <a:ext cx="2121981" cy="2510758"/>
          </a:xfrm>
          <a:prstGeom prst="roundRect">
            <a:avLst/>
          </a:prstGeom>
          <a:noFill/>
          <a:ln>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7" name="文本框 86">
            <a:extLst>
              <a:ext uri="{FF2B5EF4-FFF2-40B4-BE49-F238E27FC236}">
                <a16:creationId xmlns:a16="http://schemas.microsoft.com/office/drawing/2014/main" id="{703385CB-66C0-4495-9F22-B4DA4F4714A2}"/>
              </a:ext>
            </a:extLst>
          </p:cNvPr>
          <p:cNvSpPr txBox="1"/>
          <p:nvPr/>
        </p:nvSpPr>
        <p:spPr>
          <a:xfrm>
            <a:off x="5121100" y="3379397"/>
            <a:ext cx="2139003" cy="1569660"/>
          </a:xfrm>
          <a:prstGeom prst="rect">
            <a:avLst/>
          </a:prstGeom>
          <a:noFill/>
        </p:spPr>
        <p:txBody>
          <a:bodyPr wrap="square" rtlCol="0">
            <a:spAutoFit/>
          </a:bodyPr>
          <a:lstStyle/>
          <a:p>
            <a:r>
              <a:rPr lang="en-US" altLang="zh-CN" sz="1600" dirty="0">
                <a:latin typeface="+mn-lt"/>
              </a:rPr>
              <a:t>Calculate the diffraction center, adjust the sample stage, and record the rotation direction and angle.</a:t>
            </a:r>
            <a:endParaRPr lang="zh-CN" altLang="en-US" sz="1600" dirty="0">
              <a:latin typeface="+mn-lt"/>
            </a:endParaRPr>
          </a:p>
        </p:txBody>
      </p:sp>
      <p:sp>
        <p:nvSpPr>
          <p:cNvPr id="88" name="圆角矩形 62">
            <a:extLst>
              <a:ext uri="{FF2B5EF4-FFF2-40B4-BE49-F238E27FC236}">
                <a16:creationId xmlns:a16="http://schemas.microsoft.com/office/drawing/2014/main" id="{3CD57602-6FC1-43F8-AFD0-12FAE477B10C}"/>
              </a:ext>
            </a:extLst>
          </p:cNvPr>
          <p:cNvSpPr/>
          <p:nvPr/>
        </p:nvSpPr>
        <p:spPr>
          <a:xfrm>
            <a:off x="7377352" y="2991562"/>
            <a:ext cx="2528224" cy="2510758"/>
          </a:xfrm>
          <a:prstGeom prst="roundRect">
            <a:avLst/>
          </a:prstGeom>
          <a:noFill/>
          <a:ln>
            <a:solidFill>
              <a:srgbClr val="51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9" name="文本框 88">
            <a:extLst>
              <a:ext uri="{FF2B5EF4-FFF2-40B4-BE49-F238E27FC236}">
                <a16:creationId xmlns:a16="http://schemas.microsoft.com/office/drawing/2014/main" id="{444705D8-C755-4399-B289-EAE2CAEF4911}"/>
              </a:ext>
            </a:extLst>
          </p:cNvPr>
          <p:cNvSpPr txBox="1"/>
          <p:nvPr/>
        </p:nvSpPr>
        <p:spPr>
          <a:xfrm>
            <a:off x="7310634" y="3138097"/>
            <a:ext cx="2661660" cy="2062103"/>
          </a:xfrm>
          <a:prstGeom prst="rect">
            <a:avLst/>
          </a:prstGeom>
          <a:noFill/>
        </p:spPr>
        <p:txBody>
          <a:bodyPr wrap="square" rtlCol="0">
            <a:spAutoFit/>
          </a:bodyPr>
          <a:lstStyle/>
          <a:p>
            <a:r>
              <a:rPr lang="en-US" altLang="zh-CN" sz="1600" dirty="0">
                <a:latin typeface="+mn-lt"/>
              </a:rPr>
              <a:t>Return the sample stage to original position, manually adjust the sample holder, and repeat the adjustment until the center of the diffraction spot is found when the sample stage is in its initial position.</a:t>
            </a:r>
            <a:endParaRPr lang="zh-CN" altLang="en-US" sz="1600" dirty="0">
              <a:latin typeface="+mn-lt"/>
            </a:endParaRPr>
          </a:p>
        </p:txBody>
      </p:sp>
      <p:sp>
        <p:nvSpPr>
          <p:cNvPr id="90" name="圆角矩形 64">
            <a:extLst>
              <a:ext uri="{FF2B5EF4-FFF2-40B4-BE49-F238E27FC236}">
                <a16:creationId xmlns:a16="http://schemas.microsoft.com/office/drawing/2014/main" id="{9958FF61-A7A9-40EF-915E-DBA05CE5C3DD}"/>
              </a:ext>
            </a:extLst>
          </p:cNvPr>
          <p:cNvSpPr/>
          <p:nvPr/>
        </p:nvSpPr>
        <p:spPr>
          <a:xfrm>
            <a:off x="10063659" y="2991562"/>
            <a:ext cx="1823541" cy="2510758"/>
          </a:xfrm>
          <a:prstGeom prst="roundRect">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1" name="文本框 90">
            <a:extLst>
              <a:ext uri="{FF2B5EF4-FFF2-40B4-BE49-F238E27FC236}">
                <a16:creationId xmlns:a16="http://schemas.microsoft.com/office/drawing/2014/main" id="{5B661C23-6FCC-4316-B67C-9A78E855DE54}"/>
              </a:ext>
            </a:extLst>
          </p:cNvPr>
          <p:cNvSpPr txBox="1"/>
          <p:nvPr/>
        </p:nvSpPr>
        <p:spPr>
          <a:xfrm>
            <a:off x="9996941" y="3379397"/>
            <a:ext cx="1890259" cy="1323439"/>
          </a:xfrm>
          <a:prstGeom prst="rect">
            <a:avLst/>
          </a:prstGeom>
          <a:noFill/>
        </p:spPr>
        <p:txBody>
          <a:bodyPr wrap="square" rtlCol="0">
            <a:spAutoFit/>
          </a:bodyPr>
          <a:lstStyle/>
          <a:p>
            <a:pPr marL="342900" indent="-342900">
              <a:buFont typeface="+mj-lt"/>
              <a:buAutoNum type="arabicPeriod"/>
            </a:pPr>
            <a:r>
              <a:rPr lang="en-US" altLang="zh-CN" sz="1600" dirty="0">
                <a:latin typeface="+mn-lt"/>
              </a:rPr>
              <a:t>Remove the sample holder (containing the sample). </a:t>
            </a:r>
          </a:p>
          <a:p>
            <a:pPr marL="342900" indent="-342900">
              <a:buFont typeface="+mj-lt"/>
              <a:buAutoNum type="arabicPeriod"/>
            </a:pPr>
            <a:r>
              <a:rPr lang="en-US" altLang="zh-CN" sz="1600" dirty="0">
                <a:latin typeface="+mn-lt"/>
              </a:rPr>
              <a:t>Test complete.</a:t>
            </a:r>
            <a:endParaRPr lang="zh-CN" altLang="en-US" sz="1600" dirty="0">
              <a:latin typeface="+mn-lt"/>
            </a:endParaRPr>
          </a:p>
        </p:txBody>
      </p:sp>
      <p:sp>
        <p:nvSpPr>
          <p:cNvPr id="92" name="矩形 91">
            <a:extLst>
              <a:ext uri="{FF2B5EF4-FFF2-40B4-BE49-F238E27FC236}">
                <a16:creationId xmlns:a16="http://schemas.microsoft.com/office/drawing/2014/main" id="{F1C6E3A6-FFBA-448E-9EBC-84A5ADF601B4}"/>
              </a:ext>
            </a:extLst>
          </p:cNvPr>
          <p:cNvSpPr/>
          <p:nvPr/>
        </p:nvSpPr>
        <p:spPr>
          <a:xfrm>
            <a:off x="2962596" y="5720878"/>
            <a:ext cx="2075709" cy="338554"/>
          </a:xfrm>
          <a:prstGeom prst="rect">
            <a:avLst/>
          </a:prstGeom>
        </p:spPr>
        <p:txBody>
          <a:bodyPr wrap="square">
            <a:spAutoFit/>
          </a:bodyPr>
          <a:lstStyle/>
          <a:p>
            <a:pPr algn="just">
              <a:spcBef>
                <a:spcPts val="600"/>
              </a:spcBef>
              <a:spcAft>
                <a:spcPts val="600"/>
              </a:spcAft>
            </a:pPr>
            <a:r>
              <a:rPr lang="en-US" altLang="zh-CN" sz="1600" dirty="0">
                <a:latin typeface="+mn-ea"/>
                <a:ea typeface="+mn-ea"/>
              </a:rPr>
              <a:t>Beam Shutter open</a:t>
            </a:r>
            <a:endParaRPr lang="zh-CN" altLang="en-US" sz="1600" dirty="0"/>
          </a:p>
        </p:txBody>
      </p:sp>
      <p:sp>
        <p:nvSpPr>
          <p:cNvPr id="93" name="矩形 92">
            <a:extLst>
              <a:ext uri="{FF2B5EF4-FFF2-40B4-BE49-F238E27FC236}">
                <a16:creationId xmlns:a16="http://schemas.microsoft.com/office/drawing/2014/main" id="{01D9A8B0-3572-4847-8CCA-1D67019B3CF9}"/>
              </a:ext>
            </a:extLst>
          </p:cNvPr>
          <p:cNvSpPr/>
          <p:nvPr/>
        </p:nvSpPr>
        <p:spPr>
          <a:xfrm>
            <a:off x="7224053" y="5728201"/>
            <a:ext cx="2712446" cy="338554"/>
          </a:xfrm>
          <a:prstGeom prst="rect">
            <a:avLst/>
          </a:prstGeom>
        </p:spPr>
        <p:txBody>
          <a:bodyPr wrap="square">
            <a:spAutoFit/>
          </a:bodyPr>
          <a:lstStyle/>
          <a:p>
            <a:pPr algn="just">
              <a:spcBef>
                <a:spcPts val="600"/>
              </a:spcBef>
              <a:spcAft>
                <a:spcPts val="600"/>
              </a:spcAft>
            </a:pPr>
            <a:r>
              <a:rPr lang="en-US" altLang="zh-CN" sz="1600" dirty="0">
                <a:latin typeface="+mn-ea"/>
                <a:ea typeface="+mn-ea"/>
              </a:rPr>
              <a:t>Beam Shutter open/close</a:t>
            </a:r>
            <a:endParaRPr lang="zh-CN" altLang="en-US" sz="1600" dirty="0"/>
          </a:p>
        </p:txBody>
      </p:sp>
      <p:sp>
        <p:nvSpPr>
          <p:cNvPr id="94" name="矩形 93">
            <a:extLst>
              <a:ext uri="{FF2B5EF4-FFF2-40B4-BE49-F238E27FC236}">
                <a16:creationId xmlns:a16="http://schemas.microsoft.com/office/drawing/2014/main" id="{6905AD17-6E03-4DC4-8CC0-C6C7068DB5EB}"/>
              </a:ext>
            </a:extLst>
          </p:cNvPr>
          <p:cNvSpPr/>
          <p:nvPr/>
        </p:nvSpPr>
        <p:spPr>
          <a:xfrm>
            <a:off x="9972294" y="5712555"/>
            <a:ext cx="2075709" cy="338554"/>
          </a:xfrm>
          <a:prstGeom prst="rect">
            <a:avLst/>
          </a:prstGeom>
        </p:spPr>
        <p:txBody>
          <a:bodyPr wrap="square">
            <a:spAutoFit/>
          </a:bodyPr>
          <a:lstStyle/>
          <a:p>
            <a:pPr algn="just">
              <a:spcBef>
                <a:spcPts val="600"/>
              </a:spcBef>
              <a:spcAft>
                <a:spcPts val="600"/>
              </a:spcAft>
            </a:pPr>
            <a:r>
              <a:rPr lang="en-US" altLang="zh-CN" sz="1600" dirty="0">
                <a:latin typeface="+mn-ea"/>
                <a:ea typeface="+mn-ea"/>
              </a:rPr>
              <a:t>Beam Shutter close</a:t>
            </a:r>
            <a:endParaRPr lang="zh-CN" altLang="en-US" sz="1600" dirty="0"/>
          </a:p>
        </p:txBody>
      </p:sp>
    </p:spTree>
    <p:extLst>
      <p:ext uri="{BB962C8B-B14F-4D97-AF65-F5344CB8AC3E}">
        <p14:creationId xmlns:p14="http://schemas.microsoft.com/office/powerpoint/2010/main" val="347259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A87BD23D-7E26-4F79-8560-2CA8486FC564}"/>
              </a:ext>
            </a:extLst>
          </p:cNvPr>
          <p:cNvSpPr txBox="1"/>
          <p:nvPr/>
        </p:nvSpPr>
        <p:spPr>
          <a:xfrm>
            <a:off x="609600" y="984693"/>
            <a:ext cx="2216727" cy="369332"/>
          </a:xfrm>
          <a:prstGeom prst="rect">
            <a:avLst/>
          </a:prstGeom>
          <a:noFill/>
        </p:spPr>
        <p:txBody>
          <a:bodyPr wrap="square" rtlCol="0">
            <a:spAutoFit/>
          </a:bodyPr>
          <a:lstStyle/>
          <a:p>
            <a:r>
              <a:rPr lang="en-US" altLang="zh-CN" b="1" dirty="0">
                <a:solidFill>
                  <a:srgbClr val="333333"/>
                </a:solidFill>
                <a:latin typeface="微软雅黑" panose="020B0503020204020204" pitchFamily="34" charset="-122"/>
                <a:ea typeface="微软雅黑" panose="020B0503020204020204" pitchFamily="34" charset="-122"/>
              </a:rPr>
              <a:t>Overall Design</a:t>
            </a:r>
            <a:endParaRPr lang="en-US" altLang="zh-CN" b="1" i="0" dirty="0">
              <a:solidFill>
                <a:srgbClr val="333333"/>
              </a:solidFill>
              <a:effectLst/>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6DD71A07-07DB-4F1C-82B3-5B3F57ACAB3E}"/>
              </a:ext>
            </a:extLst>
          </p:cNvPr>
          <p:cNvSpPr txBox="1"/>
          <p:nvPr/>
        </p:nvSpPr>
        <p:spPr>
          <a:xfrm>
            <a:off x="4573731" y="562757"/>
            <a:ext cx="3044537" cy="400110"/>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Detection System</a:t>
            </a:r>
            <a:endParaRPr lang="en-US" altLang="zh-CN" sz="2000" b="1" i="0" dirty="0">
              <a:solidFill>
                <a:srgbClr val="0070C0"/>
              </a:solidFill>
              <a:effectLst/>
              <a:latin typeface="微软雅黑" panose="020B0503020204020204" pitchFamily="34" charset="-122"/>
              <a:ea typeface="微软雅黑" panose="020B0503020204020204" pitchFamily="34" charset="-122"/>
            </a:endParaRPr>
          </a:p>
        </p:txBody>
      </p:sp>
      <p:pic>
        <p:nvPicPr>
          <p:cNvPr id="57" name="图片 56">
            <a:extLst>
              <a:ext uri="{FF2B5EF4-FFF2-40B4-BE49-F238E27FC236}">
                <a16:creationId xmlns:a16="http://schemas.microsoft.com/office/drawing/2014/main" id="{B1ECA188-D51D-4AB0-8B7A-B26AF0E4CF03}"/>
              </a:ext>
            </a:extLst>
          </p:cNvPr>
          <p:cNvPicPr>
            <a:picLocks noChangeAspect="1"/>
          </p:cNvPicPr>
          <p:nvPr/>
        </p:nvPicPr>
        <p:blipFill rotWithShape="1">
          <a:blip r:embed="rId3"/>
          <a:srcRect t="14355"/>
          <a:stretch/>
        </p:blipFill>
        <p:spPr>
          <a:xfrm>
            <a:off x="788583" y="1430615"/>
            <a:ext cx="4699180" cy="2503414"/>
          </a:xfrm>
          <a:prstGeom prst="rect">
            <a:avLst/>
          </a:prstGeom>
        </p:spPr>
      </p:pic>
      <p:sp>
        <p:nvSpPr>
          <p:cNvPr id="58" name="文本框 57">
            <a:extLst>
              <a:ext uri="{FF2B5EF4-FFF2-40B4-BE49-F238E27FC236}">
                <a16:creationId xmlns:a16="http://schemas.microsoft.com/office/drawing/2014/main" id="{72B5A5A8-639D-498A-AF0B-479E615EAEFB}"/>
              </a:ext>
            </a:extLst>
          </p:cNvPr>
          <p:cNvSpPr txBox="1"/>
          <p:nvPr/>
        </p:nvSpPr>
        <p:spPr>
          <a:xfrm>
            <a:off x="667556" y="4401777"/>
            <a:ext cx="3373041" cy="1338828"/>
          </a:xfrm>
          <a:prstGeom prst="rect">
            <a:avLst/>
          </a:prstGeom>
          <a:noFill/>
        </p:spPr>
        <p:txBody>
          <a:bodyPr wrap="square" rtlCol="0">
            <a:spAutoFit/>
          </a:bodyPr>
          <a:lstStyle/>
          <a:p>
            <a:pPr>
              <a:lnSpc>
                <a:spcPct val="150000"/>
              </a:lnSpc>
            </a:pPr>
            <a:r>
              <a:rPr kumimoji="1" lang="en-US" altLang="zh-CN" dirty="0">
                <a:latin typeface="+mn-ea"/>
              </a:rPr>
              <a:t>Key Specifications:</a:t>
            </a:r>
          </a:p>
          <a:p>
            <a:pPr>
              <a:lnSpc>
                <a:spcPct val="150000"/>
              </a:lnSpc>
            </a:pPr>
            <a:r>
              <a:rPr kumimoji="1" lang="en-US" altLang="zh-CN" dirty="0">
                <a:latin typeface="+mn-ea"/>
              </a:rPr>
              <a:t>FOV: 22cm × 22cm</a:t>
            </a:r>
          </a:p>
          <a:p>
            <a:pPr>
              <a:lnSpc>
                <a:spcPct val="150000"/>
              </a:lnSpc>
            </a:pPr>
            <a:r>
              <a:rPr kumimoji="1" lang="en-US" altLang="zh-CN" dirty="0">
                <a:latin typeface="+mn-ea"/>
              </a:rPr>
              <a:t>Spatial Resolution: &lt; 200um</a:t>
            </a:r>
          </a:p>
        </p:txBody>
      </p:sp>
      <p:grpSp>
        <p:nvGrpSpPr>
          <p:cNvPr id="68" name="组合 67">
            <a:extLst>
              <a:ext uri="{FF2B5EF4-FFF2-40B4-BE49-F238E27FC236}">
                <a16:creationId xmlns:a16="http://schemas.microsoft.com/office/drawing/2014/main" id="{63CE3F0C-75C3-4F34-898E-949DD2507D91}"/>
              </a:ext>
            </a:extLst>
          </p:cNvPr>
          <p:cNvGrpSpPr>
            <a:grpSpLocks noChangeAspect="1"/>
          </p:cNvGrpSpPr>
          <p:nvPr/>
        </p:nvGrpSpPr>
        <p:grpSpPr>
          <a:xfrm>
            <a:off x="3927230" y="4080416"/>
            <a:ext cx="2458824" cy="2693053"/>
            <a:chOff x="4144310" y="1057725"/>
            <a:chExt cx="4388068" cy="4806080"/>
          </a:xfrm>
        </p:grpSpPr>
        <p:pic>
          <p:nvPicPr>
            <p:cNvPr id="61" name="图片 60">
              <a:extLst>
                <a:ext uri="{FF2B5EF4-FFF2-40B4-BE49-F238E27FC236}">
                  <a16:creationId xmlns:a16="http://schemas.microsoft.com/office/drawing/2014/main" id="{925AA0E3-3324-4C1C-810A-AD21534CCD85}"/>
                </a:ext>
              </a:extLst>
            </p:cNvPr>
            <p:cNvPicPr>
              <a:picLocks noChangeAspect="1"/>
            </p:cNvPicPr>
            <p:nvPr/>
          </p:nvPicPr>
          <p:blipFill>
            <a:blip r:embed="rId4"/>
            <a:stretch>
              <a:fillRect/>
            </a:stretch>
          </p:blipFill>
          <p:spPr>
            <a:xfrm>
              <a:off x="4945011" y="1057725"/>
              <a:ext cx="3042648" cy="4260970"/>
            </a:xfrm>
            <a:prstGeom prst="rect">
              <a:avLst/>
            </a:prstGeom>
          </p:spPr>
        </p:pic>
        <p:cxnSp>
          <p:nvCxnSpPr>
            <p:cNvPr id="62" name="直接箭头连接符 61">
              <a:extLst>
                <a:ext uri="{FF2B5EF4-FFF2-40B4-BE49-F238E27FC236}">
                  <a16:creationId xmlns:a16="http://schemas.microsoft.com/office/drawing/2014/main" id="{0C76114B-9D35-4613-B04B-4E83E8A66F8C}"/>
                </a:ext>
              </a:extLst>
            </p:cNvPr>
            <p:cNvCxnSpPr/>
            <p:nvPr/>
          </p:nvCxnSpPr>
          <p:spPr>
            <a:xfrm>
              <a:off x="5022909" y="5160872"/>
              <a:ext cx="1868202" cy="396479"/>
            </a:xfrm>
            <a:prstGeom prst="straightConnector1">
              <a:avLst/>
            </a:prstGeom>
            <a:ln>
              <a:solidFill>
                <a:schemeClr val="tx1"/>
              </a:solidFill>
              <a:headEnd type="triangle" w="med" len="med"/>
              <a:tailEnd type="triangle" w="med" len="med"/>
            </a:ln>
          </p:spPr>
          <p:style>
            <a:lnRef idx="2">
              <a:schemeClr val="accent1"/>
            </a:lnRef>
            <a:fillRef idx="0">
              <a:srgbClr val="FFFFFF"/>
            </a:fillRef>
            <a:effectRef idx="0">
              <a:srgbClr val="FFFFFF"/>
            </a:effectRef>
            <a:fontRef idx="minor">
              <a:schemeClr val="tx1"/>
            </a:fontRef>
          </p:style>
        </p:cxnSp>
        <p:sp>
          <p:nvSpPr>
            <p:cNvPr id="63" name="文本框 11">
              <a:extLst>
                <a:ext uri="{FF2B5EF4-FFF2-40B4-BE49-F238E27FC236}">
                  <a16:creationId xmlns:a16="http://schemas.microsoft.com/office/drawing/2014/main" id="{3CF57C93-3A3D-4A5D-BCB7-21CEF0D54643}"/>
                </a:ext>
              </a:extLst>
            </p:cNvPr>
            <p:cNvSpPr txBox="1"/>
            <p:nvPr/>
          </p:nvSpPr>
          <p:spPr>
            <a:xfrm>
              <a:off x="5015026" y="5288018"/>
              <a:ext cx="1351996" cy="4714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latin typeface="Times New Roman" panose="02020603050405020304" pitchFamily="18" charset="0"/>
                  <a:cs typeface="Times New Roman" panose="02020603050405020304" pitchFamily="18" charset="0"/>
                </a:rPr>
                <a:t>380mm</a:t>
              </a:r>
            </a:p>
          </p:txBody>
        </p:sp>
        <p:cxnSp>
          <p:nvCxnSpPr>
            <p:cNvPr id="64" name="直接箭头连接符 63">
              <a:extLst>
                <a:ext uri="{FF2B5EF4-FFF2-40B4-BE49-F238E27FC236}">
                  <a16:creationId xmlns:a16="http://schemas.microsoft.com/office/drawing/2014/main" id="{2A1F3969-8F5C-4D02-A2E3-3909F2C51049}"/>
                </a:ext>
              </a:extLst>
            </p:cNvPr>
            <p:cNvCxnSpPr/>
            <p:nvPr/>
          </p:nvCxnSpPr>
          <p:spPr>
            <a:xfrm flipH="1">
              <a:off x="7071987" y="4841358"/>
              <a:ext cx="993570" cy="617851"/>
            </a:xfrm>
            <a:prstGeom prst="straightConnector1">
              <a:avLst/>
            </a:prstGeom>
            <a:ln>
              <a:solidFill>
                <a:schemeClr val="tx1"/>
              </a:solidFill>
              <a:headEnd type="triangle" w="med" len="med"/>
              <a:tailEnd type="triangle" w="med" len="med"/>
            </a:ln>
          </p:spPr>
          <p:style>
            <a:lnRef idx="2">
              <a:schemeClr val="accent1"/>
            </a:lnRef>
            <a:fillRef idx="0">
              <a:srgbClr val="FFFFFF"/>
            </a:fillRef>
            <a:effectRef idx="0">
              <a:srgbClr val="FFFFFF"/>
            </a:effectRef>
            <a:fontRef idx="minor">
              <a:schemeClr val="tx1"/>
            </a:fontRef>
          </p:style>
        </p:cxnSp>
        <p:sp>
          <p:nvSpPr>
            <p:cNvPr id="65" name="文本框 13">
              <a:extLst>
                <a:ext uri="{FF2B5EF4-FFF2-40B4-BE49-F238E27FC236}">
                  <a16:creationId xmlns:a16="http://schemas.microsoft.com/office/drawing/2014/main" id="{FCD5458B-D117-4318-B29B-E677A4CE8612}"/>
                </a:ext>
              </a:extLst>
            </p:cNvPr>
            <p:cNvSpPr txBox="1"/>
            <p:nvPr/>
          </p:nvSpPr>
          <p:spPr>
            <a:xfrm>
              <a:off x="7088941" y="5314540"/>
              <a:ext cx="1443437" cy="5492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latin typeface="Times New Roman" panose="02020603050405020304" pitchFamily="18" charset="0"/>
                  <a:cs typeface="Times New Roman" panose="02020603050405020304" pitchFamily="18" charset="0"/>
                </a:rPr>
                <a:t>311mm</a:t>
              </a:r>
            </a:p>
          </p:txBody>
        </p:sp>
        <p:sp>
          <p:nvSpPr>
            <p:cNvPr id="66" name="文本框 14">
              <a:extLst>
                <a:ext uri="{FF2B5EF4-FFF2-40B4-BE49-F238E27FC236}">
                  <a16:creationId xmlns:a16="http://schemas.microsoft.com/office/drawing/2014/main" id="{A96975A3-4C51-4BB2-AE26-701E327F478B}"/>
                </a:ext>
              </a:extLst>
            </p:cNvPr>
            <p:cNvSpPr txBox="1"/>
            <p:nvPr/>
          </p:nvSpPr>
          <p:spPr>
            <a:xfrm rot="16200000">
              <a:off x="3676576" y="3089947"/>
              <a:ext cx="1406936" cy="4714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latin typeface="Times New Roman" panose="02020603050405020304" pitchFamily="18" charset="0"/>
                  <a:cs typeface="Times New Roman" panose="02020603050405020304" pitchFamily="18" charset="0"/>
                </a:rPr>
                <a:t>614mm</a:t>
              </a:r>
            </a:p>
          </p:txBody>
        </p:sp>
        <p:cxnSp>
          <p:nvCxnSpPr>
            <p:cNvPr id="67" name="直接箭头连接符 66">
              <a:extLst>
                <a:ext uri="{FF2B5EF4-FFF2-40B4-BE49-F238E27FC236}">
                  <a16:creationId xmlns:a16="http://schemas.microsoft.com/office/drawing/2014/main" id="{EB65D0A3-5D24-407C-B546-3D0A56197087}"/>
                </a:ext>
              </a:extLst>
            </p:cNvPr>
            <p:cNvCxnSpPr/>
            <p:nvPr/>
          </p:nvCxnSpPr>
          <p:spPr>
            <a:xfrm>
              <a:off x="4669236" y="1687840"/>
              <a:ext cx="94899" cy="3226624"/>
            </a:xfrm>
            <a:prstGeom prst="straightConnector1">
              <a:avLst/>
            </a:prstGeom>
            <a:ln>
              <a:solidFill>
                <a:schemeClr val="tx1"/>
              </a:solidFill>
              <a:headEnd type="triangle" w="med" len="med"/>
              <a:tailEnd type="triangle" w="med" len="med"/>
            </a:ln>
          </p:spPr>
          <p:style>
            <a:lnRef idx="2">
              <a:schemeClr val="accent1"/>
            </a:lnRef>
            <a:fillRef idx="0">
              <a:srgbClr val="FFFFFF"/>
            </a:fillRef>
            <a:effectRef idx="0">
              <a:srgbClr val="FFFFFF"/>
            </a:effectRef>
            <a:fontRef idx="minor">
              <a:schemeClr val="tx1"/>
            </a:fontRef>
          </p:style>
        </p:cxnSp>
      </p:grpSp>
      <p:sp>
        <p:nvSpPr>
          <p:cNvPr id="73" name="文本框 72">
            <a:extLst>
              <a:ext uri="{FF2B5EF4-FFF2-40B4-BE49-F238E27FC236}">
                <a16:creationId xmlns:a16="http://schemas.microsoft.com/office/drawing/2014/main" id="{144FA4BE-2DE8-442F-8D9E-313E8B0FD74F}"/>
              </a:ext>
            </a:extLst>
          </p:cNvPr>
          <p:cNvSpPr txBox="1"/>
          <p:nvPr/>
        </p:nvSpPr>
        <p:spPr>
          <a:xfrm>
            <a:off x="6719802" y="984693"/>
            <a:ext cx="3717684" cy="369332"/>
          </a:xfrm>
          <a:prstGeom prst="rect">
            <a:avLst/>
          </a:prstGeom>
          <a:noFill/>
        </p:spPr>
        <p:txBody>
          <a:bodyPr wrap="none" rtlCol="0">
            <a:spAutoFit/>
          </a:bodyPr>
          <a:lstStyle/>
          <a:p>
            <a:pPr algn="l"/>
            <a:r>
              <a:rPr lang="en-US" altLang="zh-CN" b="1" i="0" dirty="0">
                <a:solidFill>
                  <a:srgbClr val="333333"/>
                </a:solidFill>
                <a:effectLst/>
                <a:latin typeface="微软雅黑" panose="020B0503020204020204" pitchFamily="34" charset="-122"/>
                <a:ea typeface="微软雅黑" panose="020B0503020204020204" pitchFamily="34" charset="-122"/>
              </a:rPr>
              <a:t>Shielding and Light Avoidance</a:t>
            </a:r>
            <a:endParaRPr lang="zh-CN" altLang="en-US" b="1" i="0" dirty="0">
              <a:solidFill>
                <a:srgbClr val="333333"/>
              </a:solidFill>
              <a:effectLst/>
              <a:latin typeface="微软雅黑" panose="020B0503020204020204" pitchFamily="34" charset="-122"/>
              <a:ea typeface="微软雅黑" panose="020B0503020204020204" pitchFamily="34" charset="-122"/>
            </a:endParaRPr>
          </a:p>
        </p:txBody>
      </p:sp>
      <p:grpSp>
        <p:nvGrpSpPr>
          <p:cNvPr id="83" name="组合 82">
            <a:extLst>
              <a:ext uri="{FF2B5EF4-FFF2-40B4-BE49-F238E27FC236}">
                <a16:creationId xmlns:a16="http://schemas.microsoft.com/office/drawing/2014/main" id="{5B8E86C3-7D97-48B6-AE43-6D0174D7EF98}"/>
              </a:ext>
            </a:extLst>
          </p:cNvPr>
          <p:cNvGrpSpPr>
            <a:grpSpLocks noChangeAspect="1"/>
          </p:cNvGrpSpPr>
          <p:nvPr/>
        </p:nvGrpSpPr>
        <p:grpSpPr>
          <a:xfrm>
            <a:off x="6903050" y="1745659"/>
            <a:ext cx="4500367" cy="4844203"/>
            <a:chOff x="6859823" y="1614813"/>
            <a:chExt cx="4813950" cy="5181747"/>
          </a:xfrm>
        </p:grpSpPr>
        <p:pic>
          <p:nvPicPr>
            <p:cNvPr id="74" name="图片 73">
              <a:extLst>
                <a:ext uri="{FF2B5EF4-FFF2-40B4-BE49-F238E27FC236}">
                  <a16:creationId xmlns:a16="http://schemas.microsoft.com/office/drawing/2014/main" id="{55333C50-7C99-41B7-95B7-085D153DC421}"/>
                </a:ext>
              </a:extLst>
            </p:cNvPr>
            <p:cNvPicPr>
              <a:picLocks noChangeAspect="1"/>
            </p:cNvPicPr>
            <p:nvPr/>
          </p:nvPicPr>
          <p:blipFill>
            <a:blip r:embed="rId5"/>
            <a:stretch>
              <a:fillRect/>
            </a:stretch>
          </p:blipFill>
          <p:spPr>
            <a:xfrm>
              <a:off x="8997571" y="1614813"/>
              <a:ext cx="2676202" cy="5181747"/>
            </a:xfrm>
            <a:prstGeom prst="rect">
              <a:avLst/>
            </a:prstGeom>
          </p:spPr>
        </p:pic>
        <p:sp>
          <p:nvSpPr>
            <p:cNvPr id="75" name="文本框 27">
              <a:extLst>
                <a:ext uri="{FF2B5EF4-FFF2-40B4-BE49-F238E27FC236}">
                  <a16:creationId xmlns:a16="http://schemas.microsoft.com/office/drawing/2014/main" id="{3209955B-CEF6-4A7B-A49C-479680275BB3}"/>
                </a:ext>
              </a:extLst>
            </p:cNvPr>
            <p:cNvSpPr txBox="1"/>
            <p:nvPr/>
          </p:nvSpPr>
          <p:spPr>
            <a:xfrm>
              <a:off x="6859823" y="3087944"/>
              <a:ext cx="2137748" cy="5596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t>Boron-aluminum alloy</a:t>
              </a:r>
              <a:r>
                <a:rPr lang="zh-CN" altLang="en-US" sz="1400" dirty="0">
                  <a:latin typeface="微软雅黑" panose="020B0503020204020204" pitchFamily="34" charset="-122"/>
                  <a:ea typeface="微软雅黑" panose="020B0503020204020204" pitchFamily="34" charset="-122"/>
                </a:rPr>
                <a:t>、</a:t>
              </a:r>
              <a:r>
                <a:rPr lang="en-US" altLang="zh-CN" sz="1400" dirty="0"/>
                <a:t> Lead </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6" name="直接箭头连接符 75">
              <a:extLst>
                <a:ext uri="{FF2B5EF4-FFF2-40B4-BE49-F238E27FC236}">
                  <a16:creationId xmlns:a16="http://schemas.microsoft.com/office/drawing/2014/main" id="{310486E9-E216-48B3-9F5D-9CD7E35099DF}"/>
                </a:ext>
              </a:extLst>
            </p:cNvPr>
            <p:cNvCxnSpPr>
              <a:cxnSpLocks/>
            </p:cNvCxnSpPr>
            <p:nvPr/>
          </p:nvCxnSpPr>
          <p:spPr>
            <a:xfrm flipV="1">
              <a:off x="8643331" y="2953762"/>
              <a:ext cx="481240" cy="94893"/>
            </a:xfrm>
            <a:prstGeom prst="straightConnector1">
              <a:avLst/>
            </a:prstGeom>
            <a:ln w="19050">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sp>
          <p:nvSpPr>
            <p:cNvPr id="77" name="文本框 17">
              <a:extLst>
                <a:ext uri="{FF2B5EF4-FFF2-40B4-BE49-F238E27FC236}">
                  <a16:creationId xmlns:a16="http://schemas.microsoft.com/office/drawing/2014/main" id="{603E6AAF-946E-4D88-912B-31EA3EC1C04B}"/>
                </a:ext>
              </a:extLst>
            </p:cNvPr>
            <p:cNvSpPr txBox="1"/>
            <p:nvPr/>
          </p:nvSpPr>
          <p:spPr>
            <a:xfrm>
              <a:off x="6859823" y="2328239"/>
              <a:ext cx="1999027" cy="625522"/>
            </a:xfrm>
            <a:prstGeom prst="rect">
              <a:avLst/>
            </a:prstGeom>
            <a:solidFill>
              <a:schemeClr val="tx2">
                <a:lumMod val="20000"/>
                <a:lumOff val="8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t>Neutron and gamma shielding</a:t>
              </a:r>
              <a:endParaRPr lang="zh-CN" altLang="en-US" sz="1600" dirty="0"/>
            </a:p>
          </p:txBody>
        </p:sp>
        <p:sp>
          <p:nvSpPr>
            <p:cNvPr id="78" name="文本框 18">
              <a:extLst>
                <a:ext uri="{FF2B5EF4-FFF2-40B4-BE49-F238E27FC236}">
                  <a16:creationId xmlns:a16="http://schemas.microsoft.com/office/drawing/2014/main" id="{A5A75083-D767-409B-A5B3-52DD07212B9B}"/>
                </a:ext>
              </a:extLst>
            </p:cNvPr>
            <p:cNvSpPr txBox="1"/>
            <p:nvPr/>
          </p:nvSpPr>
          <p:spPr>
            <a:xfrm>
              <a:off x="6859823" y="4907448"/>
              <a:ext cx="1763686" cy="5596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t>Camera sealing ring</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文本框 19">
              <a:extLst>
                <a:ext uri="{FF2B5EF4-FFF2-40B4-BE49-F238E27FC236}">
                  <a16:creationId xmlns:a16="http://schemas.microsoft.com/office/drawing/2014/main" id="{D516DD75-1F22-45C4-8D0D-F72282A7628B}"/>
                </a:ext>
              </a:extLst>
            </p:cNvPr>
            <p:cNvSpPr txBox="1"/>
            <p:nvPr/>
          </p:nvSpPr>
          <p:spPr>
            <a:xfrm>
              <a:off x="6915450" y="4446438"/>
              <a:ext cx="1846580" cy="362144"/>
            </a:xfrm>
            <a:prstGeom prst="rect">
              <a:avLst/>
            </a:prstGeom>
            <a:solidFill>
              <a:schemeClr val="tx2">
                <a:lumMod val="20000"/>
                <a:lumOff val="8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t>Light avoidance</a:t>
              </a:r>
              <a:endParaRPr lang="zh-CN" altLang="en-US" sz="1600" dirty="0"/>
            </a:p>
          </p:txBody>
        </p:sp>
        <p:cxnSp>
          <p:nvCxnSpPr>
            <p:cNvPr id="80" name="直接箭头连接符 79">
              <a:extLst>
                <a:ext uri="{FF2B5EF4-FFF2-40B4-BE49-F238E27FC236}">
                  <a16:creationId xmlns:a16="http://schemas.microsoft.com/office/drawing/2014/main" id="{28C9460E-D58F-4128-BDAF-6512BDA6CC8F}"/>
                </a:ext>
              </a:extLst>
            </p:cNvPr>
            <p:cNvCxnSpPr>
              <a:cxnSpLocks/>
              <a:stCxn id="78" idx="3"/>
            </p:cNvCxnSpPr>
            <p:nvPr/>
          </p:nvCxnSpPr>
          <p:spPr>
            <a:xfrm flipV="1">
              <a:off x="8623509" y="3752577"/>
              <a:ext cx="1461135" cy="1434710"/>
            </a:xfrm>
            <a:prstGeom prst="straightConnector1">
              <a:avLst/>
            </a:prstGeom>
            <a:ln w="19050">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81" name="直接箭头连接符 80">
              <a:extLst>
                <a:ext uri="{FF2B5EF4-FFF2-40B4-BE49-F238E27FC236}">
                  <a16:creationId xmlns:a16="http://schemas.microsoft.com/office/drawing/2014/main" id="{13D49712-BE81-4DB8-BAA5-B8313B13D6AA}"/>
                </a:ext>
              </a:extLst>
            </p:cNvPr>
            <p:cNvCxnSpPr>
              <a:cxnSpLocks/>
            </p:cNvCxnSpPr>
            <p:nvPr/>
          </p:nvCxnSpPr>
          <p:spPr>
            <a:xfrm>
              <a:off x="8529037" y="6030075"/>
              <a:ext cx="595533" cy="463789"/>
            </a:xfrm>
            <a:prstGeom prst="straightConnector1">
              <a:avLst/>
            </a:prstGeom>
            <a:ln w="19050">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sp>
          <p:nvSpPr>
            <p:cNvPr id="82" name="文本框 22">
              <a:extLst>
                <a:ext uri="{FF2B5EF4-FFF2-40B4-BE49-F238E27FC236}">
                  <a16:creationId xmlns:a16="http://schemas.microsoft.com/office/drawing/2014/main" id="{287070A2-7D49-442A-B963-C62F639B4A7C}"/>
                </a:ext>
              </a:extLst>
            </p:cNvPr>
            <p:cNvSpPr txBox="1"/>
            <p:nvPr/>
          </p:nvSpPr>
          <p:spPr>
            <a:xfrm>
              <a:off x="6976508" y="5732862"/>
              <a:ext cx="1666823" cy="5596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err="1"/>
                <a:t>Darkbox</a:t>
              </a:r>
              <a:r>
                <a:rPr lang="en-US" altLang="zh-CN" sz="1400" dirty="0"/>
                <a:t> sealing plate step design</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6" name="直接连接符 5">
            <a:extLst>
              <a:ext uri="{FF2B5EF4-FFF2-40B4-BE49-F238E27FC236}">
                <a16:creationId xmlns:a16="http://schemas.microsoft.com/office/drawing/2014/main" id="{E2742675-D94B-4DB5-88C1-18D037174A3E}"/>
              </a:ext>
            </a:extLst>
          </p:cNvPr>
          <p:cNvCxnSpPr>
            <a:cxnSpLocks/>
          </p:cNvCxnSpPr>
          <p:nvPr/>
        </p:nvCxnSpPr>
        <p:spPr>
          <a:xfrm>
            <a:off x="667556" y="1405856"/>
            <a:ext cx="531408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直接连接符 36">
            <a:extLst>
              <a:ext uri="{FF2B5EF4-FFF2-40B4-BE49-F238E27FC236}">
                <a16:creationId xmlns:a16="http://schemas.microsoft.com/office/drawing/2014/main" id="{C18CFF95-0C70-4A60-BF2E-CCCA2224CFB2}"/>
              </a:ext>
            </a:extLst>
          </p:cNvPr>
          <p:cNvCxnSpPr>
            <a:cxnSpLocks/>
          </p:cNvCxnSpPr>
          <p:nvPr/>
        </p:nvCxnSpPr>
        <p:spPr>
          <a:xfrm>
            <a:off x="6719802" y="1405856"/>
            <a:ext cx="4909678" cy="0"/>
          </a:xfrm>
          <a:prstGeom prst="line">
            <a:avLst/>
          </a:prstGeom>
        </p:spPr>
        <p:style>
          <a:lnRef idx="3">
            <a:schemeClr val="accent1"/>
          </a:lnRef>
          <a:fillRef idx="0">
            <a:schemeClr val="accent1"/>
          </a:fillRef>
          <a:effectRef idx="2">
            <a:schemeClr val="accent1"/>
          </a:effectRef>
          <a:fontRef idx="minor">
            <a:schemeClr val="tx1"/>
          </a:fontRef>
        </p:style>
      </p:cxnSp>
      <p:sp>
        <p:nvSpPr>
          <p:cNvPr id="33" name="矩形 32">
            <a:extLst>
              <a:ext uri="{FF2B5EF4-FFF2-40B4-BE49-F238E27FC236}">
                <a16:creationId xmlns:a16="http://schemas.microsoft.com/office/drawing/2014/main" id="{66B25B24-7C42-4D0E-B400-B7C528B9AF3D}"/>
              </a:ext>
            </a:extLst>
          </p:cNvPr>
          <p:cNvSpPr>
            <a:spLocks noChangeArrowheads="1"/>
          </p:cNvSpPr>
          <p:nvPr/>
        </p:nvSpPr>
        <p:spPr bwMode="auto">
          <a:xfrm>
            <a:off x="338138" y="-10964"/>
            <a:ext cx="2811988" cy="461665"/>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Wingdings" panose="05000000000000000000" pitchFamily="2" charset="2"/>
              <a:buChar char="Ø"/>
              <a:defRPr/>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Physical Design</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4" name="直接连接符 33">
            <a:extLst>
              <a:ext uri="{FF2B5EF4-FFF2-40B4-BE49-F238E27FC236}">
                <a16:creationId xmlns:a16="http://schemas.microsoft.com/office/drawing/2014/main" id="{29DF3DDF-647B-44C4-8708-0F71AB1C1001}"/>
              </a:ext>
            </a:extLst>
          </p:cNvPr>
          <p:cNvCxnSpPr>
            <a:cxnSpLocks noChangeShapeType="1"/>
          </p:cNvCxnSpPr>
          <p:nvPr/>
        </p:nvCxnSpPr>
        <p:spPr bwMode="auto">
          <a:xfrm>
            <a:off x="3397827" y="195807"/>
            <a:ext cx="8794174" cy="0"/>
          </a:xfrm>
          <a:prstGeom prst="line">
            <a:avLst/>
          </a:prstGeom>
          <a:noFill/>
          <a:ln w="12700">
            <a:solidFill>
              <a:srgbClr val="A6A6A6"/>
            </a:solidFill>
            <a:round/>
            <a:headEnd/>
            <a:tailEnd/>
          </a:ln>
          <a:extLst>
            <a:ext uri="{909E8E84-426E-40DD-AFC4-6F175D3DCCD1}">
              <a14:hiddenFill xmlns:a14="http://schemas.microsoft.com/office/drawing/2010/main">
                <a:noFill/>
              </a14:hiddenFill>
            </a:ext>
          </a:extLst>
        </p:spPr>
      </p:cxnSp>
      <p:sp>
        <p:nvSpPr>
          <p:cNvPr id="35" name="圆角矩形 6">
            <a:hlinkClick r:id="" action="ppaction://noaction"/>
            <a:extLst>
              <a:ext uri="{FF2B5EF4-FFF2-40B4-BE49-F238E27FC236}">
                <a16:creationId xmlns:a16="http://schemas.microsoft.com/office/drawing/2014/main" id="{69F94EB3-5056-4A28-836F-59F1DFD1E599}"/>
              </a:ext>
            </a:extLst>
          </p:cNvPr>
          <p:cNvSpPr>
            <a:spLocks noChangeArrowheads="1"/>
          </p:cNvSpPr>
          <p:nvPr/>
        </p:nvSpPr>
        <p:spPr bwMode="auto">
          <a:xfrm>
            <a:off x="7034874"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accent4">
                    <a:lumMod val="50000"/>
                    <a:lumOff val="50000"/>
                  </a:schemeClr>
                </a:solidFill>
                <a:latin typeface="微软雅黑" panose="020B0503020204020204" pitchFamily="34" charset="-122"/>
                <a:ea typeface="微软雅黑" panose="020B0503020204020204" pitchFamily="34" charset="-122"/>
              </a:rPr>
              <a:t>Physical Design</a:t>
            </a:r>
          </a:p>
        </p:txBody>
      </p:sp>
      <p:sp>
        <p:nvSpPr>
          <p:cNvPr id="36" name="矩形 35">
            <a:extLst>
              <a:ext uri="{FF2B5EF4-FFF2-40B4-BE49-F238E27FC236}">
                <a16:creationId xmlns:a16="http://schemas.microsoft.com/office/drawing/2014/main" id="{0EC8EFDD-DEAA-4441-8590-3BA3805EB975}"/>
              </a:ext>
            </a:extLst>
          </p:cNvPr>
          <p:cNvSpPr/>
          <p:nvPr/>
        </p:nvSpPr>
        <p:spPr>
          <a:xfrm>
            <a:off x="0" y="437528"/>
            <a:ext cx="12192000" cy="45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38" name="圆角矩形 6">
            <a:hlinkClick r:id="" action="ppaction://noaction"/>
            <a:extLst>
              <a:ext uri="{FF2B5EF4-FFF2-40B4-BE49-F238E27FC236}">
                <a16:creationId xmlns:a16="http://schemas.microsoft.com/office/drawing/2014/main" id="{7D7A4E29-F855-4381-9CF4-1FAC993DBAFF}"/>
              </a:ext>
            </a:extLst>
          </p:cNvPr>
          <p:cNvSpPr>
            <a:spLocks noChangeArrowheads="1"/>
          </p:cNvSpPr>
          <p:nvPr/>
        </p:nvSpPr>
        <p:spPr bwMode="auto">
          <a:xfrm>
            <a:off x="4397216" y="46038"/>
            <a:ext cx="2322586" cy="347662"/>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accent4">
                    <a:lumMod val="50000"/>
                    <a:lumOff val="50000"/>
                  </a:schemeClr>
                </a:solidFill>
                <a:latin typeface="微软雅黑" panose="020B0503020204020204" pitchFamily="34" charset="-122"/>
                <a:ea typeface="微软雅黑" panose="020B0503020204020204" pitchFamily="34" charset="-122"/>
              </a:rPr>
              <a:t>Device Overview</a:t>
            </a:r>
            <a:endParaRPr lang="zh-CN" altLang="en-US" b="1" dirty="0">
              <a:solidFill>
                <a:schemeClr val="accent4">
                  <a:lumMod val="50000"/>
                  <a:lumOff val="50000"/>
                </a:schemeClr>
              </a:solidFill>
              <a:latin typeface="微软雅黑" panose="020B0503020204020204" pitchFamily="34" charset="-122"/>
              <a:ea typeface="微软雅黑" panose="020B0503020204020204" pitchFamily="34" charset="-122"/>
            </a:endParaRPr>
          </a:p>
        </p:txBody>
      </p:sp>
      <p:sp>
        <p:nvSpPr>
          <p:cNvPr id="39" name="圆角矩形 6">
            <a:hlinkClick r:id="" action="ppaction://noaction"/>
            <a:extLst>
              <a:ext uri="{FF2B5EF4-FFF2-40B4-BE49-F238E27FC236}">
                <a16:creationId xmlns:a16="http://schemas.microsoft.com/office/drawing/2014/main" id="{8DF83BD3-CFC2-4FBF-8FA3-385822DF634C}"/>
              </a:ext>
            </a:extLst>
          </p:cNvPr>
          <p:cNvSpPr>
            <a:spLocks noChangeArrowheads="1"/>
          </p:cNvSpPr>
          <p:nvPr/>
        </p:nvSpPr>
        <p:spPr bwMode="auto">
          <a:xfrm>
            <a:off x="9663496"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rPr>
              <a:t>Detection System</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2966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A87BD23D-7E26-4F79-8560-2CA8486FC564}"/>
              </a:ext>
            </a:extLst>
          </p:cNvPr>
          <p:cNvSpPr txBox="1"/>
          <p:nvPr/>
        </p:nvSpPr>
        <p:spPr>
          <a:xfrm>
            <a:off x="609600" y="984693"/>
            <a:ext cx="3326423" cy="369332"/>
          </a:xfrm>
          <a:prstGeom prst="rect">
            <a:avLst/>
          </a:prstGeom>
          <a:noFill/>
        </p:spPr>
        <p:txBody>
          <a:bodyPr wrap="none" rtlCol="0">
            <a:spAutoFit/>
          </a:bodyPr>
          <a:lstStyle/>
          <a:p>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Neutron Scintillator Screen</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矩形 55">
            <a:extLst>
              <a:ext uri="{FF2B5EF4-FFF2-40B4-BE49-F238E27FC236}">
                <a16:creationId xmlns:a16="http://schemas.microsoft.com/office/drawing/2014/main" id="{FC43154D-7513-4669-B2C7-27126C14324E}"/>
              </a:ext>
            </a:extLst>
          </p:cNvPr>
          <p:cNvSpPr/>
          <p:nvPr/>
        </p:nvSpPr>
        <p:spPr>
          <a:xfrm>
            <a:off x="718173" y="1551542"/>
            <a:ext cx="10755654" cy="10982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spcBef>
                <a:spcPts val="600"/>
              </a:spcBef>
              <a:buFont typeface="Wingdings" panose="05000000000000000000" pitchFamily="2" charset="2"/>
              <a:buChar char="n"/>
            </a:pPr>
            <a:r>
              <a:rPr lang="en-US" altLang="zh-CN" sz="1600" baseline="30000" dirty="0">
                <a:cs typeface="Times New Roman" panose="02020603050405020304" pitchFamily="18" charset="0"/>
              </a:rPr>
              <a:t>6</a:t>
            </a:r>
            <a:r>
              <a:rPr lang="en-US" altLang="zh-CN" sz="1600" dirty="0">
                <a:cs typeface="Times New Roman" panose="02020603050405020304" pitchFamily="18" charset="0"/>
              </a:rPr>
              <a:t>LiF/ZnS(Cu)</a:t>
            </a:r>
            <a:r>
              <a:rPr lang="en-US" altLang="zh-CN" sz="1600" dirty="0"/>
              <a:t>—high light output (~10000 photons/n), good uniformity, stable performance; size and spatial resolution meet design requirements</a:t>
            </a:r>
            <a:endParaRPr lang="en-US" altLang="zh-CN" sz="1600" dirty="0">
              <a:cs typeface="Times New Roman" panose="02020603050405020304" pitchFamily="18" charset="0"/>
            </a:endParaRPr>
          </a:p>
          <a:p>
            <a:pPr marL="285750" indent="-285750">
              <a:lnSpc>
                <a:spcPct val="130000"/>
              </a:lnSpc>
              <a:spcBef>
                <a:spcPts val="600"/>
              </a:spcBef>
              <a:buFont typeface="Wingdings" panose="05000000000000000000" pitchFamily="2" charset="2"/>
              <a:buChar char="n"/>
            </a:pPr>
            <a:r>
              <a:rPr lang="en-US" altLang="zh-CN" sz="1600" dirty="0"/>
              <a:t>Main parameters: 220 mm×220 mm, thickness 100 </a:t>
            </a:r>
            <a:r>
              <a:rPr lang="en-US" altLang="zh-CN" sz="1600" dirty="0" err="1"/>
              <a:t>μm</a:t>
            </a:r>
            <a:r>
              <a:rPr lang="en-US" altLang="zh-CN" sz="1600" dirty="0"/>
              <a:t>, ⁶</a:t>
            </a:r>
            <a:r>
              <a:rPr lang="en-US" altLang="zh-CN" sz="1600" dirty="0" err="1"/>
              <a:t>LiF</a:t>
            </a:r>
            <a:r>
              <a:rPr lang="en-US" altLang="zh-CN" sz="1600" dirty="0"/>
              <a:t>/ZnS (1:2), emission wavelength 530 nm (green light)</a:t>
            </a:r>
            <a:endParaRPr lang="en-US" altLang="zh-CN" sz="1600" dirty="0">
              <a:ea typeface="微软雅黑" panose="020B0503020204020204" pitchFamily="34" charset="-122"/>
              <a:cs typeface="Times New Roman" panose="02020603050405020304" pitchFamily="18" charset="0"/>
            </a:endParaRPr>
          </a:p>
        </p:txBody>
      </p:sp>
      <p:pic>
        <p:nvPicPr>
          <p:cNvPr id="59" name="图片 58">
            <a:extLst>
              <a:ext uri="{FF2B5EF4-FFF2-40B4-BE49-F238E27FC236}">
                <a16:creationId xmlns:a16="http://schemas.microsoft.com/office/drawing/2014/main" id="{BAE98721-A9D9-494C-853C-9F3DD649AA49}"/>
              </a:ext>
            </a:extLst>
          </p:cNvPr>
          <p:cNvPicPr>
            <a:picLocks noChangeAspect="1"/>
          </p:cNvPicPr>
          <p:nvPr/>
        </p:nvPicPr>
        <p:blipFill>
          <a:blip r:embed="rId3"/>
          <a:stretch>
            <a:fillRect/>
          </a:stretch>
        </p:blipFill>
        <p:spPr>
          <a:xfrm>
            <a:off x="3238679" y="2820833"/>
            <a:ext cx="2650487" cy="2441104"/>
          </a:xfrm>
          <a:prstGeom prst="rect">
            <a:avLst/>
          </a:prstGeom>
        </p:spPr>
      </p:pic>
      <p:grpSp>
        <p:nvGrpSpPr>
          <p:cNvPr id="64" name="组合 63">
            <a:extLst>
              <a:ext uri="{FF2B5EF4-FFF2-40B4-BE49-F238E27FC236}">
                <a16:creationId xmlns:a16="http://schemas.microsoft.com/office/drawing/2014/main" id="{E518F68C-4E1F-4D45-8AD3-8B15F9869DA1}"/>
              </a:ext>
            </a:extLst>
          </p:cNvPr>
          <p:cNvGrpSpPr/>
          <p:nvPr/>
        </p:nvGrpSpPr>
        <p:grpSpPr>
          <a:xfrm>
            <a:off x="6005685" y="2771312"/>
            <a:ext cx="3160614" cy="2638257"/>
            <a:chOff x="603" y="2551"/>
            <a:chExt cx="4954" cy="4003"/>
          </a:xfrm>
        </p:grpSpPr>
        <p:pic>
          <p:nvPicPr>
            <p:cNvPr id="65" name="图片 64" descr="Geant4模型">
              <a:extLst>
                <a:ext uri="{FF2B5EF4-FFF2-40B4-BE49-F238E27FC236}">
                  <a16:creationId xmlns:a16="http://schemas.microsoft.com/office/drawing/2014/main" id="{64980A3A-57CA-4D89-BD9A-41907192CDA2}"/>
                </a:ext>
              </a:extLst>
            </p:cNvPr>
            <p:cNvPicPr>
              <a:picLocks noChangeAspect="1"/>
            </p:cNvPicPr>
            <p:nvPr/>
          </p:nvPicPr>
          <p:blipFill>
            <a:blip r:embed="rId4"/>
            <a:stretch>
              <a:fillRect/>
            </a:stretch>
          </p:blipFill>
          <p:spPr>
            <a:xfrm>
              <a:off x="687" y="2551"/>
              <a:ext cx="4667" cy="3919"/>
            </a:xfrm>
            <a:prstGeom prst="rect">
              <a:avLst/>
            </a:prstGeom>
          </p:spPr>
        </p:pic>
        <p:sp>
          <p:nvSpPr>
            <p:cNvPr id="66" name="文本框 5">
              <a:extLst>
                <a:ext uri="{FF2B5EF4-FFF2-40B4-BE49-F238E27FC236}">
                  <a16:creationId xmlns:a16="http://schemas.microsoft.com/office/drawing/2014/main" id="{5A8BE79D-1069-4F06-8C50-4AB851BF652E}"/>
                </a:ext>
              </a:extLst>
            </p:cNvPr>
            <p:cNvSpPr txBox="1"/>
            <p:nvPr/>
          </p:nvSpPr>
          <p:spPr>
            <a:xfrm>
              <a:off x="603" y="6087"/>
              <a:ext cx="2195" cy="4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t>Scintillator</a:t>
              </a:r>
              <a:endParaRPr lang="zh-CN" altLang="en-US" sz="1400" dirty="0"/>
            </a:p>
          </p:txBody>
        </p:sp>
        <p:cxnSp>
          <p:nvCxnSpPr>
            <p:cNvPr id="67" name="直接箭头连接符 12">
              <a:extLst>
                <a:ext uri="{FF2B5EF4-FFF2-40B4-BE49-F238E27FC236}">
                  <a16:creationId xmlns:a16="http://schemas.microsoft.com/office/drawing/2014/main" id="{335A9111-3FEE-4C11-9C09-8ED7CE8B0530}"/>
                </a:ext>
              </a:extLst>
            </p:cNvPr>
            <p:cNvCxnSpPr>
              <a:stCxn id="66" idx="0"/>
            </p:cNvCxnSpPr>
            <p:nvPr/>
          </p:nvCxnSpPr>
          <p:spPr>
            <a:xfrm flipV="1">
              <a:off x="1701" y="5770"/>
              <a:ext cx="556" cy="317"/>
            </a:xfrm>
            <a:prstGeom prst="straightConnector1">
              <a:avLst/>
            </a:prstGeom>
            <a:ln>
              <a:solidFill>
                <a:srgbClr val="FFC000"/>
              </a:solidFill>
              <a:tailEnd type="arrow"/>
            </a:ln>
          </p:spPr>
          <p:style>
            <a:lnRef idx="2">
              <a:schemeClr val="accent1"/>
            </a:lnRef>
            <a:fillRef idx="0">
              <a:srgbClr val="FFFFFF"/>
            </a:fillRef>
            <a:effectRef idx="0">
              <a:srgbClr val="FFFFFF"/>
            </a:effectRef>
            <a:fontRef idx="minor">
              <a:schemeClr val="tx1"/>
            </a:fontRef>
          </p:style>
        </p:cxnSp>
        <p:sp>
          <p:nvSpPr>
            <p:cNvPr id="68" name="文本框 7">
              <a:extLst>
                <a:ext uri="{FF2B5EF4-FFF2-40B4-BE49-F238E27FC236}">
                  <a16:creationId xmlns:a16="http://schemas.microsoft.com/office/drawing/2014/main" id="{FA3F560B-B8CA-43BD-AD63-CA27F0DF6D95}"/>
                </a:ext>
              </a:extLst>
            </p:cNvPr>
            <p:cNvSpPr txBox="1"/>
            <p:nvPr/>
          </p:nvSpPr>
          <p:spPr>
            <a:xfrm>
              <a:off x="687" y="2601"/>
              <a:ext cx="2410" cy="4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t>Substrate</a:t>
              </a:r>
              <a:endParaRPr lang="zh-CN" altLang="en-US" sz="1400" dirty="0"/>
            </a:p>
          </p:txBody>
        </p:sp>
        <p:cxnSp>
          <p:nvCxnSpPr>
            <p:cNvPr id="69" name="直接箭头连接符 14">
              <a:extLst>
                <a:ext uri="{FF2B5EF4-FFF2-40B4-BE49-F238E27FC236}">
                  <a16:creationId xmlns:a16="http://schemas.microsoft.com/office/drawing/2014/main" id="{1D45063A-3631-4DFF-959D-EECE6EFADFCE}"/>
                </a:ext>
              </a:extLst>
            </p:cNvPr>
            <p:cNvCxnSpPr>
              <a:cxnSpLocks/>
              <a:stCxn id="68" idx="2"/>
            </p:cNvCxnSpPr>
            <p:nvPr/>
          </p:nvCxnSpPr>
          <p:spPr>
            <a:xfrm>
              <a:off x="1892" y="3068"/>
              <a:ext cx="243" cy="353"/>
            </a:xfrm>
            <a:prstGeom prst="straightConnector1">
              <a:avLst/>
            </a:prstGeom>
            <a:ln>
              <a:solidFill>
                <a:srgbClr val="FFC000"/>
              </a:solidFill>
              <a:tailEnd type="arrow"/>
            </a:ln>
          </p:spPr>
          <p:style>
            <a:lnRef idx="2">
              <a:schemeClr val="accent1"/>
            </a:lnRef>
            <a:fillRef idx="0">
              <a:srgbClr val="FFFFFF"/>
            </a:fillRef>
            <a:effectRef idx="0">
              <a:srgbClr val="FFFFFF"/>
            </a:effectRef>
            <a:fontRef idx="minor">
              <a:schemeClr val="tx1"/>
            </a:fontRef>
          </p:style>
        </p:cxnSp>
        <p:sp>
          <p:nvSpPr>
            <p:cNvPr id="70" name="文本框 9">
              <a:extLst>
                <a:ext uri="{FF2B5EF4-FFF2-40B4-BE49-F238E27FC236}">
                  <a16:creationId xmlns:a16="http://schemas.microsoft.com/office/drawing/2014/main" id="{40B275BF-A560-46B7-8071-0D53C33173D8}"/>
                </a:ext>
              </a:extLst>
            </p:cNvPr>
            <p:cNvSpPr txBox="1"/>
            <p:nvPr/>
          </p:nvSpPr>
          <p:spPr>
            <a:xfrm>
              <a:off x="686" y="3868"/>
              <a:ext cx="1566" cy="7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t>Incident</a:t>
              </a:r>
            </a:p>
            <a:p>
              <a:pPr algn="ctr"/>
              <a:r>
                <a:rPr lang="en-US" altLang="zh-CN" sz="1400" b="0" i="0" dirty="0">
                  <a:effectLst/>
                </a:rPr>
                <a:t> </a:t>
              </a:r>
              <a:r>
                <a:rPr lang="en-US" altLang="zh-CN" sz="1400" b="0" i="0" dirty="0" err="1">
                  <a:effectLst/>
                </a:rPr>
                <a:t>nutron</a:t>
              </a:r>
              <a:endParaRPr lang="zh-CN" altLang="en-US" sz="1400" dirty="0"/>
            </a:p>
          </p:txBody>
        </p:sp>
        <p:sp>
          <p:nvSpPr>
            <p:cNvPr id="71" name="文本框 10">
              <a:extLst>
                <a:ext uri="{FF2B5EF4-FFF2-40B4-BE49-F238E27FC236}">
                  <a16:creationId xmlns:a16="http://schemas.microsoft.com/office/drawing/2014/main" id="{039D984C-DC04-43C3-9D78-3EA583115C09}"/>
                </a:ext>
              </a:extLst>
            </p:cNvPr>
            <p:cNvSpPr txBox="1"/>
            <p:nvPr/>
          </p:nvSpPr>
          <p:spPr>
            <a:xfrm>
              <a:off x="4036" y="2663"/>
              <a:ext cx="1521" cy="7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t>Detection surface</a:t>
              </a:r>
              <a:endParaRPr lang="zh-CN" altLang="en-US" sz="1400" dirty="0"/>
            </a:p>
          </p:txBody>
        </p:sp>
        <p:cxnSp>
          <p:nvCxnSpPr>
            <p:cNvPr id="72" name="直接箭头连接符 17">
              <a:extLst>
                <a:ext uri="{FF2B5EF4-FFF2-40B4-BE49-F238E27FC236}">
                  <a16:creationId xmlns:a16="http://schemas.microsoft.com/office/drawing/2014/main" id="{28334976-59CE-4334-96CB-C06D734520AA}"/>
                </a:ext>
              </a:extLst>
            </p:cNvPr>
            <p:cNvCxnSpPr/>
            <p:nvPr/>
          </p:nvCxnSpPr>
          <p:spPr>
            <a:xfrm flipH="1">
              <a:off x="3670" y="3159"/>
              <a:ext cx="584" cy="342"/>
            </a:xfrm>
            <a:prstGeom prst="straightConnector1">
              <a:avLst/>
            </a:prstGeom>
            <a:ln>
              <a:solidFill>
                <a:srgbClr val="FFC000"/>
              </a:solidFill>
              <a:tailEnd type="arrow"/>
            </a:ln>
          </p:spPr>
          <p:style>
            <a:lnRef idx="2">
              <a:schemeClr val="accent1"/>
            </a:lnRef>
            <a:fillRef idx="0">
              <a:srgbClr val="FFFFFF"/>
            </a:fillRef>
            <a:effectRef idx="0">
              <a:srgbClr val="FFFFFF"/>
            </a:effectRef>
            <a:fontRef idx="minor">
              <a:schemeClr val="tx1"/>
            </a:fontRef>
          </p:style>
        </p:cxnSp>
        <p:sp>
          <p:nvSpPr>
            <p:cNvPr id="73" name="文本框 12">
              <a:extLst>
                <a:ext uri="{FF2B5EF4-FFF2-40B4-BE49-F238E27FC236}">
                  <a16:creationId xmlns:a16="http://schemas.microsoft.com/office/drawing/2014/main" id="{ED802E35-14FD-4125-8C40-8113C704EBA4}"/>
                </a:ext>
              </a:extLst>
            </p:cNvPr>
            <p:cNvSpPr txBox="1"/>
            <p:nvPr/>
          </p:nvSpPr>
          <p:spPr>
            <a:xfrm>
              <a:off x="3216" y="4673"/>
              <a:ext cx="2138" cy="7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t>Flashing fluorescence</a:t>
              </a:r>
              <a:endParaRPr lang="zh-CN" altLang="en-US" sz="1400" dirty="0"/>
            </a:p>
          </p:txBody>
        </p:sp>
        <p:cxnSp>
          <p:nvCxnSpPr>
            <p:cNvPr id="74" name="直接箭头连接符 19">
              <a:extLst>
                <a:ext uri="{FF2B5EF4-FFF2-40B4-BE49-F238E27FC236}">
                  <a16:creationId xmlns:a16="http://schemas.microsoft.com/office/drawing/2014/main" id="{28DDAD33-761C-4161-93A4-C3F77E7F31B0}"/>
                </a:ext>
              </a:extLst>
            </p:cNvPr>
            <p:cNvCxnSpPr>
              <a:cxnSpLocks/>
              <a:stCxn id="73" idx="0"/>
            </p:cNvCxnSpPr>
            <p:nvPr/>
          </p:nvCxnSpPr>
          <p:spPr>
            <a:xfrm flipH="1" flipV="1">
              <a:off x="3011" y="4244"/>
              <a:ext cx="1274" cy="429"/>
            </a:xfrm>
            <a:prstGeom prst="straightConnector1">
              <a:avLst/>
            </a:prstGeom>
            <a:ln>
              <a:solidFill>
                <a:srgbClr val="FFC000"/>
              </a:solidFill>
              <a:tailEnd type="arrow"/>
            </a:ln>
          </p:spPr>
          <p:style>
            <a:lnRef idx="2">
              <a:schemeClr val="accent1"/>
            </a:lnRef>
            <a:fillRef idx="0">
              <a:srgbClr val="FFFFFF"/>
            </a:fillRef>
            <a:effectRef idx="0">
              <a:srgbClr val="FFFFFF"/>
            </a:effectRef>
            <a:fontRef idx="minor">
              <a:schemeClr val="tx1"/>
            </a:fontRef>
          </p:style>
        </p:cxnSp>
      </p:grpSp>
      <p:pic>
        <p:nvPicPr>
          <p:cNvPr id="75" name="图片 74" descr="ZnS50um_LightXPositon2D">
            <a:extLst>
              <a:ext uri="{FF2B5EF4-FFF2-40B4-BE49-F238E27FC236}">
                <a16:creationId xmlns:a16="http://schemas.microsoft.com/office/drawing/2014/main" id="{08F0E970-27DD-4DD6-88E9-AD12AE606A9C}"/>
              </a:ext>
            </a:extLst>
          </p:cNvPr>
          <p:cNvPicPr>
            <a:picLocks noChangeAspect="1"/>
          </p:cNvPicPr>
          <p:nvPr/>
        </p:nvPicPr>
        <p:blipFill>
          <a:blip r:embed="rId5"/>
          <a:srcRect t="8778" r="6699" b="3222"/>
          <a:stretch>
            <a:fillRect/>
          </a:stretch>
        </p:blipFill>
        <p:spPr>
          <a:xfrm>
            <a:off x="9114042" y="2814271"/>
            <a:ext cx="3050860" cy="2607820"/>
          </a:xfrm>
          <a:prstGeom prst="rect">
            <a:avLst/>
          </a:prstGeom>
        </p:spPr>
      </p:pic>
      <p:sp>
        <p:nvSpPr>
          <p:cNvPr id="77" name="文本框 76">
            <a:extLst>
              <a:ext uri="{FF2B5EF4-FFF2-40B4-BE49-F238E27FC236}">
                <a16:creationId xmlns:a16="http://schemas.microsoft.com/office/drawing/2014/main" id="{A9CDF636-F1FE-468D-9165-5C3B158C4E52}"/>
              </a:ext>
            </a:extLst>
          </p:cNvPr>
          <p:cNvSpPr txBox="1"/>
          <p:nvPr/>
        </p:nvSpPr>
        <p:spPr>
          <a:xfrm>
            <a:off x="718172" y="3013768"/>
            <a:ext cx="2650487" cy="830997"/>
          </a:xfrm>
          <a:prstGeom prst="rect">
            <a:avLst/>
          </a:prstGeom>
          <a:noFill/>
        </p:spPr>
        <p:txBody>
          <a:bodyPr wrap="square" rtlCol="0">
            <a:spAutoFit/>
          </a:bodyPr>
          <a:lstStyle/>
          <a:p>
            <a:r>
              <a:rPr lang="en-US" altLang="zh-CN" sz="1600" b="1" dirty="0">
                <a:latin typeface="+mn-lt"/>
              </a:rPr>
              <a:t>Geant4 simulation:</a:t>
            </a:r>
          </a:p>
          <a:p>
            <a:r>
              <a:rPr lang="en-US" altLang="zh-CN" sz="1600" dirty="0">
                <a:latin typeface="+mn-lt"/>
              </a:rPr>
              <a:t>screen thickness 100 </a:t>
            </a:r>
            <a:r>
              <a:rPr lang="en-US" altLang="zh-CN" sz="1600" dirty="0" err="1">
                <a:latin typeface="+mn-lt"/>
              </a:rPr>
              <a:t>μm</a:t>
            </a:r>
            <a:endParaRPr lang="en-US" altLang="zh-CN" sz="1600" dirty="0">
              <a:latin typeface="+mn-lt"/>
            </a:endParaRPr>
          </a:p>
          <a:p>
            <a:r>
              <a:rPr lang="en-US" altLang="zh-CN" sz="1600" dirty="0">
                <a:latin typeface="+mn-lt"/>
              </a:rPr>
              <a:t>beam spot size </a:t>
            </a:r>
            <a:r>
              <a:rPr lang="en-US" altLang="zh-CN" sz="1600" dirty="0">
                <a:solidFill>
                  <a:srgbClr val="FF0000"/>
                </a:solidFill>
                <a:latin typeface="+mn-lt"/>
              </a:rPr>
              <a:t>σ = 54 </a:t>
            </a:r>
            <a:r>
              <a:rPr lang="en-US" altLang="zh-CN" sz="1600" dirty="0" err="1">
                <a:solidFill>
                  <a:srgbClr val="FF0000"/>
                </a:solidFill>
                <a:latin typeface="+mn-lt"/>
              </a:rPr>
              <a:t>μm</a:t>
            </a:r>
            <a:endParaRPr lang="zh-CN" altLang="en-US" sz="1600" b="1" dirty="0">
              <a:solidFill>
                <a:srgbClr val="FF0000"/>
              </a:solidFill>
              <a:latin typeface="+mn-lt"/>
              <a:ea typeface="微软雅黑" panose="020B0503020204020204" pitchFamily="34" charset="-122"/>
              <a:cs typeface="微软雅黑" panose="020B0503020204020204" pitchFamily="34" charset="-122"/>
            </a:endParaRPr>
          </a:p>
        </p:txBody>
      </p:sp>
      <p:sp>
        <p:nvSpPr>
          <p:cNvPr id="78" name="文本框 77">
            <a:extLst>
              <a:ext uri="{FF2B5EF4-FFF2-40B4-BE49-F238E27FC236}">
                <a16:creationId xmlns:a16="http://schemas.microsoft.com/office/drawing/2014/main" id="{DAC82D36-68D8-43C2-8B5E-D473394B5150}"/>
              </a:ext>
            </a:extLst>
          </p:cNvPr>
          <p:cNvSpPr txBox="1"/>
          <p:nvPr/>
        </p:nvSpPr>
        <p:spPr>
          <a:xfrm>
            <a:off x="609600" y="5059916"/>
            <a:ext cx="2216727" cy="369332"/>
          </a:xfrm>
          <a:prstGeom prst="rect">
            <a:avLst/>
          </a:prstGeom>
          <a:noFill/>
        </p:spPr>
        <p:txBody>
          <a:bodyPr wrap="square" rtlCol="0">
            <a:spAutoFit/>
          </a:bodyPr>
          <a:lstStyle/>
          <a:p>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CCD Camera</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a:extLst>
              <a:ext uri="{FF2B5EF4-FFF2-40B4-BE49-F238E27FC236}">
                <a16:creationId xmlns:a16="http://schemas.microsoft.com/office/drawing/2014/main" id="{2FB6B78B-FF6E-4429-ADDA-93EFEC297796}"/>
              </a:ext>
            </a:extLst>
          </p:cNvPr>
          <p:cNvGraphicFramePr>
            <a:graphicFrameLocks noGrp="1"/>
          </p:cNvGraphicFramePr>
          <p:nvPr>
            <p:extLst>
              <p:ext uri="{D42A27DB-BD31-4B8C-83A1-F6EECF244321}">
                <p14:modId xmlns:p14="http://schemas.microsoft.com/office/powerpoint/2010/main" val="3048468926"/>
              </p:ext>
            </p:extLst>
          </p:nvPr>
        </p:nvGraphicFramePr>
        <p:xfrm>
          <a:off x="718172" y="5710986"/>
          <a:ext cx="11267910" cy="659130"/>
        </p:xfrm>
        <a:graphic>
          <a:graphicData uri="http://schemas.openxmlformats.org/drawingml/2006/table">
            <a:tbl>
              <a:tblPr>
                <a:tableStyleId>{5C22544A-7EE6-4342-B048-85BDC9FD1C3A}</a:tableStyleId>
              </a:tblPr>
              <a:tblGrid>
                <a:gridCol w="1610866">
                  <a:extLst>
                    <a:ext uri="{9D8B030D-6E8A-4147-A177-3AD203B41FA5}">
                      <a16:colId xmlns:a16="http://schemas.microsoft.com/office/drawing/2014/main" val="2731015304"/>
                    </a:ext>
                  </a:extLst>
                </a:gridCol>
                <a:gridCol w="1764492">
                  <a:extLst>
                    <a:ext uri="{9D8B030D-6E8A-4147-A177-3AD203B41FA5}">
                      <a16:colId xmlns:a16="http://schemas.microsoft.com/office/drawing/2014/main" val="4039172723"/>
                    </a:ext>
                  </a:extLst>
                </a:gridCol>
                <a:gridCol w="1594420">
                  <a:extLst>
                    <a:ext uri="{9D8B030D-6E8A-4147-A177-3AD203B41FA5}">
                      <a16:colId xmlns:a16="http://schemas.microsoft.com/office/drawing/2014/main" val="4033477827"/>
                    </a:ext>
                  </a:extLst>
                </a:gridCol>
                <a:gridCol w="1583790">
                  <a:extLst>
                    <a:ext uri="{9D8B030D-6E8A-4147-A177-3AD203B41FA5}">
                      <a16:colId xmlns:a16="http://schemas.microsoft.com/office/drawing/2014/main" val="1541462181"/>
                    </a:ext>
                  </a:extLst>
                </a:gridCol>
                <a:gridCol w="1381832">
                  <a:extLst>
                    <a:ext uri="{9D8B030D-6E8A-4147-A177-3AD203B41FA5}">
                      <a16:colId xmlns:a16="http://schemas.microsoft.com/office/drawing/2014/main" val="1662134665"/>
                    </a:ext>
                  </a:extLst>
                </a:gridCol>
                <a:gridCol w="754692">
                  <a:extLst>
                    <a:ext uri="{9D8B030D-6E8A-4147-A177-3AD203B41FA5}">
                      <a16:colId xmlns:a16="http://schemas.microsoft.com/office/drawing/2014/main" val="916105545"/>
                    </a:ext>
                  </a:extLst>
                </a:gridCol>
                <a:gridCol w="2577818">
                  <a:extLst>
                    <a:ext uri="{9D8B030D-6E8A-4147-A177-3AD203B41FA5}">
                      <a16:colId xmlns:a16="http://schemas.microsoft.com/office/drawing/2014/main" val="3554025659"/>
                    </a:ext>
                  </a:extLst>
                </a:gridCol>
              </a:tblGrid>
              <a:tr h="180975">
                <a:tc>
                  <a:txBody>
                    <a:bodyPr/>
                    <a:lstStyle/>
                    <a:p>
                      <a:pPr algn="l" fontAlgn="ctr">
                        <a:lnSpc>
                          <a:spcPct val="150000"/>
                        </a:lnSpc>
                      </a:pPr>
                      <a:r>
                        <a:rPr lang="en-US" altLang="zh-CN" sz="1400" dirty="0"/>
                        <a:t>Camera Model</a:t>
                      </a:r>
                      <a:endParaRPr lang="zh-CN" altLang="en-US" sz="1400" b="0" i="0" u="none" strike="noStrike" dirty="0">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dirty="0"/>
                        <a:t>Pixel Size</a:t>
                      </a:r>
                      <a:endParaRPr lang="zh-CN" altLang="en-US" sz="1400" b="0" i="0" u="none" strike="noStrike" dirty="0">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dirty="0"/>
                        <a:t>Readout Noise</a:t>
                      </a:r>
                      <a:endParaRPr lang="zh-CN" altLang="en-US" sz="1400" b="0" i="0" u="none" strike="noStrike" dirty="0">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dirty="0"/>
                        <a:t>Dark Current Noise</a:t>
                      </a:r>
                      <a:endParaRPr lang="zh-CN" altLang="en-US" sz="1400" b="0" i="0" u="none" strike="noStrike" dirty="0">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dirty="0"/>
                        <a:t>Readout Rate</a:t>
                      </a:r>
                      <a:endParaRPr lang="en-US" sz="1400" b="0" i="0" u="none" strike="noStrike" dirty="0">
                        <a:solidFill>
                          <a:srgbClr val="000000"/>
                        </a:solidFill>
                        <a:effectLst/>
                        <a:latin typeface="+mn-ea"/>
                        <a:ea typeface="+mn-ea"/>
                      </a:endParaRPr>
                    </a:p>
                  </a:txBody>
                  <a:tcPr marL="9525" marR="9525" marT="9525" marB="0" anchor="ctr"/>
                </a:tc>
                <a:tc>
                  <a:txBody>
                    <a:bodyPr/>
                    <a:lstStyle/>
                    <a:p>
                      <a:pPr algn="l" fontAlgn="ctr">
                        <a:lnSpc>
                          <a:spcPct val="150000"/>
                        </a:lnSpc>
                      </a:pPr>
                      <a:r>
                        <a:rPr lang="en-US" sz="1400" u="none" strike="noStrike">
                          <a:effectLst/>
                          <a:latin typeface="+mn-ea"/>
                          <a:ea typeface="+mn-ea"/>
                        </a:rPr>
                        <a:t>ADC bit</a:t>
                      </a:r>
                      <a:endParaRPr lang="en-US" sz="1400" b="0" i="0" u="none" strike="noStrike">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dirty="0"/>
                        <a:t>Quantum Efficiency</a:t>
                      </a:r>
                      <a:r>
                        <a:rPr lang="en-US" altLang="zh-CN" sz="1400" u="none" strike="noStrike" dirty="0">
                          <a:effectLst/>
                          <a:latin typeface="+mn-ea"/>
                          <a:ea typeface="+mn-ea"/>
                        </a:rPr>
                        <a:t>@530</a:t>
                      </a:r>
                      <a:r>
                        <a:rPr lang="en-US" sz="1400" u="none" strike="noStrike" dirty="0">
                          <a:effectLst/>
                          <a:latin typeface="+mn-ea"/>
                          <a:ea typeface="+mn-ea"/>
                        </a:rPr>
                        <a:t>nm</a:t>
                      </a:r>
                      <a:endParaRPr lang="en-US"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083610154"/>
                  </a:ext>
                </a:extLst>
              </a:tr>
              <a:tr h="180975">
                <a:tc>
                  <a:txBody>
                    <a:bodyPr/>
                    <a:lstStyle/>
                    <a:p>
                      <a:pPr algn="l" fontAlgn="ctr">
                        <a:lnSpc>
                          <a:spcPct val="150000"/>
                        </a:lnSpc>
                      </a:pPr>
                      <a:r>
                        <a:rPr lang="en-US" sz="1400" u="none" strike="noStrike">
                          <a:effectLst/>
                          <a:latin typeface="+mn-ea"/>
                          <a:ea typeface="+mn-ea"/>
                        </a:rPr>
                        <a:t>PI SOPHIA 2048B</a:t>
                      </a:r>
                      <a:endParaRPr lang="en-US" sz="1400" b="0" i="0" u="none" strike="noStrike">
                        <a:solidFill>
                          <a:srgbClr val="000000"/>
                        </a:solidFill>
                        <a:effectLst/>
                        <a:latin typeface="+mn-ea"/>
                        <a:ea typeface="+mn-ea"/>
                      </a:endParaRPr>
                    </a:p>
                  </a:txBody>
                  <a:tcPr marL="9525" marR="9525" marT="9525" marB="0" anchor="ctr"/>
                </a:tc>
                <a:tc>
                  <a:txBody>
                    <a:bodyPr/>
                    <a:lstStyle/>
                    <a:p>
                      <a:pPr algn="l" fontAlgn="ctr">
                        <a:lnSpc>
                          <a:spcPct val="150000"/>
                        </a:lnSpc>
                      </a:pPr>
                      <a:r>
                        <a:rPr lang="en-US" sz="1400" u="none" strike="noStrike">
                          <a:effectLst/>
                          <a:latin typeface="+mn-ea"/>
                          <a:ea typeface="+mn-ea"/>
                        </a:rPr>
                        <a:t>2048x2048x15</a:t>
                      </a:r>
                      <a:r>
                        <a:rPr lang="el-GR" sz="1400" u="none" strike="noStrike">
                          <a:effectLst/>
                          <a:latin typeface="+mn-ea"/>
                          <a:ea typeface="+mn-ea"/>
                        </a:rPr>
                        <a:t>μ</a:t>
                      </a:r>
                      <a:r>
                        <a:rPr lang="en-US" sz="1400" u="none" strike="noStrike">
                          <a:effectLst/>
                          <a:latin typeface="+mn-ea"/>
                          <a:ea typeface="+mn-ea"/>
                        </a:rPr>
                        <a:t>m</a:t>
                      </a:r>
                      <a:endParaRPr lang="en-US" sz="1400" b="0" i="0" u="none" strike="noStrike">
                        <a:solidFill>
                          <a:srgbClr val="000000"/>
                        </a:solidFill>
                        <a:effectLst/>
                        <a:latin typeface="+mn-ea"/>
                        <a:ea typeface="+mn-ea"/>
                      </a:endParaRPr>
                    </a:p>
                  </a:txBody>
                  <a:tcPr marL="9525" marR="9525" marT="9525" marB="0" anchor="ctr"/>
                </a:tc>
                <a:tc>
                  <a:txBody>
                    <a:bodyPr/>
                    <a:lstStyle/>
                    <a:p>
                      <a:pPr algn="l" fontAlgn="ctr">
                        <a:lnSpc>
                          <a:spcPct val="150000"/>
                        </a:lnSpc>
                      </a:pPr>
                      <a:r>
                        <a:rPr lang="en-US" sz="1400" u="none" strike="noStrike">
                          <a:effectLst/>
                          <a:latin typeface="+mn-ea"/>
                          <a:ea typeface="+mn-ea"/>
                        </a:rPr>
                        <a:t>3.5 e-@200kHz</a:t>
                      </a:r>
                      <a:endParaRPr lang="en-US" sz="1400" b="0" i="0" u="none" strike="noStrike">
                        <a:solidFill>
                          <a:srgbClr val="000000"/>
                        </a:solidFill>
                        <a:effectLst/>
                        <a:latin typeface="+mn-ea"/>
                        <a:ea typeface="+mn-ea"/>
                      </a:endParaRPr>
                    </a:p>
                  </a:txBody>
                  <a:tcPr marL="9525" marR="9525" marT="9525" marB="0" anchor="ctr"/>
                </a:tc>
                <a:tc>
                  <a:txBody>
                    <a:bodyPr/>
                    <a:lstStyle/>
                    <a:p>
                      <a:pPr algn="l" fontAlgn="ctr">
                        <a:lnSpc>
                          <a:spcPct val="150000"/>
                        </a:lnSpc>
                      </a:pPr>
                      <a:r>
                        <a:rPr lang="en-US" sz="1400" u="none" strike="noStrike">
                          <a:effectLst/>
                          <a:latin typeface="+mn-ea"/>
                          <a:ea typeface="+mn-ea"/>
                        </a:rPr>
                        <a:t>0.00025 e-/p/s</a:t>
                      </a:r>
                      <a:endParaRPr lang="en-US" sz="1400" b="0" i="0" u="none" strike="noStrike">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u="none" strike="noStrike" dirty="0">
                          <a:effectLst/>
                          <a:latin typeface="+mn-ea"/>
                          <a:ea typeface="+mn-ea"/>
                        </a:rPr>
                        <a:t>0.9 fps</a:t>
                      </a:r>
                      <a:endParaRPr lang="en-US" altLang="zh-CN" sz="1400" b="0" i="0" u="none" strike="noStrike" dirty="0">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u="none" strike="noStrike">
                          <a:effectLst/>
                          <a:latin typeface="+mn-ea"/>
                          <a:ea typeface="+mn-ea"/>
                        </a:rPr>
                        <a:t>16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l" fontAlgn="ctr">
                        <a:lnSpc>
                          <a:spcPct val="150000"/>
                        </a:lnSpc>
                      </a:pPr>
                      <a:r>
                        <a:rPr lang="en-US" altLang="zh-CN" sz="1400" u="none" strike="noStrike" dirty="0">
                          <a:effectLst/>
                          <a:latin typeface="+mn-ea"/>
                          <a:ea typeface="+mn-ea"/>
                        </a:rPr>
                        <a:t>&gt;90%</a:t>
                      </a:r>
                      <a:endParaRPr lang="en-US" altLang="zh-CN"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88659225"/>
                  </a:ext>
                </a:extLst>
              </a:tr>
            </a:tbl>
          </a:graphicData>
        </a:graphic>
      </p:graphicFrame>
      <p:sp>
        <p:nvSpPr>
          <p:cNvPr id="29" name="矩形 28">
            <a:extLst>
              <a:ext uri="{FF2B5EF4-FFF2-40B4-BE49-F238E27FC236}">
                <a16:creationId xmlns:a16="http://schemas.microsoft.com/office/drawing/2014/main" id="{9A8E8362-2144-400A-B589-F09EC6B06E3B}"/>
              </a:ext>
            </a:extLst>
          </p:cNvPr>
          <p:cNvSpPr>
            <a:spLocks noChangeArrowheads="1"/>
          </p:cNvSpPr>
          <p:nvPr/>
        </p:nvSpPr>
        <p:spPr bwMode="auto">
          <a:xfrm>
            <a:off x="338138" y="-10964"/>
            <a:ext cx="2811988" cy="461665"/>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eaLnBrk="1" hangingPunct="1">
              <a:buFont typeface="Wingdings" panose="05000000000000000000" pitchFamily="2" charset="2"/>
              <a:buChar char="Ø"/>
              <a:defRPr/>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Physical Design</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0" name="直接连接符 29">
            <a:extLst>
              <a:ext uri="{FF2B5EF4-FFF2-40B4-BE49-F238E27FC236}">
                <a16:creationId xmlns:a16="http://schemas.microsoft.com/office/drawing/2014/main" id="{4A857154-3AF6-47B8-A963-19E8DB78A4D4}"/>
              </a:ext>
            </a:extLst>
          </p:cNvPr>
          <p:cNvCxnSpPr>
            <a:cxnSpLocks noChangeShapeType="1"/>
          </p:cNvCxnSpPr>
          <p:nvPr/>
        </p:nvCxnSpPr>
        <p:spPr bwMode="auto">
          <a:xfrm>
            <a:off x="3397827" y="195807"/>
            <a:ext cx="8794174" cy="0"/>
          </a:xfrm>
          <a:prstGeom prst="line">
            <a:avLst/>
          </a:prstGeom>
          <a:noFill/>
          <a:ln w="12700">
            <a:solidFill>
              <a:srgbClr val="A6A6A6"/>
            </a:solidFill>
            <a:round/>
            <a:headEnd/>
            <a:tailEnd/>
          </a:ln>
          <a:extLst>
            <a:ext uri="{909E8E84-426E-40DD-AFC4-6F175D3DCCD1}">
              <a14:hiddenFill xmlns:a14="http://schemas.microsoft.com/office/drawing/2010/main">
                <a:noFill/>
              </a14:hiddenFill>
            </a:ext>
          </a:extLst>
        </p:spPr>
      </p:cxnSp>
      <p:sp>
        <p:nvSpPr>
          <p:cNvPr id="31" name="圆角矩形 6">
            <a:hlinkClick r:id="" action="ppaction://noaction"/>
            <a:extLst>
              <a:ext uri="{FF2B5EF4-FFF2-40B4-BE49-F238E27FC236}">
                <a16:creationId xmlns:a16="http://schemas.microsoft.com/office/drawing/2014/main" id="{FE723BCF-691C-498A-8609-0F76D6A6E75F}"/>
              </a:ext>
            </a:extLst>
          </p:cNvPr>
          <p:cNvSpPr>
            <a:spLocks noChangeArrowheads="1"/>
          </p:cNvSpPr>
          <p:nvPr/>
        </p:nvSpPr>
        <p:spPr bwMode="auto">
          <a:xfrm>
            <a:off x="7034874"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accent4">
                    <a:lumMod val="50000"/>
                    <a:lumOff val="50000"/>
                  </a:schemeClr>
                </a:solidFill>
                <a:latin typeface="微软雅黑" panose="020B0503020204020204" pitchFamily="34" charset="-122"/>
                <a:ea typeface="微软雅黑" panose="020B0503020204020204" pitchFamily="34" charset="-122"/>
              </a:rPr>
              <a:t>Physical Design</a:t>
            </a:r>
          </a:p>
        </p:txBody>
      </p:sp>
      <p:sp>
        <p:nvSpPr>
          <p:cNvPr id="32" name="矩形 31">
            <a:extLst>
              <a:ext uri="{FF2B5EF4-FFF2-40B4-BE49-F238E27FC236}">
                <a16:creationId xmlns:a16="http://schemas.microsoft.com/office/drawing/2014/main" id="{F7B46180-0A86-48E7-9786-03378DFD9411}"/>
              </a:ext>
            </a:extLst>
          </p:cNvPr>
          <p:cNvSpPr/>
          <p:nvPr/>
        </p:nvSpPr>
        <p:spPr>
          <a:xfrm>
            <a:off x="0" y="437528"/>
            <a:ext cx="12192000" cy="45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33" name="圆角矩形 6">
            <a:hlinkClick r:id="" action="ppaction://noaction"/>
            <a:extLst>
              <a:ext uri="{FF2B5EF4-FFF2-40B4-BE49-F238E27FC236}">
                <a16:creationId xmlns:a16="http://schemas.microsoft.com/office/drawing/2014/main" id="{ED84434B-6082-4F42-85AA-990E05AB2695}"/>
              </a:ext>
            </a:extLst>
          </p:cNvPr>
          <p:cNvSpPr>
            <a:spLocks noChangeArrowheads="1"/>
          </p:cNvSpPr>
          <p:nvPr/>
        </p:nvSpPr>
        <p:spPr bwMode="auto">
          <a:xfrm>
            <a:off x="4397216" y="46038"/>
            <a:ext cx="2322586" cy="347662"/>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accent4">
                    <a:lumMod val="50000"/>
                    <a:lumOff val="50000"/>
                  </a:schemeClr>
                </a:solidFill>
                <a:latin typeface="微软雅黑" panose="020B0503020204020204" pitchFamily="34" charset="-122"/>
                <a:ea typeface="微软雅黑" panose="020B0503020204020204" pitchFamily="34" charset="-122"/>
              </a:rPr>
              <a:t>Device Overview</a:t>
            </a:r>
            <a:endParaRPr lang="zh-CN" altLang="en-US" b="1" dirty="0">
              <a:solidFill>
                <a:schemeClr val="accent4">
                  <a:lumMod val="50000"/>
                  <a:lumOff val="50000"/>
                </a:schemeClr>
              </a:solidFill>
              <a:latin typeface="微软雅黑" panose="020B0503020204020204" pitchFamily="34" charset="-122"/>
              <a:ea typeface="微软雅黑" panose="020B0503020204020204" pitchFamily="34" charset="-122"/>
            </a:endParaRPr>
          </a:p>
        </p:txBody>
      </p:sp>
      <p:sp>
        <p:nvSpPr>
          <p:cNvPr id="34" name="圆角矩形 6">
            <a:hlinkClick r:id="" action="ppaction://noaction"/>
            <a:extLst>
              <a:ext uri="{FF2B5EF4-FFF2-40B4-BE49-F238E27FC236}">
                <a16:creationId xmlns:a16="http://schemas.microsoft.com/office/drawing/2014/main" id="{95E57892-0312-4819-9EEE-C79C5E3CB125}"/>
              </a:ext>
            </a:extLst>
          </p:cNvPr>
          <p:cNvSpPr>
            <a:spLocks noChangeArrowheads="1"/>
          </p:cNvSpPr>
          <p:nvPr/>
        </p:nvSpPr>
        <p:spPr bwMode="auto">
          <a:xfrm>
            <a:off x="9663496" y="46333"/>
            <a:ext cx="2322586" cy="347367"/>
          </a:xfrm>
          <a:prstGeom prst="roundRect">
            <a:avLst>
              <a:gd name="adj" fmla="val 16667"/>
            </a:avLst>
          </a:prstGeom>
          <a:solidFill>
            <a:srgbClr val="003384"/>
          </a:solidFill>
          <a:ln>
            <a:noFill/>
          </a:ln>
          <a:effectLst>
            <a:outerShdw sx="102000" sy="102000" algn="ctr" rotWithShape="0">
              <a:srgbClr val="000000">
                <a:alpha val="39000"/>
              </a:srgbClr>
            </a:outerShdw>
          </a:effec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rPr>
              <a:t>Detection System</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5254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ab1fdbeb-5d56-47d9-826b-74f90a2b67e2"/>
  <p:tag name="COMMONDATA" val="eyJoZGlkIjoiYzAwMjNmY2RjODRiZGMxNmZjMmI5ZWEzMjM1ZTcwZjcifQ=="/>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b="0" i="0" dirty="0" smtClean="0">
            <a:solidFill>
              <a:srgbClr val="333333"/>
            </a:solidFill>
            <a:effectLst/>
            <a:latin typeface="微软雅黑" panose="020B0503020204020204" pitchFamily="34" charset="-122"/>
            <a:ea typeface="微软雅黑" panose="020B0503020204020204" pitchFamily="34" charset="-122"/>
          </a:defRPr>
        </a:defPPr>
      </a:lstStyle>
    </a:tx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5592</TotalTime>
  <Pages>0</Pages>
  <Words>884</Words>
  <Characters>0</Characters>
  <Application>Microsoft Office PowerPoint</Application>
  <DocSecurity>0</DocSecurity>
  <PresentationFormat>宽屏</PresentationFormat>
  <Lines>0</Lines>
  <Paragraphs>193</Paragraphs>
  <Slides>11</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ui-sans-serif</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Junming Zhang</dc:creator>
  <cp:keywords/>
  <dc:description/>
  <cp:lastModifiedBy>YH</cp:lastModifiedBy>
  <cp:revision>867</cp:revision>
  <cp:lastPrinted>2026-04-16T10:00:23Z</cp:lastPrinted>
  <dcterms:created xsi:type="dcterms:W3CDTF">2013-05-31T04:23:20Z</dcterms:created>
  <dcterms:modified xsi:type="dcterms:W3CDTF">2026-04-16T19:36:56Z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F73C8FDD4225482EB2B92AC4C99A1A95_12</vt:lpwstr>
  </property>
</Properties>
</file>