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70" r:id="rId2"/>
    <p:sldId id="357" r:id="rId3"/>
    <p:sldId id="365" r:id="rId4"/>
    <p:sldId id="358" r:id="rId5"/>
    <p:sldId id="366" r:id="rId6"/>
    <p:sldId id="362" r:id="rId7"/>
    <p:sldId id="368" r:id="rId8"/>
    <p:sldId id="359" r:id="rId9"/>
    <p:sldId id="367" r:id="rId10"/>
    <p:sldId id="369" r:id="rId11"/>
    <p:sldId id="374" r:id="rId12"/>
    <p:sldId id="370" r:id="rId13"/>
    <p:sldId id="371" r:id="rId14"/>
    <p:sldId id="375" r:id="rId15"/>
    <p:sldId id="372" r:id="rId16"/>
    <p:sldId id="354" r:id="rId17"/>
    <p:sldId id="373" r:id="rId18"/>
    <p:sldId id="32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6" userDrawn="1">
          <p15:clr>
            <a:srgbClr val="A4A3A4"/>
          </p15:clr>
        </p15:guide>
        <p15:guide id="2" pos="23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47" autoAdjust="0"/>
    <p:restoredTop sz="78047" autoAdjust="0"/>
  </p:normalViewPr>
  <p:slideViewPr>
    <p:cSldViewPr showGuides="1">
      <p:cViewPr varScale="1">
        <p:scale>
          <a:sx n="77" d="100"/>
          <a:sy n="77" d="100"/>
        </p:scale>
        <p:origin x="192" y="472"/>
      </p:cViewPr>
      <p:guideLst>
        <p:guide orient="horz" pos="1026"/>
        <p:guide pos="23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97" d="100"/>
          <a:sy n="97" d="100"/>
        </p:scale>
        <p:origin x="353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E1389CC-567B-462D-9606-5A6D48725E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32223E6-8DEC-4459-8B52-D06E9BD3DA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E9E86A-6679-4EC8-847C-9F954F45BF68}" type="datetimeFigureOut">
              <a:rPr lang="de-DE" smtClean="0"/>
              <a:t>15.04.26</a:t>
            </a:fld>
            <a:endParaRPr lang="de-DE"/>
          </a:p>
        </p:txBody>
      </p:sp>
      <p:sp>
        <p:nvSpPr>
          <p:cNvPr id="4" name="Fußzeilenplatzhalter 3">
            <a:extLst>
              <a:ext uri="{FF2B5EF4-FFF2-40B4-BE49-F238E27FC236}">
                <a16:creationId xmlns:a16="http://schemas.microsoft.com/office/drawing/2014/main" id="{DDE09F90-192B-4C21-A710-7EFC4BA93B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77B6243-ABD9-472E-9641-6E7B2B863D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48E8B7-5326-4A3E-8AE4-83D3CDA8A9FC}" type="slidenum">
              <a:rPr lang="de-DE" smtClean="0"/>
              <a:t>‹#›</a:t>
            </a:fld>
            <a:endParaRPr lang="de-DE"/>
          </a:p>
        </p:txBody>
      </p:sp>
    </p:spTree>
    <p:extLst>
      <p:ext uri="{BB962C8B-B14F-4D97-AF65-F5344CB8AC3E}">
        <p14:creationId xmlns:p14="http://schemas.microsoft.com/office/powerpoint/2010/main" val="946575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3C419-10E8-4216-A6CC-B7C8A23909AD}" type="datetimeFigureOut">
              <a:rPr lang="de-DE" smtClean="0"/>
              <a:t>15.04.26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6CAD1-FD47-46B0-9C16-1B81F4E690E0}" type="slidenum">
              <a:rPr lang="de-DE" smtClean="0"/>
              <a:t>‹#›</a:t>
            </a:fld>
            <a:endParaRPr lang="de-DE"/>
          </a:p>
        </p:txBody>
      </p:sp>
    </p:spTree>
    <p:extLst>
      <p:ext uri="{BB962C8B-B14F-4D97-AF65-F5344CB8AC3E}">
        <p14:creationId xmlns:p14="http://schemas.microsoft.com/office/powerpoint/2010/main" val="901325447"/>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Good morning everyone. </a:t>
            </a:r>
            <a:r>
              <a:rPr lang="en-US" altLang="zh-CN" dirty="0"/>
              <a:t>I</a:t>
            </a:r>
            <a:r>
              <a:rPr lang="zh-CN" altLang="en-US" dirty="0"/>
              <a:t> </a:t>
            </a:r>
            <a:r>
              <a:rPr lang="en-US" altLang="zh-CN" dirty="0"/>
              <a:t>am</a:t>
            </a:r>
            <a:r>
              <a:rPr lang="en-US" dirty="0"/>
              <a:t> Jialian He, a postdoc from </a:t>
            </a:r>
            <a:r>
              <a:rPr lang="en-US" dirty="0" err="1"/>
              <a:t>julich</a:t>
            </a:r>
            <a:r>
              <a:rPr lang="en-US" dirty="0"/>
              <a:t> </a:t>
            </a:r>
            <a:r>
              <a:rPr lang="en-US" dirty="0" err="1"/>
              <a:t>forschungszentrum</a:t>
            </a:r>
            <a:r>
              <a:rPr lang="en-US" dirty="0"/>
              <a:t>. My supervisor is Tobias Schrader. Today I would like to present my work on the.</a:t>
            </a:r>
            <a:endParaRPr lang="en-US" altLang="zh-CN" dirty="0"/>
          </a:p>
          <a:p>
            <a:endParaRPr lang="en-US" dirty="0"/>
          </a:p>
        </p:txBody>
      </p:sp>
      <p:sp>
        <p:nvSpPr>
          <p:cNvPr id="4" name="Slide Number Placeholder 3"/>
          <p:cNvSpPr>
            <a:spLocks noGrp="1"/>
          </p:cNvSpPr>
          <p:nvPr>
            <p:ph type="sldNum" sz="quarter" idx="5"/>
          </p:nvPr>
        </p:nvSpPr>
        <p:spPr/>
        <p:txBody>
          <a:bodyPr/>
          <a:lstStyle/>
          <a:p>
            <a:fld id="{FF66CAD1-FD47-46B0-9C16-1B81F4E690E0}" type="slidenum">
              <a:rPr lang="de-DE" smtClean="0"/>
              <a:t>1</a:t>
            </a:fld>
            <a:endParaRPr lang="de-DE"/>
          </a:p>
        </p:txBody>
      </p:sp>
    </p:spTree>
    <p:extLst>
      <p:ext uri="{BB962C8B-B14F-4D97-AF65-F5344CB8AC3E}">
        <p14:creationId xmlns:p14="http://schemas.microsoft.com/office/powerpoint/2010/main" val="2729639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92551-784D-8400-A578-64DDB7E001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84F2AA-55E7-BF36-C507-8C69272BD7B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6560B36-5C89-28F8-A1F6-F86DDDE88487}"/>
              </a:ext>
            </a:extLst>
          </p:cNvPr>
          <p:cNvSpPr>
            <a:spLocks noGrp="1"/>
          </p:cNvSpPr>
          <p:nvPr>
            <p:ph type="body" idx="1"/>
          </p:nvPr>
        </p:nvSpPr>
        <p:spPr/>
        <p:txBody>
          <a:bodyPr/>
          <a:lstStyle/>
          <a:p>
            <a:r>
              <a:rPr lang="en-US" dirty="0"/>
              <a:t>Based on the available brilliance,</a:t>
            </a:r>
            <a:r>
              <a:rPr lang="zh-CN" altLang="en-US" dirty="0"/>
              <a:t> </a:t>
            </a:r>
            <a:r>
              <a:rPr lang="en-US" dirty="0"/>
              <a:t>we can define the </a:t>
            </a:r>
            <a:r>
              <a:rPr lang="en-US" b="1" dirty="0"/>
              <a:t>main instrument parameters</a:t>
            </a:r>
            <a:r>
              <a:rPr lang="en-US" dirty="0"/>
              <a:t> of the diffractometer.</a:t>
            </a:r>
          </a:p>
          <a:p>
            <a:endParaRPr lang="en-US" dirty="0"/>
          </a:p>
          <a:p>
            <a:r>
              <a:rPr lang="en-US" dirty="0"/>
              <a:t>First, the </a:t>
            </a:r>
            <a:r>
              <a:rPr lang="en-US" b="1" dirty="0"/>
              <a:t>wavelength bandwidth</a:t>
            </a:r>
            <a:r>
              <a:rPr lang="en-US" dirty="0"/>
              <a:t> is given by this formula meaning that longer instruments and higher frequency lead to a smaller bandwidth.</a:t>
            </a:r>
            <a:endParaRPr lang="en-US" b="1" dirty="0"/>
          </a:p>
          <a:p>
            <a:endParaRPr lang="en-US" dirty="0"/>
          </a:p>
          <a:p>
            <a:r>
              <a:rPr lang="en-US" dirty="0"/>
              <a:t>The resolution can be expressed as a combination of three contributions:</a:t>
            </a:r>
            <a:r>
              <a:rPr lang="zh-CN" altLang="en-US" dirty="0"/>
              <a:t> </a:t>
            </a:r>
            <a:r>
              <a:rPr lang="en-US" dirty="0"/>
              <a:t>the time term, the geometrical term, and the angular term.</a:t>
            </a:r>
            <a:endParaRPr lang="en-US" altLang="zh-CN" dirty="0"/>
          </a:p>
          <a:p>
            <a:endParaRPr lang="en-US" altLang="zh-CN" dirty="0"/>
          </a:p>
          <a:p>
            <a:r>
              <a:rPr lang="en-US" dirty="0"/>
              <a:t>The first term is the </a:t>
            </a:r>
            <a:r>
              <a:rPr lang="en-US" b="1" dirty="0"/>
              <a:t>time resolution term</a:t>
            </a:r>
            <a:r>
              <a:rPr lang="en-US" dirty="0"/>
              <a:t>.</a:t>
            </a:r>
            <a:r>
              <a:rPr lang="zh-CN" altLang="en-US" dirty="0"/>
              <a:t> </a:t>
            </a:r>
            <a:r>
              <a:rPr lang="en-US" dirty="0"/>
              <a:t>Here, delta t mainly comes from the </a:t>
            </a:r>
            <a:r>
              <a:rPr lang="en-US" b="1" dirty="0"/>
              <a:t>pulse width</a:t>
            </a:r>
            <a:r>
              <a:rPr lang="en-US" dirty="0"/>
              <a:t>. For short wavelengths, the time term is important,</a:t>
            </a:r>
            <a:r>
              <a:rPr lang="zh-CN" altLang="en-US" dirty="0"/>
              <a:t> </a:t>
            </a:r>
            <a:endParaRPr lang="en-US" dirty="0"/>
          </a:p>
          <a:p>
            <a:endParaRPr lang="en-US" dirty="0"/>
          </a:p>
          <a:p>
            <a:r>
              <a:rPr lang="en-US" dirty="0"/>
              <a:t>The second term is the </a:t>
            </a:r>
            <a:r>
              <a:rPr lang="en-US" b="1" dirty="0"/>
              <a:t>path length uncertainty</a:t>
            </a:r>
            <a:r>
              <a:rPr lang="en-US" dirty="0"/>
              <a:t>,</a:t>
            </a:r>
            <a:r>
              <a:rPr lang="zh-CN" altLang="en-US" dirty="0"/>
              <a:t> </a:t>
            </a:r>
            <a:r>
              <a:rPr lang="en-US" dirty="0"/>
              <a:t>delta L over L.</a:t>
            </a:r>
            <a:r>
              <a:rPr lang="zh-CN" altLang="en-US" dirty="0"/>
              <a:t> </a:t>
            </a:r>
            <a:r>
              <a:rPr lang="en-US" dirty="0"/>
              <a:t>For long instruments, this contribution is usually </a:t>
            </a:r>
            <a:r>
              <a:rPr lang="en-US" sz="1200" kern="1200" dirty="0">
                <a:solidFill>
                  <a:schemeClr val="tx1"/>
                </a:solidFill>
                <a:effectLst/>
                <a:latin typeface="+mn-lt"/>
                <a:ea typeface="+mn-ea"/>
                <a:cs typeface="+mn-cs"/>
              </a:rPr>
              <a:t>negligible for the total resolution</a:t>
            </a:r>
            <a:r>
              <a:rPr lang="en-US" dirty="0">
                <a:effectLst/>
              </a:rPr>
              <a:t> </a:t>
            </a:r>
            <a:r>
              <a:rPr lang="en-US" dirty="0"/>
              <a:t>.</a:t>
            </a:r>
          </a:p>
          <a:p>
            <a:endParaRPr lang="en-US" dirty="0"/>
          </a:p>
          <a:p>
            <a:r>
              <a:rPr lang="en-US" dirty="0"/>
              <a:t>The third term is the </a:t>
            </a:r>
            <a:r>
              <a:rPr lang="en-US" b="1" dirty="0"/>
              <a:t>angular contribution</a:t>
            </a:r>
            <a:r>
              <a:rPr lang="en-US" dirty="0"/>
              <a:t>,</a:t>
            </a:r>
            <a:r>
              <a:rPr lang="zh-CN" altLang="en-US" dirty="0"/>
              <a:t> </a:t>
            </a:r>
            <a:r>
              <a:rPr lang="en-US" dirty="0"/>
              <a:t>which is proportional to cotangent of the Bragg angle times delta theta. This means that at </a:t>
            </a:r>
            <a:r>
              <a:rPr lang="en-US" b="1" dirty="0"/>
              <a:t>small Bragg angles</a:t>
            </a:r>
            <a:r>
              <a:rPr lang="en-US" dirty="0"/>
              <a:t>,</a:t>
            </a:r>
            <a:r>
              <a:rPr lang="zh-CN" altLang="en-US" dirty="0"/>
              <a:t> </a:t>
            </a:r>
            <a:r>
              <a:rPr lang="en-US" dirty="0"/>
              <a:t>cot(theta) becomes very large.</a:t>
            </a:r>
            <a:r>
              <a:rPr lang="zh-CN" altLang="en-US" dirty="0"/>
              <a:t> </a:t>
            </a:r>
            <a:endParaRPr lang="en-US" altLang="zh-CN" dirty="0"/>
          </a:p>
          <a:p>
            <a:endParaRPr lang="en-US" b="1" dirty="0"/>
          </a:p>
          <a:p>
            <a:r>
              <a:rPr lang="en-US" dirty="0"/>
              <a:t>The angular uncertainty itself comes from:</a:t>
            </a:r>
            <a:r>
              <a:rPr lang="zh-CN" altLang="en-US" dirty="0"/>
              <a:t> </a:t>
            </a:r>
            <a:r>
              <a:rPr lang="en-US" dirty="0"/>
              <a:t>beam divergence </a:t>
            </a:r>
            <a:r>
              <a:rPr lang="zh-CN" altLang="en-US" dirty="0"/>
              <a:t> </a:t>
            </a:r>
            <a:r>
              <a:rPr lang="en-US" dirty="0"/>
              <a:t>sample size </a:t>
            </a:r>
            <a:r>
              <a:rPr lang="zh-CN" altLang="en-US" dirty="0"/>
              <a:t> </a:t>
            </a:r>
            <a:r>
              <a:rPr lang="en-US" dirty="0"/>
              <a:t>and detector resolution</a:t>
            </a:r>
          </a:p>
          <a:p>
            <a:endParaRPr lang="en-US" dirty="0"/>
          </a:p>
          <a:p>
            <a:r>
              <a:rPr lang="en-US" dirty="0"/>
              <a:t>Therefore, for small scattering angles,</a:t>
            </a:r>
            <a:r>
              <a:rPr lang="zh-CN" altLang="en-US" dirty="0"/>
              <a:t> </a:t>
            </a:r>
            <a:r>
              <a:rPr lang="en-US" dirty="0"/>
              <a:t>the angular term becomes critical.</a:t>
            </a:r>
            <a:endParaRPr lang="en-US" b="1" dirty="0"/>
          </a:p>
          <a:p>
            <a:endParaRPr lang="en-US" dirty="0"/>
          </a:p>
          <a:p>
            <a:r>
              <a:rPr lang="en-US" dirty="0"/>
              <a:t>This is why pulse shaping is essential if we want to improve the resolution. However, improving resolution requires a longer instrument.</a:t>
            </a:r>
          </a:p>
          <a:p>
            <a:endParaRPr lang="en-US" dirty="0"/>
          </a:p>
          <a:p>
            <a:r>
              <a:rPr lang="en-US" dirty="0"/>
              <a:t>This is also illustrated on the right:</a:t>
            </a:r>
            <a:r>
              <a:rPr lang="zh-CN" altLang="en-US" dirty="0"/>
              <a:t> </a:t>
            </a:r>
            <a:r>
              <a:rPr lang="en-US" dirty="0"/>
              <a:t>lower frequency sources, like </a:t>
            </a:r>
            <a:r>
              <a:rPr lang="en-US" b="1" dirty="0"/>
              <a:t>24 Hz</a:t>
            </a:r>
            <a:r>
              <a:rPr lang="en-US" dirty="0"/>
              <a:t>,</a:t>
            </a:r>
            <a:r>
              <a:rPr lang="zh-CN" altLang="en-US" dirty="0"/>
              <a:t> </a:t>
            </a:r>
            <a:r>
              <a:rPr lang="en-US" dirty="0"/>
              <a:t>have longer pulse widths,</a:t>
            </a:r>
            <a:r>
              <a:rPr lang="zh-CN" altLang="en-US" dirty="0"/>
              <a:t> </a:t>
            </a:r>
            <a:r>
              <a:rPr lang="en-US" dirty="0"/>
              <a:t>which require longer instruments to achieve good resolution.</a:t>
            </a:r>
          </a:p>
          <a:p>
            <a:endParaRPr lang="en-US" dirty="0"/>
          </a:p>
          <a:p>
            <a:r>
              <a:rPr lang="en-US" dirty="0"/>
              <a:t>So overall, we need to balance bandwidth, resolution, and instrument length.</a:t>
            </a:r>
          </a:p>
          <a:p>
            <a:endParaRPr lang="en-US" dirty="0"/>
          </a:p>
          <a:p>
            <a:r>
              <a:rPr lang="en-US" dirty="0"/>
              <a:t>And this leads directly to our design choices</a:t>
            </a:r>
            <a:r>
              <a:rPr lang="zh-CN" altLang="en-US" dirty="0"/>
              <a:t> </a:t>
            </a:r>
            <a:r>
              <a:rPr lang="en-US" dirty="0"/>
              <a:t>for the HBS macromolecular diffractometer.</a:t>
            </a:r>
          </a:p>
          <a:p>
            <a:endParaRPr lang="en-US" dirty="0"/>
          </a:p>
          <a:p>
            <a:r>
              <a:rPr lang="en-US" dirty="0"/>
              <a:t>However, resolution alone is not sufficient — we also need to consider how strong the measured signal is.</a:t>
            </a:r>
          </a:p>
        </p:txBody>
      </p:sp>
      <p:sp>
        <p:nvSpPr>
          <p:cNvPr id="4" name="Slide Number Placeholder 3">
            <a:extLst>
              <a:ext uri="{FF2B5EF4-FFF2-40B4-BE49-F238E27FC236}">
                <a16:creationId xmlns:a16="http://schemas.microsoft.com/office/drawing/2014/main" id="{8A082051-B85C-FC09-A3C2-FFF9A9A012FE}"/>
              </a:ext>
            </a:extLst>
          </p:cNvPr>
          <p:cNvSpPr>
            <a:spLocks noGrp="1"/>
          </p:cNvSpPr>
          <p:nvPr>
            <p:ph type="sldNum" sz="quarter" idx="5"/>
          </p:nvPr>
        </p:nvSpPr>
        <p:spPr/>
        <p:txBody>
          <a:bodyPr/>
          <a:lstStyle/>
          <a:p>
            <a:fld id="{FF66CAD1-FD47-46B0-9C16-1B81F4E690E0}" type="slidenum">
              <a:rPr lang="de-DE" smtClean="0"/>
              <a:t>10</a:t>
            </a:fld>
            <a:endParaRPr lang="de-DE"/>
          </a:p>
        </p:txBody>
      </p:sp>
    </p:spTree>
    <p:extLst>
      <p:ext uri="{BB962C8B-B14F-4D97-AF65-F5344CB8AC3E}">
        <p14:creationId xmlns:p14="http://schemas.microsoft.com/office/powerpoint/2010/main" val="3890422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dirty="0"/>
                  <a:t>The diffracted intensity is given by this expression.</a:t>
                </a:r>
              </a:p>
              <a:p>
                <a:endParaRPr lang="en-US" dirty="0"/>
              </a:p>
              <a:p>
                <a:r>
                  <a:rPr lang="en-US" dirty="0"/>
                  <a:t>The integrated intensity of a Bragg reflection is given </a:t>
                </a:r>
                <a:r>
                  <a:rPr lang="en-US" dirty="0" err="1"/>
                  <a:t>by:the</a:t>
                </a:r>
                <a:r>
                  <a:rPr lang="en-US" dirty="0"/>
                  <a:t> neutron flux the wavelength the sample volume the structure factor and the counting time</a:t>
                </a:r>
              </a:p>
              <a:p>
                <a:endParaRPr lang="en-US" dirty="0"/>
              </a:p>
              <a:p>
                <a:r>
                  <a:rPr lang="en-US" dirty="0"/>
                  <a:t>An important term here is the angular dependence, which appears as </a:t>
                </a:r>
                <a:r>
                  <a:rPr lang="en-US" b="1" dirty="0"/>
                  <a:t>1 over sin²</a:t>
                </a:r>
                <a:r>
                  <a:rPr lang="el-GR" b="1" dirty="0"/>
                  <a:t>θ</a:t>
                </a:r>
                <a:r>
                  <a:rPr lang="el-GR" dirty="0"/>
                  <a:t>.</a:t>
                </a:r>
                <a:r>
                  <a:rPr lang="en-US" dirty="0"/>
                  <a:t> This means that the intensity strongly depends on the scattering angle.</a:t>
                </a:r>
              </a:p>
              <a:p>
                <a:endParaRPr lang="en-US" dirty="0"/>
              </a:p>
              <a:p>
                <a:r>
                  <a:rPr lang="en-US" dirty="0"/>
                  <a:t>As shown in the plot, the intensity decreases rapidly with increasing </a:t>
                </a:r>
                <a14:m>
                  <m:oMath xmlns:m="http://schemas.openxmlformats.org/officeDocument/2006/math">
                    <m:func>
                      <m:funcPr>
                        <m:ctrlPr>
                          <a:rPr lang="ar-AE" sz="1200" kern="1200">
                            <a:solidFill>
                              <a:schemeClr val="tx1"/>
                            </a:solidFill>
                            <a:latin typeface="+mn-lt"/>
                            <a:ea typeface="+mn-ea"/>
                            <a:cs typeface="+mn-cs"/>
                          </a:rPr>
                        </m:ctrlPr>
                      </m:funcPr>
                      <m:fName>
                        <m:r>
                          <m:rPr>
                            <m:sty m:val="p"/>
                          </m:rPr>
                          <a:rPr lang="en-US" sz="1200" kern="1200">
                            <a:solidFill>
                              <a:schemeClr val="tx1"/>
                            </a:solidFill>
                            <a:latin typeface="+mn-lt"/>
                            <a:ea typeface="+mn-ea"/>
                            <a:cs typeface="+mn-cs"/>
                          </a:rPr>
                          <m:t>sin</m:t>
                        </m:r>
                      </m:fName>
                      <m:e>
                        <m:r>
                          <a:rPr lang="ar-AE" sz="1200" i="1" kern="1200">
                            <a:solidFill>
                              <a:schemeClr val="tx1"/>
                            </a:solidFill>
                            <a:latin typeface="+mn-lt"/>
                            <a:ea typeface="+mn-ea"/>
                            <a:cs typeface="+mn-cs"/>
                          </a:rPr>
                          <m:t>𝜃</m:t>
                        </m:r>
                      </m:e>
                    </m:func>
                  </m:oMath>
                </a14:m>
                <a:r>
                  <a:rPr lang="ar-AE" dirty="0"/>
                  <a:t>, </a:t>
                </a:r>
                <a:r>
                  <a:rPr lang="en-US" dirty="0"/>
                  <a:t>meaning that reflections at higher angles — that is, higher resolution reflections — are much weaker.</a:t>
                </a:r>
              </a:p>
              <a:p>
                <a:endParaRPr lang="en-US" dirty="0"/>
              </a:p>
              <a:p>
                <a:r>
                  <a:rPr lang="en-US" dirty="0"/>
                  <a:t>This is why low-angle reflections are usually strong and easy to measure, while high-resolution reflections at large angles are much weaker.</a:t>
                </a:r>
              </a:p>
              <a:p>
                <a:endParaRPr lang="en-US" dirty="0"/>
              </a:p>
              <a:p>
                <a:r>
                  <a:rPr lang="en-US" dirty="0"/>
                  <a:t>At the same time, these high-resolution reflections have to compete with background noise, mainly from incoherent scattering in the sample and from air around the detector.</a:t>
                </a:r>
              </a:p>
            </p:txBody>
          </p:sp>
        </mc:Choice>
        <mc:Fallback>
          <p:sp>
            <p:nvSpPr>
              <p:cNvPr id="3" name="Notes Placeholder 2"/>
              <p:cNvSpPr>
                <a:spLocks noGrp="1"/>
              </p:cNvSpPr>
              <p:nvPr>
                <p:ph type="body" idx="1"/>
              </p:nvPr>
            </p:nvSpPr>
            <p:spPr/>
            <p:txBody>
              <a:bodyPr/>
              <a:lstStyle/>
              <a:p>
                <a:r>
                  <a:rPr lang="en-US" dirty="0"/>
                  <a:t>The diffracted intensity is given by this expression.</a:t>
                </a:r>
              </a:p>
              <a:p>
                <a:endParaRPr lang="en-US" dirty="0"/>
              </a:p>
              <a:p>
                <a:r>
                  <a:rPr lang="en-US" dirty="0"/>
                  <a:t>The integrated intensity of a Bragg reflection is given </a:t>
                </a:r>
                <a:r>
                  <a:rPr lang="en-US" dirty="0" err="1"/>
                  <a:t>by:the</a:t>
                </a:r>
                <a:r>
                  <a:rPr lang="en-US" dirty="0"/>
                  <a:t> neutron flux the wavelength the sample volume the structure factor and the counting time</a:t>
                </a:r>
              </a:p>
              <a:p>
                <a:endParaRPr lang="en-US" dirty="0"/>
              </a:p>
              <a:p>
                <a:r>
                  <a:rPr lang="en-US" dirty="0"/>
                  <a:t>An important term here is the angular dependence, which appears as </a:t>
                </a:r>
                <a:r>
                  <a:rPr lang="en-US" b="1" dirty="0"/>
                  <a:t>1 over sin²</a:t>
                </a:r>
                <a:r>
                  <a:rPr lang="el-GR" b="1" dirty="0"/>
                  <a:t>θ</a:t>
                </a:r>
                <a:r>
                  <a:rPr lang="el-GR" dirty="0"/>
                  <a:t>.</a:t>
                </a:r>
                <a:r>
                  <a:rPr lang="en-US" dirty="0"/>
                  <a:t> This means that the intensity strongly depends on the scattering angle.</a:t>
                </a:r>
              </a:p>
              <a:p>
                <a:endParaRPr lang="en-US" dirty="0"/>
              </a:p>
              <a:p>
                <a:r>
                  <a:rPr lang="en-US" dirty="0"/>
                  <a:t>As shown in the plot, the intensity decreases rapidly with increasing </a:t>
                </a:r>
                <a:r>
                  <a:rPr lang="en-US" sz="1200" i="0" kern="1200">
                    <a:solidFill>
                      <a:schemeClr val="tx1"/>
                    </a:solidFill>
                    <a:latin typeface="+mn-lt"/>
                    <a:ea typeface="+mn-ea"/>
                    <a:cs typeface="+mn-cs"/>
                  </a:rPr>
                  <a:t>sin</a:t>
                </a:r>
                <a:r>
                  <a:rPr lang="ar-AE" sz="1200" i="0" kern="1200">
                    <a:solidFill>
                      <a:schemeClr val="tx1"/>
                    </a:solidFill>
                    <a:latin typeface="+mn-lt"/>
                    <a:ea typeface="+mn-ea"/>
                    <a:cs typeface="+mn-cs"/>
                  </a:rPr>
                  <a:t>⁡𝜃</a:t>
                </a:r>
                <a:r>
                  <a:rPr lang="ar-AE" dirty="0"/>
                  <a:t>, </a:t>
                </a:r>
                <a:r>
                  <a:rPr lang="en-US" dirty="0"/>
                  <a:t>meaning that reflections at higher angles — that is, higher resolution reflections — are much weaker.</a:t>
                </a:r>
              </a:p>
              <a:p>
                <a:endParaRPr lang="en-US" dirty="0"/>
              </a:p>
              <a:p>
                <a:r>
                  <a:rPr lang="en-US" dirty="0"/>
                  <a:t>This is why low-angle reflections are usually strong and easy to measure, while high-resolution reflections at large angles are much weaker.</a:t>
                </a:r>
              </a:p>
              <a:p>
                <a:endParaRPr lang="en-US" dirty="0"/>
              </a:p>
              <a:p>
                <a:r>
                  <a:rPr lang="en-US" dirty="0"/>
                  <a:t>At the same time, these high-resolution reflections have to compete with background noise, mainly from incoherent scattering in the sample and from air around the detector.</a:t>
                </a:r>
              </a:p>
            </p:txBody>
          </p:sp>
        </mc:Fallback>
      </mc:AlternateContent>
      <p:sp>
        <p:nvSpPr>
          <p:cNvPr id="4" name="Slide Number Placeholder 3"/>
          <p:cNvSpPr>
            <a:spLocks noGrp="1"/>
          </p:cNvSpPr>
          <p:nvPr>
            <p:ph type="sldNum" sz="quarter" idx="5"/>
          </p:nvPr>
        </p:nvSpPr>
        <p:spPr/>
        <p:txBody>
          <a:bodyPr/>
          <a:lstStyle/>
          <a:p>
            <a:fld id="{FF66CAD1-FD47-46B0-9C16-1B81F4E690E0}" type="slidenum">
              <a:rPr lang="de-DE" smtClean="0"/>
              <a:t>11</a:t>
            </a:fld>
            <a:endParaRPr lang="de-DE"/>
          </a:p>
        </p:txBody>
      </p:sp>
    </p:spTree>
    <p:extLst>
      <p:ext uri="{BB962C8B-B14F-4D97-AF65-F5344CB8AC3E}">
        <p14:creationId xmlns:p14="http://schemas.microsoft.com/office/powerpoint/2010/main" val="1455664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3A52D-7098-C02B-9868-4FAB5D8A7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205CC-6C0B-588A-A381-492004BD47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43E9E3-39DE-2845-38ED-03E5A300FC68}"/>
              </a:ext>
            </a:extLst>
          </p:cNvPr>
          <p:cNvSpPr>
            <a:spLocks noGrp="1"/>
          </p:cNvSpPr>
          <p:nvPr>
            <p:ph type="body" idx="1"/>
          </p:nvPr>
        </p:nvSpPr>
        <p:spPr/>
        <p:txBody>
          <a:bodyPr/>
          <a:lstStyle/>
          <a:p>
            <a:r>
              <a:rPr lang="en-US" dirty="0"/>
              <a:t>This schematic shows the basic layout of the instrument. </a:t>
            </a:r>
          </a:p>
          <a:p>
            <a:endParaRPr lang="en-US" dirty="0"/>
          </a:p>
          <a:p>
            <a:r>
              <a:rPr lang="en-US" dirty="0"/>
              <a:t>The main requirements are a high neutron flux, a controlled divergence of about ±0.4°, and a sample size up to 2 mm³.</a:t>
            </a:r>
          </a:p>
          <a:p>
            <a:endParaRPr lang="en-US" dirty="0"/>
          </a:p>
          <a:p>
            <a:r>
              <a:rPr lang="en-US" dirty="0"/>
              <a:t>Based on the earlier discussion,</a:t>
            </a:r>
            <a:r>
              <a:rPr lang="zh-CN" altLang="en-US" dirty="0"/>
              <a:t> </a:t>
            </a:r>
            <a:r>
              <a:rPr lang="en-US" dirty="0"/>
              <a:t>we choose the </a:t>
            </a:r>
            <a:r>
              <a:rPr lang="en-US" b="1" dirty="0"/>
              <a:t>low frequency</a:t>
            </a:r>
            <a:r>
              <a:rPr lang="zh-CN" altLang="en-US" b="1" dirty="0"/>
              <a:t> </a:t>
            </a:r>
            <a:r>
              <a:rPr lang="en-US" b="1" dirty="0"/>
              <a:t>of 24 Hz and </a:t>
            </a:r>
            <a:r>
              <a:rPr lang="en-US" dirty="0"/>
              <a:t>an instrument length of about </a:t>
            </a:r>
            <a:r>
              <a:rPr lang="en-US" b="1" dirty="0"/>
              <a:t>70 meters</a:t>
            </a:r>
            <a:r>
              <a:rPr lang="en-US" dirty="0"/>
              <a:t>.</a:t>
            </a:r>
          </a:p>
          <a:p>
            <a:endParaRPr lang="en-US" dirty="0"/>
          </a:p>
          <a:p>
            <a:r>
              <a:rPr lang="en-US" dirty="0"/>
              <a:t>This is necessary to achieve the desired resolution.</a:t>
            </a:r>
          </a:p>
          <a:p>
            <a:endParaRPr lang="en-US" dirty="0"/>
          </a:p>
          <a:p>
            <a:r>
              <a:rPr lang="en-US" dirty="0"/>
              <a:t>With this design, we would like to choose a bandwidth of 2A, typically 2-4 and to obtain a resolution of approximately </a:t>
            </a:r>
            <a:r>
              <a:rPr lang="en-US" b="1" dirty="0"/>
              <a:t>2%</a:t>
            </a:r>
            <a:endParaRPr lang="en-US" dirty="0"/>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achieve this, We use an elliptical guide geometry and focus on optimizing three key parameters of the guide system</a:t>
            </a:r>
          </a:p>
          <a:p>
            <a:endParaRPr lang="en-US" dirty="0"/>
          </a:p>
          <a:p>
            <a:r>
              <a:rPr lang="en-US" dirty="0"/>
              <a:t>the </a:t>
            </a:r>
            <a:r>
              <a:rPr lang="en-US" b="1" dirty="0"/>
              <a:t>source focus width </a:t>
            </a:r>
            <a:r>
              <a:rPr lang="en-US" sz="1200" b="1" dirty="0">
                <a:solidFill>
                  <a:srgbClr val="C00000"/>
                </a:solidFill>
              </a:rPr>
              <a:t>is the </a:t>
            </a:r>
            <a:r>
              <a:rPr lang="en-US" sz="1200" dirty="0"/>
              <a:t>Width of the target</a:t>
            </a:r>
            <a:r>
              <a:rPr lang="en-US" dirty="0"/>
              <a:t>.</a:t>
            </a:r>
          </a:p>
          <a:p>
            <a:r>
              <a:rPr lang="en-US" sz="1200" b="1" dirty="0" err="1">
                <a:solidFill>
                  <a:schemeClr val="accent2">
                    <a:lumMod val="75000"/>
                  </a:schemeClr>
                </a:solidFill>
              </a:rPr>
              <a:t>guide_linw</a:t>
            </a:r>
            <a:r>
              <a:rPr lang="en-US" sz="1200" b="1" dirty="0">
                <a:solidFill>
                  <a:schemeClr val="accent2">
                    <a:lumMod val="75000"/>
                  </a:schemeClr>
                </a:solidFill>
              </a:rPr>
              <a:t> </a:t>
            </a:r>
            <a:r>
              <a:rPr lang="en-US" sz="1200" dirty="0"/>
              <a:t>(m) is the  distance from 1st focal point to real guide entry. </a:t>
            </a:r>
          </a:p>
          <a:p>
            <a:r>
              <a:rPr lang="en-US" sz="1200" b="1" dirty="0" err="1">
                <a:solidFill>
                  <a:schemeClr val="accent2">
                    <a:lumMod val="75000"/>
                  </a:schemeClr>
                </a:solidFill>
              </a:rPr>
              <a:t>guide_loutw</a:t>
            </a:r>
            <a:r>
              <a:rPr lang="en-US" sz="1200" b="1" dirty="0">
                <a:solidFill>
                  <a:schemeClr val="accent2">
                    <a:lumMod val="75000"/>
                  </a:schemeClr>
                </a:solidFill>
              </a:rPr>
              <a:t> </a:t>
            </a:r>
            <a:r>
              <a:rPr lang="en-US" sz="1200" dirty="0"/>
              <a:t>(m) is the distance from real guide exit to 2nd focal point.</a:t>
            </a:r>
            <a:br>
              <a:rPr lang="en-US" dirty="0"/>
            </a:br>
            <a:endParaRPr lang="en-US" dirty="0"/>
          </a:p>
        </p:txBody>
      </p:sp>
      <p:sp>
        <p:nvSpPr>
          <p:cNvPr id="4" name="Slide Number Placeholder 3">
            <a:extLst>
              <a:ext uri="{FF2B5EF4-FFF2-40B4-BE49-F238E27FC236}">
                <a16:creationId xmlns:a16="http://schemas.microsoft.com/office/drawing/2014/main" id="{0043FDF9-FC99-0702-DA0E-F7E8DE15F8E5}"/>
              </a:ext>
            </a:extLst>
          </p:cNvPr>
          <p:cNvSpPr>
            <a:spLocks noGrp="1"/>
          </p:cNvSpPr>
          <p:nvPr>
            <p:ph type="sldNum" sz="quarter" idx="5"/>
          </p:nvPr>
        </p:nvSpPr>
        <p:spPr/>
        <p:txBody>
          <a:bodyPr/>
          <a:lstStyle/>
          <a:p>
            <a:fld id="{FF66CAD1-FD47-46B0-9C16-1B81F4E690E0}" type="slidenum">
              <a:rPr lang="de-DE" smtClean="0"/>
              <a:t>12</a:t>
            </a:fld>
            <a:endParaRPr lang="de-DE"/>
          </a:p>
        </p:txBody>
      </p:sp>
    </p:spTree>
    <p:extLst>
      <p:ext uri="{BB962C8B-B14F-4D97-AF65-F5344CB8AC3E}">
        <p14:creationId xmlns:p14="http://schemas.microsoft.com/office/powerpoint/2010/main" val="1158820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AF908-6676-6173-F8CA-726AB0151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87EFF-083B-B99E-E348-B56A7B37030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CFCA0B-2CDC-60F3-2AC0-45498BFCCEB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we study how the elliptical guide geometry affects the neutron intensity.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plots show the normalized intensity as a function of the three parameters.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Although the intensity is slightly higher with bigger </a:t>
            </a:r>
            <a:r>
              <a:rPr lang="en-US" dirty="0" err="1"/>
              <a:t>source_focus_xw</a:t>
            </a:r>
            <a:r>
              <a:rPr lang="en-US" dirty="0"/>
              <a:t>. Regarding the small size of sample below 2 square </a:t>
            </a:r>
            <a:r>
              <a:rPr lang="en-US" dirty="0" err="1"/>
              <a:t>milimeter</a:t>
            </a:r>
            <a:r>
              <a:rPr lang="en-US" dirty="0"/>
              <a:t>, we prefer the smaller </a:t>
            </a:r>
            <a:r>
              <a:rPr lang="en-US" dirty="0" err="1"/>
              <a:t>source_focus_xw</a:t>
            </a:r>
            <a:r>
              <a:rPr lang="en-US" dirty="0"/>
              <a:t> since it can provide smaller divergence distribution. </a:t>
            </a:r>
          </a:p>
        </p:txBody>
      </p:sp>
      <p:sp>
        <p:nvSpPr>
          <p:cNvPr id="4" name="Slide Number Placeholder 3">
            <a:extLst>
              <a:ext uri="{FF2B5EF4-FFF2-40B4-BE49-F238E27FC236}">
                <a16:creationId xmlns:a16="http://schemas.microsoft.com/office/drawing/2014/main" id="{66B72919-29E4-6301-E98D-BE7227E54604}"/>
              </a:ext>
            </a:extLst>
          </p:cNvPr>
          <p:cNvSpPr>
            <a:spLocks noGrp="1"/>
          </p:cNvSpPr>
          <p:nvPr>
            <p:ph type="sldNum" sz="quarter" idx="5"/>
          </p:nvPr>
        </p:nvSpPr>
        <p:spPr/>
        <p:txBody>
          <a:bodyPr/>
          <a:lstStyle/>
          <a:p>
            <a:fld id="{FF66CAD1-FD47-46B0-9C16-1B81F4E690E0}" type="slidenum">
              <a:rPr lang="de-DE" smtClean="0"/>
              <a:t>13</a:t>
            </a:fld>
            <a:endParaRPr lang="de-DE"/>
          </a:p>
        </p:txBody>
      </p:sp>
    </p:spTree>
    <p:extLst>
      <p:ext uri="{BB962C8B-B14F-4D97-AF65-F5344CB8AC3E}">
        <p14:creationId xmlns:p14="http://schemas.microsoft.com/office/powerpoint/2010/main" val="2957707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074EA-FA27-4001-1700-F097116478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F15BB-D884-2321-D6DB-687C627F1B61}"/>
              </a:ext>
            </a:extLst>
          </p:cNvPr>
          <p:cNvSpPr>
            <a:spLocks noGrp="1" noRot="1" noChangeAspect="1"/>
          </p:cNvSpPr>
          <p:nvPr>
            <p:ph type="sldImg"/>
          </p:nvPr>
        </p:nvSpPr>
        <p:spPr/>
        <p:txBody>
          <a:bodyPr/>
          <a:lstStyle/>
          <a:p>
            <a:endParaRPr lang="en-US"/>
          </a:p>
        </p:txBody>
      </p:sp>
      <mc:AlternateContent xmlns:mc="http://schemas.openxmlformats.org/markup-compatibility/2006">
        <mc:Choice xmlns:a14="http://schemas.microsoft.com/office/drawing/2010/main" Requires="a14">
          <p:sp>
            <p:nvSpPr>
              <p:cNvPr id="3" name="Notes Placeholder 2">
                <a:extLst>
                  <a:ext uri="{FF2B5EF4-FFF2-40B4-BE49-F238E27FC236}">
                    <a16:creationId xmlns:a16="http://schemas.microsoft.com/office/drawing/2014/main" id="{F6DD5323-F70A-C1CE-FF3C-BDD53CEFFC61}"/>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Based on this optimization, we select a specific set of parameters.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configuration results in a neutron flux of approximately </a:t>
                </a:r>
                <a14:m>
                  <m:oMath xmlns:m="http://schemas.openxmlformats.org/officeDocument/2006/math">
                    <m:r>
                      <a:rPr lang="en-US" sz="1200" kern="1200">
                        <a:solidFill>
                          <a:schemeClr val="tx1"/>
                        </a:solidFill>
                        <a:latin typeface="+mn-lt"/>
                        <a:ea typeface="+mn-ea"/>
                        <a:cs typeface="+mn-cs"/>
                      </a:rPr>
                      <m:t>3.3</m:t>
                    </m:r>
                    <m:r>
                      <a:rPr lang="en-US" sz="1200" i="0" kern="1200">
                        <a:solidFill>
                          <a:schemeClr val="tx1"/>
                        </a:solidFill>
                        <a:latin typeface="+mn-lt"/>
                        <a:ea typeface="+mn-ea"/>
                        <a:cs typeface="+mn-cs"/>
                      </a:rPr>
                      <m:t>×</m:t>
                    </m:r>
                    <m:sSup>
                      <m:sSupPr>
                        <m:ctrlPr>
                          <a:rPr lang="ar-AE" sz="1200" i="1" kern="1200">
                            <a:solidFill>
                              <a:schemeClr val="tx1"/>
                            </a:solidFill>
                            <a:latin typeface="+mn-lt"/>
                            <a:ea typeface="+mn-ea"/>
                            <a:cs typeface="+mn-cs"/>
                          </a:rPr>
                        </m:ctrlPr>
                      </m:sSupPr>
                      <m:e>
                        <m:r>
                          <a:rPr lang="ar-AE" sz="1200" i="0" kern="1200">
                            <a:solidFill>
                              <a:schemeClr val="tx1"/>
                            </a:solidFill>
                            <a:latin typeface="+mn-lt"/>
                            <a:ea typeface="+mn-ea"/>
                            <a:cs typeface="+mn-cs"/>
                          </a:rPr>
                          <m:t>10</m:t>
                        </m:r>
                      </m:e>
                      <m:sup>
                        <m:r>
                          <a:rPr lang="ar-AE" sz="1200" i="0" kern="1200">
                            <a:solidFill>
                              <a:schemeClr val="tx1"/>
                            </a:solidFill>
                            <a:latin typeface="+mn-lt"/>
                            <a:ea typeface="+mn-ea"/>
                            <a:cs typeface="+mn-cs"/>
                          </a:rPr>
                          <m:t>6</m:t>
                        </m:r>
                      </m:sup>
                    </m:sSup>
                  </m:oMath>
                </a14:m>
                <a:r>
                  <a:rPr lang="en-US" dirty="0"/>
                  <a:t>neutrons per second per square centimeter at the sample position.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achieve a brilliance transfer of about 90%, indicating that the guide efficiently transports the neutron phase space with minimal losses.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Under these conditions, the maximum guide width is about 19 mm, which is feasible in the </a:t>
                </a:r>
                <a:r>
                  <a:rPr lang="en-US" dirty="0" err="1"/>
                  <a:t>engennering</a:t>
                </a:r>
                <a:r>
                  <a:rPr lang="en-US" dirty="0"/>
                  <a:t> part</a:t>
                </a:r>
              </a:p>
            </p:txBody>
          </p:sp>
        </mc:Choice>
        <mc:Fallback>
          <p:sp>
            <p:nvSpPr>
              <p:cNvPr id="3" name="Notes Placeholder 2">
                <a:extLst>
                  <a:ext uri="{FF2B5EF4-FFF2-40B4-BE49-F238E27FC236}">
                    <a16:creationId xmlns:a16="http://schemas.microsoft.com/office/drawing/2014/main" id="{F6DD5323-F70A-C1CE-FF3C-BDD53CEFFC61}"/>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Based on this optimization, we select a specific set of parameters.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configuration results in a neutron flux of approximately </a:t>
                </a:r>
                <a:r>
                  <a:rPr lang="en-US" sz="1200" i="0" kern="1200">
                    <a:solidFill>
                      <a:schemeClr val="tx1"/>
                    </a:solidFill>
                    <a:latin typeface="+mn-lt"/>
                    <a:ea typeface="+mn-ea"/>
                    <a:cs typeface="+mn-cs"/>
                  </a:rPr>
                  <a:t>3.3×</a:t>
                </a:r>
                <a:r>
                  <a:rPr lang="ar-AE" sz="1200" i="0" kern="1200">
                    <a:solidFill>
                      <a:schemeClr val="tx1"/>
                    </a:solidFill>
                    <a:latin typeface="+mn-lt"/>
                    <a:ea typeface="+mn-ea"/>
                    <a:cs typeface="+mn-cs"/>
                  </a:rPr>
                  <a:t>10^6</a:t>
                </a:r>
                <a:r>
                  <a:rPr lang="en-US" dirty="0"/>
                  <a:t>neutrons per second per square centimeter at the sample position.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achieve a brilliance transfer of about 90%, indicating that the guide efficiently transports the neutron phase space with minimal losses.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Under these conditions, the maximum guide width is about 19 mm, which is feasible in the </a:t>
                </a:r>
                <a:r>
                  <a:rPr lang="en-US" dirty="0" err="1"/>
                  <a:t>engennering</a:t>
                </a:r>
                <a:r>
                  <a:rPr lang="en-US" dirty="0"/>
                  <a:t> part</a:t>
                </a:r>
              </a:p>
            </p:txBody>
          </p:sp>
        </mc:Fallback>
      </mc:AlternateContent>
      <p:sp>
        <p:nvSpPr>
          <p:cNvPr id="4" name="Slide Number Placeholder 3">
            <a:extLst>
              <a:ext uri="{FF2B5EF4-FFF2-40B4-BE49-F238E27FC236}">
                <a16:creationId xmlns:a16="http://schemas.microsoft.com/office/drawing/2014/main" id="{6A144C7B-2A89-FE10-3E0E-D991EFA81A1A}"/>
              </a:ext>
            </a:extLst>
          </p:cNvPr>
          <p:cNvSpPr>
            <a:spLocks noGrp="1"/>
          </p:cNvSpPr>
          <p:nvPr>
            <p:ph type="sldNum" sz="quarter" idx="5"/>
          </p:nvPr>
        </p:nvSpPr>
        <p:spPr/>
        <p:txBody>
          <a:bodyPr/>
          <a:lstStyle/>
          <a:p>
            <a:fld id="{FF66CAD1-FD47-46B0-9C16-1B81F4E690E0}" type="slidenum">
              <a:rPr lang="de-DE" smtClean="0"/>
              <a:t>14</a:t>
            </a:fld>
            <a:endParaRPr lang="de-DE"/>
          </a:p>
        </p:txBody>
      </p:sp>
    </p:spTree>
    <p:extLst>
      <p:ext uri="{BB962C8B-B14F-4D97-AF65-F5344CB8AC3E}">
        <p14:creationId xmlns:p14="http://schemas.microsoft.com/office/powerpoint/2010/main" val="129127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4D26D-F42B-C42C-241E-2C28027C4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BBBF2-6E7C-0923-1E1A-54A8195CE67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2207A30-C2AC-32A0-6F94-1CEB1839A6F7}"/>
              </a:ext>
            </a:extLst>
          </p:cNvPr>
          <p:cNvSpPr>
            <a:spLocks noGrp="1"/>
          </p:cNvSpPr>
          <p:nvPr>
            <p:ph type="body" idx="1"/>
          </p:nvPr>
        </p:nvSpPr>
        <p:spPr/>
        <p:txBody>
          <a:bodyPr/>
          <a:lstStyle/>
          <a:p>
            <a:r>
              <a:rPr lang="en-US" dirty="0"/>
              <a:t>This slide shows the neutron phase space at the sample position.</a:t>
            </a:r>
          </a:p>
          <a:p>
            <a:endParaRPr lang="en-US" dirty="0"/>
          </a:p>
          <a:p>
            <a:r>
              <a:rPr lang="en-US" dirty="0"/>
              <a:t>The left and middle plots represent the spatial distributions in the horizontal and vertical directions, while the right plot shows the angular distribution, or divergence.</a:t>
            </a:r>
          </a:p>
          <a:p>
            <a:endParaRPr lang="en-US" dirty="0"/>
          </a:p>
          <a:p>
            <a:r>
              <a:rPr lang="en-US" dirty="0"/>
              <a:t>The white dashed boxes indicate the selected phase space that is actually used at the sample.</a:t>
            </a:r>
          </a:p>
          <a:p>
            <a:endParaRPr lang="en-US" dirty="0"/>
          </a:p>
          <a:p>
            <a:r>
              <a:rPr lang="en-US" dirty="0"/>
              <a:t>We can see that the intensity inside this region is quite uniform, and the distribution is well confined both in position and in angle.</a:t>
            </a:r>
          </a:p>
          <a:p>
            <a:endParaRPr lang="en-US" dirty="0"/>
          </a:p>
          <a:p>
            <a:r>
              <a:rPr lang="en-US" dirty="0"/>
              <a:t>This means that the neutron guide efficiently transports the phase space without significant distortion or loss.</a:t>
            </a:r>
          </a:p>
          <a:p>
            <a:endParaRPr lang="en-US" dirty="0"/>
          </a:p>
          <a:p>
            <a:r>
              <a:rPr lang="en-US" dirty="0"/>
              <a:t>As a result, we obtain a homogeneous and well-defined beam at the sample position, which is essential for reliable diffraction measurements.</a:t>
            </a:r>
          </a:p>
          <a:p>
            <a:endParaRPr lang="en-US" dirty="0"/>
          </a:p>
          <a:p>
            <a:endParaRPr lang="en-US" dirty="0"/>
          </a:p>
        </p:txBody>
      </p:sp>
      <p:sp>
        <p:nvSpPr>
          <p:cNvPr id="4" name="Slide Number Placeholder 3">
            <a:extLst>
              <a:ext uri="{FF2B5EF4-FFF2-40B4-BE49-F238E27FC236}">
                <a16:creationId xmlns:a16="http://schemas.microsoft.com/office/drawing/2014/main" id="{25CDEE2F-CB43-B716-FA33-0D415C8F6EC2}"/>
              </a:ext>
            </a:extLst>
          </p:cNvPr>
          <p:cNvSpPr>
            <a:spLocks noGrp="1"/>
          </p:cNvSpPr>
          <p:nvPr>
            <p:ph type="sldNum" sz="quarter" idx="5"/>
          </p:nvPr>
        </p:nvSpPr>
        <p:spPr/>
        <p:txBody>
          <a:bodyPr/>
          <a:lstStyle/>
          <a:p>
            <a:fld id="{FF66CAD1-FD47-46B0-9C16-1B81F4E690E0}" type="slidenum">
              <a:rPr lang="de-DE" smtClean="0"/>
              <a:t>15</a:t>
            </a:fld>
            <a:endParaRPr lang="de-DE"/>
          </a:p>
        </p:txBody>
      </p:sp>
    </p:spTree>
    <p:extLst>
      <p:ext uri="{BB962C8B-B14F-4D97-AF65-F5344CB8AC3E}">
        <p14:creationId xmlns:p14="http://schemas.microsoft.com/office/powerpoint/2010/main" val="2218949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In the future, several aspects can be further optimized.</a:t>
            </a:r>
            <a:br>
              <a:rPr lang="en-US" dirty="0"/>
            </a:br>
            <a:r>
              <a:rPr lang="en-US" dirty="0"/>
              <a:t>This includes pulse shaping, guide design, and wavelength shifting techniques.</a:t>
            </a:r>
          </a:p>
        </p:txBody>
      </p:sp>
      <p:sp>
        <p:nvSpPr>
          <p:cNvPr id="4" name="Slide Number Placeholder 3"/>
          <p:cNvSpPr>
            <a:spLocks noGrp="1"/>
          </p:cNvSpPr>
          <p:nvPr>
            <p:ph type="sldNum" sz="quarter" idx="5"/>
          </p:nvPr>
        </p:nvSpPr>
        <p:spPr/>
        <p:txBody>
          <a:bodyPr/>
          <a:lstStyle/>
          <a:p>
            <a:fld id="{FF66CAD1-FD47-46B0-9C16-1B81F4E690E0}" type="slidenum">
              <a:rPr lang="de-DE" smtClean="0"/>
              <a:t>16</a:t>
            </a:fld>
            <a:endParaRPr lang="de-DE"/>
          </a:p>
        </p:txBody>
      </p:sp>
    </p:spTree>
    <p:extLst>
      <p:ext uri="{BB962C8B-B14F-4D97-AF65-F5344CB8AC3E}">
        <p14:creationId xmlns:p14="http://schemas.microsoft.com/office/powerpoint/2010/main" val="1546747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080A3-C676-0345-8E71-BF1B792A3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C57441-44DD-6A75-02B4-116D4E6C24E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E4212C-9CD7-781F-2D2A-A5570C4A0378}"/>
              </a:ext>
            </a:extLst>
          </p:cNvPr>
          <p:cNvSpPr>
            <a:spLocks noGrp="1"/>
          </p:cNvSpPr>
          <p:nvPr>
            <p:ph type="body" idx="1"/>
          </p:nvPr>
        </p:nvSpPr>
        <p:spPr/>
        <p:txBody>
          <a:bodyPr/>
          <a:lstStyle/>
          <a:p>
            <a:r>
              <a:rPr lang="en-US" dirty="0"/>
              <a:t>Finally, I would like to acknowledge the people who supported this work.</a:t>
            </a:r>
          </a:p>
          <a:p>
            <a:r>
              <a:rPr lang="en-US" dirty="0"/>
              <a:t>I would like to thank my</a:t>
            </a:r>
            <a:r>
              <a:rPr lang="zh-CN" altLang="en-US" dirty="0"/>
              <a:t> </a:t>
            </a:r>
            <a:r>
              <a:rPr lang="en-US" altLang="zh-CN" dirty="0" err="1"/>
              <a:t>supervior</a:t>
            </a:r>
            <a:r>
              <a:rPr lang="en-US" altLang="zh-CN" dirty="0"/>
              <a:t> </a:t>
            </a:r>
            <a:r>
              <a:rPr lang="en-US" dirty="0"/>
              <a:t>Tobias E. Schrader for his guidance.</a:t>
            </a:r>
          </a:p>
          <a:p>
            <a:r>
              <a:rPr lang="en-US" dirty="0"/>
              <a:t>I also thank Klaus Lieutenant and Peter Konik for valuable discussions and contributions.</a:t>
            </a:r>
          </a:p>
          <a:p>
            <a:endParaRPr lang="en-US" dirty="0"/>
          </a:p>
        </p:txBody>
      </p:sp>
      <p:sp>
        <p:nvSpPr>
          <p:cNvPr id="4" name="Slide Number Placeholder 3">
            <a:extLst>
              <a:ext uri="{FF2B5EF4-FFF2-40B4-BE49-F238E27FC236}">
                <a16:creationId xmlns:a16="http://schemas.microsoft.com/office/drawing/2014/main" id="{17A301F7-5551-42F6-E1CD-E8D0B69E6ECF}"/>
              </a:ext>
            </a:extLst>
          </p:cNvPr>
          <p:cNvSpPr>
            <a:spLocks noGrp="1"/>
          </p:cNvSpPr>
          <p:nvPr>
            <p:ph type="sldNum" sz="quarter" idx="5"/>
          </p:nvPr>
        </p:nvSpPr>
        <p:spPr/>
        <p:txBody>
          <a:bodyPr/>
          <a:lstStyle/>
          <a:p>
            <a:fld id="{FF66CAD1-FD47-46B0-9C16-1B81F4E690E0}" type="slidenum">
              <a:rPr lang="de-DE" smtClean="0"/>
              <a:t>17</a:t>
            </a:fld>
            <a:endParaRPr lang="de-DE"/>
          </a:p>
        </p:txBody>
      </p:sp>
    </p:spTree>
    <p:extLst>
      <p:ext uri="{BB962C8B-B14F-4D97-AF65-F5344CB8AC3E}">
        <p14:creationId xmlns:p14="http://schemas.microsoft.com/office/powerpoint/2010/main" val="2078346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Thank you for your attention.</a:t>
            </a:r>
          </a:p>
          <a:p>
            <a:endParaRPr lang="en-US" dirty="0"/>
          </a:p>
        </p:txBody>
      </p:sp>
      <p:sp>
        <p:nvSpPr>
          <p:cNvPr id="4" name="Slide Number Placeholder 3"/>
          <p:cNvSpPr>
            <a:spLocks noGrp="1"/>
          </p:cNvSpPr>
          <p:nvPr>
            <p:ph type="sldNum" sz="quarter" idx="5"/>
          </p:nvPr>
        </p:nvSpPr>
        <p:spPr/>
        <p:txBody>
          <a:bodyPr/>
          <a:lstStyle/>
          <a:p>
            <a:fld id="{FF66CAD1-FD47-46B0-9C16-1B81F4E690E0}" type="slidenum">
              <a:rPr lang="de-DE" smtClean="0"/>
              <a:t>18</a:t>
            </a:fld>
            <a:endParaRPr lang="de-DE"/>
          </a:p>
        </p:txBody>
      </p:sp>
    </p:spTree>
    <p:extLst>
      <p:ext uri="{BB962C8B-B14F-4D97-AF65-F5344CB8AC3E}">
        <p14:creationId xmlns:p14="http://schemas.microsoft.com/office/powerpoint/2010/main" val="3037389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X-ray can give overall structure of protein, but they cannot reliably locate hydrogen atoms.</a:t>
            </a:r>
          </a:p>
          <a:p>
            <a:endParaRPr lang="en-US" dirty="0"/>
          </a:p>
          <a:p>
            <a:r>
              <a:rPr lang="en-US" dirty="0"/>
              <a:t>On the right, we have neutron data at the same resolution. Here, we can directly observe hydrogen and deuterium </a:t>
            </a:r>
            <a:r>
              <a:rPr lang="en-US" dirty="0" err="1"/>
              <a:t>atoms,as</a:t>
            </a:r>
            <a:r>
              <a:rPr lang="en-US" dirty="0"/>
              <a:t> well as their occupancies and positions.</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location of hydrogen atoms is essential in studying the biological process. </a:t>
            </a:r>
          </a:p>
          <a:p>
            <a:endParaRPr lang="en-US" dirty="0"/>
          </a:p>
          <a:p>
            <a:r>
              <a:rPr lang="en-US" dirty="0"/>
              <a:t>Even a single hydrogen atom can change our understanding of a biological mechanism.</a:t>
            </a:r>
          </a:p>
          <a:p>
            <a:endParaRPr lang="en-US" dirty="0"/>
          </a:p>
          <a:p>
            <a:r>
              <a:rPr lang="en-US" dirty="0"/>
              <a:t>In addition, neutrons cause </a:t>
            </a:r>
            <a:r>
              <a:rPr lang="en-US" b="1" dirty="0"/>
              <a:t>much less radiation damage</a:t>
            </a:r>
            <a:r>
              <a:rPr lang="en-US" dirty="0"/>
              <a:t>,</a:t>
            </a:r>
            <a:r>
              <a:rPr lang="zh-CN" altLang="en-US" dirty="0"/>
              <a:t> </a:t>
            </a:r>
            <a:r>
              <a:rPr lang="en-US" dirty="0"/>
              <a:t>which makes it possible to study sensitive systems like </a:t>
            </a:r>
            <a:r>
              <a:rPr lang="en-US" dirty="0" err="1"/>
              <a:t>metallo</a:t>
            </a:r>
            <a:r>
              <a:rPr lang="en-US" dirty="0"/>
              <a:t>-proteins</a:t>
            </a:r>
            <a:r>
              <a:rPr lang="zh-CN" altLang="en-US" dirty="0"/>
              <a:t> </a:t>
            </a:r>
            <a:r>
              <a:rPr lang="en-US" dirty="0"/>
              <a:t>without reducing the metal centers.</a:t>
            </a:r>
          </a:p>
        </p:txBody>
      </p:sp>
      <p:sp>
        <p:nvSpPr>
          <p:cNvPr id="4" name="Slide Number Placeholder 3"/>
          <p:cNvSpPr>
            <a:spLocks noGrp="1"/>
          </p:cNvSpPr>
          <p:nvPr>
            <p:ph type="sldNum" sz="quarter" idx="5"/>
          </p:nvPr>
        </p:nvSpPr>
        <p:spPr/>
        <p:txBody>
          <a:bodyPr/>
          <a:lstStyle/>
          <a:p>
            <a:fld id="{FF66CAD1-FD47-46B0-9C16-1B81F4E690E0}" type="slidenum">
              <a:rPr lang="de-DE" smtClean="0"/>
              <a:t>2</a:t>
            </a:fld>
            <a:endParaRPr lang="de-DE"/>
          </a:p>
        </p:txBody>
      </p:sp>
    </p:spTree>
    <p:extLst>
      <p:ext uri="{BB962C8B-B14F-4D97-AF65-F5344CB8AC3E}">
        <p14:creationId xmlns:p14="http://schemas.microsoft.com/office/powerpoint/2010/main" val="859388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0825E-4254-041E-F875-35DF0F01C5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DD273-DBE1-00D2-6142-0C144136704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F68B5A-6AD5-1C98-ECDC-548510F4CEF6}"/>
              </a:ext>
            </a:extLst>
          </p:cNvPr>
          <p:cNvSpPr>
            <a:spLocks noGrp="1"/>
          </p:cNvSpPr>
          <p:nvPr>
            <p:ph type="body" idx="1"/>
          </p:nvPr>
        </p:nvSpPr>
        <p:spPr/>
        <p:txBody>
          <a:bodyPr/>
          <a:lstStyle/>
          <a:p>
            <a:r>
              <a:rPr lang="en-US" dirty="0"/>
              <a:t>A very nice example of this is the water structure</a:t>
            </a:r>
            <a:r>
              <a:rPr lang="zh-CN" altLang="en-US" dirty="0"/>
              <a:t> </a:t>
            </a:r>
            <a:r>
              <a:rPr lang="en-US" dirty="0"/>
              <a:t>in the binding pocket of trypsin.</a:t>
            </a:r>
          </a:p>
          <a:p>
            <a:endParaRPr lang="en-US" dirty="0"/>
          </a:p>
          <a:p>
            <a:r>
              <a:rPr lang="en-US" dirty="0"/>
              <a:t>Here, neutron data reveal several water molecules</a:t>
            </a:r>
            <a:r>
              <a:rPr lang="zh-CN" altLang="en-US" dirty="0"/>
              <a:t> </a:t>
            </a:r>
            <a:r>
              <a:rPr lang="en-US" dirty="0"/>
              <a:t>inside the ligand-free binding pocket.</a:t>
            </a:r>
          </a:p>
          <a:p>
            <a:endParaRPr lang="en-US" dirty="0"/>
          </a:p>
          <a:p>
            <a:r>
              <a:rPr lang="en-US" dirty="0"/>
              <a:t>These water molecules are weakly bound and highly dynamic.</a:t>
            </a:r>
          </a:p>
        </p:txBody>
      </p:sp>
      <p:sp>
        <p:nvSpPr>
          <p:cNvPr id="4" name="Slide Number Placeholder 3">
            <a:extLst>
              <a:ext uri="{FF2B5EF4-FFF2-40B4-BE49-F238E27FC236}">
                <a16:creationId xmlns:a16="http://schemas.microsoft.com/office/drawing/2014/main" id="{673E1B55-B946-0F51-9C59-9E4D6928128B}"/>
              </a:ext>
            </a:extLst>
          </p:cNvPr>
          <p:cNvSpPr>
            <a:spLocks noGrp="1"/>
          </p:cNvSpPr>
          <p:nvPr>
            <p:ph type="sldNum" sz="quarter" idx="5"/>
          </p:nvPr>
        </p:nvSpPr>
        <p:spPr/>
        <p:txBody>
          <a:bodyPr/>
          <a:lstStyle/>
          <a:p>
            <a:fld id="{FF66CAD1-FD47-46B0-9C16-1B81F4E690E0}" type="slidenum">
              <a:rPr lang="de-DE" smtClean="0"/>
              <a:t>3</a:t>
            </a:fld>
            <a:endParaRPr lang="de-DE"/>
          </a:p>
        </p:txBody>
      </p:sp>
    </p:spTree>
    <p:extLst>
      <p:ext uri="{BB962C8B-B14F-4D97-AF65-F5344CB8AC3E}">
        <p14:creationId xmlns:p14="http://schemas.microsoft.com/office/powerpoint/2010/main" val="24035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When a ligand binds, these water molecules are displaced.</a:t>
            </a:r>
          </a:p>
          <a:p>
            <a:endParaRPr lang="en-US" dirty="0"/>
          </a:p>
          <a:p>
            <a:r>
              <a:rPr lang="en-US" dirty="0"/>
              <a:t>This displacement contributes significantly</a:t>
            </a:r>
            <a:r>
              <a:rPr lang="zh-CN" altLang="en-US" dirty="0"/>
              <a:t> </a:t>
            </a:r>
            <a:r>
              <a:rPr lang="en-US" dirty="0"/>
              <a:t>to the binding free energy.</a:t>
            </a:r>
          </a:p>
          <a:p>
            <a:endParaRPr lang="en-US" dirty="0"/>
          </a:p>
          <a:p>
            <a:r>
              <a:rPr lang="en-US" dirty="0"/>
              <a:t>So understanding hydrogen and water is essential for understanding ligand binding mechanisms.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F66CAD1-FD47-46B0-9C16-1B81F4E690E0}" type="slidenum">
              <a:rPr lang="de-DE" smtClean="0"/>
              <a:t>4</a:t>
            </a:fld>
            <a:endParaRPr lang="de-DE"/>
          </a:p>
        </p:txBody>
      </p:sp>
    </p:spTree>
    <p:extLst>
      <p:ext uri="{BB962C8B-B14F-4D97-AF65-F5344CB8AC3E}">
        <p14:creationId xmlns:p14="http://schemas.microsoft.com/office/powerpoint/2010/main" val="562019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50518-2354-6F6D-8E01-59158112C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B9242A-8F40-56C9-D515-C04AA9EAA4F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76064A5-DC49-1054-8F7E-F425C2F4B7E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However, neutron protein crystallography also comes with challenges.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They require relatively large protein crystals, the size is </a:t>
            </a:r>
            <a:r>
              <a:rPr lang="en-US" sz="1200" kern="1200" dirty="0">
                <a:solidFill>
                  <a:schemeClr val="tx1"/>
                </a:solidFill>
                <a:effectLst/>
                <a:latin typeface="+mn-lt"/>
                <a:ea typeface="+mn-ea"/>
                <a:cs typeface="+mn-cs"/>
              </a:rPr>
              <a:t>typically between 0.1 and 1 mm³</a:t>
            </a:r>
            <a:r>
              <a:rPr lang="en-US" dirty="0"/>
              <a:t>. This is because neutron flux is relatively low,</a:t>
            </a:r>
            <a:r>
              <a:rPr lang="zh-CN" altLang="en-US" dirty="0"/>
              <a:t> </a:t>
            </a:r>
            <a:r>
              <a:rPr lang="en-US" dirty="0"/>
              <a:t>so we need larger samples to obtain sufficient signal.</a:t>
            </a:r>
          </a:p>
          <a:p>
            <a:endParaRPr lang="en-US" dirty="0"/>
          </a:p>
          <a:p>
            <a:r>
              <a:rPr lang="en-US" dirty="0"/>
              <a:t>So overall, neutron protein crystallography is powerful, but they also require more demanding sample preparation.</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23EF30B-8B4A-7F3A-3875-C2EFCEA187BF}"/>
              </a:ext>
            </a:extLst>
          </p:cNvPr>
          <p:cNvSpPr>
            <a:spLocks noGrp="1"/>
          </p:cNvSpPr>
          <p:nvPr>
            <p:ph type="sldNum" sz="quarter" idx="5"/>
          </p:nvPr>
        </p:nvSpPr>
        <p:spPr/>
        <p:txBody>
          <a:bodyPr/>
          <a:lstStyle/>
          <a:p>
            <a:fld id="{FF66CAD1-FD47-46B0-9C16-1B81F4E690E0}" type="slidenum">
              <a:rPr lang="de-DE" smtClean="0"/>
              <a:t>5</a:t>
            </a:fld>
            <a:endParaRPr lang="de-DE"/>
          </a:p>
        </p:txBody>
      </p:sp>
    </p:spTree>
    <p:extLst>
      <p:ext uri="{BB962C8B-B14F-4D97-AF65-F5344CB8AC3E}">
        <p14:creationId xmlns:p14="http://schemas.microsoft.com/office/powerpoint/2010/main" val="2781646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err="1"/>
              <a:t>deuterition</a:t>
            </a:r>
            <a:r>
              <a:rPr lang="en-US" dirty="0"/>
              <a:t> buffer removal, </a:t>
            </a:r>
            <a:r>
              <a:rPr lang="en-US" dirty="0" err="1"/>
              <a:t>wirte</a:t>
            </a:r>
            <a:r>
              <a:rPr lang="en-US" dirty="0"/>
              <a:t>" buffer removal", change the buffer,</a:t>
            </a:r>
          </a:p>
        </p:txBody>
      </p:sp>
      <p:sp>
        <p:nvSpPr>
          <p:cNvPr id="4" name="Slide Number Placeholder 3"/>
          <p:cNvSpPr>
            <a:spLocks noGrp="1"/>
          </p:cNvSpPr>
          <p:nvPr>
            <p:ph type="sldNum" sz="quarter" idx="5"/>
          </p:nvPr>
        </p:nvSpPr>
        <p:spPr/>
        <p:txBody>
          <a:bodyPr/>
          <a:lstStyle/>
          <a:p>
            <a:fld id="{FF66CAD1-FD47-46B0-9C16-1B81F4E690E0}" type="slidenum">
              <a:rPr lang="de-DE" smtClean="0"/>
              <a:t>6</a:t>
            </a:fld>
            <a:endParaRPr lang="de-DE"/>
          </a:p>
        </p:txBody>
      </p:sp>
    </p:spTree>
    <p:extLst>
      <p:ext uri="{BB962C8B-B14F-4D97-AF65-F5344CB8AC3E}">
        <p14:creationId xmlns:p14="http://schemas.microsoft.com/office/powerpoint/2010/main" val="2135098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6AD22-2597-D812-C850-15BDA72494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F629F-BDAF-2F34-F050-486C0FE8F9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B77D7A4-4CD3-DF24-2BDB-816729CB81D8}"/>
              </a:ext>
            </a:extLst>
          </p:cNvPr>
          <p:cNvSpPr>
            <a:spLocks noGrp="1"/>
          </p:cNvSpPr>
          <p:nvPr>
            <p:ph type="body" idx="1"/>
          </p:nvPr>
        </p:nvSpPr>
        <p:spPr/>
        <p:txBody>
          <a:bodyPr/>
          <a:lstStyle/>
          <a:p>
            <a:r>
              <a:rPr lang="en-US" dirty="0"/>
              <a:t>So, after discussing the capabilities of neutron protein crystallography,</a:t>
            </a:r>
            <a:r>
              <a:rPr lang="zh-CN" altLang="en-US" dirty="0"/>
              <a:t> </a:t>
            </a:r>
            <a:r>
              <a:rPr lang="en-US" dirty="0"/>
              <a:t>the next question is:</a:t>
            </a:r>
            <a:r>
              <a:rPr lang="zh-CN" altLang="en-US" dirty="0"/>
              <a:t> </a:t>
            </a:r>
            <a:r>
              <a:rPr lang="en-US" b="1" dirty="0"/>
              <a:t>what is actually the accessible market for this technique?</a:t>
            </a:r>
          </a:p>
          <a:p>
            <a:endParaRPr lang="en-US" dirty="0"/>
          </a:p>
          <a:p>
            <a:r>
              <a:rPr lang="en-US" dirty="0"/>
              <a:t>On this slide, it shows the distribution of X-ray structures as a function of resolution.</a:t>
            </a:r>
            <a:r>
              <a:rPr lang="zh-CN" altLang="en-US" dirty="0"/>
              <a:t> </a:t>
            </a:r>
            <a:r>
              <a:rPr lang="en-US" dirty="0"/>
              <a:t>Most protein structures fall into the resolution range between </a:t>
            </a:r>
            <a:r>
              <a:rPr lang="en-US" b="1" dirty="0"/>
              <a:t>1.0 and 2.5 </a:t>
            </a:r>
            <a:r>
              <a:rPr lang="en-US" b="1" dirty="0" err="1"/>
              <a:t>Å</a:t>
            </a:r>
            <a:r>
              <a:rPr lang="en-US" dirty="0"/>
              <a:t>,</a:t>
            </a:r>
            <a:br>
              <a:rPr lang="en-US" dirty="0"/>
            </a:br>
            <a:endParaRPr lang="en-US" dirty="0"/>
          </a:p>
          <a:p>
            <a:r>
              <a:rPr lang="en-US" dirty="0"/>
              <a:t>This is important because</a:t>
            </a:r>
            <a:r>
              <a:rPr lang="zh-CN" altLang="en-US" dirty="0"/>
              <a:t> </a:t>
            </a:r>
            <a:r>
              <a:rPr lang="en-US" b="1" dirty="0"/>
              <a:t>this resolution range is also accessible for neutron protein crystallography.</a:t>
            </a:r>
            <a:r>
              <a:rPr lang="zh-CN" altLang="en-US" b="1" dirty="0"/>
              <a:t> </a:t>
            </a:r>
            <a:endParaRPr lang="en-US" altLang="zh-CN" b="1" dirty="0"/>
          </a:p>
          <a:p>
            <a:endParaRPr lang="en-US" b="1" dirty="0"/>
          </a:p>
          <a:p>
            <a:r>
              <a:rPr lang="en-US" dirty="0"/>
              <a:t>That means, in principle, a large number of already known protein systems could be re-investigated using neutrons.</a:t>
            </a:r>
          </a:p>
          <a:p>
            <a:endParaRPr lang="en-US" dirty="0"/>
          </a:p>
          <a:p>
            <a:r>
              <a:rPr lang="en-US" dirty="0"/>
              <a:t>However, not all proteins require hydrogen information. So the relevant market is focused on systems where protonation states and hydrogen bonding are critical.</a:t>
            </a:r>
          </a:p>
        </p:txBody>
      </p:sp>
      <p:sp>
        <p:nvSpPr>
          <p:cNvPr id="4" name="Slide Number Placeholder 3">
            <a:extLst>
              <a:ext uri="{FF2B5EF4-FFF2-40B4-BE49-F238E27FC236}">
                <a16:creationId xmlns:a16="http://schemas.microsoft.com/office/drawing/2014/main" id="{47137235-E221-523E-464A-03642287D46B}"/>
              </a:ext>
            </a:extLst>
          </p:cNvPr>
          <p:cNvSpPr>
            <a:spLocks noGrp="1"/>
          </p:cNvSpPr>
          <p:nvPr>
            <p:ph type="sldNum" sz="quarter" idx="5"/>
          </p:nvPr>
        </p:nvSpPr>
        <p:spPr/>
        <p:txBody>
          <a:bodyPr/>
          <a:lstStyle/>
          <a:p>
            <a:fld id="{FF66CAD1-FD47-46B0-9C16-1B81F4E690E0}" type="slidenum">
              <a:rPr lang="de-DE" smtClean="0"/>
              <a:t>7</a:t>
            </a:fld>
            <a:endParaRPr lang="de-DE"/>
          </a:p>
        </p:txBody>
      </p:sp>
    </p:spTree>
    <p:extLst>
      <p:ext uri="{BB962C8B-B14F-4D97-AF65-F5344CB8AC3E}">
        <p14:creationId xmlns:p14="http://schemas.microsoft.com/office/powerpoint/2010/main" val="2126347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the same time, the number of available instruments worldwide is very limited.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CN"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dirty="0"/>
              <a:t>The </a:t>
            </a:r>
            <a:r>
              <a:rPr lang="en-US" altLang="zh-CN" dirty="0" err="1"/>
              <a:t>iBix</a:t>
            </a:r>
            <a:r>
              <a:rPr lang="en-US" altLang="zh-CN" dirty="0"/>
              <a:t> in Japan is not easily accessible for other countries. The Mandi and Imagine in US are not easy to apply for and go to take an experiment. The only options for us are LANDI in ILL and </a:t>
            </a:r>
            <a:r>
              <a:rPr lang="en-US" altLang="zh-CN" dirty="0" err="1"/>
              <a:t>Biodiff</a:t>
            </a:r>
            <a:r>
              <a:rPr lang="en-US" altLang="zh-CN" dirty="0"/>
              <a:t> in FRMII. But </a:t>
            </a:r>
            <a:r>
              <a:rPr lang="en-US" dirty="0" err="1"/>
              <a:t>Biodiff</a:t>
            </a:r>
            <a:r>
              <a:rPr lang="en-US" dirty="0"/>
              <a:t> is not available now.  So we have submitted a proposal to ILL.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Access is therefore highly constrained.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particularly critical because: neutron experiments require </a:t>
            </a:r>
            <a:r>
              <a:rPr lang="en-US" b="1" dirty="0"/>
              <a:t>large crystals</a:t>
            </a:r>
            <a:r>
              <a:rPr lang="en-US" dirty="0"/>
              <a:t> and </a:t>
            </a:r>
            <a:r>
              <a:rPr lang="en-US" b="1" dirty="0"/>
              <a:t>long beam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even at existing facilities, the throughput is relatively 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r>
              <a:rPr lang="en-US" dirty="0"/>
              <a:t>Therefore, there is a clear need for</a:t>
            </a:r>
            <a:r>
              <a:rPr lang="zh-CN" altLang="en-US" dirty="0"/>
              <a:t> </a:t>
            </a:r>
            <a:r>
              <a:rPr lang="en-US" b="1" dirty="0"/>
              <a:t>more accessible instruments</a:t>
            </a:r>
            <a:r>
              <a:rPr lang="en-US" dirty="0"/>
              <a:t> for biological macromolecules</a:t>
            </a:r>
          </a:p>
          <a:p>
            <a:endParaRPr lang="en-US" dirty="0"/>
          </a:p>
        </p:txBody>
      </p:sp>
      <p:sp>
        <p:nvSpPr>
          <p:cNvPr id="4" name="Slide Number Placeholder 3"/>
          <p:cNvSpPr>
            <a:spLocks noGrp="1"/>
          </p:cNvSpPr>
          <p:nvPr>
            <p:ph type="sldNum" sz="quarter" idx="5"/>
          </p:nvPr>
        </p:nvSpPr>
        <p:spPr/>
        <p:txBody>
          <a:bodyPr/>
          <a:lstStyle/>
          <a:p>
            <a:fld id="{FF66CAD1-FD47-46B0-9C16-1B81F4E690E0}" type="slidenum">
              <a:rPr lang="de-DE" smtClean="0"/>
              <a:t>8</a:t>
            </a:fld>
            <a:endParaRPr lang="de-DE"/>
          </a:p>
        </p:txBody>
      </p:sp>
    </p:spTree>
    <p:extLst>
      <p:ext uri="{BB962C8B-B14F-4D97-AF65-F5344CB8AC3E}">
        <p14:creationId xmlns:p14="http://schemas.microsoft.com/office/powerpoint/2010/main" val="1218359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F3C7E-BC7A-A430-5055-18A7A012C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9ADD0F-B024-13A5-02D3-E8ED911754C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0451414-61F6-5F15-17F6-D720319BA3C3}"/>
              </a:ext>
            </a:extLst>
          </p:cNvPr>
          <p:cNvSpPr>
            <a:spLocks noGrp="1"/>
          </p:cNvSpPr>
          <p:nvPr>
            <p:ph type="body" idx="1"/>
          </p:nvPr>
        </p:nvSpPr>
        <p:spPr/>
        <p:txBody>
          <a:bodyPr/>
          <a:lstStyle/>
          <a:p>
            <a:r>
              <a:rPr lang="en-US" dirty="0"/>
              <a:t>So whether HBS can provide competitive performance.</a:t>
            </a:r>
          </a:p>
          <a:p>
            <a:endParaRPr lang="en-US" dirty="0"/>
          </a:p>
          <a:p>
            <a:r>
              <a:rPr lang="en-US" dirty="0"/>
              <a:t>On this slide, it shows the </a:t>
            </a:r>
            <a:r>
              <a:rPr lang="en-US" b="1" dirty="0"/>
              <a:t>simulated brilliance as a function of wavelength </a:t>
            </a:r>
            <a:r>
              <a:rPr lang="en-US" dirty="0"/>
              <a:t>for the </a:t>
            </a:r>
            <a:r>
              <a:rPr lang="en-US" b="1" dirty="0"/>
              <a:t>24 Hz HBS cold moderator</a:t>
            </a:r>
            <a:r>
              <a:rPr lang="zh-CN" altLang="en-US" b="1" dirty="0"/>
              <a:t> </a:t>
            </a:r>
            <a:r>
              <a:rPr lang="en-US" altLang="zh-CN" b="1" dirty="0"/>
              <a:t>shown as the black line</a:t>
            </a:r>
            <a:r>
              <a:rPr lang="en-US" dirty="0"/>
              <a:t>, compared to existing and upcoming neutron facilities. The x-axis shows the </a:t>
            </a:r>
            <a:r>
              <a:rPr lang="en-US" b="1" dirty="0"/>
              <a:t>wavelength</a:t>
            </a:r>
            <a:r>
              <a:rPr lang="en-US" dirty="0"/>
              <a:t>, and the y-axis shows the </a:t>
            </a:r>
            <a:r>
              <a:rPr lang="en-US" b="1" dirty="0"/>
              <a:t>peak brilliance</a:t>
            </a:r>
            <a:r>
              <a:rPr lang="en-US" dirty="0"/>
              <a:t>.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we can see is that:</a:t>
            </a:r>
            <a:r>
              <a:rPr lang="zh-CN" altLang="en-US" dirty="0"/>
              <a:t> </a:t>
            </a:r>
            <a:r>
              <a:rPr lang="en-US" dirty="0"/>
              <a:t>In the wavelength range around </a:t>
            </a:r>
            <a:r>
              <a:rPr lang="en-US" b="1" dirty="0"/>
              <a:t>2 to 4 </a:t>
            </a:r>
            <a:r>
              <a:rPr lang="en-US" b="1" dirty="0" err="1"/>
              <a:t>Å</a:t>
            </a:r>
            <a:r>
              <a:rPr lang="en-US" dirty="0"/>
              <a:t>, which is typically used for protein crystallography, the brilliance of HBS is </a:t>
            </a:r>
            <a:r>
              <a:rPr lang="en-US" b="1" dirty="0"/>
              <a:t>comparable to existing facilities</a:t>
            </a:r>
            <a:r>
              <a:rPr lang="en-US" dirty="0"/>
              <a:t>.</a:t>
            </a:r>
          </a:p>
          <a:p>
            <a:endParaRPr lang="en-US" dirty="0"/>
          </a:p>
          <a:p>
            <a:r>
              <a:rPr lang="en-US" dirty="0"/>
              <a:t>Therefore, HBS is a viable source for neutron protein crystallography.</a:t>
            </a:r>
          </a:p>
        </p:txBody>
      </p:sp>
      <p:sp>
        <p:nvSpPr>
          <p:cNvPr id="4" name="Slide Number Placeholder 3">
            <a:extLst>
              <a:ext uri="{FF2B5EF4-FFF2-40B4-BE49-F238E27FC236}">
                <a16:creationId xmlns:a16="http://schemas.microsoft.com/office/drawing/2014/main" id="{875B458F-C875-479B-49A2-32A93C08D945}"/>
              </a:ext>
            </a:extLst>
          </p:cNvPr>
          <p:cNvSpPr>
            <a:spLocks noGrp="1"/>
          </p:cNvSpPr>
          <p:nvPr>
            <p:ph type="sldNum" sz="quarter" idx="5"/>
          </p:nvPr>
        </p:nvSpPr>
        <p:spPr/>
        <p:txBody>
          <a:bodyPr/>
          <a:lstStyle/>
          <a:p>
            <a:fld id="{FF66CAD1-FD47-46B0-9C16-1B81F4E690E0}" type="slidenum">
              <a:rPr lang="de-DE" smtClean="0"/>
              <a:t>9</a:t>
            </a:fld>
            <a:endParaRPr lang="de-DE"/>
          </a:p>
        </p:txBody>
      </p:sp>
    </p:spTree>
    <p:extLst>
      <p:ext uri="{BB962C8B-B14F-4D97-AF65-F5344CB8AC3E}">
        <p14:creationId xmlns:p14="http://schemas.microsoft.com/office/powerpoint/2010/main" val="3430968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8" name="Bild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59693" y="5769260"/>
            <a:ext cx="1872337" cy="848403"/>
          </a:xfrm>
          <a:prstGeom prst="rect">
            <a:avLst/>
          </a:prstGeom>
        </p:spPr>
      </p:pic>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31837" y="2444192"/>
            <a:ext cx="107283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1088740"/>
            <a:ext cx="10728325"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en-US" noProof="0" dirty="0"/>
              <a:t>Subline</a:t>
            </a:r>
          </a:p>
        </p:txBody>
      </p:sp>
      <p:sp>
        <p:nvSpPr>
          <p:cNvPr id="5" name="Textplatzhalter 4">
            <a:extLst>
              <a:ext uri="{FF2B5EF4-FFF2-40B4-BE49-F238E27FC236}">
                <a16:creationId xmlns:a16="http://schemas.microsoft.com/office/drawing/2014/main" id="{57CEB1C7-3CEB-41C0-967D-A5811A09D937}"/>
              </a:ext>
            </a:extLst>
          </p:cNvPr>
          <p:cNvSpPr>
            <a:spLocks noGrp="1"/>
          </p:cNvSpPr>
          <p:nvPr>
            <p:ph type="body" sz="quarter" idx="13" hasCustomPrompt="1"/>
          </p:nvPr>
        </p:nvSpPr>
        <p:spPr>
          <a:xfrm>
            <a:off x="371620" y="6423285"/>
            <a:ext cx="2304000" cy="90000"/>
          </a:xfrm>
          <a:blipFill>
            <a:blip r:embed="rId3"/>
            <a:stretch>
              <a:fillRect/>
            </a:stretch>
          </a:blipFill>
        </p:spPr>
        <p:txBody>
          <a:bodyPr/>
          <a:lstStyle>
            <a:lvl1pPr marL="0" indent="0">
              <a:buNone/>
              <a:defRPr sz="200">
                <a:solidFill>
                  <a:schemeClr val="bg1"/>
                </a:solidFill>
              </a:defRPr>
            </a:lvl1pPr>
          </a:lstStyle>
          <a:p>
            <a:pPr lvl="0"/>
            <a:r>
              <a:rPr lang="en-US" noProof="0"/>
              <a:t> </a:t>
            </a:r>
          </a:p>
        </p:txBody>
      </p:sp>
    </p:spTree>
    <p:extLst>
      <p:ext uri="{BB962C8B-B14F-4D97-AF65-F5344CB8AC3E}">
        <p14:creationId xmlns:p14="http://schemas.microsoft.com/office/powerpoint/2010/main" val="4195520137"/>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31838" y="2660216"/>
            <a:ext cx="10728324"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1124744"/>
            <a:ext cx="10728325" cy="1361802"/>
          </a:xfrm>
        </p:spPr>
        <p:txBody>
          <a:bodyPr/>
          <a:lstStyle>
            <a:lvl1pPr marL="0" indent="0">
              <a:lnSpc>
                <a:spcPct val="114000"/>
              </a:lnSpc>
              <a:spcBef>
                <a:spcPts val="0"/>
              </a:spcBef>
              <a:spcAft>
                <a:spcPts val="0"/>
              </a:spcAft>
              <a:buNone/>
              <a:defRPr sz="1800" b="1" cap="none" spc="0" baseline="0">
                <a:solidFill>
                  <a:schemeClr val="accent1"/>
                </a:solidFill>
              </a:defRPr>
            </a:lvl1pPr>
          </a:lstStyle>
          <a:p>
            <a:pPr lvl="0"/>
            <a:r>
              <a:rPr lang="en-US" noProof="0" dirty="0"/>
              <a:t>Subline</a:t>
            </a:r>
          </a:p>
        </p:txBody>
      </p:sp>
      <p:sp>
        <p:nvSpPr>
          <p:cNvPr id="10" name="Textplatzhalter 4">
            <a:extLst>
              <a:ext uri="{FF2B5EF4-FFF2-40B4-BE49-F238E27FC236}">
                <a16:creationId xmlns:a16="http://schemas.microsoft.com/office/drawing/2014/main" id="{7390AF7B-9835-4AEF-ADBF-224AF53FB41E}"/>
              </a:ext>
            </a:extLst>
          </p:cNvPr>
          <p:cNvSpPr>
            <a:spLocks noGrp="1"/>
          </p:cNvSpPr>
          <p:nvPr>
            <p:ph type="body" sz="quarter" idx="13" hasCustomPrompt="1"/>
          </p:nvPr>
        </p:nvSpPr>
        <p:spPr>
          <a:xfrm>
            <a:off x="371620" y="6423285"/>
            <a:ext cx="2304000" cy="90000"/>
          </a:xfrm>
          <a:blipFill>
            <a:blip r:embed="rId2"/>
            <a:stretch>
              <a:fillRect/>
            </a:stretch>
          </a:blipFill>
        </p:spPr>
        <p:txBody>
          <a:bodyPr vert="horz" lIns="0" tIns="0" rIns="0" bIns="0" rtlCol="0" anchor="t" anchorCtr="0">
            <a:noAutofit/>
          </a:bodyPr>
          <a:lstStyle>
            <a:lvl1pPr>
              <a:defRPr lang="de-DE" sz="200" dirty="0">
                <a:solidFill>
                  <a:schemeClr val="bg1"/>
                </a:solidFill>
              </a:defRPr>
            </a:lvl1pPr>
          </a:lstStyle>
          <a:p>
            <a:pPr marL="0" lvl="0" indent="0">
              <a:buNone/>
            </a:pPr>
            <a:r>
              <a:rPr lang="en-US" noProof="0"/>
              <a:t> </a:t>
            </a:r>
          </a:p>
        </p:txBody>
      </p:sp>
      <p:pic>
        <p:nvPicPr>
          <p:cNvPr id="8" name="Bild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59693" y="5769260"/>
            <a:ext cx="1872337" cy="848403"/>
          </a:xfrm>
          <a:prstGeom prst="rect">
            <a:avLst/>
          </a:prstGeom>
        </p:spPr>
      </p:pic>
    </p:spTree>
    <p:extLst>
      <p:ext uri="{BB962C8B-B14F-4D97-AF65-F5344CB8AC3E}">
        <p14:creationId xmlns:p14="http://schemas.microsoft.com/office/powerpoint/2010/main" val="2389604393"/>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31837" y="4970822"/>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185084"/>
            <a:ext cx="10728325"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en-US" noProof="0" dirty="0"/>
              <a:t>Subline</a:t>
            </a:r>
          </a:p>
        </p:txBody>
      </p:sp>
      <p:sp>
        <p:nvSpPr>
          <p:cNvPr id="10" name="Textplatzhalter 4">
            <a:extLst>
              <a:ext uri="{FF2B5EF4-FFF2-40B4-BE49-F238E27FC236}">
                <a16:creationId xmlns:a16="http://schemas.microsoft.com/office/drawing/2014/main" id="{02F77179-7DE6-490F-AFDB-836C5B895F0C}"/>
              </a:ext>
            </a:extLst>
          </p:cNvPr>
          <p:cNvSpPr>
            <a:spLocks noGrp="1"/>
          </p:cNvSpPr>
          <p:nvPr>
            <p:ph type="body" sz="quarter" idx="14" hasCustomPrompt="1"/>
          </p:nvPr>
        </p:nvSpPr>
        <p:spPr>
          <a:xfrm>
            <a:off x="371620" y="6423285"/>
            <a:ext cx="2304000" cy="90000"/>
          </a:xfrm>
          <a:blipFill>
            <a:blip r:embed="rId2"/>
            <a:stretch>
              <a:fillRect/>
            </a:stretch>
          </a:blipFill>
        </p:spPr>
        <p:txBody>
          <a:bodyPr vert="horz" lIns="0" tIns="0" rIns="0" bIns="0" rtlCol="0" anchor="t" anchorCtr="0">
            <a:noAutofit/>
          </a:bodyPr>
          <a:lstStyle>
            <a:lvl1pPr>
              <a:defRPr lang="de-DE" sz="200" dirty="0">
                <a:solidFill>
                  <a:schemeClr val="bg1"/>
                </a:solidFill>
              </a:defRPr>
            </a:lvl1pPr>
          </a:lstStyle>
          <a:p>
            <a:pPr marL="0" lvl="0" indent="0">
              <a:buNone/>
            </a:pPr>
            <a:r>
              <a:rPr lang="en-US" noProof="0"/>
              <a:t> </a:t>
            </a:r>
          </a:p>
        </p:txBody>
      </p:sp>
      <p:pic>
        <p:nvPicPr>
          <p:cNvPr id="11" name="Bild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59693" y="5769260"/>
            <a:ext cx="1872337" cy="848403"/>
          </a:xfrm>
          <a:prstGeom prst="rect">
            <a:avLst/>
          </a:prstGeom>
        </p:spPr>
      </p:pic>
    </p:spTree>
    <p:extLst>
      <p:ext uri="{BB962C8B-B14F-4D97-AF65-F5344CB8AC3E}">
        <p14:creationId xmlns:p14="http://schemas.microsoft.com/office/powerpoint/2010/main" val="2073494238"/>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4">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31837" y="4911514"/>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221088"/>
            <a:ext cx="107283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1"/>
                </a:solidFill>
              </a:defRPr>
            </a:lvl1pPr>
          </a:lstStyle>
          <a:p>
            <a:pPr marL="228600" lvl="0" indent="-228600">
              <a:lnSpc>
                <a:spcPct val="100000"/>
              </a:lnSpc>
              <a:spcBef>
                <a:spcPts val="0"/>
              </a:spcBef>
            </a:pPr>
            <a:r>
              <a:rPr lang="en-US" noProof="0" dirty="0"/>
              <a:t>Subline</a:t>
            </a:r>
          </a:p>
        </p:txBody>
      </p:sp>
      <p:sp>
        <p:nvSpPr>
          <p:cNvPr id="10" name="Textplatzhalter 4">
            <a:extLst>
              <a:ext uri="{FF2B5EF4-FFF2-40B4-BE49-F238E27FC236}">
                <a16:creationId xmlns:a16="http://schemas.microsoft.com/office/drawing/2014/main" id="{1F0FB68E-EE59-46F0-A3EA-690446700A77}"/>
              </a:ext>
            </a:extLst>
          </p:cNvPr>
          <p:cNvSpPr>
            <a:spLocks noGrp="1"/>
          </p:cNvSpPr>
          <p:nvPr>
            <p:ph type="body" sz="quarter" idx="14" hasCustomPrompt="1"/>
          </p:nvPr>
        </p:nvSpPr>
        <p:spPr>
          <a:xfrm>
            <a:off x="371620" y="6423285"/>
            <a:ext cx="2304000" cy="90000"/>
          </a:xfrm>
          <a:blipFill>
            <a:blip r:embed="rId2"/>
            <a:stretch>
              <a:fillRect/>
            </a:stretch>
          </a:blipFill>
        </p:spPr>
        <p:txBody>
          <a:bodyPr vert="horz" lIns="0" tIns="0" rIns="0" bIns="0" rtlCol="0" anchor="t" anchorCtr="0">
            <a:noAutofit/>
          </a:bodyPr>
          <a:lstStyle>
            <a:lvl1pPr>
              <a:defRPr lang="de-DE" sz="200" dirty="0">
                <a:solidFill>
                  <a:schemeClr val="bg1"/>
                </a:solidFill>
              </a:defRPr>
            </a:lvl1pPr>
          </a:lstStyle>
          <a:p>
            <a:pPr marL="0" lvl="0" indent="0">
              <a:buNone/>
            </a:pPr>
            <a:r>
              <a:rPr lang="en-US" noProof="0"/>
              <a:t> </a:t>
            </a:r>
          </a:p>
        </p:txBody>
      </p:sp>
      <p:pic>
        <p:nvPicPr>
          <p:cNvPr id="11" name="Bild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59693" y="5769260"/>
            <a:ext cx="1872337" cy="848403"/>
          </a:xfrm>
          <a:prstGeom prst="rect">
            <a:avLst/>
          </a:prstGeom>
        </p:spPr>
      </p:pic>
    </p:spTree>
    <p:extLst>
      <p:ext uri="{BB962C8B-B14F-4D97-AF65-F5344CB8AC3E}">
        <p14:creationId xmlns:p14="http://schemas.microsoft.com/office/powerpoint/2010/main" val="1128135991"/>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3" name="Content Placeholder 2"/>
          <p:cNvSpPr>
            <a:spLocks noGrp="1"/>
          </p:cNvSpPr>
          <p:nvPr>
            <p:ph idx="1"/>
          </p:nvPr>
        </p:nvSpPr>
        <p:spPr>
          <a:xfrm>
            <a:off x="360000" y="1563143"/>
            <a:ext cx="11449050" cy="4214255"/>
          </a:xfrm>
        </p:spPr>
        <p:txBody>
          <a:bodyPr/>
          <a:lstStyle/>
          <a:p>
            <a:pPr lvl="0"/>
            <a:r>
              <a:rPr lang="de-DE" noProof="0" dirty="0"/>
              <a:t>Formatvorlagen des Textmasters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noProof="0"/>
              <a:t>00 Month 2018</a:t>
            </a:r>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en-US" noProof="0" dirty="0"/>
              <a:t>Subline</a:t>
            </a:r>
          </a:p>
        </p:txBody>
      </p:sp>
      <p:sp>
        <p:nvSpPr>
          <p:cNvPr id="4" name="Foliennummernplatzhalter 3">
            <a:extLst>
              <a:ext uri="{FF2B5EF4-FFF2-40B4-BE49-F238E27FC236}">
                <a16:creationId xmlns:a16="http://schemas.microsoft.com/office/drawing/2014/main" id="{4F581D6B-1739-4E95-A7A3-5B7B04BE533F}"/>
              </a:ext>
            </a:extLst>
          </p:cNvPr>
          <p:cNvSpPr>
            <a:spLocks noGrp="1"/>
          </p:cNvSpPr>
          <p:nvPr>
            <p:ph type="sldNum" sz="quarter" idx="16"/>
          </p:nvPr>
        </p:nvSpPr>
        <p:spPr/>
        <p:txBody>
          <a:bodyPr/>
          <a:lstStyle/>
          <a:p>
            <a:r>
              <a:rPr lang="en-US"/>
              <a:t>Page </a:t>
            </a:r>
            <a:fld id="{A52F4D17-1AD6-42D9-B93A-EB002C62F438}" type="slidenum">
              <a:rPr lang="en-US" smtClean="0"/>
              <a:pPr/>
              <a:t>‹#›</a:t>
            </a:fld>
            <a:endParaRPr lang="en-US" noProof="0"/>
          </a:p>
        </p:txBody>
      </p:sp>
    </p:spTree>
    <p:extLst>
      <p:ext uri="{BB962C8B-B14F-4D97-AF65-F5344CB8AC3E}">
        <p14:creationId xmlns:p14="http://schemas.microsoft.com/office/powerpoint/2010/main" val="121020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3" name="Content Placeholder 2"/>
          <p:cNvSpPr>
            <a:spLocks noGrp="1"/>
          </p:cNvSpPr>
          <p:nvPr>
            <p:ph idx="1"/>
          </p:nvPr>
        </p:nvSpPr>
        <p:spPr>
          <a:xfrm>
            <a:off x="360000" y="1578310"/>
            <a:ext cx="114490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noProof="0"/>
              <a:t>00 Month 2018</a:t>
            </a:r>
          </a:p>
        </p:txBody>
      </p:sp>
      <p:sp>
        <p:nvSpPr>
          <p:cNvPr id="7" name="Textplatzhalter 10">
            <a:extLst>
              <a:ext uri="{FF2B5EF4-FFF2-40B4-BE49-F238E27FC236}">
                <a16:creationId xmlns:a16="http://schemas.microsoft.com/office/drawing/2014/main" id="{29624FD4-E8F5-4C76-8AB0-019D7FCEAADC}"/>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en-US" noProof="0" dirty="0"/>
              <a:t>Subline</a:t>
            </a:r>
          </a:p>
        </p:txBody>
      </p:sp>
      <p:sp>
        <p:nvSpPr>
          <p:cNvPr id="4" name="Foliennummernplatzhalter 3">
            <a:extLst>
              <a:ext uri="{FF2B5EF4-FFF2-40B4-BE49-F238E27FC236}">
                <a16:creationId xmlns:a16="http://schemas.microsoft.com/office/drawing/2014/main" id="{94D65862-E64A-4E5F-8934-CBE2F43FDC99}"/>
              </a:ext>
            </a:extLst>
          </p:cNvPr>
          <p:cNvSpPr>
            <a:spLocks noGrp="1"/>
          </p:cNvSpPr>
          <p:nvPr>
            <p:ph type="sldNum" sz="quarter" idx="16"/>
          </p:nvPr>
        </p:nvSpPr>
        <p:spPr/>
        <p:txBody>
          <a:bodyPr/>
          <a:lstStyle/>
          <a:p>
            <a:r>
              <a:rPr lang="en-US"/>
              <a:t>Page </a:t>
            </a:r>
            <a:fld id="{A52F4D17-1AD6-42D9-B93A-EB002C62F438}" type="slidenum">
              <a:rPr lang="en-US" smtClean="0"/>
              <a:pPr/>
              <a:t>‹#›</a:t>
            </a:fld>
            <a:endParaRPr lang="en-US" noProof="0"/>
          </a:p>
        </p:txBody>
      </p:sp>
    </p:spTree>
    <p:extLst>
      <p:ext uri="{BB962C8B-B14F-4D97-AF65-F5344CB8AC3E}">
        <p14:creationId xmlns:p14="http://schemas.microsoft.com/office/powerpoint/2010/main" val="743926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r>
              <a:rPr lang="en-US" noProof="0"/>
              <a:t>00 Month 2018</a:t>
            </a:r>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60000" y="1628775"/>
            <a:ext cx="5437187" cy="316837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60000" y="4900254"/>
            <a:ext cx="5437187" cy="868722"/>
          </a:xfrm>
        </p:spPr>
        <p:txBody>
          <a:bodyPr/>
          <a:lstStyle>
            <a:lvl1pPr marL="0" indent="0">
              <a:spcAft>
                <a:spcPts val="0"/>
              </a:spcAft>
              <a:buNone/>
              <a:defRPr sz="1800"/>
            </a:lvl1pPr>
          </a:lstStyle>
          <a:p>
            <a:pPr lvl="0"/>
            <a:r>
              <a:rPr lang="en-US" noProof="0" dirty="0"/>
              <a:t>Caption</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6383338" y="1628775"/>
            <a:ext cx="5437187" cy="316837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6383338" y="4900254"/>
            <a:ext cx="5437187" cy="868722"/>
          </a:xfrm>
        </p:spPr>
        <p:txBody>
          <a:bodyPr/>
          <a:lstStyle>
            <a:lvl1pPr marL="0" indent="0">
              <a:spcAft>
                <a:spcPts val="0"/>
              </a:spcAft>
              <a:buNone/>
              <a:defRPr sz="1800"/>
            </a:lvl1pPr>
          </a:lstStyle>
          <a:p>
            <a:pPr lvl="0"/>
            <a:r>
              <a:rPr lang="en-US" noProof="0" dirty="0"/>
              <a:t>Caption</a:t>
            </a:r>
          </a:p>
        </p:txBody>
      </p:sp>
      <p:sp>
        <p:nvSpPr>
          <p:cNvPr id="13" name="Textplatzhalter 10">
            <a:extLst>
              <a:ext uri="{FF2B5EF4-FFF2-40B4-BE49-F238E27FC236}">
                <a16:creationId xmlns:a16="http://schemas.microsoft.com/office/drawing/2014/main" id="{8D87DCD3-D230-4056-A20A-D9CBA549CE9C}"/>
              </a:ext>
            </a:extLst>
          </p:cNvPr>
          <p:cNvSpPr>
            <a:spLocks noGrp="1"/>
          </p:cNvSpPr>
          <p:nvPr>
            <p:ph type="body" sz="quarter" idx="17"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en-US" noProof="0" dirty="0"/>
              <a:t>Subline</a:t>
            </a:r>
          </a:p>
        </p:txBody>
      </p:sp>
      <p:sp>
        <p:nvSpPr>
          <p:cNvPr id="3" name="Foliennummernplatzhalter 2">
            <a:extLst>
              <a:ext uri="{FF2B5EF4-FFF2-40B4-BE49-F238E27FC236}">
                <a16:creationId xmlns:a16="http://schemas.microsoft.com/office/drawing/2014/main" id="{2F566AD1-91A5-4D6F-BE6D-62150997CE1F}"/>
              </a:ext>
            </a:extLst>
          </p:cNvPr>
          <p:cNvSpPr>
            <a:spLocks noGrp="1"/>
          </p:cNvSpPr>
          <p:nvPr>
            <p:ph type="sldNum" sz="quarter" idx="18"/>
          </p:nvPr>
        </p:nvSpPr>
        <p:spPr/>
        <p:txBody>
          <a:bodyPr/>
          <a:lstStyle/>
          <a:p>
            <a:r>
              <a:rPr lang="en-US"/>
              <a:t>Page </a:t>
            </a:r>
            <a:fld id="{A52F4D17-1AD6-42D9-B93A-EB002C62F438}" type="slidenum">
              <a:rPr lang="en-US" smtClean="0"/>
              <a:pPr/>
              <a:t>‹#›</a:t>
            </a:fld>
            <a:endParaRPr lang="en-US" noProof="0"/>
          </a:p>
        </p:txBody>
      </p:sp>
    </p:spTree>
    <p:extLst>
      <p:ext uri="{BB962C8B-B14F-4D97-AF65-F5344CB8AC3E}">
        <p14:creationId xmlns:p14="http://schemas.microsoft.com/office/powerpoint/2010/main" val="370165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spc="0" baseline="0">
                <a:solidFill>
                  <a:schemeClr val="tx2"/>
                </a:solidFill>
              </a:defRPr>
            </a:lvl1pPr>
          </a:lstStyle>
          <a:p>
            <a:r>
              <a:rPr lang="de-DE" noProof="0" dirty="0"/>
              <a:t>Titelmasterformat durch Klicken bearbeiten</a:t>
            </a:r>
            <a:endParaRPr lang="en-US" noProof="0"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r>
              <a:rPr lang="en-US" noProof="0"/>
              <a:t>00 Month 2018</a:t>
            </a:r>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en-US" noProof="0" dirty="0"/>
              <a:t>Subline</a:t>
            </a:r>
          </a:p>
        </p:txBody>
      </p:sp>
      <p:sp>
        <p:nvSpPr>
          <p:cNvPr id="3" name="Foliennummernplatzhalter 2">
            <a:extLst>
              <a:ext uri="{FF2B5EF4-FFF2-40B4-BE49-F238E27FC236}">
                <a16:creationId xmlns:a16="http://schemas.microsoft.com/office/drawing/2014/main" id="{1C9A4D5F-2E35-47CB-9ECC-6BDDA4543523}"/>
              </a:ext>
            </a:extLst>
          </p:cNvPr>
          <p:cNvSpPr>
            <a:spLocks noGrp="1"/>
          </p:cNvSpPr>
          <p:nvPr>
            <p:ph type="sldNum" sz="quarter" idx="16"/>
          </p:nvPr>
        </p:nvSpPr>
        <p:spPr/>
        <p:txBody>
          <a:bodyPr/>
          <a:lstStyle/>
          <a:p>
            <a:r>
              <a:rPr lang="en-US"/>
              <a:t>Page </a:t>
            </a:r>
            <a:fld id="{A52F4D17-1AD6-42D9-B93A-EB002C62F438}" type="slidenum">
              <a:rPr lang="en-US" smtClean="0"/>
              <a:pPr/>
              <a:t>‹#›</a:t>
            </a:fld>
            <a:endParaRPr lang="en-US" noProof="0"/>
          </a:p>
        </p:txBody>
      </p:sp>
    </p:spTree>
    <p:extLst>
      <p:ext uri="{BB962C8B-B14F-4D97-AF65-F5344CB8AC3E}">
        <p14:creationId xmlns:p14="http://schemas.microsoft.com/office/powerpoint/2010/main" val="261187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1A9D9CA0-0D3A-430F-A273-E4F9DC8D4FCA}"/>
              </a:ext>
            </a:extLst>
          </p:cNvPr>
          <p:cNvSpPr>
            <a:spLocks noGrp="1"/>
          </p:cNvSpPr>
          <p:nvPr>
            <p:ph type="dt" sz="half" idx="10"/>
          </p:nvPr>
        </p:nvSpPr>
        <p:spPr/>
        <p:txBody>
          <a:bodyPr/>
          <a:lstStyle/>
          <a:p>
            <a:r>
              <a:rPr lang="en-US" noProof="0"/>
              <a:t>00 Month 2018</a:t>
            </a:r>
          </a:p>
        </p:txBody>
      </p:sp>
      <p:sp>
        <p:nvSpPr>
          <p:cNvPr id="2" name="Foliennummernplatzhalter 1">
            <a:extLst>
              <a:ext uri="{FF2B5EF4-FFF2-40B4-BE49-F238E27FC236}">
                <a16:creationId xmlns:a16="http://schemas.microsoft.com/office/drawing/2014/main" id="{FBEB74CF-3CEB-49F7-B847-0E316736F21A}"/>
              </a:ext>
            </a:extLst>
          </p:cNvPr>
          <p:cNvSpPr>
            <a:spLocks noGrp="1"/>
          </p:cNvSpPr>
          <p:nvPr>
            <p:ph type="sldNum" sz="quarter" idx="11"/>
          </p:nvPr>
        </p:nvSpPr>
        <p:spPr/>
        <p:txBody>
          <a:bodyPr/>
          <a:lstStyle/>
          <a:p>
            <a:r>
              <a:rPr lang="en-US"/>
              <a:t>Page </a:t>
            </a:r>
            <a:fld id="{A52F4D17-1AD6-42D9-B93A-EB002C62F438}" type="slidenum">
              <a:rPr lang="en-US" smtClean="0"/>
              <a:pPr/>
              <a:t>‹#›</a:t>
            </a:fld>
            <a:endParaRPr lang="en-US" noProof="0"/>
          </a:p>
        </p:txBody>
      </p:sp>
    </p:spTree>
    <p:extLst>
      <p:ext uri="{BB962C8B-B14F-4D97-AF65-F5344CB8AC3E}">
        <p14:creationId xmlns:p14="http://schemas.microsoft.com/office/powerpoint/2010/main" val="10631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563143"/>
            <a:ext cx="11449050" cy="4214255"/>
          </a:xfrm>
          <a:prstGeom prst="rect">
            <a:avLst/>
          </a:prstGeom>
        </p:spPr>
        <p:txBody>
          <a:bodyPr vert="horz" lIns="0" tIns="0" rIns="0" bIns="0" rtlCol="0" anchor="t" anchorCtr="0">
            <a:noAutofit/>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4"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r>
              <a:rPr lang="en-US"/>
              <a:t>00 Month 2018</a:t>
            </a:r>
          </a:p>
        </p:txBody>
      </p:sp>
      <p:sp>
        <p:nvSpPr>
          <p:cNvPr id="6"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tx2"/>
                </a:solidFill>
              </a:defRPr>
            </a:lvl1pPr>
          </a:lstStyle>
          <a:p>
            <a:r>
              <a:rPr lang="en-US"/>
              <a:t>Page </a:t>
            </a:r>
            <a:fld id="{A52F4D17-1AD6-42D9-B93A-EB002C62F438}" type="slidenum">
              <a:rPr lang="en-US" smtClean="0"/>
              <a:pPr/>
              <a:t>‹#›</a:t>
            </a:fld>
            <a:endParaRPr lang="en-US"/>
          </a:p>
        </p:txBody>
      </p:sp>
      <p:sp>
        <p:nvSpPr>
          <p:cNvPr id="2" name="Title Placeholder 1"/>
          <p:cNvSpPr>
            <a:spLocks noGrp="1"/>
          </p:cNvSpPr>
          <p:nvPr>
            <p:ph type="title"/>
          </p:nvPr>
        </p:nvSpPr>
        <p:spPr>
          <a:xfrm>
            <a:off x="371475" y="324000"/>
            <a:ext cx="11449050" cy="1124780"/>
          </a:xfrm>
          <a:prstGeom prst="rect">
            <a:avLst/>
          </a:prstGeom>
        </p:spPr>
        <p:txBody>
          <a:bodyPr vert="horz" lIns="0" tIns="0" rIns="0" bIns="0" rtlCol="0" anchor="t" anchorCtr="0">
            <a:noAutofit/>
          </a:bodyPr>
          <a:lstStyle/>
          <a:p>
            <a:r>
              <a:rPr lang="en-US" noProof="0"/>
              <a:t>Mastertitelformat bearbeiten</a:t>
            </a:r>
          </a:p>
        </p:txBody>
      </p:sp>
      <p:pic>
        <p:nvPicPr>
          <p:cNvPr id="13" name="Grafik 12">
            <a:extLst>
              <a:ext uri="{FF2B5EF4-FFF2-40B4-BE49-F238E27FC236}">
                <a16:creationId xmlns:a16="http://schemas.microsoft.com/office/drawing/2014/main" id="{F2C4F5F8-9F24-424C-8284-2E94052236C1}"/>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pic>
        <p:nvPicPr>
          <p:cNvPr id="8" name="Grafik 7">
            <a:extLst>
              <a:ext uri="{FF2B5EF4-FFF2-40B4-BE49-F238E27FC236}">
                <a16:creationId xmlns:a16="http://schemas.microsoft.com/office/drawing/2014/main" id="{EF6C8115-8683-472F-BE9F-3E719023445D}"/>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372067" y="6424763"/>
            <a:ext cx="2303553" cy="91462"/>
          </a:xfrm>
          <a:prstGeom prst="rect">
            <a:avLst/>
          </a:prstGeom>
        </p:spPr>
      </p:pic>
    </p:spTree>
    <p:extLst>
      <p:ext uri="{BB962C8B-B14F-4D97-AF65-F5344CB8AC3E}">
        <p14:creationId xmlns:p14="http://schemas.microsoft.com/office/powerpoint/2010/main" val="3822747736"/>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1" r:id="rId4"/>
    <p:sldLayoutId id="2147483662" r:id="rId5"/>
    <p:sldLayoutId id="2147483672" r:id="rId6"/>
    <p:sldLayoutId id="2147483673" r:id="rId7"/>
    <p:sldLayoutId id="2147483666" r:id="rId8"/>
    <p:sldLayoutId id="2147483667" r:id="rId9"/>
  </p:sldLayoutIdLst>
  <p:hf hdr="0" ftr="0"/>
  <p:txStyles>
    <p:title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p:titleStyle>
    <p:body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userDrawn="1">
          <p15:clr>
            <a:srgbClr val="F26B43"/>
          </p15:clr>
        </p15:guide>
        <p15:guide id="2" pos="234" userDrawn="1">
          <p15:clr>
            <a:srgbClr val="F26B43"/>
          </p15:clr>
        </p15:guide>
        <p15:guide id="3" pos="7446" userDrawn="1">
          <p15:clr>
            <a:srgbClr val="F26B43"/>
          </p15:clr>
        </p15:guide>
        <p15:guide id="4" orient="horz" pos="278" userDrawn="1">
          <p15:clr>
            <a:srgbClr val="F26B43"/>
          </p15:clr>
        </p15:guide>
        <p15:guide id="6" pos="3659" userDrawn="1">
          <p15:clr>
            <a:srgbClr val="F26B43"/>
          </p15:clr>
        </p15:guide>
        <p15:guide id="7" pos="4021" userDrawn="1">
          <p15:clr>
            <a:srgbClr val="F26B43"/>
          </p15:clr>
        </p15:guide>
        <p15:guide id="8" orient="horz" pos="36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7">
            <a:extLst>
              <a:ext uri="{FF2B5EF4-FFF2-40B4-BE49-F238E27FC236}">
                <a16:creationId xmlns:a16="http://schemas.microsoft.com/office/drawing/2014/main" id="{1F1F54F7-F7F8-4C35-8F9D-AEEDE89CD34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 r="26"/>
          <a:stretch>
            <a:fillRect/>
          </a:stretch>
        </p:blipFill>
        <p:spPr/>
      </p:pic>
      <p:sp>
        <p:nvSpPr>
          <p:cNvPr id="2" name="Titel 1">
            <a:extLst>
              <a:ext uri="{FF2B5EF4-FFF2-40B4-BE49-F238E27FC236}">
                <a16:creationId xmlns:a16="http://schemas.microsoft.com/office/drawing/2014/main" id="{A5A64521-ED94-4240-8AD4-6C3D7A90E715}"/>
              </a:ext>
            </a:extLst>
          </p:cNvPr>
          <p:cNvSpPr>
            <a:spLocks noGrp="1"/>
          </p:cNvSpPr>
          <p:nvPr>
            <p:ph type="ctrTitle"/>
          </p:nvPr>
        </p:nvSpPr>
        <p:spPr>
          <a:xfrm>
            <a:off x="551385" y="3717072"/>
            <a:ext cx="10908777" cy="1152128"/>
          </a:xfrm>
        </p:spPr>
        <p:txBody>
          <a:bodyPr>
            <a:normAutofit fontScale="90000"/>
          </a:bodyPr>
          <a:lstStyle/>
          <a:p>
            <a:pPr>
              <a:lnSpc>
                <a:spcPct val="100000"/>
              </a:lnSpc>
            </a:pPr>
            <a:r>
              <a:rPr lang="en-US" b="0" cap="none" dirty="0">
                <a:latin typeface="+mn-lt"/>
                <a:cs typeface="Arial" panose="020B0604020202020204" pitchFamily="34" charset="0"/>
              </a:rPr>
              <a:t>Feasibility Study of a Single Crystal Diffractometer for Biological Macromolecules at a High Brilliance Neutron Source</a:t>
            </a:r>
            <a:br>
              <a:rPr lang="en-US" sz="3200" b="1" cap="none" dirty="0">
                <a:solidFill>
                  <a:prstClr val="white"/>
                </a:solidFill>
                <a:latin typeface="+mn-lt"/>
                <a:ea typeface="微软雅黑" panose="020B0503020204020204" pitchFamily="34" charset="-122"/>
                <a:cs typeface="Arial" panose="020B0604020202020204" pitchFamily="34" charset="0"/>
              </a:rPr>
            </a:br>
            <a:endParaRPr lang="en-US" cap="none" noProof="0" dirty="0">
              <a:latin typeface="+mn-lt"/>
              <a:cs typeface="Arial" panose="020B0604020202020204" pitchFamily="34" charset="0"/>
            </a:endParaRPr>
          </a:p>
        </p:txBody>
      </p:sp>
      <p:sp>
        <p:nvSpPr>
          <p:cNvPr id="3" name="Untertitel 2">
            <a:extLst>
              <a:ext uri="{FF2B5EF4-FFF2-40B4-BE49-F238E27FC236}">
                <a16:creationId xmlns:a16="http://schemas.microsoft.com/office/drawing/2014/main" id="{C693119F-69DD-4BF5-B78E-98C0144F5F54}"/>
              </a:ext>
            </a:extLst>
          </p:cNvPr>
          <p:cNvSpPr>
            <a:spLocks noGrp="1"/>
          </p:cNvSpPr>
          <p:nvPr>
            <p:ph type="subTitle" idx="1"/>
          </p:nvPr>
        </p:nvSpPr>
        <p:spPr>
          <a:xfrm>
            <a:off x="731837" y="5013216"/>
            <a:ext cx="10728325" cy="360000"/>
          </a:xfrm>
        </p:spPr>
        <p:txBody>
          <a:bodyPr>
            <a:normAutofit fontScale="92500" lnSpcReduction="10000"/>
          </a:bodyPr>
          <a:lstStyle/>
          <a:p>
            <a:r>
              <a:rPr lang="en-US" altLang="zh-CN" dirty="0">
                <a:solidFill>
                  <a:prstClr val="white"/>
                </a:solidFill>
                <a:latin typeface="Arial" panose="020B0604020202020204" pitchFamily="34" charset="0"/>
                <a:ea typeface="Microsoft YaHei" panose="020B0503020204020204" pitchFamily="34" charset="-122"/>
                <a:cs typeface="Arial" panose="020B0604020202020204" pitchFamily="34" charset="0"/>
              </a:rPr>
              <a:t>April</a:t>
            </a:r>
            <a:r>
              <a:rPr lang="en-US" altLang="zh-CN" sz="1600" dirty="0">
                <a:solidFill>
                  <a:prstClr val="white"/>
                </a:solidFill>
                <a:latin typeface="Arial" panose="020B0604020202020204" pitchFamily="34" charset="0"/>
                <a:ea typeface="Microsoft YaHei" panose="020B0503020204020204" pitchFamily="34" charset="-122"/>
                <a:cs typeface="Arial" panose="020B0604020202020204" pitchFamily="34" charset="0"/>
              </a:rPr>
              <a:t>, 16th, 2026</a:t>
            </a:r>
            <a:r>
              <a:rPr lang="zh-CN" altLang="en-US" sz="1800" dirty="0">
                <a:solidFill>
                  <a:prstClr val="white"/>
                </a:solidFill>
                <a:latin typeface="Arial" panose="020B0604020202020204" pitchFamily="34" charset="0"/>
                <a:ea typeface="Microsoft YaHei" panose="020B0503020204020204" pitchFamily="34" charset="-122"/>
                <a:cs typeface="Arial" panose="020B0604020202020204" pitchFamily="34" charset="0"/>
              </a:rPr>
              <a:t>  </a:t>
            </a:r>
            <a:r>
              <a:rPr lang="en-US" noProof="0" dirty="0"/>
              <a:t>I  </a:t>
            </a:r>
            <a:r>
              <a:rPr lang="en-US" altLang="zh-CN" sz="1600" dirty="0">
                <a:solidFill>
                  <a:srgbClr val="FFFFFF"/>
                </a:solidFill>
                <a:latin typeface="微软雅黑" panose="020B0503020204020204" pitchFamily="34" charset="-122"/>
                <a:ea typeface="微软雅黑" panose="020B0503020204020204" pitchFamily="34" charset="-122"/>
              </a:rPr>
              <a:t>Jialian He</a:t>
            </a:r>
            <a:r>
              <a:rPr lang="zh-CN" altLang="en-US" sz="1600" dirty="0">
                <a:solidFill>
                  <a:srgbClr val="FFFFFF"/>
                </a:solidFill>
                <a:latin typeface="微软雅黑" panose="020B0503020204020204" pitchFamily="34" charset="-122"/>
                <a:ea typeface="微软雅黑" panose="020B0503020204020204" pitchFamily="34" charset="-122"/>
              </a:rPr>
              <a:t>                          </a:t>
            </a:r>
            <a:r>
              <a:rPr lang="en-US" altLang="zh-CN" sz="1600" dirty="0">
                <a:solidFill>
                  <a:srgbClr val="FFFFFF"/>
                </a:solidFill>
                <a:latin typeface="微软雅黑" panose="020B0503020204020204" pitchFamily="34" charset="-122"/>
                <a:ea typeface="微软雅黑" panose="020B0503020204020204" pitchFamily="34" charset="-122"/>
              </a:rPr>
              <a:t>Supervisor: Tobias E. Schrader</a:t>
            </a:r>
          </a:p>
          <a:p>
            <a:endParaRPr lang="en-US" noProof="0" dirty="0"/>
          </a:p>
        </p:txBody>
      </p:sp>
      <p:sp>
        <p:nvSpPr>
          <p:cNvPr id="10" name="Textplatzhalter 9">
            <a:extLst>
              <a:ext uri="{FF2B5EF4-FFF2-40B4-BE49-F238E27FC236}">
                <a16:creationId xmlns:a16="http://schemas.microsoft.com/office/drawing/2014/main" id="{520D87E3-8281-4D07-A018-037CE982CC2F}"/>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4170454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CF972-F79E-001B-5068-189D9F809D6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33BA4D-50BB-39BF-761F-331EF92B6F4A}"/>
              </a:ext>
            </a:extLst>
          </p:cNvPr>
          <p:cNvSpPr>
            <a:spLocks noGrp="1"/>
          </p:cNvSpPr>
          <p:nvPr>
            <p:ph type="sldNum" sz="quarter" idx="16"/>
          </p:nvPr>
        </p:nvSpPr>
        <p:spPr/>
        <p:txBody>
          <a:bodyPr/>
          <a:lstStyle/>
          <a:p>
            <a:r>
              <a:rPr lang="en-US"/>
              <a:t>Page </a:t>
            </a:r>
            <a:fld id="{A52F4D17-1AD6-42D9-B93A-EB002C62F438}" type="slidenum">
              <a:rPr lang="en-US" smtClean="0"/>
              <a:pPr/>
              <a:t>10</a:t>
            </a:fld>
            <a:endParaRPr lang="en-US" noProof="0"/>
          </a:p>
        </p:txBody>
      </p:sp>
      <p:sp>
        <p:nvSpPr>
          <p:cNvPr id="11" name="Date Placeholder 3">
            <a:extLst>
              <a:ext uri="{FF2B5EF4-FFF2-40B4-BE49-F238E27FC236}">
                <a16:creationId xmlns:a16="http://schemas.microsoft.com/office/drawing/2014/main" id="{769D12A7-62B4-E0B6-5473-1B6B3A0EE2C9}"/>
              </a:ext>
            </a:extLst>
          </p:cNvPr>
          <p:cNvSpPr>
            <a:spLocks noGrp="1"/>
          </p:cNvSpPr>
          <p:nvPr>
            <p:ph type="dt" sz="half" idx="13"/>
          </p:nvPr>
        </p:nvSpPr>
        <p:spPr>
          <a:xfrm>
            <a:off x="3776105" y="6381328"/>
            <a:ext cx="1600508" cy="221109"/>
          </a:xfrm>
        </p:spPr>
        <p:txBody>
          <a:bodyPr/>
          <a:lstStyle/>
          <a:p>
            <a:r>
              <a:rPr lang="en-US" noProof="0" dirty="0"/>
              <a:t>00 </a:t>
            </a:r>
            <a:r>
              <a:rPr lang="en-US" dirty="0"/>
              <a:t>April</a:t>
            </a:r>
            <a:r>
              <a:rPr lang="en-US" noProof="0" dirty="0"/>
              <a:t> 2026</a:t>
            </a:r>
          </a:p>
        </p:txBody>
      </p:sp>
      <p:sp>
        <p:nvSpPr>
          <p:cNvPr id="12" name="Title 11">
            <a:extLst>
              <a:ext uri="{FF2B5EF4-FFF2-40B4-BE49-F238E27FC236}">
                <a16:creationId xmlns:a16="http://schemas.microsoft.com/office/drawing/2014/main" id="{2D58FD69-A273-C0F7-4B9C-29D54C7A3D33}"/>
              </a:ext>
            </a:extLst>
          </p:cNvPr>
          <p:cNvSpPr>
            <a:spLocks noGrp="1"/>
          </p:cNvSpPr>
          <p:nvPr>
            <p:ph type="title"/>
          </p:nvPr>
        </p:nvSpPr>
        <p:spPr/>
        <p:txBody>
          <a:bodyPr/>
          <a:lstStyle/>
          <a:p>
            <a:r>
              <a:rPr lang="en-US" dirty="0"/>
              <a:t>Main instrument parameters</a:t>
            </a:r>
          </a:p>
        </p:txBody>
      </p:sp>
      <p:sp>
        <p:nvSpPr>
          <p:cNvPr id="25" name="TextBox 5">
            <a:extLst>
              <a:ext uri="{FF2B5EF4-FFF2-40B4-BE49-F238E27FC236}">
                <a16:creationId xmlns:a16="http://schemas.microsoft.com/office/drawing/2014/main" id="{893A1758-C216-D199-6199-14896E3DC056}"/>
              </a:ext>
            </a:extLst>
          </p:cNvPr>
          <p:cNvSpPr txBox="1"/>
          <p:nvPr/>
        </p:nvSpPr>
        <p:spPr>
          <a:xfrm>
            <a:off x="8460099" y="4263078"/>
            <a:ext cx="2264978" cy="1671227"/>
          </a:xfrm>
          <a:prstGeom prst="rect">
            <a:avLst/>
          </a:prstGeom>
          <a:noFill/>
          <a:ln>
            <a:solidFill>
              <a:srgbClr val="0000FF"/>
            </a:solidFill>
          </a:ln>
        </p:spPr>
        <p:txBody>
          <a:bodyPr wrap="square" rtlCol="0">
            <a:spAutoFit/>
          </a:bodyPr>
          <a:lstStyle/>
          <a:p>
            <a:pPr algn="l">
              <a:lnSpc>
                <a:spcPct val="95000"/>
              </a:lnSpc>
            </a:pPr>
            <a:r>
              <a:rPr lang="en-US" sz="1200" dirty="0">
                <a:latin typeface="Calibri" panose="020F0502020204030204" pitchFamily="34" charset="0"/>
                <a:cs typeface="Calibri" panose="020F0502020204030204" pitchFamily="34" charset="0"/>
              </a:rPr>
              <a:t>f:  source frequency</a:t>
            </a:r>
          </a:p>
          <a:p>
            <a:pPr>
              <a:lnSpc>
                <a:spcPct val="95000"/>
              </a:lnSpc>
            </a:pPr>
            <a:r>
              <a:rPr lang="en-US" sz="1200" dirty="0">
                <a:latin typeface="Calibri" panose="020F0502020204030204" pitchFamily="34" charset="0"/>
                <a:cs typeface="Calibri" panose="020F0502020204030204" pitchFamily="34" charset="0"/>
              </a:rPr>
              <a:t>α: duty cycle</a:t>
            </a:r>
          </a:p>
          <a:p>
            <a:pPr>
              <a:lnSpc>
                <a:spcPct val="95000"/>
              </a:lnSpc>
            </a:pPr>
            <a:r>
              <a:rPr lang="el-GR" sz="1200" dirty="0">
                <a:latin typeface="Calibri" panose="020F0502020204030204" pitchFamily="34" charset="0"/>
                <a:cs typeface="Calibri" panose="020F0502020204030204" pitchFamily="34" charset="0"/>
              </a:rPr>
              <a:t>τ</a:t>
            </a:r>
            <a:r>
              <a:rPr lang="en-US" sz="1200" dirty="0">
                <a:latin typeface="Calibri" panose="020F0502020204030204" pitchFamily="34" charset="0"/>
                <a:cs typeface="Calibri" panose="020F0502020204030204" pitchFamily="34" charset="0"/>
              </a:rPr>
              <a:t>: pulse length</a:t>
            </a:r>
          </a:p>
          <a:p>
            <a:pPr algn="l">
              <a:lnSpc>
                <a:spcPct val="95000"/>
              </a:lnSpc>
            </a:pPr>
            <a:r>
              <a:rPr lang="en-US" sz="1200" dirty="0">
                <a:latin typeface="Calibri" panose="020F0502020204030204" pitchFamily="34" charset="0"/>
                <a:cs typeface="Calibri" panose="020F0502020204030204" pitchFamily="34" charset="0"/>
              </a:rPr>
              <a:t>L: instrument length</a:t>
            </a:r>
          </a:p>
          <a:p>
            <a:pPr algn="l">
              <a:lnSpc>
                <a:spcPct val="95000"/>
              </a:lnSpc>
            </a:pPr>
            <a:r>
              <a:rPr lang="en-US" sz="1200" dirty="0" err="1">
                <a:latin typeface="Calibri" panose="020F0502020204030204" pitchFamily="34" charset="0"/>
                <a:cs typeface="Calibri" panose="020F0502020204030204" pitchFamily="34" charset="0"/>
              </a:rPr>
              <a:t>D</a:t>
            </a:r>
            <a:r>
              <a:rPr lang="en-US" sz="1200" baseline="-25000" dirty="0" err="1">
                <a:latin typeface="Calibri" panose="020F0502020204030204" pitchFamily="34" charset="0"/>
                <a:cs typeface="Calibri" panose="020F0502020204030204" pitchFamily="34" charset="0"/>
              </a:rPr>
              <a:t>min</a:t>
            </a:r>
            <a:r>
              <a:rPr lang="en-US" sz="1200" dirty="0">
                <a:latin typeface="Calibri" panose="020F0502020204030204" pitchFamily="34" charset="0"/>
                <a:cs typeface="Calibri" panose="020F0502020204030204" pitchFamily="34" charset="0"/>
              </a:rPr>
              <a:t>: min. chopper distance</a:t>
            </a:r>
          </a:p>
          <a:p>
            <a:pPr>
              <a:lnSpc>
                <a:spcPct val="95000"/>
              </a:lnSpc>
            </a:pPr>
            <a:r>
              <a:rPr lang="el-GR" sz="1200" dirty="0">
                <a:latin typeface="Calibri" panose="020F0502020204030204" pitchFamily="34" charset="0"/>
                <a:cs typeface="Calibri" panose="020F0502020204030204" pitchFamily="34" charset="0"/>
              </a:rPr>
              <a:t>λ</a:t>
            </a:r>
            <a:r>
              <a:rPr lang="en-US" sz="1200" dirty="0">
                <a:latin typeface="Calibri" panose="020F0502020204030204" pitchFamily="34" charset="0"/>
                <a:cs typeface="Calibri" panose="020F0502020204030204" pitchFamily="34" charset="0"/>
              </a:rPr>
              <a:t>: wavelength</a:t>
            </a:r>
          </a:p>
          <a:p>
            <a:pPr algn="l">
              <a:lnSpc>
                <a:spcPct val="95000"/>
              </a:lnSpc>
            </a:pPr>
            <a:r>
              <a:rPr lang="en-US" sz="1200" dirty="0" err="1">
                <a:latin typeface="Calibri" panose="020F0502020204030204" pitchFamily="34" charset="0"/>
                <a:cs typeface="Calibri" panose="020F0502020204030204" pitchFamily="34" charset="0"/>
              </a:rPr>
              <a:t>θ</a:t>
            </a:r>
            <a:r>
              <a:rPr lang="en-US" sz="1200" baseline="-25000" dirty="0" err="1">
                <a:latin typeface="Calibri" panose="020F0502020204030204" pitchFamily="34" charset="0"/>
                <a:cs typeface="Calibri" panose="020F0502020204030204" pitchFamily="34" charset="0"/>
              </a:rPr>
              <a:t>B</a:t>
            </a:r>
            <a:r>
              <a:rPr lang="en-US" sz="1200" dirty="0">
                <a:latin typeface="Calibri" panose="020F0502020204030204" pitchFamily="34" charset="0"/>
                <a:cs typeface="Calibri" panose="020F0502020204030204" pitchFamily="34" charset="0"/>
              </a:rPr>
              <a:t>: Bragg angle</a:t>
            </a:r>
          </a:p>
          <a:p>
            <a:pPr algn="l">
              <a:lnSpc>
                <a:spcPct val="95000"/>
              </a:lnSpc>
            </a:pPr>
            <a:r>
              <a:rPr lang="en-US" sz="1200" dirty="0">
                <a:latin typeface="Calibri" panose="020F0502020204030204" pitchFamily="34" charset="0"/>
                <a:cs typeface="Calibri" panose="020F0502020204030204" pitchFamily="34" charset="0"/>
              </a:rPr>
              <a:t>N</a:t>
            </a:r>
            <a:r>
              <a:rPr lang="en-US" sz="1200" baseline="-25000" dirty="0">
                <a:latin typeface="Calibri" panose="020F0502020204030204" pitchFamily="34" charset="0"/>
                <a:cs typeface="Calibri" panose="020F0502020204030204" pitchFamily="34" charset="0"/>
              </a:rPr>
              <a:t>WFM</a:t>
            </a:r>
            <a:r>
              <a:rPr lang="en-US" sz="1200" dirty="0">
                <a:latin typeface="Calibri" panose="020F0502020204030204" pitchFamily="34" charset="0"/>
                <a:cs typeface="Calibri" panose="020F0502020204030204" pitchFamily="34" charset="0"/>
              </a:rPr>
              <a:t>: number of frames in       wavelength frame multiplication</a:t>
            </a:r>
          </a:p>
        </p:txBody>
      </p:sp>
      <p:grpSp>
        <p:nvGrpSpPr>
          <p:cNvPr id="2" name="Group 1">
            <a:extLst>
              <a:ext uri="{FF2B5EF4-FFF2-40B4-BE49-F238E27FC236}">
                <a16:creationId xmlns:a16="http://schemas.microsoft.com/office/drawing/2014/main" id="{7C0B4AA4-A433-3105-A04C-2295DE89539A}"/>
              </a:ext>
            </a:extLst>
          </p:cNvPr>
          <p:cNvGrpSpPr/>
          <p:nvPr/>
        </p:nvGrpSpPr>
        <p:grpSpPr>
          <a:xfrm>
            <a:off x="836763" y="1393832"/>
            <a:ext cx="7332651" cy="4195408"/>
            <a:chOff x="767408" y="878702"/>
            <a:chExt cx="7332651" cy="4195408"/>
          </a:xfrm>
        </p:grpSpPr>
        <p:sp>
          <p:nvSpPr>
            <p:cNvPr id="21" name="Textplatzhalter 7">
              <a:extLst>
                <a:ext uri="{FF2B5EF4-FFF2-40B4-BE49-F238E27FC236}">
                  <a16:creationId xmlns:a16="http://schemas.microsoft.com/office/drawing/2014/main" id="{D000DF55-92E3-D21C-B7D8-1C851C4D2545}"/>
                </a:ext>
              </a:extLst>
            </p:cNvPr>
            <p:cNvSpPr txBox="1">
              <a:spLocks/>
            </p:cNvSpPr>
            <p:nvPr/>
          </p:nvSpPr>
          <p:spPr>
            <a:xfrm>
              <a:off x="1703512" y="1944666"/>
              <a:ext cx="1728190" cy="365760"/>
            </a:xfrm>
            <a:prstGeom prst="rect">
              <a:avLst/>
            </a:prstGeom>
          </p:spPr>
          <p:txBody>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Resolution:</a:t>
              </a:r>
            </a:p>
          </p:txBody>
        </p:sp>
        <mc:AlternateContent xmlns:mc="http://schemas.openxmlformats.org/markup-compatibility/2006" xmlns:a14="http://schemas.microsoft.com/office/drawing/2010/main">
          <mc:Choice Requires="a14">
            <p:sp>
              <p:nvSpPr>
                <p:cNvPr id="22" name="Object 1192">
                  <a:extLst>
                    <a:ext uri="{FF2B5EF4-FFF2-40B4-BE49-F238E27FC236}">
                      <a16:creationId xmlns:a16="http://schemas.microsoft.com/office/drawing/2014/main" id="{25962DF4-B6A5-54FE-D272-1B54F965F302}"/>
                    </a:ext>
                  </a:extLst>
                </p:cNvPr>
                <p:cNvSpPr txBox="1"/>
                <p:nvPr/>
              </p:nvSpPr>
              <p:spPr bwMode="auto">
                <a:xfrm>
                  <a:off x="2783630" y="1654820"/>
                  <a:ext cx="5316429" cy="1747136"/>
                </a:xfrm>
                <a:prstGeom prst="rect">
                  <a:avLst/>
                </a:prstGeom>
                <a:noFill/>
              </p:spPr>
              <p:txBody>
                <a:bodyPr>
                  <a:noAutofit/>
                </a:bodyPr>
                <a:lstStyle/>
                <a:p>
                  <a:pPr/>
                  <a14:m>
                    <m:oMathPara xmlns:m="http://schemas.openxmlformats.org/officeDocument/2006/math">
                      <m:oMathParaPr>
                        <m:jc m:val="centerGroup"/>
                      </m:oMathParaPr>
                      <m:oMath xmlns:m="http://schemas.openxmlformats.org/officeDocument/2006/math">
                        <m:f>
                          <m:fPr>
                            <m:ctrlPr>
                              <a:rPr lang="en-US" sz="1600" i="1" smtClean="0">
                                <a:solidFill>
                                  <a:srgbClr val="000000"/>
                                </a:solidFill>
                                <a:latin typeface="Cambria Math" panose="02040503050406030204" pitchFamily="18" charset="0"/>
                              </a:rPr>
                            </m:ctrlPr>
                          </m:fPr>
                          <m:num>
                            <m:r>
                              <m:rPr>
                                <m:sty m:val="p"/>
                              </m:rPr>
                              <a:rPr lang="en-US" sz="1600" i="1">
                                <a:solidFill>
                                  <a:srgbClr val="000000"/>
                                </a:solidFill>
                                <a:latin typeface="Cambria Math" panose="02040503050406030204" pitchFamily="18" charset="0"/>
                              </a:rPr>
                              <m:t>Δ</m:t>
                            </m:r>
                            <m:r>
                              <a:rPr lang="en-US" sz="1600" i="1">
                                <a:solidFill>
                                  <a:srgbClr val="000000"/>
                                </a:solidFill>
                                <a:latin typeface="Cambria Math" panose="02040503050406030204" pitchFamily="18" charset="0"/>
                              </a:rPr>
                              <m:t>𝑑</m:t>
                            </m:r>
                          </m:num>
                          <m:den>
                            <m:r>
                              <a:rPr lang="en-US" sz="1600" i="1">
                                <a:solidFill>
                                  <a:srgbClr val="000000"/>
                                </a:solidFill>
                                <a:latin typeface="Cambria Math" panose="02040503050406030204" pitchFamily="18" charset="0"/>
                              </a:rPr>
                              <m:t>𝑑</m:t>
                            </m:r>
                          </m:den>
                        </m:f>
                        <m:r>
                          <a:rPr lang="en-US" sz="1600" i="1">
                            <a:solidFill>
                              <a:srgbClr val="000000"/>
                            </a:solidFill>
                            <a:latin typeface="Cambria Math" panose="02040503050406030204" pitchFamily="18" charset="0"/>
                          </a:rPr>
                          <m:t> =</m:t>
                        </m:r>
                        <m:rad>
                          <m:radPr>
                            <m:degHide m:val="on"/>
                            <m:ctrlPr>
                              <a:rPr lang="en-US" sz="1600" i="1" smtClean="0">
                                <a:solidFill>
                                  <a:srgbClr val="000000"/>
                                </a:solidFill>
                                <a:latin typeface="Cambria Math" panose="02040503050406030204" pitchFamily="18" charset="0"/>
                              </a:rPr>
                            </m:ctrlPr>
                          </m:radPr>
                          <m:deg/>
                          <m:e>
                            <m:sSup>
                              <m:sSupPr>
                                <m:ctrlPr>
                                  <a:rPr lang="en-US" sz="1600" i="1">
                                    <a:solidFill>
                                      <a:srgbClr val="000000"/>
                                    </a:solidFill>
                                    <a:latin typeface="Cambria Math" panose="02040503050406030204" pitchFamily="18" charset="0"/>
                                  </a:rPr>
                                </m:ctrlPr>
                              </m:sSupPr>
                              <m:e>
                                <m:d>
                                  <m:dPr>
                                    <m:ctrlPr>
                                      <a:rPr lang="en-US" sz="1600" i="1">
                                        <a:solidFill>
                                          <a:srgbClr val="000000"/>
                                        </a:solidFill>
                                        <a:latin typeface="Cambria Math" panose="02040503050406030204" pitchFamily="18" charset="0"/>
                                      </a:rPr>
                                    </m:ctrlPr>
                                  </m:dPr>
                                  <m:e>
                                    <m:f>
                                      <m:fPr>
                                        <m:ctrlPr>
                                          <a:rPr lang="en-US" sz="1600" i="1">
                                            <a:solidFill>
                                              <a:srgbClr val="000000"/>
                                            </a:solidFill>
                                            <a:latin typeface="Cambria Math" panose="02040503050406030204" pitchFamily="18" charset="0"/>
                                          </a:rPr>
                                        </m:ctrlPr>
                                      </m:fPr>
                                      <m:num>
                                        <m:r>
                                          <a:rPr lang="en-US" sz="1600" i="1" smtClean="0">
                                            <a:solidFill>
                                              <a:srgbClr val="000000"/>
                                            </a:solidFill>
                                            <a:latin typeface="Cambria Math" panose="02040503050406030204" pitchFamily="18" charset="0"/>
                                            <a:ea typeface="Cambria Math" panose="02040503050406030204" pitchFamily="18" charset="0"/>
                                          </a:rPr>
                                          <m:t>∆</m:t>
                                        </m:r>
                                        <m:r>
                                          <a:rPr lang="en-US" sz="1600" b="0" i="1" smtClean="0">
                                            <a:solidFill>
                                              <a:srgbClr val="000000"/>
                                            </a:solidFill>
                                            <a:latin typeface="Cambria Math" panose="02040503050406030204" pitchFamily="18" charset="0"/>
                                            <a:ea typeface="Cambria Math" panose="02040503050406030204" pitchFamily="18" charset="0"/>
                                          </a:rPr>
                                          <m:t>𝑡</m:t>
                                        </m:r>
                                      </m:num>
                                      <m:den>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𝑇</m:t>
                                            </m:r>
                                          </m:e>
                                          <m:sub>
                                            <m:r>
                                              <a:rPr lang="en-US" sz="1600" i="1">
                                                <a:solidFill>
                                                  <a:srgbClr val="000000"/>
                                                </a:solidFill>
                                                <a:latin typeface="Cambria Math" panose="02040503050406030204" pitchFamily="18" charset="0"/>
                                              </a:rPr>
                                              <m:t>𝑂𝐹</m:t>
                                            </m:r>
                                          </m:sub>
                                        </m:sSub>
                                      </m:den>
                                    </m:f>
                                  </m:e>
                                </m:d>
                              </m:e>
                              <m:sup>
                                <m:r>
                                  <a:rPr lang="en-US" sz="1600" i="1">
                                    <a:solidFill>
                                      <a:srgbClr val="000000"/>
                                    </a:solidFill>
                                    <a:latin typeface="Cambria Math" panose="02040503050406030204" pitchFamily="18" charset="0"/>
                                  </a:rPr>
                                  <m:t>2</m:t>
                                </m:r>
                              </m:sup>
                            </m:sSup>
                            <m:sSup>
                              <m:sSupPr>
                                <m:ctrlPr>
                                  <a:rPr lang="en-US" sz="1600" i="1">
                                    <a:solidFill>
                                      <a:srgbClr val="000000"/>
                                    </a:solidFill>
                                    <a:latin typeface="Cambria Math" panose="02040503050406030204" pitchFamily="18" charset="0"/>
                                  </a:rPr>
                                </m:ctrlPr>
                              </m:sSupPr>
                              <m:e>
                                <m:r>
                                  <a:rPr lang="en-US" sz="1600" b="0" i="1" smtClean="0">
                                    <a:solidFill>
                                      <a:srgbClr val="000000"/>
                                    </a:solidFill>
                                    <a:latin typeface="Cambria Math" panose="02040503050406030204" pitchFamily="18" charset="0"/>
                                  </a:rPr>
                                  <m:t>+</m:t>
                                </m:r>
                                <m:d>
                                  <m:dPr>
                                    <m:ctrlPr>
                                      <a:rPr lang="en-US" sz="1600" i="1">
                                        <a:solidFill>
                                          <a:srgbClr val="000000"/>
                                        </a:solidFill>
                                        <a:latin typeface="Cambria Math" panose="02040503050406030204" pitchFamily="18" charset="0"/>
                                      </a:rPr>
                                    </m:ctrlPr>
                                  </m:dPr>
                                  <m:e>
                                    <m:f>
                                      <m:fPr>
                                        <m:ctrlPr>
                                          <a:rPr lang="en-US" sz="1600" i="1">
                                            <a:solidFill>
                                              <a:srgbClr val="000000"/>
                                            </a:solidFill>
                                            <a:latin typeface="Cambria Math" panose="02040503050406030204" pitchFamily="18" charset="0"/>
                                          </a:rPr>
                                        </m:ctrlPr>
                                      </m:fPr>
                                      <m:num>
                                        <m:r>
                                          <m:rPr>
                                            <m:sty m:val="p"/>
                                          </m:rPr>
                                          <a:rPr lang="en-US" sz="1600" i="1">
                                            <a:solidFill>
                                              <a:srgbClr val="000000"/>
                                            </a:solidFill>
                                            <a:latin typeface="Cambria Math" panose="02040503050406030204" pitchFamily="18" charset="0"/>
                                          </a:rPr>
                                          <m:t>Δ</m:t>
                                        </m:r>
                                        <m:r>
                                          <a:rPr lang="en-US" sz="1600" i="1">
                                            <a:solidFill>
                                              <a:srgbClr val="000000"/>
                                            </a:solidFill>
                                            <a:latin typeface="Cambria Math" panose="02040503050406030204" pitchFamily="18" charset="0"/>
                                          </a:rPr>
                                          <m:t>𝐿</m:t>
                                        </m:r>
                                      </m:num>
                                      <m:den>
                                        <m:r>
                                          <a:rPr lang="en-US" sz="1600" i="1">
                                            <a:solidFill>
                                              <a:srgbClr val="000000"/>
                                            </a:solidFill>
                                            <a:latin typeface="Cambria Math" panose="02040503050406030204" pitchFamily="18" charset="0"/>
                                          </a:rPr>
                                          <m:t>𝐿</m:t>
                                        </m:r>
                                      </m:den>
                                    </m:f>
                                  </m:e>
                                </m:d>
                              </m:e>
                              <m:sup>
                                <m:r>
                                  <a:rPr lang="en-US" sz="1600" i="1">
                                    <a:solidFill>
                                      <a:srgbClr val="000000"/>
                                    </a:solidFill>
                                    <a:latin typeface="Cambria Math" panose="02040503050406030204" pitchFamily="18" charset="0"/>
                                  </a:rPr>
                                  <m:t>2</m:t>
                                </m:r>
                              </m:sup>
                            </m:sSup>
                            <m:r>
                              <a:rPr lang="en-US" sz="1600" b="0" i="1" smtClean="0">
                                <a:solidFill>
                                  <a:srgbClr val="000000"/>
                                </a:solidFill>
                                <a:latin typeface="Cambria Math" panose="02040503050406030204" pitchFamily="18" charset="0"/>
                              </a:rPr>
                              <m:t>+</m:t>
                            </m:r>
                            <m:sSup>
                              <m:sSupPr>
                                <m:ctrlPr>
                                  <a:rPr lang="en-US" sz="1600" i="1">
                                    <a:solidFill>
                                      <a:srgbClr val="000000"/>
                                    </a:solidFill>
                                    <a:latin typeface="Cambria Math" panose="02040503050406030204" pitchFamily="18" charset="0"/>
                                  </a:rPr>
                                </m:ctrlPr>
                              </m:sSupPr>
                              <m:e>
                                <m:d>
                                  <m:dPr>
                                    <m:ctrlPr>
                                      <a:rPr lang="en-US" sz="1600" i="1">
                                        <a:solidFill>
                                          <a:srgbClr val="000000"/>
                                        </a:solidFill>
                                        <a:latin typeface="Cambria Math" panose="02040503050406030204" pitchFamily="18" charset="0"/>
                                      </a:rPr>
                                    </m:ctrlPr>
                                  </m:dPr>
                                  <m:e>
                                    <m:func>
                                      <m:funcPr>
                                        <m:ctrlPr>
                                          <a:rPr lang="en-US" sz="1600" i="1">
                                            <a:solidFill>
                                              <a:srgbClr val="000000"/>
                                            </a:solidFill>
                                            <a:latin typeface="Cambria Math" panose="02040503050406030204" pitchFamily="18" charset="0"/>
                                          </a:rPr>
                                        </m:ctrlPr>
                                      </m:funcPr>
                                      <m:fName>
                                        <m:sSub>
                                          <m:sSubPr>
                                            <m:ctrlPr>
                                              <a:rPr lang="en-US" sz="1600" i="1">
                                                <a:solidFill>
                                                  <a:srgbClr val="000000"/>
                                                </a:solidFill>
                                                <a:latin typeface="Cambria Math" panose="02040503050406030204" pitchFamily="18" charset="0"/>
                                              </a:rPr>
                                            </m:ctrlPr>
                                          </m:sSubPr>
                                          <m:e>
                                            <m:r>
                                              <m:rPr>
                                                <m:sty m:val="p"/>
                                              </m:rPr>
                                              <a:rPr lang="en-US" sz="1600">
                                                <a:solidFill>
                                                  <a:srgbClr val="000000"/>
                                                </a:solidFill>
                                                <a:latin typeface="Cambria Math" panose="02040503050406030204" pitchFamily="18" charset="0"/>
                                              </a:rPr>
                                              <m:t>cot</m:t>
                                            </m:r>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𝐵</m:t>
                                            </m:r>
                                          </m:sub>
                                        </m:sSub>
                                      </m:fName>
                                      <m:e>
                                        <m:r>
                                          <a:rPr lang="en-US" sz="1600" i="1" smtClean="0">
                                            <a:solidFill>
                                              <a:srgbClr val="000000"/>
                                            </a:solidFill>
                                            <a:latin typeface="Cambria Math" panose="02040503050406030204" pitchFamily="18" charset="0"/>
                                            <a:ea typeface="Cambria Math" panose="02040503050406030204" pitchFamily="18" charset="0"/>
                                          </a:rPr>
                                          <m:t>∙</m:t>
                                        </m:r>
                                      </m:e>
                                    </m:func>
                                    <m:r>
                                      <m:rPr>
                                        <m:sty m:val="p"/>
                                      </m:rPr>
                                      <a:rPr lang="en-US" sz="1600" i="1">
                                        <a:solidFill>
                                          <a:srgbClr val="000000"/>
                                        </a:solidFill>
                                        <a:latin typeface="Cambria Math" panose="02040503050406030204" pitchFamily="18" charset="0"/>
                                      </a:rPr>
                                      <m:t>Δ</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𝐵</m:t>
                                        </m:r>
                                      </m:sub>
                                    </m:sSub>
                                  </m:e>
                                </m:d>
                              </m:e>
                              <m:sup>
                                <m:r>
                                  <a:rPr lang="en-US" sz="1600" i="1">
                                    <a:solidFill>
                                      <a:srgbClr val="000000"/>
                                    </a:solidFill>
                                    <a:latin typeface="Cambria Math" panose="02040503050406030204" pitchFamily="18" charset="0"/>
                                  </a:rPr>
                                  <m:t>2</m:t>
                                </m:r>
                              </m:sup>
                            </m:sSup>
                          </m:e>
                        </m:rad>
                        <m:r>
                          <a:rPr lang="en-US" sz="1600" i="1">
                            <a:solidFill>
                              <a:srgbClr val="000000"/>
                            </a:solidFill>
                            <a:latin typeface="Cambria Math" panose="02040503050406030204" pitchFamily="18" charset="0"/>
                          </a:rPr>
                          <m:t> </m:t>
                        </m:r>
                        <m:r>
                          <a:rPr lang="en-US" sz="1600" b="0" i="1" smtClean="0">
                            <a:solidFill>
                              <a:srgbClr val="000000"/>
                            </a:solidFill>
                            <a:latin typeface="Cambria Math" panose="02040503050406030204" pitchFamily="18" charset="0"/>
                          </a:rPr>
                          <m:t>     </m:t>
                        </m:r>
                        <m:r>
                          <a:rPr lang="en-US" sz="1600" i="1">
                            <a:solidFill>
                              <a:srgbClr val="000000"/>
                            </a:solidFill>
                            <a:latin typeface="Cambria Math" panose="02040503050406030204" pitchFamily="18" charset="0"/>
                          </a:rPr>
                          <m:t>=</m:t>
                        </m:r>
                        <m:rad>
                          <m:radPr>
                            <m:degHide m:val="on"/>
                            <m:ctrlPr>
                              <a:rPr lang="en-US" sz="1600" i="1">
                                <a:solidFill>
                                  <a:srgbClr val="000000"/>
                                </a:solidFill>
                                <a:latin typeface="Cambria Math" panose="02040503050406030204" pitchFamily="18" charset="0"/>
                              </a:rPr>
                            </m:ctrlPr>
                          </m:radPr>
                          <m:deg/>
                          <m:e>
                            <m:sSup>
                              <m:sSupPr>
                                <m:ctrlPr>
                                  <a:rPr lang="en-US" sz="1600" i="1">
                                    <a:solidFill>
                                      <a:srgbClr val="000000"/>
                                    </a:solidFill>
                                    <a:latin typeface="Cambria Math" panose="02040503050406030204" pitchFamily="18" charset="0"/>
                                  </a:rPr>
                                </m:ctrlPr>
                              </m:sSupPr>
                              <m:e>
                                <m:d>
                                  <m:dPr>
                                    <m:ctrlPr>
                                      <a:rPr lang="en-US" sz="1600" i="1">
                                        <a:solidFill>
                                          <a:srgbClr val="000000"/>
                                        </a:solidFill>
                                        <a:latin typeface="Cambria Math" panose="02040503050406030204" pitchFamily="18" charset="0"/>
                                      </a:rPr>
                                    </m:ctrlPr>
                                  </m:dPr>
                                  <m:e>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ea typeface="Cambria Math" panose="02040503050406030204" pitchFamily="18" charset="0"/>
                                          </a:rPr>
                                          <m:t>𝜏</m:t>
                                        </m:r>
                                      </m:num>
                                      <m:den>
                                        <m:sSub>
                                          <m:sSubPr>
                                            <m:ctrlPr>
                                              <a:rPr lang="en-US" sz="1600" i="1">
                                                <a:solidFill>
                                                  <a:srgbClr val="000000"/>
                                                </a:solidFill>
                                                <a:latin typeface="Cambria Math" panose="02040503050406030204" pitchFamily="18" charset="0"/>
                                              </a:rPr>
                                            </m:ctrlPr>
                                          </m:sSubPr>
                                          <m:e>
                                            <m:r>
                                              <a:rPr lang="en-US" sz="1600" b="0" i="1" smtClean="0">
                                                <a:solidFill>
                                                  <a:srgbClr val="000000"/>
                                                </a:solidFill>
                                                <a:latin typeface="Cambria Math" panose="02040503050406030204" pitchFamily="18" charset="0"/>
                                              </a:rPr>
                                              <m:t>𝐿</m:t>
                                            </m:r>
                                            <m:r>
                                              <a:rPr lang="en-US" sz="1600" b="0" i="1" smtClean="0">
                                                <a:solidFill>
                                                  <a:srgbClr val="000000"/>
                                                </a:solidFill>
                                                <a:latin typeface="Cambria Math" panose="02040503050406030204" pitchFamily="18" charset="0"/>
                                                <a:ea typeface="Cambria Math" panose="02040503050406030204" pitchFamily="18" charset="0"/>
                                              </a:rPr>
                                              <m:t>𝜆</m:t>
                                            </m:r>
                                            <m:r>
                                              <a:rPr lang="en-US" sz="1600" b="0" i="1" smtClean="0">
                                                <a:solidFill>
                                                  <a:srgbClr val="000000"/>
                                                </a:solidFill>
                                                <a:latin typeface="Cambria Math" panose="02040503050406030204" pitchFamily="18" charset="0"/>
                                                <a:ea typeface="Cambria Math" panose="02040503050406030204" pitchFamily="18" charset="0"/>
                                              </a:rPr>
                                              <m:t>/</m:t>
                                            </m:r>
                                          </m:e>
                                          <m:sub>
                                            <m:r>
                                              <a:rPr lang="en-US" sz="1600" b="0" i="1" smtClean="0">
                                                <a:solidFill>
                                                  <a:srgbClr val="000000"/>
                                                </a:solidFill>
                                                <a:latin typeface="Cambria Math" panose="02040503050406030204" pitchFamily="18" charset="0"/>
                                              </a:rPr>
                                              <m:t>3956 </m:t>
                                            </m:r>
                                            <m:r>
                                              <a:rPr lang="en-US" sz="1600" b="0" i="1" smtClean="0">
                                                <a:solidFill>
                                                  <a:srgbClr val="000000"/>
                                                </a:solidFill>
                                                <a:latin typeface="Cambria Math" panose="02040503050406030204" pitchFamily="18" charset="0"/>
                                              </a:rPr>
                                              <m:t>𝑚</m:t>
                                            </m:r>
                                            <m:r>
                                              <a:rPr lang="en-US" sz="1600" b="0" i="1" smtClean="0">
                                                <a:solidFill>
                                                  <a:srgbClr val="000000"/>
                                                </a:solidFill>
                                                <a:latin typeface="Cambria Math" panose="02040503050406030204" pitchFamily="18" charset="0"/>
                                                <a:ea typeface="Cambria Math" panose="02040503050406030204" pitchFamily="18" charset="0"/>
                                              </a:rPr>
                                              <m:t>Å/</m:t>
                                            </m:r>
                                            <m:r>
                                              <a:rPr lang="en-US" sz="1600" b="0" i="1" smtClean="0">
                                                <a:solidFill>
                                                  <a:srgbClr val="000000"/>
                                                </a:solidFill>
                                                <a:latin typeface="Cambria Math" panose="02040503050406030204" pitchFamily="18" charset="0"/>
                                                <a:ea typeface="Cambria Math" panose="02040503050406030204" pitchFamily="18" charset="0"/>
                                              </a:rPr>
                                              <m:t>𝑠</m:t>
                                            </m:r>
                                          </m:sub>
                                        </m:sSub>
                                      </m:den>
                                    </m:f>
                                  </m:e>
                                </m:d>
                              </m:e>
                              <m:sup>
                                <m:r>
                                  <a:rPr lang="en-US" sz="1600" i="1">
                                    <a:solidFill>
                                      <a:srgbClr val="000000"/>
                                    </a:solidFill>
                                    <a:latin typeface="Cambria Math" panose="02040503050406030204" pitchFamily="18" charset="0"/>
                                  </a:rPr>
                                  <m:t>2</m:t>
                                </m:r>
                              </m:sup>
                            </m:sSup>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m:t>
                                </m:r>
                                <m:d>
                                  <m:dPr>
                                    <m:ctrlPr>
                                      <a:rPr lang="en-US" sz="1600" i="1">
                                        <a:solidFill>
                                          <a:srgbClr val="000000"/>
                                        </a:solidFill>
                                        <a:latin typeface="Cambria Math" panose="02040503050406030204" pitchFamily="18" charset="0"/>
                                      </a:rPr>
                                    </m:ctrlPr>
                                  </m:dPr>
                                  <m:e>
                                    <m:f>
                                      <m:fPr>
                                        <m:ctrlPr>
                                          <a:rPr lang="en-US" sz="1600" i="1">
                                            <a:solidFill>
                                              <a:srgbClr val="000000"/>
                                            </a:solidFill>
                                            <a:latin typeface="Cambria Math" panose="02040503050406030204" pitchFamily="18" charset="0"/>
                                          </a:rPr>
                                        </m:ctrlPr>
                                      </m:fPr>
                                      <m:num>
                                        <m:r>
                                          <m:rPr>
                                            <m:sty m:val="p"/>
                                          </m:rPr>
                                          <a:rPr lang="en-US" sz="1600" i="1">
                                            <a:solidFill>
                                              <a:srgbClr val="000000"/>
                                            </a:solidFill>
                                            <a:latin typeface="Cambria Math" panose="02040503050406030204" pitchFamily="18" charset="0"/>
                                          </a:rPr>
                                          <m:t>Δ</m:t>
                                        </m:r>
                                        <m:r>
                                          <a:rPr lang="en-US" sz="1600" i="1">
                                            <a:solidFill>
                                              <a:srgbClr val="000000"/>
                                            </a:solidFill>
                                            <a:latin typeface="Cambria Math" panose="02040503050406030204" pitchFamily="18" charset="0"/>
                                          </a:rPr>
                                          <m:t>𝐿</m:t>
                                        </m:r>
                                      </m:num>
                                      <m:den>
                                        <m:r>
                                          <a:rPr lang="en-US" sz="1600" i="1">
                                            <a:solidFill>
                                              <a:srgbClr val="000000"/>
                                            </a:solidFill>
                                            <a:latin typeface="Cambria Math" panose="02040503050406030204" pitchFamily="18" charset="0"/>
                                          </a:rPr>
                                          <m:t>𝐿</m:t>
                                        </m:r>
                                      </m:den>
                                    </m:f>
                                  </m:e>
                                </m:d>
                              </m:e>
                              <m:sup>
                                <m:r>
                                  <a:rPr lang="en-US" sz="1600" i="1">
                                    <a:solidFill>
                                      <a:srgbClr val="000000"/>
                                    </a:solidFill>
                                    <a:latin typeface="Cambria Math" panose="02040503050406030204" pitchFamily="18" charset="0"/>
                                  </a:rPr>
                                  <m:t>2</m:t>
                                </m:r>
                              </m:sup>
                            </m:sSup>
                            <m:r>
                              <a:rPr lang="en-US" sz="1600" i="1">
                                <a:solidFill>
                                  <a:srgbClr val="000000"/>
                                </a:solidFill>
                                <a:latin typeface="Cambria Math" panose="02040503050406030204" pitchFamily="18" charset="0"/>
                              </a:rPr>
                              <m:t>+</m:t>
                            </m:r>
                            <m:sSup>
                              <m:sSupPr>
                                <m:ctrlPr>
                                  <a:rPr lang="en-US" sz="1600" i="1">
                                    <a:solidFill>
                                      <a:srgbClr val="000000"/>
                                    </a:solidFill>
                                    <a:latin typeface="Cambria Math" panose="02040503050406030204" pitchFamily="18" charset="0"/>
                                  </a:rPr>
                                </m:ctrlPr>
                              </m:sSupPr>
                              <m:e>
                                <m:d>
                                  <m:dPr>
                                    <m:ctrlPr>
                                      <a:rPr lang="en-US" sz="1600" i="1">
                                        <a:solidFill>
                                          <a:srgbClr val="000000"/>
                                        </a:solidFill>
                                        <a:latin typeface="Cambria Math" panose="02040503050406030204" pitchFamily="18" charset="0"/>
                                      </a:rPr>
                                    </m:ctrlPr>
                                  </m:dPr>
                                  <m:e>
                                    <m:func>
                                      <m:funcPr>
                                        <m:ctrlPr>
                                          <a:rPr lang="en-US" sz="1600" i="1">
                                            <a:solidFill>
                                              <a:srgbClr val="000000"/>
                                            </a:solidFill>
                                            <a:latin typeface="Cambria Math" panose="02040503050406030204" pitchFamily="18" charset="0"/>
                                          </a:rPr>
                                        </m:ctrlPr>
                                      </m:funcPr>
                                      <m:fName>
                                        <m:sSub>
                                          <m:sSubPr>
                                            <m:ctrlPr>
                                              <a:rPr lang="en-US" sz="1600" i="1">
                                                <a:solidFill>
                                                  <a:srgbClr val="000000"/>
                                                </a:solidFill>
                                                <a:latin typeface="Cambria Math" panose="02040503050406030204" pitchFamily="18" charset="0"/>
                                              </a:rPr>
                                            </m:ctrlPr>
                                          </m:sSubPr>
                                          <m:e>
                                            <m:r>
                                              <m:rPr>
                                                <m:sty m:val="p"/>
                                              </m:rPr>
                                              <a:rPr lang="en-US" sz="1600">
                                                <a:solidFill>
                                                  <a:srgbClr val="000000"/>
                                                </a:solidFill>
                                                <a:latin typeface="Cambria Math" panose="02040503050406030204" pitchFamily="18" charset="0"/>
                                              </a:rPr>
                                              <m:t>cot</m:t>
                                            </m:r>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𝐵</m:t>
                                            </m:r>
                                          </m:sub>
                                        </m:sSub>
                                      </m:fName>
                                      <m:e>
                                        <m:r>
                                          <a:rPr lang="en-US" sz="1600" i="1">
                                            <a:solidFill>
                                              <a:srgbClr val="000000"/>
                                            </a:solidFill>
                                            <a:latin typeface="Cambria Math" panose="02040503050406030204" pitchFamily="18" charset="0"/>
                                            <a:ea typeface="Cambria Math" panose="02040503050406030204" pitchFamily="18" charset="0"/>
                                          </a:rPr>
                                          <m:t>∙</m:t>
                                        </m:r>
                                      </m:e>
                                    </m:func>
                                    <m:r>
                                      <m:rPr>
                                        <m:sty m:val="p"/>
                                      </m:rPr>
                                      <a:rPr lang="en-US" sz="1600" i="1">
                                        <a:solidFill>
                                          <a:srgbClr val="000000"/>
                                        </a:solidFill>
                                        <a:latin typeface="Cambria Math" panose="02040503050406030204" pitchFamily="18" charset="0"/>
                                      </a:rPr>
                                      <m:t>Δ</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𝐵</m:t>
                                        </m:r>
                                      </m:sub>
                                    </m:sSub>
                                  </m:e>
                                </m:d>
                              </m:e>
                              <m:sup>
                                <m:r>
                                  <a:rPr lang="en-US" sz="1600" i="1">
                                    <a:solidFill>
                                      <a:srgbClr val="000000"/>
                                    </a:solidFill>
                                    <a:latin typeface="Cambria Math" panose="02040503050406030204" pitchFamily="18" charset="0"/>
                                  </a:rPr>
                                  <m:t>2</m:t>
                                </m:r>
                              </m:sup>
                            </m:sSup>
                          </m:e>
                        </m:rad>
                        <m:r>
                          <a:rPr lang="en-US" sz="1600" i="1">
                            <a:solidFill>
                              <a:srgbClr val="000000"/>
                            </a:solidFill>
                            <a:latin typeface="Cambria Math" panose="02040503050406030204" pitchFamily="18" charset="0"/>
                          </a:rPr>
                          <m:t> </m:t>
                        </m:r>
                      </m:oMath>
                    </m:oMathPara>
                  </a14:m>
                  <a:endParaRPr lang="en-US" sz="1600" dirty="0"/>
                </a:p>
              </p:txBody>
            </p:sp>
          </mc:Choice>
          <mc:Fallback xmlns="">
            <p:sp>
              <p:nvSpPr>
                <p:cNvPr id="22" name="Object 1192">
                  <a:extLst>
                    <a:ext uri="{FF2B5EF4-FFF2-40B4-BE49-F238E27FC236}">
                      <a16:creationId xmlns:a16="http://schemas.microsoft.com/office/drawing/2014/main" id="{25962DF4-B6A5-54FE-D272-1B54F965F302}"/>
                    </a:ext>
                  </a:extLst>
                </p:cNvPr>
                <p:cNvSpPr txBox="1">
                  <a:spLocks noRot="1" noChangeAspect="1" noMove="1" noResize="1" noEditPoints="1" noAdjustHandles="1" noChangeArrowheads="1" noChangeShapeType="1" noTextEdit="1"/>
                </p:cNvSpPr>
                <p:nvPr/>
              </p:nvSpPr>
              <p:spPr bwMode="auto">
                <a:xfrm>
                  <a:off x="2783630" y="1654820"/>
                  <a:ext cx="5316429" cy="174713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
                  <a:extLst>
                    <a:ext uri="{FF2B5EF4-FFF2-40B4-BE49-F238E27FC236}">
                      <a16:creationId xmlns:a16="http://schemas.microsoft.com/office/drawing/2014/main" id="{1BFA291C-1438-C4BD-1465-CA3862AE42A8}"/>
                    </a:ext>
                  </a:extLst>
                </p:cNvPr>
                <p:cNvSpPr txBox="1"/>
                <p:nvPr/>
              </p:nvSpPr>
              <p:spPr>
                <a:xfrm>
                  <a:off x="3059499" y="878702"/>
                  <a:ext cx="2388427" cy="522772"/>
                </a:xfrm>
                <a:prstGeom prst="rect">
                  <a:avLst/>
                </a:prstGeom>
                <a:noFill/>
              </p:spPr>
              <p:txBody>
                <a:bodyPr wrap="square" lIns="0" tIns="0" rIns="0" bIns="0" rtlCol="0">
                  <a:spAutoFit/>
                </a:bodyPr>
                <a:lstStyle/>
                <a:p>
                  <a:pPr algn="l">
                    <a:lnSpc>
                      <a:spcPct val="95000"/>
                    </a:lnSpc>
                  </a:pPr>
                  <a14:m>
                    <m:oMathPara xmlns:m="http://schemas.openxmlformats.org/officeDocument/2006/math">
                      <m:oMathParaPr>
                        <m:jc m:val="centerGroup"/>
                      </m:oMathParaPr>
                      <m:oMath xmlns:m="http://schemas.openxmlformats.org/officeDocument/2006/math">
                        <m:r>
                          <m:rPr>
                            <m:sty m:val="p"/>
                          </m:rPr>
                          <a:rPr lang="el-GR" sz="1600" i="1" smtClean="0">
                            <a:latin typeface="Cambria Math" panose="02040503050406030204" pitchFamily="18" charset="0"/>
                            <a:ea typeface="Cambria Math" panose="02040503050406030204" pitchFamily="18" charset="0"/>
                          </a:rPr>
                          <m:t>Δ</m:t>
                        </m:r>
                        <m:r>
                          <a:rPr lang="el-GR" sz="1600" i="1" smtClean="0">
                            <a:latin typeface="Cambria Math" panose="02040503050406030204" pitchFamily="18" charset="0"/>
                            <a:ea typeface="Cambria Math" panose="02040503050406030204" pitchFamily="18" charset="0"/>
                          </a:rPr>
                          <m:t>𝜆</m:t>
                        </m:r>
                        <m:r>
                          <a:rPr lang="pt-BR" sz="1600" i="1" smtClean="0">
                            <a:latin typeface="Cambria Math" panose="02040503050406030204" pitchFamily="18" charset="0"/>
                          </a:rPr>
                          <m:t>=</m:t>
                        </m:r>
                        <m:f>
                          <m:fPr>
                            <m:ctrlPr>
                              <a:rPr lang="pt-BR" sz="1600" i="1" smtClean="0">
                                <a:latin typeface="Cambria Math" panose="02040503050406030204" pitchFamily="18" charset="0"/>
                              </a:rPr>
                            </m:ctrlPr>
                          </m:fPr>
                          <m:num>
                            <m:r>
                              <a:rPr lang="en-US" sz="1600" b="0" i="1" smtClean="0">
                                <a:latin typeface="Cambria Math" panose="02040503050406030204" pitchFamily="18" charset="0"/>
                              </a:rPr>
                              <m:t>3956 </m:t>
                            </m:r>
                            <m:r>
                              <a:rPr lang="en-US" sz="1600" b="0" i="1" smtClean="0">
                                <a:latin typeface="Cambria Math" panose="02040503050406030204" pitchFamily="18" charset="0"/>
                              </a:rPr>
                              <m:t>𝑚</m:t>
                            </m:r>
                            <m:r>
                              <a:rPr lang="en-US" sz="1600" b="0" i="1" smtClean="0">
                                <a:latin typeface="Cambria Math" panose="02040503050406030204" pitchFamily="18" charset="0"/>
                                <a:ea typeface="Cambria Math" panose="02040503050406030204" pitchFamily="18" charset="0"/>
                              </a:rPr>
                              <m:t>Å/</m:t>
                            </m:r>
                            <m:r>
                              <a:rPr lang="en-US" sz="1600" b="0" i="1" smtClean="0">
                                <a:latin typeface="Cambria Math" panose="02040503050406030204" pitchFamily="18" charset="0"/>
                                <a:ea typeface="Cambria Math" panose="02040503050406030204" pitchFamily="18" charset="0"/>
                              </a:rPr>
                              <m:t>𝑠</m:t>
                            </m:r>
                          </m:num>
                          <m:den>
                            <m:r>
                              <a:rPr lang="en-US" sz="1600" b="0" i="1" smtClean="0">
                                <a:latin typeface="Cambria Math" panose="02040503050406030204" pitchFamily="18" charset="0"/>
                              </a:rPr>
                              <m:t>𝐿</m:t>
                            </m:r>
                            <m:r>
                              <a:rPr lang="en-US" sz="1600" b="0" i="1" smtClean="0">
                                <a:latin typeface="Cambria Math" panose="02040503050406030204" pitchFamily="18" charset="0"/>
                              </a:rPr>
                              <m:t> </m:t>
                            </m:r>
                            <m:r>
                              <a:rPr lang="en-US" sz="1600" b="0" i="1" smtClean="0">
                                <a:latin typeface="Cambria Math" panose="02040503050406030204" pitchFamily="18" charset="0"/>
                              </a:rPr>
                              <m:t>𝑓</m:t>
                            </m:r>
                          </m:den>
                        </m:f>
                      </m:oMath>
                    </m:oMathPara>
                  </a14:m>
                  <a:endParaRPr lang="en-US" sz="1600" dirty="0" err="1"/>
                </a:p>
              </p:txBody>
            </p:sp>
          </mc:Choice>
          <mc:Fallback xmlns="">
            <p:sp>
              <p:nvSpPr>
                <p:cNvPr id="23" name="TextBox 2">
                  <a:extLst>
                    <a:ext uri="{FF2B5EF4-FFF2-40B4-BE49-F238E27FC236}">
                      <a16:creationId xmlns:a16="http://schemas.microsoft.com/office/drawing/2014/main" id="{1BFA291C-1438-C4BD-1465-CA3862AE42A8}"/>
                    </a:ext>
                  </a:extLst>
                </p:cNvPr>
                <p:cNvSpPr txBox="1">
                  <a:spLocks noRot="1" noChangeAspect="1" noMove="1" noResize="1" noEditPoints="1" noAdjustHandles="1" noChangeArrowheads="1" noChangeShapeType="1" noTextEdit="1"/>
                </p:cNvSpPr>
                <p:nvPr/>
              </p:nvSpPr>
              <p:spPr>
                <a:xfrm>
                  <a:off x="3059499" y="878702"/>
                  <a:ext cx="2388427" cy="522772"/>
                </a:xfrm>
                <a:prstGeom prst="rect">
                  <a:avLst/>
                </a:prstGeom>
                <a:blipFill>
                  <a:blip r:embed="rId4"/>
                  <a:stretch>
                    <a:fillRect t="-7143" b="-21429"/>
                  </a:stretch>
                </a:blipFill>
              </p:spPr>
              <p:txBody>
                <a:bodyPr/>
                <a:lstStyle/>
                <a:p>
                  <a:r>
                    <a:rPr lang="en-US">
                      <a:noFill/>
                    </a:rPr>
                    <a:t> </a:t>
                  </a:r>
                </a:p>
              </p:txBody>
            </p:sp>
          </mc:Fallback>
        </mc:AlternateContent>
        <p:sp>
          <p:nvSpPr>
            <p:cNvPr id="24" name="Textplatzhalter 7">
              <a:extLst>
                <a:ext uri="{FF2B5EF4-FFF2-40B4-BE49-F238E27FC236}">
                  <a16:creationId xmlns:a16="http://schemas.microsoft.com/office/drawing/2014/main" id="{7E58DEED-F2E1-A38F-7527-2550C87CA014}"/>
                </a:ext>
              </a:extLst>
            </p:cNvPr>
            <p:cNvSpPr txBox="1">
              <a:spLocks/>
            </p:cNvSpPr>
            <p:nvPr/>
          </p:nvSpPr>
          <p:spPr>
            <a:xfrm>
              <a:off x="1991542" y="983854"/>
              <a:ext cx="1332905" cy="365760"/>
            </a:xfrm>
            <a:prstGeom prst="rect">
              <a:avLst/>
            </a:prstGeom>
          </p:spPr>
          <p:txBody>
            <a:bodyPr vert="horz" lIns="0" tIns="0" rIns="0" bIns="0" rtlCol="0" anchor="t" anchorCtr="0">
              <a:noAutofit/>
            </a:bodyPr>
            <a:lstStyle>
              <a:lvl1pPr marL="0" indent="0" algn="l" defTabSz="914400" rtl="0" eaLnBrk="1" latinLnBrk="0" hangingPunct="1">
                <a:lnSpc>
                  <a:spcPct val="114000"/>
                </a:lnSpc>
                <a:spcBef>
                  <a:spcPts val="0"/>
                </a:spcBef>
                <a:spcAft>
                  <a:spcPts val="0"/>
                </a:spcAft>
                <a:buFont typeface="Calibri" panose="020F0502020204030204" pitchFamily="34" charset="0"/>
                <a:buNone/>
                <a:defRPr sz="1800" b="1" kern="1200">
                  <a:solidFill>
                    <a:schemeClr val="accent1"/>
                  </a:solidFill>
                  <a:latin typeface="+mn-lt"/>
                  <a:ea typeface="+mn-ea"/>
                  <a:cs typeface="+mn-cs"/>
                </a:defRPr>
              </a:lvl1pPr>
              <a:lvl2pPr marL="450850" indent="-23495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2">
                      <a:lumMod val="75000"/>
                    </a:schemeClr>
                  </a:solidFill>
                </a:rPr>
                <a:t>Band width:</a:t>
              </a:r>
            </a:p>
          </p:txBody>
        </p:sp>
        <p:sp>
          <p:nvSpPr>
            <p:cNvPr id="26" name="TextBox 13">
              <a:extLst>
                <a:ext uri="{FF2B5EF4-FFF2-40B4-BE49-F238E27FC236}">
                  <a16:creationId xmlns:a16="http://schemas.microsoft.com/office/drawing/2014/main" id="{C24DA691-1DCA-8CC6-6557-08B6A6BD30A6}"/>
                </a:ext>
              </a:extLst>
            </p:cNvPr>
            <p:cNvSpPr txBox="1"/>
            <p:nvPr/>
          </p:nvSpPr>
          <p:spPr>
            <a:xfrm>
              <a:off x="5087886" y="3326974"/>
              <a:ext cx="1239384" cy="618631"/>
            </a:xfrm>
            <a:prstGeom prst="rect">
              <a:avLst/>
            </a:prstGeom>
            <a:noFill/>
          </p:spPr>
          <p:txBody>
            <a:bodyPr wrap="square" rtlCol="0">
              <a:spAutoFit/>
            </a:bodyPr>
            <a:lstStyle/>
            <a:p>
              <a:pPr algn="ctr">
                <a:lnSpc>
                  <a:spcPct val="95000"/>
                </a:lnSpc>
              </a:pPr>
              <a:r>
                <a:rPr lang="en-US" sz="1200" dirty="0"/>
                <a:t>negligible for long instruments</a:t>
              </a:r>
            </a:p>
          </p:txBody>
        </p:sp>
        <p:sp>
          <p:nvSpPr>
            <p:cNvPr id="27" name="TextBox 15">
              <a:extLst>
                <a:ext uri="{FF2B5EF4-FFF2-40B4-BE49-F238E27FC236}">
                  <a16:creationId xmlns:a16="http://schemas.microsoft.com/office/drawing/2014/main" id="{E3A01AD3-0C23-1059-0B36-9B48646FA44C}"/>
                </a:ext>
              </a:extLst>
            </p:cNvPr>
            <p:cNvSpPr txBox="1"/>
            <p:nvPr/>
          </p:nvSpPr>
          <p:spPr>
            <a:xfrm>
              <a:off x="3719734" y="3326974"/>
              <a:ext cx="1313362" cy="618631"/>
            </a:xfrm>
            <a:prstGeom prst="rect">
              <a:avLst/>
            </a:prstGeom>
            <a:noFill/>
          </p:spPr>
          <p:txBody>
            <a:bodyPr wrap="square" rtlCol="0">
              <a:spAutoFit/>
            </a:bodyPr>
            <a:lstStyle/>
            <a:p>
              <a:pPr algn="ctr">
                <a:lnSpc>
                  <a:spcPct val="95000"/>
                </a:lnSpc>
              </a:pPr>
              <a:r>
                <a:rPr lang="en-US" sz="1200" dirty="0"/>
                <a:t>dominating for </a:t>
              </a:r>
              <a:r>
                <a:rPr lang="en-US" sz="1200"/>
                <a:t>short wavelengths</a:t>
              </a:r>
              <a:endParaRPr lang="en-US" sz="1200" dirty="0"/>
            </a:p>
          </p:txBody>
        </p:sp>
        <p:sp>
          <p:nvSpPr>
            <p:cNvPr id="28" name="TextBox 16">
              <a:extLst>
                <a:ext uri="{FF2B5EF4-FFF2-40B4-BE49-F238E27FC236}">
                  <a16:creationId xmlns:a16="http://schemas.microsoft.com/office/drawing/2014/main" id="{AF106410-60FF-E36B-9777-44FA7A9FB237}"/>
                </a:ext>
              </a:extLst>
            </p:cNvPr>
            <p:cNvSpPr txBox="1"/>
            <p:nvPr/>
          </p:nvSpPr>
          <p:spPr>
            <a:xfrm>
              <a:off x="6346458" y="3326974"/>
              <a:ext cx="1313362" cy="618631"/>
            </a:xfrm>
            <a:prstGeom prst="rect">
              <a:avLst/>
            </a:prstGeom>
            <a:noFill/>
          </p:spPr>
          <p:txBody>
            <a:bodyPr wrap="square" rtlCol="0">
              <a:spAutoFit/>
            </a:bodyPr>
            <a:lstStyle/>
            <a:p>
              <a:pPr algn="ctr">
                <a:lnSpc>
                  <a:spcPct val="95000"/>
                </a:lnSpc>
              </a:pPr>
              <a:r>
                <a:rPr lang="en-US" sz="1200" dirty="0"/>
                <a:t>dominating in forward scattering</a:t>
              </a:r>
            </a:p>
          </p:txBody>
        </p:sp>
        <p:sp>
          <p:nvSpPr>
            <p:cNvPr id="29" name="Oval 28">
              <a:extLst>
                <a:ext uri="{FF2B5EF4-FFF2-40B4-BE49-F238E27FC236}">
                  <a16:creationId xmlns:a16="http://schemas.microsoft.com/office/drawing/2014/main" id="{D7B80234-66A6-031F-A48F-8A85DDFBDE9B}"/>
                </a:ext>
              </a:extLst>
            </p:cNvPr>
            <p:cNvSpPr/>
            <p:nvPr/>
          </p:nvSpPr>
          <p:spPr>
            <a:xfrm>
              <a:off x="4348756" y="1155714"/>
              <a:ext cx="144016" cy="299052"/>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30" name="Oval 29">
              <a:extLst>
                <a:ext uri="{FF2B5EF4-FFF2-40B4-BE49-F238E27FC236}">
                  <a16:creationId xmlns:a16="http://schemas.microsoft.com/office/drawing/2014/main" id="{DB9465A0-B05D-B7DB-8B8E-69C501927DE0}"/>
                </a:ext>
              </a:extLst>
            </p:cNvPr>
            <p:cNvSpPr/>
            <p:nvPr/>
          </p:nvSpPr>
          <p:spPr>
            <a:xfrm>
              <a:off x="3895500" y="2792151"/>
              <a:ext cx="144016" cy="299052"/>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31" name="Oval 30">
              <a:extLst>
                <a:ext uri="{FF2B5EF4-FFF2-40B4-BE49-F238E27FC236}">
                  <a16:creationId xmlns:a16="http://schemas.microsoft.com/office/drawing/2014/main" id="{AFB56728-E003-43F2-5955-3DDDA9A50645}"/>
                </a:ext>
              </a:extLst>
            </p:cNvPr>
            <p:cNvSpPr/>
            <p:nvPr/>
          </p:nvSpPr>
          <p:spPr>
            <a:xfrm>
              <a:off x="4475818" y="1143014"/>
              <a:ext cx="171890" cy="311752"/>
            </a:xfrm>
            <a:prstGeom prst="ellipse">
              <a:avLst/>
            </a:prstGeom>
            <a:no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5000"/>
                </a:lnSpc>
              </a:pPr>
              <a:endParaRPr lang="en-US" sz="2400" dirty="0" err="1"/>
            </a:p>
          </p:txBody>
        </p:sp>
        <p:sp>
          <p:nvSpPr>
            <p:cNvPr id="32" name="Oval 31">
              <a:extLst>
                <a:ext uri="{FF2B5EF4-FFF2-40B4-BE49-F238E27FC236}">
                  <a16:creationId xmlns:a16="http://schemas.microsoft.com/office/drawing/2014/main" id="{9E1EB8F3-C857-D61A-7D18-9430B0B41C5E}"/>
                </a:ext>
              </a:extLst>
            </p:cNvPr>
            <p:cNvSpPr/>
            <p:nvPr/>
          </p:nvSpPr>
          <p:spPr>
            <a:xfrm>
              <a:off x="4384760" y="2541572"/>
              <a:ext cx="144016" cy="299052"/>
            </a:xfrm>
            <a:prstGeom prst="ellipse">
              <a:avLst/>
            </a:prstGeom>
            <a:no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5000"/>
                </a:lnSpc>
              </a:pPr>
              <a:endParaRPr lang="en-US" sz="2400" dirty="0" err="1"/>
            </a:p>
          </p:txBody>
        </p:sp>
        <mc:AlternateContent xmlns:mc="http://schemas.openxmlformats.org/markup-compatibility/2006" xmlns:a14="http://schemas.microsoft.com/office/drawing/2010/main">
          <mc:Choice Requires="a14">
            <p:sp>
              <p:nvSpPr>
                <p:cNvPr id="33" name="TextBox 19">
                  <a:extLst>
                    <a:ext uri="{FF2B5EF4-FFF2-40B4-BE49-F238E27FC236}">
                      <a16:creationId xmlns:a16="http://schemas.microsoft.com/office/drawing/2014/main" id="{31288016-905D-7EB2-8B4E-1CCDCC6208D1}"/>
                    </a:ext>
                  </a:extLst>
                </p:cNvPr>
                <p:cNvSpPr txBox="1"/>
                <p:nvPr/>
              </p:nvSpPr>
              <p:spPr>
                <a:xfrm>
                  <a:off x="5252887" y="4411678"/>
                  <a:ext cx="1808059" cy="477310"/>
                </a:xfrm>
                <a:prstGeom prst="rect">
                  <a:avLst/>
                </a:prstGeom>
                <a:noFill/>
              </p:spPr>
              <p:txBody>
                <a:bodyPr wrap="none" lIns="0" tIns="0" rIns="0" bIns="0" rtlCol="0">
                  <a:spAutoFit/>
                </a:bodyPr>
                <a:lstStyle/>
                <a:p>
                  <a:pPr algn="l">
                    <a:lnSpc>
                      <a:spcPct val="95000"/>
                    </a:lnSpc>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𝐿</m:t>
                        </m:r>
                        <m:r>
                          <a:rPr lang="en-US" sz="1600" b="0" i="1" smtClean="0">
                            <a:latin typeface="Cambria Math" panose="02040503050406030204" pitchFamily="18" charset="0"/>
                          </a:rPr>
                          <m:t>=</m:t>
                        </m:r>
                        <m:sSub>
                          <m:sSubPr>
                            <m:ctrlPr>
                              <a:rPr lang="pt-BR" sz="1600" i="1" smtClean="0">
                                <a:latin typeface="Cambria Math" panose="02040503050406030204" pitchFamily="18" charset="0"/>
                              </a:rPr>
                            </m:ctrlPr>
                          </m:sSubPr>
                          <m:e>
                            <m:r>
                              <a:rPr lang="en-US" sz="1600" b="0" i="1" smtClean="0">
                                <a:latin typeface="Cambria Math" panose="02040503050406030204" pitchFamily="18" charset="0"/>
                              </a:rPr>
                              <m:t>𝐷</m:t>
                            </m:r>
                          </m:e>
                          <m:sub>
                            <m:r>
                              <a:rPr lang="en-US" sz="1600" b="0" i="1" smtClean="0">
                                <a:latin typeface="Cambria Math" panose="02040503050406030204" pitchFamily="18" charset="0"/>
                              </a:rPr>
                              <m:t>𝑚𝑖𝑛</m:t>
                            </m:r>
                          </m:sub>
                        </m:sSub>
                        <m:r>
                          <a:rPr lang="pt-BR" sz="1600" i="1" smtClean="0">
                            <a:latin typeface="Cambria Math" panose="02040503050406030204" pitchFamily="18" charset="0"/>
                          </a:rPr>
                          <m:t>+</m:t>
                        </m:r>
                        <m:f>
                          <m:fPr>
                            <m:ctrlPr>
                              <a:rPr lang="pt-BR" sz="1600" i="1" smtClean="0">
                                <a:latin typeface="Cambria Math" panose="02040503050406030204" pitchFamily="18" charset="0"/>
                              </a:rPr>
                            </m:ctrlPr>
                          </m:fPr>
                          <m:num>
                            <m:sSub>
                              <m:sSubPr>
                                <m:ctrlPr>
                                  <a:rPr lang="pt-BR" sz="1600" i="1" smtClean="0">
                                    <a:latin typeface="Cambria Math" panose="02040503050406030204" pitchFamily="18" charset="0"/>
                                  </a:rPr>
                                </m:ctrlPr>
                              </m:sSubPr>
                              <m:e>
                                <m:r>
                                  <a:rPr lang="en-US" sz="1600" b="0" i="1" smtClean="0">
                                    <a:latin typeface="Cambria Math" panose="02040503050406030204" pitchFamily="18" charset="0"/>
                                  </a:rPr>
                                  <m:t>𝐷</m:t>
                                </m:r>
                              </m:e>
                              <m:sub>
                                <m:r>
                                  <a:rPr lang="en-US" sz="1600" b="0" i="1" smtClean="0">
                                    <a:latin typeface="Cambria Math" panose="02040503050406030204" pitchFamily="18" charset="0"/>
                                  </a:rPr>
                                  <m:t>𝑚𝑖𝑛</m:t>
                                </m:r>
                              </m:sub>
                            </m:sSub>
                          </m:num>
                          <m:den>
                            <m:r>
                              <a:rPr lang="pt-BR" sz="1600" i="1" smtClean="0">
                                <a:latin typeface="Cambria Math" panose="02040503050406030204" pitchFamily="18" charset="0"/>
                                <a:ea typeface="Cambria Math" panose="02040503050406030204" pitchFamily="18" charset="0"/>
                              </a:rPr>
                              <m:t>𝛼</m:t>
                            </m:r>
                            <m:r>
                              <a:rPr lang="en-US" sz="1600" b="0" i="1" smtClean="0">
                                <a:latin typeface="Cambria Math" panose="02040503050406030204" pitchFamily="18" charset="0"/>
                                <a:ea typeface="Cambria Math" panose="02040503050406030204" pitchFamily="18" charset="0"/>
                              </a:rPr>
                              <m:t> </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𝑁</m:t>
                                </m:r>
                              </m:e>
                              <m:sub>
                                <m:r>
                                  <a:rPr lang="en-US" sz="1600" b="0" i="1" smtClean="0">
                                    <a:latin typeface="Cambria Math" panose="02040503050406030204" pitchFamily="18" charset="0"/>
                                    <a:ea typeface="Cambria Math" panose="02040503050406030204" pitchFamily="18" charset="0"/>
                                  </a:rPr>
                                  <m:t>𝑊𝐹𝑀</m:t>
                                </m:r>
                              </m:sub>
                            </m:sSub>
                          </m:den>
                        </m:f>
                      </m:oMath>
                    </m:oMathPara>
                  </a14:m>
                  <a:endParaRPr lang="en-US" sz="1600" dirty="0" err="1"/>
                </a:p>
              </p:txBody>
            </p:sp>
          </mc:Choice>
          <mc:Fallback xmlns="">
            <p:sp>
              <p:nvSpPr>
                <p:cNvPr id="33" name="TextBox 19">
                  <a:extLst>
                    <a:ext uri="{FF2B5EF4-FFF2-40B4-BE49-F238E27FC236}">
                      <a16:creationId xmlns:a16="http://schemas.microsoft.com/office/drawing/2014/main" id="{31288016-905D-7EB2-8B4E-1CCDCC6208D1}"/>
                    </a:ext>
                  </a:extLst>
                </p:cNvPr>
                <p:cNvSpPr txBox="1">
                  <a:spLocks noRot="1" noChangeAspect="1" noMove="1" noResize="1" noEditPoints="1" noAdjustHandles="1" noChangeArrowheads="1" noChangeShapeType="1" noTextEdit="1"/>
                </p:cNvSpPr>
                <p:nvPr/>
              </p:nvSpPr>
              <p:spPr>
                <a:xfrm>
                  <a:off x="5252887" y="4411678"/>
                  <a:ext cx="1808059" cy="477310"/>
                </a:xfrm>
                <a:prstGeom prst="rect">
                  <a:avLst/>
                </a:prstGeom>
                <a:blipFill>
                  <a:blip r:embed="rId5"/>
                  <a:stretch>
                    <a:fillRect l="-2098" t="-5128" b="-23077"/>
                  </a:stretch>
                </a:blipFill>
              </p:spPr>
              <p:txBody>
                <a:bodyPr/>
                <a:lstStyle/>
                <a:p>
                  <a:r>
                    <a:rPr lang="en-US">
                      <a:noFill/>
                    </a:rPr>
                    <a:t> </a:t>
                  </a:r>
                </a:p>
              </p:txBody>
            </p:sp>
          </mc:Fallback>
        </mc:AlternateContent>
        <p:sp>
          <p:nvSpPr>
            <p:cNvPr id="34" name="Textplatzhalter 7">
              <a:extLst>
                <a:ext uri="{FF2B5EF4-FFF2-40B4-BE49-F238E27FC236}">
                  <a16:creationId xmlns:a16="http://schemas.microsoft.com/office/drawing/2014/main" id="{23B622C3-3B90-6CBD-26C3-DB1B3D36CBEE}"/>
                </a:ext>
              </a:extLst>
            </p:cNvPr>
            <p:cNvSpPr txBox="1">
              <a:spLocks/>
            </p:cNvSpPr>
            <p:nvPr/>
          </p:nvSpPr>
          <p:spPr>
            <a:xfrm>
              <a:off x="767408" y="4431955"/>
              <a:ext cx="4397540" cy="642155"/>
            </a:xfrm>
            <a:prstGeom prst="rect">
              <a:avLst/>
            </a:prstGeom>
          </p:spPr>
          <p:txBody>
            <a:bodyPr vert="horz" lIns="0" tIns="0" rIns="0" bIns="0" rtlCol="0" anchor="t" anchorCtr="0">
              <a:noAutofit/>
            </a:bodyPr>
            <a:lstStyle>
              <a:lvl1pPr marL="0" indent="0" algn="l" defTabSz="914400" rtl="0" eaLnBrk="1" latinLnBrk="0" hangingPunct="1">
                <a:lnSpc>
                  <a:spcPct val="114000"/>
                </a:lnSpc>
                <a:spcBef>
                  <a:spcPts val="0"/>
                </a:spcBef>
                <a:spcAft>
                  <a:spcPts val="0"/>
                </a:spcAft>
                <a:buFont typeface="Calibri" panose="020F0502020204030204" pitchFamily="34" charset="0"/>
                <a:buNone/>
                <a:defRPr sz="2000" b="1" kern="1200">
                  <a:solidFill>
                    <a:schemeClr val="accent1"/>
                  </a:solidFill>
                  <a:latin typeface="+mn-lt"/>
                  <a:ea typeface="+mn-ea"/>
                  <a:cs typeface="+mn-cs"/>
                </a:defRPr>
              </a:lvl1pPr>
              <a:lvl2pPr marL="450850" indent="-234950" algn="l" defTabSz="914400" rtl="0" eaLnBrk="1" latinLnBrk="0" hangingPunct="1">
                <a:lnSpc>
                  <a:spcPct val="113000"/>
                </a:lnSpc>
                <a:spcBef>
                  <a:spcPts val="0"/>
                </a:spcBef>
                <a:spcAft>
                  <a:spcPts val="600"/>
                </a:spcAft>
                <a:buFont typeface="Calibri" panose="020F0502020204030204" pitchFamily="34" charset="0"/>
                <a:buChar char="•"/>
                <a:defRPr sz="1600" kern="1200">
                  <a:solidFill>
                    <a:schemeClr val="tx1"/>
                  </a:solidFill>
                  <a:latin typeface="+mn-lt"/>
                  <a:ea typeface="+mn-ea"/>
                  <a:cs typeface="+mn-cs"/>
                </a:defRPr>
              </a:lvl2pPr>
              <a:lvl3pPr marL="666750" indent="-215900" algn="l" defTabSz="914400" rtl="0" eaLnBrk="1" latinLnBrk="0" hangingPunct="1">
                <a:lnSpc>
                  <a:spcPct val="1130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3pPr>
              <a:lvl4pPr marL="895350" indent="-215900" algn="l" defTabSz="914400" rtl="0" eaLnBrk="1" latinLnBrk="0" hangingPunct="1">
                <a:lnSpc>
                  <a:spcPct val="113000"/>
                </a:lnSpc>
                <a:spcBef>
                  <a:spcPts val="0"/>
                </a:spcBef>
                <a:spcAft>
                  <a:spcPts val="600"/>
                </a:spcAft>
                <a:buFont typeface="Calibri" panose="020F0502020204030204" pitchFamily="34" charset="0"/>
                <a:buChar char="•"/>
                <a:defRPr sz="1200" kern="1200">
                  <a:solidFill>
                    <a:schemeClr val="tx1"/>
                  </a:solidFill>
                  <a:latin typeface="+mn-lt"/>
                  <a:ea typeface="+mn-ea"/>
                  <a:cs typeface="+mn-cs"/>
                </a:defRPr>
              </a:lvl4pPr>
              <a:lvl5pPr marL="1117600" indent="-215900" algn="l" defTabSz="914400" rtl="0" eaLnBrk="1" latinLnBrk="0" hangingPunct="1">
                <a:lnSpc>
                  <a:spcPct val="113000"/>
                </a:lnSpc>
                <a:spcBef>
                  <a:spcPts val="0"/>
                </a:spcBef>
                <a:spcAft>
                  <a:spcPts val="600"/>
                </a:spcAft>
                <a:buFont typeface="Calibri" panose="020F050202020403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2">
                      <a:lumMod val="75000"/>
                    </a:schemeClr>
                  </a:solidFill>
                </a:rPr>
                <a:t>Improved resolution by pulse shaping requires instrument length:</a:t>
              </a:r>
            </a:p>
          </p:txBody>
        </p:sp>
      </p:grpSp>
      <p:pic>
        <p:nvPicPr>
          <p:cNvPr id="37" name="Picture 12">
            <a:extLst>
              <a:ext uri="{FF2B5EF4-FFF2-40B4-BE49-F238E27FC236}">
                <a16:creationId xmlns:a16="http://schemas.microsoft.com/office/drawing/2014/main" id="{9AC89753-2E29-2A0D-C5C2-C8C8A0C4F5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8373" y="822166"/>
            <a:ext cx="3888430" cy="2976520"/>
          </a:xfrm>
          <a:prstGeom prst="rect">
            <a:avLst/>
          </a:prstGeom>
        </p:spPr>
      </p:pic>
      <p:sp>
        <p:nvSpPr>
          <p:cNvPr id="38" name="TextBox 21">
            <a:extLst>
              <a:ext uri="{FF2B5EF4-FFF2-40B4-BE49-F238E27FC236}">
                <a16:creationId xmlns:a16="http://schemas.microsoft.com/office/drawing/2014/main" id="{9AE3AF0D-C3A7-C7B7-34A2-4903AE3B772E}"/>
              </a:ext>
            </a:extLst>
          </p:cNvPr>
          <p:cNvSpPr txBox="1"/>
          <p:nvPr/>
        </p:nvSpPr>
        <p:spPr>
          <a:xfrm>
            <a:off x="10343394" y="1592844"/>
            <a:ext cx="533173" cy="223907"/>
          </a:xfrm>
          <a:prstGeom prst="rect">
            <a:avLst/>
          </a:prstGeom>
          <a:noFill/>
        </p:spPr>
        <p:txBody>
          <a:bodyPr wrap="square" rtlCol="0">
            <a:spAutoFit/>
          </a:bodyPr>
          <a:lstStyle/>
          <a:p>
            <a:pPr algn="l">
              <a:lnSpc>
                <a:spcPct val="95000"/>
              </a:lnSpc>
            </a:pPr>
            <a:r>
              <a:rPr lang="en-US" sz="900" dirty="0"/>
              <a:t>24 Hz</a:t>
            </a:r>
          </a:p>
        </p:txBody>
      </p:sp>
      <p:sp>
        <p:nvSpPr>
          <p:cNvPr id="39" name="TextBox 23">
            <a:extLst>
              <a:ext uri="{FF2B5EF4-FFF2-40B4-BE49-F238E27FC236}">
                <a16:creationId xmlns:a16="http://schemas.microsoft.com/office/drawing/2014/main" id="{C1AA280D-1999-9680-15C8-3FC986B572AF}"/>
              </a:ext>
            </a:extLst>
          </p:cNvPr>
          <p:cNvSpPr txBox="1"/>
          <p:nvPr/>
        </p:nvSpPr>
        <p:spPr>
          <a:xfrm>
            <a:off x="8944515" y="2717837"/>
            <a:ext cx="533173" cy="223907"/>
          </a:xfrm>
          <a:prstGeom prst="rect">
            <a:avLst/>
          </a:prstGeom>
          <a:noFill/>
        </p:spPr>
        <p:txBody>
          <a:bodyPr wrap="square" rtlCol="0">
            <a:spAutoFit/>
          </a:bodyPr>
          <a:lstStyle/>
          <a:p>
            <a:pPr algn="l">
              <a:lnSpc>
                <a:spcPct val="95000"/>
              </a:lnSpc>
            </a:pPr>
            <a:r>
              <a:rPr lang="en-US" sz="900" dirty="0"/>
              <a:t>96 Hz</a:t>
            </a:r>
          </a:p>
        </p:txBody>
      </p:sp>
    </p:spTree>
    <p:extLst>
      <p:ext uri="{BB962C8B-B14F-4D97-AF65-F5344CB8AC3E}">
        <p14:creationId xmlns:p14="http://schemas.microsoft.com/office/powerpoint/2010/main" val="3884958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6EF04-9B0B-E9E6-A561-B458B8387334}"/>
              </a:ext>
            </a:extLst>
          </p:cNvPr>
          <p:cNvSpPr>
            <a:spLocks noGrp="1"/>
          </p:cNvSpPr>
          <p:nvPr>
            <p:ph type="title"/>
          </p:nvPr>
        </p:nvSpPr>
        <p:spPr/>
        <p:txBody>
          <a:bodyPr/>
          <a:lstStyle/>
          <a:p>
            <a:r>
              <a:rPr lang="en-US" altLang="zh-CN" dirty="0"/>
              <a:t>diffracted</a:t>
            </a:r>
            <a:r>
              <a:rPr lang="zh-CN" altLang="en-US" dirty="0"/>
              <a:t> </a:t>
            </a:r>
            <a:r>
              <a:rPr lang="en-US" altLang="zh-CN" dirty="0"/>
              <a:t>intensity</a:t>
            </a:r>
            <a:endParaRPr lang="en-US" dirty="0"/>
          </a:p>
        </p:txBody>
      </p:sp>
      <p:sp>
        <p:nvSpPr>
          <p:cNvPr id="3" name="Date Placeholder 2">
            <a:extLst>
              <a:ext uri="{FF2B5EF4-FFF2-40B4-BE49-F238E27FC236}">
                <a16:creationId xmlns:a16="http://schemas.microsoft.com/office/drawing/2014/main" id="{44BEDAA2-BC74-2E54-CFD1-64AD25E94962}"/>
              </a:ext>
            </a:extLst>
          </p:cNvPr>
          <p:cNvSpPr>
            <a:spLocks noGrp="1"/>
          </p:cNvSpPr>
          <p:nvPr>
            <p:ph type="dt" sz="half" idx="10"/>
          </p:nvPr>
        </p:nvSpPr>
        <p:spPr/>
        <p:txBody>
          <a:bodyPr/>
          <a:lstStyle/>
          <a:p>
            <a:r>
              <a:rPr lang="en-US" noProof="0"/>
              <a:t>00 Month 2018</a:t>
            </a:r>
          </a:p>
        </p:txBody>
      </p:sp>
      <p:sp>
        <p:nvSpPr>
          <p:cNvPr id="5" name="Slide Number Placeholder 4">
            <a:extLst>
              <a:ext uri="{FF2B5EF4-FFF2-40B4-BE49-F238E27FC236}">
                <a16:creationId xmlns:a16="http://schemas.microsoft.com/office/drawing/2014/main" id="{E555D1A9-FC94-B1E9-0A96-7D105382E5B5}"/>
              </a:ext>
            </a:extLst>
          </p:cNvPr>
          <p:cNvSpPr>
            <a:spLocks noGrp="1"/>
          </p:cNvSpPr>
          <p:nvPr>
            <p:ph type="sldNum" sz="quarter" idx="16"/>
          </p:nvPr>
        </p:nvSpPr>
        <p:spPr/>
        <p:txBody>
          <a:bodyPr/>
          <a:lstStyle/>
          <a:p>
            <a:r>
              <a:rPr lang="en-US"/>
              <a:t>Page </a:t>
            </a:r>
            <a:fld id="{A52F4D17-1AD6-42D9-B93A-EB002C62F438}" type="slidenum">
              <a:rPr lang="en-US" smtClean="0"/>
              <a:pPr/>
              <a:t>11</a:t>
            </a:fld>
            <a:endParaRPr lang="en-US" noProof="0"/>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6D1F8CAE-A1A9-EAD1-AAE1-97C7670D2996}"/>
                  </a:ext>
                </a:extLst>
              </p:cNvPr>
              <p:cNvSpPr txBox="1"/>
              <p:nvPr/>
            </p:nvSpPr>
            <p:spPr>
              <a:xfrm>
                <a:off x="1487488" y="1525561"/>
                <a:ext cx="3724161" cy="938719"/>
              </a:xfrm>
              <a:prstGeom prst="rect">
                <a:avLst/>
              </a:prstGeom>
              <a:noFill/>
            </p:spPr>
            <p:txBody>
              <a:bodyPr wrap="none" lIns="0" tIns="0" rIns="0" bIns="0" rtlCol="0">
                <a:spAutoFit/>
              </a:bodyPr>
              <a:lstStyle/>
              <a:p>
                <a:pPr>
                  <a:lnSpc>
                    <a:spcPct val="95000"/>
                  </a:lnSpc>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𝐼</m:t>
                      </m:r>
                      <m:r>
                        <a:rPr lang="en-US" sz="3200" b="0" i="1" smtClean="0">
                          <a:latin typeface="Cambria Math" panose="02040503050406030204" pitchFamily="18" charset="0"/>
                        </a:rPr>
                        <m:t>=</m:t>
                      </m:r>
                      <m:f>
                        <m:fPr>
                          <m:ctrlPr>
                            <a:rPr lang="en-US" sz="3200" i="1" dirty="0" smtClean="0">
                              <a:latin typeface="Cambria Math" panose="02040503050406030204" pitchFamily="18" charset="0"/>
                            </a:rPr>
                          </m:ctrlPr>
                        </m:fPr>
                        <m:num>
                          <m:r>
                            <a:rPr lang="en-US" sz="3200" i="1">
                              <a:latin typeface="Cambria Math" panose="02040503050406030204" pitchFamily="18" charset="0"/>
                            </a:rPr>
                            <m:t>𝛷</m:t>
                          </m:r>
                          <m:d>
                            <m:dPr>
                              <m:ctrlPr>
                                <a:rPr lang="en-US" sz="3200" i="1">
                                  <a:latin typeface="Cambria Math" panose="02040503050406030204" pitchFamily="18" charset="0"/>
                                </a:rPr>
                              </m:ctrlPr>
                            </m:dPr>
                            <m:e>
                              <m:r>
                                <m:rPr>
                                  <m:sty m:val="p"/>
                                </m:rPr>
                                <a:rPr lang="en-US" altLang="zh-CN" sz="3200">
                                  <a:latin typeface="Cambria Math" panose="02040503050406030204" pitchFamily="18" charset="0"/>
                                </a:rPr>
                                <m:t>λ</m:t>
                              </m:r>
                            </m:e>
                          </m:d>
                          <m:sSup>
                            <m:sSupPr>
                              <m:ctrlPr>
                                <a:rPr lang="en-US" altLang="zh-CN" sz="3200" i="1">
                                  <a:latin typeface="Cambria Math" panose="02040503050406030204" pitchFamily="18" charset="0"/>
                                </a:rPr>
                              </m:ctrlPr>
                            </m:sSupPr>
                            <m:e>
                              <m:r>
                                <m:rPr>
                                  <m:sty m:val="p"/>
                                </m:rPr>
                                <a:rPr lang="en-US" altLang="zh-CN" sz="3200">
                                  <a:latin typeface="Cambria Math" panose="02040503050406030204" pitchFamily="18" charset="0"/>
                                </a:rPr>
                                <m:t>λ</m:t>
                              </m:r>
                            </m:e>
                            <m:sup>
                              <m:r>
                                <a:rPr lang="en-US" altLang="zh-CN" sz="3200" i="1">
                                  <a:latin typeface="Cambria Math" panose="02040503050406030204" pitchFamily="18" charset="0"/>
                                </a:rPr>
                                <m:t>4</m:t>
                              </m:r>
                            </m:sup>
                          </m:sSup>
                          <m:sSub>
                            <m:sSubPr>
                              <m:ctrlPr>
                                <a:rPr lang="en-US" altLang="zh-CN" sz="3200" i="1" smtClean="0">
                                  <a:latin typeface="Cambria Math" panose="02040503050406030204" pitchFamily="18" charset="0"/>
                                </a:rPr>
                              </m:ctrlPr>
                            </m:sSubPr>
                            <m:e>
                              <m:r>
                                <a:rPr lang="en-US" altLang="zh-CN" sz="3200" b="0" i="1" smtClean="0">
                                  <a:latin typeface="Cambria Math" panose="02040503050406030204" pitchFamily="18" charset="0"/>
                                </a:rPr>
                                <m:t>𝑉</m:t>
                              </m:r>
                            </m:e>
                            <m:sub>
                              <m:r>
                                <a:rPr lang="en-US" altLang="zh-CN" sz="3200" b="0" i="1" smtClean="0">
                                  <a:latin typeface="Cambria Math" panose="02040503050406030204" pitchFamily="18" charset="0"/>
                                </a:rPr>
                                <m:t>𝑠</m:t>
                              </m:r>
                            </m:sub>
                          </m:sSub>
                          <m:sSup>
                            <m:sSupPr>
                              <m:ctrlPr>
                                <a:rPr lang="en-US" altLang="zh-CN" sz="3200" i="1" smtClean="0">
                                  <a:latin typeface="Cambria Math" panose="02040503050406030204" pitchFamily="18" charset="0"/>
                                </a:rPr>
                              </m:ctrlPr>
                            </m:sSupPr>
                            <m:e>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𝐹</m:t>
                                  </m:r>
                                </m:e>
                                <m:sub>
                                  <m:r>
                                    <a:rPr lang="en-US" altLang="zh-CN" sz="3200" b="0" i="1" smtClean="0">
                                      <a:latin typeface="Cambria Math" panose="02040503050406030204" pitchFamily="18" charset="0"/>
                                    </a:rPr>
                                    <m:t>𝐻</m:t>
                                  </m:r>
                                </m:sub>
                              </m:sSub>
                              <m:r>
                                <a:rPr lang="en-US" altLang="zh-CN" sz="3200" b="0" i="1" smtClean="0">
                                  <a:latin typeface="Cambria Math" panose="02040503050406030204" pitchFamily="18" charset="0"/>
                                </a:rPr>
                                <m:t>|</m:t>
                              </m:r>
                            </m:e>
                            <m:sup>
                              <m:r>
                                <a:rPr lang="en-US" altLang="zh-CN" sz="3200" b="0" i="1" smtClean="0">
                                  <a:latin typeface="Cambria Math" panose="02040503050406030204" pitchFamily="18" charset="0"/>
                                </a:rPr>
                                <m:t>2</m:t>
                              </m:r>
                            </m:sup>
                          </m:sSup>
                          <m:r>
                            <a:rPr lang="en-US" altLang="zh-CN" sz="3200" b="0" i="1" smtClean="0">
                              <a:latin typeface="Cambria Math" panose="02040503050406030204" pitchFamily="18" charset="0"/>
                            </a:rPr>
                            <m:t>𝐴𝑡</m:t>
                          </m:r>
                        </m:num>
                        <m:den>
                          <m:r>
                            <a:rPr lang="en-US" altLang="zh-CN" sz="3200" i="1">
                              <a:latin typeface="Cambria Math" panose="02040503050406030204" pitchFamily="18" charset="0"/>
                            </a:rPr>
                            <m:t>2</m:t>
                          </m:r>
                          <m:func>
                            <m:funcPr>
                              <m:ctrlPr>
                                <a:rPr lang="en-US" altLang="zh-CN" sz="3200" i="1">
                                  <a:latin typeface="Cambria Math" panose="02040503050406030204" pitchFamily="18" charset="0"/>
                                </a:rPr>
                              </m:ctrlPr>
                            </m:funcPr>
                            <m:fName>
                              <m:sSup>
                                <m:sSupPr>
                                  <m:ctrlPr>
                                    <a:rPr lang="en-US" altLang="zh-CN" sz="3200" i="1">
                                      <a:latin typeface="Cambria Math" panose="02040503050406030204" pitchFamily="18" charset="0"/>
                                    </a:rPr>
                                  </m:ctrlPr>
                                </m:sSupPr>
                                <m:e>
                                  <m:r>
                                    <m:rPr>
                                      <m:sty m:val="p"/>
                                    </m:rPr>
                                    <a:rPr lang="en-US" altLang="zh-CN" sz="3200">
                                      <a:latin typeface="Cambria Math" panose="02040503050406030204" pitchFamily="18" charset="0"/>
                                    </a:rPr>
                                    <m:t>sin</m:t>
                                  </m:r>
                                </m:e>
                                <m:sup>
                                  <m:r>
                                    <a:rPr lang="en-US" altLang="zh-CN" sz="3200" i="1">
                                      <a:latin typeface="Cambria Math" panose="02040503050406030204" pitchFamily="18" charset="0"/>
                                    </a:rPr>
                                    <m:t>2</m:t>
                                  </m:r>
                                </m:sup>
                              </m:sSup>
                            </m:fName>
                            <m:e>
                              <m:r>
                                <a:rPr lang="en-US" altLang="zh-CN" sz="3200" i="1">
                                  <a:latin typeface="Cambria Math" panose="02040503050406030204" pitchFamily="18" charset="0"/>
                                </a:rPr>
                                <m:t>𝜃</m:t>
                              </m:r>
                              <m:sSup>
                                <m:sSupPr>
                                  <m:ctrlPr>
                                    <a:rPr lang="en-US" altLang="zh-CN" sz="3200" i="1" smtClean="0">
                                      <a:latin typeface="Cambria Math" panose="02040503050406030204" pitchFamily="18" charset="0"/>
                                    </a:rPr>
                                  </m:ctrlPr>
                                </m:sSupPr>
                                <m:e>
                                  <m:r>
                                    <a:rPr lang="en-US" altLang="zh-CN" sz="3200" b="0" i="1" smtClean="0">
                                      <a:latin typeface="Cambria Math" panose="02040503050406030204" pitchFamily="18" charset="0"/>
                                    </a:rPr>
                                    <m:t>𝑉</m:t>
                                  </m:r>
                                </m:e>
                                <m:sup>
                                  <m:r>
                                    <a:rPr lang="en-US" altLang="zh-CN" sz="3200" b="0" i="1" smtClean="0">
                                      <a:latin typeface="Cambria Math" panose="02040503050406030204" pitchFamily="18" charset="0"/>
                                    </a:rPr>
                                    <m:t>2</m:t>
                                  </m:r>
                                </m:sup>
                              </m:sSup>
                            </m:e>
                          </m:func>
                        </m:den>
                      </m:f>
                    </m:oMath>
                  </m:oMathPara>
                </a14:m>
                <a:endParaRPr lang="en-US" sz="3200" dirty="0" err="1"/>
              </a:p>
            </p:txBody>
          </p:sp>
        </mc:Choice>
        <mc:Fallback>
          <p:sp>
            <p:nvSpPr>
              <p:cNvPr id="7" name="TextBox 6">
                <a:extLst>
                  <a:ext uri="{FF2B5EF4-FFF2-40B4-BE49-F238E27FC236}">
                    <a16:creationId xmlns:a16="http://schemas.microsoft.com/office/drawing/2014/main" id="{6D1F8CAE-A1A9-EAD1-AAE1-97C7670D2996}"/>
                  </a:ext>
                </a:extLst>
              </p:cNvPr>
              <p:cNvSpPr txBox="1">
                <a:spLocks noRot="1" noChangeAspect="1" noMove="1" noResize="1" noEditPoints="1" noAdjustHandles="1" noChangeArrowheads="1" noChangeShapeType="1" noTextEdit="1"/>
              </p:cNvSpPr>
              <p:nvPr/>
            </p:nvSpPr>
            <p:spPr>
              <a:xfrm>
                <a:off x="1487488" y="1525561"/>
                <a:ext cx="3724161" cy="938719"/>
              </a:xfrm>
              <a:prstGeom prst="rect">
                <a:avLst/>
              </a:prstGeom>
              <a:blipFill>
                <a:blip r:embed="rId3"/>
                <a:stretch>
                  <a:fillRect l="-1701" t="-2703" r="-1361" b="-1621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867CC686-9634-4551-4580-ECC160BFA1E6}"/>
              </a:ext>
            </a:extLst>
          </p:cNvPr>
          <p:cNvSpPr txBox="1"/>
          <p:nvPr/>
        </p:nvSpPr>
        <p:spPr>
          <a:xfrm>
            <a:off x="866872" y="2996952"/>
            <a:ext cx="5033237" cy="1554272"/>
          </a:xfrm>
          <a:prstGeom prst="rect">
            <a:avLst/>
          </a:prstGeom>
          <a:noFill/>
          <a:ln w="19050">
            <a:solidFill>
              <a:schemeClr val="tx1"/>
            </a:solidFill>
          </a:ln>
        </p:spPr>
        <p:txBody>
          <a:bodyPr wrap="none" rtlCol="0">
            <a:spAutoFit/>
          </a:bodyPr>
          <a:lstStyle/>
          <a:p>
            <a:pPr algn="l">
              <a:lnSpc>
                <a:spcPct val="95000"/>
              </a:lnSpc>
            </a:pPr>
            <a:r>
              <a:rPr lang="en-US" sz="1600" i="1" dirty="0" err="1"/>
              <a:t>Φ</a:t>
            </a:r>
            <a:r>
              <a:rPr lang="en-US" sz="1600" dirty="0"/>
              <a:t>(</a:t>
            </a:r>
            <a:r>
              <a:rPr lang="en-US" sz="1600" dirty="0" err="1"/>
              <a:t>λ</a:t>
            </a:r>
            <a:r>
              <a:rPr lang="en-US" sz="1600" dirty="0"/>
              <a:t>): the time-averaged differential flux at the sample</a:t>
            </a:r>
          </a:p>
          <a:p>
            <a:pPr algn="l">
              <a:lnSpc>
                <a:spcPct val="95000"/>
              </a:lnSpc>
            </a:pPr>
            <a:r>
              <a:rPr lang="en-US" sz="1600" dirty="0"/>
              <a:t>V</a:t>
            </a:r>
            <a:r>
              <a:rPr lang="en-US" sz="1600" baseline="-25000" dirty="0"/>
              <a:t>s</a:t>
            </a:r>
            <a:r>
              <a:rPr lang="en-US" sz="1600" dirty="0"/>
              <a:t>: the sample volume</a:t>
            </a:r>
          </a:p>
          <a:p>
            <a:pPr algn="l">
              <a:lnSpc>
                <a:spcPct val="95000"/>
              </a:lnSpc>
            </a:pPr>
            <a:r>
              <a:rPr lang="en-US" sz="1600" dirty="0"/>
              <a:t>V: the unit cell volume </a:t>
            </a:r>
          </a:p>
          <a:p>
            <a:pPr algn="l">
              <a:lnSpc>
                <a:spcPct val="95000"/>
              </a:lnSpc>
            </a:pPr>
            <a:r>
              <a:rPr lang="en-US" sz="1600" dirty="0"/>
              <a:t>|F</a:t>
            </a:r>
            <a:r>
              <a:rPr lang="en-US" sz="1600" baseline="-25000" dirty="0"/>
              <a:t>H</a:t>
            </a:r>
            <a:r>
              <a:rPr lang="en-US" sz="1600" dirty="0"/>
              <a:t>|: the structure factor amplitude</a:t>
            </a:r>
          </a:p>
          <a:p>
            <a:pPr algn="l">
              <a:lnSpc>
                <a:spcPct val="95000"/>
              </a:lnSpc>
            </a:pPr>
            <a:r>
              <a:rPr lang="en-US" sz="1600" dirty="0"/>
              <a:t>A: the transmission factor</a:t>
            </a:r>
          </a:p>
          <a:p>
            <a:pPr algn="l">
              <a:lnSpc>
                <a:spcPct val="95000"/>
              </a:lnSpc>
            </a:pPr>
            <a:r>
              <a:rPr lang="en-US" sz="1600" dirty="0"/>
              <a:t>t: the counting time</a:t>
            </a:r>
          </a:p>
        </p:txBody>
      </p:sp>
      <p:pic>
        <p:nvPicPr>
          <p:cNvPr id="13" name="Picture 12">
            <a:extLst>
              <a:ext uri="{FF2B5EF4-FFF2-40B4-BE49-F238E27FC236}">
                <a16:creationId xmlns:a16="http://schemas.microsoft.com/office/drawing/2014/main" id="{CF835DF7-688E-2A36-CB67-9EE00E3C0E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4072" y="1182470"/>
            <a:ext cx="4581056" cy="3419662"/>
          </a:xfrm>
          <a:prstGeom prst="rect">
            <a:avLst/>
          </a:prstGeom>
        </p:spPr>
      </p:pic>
      <p:sp>
        <p:nvSpPr>
          <p:cNvPr id="4" name="TextBox 3">
            <a:extLst>
              <a:ext uri="{FF2B5EF4-FFF2-40B4-BE49-F238E27FC236}">
                <a16:creationId xmlns:a16="http://schemas.microsoft.com/office/drawing/2014/main" id="{390F4EF5-BEEA-149D-60BC-C72A4C64A32B}"/>
              </a:ext>
            </a:extLst>
          </p:cNvPr>
          <p:cNvSpPr txBox="1"/>
          <p:nvPr/>
        </p:nvSpPr>
        <p:spPr>
          <a:xfrm>
            <a:off x="2423592" y="4899277"/>
            <a:ext cx="7677400" cy="1251625"/>
          </a:xfrm>
          <a:prstGeom prst="rect">
            <a:avLst/>
          </a:prstGeom>
          <a:noFill/>
        </p:spPr>
        <p:txBody>
          <a:bodyPr wrap="square">
            <a:spAutoFit/>
          </a:bodyPr>
          <a:lstStyle/>
          <a:p>
            <a:pPr algn="l">
              <a:spcBef>
                <a:spcPts val="200"/>
              </a:spcBef>
              <a:spcAft>
                <a:spcPts val="200"/>
              </a:spcAft>
              <a:buNone/>
            </a:pPr>
            <a:r>
              <a:rPr lang="en-US" b="0" i="0" dirty="0">
                <a:solidFill>
                  <a:srgbClr val="212121"/>
                </a:solidFill>
                <a:effectLst/>
              </a:rPr>
              <a:t>The high-resolution reflections have to compete with the noise coming from incoherent scattering from the sample itself</a:t>
            </a:r>
            <a:r>
              <a:rPr lang="en-US" dirty="0">
                <a:solidFill>
                  <a:srgbClr val="212121"/>
                </a:solidFill>
              </a:rPr>
              <a:t>;</a:t>
            </a:r>
            <a:endParaRPr lang="en-US" b="0" i="0" dirty="0">
              <a:solidFill>
                <a:srgbClr val="212121"/>
              </a:solidFill>
              <a:effectLst/>
            </a:endParaRPr>
          </a:p>
          <a:p>
            <a:pPr algn="l">
              <a:spcBef>
                <a:spcPts val="200"/>
              </a:spcBef>
              <a:spcAft>
                <a:spcPts val="200"/>
              </a:spcAft>
              <a:buNone/>
            </a:pPr>
            <a:r>
              <a:rPr lang="en-US" b="0" i="0" dirty="0">
                <a:solidFill>
                  <a:srgbClr val="212121"/>
                </a:solidFill>
                <a:effectLst/>
              </a:rPr>
              <a:t>Another noise source is scattering from the air around the sample in the vicinity of the detector.</a:t>
            </a:r>
          </a:p>
        </p:txBody>
      </p:sp>
    </p:spTree>
    <p:extLst>
      <p:ext uri="{BB962C8B-B14F-4D97-AF65-F5344CB8AC3E}">
        <p14:creationId xmlns:p14="http://schemas.microsoft.com/office/powerpoint/2010/main" val="2751174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461F4-4D90-31A7-7089-BA96850FCBC7}"/>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118E9F-80E3-6FA7-0277-88F796DBE56B}"/>
              </a:ext>
            </a:extLst>
          </p:cNvPr>
          <p:cNvSpPr>
            <a:spLocks noGrp="1"/>
          </p:cNvSpPr>
          <p:nvPr>
            <p:ph type="sldNum" sz="quarter" idx="16"/>
          </p:nvPr>
        </p:nvSpPr>
        <p:spPr/>
        <p:txBody>
          <a:bodyPr/>
          <a:lstStyle/>
          <a:p>
            <a:r>
              <a:rPr lang="en-US"/>
              <a:t>Page </a:t>
            </a:r>
            <a:fld id="{A52F4D17-1AD6-42D9-B93A-EB002C62F438}" type="slidenum">
              <a:rPr lang="en-US" smtClean="0"/>
              <a:pPr/>
              <a:t>12</a:t>
            </a:fld>
            <a:endParaRPr lang="en-US" noProof="0"/>
          </a:p>
        </p:txBody>
      </p:sp>
      <p:sp>
        <p:nvSpPr>
          <p:cNvPr id="11" name="Date Placeholder 3">
            <a:extLst>
              <a:ext uri="{FF2B5EF4-FFF2-40B4-BE49-F238E27FC236}">
                <a16:creationId xmlns:a16="http://schemas.microsoft.com/office/drawing/2014/main" id="{1485C35A-9DFA-8641-09A3-C658D4B221FE}"/>
              </a:ext>
            </a:extLst>
          </p:cNvPr>
          <p:cNvSpPr>
            <a:spLocks noGrp="1"/>
          </p:cNvSpPr>
          <p:nvPr>
            <p:ph type="dt" sz="half" idx="13"/>
          </p:nvPr>
        </p:nvSpPr>
        <p:spPr>
          <a:xfrm>
            <a:off x="3776105" y="6381328"/>
            <a:ext cx="1600508" cy="221109"/>
          </a:xfrm>
        </p:spPr>
        <p:txBody>
          <a:bodyPr/>
          <a:lstStyle/>
          <a:p>
            <a:r>
              <a:rPr lang="en-US" noProof="0" dirty="0"/>
              <a:t>00 </a:t>
            </a:r>
            <a:r>
              <a:rPr lang="en-US" dirty="0"/>
              <a:t>April</a:t>
            </a:r>
            <a:r>
              <a:rPr lang="en-US" noProof="0" dirty="0"/>
              <a:t> 2026</a:t>
            </a:r>
          </a:p>
        </p:txBody>
      </p:sp>
      <p:sp>
        <p:nvSpPr>
          <p:cNvPr id="12" name="Title 11">
            <a:extLst>
              <a:ext uri="{FF2B5EF4-FFF2-40B4-BE49-F238E27FC236}">
                <a16:creationId xmlns:a16="http://schemas.microsoft.com/office/drawing/2014/main" id="{65A26380-747B-6051-6934-EFE126E64795}"/>
              </a:ext>
            </a:extLst>
          </p:cNvPr>
          <p:cNvSpPr>
            <a:spLocks noGrp="1"/>
          </p:cNvSpPr>
          <p:nvPr>
            <p:ph type="title"/>
          </p:nvPr>
        </p:nvSpPr>
        <p:spPr/>
        <p:txBody>
          <a:bodyPr/>
          <a:lstStyle/>
          <a:p>
            <a:r>
              <a:rPr lang="en-US" altLang="zh-CN" dirty="0"/>
              <a:t>Optimizing parameters</a:t>
            </a:r>
            <a:endParaRPr lang="en-US" dirty="0"/>
          </a:p>
        </p:txBody>
      </p:sp>
      <p:sp>
        <p:nvSpPr>
          <p:cNvPr id="39" name="TextBox 38">
            <a:extLst>
              <a:ext uri="{FF2B5EF4-FFF2-40B4-BE49-F238E27FC236}">
                <a16:creationId xmlns:a16="http://schemas.microsoft.com/office/drawing/2014/main" id="{EA0C518D-370E-95D4-C108-189418DBA3F6}"/>
              </a:ext>
            </a:extLst>
          </p:cNvPr>
          <p:cNvSpPr txBox="1"/>
          <p:nvPr/>
        </p:nvSpPr>
        <p:spPr>
          <a:xfrm>
            <a:off x="7823703" y="1251195"/>
            <a:ext cx="4334616" cy="3716402"/>
          </a:xfrm>
          <a:prstGeom prst="rect">
            <a:avLst/>
          </a:prstGeom>
          <a:noFill/>
        </p:spPr>
        <p:txBody>
          <a:bodyPr wrap="square" rtlCol="0">
            <a:spAutoFit/>
          </a:bodyPr>
          <a:lstStyle/>
          <a:p>
            <a:pPr marL="285750" indent="-285750" algn="l">
              <a:spcBef>
                <a:spcPts val="300"/>
              </a:spcBef>
              <a:buFont typeface="Courier New" panose="02070309020205020404" pitchFamily="49" charset="0"/>
              <a:buChar char="o"/>
            </a:pPr>
            <a:r>
              <a:rPr lang="en-US" sz="1600" b="1" dirty="0">
                <a:latin typeface="+mj-lt"/>
              </a:rPr>
              <a:t>Application</a:t>
            </a:r>
          </a:p>
          <a:p>
            <a:pPr marL="742950" lvl="1" indent="-285750">
              <a:spcBef>
                <a:spcPts val="300"/>
              </a:spcBef>
              <a:buFont typeface="Arial" panose="020B0604020202020204" pitchFamily="34" charset="0"/>
              <a:buChar char="•"/>
            </a:pPr>
            <a:r>
              <a:rPr lang="en-US" sz="1600" dirty="0">
                <a:latin typeface="+mj-lt"/>
              </a:rPr>
              <a:t> Scattering experiments on large single crystals</a:t>
            </a:r>
          </a:p>
          <a:p>
            <a:pPr marL="285750" indent="-285750" algn="l">
              <a:spcBef>
                <a:spcPts val="300"/>
              </a:spcBef>
              <a:buFont typeface="Courier New" panose="02070309020205020404" pitchFamily="49" charset="0"/>
              <a:buChar char="o"/>
            </a:pPr>
            <a:r>
              <a:rPr lang="en-US" sz="1600" b="1" dirty="0">
                <a:latin typeface="+mj-lt"/>
              </a:rPr>
              <a:t>Concept and requirements</a:t>
            </a:r>
          </a:p>
          <a:p>
            <a:pPr marL="742950" lvl="1" indent="-285750">
              <a:spcBef>
                <a:spcPts val="300"/>
              </a:spcBef>
              <a:buFont typeface="Arial" panose="020B0604020202020204" pitchFamily="34" charset="0"/>
              <a:buChar char="•"/>
            </a:pPr>
            <a:r>
              <a:rPr lang="en-US" sz="1600" dirty="0">
                <a:latin typeface="+mj-lt"/>
              </a:rPr>
              <a:t>Flux</a:t>
            </a:r>
          </a:p>
          <a:p>
            <a:pPr marL="742950" lvl="1" indent="-285750">
              <a:spcBef>
                <a:spcPts val="300"/>
              </a:spcBef>
              <a:buFont typeface="Arial" panose="020B0604020202020204" pitchFamily="34" charset="0"/>
              <a:buChar char="•"/>
            </a:pPr>
            <a:r>
              <a:rPr lang="en-US" sz="1600" dirty="0">
                <a:latin typeface="+mj-lt"/>
              </a:rPr>
              <a:t>Divergence: </a:t>
            </a:r>
            <a:r>
              <a:rPr lang="en-US" altLang="zh-CN" sz="1600" dirty="0">
                <a:latin typeface="+mj-lt"/>
              </a:rPr>
              <a:t>±0.4</a:t>
            </a:r>
            <a:r>
              <a:rPr lang="en-US" sz="1600" dirty="0"/>
              <a:t> °</a:t>
            </a:r>
            <a:endParaRPr lang="en-US" altLang="zh-CN" sz="1600" dirty="0">
              <a:latin typeface="+mj-lt"/>
            </a:endParaRPr>
          </a:p>
          <a:p>
            <a:pPr marL="742950" lvl="1" indent="-285750">
              <a:spcBef>
                <a:spcPts val="300"/>
              </a:spcBef>
              <a:buFont typeface="Arial" panose="020B0604020202020204" pitchFamily="34" charset="0"/>
              <a:buChar char="•"/>
            </a:pPr>
            <a:r>
              <a:rPr lang="en-US" sz="1600" dirty="0">
                <a:latin typeface="+mj-lt"/>
              </a:rPr>
              <a:t>Sample size: </a:t>
            </a:r>
            <a:r>
              <a:rPr lang="zh-CN" altLang="en-US" sz="1600" dirty="0">
                <a:latin typeface="+mj-lt"/>
              </a:rPr>
              <a:t>≤</a:t>
            </a:r>
            <a:r>
              <a:rPr lang="en-US" altLang="zh-CN" sz="1600" dirty="0">
                <a:latin typeface="+mj-lt"/>
              </a:rPr>
              <a:t>2mm</a:t>
            </a:r>
            <a:r>
              <a:rPr lang="en-US" altLang="zh-CN" sz="1600" baseline="30000" dirty="0">
                <a:latin typeface="+mj-lt"/>
              </a:rPr>
              <a:t>3</a:t>
            </a:r>
          </a:p>
          <a:p>
            <a:pPr marL="285750" indent="-285750" algn="l">
              <a:spcBef>
                <a:spcPts val="300"/>
              </a:spcBef>
              <a:buFont typeface="Courier New" panose="02070309020205020404" pitchFamily="49" charset="0"/>
              <a:buChar char="o"/>
            </a:pPr>
            <a:r>
              <a:rPr lang="en-US" sz="1600" b="1" dirty="0">
                <a:latin typeface="+mj-lt"/>
              </a:rPr>
              <a:t>Choices</a:t>
            </a:r>
          </a:p>
          <a:p>
            <a:pPr marL="742950" lvl="1" indent="-285750">
              <a:spcBef>
                <a:spcPts val="300"/>
              </a:spcBef>
              <a:buFont typeface="Arial" panose="020B0604020202020204" pitchFamily="34" charset="0"/>
              <a:buChar char="•"/>
            </a:pPr>
            <a:r>
              <a:rPr lang="en-US" sz="1600" dirty="0">
                <a:latin typeface="+mj-lt"/>
              </a:rPr>
              <a:t>Low frequency (24Hz, 1042𝜇s)</a:t>
            </a:r>
          </a:p>
          <a:p>
            <a:pPr marL="742950" lvl="1" indent="-285750">
              <a:spcBef>
                <a:spcPts val="300"/>
              </a:spcBef>
              <a:buFont typeface="Arial" panose="020B0604020202020204" pitchFamily="34" charset="0"/>
              <a:buChar char="•"/>
            </a:pPr>
            <a:r>
              <a:rPr lang="en-US" sz="1600" dirty="0">
                <a:latin typeface="+mj-lt"/>
              </a:rPr>
              <a:t>70 m length (moderator to sample)</a:t>
            </a:r>
          </a:p>
          <a:p>
            <a:pPr marL="285750" indent="-285750" algn="l">
              <a:spcBef>
                <a:spcPts val="300"/>
              </a:spcBef>
              <a:buFont typeface="Courier New" panose="02070309020205020404" pitchFamily="49" charset="0"/>
              <a:buChar char="o"/>
            </a:pPr>
            <a:r>
              <a:rPr lang="en-US" sz="1600" b="1" dirty="0">
                <a:latin typeface="+mj-lt"/>
              </a:rPr>
              <a:t>Characteristics</a:t>
            </a:r>
          </a:p>
          <a:p>
            <a:pPr marL="742950" lvl="1" indent="-285750">
              <a:spcBef>
                <a:spcPts val="300"/>
              </a:spcBef>
              <a:buFont typeface="Arial" panose="020B0604020202020204" pitchFamily="34" charset="0"/>
              <a:buChar char="•"/>
            </a:pPr>
            <a:r>
              <a:rPr lang="en-US" sz="1600" dirty="0">
                <a:latin typeface="+mj-lt"/>
              </a:rPr>
              <a:t>Bandwidth: 2 </a:t>
            </a:r>
            <a:r>
              <a:rPr lang="en-US" sz="1600" dirty="0" err="1">
                <a:latin typeface="+mj-lt"/>
              </a:rPr>
              <a:t>Å</a:t>
            </a:r>
            <a:r>
              <a:rPr lang="en-US" sz="1600" dirty="0">
                <a:latin typeface="+mj-lt"/>
              </a:rPr>
              <a:t>, standard: 2-4 </a:t>
            </a:r>
            <a:r>
              <a:rPr lang="en-US" sz="1600" dirty="0" err="1">
                <a:latin typeface="+mj-lt"/>
              </a:rPr>
              <a:t>Å</a:t>
            </a:r>
            <a:endParaRPr lang="en-US" sz="1600" dirty="0">
              <a:latin typeface="+mj-lt"/>
            </a:endParaRPr>
          </a:p>
          <a:p>
            <a:pPr marL="742950" lvl="1" indent="-285750">
              <a:spcBef>
                <a:spcPts val="300"/>
              </a:spcBef>
              <a:buFont typeface="Arial" panose="020B0604020202020204" pitchFamily="34" charset="0"/>
              <a:buChar char="•"/>
            </a:pPr>
            <a:r>
              <a:rPr lang="en-US" sz="1600" dirty="0">
                <a:latin typeface="+mj-lt"/>
              </a:rPr>
              <a:t>Resolution: ~2%</a:t>
            </a:r>
          </a:p>
        </p:txBody>
      </p:sp>
      <p:sp>
        <p:nvSpPr>
          <p:cNvPr id="40" name="TextBox 39">
            <a:extLst>
              <a:ext uri="{FF2B5EF4-FFF2-40B4-BE49-F238E27FC236}">
                <a16:creationId xmlns:a16="http://schemas.microsoft.com/office/drawing/2014/main" id="{CE9F0DE8-E97C-8662-67BD-00650510667D}"/>
              </a:ext>
            </a:extLst>
          </p:cNvPr>
          <p:cNvSpPr txBox="1"/>
          <p:nvPr/>
        </p:nvSpPr>
        <p:spPr>
          <a:xfrm>
            <a:off x="2384494" y="4149062"/>
            <a:ext cx="2924175" cy="1154675"/>
          </a:xfrm>
          <a:prstGeom prst="rect">
            <a:avLst/>
          </a:prstGeom>
          <a:noFill/>
        </p:spPr>
        <p:txBody>
          <a:bodyPr wrap="square">
            <a:spAutoFit/>
          </a:bodyPr>
          <a:lstStyle/>
          <a:p>
            <a:pPr>
              <a:lnSpc>
                <a:spcPct val="150000"/>
              </a:lnSpc>
            </a:pPr>
            <a:r>
              <a:rPr lang="en-US" sz="1600" dirty="0"/>
              <a:t>(1) </a:t>
            </a:r>
            <a:r>
              <a:rPr lang="en-US" sz="1600" b="1" dirty="0" err="1"/>
              <a:t>source_focus_width</a:t>
            </a:r>
            <a:r>
              <a:rPr lang="en-US" sz="1600" b="1" dirty="0"/>
              <a:t> </a:t>
            </a:r>
            <a:r>
              <a:rPr lang="en-US" sz="1600" dirty="0"/>
              <a:t>(m);</a:t>
            </a:r>
          </a:p>
          <a:p>
            <a:pPr>
              <a:lnSpc>
                <a:spcPct val="150000"/>
              </a:lnSpc>
            </a:pPr>
            <a:r>
              <a:rPr lang="en-US" sz="1600" dirty="0"/>
              <a:t>(2) </a:t>
            </a:r>
            <a:r>
              <a:rPr lang="en-US" sz="1600" b="1" dirty="0" err="1"/>
              <a:t>guide_linw</a:t>
            </a:r>
            <a:r>
              <a:rPr lang="en-US" sz="1600" b="1" dirty="0"/>
              <a:t> </a:t>
            </a:r>
            <a:r>
              <a:rPr lang="en-US" sz="1600" dirty="0"/>
              <a:t>(m);</a:t>
            </a:r>
          </a:p>
          <a:p>
            <a:pPr>
              <a:lnSpc>
                <a:spcPct val="150000"/>
              </a:lnSpc>
            </a:pPr>
            <a:r>
              <a:rPr lang="en-US" sz="1600" dirty="0"/>
              <a:t>(3) </a:t>
            </a:r>
            <a:r>
              <a:rPr lang="en-US" sz="1600" b="1" dirty="0" err="1"/>
              <a:t>guide_loutw</a:t>
            </a:r>
            <a:r>
              <a:rPr lang="en-US" sz="1600" b="1" dirty="0"/>
              <a:t> </a:t>
            </a:r>
            <a:r>
              <a:rPr lang="en-US" sz="1600" dirty="0"/>
              <a:t>(m).</a:t>
            </a:r>
          </a:p>
        </p:txBody>
      </p:sp>
      <p:grpSp>
        <p:nvGrpSpPr>
          <p:cNvPr id="42" name="Group 41">
            <a:extLst>
              <a:ext uri="{FF2B5EF4-FFF2-40B4-BE49-F238E27FC236}">
                <a16:creationId xmlns:a16="http://schemas.microsoft.com/office/drawing/2014/main" id="{65B87C88-5FAB-2289-C355-53A27105BA2B}"/>
              </a:ext>
            </a:extLst>
          </p:cNvPr>
          <p:cNvGrpSpPr/>
          <p:nvPr/>
        </p:nvGrpSpPr>
        <p:grpSpPr>
          <a:xfrm>
            <a:off x="-14477423" y="-33664566"/>
            <a:ext cx="36648008" cy="72820556"/>
            <a:chOff x="-14426280" y="-33655120"/>
            <a:chExt cx="36648008" cy="72820556"/>
          </a:xfrm>
        </p:grpSpPr>
        <p:grpSp>
          <p:nvGrpSpPr>
            <p:cNvPr id="43" name="Group 42">
              <a:extLst>
                <a:ext uri="{FF2B5EF4-FFF2-40B4-BE49-F238E27FC236}">
                  <a16:creationId xmlns:a16="http://schemas.microsoft.com/office/drawing/2014/main" id="{54C6D5C2-1DB1-0943-3799-5E698230811D}"/>
                </a:ext>
              </a:extLst>
            </p:cNvPr>
            <p:cNvGrpSpPr/>
            <p:nvPr/>
          </p:nvGrpSpPr>
          <p:grpSpPr>
            <a:xfrm>
              <a:off x="-14426280" y="-33655120"/>
              <a:ext cx="36648008" cy="72820556"/>
              <a:chOff x="-15002344" y="-34375200"/>
              <a:chExt cx="36648008" cy="72820556"/>
            </a:xfrm>
          </p:grpSpPr>
          <p:grpSp>
            <p:nvGrpSpPr>
              <p:cNvPr id="52" name="Group 51">
                <a:extLst>
                  <a:ext uri="{FF2B5EF4-FFF2-40B4-BE49-F238E27FC236}">
                    <a16:creationId xmlns:a16="http://schemas.microsoft.com/office/drawing/2014/main" id="{9A3C289F-0098-E77C-ECC5-2EA88544F353}"/>
                  </a:ext>
                </a:extLst>
              </p:cNvPr>
              <p:cNvGrpSpPr/>
              <p:nvPr/>
            </p:nvGrpSpPr>
            <p:grpSpPr>
              <a:xfrm>
                <a:off x="-15002344" y="-34375200"/>
                <a:ext cx="36648008" cy="72820556"/>
                <a:chOff x="-15276078" y="-30713026"/>
                <a:chExt cx="36648008" cy="72820556"/>
              </a:xfrm>
            </p:grpSpPr>
            <p:sp>
              <p:nvSpPr>
                <p:cNvPr id="56" name="Hexagon 55">
                  <a:extLst>
                    <a:ext uri="{FF2B5EF4-FFF2-40B4-BE49-F238E27FC236}">
                      <a16:creationId xmlns:a16="http://schemas.microsoft.com/office/drawing/2014/main" id="{BAEB9B7E-20FA-D913-3CD2-5DB3F6052DF9}"/>
                    </a:ext>
                  </a:extLst>
                </p:cNvPr>
                <p:cNvSpPr/>
                <p:nvPr/>
              </p:nvSpPr>
              <p:spPr>
                <a:xfrm>
                  <a:off x="551384" y="5340342"/>
                  <a:ext cx="852474" cy="734892"/>
                </a:xfrm>
                <a:prstGeom prst="hexagon">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err="1"/>
                </a:p>
              </p:txBody>
            </p:sp>
            <p:sp>
              <p:nvSpPr>
                <p:cNvPr id="57" name="Oval 56">
                  <a:extLst>
                    <a:ext uri="{FF2B5EF4-FFF2-40B4-BE49-F238E27FC236}">
                      <a16:creationId xmlns:a16="http://schemas.microsoft.com/office/drawing/2014/main" id="{28CA1DB5-0925-3F95-8745-5401EC382FB2}"/>
                    </a:ext>
                  </a:extLst>
                </p:cNvPr>
                <p:cNvSpPr/>
                <p:nvPr/>
              </p:nvSpPr>
              <p:spPr>
                <a:xfrm>
                  <a:off x="815387" y="5545554"/>
                  <a:ext cx="324468" cy="324468"/>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err="1"/>
                </a:p>
              </p:txBody>
            </p:sp>
            <p:sp>
              <p:nvSpPr>
                <p:cNvPr id="58" name="Arc 57">
                  <a:extLst>
                    <a:ext uri="{FF2B5EF4-FFF2-40B4-BE49-F238E27FC236}">
                      <a16:creationId xmlns:a16="http://schemas.microsoft.com/office/drawing/2014/main" id="{75C68CB3-C8C6-4637-F8DB-F5EC2DA20581}"/>
                    </a:ext>
                  </a:extLst>
                </p:cNvPr>
                <p:cNvSpPr/>
                <p:nvPr/>
              </p:nvSpPr>
              <p:spPr>
                <a:xfrm rot="18900000">
                  <a:off x="-15204070" y="5531530"/>
                  <a:ext cx="36576000" cy="36576000"/>
                </a:xfrm>
                <a:prstGeom prst="arc">
                  <a:avLst>
                    <a:gd name="adj1" fmla="val 18523719"/>
                    <a:gd name="adj2" fmla="val 19264821"/>
                  </a:avLst>
                </a:prstGeom>
                <a:ln w="28575">
                  <a:solidFill>
                    <a:srgbClr val="00905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ectangle 58">
                  <a:extLst>
                    <a:ext uri="{FF2B5EF4-FFF2-40B4-BE49-F238E27FC236}">
                      <a16:creationId xmlns:a16="http://schemas.microsoft.com/office/drawing/2014/main" id="{F9EF6227-70D4-BD72-206A-39F1A4B1AB46}"/>
                    </a:ext>
                  </a:extLst>
                </p:cNvPr>
                <p:cNvSpPr/>
                <p:nvPr/>
              </p:nvSpPr>
              <p:spPr>
                <a:xfrm>
                  <a:off x="4937699" y="5517232"/>
                  <a:ext cx="510229" cy="32446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err="1"/>
                </a:p>
              </p:txBody>
            </p:sp>
            <p:sp>
              <p:nvSpPr>
                <p:cNvPr id="60" name="Rectangle 59">
                  <a:extLst>
                    <a:ext uri="{FF2B5EF4-FFF2-40B4-BE49-F238E27FC236}">
                      <a16:creationId xmlns:a16="http://schemas.microsoft.com/office/drawing/2014/main" id="{ECAD270C-8474-17F6-CC81-28EB61E1CB53}"/>
                    </a:ext>
                  </a:extLst>
                </p:cNvPr>
                <p:cNvSpPr/>
                <p:nvPr/>
              </p:nvSpPr>
              <p:spPr>
                <a:xfrm>
                  <a:off x="5153723" y="5622843"/>
                  <a:ext cx="104926" cy="110413"/>
                </a:xfrm>
                <a:prstGeom prst="rect">
                  <a:avLst/>
                </a:prstGeom>
                <a:solidFill>
                  <a:schemeClr val="accent4">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err="1"/>
                </a:p>
              </p:txBody>
            </p:sp>
            <p:sp>
              <p:nvSpPr>
                <p:cNvPr id="61" name="TextBox 60">
                  <a:extLst>
                    <a:ext uri="{FF2B5EF4-FFF2-40B4-BE49-F238E27FC236}">
                      <a16:creationId xmlns:a16="http://schemas.microsoft.com/office/drawing/2014/main" id="{9803EF7F-5518-770F-E749-501B687B4E7E}"/>
                    </a:ext>
                  </a:extLst>
                </p:cNvPr>
                <p:cNvSpPr txBox="1"/>
                <p:nvPr/>
              </p:nvSpPr>
              <p:spPr>
                <a:xfrm>
                  <a:off x="478125" y="4641218"/>
                  <a:ext cx="998991" cy="706347"/>
                </a:xfrm>
                <a:prstGeom prst="rect">
                  <a:avLst/>
                </a:prstGeom>
                <a:noFill/>
              </p:spPr>
              <p:txBody>
                <a:bodyPr wrap="none" rtlCol="0">
                  <a:spAutoFit/>
                </a:bodyPr>
                <a:lstStyle/>
                <a:p>
                  <a:pPr algn="ctr">
                    <a:lnSpc>
                      <a:spcPct val="95000"/>
                    </a:lnSpc>
                  </a:pPr>
                  <a:r>
                    <a:rPr lang="en-US" sz="1400" dirty="0"/>
                    <a:t>Target</a:t>
                  </a:r>
                </a:p>
                <a:p>
                  <a:pPr algn="ctr">
                    <a:lnSpc>
                      <a:spcPct val="95000"/>
                    </a:lnSpc>
                  </a:pPr>
                  <a:r>
                    <a:rPr lang="en-US" sz="1400" dirty="0"/>
                    <a:t>&amp;</a:t>
                  </a:r>
                </a:p>
                <a:p>
                  <a:pPr algn="ctr">
                    <a:lnSpc>
                      <a:spcPct val="95000"/>
                    </a:lnSpc>
                  </a:pPr>
                  <a:r>
                    <a:rPr lang="en-US" sz="1400" dirty="0"/>
                    <a:t>Moderator</a:t>
                  </a:r>
                </a:p>
              </p:txBody>
            </p:sp>
            <p:sp>
              <p:nvSpPr>
                <p:cNvPr id="62" name="Arc 61">
                  <a:extLst>
                    <a:ext uri="{FF2B5EF4-FFF2-40B4-BE49-F238E27FC236}">
                      <a16:creationId xmlns:a16="http://schemas.microsoft.com/office/drawing/2014/main" id="{DE47E0F0-D2D5-38E8-E3AD-E5B4AA7E2BE9}"/>
                    </a:ext>
                  </a:extLst>
                </p:cNvPr>
                <p:cNvSpPr/>
                <p:nvPr/>
              </p:nvSpPr>
              <p:spPr>
                <a:xfrm rot="8100000">
                  <a:off x="-15276078" y="-30713026"/>
                  <a:ext cx="36576000" cy="36576000"/>
                </a:xfrm>
                <a:prstGeom prst="arc">
                  <a:avLst>
                    <a:gd name="adj1" fmla="val 18523719"/>
                    <a:gd name="adj2" fmla="val 19264821"/>
                  </a:avLst>
                </a:prstGeom>
                <a:ln w="28575">
                  <a:solidFill>
                    <a:srgbClr val="00905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930C1B05-0380-CF70-7F14-701D07BAF9D6}"/>
                    </a:ext>
                  </a:extLst>
                </p:cNvPr>
                <p:cNvCxnSpPr>
                  <a:cxnSpLocks/>
                </p:cNvCxnSpPr>
                <p:nvPr/>
              </p:nvCxnSpPr>
              <p:spPr>
                <a:xfrm>
                  <a:off x="985531" y="5724006"/>
                  <a:ext cx="6354" cy="38833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816A5AC-74EA-7264-3F57-57D0077B2CB3}"/>
                    </a:ext>
                  </a:extLst>
                </p:cNvPr>
                <p:cNvSpPr txBox="1"/>
                <p:nvPr/>
              </p:nvSpPr>
              <p:spPr>
                <a:xfrm>
                  <a:off x="759580" y="6066484"/>
                  <a:ext cx="433132" cy="326704"/>
                </a:xfrm>
                <a:prstGeom prst="rect">
                  <a:avLst/>
                </a:prstGeom>
                <a:noFill/>
              </p:spPr>
              <p:txBody>
                <a:bodyPr wrap="none" rtlCol="0">
                  <a:spAutoFit/>
                </a:bodyPr>
                <a:lstStyle/>
                <a:p>
                  <a:pPr algn="l">
                    <a:lnSpc>
                      <a:spcPct val="95000"/>
                    </a:lnSpc>
                  </a:pPr>
                  <a:r>
                    <a:rPr lang="en-US" sz="1400" dirty="0"/>
                    <a:t>0m</a:t>
                  </a:r>
                </a:p>
              </p:txBody>
            </p:sp>
            <p:sp>
              <p:nvSpPr>
                <p:cNvPr id="65" name="TextBox 64">
                  <a:extLst>
                    <a:ext uri="{FF2B5EF4-FFF2-40B4-BE49-F238E27FC236}">
                      <a16:creationId xmlns:a16="http://schemas.microsoft.com/office/drawing/2014/main" id="{D68D709D-AC62-ED92-8330-19E9BAA833D8}"/>
                    </a:ext>
                  </a:extLst>
                </p:cNvPr>
                <p:cNvSpPr txBox="1"/>
                <p:nvPr/>
              </p:nvSpPr>
              <p:spPr>
                <a:xfrm>
                  <a:off x="4723156" y="4810885"/>
                  <a:ext cx="861133" cy="706347"/>
                </a:xfrm>
                <a:prstGeom prst="rect">
                  <a:avLst/>
                </a:prstGeom>
                <a:noFill/>
              </p:spPr>
              <p:txBody>
                <a:bodyPr wrap="none" rtlCol="0">
                  <a:spAutoFit/>
                </a:bodyPr>
                <a:lstStyle/>
                <a:p>
                  <a:pPr algn="ctr">
                    <a:lnSpc>
                      <a:spcPct val="95000"/>
                    </a:lnSpc>
                  </a:pPr>
                  <a:r>
                    <a:rPr lang="en-US" sz="1400" dirty="0"/>
                    <a:t>Sample</a:t>
                  </a:r>
                </a:p>
                <a:p>
                  <a:pPr algn="ctr">
                    <a:lnSpc>
                      <a:spcPct val="95000"/>
                    </a:lnSpc>
                  </a:pPr>
                  <a:r>
                    <a:rPr lang="en-US" sz="1400" dirty="0"/>
                    <a:t>&amp;</a:t>
                  </a:r>
                </a:p>
                <a:p>
                  <a:pPr algn="ctr">
                    <a:lnSpc>
                      <a:spcPct val="95000"/>
                    </a:lnSpc>
                  </a:pPr>
                  <a:r>
                    <a:rPr lang="en-US" sz="1400" dirty="0"/>
                    <a:t>Detector</a:t>
                  </a:r>
                </a:p>
              </p:txBody>
            </p:sp>
            <p:cxnSp>
              <p:nvCxnSpPr>
                <p:cNvPr id="66" name="Straight Connector 65">
                  <a:extLst>
                    <a:ext uri="{FF2B5EF4-FFF2-40B4-BE49-F238E27FC236}">
                      <a16:creationId xmlns:a16="http://schemas.microsoft.com/office/drawing/2014/main" id="{64D494F6-F486-6104-EC51-24943266C7D1}"/>
                    </a:ext>
                  </a:extLst>
                </p:cNvPr>
                <p:cNvCxnSpPr>
                  <a:cxnSpLocks/>
                </p:cNvCxnSpPr>
                <p:nvPr/>
              </p:nvCxnSpPr>
              <p:spPr>
                <a:xfrm>
                  <a:off x="5213369" y="5706208"/>
                  <a:ext cx="0" cy="3690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123BF6D4-749A-F1CD-60C6-3DA58EDDF6BC}"/>
                    </a:ext>
                  </a:extLst>
                </p:cNvPr>
                <p:cNvSpPr txBox="1"/>
                <p:nvPr/>
              </p:nvSpPr>
              <p:spPr>
                <a:xfrm>
                  <a:off x="5033129" y="6063687"/>
                  <a:ext cx="532518" cy="297004"/>
                </a:xfrm>
                <a:prstGeom prst="rect">
                  <a:avLst/>
                </a:prstGeom>
                <a:noFill/>
              </p:spPr>
              <p:txBody>
                <a:bodyPr wrap="none" rtlCol="0">
                  <a:spAutoFit/>
                </a:bodyPr>
                <a:lstStyle/>
                <a:p>
                  <a:pPr algn="l">
                    <a:lnSpc>
                      <a:spcPct val="95000"/>
                    </a:lnSpc>
                  </a:pPr>
                  <a:r>
                    <a:rPr lang="en-US" sz="1400" dirty="0"/>
                    <a:t>40m</a:t>
                  </a:r>
                </a:p>
              </p:txBody>
            </p:sp>
            <p:sp>
              <p:nvSpPr>
                <p:cNvPr id="68" name="TextBox 67">
                  <a:extLst>
                    <a:ext uri="{FF2B5EF4-FFF2-40B4-BE49-F238E27FC236}">
                      <a16:creationId xmlns:a16="http://schemas.microsoft.com/office/drawing/2014/main" id="{D260625A-2C8B-0174-933E-204F0B84A695}"/>
                    </a:ext>
                  </a:extLst>
                </p:cNvPr>
                <p:cNvSpPr txBox="1"/>
                <p:nvPr/>
              </p:nvSpPr>
              <p:spPr>
                <a:xfrm>
                  <a:off x="2418682" y="4965866"/>
                  <a:ext cx="1357423" cy="297004"/>
                </a:xfrm>
                <a:prstGeom prst="rect">
                  <a:avLst/>
                </a:prstGeom>
                <a:noFill/>
              </p:spPr>
              <p:txBody>
                <a:bodyPr wrap="none" rtlCol="0">
                  <a:spAutoFit/>
                </a:bodyPr>
                <a:lstStyle/>
                <a:p>
                  <a:pPr algn="ctr">
                    <a:lnSpc>
                      <a:spcPct val="95000"/>
                    </a:lnSpc>
                  </a:pPr>
                  <a:r>
                    <a:rPr lang="en-US" sz="1400" dirty="0"/>
                    <a:t>Tapering guide</a:t>
                  </a:r>
                </a:p>
              </p:txBody>
            </p:sp>
            <p:cxnSp>
              <p:nvCxnSpPr>
                <p:cNvPr id="69" name="Straight Connector 68">
                  <a:extLst>
                    <a:ext uri="{FF2B5EF4-FFF2-40B4-BE49-F238E27FC236}">
                      <a16:creationId xmlns:a16="http://schemas.microsoft.com/office/drawing/2014/main" id="{BAA821B7-A94D-F961-012E-BEBD8F606456}"/>
                    </a:ext>
                  </a:extLst>
                </p:cNvPr>
                <p:cNvCxnSpPr>
                  <a:cxnSpLocks/>
                </p:cNvCxnSpPr>
                <p:nvPr/>
              </p:nvCxnSpPr>
              <p:spPr>
                <a:xfrm>
                  <a:off x="1106799" y="5852410"/>
                  <a:ext cx="0" cy="614858"/>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F7E73458-F256-ABEF-54B2-FEC437A1CAB4}"/>
                    </a:ext>
                  </a:extLst>
                </p:cNvPr>
                <p:cNvSpPr txBox="1"/>
                <p:nvPr/>
              </p:nvSpPr>
              <p:spPr>
                <a:xfrm>
                  <a:off x="1074033" y="6063687"/>
                  <a:ext cx="582211" cy="297004"/>
                </a:xfrm>
                <a:prstGeom prst="rect">
                  <a:avLst/>
                </a:prstGeom>
                <a:noFill/>
              </p:spPr>
              <p:txBody>
                <a:bodyPr wrap="none" rtlCol="0">
                  <a:spAutoFit/>
                </a:bodyPr>
                <a:lstStyle/>
                <a:p>
                  <a:pPr algn="l">
                    <a:lnSpc>
                      <a:spcPct val="95000"/>
                    </a:lnSpc>
                  </a:pPr>
                  <a:r>
                    <a:rPr lang="en-US" sz="1400" dirty="0"/>
                    <a:t>0.5m</a:t>
                  </a:r>
                </a:p>
              </p:txBody>
            </p:sp>
            <p:cxnSp>
              <p:nvCxnSpPr>
                <p:cNvPr id="71" name="Straight Connector 70">
                  <a:extLst>
                    <a:ext uri="{FF2B5EF4-FFF2-40B4-BE49-F238E27FC236}">
                      <a16:creationId xmlns:a16="http://schemas.microsoft.com/office/drawing/2014/main" id="{D27B7B47-5DB0-1ADE-2AB8-148D73DCB950}"/>
                    </a:ext>
                  </a:extLst>
                </p:cNvPr>
                <p:cNvCxnSpPr>
                  <a:cxnSpLocks/>
                </p:cNvCxnSpPr>
                <p:nvPr/>
              </p:nvCxnSpPr>
              <p:spPr>
                <a:xfrm flipH="1">
                  <a:off x="5010991" y="5732468"/>
                  <a:ext cx="6133" cy="734800"/>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DE2D82D-891B-50C2-C24F-EE9E09A0EED2}"/>
                    </a:ext>
                  </a:extLst>
                </p:cNvPr>
                <p:cNvSpPr txBox="1"/>
                <p:nvPr/>
              </p:nvSpPr>
              <p:spPr>
                <a:xfrm>
                  <a:off x="4399724" y="6060936"/>
                  <a:ext cx="681597" cy="297004"/>
                </a:xfrm>
                <a:prstGeom prst="rect">
                  <a:avLst/>
                </a:prstGeom>
                <a:noFill/>
              </p:spPr>
              <p:txBody>
                <a:bodyPr wrap="none" rtlCol="0">
                  <a:spAutoFit/>
                </a:bodyPr>
                <a:lstStyle/>
                <a:p>
                  <a:pPr algn="l">
                    <a:lnSpc>
                      <a:spcPct val="95000"/>
                    </a:lnSpc>
                  </a:pPr>
                  <a:r>
                    <a:rPr lang="en-US" sz="1400" dirty="0"/>
                    <a:t>39.6m</a:t>
                  </a:r>
                </a:p>
              </p:txBody>
            </p:sp>
          </p:grpSp>
          <p:grpSp>
            <p:nvGrpSpPr>
              <p:cNvPr id="53" name="Group 52">
                <a:extLst>
                  <a:ext uri="{FF2B5EF4-FFF2-40B4-BE49-F238E27FC236}">
                    <a16:creationId xmlns:a16="http://schemas.microsoft.com/office/drawing/2014/main" id="{D1169B16-0908-323B-D657-6EC32330F61C}"/>
                  </a:ext>
                </a:extLst>
              </p:cNvPr>
              <p:cNvGrpSpPr/>
              <p:nvPr/>
            </p:nvGrpSpPr>
            <p:grpSpPr>
              <a:xfrm>
                <a:off x="1372890" y="1891749"/>
                <a:ext cx="1501482" cy="267766"/>
                <a:chOff x="1372890" y="1891749"/>
                <a:chExt cx="1501482" cy="267766"/>
              </a:xfrm>
            </p:grpSpPr>
            <p:cxnSp>
              <p:nvCxnSpPr>
                <p:cNvPr id="54" name="Straight Arrow Connector 53">
                  <a:extLst>
                    <a:ext uri="{FF2B5EF4-FFF2-40B4-BE49-F238E27FC236}">
                      <a16:creationId xmlns:a16="http://schemas.microsoft.com/office/drawing/2014/main" id="{6FA4112A-D2FD-BB09-B513-9ED057AA9B49}"/>
                    </a:ext>
                  </a:extLst>
                </p:cNvPr>
                <p:cNvCxnSpPr>
                  <a:cxnSpLocks/>
                </p:cNvCxnSpPr>
                <p:nvPr/>
              </p:nvCxnSpPr>
              <p:spPr>
                <a:xfrm>
                  <a:off x="1372890" y="1939724"/>
                  <a:ext cx="0" cy="190959"/>
                </a:xfrm>
                <a:prstGeom prst="straightConnector1">
                  <a:avLst/>
                </a:prstGeom>
                <a:ln w="12700">
                  <a:solidFill>
                    <a:srgbClr val="FFC000"/>
                  </a:solidFill>
                  <a:headEnd type="triangle"/>
                  <a:tailEnd type="triangle"/>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8B532362-DB39-A07B-BEFC-19C60A9331C1}"/>
                    </a:ext>
                  </a:extLst>
                </p:cNvPr>
                <p:cNvSpPr txBox="1"/>
                <p:nvPr/>
              </p:nvSpPr>
              <p:spPr>
                <a:xfrm>
                  <a:off x="1400892" y="1891749"/>
                  <a:ext cx="1473480" cy="267766"/>
                </a:xfrm>
                <a:prstGeom prst="rect">
                  <a:avLst/>
                </a:prstGeom>
                <a:noFill/>
                <a:ln>
                  <a:noFill/>
                </a:ln>
              </p:spPr>
              <p:txBody>
                <a:bodyPr wrap="none" rtlCol="0">
                  <a:spAutoFit/>
                </a:bodyPr>
                <a:lstStyle/>
                <a:p>
                  <a:pPr algn="ctr">
                    <a:lnSpc>
                      <a:spcPct val="95000"/>
                    </a:lnSpc>
                  </a:pPr>
                  <a:r>
                    <a:rPr lang="en-US" sz="1200" b="1" dirty="0">
                      <a:solidFill>
                        <a:schemeClr val="accent2">
                          <a:lumMod val="75000"/>
                        </a:schemeClr>
                      </a:solidFill>
                    </a:rPr>
                    <a:t>source_focus_xw</a:t>
                  </a:r>
                </a:p>
              </p:txBody>
            </p:sp>
          </p:grpSp>
        </p:grpSp>
        <p:sp>
          <p:nvSpPr>
            <p:cNvPr id="44" name="Oval 43">
              <a:extLst>
                <a:ext uri="{FF2B5EF4-FFF2-40B4-BE49-F238E27FC236}">
                  <a16:creationId xmlns:a16="http://schemas.microsoft.com/office/drawing/2014/main" id="{F0DEEDC2-4C0F-D234-66ED-F47769AA9B79}"/>
                </a:ext>
              </a:extLst>
            </p:cNvPr>
            <p:cNvSpPr/>
            <p:nvPr/>
          </p:nvSpPr>
          <p:spPr>
            <a:xfrm>
              <a:off x="1559496" y="2708920"/>
              <a:ext cx="80546" cy="8054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45" name="TextBox 44">
              <a:extLst>
                <a:ext uri="{FF2B5EF4-FFF2-40B4-BE49-F238E27FC236}">
                  <a16:creationId xmlns:a16="http://schemas.microsoft.com/office/drawing/2014/main" id="{0D62669E-4C40-D333-7BE1-7594B543CE78}"/>
                </a:ext>
              </a:extLst>
            </p:cNvPr>
            <p:cNvSpPr txBox="1"/>
            <p:nvPr/>
          </p:nvSpPr>
          <p:spPr>
            <a:xfrm>
              <a:off x="652761" y="2469117"/>
              <a:ext cx="1193577" cy="276999"/>
            </a:xfrm>
            <a:prstGeom prst="rect">
              <a:avLst/>
            </a:prstGeom>
            <a:noFill/>
          </p:spPr>
          <p:txBody>
            <a:bodyPr wrap="square">
              <a:spAutoFit/>
            </a:bodyPr>
            <a:lstStyle/>
            <a:p>
              <a:r>
                <a:rPr lang="en-US" altLang="zh-CN" sz="1200" dirty="0"/>
                <a:t>1</a:t>
              </a:r>
              <a:r>
                <a:rPr lang="en-US" sz="1200" dirty="0"/>
                <a:t>st focal point </a:t>
              </a:r>
            </a:p>
          </p:txBody>
        </p:sp>
        <p:sp>
          <p:nvSpPr>
            <p:cNvPr id="46" name="Oval 45">
              <a:extLst>
                <a:ext uri="{FF2B5EF4-FFF2-40B4-BE49-F238E27FC236}">
                  <a16:creationId xmlns:a16="http://schemas.microsoft.com/office/drawing/2014/main" id="{A1D8EE98-72CC-7255-B92E-A5C8CF6FCAE2}"/>
                </a:ext>
              </a:extLst>
            </p:cNvPr>
            <p:cNvSpPr/>
            <p:nvPr/>
          </p:nvSpPr>
          <p:spPr>
            <a:xfrm>
              <a:off x="6354629" y="2708920"/>
              <a:ext cx="80546" cy="8054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47" name="TextBox 46">
              <a:extLst>
                <a:ext uri="{FF2B5EF4-FFF2-40B4-BE49-F238E27FC236}">
                  <a16:creationId xmlns:a16="http://schemas.microsoft.com/office/drawing/2014/main" id="{CDB05B81-83EA-9CC6-FA1D-8358C8AD1AE2}"/>
                </a:ext>
              </a:extLst>
            </p:cNvPr>
            <p:cNvSpPr txBox="1"/>
            <p:nvPr/>
          </p:nvSpPr>
          <p:spPr>
            <a:xfrm>
              <a:off x="6245046" y="2478284"/>
              <a:ext cx="1193577" cy="276999"/>
            </a:xfrm>
            <a:prstGeom prst="rect">
              <a:avLst/>
            </a:prstGeom>
            <a:noFill/>
          </p:spPr>
          <p:txBody>
            <a:bodyPr wrap="square">
              <a:spAutoFit/>
            </a:bodyPr>
            <a:lstStyle/>
            <a:p>
              <a:r>
                <a:rPr lang="en-US" sz="1200" dirty="0"/>
                <a:t>2nd focal point </a:t>
              </a:r>
            </a:p>
          </p:txBody>
        </p:sp>
        <p:cxnSp>
          <p:nvCxnSpPr>
            <p:cNvPr id="48" name="Straight Arrow Connector 47">
              <a:extLst>
                <a:ext uri="{FF2B5EF4-FFF2-40B4-BE49-F238E27FC236}">
                  <a16:creationId xmlns:a16="http://schemas.microsoft.com/office/drawing/2014/main" id="{A7E80DE0-0523-2E4F-3961-3267F0F4A856}"/>
                </a:ext>
              </a:extLst>
            </p:cNvPr>
            <p:cNvCxnSpPr>
              <a:cxnSpLocks/>
            </p:cNvCxnSpPr>
            <p:nvPr/>
          </p:nvCxnSpPr>
          <p:spPr>
            <a:xfrm>
              <a:off x="1599769" y="3447506"/>
              <a:ext cx="349185" cy="0"/>
            </a:xfrm>
            <a:prstGeom prst="straightConnector1">
              <a:avLst/>
            </a:prstGeom>
            <a:ln w="190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A3EBD5C-7CB0-3645-EF75-B7164822C435}"/>
                </a:ext>
              </a:extLst>
            </p:cNvPr>
            <p:cNvCxnSpPr>
              <a:cxnSpLocks/>
            </p:cNvCxnSpPr>
            <p:nvPr/>
          </p:nvCxnSpPr>
          <p:spPr>
            <a:xfrm>
              <a:off x="5866922" y="3438446"/>
              <a:ext cx="543311" cy="0"/>
            </a:xfrm>
            <a:prstGeom prst="straightConnector1">
              <a:avLst/>
            </a:prstGeom>
            <a:ln w="190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E542A36-9AB6-8BCC-C06D-9044DA28BD59}"/>
                </a:ext>
              </a:extLst>
            </p:cNvPr>
            <p:cNvSpPr txBox="1"/>
            <p:nvPr/>
          </p:nvSpPr>
          <p:spPr>
            <a:xfrm>
              <a:off x="1293865" y="3496592"/>
              <a:ext cx="1008610" cy="267766"/>
            </a:xfrm>
            <a:prstGeom prst="rect">
              <a:avLst/>
            </a:prstGeom>
            <a:noFill/>
            <a:ln>
              <a:noFill/>
            </a:ln>
          </p:spPr>
          <p:txBody>
            <a:bodyPr wrap="none" rtlCol="0">
              <a:spAutoFit/>
            </a:bodyPr>
            <a:lstStyle/>
            <a:p>
              <a:pPr algn="ctr">
                <a:lnSpc>
                  <a:spcPct val="95000"/>
                </a:lnSpc>
              </a:pPr>
              <a:r>
                <a:rPr lang="en-US" sz="1200" b="1" dirty="0">
                  <a:solidFill>
                    <a:schemeClr val="accent2">
                      <a:lumMod val="75000"/>
                    </a:schemeClr>
                  </a:solidFill>
                </a:rPr>
                <a:t>guide_linw</a:t>
              </a:r>
            </a:p>
          </p:txBody>
        </p:sp>
        <p:sp>
          <p:nvSpPr>
            <p:cNvPr id="51" name="TextBox 50">
              <a:extLst>
                <a:ext uri="{FF2B5EF4-FFF2-40B4-BE49-F238E27FC236}">
                  <a16:creationId xmlns:a16="http://schemas.microsoft.com/office/drawing/2014/main" id="{734470E5-A4C9-EC47-DAF8-19AE88E80C99}"/>
                </a:ext>
              </a:extLst>
            </p:cNvPr>
            <p:cNvSpPr txBox="1"/>
            <p:nvPr/>
          </p:nvSpPr>
          <p:spPr>
            <a:xfrm>
              <a:off x="5571079" y="3496592"/>
              <a:ext cx="1085555" cy="267766"/>
            </a:xfrm>
            <a:prstGeom prst="rect">
              <a:avLst/>
            </a:prstGeom>
            <a:noFill/>
            <a:ln>
              <a:noFill/>
            </a:ln>
          </p:spPr>
          <p:txBody>
            <a:bodyPr wrap="none" rtlCol="0">
              <a:spAutoFit/>
            </a:bodyPr>
            <a:lstStyle/>
            <a:p>
              <a:pPr algn="ctr">
                <a:lnSpc>
                  <a:spcPct val="95000"/>
                </a:lnSpc>
              </a:pPr>
              <a:r>
                <a:rPr lang="en-US" sz="1200" b="1" dirty="0">
                  <a:solidFill>
                    <a:schemeClr val="accent2">
                      <a:lumMod val="75000"/>
                    </a:schemeClr>
                  </a:solidFill>
                </a:rPr>
                <a:t>guide_loutw</a:t>
              </a:r>
            </a:p>
          </p:txBody>
        </p:sp>
      </p:grpSp>
    </p:spTree>
    <p:extLst>
      <p:ext uri="{BB962C8B-B14F-4D97-AF65-F5344CB8AC3E}">
        <p14:creationId xmlns:p14="http://schemas.microsoft.com/office/powerpoint/2010/main" val="4256091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17AE5-1C3A-E53E-C834-1AD17954A5A0}"/>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0B5DADE-21F3-1E85-2C43-AA4CFBBB7962}"/>
              </a:ext>
            </a:extLst>
          </p:cNvPr>
          <p:cNvSpPr>
            <a:spLocks noGrp="1"/>
          </p:cNvSpPr>
          <p:nvPr>
            <p:ph type="sldNum" sz="quarter" idx="16"/>
          </p:nvPr>
        </p:nvSpPr>
        <p:spPr/>
        <p:txBody>
          <a:bodyPr/>
          <a:lstStyle/>
          <a:p>
            <a:r>
              <a:rPr lang="en-US"/>
              <a:t>Page </a:t>
            </a:r>
            <a:fld id="{A52F4D17-1AD6-42D9-B93A-EB002C62F438}" type="slidenum">
              <a:rPr lang="en-US" smtClean="0"/>
              <a:pPr/>
              <a:t>13</a:t>
            </a:fld>
            <a:endParaRPr lang="en-US" noProof="0"/>
          </a:p>
        </p:txBody>
      </p:sp>
      <p:sp>
        <p:nvSpPr>
          <p:cNvPr id="11" name="Date Placeholder 3">
            <a:extLst>
              <a:ext uri="{FF2B5EF4-FFF2-40B4-BE49-F238E27FC236}">
                <a16:creationId xmlns:a16="http://schemas.microsoft.com/office/drawing/2014/main" id="{61E94670-49FA-09AA-697A-2BF54998A9AD}"/>
              </a:ext>
            </a:extLst>
          </p:cNvPr>
          <p:cNvSpPr>
            <a:spLocks noGrp="1"/>
          </p:cNvSpPr>
          <p:nvPr>
            <p:ph type="dt" sz="half" idx="13"/>
          </p:nvPr>
        </p:nvSpPr>
        <p:spPr>
          <a:xfrm>
            <a:off x="3776105" y="6381328"/>
            <a:ext cx="1600508" cy="221109"/>
          </a:xfrm>
        </p:spPr>
        <p:txBody>
          <a:bodyPr/>
          <a:lstStyle/>
          <a:p>
            <a:r>
              <a:rPr lang="en-US" noProof="0" dirty="0"/>
              <a:t>00 </a:t>
            </a:r>
            <a:r>
              <a:rPr lang="en-US" dirty="0"/>
              <a:t>April</a:t>
            </a:r>
            <a:r>
              <a:rPr lang="en-US" noProof="0" dirty="0"/>
              <a:t> 2026</a:t>
            </a:r>
          </a:p>
        </p:txBody>
      </p:sp>
      <p:sp>
        <p:nvSpPr>
          <p:cNvPr id="12" name="Title 11">
            <a:extLst>
              <a:ext uri="{FF2B5EF4-FFF2-40B4-BE49-F238E27FC236}">
                <a16:creationId xmlns:a16="http://schemas.microsoft.com/office/drawing/2014/main" id="{78FD1374-D29F-9E21-8A71-6D1EEC68AA2A}"/>
              </a:ext>
            </a:extLst>
          </p:cNvPr>
          <p:cNvSpPr>
            <a:spLocks noGrp="1"/>
          </p:cNvSpPr>
          <p:nvPr>
            <p:ph type="title"/>
          </p:nvPr>
        </p:nvSpPr>
        <p:spPr>
          <a:xfrm>
            <a:off x="371475" y="390771"/>
            <a:ext cx="11449050" cy="1124780"/>
          </a:xfrm>
        </p:spPr>
        <p:txBody>
          <a:bodyPr/>
          <a:lstStyle/>
          <a:p>
            <a:r>
              <a:rPr lang="en-US" altLang="zh-CN" dirty="0"/>
              <a:t>Tapering</a:t>
            </a:r>
            <a:r>
              <a:rPr lang="zh-CN" altLang="en-US" dirty="0"/>
              <a:t> </a:t>
            </a:r>
            <a:r>
              <a:rPr lang="en-US" altLang="zh-CN" dirty="0"/>
              <a:t>guide</a:t>
            </a:r>
            <a:r>
              <a:rPr lang="zh-CN" altLang="en-US" dirty="0"/>
              <a:t> </a:t>
            </a:r>
            <a:r>
              <a:rPr lang="en-US" altLang="zh-CN" dirty="0"/>
              <a:t>optimization</a:t>
            </a:r>
            <a:endParaRPr lang="en-US" dirty="0"/>
          </a:p>
        </p:txBody>
      </p:sp>
      <p:pic>
        <p:nvPicPr>
          <p:cNvPr id="5" name="Picture 4">
            <a:extLst>
              <a:ext uri="{FF2B5EF4-FFF2-40B4-BE49-F238E27FC236}">
                <a16:creationId xmlns:a16="http://schemas.microsoft.com/office/drawing/2014/main" id="{1CC255F8-5FB4-031F-43A2-E7DA520AA451}"/>
              </a:ext>
            </a:extLst>
          </p:cNvPr>
          <p:cNvPicPr>
            <a:picLocks noChangeAspect="1"/>
          </p:cNvPicPr>
          <p:nvPr/>
        </p:nvPicPr>
        <p:blipFill>
          <a:blip r:embed="rId3"/>
          <a:stretch>
            <a:fillRect/>
          </a:stretch>
        </p:blipFill>
        <p:spPr>
          <a:xfrm>
            <a:off x="626754" y="1758688"/>
            <a:ext cx="1641134" cy="1559077"/>
          </a:xfrm>
          <a:prstGeom prst="rect">
            <a:avLst/>
          </a:prstGeom>
        </p:spPr>
      </p:pic>
      <p:grpSp>
        <p:nvGrpSpPr>
          <p:cNvPr id="15" name="Group 14">
            <a:extLst>
              <a:ext uri="{FF2B5EF4-FFF2-40B4-BE49-F238E27FC236}">
                <a16:creationId xmlns:a16="http://schemas.microsoft.com/office/drawing/2014/main" id="{84528E98-A99D-4B7C-94CA-A50F8497442E}"/>
              </a:ext>
            </a:extLst>
          </p:cNvPr>
          <p:cNvGrpSpPr/>
          <p:nvPr/>
        </p:nvGrpSpPr>
        <p:grpSpPr>
          <a:xfrm>
            <a:off x="1688608" y="1069601"/>
            <a:ext cx="4484995" cy="4108239"/>
            <a:chOff x="1146790" y="1272235"/>
            <a:chExt cx="4484995" cy="4108239"/>
          </a:xfrm>
        </p:grpSpPr>
        <p:pic>
          <p:nvPicPr>
            <p:cNvPr id="3" name="Picture 2" descr="A graph of a graph with a gradient of colors&#10;&#10;AI-generated content may be incorrect.">
              <a:extLst>
                <a:ext uri="{FF2B5EF4-FFF2-40B4-BE49-F238E27FC236}">
                  <a16:creationId xmlns:a16="http://schemas.microsoft.com/office/drawing/2014/main" id="{BFC5D1CA-A47E-B433-9BCD-CEA54375634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2174"/>
            <a:stretch>
              <a:fillRect/>
            </a:stretch>
          </p:blipFill>
          <p:spPr>
            <a:xfrm>
              <a:off x="1146790" y="1846071"/>
              <a:ext cx="4484995" cy="3303297"/>
            </a:xfrm>
            <a:prstGeom prst="rect">
              <a:avLst/>
            </a:prstGeom>
          </p:spPr>
        </p:pic>
        <p:sp>
          <p:nvSpPr>
            <p:cNvPr id="7" name="TextBox 6">
              <a:extLst>
                <a:ext uri="{FF2B5EF4-FFF2-40B4-BE49-F238E27FC236}">
                  <a16:creationId xmlns:a16="http://schemas.microsoft.com/office/drawing/2014/main" id="{943B25B3-29EC-BA8F-9CFC-AAD5E176EE0E}"/>
                </a:ext>
              </a:extLst>
            </p:cNvPr>
            <p:cNvSpPr txBox="1"/>
            <p:nvPr/>
          </p:nvSpPr>
          <p:spPr>
            <a:xfrm rot="1280118">
              <a:off x="1616885" y="4706409"/>
              <a:ext cx="1149674" cy="326243"/>
            </a:xfrm>
            <a:prstGeom prst="rect">
              <a:avLst/>
            </a:prstGeom>
            <a:solidFill>
              <a:schemeClr val="bg1"/>
            </a:solidFill>
          </p:spPr>
          <p:txBody>
            <a:bodyPr wrap="none" rtlCol="0">
              <a:spAutoFit/>
            </a:bodyPr>
            <a:lstStyle/>
            <a:p>
              <a:pPr algn="l">
                <a:lnSpc>
                  <a:spcPct val="95000"/>
                </a:lnSpc>
              </a:pPr>
              <a:r>
                <a:rPr lang="en-US" sz="1600" dirty="0" err="1"/>
                <a:t>guide_linw</a:t>
              </a:r>
              <a:endParaRPr lang="en-US" sz="1600" dirty="0"/>
            </a:p>
          </p:txBody>
        </p:sp>
        <p:sp>
          <p:nvSpPr>
            <p:cNvPr id="8" name="TextBox 7">
              <a:extLst>
                <a:ext uri="{FF2B5EF4-FFF2-40B4-BE49-F238E27FC236}">
                  <a16:creationId xmlns:a16="http://schemas.microsoft.com/office/drawing/2014/main" id="{22E05B4D-3D29-4B29-531A-7E8BC4512218}"/>
                </a:ext>
              </a:extLst>
            </p:cNvPr>
            <p:cNvSpPr txBox="1"/>
            <p:nvPr/>
          </p:nvSpPr>
          <p:spPr>
            <a:xfrm rot="18645423">
              <a:off x="3492601" y="4579197"/>
              <a:ext cx="1276311" cy="326243"/>
            </a:xfrm>
            <a:prstGeom prst="rect">
              <a:avLst/>
            </a:prstGeom>
            <a:solidFill>
              <a:schemeClr val="bg1"/>
            </a:solidFill>
          </p:spPr>
          <p:txBody>
            <a:bodyPr wrap="none" rtlCol="0">
              <a:spAutoFit/>
            </a:bodyPr>
            <a:lstStyle/>
            <a:p>
              <a:pPr algn="l">
                <a:lnSpc>
                  <a:spcPct val="95000"/>
                </a:lnSpc>
              </a:pPr>
              <a:r>
                <a:rPr lang="en-US" sz="1600" dirty="0" err="1"/>
                <a:t>guide_loutw</a:t>
              </a:r>
              <a:endParaRPr lang="en-US" sz="1600" dirty="0"/>
            </a:p>
          </p:txBody>
        </p:sp>
        <p:sp>
          <p:nvSpPr>
            <p:cNvPr id="9" name="TextBox 8">
              <a:extLst>
                <a:ext uri="{FF2B5EF4-FFF2-40B4-BE49-F238E27FC236}">
                  <a16:creationId xmlns:a16="http://schemas.microsoft.com/office/drawing/2014/main" id="{548E893C-760B-BA1A-A435-7F46DDD5959E}"/>
                </a:ext>
              </a:extLst>
            </p:cNvPr>
            <p:cNvSpPr txBox="1"/>
            <p:nvPr/>
          </p:nvSpPr>
          <p:spPr>
            <a:xfrm rot="16200000">
              <a:off x="4453123" y="3120671"/>
              <a:ext cx="1921092" cy="297004"/>
            </a:xfrm>
            <a:prstGeom prst="rect">
              <a:avLst/>
            </a:prstGeom>
            <a:solidFill>
              <a:schemeClr val="bg1"/>
            </a:solidFill>
          </p:spPr>
          <p:txBody>
            <a:bodyPr wrap="square" rtlCol="0">
              <a:spAutoFit/>
            </a:bodyPr>
            <a:lstStyle/>
            <a:p>
              <a:pPr algn="l">
                <a:lnSpc>
                  <a:spcPct val="95000"/>
                </a:lnSpc>
              </a:pPr>
              <a:r>
                <a:rPr lang="en-US" sz="1400" dirty="0"/>
                <a:t>Normalized Intensity</a:t>
              </a:r>
            </a:p>
          </p:txBody>
        </p:sp>
        <p:sp>
          <p:nvSpPr>
            <p:cNvPr id="10" name="TextBox 9">
              <a:extLst>
                <a:ext uri="{FF2B5EF4-FFF2-40B4-BE49-F238E27FC236}">
                  <a16:creationId xmlns:a16="http://schemas.microsoft.com/office/drawing/2014/main" id="{12AF356F-7C39-0C47-AA1C-0B671447730A}"/>
                </a:ext>
              </a:extLst>
            </p:cNvPr>
            <p:cNvSpPr txBox="1"/>
            <p:nvPr/>
          </p:nvSpPr>
          <p:spPr>
            <a:xfrm>
              <a:off x="1460095" y="1272235"/>
              <a:ext cx="3585438" cy="400110"/>
            </a:xfrm>
            <a:prstGeom prst="rect">
              <a:avLst/>
            </a:prstGeom>
            <a:solidFill>
              <a:schemeClr val="bg1"/>
            </a:solidFill>
          </p:spPr>
          <p:txBody>
            <a:bodyPr wrap="square">
              <a:spAutoFit/>
            </a:bodyPr>
            <a:lstStyle/>
            <a:p>
              <a:r>
                <a:rPr lang="en-US" sz="2000" dirty="0" err="1"/>
                <a:t>source_focus_width</a:t>
              </a:r>
              <a:r>
                <a:rPr lang="en-US" sz="2000" dirty="0"/>
                <a:t>=0.004m</a:t>
              </a:r>
            </a:p>
          </p:txBody>
        </p:sp>
      </p:grpSp>
      <p:grpSp>
        <p:nvGrpSpPr>
          <p:cNvPr id="19" name="Group 18">
            <a:extLst>
              <a:ext uri="{FF2B5EF4-FFF2-40B4-BE49-F238E27FC236}">
                <a16:creationId xmlns:a16="http://schemas.microsoft.com/office/drawing/2014/main" id="{272171B3-7BCD-F9BB-32D9-532A4CB697E8}"/>
              </a:ext>
            </a:extLst>
          </p:cNvPr>
          <p:cNvGrpSpPr/>
          <p:nvPr/>
        </p:nvGrpSpPr>
        <p:grpSpPr>
          <a:xfrm>
            <a:off x="6561851" y="1069601"/>
            <a:ext cx="4758332" cy="4123050"/>
            <a:chOff x="7316820" y="1150313"/>
            <a:chExt cx="4758332" cy="4123050"/>
          </a:xfrm>
        </p:grpSpPr>
        <p:pic>
          <p:nvPicPr>
            <p:cNvPr id="4" name="Picture 3" descr="A graph of a graph with a colorful graph&#10;&#10;AI-generated content may be incorrect.">
              <a:extLst>
                <a:ext uri="{FF2B5EF4-FFF2-40B4-BE49-F238E27FC236}">
                  <a16:creationId xmlns:a16="http://schemas.microsoft.com/office/drawing/2014/main" id="{D4C5103B-ED0A-89FF-DBAD-E225320E0923}"/>
                </a:ext>
              </a:extLst>
            </p:cNvPr>
            <p:cNvPicPr>
              <a:picLocks noChangeAspect="1"/>
            </p:cNvPicPr>
            <p:nvPr/>
          </p:nvPicPr>
          <p:blipFill>
            <a:blip r:embed="rId5">
              <a:extLst>
                <a:ext uri="{28A0092B-C50C-407E-A947-70E740481C1C}">
                  <a14:useLocalDpi xmlns:a14="http://schemas.microsoft.com/office/drawing/2010/main" val="0"/>
                </a:ext>
              </a:extLst>
            </a:blip>
            <a:srcRect t="12162"/>
            <a:stretch>
              <a:fillRect/>
            </a:stretch>
          </p:blipFill>
          <p:spPr>
            <a:xfrm>
              <a:off x="7316820" y="1627768"/>
              <a:ext cx="4758332" cy="3582516"/>
            </a:xfrm>
            <a:prstGeom prst="rect">
              <a:avLst/>
            </a:prstGeom>
          </p:spPr>
        </p:pic>
        <p:sp>
          <p:nvSpPr>
            <p:cNvPr id="13" name="TextBox 12">
              <a:extLst>
                <a:ext uri="{FF2B5EF4-FFF2-40B4-BE49-F238E27FC236}">
                  <a16:creationId xmlns:a16="http://schemas.microsoft.com/office/drawing/2014/main" id="{1D564A24-179C-A2B3-425D-4665B69F6EE3}"/>
                </a:ext>
              </a:extLst>
            </p:cNvPr>
            <p:cNvSpPr txBox="1"/>
            <p:nvPr/>
          </p:nvSpPr>
          <p:spPr>
            <a:xfrm>
              <a:off x="7943336" y="1150313"/>
              <a:ext cx="3546307" cy="400110"/>
            </a:xfrm>
            <a:prstGeom prst="rect">
              <a:avLst/>
            </a:prstGeom>
            <a:solidFill>
              <a:schemeClr val="bg1"/>
            </a:solidFill>
          </p:spPr>
          <p:txBody>
            <a:bodyPr wrap="square">
              <a:spAutoFit/>
            </a:bodyPr>
            <a:lstStyle/>
            <a:p>
              <a:r>
                <a:rPr lang="en-US" sz="2000" dirty="0" err="1"/>
                <a:t>source_focus_width</a:t>
              </a:r>
              <a:r>
                <a:rPr lang="en-US" sz="2000" dirty="0"/>
                <a:t>=0.012m</a:t>
              </a:r>
            </a:p>
          </p:txBody>
        </p:sp>
        <p:sp>
          <p:nvSpPr>
            <p:cNvPr id="16" name="TextBox 15">
              <a:extLst>
                <a:ext uri="{FF2B5EF4-FFF2-40B4-BE49-F238E27FC236}">
                  <a16:creationId xmlns:a16="http://schemas.microsoft.com/office/drawing/2014/main" id="{4EBFF53C-E173-CF0C-9948-21DAD7D9F8A6}"/>
                </a:ext>
              </a:extLst>
            </p:cNvPr>
            <p:cNvSpPr txBox="1"/>
            <p:nvPr/>
          </p:nvSpPr>
          <p:spPr>
            <a:xfrm rot="1280118">
              <a:off x="7976129" y="4715702"/>
              <a:ext cx="1149674" cy="326243"/>
            </a:xfrm>
            <a:prstGeom prst="rect">
              <a:avLst/>
            </a:prstGeom>
            <a:solidFill>
              <a:schemeClr val="bg1"/>
            </a:solidFill>
          </p:spPr>
          <p:txBody>
            <a:bodyPr wrap="none" rtlCol="0">
              <a:spAutoFit/>
            </a:bodyPr>
            <a:lstStyle/>
            <a:p>
              <a:pPr algn="l">
                <a:lnSpc>
                  <a:spcPct val="95000"/>
                </a:lnSpc>
              </a:pPr>
              <a:r>
                <a:rPr lang="en-US" sz="1600" dirty="0" err="1"/>
                <a:t>guide_linw</a:t>
              </a:r>
              <a:endParaRPr lang="en-US" sz="1600" dirty="0"/>
            </a:p>
          </p:txBody>
        </p:sp>
        <p:sp>
          <p:nvSpPr>
            <p:cNvPr id="17" name="TextBox 16">
              <a:extLst>
                <a:ext uri="{FF2B5EF4-FFF2-40B4-BE49-F238E27FC236}">
                  <a16:creationId xmlns:a16="http://schemas.microsoft.com/office/drawing/2014/main" id="{DE21974C-182A-42BA-D763-0F5CDC5093C0}"/>
                </a:ext>
              </a:extLst>
            </p:cNvPr>
            <p:cNvSpPr txBox="1"/>
            <p:nvPr/>
          </p:nvSpPr>
          <p:spPr>
            <a:xfrm rot="18645423">
              <a:off x="9856692" y="4472086"/>
              <a:ext cx="1276311" cy="326243"/>
            </a:xfrm>
            <a:prstGeom prst="rect">
              <a:avLst/>
            </a:prstGeom>
            <a:solidFill>
              <a:schemeClr val="bg1"/>
            </a:solidFill>
          </p:spPr>
          <p:txBody>
            <a:bodyPr wrap="none" rtlCol="0">
              <a:spAutoFit/>
            </a:bodyPr>
            <a:lstStyle/>
            <a:p>
              <a:pPr algn="l">
                <a:lnSpc>
                  <a:spcPct val="95000"/>
                </a:lnSpc>
              </a:pPr>
              <a:r>
                <a:rPr lang="en-US" sz="1600" dirty="0" err="1"/>
                <a:t>guide_loutw</a:t>
              </a:r>
              <a:endParaRPr lang="en-US" sz="1600" dirty="0"/>
            </a:p>
          </p:txBody>
        </p:sp>
        <p:sp>
          <p:nvSpPr>
            <p:cNvPr id="18" name="TextBox 17">
              <a:extLst>
                <a:ext uri="{FF2B5EF4-FFF2-40B4-BE49-F238E27FC236}">
                  <a16:creationId xmlns:a16="http://schemas.microsoft.com/office/drawing/2014/main" id="{3CAD2BC7-6D4E-D814-7DAA-80A61C6AC246}"/>
                </a:ext>
              </a:extLst>
            </p:cNvPr>
            <p:cNvSpPr txBox="1"/>
            <p:nvPr/>
          </p:nvSpPr>
          <p:spPr>
            <a:xfrm rot="16200000">
              <a:off x="10886104" y="2808365"/>
              <a:ext cx="1921092" cy="297004"/>
            </a:xfrm>
            <a:prstGeom prst="rect">
              <a:avLst/>
            </a:prstGeom>
            <a:solidFill>
              <a:schemeClr val="bg1"/>
            </a:solidFill>
          </p:spPr>
          <p:txBody>
            <a:bodyPr wrap="square" rtlCol="0">
              <a:spAutoFit/>
            </a:bodyPr>
            <a:lstStyle/>
            <a:p>
              <a:pPr algn="l">
                <a:lnSpc>
                  <a:spcPct val="95000"/>
                </a:lnSpc>
              </a:pPr>
              <a:r>
                <a:rPr lang="en-US" sz="1400" dirty="0"/>
                <a:t>Normalized Intensity</a:t>
              </a:r>
            </a:p>
          </p:txBody>
        </p:sp>
      </p:grpSp>
      <p:sp>
        <p:nvSpPr>
          <p:cNvPr id="14" name="TextBox 13">
            <a:extLst>
              <a:ext uri="{FF2B5EF4-FFF2-40B4-BE49-F238E27FC236}">
                <a16:creationId xmlns:a16="http://schemas.microsoft.com/office/drawing/2014/main" id="{5C49F8E2-41D8-C74B-FF31-CD3481ACCF4F}"/>
              </a:ext>
            </a:extLst>
          </p:cNvPr>
          <p:cNvSpPr txBox="1"/>
          <p:nvPr/>
        </p:nvSpPr>
        <p:spPr>
          <a:xfrm>
            <a:off x="1750231" y="5293785"/>
            <a:ext cx="7137782" cy="923330"/>
          </a:xfrm>
          <a:prstGeom prst="rect">
            <a:avLst/>
          </a:prstGeom>
          <a:noFill/>
        </p:spPr>
        <p:txBody>
          <a:bodyPr wrap="square">
            <a:spAutoFit/>
          </a:bodyPr>
          <a:lstStyle/>
          <a:p>
            <a:r>
              <a:rPr lang="en-US" b="1" dirty="0"/>
              <a:t>source focus width (m): </a:t>
            </a:r>
            <a:r>
              <a:rPr lang="en-US" sz="1800" dirty="0"/>
              <a:t>Width of the target</a:t>
            </a:r>
            <a:endParaRPr lang="en-US" dirty="0"/>
          </a:p>
          <a:p>
            <a:r>
              <a:rPr lang="en-US" sz="1800" b="1" dirty="0" err="1"/>
              <a:t>guide_linw</a:t>
            </a:r>
            <a:r>
              <a:rPr lang="en-US" sz="1800" b="1" dirty="0"/>
              <a:t> </a:t>
            </a:r>
            <a:r>
              <a:rPr lang="en-US" sz="1800" dirty="0"/>
              <a:t>(m): distance from 1st focal point to real guide entry</a:t>
            </a:r>
          </a:p>
          <a:p>
            <a:r>
              <a:rPr lang="en-US" sz="1800" b="1" dirty="0" err="1"/>
              <a:t>guide_loutw</a:t>
            </a:r>
            <a:r>
              <a:rPr lang="en-US" sz="1800" b="1" dirty="0"/>
              <a:t> </a:t>
            </a:r>
            <a:r>
              <a:rPr lang="en-US" sz="1800" dirty="0"/>
              <a:t>(m): distance from real guide exit to 2nd focal point</a:t>
            </a:r>
          </a:p>
        </p:txBody>
      </p:sp>
    </p:spTree>
    <p:extLst>
      <p:ext uri="{BB962C8B-B14F-4D97-AF65-F5344CB8AC3E}">
        <p14:creationId xmlns:p14="http://schemas.microsoft.com/office/powerpoint/2010/main" val="2623432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C0CC9-34DC-0D38-A1EE-EA51C61874D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B3A4F55-7FA9-E6D6-17E7-10CE43B888D7}"/>
              </a:ext>
            </a:extLst>
          </p:cNvPr>
          <p:cNvSpPr>
            <a:spLocks noGrp="1"/>
          </p:cNvSpPr>
          <p:nvPr>
            <p:ph type="sldNum" sz="quarter" idx="16"/>
          </p:nvPr>
        </p:nvSpPr>
        <p:spPr/>
        <p:txBody>
          <a:bodyPr/>
          <a:lstStyle/>
          <a:p>
            <a:r>
              <a:rPr lang="en-US"/>
              <a:t>Page </a:t>
            </a:r>
            <a:fld id="{A52F4D17-1AD6-42D9-B93A-EB002C62F438}" type="slidenum">
              <a:rPr lang="en-US" smtClean="0"/>
              <a:pPr/>
              <a:t>14</a:t>
            </a:fld>
            <a:endParaRPr lang="en-US" noProof="0"/>
          </a:p>
        </p:txBody>
      </p:sp>
      <p:sp>
        <p:nvSpPr>
          <p:cNvPr id="11" name="Date Placeholder 3">
            <a:extLst>
              <a:ext uri="{FF2B5EF4-FFF2-40B4-BE49-F238E27FC236}">
                <a16:creationId xmlns:a16="http://schemas.microsoft.com/office/drawing/2014/main" id="{BFC7450A-53EE-0F5D-7F72-ABE7250EDB02}"/>
              </a:ext>
            </a:extLst>
          </p:cNvPr>
          <p:cNvSpPr>
            <a:spLocks noGrp="1"/>
          </p:cNvSpPr>
          <p:nvPr>
            <p:ph type="dt" sz="half" idx="13"/>
          </p:nvPr>
        </p:nvSpPr>
        <p:spPr>
          <a:xfrm>
            <a:off x="3776105" y="6381328"/>
            <a:ext cx="1600508" cy="221109"/>
          </a:xfrm>
        </p:spPr>
        <p:txBody>
          <a:bodyPr/>
          <a:lstStyle/>
          <a:p>
            <a:r>
              <a:rPr lang="en-US" noProof="0" dirty="0"/>
              <a:t>00 </a:t>
            </a:r>
            <a:r>
              <a:rPr lang="en-US" dirty="0"/>
              <a:t>April</a:t>
            </a:r>
            <a:r>
              <a:rPr lang="en-US" noProof="0" dirty="0"/>
              <a:t> 2026</a:t>
            </a:r>
          </a:p>
        </p:txBody>
      </p:sp>
      <p:sp>
        <p:nvSpPr>
          <p:cNvPr id="12" name="Title 11">
            <a:extLst>
              <a:ext uri="{FF2B5EF4-FFF2-40B4-BE49-F238E27FC236}">
                <a16:creationId xmlns:a16="http://schemas.microsoft.com/office/drawing/2014/main" id="{F272A002-A434-6DB7-1DB7-9EEC85DD4C1F}"/>
              </a:ext>
            </a:extLst>
          </p:cNvPr>
          <p:cNvSpPr>
            <a:spLocks noGrp="1"/>
          </p:cNvSpPr>
          <p:nvPr>
            <p:ph type="title"/>
          </p:nvPr>
        </p:nvSpPr>
        <p:spPr>
          <a:xfrm>
            <a:off x="371475" y="356571"/>
            <a:ext cx="11449050" cy="1124780"/>
          </a:xfrm>
        </p:spPr>
        <p:txBody>
          <a:bodyPr/>
          <a:lstStyle/>
          <a:p>
            <a:r>
              <a:rPr lang="en-US" altLang="zh-CN" dirty="0"/>
              <a:t>Tapering</a:t>
            </a:r>
            <a:r>
              <a:rPr lang="zh-CN" altLang="en-US" dirty="0"/>
              <a:t> </a:t>
            </a:r>
            <a:r>
              <a:rPr lang="en-US" altLang="zh-CN" dirty="0"/>
              <a:t>guide</a:t>
            </a:r>
            <a:r>
              <a:rPr lang="zh-CN" altLang="en-US" dirty="0"/>
              <a:t> </a:t>
            </a:r>
            <a:r>
              <a:rPr lang="en-US" altLang="zh-CN" dirty="0"/>
              <a:t>optimization</a:t>
            </a:r>
            <a:endParaRPr lang="en-US" dirty="0"/>
          </a:p>
        </p:txBody>
      </p:sp>
      <p:sp>
        <p:nvSpPr>
          <p:cNvPr id="2" name="TextBox 1">
            <a:extLst>
              <a:ext uri="{FF2B5EF4-FFF2-40B4-BE49-F238E27FC236}">
                <a16:creationId xmlns:a16="http://schemas.microsoft.com/office/drawing/2014/main" id="{2F993F59-41B7-6EFA-2F64-4A762404059B}"/>
              </a:ext>
            </a:extLst>
          </p:cNvPr>
          <p:cNvSpPr txBox="1"/>
          <p:nvPr/>
        </p:nvSpPr>
        <p:spPr>
          <a:xfrm>
            <a:off x="6538290" y="5251458"/>
            <a:ext cx="3468158" cy="958596"/>
          </a:xfrm>
          <a:prstGeom prst="rect">
            <a:avLst/>
          </a:prstGeom>
          <a:noFill/>
        </p:spPr>
        <p:txBody>
          <a:bodyPr wrap="square">
            <a:spAutoFit/>
          </a:bodyPr>
          <a:lstStyle/>
          <a:p>
            <a:pPr>
              <a:lnSpc>
                <a:spcPct val="150000"/>
              </a:lnSpc>
            </a:pPr>
            <a:r>
              <a:rPr lang="en-US" altLang="zh-CN" sz="2000" dirty="0"/>
              <a:t>Flux=3.28*10</a:t>
            </a:r>
            <a:r>
              <a:rPr lang="en-US" altLang="zh-CN" sz="2000" baseline="30000" dirty="0"/>
              <a:t>6</a:t>
            </a:r>
            <a:r>
              <a:rPr lang="en-US" altLang="zh-CN" sz="2000" dirty="0"/>
              <a:t> n/s/cm</a:t>
            </a:r>
            <a:r>
              <a:rPr lang="en-US" altLang="zh-CN" sz="2000" baseline="30000" dirty="0"/>
              <a:t>2</a:t>
            </a:r>
          </a:p>
          <a:p>
            <a:pPr>
              <a:lnSpc>
                <a:spcPct val="150000"/>
              </a:lnSpc>
            </a:pPr>
            <a:r>
              <a:rPr lang="en-US" sz="2000" dirty="0"/>
              <a:t>Brilliance transfer: 90.2%</a:t>
            </a:r>
          </a:p>
        </p:txBody>
      </p:sp>
      <p:grpSp>
        <p:nvGrpSpPr>
          <p:cNvPr id="15" name="Group 14">
            <a:extLst>
              <a:ext uri="{FF2B5EF4-FFF2-40B4-BE49-F238E27FC236}">
                <a16:creationId xmlns:a16="http://schemas.microsoft.com/office/drawing/2014/main" id="{170EC9E7-D6B5-980A-C865-7A4FB5DA7D7D}"/>
              </a:ext>
            </a:extLst>
          </p:cNvPr>
          <p:cNvGrpSpPr/>
          <p:nvPr/>
        </p:nvGrpSpPr>
        <p:grpSpPr>
          <a:xfrm>
            <a:off x="5630270" y="918961"/>
            <a:ext cx="5115933" cy="4454241"/>
            <a:chOff x="1146790" y="1445448"/>
            <a:chExt cx="4484995" cy="3935026"/>
          </a:xfrm>
        </p:grpSpPr>
        <p:pic>
          <p:nvPicPr>
            <p:cNvPr id="3" name="Picture 2" descr="A graph of a graph with a gradient of colors&#10;&#10;AI-generated content may be incorrect.">
              <a:extLst>
                <a:ext uri="{FF2B5EF4-FFF2-40B4-BE49-F238E27FC236}">
                  <a16:creationId xmlns:a16="http://schemas.microsoft.com/office/drawing/2014/main" id="{B4834CE6-C386-A944-0187-FCB14812486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2174"/>
            <a:stretch>
              <a:fillRect/>
            </a:stretch>
          </p:blipFill>
          <p:spPr>
            <a:xfrm>
              <a:off x="1146790" y="1846071"/>
              <a:ext cx="4484995" cy="3376249"/>
            </a:xfrm>
            <a:prstGeom prst="rect">
              <a:avLst/>
            </a:prstGeom>
          </p:spPr>
        </p:pic>
        <p:sp>
          <p:nvSpPr>
            <p:cNvPr id="7" name="TextBox 6">
              <a:extLst>
                <a:ext uri="{FF2B5EF4-FFF2-40B4-BE49-F238E27FC236}">
                  <a16:creationId xmlns:a16="http://schemas.microsoft.com/office/drawing/2014/main" id="{69DEC980-B402-6A8F-012D-662C6ABBA4BD}"/>
                </a:ext>
              </a:extLst>
            </p:cNvPr>
            <p:cNvSpPr txBox="1"/>
            <p:nvPr/>
          </p:nvSpPr>
          <p:spPr>
            <a:xfrm rot="1280118">
              <a:off x="1616885" y="4706409"/>
              <a:ext cx="1149674" cy="326243"/>
            </a:xfrm>
            <a:prstGeom prst="rect">
              <a:avLst/>
            </a:prstGeom>
            <a:solidFill>
              <a:schemeClr val="bg1"/>
            </a:solidFill>
          </p:spPr>
          <p:txBody>
            <a:bodyPr wrap="none" rtlCol="0">
              <a:spAutoFit/>
            </a:bodyPr>
            <a:lstStyle/>
            <a:p>
              <a:pPr algn="l">
                <a:lnSpc>
                  <a:spcPct val="95000"/>
                </a:lnSpc>
              </a:pPr>
              <a:r>
                <a:rPr lang="en-US" sz="1600" dirty="0" err="1"/>
                <a:t>guide_linw</a:t>
              </a:r>
              <a:endParaRPr lang="en-US" sz="1600" dirty="0"/>
            </a:p>
          </p:txBody>
        </p:sp>
        <p:sp>
          <p:nvSpPr>
            <p:cNvPr id="8" name="TextBox 7">
              <a:extLst>
                <a:ext uri="{FF2B5EF4-FFF2-40B4-BE49-F238E27FC236}">
                  <a16:creationId xmlns:a16="http://schemas.microsoft.com/office/drawing/2014/main" id="{3F8B5E01-7CE2-0C38-25A2-7F6EA617893D}"/>
                </a:ext>
              </a:extLst>
            </p:cNvPr>
            <p:cNvSpPr txBox="1"/>
            <p:nvPr/>
          </p:nvSpPr>
          <p:spPr>
            <a:xfrm rot="18645423">
              <a:off x="3492601" y="4579197"/>
              <a:ext cx="1276311" cy="326243"/>
            </a:xfrm>
            <a:prstGeom prst="rect">
              <a:avLst/>
            </a:prstGeom>
            <a:solidFill>
              <a:schemeClr val="bg1"/>
            </a:solidFill>
          </p:spPr>
          <p:txBody>
            <a:bodyPr wrap="none" rtlCol="0">
              <a:spAutoFit/>
            </a:bodyPr>
            <a:lstStyle/>
            <a:p>
              <a:pPr algn="l">
                <a:lnSpc>
                  <a:spcPct val="95000"/>
                </a:lnSpc>
              </a:pPr>
              <a:r>
                <a:rPr lang="en-US" sz="1600" dirty="0" err="1"/>
                <a:t>guide_loutw</a:t>
              </a:r>
              <a:endParaRPr lang="en-US" sz="1600" dirty="0"/>
            </a:p>
          </p:txBody>
        </p:sp>
        <p:sp>
          <p:nvSpPr>
            <p:cNvPr id="9" name="TextBox 8">
              <a:extLst>
                <a:ext uri="{FF2B5EF4-FFF2-40B4-BE49-F238E27FC236}">
                  <a16:creationId xmlns:a16="http://schemas.microsoft.com/office/drawing/2014/main" id="{153A9F9E-03B9-CB85-A80B-134F2E492A8C}"/>
                </a:ext>
              </a:extLst>
            </p:cNvPr>
            <p:cNvSpPr txBox="1"/>
            <p:nvPr/>
          </p:nvSpPr>
          <p:spPr>
            <a:xfrm rot="16200000">
              <a:off x="4453123" y="3120671"/>
              <a:ext cx="1921092" cy="297004"/>
            </a:xfrm>
            <a:prstGeom prst="rect">
              <a:avLst/>
            </a:prstGeom>
            <a:solidFill>
              <a:schemeClr val="bg1"/>
            </a:solidFill>
          </p:spPr>
          <p:txBody>
            <a:bodyPr wrap="square" rtlCol="0">
              <a:spAutoFit/>
            </a:bodyPr>
            <a:lstStyle/>
            <a:p>
              <a:pPr algn="l">
                <a:lnSpc>
                  <a:spcPct val="95000"/>
                </a:lnSpc>
              </a:pPr>
              <a:r>
                <a:rPr lang="en-US" sz="1400" dirty="0"/>
                <a:t>Normalized Intensity</a:t>
              </a:r>
            </a:p>
          </p:txBody>
        </p:sp>
        <p:sp>
          <p:nvSpPr>
            <p:cNvPr id="10" name="TextBox 9">
              <a:extLst>
                <a:ext uri="{FF2B5EF4-FFF2-40B4-BE49-F238E27FC236}">
                  <a16:creationId xmlns:a16="http://schemas.microsoft.com/office/drawing/2014/main" id="{34D392F6-1EF4-8F2B-70B3-3ACA9253E958}"/>
                </a:ext>
              </a:extLst>
            </p:cNvPr>
            <p:cNvSpPr txBox="1"/>
            <p:nvPr/>
          </p:nvSpPr>
          <p:spPr>
            <a:xfrm>
              <a:off x="1669471" y="1445448"/>
              <a:ext cx="3068902" cy="353471"/>
            </a:xfrm>
            <a:prstGeom prst="rect">
              <a:avLst/>
            </a:prstGeom>
            <a:solidFill>
              <a:schemeClr val="bg1"/>
            </a:solidFill>
          </p:spPr>
          <p:txBody>
            <a:bodyPr wrap="square">
              <a:spAutoFit/>
            </a:bodyPr>
            <a:lstStyle/>
            <a:p>
              <a:r>
                <a:rPr lang="en-US" sz="2000" dirty="0" err="1"/>
                <a:t>source_focus_width</a:t>
              </a:r>
              <a:r>
                <a:rPr lang="en-US" sz="2000" dirty="0"/>
                <a:t>=0.004m</a:t>
              </a:r>
            </a:p>
          </p:txBody>
        </p:sp>
      </p:grpSp>
      <p:sp>
        <p:nvSpPr>
          <p:cNvPr id="14" name="TextBox 13">
            <a:extLst>
              <a:ext uri="{FF2B5EF4-FFF2-40B4-BE49-F238E27FC236}">
                <a16:creationId xmlns:a16="http://schemas.microsoft.com/office/drawing/2014/main" id="{78973BB0-F239-BAF0-9776-FCEE162A1E2A}"/>
              </a:ext>
            </a:extLst>
          </p:cNvPr>
          <p:cNvSpPr txBox="1"/>
          <p:nvPr/>
        </p:nvSpPr>
        <p:spPr>
          <a:xfrm>
            <a:off x="1168716" y="3982193"/>
            <a:ext cx="4484995" cy="1477328"/>
          </a:xfrm>
          <a:prstGeom prst="rect">
            <a:avLst/>
          </a:prstGeom>
          <a:noFill/>
          <a:ln w="19050">
            <a:solidFill>
              <a:schemeClr val="tx1"/>
            </a:solidFill>
          </a:ln>
        </p:spPr>
        <p:txBody>
          <a:bodyPr wrap="square">
            <a:spAutoFit/>
          </a:bodyPr>
          <a:lstStyle/>
          <a:p>
            <a:r>
              <a:rPr lang="en-US" dirty="0" err="1"/>
              <a:t>source_focus_xw</a:t>
            </a:r>
            <a:r>
              <a:rPr lang="en-US" dirty="0"/>
              <a:t>=0.0</a:t>
            </a:r>
            <a:r>
              <a:rPr lang="en-US" altLang="zh-CN" dirty="0"/>
              <a:t>04m</a:t>
            </a:r>
            <a:r>
              <a:rPr lang="en-US" dirty="0"/>
              <a:t>,</a:t>
            </a:r>
          </a:p>
          <a:p>
            <a:r>
              <a:rPr lang="en-US" dirty="0" err="1"/>
              <a:t>guide_linw</a:t>
            </a:r>
            <a:r>
              <a:rPr lang="en-US" dirty="0"/>
              <a:t>=0.</a:t>
            </a:r>
            <a:r>
              <a:rPr lang="en-US" altLang="zh-CN" dirty="0"/>
              <a:t>2m</a:t>
            </a:r>
            <a:r>
              <a:rPr lang="en-US" dirty="0"/>
              <a:t>,</a:t>
            </a:r>
            <a:r>
              <a:rPr lang="zh-CN" altLang="en-US" dirty="0"/>
              <a:t> </a:t>
            </a:r>
            <a:endParaRPr lang="en-US" altLang="zh-CN" dirty="0"/>
          </a:p>
          <a:p>
            <a:r>
              <a:rPr lang="en-US" dirty="0" err="1"/>
              <a:t>guide_loutw</a:t>
            </a:r>
            <a:r>
              <a:rPr lang="en-US" dirty="0"/>
              <a:t>=</a:t>
            </a:r>
            <a:r>
              <a:rPr lang="en-US" altLang="zh-CN" dirty="0"/>
              <a:t>1.0m.</a:t>
            </a:r>
          </a:p>
          <a:p>
            <a:endParaRPr lang="en-US" altLang="zh-CN" dirty="0">
              <a:solidFill>
                <a:srgbClr val="FF0000"/>
              </a:solidFill>
            </a:endParaRPr>
          </a:p>
          <a:p>
            <a:r>
              <a:rPr lang="en-US" dirty="0"/>
              <a:t>The highest of the guide width: </a:t>
            </a:r>
            <a:r>
              <a:rPr lang="en-US" dirty="0">
                <a:solidFill>
                  <a:srgbClr val="FF0000"/>
                </a:solidFill>
              </a:rPr>
              <a:t>0.019m</a:t>
            </a:r>
          </a:p>
        </p:txBody>
      </p:sp>
      <p:sp>
        <p:nvSpPr>
          <p:cNvPr id="20" name="TextBox 19">
            <a:extLst>
              <a:ext uri="{FF2B5EF4-FFF2-40B4-BE49-F238E27FC236}">
                <a16:creationId xmlns:a16="http://schemas.microsoft.com/office/drawing/2014/main" id="{6CFFACB7-789A-81DB-DCB8-32A0815ED0E7}"/>
              </a:ext>
            </a:extLst>
          </p:cNvPr>
          <p:cNvSpPr txBox="1"/>
          <p:nvPr/>
        </p:nvSpPr>
        <p:spPr>
          <a:xfrm>
            <a:off x="1168716" y="1316130"/>
            <a:ext cx="3112262" cy="2460674"/>
          </a:xfrm>
          <a:prstGeom prst="rect">
            <a:avLst/>
          </a:prstGeom>
          <a:noFill/>
        </p:spPr>
        <p:txBody>
          <a:bodyPr wrap="none" rtlCol="0">
            <a:spAutoFit/>
          </a:bodyPr>
          <a:lstStyle/>
          <a:p>
            <a:pPr algn="l">
              <a:lnSpc>
                <a:spcPct val="95000"/>
              </a:lnSpc>
            </a:pPr>
            <a:r>
              <a:rPr lang="en-US" b="1" dirty="0"/>
              <a:t>Parameters:</a:t>
            </a:r>
          </a:p>
          <a:p>
            <a:pPr>
              <a:lnSpc>
                <a:spcPct val="95000"/>
              </a:lnSpc>
            </a:pPr>
            <a:endParaRPr lang="en-US" altLang="zh-CN" dirty="0"/>
          </a:p>
          <a:p>
            <a:pPr>
              <a:lnSpc>
                <a:spcPct val="95000"/>
              </a:lnSpc>
            </a:pPr>
            <a:r>
              <a:rPr lang="en-US" dirty="0" err="1"/>
              <a:t>Source_radius</a:t>
            </a:r>
            <a:r>
              <a:rPr lang="en-US" dirty="0"/>
              <a:t>: 0.012m</a:t>
            </a:r>
          </a:p>
          <a:p>
            <a:pPr>
              <a:lnSpc>
                <a:spcPct val="95000"/>
              </a:lnSpc>
            </a:pPr>
            <a:r>
              <a:rPr lang="en-US" dirty="0"/>
              <a:t>Frequency: 24Hz</a:t>
            </a:r>
          </a:p>
          <a:p>
            <a:pPr>
              <a:lnSpc>
                <a:spcPct val="95000"/>
              </a:lnSpc>
            </a:pPr>
            <a:r>
              <a:rPr lang="en-US" dirty="0"/>
              <a:t>Intensity: 2.85*10</a:t>
            </a:r>
            <a:r>
              <a:rPr lang="en-US" baseline="30000" dirty="0"/>
              <a:t>11</a:t>
            </a:r>
            <a:r>
              <a:rPr lang="en-US" dirty="0"/>
              <a:t> n/cm</a:t>
            </a:r>
            <a:r>
              <a:rPr lang="en-US" baseline="30000" dirty="0"/>
              <a:t>2</a:t>
            </a:r>
            <a:r>
              <a:rPr lang="en-US" dirty="0"/>
              <a:t>/</a:t>
            </a:r>
            <a:r>
              <a:rPr lang="en-US" dirty="0" err="1"/>
              <a:t>sr</a:t>
            </a:r>
            <a:endParaRPr lang="en-US" dirty="0"/>
          </a:p>
          <a:p>
            <a:pPr algn="l">
              <a:lnSpc>
                <a:spcPct val="95000"/>
              </a:lnSpc>
            </a:pPr>
            <a:endParaRPr lang="en-US" dirty="0"/>
          </a:p>
          <a:p>
            <a:pPr algn="l">
              <a:lnSpc>
                <a:spcPct val="95000"/>
              </a:lnSpc>
            </a:pPr>
            <a:r>
              <a:rPr lang="en-US" dirty="0"/>
              <a:t>Wavelength band: 2-4 </a:t>
            </a:r>
            <a:r>
              <a:rPr lang="en-US" dirty="0" err="1"/>
              <a:t>Å</a:t>
            </a:r>
            <a:endParaRPr lang="en-US" dirty="0"/>
          </a:p>
          <a:p>
            <a:pPr algn="l">
              <a:lnSpc>
                <a:spcPct val="95000"/>
              </a:lnSpc>
            </a:pPr>
            <a:r>
              <a:rPr lang="en-US" altLang="zh-CN" dirty="0"/>
              <a:t>Detector</a:t>
            </a:r>
            <a:r>
              <a:rPr lang="zh-CN" altLang="en-US" dirty="0"/>
              <a:t> </a:t>
            </a:r>
            <a:r>
              <a:rPr lang="en-US" altLang="zh-CN" dirty="0"/>
              <a:t>size: 2mm * 2mm</a:t>
            </a:r>
          </a:p>
          <a:p>
            <a:pPr>
              <a:lnSpc>
                <a:spcPct val="95000"/>
              </a:lnSpc>
            </a:pPr>
            <a:r>
              <a:rPr lang="en-US" dirty="0"/>
              <a:t>Divergence: </a:t>
            </a:r>
            <a:r>
              <a:rPr lang="en-US" altLang="zh-CN" dirty="0"/>
              <a:t>±0.4</a:t>
            </a:r>
            <a:r>
              <a:rPr lang="en-US" dirty="0"/>
              <a:t> °</a:t>
            </a:r>
          </a:p>
        </p:txBody>
      </p:sp>
    </p:spTree>
    <p:extLst>
      <p:ext uri="{BB962C8B-B14F-4D97-AF65-F5344CB8AC3E}">
        <p14:creationId xmlns:p14="http://schemas.microsoft.com/office/powerpoint/2010/main" val="3830737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2DD01-3DA0-60A1-0F9D-7589DE41CBB9}"/>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F451813-0868-9775-BCE9-1637DA502EE8}"/>
              </a:ext>
            </a:extLst>
          </p:cNvPr>
          <p:cNvSpPr>
            <a:spLocks noGrp="1"/>
          </p:cNvSpPr>
          <p:nvPr>
            <p:ph type="sldNum" sz="quarter" idx="16"/>
          </p:nvPr>
        </p:nvSpPr>
        <p:spPr/>
        <p:txBody>
          <a:bodyPr/>
          <a:lstStyle/>
          <a:p>
            <a:r>
              <a:rPr lang="en-US"/>
              <a:t>Page </a:t>
            </a:r>
            <a:fld id="{A52F4D17-1AD6-42D9-B93A-EB002C62F438}" type="slidenum">
              <a:rPr lang="en-US" smtClean="0"/>
              <a:pPr/>
              <a:t>15</a:t>
            </a:fld>
            <a:endParaRPr lang="en-US" noProof="0"/>
          </a:p>
        </p:txBody>
      </p:sp>
      <p:sp>
        <p:nvSpPr>
          <p:cNvPr id="11" name="Date Placeholder 3">
            <a:extLst>
              <a:ext uri="{FF2B5EF4-FFF2-40B4-BE49-F238E27FC236}">
                <a16:creationId xmlns:a16="http://schemas.microsoft.com/office/drawing/2014/main" id="{4363AEF3-6FE3-CB0F-28F3-3965D1002B7E}"/>
              </a:ext>
            </a:extLst>
          </p:cNvPr>
          <p:cNvSpPr>
            <a:spLocks noGrp="1"/>
          </p:cNvSpPr>
          <p:nvPr>
            <p:ph type="dt" sz="half" idx="13"/>
          </p:nvPr>
        </p:nvSpPr>
        <p:spPr>
          <a:xfrm>
            <a:off x="3776105" y="6381328"/>
            <a:ext cx="1600508" cy="221109"/>
          </a:xfrm>
        </p:spPr>
        <p:txBody>
          <a:bodyPr/>
          <a:lstStyle/>
          <a:p>
            <a:r>
              <a:rPr lang="en-US" noProof="0" dirty="0"/>
              <a:t>00 </a:t>
            </a:r>
            <a:r>
              <a:rPr lang="en-US" dirty="0"/>
              <a:t>April</a:t>
            </a:r>
            <a:r>
              <a:rPr lang="en-US" noProof="0" dirty="0"/>
              <a:t> 2026</a:t>
            </a:r>
          </a:p>
        </p:txBody>
      </p:sp>
      <p:sp>
        <p:nvSpPr>
          <p:cNvPr id="12" name="Title 11">
            <a:extLst>
              <a:ext uri="{FF2B5EF4-FFF2-40B4-BE49-F238E27FC236}">
                <a16:creationId xmlns:a16="http://schemas.microsoft.com/office/drawing/2014/main" id="{E3DE6A81-841F-34E2-1F0B-E84DE0C28FD5}"/>
              </a:ext>
            </a:extLst>
          </p:cNvPr>
          <p:cNvSpPr>
            <a:spLocks noGrp="1"/>
          </p:cNvSpPr>
          <p:nvPr>
            <p:ph type="title"/>
          </p:nvPr>
        </p:nvSpPr>
        <p:spPr>
          <a:xfrm>
            <a:off x="360000" y="287996"/>
            <a:ext cx="11449050" cy="1124780"/>
          </a:xfrm>
        </p:spPr>
        <p:txBody>
          <a:bodyPr/>
          <a:lstStyle/>
          <a:p>
            <a:r>
              <a:rPr lang="en-US" dirty="0">
                <a:latin typeface="Arial" panose="020B0604020202020204" pitchFamily="34" charset="0"/>
                <a:cs typeface="Arial" panose="020B0604020202020204" pitchFamily="34" charset="0"/>
              </a:rPr>
              <a:t>Neutron phase space at the sample position</a:t>
            </a:r>
            <a:br>
              <a:rPr lang="en-US" dirty="0">
                <a:latin typeface="Arial" panose="020B0604020202020204" pitchFamily="34" charset="0"/>
                <a:cs typeface="Arial" panose="020B0604020202020204" pitchFamily="34" charset="0"/>
              </a:rPr>
            </a:br>
            <a:br>
              <a:rPr lang="en-US" altLang="de-DE" dirty="0">
                <a:ea typeface="ＭＳ Ｐゴシック" panose="020B0600070205080204" pitchFamily="34" charset="-128"/>
                <a:cs typeface="ＭＳ Ｐゴシック" panose="020B0600070205080204" pitchFamily="34" charset="-128"/>
              </a:rPr>
            </a:br>
            <a:endParaRPr lang="en-US" dirty="0"/>
          </a:p>
        </p:txBody>
      </p:sp>
      <p:sp>
        <p:nvSpPr>
          <p:cNvPr id="13" name="Rectangle 12">
            <a:extLst>
              <a:ext uri="{FF2B5EF4-FFF2-40B4-BE49-F238E27FC236}">
                <a16:creationId xmlns:a16="http://schemas.microsoft.com/office/drawing/2014/main" id="{B49D86D8-0507-859A-A226-690D79C9BCE2}"/>
              </a:ext>
            </a:extLst>
          </p:cNvPr>
          <p:cNvSpPr/>
          <p:nvPr/>
        </p:nvSpPr>
        <p:spPr>
          <a:xfrm>
            <a:off x="1841988" y="2281293"/>
            <a:ext cx="360039" cy="288032"/>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pic>
        <p:nvPicPr>
          <p:cNvPr id="30" name="Picture 29">
            <a:extLst>
              <a:ext uri="{FF2B5EF4-FFF2-40B4-BE49-F238E27FC236}">
                <a16:creationId xmlns:a16="http://schemas.microsoft.com/office/drawing/2014/main" id="{6F695F80-6ACA-B7E4-35A8-6C122D50F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516722"/>
            <a:ext cx="3600401" cy="2575897"/>
          </a:xfrm>
          <a:prstGeom prst="rect">
            <a:avLst/>
          </a:prstGeom>
        </p:spPr>
      </p:pic>
      <p:sp>
        <p:nvSpPr>
          <p:cNvPr id="31" name="Rectangle 30">
            <a:extLst>
              <a:ext uri="{FF2B5EF4-FFF2-40B4-BE49-F238E27FC236}">
                <a16:creationId xmlns:a16="http://schemas.microsoft.com/office/drawing/2014/main" id="{56C15A1B-F7F5-1338-C83D-A2E507C2BA6A}"/>
              </a:ext>
            </a:extLst>
          </p:cNvPr>
          <p:cNvSpPr/>
          <p:nvPr/>
        </p:nvSpPr>
        <p:spPr>
          <a:xfrm>
            <a:off x="1489766" y="2101442"/>
            <a:ext cx="1188720" cy="1080120"/>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grpSp>
        <p:nvGrpSpPr>
          <p:cNvPr id="2" name="Group 1">
            <a:extLst>
              <a:ext uri="{FF2B5EF4-FFF2-40B4-BE49-F238E27FC236}">
                <a16:creationId xmlns:a16="http://schemas.microsoft.com/office/drawing/2014/main" id="{0A3DFE7C-7E49-605C-EC64-D980863CFE9A}"/>
              </a:ext>
            </a:extLst>
          </p:cNvPr>
          <p:cNvGrpSpPr/>
          <p:nvPr/>
        </p:nvGrpSpPr>
        <p:grpSpPr>
          <a:xfrm>
            <a:off x="4025554" y="1516721"/>
            <a:ext cx="3600401" cy="2575897"/>
            <a:chOff x="5818290" y="697923"/>
            <a:chExt cx="3600401" cy="2575897"/>
          </a:xfrm>
        </p:grpSpPr>
        <p:pic>
          <p:nvPicPr>
            <p:cNvPr id="28" name="Picture 27">
              <a:extLst>
                <a:ext uri="{FF2B5EF4-FFF2-40B4-BE49-F238E27FC236}">
                  <a16:creationId xmlns:a16="http://schemas.microsoft.com/office/drawing/2014/main" id="{CCDD8C85-5CDE-AE36-A0E2-5E89FA636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8290" y="697923"/>
              <a:ext cx="3600401" cy="2575897"/>
            </a:xfrm>
            <a:prstGeom prst="rect">
              <a:avLst/>
            </a:prstGeom>
          </p:spPr>
        </p:pic>
        <p:sp>
          <p:nvSpPr>
            <p:cNvPr id="32" name="Rectangle 31">
              <a:extLst>
                <a:ext uri="{FF2B5EF4-FFF2-40B4-BE49-F238E27FC236}">
                  <a16:creationId xmlns:a16="http://schemas.microsoft.com/office/drawing/2014/main" id="{D0E3C4F2-4446-D7AE-70AC-431D6C7932B9}"/>
                </a:ext>
              </a:extLst>
            </p:cNvPr>
            <p:cNvSpPr/>
            <p:nvPr/>
          </p:nvSpPr>
          <p:spPr>
            <a:xfrm>
              <a:off x="6923504" y="1277416"/>
              <a:ext cx="1188720" cy="1080120"/>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grpSp>
      <p:grpSp>
        <p:nvGrpSpPr>
          <p:cNvPr id="3" name="Group 2">
            <a:extLst>
              <a:ext uri="{FF2B5EF4-FFF2-40B4-BE49-F238E27FC236}">
                <a16:creationId xmlns:a16="http://schemas.microsoft.com/office/drawing/2014/main" id="{5E5AD421-9BA0-FF14-38D0-3E1319422627}"/>
              </a:ext>
            </a:extLst>
          </p:cNvPr>
          <p:cNvGrpSpPr/>
          <p:nvPr/>
        </p:nvGrpSpPr>
        <p:grpSpPr>
          <a:xfrm>
            <a:off x="7752184" y="1516721"/>
            <a:ext cx="3600401" cy="2575897"/>
            <a:chOff x="5818290" y="3201812"/>
            <a:chExt cx="3600401" cy="2575897"/>
          </a:xfrm>
        </p:grpSpPr>
        <p:pic>
          <p:nvPicPr>
            <p:cNvPr id="26" name="Picture 25">
              <a:extLst>
                <a:ext uri="{FF2B5EF4-FFF2-40B4-BE49-F238E27FC236}">
                  <a16:creationId xmlns:a16="http://schemas.microsoft.com/office/drawing/2014/main" id="{4B25E765-FD68-B5AC-BCD8-79A7A0C5A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8290" y="3201812"/>
              <a:ext cx="3600401" cy="2575897"/>
            </a:xfrm>
            <a:prstGeom prst="rect">
              <a:avLst/>
            </a:prstGeom>
          </p:spPr>
        </p:pic>
        <p:sp>
          <p:nvSpPr>
            <p:cNvPr id="34" name="Rectangle 33">
              <a:extLst>
                <a:ext uri="{FF2B5EF4-FFF2-40B4-BE49-F238E27FC236}">
                  <a16:creationId xmlns:a16="http://schemas.microsoft.com/office/drawing/2014/main" id="{AD3FC4A0-522D-BA1A-4BD0-A55051BFBCEA}"/>
                </a:ext>
              </a:extLst>
            </p:cNvPr>
            <p:cNvSpPr/>
            <p:nvPr/>
          </p:nvSpPr>
          <p:spPr>
            <a:xfrm>
              <a:off x="6923504" y="3838758"/>
              <a:ext cx="1188720" cy="1058817"/>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grpSp>
      <p:sp>
        <p:nvSpPr>
          <p:cNvPr id="4" name="TextBox 3">
            <a:extLst>
              <a:ext uri="{FF2B5EF4-FFF2-40B4-BE49-F238E27FC236}">
                <a16:creationId xmlns:a16="http://schemas.microsoft.com/office/drawing/2014/main" id="{72DFF463-96BE-261C-88B4-502ADF1EE826}"/>
              </a:ext>
            </a:extLst>
          </p:cNvPr>
          <p:cNvSpPr txBox="1"/>
          <p:nvPr/>
        </p:nvSpPr>
        <p:spPr>
          <a:xfrm>
            <a:off x="918888" y="4729564"/>
            <a:ext cx="10801200" cy="400110"/>
          </a:xfrm>
          <a:prstGeom prst="rect">
            <a:avLst/>
          </a:prstGeom>
          <a:noFill/>
        </p:spPr>
        <p:txBody>
          <a:bodyPr wrap="square">
            <a:spAutoFit/>
          </a:bodyPr>
          <a:lstStyle/>
          <a:p>
            <a:r>
              <a:rPr lang="en-US" sz="2000" b="1" dirty="0"/>
              <a:t>A homogeneous and well-confined phase space is obtained at the sample position</a:t>
            </a:r>
          </a:p>
        </p:txBody>
      </p:sp>
    </p:spTree>
    <p:extLst>
      <p:ext uri="{BB962C8B-B14F-4D97-AF65-F5344CB8AC3E}">
        <p14:creationId xmlns:p14="http://schemas.microsoft.com/office/powerpoint/2010/main" val="1359350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FF76-4E22-A5C6-195D-EF00757D210C}"/>
              </a:ext>
            </a:extLst>
          </p:cNvPr>
          <p:cNvSpPr>
            <a:spLocks noGrp="1"/>
          </p:cNvSpPr>
          <p:nvPr>
            <p:ph type="title"/>
          </p:nvPr>
        </p:nvSpPr>
        <p:spPr/>
        <p:txBody>
          <a:bodyPr/>
          <a:lstStyle/>
          <a:p>
            <a:r>
              <a:rPr lang="en-US" altLang="zh-CN" dirty="0"/>
              <a:t>Future</a:t>
            </a:r>
            <a:r>
              <a:rPr lang="zh-CN" altLang="en-US" dirty="0"/>
              <a:t> </a:t>
            </a:r>
            <a:r>
              <a:rPr lang="en-US" altLang="zh-CN" dirty="0"/>
              <a:t>work</a:t>
            </a:r>
            <a:endParaRPr lang="en-US" dirty="0"/>
          </a:p>
        </p:txBody>
      </p:sp>
      <p:sp>
        <p:nvSpPr>
          <p:cNvPr id="6" name="Slide Number Placeholder 5">
            <a:extLst>
              <a:ext uri="{FF2B5EF4-FFF2-40B4-BE49-F238E27FC236}">
                <a16:creationId xmlns:a16="http://schemas.microsoft.com/office/drawing/2014/main" id="{95F16621-3D5A-3010-BCB3-2D7EAF110FBF}"/>
              </a:ext>
            </a:extLst>
          </p:cNvPr>
          <p:cNvSpPr>
            <a:spLocks noGrp="1"/>
          </p:cNvSpPr>
          <p:nvPr>
            <p:ph type="sldNum" sz="quarter" idx="16"/>
          </p:nvPr>
        </p:nvSpPr>
        <p:spPr/>
        <p:txBody>
          <a:bodyPr/>
          <a:lstStyle/>
          <a:p>
            <a:r>
              <a:rPr lang="en-US"/>
              <a:t>Page </a:t>
            </a:r>
            <a:fld id="{A52F4D17-1AD6-42D9-B93A-EB002C62F438}" type="slidenum">
              <a:rPr lang="en-US" smtClean="0"/>
              <a:pPr/>
              <a:t>16</a:t>
            </a:fld>
            <a:endParaRPr lang="en-US" noProof="0"/>
          </a:p>
        </p:txBody>
      </p:sp>
      <p:sp>
        <p:nvSpPr>
          <p:cNvPr id="8" name="Inhaltsplatzhalter 6">
            <a:extLst>
              <a:ext uri="{FF2B5EF4-FFF2-40B4-BE49-F238E27FC236}">
                <a16:creationId xmlns:a16="http://schemas.microsoft.com/office/drawing/2014/main" id="{A48F9898-1D0F-8F35-CF7B-0EF469D92F93}"/>
              </a:ext>
            </a:extLst>
          </p:cNvPr>
          <p:cNvSpPr>
            <a:spLocks noGrp="1"/>
          </p:cNvSpPr>
          <p:nvPr>
            <p:ph idx="1"/>
          </p:nvPr>
        </p:nvSpPr>
        <p:spPr/>
        <p:txBody>
          <a:bodyPr/>
          <a:lstStyle/>
          <a:p>
            <a:pPr>
              <a:lnSpc>
                <a:spcPct val="200000"/>
              </a:lnSpc>
              <a:buFont typeface="Courier New" panose="02070309020205020404" pitchFamily="49" charset="0"/>
              <a:buChar char="o"/>
            </a:pPr>
            <a:r>
              <a:rPr lang="en-US" altLang="zh-CN" sz="2800" b="1" dirty="0">
                <a:ea typeface="微软雅黑 Light" panose="020B0502040204020203" pitchFamily="34" charset="-122"/>
                <a:cs typeface="Calibri" panose="020F0502020204030204" pitchFamily="34" charset="0"/>
              </a:rPr>
              <a:t>Pulse shaping?</a:t>
            </a:r>
            <a:r>
              <a:rPr lang="zh-CN" altLang="en-US" sz="2800" b="1" dirty="0">
                <a:ea typeface="微软雅黑 Light" panose="020B0502040204020203" pitchFamily="34" charset="-122"/>
                <a:cs typeface="Calibri" panose="020F0502020204030204" pitchFamily="34" charset="0"/>
              </a:rPr>
              <a:t> </a:t>
            </a:r>
            <a:endParaRPr lang="en-US" altLang="zh-CN" sz="2800" b="1" dirty="0">
              <a:ea typeface="微软雅黑 Light" panose="020B0502040204020203" pitchFamily="34" charset="-122"/>
              <a:cs typeface="Calibri" panose="020F0502020204030204" pitchFamily="34" charset="0"/>
            </a:endParaRPr>
          </a:p>
          <a:p>
            <a:pPr>
              <a:lnSpc>
                <a:spcPct val="200000"/>
              </a:lnSpc>
              <a:buFont typeface="Courier New" panose="02070309020205020404" pitchFamily="49" charset="0"/>
              <a:buChar char="o"/>
            </a:pPr>
            <a:r>
              <a:rPr lang="en-US" sz="2800" b="1" dirty="0">
                <a:ea typeface="微软雅黑 Light" panose="020B0502040204020203" pitchFamily="34" charset="-122"/>
                <a:cs typeface="Calibri" panose="020F0502020204030204" pitchFamily="34" charset="0"/>
              </a:rPr>
              <a:t>Focusing guide? Not focusing guide?</a:t>
            </a:r>
          </a:p>
          <a:p>
            <a:pPr>
              <a:lnSpc>
                <a:spcPct val="200000"/>
              </a:lnSpc>
              <a:buFont typeface="Courier New" panose="02070309020205020404" pitchFamily="49" charset="0"/>
              <a:buChar char="o"/>
            </a:pPr>
            <a:r>
              <a:rPr lang="en-US" altLang="zh-CN" sz="2800" b="1" dirty="0">
                <a:ea typeface="微软雅黑 Light" panose="020B0502040204020203" pitchFamily="34" charset="-122"/>
                <a:cs typeface="Calibri" panose="020F0502020204030204" pitchFamily="34" charset="0"/>
              </a:rPr>
              <a:t>Wavelength shifting</a:t>
            </a:r>
            <a:endParaRPr lang="zh-CN" altLang="en-US" sz="2800" b="1" dirty="0">
              <a:ea typeface="微软雅黑 Light" panose="020B0502040204020203" pitchFamily="34" charset="-122"/>
              <a:cs typeface="Calibri" panose="020F0502020204030204" pitchFamily="34" charset="0"/>
            </a:endParaRPr>
          </a:p>
          <a:p>
            <a:pPr marL="0" indent="0">
              <a:buNone/>
            </a:pPr>
            <a:endParaRPr lang="zh-CN" altLang="en-US" sz="2400" b="1" dirty="0">
              <a:latin typeface="Calibri" panose="020F0502020204030204" pitchFamily="34" charset="0"/>
              <a:ea typeface="微软雅黑 Light" panose="020B0502040204020203" pitchFamily="34" charset="-122"/>
              <a:cs typeface="Calibri" panose="020F0502020204030204" pitchFamily="34" charset="0"/>
            </a:endParaRPr>
          </a:p>
          <a:p>
            <a:pPr marL="0" indent="0">
              <a:buNone/>
            </a:pPr>
            <a:endParaRPr lang="en-US" noProof="0" dirty="0"/>
          </a:p>
        </p:txBody>
      </p:sp>
      <p:sp>
        <p:nvSpPr>
          <p:cNvPr id="3" name="Date Placeholder 3">
            <a:extLst>
              <a:ext uri="{FF2B5EF4-FFF2-40B4-BE49-F238E27FC236}">
                <a16:creationId xmlns:a16="http://schemas.microsoft.com/office/drawing/2014/main" id="{D633EDD1-4D17-0348-F717-2BE49F79FA0F}"/>
              </a:ext>
            </a:extLst>
          </p:cNvPr>
          <p:cNvSpPr>
            <a:spLocks noGrp="1"/>
          </p:cNvSpPr>
          <p:nvPr>
            <p:ph type="dt" sz="half" idx="13"/>
          </p:nvPr>
        </p:nvSpPr>
        <p:spPr>
          <a:xfrm>
            <a:off x="3776105" y="6381328"/>
            <a:ext cx="1600508" cy="221109"/>
          </a:xfrm>
        </p:spPr>
        <p:txBody>
          <a:bodyPr/>
          <a:lstStyle/>
          <a:p>
            <a:r>
              <a:rPr lang="en-US" noProof="0" dirty="0"/>
              <a:t>00 </a:t>
            </a:r>
            <a:r>
              <a:rPr lang="en-US" dirty="0"/>
              <a:t>April</a:t>
            </a:r>
            <a:r>
              <a:rPr lang="en-US" noProof="0" dirty="0"/>
              <a:t> 2026</a:t>
            </a:r>
          </a:p>
        </p:txBody>
      </p:sp>
    </p:spTree>
    <p:extLst>
      <p:ext uri="{BB962C8B-B14F-4D97-AF65-F5344CB8AC3E}">
        <p14:creationId xmlns:p14="http://schemas.microsoft.com/office/powerpoint/2010/main" val="3025559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A22A9-FDFA-8CBF-03F0-FB6A35C9B4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D14F6-BC03-97FE-CB42-7F27A645F20F}"/>
              </a:ext>
            </a:extLst>
          </p:cNvPr>
          <p:cNvSpPr>
            <a:spLocks noGrp="1"/>
          </p:cNvSpPr>
          <p:nvPr>
            <p:ph type="title"/>
          </p:nvPr>
        </p:nvSpPr>
        <p:spPr/>
        <p:txBody>
          <a:bodyPr/>
          <a:lstStyle/>
          <a:p>
            <a:r>
              <a:rPr lang="en-US" altLang="zh-CN" dirty="0"/>
              <a:t>Acknowledgement</a:t>
            </a:r>
            <a:endParaRPr lang="en-US" dirty="0"/>
          </a:p>
        </p:txBody>
      </p:sp>
      <p:sp>
        <p:nvSpPr>
          <p:cNvPr id="6" name="Slide Number Placeholder 5">
            <a:extLst>
              <a:ext uri="{FF2B5EF4-FFF2-40B4-BE49-F238E27FC236}">
                <a16:creationId xmlns:a16="http://schemas.microsoft.com/office/drawing/2014/main" id="{07F767E2-06FF-6851-15EE-7B631751357C}"/>
              </a:ext>
            </a:extLst>
          </p:cNvPr>
          <p:cNvSpPr>
            <a:spLocks noGrp="1"/>
          </p:cNvSpPr>
          <p:nvPr>
            <p:ph type="sldNum" sz="quarter" idx="16"/>
          </p:nvPr>
        </p:nvSpPr>
        <p:spPr/>
        <p:txBody>
          <a:bodyPr/>
          <a:lstStyle/>
          <a:p>
            <a:r>
              <a:rPr lang="en-US"/>
              <a:t>Page </a:t>
            </a:r>
            <a:fld id="{A52F4D17-1AD6-42D9-B93A-EB002C62F438}" type="slidenum">
              <a:rPr lang="en-US" smtClean="0"/>
              <a:pPr/>
              <a:t>17</a:t>
            </a:fld>
            <a:endParaRPr lang="en-US" noProof="0"/>
          </a:p>
        </p:txBody>
      </p:sp>
      <p:sp>
        <p:nvSpPr>
          <p:cNvPr id="7" name="Date Placeholder 3">
            <a:extLst>
              <a:ext uri="{FF2B5EF4-FFF2-40B4-BE49-F238E27FC236}">
                <a16:creationId xmlns:a16="http://schemas.microsoft.com/office/drawing/2014/main" id="{552721AC-87E7-C077-4798-F6F092A2ED65}"/>
              </a:ext>
            </a:extLst>
          </p:cNvPr>
          <p:cNvSpPr>
            <a:spLocks noGrp="1"/>
          </p:cNvSpPr>
          <p:nvPr>
            <p:ph type="dt" sz="half" idx="13"/>
          </p:nvPr>
        </p:nvSpPr>
        <p:spPr>
          <a:xfrm>
            <a:off x="3776105" y="6381328"/>
            <a:ext cx="1600508" cy="221109"/>
          </a:xfrm>
        </p:spPr>
        <p:txBody>
          <a:bodyPr/>
          <a:lstStyle/>
          <a:p>
            <a:r>
              <a:rPr lang="en-US" noProof="0" dirty="0"/>
              <a:t>00 </a:t>
            </a:r>
            <a:r>
              <a:rPr lang="en-US" dirty="0"/>
              <a:t>April</a:t>
            </a:r>
            <a:r>
              <a:rPr lang="en-US" noProof="0" dirty="0"/>
              <a:t> 2026</a:t>
            </a:r>
          </a:p>
        </p:txBody>
      </p:sp>
      <p:pic>
        <p:nvPicPr>
          <p:cNvPr id="1026" name="Picture 2" descr="托比亚斯·埃里希·施拉德">
            <a:extLst>
              <a:ext uri="{FF2B5EF4-FFF2-40B4-BE49-F238E27FC236}">
                <a16:creationId xmlns:a16="http://schemas.microsoft.com/office/drawing/2014/main" id="{D72F2A51-5EDE-A985-5264-73FE1569E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957605"/>
            <a:ext cx="2911150" cy="2183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克劳斯中尉">
            <a:extLst>
              <a:ext uri="{FF2B5EF4-FFF2-40B4-BE49-F238E27FC236}">
                <a16:creationId xmlns:a16="http://schemas.microsoft.com/office/drawing/2014/main" id="{EEE43C7B-E2DF-8B3A-F4F2-0050930B9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5918" y="957605"/>
            <a:ext cx="1605414" cy="21833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A85D118-612C-B515-413E-66D8144585EC}"/>
              </a:ext>
            </a:extLst>
          </p:cNvPr>
          <p:cNvSpPr txBox="1"/>
          <p:nvPr/>
        </p:nvSpPr>
        <p:spPr>
          <a:xfrm>
            <a:off x="2145146" y="3244334"/>
            <a:ext cx="2171897" cy="369332"/>
          </a:xfrm>
          <a:prstGeom prst="rect">
            <a:avLst/>
          </a:prstGeom>
          <a:noFill/>
        </p:spPr>
        <p:txBody>
          <a:bodyPr wrap="square">
            <a:spAutoFit/>
          </a:bodyPr>
          <a:lstStyle/>
          <a:p>
            <a:r>
              <a:rPr lang="en-US" altLang="zh-CN" sz="1800" dirty="0">
                <a:latin typeface="微软雅黑" panose="020B0503020204020204" pitchFamily="34" charset="-122"/>
                <a:ea typeface="微软雅黑" panose="020B0503020204020204" pitchFamily="34" charset="-122"/>
              </a:rPr>
              <a:t>Tobias E. Schrader</a:t>
            </a:r>
            <a:endParaRPr lang="en-US" dirty="0"/>
          </a:p>
        </p:txBody>
      </p:sp>
      <p:sp>
        <p:nvSpPr>
          <p:cNvPr id="13" name="TextBox 12">
            <a:extLst>
              <a:ext uri="{FF2B5EF4-FFF2-40B4-BE49-F238E27FC236}">
                <a16:creationId xmlns:a16="http://schemas.microsoft.com/office/drawing/2014/main" id="{00E639AC-34E0-E4E4-6A15-DB6C747C944C}"/>
              </a:ext>
            </a:extLst>
          </p:cNvPr>
          <p:cNvSpPr txBox="1"/>
          <p:nvPr/>
        </p:nvSpPr>
        <p:spPr>
          <a:xfrm>
            <a:off x="5475918" y="3244334"/>
            <a:ext cx="1982176" cy="369332"/>
          </a:xfrm>
          <a:prstGeom prst="rect">
            <a:avLst/>
          </a:prstGeom>
          <a:noFill/>
        </p:spPr>
        <p:txBody>
          <a:bodyPr wrap="square">
            <a:spAutoFit/>
          </a:bodyPr>
          <a:lstStyle/>
          <a:p>
            <a:r>
              <a:rPr lang="en-US" dirty="0"/>
              <a:t>Klaus Lieutenant</a:t>
            </a:r>
          </a:p>
        </p:txBody>
      </p:sp>
      <p:pic>
        <p:nvPicPr>
          <p:cNvPr id="14" name="Picture 13">
            <a:extLst>
              <a:ext uri="{FF2B5EF4-FFF2-40B4-BE49-F238E27FC236}">
                <a16:creationId xmlns:a16="http://schemas.microsoft.com/office/drawing/2014/main" id="{83B9E1D1-4609-3909-E228-5D7C8A5A3F87}"/>
              </a:ext>
            </a:extLst>
          </p:cNvPr>
          <p:cNvPicPr>
            <a:picLocks noChangeAspect="1"/>
          </p:cNvPicPr>
          <p:nvPr/>
        </p:nvPicPr>
        <p:blipFill>
          <a:blip r:embed="rId5"/>
          <a:srcRect r="61797"/>
          <a:stretch>
            <a:fillRect/>
          </a:stretch>
        </p:blipFill>
        <p:spPr>
          <a:xfrm>
            <a:off x="7840238" y="2049286"/>
            <a:ext cx="2348274" cy="1333500"/>
          </a:xfrm>
          <a:prstGeom prst="rect">
            <a:avLst/>
          </a:prstGeom>
        </p:spPr>
      </p:pic>
      <p:pic>
        <p:nvPicPr>
          <p:cNvPr id="16" name="Picture 15">
            <a:extLst>
              <a:ext uri="{FF2B5EF4-FFF2-40B4-BE49-F238E27FC236}">
                <a16:creationId xmlns:a16="http://schemas.microsoft.com/office/drawing/2014/main" id="{676D1657-84AE-C12E-F7DB-08805DE9FEB8}"/>
              </a:ext>
            </a:extLst>
          </p:cNvPr>
          <p:cNvPicPr>
            <a:picLocks noChangeAspect="1"/>
          </p:cNvPicPr>
          <p:nvPr/>
        </p:nvPicPr>
        <p:blipFill>
          <a:blip r:embed="rId5"/>
          <a:srcRect l="56130"/>
          <a:stretch>
            <a:fillRect/>
          </a:stretch>
        </p:blipFill>
        <p:spPr>
          <a:xfrm>
            <a:off x="7741967" y="1013057"/>
            <a:ext cx="2696638" cy="1333500"/>
          </a:xfrm>
          <a:prstGeom prst="rect">
            <a:avLst/>
          </a:prstGeom>
        </p:spPr>
      </p:pic>
      <p:pic>
        <p:nvPicPr>
          <p:cNvPr id="17" name="Picture 16">
            <a:extLst>
              <a:ext uri="{FF2B5EF4-FFF2-40B4-BE49-F238E27FC236}">
                <a16:creationId xmlns:a16="http://schemas.microsoft.com/office/drawing/2014/main" id="{CD22621B-9B36-ED17-B307-6D08F5937088}"/>
              </a:ext>
            </a:extLst>
          </p:cNvPr>
          <p:cNvPicPr>
            <a:picLocks noChangeAspect="1"/>
          </p:cNvPicPr>
          <p:nvPr/>
        </p:nvPicPr>
        <p:blipFill>
          <a:blip r:embed="rId6"/>
          <a:stretch>
            <a:fillRect/>
          </a:stretch>
        </p:blipFill>
        <p:spPr>
          <a:xfrm>
            <a:off x="5677982" y="4098840"/>
            <a:ext cx="2806700" cy="1079500"/>
          </a:xfrm>
          <a:prstGeom prst="rect">
            <a:avLst/>
          </a:prstGeom>
        </p:spPr>
      </p:pic>
      <p:sp>
        <p:nvSpPr>
          <p:cNvPr id="18" name="TextBox 17">
            <a:extLst>
              <a:ext uri="{FF2B5EF4-FFF2-40B4-BE49-F238E27FC236}">
                <a16:creationId xmlns:a16="http://schemas.microsoft.com/office/drawing/2014/main" id="{58A66725-0837-7885-B567-8BE139DA228C}"/>
              </a:ext>
            </a:extLst>
          </p:cNvPr>
          <p:cNvSpPr txBox="1"/>
          <p:nvPr/>
        </p:nvSpPr>
        <p:spPr>
          <a:xfrm>
            <a:off x="2463360" y="6011996"/>
            <a:ext cx="1600509" cy="369332"/>
          </a:xfrm>
          <a:prstGeom prst="rect">
            <a:avLst/>
          </a:prstGeom>
          <a:noFill/>
        </p:spPr>
        <p:txBody>
          <a:bodyPr wrap="square">
            <a:spAutoFit/>
          </a:bodyPr>
          <a:lstStyle/>
          <a:p>
            <a:r>
              <a:rPr lang="en-US" dirty="0">
                <a:latin typeface="微软雅黑" panose="020B0503020204020204" pitchFamily="34" charset="-122"/>
                <a:ea typeface="微软雅黑" panose="020B0503020204020204" pitchFamily="34" charset="-122"/>
              </a:rPr>
              <a:t>Peter Konik</a:t>
            </a:r>
            <a:endParaRPr lang="en-US" dirty="0"/>
          </a:p>
        </p:txBody>
      </p:sp>
      <p:pic>
        <p:nvPicPr>
          <p:cNvPr id="19" name="Picture 18">
            <a:extLst>
              <a:ext uri="{FF2B5EF4-FFF2-40B4-BE49-F238E27FC236}">
                <a16:creationId xmlns:a16="http://schemas.microsoft.com/office/drawing/2014/main" id="{D18DD519-BB1C-30D4-D65C-005D93D030F6}"/>
              </a:ext>
            </a:extLst>
          </p:cNvPr>
          <p:cNvPicPr>
            <a:picLocks noChangeAspect="1"/>
          </p:cNvPicPr>
          <p:nvPr/>
        </p:nvPicPr>
        <p:blipFill>
          <a:blip r:embed="rId7"/>
          <a:srcRect t="9051" b="33201"/>
          <a:stretch>
            <a:fillRect/>
          </a:stretch>
        </p:blipFill>
        <p:spPr>
          <a:xfrm>
            <a:off x="2430839" y="3669848"/>
            <a:ext cx="1738472" cy="2238782"/>
          </a:xfrm>
          <a:prstGeom prst="rect">
            <a:avLst/>
          </a:prstGeom>
        </p:spPr>
      </p:pic>
    </p:spTree>
    <p:extLst>
      <p:ext uri="{BB962C8B-B14F-4D97-AF65-F5344CB8AC3E}">
        <p14:creationId xmlns:p14="http://schemas.microsoft.com/office/powerpoint/2010/main" val="3401051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ABD3C-8B08-ADAC-A759-09D088E4076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1E730B-3AE7-61A9-49B5-C3AFFF3E5572}"/>
              </a:ext>
            </a:extLst>
          </p:cNvPr>
          <p:cNvSpPr>
            <a:spLocks noGrp="1"/>
          </p:cNvSpPr>
          <p:nvPr>
            <p:ph type="title"/>
          </p:nvPr>
        </p:nvSpPr>
        <p:spPr>
          <a:xfrm>
            <a:off x="3968182" y="2448236"/>
            <a:ext cx="4420215" cy="1124780"/>
          </a:xfrm>
        </p:spPr>
        <p:txBody>
          <a:bodyPr/>
          <a:lstStyle/>
          <a:p>
            <a:r>
              <a:rPr lang="en-US" sz="5400" i="1" noProof="0" dirty="0"/>
              <a:t>Thank you!</a:t>
            </a:r>
          </a:p>
        </p:txBody>
      </p:sp>
      <p:sp>
        <p:nvSpPr>
          <p:cNvPr id="3" name="Datumsplatzhalter 2">
            <a:extLst>
              <a:ext uri="{FF2B5EF4-FFF2-40B4-BE49-F238E27FC236}">
                <a16:creationId xmlns:a16="http://schemas.microsoft.com/office/drawing/2014/main" id="{4A5E64E5-F3D7-825F-33AD-176C7BB8B496}"/>
              </a:ext>
            </a:extLst>
          </p:cNvPr>
          <p:cNvSpPr>
            <a:spLocks noGrp="1"/>
          </p:cNvSpPr>
          <p:nvPr>
            <p:ph type="dt" sz="half" idx="13"/>
          </p:nvPr>
        </p:nvSpPr>
        <p:spPr/>
        <p:txBody>
          <a:bodyPr/>
          <a:lstStyle/>
          <a:p>
            <a:r>
              <a:rPr lang="en-US" noProof="0"/>
              <a:t>00 Month 2018</a:t>
            </a:r>
          </a:p>
        </p:txBody>
      </p:sp>
      <p:sp>
        <p:nvSpPr>
          <p:cNvPr id="4" name="Foliennummernplatzhalter 3">
            <a:extLst>
              <a:ext uri="{FF2B5EF4-FFF2-40B4-BE49-F238E27FC236}">
                <a16:creationId xmlns:a16="http://schemas.microsoft.com/office/drawing/2014/main" id="{D0E005FC-8EB4-837A-7D7E-8DEFB59D9200}"/>
              </a:ext>
            </a:extLst>
          </p:cNvPr>
          <p:cNvSpPr>
            <a:spLocks noGrp="1"/>
          </p:cNvSpPr>
          <p:nvPr>
            <p:ph type="sldNum" sz="quarter" idx="16"/>
          </p:nvPr>
        </p:nvSpPr>
        <p:spPr/>
        <p:txBody>
          <a:bodyPr/>
          <a:lstStyle/>
          <a:p>
            <a:r>
              <a:rPr lang="en-US"/>
              <a:t>Page </a:t>
            </a:r>
            <a:fld id="{A52F4D17-1AD6-42D9-B93A-EB002C62F438}" type="slidenum">
              <a:rPr lang="en-US" smtClean="0"/>
              <a:pPr/>
              <a:t>18</a:t>
            </a:fld>
            <a:endParaRPr lang="en-US" noProof="0" dirty="0"/>
          </a:p>
        </p:txBody>
      </p:sp>
    </p:spTree>
    <p:extLst>
      <p:ext uri="{BB962C8B-B14F-4D97-AF65-F5344CB8AC3E}">
        <p14:creationId xmlns:p14="http://schemas.microsoft.com/office/powerpoint/2010/main" val="852016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64F4E-1706-0EBD-8108-AD26FF3D2B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C5D370-A91D-460B-49ED-ACF968B41D30}"/>
              </a:ext>
            </a:extLst>
          </p:cNvPr>
          <p:cNvSpPr>
            <a:spLocks noGrp="1"/>
          </p:cNvSpPr>
          <p:nvPr>
            <p:ph type="title"/>
          </p:nvPr>
        </p:nvSpPr>
        <p:spPr>
          <a:xfrm>
            <a:off x="731625" y="191355"/>
            <a:ext cx="12432744" cy="1124780"/>
          </a:xfrm>
        </p:spPr>
        <p:txBody>
          <a:bodyPr/>
          <a:lstStyle/>
          <a:p>
            <a:r>
              <a:rPr lang="en-GB" sz="2800" dirty="0"/>
              <a:t>X-ray data versus neutron data on the same protein</a:t>
            </a:r>
            <a:endParaRPr lang="en-US" sz="2800" dirty="0"/>
          </a:p>
        </p:txBody>
      </p:sp>
      <p:sp>
        <p:nvSpPr>
          <p:cNvPr id="4" name="Date Placeholder 3">
            <a:extLst>
              <a:ext uri="{FF2B5EF4-FFF2-40B4-BE49-F238E27FC236}">
                <a16:creationId xmlns:a16="http://schemas.microsoft.com/office/drawing/2014/main" id="{101AB69A-7E9C-46C6-DBFA-42EE8943078D}"/>
              </a:ext>
            </a:extLst>
          </p:cNvPr>
          <p:cNvSpPr>
            <a:spLocks noGrp="1"/>
          </p:cNvSpPr>
          <p:nvPr>
            <p:ph type="dt" sz="half" idx="13"/>
          </p:nvPr>
        </p:nvSpPr>
        <p:spPr/>
        <p:txBody>
          <a:bodyPr/>
          <a:lstStyle/>
          <a:p>
            <a:r>
              <a:rPr lang="en-US" noProof="0" dirty="0"/>
              <a:t>00 </a:t>
            </a:r>
            <a:r>
              <a:rPr lang="en-US" dirty="0"/>
              <a:t>April</a:t>
            </a:r>
            <a:r>
              <a:rPr lang="en-US" noProof="0" dirty="0"/>
              <a:t> 2026</a:t>
            </a:r>
          </a:p>
        </p:txBody>
      </p:sp>
      <p:sp>
        <p:nvSpPr>
          <p:cNvPr id="6" name="Slide Number Placeholder 5">
            <a:extLst>
              <a:ext uri="{FF2B5EF4-FFF2-40B4-BE49-F238E27FC236}">
                <a16:creationId xmlns:a16="http://schemas.microsoft.com/office/drawing/2014/main" id="{1EBAA28F-F25B-E83A-4B9D-2B95EFAF6492}"/>
              </a:ext>
            </a:extLst>
          </p:cNvPr>
          <p:cNvSpPr>
            <a:spLocks noGrp="1"/>
          </p:cNvSpPr>
          <p:nvPr>
            <p:ph type="sldNum" sz="quarter" idx="16"/>
          </p:nvPr>
        </p:nvSpPr>
        <p:spPr/>
        <p:txBody>
          <a:bodyPr/>
          <a:lstStyle/>
          <a:p>
            <a:r>
              <a:rPr lang="en-US"/>
              <a:t>Page </a:t>
            </a:r>
            <a:fld id="{A52F4D17-1AD6-42D9-B93A-EB002C62F438}" type="slidenum">
              <a:rPr lang="en-US" smtClean="0"/>
              <a:pPr/>
              <a:t>2</a:t>
            </a:fld>
            <a:endParaRPr lang="en-US" noProof="0"/>
          </a:p>
        </p:txBody>
      </p:sp>
      <p:sp>
        <p:nvSpPr>
          <p:cNvPr id="3" name="Text Box 6">
            <a:extLst>
              <a:ext uri="{FF2B5EF4-FFF2-40B4-BE49-F238E27FC236}">
                <a16:creationId xmlns:a16="http://schemas.microsoft.com/office/drawing/2014/main" id="{5A9C3E36-D1D6-B826-D0A9-22148F173839}"/>
              </a:ext>
            </a:extLst>
          </p:cNvPr>
          <p:cNvSpPr txBox="1">
            <a:spLocks noChangeArrowheads="1"/>
          </p:cNvSpPr>
          <p:nvPr/>
        </p:nvSpPr>
        <p:spPr bwMode="auto">
          <a:xfrm>
            <a:off x="1911350" y="974078"/>
            <a:ext cx="2078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r"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r>
              <a:rPr lang="en-GB" dirty="0">
                <a:cs typeface="Arial" charset="0"/>
              </a:rPr>
              <a:t>X-ray </a:t>
            </a:r>
            <a:r>
              <a:rPr lang="en-GB" dirty="0" err="1">
                <a:cs typeface="Arial" charset="0"/>
              </a:rPr>
              <a:t>d</a:t>
            </a:r>
            <a:r>
              <a:rPr lang="en-GB" baseline="-25000" dirty="0" err="1">
                <a:cs typeface="Arial" charset="0"/>
              </a:rPr>
              <a:t>min</a:t>
            </a:r>
            <a:r>
              <a:rPr lang="en-GB" dirty="0">
                <a:cs typeface="Arial" charset="0"/>
              </a:rPr>
              <a:t>= 1.5Å:</a:t>
            </a:r>
          </a:p>
        </p:txBody>
      </p:sp>
      <p:sp>
        <p:nvSpPr>
          <p:cNvPr id="5" name="Text Box 7">
            <a:extLst>
              <a:ext uri="{FF2B5EF4-FFF2-40B4-BE49-F238E27FC236}">
                <a16:creationId xmlns:a16="http://schemas.microsoft.com/office/drawing/2014/main" id="{FE72B93C-77D3-79E9-53D6-BFDB44A20D4A}"/>
              </a:ext>
            </a:extLst>
          </p:cNvPr>
          <p:cNvSpPr txBox="1">
            <a:spLocks noChangeArrowheads="1"/>
          </p:cNvSpPr>
          <p:nvPr/>
        </p:nvSpPr>
        <p:spPr bwMode="auto">
          <a:xfrm>
            <a:off x="6016625" y="970903"/>
            <a:ext cx="2459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r"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r>
              <a:rPr lang="en-GB">
                <a:cs typeface="Arial" charset="0"/>
              </a:rPr>
              <a:t>neutrons d</a:t>
            </a:r>
            <a:r>
              <a:rPr lang="en-GB" baseline="-25000">
                <a:cs typeface="Arial" charset="0"/>
              </a:rPr>
              <a:t>min</a:t>
            </a:r>
            <a:r>
              <a:rPr lang="en-GB">
                <a:cs typeface="Arial" charset="0"/>
              </a:rPr>
              <a:t>= 1.5Å:</a:t>
            </a:r>
          </a:p>
        </p:txBody>
      </p:sp>
      <p:pic>
        <p:nvPicPr>
          <p:cNvPr id="7" name="Picture 8" descr="his97xray">
            <a:extLst>
              <a:ext uri="{FF2B5EF4-FFF2-40B4-BE49-F238E27FC236}">
                <a16:creationId xmlns:a16="http://schemas.microsoft.com/office/drawing/2014/main" id="{B902983D-EF4D-0EEE-9E0C-AFF733654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175" y="1642416"/>
            <a:ext cx="2100263"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a:extLst>
              <a:ext uri="{FF2B5EF4-FFF2-40B4-BE49-F238E27FC236}">
                <a16:creationId xmlns:a16="http://schemas.microsoft.com/office/drawing/2014/main" id="{D7C35DB0-8123-1F22-0565-4ECD3203D146}"/>
              </a:ext>
            </a:extLst>
          </p:cNvPr>
          <p:cNvSpPr>
            <a:spLocks noChangeArrowheads="1"/>
          </p:cNvSpPr>
          <p:nvPr/>
        </p:nvSpPr>
        <p:spPr bwMode="auto">
          <a:xfrm>
            <a:off x="2271713" y="4739628"/>
            <a:ext cx="304800" cy="152400"/>
          </a:xfrm>
          <a:prstGeom prst="rect">
            <a:avLst/>
          </a:prstGeom>
          <a:solidFill>
            <a:srgbClr val="FF9933"/>
          </a:solidFill>
          <a:ln w="9525">
            <a:solidFill>
              <a:srgbClr val="333333"/>
            </a:solidFill>
            <a:miter lim="800000"/>
            <a:headEnd/>
            <a:tailEnd/>
          </a:ln>
          <a:effectLst/>
        </p:spPr>
        <p:txBody>
          <a:bodyPr wrap="none" anchor="ctr"/>
          <a:lstStyle/>
          <a:p>
            <a:pPr eaLnBrk="1" fontAlgn="auto" hangingPunct="1">
              <a:spcBef>
                <a:spcPts val="0"/>
              </a:spcBef>
              <a:spcAft>
                <a:spcPts val="0"/>
              </a:spcAft>
              <a:defRPr/>
            </a:pPr>
            <a:endParaRPr lang="en-GB" sz="1800" kern="0">
              <a:solidFill>
                <a:sysClr val="windowText" lastClr="000000"/>
              </a:solidFill>
              <a:latin typeface="Arial" pitchFamily="1" charset="0"/>
              <a:ea typeface="+mn-ea"/>
              <a:cs typeface="+mn-cs"/>
            </a:endParaRPr>
          </a:p>
        </p:txBody>
      </p:sp>
      <p:sp>
        <p:nvSpPr>
          <p:cNvPr id="9" name="Text Box 10">
            <a:extLst>
              <a:ext uri="{FF2B5EF4-FFF2-40B4-BE49-F238E27FC236}">
                <a16:creationId xmlns:a16="http://schemas.microsoft.com/office/drawing/2014/main" id="{0F6F40E2-6F26-5B5C-8BE5-5F40EB64178A}"/>
              </a:ext>
            </a:extLst>
          </p:cNvPr>
          <p:cNvSpPr txBox="1">
            <a:spLocks noChangeArrowheads="1"/>
          </p:cNvSpPr>
          <p:nvPr/>
        </p:nvSpPr>
        <p:spPr bwMode="auto">
          <a:xfrm>
            <a:off x="2632075" y="4668191"/>
            <a:ext cx="1485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r" eaLnBrk="0" fontAlgn="base" hangingPunct="0">
              <a:spcBef>
                <a:spcPct val="0"/>
              </a:spcBef>
              <a:spcAft>
                <a:spcPct val="0"/>
              </a:spcAft>
              <a:defRPr sz="2000">
                <a:solidFill>
                  <a:schemeClr val="tx1"/>
                </a:solidFill>
                <a:latin typeface="Arial" charset="0"/>
                <a:ea typeface="ＭＳ Ｐゴシック" charset="0"/>
              </a:defRPr>
            </a:lvl9pPr>
          </a:lstStyle>
          <a:p>
            <a:pPr algn="l"/>
            <a:r>
              <a:rPr lang="en-GB" altLang="ja-JP" sz="1200">
                <a:latin typeface="Helvetica" charset="0"/>
                <a:cs typeface="Arial" charset="0"/>
              </a:rPr>
              <a:t>2Fo-Fc map; +1.5</a:t>
            </a:r>
            <a:r>
              <a:rPr lang="en-GB" altLang="ja-JP" sz="1200">
                <a:latin typeface="Helvetica" charset="0"/>
                <a:cs typeface="Arial" charset="0"/>
                <a:sym typeface="Symbol" charset="0"/>
              </a:rPr>
              <a:t></a:t>
            </a:r>
          </a:p>
        </p:txBody>
      </p:sp>
      <p:grpSp>
        <p:nvGrpSpPr>
          <p:cNvPr id="20" name="Group 11">
            <a:extLst>
              <a:ext uri="{FF2B5EF4-FFF2-40B4-BE49-F238E27FC236}">
                <a16:creationId xmlns:a16="http://schemas.microsoft.com/office/drawing/2014/main" id="{1F71714C-8B93-927B-DE2C-D87B5D469183}"/>
              </a:ext>
            </a:extLst>
          </p:cNvPr>
          <p:cNvGrpSpPr>
            <a:grpSpLocks/>
          </p:cNvGrpSpPr>
          <p:nvPr/>
        </p:nvGrpSpPr>
        <p:grpSpPr bwMode="auto">
          <a:xfrm>
            <a:off x="5727700" y="1355078"/>
            <a:ext cx="3192463" cy="4090988"/>
            <a:chOff x="2789" y="1026"/>
            <a:chExt cx="2011" cy="2577"/>
          </a:xfrm>
        </p:grpSpPr>
        <p:pic>
          <p:nvPicPr>
            <p:cNvPr id="21" name="Picture 12" descr="Cover_fig7_white">
              <a:extLst>
                <a:ext uri="{FF2B5EF4-FFF2-40B4-BE49-F238E27FC236}">
                  <a16:creationId xmlns:a16="http://schemas.microsoft.com/office/drawing/2014/main" id="{702D8236-DA82-3665-8976-B5A868E56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1162"/>
              <a:ext cx="1647"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3">
              <a:extLst>
                <a:ext uri="{FF2B5EF4-FFF2-40B4-BE49-F238E27FC236}">
                  <a16:creationId xmlns:a16="http://schemas.microsoft.com/office/drawing/2014/main" id="{FBF99C85-EF2A-2666-4844-7A3AD82CA5AA}"/>
                </a:ext>
              </a:extLst>
            </p:cNvPr>
            <p:cNvSpPr txBox="1">
              <a:spLocks noChangeArrowheads="1"/>
            </p:cNvSpPr>
            <p:nvPr/>
          </p:nvSpPr>
          <p:spPr bwMode="auto">
            <a:xfrm>
              <a:off x="3243" y="3430"/>
              <a:ext cx="109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r"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r>
                <a:rPr lang="en-GB" altLang="ja-JP" sz="1200">
                  <a:solidFill>
                    <a:srgbClr val="000000"/>
                  </a:solidFill>
                  <a:latin typeface="Helvetica" charset="0"/>
                  <a:cs typeface="Arial" charset="0"/>
                </a:rPr>
                <a:t>Fo-Fc omit-map; +3.0</a:t>
              </a:r>
              <a:r>
                <a:rPr lang="en-GB" altLang="ja-JP" sz="1200">
                  <a:solidFill>
                    <a:srgbClr val="000000"/>
                  </a:solidFill>
                  <a:latin typeface="Helvetica" charset="0"/>
                  <a:cs typeface="Arial" charset="0"/>
                  <a:sym typeface="Symbol" charset="0"/>
                </a:rPr>
                <a:t></a:t>
              </a:r>
            </a:p>
          </p:txBody>
        </p:sp>
        <p:sp>
          <p:nvSpPr>
            <p:cNvPr id="23" name="Rectangle 14">
              <a:extLst>
                <a:ext uri="{FF2B5EF4-FFF2-40B4-BE49-F238E27FC236}">
                  <a16:creationId xmlns:a16="http://schemas.microsoft.com/office/drawing/2014/main" id="{D5EC9F67-E0C5-57C5-7330-FDDCA1F98520}"/>
                </a:ext>
              </a:extLst>
            </p:cNvPr>
            <p:cNvSpPr>
              <a:spLocks noChangeArrowheads="1"/>
            </p:cNvSpPr>
            <p:nvPr/>
          </p:nvSpPr>
          <p:spPr bwMode="auto">
            <a:xfrm>
              <a:off x="3021" y="3475"/>
              <a:ext cx="192" cy="96"/>
            </a:xfrm>
            <a:prstGeom prst="rect">
              <a:avLst/>
            </a:prstGeom>
            <a:solidFill>
              <a:srgbClr val="66FF33"/>
            </a:solidFill>
            <a:ln w="9525">
              <a:solidFill>
                <a:srgbClr val="333333"/>
              </a:solidFill>
              <a:miter lim="800000"/>
              <a:headEnd/>
              <a:tailEnd/>
            </a:ln>
            <a:effectLst/>
          </p:spPr>
          <p:txBody>
            <a:bodyPr wrap="none" anchor="ctr"/>
            <a:lstStyle/>
            <a:p>
              <a:pPr eaLnBrk="1" fontAlgn="auto" hangingPunct="1">
                <a:spcBef>
                  <a:spcPts val="0"/>
                </a:spcBef>
                <a:spcAft>
                  <a:spcPts val="0"/>
                </a:spcAft>
                <a:defRPr/>
              </a:pPr>
              <a:endParaRPr lang="en-GB" sz="1800" kern="0">
                <a:solidFill>
                  <a:sysClr val="windowText" lastClr="000000"/>
                </a:solidFill>
                <a:latin typeface="Arial" pitchFamily="1" charset="0"/>
                <a:ea typeface="+mn-ea"/>
                <a:cs typeface="+mn-cs"/>
              </a:endParaRPr>
            </a:p>
          </p:txBody>
        </p:sp>
        <p:sp>
          <p:nvSpPr>
            <p:cNvPr id="24" name="Rectangle 15">
              <a:extLst>
                <a:ext uri="{FF2B5EF4-FFF2-40B4-BE49-F238E27FC236}">
                  <a16:creationId xmlns:a16="http://schemas.microsoft.com/office/drawing/2014/main" id="{2B72D0D2-1E41-034D-8718-3FB18672577D}"/>
                </a:ext>
              </a:extLst>
            </p:cNvPr>
            <p:cNvSpPr>
              <a:spLocks noChangeArrowheads="1"/>
            </p:cNvSpPr>
            <p:nvPr/>
          </p:nvSpPr>
          <p:spPr bwMode="auto">
            <a:xfrm>
              <a:off x="3021" y="3313"/>
              <a:ext cx="192" cy="96"/>
            </a:xfrm>
            <a:prstGeom prst="rect">
              <a:avLst/>
            </a:prstGeom>
            <a:solidFill>
              <a:srgbClr val="FF0000"/>
            </a:solidFill>
            <a:ln w="9525">
              <a:solidFill>
                <a:srgbClr val="333333"/>
              </a:solidFill>
              <a:miter lim="800000"/>
              <a:headEnd/>
              <a:tailEnd/>
            </a:ln>
            <a:effectLst/>
          </p:spPr>
          <p:txBody>
            <a:bodyPr wrap="none" anchor="ctr"/>
            <a:lstStyle/>
            <a:p>
              <a:pPr eaLnBrk="1" fontAlgn="auto" hangingPunct="1">
                <a:spcBef>
                  <a:spcPts val="0"/>
                </a:spcBef>
                <a:spcAft>
                  <a:spcPts val="0"/>
                </a:spcAft>
                <a:defRPr/>
              </a:pPr>
              <a:endParaRPr lang="en-GB" sz="1800" kern="0">
                <a:solidFill>
                  <a:sysClr val="windowText" lastClr="000000"/>
                </a:solidFill>
                <a:latin typeface="Arial" pitchFamily="1" charset="0"/>
                <a:ea typeface="+mn-ea"/>
                <a:cs typeface="+mn-cs"/>
              </a:endParaRPr>
            </a:p>
          </p:txBody>
        </p:sp>
        <p:sp>
          <p:nvSpPr>
            <p:cNvPr id="25" name="Text Box 16">
              <a:extLst>
                <a:ext uri="{FF2B5EF4-FFF2-40B4-BE49-F238E27FC236}">
                  <a16:creationId xmlns:a16="http://schemas.microsoft.com/office/drawing/2014/main" id="{D3367F77-3084-7409-DAC9-A2DEA047E49B}"/>
                </a:ext>
              </a:extLst>
            </p:cNvPr>
            <p:cNvSpPr txBox="1">
              <a:spLocks noChangeArrowheads="1"/>
            </p:cNvSpPr>
            <p:nvPr/>
          </p:nvSpPr>
          <p:spPr bwMode="auto">
            <a:xfrm>
              <a:off x="3241" y="3274"/>
              <a:ext cx="110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r"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r>
                <a:rPr lang="en-GB" altLang="ja-JP" sz="1200">
                  <a:solidFill>
                    <a:srgbClr val="000000"/>
                  </a:solidFill>
                  <a:latin typeface="Helvetica" charset="0"/>
                  <a:cs typeface="Arial" charset="0"/>
                </a:rPr>
                <a:t>Fo-Fc omit-map;  -3.0</a:t>
              </a:r>
              <a:r>
                <a:rPr lang="en-GB" altLang="ja-JP" sz="1200">
                  <a:solidFill>
                    <a:srgbClr val="000000"/>
                  </a:solidFill>
                  <a:latin typeface="Helvetica" charset="0"/>
                  <a:cs typeface="Arial" charset="0"/>
                  <a:sym typeface="Symbol" charset="0"/>
                </a:rPr>
                <a:t></a:t>
              </a:r>
            </a:p>
          </p:txBody>
        </p:sp>
        <p:sp>
          <p:nvSpPr>
            <p:cNvPr id="26" name="Rectangle 17">
              <a:extLst>
                <a:ext uri="{FF2B5EF4-FFF2-40B4-BE49-F238E27FC236}">
                  <a16:creationId xmlns:a16="http://schemas.microsoft.com/office/drawing/2014/main" id="{514C3B04-A8F1-69A1-127A-3B24F959E749}"/>
                </a:ext>
              </a:extLst>
            </p:cNvPr>
            <p:cNvSpPr>
              <a:spLocks noChangeArrowheads="1"/>
            </p:cNvSpPr>
            <p:nvPr/>
          </p:nvSpPr>
          <p:spPr bwMode="auto">
            <a:xfrm>
              <a:off x="3021" y="3149"/>
              <a:ext cx="192" cy="96"/>
            </a:xfrm>
            <a:prstGeom prst="rect">
              <a:avLst/>
            </a:prstGeom>
            <a:solidFill>
              <a:srgbClr val="3366FF"/>
            </a:solidFill>
            <a:ln w="9525">
              <a:solidFill>
                <a:srgbClr val="333333"/>
              </a:solidFill>
              <a:miter lim="800000"/>
              <a:headEnd/>
              <a:tailEnd/>
            </a:ln>
            <a:effectLst/>
          </p:spPr>
          <p:txBody>
            <a:bodyPr wrap="none" anchor="ctr"/>
            <a:lstStyle/>
            <a:p>
              <a:pPr eaLnBrk="1" fontAlgn="auto" hangingPunct="1">
                <a:spcBef>
                  <a:spcPts val="0"/>
                </a:spcBef>
                <a:spcAft>
                  <a:spcPts val="0"/>
                </a:spcAft>
                <a:defRPr/>
              </a:pPr>
              <a:endParaRPr lang="en-GB" sz="1800" kern="0">
                <a:solidFill>
                  <a:sysClr val="windowText" lastClr="000000"/>
                </a:solidFill>
                <a:latin typeface="Arial" pitchFamily="1" charset="0"/>
                <a:ea typeface="+mn-ea"/>
                <a:cs typeface="+mn-cs"/>
              </a:endParaRPr>
            </a:p>
          </p:txBody>
        </p:sp>
        <p:sp>
          <p:nvSpPr>
            <p:cNvPr id="27" name="Text Box 18">
              <a:extLst>
                <a:ext uri="{FF2B5EF4-FFF2-40B4-BE49-F238E27FC236}">
                  <a16:creationId xmlns:a16="http://schemas.microsoft.com/office/drawing/2014/main" id="{7DA1828F-B626-91E8-B1F2-108A9C25EAF6}"/>
                </a:ext>
              </a:extLst>
            </p:cNvPr>
            <p:cNvSpPr txBox="1">
              <a:spLocks noChangeArrowheads="1"/>
            </p:cNvSpPr>
            <p:nvPr/>
          </p:nvSpPr>
          <p:spPr bwMode="auto">
            <a:xfrm>
              <a:off x="3248" y="3104"/>
              <a:ext cx="9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r"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r>
                <a:rPr lang="en-GB" altLang="ja-JP" sz="1200">
                  <a:solidFill>
                    <a:srgbClr val="000000"/>
                  </a:solidFill>
                  <a:latin typeface="Helvetica" charset="0"/>
                  <a:cs typeface="Arial" charset="0"/>
                </a:rPr>
                <a:t>2Fo-Fc map; +1.5</a:t>
              </a:r>
              <a:r>
                <a:rPr lang="en-GB" altLang="ja-JP" sz="1200">
                  <a:solidFill>
                    <a:srgbClr val="000000"/>
                  </a:solidFill>
                  <a:latin typeface="Helvetica" charset="0"/>
                  <a:cs typeface="Arial" charset="0"/>
                  <a:sym typeface="Symbol" charset="0"/>
                </a:rPr>
                <a:t></a:t>
              </a:r>
            </a:p>
          </p:txBody>
        </p:sp>
        <p:sp>
          <p:nvSpPr>
            <p:cNvPr id="28" name="Text Box 19">
              <a:extLst>
                <a:ext uri="{FF2B5EF4-FFF2-40B4-BE49-F238E27FC236}">
                  <a16:creationId xmlns:a16="http://schemas.microsoft.com/office/drawing/2014/main" id="{EFEE77AB-B42F-ED6B-71CA-1255B09D1182}"/>
                </a:ext>
              </a:extLst>
            </p:cNvPr>
            <p:cNvSpPr txBox="1">
              <a:spLocks noChangeArrowheads="1"/>
            </p:cNvSpPr>
            <p:nvPr/>
          </p:nvSpPr>
          <p:spPr bwMode="auto">
            <a:xfrm>
              <a:off x="3560" y="1616"/>
              <a:ext cx="290" cy="192"/>
            </a:xfrm>
            <a:prstGeom prst="rect">
              <a:avLst/>
            </a:prstGeom>
            <a:noFill/>
            <a:ln w="9525">
              <a:noFill/>
              <a:miter lim="800000"/>
              <a:headEnd/>
              <a:tailEnd/>
            </a:ln>
            <a:effectLst/>
          </p:spPr>
          <p:txBody>
            <a:bodyPr wrap="none">
              <a:spAutoFit/>
            </a:bodyPr>
            <a:lstStyle/>
            <a:p>
              <a:pPr algn="l" eaLnBrk="1" fontAlgn="auto" hangingPunct="1">
                <a:spcBef>
                  <a:spcPts val="0"/>
                </a:spcBef>
                <a:spcAft>
                  <a:spcPts val="0"/>
                </a:spcAft>
                <a:defRPr/>
              </a:pPr>
              <a:r>
                <a:rPr lang="en-GB" sz="1400" b="1" kern="0">
                  <a:solidFill>
                    <a:sysClr val="windowText" lastClr="000000"/>
                  </a:solidFill>
                  <a:latin typeface="Helvetica" pitchFamily="1" charset="0"/>
                  <a:ea typeface="Arial" pitchFamily="1" charset="0"/>
                  <a:cs typeface="Arial" pitchFamily="1" charset="0"/>
                </a:rPr>
                <a:t>N</a:t>
              </a:r>
              <a:r>
                <a:rPr lang="en-GB" sz="1400" b="1" kern="0">
                  <a:solidFill>
                    <a:sysClr val="windowText" lastClr="000000"/>
                  </a:solidFill>
                  <a:latin typeface="Helvetica" pitchFamily="1" charset="0"/>
                  <a:ea typeface="Arial" pitchFamily="1" charset="0"/>
                  <a:cs typeface="Arial" pitchFamily="1" charset="0"/>
                  <a:sym typeface="Symbol" pitchFamily="1" charset="2"/>
                </a:rPr>
                <a:t></a:t>
              </a:r>
              <a:r>
                <a:rPr lang="en-GB" sz="1000" b="1" kern="0">
                  <a:solidFill>
                    <a:sysClr val="windowText" lastClr="000000"/>
                  </a:solidFill>
                  <a:latin typeface="Helvetica" pitchFamily="1" charset="0"/>
                  <a:ea typeface="Arial" pitchFamily="1" charset="0"/>
                  <a:cs typeface="Arial" pitchFamily="1" charset="0"/>
                  <a:sym typeface="Symbol" pitchFamily="1" charset="2"/>
                </a:rPr>
                <a:t>2</a:t>
              </a:r>
            </a:p>
          </p:txBody>
        </p:sp>
        <p:sp>
          <p:nvSpPr>
            <p:cNvPr id="29" name="Text Box 20">
              <a:extLst>
                <a:ext uri="{FF2B5EF4-FFF2-40B4-BE49-F238E27FC236}">
                  <a16:creationId xmlns:a16="http://schemas.microsoft.com/office/drawing/2014/main" id="{FB14981B-5AE0-FC6F-AB53-E77D7456FA1A}"/>
                </a:ext>
              </a:extLst>
            </p:cNvPr>
            <p:cNvSpPr txBox="1">
              <a:spLocks noChangeArrowheads="1"/>
            </p:cNvSpPr>
            <p:nvPr/>
          </p:nvSpPr>
          <p:spPr bwMode="auto">
            <a:xfrm>
              <a:off x="3742" y="1706"/>
              <a:ext cx="290" cy="192"/>
            </a:xfrm>
            <a:prstGeom prst="rect">
              <a:avLst/>
            </a:prstGeom>
            <a:noFill/>
            <a:ln w="9525">
              <a:noFill/>
              <a:miter lim="800000"/>
              <a:headEnd/>
              <a:tailEnd/>
            </a:ln>
            <a:effectLst/>
          </p:spPr>
          <p:txBody>
            <a:bodyPr wrap="none">
              <a:spAutoFit/>
            </a:bodyPr>
            <a:lstStyle/>
            <a:p>
              <a:pPr algn="l" eaLnBrk="1" fontAlgn="auto" hangingPunct="1">
                <a:spcBef>
                  <a:spcPts val="0"/>
                </a:spcBef>
                <a:spcAft>
                  <a:spcPts val="0"/>
                </a:spcAft>
                <a:defRPr/>
              </a:pPr>
              <a:r>
                <a:rPr lang="en-GB" sz="1400" b="1" kern="0">
                  <a:solidFill>
                    <a:sysClr val="windowText" lastClr="000000"/>
                  </a:solidFill>
                  <a:latin typeface="Helvetica" pitchFamily="1" charset="0"/>
                  <a:ea typeface="Arial" pitchFamily="1" charset="0"/>
                  <a:cs typeface="Arial" pitchFamily="1" charset="0"/>
                </a:rPr>
                <a:t>C</a:t>
              </a:r>
              <a:r>
                <a:rPr lang="en-GB" sz="1400" b="1" kern="0">
                  <a:solidFill>
                    <a:sysClr val="windowText" lastClr="000000"/>
                  </a:solidFill>
                  <a:latin typeface="Helvetica" pitchFamily="1" charset="0"/>
                  <a:ea typeface="Arial" pitchFamily="1" charset="0"/>
                  <a:cs typeface="Arial" pitchFamily="1" charset="0"/>
                  <a:sym typeface="Symbol" pitchFamily="1" charset="2"/>
                </a:rPr>
                <a:t></a:t>
              </a:r>
              <a:r>
                <a:rPr lang="en-GB" sz="1000" b="1" kern="0">
                  <a:solidFill>
                    <a:sysClr val="windowText" lastClr="000000"/>
                  </a:solidFill>
                  <a:latin typeface="Helvetica" pitchFamily="1" charset="0"/>
                  <a:ea typeface="Arial" pitchFamily="1" charset="0"/>
                  <a:cs typeface="Arial" pitchFamily="1" charset="0"/>
                  <a:sym typeface="Symbol" pitchFamily="1" charset="2"/>
                </a:rPr>
                <a:t>1</a:t>
              </a:r>
            </a:p>
          </p:txBody>
        </p:sp>
        <p:sp>
          <p:nvSpPr>
            <p:cNvPr id="30" name="Text Box 21">
              <a:extLst>
                <a:ext uri="{FF2B5EF4-FFF2-40B4-BE49-F238E27FC236}">
                  <a16:creationId xmlns:a16="http://schemas.microsoft.com/office/drawing/2014/main" id="{314C29EB-72E1-1490-CDF9-C26830B923B6}"/>
                </a:ext>
              </a:extLst>
            </p:cNvPr>
            <p:cNvSpPr txBox="1">
              <a:spLocks noChangeArrowheads="1"/>
            </p:cNvSpPr>
            <p:nvPr/>
          </p:nvSpPr>
          <p:spPr bwMode="auto">
            <a:xfrm>
              <a:off x="3742" y="2104"/>
              <a:ext cx="296" cy="192"/>
            </a:xfrm>
            <a:prstGeom prst="rect">
              <a:avLst/>
            </a:prstGeom>
            <a:noFill/>
            <a:ln w="9525">
              <a:noFill/>
              <a:miter lim="800000"/>
              <a:headEnd/>
              <a:tailEnd/>
            </a:ln>
            <a:effectLst/>
          </p:spPr>
          <p:txBody>
            <a:bodyPr wrap="none">
              <a:spAutoFit/>
            </a:bodyPr>
            <a:lstStyle/>
            <a:p>
              <a:pPr algn="l" eaLnBrk="1" fontAlgn="auto" hangingPunct="1">
                <a:spcBef>
                  <a:spcPts val="0"/>
                </a:spcBef>
                <a:spcAft>
                  <a:spcPts val="0"/>
                </a:spcAft>
                <a:defRPr/>
              </a:pPr>
              <a:r>
                <a:rPr lang="en-GB" sz="1400" b="1" kern="0">
                  <a:solidFill>
                    <a:sysClr val="windowText" lastClr="000000"/>
                  </a:solidFill>
                  <a:latin typeface="Helvetica" pitchFamily="1" charset="0"/>
                  <a:ea typeface="Arial" pitchFamily="1" charset="0"/>
                  <a:cs typeface="Arial" pitchFamily="1" charset="0"/>
                </a:rPr>
                <a:t>N</a:t>
              </a:r>
              <a:r>
                <a:rPr lang="en-GB" sz="1400" b="1" kern="0">
                  <a:solidFill>
                    <a:sysClr val="windowText" lastClr="000000"/>
                  </a:solidFill>
                  <a:latin typeface="Helvetica" pitchFamily="1" charset="0"/>
                  <a:ea typeface="Arial" pitchFamily="1" charset="0"/>
                  <a:cs typeface="Arial" pitchFamily="1" charset="0"/>
                  <a:sym typeface="Symbol" pitchFamily="1" charset="2"/>
                </a:rPr>
                <a:t></a:t>
              </a:r>
              <a:r>
                <a:rPr lang="en-GB" sz="1000" b="1" kern="0">
                  <a:solidFill>
                    <a:sysClr val="windowText" lastClr="000000"/>
                  </a:solidFill>
                  <a:latin typeface="Helvetica" pitchFamily="1" charset="0"/>
                  <a:ea typeface="Arial" pitchFamily="1" charset="0"/>
                  <a:cs typeface="Arial" pitchFamily="1" charset="0"/>
                  <a:sym typeface="Symbol" pitchFamily="1" charset="2"/>
                </a:rPr>
                <a:t>1</a:t>
              </a:r>
            </a:p>
          </p:txBody>
        </p:sp>
        <p:sp>
          <p:nvSpPr>
            <p:cNvPr id="31" name="Text Box 22">
              <a:extLst>
                <a:ext uri="{FF2B5EF4-FFF2-40B4-BE49-F238E27FC236}">
                  <a16:creationId xmlns:a16="http://schemas.microsoft.com/office/drawing/2014/main" id="{98151D9E-A890-5187-6FF7-0E74F359978E}"/>
                </a:ext>
              </a:extLst>
            </p:cNvPr>
            <p:cNvSpPr txBox="1">
              <a:spLocks noChangeArrowheads="1"/>
            </p:cNvSpPr>
            <p:nvPr/>
          </p:nvSpPr>
          <p:spPr bwMode="auto">
            <a:xfrm>
              <a:off x="2835" y="1344"/>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r"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r>
                <a:rPr lang="en-GB" sz="1400">
                  <a:solidFill>
                    <a:srgbClr val="000000"/>
                  </a:solidFill>
                  <a:latin typeface="Helvetica" charset="0"/>
                  <a:cs typeface="Arial" charset="0"/>
                </a:rPr>
                <a:t>H</a:t>
              </a:r>
              <a:endParaRPr lang="en-GB" sz="1000">
                <a:solidFill>
                  <a:srgbClr val="000000"/>
                </a:solidFill>
                <a:latin typeface="Helvetica" charset="0"/>
                <a:cs typeface="Arial" charset="0"/>
                <a:sym typeface="Symbol" charset="0"/>
              </a:endParaRPr>
            </a:p>
          </p:txBody>
        </p:sp>
        <p:sp>
          <p:nvSpPr>
            <p:cNvPr id="32" name="Text Box 23">
              <a:extLst>
                <a:ext uri="{FF2B5EF4-FFF2-40B4-BE49-F238E27FC236}">
                  <a16:creationId xmlns:a16="http://schemas.microsoft.com/office/drawing/2014/main" id="{AE295093-8D96-B285-BDC1-5ED7B157D5F8}"/>
                </a:ext>
              </a:extLst>
            </p:cNvPr>
            <p:cNvSpPr txBox="1">
              <a:spLocks noChangeArrowheads="1"/>
            </p:cNvSpPr>
            <p:nvPr/>
          </p:nvSpPr>
          <p:spPr bwMode="auto">
            <a:xfrm>
              <a:off x="2789" y="2205"/>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r"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r>
                <a:rPr lang="en-GB" sz="1400">
                  <a:solidFill>
                    <a:srgbClr val="000000"/>
                  </a:solidFill>
                  <a:latin typeface="Helvetica" charset="0"/>
                  <a:cs typeface="Arial" charset="0"/>
                </a:rPr>
                <a:t>H</a:t>
              </a:r>
              <a:endParaRPr lang="en-GB" sz="1000">
                <a:solidFill>
                  <a:srgbClr val="000000"/>
                </a:solidFill>
                <a:latin typeface="Helvetica" charset="0"/>
                <a:cs typeface="Arial" charset="0"/>
                <a:sym typeface="Symbol" charset="0"/>
              </a:endParaRPr>
            </a:p>
          </p:txBody>
        </p:sp>
        <p:sp>
          <p:nvSpPr>
            <p:cNvPr id="33" name="Text Box 24">
              <a:extLst>
                <a:ext uri="{FF2B5EF4-FFF2-40B4-BE49-F238E27FC236}">
                  <a16:creationId xmlns:a16="http://schemas.microsoft.com/office/drawing/2014/main" id="{E1AB7C76-5F39-2E63-31B5-279A3D686FE3}"/>
                </a:ext>
              </a:extLst>
            </p:cNvPr>
            <p:cNvSpPr txBox="1">
              <a:spLocks noChangeArrowheads="1"/>
            </p:cNvSpPr>
            <p:nvPr/>
          </p:nvSpPr>
          <p:spPr bwMode="auto">
            <a:xfrm>
              <a:off x="3198" y="2750"/>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r"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r>
                <a:rPr lang="en-GB" sz="1400">
                  <a:solidFill>
                    <a:srgbClr val="000000"/>
                  </a:solidFill>
                  <a:latin typeface="Helvetica" charset="0"/>
                  <a:cs typeface="Arial" charset="0"/>
                </a:rPr>
                <a:t>H</a:t>
              </a:r>
              <a:endParaRPr lang="en-GB" sz="1000">
                <a:solidFill>
                  <a:srgbClr val="000000"/>
                </a:solidFill>
                <a:latin typeface="Helvetica" charset="0"/>
                <a:cs typeface="Arial" charset="0"/>
                <a:sym typeface="Symbol" charset="0"/>
              </a:endParaRPr>
            </a:p>
          </p:txBody>
        </p:sp>
        <p:sp>
          <p:nvSpPr>
            <p:cNvPr id="34" name="Text Box 25">
              <a:extLst>
                <a:ext uri="{FF2B5EF4-FFF2-40B4-BE49-F238E27FC236}">
                  <a16:creationId xmlns:a16="http://schemas.microsoft.com/office/drawing/2014/main" id="{F8A17EA4-75DF-F63C-EDE2-529C6B648948}"/>
                </a:ext>
              </a:extLst>
            </p:cNvPr>
            <p:cNvSpPr txBox="1">
              <a:spLocks noChangeArrowheads="1"/>
            </p:cNvSpPr>
            <p:nvPr/>
          </p:nvSpPr>
          <p:spPr bwMode="auto">
            <a:xfrm>
              <a:off x="3969" y="2795"/>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r"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r>
                <a:rPr lang="en-GB" sz="1400">
                  <a:solidFill>
                    <a:srgbClr val="000000"/>
                  </a:solidFill>
                  <a:latin typeface="Helvetica" charset="0"/>
                  <a:cs typeface="Arial" charset="0"/>
                </a:rPr>
                <a:t>H</a:t>
              </a:r>
              <a:endParaRPr lang="en-GB" sz="1000">
                <a:solidFill>
                  <a:srgbClr val="000000"/>
                </a:solidFill>
                <a:latin typeface="Helvetica" charset="0"/>
                <a:cs typeface="Arial" charset="0"/>
                <a:sym typeface="Symbol" charset="0"/>
              </a:endParaRPr>
            </a:p>
          </p:txBody>
        </p:sp>
        <p:sp>
          <p:nvSpPr>
            <p:cNvPr id="35" name="Text Box 26">
              <a:extLst>
                <a:ext uri="{FF2B5EF4-FFF2-40B4-BE49-F238E27FC236}">
                  <a16:creationId xmlns:a16="http://schemas.microsoft.com/office/drawing/2014/main" id="{CF62A640-E4CD-04C8-8BE0-821620E1BBEB}"/>
                </a:ext>
              </a:extLst>
            </p:cNvPr>
            <p:cNvSpPr txBox="1">
              <a:spLocks noChangeArrowheads="1"/>
            </p:cNvSpPr>
            <p:nvPr/>
          </p:nvSpPr>
          <p:spPr bwMode="auto">
            <a:xfrm>
              <a:off x="3424" y="1026"/>
              <a:ext cx="4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r"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r>
                <a:rPr lang="en-GB" sz="1400">
                  <a:solidFill>
                    <a:srgbClr val="000000"/>
                  </a:solidFill>
                  <a:latin typeface="Helvetica" charset="0"/>
                  <a:cs typeface="Arial" charset="0"/>
                </a:rPr>
                <a:t>65% D</a:t>
              </a:r>
              <a:endParaRPr lang="en-GB" sz="1000">
                <a:solidFill>
                  <a:srgbClr val="000000"/>
                </a:solidFill>
                <a:latin typeface="Helvetica" charset="0"/>
                <a:cs typeface="Arial" charset="0"/>
                <a:sym typeface="Symbol" charset="0"/>
              </a:endParaRPr>
            </a:p>
          </p:txBody>
        </p:sp>
        <p:sp>
          <p:nvSpPr>
            <p:cNvPr id="36" name="Text Box 27">
              <a:extLst>
                <a:ext uri="{FF2B5EF4-FFF2-40B4-BE49-F238E27FC236}">
                  <a16:creationId xmlns:a16="http://schemas.microsoft.com/office/drawing/2014/main" id="{96F3EF3F-3937-1EA1-426A-6BA1BD9157A5}"/>
                </a:ext>
              </a:extLst>
            </p:cNvPr>
            <p:cNvSpPr txBox="1">
              <a:spLocks noChangeArrowheads="1"/>
            </p:cNvSpPr>
            <p:nvPr/>
          </p:nvSpPr>
          <p:spPr bwMode="auto">
            <a:xfrm>
              <a:off x="4286" y="1207"/>
              <a:ext cx="51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r"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r>
                <a:rPr lang="en-GB" sz="1400">
                  <a:solidFill>
                    <a:srgbClr val="000000"/>
                  </a:solidFill>
                  <a:latin typeface="Helvetica" charset="0"/>
                  <a:cs typeface="Arial" charset="0"/>
                </a:rPr>
                <a:t>80% D /</a:t>
              </a:r>
            </a:p>
            <a:p>
              <a:pPr algn="l" eaLnBrk="1" hangingPunct="1"/>
              <a:r>
                <a:rPr lang="en-GB" sz="1400">
                  <a:solidFill>
                    <a:srgbClr val="000000"/>
                  </a:solidFill>
                  <a:latin typeface="Helvetica" charset="0"/>
                  <a:cs typeface="Arial" charset="0"/>
                </a:rPr>
                <a:t>20% H</a:t>
              </a:r>
              <a:endParaRPr lang="en-GB" sz="1400">
                <a:solidFill>
                  <a:srgbClr val="000000"/>
                </a:solidFill>
                <a:latin typeface="Helvetica" charset="0"/>
                <a:cs typeface="Arial" charset="0"/>
                <a:sym typeface="Symbol" charset="0"/>
              </a:endParaRPr>
            </a:p>
          </p:txBody>
        </p:sp>
      </p:grpSp>
      <p:sp>
        <p:nvSpPr>
          <p:cNvPr id="37" name="Text Box 29">
            <a:extLst>
              <a:ext uri="{FF2B5EF4-FFF2-40B4-BE49-F238E27FC236}">
                <a16:creationId xmlns:a16="http://schemas.microsoft.com/office/drawing/2014/main" id="{063E1B2A-BB48-7A4A-57C1-435C532246B9}"/>
              </a:ext>
            </a:extLst>
          </p:cNvPr>
          <p:cNvSpPr txBox="1">
            <a:spLocks noChangeArrowheads="1"/>
          </p:cNvSpPr>
          <p:nvPr/>
        </p:nvSpPr>
        <p:spPr bwMode="auto">
          <a:xfrm>
            <a:off x="3267868" y="6602437"/>
            <a:ext cx="5378451" cy="254000"/>
          </a:xfrm>
          <a:prstGeom prst="rect">
            <a:avLst/>
          </a:prstGeom>
          <a:noFill/>
          <a:ln w="9525">
            <a:noFill/>
            <a:miter lim="800000"/>
            <a:headEnd/>
            <a:tailEnd/>
          </a:ln>
          <a:effectLst/>
        </p:spPr>
        <p:txBody>
          <a:bodyPr wrap="none">
            <a:spAutoFit/>
          </a:bodyPr>
          <a:lstStyle/>
          <a:p>
            <a:pPr algn="l" eaLnBrk="1" hangingPunct="1">
              <a:defRPr/>
            </a:pPr>
            <a:r>
              <a:rPr lang="en-GB" sz="1050" dirty="0" err="1">
                <a:latin typeface="Helvetica" pitchFamily="1" charset="0"/>
                <a:ea typeface="+mn-ea"/>
                <a:cs typeface="+mn-cs"/>
              </a:rPr>
              <a:t>Niimura</a:t>
            </a:r>
            <a:r>
              <a:rPr lang="en-GB" sz="1050" dirty="0">
                <a:latin typeface="Helvetica" pitchFamily="1" charset="0"/>
                <a:ea typeface="+mn-ea"/>
                <a:cs typeface="+mn-cs"/>
              </a:rPr>
              <a:t> N, </a:t>
            </a:r>
            <a:r>
              <a:rPr lang="en-GB" sz="1050" dirty="0" err="1">
                <a:latin typeface="Helvetica" pitchFamily="1" charset="0"/>
                <a:ea typeface="+mn-ea"/>
                <a:cs typeface="+mn-cs"/>
              </a:rPr>
              <a:t>Chatake</a:t>
            </a:r>
            <a:r>
              <a:rPr lang="en-GB" sz="1050" dirty="0">
                <a:latin typeface="Helvetica" pitchFamily="1" charset="0"/>
                <a:ea typeface="+mn-ea"/>
                <a:cs typeface="+mn-cs"/>
              </a:rPr>
              <a:t> T, </a:t>
            </a:r>
            <a:r>
              <a:rPr lang="en-GB" sz="1050" dirty="0" err="1">
                <a:latin typeface="Helvetica" pitchFamily="1" charset="0"/>
                <a:ea typeface="+mn-ea"/>
                <a:cs typeface="+mn-cs"/>
              </a:rPr>
              <a:t>Ostermann</a:t>
            </a:r>
            <a:r>
              <a:rPr lang="en-GB" sz="1050" dirty="0">
                <a:latin typeface="Helvetica" pitchFamily="1" charset="0"/>
                <a:ea typeface="+mn-ea"/>
                <a:cs typeface="+mn-cs"/>
              </a:rPr>
              <a:t> A, </a:t>
            </a:r>
            <a:r>
              <a:rPr lang="en-GB" sz="1050" dirty="0" err="1">
                <a:latin typeface="Helvetica" pitchFamily="1" charset="0"/>
                <a:ea typeface="+mn-ea"/>
                <a:cs typeface="+mn-cs"/>
              </a:rPr>
              <a:t>Kurihara</a:t>
            </a:r>
            <a:r>
              <a:rPr lang="en-GB" sz="1050" dirty="0">
                <a:latin typeface="Helvetica" pitchFamily="1" charset="0"/>
                <a:ea typeface="+mn-ea"/>
                <a:cs typeface="+mn-cs"/>
              </a:rPr>
              <a:t> K, Tanaka T. (2003) Z. </a:t>
            </a:r>
            <a:r>
              <a:rPr lang="en-GB" sz="1050" dirty="0" err="1">
                <a:latin typeface="Helvetica" pitchFamily="1" charset="0"/>
                <a:ea typeface="+mn-ea"/>
                <a:cs typeface="+mn-cs"/>
              </a:rPr>
              <a:t>Kristallogr</a:t>
            </a:r>
            <a:r>
              <a:rPr lang="en-GB" sz="1050" dirty="0">
                <a:latin typeface="Helvetica" pitchFamily="1" charset="0"/>
                <a:ea typeface="+mn-ea"/>
                <a:cs typeface="+mn-cs"/>
              </a:rPr>
              <a:t>. 218:96 </a:t>
            </a:r>
          </a:p>
        </p:txBody>
      </p:sp>
      <p:sp>
        <p:nvSpPr>
          <p:cNvPr id="38" name="Text Box 14">
            <a:extLst>
              <a:ext uri="{FF2B5EF4-FFF2-40B4-BE49-F238E27FC236}">
                <a16:creationId xmlns:a16="http://schemas.microsoft.com/office/drawing/2014/main" id="{CB213EE9-A2F7-1172-3CED-C0ED5BCA7ED7}"/>
              </a:ext>
            </a:extLst>
          </p:cNvPr>
          <p:cNvSpPr txBox="1">
            <a:spLocks noChangeArrowheads="1"/>
          </p:cNvSpPr>
          <p:nvPr/>
        </p:nvSpPr>
        <p:spPr bwMode="auto">
          <a:xfrm>
            <a:off x="731625" y="5527253"/>
            <a:ext cx="10920536" cy="641350"/>
          </a:xfrm>
          <a:prstGeom prst="rect">
            <a:avLst/>
          </a:prstGeom>
          <a:noFill/>
          <a:ln w="9525">
            <a:noFill/>
            <a:miter lim="800000"/>
            <a:headEnd/>
            <a:tailEnd/>
          </a:ln>
        </p:spPr>
        <p:txBody>
          <a:bodyPr wrap="square">
            <a:spAutoFit/>
          </a:bodyPr>
          <a:lstStyle/>
          <a:p>
            <a:pPr algn="l"/>
            <a:r>
              <a:rPr lang="de-DE" sz="1800" dirty="0">
                <a:latin typeface="Helvetica" pitchFamily="34" charset="0"/>
              </a:rPr>
              <a:t>Much </a:t>
            </a:r>
            <a:r>
              <a:rPr lang="de-DE" sz="1800" dirty="0" err="1">
                <a:latin typeface="Helvetica" pitchFamily="34" charset="0"/>
              </a:rPr>
              <a:t>less</a:t>
            </a:r>
            <a:r>
              <a:rPr lang="de-DE" sz="1800" dirty="0">
                <a:latin typeface="Helvetica" pitchFamily="34" charset="0"/>
              </a:rPr>
              <a:t> </a:t>
            </a:r>
            <a:r>
              <a:rPr lang="de-DE" sz="1800" dirty="0" err="1">
                <a:latin typeface="Helvetica" pitchFamily="34" charset="0"/>
              </a:rPr>
              <a:t>radiation</a:t>
            </a:r>
            <a:r>
              <a:rPr lang="de-DE" sz="1800" dirty="0">
                <a:latin typeface="Helvetica" pitchFamily="34" charset="0"/>
              </a:rPr>
              <a:t> </a:t>
            </a:r>
            <a:r>
              <a:rPr lang="de-DE" sz="1800" dirty="0" err="1">
                <a:latin typeface="Helvetica" pitchFamily="34" charset="0"/>
              </a:rPr>
              <a:t>damage</a:t>
            </a:r>
            <a:r>
              <a:rPr lang="de-DE" sz="1800" dirty="0">
                <a:latin typeface="Helvetica" pitchFamily="34" charset="0"/>
              </a:rPr>
              <a:t> </a:t>
            </a:r>
            <a:r>
              <a:rPr lang="de-DE" sz="1800" dirty="0" err="1">
                <a:latin typeface="Helvetica" pitchFamily="34" charset="0"/>
              </a:rPr>
              <a:t>as</a:t>
            </a:r>
            <a:r>
              <a:rPr lang="de-DE" sz="1800" dirty="0">
                <a:latin typeface="Helvetica" pitchFamily="34" charset="0"/>
              </a:rPr>
              <a:t> </a:t>
            </a:r>
            <a:r>
              <a:rPr lang="de-DE" sz="1800" dirty="0" err="1">
                <a:latin typeface="Helvetica" pitchFamily="34" charset="0"/>
              </a:rPr>
              <a:t>compared</a:t>
            </a:r>
            <a:r>
              <a:rPr lang="de-DE" sz="1800" dirty="0">
                <a:latin typeface="Helvetica" pitchFamily="34" charset="0"/>
              </a:rPr>
              <a:t> </a:t>
            </a:r>
            <a:r>
              <a:rPr lang="de-DE" sz="1800" dirty="0" err="1">
                <a:latin typeface="Helvetica" pitchFamily="34" charset="0"/>
              </a:rPr>
              <a:t>to</a:t>
            </a:r>
            <a:r>
              <a:rPr lang="de-DE" sz="1800" dirty="0">
                <a:latin typeface="Helvetica" pitchFamily="34" charset="0"/>
              </a:rPr>
              <a:t> x-</a:t>
            </a:r>
            <a:r>
              <a:rPr lang="de-DE" sz="1800" dirty="0" err="1">
                <a:latin typeface="Helvetica" pitchFamily="34" charset="0"/>
              </a:rPr>
              <a:t>rays</a:t>
            </a:r>
            <a:r>
              <a:rPr lang="de-DE" sz="1800" dirty="0">
                <a:latin typeface="Helvetica" pitchFamily="34" charset="0"/>
              </a:rPr>
              <a:t>: </a:t>
            </a:r>
            <a:r>
              <a:rPr lang="de-DE" sz="1800" dirty="0">
                <a:solidFill>
                  <a:srgbClr val="FF0000"/>
                </a:solidFill>
                <a:latin typeface="Helvetica" pitchFamily="34" charset="0"/>
              </a:rPr>
              <a:t>Metallo-proteins</a:t>
            </a:r>
            <a:r>
              <a:rPr lang="de-DE" sz="1800" dirty="0">
                <a:latin typeface="Helvetica" pitchFamily="34" charset="0"/>
              </a:rPr>
              <a:t> </a:t>
            </a:r>
            <a:r>
              <a:rPr lang="de-DE" sz="1800" dirty="0" err="1">
                <a:latin typeface="Helvetica" pitchFamily="34" charset="0"/>
              </a:rPr>
              <a:t>can</a:t>
            </a:r>
            <a:r>
              <a:rPr lang="de-DE" sz="1800" dirty="0">
                <a:latin typeface="Helvetica" pitchFamily="34" charset="0"/>
              </a:rPr>
              <a:t> </a:t>
            </a:r>
            <a:r>
              <a:rPr lang="de-DE" sz="1800" dirty="0" err="1">
                <a:latin typeface="Helvetica" pitchFamily="34" charset="0"/>
              </a:rPr>
              <a:t>be</a:t>
            </a:r>
            <a:r>
              <a:rPr lang="de-DE" sz="1800" dirty="0">
                <a:latin typeface="Helvetica" pitchFamily="34" charset="0"/>
              </a:rPr>
              <a:t> </a:t>
            </a:r>
            <a:r>
              <a:rPr lang="de-DE" sz="1800" dirty="0" err="1">
                <a:latin typeface="Helvetica" pitchFamily="34" charset="0"/>
              </a:rPr>
              <a:t>measured</a:t>
            </a:r>
            <a:r>
              <a:rPr lang="de-DE" sz="1800" dirty="0">
                <a:latin typeface="Helvetica" pitchFamily="34" charset="0"/>
              </a:rPr>
              <a:t> </a:t>
            </a:r>
            <a:r>
              <a:rPr lang="de-DE" sz="1800" dirty="0" err="1">
                <a:latin typeface="Helvetica" pitchFamily="34" charset="0"/>
              </a:rPr>
              <a:t>without</a:t>
            </a:r>
            <a:r>
              <a:rPr lang="de-DE" sz="1800" dirty="0">
                <a:latin typeface="Helvetica" pitchFamily="34" charset="0"/>
              </a:rPr>
              <a:t> </a:t>
            </a:r>
            <a:r>
              <a:rPr lang="de-DE" sz="1800" dirty="0" err="1">
                <a:latin typeface="Helvetica" pitchFamily="34" charset="0"/>
              </a:rPr>
              <a:t>reducing</a:t>
            </a:r>
            <a:r>
              <a:rPr lang="de-DE" sz="1800" dirty="0">
                <a:latin typeface="Helvetica" pitchFamily="34" charset="0"/>
              </a:rPr>
              <a:t> </a:t>
            </a:r>
            <a:r>
              <a:rPr lang="de-DE" sz="1800" dirty="0" err="1">
                <a:latin typeface="Helvetica" pitchFamily="34" charset="0"/>
              </a:rPr>
              <a:t>the</a:t>
            </a:r>
            <a:r>
              <a:rPr lang="de-DE" sz="1800" dirty="0">
                <a:latin typeface="Helvetica" pitchFamily="34" charset="0"/>
              </a:rPr>
              <a:t> </a:t>
            </a:r>
            <a:r>
              <a:rPr lang="de-DE" sz="1800" dirty="0" err="1">
                <a:latin typeface="Helvetica" pitchFamily="34" charset="0"/>
              </a:rPr>
              <a:t>metal</a:t>
            </a:r>
            <a:r>
              <a:rPr lang="de-DE" sz="1800" dirty="0">
                <a:latin typeface="Helvetica" pitchFamily="34" charset="0"/>
              </a:rPr>
              <a:t> </a:t>
            </a:r>
            <a:r>
              <a:rPr lang="de-DE" sz="1800" dirty="0" err="1">
                <a:latin typeface="Helvetica" pitchFamily="34" charset="0"/>
              </a:rPr>
              <a:t>centres</a:t>
            </a:r>
            <a:endParaRPr lang="en-US" sz="1800" dirty="0">
              <a:latin typeface="Helvetica" pitchFamily="34" charset="0"/>
            </a:endParaRPr>
          </a:p>
        </p:txBody>
      </p:sp>
    </p:spTree>
    <p:extLst>
      <p:ext uri="{BB962C8B-B14F-4D97-AF65-F5344CB8AC3E}">
        <p14:creationId xmlns:p14="http://schemas.microsoft.com/office/powerpoint/2010/main" val="2050679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EECF2-BEB1-FB2D-B4D2-6A5CEA11D9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9F8257-BD3B-B4D4-3019-56EEF3FD6F82}"/>
              </a:ext>
            </a:extLst>
          </p:cNvPr>
          <p:cNvSpPr>
            <a:spLocks noGrp="1"/>
          </p:cNvSpPr>
          <p:nvPr>
            <p:ph type="title"/>
          </p:nvPr>
        </p:nvSpPr>
        <p:spPr>
          <a:xfrm>
            <a:off x="227894" y="206249"/>
            <a:ext cx="11573015" cy="1124780"/>
          </a:xfrm>
        </p:spPr>
        <p:txBody>
          <a:bodyPr/>
          <a:lstStyle/>
          <a:p>
            <a:r>
              <a:rPr lang="en-GB" sz="2800" dirty="0"/>
              <a:t>Water structure in binding pocket of the unliganded form of trypsin:</a:t>
            </a:r>
            <a:endParaRPr lang="en-GB" sz="2800" dirty="0">
              <a:solidFill>
                <a:srgbClr val="0070C0"/>
              </a:solidFill>
            </a:endParaRPr>
          </a:p>
        </p:txBody>
      </p:sp>
      <p:sp>
        <p:nvSpPr>
          <p:cNvPr id="4" name="Date Placeholder 3">
            <a:extLst>
              <a:ext uri="{FF2B5EF4-FFF2-40B4-BE49-F238E27FC236}">
                <a16:creationId xmlns:a16="http://schemas.microsoft.com/office/drawing/2014/main" id="{4DBF8887-8BEB-8171-4F55-9FC234466354}"/>
              </a:ext>
            </a:extLst>
          </p:cNvPr>
          <p:cNvSpPr>
            <a:spLocks noGrp="1"/>
          </p:cNvSpPr>
          <p:nvPr>
            <p:ph type="dt" sz="half" idx="13"/>
          </p:nvPr>
        </p:nvSpPr>
        <p:spPr/>
        <p:txBody>
          <a:bodyPr/>
          <a:lstStyle/>
          <a:p>
            <a:r>
              <a:rPr lang="en-US" noProof="0" dirty="0"/>
              <a:t>00 </a:t>
            </a:r>
            <a:r>
              <a:rPr lang="en-US" dirty="0"/>
              <a:t>April</a:t>
            </a:r>
            <a:r>
              <a:rPr lang="en-US" noProof="0" dirty="0"/>
              <a:t> 2026</a:t>
            </a:r>
          </a:p>
        </p:txBody>
      </p:sp>
      <p:sp>
        <p:nvSpPr>
          <p:cNvPr id="6" name="Slide Number Placeholder 5">
            <a:extLst>
              <a:ext uri="{FF2B5EF4-FFF2-40B4-BE49-F238E27FC236}">
                <a16:creationId xmlns:a16="http://schemas.microsoft.com/office/drawing/2014/main" id="{D7EC6401-06B9-4BF0-012D-9B98DFE07446}"/>
              </a:ext>
            </a:extLst>
          </p:cNvPr>
          <p:cNvSpPr>
            <a:spLocks noGrp="1"/>
          </p:cNvSpPr>
          <p:nvPr>
            <p:ph type="sldNum" sz="quarter" idx="16"/>
          </p:nvPr>
        </p:nvSpPr>
        <p:spPr/>
        <p:txBody>
          <a:bodyPr/>
          <a:lstStyle/>
          <a:p>
            <a:r>
              <a:rPr lang="en-US"/>
              <a:t>Page </a:t>
            </a:r>
            <a:fld id="{A52F4D17-1AD6-42D9-B93A-EB002C62F438}" type="slidenum">
              <a:rPr lang="en-US" smtClean="0"/>
              <a:pPr/>
              <a:t>3</a:t>
            </a:fld>
            <a:endParaRPr lang="en-US" noProof="0"/>
          </a:p>
        </p:txBody>
      </p:sp>
      <p:sp>
        <p:nvSpPr>
          <p:cNvPr id="10" name="Textfeld 3">
            <a:extLst>
              <a:ext uri="{FF2B5EF4-FFF2-40B4-BE49-F238E27FC236}">
                <a16:creationId xmlns:a16="http://schemas.microsoft.com/office/drawing/2014/main" id="{EC2F04E2-1F48-E96D-560B-A6EE591C0701}"/>
              </a:ext>
            </a:extLst>
          </p:cNvPr>
          <p:cNvSpPr txBox="1"/>
          <p:nvPr/>
        </p:nvSpPr>
        <p:spPr>
          <a:xfrm>
            <a:off x="4338147" y="6514154"/>
            <a:ext cx="3515706" cy="276999"/>
          </a:xfrm>
          <a:prstGeom prst="rect">
            <a:avLst/>
          </a:prstGeom>
          <a:noFill/>
        </p:spPr>
        <p:txBody>
          <a:bodyPr wrap="none" rtlCol="0">
            <a:spAutoFit/>
          </a:bodyPr>
          <a:lstStyle/>
          <a:p>
            <a:pPr algn="l"/>
            <a:r>
              <a:rPr lang="en-GB" sz="1200" dirty="0" err="1"/>
              <a:t>Schiebel</a:t>
            </a:r>
            <a:r>
              <a:rPr lang="en-GB" sz="1200" dirty="0"/>
              <a:t> J. et al., Nat. </a:t>
            </a:r>
            <a:r>
              <a:rPr lang="en-GB" sz="1200" dirty="0" err="1"/>
              <a:t>Commun</a:t>
            </a:r>
            <a:r>
              <a:rPr lang="en-GB" sz="1200" dirty="0"/>
              <a:t>. (2018), 9:3559  </a:t>
            </a:r>
          </a:p>
        </p:txBody>
      </p:sp>
      <p:grpSp>
        <p:nvGrpSpPr>
          <p:cNvPr id="12" name="Gruppieren 6">
            <a:extLst>
              <a:ext uri="{FF2B5EF4-FFF2-40B4-BE49-F238E27FC236}">
                <a16:creationId xmlns:a16="http://schemas.microsoft.com/office/drawing/2014/main" id="{B71A0978-3D10-FDD6-FF81-FBE653B5E268}"/>
              </a:ext>
            </a:extLst>
          </p:cNvPr>
          <p:cNvGrpSpPr/>
          <p:nvPr/>
        </p:nvGrpSpPr>
        <p:grpSpPr>
          <a:xfrm>
            <a:off x="1949563" y="1580455"/>
            <a:ext cx="8457453" cy="4008785"/>
            <a:chOff x="397433" y="1496299"/>
            <a:chExt cx="8457453" cy="4008785"/>
          </a:xfrm>
        </p:grpSpPr>
        <p:grpSp>
          <p:nvGrpSpPr>
            <p:cNvPr id="14" name="Gruppieren 8">
              <a:extLst>
                <a:ext uri="{FF2B5EF4-FFF2-40B4-BE49-F238E27FC236}">
                  <a16:creationId xmlns:a16="http://schemas.microsoft.com/office/drawing/2014/main" id="{8042F983-A1EC-714F-5EDC-F0E89E5643A2}"/>
                </a:ext>
              </a:extLst>
            </p:cNvPr>
            <p:cNvGrpSpPr/>
            <p:nvPr/>
          </p:nvGrpSpPr>
          <p:grpSpPr>
            <a:xfrm>
              <a:off x="397433" y="1496299"/>
              <a:ext cx="8457453" cy="4008785"/>
              <a:chOff x="397433" y="1496299"/>
              <a:chExt cx="8457453" cy="4008785"/>
            </a:xfrm>
          </p:grpSpPr>
          <p:sp>
            <p:nvSpPr>
              <p:cNvPr id="19" name="Textplatzhalter 15">
                <a:extLst>
                  <a:ext uri="{FF2B5EF4-FFF2-40B4-BE49-F238E27FC236}">
                    <a16:creationId xmlns:a16="http://schemas.microsoft.com/office/drawing/2014/main" id="{E6AE0E91-6B8F-AD0B-B779-78B269C180E4}"/>
                  </a:ext>
                </a:extLst>
              </p:cNvPr>
              <p:cNvSpPr txBox="1">
                <a:spLocks/>
              </p:cNvSpPr>
              <p:nvPr/>
            </p:nvSpPr>
            <p:spPr>
              <a:xfrm>
                <a:off x="397433" y="1537280"/>
                <a:ext cx="2919013" cy="514368"/>
              </a:xfrm>
              <a:prstGeom prst="rect">
                <a:avLst/>
              </a:prstGeom>
            </p:spPr>
            <p:txBody>
              <a:bodyPr/>
              <a:lstStyle>
                <a:lvl1pPr marL="1493838" indent="-1493838" algn="l" defTabSz="3984625" rtl="0" eaLnBrk="0" fontAlgn="base" hangingPunct="0">
                  <a:spcBef>
                    <a:spcPct val="20000"/>
                  </a:spcBef>
                  <a:spcAft>
                    <a:spcPct val="0"/>
                  </a:spcAft>
                  <a:buChar char="•"/>
                  <a:defRPr sz="14000">
                    <a:solidFill>
                      <a:schemeClr val="tx1"/>
                    </a:solidFill>
                    <a:latin typeface="+mn-lt"/>
                    <a:ea typeface="+mn-ea"/>
                    <a:cs typeface="+mn-cs"/>
                  </a:defRPr>
                </a:lvl1pPr>
                <a:lvl2pPr marL="3241675" indent="-1246188" algn="l" defTabSz="3984625" rtl="0" eaLnBrk="0" fontAlgn="base" hangingPunct="0">
                  <a:spcBef>
                    <a:spcPct val="20000"/>
                  </a:spcBef>
                  <a:spcAft>
                    <a:spcPct val="0"/>
                  </a:spcAft>
                  <a:buChar char="–"/>
                  <a:defRPr sz="12000">
                    <a:solidFill>
                      <a:schemeClr val="tx1"/>
                    </a:solidFill>
                    <a:latin typeface="+mn-lt"/>
                  </a:defRPr>
                </a:lvl2pPr>
                <a:lvl3pPr marL="4983163" indent="-998538" algn="l" defTabSz="3984625" rtl="0" eaLnBrk="0" fontAlgn="base" hangingPunct="0">
                  <a:spcBef>
                    <a:spcPct val="20000"/>
                  </a:spcBef>
                  <a:spcAft>
                    <a:spcPct val="0"/>
                  </a:spcAft>
                  <a:buChar char="•"/>
                  <a:defRPr sz="10400">
                    <a:solidFill>
                      <a:schemeClr val="tx1"/>
                    </a:solidFill>
                    <a:latin typeface="+mn-lt"/>
                  </a:defRPr>
                </a:lvl3pPr>
                <a:lvl4pPr marL="6978650" indent="-996950" algn="l" defTabSz="3984625" rtl="0" eaLnBrk="0" fontAlgn="base" hangingPunct="0">
                  <a:spcBef>
                    <a:spcPct val="20000"/>
                  </a:spcBef>
                  <a:spcAft>
                    <a:spcPct val="0"/>
                  </a:spcAft>
                  <a:buChar char="–"/>
                  <a:defRPr sz="8800">
                    <a:solidFill>
                      <a:schemeClr val="tx1"/>
                    </a:solidFill>
                    <a:latin typeface="+mn-lt"/>
                  </a:defRPr>
                </a:lvl4pPr>
                <a:lvl5pPr marL="8967788" indent="-996950" algn="l" defTabSz="3984625" rtl="0" eaLnBrk="0" fontAlgn="base" hangingPunct="0">
                  <a:spcBef>
                    <a:spcPct val="20000"/>
                  </a:spcBef>
                  <a:spcAft>
                    <a:spcPct val="0"/>
                  </a:spcAft>
                  <a:buChar char="»"/>
                  <a:defRPr sz="8800">
                    <a:solidFill>
                      <a:schemeClr val="tx1"/>
                    </a:solidFill>
                    <a:latin typeface="+mn-lt"/>
                  </a:defRPr>
                </a:lvl5pPr>
                <a:lvl6pPr marL="9424988" indent="-996950" algn="l" defTabSz="3984625" rtl="0" fontAlgn="base">
                  <a:spcBef>
                    <a:spcPct val="20000"/>
                  </a:spcBef>
                  <a:spcAft>
                    <a:spcPct val="0"/>
                  </a:spcAft>
                  <a:buChar char="»"/>
                  <a:defRPr sz="8800">
                    <a:solidFill>
                      <a:schemeClr val="tx1"/>
                    </a:solidFill>
                    <a:latin typeface="+mn-lt"/>
                  </a:defRPr>
                </a:lvl6pPr>
                <a:lvl7pPr marL="9882188" indent="-996950" algn="l" defTabSz="3984625" rtl="0" fontAlgn="base">
                  <a:spcBef>
                    <a:spcPct val="20000"/>
                  </a:spcBef>
                  <a:spcAft>
                    <a:spcPct val="0"/>
                  </a:spcAft>
                  <a:buChar char="»"/>
                  <a:defRPr sz="8800">
                    <a:solidFill>
                      <a:schemeClr val="tx1"/>
                    </a:solidFill>
                    <a:latin typeface="+mn-lt"/>
                  </a:defRPr>
                </a:lvl7pPr>
                <a:lvl8pPr marL="10339388" indent="-996950" algn="l" defTabSz="3984625" rtl="0" fontAlgn="base">
                  <a:spcBef>
                    <a:spcPct val="20000"/>
                  </a:spcBef>
                  <a:spcAft>
                    <a:spcPct val="0"/>
                  </a:spcAft>
                  <a:buChar char="»"/>
                  <a:defRPr sz="8800">
                    <a:solidFill>
                      <a:schemeClr val="tx1"/>
                    </a:solidFill>
                    <a:latin typeface="+mn-lt"/>
                  </a:defRPr>
                </a:lvl8pPr>
                <a:lvl9pPr marL="10796588" indent="-996950" algn="l" defTabSz="3984625" rtl="0" fontAlgn="base">
                  <a:spcBef>
                    <a:spcPct val="20000"/>
                  </a:spcBef>
                  <a:spcAft>
                    <a:spcPct val="0"/>
                  </a:spcAft>
                  <a:buChar char="»"/>
                  <a:defRPr sz="8800">
                    <a:solidFill>
                      <a:schemeClr val="tx1"/>
                    </a:solidFill>
                    <a:latin typeface="+mn-lt"/>
                  </a:defRPr>
                </a:lvl9pPr>
              </a:lstStyle>
              <a:p>
                <a:pPr marL="0" indent="0">
                  <a:buNone/>
                </a:pPr>
                <a:r>
                  <a:rPr lang="en-GB" sz="2000" kern="0" dirty="0"/>
                  <a:t> </a:t>
                </a:r>
                <a:r>
                  <a:rPr lang="en-GB" sz="2000" kern="0" dirty="0" err="1"/>
                  <a:t>d</a:t>
                </a:r>
                <a:r>
                  <a:rPr lang="en-GB" sz="2000" kern="0" baseline="-25000" dirty="0" err="1"/>
                  <a:t>min</a:t>
                </a:r>
                <a:r>
                  <a:rPr lang="en-GB" sz="2000" kern="0" dirty="0"/>
                  <a:t> = </a:t>
                </a:r>
                <a:r>
                  <a:rPr lang="nb-NO" sz="2000" kern="0" dirty="0"/>
                  <a:t>1.45Å</a:t>
                </a:r>
                <a:endParaRPr lang="en-GB" sz="2000" kern="0" dirty="0"/>
              </a:p>
              <a:p>
                <a:endParaRPr lang="en-GB" sz="4000" b="1" kern="0" dirty="0">
                  <a:solidFill>
                    <a:srgbClr val="005AA0"/>
                  </a:solidFill>
                </a:endParaRPr>
              </a:p>
            </p:txBody>
          </p:sp>
          <p:sp>
            <p:nvSpPr>
              <p:cNvPr id="39" name="Textfeld 14">
                <a:extLst>
                  <a:ext uri="{FF2B5EF4-FFF2-40B4-BE49-F238E27FC236}">
                    <a16:creationId xmlns:a16="http://schemas.microsoft.com/office/drawing/2014/main" id="{8B767132-2FE4-5B48-9E71-A5777CC200D6}"/>
                  </a:ext>
                </a:extLst>
              </p:cNvPr>
              <p:cNvSpPr txBox="1">
                <a:spLocks noChangeArrowheads="1"/>
              </p:cNvSpPr>
              <p:nvPr/>
            </p:nvSpPr>
            <p:spPr bwMode="auto">
              <a:xfrm>
                <a:off x="1687539" y="4797198"/>
                <a:ext cx="716734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r" eaLnBrk="0" fontAlgn="base" hangingPunct="0">
                  <a:spcBef>
                    <a:spcPct val="0"/>
                  </a:spcBef>
                  <a:spcAft>
                    <a:spcPct val="0"/>
                  </a:spcAft>
                  <a:defRPr sz="2000">
                    <a:solidFill>
                      <a:schemeClr val="tx1"/>
                    </a:solidFill>
                    <a:latin typeface="Arial" charset="0"/>
                    <a:ea typeface="ＭＳ Ｐゴシック" charset="0"/>
                  </a:defRPr>
                </a:lvl9pPr>
              </a:lstStyle>
              <a:p>
                <a:pPr algn="l"/>
                <a:r>
                  <a:rPr lang="de-DE" dirty="0" err="1"/>
                  <a:t>the</a:t>
                </a:r>
                <a:r>
                  <a:rPr lang="de-DE" dirty="0"/>
                  <a:t> </a:t>
                </a:r>
                <a:r>
                  <a:rPr lang="de-DE" dirty="0" err="1"/>
                  <a:t>ligand-free</a:t>
                </a:r>
                <a:r>
                  <a:rPr lang="de-DE" dirty="0"/>
                  <a:t> </a:t>
                </a:r>
                <a:r>
                  <a:rPr lang="de-DE" dirty="0" err="1"/>
                  <a:t>binding</a:t>
                </a:r>
                <a:r>
                  <a:rPr lang="de-DE" dirty="0"/>
                  <a:t> </a:t>
                </a:r>
                <a:r>
                  <a:rPr lang="de-DE" dirty="0" err="1"/>
                  <a:t>pocket</a:t>
                </a:r>
                <a:r>
                  <a:rPr lang="de-DE" dirty="0"/>
                  <a:t> </a:t>
                </a:r>
                <a:r>
                  <a:rPr lang="de-DE" dirty="0" err="1"/>
                  <a:t>is</a:t>
                </a:r>
                <a:r>
                  <a:rPr lang="de-DE" dirty="0"/>
                  <a:t> </a:t>
                </a:r>
                <a:r>
                  <a:rPr lang="de-DE" dirty="0" err="1"/>
                  <a:t>occupied</a:t>
                </a:r>
                <a:r>
                  <a:rPr lang="de-DE" dirty="0"/>
                  <a:t> </a:t>
                </a:r>
                <a:r>
                  <a:rPr lang="de-DE" dirty="0" err="1"/>
                  <a:t>by</a:t>
                </a:r>
                <a:r>
                  <a:rPr lang="de-DE" dirty="0"/>
                  <a:t> </a:t>
                </a:r>
                <a:r>
                  <a:rPr lang="de-DE" dirty="0" err="1"/>
                  <a:t>water</a:t>
                </a:r>
                <a:r>
                  <a:rPr lang="de-DE" dirty="0"/>
                  <a:t> </a:t>
                </a:r>
                <a:r>
                  <a:rPr lang="de-DE" dirty="0" err="1"/>
                  <a:t>molecules</a:t>
                </a:r>
                <a:endParaRPr lang="de-DE" dirty="0"/>
              </a:p>
              <a:p>
                <a:pPr algn="l"/>
                <a:r>
                  <a:rPr lang="de-DE" dirty="0" err="1"/>
                  <a:t>characterized</a:t>
                </a:r>
                <a:r>
                  <a:rPr lang="de-DE" dirty="0"/>
                  <a:t> </a:t>
                </a:r>
                <a:r>
                  <a:rPr lang="de-DE" dirty="0" err="1"/>
                  <a:t>by</a:t>
                </a:r>
                <a:r>
                  <a:rPr lang="de-DE" dirty="0"/>
                  <a:t> a </a:t>
                </a:r>
                <a:r>
                  <a:rPr lang="de-DE" dirty="0" err="1"/>
                  <a:t>paucity</a:t>
                </a:r>
                <a:r>
                  <a:rPr lang="de-DE" dirty="0"/>
                  <a:t> </a:t>
                </a:r>
                <a:r>
                  <a:rPr lang="de-DE" dirty="0" err="1"/>
                  <a:t>of</a:t>
                </a:r>
                <a:r>
                  <a:rPr lang="de-DE" dirty="0"/>
                  <a:t> H-bonds </a:t>
                </a:r>
                <a:r>
                  <a:rPr lang="de-DE" dirty="0" err="1"/>
                  <a:t>and</a:t>
                </a:r>
                <a:r>
                  <a:rPr lang="de-DE" dirty="0"/>
                  <a:t> high </a:t>
                </a:r>
                <a:r>
                  <a:rPr lang="de-DE" dirty="0" err="1"/>
                  <a:t>mobility</a:t>
                </a:r>
                <a:r>
                  <a:rPr lang="de-DE" dirty="0"/>
                  <a:t> </a:t>
                </a:r>
              </a:p>
            </p:txBody>
          </p:sp>
          <p:sp>
            <p:nvSpPr>
              <p:cNvPr id="40" name="Pfeil nach rechts 15">
                <a:extLst>
                  <a:ext uri="{FF2B5EF4-FFF2-40B4-BE49-F238E27FC236}">
                    <a16:creationId xmlns:a16="http://schemas.microsoft.com/office/drawing/2014/main" id="{B626B4C2-C4AD-95E1-EBC7-FC8D3AE43104}"/>
                  </a:ext>
                </a:extLst>
              </p:cNvPr>
              <p:cNvSpPr/>
              <p:nvPr/>
            </p:nvSpPr>
            <p:spPr bwMode="auto">
              <a:xfrm>
                <a:off x="1392870" y="4948345"/>
                <a:ext cx="283780" cy="142931"/>
              </a:xfrm>
              <a:prstGeom prst="rightArrow">
                <a:avLst/>
              </a:prstGeom>
              <a:solidFill>
                <a:srgbClr val="3E5FF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ndParaRPr>
              </a:p>
            </p:txBody>
          </p:sp>
          <p:pic>
            <p:nvPicPr>
              <p:cNvPr id="41" name="Grafik 16">
                <a:extLst>
                  <a:ext uri="{FF2B5EF4-FFF2-40B4-BE49-F238E27FC236}">
                    <a16:creationId xmlns:a16="http://schemas.microsoft.com/office/drawing/2014/main" id="{236FC4E2-6134-F7D5-640B-45E51DEF4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327" y="1496299"/>
                <a:ext cx="5182115" cy="3404394"/>
              </a:xfrm>
              <a:prstGeom prst="rect">
                <a:avLst/>
              </a:prstGeom>
            </p:spPr>
          </p:pic>
          <p:grpSp>
            <p:nvGrpSpPr>
              <p:cNvPr id="42" name="Gruppierung 114">
                <a:extLst>
                  <a:ext uri="{FF2B5EF4-FFF2-40B4-BE49-F238E27FC236}">
                    <a16:creationId xmlns:a16="http://schemas.microsoft.com/office/drawing/2014/main" id="{3B9DF2F3-73B3-F3E5-6B3C-9AACD33613DD}"/>
                  </a:ext>
                </a:extLst>
              </p:cNvPr>
              <p:cNvGrpSpPr/>
              <p:nvPr/>
            </p:nvGrpSpPr>
            <p:grpSpPr>
              <a:xfrm>
                <a:off x="413903" y="3901429"/>
                <a:ext cx="2630406" cy="588834"/>
                <a:chOff x="25934692" y="27718736"/>
                <a:chExt cx="2630406" cy="588834"/>
              </a:xfrm>
            </p:grpSpPr>
            <p:sp>
              <p:nvSpPr>
                <p:cNvPr id="47" name="Rechteck 22">
                  <a:extLst>
                    <a:ext uri="{FF2B5EF4-FFF2-40B4-BE49-F238E27FC236}">
                      <a16:creationId xmlns:a16="http://schemas.microsoft.com/office/drawing/2014/main" id="{FEF47E5D-5313-6D1A-19D7-AC230D1F4B2F}"/>
                    </a:ext>
                  </a:extLst>
                </p:cNvPr>
                <p:cNvSpPr/>
                <p:nvPr/>
              </p:nvSpPr>
              <p:spPr bwMode="auto">
                <a:xfrm>
                  <a:off x="25934692" y="27795407"/>
                  <a:ext cx="424644" cy="154744"/>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984625" rtl="0" eaLnBrk="1" fontAlgn="base" latinLnBrk="0" hangingPunct="1">
                    <a:lnSpc>
                      <a:spcPct val="100000"/>
                    </a:lnSpc>
                    <a:spcBef>
                      <a:spcPct val="0"/>
                    </a:spcBef>
                    <a:spcAft>
                      <a:spcPct val="0"/>
                    </a:spcAft>
                    <a:buClrTx/>
                    <a:buSzTx/>
                    <a:buFontTx/>
                    <a:buNone/>
                    <a:tabLst/>
                  </a:pPr>
                  <a:endParaRPr kumimoji="0" lang="en-GB" sz="8000" b="0" i="0" u="none" strike="noStrike" cap="none" normalizeH="0" baseline="0">
                    <a:ln>
                      <a:noFill/>
                    </a:ln>
                    <a:solidFill>
                      <a:schemeClr val="tx1"/>
                    </a:solidFill>
                    <a:effectLst/>
                    <a:latin typeface="Arial" charset="0"/>
                  </a:endParaRPr>
                </a:p>
              </p:txBody>
            </p:sp>
            <p:sp>
              <p:nvSpPr>
                <p:cNvPr id="48" name="Rechteck 23">
                  <a:extLst>
                    <a:ext uri="{FF2B5EF4-FFF2-40B4-BE49-F238E27FC236}">
                      <a16:creationId xmlns:a16="http://schemas.microsoft.com/office/drawing/2014/main" id="{BD50C8E4-BB89-0839-2370-70E0F72C3443}"/>
                    </a:ext>
                  </a:extLst>
                </p:cNvPr>
                <p:cNvSpPr/>
                <p:nvPr/>
              </p:nvSpPr>
              <p:spPr bwMode="auto">
                <a:xfrm>
                  <a:off x="25934692" y="28088480"/>
                  <a:ext cx="424644" cy="154744"/>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984625" rtl="0" eaLnBrk="1" fontAlgn="base" latinLnBrk="0" hangingPunct="1">
                    <a:lnSpc>
                      <a:spcPct val="100000"/>
                    </a:lnSpc>
                    <a:spcBef>
                      <a:spcPct val="0"/>
                    </a:spcBef>
                    <a:spcAft>
                      <a:spcPct val="0"/>
                    </a:spcAft>
                    <a:buClrTx/>
                    <a:buSzTx/>
                    <a:buFontTx/>
                    <a:buNone/>
                    <a:tabLst/>
                  </a:pPr>
                  <a:endParaRPr kumimoji="0" lang="en-GB" sz="8000" b="0" i="0" u="none" strike="noStrike" cap="none" normalizeH="0" baseline="0">
                    <a:ln>
                      <a:noFill/>
                    </a:ln>
                    <a:solidFill>
                      <a:schemeClr val="tx1"/>
                    </a:solidFill>
                    <a:effectLst/>
                    <a:latin typeface="Arial" charset="0"/>
                  </a:endParaRPr>
                </a:p>
              </p:txBody>
            </p:sp>
            <p:sp>
              <p:nvSpPr>
                <p:cNvPr id="49" name="Textfeld 24">
                  <a:extLst>
                    <a:ext uri="{FF2B5EF4-FFF2-40B4-BE49-F238E27FC236}">
                      <a16:creationId xmlns:a16="http://schemas.microsoft.com/office/drawing/2014/main" id="{3031E8E3-D873-9FDF-3DBB-2F0A62CB8847}"/>
                    </a:ext>
                  </a:extLst>
                </p:cNvPr>
                <p:cNvSpPr txBox="1"/>
                <p:nvPr/>
              </p:nvSpPr>
              <p:spPr>
                <a:xfrm>
                  <a:off x="26451695" y="28030571"/>
                  <a:ext cx="1773242" cy="276999"/>
                </a:xfrm>
                <a:prstGeom prst="rect">
                  <a:avLst/>
                </a:prstGeom>
                <a:noFill/>
              </p:spPr>
              <p:txBody>
                <a:bodyPr wrap="none" rtlCol="0">
                  <a:spAutoFit/>
                </a:bodyPr>
                <a:lstStyle/>
                <a:p>
                  <a:r>
                    <a:rPr lang="en-GB" sz="1200" dirty="0"/>
                    <a:t>X-ray 2Fo-Fc map 1.5</a:t>
                  </a:r>
                  <a:r>
                    <a:rPr lang="en-GB" altLang="ja-JP" sz="1200" dirty="0">
                      <a:solidFill>
                        <a:srgbClr val="000000"/>
                      </a:solidFill>
                      <a:ea typeface="Arial" charset="0"/>
                      <a:cs typeface="Arial" charset="0"/>
                      <a:sym typeface="Symbol" charset="0"/>
                    </a:rPr>
                    <a:t></a:t>
                  </a:r>
                  <a:endParaRPr lang="en-GB" sz="1200" dirty="0"/>
                </a:p>
              </p:txBody>
            </p:sp>
            <p:sp>
              <p:nvSpPr>
                <p:cNvPr id="50" name="Textfeld 25">
                  <a:extLst>
                    <a:ext uri="{FF2B5EF4-FFF2-40B4-BE49-F238E27FC236}">
                      <a16:creationId xmlns:a16="http://schemas.microsoft.com/office/drawing/2014/main" id="{B18DFEFE-3ED4-8D81-E1D9-F821F68E92BA}"/>
                    </a:ext>
                  </a:extLst>
                </p:cNvPr>
                <p:cNvSpPr txBox="1"/>
                <p:nvPr/>
              </p:nvSpPr>
              <p:spPr>
                <a:xfrm>
                  <a:off x="26468049" y="27718736"/>
                  <a:ext cx="2097049" cy="276999"/>
                </a:xfrm>
                <a:prstGeom prst="rect">
                  <a:avLst/>
                </a:prstGeom>
                <a:noFill/>
              </p:spPr>
              <p:txBody>
                <a:bodyPr wrap="none" rtlCol="0">
                  <a:spAutoFit/>
                </a:bodyPr>
                <a:lstStyle/>
                <a:p>
                  <a:pPr algn="l"/>
                  <a:r>
                    <a:rPr lang="en-GB" sz="1200" dirty="0"/>
                    <a:t>neutron </a:t>
                  </a:r>
                  <a:r>
                    <a:rPr lang="en-GB" sz="1200" dirty="0" err="1"/>
                    <a:t>Fo</a:t>
                  </a:r>
                  <a:r>
                    <a:rPr lang="en-GB" sz="1200" dirty="0"/>
                    <a:t>-Fc omit-map 4</a:t>
                  </a:r>
                  <a:r>
                    <a:rPr lang="en-GB" altLang="ja-JP" sz="1200" dirty="0">
                      <a:solidFill>
                        <a:srgbClr val="000000"/>
                      </a:solidFill>
                      <a:ea typeface="Arial" charset="0"/>
                      <a:cs typeface="Arial" charset="0"/>
                      <a:sym typeface="Symbol" charset="0"/>
                    </a:rPr>
                    <a:t></a:t>
                  </a:r>
                  <a:endParaRPr lang="en-GB" sz="1200" dirty="0"/>
                </a:p>
              </p:txBody>
            </p:sp>
          </p:grpSp>
          <p:sp>
            <p:nvSpPr>
              <p:cNvPr id="43" name="Rechteck 18">
                <a:extLst>
                  <a:ext uri="{FF2B5EF4-FFF2-40B4-BE49-F238E27FC236}">
                    <a16:creationId xmlns:a16="http://schemas.microsoft.com/office/drawing/2014/main" id="{BEFB379B-0B7D-E965-9769-88C50E121A3B}"/>
                  </a:ext>
                </a:extLst>
              </p:cNvPr>
              <p:cNvSpPr/>
              <p:nvPr/>
            </p:nvSpPr>
            <p:spPr bwMode="auto">
              <a:xfrm rot="734692">
                <a:off x="3112083" y="4389052"/>
                <a:ext cx="1684902" cy="2454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ndParaRPr>
              </a:p>
            </p:txBody>
          </p:sp>
          <p:sp>
            <p:nvSpPr>
              <p:cNvPr id="44" name="Freihandform 19">
                <a:extLst>
                  <a:ext uri="{FF2B5EF4-FFF2-40B4-BE49-F238E27FC236}">
                    <a16:creationId xmlns:a16="http://schemas.microsoft.com/office/drawing/2014/main" id="{56E9E7C5-741A-097B-A9B5-F9490D220E6A}"/>
                  </a:ext>
                </a:extLst>
              </p:cNvPr>
              <p:cNvSpPr/>
              <p:nvPr/>
            </p:nvSpPr>
            <p:spPr bwMode="auto">
              <a:xfrm>
                <a:off x="4751222" y="2626157"/>
                <a:ext cx="1298600" cy="603504"/>
              </a:xfrm>
              <a:custGeom>
                <a:avLst/>
                <a:gdLst>
                  <a:gd name="connsiteX0" fmla="*/ 0 w 1298600"/>
                  <a:gd name="connsiteY0" fmla="*/ 603504 h 603504"/>
                  <a:gd name="connsiteX1" fmla="*/ 25604 w 1298600"/>
                  <a:gd name="connsiteY1" fmla="*/ 570585 h 603504"/>
                  <a:gd name="connsiteX2" fmla="*/ 36576 w 1298600"/>
                  <a:gd name="connsiteY2" fmla="*/ 563270 h 603504"/>
                  <a:gd name="connsiteX3" fmla="*/ 43892 w 1298600"/>
                  <a:gd name="connsiteY3" fmla="*/ 555955 h 603504"/>
                  <a:gd name="connsiteX4" fmla="*/ 54864 w 1298600"/>
                  <a:gd name="connsiteY4" fmla="*/ 548640 h 603504"/>
                  <a:gd name="connsiteX5" fmla="*/ 62180 w 1298600"/>
                  <a:gd name="connsiteY5" fmla="*/ 541325 h 603504"/>
                  <a:gd name="connsiteX6" fmla="*/ 73152 w 1298600"/>
                  <a:gd name="connsiteY6" fmla="*/ 534009 h 603504"/>
                  <a:gd name="connsiteX7" fmla="*/ 91440 w 1298600"/>
                  <a:gd name="connsiteY7" fmla="*/ 515721 h 603504"/>
                  <a:gd name="connsiteX8" fmla="*/ 117044 w 1298600"/>
                  <a:gd name="connsiteY8" fmla="*/ 486461 h 603504"/>
                  <a:gd name="connsiteX9" fmla="*/ 124359 w 1298600"/>
                  <a:gd name="connsiteY9" fmla="*/ 475488 h 603504"/>
                  <a:gd name="connsiteX10" fmla="*/ 135332 w 1298600"/>
                  <a:gd name="connsiteY10" fmla="*/ 468173 h 603504"/>
                  <a:gd name="connsiteX11" fmla="*/ 153620 w 1298600"/>
                  <a:gd name="connsiteY11" fmla="*/ 453542 h 603504"/>
                  <a:gd name="connsiteX12" fmla="*/ 175565 w 1298600"/>
                  <a:gd name="connsiteY12" fmla="*/ 424281 h 603504"/>
                  <a:gd name="connsiteX13" fmla="*/ 197511 w 1298600"/>
                  <a:gd name="connsiteY13" fmla="*/ 409651 h 603504"/>
                  <a:gd name="connsiteX14" fmla="*/ 226772 w 1298600"/>
                  <a:gd name="connsiteY14" fmla="*/ 384048 h 603504"/>
                  <a:gd name="connsiteX15" fmla="*/ 241402 w 1298600"/>
                  <a:gd name="connsiteY15" fmla="*/ 362102 h 603504"/>
                  <a:gd name="connsiteX16" fmla="*/ 248717 w 1298600"/>
                  <a:gd name="connsiteY16" fmla="*/ 351129 h 603504"/>
                  <a:gd name="connsiteX17" fmla="*/ 252375 w 1298600"/>
                  <a:gd name="connsiteY17" fmla="*/ 340157 h 603504"/>
                  <a:gd name="connsiteX18" fmla="*/ 259690 w 1298600"/>
                  <a:gd name="connsiteY18" fmla="*/ 329184 h 603504"/>
                  <a:gd name="connsiteX19" fmla="*/ 263348 w 1298600"/>
                  <a:gd name="connsiteY19" fmla="*/ 318211 h 603504"/>
                  <a:gd name="connsiteX20" fmla="*/ 285293 w 1298600"/>
                  <a:gd name="connsiteY20" fmla="*/ 310896 h 603504"/>
                  <a:gd name="connsiteX21" fmla="*/ 296266 w 1298600"/>
                  <a:gd name="connsiteY21" fmla="*/ 307238 h 603504"/>
                  <a:gd name="connsiteX22" fmla="*/ 307239 w 1298600"/>
                  <a:gd name="connsiteY22" fmla="*/ 303581 h 603504"/>
                  <a:gd name="connsiteX23" fmla="*/ 325527 w 1298600"/>
                  <a:gd name="connsiteY23" fmla="*/ 292608 h 603504"/>
                  <a:gd name="connsiteX24" fmla="*/ 336500 w 1298600"/>
                  <a:gd name="connsiteY24" fmla="*/ 285293 h 603504"/>
                  <a:gd name="connsiteX25" fmla="*/ 358445 w 1298600"/>
                  <a:gd name="connsiteY25" fmla="*/ 277977 h 603504"/>
                  <a:gd name="connsiteX26" fmla="*/ 369418 w 1298600"/>
                  <a:gd name="connsiteY26" fmla="*/ 281635 h 603504"/>
                  <a:gd name="connsiteX27" fmla="*/ 376733 w 1298600"/>
                  <a:gd name="connsiteY27" fmla="*/ 281635 h 603504"/>
                  <a:gd name="connsiteX28" fmla="*/ 365760 w 1298600"/>
                  <a:gd name="connsiteY28" fmla="*/ 263347 h 603504"/>
                  <a:gd name="connsiteX29" fmla="*/ 343815 w 1298600"/>
                  <a:gd name="connsiteY29" fmla="*/ 270662 h 603504"/>
                  <a:gd name="connsiteX30" fmla="*/ 380391 w 1298600"/>
                  <a:gd name="connsiteY30" fmla="*/ 241401 h 603504"/>
                  <a:gd name="connsiteX31" fmla="*/ 387706 w 1298600"/>
                  <a:gd name="connsiteY31" fmla="*/ 230429 h 603504"/>
                  <a:gd name="connsiteX32" fmla="*/ 416967 w 1298600"/>
                  <a:gd name="connsiteY32" fmla="*/ 208483 h 603504"/>
                  <a:gd name="connsiteX33" fmla="*/ 449885 w 1298600"/>
                  <a:gd name="connsiteY33" fmla="*/ 197510 h 603504"/>
                  <a:gd name="connsiteX34" fmla="*/ 460858 w 1298600"/>
                  <a:gd name="connsiteY34" fmla="*/ 193853 h 603504"/>
                  <a:gd name="connsiteX35" fmla="*/ 468173 w 1298600"/>
                  <a:gd name="connsiteY35" fmla="*/ 186537 h 603504"/>
                  <a:gd name="connsiteX36" fmla="*/ 504749 w 1298600"/>
                  <a:gd name="connsiteY36" fmla="*/ 179222 h 603504"/>
                  <a:gd name="connsiteX37" fmla="*/ 515722 w 1298600"/>
                  <a:gd name="connsiteY37" fmla="*/ 175565 h 603504"/>
                  <a:gd name="connsiteX38" fmla="*/ 530352 w 1298600"/>
                  <a:gd name="connsiteY38" fmla="*/ 153619 h 603504"/>
                  <a:gd name="connsiteX39" fmla="*/ 537668 w 1298600"/>
                  <a:gd name="connsiteY39" fmla="*/ 146304 h 603504"/>
                  <a:gd name="connsiteX40" fmla="*/ 555956 w 1298600"/>
                  <a:gd name="connsiteY40" fmla="*/ 124358 h 603504"/>
                  <a:gd name="connsiteX41" fmla="*/ 588874 w 1298600"/>
                  <a:gd name="connsiteY41" fmla="*/ 109728 h 603504"/>
                  <a:gd name="connsiteX42" fmla="*/ 599847 w 1298600"/>
                  <a:gd name="connsiteY42" fmla="*/ 106070 h 603504"/>
                  <a:gd name="connsiteX43" fmla="*/ 621792 w 1298600"/>
                  <a:gd name="connsiteY43" fmla="*/ 95097 h 603504"/>
                  <a:gd name="connsiteX44" fmla="*/ 640080 w 1298600"/>
                  <a:gd name="connsiteY44" fmla="*/ 84125 h 603504"/>
                  <a:gd name="connsiteX45" fmla="*/ 658368 w 1298600"/>
                  <a:gd name="connsiteY45" fmla="*/ 73152 h 603504"/>
                  <a:gd name="connsiteX46" fmla="*/ 669341 w 1298600"/>
                  <a:gd name="connsiteY46" fmla="*/ 65837 h 603504"/>
                  <a:gd name="connsiteX47" fmla="*/ 691287 w 1298600"/>
                  <a:gd name="connsiteY47" fmla="*/ 58521 h 603504"/>
                  <a:gd name="connsiteX48" fmla="*/ 713232 w 1298600"/>
                  <a:gd name="connsiteY48" fmla="*/ 51206 h 603504"/>
                  <a:gd name="connsiteX49" fmla="*/ 735178 w 1298600"/>
                  <a:gd name="connsiteY49" fmla="*/ 43891 h 603504"/>
                  <a:gd name="connsiteX50" fmla="*/ 746151 w 1298600"/>
                  <a:gd name="connsiteY50" fmla="*/ 40233 h 603504"/>
                  <a:gd name="connsiteX51" fmla="*/ 764439 w 1298600"/>
                  <a:gd name="connsiteY51" fmla="*/ 36576 h 603504"/>
                  <a:gd name="connsiteX52" fmla="*/ 786384 w 1298600"/>
                  <a:gd name="connsiteY52" fmla="*/ 29261 h 603504"/>
                  <a:gd name="connsiteX53" fmla="*/ 793700 w 1298600"/>
                  <a:gd name="connsiteY53" fmla="*/ 21945 h 603504"/>
                  <a:gd name="connsiteX54" fmla="*/ 841248 w 1298600"/>
                  <a:gd name="connsiteY54" fmla="*/ 10973 h 603504"/>
                  <a:gd name="connsiteX55" fmla="*/ 866852 w 1298600"/>
                  <a:gd name="connsiteY55" fmla="*/ 3657 h 603504"/>
                  <a:gd name="connsiteX56" fmla="*/ 888797 w 1298600"/>
                  <a:gd name="connsiteY56" fmla="*/ 0 h 603504"/>
                  <a:gd name="connsiteX57" fmla="*/ 969264 w 1298600"/>
                  <a:gd name="connsiteY57" fmla="*/ 3657 h 603504"/>
                  <a:gd name="connsiteX58" fmla="*/ 1031444 w 1298600"/>
                  <a:gd name="connsiteY58" fmla="*/ 10973 h 603504"/>
                  <a:gd name="connsiteX59" fmla="*/ 1078992 w 1298600"/>
                  <a:gd name="connsiteY59" fmla="*/ 14630 h 603504"/>
                  <a:gd name="connsiteX60" fmla="*/ 1104596 w 1298600"/>
                  <a:gd name="connsiteY60" fmla="*/ 21945 h 603504"/>
                  <a:gd name="connsiteX61" fmla="*/ 1126541 w 1298600"/>
                  <a:gd name="connsiteY61" fmla="*/ 29261 h 603504"/>
                  <a:gd name="connsiteX62" fmla="*/ 1148487 w 1298600"/>
                  <a:gd name="connsiteY62" fmla="*/ 36576 h 603504"/>
                  <a:gd name="connsiteX63" fmla="*/ 1170432 w 1298600"/>
                  <a:gd name="connsiteY63" fmla="*/ 51206 h 603504"/>
                  <a:gd name="connsiteX64" fmla="*/ 1177748 w 1298600"/>
                  <a:gd name="connsiteY64" fmla="*/ 58521 h 603504"/>
                  <a:gd name="connsiteX65" fmla="*/ 1188720 w 1298600"/>
                  <a:gd name="connsiteY65" fmla="*/ 62179 h 603504"/>
                  <a:gd name="connsiteX66" fmla="*/ 1196036 w 1298600"/>
                  <a:gd name="connsiteY66" fmla="*/ 69494 h 603504"/>
                  <a:gd name="connsiteX67" fmla="*/ 1214324 w 1298600"/>
                  <a:gd name="connsiteY67" fmla="*/ 80467 h 603504"/>
                  <a:gd name="connsiteX68" fmla="*/ 1225296 w 1298600"/>
                  <a:gd name="connsiteY68" fmla="*/ 102413 h 603504"/>
                  <a:gd name="connsiteX69" fmla="*/ 1232612 w 1298600"/>
                  <a:gd name="connsiteY69" fmla="*/ 109728 h 603504"/>
                  <a:gd name="connsiteX70" fmla="*/ 1239927 w 1298600"/>
                  <a:gd name="connsiteY70" fmla="*/ 120701 h 603504"/>
                  <a:gd name="connsiteX71" fmla="*/ 1261872 w 1298600"/>
                  <a:gd name="connsiteY71" fmla="*/ 135331 h 603504"/>
                  <a:gd name="connsiteX72" fmla="*/ 1280160 w 1298600"/>
                  <a:gd name="connsiteY72" fmla="*/ 149961 h 603504"/>
                  <a:gd name="connsiteX73" fmla="*/ 1283818 w 1298600"/>
                  <a:gd name="connsiteY73" fmla="*/ 160934 h 603504"/>
                  <a:gd name="connsiteX74" fmla="*/ 1294791 w 1298600"/>
                  <a:gd name="connsiteY74" fmla="*/ 182880 h 603504"/>
                  <a:gd name="connsiteX75" fmla="*/ 1294791 w 1298600"/>
                  <a:gd name="connsiteY75" fmla="*/ 343814 h 603504"/>
                  <a:gd name="connsiteX76" fmla="*/ 1291133 w 1298600"/>
                  <a:gd name="connsiteY76" fmla="*/ 354787 h 603504"/>
                  <a:gd name="connsiteX77" fmla="*/ 1269188 w 1298600"/>
                  <a:gd name="connsiteY77" fmla="*/ 369417 h 603504"/>
                  <a:gd name="connsiteX78" fmla="*/ 1261872 w 1298600"/>
                  <a:gd name="connsiteY78" fmla="*/ 376733 h 603504"/>
                  <a:gd name="connsiteX79" fmla="*/ 1239927 w 1298600"/>
                  <a:gd name="connsiteY79" fmla="*/ 409651 h 603504"/>
                  <a:gd name="connsiteX80" fmla="*/ 1225296 w 1298600"/>
                  <a:gd name="connsiteY80" fmla="*/ 427939 h 603504"/>
                  <a:gd name="connsiteX81" fmla="*/ 1217981 w 1298600"/>
                  <a:gd name="connsiteY81" fmla="*/ 438912 h 60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298600" h="603504">
                    <a:moveTo>
                      <a:pt x="0" y="603504"/>
                    </a:moveTo>
                    <a:cubicBezTo>
                      <a:pt x="5360" y="596000"/>
                      <a:pt x="15782" y="578443"/>
                      <a:pt x="25604" y="570585"/>
                    </a:cubicBezTo>
                    <a:cubicBezTo>
                      <a:pt x="29036" y="567839"/>
                      <a:pt x="33144" y="566016"/>
                      <a:pt x="36576" y="563270"/>
                    </a:cubicBezTo>
                    <a:cubicBezTo>
                      <a:pt x="39269" y="561116"/>
                      <a:pt x="41199" y="558109"/>
                      <a:pt x="43892" y="555955"/>
                    </a:cubicBezTo>
                    <a:cubicBezTo>
                      <a:pt x="47324" y="553209"/>
                      <a:pt x="51432" y="551386"/>
                      <a:pt x="54864" y="548640"/>
                    </a:cubicBezTo>
                    <a:cubicBezTo>
                      <a:pt x="57557" y="546486"/>
                      <a:pt x="59487" y="543479"/>
                      <a:pt x="62180" y="541325"/>
                    </a:cubicBezTo>
                    <a:cubicBezTo>
                      <a:pt x="65612" y="538579"/>
                      <a:pt x="69844" y="536904"/>
                      <a:pt x="73152" y="534009"/>
                    </a:cubicBezTo>
                    <a:cubicBezTo>
                      <a:pt x="79640" y="528332"/>
                      <a:pt x="86658" y="522894"/>
                      <a:pt x="91440" y="515721"/>
                    </a:cubicBezTo>
                    <a:cubicBezTo>
                      <a:pt x="108510" y="490118"/>
                      <a:pt x="98756" y="498653"/>
                      <a:pt x="117044" y="486461"/>
                    </a:cubicBezTo>
                    <a:cubicBezTo>
                      <a:pt x="119482" y="482803"/>
                      <a:pt x="121251" y="478596"/>
                      <a:pt x="124359" y="475488"/>
                    </a:cubicBezTo>
                    <a:cubicBezTo>
                      <a:pt x="127467" y="472380"/>
                      <a:pt x="131899" y="470919"/>
                      <a:pt x="135332" y="468173"/>
                    </a:cubicBezTo>
                    <a:cubicBezTo>
                      <a:pt x="161391" y="447325"/>
                      <a:pt x="119847" y="476056"/>
                      <a:pt x="153620" y="453542"/>
                    </a:cubicBezTo>
                    <a:cubicBezTo>
                      <a:pt x="158658" y="445984"/>
                      <a:pt x="166547" y="431045"/>
                      <a:pt x="175565" y="424281"/>
                    </a:cubicBezTo>
                    <a:cubicBezTo>
                      <a:pt x="182598" y="419006"/>
                      <a:pt x="190196" y="414528"/>
                      <a:pt x="197511" y="409651"/>
                    </a:cubicBezTo>
                    <a:cubicBezTo>
                      <a:pt x="209111" y="401918"/>
                      <a:pt x="218214" y="396886"/>
                      <a:pt x="226772" y="384048"/>
                    </a:cubicBezTo>
                    <a:lnTo>
                      <a:pt x="241402" y="362102"/>
                    </a:lnTo>
                    <a:cubicBezTo>
                      <a:pt x="243840" y="358444"/>
                      <a:pt x="247327" y="355299"/>
                      <a:pt x="248717" y="351129"/>
                    </a:cubicBezTo>
                    <a:cubicBezTo>
                      <a:pt x="249936" y="347472"/>
                      <a:pt x="250651" y="343605"/>
                      <a:pt x="252375" y="340157"/>
                    </a:cubicBezTo>
                    <a:cubicBezTo>
                      <a:pt x="254341" y="336225"/>
                      <a:pt x="257724" y="333116"/>
                      <a:pt x="259690" y="329184"/>
                    </a:cubicBezTo>
                    <a:cubicBezTo>
                      <a:pt x="261414" y="325735"/>
                      <a:pt x="260211" y="320452"/>
                      <a:pt x="263348" y="318211"/>
                    </a:cubicBezTo>
                    <a:cubicBezTo>
                      <a:pt x="269622" y="313729"/>
                      <a:pt x="277978" y="313334"/>
                      <a:pt x="285293" y="310896"/>
                    </a:cubicBezTo>
                    <a:lnTo>
                      <a:pt x="296266" y="307238"/>
                    </a:lnTo>
                    <a:lnTo>
                      <a:pt x="307239" y="303581"/>
                    </a:lnTo>
                    <a:cubicBezTo>
                      <a:pt x="321526" y="289292"/>
                      <a:pt x="306535" y="302103"/>
                      <a:pt x="325527" y="292608"/>
                    </a:cubicBezTo>
                    <a:cubicBezTo>
                      <a:pt x="329459" y="290642"/>
                      <a:pt x="332483" y="287078"/>
                      <a:pt x="336500" y="285293"/>
                    </a:cubicBezTo>
                    <a:cubicBezTo>
                      <a:pt x="343546" y="282161"/>
                      <a:pt x="358445" y="277977"/>
                      <a:pt x="358445" y="277977"/>
                    </a:cubicBezTo>
                    <a:cubicBezTo>
                      <a:pt x="362103" y="279196"/>
                      <a:pt x="366692" y="278909"/>
                      <a:pt x="369418" y="281635"/>
                    </a:cubicBezTo>
                    <a:cubicBezTo>
                      <a:pt x="376733" y="288950"/>
                      <a:pt x="369419" y="303581"/>
                      <a:pt x="376733" y="281635"/>
                    </a:cubicBezTo>
                    <a:cubicBezTo>
                      <a:pt x="375727" y="278616"/>
                      <a:pt x="372456" y="263347"/>
                      <a:pt x="365760" y="263347"/>
                    </a:cubicBezTo>
                    <a:cubicBezTo>
                      <a:pt x="358049" y="263347"/>
                      <a:pt x="343815" y="270662"/>
                      <a:pt x="343815" y="270662"/>
                    </a:cubicBezTo>
                    <a:cubicBezTo>
                      <a:pt x="355555" y="262835"/>
                      <a:pt x="372051" y="253910"/>
                      <a:pt x="380391" y="241401"/>
                    </a:cubicBezTo>
                    <a:cubicBezTo>
                      <a:pt x="382829" y="237744"/>
                      <a:pt x="384960" y="233861"/>
                      <a:pt x="387706" y="230429"/>
                    </a:cubicBezTo>
                    <a:cubicBezTo>
                      <a:pt x="394010" y="222549"/>
                      <a:pt x="410578" y="210613"/>
                      <a:pt x="416967" y="208483"/>
                    </a:cubicBezTo>
                    <a:lnTo>
                      <a:pt x="449885" y="197510"/>
                    </a:lnTo>
                    <a:lnTo>
                      <a:pt x="460858" y="193853"/>
                    </a:lnTo>
                    <a:cubicBezTo>
                      <a:pt x="463296" y="191414"/>
                      <a:pt x="464901" y="187628"/>
                      <a:pt x="468173" y="186537"/>
                    </a:cubicBezTo>
                    <a:cubicBezTo>
                      <a:pt x="479968" y="182605"/>
                      <a:pt x="492953" y="183153"/>
                      <a:pt x="504749" y="179222"/>
                    </a:cubicBezTo>
                    <a:lnTo>
                      <a:pt x="515722" y="175565"/>
                    </a:lnTo>
                    <a:cubicBezTo>
                      <a:pt x="520599" y="168250"/>
                      <a:pt x="524135" y="159835"/>
                      <a:pt x="530352" y="153619"/>
                    </a:cubicBezTo>
                    <a:cubicBezTo>
                      <a:pt x="532791" y="151181"/>
                      <a:pt x="535514" y="148997"/>
                      <a:pt x="537668" y="146304"/>
                    </a:cubicBezTo>
                    <a:cubicBezTo>
                      <a:pt x="549180" y="131915"/>
                      <a:pt x="540312" y="137395"/>
                      <a:pt x="555956" y="124358"/>
                    </a:cubicBezTo>
                    <a:cubicBezTo>
                      <a:pt x="567549" y="114697"/>
                      <a:pt x="572924" y="115045"/>
                      <a:pt x="588874" y="109728"/>
                    </a:cubicBezTo>
                    <a:cubicBezTo>
                      <a:pt x="592532" y="108509"/>
                      <a:pt x="596639" y="108209"/>
                      <a:pt x="599847" y="106070"/>
                    </a:cubicBezTo>
                    <a:cubicBezTo>
                      <a:pt x="614028" y="96617"/>
                      <a:pt x="606650" y="100145"/>
                      <a:pt x="621792" y="95097"/>
                    </a:cubicBezTo>
                    <a:cubicBezTo>
                      <a:pt x="640333" y="76559"/>
                      <a:pt x="616336" y="98372"/>
                      <a:pt x="640080" y="84125"/>
                    </a:cubicBezTo>
                    <a:cubicBezTo>
                      <a:pt x="665182" y="69063"/>
                      <a:pt x="627290" y="83511"/>
                      <a:pt x="658368" y="73152"/>
                    </a:cubicBezTo>
                    <a:cubicBezTo>
                      <a:pt x="662026" y="70714"/>
                      <a:pt x="665324" y="67622"/>
                      <a:pt x="669341" y="65837"/>
                    </a:cubicBezTo>
                    <a:cubicBezTo>
                      <a:pt x="676387" y="62705"/>
                      <a:pt x="683972" y="60959"/>
                      <a:pt x="691287" y="58521"/>
                    </a:cubicBezTo>
                    <a:lnTo>
                      <a:pt x="713232" y="51206"/>
                    </a:lnTo>
                    <a:lnTo>
                      <a:pt x="735178" y="43891"/>
                    </a:lnTo>
                    <a:cubicBezTo>
                      <a:pt x="738836" y="42672"/>
                      <a:pt x="742370" y="40989"/>
                      <a:pt x="746151" y="40233"/>
                    </a:cubicBezTo>
                    <a:cubicBezTo>
                      <a:pt x="752247" y="39014"/>
                      <a:pt x="758441" y="38212"/>
                      <a:pt x="764439" y="36576"/>
                    </a:cubicBezTo>
                    <a:cubicBezTo>
                      <a:pt x="771878" y="34547"/>
                      <a:pt x="786384" y="29261"/>
                      <a:pt x="786384" y="29261"/>
                    </a:cubicBezTo>
                    <a:cubicBezTo>
                      <a:pt x="788823" y="26822"/>
                      <a:pt x="790615" y="23487"/>
                      <a:pt x="793700" y="21945"/>
                    </a:cubicBezTo>
                    <a:cubicBezTo>
                      <a:pt x="811685" y="12952"/>
                      <a:pt x="821583" y="14548"/>
                      <a:pt x="841248" y="10973"/>
                    </a:cubicBezTo>
                    <a:cubicBezTo>
                      <a:pt x="885067" y="3006"/>
                      <a:pt x="831593" y="11492"/>
                      <a:pt x="866852" y="3657"/>
                    </a:cubicBezTo>
                    <a:cubicBezTo>
                      <a:pt x="874091" y="2048"/>
                      <a:pt x="881482" y="1219"/>
                      <a:pt x="888797" y="0"/>
                    </a:cubicBezTo>
                    <a:lnTo>
                      <a:pt x="969264" y="3657"/>
                    </a:lnTo>
                    <a:cubicBezTo>
                      <a:pt x="990972" y="5057"/>
                      <a:pt x="1009907" y="8922"/>
                      <a:pt x="1031444" y="10973"/>
                    </a:cubicBezTo>
                    <a:cubicBezTo>
                      <a:pt x="1047269" y="12480"/>
                      <a:pt x="1063143" y="13411"/>
                      <a:pt x="1078992" y="14630"/>
                    </a:cubicBezTo>
                    <a:cubicBezTo>
                      <a:pt x="1115878" y="26926"/>
                      <a:pt x="1058657" y="8163"/>
                      <a:pt x="1104596" y="21945"/>
                    </a:cubicBezTo>
                    <a:cubicBezTo>
                      <a:pt x="1111982" y="24161"/>
                      <a:pt x="1119226" y="26823"/>
                      <a:pt x="1126541" y="29261"/>
                    </a:cubicBezTo>
                    <a:cubicBezTo>
                      <a:pt x="1126546" y="29263"/>
                      <a:pt x="1148483" y="36573"/>
                      <a:pt x="1148487" y="36576"/>
                    </a:cubicBezTo>
                    <a:cubicBezTo>
                      <a:pt x="1155802" y="41453"/>
                      <a:pt x="1164215" y="44990"/>
                      <a:pt x="1170432" y="51206"/>
                    </a:cubicBezTo>
                    <a:cubicBezTo>
                      <a:pt x="1172871" y="53644"/>
                      <a:pt x="1174791" y="56747"/>
                      <a:pt x="1177748" y="58521"/>
                    </a:cubicBezTo>
                    <a:cubicBezTo>
                      <a:pt x="1181054" y="60505"/>
                      <a:pt x="1185063" y="60960"/>
                      <a:pt x="1188720" y="62179"/>
                    </a:cubicBezTo>
                    <a:cubicBezTo>
                      <a:pt x="1191159" y="64617"/>
                      <a:pt x="1193079" y="67720"/>
                      <a:pt x="1196036" y="69494"/>
                    </a:cubicBezTo>
                    <a:cubicBezTo>
                      <a:pt x="1219777" y="83739"/>
                      <a:pt x="1195786" y="61932"/>
                      <a:pt x="1214324" y="80467"/>
                    </a:cubicBezTo>
                    <a:cubicBezTo>
                      <a:pt x="1218186" y="92056"/>
                      <a:pt x="1217193" y="92285"/>
                      <a:pt x="1225296" y="102413"/>
                    </a:cubicBezTo>
                    <a:cubicBezTo>
                      <a:pt x="1227450" y="105106"/>
                      <a:pt x="1230458" y="107035"/>
                      <a:pt x="1232612" y="109728"/>
                    </a:cubicBezTo>
                    <a:cubicBezTo>
                      <a:pt x="1235358" y="113161"/>
                      <a:pt x="1236619" y="117806"/>
                      <a:pt x="1239927" y="120701"/>
                    </a:cubicBezTo>
                    <a:cubicBezTo>
                      <a:pt x="1246543" y="126490"/>
                      <a:pt x="1255655" y="129115"/>
                      <a:pt x="1261872" y="135331"/>
                    </a:cubicBezTo>
                    <a:cubicBezTo>
                      <a:pt x="1272296" y="145754"/>
                      <a:pt x="1266319" y="140733"/>
                      <a:pt x="1280160" y="149961"/>
                    </a:cubicBezTo>
                    <a:cubicBezTo>
                      <a:pt x="1281379" y="153619"/>
                      <a:pt x="1282094" y="157485"/>
                      <a:pt x="1283818" y="160934"/>
                    </a:cubicBezTo>
                    <a:cubicBezTo>
                      <a:pt x="1297999" y="189296"/>
                      <a:pt x="1285596" y="155299"/>
                      <a:pt x="1294791" y="182880"/>
                    </a:cubicBezTo>
                    <a:cubicBezTo>
                      <a:pt x="1298689" y="260850"/>
                      <a:pt x="1300929" y="260945"/>
                      <a:pt x="1294791" y="343814"/>
                    </a:cubicBezTo>
                    <a:cubicBezTo>
                      <a:pt x="1294506" y="347659"/>
                      <a:pt x="1293859" y="352061"/>
                      <a:pt x="1291133" y="354787"/>
                    </a:cubicBezTo>
                    <a:cubicBezTo>
                      <a:pt x="1284916" y="361004"/>
                      <a:pt x="1275405" y="363200"/>
                      <a:pt x="1269188" y="369417"/>
                    </a:cubicBezTo>
                    <a:cubicBezTo>
                      <a:pt x="1266749" y="371856"/>
                      <a:pt x="1263941" y="373974"/>
                      <a:pt x="1261872" y="376733"/>
                    </a:cubicBezTo>
                    <a:cubicBezTo>
                      <a:pt x="1261865" y="376742"/>
                      <a:pt x="1243588" y="404160"/>
                      <a:pt x="1239927" y="409651"/>
                    </a:cubicBezTo>
                    <a:cubicBezTo>
                      <a:pt x="1217413" y="443424"/>
                      <a:pt x="1246144" y="401880"/>
                      <a:pt x="1225296" y="427939"/>
                    </a:cubicBezTo>
                    <a:cubicBezTo>
                      <a:pt x="1222550" y="431372"/>
                      <a:pt x="1217981" y="438912"/>
                      <a:pt x="1217981" y="438912"/>
                    </a:cubicBezTo>
                  </a:path>
                </a:pathLst>
              </a:cu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ndParaRPr>
              </a:p>
            </p:txBody>
          </p:sp>
          <p:sp>
            <p:nvSpPr>
              <p:cNvPr id="45" name="Freihandform 20">
                <a:extLst>
                  <a:ext uri="{FF2B5EF4-FFF2-40B4-BE49-F238E27FC236}">
                    <a16:creationId xmlns:a16="http://schemas.microsoft.com/office/drawing/2014/main" id="{889E4EE0-4E59-855D-75E6-53A4D68B4468}"/>
                  </a:ext>
                </a:extLst>
              </p:cNvPr>
              <p:cNvSpPr/>
              <p:nvPr/>
            </p:nvSpPr>
            <p:spPr bwMode="auto">
              <a:xfrm>
                <a:off x="4173322" y="3240634"/>
                <a:ext cx="577900" cy="310896"/>
              </a:xfrm>
              <a:custGeom>
                <a:avLst/>
                <a:gdLst>
                  <a:gd name="connsiteX0" fmla="*/ 577900 w 577900"/>
                  <a:gd name="connsiteY0" fmla="*/ 0 h 310896"/>
                  <a:gd name="connsiteX1" fmla="*/ 541324 w 577900"/>
                  <a:gd name="connsiteY1" fmla="*/ 25603 h 310896"/>
                  <a:gd name="connsiteX2" fmla="*/ 523036 w 577900"/>
                  <a:gd name="connsiteY2" fmla="*/ 43891 h 310896"/>
                  <a:gd name="connsiteX3" fmla="*/ 515721 w 577900"/>
                  <a:gd name="connsiteY3" fmla="*/ 54864 h 310896"/>
                  <a:gd name="connsiteX4" fmla="*/ 512064 w 577900"/>
                  <a:gd name="connsiteY4" fmla="*/ 65836 h 310896"/>
                  <a:gd name="connsiteX5" fmla="*/ 493776 w 577900"/>
                  <a:gd name="connsiteY5" fmla="*/ 80467 h 310896"/>
                  <a:gd name="connsiteX6" fmla="*/ 486460 w 577900"/>
                  <a:gd name="connsiteY6" fmla="*/ 87782 h 310896"/>
                  <a:gd name="connsiteX7" fmla="*/ 468172 w 577900"/>
                  <a:gd name="connsiteY7" fmla="*/ 102412 h 310896"/>
                  <a:gd name="connsiteX8" fmla="*/ 460857 w 577900"/>
                  <a:gd name="connsiteY8" fmla="*/ 113385 h 310896"/>
                  <a:gd name="connsiteX9" fmla="*/ 449884 w 577900"/>
                  <a:gd name="connsiteY9" fmla="*/ 120700 h 310896"/>
                  <a:gd name="connsiteX10" fmla="*/ 435254 w 577900"/>
                  <a:gd name="connsiteY10" fmla="*/ 142646 h 310896"/>
                  <a:gd name="connsiteX11" fmla="*/ 427939 w 577900"/>
                  <a:gd name="connsiteY11" fmla="*/ 153619 h 310896"/>
                  <a:gd name="connsiteX12" fmla="*/ 420624 w 577900"/>
                  <a:gd name="connsiteY12" fmla="*/ 164592 h 310896"/>
                  <a:gd name="connsiteX13" fmla="*/ 413308 w 577900"/>
                  <a:gd name="connsiteY13" fmla="*/ 171907 h 310896"/>
                  <a:gd name="connsiteX14" fmla="*/ 405993 w 577900"/>
                  <a:gd name="connsiteY14" fmla="*/ 182880 h 310896"/>
                  <a:gd name="connsiteX15" fmla="*/ 395020 w 577900"/>
                  <a:gd name="connsiteY15" fmla="*/ 190195 h 310896"/>
                  <a:gd name="connsiteX16" fmla="*/ 376732 w 577900"/>
                  <a:gd name="connsiteY16" fmla="*/ 208483 h 310896"/>
                  <a:gd name="connsiteX17" fmla="*/ 358444 w 577900"/>
                  <a:gd name="connsiteY17" fmla="*/ 226771 h 310896"/>
                  <a:gd name="connsiteX18" fmla="*/ 351129 w 577900"/>
                  <a:gd name="connsiteY18" fmla="*/ 237744 h 310896"/>
                  <a:gd name="connsiteX19" fmla="*/ 340156 w 577900"/>
                  <a:gd name="connsiteY19" fmla="*/ 241401 h 310896"/>
                  <a:gd name="connsiteX20" fmla="*/ 329184 w 577900"/>
                  <a:gd name="connsiteY20" fmla="*/ 248716 h 310896"/>
                  <a:gd name="connsiteX21" fmla="*/ 318211 w 577900"/>
                  <a:gd name="connsiteY21" fmla="*/ 252374 h 310896"/>
                  <a:gd name="connsiteX22" fmla="*/ 307238 w 577900"/>
                  <a:gd name="connsiteY22" fmla="*/ 259689 h 310896"/>
                  <a:gd name="connsiteX23" fmla="*/ 296265 w 577900"/>
                  <a:gd name="connsiteY23" fmla="*/ 263347 h 310896"/>
                  <a:gd name="connsiteX24" fmla="*/ 274320 w 577900"/>
                  <a:gd name="connsiteY24" fmla="*/ 274320 h 310896"/>
                  <a:gd name="connsiteX25" fmla="*/ 256032 w 577900"/>
                  <a:gd name="connsiteY25" fmla="*/ 285292 h 310896"/>
                  <a:gd name="connsiteX26" fmla="*/ 248716 w 577900"/>
                  <a:gd name="connsiteY26" fmla="*/ 292608 h 310896"/>
                  <a:gd name="connsiteX27" fmla="*/ 226771 w 577900"/>
                  <a:gd name="connsiteY27" fmla="*/ 299923 h 310896"/>
                  <a:gd name="connsiteX28" fmla="*/ 215798 w 577900"/>
                  <a:gd name="connsiteY28" fmla="*/ 303580 h 310896"/>
                  <a:gd name="connsiteX29" fmla="*/ 186537 w 577900"/>
                  <a:gd name="connsiteY29" fmla="*/ 310896 h 310896"/>
                  <a:gd name="connsiteX30" fmla="*/ 95097 w 577900"/>
                  <a:gd name="connsiteY30" fmla="*/ 307238 h 310896"/>
                  <a:gd name="connsiteX31" fmla="*/ 62179 w 577900"/>
                  <a:gd name="connsiteY31" fmla="*/ 296265 h 310896"/>
                  <a:gd name="connsiteX32" fmla="*/ 51206 w 577900"/>
                  <a:gd name="connsiteY32" fmla="*/ 292608 h 310896"/>
                  <a:gd name="connsiteX33" fmla="*/ 21945 w 577900"/>
                  <a:gd name="connsiteY33" fmla="*/ 277977 h 310896"/>
                  <a:gd name="connsiteX34" fmla="*/ 10972 w 577900"/>
                  <a:gd name="connsiteY34" fmla="*/ 274320 h 310896"/>
                  <a:gd name="connsiteX35" fmla="*/ 0 w 577900"/>
                  <a:gd name="connsiteY35" fmla="*/ 263347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7900" h="310896">
                    <a:moveTo>
                      <a:pt x="577900" y="0"/>
                    </a:moveTo>
                    <a:cubicBezTo>
                      <a:pt x="565708" y="8534"/>
                      <a:pt x="549579" y="13220"/>
                      <a:pt x="541324" y="25603"/>
                    </a:cubicBezTo>
                    <a:cubicBezTo>
                      <a:pt x="531571" y="40234"/>
                      <a:pt x="537667" y="34138"/>
                      <a:pt x="523036" y="43891"/>
                    </a:cubicBezTo>
                    <a:cubicBezTo>
                      <a:pt x="520598" y="47549"/>
                      <a:pt x="517687" y="50932"/>
                      <a:pt x="515721" y="54864"/>
                    </a:cubicBezTo>
                    <a:cubicBezTo>
                      <a:pt x="513997" y="58312"/>
                      <a:pt x="514047" y="62530"/>
                      <a:pt x="512064" y="65836"/>
                    </a:cubicBezTo>
                    <a:cubicBezTo>
                      <a:pt x="507988" y="72629"/>
                      <a:pt x="499527" y="75867"/>
                      <a:pt x="493776" y="80467"/>
                    </a:cubicBezTo>
                    <a:cubicBezTo>
                      <a:pt x="491083" y="82621"/>
                      <a:pt x="488614" y="85089"/>
                      <a:pt x="486460" y="87782"/>
                    </a:cubicBezTo>
                    <a:cubicBezTo>
                      <a:pt x="474427" y="102823"/>
                      <a:pt x="485578" y="96611"/>
                      <a:pt x="468172" y="102412"/>
                    </a:cubicBezTo>
                    <a:cubicBezTo>
                      <a:pt x="465734" y="106070"/>
                      <a:pt x="463965" y="110277"/>
                      <a:pt x="460857" y="113385"/>
                    </a:cubicBezTo>
                    <a:cubicBezTo>
                      <a:pt x="457749" y="116493"/>
                      <a:pt x="452779" y="117392"/>
                      <a:pt x="449884" y="120700"/>
                    </a:cubicBezTo>
                    <a:cubicBezTo>
                      <a:pt x="444095" y="127317"/>
                      <a:pt x="440131" y="135331"/>
                      <a:pt x="435254" y="142646"/>
                    </a:cubicBezTo>
                    <a:lnTo>
                      <a:pt x="427939" y="153619"/>
                    </a:lnTo>
                    <a:cubicBezTo>
                      <a:pt x="425501" y="157277"/>
                      <a:pt x="423733" y="161484"/>
                      <a:pt x="420624" y="164592"/>
                    </a:cubicBezTo>
                    <a:cubicBezTo>
                      <a:pt x="418185" y="167030"/>
                      <a:pt x="415462" y="169214"/>
                      <a:pt x="413308" y="171907"/>
                    </a:cubicBezTo>
                    <a:cubicBezTo>
                      <a:pt x="410562" y="175340"/>
                      <a:pt x="409101" y="179772"/>
                      <a:pt x="405993" y="182880"/>
                    </a:cubicBezTo>
                    <a:cubicBezTo>
                      <a:pt x="402885" y="185988"/>
                      <a:pt x="398678" y="187757"/>
                      <a:pt x="395020" y="190195"/>
                    </a:cubicBezTo>
                    <a:cubicBezTo>
                      <a:pt x="375513" y="219456"/>
                      <a:pt x="401116" y="184099"/>
                      <a:pt x="376732" y="208483"/>
                    </a:cubicBezTo>
                    <a:cubicBezTo>
                      <a:pt x="352348" y="232867"/>
                      <a:pt x="387705" y="207264"/>
                      <a:pt x="358444" y="226771"/>
                    </a:cubicBezTo>
                    <a:cubicBezTo>
                      <a:pt x="356006" y="230429"/>
                      <a:pt x="354562" y="234998"/>
                      <a:pt x="351129" y="237744"/>
                    </a:cubicBezTo>
                    <a:cubicBezTo>
                      <a:pt x="348118" y="240152"/>
                      <a:pt x="343604" y="239677"/>
                      <a:pt x="340156" y="241401"/>
                    </a:cubicBezTo>
                    <a:cubicBezTo>
                      <a:pt x="336224" y="243367"/>
                      <a:pt x="333116" y="246750"/>
                      <a:pt x="329184" y="248716"/>
                    </a:cubicBezTo>
                    <a:cubicBezTo>
                      <a:pt x="325736" y="250440"/>
                      <a:pt x="321660" y="250650"/>
                      <a:pt x="318211" y="252374"/>
                    </a:cubicBezTo>
                    <a:cubicBezTo>
                      <a:pt x="314279" y="254340"/>
                      <a:pt x="311170" y="257723"/>
                      <a:pt x="307238" y="259689"/>
                    </a:cubicBezTo>
                    <a:cubicBezTo>
                      <a:pt x="303789" y="261413"/>
                      <a:pt x="299714" y="261623"/>
                      <a:pt x="296265" y="263347"/>
                    </a:cubicBezTo>
                    <a:cubicBezTo>
                      <a:pt x="267901" y="277529"/>
                      <a:pt x="301901" y="265125"/>
                      <a:pt x="274320" y="274320"/>
                    </a:cubicBezTo>
                    <a:cubicBezTo>
                      <a:pt x="255779" y="292858"/>
                      <a:pt x="279776" y="271045"/>
                      <a:pt x="256032" y="285292"/>
                    </a:cubicBezTo>
                    <a:cubicBezTo>
                      <a:pt x="253075" y="287066"/>
                      <a:pt x="251801" y="291066"/>
                      <a:pt x="248716" y="292608"/>
                    </a:cubicBezTo>
                    <a:cubicBezTo>
                      <a:pt x="241819" y="296056"/>
                      <a:pt x="234086" y="297485"/>
                      <a:pt x="226771" y="299923"/>
                    </a:cubicBezTo>
                    <a:cubicBezTo>
                      <a:pt x="223113" y="301142"/>
                      <a:pt x="219538" y="302645"/>
                      <a:pt x="215798" y="303580"/>
                    </a:cubicBezTo>
                    <a:lnTo>
                      <a:pt x="186537" y="310896"/>
                    </a:lnTo>
                    <a:cubicBezTo>
                      <a:pt x="156057" y="309677"/>
                      <a:pt x="125460" y="310176"/>
                      <a:pt x="95097" y="307238"/>
                    </a:cubicBezTo>
                    <a:cubicBezTo>
                      <a:pt x="95092" y="307237"/>
                      <a:pt x="67668" y="298094"/>
                      <a:pt x="62179" y="296265"/>
                    </a:cubicBezTo>
                    <a:lnTo>
                      <a:pt x="51206" y="292608"/>
                    </a:lnTo>
                    <a:cubicBezTo>
                      <a:pt x="38439" y="279839"/>
                      <a:pt x="47162" y="286382"/>
                      <a:pt x="21945" y="277977"/>
                    </a:cubicBezTo>
                    <a:lnTo>
                      <a:pt x="10972" y="274320"/>
                    </a:lnTo>
                    <a:lnTo>
                      <a:pt x="0" y="263347"/>
                    </a:lnTo>
                  </a:path>
                </a:pathLst>
              </a:cu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ndParaRPr>
              </a:p>
            </p:txBody>
          </p:sp>
          <p:sp>
            <p:nvSpPr>
              <p:cNvPr id="46" name="Freihandform 21">
                <a:extLst>
                  <a:ext uri="{FF2B5EF4-FFF2-40B4-BE49-F238E27FC236}">
                    <a16:creationId xmlns:a16="http://schemas.microsoft.com/office/drawing/2014/main" id="{CEC69BE8-4286-6DCB-93E2-5DF09D5C7198}"/>
                  </a:ext>
                </a:extLst>
              </p:cNvPr>
              <p:cNvSpPr/>
              <p:nvPr/>
            </p:nvSpPr>
            <p:spPr bwMode="auto">
              <a:xfrm>
                <a:off x="3112618" y="3024835"/>
                <a:ext cx="2659075" cy="1494422"/>
              </a:xfrm>
              <a:custGeom>
                <a:avLst/>
                <a:gdLst>
                  <a:gd name="connsiteX0" fmla="*/ 1002182 w 2659075"/>
                  <a:gd name="connsiteY0" fmla="*/ 402336 h 1494422"/>
                  <a:gd name="connsiteX1" fmla="*/ 976579 w 2659075"/>
                  <a:gd name="connsiteY1" fmla="*/ 398679 h 1494422"/>
                  <a:gd name="connsiteX2" fmla="*/ 972921 w 2659075"/>
                  <a:gd name="connsiteY2" fmla="*/ 387706 h 1494422"/>
                  <a:gd name="connsiteX3" fmla="*/ 961948 w 2659075"/>
                  <a:gd name="connsiteY3" fmla="*/ 376733 h 1494422"/>
                  <a:gd name="connsiteX4" fmla="*/ 958291 w 2659075"/>
                  <a:gd name="connsiteY4" fmla="*/ 365760 h 1494422"/>
                  <a:gd name="connsiteX5" fmla="*/ 969264 w 2659075"/>
                  <a:gd name="connsiteY5" fmla="*/ 358445 h 1494422"/>
                  <a:gd name="connsiteX6" fmla="*/ 950976 w 2659075"/>
                  <a:gd name="connsiteY6" fmla="*/ 340157 h 1494422"/>
                  <a:gd name="connsiteX7" fmla="*/ 943660 w 2659075"/>
                  <a:gd name="connsiteY7" fmla="*/ 332842 h 1494422"/>
                  <a:gd name="connsiteX8" fmla="*/ 940003 w 2659075"/>
                  <a:gd name="connsiteY8" fmla="*/ 321869 h 1494422"/>
                  <a:gd name="connsiteX9" fmla="*/ 925372 w 2659075"/>
                  <a:gd name="connsiteY9" fmla="*/ 303581 h 1494422"/>
                  <a:gd name="connsiteX10" fmla="*/ 918057 w 2659075"/>
                  <a:gd name="connsiteY10" fmla="*/ 292608 h 1494422"/>
                  <a:gd name="connsiteX11" fmla="*/ 907084 w 2659075"/>
                  <a:gd name="connsiteY11" fmla="*/ 270663 h 1494422"/>
                  <a:gd name="connsiteX12" fmla="*/ 892454 w 2659075"/>
                  <a:gd name="connsiteY12" fmla="*/ 252375 h 1494422"/>
                  <a:gd name="connsiteX13" fmla="*/ 881481 w 2659075"/>
                  <a:gd name="connsiteY13" fmla="*/ 230429 h 1494422"/>
                  <a:gd name="connsiteX14" fmla="*/ 870508 w 2659075"/>
                  <a:gd name="connsiteY14" fmla="*/ 208483 h 1494422"/>
                  <a:gd name="connsiteX15" fmla="*/ 866851 w 2659075"/>
                  <a:gd name="connsiteY15" fmla="*/ 197511 h 1494422"/>
                  <a:gd name="connsiteX16" fmla="*/ 841248 w 2659075"/>
                  <a:gd name="connsiteY16" fmla="*/ 175565 h 1494422"/>
                  <a:gd name="connsiteX17" fmla="*/ 833932 w 2659075"/>
                  <a:gd name="connsiteY17" fmla="*/ 168250 h 1494422"/>
                  <a:gd name="connsiteX18" fmla="*/ 826617 w 2659075"/>
                  <a:gd name="connsiteY18" fmla="*/ 146304 h 1494422"/>
                  <a:gd name="connsiteX19" fmla="*/ 822960 w 2659075"/>
                  <a:gd name="connsiteY19" fmla="*/ 135331 h 1494422"/>
                  <a:gd name="connsiteX20" fmla="*/ 815644 w 2659075"/>
                  <a:gd name="connsiteY20" fmla="*/ 128016 h 1494422"/>
                  <a:gd name="connsiteX21" fmla="*/ 808329 w 2659075"/>
                  <a:gd name="connsiteY21" fmla="*/ 117043 h 1494422"/>
                  <a:gd name="connsiteX22" fmla="*/ 786384 w 2659075"/>
                  <a:gd name="connsiteY22" fmla="*/ 102413 h 1494422"/>
                  <a:gd name="connsiteX23" fmla="*/ 768096 w 2659075"/>
                  <a:gd name="connsiteY23" fmla="*/ 87783 h 1494422"/>
                  <a:gd name="connsiteX24" fmla="*/ 749808 w 2659075"/>
                  <a:gd name="connsiteY24" fmla="*/ 73152 h 1494422"/>
                  <a:gd name="connsiteX25" fmla="*/ 746150 w 2659075"/>
                  <a:gd name="connsiteY25" fmla="*/ 62179 h 1494422"/>
                  <a:gd name="connsiteX26" fmla="*/ 724204 w 2659075"/>
                  <a:gd name="connsiteY26" fmla="*/ 47549 h 1494422"/>
                  <a:gd name="connsiteX27" fmla="*/ 691286 w 2659075"/>
                  <a:gd name="connsiteY27" fmla="*/ 32919 h 1494422"/>
                  <a:gd name="connsiteX28" fmla="*/ 669340 w 2659075"/>
                  <a:gd name="connsiteY28" fmla="*/ 25603 h 1494422"/>
                  <a:gd name="connsiteX29" fmla="*/ 658368 w 2659075"/>
                  <a:gd name="connsiteY29" fmla="*/ 21946 h 1494422"/>
                  <a:gd name="connsiteX30" fmla="*/ 640080 w 2659075"/>
                  <a:gd name="connsiteY30" fmla="*/ 10973 h 1494422"/>
                  <a:gd name="connsiteX31" fmla="*/ 632764 w 2659075"/>
                  <a:gd name="connsiteY31" fmla="*/ 3658 h 1494422"/>
                  <a:gd name="connsiteX32" fmla="*/ 607161 w 2659075"/>
                  <a:gd name="connsiteY32" fmla="*/ 0 h 1494422"/>
                  <a:gd name="connsiteX33" fmla="*/ 559612 w 2659075"/>
                  <a:gd name="connsiteY33" fmla="*/ 3658 h 1494422"/>
                  <a:gd name="connsiteX34" fmla="*/ 548640 w 2659075"/>
                  <a:gd name="connsiteY34" fmla="*/ 7315 h 1494422"/>
                  <a:gd name="connsiteX35" fmla="*/ 519379 w 2659075"/>
                  <a:gd name="connsiteY35" fmla="*/ 10973 h 1494422"/>
                  <a:gd name="connsiteX36" fmla="*/ 453542 w 2659075"/>
                  <a:gd name="connsiteY36" fmla="*/ 18288 h 1494422"/>
                  <a:gd name="connsiteX37" fmla="*/ 431596 w 2659075"/>
                  <a:gd name="connsiteY37" fmla="*/ 25603 h 1494422"/>
                  <a:gd name="connsiteX38" fmla="*/ 424281 w 2659075"/>
                  <a:gd name="connsiteY38" fmla="*/ 32919 h 1494422"/>
                  <a:gd name="connsiteX39" fmla="*/ 391363 w 2659075"/>
                  <a:gd name="connsiteY39" fmla="*/ 43891 h 1494422"/>
                  <a:gd name="connsiteX40" fmla="*/ 380390 w 2659075"/>
                  <a:gd name="connsiteY40" fmla="*/ 47549 h 1494422"/>
                  <a:gd name="connsiteX41" fmla="*/ 358444 w 2659075"/>
                  <a:gd name="connsiteY41" fmla="*/ 58522 h 1494422"/>
                  <a:gd name="connsiteX42" fmla="*/ 347472 w 2659075"/>
                  <a:gd name="connsiteY42" fmla="*/ 65837 h 1494422"/>
                  <a:gd name="connsiteX43" fmla="*/ 336499 w 2659075"/>
                  <a:gd name="connsiteY43" fmla="*/ 69495 h 1494422"/>
                  <a:gd name="connsiteX44" fmla="*/ 314553 w 2659075"/>
                  <a:gd name="connsiteY44" fmla="*/ 84125 h 1494422"/>
                  <a:gd name="connsiteX45" fmla="*/ 303580 w 2659075"/>
                  <a:gd name="connsiteY45" fmla="*/ 91440 h 1494422"/>
                  <a:gd name="connsiteX46" fmla="*/ 292608 w 2659075"/>
                  <a:gd name="connsiteY46" fmla="*/ 95098 h 1494422"/>
                  <a:gd name="connsiteX47" fmla="*/ 274320 w 2659075"/>
                  <a:gd name="connsiteY47" fmla="*/ 113386 h 1494422"/>
                  <a:gd name="connsiteX48" fmla="*/ 267004 w 2659075"/>
                  <a:gd name="connsiteY48" fmla="*/ 120701 h 1494422"/>
                  <a:gd name="connsiteX49" fmla="*/ 256032 w 2659075"/>
                  <a:gd name="connsiteY49" fmla="*/ 124359 h 1494422"/>
                  <a:gd name="connsiteX50" fmla="*/ 237744 w 2659075"/>
                  <a:gd name="connsiteY50" fmla="*/ 142647 h 1494422"/>
                  <a:gd name="connsiteX51" fmla="*/ 230428 w 2659075"/>
                  <a:gd name="connsiteY51" fmla="*/ 149962 h 1494422"/>
                  <a:gd name="connsiteX52" fmla="*/ 219456 w 2659075"/>
                  <a:gd name="connsiteY52" fmla="*/ 157277 h 1494422"/>
                  <a:gd name="connsiteX53" fmla="*/ 204825 w 2659075"/>
                  <a:gd name="connsiteY53" fmla="*/ 175565 h 1494422"/>
                  <a:gd name="connsiteX54" fmla="*/ 179222 w 2659075"/>
                  <a:gd name="connsiteY54" fmla="*/ 204826 h 1494422"/>
                  <a:gd name="connsiteX55" fmla="*/ 171907 w 2659075"/>
                  <a:gd name="connsiteY55" fmla="*/ 215799 h 1494422"/>
                  <a:gd name="connsiteX56" fmla="*/ 160934 w 2659075"/>
                  <a:gd name="connsiteY56" fmla="*/ 223114 h 1494422"/>
                  <a:gd name="connsiteX57" fmla="*/ 146304 w 2659075"/>
                  <a:gd name="connsiteY57" fmla="*/ 241402 h 1494422"/>
                  <a:gd name="connsiteX58" fmla="*/ 142646 w 2659075"/>
                  <a:gd name="connsiteY58" fmla="*/ 252375 h 1494422"/>
                  <a:gd name="connsiteX59" fmla="*/ 128016 w 2659075"/>
                  <a:gd name="connsiteY59" fmla="*/ 270663 h 1494422"/>
                  <a:gd name="connsiteX60" fmla="*/ 124358 w 2659075"/>
                  <a:gd name="connsiteY60" fmla="*/ 281635 h 1494422"/>
                  <a:gd name="connsiteX61" fmla="*/ 117043 w 2659075"/>
                  <a:gd name="connsiteY61" fmla="*/ 288951 h 1494422"/>
                  <a:gd name="connsiteX62" fmla="*/ 109728 w 2659075"/>
                  <a:gd name="connsiteY62" fmla="*/ 299923 h 1494422"/>
                  <a:gd name="connsiteX63" fmla="*/ 95097 w 2659075"/>
                  <a:gd name="connsiteY63" fmla="*/ 318211 h 1494422"/>
                  <a:gd name="connsiteX64" fmla="*/ 80467 w 2659075"/>
                  <a:gd name="connsiteY64" fmla="*/ 351130 h 1494422"/>
                  <a:gd name="connsiteX65" fmla="*/ 76809 w 2659075"/>
                  <a:gd name="connsiteY65" fmla="*/ 362103 h 1494422"/>
                  <a:gd name="connsiteX66" fmla="*/ 69494 w 2659075"/>
                  <a:gd name="connsiteY66" fmla="*/ 373075 h 1494422"/>
                  <a:gd name="connsiteX67" fmla="*/ 62179 w 2659075"/>
                  <a:gd name="connsiteY67" fmla="*/ 395021 h 1494422"/>
                  <a:gd name="connsiteX68" fmla="*/ 58521 w 2659075"/>
                  <a:gd name="connsiteY68" fmla="*/ 405994 h 1494422"/>
                  <a:gd name="connsiteX69" fmla="*/ 54864 w 2659075"/>
                  <a:gd name="connsiteY69" fmla="*/ 424282 h 1494422"/>
                  <a:gd name="connsiteX70" fmla="*/ 51206 w 2659075"/>
                  <a:gd name="connsiteY70" fmla="*/ 438912 h 1494422"/>
                  <a:gd name="connsiteX71" fmla="*/ 47548 w 2659075"/>
                  <a:gd name="connsiteY71" fmla="*/ 460858 h 1494422"/>
                  <a:gd name="connsiteX72" fmla="*/ 36576 w 2659075"/>
                  <a:gd name="connsiteY72" fmla="*/ 464515 h 1494422"/>
                  <a:gd name="connsiteX73" fmla="*/ 29260 w 2659075"/>
                  <a:gd name="connsiteY73" fmla="*/ 490119 h 1494422"/>
                  <a:gd name="connsiteX74" fmla="*/ 21945 w 2659075"/>
                  <a:gd name="connsiteY74" fmla="*/ 501091 h 1494422"/>
                  <a:gd name="connsiteX75" fmla="*/ 18288 w 2659075"/>
                  <a:gd name="connsiteY75" fmla="*/ 519379 h 1494422"/>
                  <a:gd name="connsiteX76" fmla="*/ 14630 w 2659075"/>
                  <a:gd name="connsiteY76" fmla="*/ 530352 h 1494422"/>
                  <a:gd name="connsiteX77" fmla="*/ 7315 w 2659075"/>
                  <a:gd name="connsiteY77" fmla="*/ 574243 h 1494422"/>
                  <a:gd name="connsiteX78" fmla="*/ 0 w 2659075"/>
                  <a:gd name="connsiteY78" fmla="*/ 603504 h 1494422"/>
                  <a:gd name="connsiteX79" fmla="*/ 3657 w 2659075"/>
                  <a:gd name="connsiteY79" fmla="*/ 640080 h 1494422"/>
                  <a:gd name="connsiteX80" fmla="*/ 7315 w 2659075"/>
                  <a:gd name="connsiteY80" fmla="*/ 651053 h 1494422"/>
                  <a:gd name="connsiteX81" fmla="*/ 10972 w 2659075"/>
                  <a:gd name="connsiteY81" fmla="*/ 804672 h 1494422"/>
                  <a:gd name="connsiteX82" fmla="*/ 14630 w 2659075"/>
                  <a:gd name="connsiteY82" fmla="*/ 815645 h 1494422"/>
                  <a:gd name="connsiteX83" fmla="*/ 36576 w 2659075"/>
                  <a:gd name="connsiteY83" fmla="*/ 844906 h 1494422"/>
                  <a:gd name="connsiteX84" fmla="*/ 40233 w 2659075"/>
                  <a:gd name="connsiteY84" fmla="*/ 866851 h 1494422"/>
                  <a:gd name="connsiteX85" fmla="*/ 43891 w 2659075"/>
                  <a:gd name="connsiteY85" fmla="*/ 877824 h 1494422"/>
                  <a:gd name="connsiteX86" fmla="*/ 54864 w 2659075"/>
                  <a:gd name="connsiteY86" fmla="*/ 918058 h 1494422"/>
                  <a:gd name="connsiteX87" fmla="*/ 62179 w 2659075"/>
                  <a:gd name="connsiteY87" fmla="*/ 940003 h 1494422"/>
                  <a:gd name="connsiteX88" fmla="*/ 69494 w 2659075"/>
                  <a:gd name="connsiteY88" fmla="*/ 947319 h 1494422"/>
                  <a:gd name="connsiteX89" fmla="*/ 80467 w 2659075"/>
                  <a:gd name="connsiteY89" fmla="*/ 965607 h 1494422"/>
                  <a:gd name="connsiteX90" fmla="*/ 87782 w 2659075"/>
                  <a:gd name="connsiteY90" fmla="*/ 976579 h 1494422"/>
                  <a:gd name="connsiteX91" fmla="*/ 106070 w 2659075"/>
                  <a:gd name="connsiteY91" fmla="*/ 991210 h 1494422"/>
                  <a:gd name="connsiteX92" fmla="*/ 117043 w 2659075"/>
                  <a:gd name="connsiteY92" fmla="*/ 1013155 h 1494422"/>
                  <a:gd name="connsiteX93" fmla="*/ 124358 w 2659075"/>
                  <a:gd name="connsiteY93" fmla="*/ 1020471 h 1494422"/>
                  <a:gd name="connsiteX94" fmla="*/ 131673 w 2659075"/>
                  <a:gd name="connsiteY94" fmla="*/ 1031443 h 1494422"/>
                  <a:gd name="connsiteX95" fmla="*/ 138988 w 2659075"/>
                  <a:gd name="connsiteY95" fmla="*/ 1038759 h 1494422"/>
                  <a:gd name="connsiteX96" fmla="*/ 153619 w 2659075"/>
                  <a:gd name="connsiteY96" fmla="*/ 1060704 h 1494422"/>
                  <a:gd name="connsiteX97" fmla="*/ 160934 w 2659075"/>
                  <a:gd name="connsiteY97" fmla="*/ 1071677 h 1494422"/>
                  <a:gd name="connsiteX98" fmla="*/ 182880 w 2659075"/>
                  <a:gd name="connsiteY98" fmla="*/ 1086307 h 1494422"/>
                  <a:gd name="connsiteX99" fmla="*/ 190195 w 2659075"/>
                  <a:gd name="connsiteY99" fmla="*/ 1093623 h 1494422"/>
                  <a:gd name="connsiteX100" fmla="*/ 212140 w 2659075"/>
                  <a:gd name="connsiteY100" fmla="*/ 1108253 h 1494422"/>
                  <a:gd name="connsiteX101" fmla="*/ 219456 w 2659075"/>
                  <a:gd name="connsiteY101" fmla="*/ 1115568 h 1494422"/>
                  <a:gd name="connsiteX102" fmla="*/ 226771 w 2659075"/>
                  <a:gd name="connsiteY102" fmla="*/ 1126541 h 1494422"/>
                  <a:gd name="connsiteX103" fmla="*/ 237744 w 2659075"/>
                  <a:gd name="connsiteY103" fmla="*/ 1130199 h 1494422"/>
                  <a:gd name="connsiteX104" fmla="*/ 248716 w 2659075"/>
                  <a:gd name="connsiteY104" fmla="*/ 1137514 h 1494422"/>
                  <a:gd name="connsiteX105" fmla="*/ 256032 w 2659075"/>
                  <a:gd name="connsiteY105" fmla="*/ 1144829 h 1494422"/>
                  <a:gd name="connsiteX106" fmla="*/ 267004 w 2659075"/>
                  <a:gd name="connsiteY106" fmla="*/ 1148487 h 1494422"/>
                  <a:gd name="connsiteX107" fmla="*/ 274320 w 2659075"/>
                  <a:gd name="connsiteY107" fmla="*/ 1155802 h 1494422"/>
                  <a:gd name="connsiteX108" fmla="*/ 296265 w 2659075"/>
                  <a:gd name="connsiteY108" fmla="*/ 1163117 h 1494422"/>
                  <a:gd name="connsiteX109" fmla="*/ 307238 w 2659075"/>
                  <a:gd name="connsiteY109" fmla="*/ 1166775 h 1494422"/>
                  <a:gd name="connsiteX110" fmla="*/ 329184 w 2659075"/>
                  <a:gd name="connsiteY110" fmla="*/ 1177747 h 1494422"/>
                  <a:gd name="connsiteX111" fmla="*/ 336499 w 2659075"/>
                  <a:gd name="connsiteY111" fmla="*/ 1185063 h 1494422"/>
                  <a:gd name="connsiteX112" fmla="*/ 340156 w 2659075"/>
                  <a:gd name="connsiteY112" fmla="*/ 1196035 h 1494422"/>
                  <a:gd name="connsiteX113" fmla="*/ 362102 w 2659075"/>
                  <a:gd name="connsiteY113" fmla="*/ 1203351 h 1494422"/>
                  <a:gd name="connsiteX114" fmla="*/ 373075 w 2659075"/>
                  <a:gd name="connsiteY114" fmla="*/ 1210666 h 1494422"/>
                  <a:gd name="connsiteX115" fmla="*/ 395020 w 2659075"/>
                  <a:gd name="connsiteY115" fmla="*/ 1217981 h 1494422"/>
                  <a:gd name="connsiteX116" fmla="*/ 424281 w 2659075"/>
                  <a:gd name="connsiteY116" fmla="*/ 1232611 h 1494422"/>
                  <a:gd name="connsiteX117" fmla="*/ 435254 w 2659075"/>
                  <a:gd name="connsiteY117" fmla="*/ 1236269 h 1494422"/>
                  <a:gd name="connsiteX118" fmla="*/ 446227 w 2659075"/>
                  <a:gd name="connsiteY118" fmla="*/ 1239927 h 1494422"/>
                  <a:gd name="connsiteX119" fmla="*/ 504748 w 2659075"/>
                  <a:gd name="connsiteY119" fmla="*/ 1250899 h 1494422"/>
                  <a:gd name="connsiteX120" fmla="*/ 530352 w 2659075"/>
                  <a:gd name="connsiteY120" fmla="*/ 1258215 h 1494422"/>
                  <a:gd name="connsiteX121" fmla="*/ 541324 w 2659075"/>
                  <a:gd name="connsiteY121" fmla="*/ 1265530 h 1494422"/>
                  <a:gd name="connsiteX122" fmla="*/ 563270 w 2659075"/>
                  <a:gd name="connsiteY122" fmla="*/ 1272845 h 1494422"/>
                  <a:gd name="connsiteX123" fmla="*/ 574243 w 2659075"/>
                  <a:gd name="connsiteY123" fmla="*/ 1276503 h 1494422"/>
                  <a:gd name="connsiteX124" fmla="*/ 607161 w 2659075"/>
                  <a:gd name="connsiteY124" fmla="*/ 1283818 h 1494422"/>
                  <a:gd name="connsiteX125" fmla="*/ 621792 w 2659075"/>
                  <a:gd name="connsiteY125" fmla="*/ 1287475 h 1494422"/>
                  <a:gd name="connsiteX126" fmla="*/ 651052 w 2659075"/>
                  <a:gd name="connsiteY126" fmla="*/ 1291133 h 1494422"/>
                  <a:gd name="connsiteX127" fmla="*/ 705916 w 2659075"/>
                  <a:gd name="connsiteY127" fmla="*/ 1309421 h 1494422"/>
                  <a:gd name="connsiteX128" fmla="*/ 727862 w 2659075"/>
                  <a:gd name="connsiteY128" fmla="*/ 1316736 h 1494422"/>
                  <a:gd name="connsiteX129" fmla="*/ 764438 w 2659075"/>
                  <a:gd name="connsiteY129" fmla="*/ 1320394 h 1494422"/>
                  <a:gd name="connsiteX130" fmla="*/ 779068 w 2659075"/>
                  <a:gd name="connsiteY130" fmla="*/ 1324051 h 1494422"/>
                  <a:gd name="connsiteX131" fmla="*/ 819302 w 2659075"/>
                  <a:gd name="connsiteY131" fmla="*/ 1331367 h 1494422"/>
                  <a:gd name="connsiteX132" fmla="*/ 844905 w 2659075"/>
                  <a:gd name="connsiteY132" fmla="*/ 1338682 h 1494422"/>
                  <a:gd name="connsiteX133" fmla="*/ 859536 w 2659075"/>
                  <a:gd name="connsiteY133" fmla="*/ 1342339 h 1494422"/>
                  <a:gd name="connsiteX134" fmla="*/ 870508 w 2659075"/>
                  <a:gd name="connsiteY134" fmla="*/ 1345997 h 1494422"/>
                  <a:gd name="connsiteX135" fmla="*/ 885139 w 2659075"/>
                  <a:gd name="connsiteY135" fmla="*/ 1349655 h 1494422"/>
                  <a:gd name="connsiteX136" fmla="*/ 918057 w 2659075"/>
                  <a:gd name="connsiteY136" fmla="*/ 1360627 h 1494422"/>
                  <a:gd name="connsiteX137" fmla="*/ 940003 w 2659075"/>
                  <a:gd name="connsiteY137" fmla="*/ 1367943 h 1494422"/>
                  <a:gd name="connsiteX138" fmla="*/ 965606 w 2659075"/>
                  <a:gd name="connsiteY138" fmla="*/ 1375258 h 1494422"/>
                  <a:gd name="connsiteX139" fmla="*/ 1020470 w 2659075"/>
                  <a:gd name="connsiteY139" fmla="*/ 1382573 h 1494422"/>
                  <a:gd name="connsiteX140" fmla="*/ 1071676 w 2659075"/>
                  <a:gd name="connsiteY140" fmla="*/ 1393546 h 1494422"/>
                  <a:gd name="connsiteX141" fmla="*/ 1089964 w 2659075"/>
                  <a:gd name="connsiteY141" fmla="*/ 1397203 h 1494422"/>
                  <a:gd name="connsiteX142" fmla="*/ 1111910 w 2659075"/>
                  <a:gd name="connsiteY142" fmla="*/ 1404519 h 1494422"/>
                  <a:gd name="connsiteX143" fmla="*/ 1133856 w 2659075"/>
                  <a:gd name="connsiteY143" fmla="*/ 1415491 h 1494422"/>
                  <a:gd name="connsiteX144" fmla="*/ 1159459 w 2659075"/>
                  <a:gd name="connsiteY144" fmla="*/ 1419149 h 1494422"/>
                  <a:gd name="connsiteX145" fmla="*/ 1177747 w 2659075"/>
                  <a:gd name="connsiteY145" fmla="*/ 1422807 h 1494422"/>
                  <a:gd name="connsiteX146" fmla="*/ 1199692 w 2659075"/>
                  <a:gd name="connsiteY146" fmla="*/ 1426464 h 1494422"/>
                  <a:gd name="connsiteX147" fmla="*/ 1225296 w 2659075"/>
                  <a:gd name="connsiteY147" fmla="*/ 1430122 h 1494422"/>
                  <a:gd name="connsiteX148" fmla="*/ 1261872 w 2659075"/>
                  <a:gd name="connsiteY148" fmla="*/ 1437437 h 1494422"/>
                  <a:gd name="connsiteX149" fmla="*/ 1280160 w 2659075"/>
                  <a:gd name="connsiteY149" fmla="*/ 1441095 h 1494422"/>
                  <a:gd name="connsiteX150" fmla="*/ 1302105 w 2659075"/>
                  <a:gd name="connsiteY150" fmla="*/ 1448410 h 1494422"/>
                  <a:gd name="connsiteX151" fmla="*/ 1338681 w 2659075"/>
                  <a:gd name="connsiteY151" fmla="*/ 1455725 h 1494422"/>
                  <a:gd name="connsiteX152" fmla="*/ 1360627 w 2659075"/>
                  <a:gd name="connsiteY152" fmla="*/ 1459383 h 1494422"/>
                  <a:gd name="connsiteX153" fmla="*/ 1422806 w 2659075"/>
                  <a:gd name="connsiteY153" fmla="*/ 1470355 h 1494422"/>
                  <a:gd name="connsiteX154" fmla="*/ 1481328 w 2659075"/>
                  <a:gd name="connsiteY154" fmla="*/ 1474013 h 1494422"/>
                  <a:gd name="connsiteX155" fmla="*/ 1503273 w 2659075"/>
                  <a:gd name="connsiteY155" fmla="*/ 1477671 h 1494422"/>
                  <a:gd name="connsiteX156" fmla="*/ 1565452 w 2659075"/>
                  <a:gd name="connsiteY156" fmla="*/ 1484986 h 1494422"/>
                  <a:gd name="connsiteX157" fmla="*/ 1730044 w 2659075"/>
                  <a:gd name="connsiteY157" fmla="*/ 1492301 h 1494422"/>
                  <a:gd name="connsiteX158" fmla="*/ 1865376 w 2659075"/>
                  <a:gd name="connsiteY158" fmla="*/ 1488643 h 1494422"/>
                  <a:gd name="connsiteX159" fmla="*/ 1920240 w 2659075"/>
                  <a:gd name="connsiteY159" fmla="*/ 1470355 h 1494422"/>
                  <a:gd name="connsiteX160" fmla="*/ 1942185 w 2659075"/>
                  <a:gd name="connsiteY160" fmla="*/ 1463040 h 1494422"/>
                  <a:gd name="connsiteX161" fmla="*/ 1953158 w 2659075"/>
                  <a:gd name="connsiteY161" fmla="*/ 1459383 h 1494422"/>
                  <a:gd name="connsiteX162" fmla="*/ 1971446 w 2659075"/>
                  <a:gd name="connsiteY162" fmla="*/ 1448410 h 1494422"/>
                  <a:gd name="connsiteX163" fmla="*/ 1982419 w 2659075"/>
                  <a:gd name="connsiteY163" fmla="*/ 1441095 h 1494422"/>
                  <a:gd name="connsiteX164" fmla="*/ 2004364 w 2659075"/>
                  <a:gd name="connsiteY164" fmla="*/ 1433779 h 1494422"/>
                  <a:gd name="connsiteX165" fmla="*/ 2022652 w 2659075"/>
                  <a:gd name="connsiteY165" fmla="*/ 1419149 h 1494422"/>
                  <a:gd name="connsiteX166" fmla="*/ 2029968 w 2659075"/>
                  <a:gd name="connsiteY166" fmla="*/ 1411834 h 1494422"/>
                  <a:gd name="connsiteX167" fmla="*/ 2040940 w 2659075"/>
                  <a:gd name="connsiteY167" fmla="*/ 1404519 h 1494422"/>
                  <a:gd name="connsiteX168" fmla="*/ 2048256 w 2659075"/>
                  <a:gd name="connsiteY168" fmla="*/ 1397203 h 1494422"/>
                  <a:gd name="connsiteX169" fmla="*/ 2059228 w 2659075"/>
                  <a:gd name="connsiteY169" fmla="*/ 1389888 h 1494422"/>
                  <a:gd name="connsiteX170" fmla="*/ 2066544 w 2659075"/>
                  <a:gd name="connsiteY170" fmla="*/ 1382573 h 1494422"/>
                  <a:gd name="connsiteX171" fmla="*/ 2077516 w 2659075"/>
                  <a:gd name="connsiteY171" fmla="*/ 1375258 h 1494422"/>
                  <a:gd name="connsiteX172" fmla="*/ 2084832 w 2659075"/>
                  <a:gd name="connsiteY172" fmla="*/ 1367943 h 1494422"/>
                  <a:gd name="connsiteX173" fmla="*/ 2095804 w 2659075"/>
                  <a:gd name="connsiteY173" fmla="*/ 1364285 h 1494422"/>
                  <a:gd name="connsiteX174" fmla="*/ 2103120 w 2659075"/>
                  <a:gd name="connsiteY174" fmla="*/ 1356970 h 1494422"/>
                  <a:gd name="connsiteX175" fmla="*/ 2110435 w 2659075"/>
                  <a:gd name="connsiteY175" fmla="*/ 1345997 h 1494422"/>
                  <a:gd name="connsiteX176" fmla="*/ 2121408 w 2659075"/>
                  <a:gd name="connsiteY176" fmla="*/ 1338682 h 1494422"/>
                  <a:gd name="connsiteX177" fmla="*/ 2128723 w 2659075"/>
                  <a:gd name="connsiteY177" fmla="*/ 1327709 h 1494422"/>
                  <a:gd name="connsiteX178" fmla="*/ 2139696 w 2659075"/>
                  <a:gd name="connsiteY178" fmla="*/ 1316736 h 1494422"/>
                  <a:gd name="connsiteX179" fmla="*/ 2154326 w 2659075"/>
                  <a:gd name="connsiteY179" fmla="*/ 1298448 h 1494422"/>
                  <a:gd name="connsiteX180" fmla="*/ 2168956 w 2659075"/>
                  <a:gd name="connsiteY180" fmla="*/ 1269187 h 1494422"/>
                  <a:gd name="connsiteX181" fmla="*/ 2172614 w 2659075"/>
                  <a:gd name="connsiteY181" fmla="*/ 1258215 h 1494422"/>
                  <a:gd name="connsiteX182" fmla="*/ 2179929 w 2659075"/>
                  <a:gd name="connsiteY182" fmla="*/ 1203351 h 1494422"/>
                  <a:gd name="connsiteX183" fmla="*/ 2187244 w 2659075"/>
                  <a:gd name="connsiteY183" fmla="*/ 1181405 h 1494422"/>
                  <a:gd name="connsiteX184" fmla="*/ 2190902 w 2659075"/>
                  <a:gd name="connsiteY184" fmla="*/ 1137514 h 1494422"/>
                  <a:gd name="connsiteX185" fmla="*/ 2194560 w 2659075"/>
                  <a:gd name="connsiteY185" fmla="*/ 1108253 h 1494422"/>
                  <a:gd name="connsiteX186" fmla="*/ 2190902 w 2659075"/>
                  <a:gd name="connsiteY186" fmla="*/ 998525 h 1494422"/>
                  <a:gd name="connsiteX187" fmla="*/ 2187244 w 2659075"/>
                  <a:gd name="connsiteY187" fmla="*/ 980237 h 1494422"/>
                  <a:gd name="connsiteX188" fmla="*/ 2172614 w 2659075"/>
                  <a:gd name="connsiteY188" fmla="*/ 885139 h 1494422"/>
                  <a:gd name="connsiteX189" fmla="*/ 2168956 w 2659075"/>
                  <a:gd name="connsiteY189" fmla="*/ 874167 h 1494422"/>
                  <a:gd name="connsiteX190" fmla="*/ 2165299 w 2659075"/>
                  <a:gd name="connsiteY190" fmla="*/ 819303 h 1494422"/>
                  <a:gd name="connsiteX191" fmla="*/ 2161641 w 2659075"/>
                  <a:gd name="connsiteY191" fmla="*/ 808330 h 1494422"/>
                  <a:gd name="connsiteX192" fmla="*/ 2157984 w 2659075"/>
                  <a:gd name="connsiteY192" fmla="*/ 793699 h 1494422"/>
                  <a:gd name="connsiteX193" fmla="*/ 2150668 w 2659075"/>
                  <a:gd name="connsiteY193" fmla="*/ 746151 h 1494422"/>
                  <a:gd name="connsiteX194" fmla="*/ 2154326 w 2659075"/>
                  <a:gd name="connsiteY194" fmla="*/ 544983 h 1494422"/>
                  <a:gd name="connsiteX195" fmla="*/ 2157984 w 2659075"/>
                  <a:gd name="connsiteY195" fmla="*/ 526695 h 1494422"/>
                  <a:gd name="connsiteX196" fmla="*/ 2165299 w 2659075"/>
                  <a:gd name="connsiteY196" fmla="*/ 501091 h 1494422"/>
                  <a:gd name="connsiteX197" fmla="*/ 2172614 w 2659075"/>
                  <a:gd name="connsiteY197" fmla="*/ 490119 h 1494422"/>
                  <a:gd name="connsiteX198" fmla="*/ 2179929 w 2659075"/>
                  <a:gd name="connsiteY198" fmla="*/ 468173 h 1494422"/>
                  <a:gd name="connsiteX199" fmla="*/ 2190902 w 2659075"/>
                  <a:gd name="connsiteY199" fmla="*/ 446227 h 1494422"/>
                  <a:gd name="connsiteX200" fmla="*/ 2198217 w 2659075"/>
                  <a:gd name="connsiteY200" fmla="*/ 435255 h 1494422"/>
                  <a:gd name="connsiteX201" fmla="*/ 2201875 w 2659075"/>
                  <a:gd name="connsiteY201" fmla="*/ 424282 h 1494422"/>
                  <a:gd name="connsiteX202" fmla="*/ 2216505 w 2659075"/>
                  <a:gd name="connsiteY202" fmla="*/ 402336 h 1494422"/>
                  <a:gd name="connsiteX203" fmla="*/ 2231136 w 2659075"/>
                  <a:gd name="connsiteY203" fmla="*/ 380391 h 1494422"/>
                  <a:gd name="connsiteX204" fmla="*/ 2249424 w 2659075"/>
                  <a:gd name="connsiteY204" fmla="*/ 362103 h 1494422"/>
                  <a:gd name="connsiteX205" fmla="*/ 2256739 w 2659075"/>
                  <a:gd name="connsiteY205" fmla="*/ 354787 h 1494422"/>
                  <a:gd name="connsiteX206" fmla="*/ 2267712 w 2659075"/>
                  <a:gd name="connsiteY206" fmla="*/ 347472 h 1494422"/>
                  <a:gd name="connsiteX207" fmla="*/ 2286000 w 2659075"/>
                  <a:gd name="connsiteY207" fmla="*/ 325527 h 1494422"/>
                  <a:gd name="connsiteX208" fmla="*/ 2311603 w 2659075"/>
                  <a:gd name="connsiteY208" fmla="*/ 296266 h 1494422"/>
                  <a:gd name="connsiteX209" fmla="*/ 2322576 w 2659075"/>
                  <a:gd name="connsiteY209" fmla="*/ 277978 h 1494422"/>
                  <a:gd name="connsiteX210" fmla="*/ 2329891 w 2659075"/>
                  <a:gd name="connsiteY210" fmla="*/ 267005 h 1494422"/>
                  <a:gd name="connsiteX211" fmla="*/ 2348179 w 2659075"/>
                  <a:gd name="connsiteY211" fmla="*/ 263347 h 1494422"/>
                  <a:gd name="connsiteX212" fmla="*/ 2370124 w 2659075"/>
                  <a:gd name="connsiteY212" fmla="*/ 248717 h 1494422"/>
                  <a:gd name="connsiteX213" fmla="*/ 2377440 w 2659075"/>
                  <a:gd name="connsiteY213" fmla="*/ 241402 h 1494422"/>
                  <a:gd name="connsiteX214" fmla="*/ 2388412 w 2659075"/>
                  <a:gd name="connsiteY214" fmla="*/ 237744 h 1494422"/>
                  <a:gd name="connsiteX215" fmla="*/ 2395728 w 2659075"/>
                  <a:gd name="connsiteY215" fmla="*/ 230429 h 1494422"/>
                  <a:gd name="connsiteX216" fmla="*/ 2417673 w 2659075"/>
                  <a:gd name="connsiteY216" fmla="*/ 223114 h 1494422"/>
                  <a:gd name="connsiteX217" fmla="*/ 2428646 w 2659075"/>
                  <a:gd name="connsiteY217" fmla="*/ 215799 h 1494422"/>
                  <a:gd name="connsiteX218" fmla="*/ 2450592 w 2659075"/>
                  <a:gd name="connsiteY218" fmla="*/ 208483 h 1494422"/>
                  <a:gd name="connsiteX219" fmla="*/ 2476195 w 2659075"/>
                  <a:gd name="connsiteY219" fmla="*/ 201168 h 1494422"/>
                  <a:gd name="connsiteX220" fmla="*/ 2487168 w 2659075"/>
                  <a:gd name="connsiteY220" fmla="*/ 197511 h 1494422"/>
                  <a:gd name="connsiteX221" fmla="*/ 2501798 w 2659075"/>
                  <a:gd name="connsiteY221" fmla="*/ 193853 h 1494422"/>
                  <a:gd name="connsiteX222" fmla="*/ 2523744 w 2659075"/>
                  <a:gd name="connsiteY222" fmla="*/ 182880 h 1494422"/>
                  <a:gd name="connsiteX223" fmla="*/ 2534716 w 2659075"/>
                  <a:gd name="connsiteY223" fmla="*/ 179223 h 1494422"/>
                  <a:gd name="connsiteX224" fmla="*/ 2560320 w 2659075"/>
                  <a:gd name="connsiteY224" fmla="*/ 164592 h 1494422"/>
                  <a:gd name="connsiteX225" fmla="*/ 2582265 w 2659075"/>
                  <a:gd name="connsiteY225" fmla="*/ 157277 h 1494422"/>
                  <a:gd name="connsiteX226" fmla="*/ 2593238 w 2659075"/>
                  <a:gd name="connsiteY226" fmla="*/ 153619 h 1494422"/>
                  <a:gd name="connsiteX227" fmla="*/ 2604211 w 2659075"/>
                  <a:gd name="connsiteY227" fmla="*/ 149962 h 1494422"/>
                  <a:gd name="connsiteX228" fmla="*/ 2615184 w 2659075"/>
                  <a:gd name="connsiteY228" fmla="*/ 142647 h 1494422"/>
                  <a:gd name="connsiteX229" fmla="*/ 2659075 w 2659075"/>
                  <a:gd name="connsiteY229" fmla="*/ 135331 h 149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2659075" h="1494422">
                    <a:moveTo>
                      <a:pt x="1002182" y="402336"/>
                    </a:moveTo>
                    <a:cubicBezTo>
                      <a:pt x="993648" y="401117"/>
                      <a:pt x="984290" y="402534"/>
                      <a:pt x="976579" y="398679"/>
                    </a:cubicBezTo>
                    <a:cubicBezTo>
                      <a:pt x="973130" y="396955"/>
                      <a:pt x="975060" y="390914"/>
                      <a:pt x="972921" y="387706"/>
                    </a:cubicBezTo>
                    <a:cubicBezTo>
                      <a:pt x="970052" y="383402"/>
                      <a:pt x="965606" y="380391"/>
                      <a:pt x="961948" y="376733"/>
                    </a:cubicBezTo>
                    <a:cubicBezTo>
                      <a:pt x="960729" y="373075"/>
                      <a:pt x="956859" y="369340"/>
                      <a:pt x="958291" y="365760"/>
                    </a:cubicBezTo>
                    <a:cubicBezTo>
                      <a:pt x="959924" y="361679"/>
                      <a:pt x="970472" y="362672"/>
                      <a:pt x="969264" y="358445"/>
                    </a:cubicBezTo>
                    <a:cubicBezTo>
                      <a:pt x="966896" y="350156"/>
                      <a:pt x="957072" y="346253"/>
                      <a:pt x="950976" y="340157"/>
                    </a:cubicBezTo>
                    <a:lnTo>
                      <a:pt x="943660" y="332842"/>
                    </a:lnTo>
                    <a:cubicBezTo>
                      <a:pt x="942441" y="329184"/>
                      <a:pt x="941727" y="325317"/>
                      <a:pt x="940003" y="321869"/>
                    </a:cubicBezTo>
                    <a:cubicBezTo>
                      <a:pt x="932497" y="306856"/>
                      <a:pt x="934446" y="314923"/>
                      <a:pt x="925372" y="303581"/>
                    </a:cubicBezTo>
                    <a:cubicBezTo>
                      <a:pt x="922626" y="300148"/>
                      <a:pt x="920495" y="296266"/>
                      <a:pt x="918057" y="292608"/>
                    </a:cubicBezTo>
                    <a:cubicBezTo>
                      <a:pt x="914193" y="281015"/>
                      <a:pt x="915190" y="280795"/>
                      <a:pt x="907084" y="270663"/>
                    </a:cubicBezTo>
                    <a:cubicBezTo>
                      <a:pt x="898016" y="259328"/>
                      <a:pt x="899955" y="267377"/>
                      <a:pt x="892454" y="252375"/>
                    </a:cubicBezTo>
                    <a:cubicBezTo>
                      <a:pt x="877308" y="222084"/>
                      <a:pt x="902448" y="261880"/>
                      <a:pt x="881481" y="230429"/>
                    </a:cubicBezTo>
                    <a:cubicBezTo>
                      <a:pt x="872290" y="202852"/>
                      <a:pt x="884688" y="236841"/>
                      <a:pt x="870508" y="208483"/>
                    </a:cubicBezTo>
                    <a:cubicBezTo>
                      <a:pt x="868784" y="205035"/>
                      <a:pt x="869092" y="200648"/>
                      <a:pt x="866851" y="197511"/>
                    </a:cubicBezTo>
                    <a:cubicBezTo>
                      <a:pt x="855113" y="181078"/>
                      <a:pt x="854134" y="185874"/>
                      <a:pt x="841248" y="175565"/>
                    </a:cubicBezTo>
                    <a:cubicBezTo>
                      <a:pt x="838555" y="173411"/>
                      <a:pt x="836371" y="170688"/>
                      <a:pt x="833932" y="168250"/>
                    </a:cubicBezTo>
                    <a:lnTo>
                      <a:pt x="826617" y="146304"/>
                    </a:lnTo>
                    <a:cubicBezTo>
                      <a:pt x="825398" y="142646"/>
                      <a:pt x="825686" y="138057"/>
                      <a:pt x="822960" y="135331"/>
                    </a:cubicBezTo>
                    <a:cubicBezTo>
                      <a:pt x="820521" y="132893"/>
                      <a:pt x="817798" y="130709"/>
                      <a:pt x="815644" y="128016"/>
                    </a:cubicBezTo>
                    <a:cubicBezTo>
                      <a:pt x="812898" y="124583"/>
                      <a:pt x="811637" y="119938"/>
                      <a:pt x="808329" y="117043"/>
                    </a:cubicBezTo>
                    <a:cubicBezTo>
                      <a:pt x="801713" y="111254"/>
                      <a:pt x="792601" y="108629"/>
                      <a:pt x="786384" y="102413"/>
                    </a:cubicBezTo>
                    <a:cubicBezTo>
                      <a:pt x="768714" y="84745"/>
                      <a:pt x="791173" y="106245"/>
                      <a:pt x="768096" y="87783"/>
                    </a:cubicBezTo>
                    <a:cubicBezTo>
                      <a:pt x="742038" y="66936"/>
                      <a:pt x="783575" y="95664"/>
                      <a:pt x="749808" y="73152"/>
                    </a:cubicBezTo>
                    <a:cubicBezTo>
                      <a:pt x="748589" y="69494"/>
                      <a:pt x="748876" y="64905"/>
                      <a:pt x="746150" y="62179"/>
                    </a:cubicBezTo>
                    <a:cubicBezTo>
                      <a:pt x="739933" y="55962"/>
                      <a:pt x="731519" y="52426"/>
                      <a:pt x="724204" y="47549"/>
                    </a:cubicBezTo>
                    <a:cubicBezTo>
                      <a:pt x="706813" y="35955"/>
                      <a:pt x="717407" y="41626"/>
                      <a:pt x="691286" y="32919"/>
                    </a:cubicBezTo>
                    <a:lnTo>
                      <a:pt x="669340" y="25603"/>
                    </a:lnTo>
                    <a:lnTo>
                      <a:pt x="658368" y="21946"/>
                    </a:lnTo>
                    <a:cubicBezTo>
                      <a:pt x="639830" y="3411"/>
                      <a:pt x="663821" y="25218"/>
                      <a:pt x="640080" y="10973"/>
                    </a:cubicBezTo>
                    <a:cubicBezTo>
                      <a:pt x="637123" y="9199"/>
                      <a:pt x="636036" y="4749"/>
                      <a:pt x="632764" y="3658"/>
                    </a:cubicBezTo>
                    <a:cubicBezTo>
                      <a:pt x="624585" y="932"/>
                      <a:pt x="615695" y="1219"/>
                      <a:pt x="607161" y="0"/>
                    </a:cubicBezTo>
                    <a:cubicBezTo>
                      <a:pt x="591311" y="1219"/>
                      <a:pt x="575386" y="1686"/>
                      <a:pt x="559612" y="3658"/>
                    </a:cubicBezTo>
                    <a:cubicBezTo>
                      <a:pt x="555787" y="4136"/>
                      <a:pt x="552433" y="6625"/>
                      <a:pt x="548640" y="7315"/>
                    </a:cubicBezTo>
                    <a:cubicBezTo>
                      <a:pt x="538969" y="9073"/>
                      <a:pt x="529148" y="9887"/>
                      <a:pt x="519379" y="10973"/>
                    </a:cubicBezTo>
                    <a:cubicBezTo>
                      <a:pt x="435845" y="20256"/>
                      <a:pt x="524786" y="9384"/>
                      <a:pt x="453542" y="18288"/>
                    </a:cubicBezTo>
                    <a:cubicBezTo>
                      <a:pt x="446227" y="20726"/>
                      <a:pt x="437048" y="20150"/>
                      <a:pt x="431596" y="25603"/>
                    </a:cubicBezTo>
                    <a:cubicBezTo>
                      <a:pt x="429158" y="28042"/>
                      <a:pt x="427365" y="31377"/>
                      <a:pt x="424281" y="32919"/>
                    </a:cubicBezTo>
                    <a:cubicBezTo>
                      <a:pt x="424269" y="32925"/>
                      <a:pt x="396856" y="42060"/>
                      <a:pt x="391363" y="43891"/>
                    </a:cubicBezTo>
                    <a:cubicBezTo>
                      <a:pt x="387705" y="45110"/>
                      <a:pt x="383598" y="45410"/>
                      <a:pt x="380390" y="47549"/>
                    </a:cubicBezTo>
                    <a:cubicBezTo>
                      <a:pt x="348939" y="68516"/>
                      <a:pt x="388735" y="43376"/>
                      <a:pt x="358444" y="58522"/>
                    </a:cubicBezTo>
                    <a:cubicBezTo>
                      <a:pt x="354512" y="60488"/>
                      <a:pt x="351404" y="63871"/>
                      <a:pt x="347472" y="65837"/>
                    </a:cubicBezTo>
                    <a:cubicBezTo>
                      <a:pt x="344024" y="67561"/>
                      <a:pt x="339869" y="67623"/>
                      <a:pt x="336499" y="69495"/>
                    </a:cubicBezTo>
                    <a:cubicBezTo>
                      <a:pt x="328814" y="73765"/>
                      <a:pt x="321868" y="79248"/>
                      <a:pt x="314553" y="84125"/>
                    </a:cubicBezTo>
                    <a:cubicBezTo>
                      <a:pt x="310895" y="86563"/>
                      <a:pt x="307750" y="90050"/>
                      <a:pt x="303580" y="91440"/>
                    </a:cubicBezTo>
                    <a:lnTo>
                      <a:pt x="292608" y="95098"/>
                    </a:lnTo>
                    <a:lnTo>
                      <a:pt x="274320" y="113386"/>
                    </a:lnTo>
                    <a:cubicBezTo>
                      <a:pt x="271881" y="115824"/>
                      <a:pt x="270276" y="119610"/>
                      <a:pt x="267004" y="120701"/>
                    </a:cubicBezTo>
                    <a:lnTo>
                      <a:pt x="256032" y="124359"/>
                    </a:lnTo>
                    <a:lnTo>
                      <a:pt x="237744" y="142647"/>
                    </a:lnTo>
                    <a:cubicBezTo>
                      <a:pt x="235305" y="145085"/>
                      <a:pt x="233297" y="148049"/>
                      <a:pt x="230428" y="149962"/>
                    </a:cubicBezTo>
                    <a:lnTo>
                      <a:pt x="219456" y="157277"/>
                    </a:lnTo>
                    <a:cubicBezTo>
                      <a:pt x="211218" y="181989"/>
                      <a:pt x="222643" y="155201"/>
                      <a:pt x="204825" y="175565"/>
                    </a:cubicBezTo>
                    <a:cubicBezTo>
                      <a:pt x="174955" y="209703"/>
                      <a:pt x="203911" y="188367"/>
                      <a:pt x="179222" y="204826"/>
                    </a:cubicBezTo>
                    <a:cubicBezTo>
                      <a:pt x="176784" y="208484"/>
                      <a:pt x="175015" y="212691"/>
                      <a:pt x="171907" y="215799"/>
                    </a:cubicBezTo>
                    <a:cubicBezTo>
                      <a:pt x="168799" y="218907"/>
                      <a:pt x="163680" y="219681"/>
                      <a:pt x="160934" y="223114"/>
                    </a:cubicBezTo>
                    <a:cubicBezTo>
                      <a:pt x="140741" y="248354"/>
                      <a:pt x="177750" y="220437"/>
                      <a:pt x="146304" y="241402"/>
                    </a:cubicBezTo>
                    <a:cubicBezTo>
                      <a:pt x="145085" y="245060"/>
                      <a:pt x="144370" y="248927"/>
                      <a:pt x="142646" y="252375"/>
                    </a:cubicBezTo>
                    <a:cubicBezTo>
                      <a:pt x="138033" y="261601"/>
                      <a:pt x="134818" y="263860"/>
                      <a:pt x="128016" y="270663"/>
                    </a:cubicBezTo>
                    <a:cubicBezTo>
                      <a:pt x="126797" y="274320"/>
                      <a:pt x="126342" y="278329"/>
                      <a:pt x="124358" y="281635"/>
                    </a:cubicBezTo>
                    <a:cubicBezTo>
                      <a:pt x="122584" y="284592"/>
                      <a:pt x="119197" y="286258"/>
                      <a:pt x="117043" y="288951"/>
                    </a:cubicBezTo>
                    <a:cubicBezTo>
                      <a:pt x="114297" y="292383"/>
                      <a:pt x="112474" y="296491"/>
                      <a:pt x="109728" y="299923"/>
                    </a:cubicBezTo>
                    <a:cubicBezTo>
                      <a:pt x="88881" y="325981"/>
                      <a:pt x="117609" y="284444"/>
                      <a:pt x="95097" y="318211"/>
                    </a:cubicBezTo>
                    <a:cubicBezTo>
                      <a:pt x="76228" y="374822"/>
                      <a:pt x="97854" y="316357"/>
                      <a:pt x="80467" y="351130"/>
                    </a:cubicBezTo>
                    <a:cubicBezTo>
                      <a:pt x="78743" y="354579"/>
                      <a:pt x="78533" y="358655"/>
                      <a:pt x="76809" y="362103"/>
                    </a:cubicBezTo>
                    <a:cubicBezTo>
                      <a:pt x="74843" y="366035"/>
                      <a:pt x="71279" y="369058"/>
                      <a:pt x="69494" y="373075"/>
                    </a:cubicBezTo>
                    <a:cubicBezTo>
                      <a:pt x="66362" y="380121"/>
                      <a:pt x="64617" y="387706"/>
                      <a:pt x="62179" y="395021"/>
                    </a:cubicBezTo>
                    <a:cubicBezTo>
                      <a:pt x="60960" y="398679"/>
                      <a:pt x="59277" y="402213"/>
                      <a:pt x="58521" y="405994"/>
                    </a:cubicBezTo>
                    <a:cubicBezTo>
                      <a:pt x="57302" y="412090"/>
                      <a:pt x="56213" y="418213"/>
                      <a:pt x="54864" y="424282"/>
                    </a:cubicBezTo>
                    <a:cubicBezTo>
                      <a:pt x="53774" y="429189"/>
                      <a:pt x="52192" y="433983"/>
                      <a:pt x="51206" y="438912"/>
                    </a:cubicBezTo>
                    <a:cubicBezTo>
                      <a:pt x="49751" y="446184"/>
                      <a:pt x="51227" y="454419"/>
                      <a:pt x="47548" y="460858"/>
                    </a:cubicBezTo>
                    <a:cubicBezTo>
                      <a:pt x="45635" y="464205"/>
                      <a:pt x="40233" y="463296"/>
                      <a:pt x="36576" y="464515"/>
                    </a:cubicBezTo>
                    <a:cubicBezTo>
                      <a:pt x="35404" y="469204"/>
                      <a:pt x="31884" y="484871"/>
                      <a:pt x="29260" y="490119"/>
                    </a:cubicBezTo>
                    <a:cubicBezTo>
                      <a:pt x="27294" y="494051"/>
                      <a:pt x="24383" y="497434"/>
                      <a:pt x="21945" y="501091"/>
                    </a:cubicBezTo>
                    <a:cubicBezTo>
                      <a:pt x="20726" y="507187"/>
                      <a:pt x="19796" y="513348"/>
                      <a:pt x="18288" y="519379"/>
                    </a:cubicBezTo>
                    <a:cubicBezTo>
                      <a:pt x="17353" y="523119"/>
                      <a:pt x="15386" y="526571"/>
                      <a:pt x="14630" y="530352"/>
                    </a:cubicBezTo>
                    <a:cubicBezTo>
                      <a:pt x="11721" y="544896"/>
                      <a:pt x="12006" y="560172"/>
                      <a:pt x="7315" y="574243"/>
                    </a:cubicBezTo>
                    <a:cubicBezTo>
                      <a:pt x="1691" y="591114"/>
                      <a:pt x="4413" y="581435"/>
                      <a:pt x="0" y="603504"/>
                    </a:cubicBezTo>
                    <a:cubicBezTo>
                      <a:pt x="1219" y="615696"/>
                      <a:pt x="1794" y="627970"/>
                      <a:pt x="3657" y="640080"/>
                    </a:cubicBezTo>
                    <a:cubicBezTo>
                      <a:pt x="4243" y="643891"/>
                      <a:pt x="7144" y="647201"/>
                      <a:pt x="7315" y="651053"/>
                    </a:cubicBezTo>
                    <a:cubicBezTo>
                      <a:pt x="9589" y="702223"/>
                      <a:pt x="8698" y="753502"/>
                      <a:pt x="10972" y="804672"/>
                    </a:cubicBezTo>
                    <a:cubicBezTo>
                      <a:pt x="11143" y="808524"/>
                      <a:pt x="12758" y="812275"/>
                      <a:pt x="14630" y="815645"/>
                    </a:cubicBezTo>
                    <a:cubicBezTo>
                      <a:pt x="24971" y="834260"/>
                      <a:pt x="25475" y="833807"/>
                      <a:pt x="36576" y="844906"/>
                    </a:cubicBezTo>
                    <a:cubicBezTo>
                      <a:pt x="37795" y="852221"/>
                      <a:pt x="38624" y="859612"/>
                      <a:pt x="40233" y="866851"/>
                    </a:cubicBezTo>
                    <a:cubicBezTo>
                      <a:pt x="41069" y="870615"/>
                      <a:pt x="42956" y="874084"/>
                      <a:pt x="43891" y="877824"/>
                    </a:cubicBezTo>
                    <a:cubicBezTo>
                      <a:pt x="54234" y="919197"/>
                      <a:pt x="39164" y="870959"/>
                      <a:pt x="54864" y="918058"/>
                    </a:cubicBezTo>
                    <a:lnTo>
                      <a:pt x="62179" y="940003"/>
                    </a:lnTo>
                    <a:lnTo>
                      <a:pt x="69494" y="947319"/>
                    </a:lnTo>
                    <a:cubicBezTo>
                      <a:pt x="75846" y="966372"/>
                      <a:pt x="68992" y="951263"/>
                      <a:pt x="80467" y="965607"/>
                    </a:cubicBezTo>
                    <a:cubicBezTo>
                      <a:pt x="83213" y="969039"/>
                      <a:pt x="85036" y="973147"/>
                      <a:pt x="87782" y="976579"/>
                    </a:cubicBezTo>
                    <a:cubicBezTo>
                      <a:pt x="93740" y="984027"/>
                      <a:pt x="97919" y="985776"/>
                      <a:pt x="106070" y="991210"/>
                    </a:cubicBezTo>
                    <a:cubicBezTo>
                      <a:pt x="109934" y="1002800"/>
                      <a:pt x="108939" y="1003025"/>
                      <a:pt x="117043" y="1013155"/>
                    </a:cubicBezTo>
                    <a:cubicBezTo>
                      <a:pt x="119197" y="1015848"/>
                      <a:pt x="122204" y="1017778"/>
                      <a:pt x="124358" y="1020471"/>
                    </a:cubicBezTo>
                    <a:cubicBezTo>
                      <a:pt x="127104" y="1023903"/>
                      <a:pt x="128927" y="1028011"/>
                      <a:pt x="131673" y="1031443"/>
                    </a:cubicBezTo>
                    <a:cubicBezTo>
                      <a:pt x="133827" y="1034136"/>
                      <a:pt x="136919" y="1036000"/>
                      <a:pt x="138988" y="1038759"/>
                    </a:cubicBezTo>
                    <a:cubicBezTo>
                      <a:pt x="144263" y="1045792"/>
                      <a:pt x="148742" y="1053389"/>
                      <a:pt x="153619" y="1060704"/>
                    </a:cubicBezTo>
                    <a:cubicBezTo>
                      <a:pt x="156057" y="1064362"/>
                      <a:pt x="157276" y="1069239"/>
                      <a:pt x="160934" y="1071677"/>
                    </a:cubicBezTo>
                    <a:cubicBezTo>
                      <a:pt x="168249" y="1076554"/>
                      <a:pt x="176664" y="1080090"/>
                      <a:pt x="182880" y="1086307"/>
                    </a:cubicBezTo>
                    <a:cubicBezTo>
                      <a:pt x="185318" y="1088746"/>
                      <a:pt x="187436" y="1091554"/>
                      <a:pt x="190195" y="1093623"/>
                    </a:cubicBezTo>
                    <a:cubicBezTo>
                      <a:pt x="197228" y="1098898"/>
                      <a:pt x="205923" y="1102037"/>
                      <a:pt x="212140" y="1108253"/>
                    </a:cubicBezTo>
                    <a:cubicBezTo>
                      <a:pt x="214579" y="1110691"/>
                      <a:pt x="217302" y="1112875"/>
                      <a:pt x="219456" y="1115568"/>
                    </a:cubicBezTo>
                    <a:cubicBezTo>
                      <a:pt x="222202" y="1119001"/>
                      <a:pt x="223338" y="1123795"/>
                      <a:pt x="226771" y="1126541"/>
                    </a:cubicBezTo>
                    <a:cubicBezTo>
                      <a:pt x="229782" y="1128950"/>
                      <a:pt x="234296" y="1128475"/>
                      <a:pt x="237744" y="1130199"/>
                    </a:cubicBezTo>
                    <a:cubicBezTo>
                      <a:pt x="241676" y="1132165"/>
                      <a:pt x="245284" y="1134768"/>
                      <a:pt x="248716" y="1137514"/>
                    </a:cubicBezTo>
                    <a:cubicBezTo>
                      <a:pt x="251409" y="1139668"/>
                      <a:pt x="253075" y="1143055"/>
                      <a:pt x="256032" y="1144829"/>
                    </a:cubicBezTo>
                    <a:cubicBezTo>
                      <a:pt x="259338" y="1146813"/>
                      <a:pt x="263347" y="1147268"/>
                      <a:pt x="267004" y="1148487"/>
                    </a:cubicBezTo>
                    <a:cubicBezTo>
                      <a:pt x="269443" y="1150925"/>
                      <a:pt x="271235" y="1154260"/>
                      <a:pt x="274320" y="1155802"/>
                    </a:cubicBezTo>
                    <a:cubicBezTo>
                      <a:pt x="281217" y="1159250"/>
                      <a:pt x="288950" y="1160679"/>
                      <a:pt x="296265" y="1163117"/>
                    </a:cubicBezTo>
                    <a:cubicBezTo>
                      <a:pt x="299923" y="1164336"/>
                      <a:pt x="304030" y="1164636"/>
                      <a:pt x="307238" y="1166775"/>
                    </a:cubicBezTo>
                    <a:cubicBezTo>
                      <a:pt x="321419" y="1176229"/>
                      <a:pt x="314041" y="1172700"/>
                      <a:pt x="329184" y="1177747"/>
                    </a:cubicBezTo>
                    <a:cubicBezTo>
                      <a:pt x="331622" y="1180186"/>
                      <a:pt x="334725" y="1182106"/>
                      <a:pt x="336499" y="1185063"/>
                    </a:cubicBezTo>
                    <a:cubicBezTo>
                      <a:pt x="338482" y="1188369"/>
                      <a:pt x="337019" y="1193794"/>
                      <a:pt x="340156" y="1196035"/>
                    </a:cubicBezTo>
                    <a:cubicBezTo>
                      <a:pt x="346431" y="1200517"/>
                      <a:pt x="355686" y="1199074"/>
                      <a:pt x="362102" y="1203351"/>
                    </a:cubicBezTo>
                    <a:cubicBezTo>
                      <a:pt x="365760" y="1205789"/>
                      <a:pt x="369058" y="1208881"/>
                      <a:pt x="373075" y="1210666"/>
                    </a:cubicBezTo>
                    <a:cubicBezTo>
                      <a:pt x="380121" y="1213798"/>
                      <a:pt x="395020" y="1217981"/>
                      <a:pt x="395020" y="1217981"/>
                    </a:cubicBezTo>
                    <a:cubicBezTo>
                      <a:pt x="407789" y="1230748"/>
                      <a:pt x="399064" y="1224205"/>
                      <a:pt x="424281" y="1232611"/>
                    </a:cubicBezTo>
                    <a:lnTo>
                      <a:pt x="435254" y="1236269"/>
                    </a:lnTo>
                    <a:cubicBezTo>
                      <a:pt x="438912" y="1237488"/>
                      <a:pt x="442424" y="1239293"/>
                      <a:pt x="446227" y="1239927"/>
                    </a:cubicBezTo>
                    <a:cubicBezTo>
                      <a:pt x="464745" y="1243013"/>
                      <a:pt x="487208" y="1246514"/>
                      <a:pt x="504748" y="1250899"/>
                    </a:cubicBezTo>
                    <a:cubicBezTo>
                      <a:pt x="509437" y="1252071"/>
                      <a:pt x="525104" y="1255591"/>
                      <a:pt x="530352" y="1258215"/>
                    </a:cubicBezTo>
                    <a:cubicBezTo>
                      <a:pt x="534284" y="1260181"/>
                      <a:pt x="537307" y="1263745"/>
                      <a:pt x="541324" y="1265530"/>
                    </a:cubicBezTo>
                    <a:cubicBezTo>
                      <a:pt x="548370" y="1268662"/>
                      <a:pt x="555955" y="1270407"/>
                      <a:pt x="563270" y="1272845"/>
                    </a:cubicBezTo>
                    <a:cubicBezTo>
                      <a:pt x="566928" y="1274064"/>
                      <a:pt x="570503" y="1275568"/>
                      <a:pt x="574243" y="1276503"/>
                    </a:cubicBezTo>
                    <a:cubicBezTo>
                      <a:pt x="609914" y="1285419"/>
                      <a:pt x="565381" y="1274534"/>
                      <a:pt x="607161" y="1283818"/>
                    </a:cubicBezTo>
                    <a:cubicBezTo>
                      <a:pt x="612068" y="1284908"/>
                      <a:pt x="616833" y="1286649"/>
                      <a:pt x="621792" y="1287475"/>
                    </a:cubicBezTo>
                    <a:cubicBezTo>
                      <a:pt x="631488" y="1289091"/>
                      <a:pt x="641299" y="1289914"/>
                      <a:pt x="651052" y="1291133"/>
                    </a:cubicBezTo>
                    <a:lnTo>
                      <a:pt x="705916" y="1309421"/>
                    </a:lnTo>
                    <a:cubicBezTo>
                      <a:pt x="705921" y="1309423"/>
                      <a:pt x="727856" y="1316735"/>
                      <a:pt x="727862" y="1316736"/>
                    </a:cubicBezTo>
                    <a:lnTo>
                      <a:pt x="764438" y="1320394"/>
                    </a:lnTo>
                    <a:cubicBezTo>
                      <a:pt x="769315" y="1321613"/>
                      <a:pt x="774139" y="1323065"/>
                      <a:pt x="779068" y="1324051"/>
                    </a:cubicBezTo>
                    <a:cubicBezTo>
                      <a:pt x="818779" y="1331993"/>
                      <a:pt x="783991" y="1323520"/>
                      <a:pt x="819302" y="1331367"/>
                    </a:cubicBezTo>
                    <a:cubicBezTo>
                      <a:pt x="845054" y="1337089"/>
                      <a:pt x="823502" y="1332567"/>
                      <a:pt x="844905" y="1338682"/>
                    </a:cubicBezTo>
                    <a:cubicBezTo>
                      <a:pt x="849739" y="1340063"/>
                      <a:pt x="854702" y="1340958"/>
                      <a:pt x="859536" y="1342339"/>
                    </a:cubicBezTo>
                    <a:cubicBezTo>
                      <a:pt x="863243" y="1343398"/>
                      <a:pt x="866801" y="1344938"/>
                      <a:pt x="870508" y="1345997"/>
                    </a:cubicBezTo>
                    <a:cubicBezTo>
                      <a:pt x="875342" y="1347378"/>
                      <a:pt x="880324" y="1348210"/>
                      <a:pt x="885139" y="1349655"/>
                    </a:cubicBezTo>
                    <a:cubicBezTo>
                      <a:pt x="896217" y="1352979"/>
                      <a:pt x="907084" y="1356970"/>
                      <a:pt x="918057" y="1360627"/>
                    </a:cubicBezTo>
                    <a:lnTo>
                      <a:pt x="940003" y="1367943"/>
                    </a:lnTo>
                    <a:cubicBezTo>
                      <a:pt x="950451" y="1371426"/>
                      <a:pt x="954138" y="1372964"/>
                      <a:pt x="965606" y="1375258"/>
                    </a:cubicBezTo>
                    <a:cubicBezTo>
                      <a:pt x="986117" y="1379360"/>
                      <a:pt x="998529" y="1380135"/>
                      <a:pt x="1020470" y="1382573"/>
                    </a:cubicBezTo>
                    <a:cubicBezTo>
                      <a:pt x="1047159" y="1389246"/>
                      <a:pt x="1030178" y="1385247"/>
                      <a:pt x="1071676" y="1393546"/>
                    </a:cubicBezTo>
                    <a:cubicBezTo>
                      <a:pt x="1077772" y="1394765"/>
                      <a:pt x="1084066" y="1395237"/>
                      <a:pt x="1089964" y="1397203"/>
                    </a:cubicBezTo>
                    <a:cubicBezTo>
                      <a:pt x="1097279" y="1399642"/>
                      <a:pt x="1105494" y="1400242"/>
                      <a:pt x="1111910" y="1404519"/>
                    </a:cubicBezTo>
                    <a:cubicBezTo>
                      <a:pt x="1121160" y="1410685"/>
                      <a:pt x="1123038" y="1413327"/>
                      <a:pt x="1133856" y="1415491"/>
                    </a:cubicBezTo>
                    <a:cubicBezTo>
                      <a:pt x="1142310" y="1417182"/>
                      <a:pt x="1150955" y="1417732"/>
                      <a:pt x="1159459" y="1419149"/>
                    </a:cubicBezTo>
                    <a:cubicBezTo>
                      <a:pt x="1165591" y="1420171"/>
                      <a:pt x="1171631" y="1421695"/>
                      <a:pt x="1177747" y="1422807"/>
                    </a:cubicBezTo>
                    <a:cubicBezTo>
                      <a:pt x="1185043" y="1424134"/>
                      <a:pt x="1192362" y="1425336"/>
                      <a:pt x="1199692" y="1426464"/>
                    </a:cubicBezTo>
                    <a:cubicBezTo>
                      <a:pt x="1208213" y="1427775"/>
                      <a:pt x="1216806" y="1428624"/>
                      <a:pt x="1225296" y="1430122"/>
                    </a:cubicBezTo>
                    <a:cubicBezTo>
                      <a:pt x="1237540" y="1432283"/>
                      <a:pt x="1249680" y="1434999"/>
                      <a:pt x="1261872" y="1437437"/>
                    </a:cubicBezTo>
                    <a:cubicBezTo>
                      <a:pt x="1267968" y="1438656"/>
                      <a:pt x="1274262" y="1439129"/>
                      <a:pt x="1280160" y="1441095"/>
                    </a:cubicBezTo>
                    <a:cubicBezTo>
                      <a:pt x="1287475" y="1443533"/>
                      <a:pt x="1294544" y="1446898"/>
                      <a:pt x="1302105" y="1448410"/>
                    </a:cubicBezTo>
                    <a:cubicBezTo>
                      <a:pt x="1314297" y="1450848"/>
                      <a:pt x="1326417" y="1453681"/>
                      <a:pt x="1338681" y="1455725"/>
                    </a:cubicBezTo>
                    <a:cubicBezTo>
                      <a:pt x="1345996" y="1456944"/>
                      <a:pt x="1353338" y="1458016"/>
                      <a:pt x="1360627" y="1459383"/>
                    </a:cubicBezTo>
                    <a:cubicBezTo>
                      <a:pt x="1380864" y="1463177"/>
                      <a:pt x="1402085" y="1468553"/>
                      <a:pt x="1422806" y="1470355"/>
                    </a:cubicBezTo>
                    <a:cubicBezTo>
                      <a:pt x="1442278" y="1472048"/>
                      <a:pt x="1461821" y="1472794"/>
                      <a:pt x="1481328" y="1474013"/>
                    </a:cubicBezTo>
                    <a:cubicBezTo>
                      <a:pt x="1488643" y="1475232"/>
                      <a:pt x="1495932" y="1476622"/>
                      <a:pt x="1503273" y="1477671"/>
                    </a:cubicBezTo>
                    <a:cubicBezTo>
                      <a:pt x="1520832" y="1480179"/>
                      <a:pt x="1548212" y="1483070"/>
                      <a:pt x="1565452" y="1484986"/>
                    </a:cubicBezTo>
                    <a:cubicBezTo>
                      <a:pt x="1627072" y="1500388"/>
                      <a:pt x="1590183" y="1492301"/>
                      <a:pt x="1730044" y="1492301"/>
                    </a:cubicBezTo>
                    <a:cubicBezTo>
                      <a:pt x="1775171" y="1492301"/>
                      <a:pt x="1820265" y="1489862"/>
                      <a:pt x="1865376" y="1488643"/>
                    </a:cubicBezTo>
                    <a:lnTo>
                      <a:pt x="1920240" y="1470355"/>
                    </a:lnTo>
                    <a:lnTo>
                      <a:pt x="1942185" y="1463040"/>
                    </a:lnTo>
                    <a:lnTo>
                      <a:pt x="1953158" y="1459383"/>
                    </a:lnTo>
                    <a:cubicBezTo>
                      <a:pt x="1967445" y="1445094"/>
                      <a:pt x="1952454" y="1457905"/>
                      <a:pt x="1971446" y="1448410"/>
                    </a:cubicBezTo>
                    <a:cubicBezTo>
                      <a:pt x="1975378" y="1446444"/>
                      <a:pt x="1978402" y="1442880"/>
                      <a:pt x="1982419" y="1441095"/>
                    </a:cubicBezTo>
                    <a:cubicBezTo>
                      <a:pt x="1989465" y="1437963"/>
                      <a:pt x="2004364" y="1433779"/>
                      <a:pt x="2004364" y="1433779"/>
                    </a:cubicBezTo>
                    <a:cubicBezTo>
                      <a:pt x="2022029" y="1416116"/>
                      <a:pt x="1999581" y="1437605"/>
                      <a:pt x="2022652" y="1419149"/>
                    </a:cubicBezTo>
                    <a:cubicBezTo>
                      <a:pt x="2025345" y="1416995"/>
                      <a:pt x="2027275" y="1413988"/>
                      <a:pt x="2029968" y="1411834"/>
                    </a:cubicBezTo>
                    <a:cubicBezTo>
                      <a:pt x="2033400" y="1409088"/>
                      <a:pt x="2037508" y="1407265"/>
                      <a:pt x="2040940" y="1404519"/>
                    </a:cubicBezTo>
                    <a:cubicBezTo>
                      <a:pt x="2043633" y="1402365"/>
                      <a:pt x="2045563" y="1399357"/>
                      <a:pt x="2048256" y="1397203"/>
                    </a:cubicBezTo>
                    <a:cubicBezTo>
                      <a:pt x="2051688" y="1394457"/>
                      <a:pt x="2055796" y="1392634"/>
                      <a:pt x="2059228" y="1389888"/>
                    </a:cubicBezTo>
                    <a:cubicBezTo>
                      <a:pt x="2061921" y="1387734"/>
                      <a:pt x="2063851" y="1384727"/>
                      <a:pt x="2066544" y="1382573"/>
                    </a:cubicBezTo>
                    <a:cubicBezTo>
                      <a:pt x="2069976" y="1379827"/>
                      <a:pt x="2074084" y="1378004"/>
                      <a:pt x="2077516" y="1375258"/>
                    </a:cubicBezTo>
                    <a:cubicBezTo>
                      <a:pt x="2080209" y="1373104"/>
                      <a:pt x="2081875" y="1369717"/>
                      <a:pt x="2084832" y="1367943"/>
                    </a:cubicBezTo>
                    <a:cubicBezTo>
                      <a:pt x="2088138" y="1365959"/>
                      <a:pt x="2092147" y="1365504"/>
                      <a:pt x="2095804" y="1364285"/>
                    </a:cubicBezTo>
                    <a:cubicBezTo>
                      <a:pt x="2098243" y="1361847"/>
                      <a:pt x="2100966" y="1359663"/>
                      <a:pt x="2103120" y="1356970"/>
                    </a:cubicBezTo>
                    <a:cubicBezTo>
                      <a:pt x="2105866" y="1353537"/>
                      <a:pt x="2107327" y="1349105"/>
                      <a:pt x="2110435" y="1345997"/>
                    </a:cubicBezTo>
                    <a:cubicBezTo>
                      <a:pt x="2113543" y="1342889"/>
                      <a:pt x="2117750" y="1341120"/>
                      <a:pt x="2121408" y="1338682"/>
                    </a:cubicBezTo>
                    <a:cubicBezTo>
                      <a:pt x="2123846" y="1335024"/>
                      <a:pt x="2125909" y="1331086"/>
                      <a:pt x="2128723" y="1327709"/>
                    </a:cubicBezTo>
                    <a:cubicBezTo>
                      <a:pt x="2132034" y="1323735"/>
                      <a:pt x="2136827" y="1321040"/>
                      <a:pt x="2139696" y="1316736"/>
                    </a:cubicBezTo>
                    <a:cubicBezTo>
                      <a:pt x="2153829" y="1295535"/>
                      <a:pt x="2129785" y="1314808"/>
                      <a:pt x="2154326" y="1298448"/>
                    </a:cubicBezTo>
                    <a:cubicBezTo>
                      <a:pt x="2162732" y="1273231"/>
                      <a:pt x="2156189" y="1281956"/>
                      <a:pt x="2168956" y="1269187"/>
                    </a:cubicBezTo>
                    <a:cubicBezTo>
                      <a:pt x="2170175" y="1265530"/>
                      <a:pt x="2172028" y="1262025"/>
                      <a:pt x="2172614" y="1258215"/>
                    </a:cubicBezTo>
                    <a:cubicBezTo>
                      <a:pt x="2176551" y="1232631"/>
                      <a:pt x="2174042" y="1224939"/>
                      <a:pt x="2179929" y="1203351"/>
                    </a:cubicBezTo>
                    <a:cubicBezTo>
                      <a:pt x="2181958" y="1195912"/>
                      <a:pt x="2187244" y="1181405"/>
                      <a:pt x="2187244" y="1181405"/>
                    </a:cubicBezTo>
                    <a:cubicBezTo>
                      <a:pt x="2188463" y="1166775"/>
                      <a:pt x="2189441" y="1152122"/>
                      <a:pt x="2190902" y="1137514"/>
                    </a:cubicBezTo>
                    <a:cubicBezTo>
                      <a:pt x="2191880" y="1127733"/>
                      <a:pt x="2194560" y="1118083"/>
                      <a:pt x="2194560" y="1108253"/>
                    </a:cubicBezTo>
                    <a:cubicBezTo>
                      <a:pt x="2194560" y="1071657"/>
                      <a:pt x="2192990" y="1035062"/>
                      <a:pt x="2190902" y="998525"/>
                    </a:cubicBezTo>
                    <a:cubicBezTo>
                      <a:pt x="2190547" y="992318"/>
                      <a:pt x="2188123" y="986391"/>
                      <a:pt x="2187244" y="980237"/>
                    </a:cubicBezTo>
                    <a:cubicBezTo>
                      <a:pt x="2185005" y="964565"/>
                      <a:pt x="2179599" y="906089"/>
                      <a:pt x="2172614" y="885139"/>
                    </a:cubicBezTo>
                    <a:lnTo>
                      <a:pt x="2168956" y="874167"/>
                    </a:lnTo>
                    <a:cubicBezTo>
                      <a:pt x="2167737" y="855879"/>
                      <a:pt x="2167323" y="837519"/>
                      <a:pt x="2165299" y="819303"/>
                    </a:cubicBezTo>
                    <a:cubicBezTo>
                      <a:pt x="2164873" y="815471"/>
                      <a:pt x="2162700" y="812037"/>
                      <a:pt x="2161641" y="808330"/>
                    </a:cubicBezTo>
                    <a:cubicBezTo>
                      <a:pt x="2160260" y="803496"/>
                      <a:pt x="2158810" y="798658"/>
                      <a:pt x="2157984" y="793699"/>
                    </a:cubicBezTo>
                    <a:cubicBezTo>
                      <a:pt x="2144708" y="714041"/>
                      <a:pt x="2161849" y="802051"/>
                      <a:pt x="2150668" y="746151"/>
                    </a:cubicBezTo>
                    <a:cubicBezTo>
                      <a:pt x="2151887" y="679095"/>
                      <a:pt x="2152091" y="612013"/>
                      <a:pt x="2154326" y="544983"/>
                    </a:cubicBezTo>
                    <a:cubicBezTo>
                      <a:pt x="2154533" y="538770"/>
                      <a:pt x="2156635" y="532764"/>
                      <a:pt x="2157984" y="526695"/>
                    </a:cubicBezTo>
                    <a:cubicBezTo>
                      <a:pt x="2158923" y="522471"/>
                      <a:pt x="2162853" y="505983"/>
                      <a:pt x="2165299" y="501091"/>
                    </a:cubicBezTo>
                    <a:cubicBezTo>
                      <a:pt x="2167265" y="497159"/>
                      <a:pt x="2170829" y="494136"/>
                      <a:pt x="2172614" y="490119"/>
                    </a:cubicBezTo>
                    <a:cubicBezTo>
                      <a:pt x="2175746" y="483073"/>
                      <a:pt x="2175652" y="474589"/>
                      <a:pt x="2179929" y="468173"/>
                    </a:cubicBezTo>
                    <a:cubicBezTo>
                      <a:pt x="2200896" y="436722"/>
                      <a:pt x="2175756" y="476518"/>
                      <a:pt x="2190902" y="446227"/>
                    </a:cubicBezTo>
                    <a:cubicBezTo>
                      <a:pt x="2192868" y="442295"/>
                      <a:pt x="2196251" y="439187"/>
                      <a:pt x="2198217" y="435255"/>
                    </a:cubicBezTo>
                    <a:cubicBezTo>
                      <a:pt x="2199941" y="431807"/>
                      <a:pt x="2200003" y="427652"/>
                      <a:pt x="2201875" y="424282"/>
                    </a:cubicBezTo>
                    <a:cubicBezTo>
                      <a:pt x="2206145" y="416597"/>
                      <a:pt x="2211628" y="409651"/>
                      <a:pt x="2216505" y="402336"/>
                    </a:cubicBezTo>
                    <a:cubicBezTo>
                      <a:pt x="2216510" y="402328"/>
                      <a:pt x="2231129" y="380398"/>
                      <a:pt x="2231136" y="380391"/>
                    </a:cubicBezTo>
                    <a:lnTo>
                      <a:pt x="2249424" y="362103"/>
                    </a:lnTo>
                    <a:cubicBezTo>
                      <a:pt x="2251862" y="359664"/>
                      <a:pt x="2253870" y="356700"/>
                      <a:pt x="2256739" y="354787"/>
                    </a:cubicBezTo>
                    <a:lnTo>
                      <a:pt x="2267712" y="347472"/>
                    </a:lnTo>
                    <a:cubicBezTo>
                      <a:pt x="2293852" y="308260"/>
                      <a:pt x="2253144" y="367770"/>
                      <a:pt x="2286000" y="325527"/>
                    </a:cubicBezTo>
                    <a:cubicBezTo>
                      <a:pt x="2308978" y="295983"/>
                      <a:pt x="2290360" y="310428"/>
                      <a:pt x="2311603" y="296266"/>
                    </a:cubicBezTo>
                    <a:cubicBezTo>
                      <a:pt x="2317954" y="277209"/>
                      <a:pt x="2311099" y="292324"/>
                      <a:pt x="2322576" y="277978"/>
                    </a:cubicBezTo>
                    <a:cubicBezTo>
                      <a:pt x="2325322" y="274545"/>
                      <a:pt x="2326074" y="269186"/>
                      <a:pt x="2329891" y="267005"/>
                    </a:cubicBezTo>
                    <a:cubicBezTo>
                      <a:pt x="2335289" y="263921"/>
                      <a:pt x="2342083" y="264566"/>
                      <a:pt x="2348179" y="263347"/>
                    </a:cubicBezTo>
                    <a:cubicBezTo>
                      <a:pt x="2355494" y="258470"/>
                      <a:pt x="2363907" y="254933"/>
                      <a:pt x="2370124" y="248717"/>
                    </a:cubicBezTo>
                    <a:cubicBezTo>
                      <a:pt x="2372563" y="246279"/>
                      <a:pt x="2374483" y="243176"/>
                      <a:pt x="2377440" y="241402"/>
                    </a:cubicBezTo>
                    <a:cubicBezTo>
                      <a:pt x="2380746" y="239418"/>
                      <a:pt x="2384755" y="238963"/>
                      <a:pt x="2388412" y="237744"/>
                    </a:cubicBezTo>
                    <a:cubicBezTo>
                      <a:pt x="2390851" y="235306"/>
                      <a:pt x="2392643" y="231971"/>
                      <a:pt x="2395728" y="230429"/>
                    </a:cubicBezTo>
                    <a:cubicBezTo>
                      <a:pt x="2402625" y="226981"/>
                      <a:pt x="2417673" y="223114"/>
                      <a:pt x="2417673" y="223114"/>
                    </a:cubicBezTo>
                    <a:cubicBezTo>
                      <a:pt x="2421331" y="220676"/>
                      <a:pt x="2424629" y="217584"/>
                      <a:pt x="2428646" y="215799"/>
                    </a:cubicBezTo>
                    <a:cubicBezTo>
                      <a:pt x="2435692" y="212667"/>
                      <a:pt x="2443277" y="210922"/>
                      <a:pt x="2450592" y="208483"/>
                    </a:cubicBezTo>
                    <a:cubicBezTo>
                      <a:pt x="2476870" y="199723"/>
                      <a:pt x="2444084" y="210342"/>
                      <a:pt x="2476195" y="201168"/>
                    </a:cubicBezTo>
                    <a:cubicBezTo>
                      <a:pt x="2479902" y="200109"/>
                      <a:pt x="2483461" y="198570"/>
                      <a:pt x="2487168" y="197511"/>
                    </a:cubicBezTo>
                    <a:cubicBezTo>
                      <a:pt x="2492001" y="196130"/>
                      <a:pt x="2496965" y="195234"/>
                      <a:pt x="2501798" y="193853"/>
                    </a:cubicBezTo>
                    <a:cubicBezTo>
                      <a:pt x="2523251" y="187723"/>
                      <a:pt x="2502368" y="193567"/>
                      <a:pt x="2523744" y="182880"/>
                    </a:cubicBezTo>
                    <a:cubicBezTo>
                      <a:pt x="2527192" y="181156"/>
                      <a:pt x="2531059" y="180442"/>
                      <a:pt x="2534716" y="179223"/>
                    </a:cubicBezTo>
                    <a:cubicBezTo>
                      <a:pt x="2544616" y="172622"/>
                      <a:pt x="2548715" y="169234"/>
                      <a:pt x="2560320" y="164592"/>
                    </a:cubicBezTo>
                    <a:cubicBezTo>
                      <a:pt x="2567479" y="161728"/>
                      <a:pt x="2574950" y="159715"/>
                      <a:pt x="2582265" y="157277"/>
                    </a:cubicBezTo>
                    <a:lnTo>
                      <a:pt x="2593238" y="153619"/>
                    </a:lnTo>
                    <a:lnTo>
                      <a:pt x="2604211" y="149962"/>
                    </a:lnTo>
                    <a:cubicBezTo>
                      <a:pt x="2607869" y="147524"/>
                      <a:pt x="2611167" y="144432"/>
                      <a:pt x="2615184" y="142647"/>
                    </a:cubicBezTo>
                    <a:cubicBezTo>
                      <a:pt x="2636849" y="133017"/>
                      <a:pt x="2636267" y="135331"/>
                      <a:pt x="2659075" y="135331"/>
                    </a:cubicBezTo>
                  </a:path>
                </a:pathLst>
              </a:custGeom>
              <a:noFill/>
              <a:ln w="730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ndParaRPr>
              </a:p>
            </p:txBody>
          </p:sp>
        </p:grpSp>
        <p:sp>
          <p:nvSpPr>
            <p:cNvPr id="15" name="Freihandform 9">
              <a:extLst>
                <a:ext uri="{FF2B5EF4-FFF2-40B4-BE49-F238E27FC236}">
                  <a16:creationId xmlns:a16="http://schemas.microsoft.com/office/drawing/2014/main" id="{C57944E8-C59B-1B0C-4755-A1659EE877A0}"/>
                </a:ext>
              </a:extLst>
            </p:cNvPr>
            <p:cNvSpPr/>
            <p:nvPr/>
          </p:nvSpPr>
          <p:spPr bwMode="auto">
            <a:xfrm>
              <a:off x="5725853" y="2611464"/>
              <a:ext cx="349483" cy="569577"/>
            </a:xfrm>
            <a:custGeom>
              <a:avLst/>
              <a:gdLst>
                <a:gd name="connsiteX0" fmla="*/ 43391 w 349483"/>
                <a:gd name="connsiteY0" fmla="*/ 0 h 569577"/>
                <a:gd name="connsiteX1" fmla="*/ 66639 w 349483"/>
                <a:gd name="connsiteY1" fmla="*/ 27122 h 569577"/>
                <a:gd name="connsiteX2" fmla="*/ 74388 w 349483"/>
                <a:gd name="connsiteY2" fmla="*/ 34872 h 569577"/>
                <a:gd name="connsiteX3" fmla="*/ 140255 w 349483"/>
                <a:gd name="connsiteY3" fmla="*/ 46495 h 569577"/>
                <a:gd name="connsiteX4" fmla="*/ 163503 w 349483"/>
                <a:gd name="connsiteY4" fmla="*/ 54244 h 569577"/>
                <a:gd name="connsiteX5" fmla="*/ 175127 w 349483"/>
                <a:gd name="connsiteY5" fmla="*/ 58119 h 569577"/>
                <a:gd name="connsiteX6" fmla="*/ 190625 w 349483"/>
                <a:gd name="connsiteY6" fmla="*/ 61994 h 569577"/>
                <a:gd name="connsiteX7" fmla="*/ 213872 w 349483"/>
                <a:gd name="connsiteY7" fmla="*/ 69743 h 569577"/>
                <a:gd name="connsiteX8" fmla="*/ 225496 w 349483"/>
                <a:gd name="connsiteY8" fmla="*/ 73617 h 569577"/>
                <a:gd name="connsiteX9" fmla="*/ 233245 w 349483"/>
                <a:gd name="connsiteY9" fmla="*/ 81367 h 569577"/>
                <a:gd name="connsiteX10" fmla="*/ 244869 w 349483"/>
                <a:gd name="connsiteY10" fmla="*/ 89116 h 569577"/>
                <a:gd name="connsiteX11" fmla="*/ 252618 w 349483"/>
                <a:gd name="connsiteY11" fmla="*/ 100739 h 569577"/>
                <a:gd name="connsiteX12" fmla="*/ 260367 w 349483"/>
                <a:gd name="connsiteY12" fmla="*/ 108489 h 569577"/>
                <a:gd name="connsiteX13" fmla="*/ 268116 w 349483"/>
                <a:gd name="connsiteY13" fmla="*/ 120112 h 569577"/>
                <a:gd name="connsiteX14" fmla="*/ 291364 w 349483"/>
                <a:gd name="connsiteY14" fmla="*/ 127861 h 569577"/>
                <a:gd name="connsiteX15" fmla="*/ 314611 w 349483"/>
                <a:gd name="connsiteY15" fmla="*/ 143360 h 569577"/>
                <a:gd name="connsiteX16" fmla="*/ 330110 w 349483"/>
                <a:gd name="connsiteY16" fmla="*/ 166607 h 569577"/>
                <a:gd name="connsiteX17" fmla="*/ 341733 w 349483"/>
                <a:gd name="connsiteY17" fmla="*/ 201478 h 569577"/>
                <a:gd name="connsiteX18" fmla="*/ 345608 w 349483"/>
                <a:gd name="connsiteY18" fmla="*/ 213102 h 569577"/>
                <a:gd name="connsiteX19" fmla="*/ 349483 w 349483"/>
                <a:gd name="connsiteY19" fmla="*/ 224726 h 569577"/>
                <a:gd name="connsiteX20" fmla="*/ 345608 w 349483"/>
                <a:gd name="connsiteY20" fmla="*/ 275095 h 569577"/>
                <a:gd name="connsiteX21" fmla="*/ 337859 w 349483"/>
                <a:gd name="connsiteY21" fmla="*/ 298343 h 569577"/>
                <a:gd name="connsiteX22" fmla="*/ 330110 w 349483"/>
                <a:gd name="connsiteY22" fmla="*/ 321590 h 569577"/>
                <a:gd name="connsiteX23" fmla="*/ 326235 w 349483"/>
                <a:gd name="connsiteY23" fmla="*/ 333214 h 569577"/>
                <a:gd name="connsiteX24" fmla="*/ 310737 w 349483"/>
                <a:gd name="connsiteY24" fmla="*/ 356461 h 569577"/>
                <a:gd name="connsiteX25" fmla="*/ 299113 w 349483"/>
                <a:gd name="connsiteY25" fmla="*/ 379709 h 569577"/>
                <a:gd name="connsiteX26" fmla="*/ 291364 w 349483"/>
                <a:gd name="connsiteY26" fmla="*/ 402956 h 569577"/>
                <a:gd name="connsiteX27" fmla="*/ 279740 w 349483"/>
                <a:gd name="connsiteY27" fmla="*/ 410705 h 569577"/>
                <a:gd name="connsiteX28" fmla="*/ 260367 w 349483"/>
                <a:gd name="connsiteY28" fmla="*/ 426204 h 569577"/>
                <a:gd name="connsiteX29" fmla="*/ 233245 w 349483"/>
                <a:gd name="connsiteY29" fmla="*/ 453326 h 569577"/>
                <a:gd name="connsiteX30" fmla="*/ 213872 w 349483"/>
                <a:gd name="connsiteY30" fmla="*/ 472699 h 569577"/>
                <a:gd name="connsiteX31" fmla="*/ 194500 w 349483"/>
                <a:gd name="connsiteY31" fmla="*/ 488197 h 569577"/>
                <a:gd name="connsiteX32" fmla="*/ 175127 w 349483"/>
                <a:gd name="connsiteY32" fmla="*/ 503695 h 569577"/>
                <a:gd name="connsiteX33" fmla="*/ 151879 w 349483"/>
                <a:gd name="connsiteY33" fmla="*/ 511444 h 569577"/>
                <a:gd name="connsiteX34" fmla="*/ 140255 w 349483"/>
                <a:gd name="connsiteY34" fmla="*/ 515319 h 569577"/>
                <a:gd name="connsiteX35" fmla="*/ 105384 w 349483"/>
                <a:gd name="connsiteY35" fmla="*/ 530817 h 569577"/>
                <a:gd name="connsiteX36" fmla="*/ 58889 w 349483"/>
                <a:gd name="connsiteY36" fmla="*/ 546316 h 569577"/>
                <a:gd name="connsiteX37" fmla="*/ 24018 w 349483"/>
                <a:gd name="connsiteY37" fmla="*/ 557939 h 569577"/>
                <a:gd name="connsiteX38" fmla="*/ 12394 w 349483"/>
                <a:gd name="connsiteY38" fmla="*/ 561814 h 569577"/>
                <a:gd name="connsiteX39" fmla="*/ 4645 w 349483"/>
                <a:gd name="connsiteY39" fmla="*/ 569563 h 5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49483" h="569577">
                  <a:moveTo>
                    <a:pt x="43391" y="0"/>
                  </a:moveTo>
                  <a:cubicBezTo>
                    <a:pt x="51140" y="9041"/>
                    <a:pt x="58728" y="18222"/>
                    <a:pt x="66639" y="27122"/>
                  </a:cubicBezTo>
                  <a:cubicBezTo>
                    <a:pt x="69066" y="29852"/>
                    <a:pt x="71121" y="33238"/>
                    <a:pt x="74388" y="34872"/>
                  </a:cubicBezTo>
                  <a:cubicBezTo>
                    <a:pt x="96182" y="45770"/>
                    <a:pt x="115672" y="44261"/>
                    <a:pt x="140255" y="46495"/>
                  </a:cubicBezTo>
                  <a:lnTo>
                    <a:pt x="163503" y="54244"/>
                  </a:lnTo>
                  <a:cubicBezTo>
                    <a:pt x="167378" y="55536"/>
                    <a:pt x="171165" y="57128"/>
                    <a:pt x="175127" y="58119"/>
                  </a:cubicBezTo>
                  <a:cubicBezTo>
                    <a:pt x="180293" y="59411"/>
                    <a:pt x="185525" y="60464"/>
                    <a:pt x="190625" y="61994"/>
                  </a:cubicBezTo>
                  <a:cubicBezTo>
                    <a:pt x="198449" y="64341"/>
                    <a:pt x="206123" y="67160"/>
                    <a:pt x="213872" y="69743"/>
                  </a:cubicBezTo>
                  <a:lnTo>
                    <a:pt x="225496" y="73617"/>
                  </a:lnTo>
                  <a:cubicBezTo>
                    <a:pt x="228079" y="76200"/>
                    <a:pt x="230392" y="79085"/>
                    <a:pt x="233245" y="81367"/>
                  </a:cubicBezTo>
                  <a:cubicBezTo>
                    <a:pt x="236881" y="84276"/>
                    <a:pt x="241576" y="85823"/>
                    <a:pt x="244869" y="89116"/>
                  </a:cubicBezTo>
                  <a:cubicBezTo>
                    <a:pt x="248162" y="92409"/>
                    <a:pt x="249709" y="97103"/>
                    <a:pt x="252618" y="100739"/>
                  </a:cubicBezTo>
                  <a:cubicBezTo>
                    <a:pt x="254900" y="103592"/>
                    <a:pt x="258085" y="105636"/>
                    <a:pt x="260367" y="108489"/>
                  </a:cubicBezTo>
                  <a:cubicBezTo>
                    <a:pt x="263276" y="112125"/>
                    <a:pt x="264167" y="117644"/>
                    <a:pt x="268116" y="120112"/>
                  </a:cubicBezTo>
                  <a:cubicBezTo>
                    <a:pt x="275043" y="124441"/>
                    <a:pt x="291364" y="127861"/>
                    <a:pt x="291364" y="127861"/>
                  </a:cubicBezTo>
                  <a:cubicBezTo>
                    <a:pt x="299113" y="133027"/>
                    <a:pt x="309445" y="135611"/>
                    <a:pt x="314611" y="143360"/>
                  </a:cubicBezTo>
                  <a:lnTo>
                    <a:pt x="330110" y="166607"/>
                  </a:lnTo>
                  <a:lnTo>
                    <a:pt x="341733" y="201478"/>
                  </a:lnTo>
                  <a:lnTo>
                    <a:pt x="345608" y="213102"/>
                  </a:lnTo>
                  <a:lnTo>
                    <a:pt x="349483" y="224726"/>
                  </a:lnTo>
                  <a:cubicBezTo>
                    <a:pt x="348191" y="241516"/>
                    <a:pt x="348234" y="258462"/>
                    <a:pt x="345608" y="275095"/>
                  </a:cubicBezTo>
                  <a:cubicBezTo>
                    <a:pt x="344334" y="283164"/>
                    <a:pt x="340442" y="290594"/>
                    <a:pt x="337859" y="298343"/>
                  </a:cubicBezTo>
                  <a:lnTo>
                    <a:pt x="330110" y="321590"/>
                  </a:lnTo>
                  <a:cubicBezTo>
                    <a:pt x="328818" y="325465"/>
                    <a:pt x="328501" y="329816"/>
                    <a:pt x="326235" y="333214"/>
                  </a:cubicBezTo>
                  <a:cubicBezTo>
                    <a:pt x="321069" y="340963"/>
                    <a:pt x="313682" y="347626"/>
                    <a:pt x="310737" y="356461"/>
                  </a:cubicBezTo>
                  <a:cubicBezTo>
                    <a:pt x="305389" y="372503"/>
                    <a:pt x="309127" y="364687"/>
                    <a:pt x="299113" y="379709"/>
                  </a:cubicBezTo>
                  <a:cubicBezTo>
                    <a:pt x="296530" y="387458"/>
                    <a:pt x="298160" y="398425"/>
                    <a:pt x="291364" y="402956"/>
                  </a:cubicBezTo>
                  <a:cubicBezTo>
                    <a:pt x="287489" y="405539"/>
                    <a:pt x="283376" y="407796"/>
                    <a:pt x="279740" y="410705"/>
                  </a:cubicBezTo>
                  <a:cubicBezTo>
                    <a:pt x="252135" y="432790"/>
                    <a:pt x="296144" y="402354"/>
                    <a:pt x="260367" y="426204"/>
                  </a:cubicBezTo>
                  <a:cubicBezTo>
                    <a:pt x="242603" y="452849"/>
                    <a:pt x="253704" y="446506"/>
                    <a:pt x="233245" y="453326"/>
                  </a:cubicBezTo>
                  <a:cubicBezTo>
                    <a:pt x="212584" y="484319"/>
                    <a:pt x="239700" y="446872"/>
                    <a:pt x="213872" y="472699"/>
                  </a:cubicBezTo>
                  <a:cubicBezTo>
                    <a:pt x="196346" y="490224"/>
                    <a:pt x="217129" y="480653"/>
                    <a:pt x="194500" y="488197"/>
                  </a:cubicBezTo>
                  <a:cubicBezTo>
                    <a:pt x="188060" y="494636"/>
                    <a:pt x="183922" y="499786"/>
                    <a:pt x="175127" y="503695"/>
                  </a:cubicBezTo>
                  <a:cubicBezTo>
                    <a:pt x="167663" y="507012"/>
                    <a:pt x="159628" y="508861"/>
                    <a:pt x="151879" y="511444"/>
                  </a:cubicBezTo>
                  <a:cubicBezTo>
                    <a:pt x="148004" y="512736"/>
                    <a:pt x="143653" y="513053"/>
                    <a:pt x="140255" y="515319"/>
                  </a:cubicBezTo>
                  <a:cubicBezTo>
                    <a:pt x="121834" y="527600"/>
                    <a:pt x="133051" y="521594"/>
                    <a:pt x="105384" y="530817"/>
                  </a:cubicBezTo>
                  <a:lnTo>
                    <a:pt x="58889" y="546316"/>
                  </a:lnTo>
                  <a:lnTo>
                    <a:pt x="24018" y="557939"/>
                  </a:lnTo>
                  <a:cubicBezTo>
                    <a:pt x="20143" y="559231"/>
                    <a:pt x="15792" y="559548"/>
                    <a:pt x="12394" y="561814"/>
                  </a:cubicBezTo>
                  <a:cubicBezTo>
                    <a:pt x="-303" y="570279"/>
                    <a:pt x="-3885" y="569563"/>
                    <a:pt x="4645" y="569563"/>
                  </a:cubicBezTo>
                </a:path>
              </a:pathLst>
            </a:custGeom>
            <a:noFill/>
            <a:ln w="666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ndParaRPr>
            </a:p>
          </p:txBody>
        </p:sp>
        <p:sp>
          <p:nvSpPr>
            <p:cNvPr id="16" name="Oval 15">
              <a:extLst>
                <a:ext uri="{FF2B5EF4-FFF2-40B4-BE49-F238E27FC236}">
                  <a16:creationId xmlns:a16="http://schemas.microsoft.com/office/drawing/2014/main" id="{BF171D65-248F-E6A3-AA6A-FCBED8545D89}"/>
                </a:ext>
              </a:extLst>
            </p:cNvPr>
            <p:cNvSpPr/>
            <p:nvPr/>
          </p:nvSpPr>
          <p:spPr bwMode="auto">
            <a:xfrm>
              <a:off x="5866108" y="3024835"/>
              <a:ext cx="123987" cy="82575"/>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ndParaRPr>
            </a:p>
          </p:txBody>
        </p:sp>
        <p:sp>
          <p:nvSpPr>
            <p:cNvPr id="17" name="Oval 16">
              <a:extLst>
                <a:ext uri="{FF2B5EF4-FFF2-40B4-BE49-F238E27FC236}">
                  <a16:creationId xmlns:a16="http://schemas.microsoft.com/office/drawing/2014/main" id="{56EF62AE-D86F-8ACD-FEAD-02F2706A1827}"/>
                </a:ext>
              </a:extLst>
            </p:cNvPr>
            <p:cNvSpPr/>
            <p:nvPr/>
          </p:nvSpPr>
          <p:spPr bwMode="auto">
            <a:xfrm>
              <a:off x="5209218" y="3765856"/>
              <a:ext cx="123987" cy="82575"/>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ndParaRPr>
            </a:p>
          </p:txBody>
        </p:sp>
        <p:sp>
          <p:nvSpPr>
            <p:cNvPr id="18" name="Oval 17">
              <a:extLst>
                <a:ext uri="{FF2B5EF4-FFF2-40B4-BE49-F238E27FC236}">
                  <a16:creationId xmlns:a16="http://schemas.microsoft.com/office/drawing/2014/main" id="{EAFB9B2A-1943-6172-9878-5DE1DC6C5043}"/>
                </a:ext>
              </a:extLst>
            </p:cNvPr>
            <p:cNvSpPr/>
            <p:nvPr/>
          </p:nvSpPr>
          <p:spPr bwMode="auto">
            <a:xfrm rot="1423955">
              <a:off x="3039745" y="1653405"/>
              <a:ext cx="2285727" cy="1429259"/>
            </a:xfrm>
            <a:prstGeom prst="ellipse">
              <a:avLst/>
            </a:prstGeom>
            <a:solidFill>
              <a:schemeClr val="accent1">
                <a:alpha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ndParaRPr>
            </a:p>
          </p:txBody>
        </p:sp>
      </p:grpSp>
    </p:spTree>
    <p:extLst>
      <p:ext uri="{BB962C8B-B14F-4D97-AF65-F5344CB8AC3E}">
        <p14:creationId xmlns:p14="http://schemas.microsoft.com/office/powerpoint/2010/main" val="1037093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930FB-0CED-441B-66B5-52E612912FFA}"/>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FADCEEE-6CCF-4E32-F163-01A6B9836A59}"/>
              </a:ext>
            </a:extLst>
          </p:cNvPr>
          <p:cNvSpPr>
            <a:spLocks noGrp="1"/>
          </p:cNvSpPr>
          <p:nvPr>
            <p:ph type="sldNum" sz="quarter" idx="16"/>
          </p:nvPr>
        </p:nvSpPr>
        <p:spPr/>
        <p:txBody>
          <a:bodyPr/>
          <a:lstStyle/>
          <a:p>
            <a:r>
              <a:rPr lang="en-US"/>
              <a:t>Page </a:t>
            </a:r>
            <a:fld id="{A52F4D17-1AD6-42D9-B93A-EB002C62F438}" type="slidenum">
              <a:rPr lang="en-US" smtClean="0"/>
              <a:pPr/>
              <a:t>4</a:t>
            </a:fld>
            <a:endParaRPr lang="en-US" noProof="0"/>
          </a:p>
        </p:txBody>
      </p:sp>
      <p:sp>
        <p:nvSpPr>
          <p:cNvPr id="21" name="Title 20">
            <a:extLst>
              <a:ext uri="{FF2B5EF4-FFF2-40B4-BE49-F238E27FC236}">
                <a16:creationId xmlns:a16="http://schemas.microsoft.com/office/drawing/2014/main" id="{601E7466-E900-37C5-F860-362474B885D2}"/>
              </a:ext>
            </a:extLst>
          </p:cNvPr>
          <p:cNvSpPr>
            <a:spLocks noGrp="1"/>
          </p:cNvSpPr>
          <p:nvPr>
            <p:ph type="title"/>
          </p:nvPr>
        </p:nvSpPr>
        <p:spPr>
          <a:xfrm>
            <a:off x="452365" y="161719"/>
            <a:ext cx="11449050" cy="1124780"/>
          </a:xfrm>
        </p:spPr>
        <p:txBody>
          <a:bodyPr/>
          <a:lstStyle/>
          <a:p>
            <a:r>
              <a:rPr lang="en-GB" dirty="0"/>
              <a:t>Water structure in binding pocket of the unliganded form of trypsin:</a:t>
            </a:r>
            <a:br>
              <a:rPr lang="en-GB" dirty="0"/>
            </a:br>
            <a:endParaRPr lang="en-US" dirty="0"/>
          </a:p>
        </p:txBody>
      </p:sp>
      <p:sp>
        <p:nvSpPr>
          <p:cNvPr id="2" name="Textplatzhalter 15">
            <a:extLst>
              <a:ext uri="{FF2B5EF4-FFF2-40B4-BE49-F238E27FC236}">
                <a16:creationId xmlns:a16="http://schemas.microsoft.com/office/drawing/2014/main" id="{FFEA7117-39C1-0393-5494-97E86F20E5F5}"/>
              </a:ext>
            </a:extLst>
          </p:cNvPr>
          <p:cNvSpPr txBox="1">
            <a:spLocks/>
          </p:cNvSpPr>
          <p:nvPr/>
        </p:nvSpPr>
        <p:spPr>
          <a:xfrm>
            <a:off x="2063552" y="1442331"/>
            <a:ext cx="2919013" cy="514368"/>
          </a:xfrm>
          <a:prstGeom prst="rect">
            <a:avLst/>
          </a:prstGeom>
        </p:spPr>
        <p:txBody>
          <a:bodyPr/>
          <a:lstStyle>
            <a:lvl1pPr marL="1493838" indent="-1493838" algn="l" defTabSz="3984625" rtl="0" eaLnBrk="0" fontAlgn="base" hangingPunct="0">
              <a:spcBef>
                <a:spcPct val="20000"/>
              </a:spcBef>
              <a:spcAft>
                <a:spcPct val="0"/>
              </a:spcAft>
              <a:buChar char="•"/>
              <a:defRPr sz="14000">
                <a:solidFill>
                  <a:schemeClr val="tx1"/>
                </a:solidFill>
                <a:latin typeface="+mn-lt"/>
                <a:ea typeface="+mn-ea"/>
                <a:cs typeface="+mn-cs"/>
              </a:defRPr>
            </a:lvl1pPr>
            <a:lvl2pPr marL="3241675" indent="-1246188" algn="l" defTabSz="3984625" rtl="0" eaLnBrk="0" fontAlgn="base" hangingPunct="0">
              <a:spcBef>
                <a:spcPct val="20000"/>
              </a:spcBef>
              <a:spcAft>
                <a:spcPct val="0"/>
              </a:spcAft>
              <a:buChar char="–"/>
              <a:defRPr sz="12000">
                <a:solidFill>
                  <a:schemeClr val="tx1"/>
                </a:solidFill>
                <a:latin typeface="+mn-lt"/>
              </a:defRPr>
            </a:lvl2pPr>
            <a:lvl3pPr marL="4983163" indent="-998538" algn="l" defTabSz="3984625" rtl="0" eaLnBrk="0" fontAlgn="base" hangingPunct="0">
              <a:spcBef>
                <a:spcPct val="20000"/>
              </a:spcBef>
              <a:spcAft>
                <a:spcPct val="0"/>
              </a:spcAft>
              <a:buChar char="•"/>
              <a:defRPr sz="10400">
                <a:solidFill>
                  <a:schemeClr val="tx1"/>
                </a:solidFill>
                <a:latin typeface="+mn-lt"/>
              </a:defRPr>
            </a:lvl3pPr>
            <a:lvl4pPr marL="6978650" indent="-996950" algn="l" defTabSz="3984625" rtl="0" eaLnBrk="0" fontAlgn="base" hangingPunct="0">
              <a:spcBef>
                <a:spcPct val="20000"/>
              </a:spcBef>
              <a:spcAft>
                <a:spcPct val="0"/>
              </a:spcAft>
              <a:buChar char="–"/>
              <a:defRPr sz="8800">
                <a:solidFill>
                  <a:schemeClr val="tx1"/>
                </a:solidFill>
                <a:latin typeface="+mn-lt"/>
              </a:defRPr>
            </a:lvl4pPr>
            <a:lvl5pPr marL="8967788" indent="-996950" algn="l" defTabSz="3984625" rtl="0" eaLnBrk="0" fontAlgn="base" hangingPunct="0">
              <a:spcBef>
                <a:spcPct val="20000"/>
              </a:spcBef>
              <a:spcAft>
                <a:spcPct val="0"/>
              </a:spcAft>
              <a:buChar char="»"/>
              <a:defRPr sz="8800">
                <a:solidFill>
                  <a:schemeClr val="tx1"/>
                </a:solidFill>
                <a:latin typeface="+mn-lt"/>
              </a:defRPr>
            </a:lvl5pPr>
            <a:lvl6pPr marL="9424988" indent="-996950" algn="l" defTabSz="3984625" rtl="0" fontAlgn="base">
              <a:spcBef>
                <a:spcPct val="20000"/>
              </a:spcBef>
              <a:spcAft>
                <a:spcPct val="0"/>
              </a:spcAft>
              <a:buChar char="»"/>
              <a:defRPr sz="8800">
                <a:solidFill>
                  <a:schemeClr val="tx1"/>
                </a:solidFill>
                <a:latin typeface="+mn-lt"/>
              </a:defRPr>
            </a:lvl6pPr>
            <a:lvl7pPr marL="9882188" indent="-996950" algn="l" defTabSz="3984625" rtl="0" fontAlgn="base">
              <a:spcBef>
                <a:spcPct val="20000"/>
              </a:spcBef>
              <a:spcAft>
                <a:spcPct val="0"/>
              </a:spcAft>
              <a:buChar char="»"/>
              <a:defRPr sz="8800">
                <a:solidFill>
                  <a:schemeClr val="tx1"/>
                </a:solidFill>
                <a:latin typeface="+mn-lt"/>
              </a:defRPr>
            </a:lvl7pPr>
            <a:lvl8pPr marL="10339388" indent="-996950" algn="l" defTabSz="3984625" rtl="0" fontAlgn="base">
              <a:spcBef>
                <a:spcPct val="20000"/>
              </a:spcBef>
              <a:spcAft>
                <a:spcPct val="0"/>
              </a:spcAft>
              <a:buChar char="»"/>
              <a:defRPr sz="8800">
                <a:solidFill>
                  <a:schemeClr val="tx1"/>
                </a:solidFill>
                <a:latin typeface="+mn-lt"/>
              </a:defRPr>
            </a:lvl8pPr>
            <a:lvl9pPr marL="10796588" indent="-996950" algn="l" defTabSz="3984625" rtl="0" fontAlgn="base">
              <a:spcBef>
                <a:spcPct val="20000"/>
              </a:spcBef>
              <a:spcAft>
                <a:spcPct val="0"/>
              </a:spcAft>
              <a:buChar char="»"/>
              <a:defRPr sz="8800">
                <a:solidFill>
                  <a:schemeClr val="tx1"/>
                </a:solidFill>
                <a:latin typeface="+mn-lt"/>
              </a:defRPr>
            </a:lvl9pPr>
          </a:lstStyle>
          <a:p>
            <a:pPr marL="0" indent="0">
              <a:buNone/>
            </a:pPr>
            <a:r>
              <a:rPr lang="en-GB" sz="2000" kern="0" dirty="0"/>
              <a:t> </a:t>
            </a:r>
            <a:r>
              <a:rPr lang="en-GB" sz="2000" kern="0" dirty="0" err="1"/>
              <a:t>d</a:t>
            </a:r>
            <a:r>
              <a:rPr lang="en-GB" sz="2000" kern="0" baseline="-25000" dirty="0" err="1"/>
              <a:t>min</a:t>
            </a:r>
            <a:r>
              <a:rPr lang="en-GB" sz="2000" kern="0" dirty="0"/>
              <a:t> = </a:t>
            </a:r>
            <a:r>
              <a:rPr lang="nb-NO" sz="2000" kern="0" dirty="0"/>
              <a:t>1.45Å</a:t>
            </a:r>
            <a:endParaRPr lang="en-GB" sz="2000" kern="0" dirty="0"/>
          </a:p>
          <a:p>
            <a:endParaRPr lang="en-GB" sz="4000" b="1" kern="0" dirty="0">
              <a:solidFill>
                <a:srgbClr val="005AA0"/>
              </a:solidFill>
            </a:endParaRPr>
          </a:p>
        </p:txBody>
      </p:sp>
      <p:sp>
        <p:nvSpPr>
          <p:cNvPr id="3" name="Textfeld 4">
            <a:extLst>
              <a:ext uri="{FF2B5EF4-FFF2-40B4-BE49-F238E27FC236}">
                <a16:creationId xmlns:a16="http://schemas.microsoft.com/office/drawing/2014/main" id="{D7F7E862-0048-80F4-D57F-A589EE9A49AA}"/>
              </a:ext>
            </a:extLst>
          </p:cNvPr>
          <p:cNvSpPr txBox="1">
            <a:spLocks noChangeArrowheads="1"/>
          </p:cNvSpPr>
          <p:nvPr/>
        </p:nvSpPr>
        <p:spPr bwMode="auto">
          <a:xfrm>
            <a:off x="3342769" y="4717217"/>
            <a:ext cx="6062878"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r" eaLnBrk="0" fontAlgn="base" hangingPunct="0">
              <a:spcBef>
                <a:spcPct val="0"/>
              </a:spcBef>
              <a:spcAft>
                <a:spcPct val="0"/>
              </a:spcAft>
              <a:defRPr sz="2000">
                <a:solidFill>
                  <a:schemeClr val="tx1"/>
                </a:solidFill>
                <a:latin typeface="Arial" charset="0"/>
                <a:ea typeface="ＭＳ Ｐゴシック" charset="0"/>
              </a:defRPr>
            </a:lvl9pPr>
          </a:lstStyle>
          <a:p>
            <a:pPr algn="l"/>
            <a:r>
              <a:rPr lang="de-DE" dirty="0" err="1"/>
              <a:t>It</a:t>
            </a:r>
            <a:r>
              <a:rPr lang="de-DE" dirty="0"/>
              <a:t> </a:t>
            </a:r>
            <a:r>
              <a:rPr lang="de-DE" dirty="0" err="1"/>
              <a:t>is</a:t>
            </a:r>
            <a:r>
              <a:rPr lang="de-DE" dirty="0"/>
              <a:t> </a:t>
            </a:r>
            <a:r>
              <a:rPr lang="de-DE" dirty="0" err="1"/>
              <a:t>likely</a:t>
            </a:r>
            <a:r>
              <a:rPr lang="de-DE" dirty="0"/>
              <a:t> </a:t>
            </a:r>
            <a:r>
              <a:rPr lang="de-DE" dirty="0" err="1"/>
              <a:t>that</a:t>
            </a:r>
            <a:r>
              <a:rPr lang="de-DE" dirty="0"/>
              <a:t> </a:t>
            </a:r>
            <a:r>
              <a:rPr lang="de-DE" dirty="0" err="1"/>
              <a:t>this</a:t>
            </a:r>
            <a:r>
              <a:rPr lang="de-DE" dirty="0"/>
              <a:t> </a:t>
            </a:r>
            <a:r>
              <a:rPr lang="de-DE" dirty="0" err="1"/>
              <a:t>phenomenon</a:t>
            </a:r>
            <a:r>
              <a:rPr lang="de-DE" dirty="0"/>
              <a:t> </a:t>
            </a:r>
            <a:r>
              <a:rPr lang="de-DE" dirty="0" err="1"/>
              <a:t>can</a:t>
            </a:r>
            <a:r>
              <a:rPr lang="de-DE" dirty="0"/>
              <a:t> </a:t>
            </a:r>
            <a:r>
              <a:rPr lang="de-DE" dirty="0" err="1"/>
              <a:t>be</a:t>
            </a:r>
            <a:r>
              <a:rPr lang="de-DE" dirty="0"/>
              <a:t> a </a:t>
            </a:r>
            <a:r>
              <a:rPr lang="de-DE" dirty="0" err="1"/>
              <a:t>key</a:t>
            </a:r>
            <a:r>
              <a:rPr lang="de-DE" dirty="0"/>
              <a:t> </a:t>
            </a:r>
            <a:r>
              <a:rPr lang="de-DE" dirty="0" err="1"/>
              <a:t>factor</a:t>
            </a:r>
            <a:r>
              <a:rPr lang="de-DE" dirty="0"/>
              <a:t> </a:t>
            </a:r>
          </a:p>
          <a:p>
            <a:pPr algn="l"/>
            <a:r>
              <a:rPr lang="de-DE" dirty="0"/>
              <a:t>in </a:t>
            </a:r>
            <a:r>
              <a:rPr lang="de-DE" dirty="0" err="1"/>
              <a:t>fuelling</a:t>
            </a:r>
            <a:r>
              <a:rPr lang="de-DE" dirty="0"/>
              <a:t> </a:t>
            </a:r>
            <a:r>
              <a:rPr lang="de-DE" dirty="0" err="1"/>
              <a:t>ligand</a:t>
            </a:r>
            <a:r>
              <a:rPr lang="de-DE" dirty="0"/>
              <a:t> </a:t>
            </a:r>
            <a:r>
              <a:rPr lang="de-DE" dirty="0" err="1"/>
              <a:t>binding</a:t>
            </a:r>
            <a:r>
              <a:rPr lang="de-DE" dirty="0"/>
              <a:t> via </a:t>
            </a:r>
            <a:r>
              <a:rPr lang="de-DE" dirty="0" err="1"/>
              <a:t>water</a:t>
            </a:r>
            <a:r>
              <a:rPr lang="de-DE" dirty="0"/>
              <a:t> </a:t>
            </a:r>
            <a:r>
              <a:rPr lang="de-DE" dirty="0" err="1"/>
              <a:t>displacement</a:t>
            </a:r>
            <a:r>
              <a:rPr lang="de-DE" dirty="0"/>
              <a:t> </a:t>
            </a:r>
          </a:p>
          <a:p>
            <a:pPr algn="l"/>
            <a:r>
              <a:rPr lang="de-DE" dirty="0"/>
              <a:t> </a:t>
            </a:r>
          </a:p>
        </p:txBody>
      </p:sp>
      <p:sp>
        <p:nvSpPr>
          <p:cNvPr id="5" name="Pfeil nach rechts 5">
            <a:extLst>
              <a:ext uri="{FF2B5EF4-FFF2-40B4-BE49-F238E27FC236}">
                <a16:creationId xmlns:a16="http://schemas.microsoft.com/office/drawing/2014/main" id="{29DDEC0D-4A6A-4FF6-87AC-B5EF0600DB6F}"/>
              </a:ext>
            </a:extLst>
          </p:cNvPr>
          <p:cNvSpPr/>
          <p:nvPr/>
        </p:nvSpPr>
        <p:spPr bwMode="auto">
          <a:xfrm>
            <a:off x="3058989" y="4853396"/>
            <a:ext cx="283780" cy="142931"/>
          </a:xfrm>
          <a:prstGeom prst="rightArrow">
            <a:avLst/>
          </a:prstGeom>
          <a:solidFill>
            <a:srgbClr val="3E5FF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ndParaRPr>
          </a:p>
        </p:txBody>
      </p:sp>
      <p:grpSp>
        <p:nvGrpSpPr>
          <p:cNvPr id="7" name="Gruppieren 6">
            <a:extLst>
              <a:ext uri="{FF2B5EF4-FFF2-40B4-BE49-F238E27FC236}">
                <a16:creationId xmlns:a16="http://schemas.microsoft.com/office/drawing/2014/main" id="{CC5089A1-B64F-DB61-51FC-3A5179A9FF4F}"/>
              </a:ext>
            </a:extLst>
          </p:cNvPr>
          <p:cNvGrpSpPr/>
          <p:nvPr/>
        </p:nvGrpSpPr>
        <p:grpSpPr>
          <a:xfrm>
            <a:off x="3984775" y="1662212"/>
            <a:ext cx="5104119" cy="2812844"/>
            <a:chOff x="2318657" y="2292521"/>
            <a:chExt cx="4343400" cy="2234452"/>
          </a:xfrm>
        </p:grpSpPr>
        <p:pic>
          <p:nvPicPr>
            <p:cNvPr id="8" name="Grafik 7">
              <a:extLst>
                <a:ext uri="{FF2B5EF4-FFF2-40B4-BE49-F238E27FC236}">
                  <a16:creationId xmlns:a16="http://schemas.microsoft.com/office/drawing/2014/main" id="{C0C49FF3-F7FE-AA94-756B-15173ED86CE1}"/>
                </a:ext>
              </a:extLst>
            </p:cNvPr>
            <p:cNvPicPr>
              <a:picLocks noChangeAspect="1"/>
            </p:cNvPicPr>
            <p:nvPr/>
          </p:nvPicPr>
          <p:blipFill rotWithShape="1">
            <a:blip r:embed="rId3"/>
            <a:srcRect t="3541"/>
            <a:stretch/>
          </p:blipFill>
          <p:spPr>
            <a:xfrm>
              <a:off x="2318657" y="2292521"/>
              <a:ext cx="4343400" cy="2234452"/>
            </a:xfrm>
            <a:prstGeom prst="rect">
              <a:avLst/>
            </a:prstGeom>
          </p:spPr>
        </p:pic>
        <p:sp>
          <p:nvSpPr>
            <p:cNvPr id="9" name="Textfeld 8">
              <a:extLst>
                <a:ext uri="{FF2B5EF4-FFF2-40B4-BE49-F238E27FC236}">
                  <a16:creationId xmlns:a16="http://schemas.microsoft.com/office/drawing/2014/main" id="{DD9294CB-F930-6088-D7B8-416BA04A5E62}"/>
                </a:ext>
              </a:extLst>
            </p:cNvPr>
            <p:cNvSpPr txBox="1">
              <a:spLocks noChangeArrowheads="1"/>
            </p:cNvSpPr>
            <p:nvPr/>
          </p:nvSpPr>
          <p:spPr bwMode="auto">
            <a:xfrm>
              <a:off x="2757849" y="2617476"/>
              <a:ext cx="5950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r"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GB" sz="1000" dirty="0"/>
                <a:t>binding</a:t>
              </a:r>
            </a:p>
            <a:p>
              <a:pPr algn="ctr"/>
              <a:r>
                <a:rPr lang="en-GB" sz="1000" dirty="0"/>
                <a:t>pocket</a:t>
              </a:r>
            </a:p>
          </p:txBody>
        </p:sp>
        <p:sp>
          <p:nvSpPr>
            <p:cNvPr id="10" name="Textfeld 9">
              <a:extLst>
                <a:ext uri="{FF2B5EF4-FFF2-40B4-BE49-F238E27FC236}">
                  <a16:creationId xmlns:a16="http://schemas.microsoft.com/office/drawing/2014/main" id="{7282D401-DF5B-6B98-4152-E5B4240AB9BD}"/>
                </a:ext>
              </a:extLst>
            </p:cNvPr>
            <p:cNvSpPr txBox="1">
              <a:spLocks noChangeArrowheads="1"/>
            </p:cNvSpPr>
            <p:nvPr/>
          </p:nvSpPr>
          <p:spPr bwMode="auto">
            <a:xfrm>
              <a:off x="2737010" y="3447293"/>
              <a:ext cx="61587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r"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GB" sz="1000" dirty="0"/>
                <a:t>Asp189</a:t>
              </a:r>
            </a:p>
          </p:txBody>
        </p:sp>
      </p:grpSp>
      <p:sp>
        <p:nvSpPr>
          <p:cNvPr id="20" name="Textfeld 10">
            <a:extLst>
              <a:ext uri="{FF2B5EF4-FFF2-40B4-BE49-F238E27FC236}">
                <a16:creationId xmlns:a16="http://schemas.microsoft.com/office/drawing/2014/main" id="{6CEB5A08-6115-C91C-0393-74B37F1BA16D}"/>
              </a:ext>
            </a:extLst>
          </p:cNvPr>
          <p:cNvSpPr txBox="1"/>
          <p:nvPr/>
        </p:nvSpPr>
        <p:spPr>
          <a:xfrm>
            <a:off x="4338147" y="6563910"/>
            <a:ext cx="3515706" cy="276999"/>
          </a:xfrm>
          <a:prstGeom prst="rect">
            <a:avLst/>
          </a:prstGeom>
          <a:noFill/>
        </p:spPr>
        <p:txBody>
          <a:bodyPr wrap="square" rtlCol="0">
            <a:spAutoFit/>
          </a:bodyPr>
          <a:lstStyle/>
          <a:p>
            <a:pPr algn="l"/>
            <a:r>
              <a:rPr lang="en-GB" sz="1200" dirty="0" err="1"/>
              <a:t>Schiebel</a:t>
            </a:r>
            <a:r>
              <a:rPr lang="en-GB" sz="1200" dirty="0"/>
              <a:t> J. et al., Nat. </a:t>
            </a:r>
            <a:r>
              <a:rPr lang="en-GB" sz="1200" dirty="0" err="1"/>
              <a:t>Commun</a:t>
            </a:r>
            <a:r>
              <a:rPr lang="en-GB" sz="1200" dirty="0"/>
              <a:t>. (2018), 9:3559  </a:t>
            </a:r>
          </a:p>
        </p:txBody>
      </p:sp>
      <p:sp>
        <p:nvSpPr>
          <p:cNvPr id="11" name="Date Placeholder 3">
            <a:extLst>
              <a:ext uri="{FF2B5EF4-FFF2-40B4-BE49-F238E27FC236}">
                <a16:creationId xmlns:a16="http://schemas.microsoft.com/office/drawing/2014/main" id="{0BCEF071-CD8E-20D1-F188-5814777F336A}"/>
              </a:ext>
            </a:extLst>
          </p:cNvPr>
          <p:cNvSpPr>
            <a:spLocks noGrp="1"/>
          </p:cNvSpPr>
          <p:nvPr>
            <p:ph type="dt" sz="half" idx="13"/>
          </p:nvPr>
        </p:nvSpPr>
        <p:spPr>
          <a:xfrm>
            <a:off x="3776105" y="6381328"/>
            <a:ext cx="1600508" cy="221109"/>
          </a:xfrm>
        </p:spPr>
        <p:txBody>
          <a:bodyPr/>
          <a:lstStyle/>
          <a:p>
            <a:r>
              <a:rPr lang="en-US" noProof="0" dirty="0"/>
              <a:t>00 </a:t>
            </a:r>
            <a:r>
              <a:rPr lang="en-US" dirty="0"/>
              <a:t>April</a:t>
            </a:r>
            <a:r>
              <a:rPr lang="en-US" noProof="0" dirty="0"/>
              <a:t> 2026</a:t>
            </a:r>
          </a:p>
        </p:txBody>
      </p:sp>
    </p:spTree>
    <p:extLst>
      <p:ext uri="{BB962C8B-B14F-4D97-AF65-F5344CB8AC3E}">
        <p14:creationId xmlns:p14="http://schemas.microsoft.com/office/powerpoint/2010/main" val="2071727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28C49-E48F-7577-9E63-A55470BF0E1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2FC6F8-CEE5-7424-0618-8C46BD16E579}"/>
              </a:ext>
            </a:extLst>
          </p:cNvPr>
          <p:cNvSpPr>
            <a:spLocks noGrp="1"/>
          </p:cNvSpPr>
          <p:nvPr>
            <p:ph type="sldNum" sz="quarter" idx="16"/>
          </p:nvPr>
        </p:nvSpPr>
        <p:spPr/>
        <p:txBody>
          <a:bodyPr/>
          <a:lstStyle/>
          <a:p>
            <a:r>
              <a:rPr lang="en-US"/>
              <a:t>Page </a:t>
            </a:r>
            <a:fld id="{A52F4D17-1AD6-42D9-B93A-EB002C62F438}" type="slidenum">
              <a:rPr lang="en-US" smtClean="0"/>
              <a:pPr/>
              <a:t>5</a:t>
            </a:fld>
            <a:endParaRPr lang="en-US" noProof="0"/>
          </a:p>
        </p:txBody>
      </p:sp>
      <p:sp>
        <p:nvSpPr>
          <p:cNvPr id="11" name="Date Placeholder 3">
            <a:extLst>
              <a:ext uri="{FF2B5EF4-FFF2-40B4-BE49-F238E27FC236}">
                <a16:creationId xmlns:a16="http://schemas.microsoft.com/office/drawing/2014/main" id="{D4551036-1AA0-2892-3C00-1DF75CCE6FC6}"/>
              </a:ext>
            </a:extLst>
          </p:cNvPr>
          <p:cNvSpPr>
            <a:spLocks noGrp="1"/>
          </p:cNvSpPr>
          <p:nvPr>
            <p:ph type="dt" sz="half" idx="13"/>
          </p:nvPr>
        </p:nvSpPr>
        <p:spPr>
          <a:xfrm>
            <a:off x="3776105" y="6381328"/>
            <a:ext cx="1600508" cy="221109"/>
          </a:xfrm>
        </p:spPr>
        <p:txBody>
          <a:bodyPr/>
          <a:lstStyle/>
          <a:p>
            <a:r>
              <a:rPr lang="en-US" noProof="0" dirty="0"/>
              <a:t>00 </a:t>
            </a:r>
            <a:r>
              <a:rPr lang="en-US" dirty="0"/>
              <a:t>April</a:t>
            </a:r>
            <a:r>
              <a:rPr lang="en-US" noProof="0" dirty="0"/>
              <a:t> 2026</a:t>
            </a:r>
          </a:p>
        </p:txBody>
      </p:sp>
      <p:sp>
        <p:nvSpPr>
          <p:cNvPr id="12" name="Title 11">
            <a:extLst>
              <a:ext uri="{FF2B5EF4-FFF2-40B4-BE49-F238E27FC236}">
                <a16:creationId xmlns:a16="http://schemas.microsoft.com/office/drawing/2014/main" id="{AAB1CFEF-0CFC-0B97-2CC6-DC2D3D6ABFB2}"/>
              </a:ext>
            </a:extLst>
          </p:cNvPr>
          <p:cNvSpPr>
            <a:spLocks noGrp="1"/>
          </p:cNvSpPr>
          <p:nvPr>
            <p:ph type="title"/>
          </p:nvPr>
        </p:nvSpPr>
        <p:spPr/>
        <p:txBody>
          <a:bodyPr/>
          <a:lstStyle/>
          <a:p>
            <a:r>
              <a:rPr lang="de-DE" altLang="de-DE" dirty="0">
                <a:ea typeface="ＭＳ Ｐゴシック" panose="020B0600070205080204" pitchFamily="34" charset="-128"/>
                <a:cs typeface="ＭＳ Ｐゴシック" panose="020B0600070205080204" pitchFamily="34" charset="-128"/>
              </a:rPr>
              <a:t>Protein </a:t>
            </a:r>
            <a:r>
              <a:rPr lang="de-DE" altLang="de-DE" dirty="0" err="1">
                <a:ea typeface="ＭＳ Ｐゴシック" panose="020B0600070205080204" pitchFamily="34" charset="-128"/>
                <a:cs typeface="ＭＳ Ｐゴシック" panose="020B0600070205080204" pitchFamily="34" charset="-128"/>
              </a:rPr>
              <a:t>crystal</a:t>
            </a:r>
            <a:r>
              <a:rPr lang="de-DE" altLang="de-DE" dirty="0">
                <a:ea typeface="ＭＳ Ｐゴシック" panose="020B0600070205080204" pitchFamily="34" charset="-128"/>
                <a:cs typeface="ＭＳ Ｐゴシック" panose="020B0600070205080204" pitchFamily="34" charset="-128"/>
              </a:rPr>
              <a:t> </a:t>
            </a:r>
            <a:r>
              <a:rPr lang="de-DE" altLang="de-DE" dirty="0" err="1">
                <a:ea typeface="ＭＳ Ｐゴシック" panose="020B0600070205080204" pitchFamily="34" charset="-128"/>
                <a:cs typeface="ＭＳ Ｐゴシック" panose="020B0600070205080204" pitchFamily="34" charset="-128"/>
              </a:rPr>
              <a:t>necessary</a:t>
            </a:r>
            <a:r>
              <a:rPr lang="de-DE" altLang="de-DE" dirty="0">
                <a:ea typeface="ＭＳ Ｐゴシック" panose="020B0600070205080204" pitchFamily="34" charset="-128"/>
                <a:cs typeface="ＭＳ Ｐゴシック" panose="020B0600070205080204" pitchFamily="34" charset="-128"/>
              </a:rPr>
              <a:t> </a:t>
            </a:r>
            <a:r>
              <a:rPr lang="de-DE" altLang="de-DE" dirty="0" err="1">
                <a:ea typeface="ＭＳ Ｐゴシック" panose="020B0600070205080204" pitchFamily="34" charset="-128"/>
                <a:cs typeface="ＭＳ Ｐゴシック" panose="020B0600070205080204" pitchFamily="34" charset="-128"/>
              </a:rPr>
              <a:t>for</a:t>
            </a:r>
            <a:r>
              <a:rPr lang="de-DE" altLang="de-DE" dirty="0">
                <a:ea typeface="ＭＳ Ｐゴシック" panose="020B0600070205080204" pitchFamily="34" charset="-128"/>
                <a:cs typeface="ＭＳ Ｐゴシック" panose="020B0600070205080204" pitchFamily="34" charset="-128"/>
              </a:rPr>
              <a:t> </a:t>
            </a:r>
            <a:r>
              <a:rPr lang="de-DE" altLang="de-DE" dirty="0" err="1">
                <a:ea typeface="ＭＳ Ｐゴシック" panose="020B0600070205080204" pitchFamily="34" charset="-128"/>
                <a:cs typeface="ＭＳ Ｐゴシック" panose="020B0600070205080204" pitchFamily="34" charset="-128"/>
              </a:rPr>
              <a:t>this</a:t>
            </a:r>
            <a:r>
              <a:rPr lang="de-DE" altLang="de-DE" dirty="0">
                <a:ea typeface="ＭＳ Ｐゴシック" panose="020B0600070205080204" pitchFamily="34" charset="-128"/>
                <a:cs typeface="ＭＳ Ｐゴシック" panose="020B0600070205080204" pitchFamily="34" charset="-128"/>
              </a:rPr>
              <a:t> </a:t>
            </a:r>
            <a:r>
              <a:rPr lang="de-DE" altLang="de-DE" dirty="0" err="1">
                <a:ea typeface="ＭＳ Ｐゴシック" panose="020B0600070205080204" pitchFamily="34" charset="-128"/>
                <a:cs typeface="ＭＳ Ｐゴシック" panose="020B0600070205080204" pitchFamily="34" charset="-128"/>
              </a:rPr>
              <a:t>method</a:t>
            </a:r>
            <a:br>
              <a:rPr lang="en-US" altLang="de-DE" dirty="0">
                <a:ea typeface="ＭＳ Ｐゴシック" panose="020B0600070205080204" pitchFamily="34" charset="-128"/>
                <a:cs typeface="ＭＳ Ｐゴシック" panose="020B0600070205080204" pitchFamily="34" charset="-128"/>
              </a:rPr>
            </a:br>
            <a:endParaRPr lang="en-US" dirty="0"/>
          </a:p>
        </p:txBody>
      </p:sp>
      <p:pic>
        <p:nvPicPr>
          <p:cNvPr id="24" name="Bild 6" descr="biodiff-bild-vorlage.png">
            <a:extLst>
              <a:ext uri="{FF2B5EF4-FFF2-40B4-BE49-F238E27FC236}">
                <a16:creationId xmlns:a16="http://schemas.microsoft.com/office/drawing/2014/main" id="{4741A99C-D305-098E-3613-9FCF982E1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280" y="2227510"/>
            <a:ext cx="23495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Bild 229" descr="beta_phosphonate_ori_01_01.bmp">
            <a:extLst>
              <a:ext uri="{FF2B5EF4-FFF2-40B4-BE49-F238E27FC236}">
                <a16:creationId xmlns:a16="http://schemas.microsoft.com/office/drawing/2014/main" id="{BD398395-7B21-0B48-1B8A-2F1504635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8455" y="2683123"/>
            <a:ext cx="13779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image007">
            <a:extLst>
              <a:ext uri="{FF2B5EF4-FFF2-40B4-BE49-F238E27FC236}">
                <a16:creationId xmlns:a16="http://schemas.microsoft.com/office/drawing/2014/main" id="{0143C161-0805-E201-EDE6-07F896316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2489" t="29573" r="16998" b="35884"/>
          <a:stretch>
            <a:fillRect/>
          </a:stretch>
        </p:blipFill>
        <p:spPr bwMode="auto">
          <a:xfrm>
            <a:off x="2242755" y="1579810"/>
            <a:ext cx="4302125"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
            <a:extLst>
              <a:ext uri="{FF2B5EF4-FFF2-40B4-BE49-F238E27FC236}">
                <a16:creationId xmlns:a16="http://schemas.microsoft.com/office/drawing/2014/main" id="{F680E981-936C-9E1C-F9B4-41FA2FFE47AD}"/>
              </a:ext>
            </a:extLst>
          </p:cNvPr>
          <p:cNvSpPr txBox="1">
            <a:spLocks noChangeArrowheads="1"/>
          </p:cNvSpPr>
          <p:nvPr/>
        </p:nvSpPr>
        <p:spPr bwMode="auto">
          <a:xfrm>
            <a:off x="2968243" y="5835898"/>
            <a:ext cx="2109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a:t>Room temperature</a:t>
            </a:r>
          </a:p>
        </p:txBody>
      </p:sp>
      <p:sp>
        <p:nvSpPr>
          <p:cNvPr id="28" name="TextBox 7">
            <a:extLst>
              <a:ext uri="{FF2B5EF4-FFF2-40B4-BE49-F238E27FC236}">
                <a16:creationId xmlns:a16="http://schemas.microsoft.com/office/drawing/2014/main" id="{BC4A01DC-2167-A080-F1BC-90621D75A248}"/>
              </a:ext>
            </a:extLst>
          </p:cNvPr>
          <p:cNvSpPr txBox="1">
            <a:spLocks noChangeArrowheads="1"/>
          </p:cNvSpPr>
          <p:nvPr/>
        </p:nvSpPr>
        <p:spPr bwMode="auto">
          <a:xfrm>
            <a:off x="7433880" y="5059610"/>
            <a:ext cx="2300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a:t>Cryostream at 100 K</a:t>
            </a:r>
          </a:p>
        </p:txBody>
      </p:sp>
      <p:pic>
        <p:nvPicPr>
          <p:cNvPr id="29" name="Picture 8">
            <a:extLst>
              <a:ext uri="{FF2B5EF4-FFF2-40B4-BE49-F238E27FC236}">
                <a16:creationId xmlns:a16="http://schemas.microsoft.com/office/drawing/2014/main" id="{9E1DC942-E379-4B5D-94A5-098B7D865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514" t="38461" r="-414"/>
          <a:stretch>
            <a:fillRect/>
          </a:stretch>
        </p:blipFill>
        <p:spPr bwMode="auto">
          <a:xfrm>
            <a:off x="3188905" y="3861048"/>
            <a:ext cx="2409825"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feld 10">
            <a:extLst>
              <a:ext uri="{FF2B5EF4-FFF2-40B4-BE49-F238E27FC236}">
                <a16:creationId xmlns:a16="http://schemas.microsoft.com/office/drawing/2014/main" id="{7D04B3B2-7B1F-1C51-6A0B-AA7661193AAE}"/>
              </a:ext>
            </a:extLst>
          </p:cNvPr>
          <p:cNvSpPr txBox="1"/>
          <p:nvPr/>
        </p:nvSpPr>
        <p:spPr>
          <a:xfrm>
            <a:off x="327258" y="4372845"/>
            <a:ext cx="2501284" cy="1495794"/>
          </a:xfrm>
          <a:prstGeom prst="rect">
            <a:avLst/>
          </a:prstGeom>
          <a:noFill/>
        </p:spPr>
        <p:txBody>
          <a:bodyPr wrap="square" rtlCol="0">
            <a:spAutoFit/>
          </a:bodyPr>
          <a:lstStyle/>
          <a:p>
            <a:pPr algn="l">
              <a:lnSpc>
                <a:spcPct val="95000"/>
              </a:lnSpc>
            </a:pPr>
            <a:r>
              <a:rPr lang="de-DE" sz="2400" dirty="0" err="1"/>
              <a:t>Typical</a:t>
            </a:r>
            <a:r>
              <a:rPr lang="de-DE" sz="2400" dirty="0"/>
              <a:t>:</a:t>
            </a:r>
          </a:p>
          <a:p>
            <a:pPr algn="l">
              <a:lnSpc>
                <a:spcPct val="95000"/>
              </a:lnSpc>
            </a:pPr>
            <a:r>
              <a:rPr lang="de-DE" sz="2400" dirty="0"/>
              <a:t>1 mm</a:t>
            </a:r>
            <a:r>
              <a:rPr lang="de-DE" sz="2400" baseline="30000" dirty="0"/>
              <a:t>3</a:t>
            </a:r>
          </a:p>
          <a:p>
            <a:pPr algn="l">
              <a:lnSpc>
                <a:spcPct val="95000"/>
              </a:lnSpc>
            </a:pPr>
            <a:r>
              <a:rPr lang="de-DE" sz="2400" dirty="0"/>
              <a:t>Minimal: </a:t>
            </a:r>
          </a:p>
          <a:p>
            <a:pPr algn="l">
              <a:lnSpc>
                <a:spcPct val="95000"/>
              </a:lnSpc>
            </a:pPr>
            <a:r>
              <a:rPr lang="de-DE" sz="2400" dirty="0"/>
              <a:t>0.1 mm</a:t>
            </a:r>
            <a:r>
              <a:rPr lang="de-DE" sz="2400" baseline="30000" dirty="0"/>
              <a:t>3</a:t>
            </a:r>
          </a:p>
        </p:txBody>
      </p:sp>
    </p:spTree>
    <p:extLst>
      <p:ext uri="{BB962C8B-B14F-4D97-AF65-F5344CB8AC3E}">
        <p14:creationId xmlns:p14="http://schemas.microsoft.com/office/powerpoint/2010/main" val="1029649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63A43-D311-C45C-B42D-0EBE6B92BA05}"/>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0B9E3C-0C13-E5CF-9E03-14C0296F4BA6}"/>
              </a:ext>
            </a:extLst>
          </p:cNvPr>
          <p:cNvSpPr>
            <a:spLocks noGrp="1"/>
          </p:cNvSpPr>
          <p:nvPr>
            <p:ph type="sldNum" sz="quarter" idx="16"/>
          </p:nvPr>
        </p:nvSpPr>
        <p:spPr/>
        <p:txBody>
          <a:bodyPr/>
          <a:lstStyle/>
          <a:p>
            <a:r>
              <a:rPr lang="en-US"/>
              <a:t>Page </a:t>
            </a:r>
            <a:fld id="{A52F4D17-1AD6-42D9-B93A-EB002C62F438}" type="slidenum">
              <a:rPr lang="en-US" smtClean="0"/>
              <a:pPr/>
              <a:t>6</a:t>
            </a:fld>
            <a:endParaRPr lang="en-US" noProof="0"/>
          </a:p>
        </p:txBody>
      </p:sp>
      <p:sp>
        <p:nvSpPr>
          <p:cNvPr id="21" name="Title 20">
            <a:extLst>
              <a:ext uri="{FF2B5EF4-FFF2-40B4-BE49-F238E27FC236}">
                <a16:creationId xmlns:a16="http://schemas.microsoft.com/office/drawing/2014/main" id="{06F9DC3B-7D99-F708-3ACC-78EE2BB94480}"/>
              </a:ext>
            </a:extLst>
          </p:cNvPr>
          <p:cNvSpPr>
            <a:spLocks noGrp="1"/>
          </p:cNvSpPr>
          <p:nvPr>
            <p:ph type="title"/>
          </p:nvPr>
        </p:nvSpPr>
        <p:spPr>
          <a:xfrm>
            <a:off x="452365" y="161719"/>
            <a:ext cx="11449050" cy="1124780"/>
          </a:xfrm>
        </p:spPr>
        <p:txBody>
          <a:bodyPr/>
          <a:lstStyle/>
          <a:p>
            <a:r>
              <a:rPr lang="en-US" altLang="zh-CN" dirty="0"/>
              <a:t>Crystallization</a:t>
            </a:r>
            <a:br>
              <a:rPr lang="en-US" altLang="de-DE" dirty="0"/>
            </a:br>
            <a:endParaRPr lang="en-US" dirty="0"/>
          </a:p>
        </p:txBody>
      </p:sp>
      <p:grpSp>
        <p:nvGrpSpPr>
          <p:cNvPr id="24" name="Group 10">
            <a:extLst>
              <a:ext uri="{FF2B5EF4-FFF2-40B4-BE49-F238E27FC236}">
                <a16:creationId xmlns:a16="http://schemas.microsoft.com/office/drawing/2014/main" id="{7B69FAE8-B516-1926-20DB-591BFD421F9D}"/>
              </a:ext>
            </a:extLst>
          </p:cNvPr>
          <p:cNvGrpSpPr>
            <a:grpSpLocks/>
          </p:cNvGrpSpPr>
          <p:nvPr/>
        </p:nvGrpSpPr>
        <p:grpSpPr bwMode="auto">
          <a:xfrm>
            <a:off x="310460" y="2424320"/>
            <a:ext cx="1728789" cy="1820863"/>
            <a:chOff x="678" y="1829"/>
            <a:chExt cx="1089" cy="1147"/>
          </a:xfrm>
        </p:grpSpPr>
        <p:grpSp>
          <p:nvGrpSpPr>
            <p:cNvPr id="25" name="Group 11">
              <a:extLst>
                <a:ext uri="{FF2B5EF4-FFF2-40B4-BE49-F238E27FC236}">
                  <a16:creationId xmlns:a16="http://schemas.microsoft.com/office/drawing/2014/main" id="{650F82AE-7B60-8049-B490-E438829D8215}"/>
                </a:ext>
              </a:extLst>
            </p:cNvPr>
            <p:cNvGrpSpPr>
              <a:grpSpLocks/>
            </p:cNvGrpSpPr>
            <p:nvPr/>
          </p:nvGrpSpPr>
          <p:grpSpPr bwMode="auto">
            <a:xfrm>
              <a:off x="997" y="1829"/>
              <a:ext cx="264" cy="466"/>
              <a:chOff x="600" y="1332"/>
              <a:chExt cx="368" cy="646"/>
            </a:xfrm>
          </p:grpSpPr>
          <p:sp>
            <p:nvSpPr>
              <p:cNvPr id="30" name="Oval 12">
                <a:extLst>
                  <a:ext uri="{FF2B5EF4-FFF2-40B4-BE49-F238E27FC236}">
                    <a16:creationId xmlns:a16="http://schemas.microsoft.com/office/drawing/2014/main" id="{17EF3B11-15AD-A75D-57A1-B11290F5C3DE}"/>
                  </a:ext>
                </a:extLst>
              </p:cNvPr>
              <p:cNvSpPr>
                <a:spLocks noChangeArrowheads="1"/>
              </p:cNvSpPr>
              <p:nvPr/>
            </p:nvSpPr>
            <p:spPr bwMode="auto">
              <a:xfrm>
                <a:off x="670" y="1791"/>
                <a:ext cx="172" cy="187"/>
              </a:xfrm>
              <a:prstGeom prst="ellipse">
                <a:avLst/>
              </a:prstGeom>
              <a:solidFill>
                <a:srgbClr val="FF00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eaLnBrk="1" hangingPunct="1">
                  <a:spcBef>
                    <a:spcPct val="0"/>
                  </a:spcBef>
                  <a:buClrTx/>
                </a:pPr>
                <a:endParaRPr lang="en-US" altLang="en-US" sz="1800"/>
              </a:p>
            </p:txBody>
          </p:sp>
          <p:sp>
            <p:nvSpPr>
              <p:cNvPr id="31" name="AutoShape 13">
                <a:extLst>
                  <a:ext uri="{FF2B5EF4-FFF2-40B4-BE49-F238E27FC236}">
                    <a16:creationId xmlns:a16="http://schemas.microsoft.com/office/drawing/2014/main" id="{056394D0-F2B0-AB7C-CA14-F22452C903A2}"/>
                  </a:ext>
                </a:extLst>
              </p:cNvPr>
              <p:cNvSpPr>
                <a:spLocks noChangeArrowheads="1"/>
              </p:cNvSpPr>
              <p:nvPr/>
            </p:nvSpPr>
            <p:spPr bwMode="auto">
              <a:xfrm>
                <a:off x="635" y="1659"/>
                <a:ext cx="246" cy="226"/>
              </a:xfrm>
              <a:custGeom>
                <a:avLst/>
                <a:gdLst>
                  <a:gd name="T0" fmla="*/ 3 w 21600"/>
                  <a:gd name="T1" fmla="*/ 1 h 21600"/>
                  <a:gd name="T2" fmla="*/ 1 w 21600"/>
                  <a:gd name="T3" fmla="*/ 2 h 21600"/>
                  <a:gd name="T4" fmla="*/ 0 w 21600"/>
                  <a:gd name="T5" fmla="*/ 1 h 21600"/>
                  <a:gd name="T6" fmla="*/ 1 w 21600"/>
                  <a:gd name="T7" fmla="*/ 0 h 21600"/>
                  <a:gd name="T8" fmla="*/ 0 60000 65536"/>
                  <a:gd name="T9" fmla="*/ 0 60000 65536"/>
                  <a:gd name="T10" fmla="*/ 0 60000 65536"/>
                  <a:gd name="T11" fmla="*/ 0 60000 65536"/>
                  <a:gd name="T12" fmla="*/ 3337 w 21600"/>
                  <a:gd name="T13" fmla="*/ 3345 h 21600"/>
                  <a:gd name="T14" fmla="*/ 18263 w 21600"/>
                  <a:gd name="T15" fmla="*/ 18255 h 21600"/>
                </a:gdLst>
                <a:ahLst/>
                <a:cxnLst>
                  <a:cxn ang="T8">
                    <a:pos x="T0" y="T1"/>
                  </a:cxn>
                  <a:cxn ang="T9">
                    <a:pos x="T2" y="T3"/>
                  </a:cxn>
                  <a:cxn ang="T10">
                    <a:pos x="T4" y="T5"/>
                  </a:cxn>
                  <a:cxn ang="T11">
                    <a:pos x="T6" y="T7"/>
                  </a:cxn>
                </a:cxnLst>
                <a:rect l="T12" t="T13" r="T14" b="T15"/>
                <a:pathLst>
                  <a:path w="21600" h="21600">
                    <a:moveTo>
                      <a:pt x="0" y="0"/>
                    </a:moveTo>
                    <a:lnTo>
                      <a:pt x="3014" y="21600"/>
                    </a:lnTo>
                    <a:lnTo>
                      <a:pt x="18586"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14">
                <a:extLst>
                  <a:ext uri="{FF2B5EF4-FFF2-40B4-BE49-F238E27FC236}">
                    <a16:creationId xmlns:a16="http://schemas.microsoft.com/office/drawing/2014/main" id="{F820F581-B786-8258-C866-A9712A3C372F}"/>
                  </a:ext>
                </a:extLst>
              </p:cNvPr>
              <p:cNvSpPr>
                <a:spLocks noChangeShapeType="1"/>
              </p:cNvSpPr>
              <p:nvPr/>
            </p:nvSpPr>
            <p:spPr bwMode="auto">
              <a:xfrm>
                <a:off x="608" y="1364"/>
                <a:ext cx="62" cy="51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3" name="Line 15">
                <a:extLst>
                  <a:ext uri="{FF2B5EF4-FFF2-40B4-BE49-F238E27FC236}">
                    <a16:creationId xmlns:a16="http://schemas.microsoft.com/office/drawing/2014/main" id="{8164F074-E6EA-306E-7D6B-50C9B26B0C02}"/>
                  </a:ext>
                </a:extLst>
              </p:cNvPr>
              <p:cNvSpPr>
                <a:spLocks noChangeShapeType="1"/>
              </p:cNvSpPr>
              <p:nvPr/>
            </p:nvSpPr>
            <p:spPr bwMode="auto">
              <a:xfrm flipH="1">
                <a:off x="848" y="1364"/>
                <a:ext cx="62" cy="51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Freeform 16">
                <a:extLst>
                  <a:ext uri="{FF2B5EF4-FFF2-40B4-BE49-F238E27FC236}">
                    <a16:creationId xmlns:a16="http://schemas.microsoft.com/office/drawing/2014/main" id="{C328F7D7-0E38-43C2-526E-1476272A84A7}"/>
                  </a:ext>
                </a:extLst>
              </p:cNvPr>
              <p:cNvSpPr>
                <a:spLocks/>
              </p:cNvSpPr>
              <p:nvPr/>
            </p:nvSpPr>
            <p:spPr bwMode="auto">
              <a:xfrm rot="-4328211">
                <a:off x="888" y="1340"/>
                <a:ext cx="84" cy="76"/>
              </a:xfrm>
              <a:custGeom>
                <a:avLst/>
                <a:gdLst>
                  <a:gd name="T0" fmla="*/ 0 w 84"/>
                  <a:gd name="T1" fmla="*/ 24 h 76"/>
                  <a:gd name="T2" fmla="*/ 56 w 84"/>
                  <a:gd name="T3" fmla="*/ 72 h 76"/>
                  <a:gd name="T4" fmla="*/ 84 w 84"/>
                  <a:gd name="T5" fmla="*/ 0 h 76"/>
                  <a:gd name="T6" fmla="*/ 0 60000 65536"/>
                  <a:gd name="T7" fmla="*/ 0 60000 65536"/>
                  <a:gd name="T8" fmla="*/ 0 60000 65536"/>
                </a:gdLst>
                <a:ahLst/>
                <a:cxnLst>
                  <a:cxn ang="T6">
                    <a:pos x="T0" y="T1"/>
                  </a:cxn>
                  <a:cxn ang="T7">
                    <a:pos x="T2" y="T3"/>
                  </a:cxn>
                  <a:cxn ang="T8">
                    <a:pos x="T4" y="T5"/>
                  </a:cxn>
                </a:cxnLst>
                <a:rect l="0" t="0" r="r" b="b"/>
                <a:pathLst>
                  <a:path w="84" h="76">
                    <a:moveTo>
                      <a:pt x="0" y="24"/>
                    </a:moveTo>
                    <a:cubicBezTo>
                      <a:pt x="21" y="50"/>
                      <a:pt x="42" y="76"/>
                      <a:pt x="56" y="72"/>
                    </a:cubicBezTo>
                    <a:cubicBezTo>
                      <a:pt x="70" y="68"/>
                      <a:pt x="79" y="13"/>
                      <a:pt x="84"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5" name="Group 17">
                <a:extLst>
                  <a:ext uri="{FF2B5EF4-FFF2-40B4-BE49-F238E27FC236}">
                    <a16:creationId xmlns:a16="http://schemas.microsoft.com/office/drawing/2014/main" id="{C68B6EBD-7552-7D2C-239D-0C0FF2851BD3}"/>
                  </a:ext>
                </a:extLst>
              </p:cNvPr>
              <p:cNvGrpSpPr>
                <a:grpSpLocks/>
              </p:cNvGrpSpPr>
              <p:nvPr/>
            </p:nvGrpSpPr>
            <p:grpSpPr bwMode="auto">
              <a:xfrm rot="39833">
                <a:off x="600" y="1332"/>
                <a:ext cx="320" cy="112"/>
                <a:chOff x="600" y="1296"/>
                <a:chExt cx="320" cy="112"/>
              </a:xfrm>
            </p:grpSpPr>
            <p:sp>
              <p:nvSpPr>
                <p:cNvPr id="36" name="Line 18">
                  <a:extLst>
                    <a:ext uri="{FF2B5EF4-FFF2-40B4-BE49-F238E27FC236}">
                      <a16:creationId xmlns:a16="http://schemas.microsoft.com/office/drawing/2014/main" id="{608530AD-F084-8D84-729D-926136B2F448}"/>
                    </a:ext>
                  </a:extLst>
                </p:cNvPr>
                <p:cNvSpPr>
                  <a:spLocks noChangeShapeType="1"/>
                </p:cNvSpPr>
                <p:nvPr/>
              </p:nvSpPr>
              <p:spPr bwMode="auto">
                <a:xfrm flipV="1">
                  <a:off x="628" y="1296"/>
                  <a:ext cx="1" cy="11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Line 19">
                  <a:extLst>
                    <a:ext uri="{FF2B5EF4-FFF2-40B4-BE49-F238E27FC236}">
                      <a16:creationId xmlns:a16="http://schemas.microsoft.com/office/drawing/2014/main" id="{8F729EAA-C488-F1E4-04C1-D8C4C097F2C9}"/>
                    </a:ext>
                  </a:extLst>
                </p:cNvPr>
                <p:cNvSpPr>
                  <a:spLocks noChangeShapeType="1"/>
                </p:cNvSpPr>
                <p:nvPr/>
              </p:nvSpPr>
              <p:spPr bwMode="auto">
                <a:xfrm>
                  <a:off x="600" y="1296"/>
                  <a:ext cx="320" cy="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Line 20">
                  <a:extLst>
                    <a:ext uri="{FF2B5EF4-FFF2-40B4-BE49-F238E27FC236}">
                      <a16:creationId xmlns:a16="http://schemas.microsoft.com/office/drawing/2014/main" id="{F216E061-3FF6-B0AD-6582-48E2D8CE4517}"/>
                    </a:ext>
                  </a:extLst>
                </p:cNvPr>
                <p:cNvSpPr>
                  <a:spLocks noChangeShapeType="1"/>
                </p:cNvSpPr>
                <p:nvPr/>
              </p:nvSpPr>
              <p:spPr bwMode="auto">
                <a:xfrm flipV="1">
                  <a:off x="888" y="1296"/>
                  <a:ext cx="1" cy="11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6" name="Text Box 21">
              <a:extLst>
                <a:ext uri="{FF2B5EF4-FFF2-40B4-BE49-F238E27FC236}">
                  <a16:creationId xmlns:a16="http://schemas.microsoft.com/office/drawing/2014/main" id="{223280CC-8CB0-20CD-4F08-EB1771DC7B0B}"/>
                </a:ext>
              </a:extLst>
            </p:cNvPr>
            <p:cNvSpPr txBox="1">
              <a:spLocks noChangeArrowheads="1"/>
            </p:cNvSpPr>
            <p:nvPr/>
          </p:nvSpPr>
          <p:spPr bwMode="auto">
            <a:xfrm>
              <a:off x="678" y="2336"/>
              <a:ext cx="1059" cy="64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lgn="ctr">
                <a:spcBef>
                  <a:spcPct val="0"/>
                </a:spcBef>
                <a:buClrTx/>
              </a:pPr>
              <a:r>
                <a:rPr lang="en-US" altLang="en-US" sz="2000" dirty="0"/>
                <a:t>dissolved </a:t>
              </a:r>
            </a:p>
            <a:p>
              <a:pPr algn="ctr">
                <a:spcBef>
                  <a:spcPct val="0"/>
                </a:spcBef>
                <a:buClrTx/>
              </a:pPr>
              <a:r>
                <a:rPr lang="en-US" altLang="en-US" sz="2000" dirty="0"/>
                <a:t>Streptavidin in D</a:t>
              </a:r>
              <a:r>
                <a:rPr lang="en-US" altLang="en-US" sz="2000" baseline="-25000" dirty="0"/>
                <a:t>2</a:t>
              </a:r>
              <a:r>
                <a:rPr lang="en-US" altLang="en-US" sz="2000" dirty="0"/>
                <a:t>O</a:t>
              </a:r>
            </a:p>
          </p:txBody>
        </p:sp>
        <p:sp>
          <p:nvSpPr>
            <p:cNvPr id="27" name="Line 22">
              <a:extLst>
                <a:ext uri="{FF2B5EF4-FFF2-40B4-BE49-F238E27FC236}">
                  <a16:creationId xmlns:a16="http://schemas.microsoft.com/office/drawing/2014/main" id="{FA5402C9-198F-43D8-798F-06C158EAC0F6}"/>
                </a:ext>
              </a:extLst>
            </p:cNvPr>
            <p:cNvSpPr>
              <a:spLocks noChangeShapeType="1"/>
            </p:cNvSpPr>
            <p:nvPr/>
          </p:nvSpPr>
          <p:spPr bwMode="auto">
            <a:xfrm flipV="1">
              <a:off x="1378" y="2062"/>
              <a:ext cx="389" cy="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 name="Line 27">
            <a:extLst>
              <a:ext uri="{FF2B5EF4-FFF2-40B4-BE49-F238E27FC236}">
                <a16:creationId xmlns:a16="http://schemas.microsoft.com/office/drawing/2014/main" id="{28253D88-0D8F-6C15-D71D-211F60B20615}"/>
              </a:ext>
            </a:extLst>
          </p:cNvPr>
          <p:cNvSpPr>
            <a:spLocks noChangeShapeType="1"/>
          </p:cNvSpPr>
          <p:nvPr/>
        </p:nvSpPr>
        <p:spPr bwMode="auto">
          <a:xfrm flipV="1">
            <a:off x="8513991" y="3666112"/>
            <a:ext cx="617537" cy="1111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2" name="Text Box 28">
            <a:extLst>
              <a:ext uri="{FF2B5EF4-FFF2-40B4-BE49-F238E27FC236}">
                <a16:creationId xmlns:a16="http://schemas.microsoft.com/office/drawing/2014/main" id="{11BF38F9-F8B3-744C-E30C-D84AB5167BC2}"/>
              </a:ext>
            </a:extLst>
          </p:cNvPr>
          <p:cNvSpPr txBox="1">
            <a:spLocks noChangeArrowheads="1"/>
          </p:cNvSpPr>
          <p:nvPr/>
        </p:nvSpPr>
        <p:spPr bwMode="auto">
          <a:xfrm>
            <a:off x="10128448" y="5254158"/>
            <a:ext cx="97472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lgn="ctr">
              <a:spcBef>
                <a:spcPct val="0"/>
              </a:spcBef>
              <a:buClrTx/>
            </a:pPr>
            <a:r>
              <a:rPr lang="en-US" altLang="en-US" sz="2000" dirty="0"/>
              <a:t>Crystal</a:t>
            </a:r>
            <a:endParaRPr lang="en-US" altLang="en-US" sz="2000" dirty="0">
              <a:latin typeface="Times New Roman" pitchFamily="18" charset="0"/>
            </a:endParaRPr>
          </a:p>
        </p:txBody>
      </p:sp>
      <p:sp>
        <p:nvSpPr>
          <p:cNvPr id="55" name="Text Box 21">
            <a:extLst>
              <a:ext uri="{FF2B5EF4-FFF2-40B4-BE49-F238E27FC236}">
                <a16:creationId xmlns:a16="http://schemas.microsoft.com/office/drawing/2014/main" id="{EECD473B-DBAC-344B-6629-6D97EC0F4AAA}"/>
              </a:ext>
            </a:extLst>
          </p:cNvPr>
          <p:cNvSpPr txBox="1">
            <a:spLocks noChangeArrowheads="1"/>
          </p:cNvSpPr>
          <p:nvPr/>
        </p:nvSpPr>
        <p:spPr bwMode="auto">
          <a:xfrm>
            <a:off x="2146283" y="907278"/>
            <a:ext cx="1593706"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lgn="ctr">
              <a:spcBef>
                <a:spcPct val="0"/>
              </a:spcBef>
              <a:buClrTx/>
            </a:pPr>
            <a:r>
              <a:rPr lang="en-US" altLang="en-US" sz="2000" b="1" dirty="0"/>
              <a:t>Purification</a:t>
            </a:r>
            <a:endParaRPr lang="en-US" altLang="en-US" sz="2000" b="1" dirty="0">
              <a:latin typeface="Times New Roman" pitchFamily="18" charset="0"/>
            </a:endParaRPr>
          </a:p>
        </p:txBody>
      </p:sp>
      <p:sp>
        <p:nvSpPr>
          <p:cNvPr id="56" name="Text Box 21">
            <a:extLst>
              <a:ext uri="{FF2B5EF4-FFF2-40B4-BE49-F238E27FC236}">
                <a16:creationId xmlns:a16="http://schemas.microsoft.com/office/drawing/2014/main" id="{E2B03A33-2677-6DFC-8338-9BECB665D7DA}"/>
              </a:ext>
            </a:extLst>
          </p:cNvPr>
          <p:cNvSpPr txBox="1">
            <a:spLocks noChangeArrowheads="1"/>
          </p:cNvSpPr>
          <p:nvPr/>
        </p:nvSpPr>
        <p:spPr bwMode="auto">
          <a:xfrm>
            <a:off x="2269185" y="3328938"/>
            <a:ext cx="1071127"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lgn="ctr">
              <a:spcBef>
                <a:spcPct val="0"/>
              </a:spcBef>
              <a:buClrTx/>
            </a:pPr>
            <a:r>
              <a:rPr lang="en-US" altLang="en-US" sz="2000" dirty="0"/>
              <a:t>Dialysis</a:t>
            </a:r>
          </a:p>
        </p:txBody>
      </p:sp>
      <p:sp>
        <p:nvSpPr>
          <p:cNvPr id="57" name="Text Box 21">
            <a:extLst>
              <a:ext uri="{FF2B5EF4-FFF2-40B4-BE49-F238E27FC236}">
                <a16:creationId xmlns:a16="http://schemas.microsoft.com/office/drawing/2014/main" id="{6CD7C90C-B650-3537-A9DF-0872552CA220}"/>
              </a:ext>
            </a:extLst>
          </p:cNvPr>
          <p:cNvSpPr txBox="1">
            <a:spLocks noChangeArrowheads="1"/>
          </p:cNvSpPr>
          <p:nvPr/>
        </p:nvSpPr>
        <p:spPr bwMode="auto">
          <a:xfrm>
            <a:off x="2136062" y="5807913"/>
            <a:ext cx="1495426"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lgn="ctr">
              <a:spcBef>
                <a:spcPct val="0"/>
              </a:spcBef>
              <a:buClrTx/>
            </a:pPr>
            <a:r>
              <a:rPr lang="en-US" altLang="en-US" sz="2000" dirty="0"/>
              <a:t>Desalting</a:t>
            </a:r>
          </a:p>
        </p:txBody>
      </p:sp>
      <p:sp>
        <p:nvSpPr>
          <p:cNvPr id="58" name="Text Box 21">
            <a:extLst>
              <a:ext uri="{FF2B5EF4-FFF2-40B4-BE49-F238E27FC236}">
                <a16:creationId xmlns:a16="http://schemas.microsoft.com/office/drawing/2014/main" id="{6FFBBF82-3885-3AB3-D1DF-9DCA1918D429}"/>
              </a:ext>
            </a:extLst>
          </p:cNvPr>
          <p:cNvSpPr txBox="1">
            <a:spLocks noChangeArrowheads="1"/>
          </p:cNvSpPr>
          <p:nvPr/>
        </p:nvSpPr>
        <p:spPr bwMode="auto">
          <a:xfrm>
            <a:off x="4656812" y="3327357"/>
            <a:ext cx="1367682"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lgn="ctr">
              <a:spcBef>
                <a:spcPct val="0"/>
              </a:spcBef>
              <a:buClrTx/>
            </a:pPr>
            <a:r>
              <a:rPr lang="en-US" altLang="en-US" sz="2000" dirty="0"/>
              <a:t>Centrifuge</a:t>
            </a:r>
          </a:p>
        </p:txBody>
      </p:sp>
      <p:sp>
        <p:nvSpPr>
          <p:cNvPr id="59" name="Text Box 21">
            <a:extLst>
              <a:ext uri="{FF2B5EF4-FFF2-40B4-BE49-F238E27FC236}">
                <a16:creationId xmlns:a16="http://schemas.microsoft.com/office/drawing/2014/main" id="{0B2EE58E-D772-E7FA-8D0C-513637F243E9}"/>
              </a:ext>
            </a:extLst>
          </p:cNvPr>
          <p:cNvSpPr txBox="1">
            <a:spLocks noChangeArrowheads="1"/>
          </p:cNvSpPr>
          <p:nvPr/>
        </p:nvSpPr>
        <p:spPr bwMode="auto">
          <a:xfrm>
            <a:off x="4415605" y="5824686"/>
            <a:ext cx="1752403"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lgn="ctr">
              <a:spcBef>
                <a:spcPct val="0"/>
              </a:spcBef>
              <a:buClrTx/>
            </a:pPr>
            <a:r>
              <a:rPr lang="en-US" altLang="en-US" sz="2000" dirty="0"/>
              <a:t>Freeze</a:t>
            </a:r>
            <a:r>
              <a:rPr lang="zh-CN" altLang="en-US" sz="2000" dirty="0"/>
              <a:t> </a:t>
            </a:r>
            <a:r>
              <a:rPr lang="en-US" altLang="zh-CN" sz="2000" dirty="0"/>
              <a:t>drying</a:t>
            </a:r>
            <a:endParaRPr lang="en-US" altLang="en-US" sz="2000" dirty="0">
              <a:latin typeface="Times New Roman" pitchFamily="18" charset="0"/>
            </a:endParaRPr>
          </a:p>
        </p:txBody>
      </p:sp>
      <p:sp>
        <p:nvSpPr>
          <p:cNvPr id="60" name="Line 22">
            <a:extLst>
              <a:ext uri="{FF2B5EF4-FFF2-40B4-BE49-F238E27FC236}">
                <a16:creationId xmlns:a16="http://schemas.microsoft.com/office/drawing/2014/main" id="{A09B75FC-BB30-E6DC-92C0-109E202080EC}"/>
              </a:ext>
            </a:extLst>
          </p:cNvPr>
          <p:cNvSpPr>
            <a:spLocks noChangeShapeType="1"/>
          </p:cNvSpPr>
          <p:nvPr/>
        </p:nvSpPr>
        <p:spPr bwMode="auto">
          <a:xfrm flipV="1">
            <a:off x="4098022" y="2668743"/>
            <a:ext cx="617538" cy="1111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Line 22">
            <a:extLst>
              <a:ext uri="{FF2B5EF4-FFF2-40B4-BE49-F238E27FC236}">
                <a16:creationId xmlns:a16="http://schemas.microsoft.com/office/drawing/2014/main" id="{0536874D-4A27-ED2E-3B63-3005BD927FB8}"/>
              </a:ext>
            </a:extLst>
          </p:cNvPr>
          <p:cNvSpPr>
            <a:spLocks noChangeShapeType="1"/>
          </p:cNvSpPr>
          <p:nvPr/>
        </p:nvSpPr>
        <p:spPr bwMode="auto">
          <a:xfrm flipV="1">
            <a:off x="6096000" y="3681496"/>
            <a:ext cx="617538" cy="1111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3" name="Text Box 21">
            <a:extLst>
              <a:ext uri="{FF2B5EF4-FFF2-40B4-BE49-F238E27FC236}">
                <a16:creationId xmlns:a16="http://schemas.microsoft.com/office/drawing/2014/main" id="{ECEA96D3-D106-31BA-EFE2-5624207A929C}"/>
              </a:ext>
            </a:extLst>
          </p:cNvPr>
          <p:cNvSpPr txBox="1">
            <a:spLocks noChangeArrowheads="1"/>
          </p:cNvSpPr>
          <p:nvPr/>
        </p:nvSpPr>
        <p:spPr bwMode="auto">
          <a:xfrm>
            <a:off x="6304184" y="4238495"/>
            <a:ext cx="2696048" cy="101566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lgn="ctr">
              <a:spcBef>
                <a:spcPct val="0"/>
              </a:spcBef>
              <a:buClrTx/>
            </a:pPr>
            <a:r>
              <a:rPr lang="en-US" altLang="zh-CN" sz="2000" dirty="0"/>
              <a:t>Crystallization</a:t>
            </a:r>
            <a:r>
              <a:rPr lang="zh-CN" altLang="en-US" sz="2000" dirty="0"/>
              <a:t> </a:t>
            </a:r>
            <a:r>
              <a:rPr lang="en-US" altLang="zh-CN" sz="2000" dirty="0"/>
              <a:t>droplet:</a:t>
            </a:r>
          </a:p>
          <a:p>
            <a:pPr algn="ctr">
              <a:spcBef>
                <a:spcPct val="0"/>
              </a:spcBef>
              <a:buClrTx/>
            </a:pPr>
            <a:r>
              <a:rPr lang="en-US" altLang="zh-CN" sz="2000" dirty="0"/>
              <a:t>5𝜇l ST/STB</a:t>
            </a:r>
          </a:p>
          <a:p>
            <a:pPr algn="ctr">
              <a:spcBef>
                <a:spcPct val="0"/>
              </a:spcBef>
              <a:buClrTx/>
            </a:pPr>
            <a:r>
              <a:rPr lang="en-US" altLang="zh-CN" sz="2000" dirty="0"/>
              <a:t>+5𝜇l buffer</a:t>
            </a:r>
          </a:p>
        </p:txBody>
      </p:sp>
      <p:grpSp>
        <p:nvGrpSpPr>
          <p:cNvPr id="1028" name="Group 1027">
            <a:extLst>
              <a:ext uri="{FF2B5EF4-FFF2-40B4-BE49-F238E27FC236}">
                <a16:creationId xmlns:a16="http://schemas.microsoft.com/office/drawing/2014/main" id="{0794848C-C2B1-367A-09F0-3586C7ADD9F4}"/>
              </a:ext>
            </a:extLst>
          </p:cNvPr>
          <p:cNvGrpSpPr/>
          <p:nvPr/>
        </p:nvGrpSpPr>
        <p:grpSpPr>
          <a:xfrm>
            <a:off x="6384032" y="2118731"/>
            <a:ext cx="2616200" cy="1981200"/>
            <a:chOff x="6492428" y="2100295"/>
            <a:chExt cx="2616200" cy="1981200"/>
          </a:xfrm>
        </p:grpSpPr>
        <p:pic>
          <p:nvPicPr>
            <p:cNvPr id="1024" name="Picture 1023">
              <a:extLst>
                <a:ext uri="{FF2B5EF4-FFF2-40B4-BE49-F238E27FC236}">
                  <a16:creationId xmlns:a16="http://schemas.microsoft.com/office/drawing/2014/main" id="{1C633231-1A4D-2FD4-4CA0-90A5C508906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492428" y="2100295"/>
              <a:ext cx="2616200" cy="1981200"/>
            </a:xfrm>
            <a:prstGeom prst="rect">
              <a:avLst/>
            </a:prstGeom>
          </p:spPr>
        </p:pic>
        <p:sp>
          <p:nvSpPr>
            <p:cNvPr id="1025" name="Rectangle 1024">
              <a:extLst>
                <a:ext uri="{FF2B5EF4-FFF2-40B4-BE49-F238E27FC236}">
                  <a16:creationId xmlns:a16="http://schemas.microsoft.com/office/drawing/2014/main" id="{42B29905-4C37-C2D7-EE71-00F624506F2C}"/>
                </a:ext>
              </a:extLst>
            </p:cNvPr>
            <p:cNvSpPr/>
            <p:nvPr/>
          </p:nvSpPr>
          <p:spPr>
            <a:xfrm>
              <a:off x="7176120" y="2849396"/>
              <a:ext cx="1242588"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027" name="Text Box 21">
              <a:extLst>
                <a:ext uri="{FF2B5EF4-FFF2-40B4-BE49-F238E27FC236}">
                  <a16:creationId xmlns:a16="http://schemas.microsoft.com/office/drawing/2014/main" id="{A2535DAE-58BC-8BFE-5A34-2593DE550C1C}"/>
                </a:ext>
              </a:extLst>
            </p:cNvPr>
            <p:cNvSpPr txBox="1">
              <a:spLocks noChangeArrowheads="1"/>
            </p:cNvSpPr>
            <p:nvPr/>
          </p:nvSpPr>
          <p:spPr bwMode="auto">
            <a:xfrm>
              <a:off x="7536160" y="2682351"/>
              <a:ext cx="473206" cy="276999"/>
            </a:xfrm>
            <a:prstGeom prst="rect">
              <a:avLst/>
            </a:prstGeom>
            <a:solidFill>
              <a:schemeClr val="bg1"/>
            </a:solidFill>
            <a:ln w="9525">
              <a:solidFill>
                <a:schemeClr val="bg1"/>
              </a:solidFill>
              <a:miter lim="800000"/>
              <a:headEnd/>
              <a:tailEnd/>
            </a:ln>
            <a:effectLst/>
          </p:spPr>
          <p:txBody>
            <a:bodyPr wrap="none" anchor="ctr">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lgn="ctr">
                <a:spcBef>
                  <a:spcPct val="0"/>
                </a:spcBef>
                <a:buClrTx/>
              </a:pPr>
              <a:r>
                <a:rPr lang="en-US" altLang="en-US" sz="1200" dirty="0"/>
                <a:t>D</a:t>
              </a:r>
              <a:r>
                <a:rPr lang="en-US" altLang="en-US" sz="1200" baseline="-25000" dirty="0"/>
                <a:t>2</a:t>
              </a:r>
              <a:r>
                <a:rPr lang="en-US" altLang="en-US" sz="1200" dirty="0"/>
                <a:t>O</a:t>
              </a:r>
            </a:p>
          </p:txBody>
        </p:sp>
      </p:grpSp>
      <p:cxnSp>
        <p:nvCxnSpPr>
          <p:cNvPr id="1030" name="Straight Connector 1029">
            <a:extLst>
              <a:ext uri="{FF2B5EF4-FFF2-40B4-BE49-F238E27FC236}">
                <a16:creationId xmlns:a16="http://schemas.microsoft.com/office/drawing/2014/main" id="{9F9559CB-F2D2-07CF-1E76-CBF0043E758B}"/>
              </a:ext>
            </a:extLst>
          </p:cNvPr>
          <p:cNvCxnSpPr>
            <a:cxnSpLocks/>
          </p:cNvCxnSpPr>
          <p:nvPr/>
        </p:nvCxnSpPr>
        <p:spPr>
          <a:xfrm flipV="1">
            <a:off x="7392646" y="2017407"/>
            <a:ext cx="360040" cy="17834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034" name="Text Box 21">
            <a:extLst>
              <a:ext uri="{FF2B5EF4-FFF2-40B4-BE49-F238E27FC236}">
                <a16:creationId xmlns:a16="http://schemas.microsoft.com/office/drawing/2014/main" id="{80D1CA58-AD2C-BD0D-965E-DCFBC0E1C144}"/>
              </a:ext>
            </a:extLst>
          </p:cNvPr>
          <p:cNvSpPr txBox="1">
            <a:spLocks noChangeArrowheads="1"/>
          </p:cNvSpPr>
          <p:nvPr/>
        </p:nvSpPr>
        <p:spPr bwMode="auto">
          <a:xfrm>
            <a:off x="7148735" y="1579956"/>
            <a:ext cx="2616200"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lgn="ctr">
              <a:spcBef>
                <a:spcPct val="0"/>
              </a:spcBef>
              <a:buClrTx/>
            </a:pPr>
            <a:r>
              <a:rPr lang="en-US" altLang="zh-CN" sz="1800" dirty="0"/>
              <a:t>Siliconized</a:t>
            </a:r>
            <a:r>
              <a:rPr lang="zh-CN" altLang="en-US" sz="1800" dirty="0"/>
              <a:t> </a:t>
            </a:r>
            <a:r>
              <a:rPr lang="en-US" altLang="zh-CN" sz="1800" dirty="0"/>
              <a:t>coverslip</a:t>
            </a:r>
          </a:p>
        </p:txBody>
      </p:sp>
      <p:pic>
        <p:nvPicPr>
          <p:cNvPr id="1035" name="Picture 1034">
            <a:extLst>
              <a:ext uri="{FF2B5EF4-FFF2-40B4-BE49-F238E27FC236}">
                <a16:creationId xmlns:a16="http://schemas.microsoft.com/office/drawing/2014/main" id="{F063C2C4-BA02-DD1B-8FC7-23E9872E912C}"/>
              </a:ext>
            </a:extLst>
          </p:cNvPr>
          <p:cNvPicPr>
            <a:picLocks noChangeAspect="1"/>
          </p:cNvPicPr>
          <p:nvPr/>
        </p:nvPicPr>
        <p:blipFill>
          <a:blip r:embed="rId4"/>
          <a:stretch>
            <a:fillRect/>
          </a:stretch>
        </p:blipFill>
        <p:spPr>
          <a:xfrm>
            <a:off x="4581507" y="3851966"/>
            <a:ext cx="1467069" cy="1916359"/>
          </a:xfrm>
          <a:prstGeom prst="rect">
            <a:avLst/>
          </a:prstGeom>
        </p:spPr>
      </p:pic>
      <p:grpSp>
        <p:nvGrpSpPr>
          <p:cNvPr id="1039" name="Group 1038">
            <a:extLst>
              <a:ext uri="{FF2B5EF4-FFF2-40B4-BE49-F238E27FC236}">
                <a16:creationId xmlns:a16="http://schemas.microsoft.com/office/drawing/2014/main" id="{1DC34F31-6B82-D621-293E-9D7E6B0B2FDB}"/>
              </a:ext>
            </a:extLst>
          </p:cNvPr>
          <p:cNvGrpSpPr/>
          <p:nvPr/>
        </p:nvGrpSpPr>
        <p:grpSpPr>
          <a:xfrm>
            <a:off x="2195477" y="1253665"/>
            <a:ext cx="2189920" cy="2120900"/>
            <a:chOff x="1958135" y="1046127"/>
            <a:chExt cx="2189920" cy="2120900"/>
          </a:xfrm>
        </p:grpSpPr>
        <p:pic>
          <p:nvPicPr>
            <p:cNvPr id="1036" name="Picture 1035">
              <a:extLst>
                <a:ext uri="{FF2B5EF4-FFF2-40B4-BE49-F238E27FC236}">
                  <a16:creationId xmlns:a16="http://schemas.microsoft.com/office/drawing/2014/main" id="{377948E0-C787-C1B0-F0E2-6FAD37A17719}"/>
                </a:ext>
              </a:extLst>
            </p:cNvPr>
            <p:cNvPicPr>
              <a:picLocks noChangeAspect="1"/>
            </p:cNvPicPr>
            <p:nvPr/>
          </p:nvPicPr>
          <p:blipFill>
            <a:blip r:embed="rId5"/>
            <a:stretch>
              <a:fillRect/>
            </a:stretch>
          </p:blipFill>
          <p:spPr>
            <a:xfrm>
              <a:off x="1958135" y="1046127"/>
              <a:ext cx="1231900" cy="2120900"/>
            </a:xfrm>
            <a:prstGeom prst="rect">
              <a:avLst/>
            </a:prstGeom>
          </p:spPr>
        </p:pic>
        <p:sp>
          <p:nvSpPr>
            <p:cNvPr id="1037" name="Text Box 21">
              <a:extLst>
                <a:ext uri="{FF2B5EF4-FFF2-40B4-BE49-F238E27FC236}">
                  <a16:creationId xmlns:a16="http://schemas.microsoft.com/office/drawing/2014/main" id="{B070DD47-FE9C-58FF-17FA-39CE53126E7C}"/>
                </a:ext>
              </a:extLst>
            </p:cNvPr>
            <p:cNvSpPr txBox="1">
              <a:spLocks noChangeArrowheads="1"/>
            </p:cNvSpPr>
            <p:nvPr/>
          </p:nvSpPr>
          <p:spPr bwMode="auto">
            <a:xfrm>
              <a:off x="2687399" y="1418492"/>
              <a:ext cx="1460656" cy="338554"/>
            </a:xfrm>
            <a:prstGeom prst="rect">
              <a:avLst/>
            </a:prstGeom>
            <a:solidFill>
              <a:schemeClr val="bg1"/>
            </a:solidFill>
            <a:ln>
              <a:noFill/>
            </a:ln>
            <a:effectLst/>
          </p:spPr>
          <p:txBody>
            <a:bodyPr wrap="none" anchor="ctr">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lgn="ctr">
                <a:spcBef>
                  <a:spcPct val="0"/>
                </a:spcBef>
                <a:buClrTx/>
              </a:pPr>
              <a:r>
                <a:rPr lang="en-US" altLang="zh-CN" sz="1600" dirty="0"/>
                <a:t>Stock</a:t>
              </a:r>
              <a:r>
                <a:rPr lang="zh-CN" altLang="en-US" sz="1600" dirty="0"/>
                <a:t> </a:t>
              </a:r>
              <a:r>
                <a:rPr lang="en-US" altLang="zh-CN" sz="1600" dirty="0"/>
                <a:t>solution</a:t>
              </a:r>
              <a:endParaRPr lang="en-US" altLang="en-US" sz="1600" dirty="0"/>
            </a:p>
          </p:txBody>
        </p:sp>
        <p:sp>
          <p:nvSpPr>
            <p:cNvPr id="1038" name="Text Box 21">
              <a:extLst>
                <a:ext uri="{FF2B5EF4-FFF2-40B4-BE49-F238E27FC236}">
                  <a16:creationId xmlns:a16="http://schemas.microsoft.com/office/drawing/2014/main" id="{A044FF26-EE74-915F-4B61-4A841B4BC700}"/>
                </a:ext>
              </a:extLst>
            </p:cNvPr>
            <p:cNvSpPr txBox="1">
              <a:spLocks noChangeArrowheads="1"/>
            </p:cNvSpPr>
            <p:nvPr/>
          </p:nvSpPr>
          <p:spPr bwMode="auto">
            <a:xfrm>
              <a:off x="2690808" y="1864134"/>
              <a:ext cx="1285416" cy="338554"/>
            </a:xfrm>
            <a:prstGeom prst="rect">
              <a:avLst/>
            </a:prstGeom>
            <a:solidFill>
              <a:schemeClr val="bg1"/>
            </a:solidFill>
            <a:ln>
              <a:noFill/>
            </a:ln>
            <a:effectLst/>
          </p:spPr>
          <p:txBody>
            <a:bodyPr wrap="none" anchor="ctr">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lgn="ctr">
                <a:spcBef>
                  <a:spcPct val="0"/>
                </a:spcBef>
                <a:buClrTx/>
              </a:pPr>
              <a:r>
                <a:rPr lang="en-US" altLang="zh-CN" sz="1600" dirty="0"/>
                <a:t>buffer (</a:t>
              </a:r>
              <a:r>
                <a:rPr lang="en-US" altLang="en-US" sz="1600" dirty="0"/>
                <a:t>D</a:t>
              </a:r>
              <a:r>
                <a:rPr lang="en-US" altLang="en-US" sz="1600" baseline="-25000" dirty="0"/>
                <a:t>2</a:t>
              </a:r>
              <a:r>
                <a:rPr lang="en-US" altLang="en-US" sz="1600" dirty="0"/>
                <a:t>O)</a:t>
              </a:r>
            </a:p>
          </p:txBody>
        </p:sp>
      </p:grpSp>
      <p:pic>
        <p:nvPicPr>
          <p:cNvPr id="1040" name="Picture 1039">
            <a:extLst>
              <a:ext uri="{FF2B5EF4-FFF2-40B4-BE49-F238E27FC236}">
                <a16:creationId xmlns:a16="http://schemas.microsoft.com/office/drawing/2014/main" id="{26A03BB8-A9C7-37DF-E412-FFA62049E864}"/>
              </a:ext>
            </a:extLst>
          </p:cNvPr>
          <p:cNvPicPr>
            <a:picLocks noChangeAspect="1"/>
          </p:cNvPicPr>
          <p:nvPr/>
        </p:nvPicPr>
        <p:blipFill>
          <a:blip r:embed="rId6"/>
          <a:stretch>
            <a:fillRect/>
          </a:stretch>
        </p:blipFill>
        <p:spPr>
          <a:xfrm>
            <a:off x="4774308" y="1102416"/>
            <a:ext cx="1422140" cy="2240670"/>
          </a:xfrm>
          <a:prstGeom prst="rect">
            <a:avLst/>
          </a:prstGeom>
        </p:spPr>
      </p:pic>
      <p:cxnSp>
        <p:nvCxnSpPr>
          <p:cNvPr id="1042" name="Straight Connector 1041">
            <a:extLst>
              <a:ext uri="{FF2B5EF4-FFF2-40B4-BE49-F238E27FC236}">
                <a16:creationId xmlns:a16="http://schemas.microsoft.com/office/drawing/2014/main" id="{02B268CF-7588-81F2-2BD0-9A8454A86C7D}"/>
              </a:ext>
            </a:extLst>
          </p:cNvPr>
          <p:cNvCxnSpPr/>
          <p:nvPr/>
        </p:nvCxnSpPr>
        <p:spPr>
          <a:xfrm>
            <a:off x="2230869" y="3717032"/>
            <a:ext cx="3773982" cy="0"/>
          </a:xfrm>
          <a:prstGeom prst="line">
            <a:avLst/>
          </a:prstGeom>
          <a:ln w="28575">
            <a:prstDash val="dash"/>
          </a:ln>
        </p:spPr>
        <p:style>
          <a:lnRef idx="1">
            <a:schemeClr val="dk1"/>
          </a:lnRef>
          <a:fillRef idx="0">
            <a:schemeClr val="dk1"/>
          </a:fillRef>
          <a:effectRef idx="0">
            <a:schemeClr val="dk1"/>
          </a:effectRef>
          <a:fontRef idx="minor">
            <a:schemeClr val="tx1"/>
          </a:fontRef>
        </p:style>
      </p:cxnSp>
      <p:pic>
        <p:nvPicPr>
          <p:cNvPr id="1043" name="Picture 1042">
            <a:extLst>
              <a:ext uri="{FF2B5EF4-FFF2-40B4-BE49-F238E27FC236}">
                <a16:creationId xmlns:a16="http://schemas.microsoft.com/office/drawing/2014/main" id="{A161A535-4048-907F-C6E8-6D71512A1E33}"/>
              </a:ext>
            </a:extLst>
          </p:cNvPr>
          <p:cNvPicPr>
            <a:picLocks noChangeAspect="1"/>
          </p:cNvPicPr>
          <p:nvPr/>
        </p:nvPicPr>
        <p:blipFill>
          <a:blip r:embed="rId7"/>
          <a:stretch>
            <a:fillRect/>
          </a:stretch>
        </p:blipFill>
        <p:spPr>
          <a:xfrm>
            <a:off x="1819351" y="3843486"/>
            <a:ext cx="2332935" cy="1981200"/>
          </a:xfrm>
          <a:prstGeom prst="rect">
            <a:avLst/>
          </a:prstGeom>
        </p:spPr>
      </p:pic>
      <p:sp>
        <p:nvSpPr>
          <p:cNvPr id="1044" name="Text Box 21">
            <a:extLst>
              <a:ext uri="{FF2B5EF4-FFF2-40B4-BE49-F238E27FC236}">
                <a16:creationId xmlns:a16="http://schemas.microsoft.com/office/drawing/2014/main" id="{8F1AE5DF-43D2-8C8D-2746-ED67B2FB4963}"/>
              </a:ext>
            </a:extLst>
          </p:cNvPr>
          <p:cNvSpPr txBox="1">
            <a:spLocks noChangeArrowheads="1"/>
          </p:cNvSpPr>
          <p:nvPr/>
        </p:nvSpPr>
        <p:spPr bwMode="auto">
          <a:xfrm>
            <a:off x="2878201" y="2958177"/>
            <a:ext cx="1493807" cy="338554"/>
          </a:xfrm>
          <a:prstGeom prst="rect">
            <a:avLst/>
          </a:prstGeom>
          <a:solidFill>
            <a:schemeClr val="bg1"/>
          </a:solidFill>
          <a:ln>
            <a:noFill/>
          </a:ln>
          <a:effectLst/>
        </p:spPr>
        <p:txBody>
          <a:bodyPr wrap="none" anchor="ctr">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lgn="ctr">
              <a:spcBef>
                <a:spcPct val="0"/>
              </a:spcBef>
              <a:buClrTx/>
            </a:pPr>
            <a:r>
              <a:rPr lang="en-US" altLang="zh-CN" sz="1600" dirty="0"/>
              <a:t>buffer removal</a:t>
            </a:r>
            <a:endParaRPr lang="en-US" altLang="en-US" sz="1600" dirty="0"/>
          </a:p>
        </p:txBody>
      </p:sp>
      <p:sp>
        <p:nvSpPr>
          <p:cNvPr id="2" name="Date Placeholder 3">
            <a:extLst>
              <a:ext uri="{FF2B5EF4-FFF2-40B4-BE49-F238E27FC236}">
                <a16:creationId xmlns:a16="http://schemas.microsoft.com/office/drawing/2014/main" id="{F5FAD14A-70C2-1209-878B-003E57249F0C}"/>
              </a:ext>
            </a:extLst>
          </p:cNvPr>
          <p:cNvSpPr>
            <a:spLocks noGrp="1"/>
          </p:cNvSpPr>
          <p:nvPr>
            <p:ph type="dt" sz="half" idx="13"/>
          </p:nvPr>
        </p:nvSpPr>
        <p:spPr>
          <a:xfrm>
            <a:off x="3776105" y="6381328"/>
            <a:ext cx="1600508" cy="221109"/>
          </a:xfrm>
        </p:spPr>
        <p:txBody>
          <a:bodyPr/>
          <a:lstStyle/>
          <a:p>
            <a:r>
              <a:rPr lang="en-US" noProof="0" dirty="0"/>
              <a:t>00 </a:t>
            </a:r>
            <a:r>
              <a:rPr lang="en-US" dirty="0"/>
              <a:t>April</a:t>
            </a:r>
            <a:r>
              <a:rPr lang="en-US" noProof="0" dirty="0"/>
              <a:t> 2026</a:t>
            </a:r>
          </a:p>
        </p:txBody>
      </p:sp>
      <p:pic>
        <p:nvPicPr>
          <p:cNvPr id="9" name="Picture 8">
            <a:extLst>
              <a:ext uri="{FF2B5EF4-FFF2-40B4-BE49-F238E27FC236}">
                <a16:creationId xmlns:a16="http://schemas.microsoft.com/office/drawing/2014/main" id="{545A3DD6-E414-A64E-550A-4E5466A16652}"/>
              </a:ext>
            </a:extLst>
          </p:cNvPr>
          <p:cNvPicPr>
            <a:picLocks noChangeAspect="1"/>
          </p:cNvPicPr>
          <p:nvPr/>
        </p:nvPicPr>
        <p:blipFill>
          <a:blip r:embed="rId8"/>
          <a:stretch>
            <a:fillRect/>
          </a:stretch>
        </p:blipFill>
        <p:spPr>
          <a:xfrm>
            <a:off x="9480700" y="1929738"/>
            <a:ext cx="1987860" cy="1499262"/>
          </a:xfrm>
          <a:prstGeom prst="rect">
            <a:avLst/>
          </a:prstGeom>
        </p:spPr>
      </p:pic>
      <p:pic>
        <p:nvPicPr>
          <p:cNvPr id="10" name="Picture 9">
            <a:extLst>
              <a:ext uri="{FF2B5EF4-FFF2-40B4-BE49-F238E27FC236}">
                <a16:creationId xmlns:a16="http://schemas.microsoft.com/office/drawing/2014/main" id="{AC5F9BE1-1802-65A4-847A-38E41161889F}"/>
              </a:ext>
            </a:extLst>
          </p:cNvPr>
          <p:cNvPicPr>
            <a:picLocks noChangeAspect="1"/>
          </p:cNvPicPr>
          <p:nvPr/>
        </p:nvPicPr>
        <p:blipFill>
          <a:blip r:embed="rId9"/>
          <a:stretch>
            <a:fillRect/>
          </a:stretch>
        </p:blipFill>
        <p:spPr>
          <a:xfrm>
            <a:off x="9480699" y="3527411"/>
            <a:ext cx="1987859" cy="1590287"/>
          </a:xfrm>
          <a:prstGeom prst="rect">
            <a:avLst/>
          </a:prstGeom>
        </p:spPr>
      </p:pic>
    </p:spTree>
    <p:extLst>
      <p:ext uri="{BB962C8B-B14F-4D97-AF65-F5344CB8AC3E}">
        <p14:creationId xmlns:p14="http://schemas.microsoft.com/office/powerpoint/2010/main" val="2316159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5994F-4552-FB6E-CF3F-418E66BF16D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191CDFD-2D4E-70C3-3B00-528B0243E662}"/>
              </a:ext>
            </a:extLst>
          </p:cNvPr>
          <p:cNvSpPr>
            <a:spLocks noGrp="1"/>
          </p:cNvSpPr>
          <p:nvPr>
            <p:ph type="sldNum" sz="quarter" idx="16"/>
          </p:nvPr>
        </p:nvSpPr>
        <p:spPr/>
        <p:txBody>
          <a:bodyPr/>
          <a:lstStyle/>
          <a:p>
            <a:r>
              <a:rPr lang="en-US"/>
              <a:t>Page </a:t>
            </a:r>
            <a:fld id="{A52F4D17-1AD6-42D9-B93A-EB002C62F438}" type="slidenum">
              <a:rPr lang="en-US" smtClean="0"/>
              <a:pPr/>
              <a:t>7</a:t>
            </a:fld>
            <a:endParaRPr lang="en-US" noProof="0"/>
          </a:p>
        </p:txBody>
      </p:sp>
      <p:sp>
        <p:nvSpPr>
          <p:cNvPr id="11" name="Date Placeholder 3">
            <a:extLst>
              <a:ext uri="{FF2B5EF4-FFF2-40B4-BE49-F238E27FC236}">
                <a16:creationId xmlns:a16="http://schemas.microsoft.com/office/drawing/2014/main" id="{A9DFD08F-E9AD-1DB1-C7D1-60570BE560BC}"/>
              </a:ext>
            </a:extLst>
          </p:cNvPr>
          <p:cNvSpPr>
            <a:spLocks noGrp="1"/>
          </p:cNvSpPr>
          <p:nvPr>
            <p:ph type="dt" sz="half" idx="13"/>
          </p:nvPr>
        </p:nvSpPr>
        <p:spPr>
          <a:xfrm>
            <a:off x="3776105" y="6381328"/>
            <a:ext cx="1600508" cy="221109"/>
          </a:xfrm>
        </p:spPr>
        <p:txBody>
          <a:bodyPr/>
          <a:lstStyle/>
          <a:p>
            <a:r>
              <a:rPr lang="en-US" noProof="0" dirty="0"/>
              <a:t>00 </a:t>
            </a:r>
            <a:r>
              <a:rPr lang="en-US" dirty="0"/>
              <a:t>April</a:t>
            </a:r>
            <a:r>
              <a:rPr lang="en-US" noProof="0" dirty="0"/>
              <a:t> 2026</a:t>
            </a:r>
          </a:p>
        </p:txBody>
      </p:sp>
      <p:sp>
        <p:nvSpPr>
          <p:cNvPr id="12" name="Title 11">
            <a:extLst>
              <a:ext uri="{FF2B5EF4-FFF2-40B4-BE49-F238E27FC236}">
                <a16:creationId xmlns:a16="http://schemas.microsoft.com/office/drawing/2014/main" id="{6737AD44-06D9-C938-0989-A999C431FFD6}"/>
              </a:ext>
            </a:extLst>
          </p:cNvPr>
          <p:cNvSpPr>
            <a:spLocks noGrp="1"/>
          </p:cNvSpPr>
          <p:nvPr>
            <p:ph type="title"/>
          </p:nvPr>
        </p:nvSpPr>
        <p:spPr/>
        <p:txBody>
          <a:bodyPr/>
          <a:lstStyle/>
          <a:p>
            <a:r>
              <a:rPr lang="de-DE" altLang="de-DE" dirty="0" err="1"/>
              <a:t>What</a:t>
            </a:r>
            <a:r>
              <a:rPr lang="de-DE" altLang="de-DE" dirty="0"/>
              <a:t> </a:t>
            </a:r>
            <a:r>
              <a:rPr lang="de-DE" altLang="de-DE" dirty="0" err="1"/>
              <a:t>is</a:t>
            </a:r>
            <a:r>
              <a:rPr lang="de-DE" altLang="de-DE" dirty="0"/>
              <a:t> </a:t>
            </a:r>
            <a:r>
              <a:rPr lang="de-DE" altLang="de-DE" dirty="0" err="1"/>
              <a:t>the</a:t>
            </a:r>
            <a:r>
              <a:rPr lang="de-DE" altLang="de-DE" dirty="0"/>
              <a:t> </a:t>
            </a:r>
            <a:r>
              <a:rPr lang="de-DE" altLang="de-DE" dirty="0" err="1"/>
              <a:t>accessible</a:t>
            </a:r>
            <a:r>
              <a:rPr lang="de-DE" altLang="de-DE" dirty="0"/>
              <a:t> </a:t>
            </a:r>
            <a:r>
              <a:rPr lang="de-DE" altLang="de-DE" dirty="0" err="1"/>
              <a:t>market</a:t>
            </a:r>
            <a:r>
              <a:rPr lang="de-DE" altLang="de-DE" dirty="0"/>
              <a:t> </a:t>
            </a:r>
            <a:r>
              <a:rPr lang="de-DE" altLang="de-DE" dirty="0" err="1"/>
              <a:t>place</a:t>
            </a:r>
            <a:r>
              <a:rPr lang="de-DE" altLang="de-DE" dirty="0"/>
              <a:t>?</a:t>
            </a:r>
          </a:p>
        </p:txBody>
      </p:sp>
      <p:sp>
        <p:nvSpPr>
          <p:cNvPr id="2" name="Content Placeholder 2">
            <a:extLst>
              <a:ext uri="{FF2B5EF4-FFF2-40B4-BE49-F238E27FC236}">
                <a16:creationId xmlns:a16="http://schemas.microsoft.com/office/drawing/2014/main" id="{880B76D6-7AFC-B592-DFB7-784C70613C5E}"/>
              </a:ext>
            </a:extLst>
          </p:cNvPr>
          <p:cNvSpPr txBox="1">
            <a:spLocks noChangeArrowheads="1"/>
          </p:cNvSpPr>
          <p:nvPr/>
        </p:nvSpPr>
        <p:spPr>
          <a:xfrm>
            <a:off x="1530400" y="5471067"/>
            <a:ext cx="7772400" cy="804862"/>
          </a:xfrm>
          <a:prstGeom prst="rect">
            <a:avLst/>
          </a:prstGeom>
        </p:spPr>
        <p:txBody>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a:t>But many proteins are not enzymes, so the protonation states are not so relevant...</a:t>
            </a:r>
          </a:p>
        </p:txBody>
      </p:sp>
      <p:pic>
        <p:nvPicPr>
          <p:cNvPr id="3" name="Picture 6">
            <a:extLst>
              <a:ext uri="{FF2B5EF4-FFF2-40B4-BE49-F238E27FC236}">
                <a16:creationId xmlns:a16="http://schemas.microsoft.com/office/drawing/2014/main" id="{6E527286-B787-EA77-FC00-4C658236F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75" y="1324517"/>
            <a:ext cx="660558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9">
            <a:extLst>
              <a:ext uri="{FF2B5EF4-FFF2-40B4-BE49-F238E27FC236}">
                <a16:creationId xmlns:a16="http://schemas.microsoft.com/office/drawing/2014/main" id="{40B238C6-C2ED-3F3C-2D0A-19ED452C8C99}"/>
              </a:ext>
            </a:extLst>
          </p:cNvPr>
          <p:cNvGrpSpPr>
            <a:grpSpLocks/>
          </p:cNvGrpSpPr>
          <p:nvPr/>
        </p:nvGrpSpPr>
        <p:grpSpPr bwMode="auto">
          <a:xfrm>
            <a:off x="3835450" y="1738854"/>
            <a:ext cx="5467350" cy="3711575"/>
            <a:chOff x="2699792" y="1895212"/>
            <a:chExt cx="5468144" cy="3711599"/>
          </a:xfrm>
        </p:grpSpPr>
        <p:sp>
          <p:nvSpPr>
            <p:cNvPr id="5" name="Rectangle 4">
              <a:extLst>
                <a:ext uri="{FF2B5EF4-FFF2-40B4-BE49-F238E27FC236}">
                  <a16:creationId xmlns:a16="http://schemas.microsoft.com/office/drawing/2014/main" id="{DBECFD88-9350-5AE3-037A-E9B14DF9C477}"/>
                </a:ext>
              </a:extLst>
            </p:cNvPr>
            <p:cNvSpPr>
              <a:spLocks noChangeArrowheads="1"/>
            </p:cNvSpPr>
            <p:nvPr/>
          </p:nvSpPr>
          <p:spPr bwMode="auto">
            <a:xfrm>
              <a:off x="2699792" y="1895212"/>
              <a:ext cx="1928304" cy="3711599"/>
            </a:xfrm>
            <a:prstGeom prst="rect">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a:p>
          </p:txBody>
        </p:sp>
        <p:sp>
          <p:nvSpPr>
            <p:cNvPr id="7" name="TextBox 6">
              <a:extLst>
                <a:ext uri="{FF2B5EF4-FFF2-40B4-BE49-F238E27FC236}">
                  <a16:creationId xmlns:a16="http://schemas.microsoft.com/office/drawing/2014/main" id="{D9E1DCCB-312E-20C0-FF03-C3E7DEE02C59}"/>
                </a:ext>
              </a:extLst>
            </p:cNvPr>
            <p:cNvSpPr txBox="1">
              <a:spLocks noChangeArrowheads="1"/>
            </p:cNvSpPr>
            <p:nvPr/>
          </p:nvSpPr>
          <p:spPr bwMode="auto">
            <a:xfrm>
              <a:off x="4711552" y="1895212"/>
              <a:ext cx="34563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a:solidFill>
                    <a:srgbClr val="FF0000"/>
                  </a:solidFill>
                </a:rPr>
                <a:t>Accessible for neutron protein crystallography: Here, Protonation states and proton positions can be determined.</a:t>
              </a:r>
            </a:p>
          </p:txBody>
        </p:sp>
      </p:grpSp>
    </p:spTree>
    <p:extLst>
      <p:ext uri="{BB962C8B-B14F-4D97-AF65-F5344CB8AC3E}">
        <p14:creationId xmlns:p14="http://schemas.microsoft.com/office/powerpoint/2010/main" val="156980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47A6B-8248-DF59-FCCA-73C01A499DFB}"/>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E7FE9E3-E097-CBEA-D11A-AC168532F31D}"/>
              </a:ext>
            </a:extLst>
          </p:cNvPr>
          <p:cNvSpPr>
            <a:spLocks noGrp="1"/>
          </p:cNvSpPr>
          <p:nvPr>
            <p:ph type="sldNum" sz="quarter" idx="16"/>
          </p:nvPr>
        </p:nvSpPr>
        <p:spPr/>
        <p:txBody>
          <a:bodyPr/>
          <a:lstStyle/>
          <a:p>
            <a:r>
              <a:rPr lang="en-US"/>
              <a:t>Page </a:t>
            </a:r>
            <a:fld id="{A52F4D17-1AD6-42D9-B93A-EB002C62F438}" type="slidenum">
              <a:rPr lang="en-US" smtClean="0"/>
              <a:pPr/>
              <a:t>8</a:t>
            </a:fld>
            <a:endParaRPr lang="en-US" noProof="0"/>
          </a:p>
        </p:txBody>
      </p:sp>
      <p:sp>
        <p:nvSpPr>
          <p:cNvPr id="21" name="Title 20">
            <a:extLst>
              <a:ext uri="{FF2B5EF4-FFF2-40B4-BE49-F238E27FC236}">
                <a16:creationId xmlns:a16="http://schemas.microsoft.com/office/drawing/2014/main" id="{FFCCA4FD-F6DD-C940-DF81-FF74D183E00D}"/>
              </a:ext>
            </a:extLst>
          </p:cNvPr>
          <p:cNvSpPr>
            <a:spLocks noGrp="1"/>
          </p:cNvSpPr>
          <p:nvPr>
            <p:ph type="title"/>
          </p:nvPr>
        </p:nvSpPr>
        <p:spPr>
          <a:xfrm>
            <a:off x="452365" y="161719"/>
            <a:ext cx="11449050" cy="1124780"/>
          </a:xfrm>
        </p:spPr>
        <p:txBody>
          <a:bodyPr/>
          <a:lstStyle/>
          <a:p>
            <a:r>
              <a:rPr lang="de-DE" altLang="de-DE" dirty="0"/>
              <a:t>World </a:t>
            </a:r>
            <a:r>
              <a:rPr lang="de-DE" altLang="de-DE" dirty="0" err="1"/>
              <a:t>map</a:t>
            </a:r>
            <a:r>
              <a:rPr lang="de-DE" altLang="de-DE" dirty="0"/>
              <a:t> </a:t>
            </a:r>
            <a:r>
              <a:rPr lang="de-DE" altLang="de-DE" dirty="0" err="1"/>
              <a:t>of</a:t>
            </a:r>
            <a:r>
              <a:rPr lang="de-DE" altLang="de-DE" dirty="0"/>
              <a:t> </a:t>
            </a:r>
            <a:r>
              <a:rPr lang="de-DE" altLang="de-DE" dirty="0" err="1"/>
              <a:t>neutron</a:t>
            </a:r>
            <a:r>
              <a:rPr lang="de-DE" altLang="de-DE" dirty="0"/>
              <a:t> </a:t>
            </a:r>
            <a:r>
              <a:rPr lang="de-DE" altLang="de-DE" dirty="0" err="1"/>
              <a:t>diffractometers</a:t>
            </a:r>
            <a:r>
              <a:rPr lang="de-DE" altLang="de-DE" dirty="0"/>
              <a:t> </a:t>
            </a:r>
            <a:r>
              <a:rPr lang="de-DE" altLang="de-DE" dirty="0" err="1"/>
              <a:t>optimized</a:t>
            </a:r>
            <a:r>
              <a:rPr lang="de-DE" altLang="de-DE" dirty="0"/>
              <a:t> </a:t>
            </a:r>
            <a:r>
              <a:rPr lang="de-DE" altLang="de-DE" dirty="0" err="1"/>
              <a:t>for</a:t>
            </a:r>
            <a:r>
              <a:rPr lang="de-DE" altLang="de-DE" dirty="0"/>
              <a:t> </a:t>
            </a:r>
            <a:r>
              <a:rPr lang="de-DE" altLang="de-DE" dirty="0" err="1"/>
              <a:t>protein</a:t>
            </a:r>
            <a:r>
              <a:rPr lang="de-DE" altLang="de-DE" dirty="0"/>
              <a:t> </a:t>
            </a:r>
            <a:r>
              <a:rPr lang="de-DE" altLang="de-DE" dirty="0" err="1"/>
              <a:t>crystals</a:t>
            </a:r>
            <a:br>
              <a:rPr lang="en-US" altLang="de-DE" dirty="0"/>
            </a:br>
            <a:endParaRPr lang="en-US" dirty="0"/>
          </a:p>
        </p:txBody>
      </p:sp>
      <p:grpSp>
        <p:nvGrpSpPr>
          <p:cNvPr id="25" name="Group 24">
            <a:extLst>
              <a:ext uri="{FF2B5EF4-FFF2-40B4-BE49-F238E27FC236}">
                <a16:creationId xmlns:a16="http://schemas.microsoft.com/office/drawing/2014/main" id="{4859E710-9E73-B2FC-BA11-CE2F2A49C299}"/>
              </a:ext>
            </a:extLst>
          </p:cNvPr>
          <p:cNvGrpSpPr/>
          <p:nvPr/>
        </p:nvGrpSpPr>
        <p:grpSpPr>
          <a:xfrm>
            <a:off x="1524000" y="1176437"/>
            <a:ext cx="9408885" cy="5202237"/>
            <a:chOff x="1524000" y="1176437"/>
            <a:chExt cx="9408885" cy="5202237"/>
          </a:xfrm>
        </p:grpSpPr>
        <p:pic>
          <p:nvPicPr>
            <p:cNvPr id="11" name="Picture 7" descr="10_world-map">
              <a:extLst>
                <a:ext uri="{FF2B5EF4-FFF2-40B4-BE49-F238E27FC236}">
                  <a16:creationId xmlns:a16="http://schemas.microsoft.com/office/drawing/2014/main" id="{4D91B944-5B89-1A12-B8E0-798B523498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38424"/>
              <a:ext cx="91440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9EBC3B63-91CE-09CC-C77F-8719539ACC14}"/>
                </a:ext>
              </a:extLst>
            </p:cNvPr>
            <p:cNvSpPr>
              <a:spLocks noChangeShapeType="1"/>
            </p:cNvSpPr>
            <p:nvPr/>
          </p:nvSpPr>
          <p:spPr bwMode="auto">
            <a:xfrm flipH="1">
              <a:off x="3035300" y="1660624"/>
              <a:ext cx="838200" cy="1587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3" name="Text Box 9">
              <a:extLst>
                <a:ext uri="{FF2B5EF4-FFF2-40B4-BE49-F238E27FC236}">
                  <a16:creationId xmlns:a16="http://schemas.microsoft.com/office/drawing/2014/main" id="{81D2C85C-623B-5BB1-AFD3-AEBC877F3E80}"/>
                </a:ext>
              </a:extLst>
            </p:cNvPr>
            <p:cNvSpPr txBox="1">
              <a:spLocks noChangeArrowheads="1"/>
            </p:cNvSpPr>
            <p:nvPr/>
          </p:nvSpPr>
          <p:spPr bwMode="auto">
            <a:xfrm>
              <a:off x="3946525" y="1176437"/>
              <a:ext cx="19383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solidFill>
                    <a:srgbClr val="000000"/>
                  </a:solidFill>
                </a:rPr>
                <a:t>MaNDi@SNS</a:t>
              </a:r>
            </a:p>
            <a:p>
              <a:pPr eaLnBrk="1" hangingPunct="1"/>
              <a:r>
                <a:rPr lang="de-DE" altLang="de-DE">
                  <a:solidFill>
                    <a:srgbClr val="000000"/>
                  </a:solidFill>
                </a:rPr>
                <a:t>Imagine@HFIR</a:t>
              </a:r>
              <a:endParaRPr lang="en-US" altLang="de-DE">
                <a:solidFill>
                  <a:srgbClr val="000000"/>
                </a:solidFill>
              </a:endParaRPr>
            </a:p>
          </p:txBody>
        </p:sp>
        <p:sp>
          <p:nvSpPr>
            <p:cNvPr id="14" name="Line 12">
              <a:extLst>
                <a:ext uri="{FF2B5EF4-FFF2-40B4-BE49-F238E27FC236}">
                  <a16:creationId xmlns:a16="http://schemas.microsoft.com/office/drawing/2014/main" id="{8A5EEB6A-83A9-8EF4-5A08-E43C2768D00E}"/>
                </a:ext>
              </a:extLst>
            </p:cNvPr>
            <p:cNvSpPr>
              <a:spLocks noChangeShapeType="1"/>
            </p:cNvSpPr>
            <p:nvPr/>
          </p:nvSpPr>
          <p:spPr bwMode="auto">
            <a:xfrm flipV="1">
              <a:off x="4699000" y="2968724"/>
              <a:ext cx="723900" cy="25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5" name="Text Box 13">
              <a:extLst>
                <a:ext uri="{FF2B5EF4-FFF2-40B4-BE49-F238E27FC236}">
                  <a16:creationId xmlns:a16="http://schemas.microsoft.com/office/drawing/2014/main" id="{5707A160-35E7-EF1C-0828-CA181BCDA559}"/>
                </a:ext>
              </a:extLst>
            </p:cNvPr>
            <p:cNvSpPr txBox="1">
              <a:spLocks noChangeArrowheads="1"/>
            </p:cNvSpPr>
            <p:nvPr/>
          </p:nvSpPr>
          <p:spPr bwMode="auto">
            <a:xfrm>
              <a:off x="3378200" y="3056037"/>
              <a:ext cx="1482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solidFill>
                    <a:srgbClr val="000000"/>
                  </a:solidFill>
                </a:rPr>
                <a:t>LADI@ILL</a:t>
              </a:r>
            </a:p>
            <a:p>
              <a:pPr eaLnBrk="1" hangingPunct="1"/>
              <a:r>
                <a:rPr lang="de-DE" altLang="de-DE">
                  <a:solidFill>
                    <a:srgbClr val="000000"/>
                  </a:solidFill>
                </a:rPr>
                <a:t>LADI-B@ILL</a:t>
              </a:r>
              <a:endParaRPr lang="en-US" altLang="de-DE">
                <a:solidFill>
                  <a:srgbClr val="000000"/>
                </a:solidFill>
              </a:endParaRPr>
            </a:p>
          </p:txBody>
        </p:sp>
        <p:sp>
          <p:nvSpPr>
            <p:cNvPr id="16" name="Text Box 14">
              <a:extLst>
                <a:ext uri="{FF2B5EF4-FFF2-40B4-BE49-F238E27FC236}">
                  <a16:creationId xmlns:a16="http://schemas.microsoft.com/office/drawing/2014/main" id="{7343FA31-9F68-031B-CF5A-7C82443594B9}"/>
                </a:ext>
              </a:extLst>
            </p:cNvPr>
            <p:cNvSpPr txBox="1">
              <a:spLocks noChangeArrowheads="1"/>
            </p:cNvSpPr>
            <p:nvPr/>
          </p:nvSpPr>
          <p:spPr bwMode="auto">
            <a:xfrm>
              <a:off x="4762500" y="5735737"/>
              <a:ext cx="558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solidFill>
                    <a:srgbClr val="000000"/>
                  </a:solidFill>
                </a:rPr>
                <a:t>BioDiff@FRMII: unit cells &lt;100 </a:t>
              </a:r>
              <a:r>
                <a:rPr lang="en-GB" altLang="de-DE">
                  <a:solidFill>
                    <a:srgbClr val="000000"/>
                  </a:solidFill>
                  <a:latin typeface="Helvetica" pitchFamily="2" charset="0"/>
                  <a:sym typeface="Symbol" pitchFamily="2" charset="2"/>
                </a:rPr>
                <a:t>Å for the next 2 years</a:t>
              </a:r>
              <a:endParaRPr lang="en-US" altLang="de-DE">
                <a:solidFill>
                  <a:srgbClr val="000000"/>
                </a:solidFill>
              </a:endParaRPr>
            </a:p>
          </p:txBody>
        </p:sp>
        <p:sp>
          <p:nvSpPr>
            <p:cNvPr id="17" name="Line 15">
              <a:extLst>
                <a:ext uri="{FF2B5EF4-FFF2-40B4-BE49-F238E27FC236}">
                  <a16:creationId xmlns:a16="http://schemas.microsoft.com/office/drawing/2014/main" id="{1A356CB1-7548-6437-8DBF-E4852FE4992F}"/>
                </a:ext>
              </a:extLst>
            </p:cNvPr>
            <p:cNvSpPr>
              <a:spLocks noChangeShapeType="1"/>
            </p:cNvSpPr>
            <p:nvPr/>
          </p:nvSpPr>
          <p:spPr bwMode="auto">
            <a:xfrm flipV="1">
              <a:off x="5372100" y="2778224"/>
              <a:ext cx="203200" cy="288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9" name="Line 17">
              <a:extLst>
                <a:ext uri="{FF2B5EF4-FFF2-40B4-BE49-F238E27FC236}">
                  <a16:creationId xmlns:a16="http://schemas.microsoft.com/office/drawing/2014/main" id="{F4B578D2-E8D4-AE8C-7553-B4DCA71366BE}"/>
                </a:ext>
              </a:extLst>
            </p:cNvPr>
            <p:cNvSpPr>
              <a:spLocks noChangeShapeType="1"/>
            </p:cNvSpPr>
            <p:nvPr/>
          </p:nvSpPr>
          <p:spPr bwMode="auto">
            <a:xfrm>
              <a:off x="8623300" y="1774924"/>
              <a:ext cx="254000" cy="1460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3" name="Text Box 19">
              <a:extLst>
                <a:ext uri="{FF2B5EF4-FFF2-40B4-BE49-F238E27FC236}">
                  <a16:creationId xmlns:a16="http://schemas.microsoft.com/office/drawing/2014/main" id="{7FF96520-D974-A859-029A-A00E7F81A0EE}"/>
                </a:ext>
              </a:extLst>
            </p:cNvPr>
            <p:cNvSpPr txBox="1">
              <a:spLocks noChangeArrowheads="1"/>
            </p:cNvSpPr>
            <p:nvPr/>
          </p:nvSpPr>
          <p:spPr bwMode="auto">
            <a:xfrm>
              <a:off x="8314220" y="1204108"/>
              <a:ext cx="18517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dirty="0" err="1">
                  <a:solidFill>
                    <a:srgbClr val="000000"/>
                  </a:solidFill>
                </a:rPr>
                <a:t>iBIX@J-PARC</a:t>
              </a:r>
              <a:endParaRPr lang="de-DE" altLang="de-DE" dirty="0">
                <a:solidFill>
                  <a:srgbClr val="000000"/>
                </a:solidFill>
              </a:endParaRPr>
            </a:p>
            <a:p>
              <a:pPr eaLnBrk="1" hangingPunct="1"/>
              <a:r>
                <a:rPr lang="de-DE" altLang="de-DE" dirty="0">
                  <a:solidFill>
                    <a:srgbClr val="000000"/>
                  </a:solidFill>
                </a:rPr>
                <a:t>BIX-3 and BIX-4</a:t>
              </a:r>
              <a:endParaRPr lang="en-US" altLang="de-DE" dirty="0">
                <a:solidFill>
                  <a:srgbClr val="000000"/>
                </a:solidFill>
              </a:endParaRPr>
            </a:p>
          </p:txBody>
        </p:sp>
        <p:sp>
          <p:nvSpPr>
            <p:cNvPr id="24" name="Text Box 20">
              <a:extLst>
                <a:ext uri="{FF2B5EF4-FFF2-40B4-BE49-F238E27FC236}">
                  <a16:creationId xmlns:a16="http://schemas.microsoft.com/office/drawing/2014/main" id="{FC8930BE-50C8-5836-92E7-753A79D63BB9}"/>
                </a:ext>
              </a:extLst>
            </p:cNvPr>
            <p:cNvSpPr txBox="1">
              <a:spLocks noChangeArrowheads="1"/>
            </p:cNvSpPr>
            <p:nvPr/>
          </p:nvSpPr>
          <p:spPr bwMode="auto">
            <a:xfrm>
              <a:off x="9183688" y="2611537"/>
              <a:ext cx="17491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dirty="0">
                  <a:solidFill>
                    <a:srgbClr val="C00000"/>
                  </a:solidFill>
                </a:rPr>
                <a:t>In </a:t>
              </a:r>
              <a:r>
                <a:rPr lang="de-DE" altLang="de-DE" dirty="0" err="1">
                  <a:solidFill>
                    <a:srgbClr val="C00000"/>
                  </a:solidFill>
                </a:rPr>
                <a:t>construction</a:t>
              </a:r>
              <a:r>
                <a:rPr lang="de-DE" altLang="de-DE" dirty="0">
                  <a:solidFill>
                    <a:srgbClr val="C00000"/>
                  </a:solidFill>
                </a:rPr>
                <a:t>:</a:t>
              </a:r>
            </a:p>
            <a:p>
              <a:r>
                <a:rPr lang="de-DE" altLang="de-DE" dirty="0">
                  <a:solidFill>
                    <a:srgbClr val="C00000"/>
                  </a:solidFill>
                </a:rPr>
                <a:t>NMX</a:t>
              </a:r>
              <a:r>
                <a:rPr lang="en-US" altLang="zh-CN" dirty="0">
                  <a:solidFill>
                    <a:srgbClr val="C00000"/>
                  </a:solidFill>
                </a:rPr>
                <a:t>@</a:t>
              </a:r>
              <a:r>
                <a:rPr lang="de-DE" altLang="de-DE" dirty="0">
                  <a:solidFill>
                    <a:srgbClr val="C00000"/>
                  </a:solidFill>
                </a:rPr>
                <a:t> ESS</a:t>
              </a:r>
            </a:p>
          </p:txBody>
        </p:sp>
      </p:grpSp>
      <p:sp>
        <p:nvSpPr>
          <p:cNvPr id="2" name="Date Placeholder 3">
            <a:extLst>
              <a:ext uri="{FF2B5EF4-FFF2-40B4-BE49-F238E27FC236}">
                <a16:creationId xmlns:a16="http://schemas.microsoft.com/office/drawing/2014/main" id="{93986EF5-07E9-79E2-7D1D-C082B5505238}"/>
              </a:ext>
            </a:extLst>
          </p:cNvPr>
          <p:cNvSpPr>
            <a:spLocks noGrp="1"/>
          </p:cNvSpPr>
          <p:nvPr>
            <p:ph type="dt" sz="half" idx="13"/>
          </p:nvPr>
        </p:nvSpPr>
        <p:spPr>
          <a:xfrm>
            <a:off x="3776105" y="6381328"/>
            <a:ext cx="1600508" cy="221109"/>
          </a:xfrm>
        </p:spPr>
        <p:txBody>
          <a:bodyPr/>
          <a:lstStyle/>
          <a:p>
            <a:r>
              <a:rPr lang="en-US" noProof="0" dirty="0"/>
              <a:t>00 </a:t>
            </a:r>
            <a:r>
              <a:rPr lang="en-US" dirty="0"/>
              <a:t>April</a:t>
            </a:r>
            <a:r>
              <a:rPr lang="en-US" noProof="0" dirty="0"/>
              <a:t> 2026</a:t>
            </a:r>
          </a:p>
        </p:txBody>
      </p:sp>
    </p:spTree>
    <p:extLst>
      <p:ext uri="{BB962C8B-B14F-4D97-AF65-F5344CB8AC3E}">
        <p14:creationId xmlns:p14="http://schemas.microsoft.com/office/powerpoint/2010/main" val="996848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4D4E7-5C55-8A7B-4D97-BBF71C814FF1}"/>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395436-04CF-5A3F-51DF-EC869DB2BB0A}"/>
              </a:ext>
            </a:extLst>
          </p:cNvPr>
          <p:cNvSpPr>
            <a:spLocks noGrp="1"/>
          </p:cNvSpPr>
          <p:nvPr>
            <p:ph type="sldNum" sz="quarter" idx="16"/>
          </p:nvPr>
        </p:nvSpPr>
        <p:spPr/>
        <p:txBody>
          <a:bodyPr/>
          <a:lstStyle/>
          <a:p>
            <a:r>
              <a:rPr lang="en-US"/>
              <a:t>Page </a:t>
            </a:r>
            <a:fld id="{A52F4D17-1AD6-42D9-B93A-EB002C62F438}" type="slidenum">
              <a:rPr lang="en-US" smtClean="0"/>
              <a:pPr/>
              <a:t>9</a:t>
            </a:fld>
            <a:endParaRPr lang="en-US" noProof="0"/>
          </a:p>
        </p:txBody>
      </p:sp>
      <p:sp>
        <p:nvSpPr>
          <p:cNvPr id="11" name="Date Placeholder 3">
            <a:extLst>
              <a:ext uri="{FF2B5EF4-FFF2-40B4-BE49-F238E27FC236}">
                <a16:creationId xmlns:a16="http://schemas.microsoft.com/office/drawing/2014/main" id="{EC21E05D-5027-1505-4F46-F05894372B97}"/>
              </a:ext>
            </a:extLst>
          </p:cNvPr>
          <p:cNvSpPr>
            <a:spLocks noGrp="1"/>
          </p:cNvSpPr>
          <p:nvPr>
            <p:ph type="dt" sz="half" idx="13"/>
          </p:nvPr>
        </p:nvSpPr>
        <p:spPr>
          <a:xfrm>
            <a:off x="3776105" y="6381328"/>
            <a:ext cx="1600508" cy="221109"/>
          </a:xfrm>
        </p:spPr>
        <p:txBody>
          <a:bodyPr/>
          <a:lstStyle/>
          <a:p>
            <a:r>
              <a:rPr lang="en-US" noProof="0" dirty="0"/>
              <a:t>00 </a:t>
            </a:r>
            <a:r>
              <a:rPr lang="en-US" dirty="0"/>
              <a:t>April</a:t>
            </a:r>
            <a:r>
              <a:rPr lang="en-US" noProof="0" dirty="0"/>
              <a:t> 2026</a:t>
            </a:r>
          </a:p>
        </p:txBody>
      </p:sp>
      <p:sp>
        <p:nvSpPr>
          <p:cNvPr id="12" name="Title 11">
            <a:extLst>
              <a:ext uri="{FF2B5EF4-FFF2-40B4-BE49-F238E27FC236}">
                <a16:creationId xmlns:a16="http://schemas.microsoft.com/office/drawing/2014/main" id="{FBA8290B-0185-BFF2-E920-A76C2240207B}"/>
              </a:ext>
            </a:extLst>
          </p:cNvPr>
          <p:cNvSpPr>
            <a:spLocks noGrp="1"/>
          </p:cNvSpPr>
          <p:nvPr>
            <p:ph type="title"/>
          </p:nvPr>
        </p:nvSpPr>
        <p:spPr/>
        <p:txBody>
          <a:bodyPr/>
          <a:lstStyle/>
          <a:p>
            <a:pPr>
              <a:lnSpc>
                <a:spcPct val="95000"/>
              </a:lnSpc>
            </a:pPr>
            <a:r>
              <a:rPr lang="en-US" altLang="en-US" dirty="0">
                <a:solidFill>
                  <a:srgbClr val="0A2D6E"/>
                </a:solidFill>
              </a:rPr>
              <a:t>Thermal versus cold Moderator of HBS</a:t>
            </a:r>
          </a:p>
        </p:txBody>
      </p:sp>
      <p:pic>
        <p:nvPicPr>
          <p:cNvPr id="2" name="Grafik 3">
            <a:extLst>
              <a:ext uri="{FF2B5EF4-FFF2-40B4-BE49-F238E27FC236}">
                <a16:creationId xmlns:a16="http://schemas.microsoft.com/office/drawing/2014/main" id="{9641FA69-8DC0-FE46-32FD-DE5B142C836D}"/>
              </a:ext>
            </a:extLst>
          </p:cNvPr>
          <p:cNvPicPr>
            <a:picLocks noChangeAspect="1"/>
          </p:cNvPicPr>
          <p:nvPr/>
        </p:nvPicPr>
        <p:blipFill rotWithShape="1">
          <a:blip r:embed="rId3"/>
          <a:srcRect l="50039"/>
          <a:stretch/>
        </p:blipFill>
        <p:spPr>
          <a:xfrm>
            <a:off x="3793357" y="899395"/>
            <a:ext cx="4605286" cy="3634156"/>
          </a:xfrm>
          <a:prstGeom prst="rect">
            <a:avLst/>
          </a:prstGeom>
        </p:spPr>
      </p:pic>
      <p:sp>
        <p:nvSpPr>
          <p:cNvPr id="3" name="Textfeld 4">
            <a:extLst>
              <a:ext uri="{FF2B5EF4-FFF2-40B4-BE49-F238E27FC236}">
                <a16:creationId xmlns:a16="http://schemas.microsoft.com/office/drawing/2014/main" id="{BD4F6179-8B9B-B98E-E293-B92FE1F9A255}"/>
              </a:ext>
            </a:extLst>
          </p:cNvPr>
          <p:cNvSpPr txBox="1"/>
          <p:nvPr/>
        </p:nvSpPr>
        <p:spPr>
          <a:xfrm>
            <a:off x="1271464" y="4533551"/>
            <a:ext cx="10009471" cy="1551194"/>
          </a:xfrm>
          <a:prstGeom prst="rect">
            <a:avLst/>
          </a:prstGeom>
          <a:noFill/>
        </p:spPr>
        <p:txBody>
          <a:bodyPr wrap="none" rtlCol="0">
            <a:spAutoFit/>
          </a:bodyPr>
          <a:lstStyle/>
          <a:p>
            <a:r>
              <a:rPr lang="de-DE" sz="2400" i="1" dirty="0" err="1">
                <a:effectLst/>
                <a:latin typeface="Helvetica" pitchFamily="2" charset="0"/>
              </a:rPr>
              <a:t>Simulated</a:t>
            </a:r>
            <a:r>
              <a:rPr lang="de-DE" sz="2400" i="1" dirty="0">
                <a:effectLst/>
                <a:latin typeface="Helvetica" pitchFamily="2" charset="0"/>
              </a:rPr>
              <a:t> </a:t>
            </a:r>
            <a:r>
              <a:rPr lang="de-DE" sz="2400" i="1" dirty="0" err="1">
                <a:effectLst/>
                <a:latin typeface="Helvetica" pitchFamily="2" charset="0"/>
              </a:rPr>
              <a:t>brilliance</a:t>
            </a:r>
            <a:r>
              <a:rPr lang="de-DE" sz="2400" i="1" dirty="0">
                <a:effectLst/>
                <a:latin typeface="Helvetica" pitchFamily="2" charset="0"/>
              </a:rPr>
              <a:t> </a:t>
            </a:r>
            <a:r>
              <a:rPr lang="de-DE" sz="2400" i="1" dirty="0" err="1">
                <a:effectLst/>
                <a:latin typeface="Helvetica" pitchFamily="2" charset="0"/>
              </a:rPr>
              <a:t>as</a:t>
            </a:r>
            <a:r>
              <a:rPr lang="de-DE" sz="2400" i="1" dirty="0">
                <a:effectLst/>
                <a:latin typeface="Helvetica" pitchFamily="2" charset="0"/>
              </a:rPr>
              <a:t> a </a:t>
            </a:r>
            <a:r>
              <a:rPr lang="de-DE" sz="2400" i="1" dirty="0" err="1">
                <a:effectLst/>
                <a:latin typeface="Helvetica" pitchFamily="2" charset="0"/>
              </a:rPr>
              <a:t>function</a:t>
            </a:r>
            <a:r>
              <a:rPr lang="de-DE" sz="2400" i="1" dirty="0">
                <a:effectLst/>
                <a:latin typeface="Helvetica" pitchFamily="2" charset="0"/>
              </a:rPr>
              <a:t> </a:t>
            </a:r>
            <a:r>
              <a:rPr lang="de-DE" sz="2400" i="1" dirty="0" err="1">
                <a:effectLst/>
                <a:latin typeface="Helvetica" pitchFamily="2" charset="0"/>
              </a:rPr>
              <a:t>of</a:t>
            </a:r>
            <a:r>
              <a:rPr lang="de-DE" sz="2400" i="1" dirty="0">
                <a:effectLst/>
                <a:latin typeface="Helvetica" pitchFamily="2" charset="0"/>
              </a:rPr>
              <a:t> </a:t>
            </a:r>
            <a:r>
              <a:rPr lang="de-DE" sz="2400" i="1" dirty="0" err="1">
                <a:effectLst/>
                <a:latin typeface="Helvetica" pitchFamily="2" charset="0"/>
              </a:rPr>
              <a:t>wavelength</a:t>
            </a:r>
            <a:r>
              <a:rPr lang="de-DE" sz="2400" i="1" dirty="0">
                <a:effectLst/>
                <a:latin typeface="Helvetica" pitchFamily="2" charset="0"/>
              </a:rPr>
              <a:t> </a:t>
            </a:r>
            <a:r>
              <a:rPr lang="de-DE" sz="2400" i="1" dirty="0" err="1">
                <a:effectLst/>
                <a:latin typeface="Helvetica" pitchFamily="2" charset="0"/>
              </a:rPr>
              <a:t>of</a:t>
            </a:r>
            <a:r>
              <a:rPr lang="de-DE" sz="2400" i="1" dirty="0">
                <a:effectLst/>
                <a:latin typeface="Helvetica" pitchFamily="2" charset="0"/>
              </a:rPr>
              <a:t> </a:t>
            </a:r>
            <a:r>
              <a:rPr lang="de-DE" sz="2400" i="1" dirty="0" err="1">
                <a:effectLst/>
                <a:latin typeface="Helvetica" pitchFamily="2" charset="0"/>
              </a:rPr>
              <a:t>the</a:t>
            </a:r>
            <a:r>
              <a:rPr lang="de-DE" sz="2400" i="1" dirty="0">
                <a:effectLst/>
                <a:latin typeface="Helvetica" pitchFamily="2" charset="0"/>
              </a:rPr>
              <a:t> 24 Hz HBS </a:t>
            </a:r>
            <a:r>
              <a:rPr lang="de-DE" sz="2400" i="1" dirty="0" err="1">
                <a:effectLst/>
                <a:latin typeface="Helvetica" pitchFamily="2" charset="0"/>
              </a:rPr>
              <a:t>target</a:t>
            </a:r>
            <a:endParaRPr lang="de-DE" sz="2400" dirty="0">
              <a:effectLst/>
              <a:latin typeface="Helvetica" pitchFamily="2" charset="0"/>
            </a:endParaRPr>
          </a:p>
          <a:p>
            <a:r>
              <a:rPr lang="de-DE" sz="2400" i="1" dirty="0" err="1">
                <a:effectLst/>
                <a:latin typeface="Helvetica" pitchFamily="2" charset="0"/>
              </a:rPr>
              <a:t>station</a:t>
            </a:r>
            <a:r>
              <a:rPr lang="de-DE" sz="2400" i="1" dirty="0">
                <a:effectLst/>
                <a:latin typeface="Helvetica" pitchFamily="2" charset="0"/>
              </a:rPr>
              <a:t> </a:t>
            </a:r>
            <a:r>
              <a:rPr lang="de-DE" sz="2400" i="1" dirty="0" err="1">
                <a:effectLst/>
                <a:latin typeface="Helvetica" pitchFamily="2" charset="0"/>
              </a:rPr>
              <a:t>for</a:t>
            </a:r>
            <a:r>
              <a:rPr lang="de-DE" sz="2400" i="1" dirty="0">
                <a:effectLst/>
                <a:latin typeface="Helvetica" pitchFamily="2" charset="0"/>
              </a:rPr>
              <a:t> </a:t>
            </a:r>
            <a:r>
              <a:rPr lang="de-DE" sz="2400" i="1" dirty="0" err="1">
                <a:effectLst/>
                <a:latin typeface="Helvetica" pitchFamily="2" charset="0"/>
              </a:rPr>
              <a:t>the</a:t>
            </a:r>
            <a:r>
              <a:rPr lang="de-DE" sz="2400" i="1" dirty="0">
                <a:effectLst/>
                <a:latin typeface="Helvetica" pitchFamily="2" charset="0"/>
              </a:rPr>
              <a:t> </a:t>
            </a:r>
            <a:r>
              <a:rPr lang="de-DE" sz="2400" i="1" dirty="0" err="1">
                <a:effectLst/>
                <a:latin typeface="Helvetica" pitchFamily="2" charset="0"/>
              </a:rPr>
              <a:t>cold</a:t>
            </a:r>
            <a:r>
              <a:rPr lang="de-DE" sz="2400" i="1" dirty="0">
                <a:effectLst/>
                <a:latin typeface="Helvetica" pitchFamily="2" charset="0"/>
              </a:rPr>
              <a:t> </a:t>
            </a:r>
            <a:r>
              <a:rPr lang="de-DE" sz="2400" i="1" dirty="0" err="1">
                <a:effectLst/>
                <a:latin typeface="Helvetica" pitchFamily="2" charset="0"/>
              </a:rPr>
              <a:t>moderator</a:t>
            </a:r>
            <a:r>
              <a:rPr lang="de-DE" sz="2400" i="1" dirty="0">
                <a:effectLst/>
                <a:latin typeface="Helvetica" pitchFamily="2" charset="0"/>
              </a:rPr>
              <a:t> (</a:t>
            </a:r>
            <a:r>
              <a:rPr lang="de-DE" sz="2400" i="1" dirty="0" err="1">
                <a:effectLst/>
                <a:latin typeface="Helvetica" pitchFamily="2" charset="0"/>
              </a:rPr>
              <a:t>right</a:t>
            </a:r>
            <a:r>
              <a:rPr lang="de-DE" sz="2400" i="1" dirty="0">
                <a:effectLst/>
                <a:latin typeface="Helvetica" pitchFamily="2" charset="0"/>
              </a:rPr>
              <a:t>) in </a:t>
            </a:r>
            <a:r>
              <a:rPr lang="de-DE" sz="2400" i="1" dirty="0" err="1">
                <a:effectLst/>
                <a:latin typeface="Helvetica" pitchFamily="2" charset="0"/>
              </a:rPr>
              <a:t>comparison</a:t>
            </a:r>
            <a:r>
              <a:rPr lang="de-DE" sz="2400" i="1" dirty="0">
                <a:effectLst/>
                <a:latin typeface="Helvetica" pitchFamily="2" charset="0"/>
              </a:rPr>
              <a:t> </a:t>
            </a:r>
            <a:r>
              <a:rPr lang="de-DE" sz="2400" i="1" dirty="0" err="1">
                <a:effectLst/>
                <a:latin typeface="Helvetica" pitchFamily="2" charset="0"/>
              </a:rPr>
              <a:t>with</a:t>
            </a:r>
            <a:r>
              <a:rPr lang="de-DE" sz="2400" i="1" dirty="0">
                <a:effectLst/>
                <a:latin typeface="Helvetica" pitchFamily="2" charset="0"/>
              </a:rPr>
              <a:t> </a:t>
            </a:r>
            <a:r>
              <a:rPr lang="de-DE" sz="2400" i="1" dirty="0" err="1">
                <a:effectLst/>
                <a:latin typeface="Helvetica" pitchFamily="2" charset="0"/>
              </a:rPr>
              <a:t>simulated</a:t>
            </a:r>
            <a:endParaRPr lang="de-DE" sz="2400" dirty="0">
              <a:effectLst/>
              <a:latin typeface="Helvetica" pitchFamily="2" charset="0"/>
            </a:endParaRPr>
          </a:p>
          <a:p>
            <a:r>
              <a:rPr lang="de-DE" sz="2400" i="1" dirty="0" err="1">
                <a:effectLst/>
                <a:latin typeface="Helvetica" pitchFamily="2" charset="0"/>
              </a:rPr>
              <a:t>brilliance</a:t>
            </a:r>
            <a:r>
              <a:rPr lang="de-DE" sz="2400" i="1" dirty="0">
                <a:effectLst/>
                <a:latin typeface="Helvetica" pitchFamily="2" charset="0"/>
              </a:rPr>
              <a:t> </a:t>
            </a:r>
            <a:r>
              <a:rPr lang="de-DE" sz="2400" i="1" dirty="0" err="1">
                <a:effectLst/>
                <a:latin typeface="Helvetica" pitchFamily="2" charset="0"/>
              </a:rPr>
              <a:t>values</a:t>
            </a:r>
            <a:r>
              <a:rPr lang="de-DE" sz="2400" i="1" dirty="0">
                <a:effectLst/>
                <a:latin typeface="Helvetica" pitchFamily="2" charset="0"/>
              </a:rPr>
              <a:t> </a:t>
            </a:r>
            <a:r>
              <a:rPr lang="de-DE" sz="2400" i="1" dirty="0" err="1">
                <a:effectLst/>
                <a:latin typeface="Helvetica" pitchFamily="2" charset="0"/>
              </a:rPr>
              <a:t>of</a:t>
            </a:r>
            <a:r>
              <a:rPr lang="de-DE" sz="2400" i="1" dirty="0">
                <a:effectLst/>
                <a:latin typeface="Helvetica" pitchFamily="2" charset="0"/>
              </a:rPr>
              <a:t> </a:t>
            </a:r>
            <a:r>
              <a:rPr lang="de-DE" sz="2400" i="1" dirty="0" err="1">
                <a:effectLst/>
                <a:latin typeface="Helvetica" pitchFamily="2" charset="0"/>
              </a:rPr>
              <a:t>neutron</a:t>
            </a:r>
            <a:r>
              <a:rPr lang="de-DE" sz="2400" i="1" dirty="0">
                <a:effectLst/>
                <a:latin typeface="Helvetica" pitchFamily="2" charset="0"/>
              </a:rPr>
              <a:t> </a:t>
            </a:r>
            <a:r>
              <a:rPr lang="de-DE" sz="2400" i="1" dirty="0" err="1">
                <a:effectLst/>
                <a:latin typeface="Helvetica" pitchFamily="2" charset="0"/>
              </a:rPr>
              <a:t>facilities</a:t>
            </a:r>
            <a:r>
              <a:rPr lang="de-DE" sz="2400" i="1" dirty="0">
                <a:effectLst/>
                <a:latin typeface="Helvetica" pitchFamily="2" charset="0"/>
              </a:rPr>
              <a:t> </a:t>
            </a:r>
            <a:r>
              <a:rPr lang="de-DE" sz="2400" i="1" dirty="0" err="1">
                <a:effectLst/>
                <a:latin typeface="Helvetica" pitchFamily="2" charset="0"/>
              </a:rPr>
              <a:t>that</a:t>
            </a:r>
            <a:r>
              <a:rPr lang="de-DE" sz="2400" i="1" dirty="0">
                <a:effectLst/>
                <a:latin typeface="Helvetica" pitchFamily="2" charset="0"/>
              </a:rPr>
              <a:t> </a:t>
            </a:r>
            <a:r>
              <a:rPr lang="de-DE" sz="2400" i="1" dirty="0" err="1">
                <a:effectLst/>
                <a:latin typeface="Helvetica" pitchFamily="2" charset="0"/>
              </a:rPr>
              <a:t>exist</a:t>
            </a:r>
            <a:r>
              <a:rPr lang="de-DE" sz="2400" i="1" dirty="0">
                <a:effectLst/>
                <a:latin typeface="Helvetica" pitchFamily="2" charset="0"/>
              </a:rPr>
              <a:t> </a:t>
            </a:r>
            <a:r>
              <a:rPr lang="de-DE" sz="2400" i="1" dirty="0" err="1">
                <a:effectLst/>
                <a:latin typeface="Helvetica" pitchFamily="2" charset="0"/>
              </a:rPr>
              <a:t>or</a:t>
            </a:r>
            <a:r>
              <a:rPr lang="de-DE" sz="2400" i="1" dirty="0">
                <a:effectLst/>
                <a:latin typeface="Helvetica" pitchFamily="2" charset="0"/>
              </a:rPr>
              <a:t> </a:t>
            </a:r>
            <a:r>
              <a:rPr lang="de-DE" sz="2400" i="1" dirty="0" err="1">
                <a:effectLst/>
                <a:latin typeface="Helvetica" pitchFamily="2" charset="0"/>
              </a:rPr>
              <a:t>are</a:t>
            </a:r>
            <a:r>
              <a:rPr lang="de-DE" sz="2400" i="1" dirty="0">
                <a:effectLst/>
                <a:latin typeface="Helvetica" pitchFamily="2" charset="0"/>
              </a:rPr>
              <a:t> </a:t>
            </a:r>
            <a:r>
              <a:rPr lang="de-DE" sz="2400" i="1" dirty="0" err="1">
                <a:effectLst/>
                <a:latin typeface="Helvetica" pitchFamily="2" charset="0"/>
              </a:rPr>
              <a:t>under</a:t>
            </a:r>
            <a:r>
              <a:rPr lang="de-DE" sz="2400" i="1" dirty="0">
                <a:effectLst/>
                <a:latin typeface="Helvetica" pitchFamily="2" charset="0"/>
              </a:rPr>
              <a:t> </a:t>
            </a:r>
            <a:r>
              <a:rPr lang="de-DE" sz="2400" i="1" dirty="0" err="1">
                <a:effectLst/>
                <a:latin typeface="Helvetica" pitchFamily="2" charset="0"/>
              </a:rPr>
              <a:t>construction</a:t>
            </a:r>
            <a:endParaRPr lang="de-DE" sz="2400" dirty="0">
              <a:effectLst/>
              <a:latin typeface="Helvetica" pitchFamily="2" charset="0"/>
            </a:endParaRPr>
          </a:p>
          <a:p>
            <a:pPr algn="l">
              <a:lnSpc>
                <a:spcPct val="95000"/>
              </a:lnSpc>
            </a:pPr>
            <a:endParaRPr lang="de-DE" sz="2400" dirty="0" err="1"/>
          </a:p>
        </p:txBody>
      </p:sp>
      <p:sp>
        <p:nvSpPr>
          <p:cNvPr id="4" name="Textfeld 6">
            <a:extLst>
              <a:ext uri="{FF2B5EF4-FFF2-40B4-BE49-F238E27FC236}">
                <a16:creationId xmlns:a16="http://schemas.microsoft.com/office/drawing/2014/main" id="{B4DD1A21-8505-A3BA-8A45-888AD32C17AD}"/>
              </a:ext>
            </a:extLst>
          </p:cNvPr>
          <p:cNvSpPr txBox="1"/>
          <p:nvPr/>
        </p:nvSpPr>
        <p:spPr>
          <a:xfrm>
            <a:off x="1127448" y="6067404"/>
            <a:ext cx="4335546" cy="355482"/>
          </a:xfrm>
          <a:prstGeom prst="rect">
            <a:avLst/>
          </a:prstGeom>
          <a:noFill/>
        </p:spPr>
        <p:txBody>
          <a:bodyPr wrap="none" rtlCol="0">
            <a:spAutoFit/>
          </a:bodyPr>
          <a:lstStyle/>
          <a:p>
            <a:pPr algn="l">
              <a:lnSpc>
                <a:spcPct val="95000"/>
              </a:lnSpc>
            </a:pPr>
            <a:r>
              <a:rPr lang="de-DE" dirty="0"/>
              <a:t>Source: </a:t>
            </a:r>
            <a:r>
              <a:rPr lang="de-DE" dirty="0" err="1"/>
              <a:t>Techical</a:t>
            </a:r>
            <a:r>
              <a:rPr lang="de-DE" dirty="0"/>
              <a:t> Design Report </a:t>
            </a:r>
            <a:r>
              <a:rPr lang="de-DE" dirty="0" err="1"/>
              <a:t>of</a:t>
            </a:r>
            <a:r>
              <a:rPr lang="de-DE" dirty="0"/>
              <a:t> HBS</a:t>
            </a:r>
          </a:p>
        </p:txBody>
      </p:sp>
    </p:spTree>
    <p:extLst>
      <p:ext uri="{BB962C8B-B14F-4D97-AF65-F5344CB8AC3E}">
        <p14:creationId xmlns:p14="http://schemas.microsoft.com/office/powerpoint/2010/main" val="4003419409"/>
      </p:ext>
    </p:extLst>
  </p:cSld>
  <p:clrMapOvr>
    <a:masterClrMapping/>
  </p:clrMapOvr>
</p:sld>
</file>

<file path=ppt/theme/theme1.xml><?xml version="1.0" encoding="utf-8"?>
<a:theme xmlns:a="http://schemas.openxmlformats.org/drawingml/2006/main" name="Jülich">
  <a:themeElements>
    <a:clrScheme name="CD-Farben Forschungszentrum Jülich">
      <a:dk1>
        <a:srgbClr val="000000"/>
      </a:dk1>
      <a:lt1>
        <a:srgbClr val="FFFFFF"/>
      </a:lt1>
      <a:dk2>
        <a:srgbClr val="023D6B"/>
      </a:dk2>
      <a:lt2>
        <a:srgbClr val="EBEBEB"/>
      </a:lt2>
      <a:accent1>
        <a:srgbClr val="ADBDE3"/>
      </a:accent1>
      <a:accent2>
        <a:srgbClr val="EB5F73"/>
      </a:accent2>
      <a:accent3>
        <a:srgbClr val="AF82B9"/>
      </a:accent3>
      <a:accent4>
        <a:srgbClr val="FAB45A"/>
      </a:accent4>
      <a:accent5>
        <a:srgbClr val="FAEB5A"/>
      </a:accent5>
      <a:accent6>
        <a:srgbClr val="B9D25F"/>
      </a:accent6>
      <a:hlink>
        <a:srgbClr val="ADBDE3"/>
      </a:hlink>
      <a:folHlink>
        <a:srgbClr val="023D6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uelich_PowerPoint_16x9_en.potx" id="{29595BB3-892E-4A2B-BFFC-905C8F8D5303}" vid="{E1FF22B7-866D-4E77-AF2B-40B5522CEB0B}"/>
    </a:ext>
  </a:extLst>
</a:theme>
</file>

<file path=ppt/theme/theme2.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2018-02-28_ppt_16x9</Template>
  <TotalTime>47317</TotalTime>
  <Words>2620</Words>
  <Application>Microsoft Macintosh PowerPoint</Application>
  <PresentationFormat>Widescreen</PresentationFormat>
  <Paragraphs>368</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微软雅黑</vt:lpstr>
      <vt:lpstr>ＭＳ Ｐゴシック</vt:lpstr>
      <vt:lpstr>微软雅黑 Light</vt:lpstr>
      <vt:lpstr>Arial</vt:lpstr>
      <vt:lpstr>Calibri</vt:lpstr>
      <vt:lpstr>Cambria Math</vt:lpstr>
      <vt:lpstr>Courier New</vt:lpstr>
      <vt:lpstr>Helvetica</vt:lpstr>
      <vt:lpstr>Times New Roman</vt:lpstr>
      <vt:lpstr>Jülich</vt:lpstr>
      <vt:lpstr>Feasibility Study of a Single Crystal Diffractometer for Biological Macromolecules at a High Brilliance Neutron Source </vt:lpstr>
      <vt:lpstr>X-ray data versus neutron data on the same protein</vt:lpstr>
      <vt:lpstr>Water structure in binding pocket of the unliganded form of trypsin:</vt:lpstr>
      <vt:lpstr>Water structure in binding pocket of the unliganded form of trypsin: </vt:lpstr>
      <vt:lpstr>Protein crystal necessary for this method </vt:lpstr>
      <vt:lpstr>Crystallization </vt:lpstr>
      <vt:lpstr>What is the accessible market place?</vt:lpstr>
      <vt:lpstr>World map of neutron diffractometers optimized for protein crystals </vt:lpstr>
      <vt:lpstr>Thermal versus cold Moderator of HBS</vt:lpstr>
      <vt:lpstr>Main instrument parameters</vt:lpstr>
      <vt:lpstr>diffracted intensity</vt:lpstr>
      <vt:lpstr>Optimizing parameters</vt:lpstr>
      <vt:lpstr>Tapering guide optimization</vt:lpstr>
      <vt:lpstr>Tapering guide optimization</vt:lpstr>
      <vt:lpstr>Neutron phase space at the sample position  </vt:lpstr>
      <vt:lpstr>Future work</vt:lpstr>
      <vt:lpstr>Acknowledgement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of presentation</dc:title>
  <dc:creator/>
  <cp:lastModifiedBy>He, Jialian</cp:lastModifiedBy>
  <cp:revision>502</cp:revision>
  <dcterms:created xsi:type="dcterms:W3CDTF">2019-11-11T19:50:09Z</dcterms:created>
  <dcterms:modified xsi:type="dcterms:W3CDTF">2026-04-15T22:35:55Z</dcterms:modified>
</cp:coreProperties>
</file>