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2" r:id="rId2"/>
    <p:sldId id="267" r:id="rId3"/>
    <p:sldId id="4263" r:id="rId4"/>
    <p:sldId id="1333" r:id="rId5"/>
    <p:sldId id="4260" r:id="rId6"/>
    <p:sldId id="366" r:id="rId7"/>
    <p:sldId id="1323" r:id="rId8"/>
    <p:sldId id="4267" r:id="rId9"/>
    <p:sldId id="4217" r:id="rId10"/>
    <p:sldId id="4216" r:id="rId11"/>
    <p:sldId id="4219" r:id="rId12"/>
    <p:sldId id="4215" r:id="rId13"/>
    <p:sldId id="4218" r:id="rId14"/>
    <p:sldId id="4220" r:id="rId15"/>
    <p:sldId id="4261" r:id="rId16"/>
    <p:sldId id="1414" r:id="rId17"/>
    <p:sldId id="278" r:id="rId18"/>
    <p:sldId id="1145" r:id="rId19"/>
    <p:sldId id="289" r:id="rId20"/>
    <p:sldId id="4222" r:id="rId21"/>
    <p:sldId id="330" r:id="rId22"/>
    <p:sldId id="4262" r:id="rId23"/>
    <p:sldId id="1435" r:id="rId24"/>
    <p:sldId id="4139" r:id="rId25"/>
    <p:sldId id="329" r:id="rId26"/>
    <p:sldId id="328" r:id="rId27"/>
    <p:sldId id="4264" r:id="rId28"/>
    <p:sldId id="4269" r:id="rId29"/>
    <p:sldId id="4221" r:id="rId30"/>
    <p:sldId id="277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BEF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DE90D7-10FD-1442-AB36-71C96A4C90E1}" v="120" dt="2026-04-12T19:28:46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4" autoAdjust="0"/>
    <p:restoredTop sz="94681" autoAdjust="0"/>
  </p:normalViewPr>
  <p:slideViewPr>
    <p:cSldViewPr snapToGrid="0" snapToObjects="1">
      <p:cViewPr varScale="1">
        <p:scale>
          <a:sx n="133" d="100"/>
          <a:sy n="133" d="100"/>
        </p:scale>
        <p:origin x="2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3B61-5EE4-6574-547D-29E68971A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EC6C6D2-A139-A59F-B877-5F36DE82A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D175A09-E709-476F-A26D-1D5649992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29BE51D-07D5-49B0-136A-26470BA39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2489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543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DE740-0C08-78C0-32FA-EE91C2B38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D5624-5023-99A7-0A4F-68A0B32D7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625E6-6D2B-17FA-1198-136266D65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59232-8AFD-E2F1-94AA-5D27144AC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03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450E8-3318-A333-7832-B00155EF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1E0EA-4EE5-E03E-E396-65C71F31A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72AFDE-CB7E-4C95-5ABB-F56F91BF8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A563F-B536-A205-BCB7-1BF968F8A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5385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52BE2-F9BF-7B17-EB7B-3E9A9F784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63CD8-B0E9-0BF3-B8F6-8276132B7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8AA9B-B57D-3D7D-5619-D9B7CAD5C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6A4BE-EFF2-6B2E-D378-CA27B868C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248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ICANS XXV - Malmö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2026-04-13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ICANS XXV - Malmö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em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8A7F4.7D9A6980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cid:image005.png@01D8A7F4.7D9A6980" TargetMode="Externa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cid:image009.jpg@01DBB3A3.906B8BD0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4.emf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C85B-FAF5-21DA-724B-4C92BF325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53461DE7-4CAA-7518-6584-63881F00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779" y="1269294"/>
            <a:ext cx="6335221" cy="475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776BEE8D-BEAB-F1F5-F4B1-FF909489F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3" y="4073390"/>
            <a:ext cx="4187013" cy="278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1" name="Title 1">
            <a:extLst>
              <a:ext uri="{FF2B5EF4-FFF2-40B4-BE49-F238E27FC236}">
                <a16:creationId xmlns:a16="http://schemas.microsoft.com/office/drawing/2014/main" id="{64F33F5B-38E8-0A04-6670-6458F4416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Moderator systems group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F556C1F-9CA5-7A70-EB0B-D43D93E6C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Photographs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FA570314-4838-BA6D-258D-068384FC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</a:p>
        </p:txBody>
      </p:sp>
      <p:pic>
        <p:nvPicPr>
          <p:cNvPr id="12" name="Bildobjekt 10">
            <a:extLst>
              <a:ext uri="{FF2B5EF4-FFF2-40B4-BE49-F238E27FC236}">
                <a16:creationId xmlns:a16="http://schemas.microsoft.com/office/drawing/2014/main" id="{DC6BDD8F-4C06-E778-8D66-008ACFC39F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A1E614-2013-DCC9-122D-57955BBBE45E}"/>
              </a:ext>
            </a:extLst>
          </p:cNvPr>
          <p:cNvSpPr txBox="1"/>
          <p:nvPr/>
        </p:nvSpPr>
        <p:spPr>
          <a:xfrm>
            <a:off x="7204756" y="5948286"/>
            <a:ext cx="3639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Installation of the Moderator/Reflector Plug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74A17-B468-94FE-528D-E21108563D1D}"/>
              </a:ext>
            </a:extLst>
          </p:cNvPr>
          <p:cNvSpPr txBox="1"/>
          <p:nvPr/>
        </p:nvSpPr>
        <p:spPr>
          <a:xfrm rot="16200000">
            <a:off x="3754864" y="5653440"/>
            <a:ext cx="188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Cryogenic Moderator System Junction Box</a:t>
            </a:r>
          </a:p>
        </p:txBody>
      </p:sp>
      <p:pic>
        <p:nvPicPr>
          <p:cNvPr id="17" name="Content Placeholder 7" descr="A large metal container in a factory&#10;&#10;AI-generated content may be incorrect.">
            <a:extLst>
              <a:ext uri="{FF2B5EF4-FFF2-40B4-BE49-F238E27FC236}">
                <a16:creationId xmlns:a16="http://schemas.microsoft.com/office/drawing/2014/main" id="{FFAA1F40-4276-B5A4-1751-AF0A504ED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0639" y="1269294"/>
            <a:ext cx="4753070" cy="280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43344D-1D7A-45EE-4A94-AABA789E9D41}"/>
              </a:ext>
            </a:extLst>
          </p:cNvPr>
          <p:cNvSpPr txBox="1"/>
          <p:nvPr/>
        </p:nvSpPr>
        <p:spPr>
          <a:xfrm rot="16200000">
            <a:off x="-93847" y="2876480"/>
            <a:ext cx="187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Cryogenic Moderator System Cold Box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87D8DC5-5687-F521-7BB4-8AEC4EBED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346E2F8-E88D-7FCA-6295-8AB7D655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818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3D0D4-8AD7-DCAA-24F9-0785AE68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safety vests and helmets&#10;&#10;AI-generated content may be incorrect.">
            <a:extLst>
              <a:ext uri="{FF2B5EF4-FFF2-40B4-BE49-F238E27FC236}">
                <a16:creationId xmlns:a16="http://schemas.microsoft.com/office/drawing/2014/main" id="{75624B37-2DF6-7584-D568-88DD228A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172" y="1662232"/>
            <a:ext cx="6545656" cy="464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1" name="Title 1">
            <a:extLst>
              <a:ext uri="{FF2B5EF4-FFF2-40B4-BE49-F238E27FC236}">
                <a16:creationId xmlns:a16="http://schemas.microsoft.com/office/drawing/2014/main" id="{245870BF-9569-93B7-7137-644E1331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Neutron beam extraction systems group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70E4ADC-A5A5-E919-37F1-65B6F42E2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Photographs</a:t>
            </a:r>
          </a:p>
        </p:txBody>
      </p:sp>
      <p:pic>
        <p:nvPicPr>
          <p:cNvPr id="10" name="Bildobjekt 10">
            <a:extLst>
              <a:ext uri="{FF2B5EF4-FFF2-40B4-BE49-F238E27FC236}">
                <a16:creationId xmlns:a16="http://schemas.microsoft.com/office/drawing/2014/main" id="{3BE32D59-A7F0-743D-4588-DD3D7962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260661-DB0C-0712-45DD-80D5B22272AC}"/>
              </a:ext>
            </a:extLst>
          </p:cNvPr>
          <p:cNvSpPr txBox="1"/>
          <p:nvPr/>
        </p:nvSpPr>
        <p:spPr>
          <a:xfrm>
            <a:off x="2843987" y="6234556"/>
            <a:ext cx="6504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Last Neutron Beam Port Insert being installed together with in-kind partner FZJ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2D69B4-E43F-A9F8-2BE1-B759CC68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62A7149-9F4D-8B8F-AA61-FC5D34A2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920F16-16CE-6EFD-01D4-2F6B92DF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33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CF071-2A61-2252-8860-CC574AAB1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machine&#10;&#10;AI-generated content may be incorrect.">
            <a:extLst>
              <a:ext uri="{FF2B5EF4-FFF2-40B4-BE49-F238E27FC236}">
                <a16:creationId xmlns:a16="http://schemas.microsoft.com/office/drawing/2014/main" id="{2DB37FEB-974C-5F12-252C-214B5BC0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0" y="2194409"/>
            <a:ext cx="4460639" cy="466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ue machine with many pipes and gauges&#10;&#10;AI-generated content may be incorrect.">
            <a:extLst>
              <a:ext uri="{FF2B5EF4-FFF2-40B4-BE49-F238E27FC236}">
                <a16:creationId xmlns:a16="http://schemas.microsoft.com/office/drawing/2014/main" id="{2DCB59BC-C928-F9FA-A389-33DEB7280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7105" y="1842548"/>
            <a:ext cx="2704454" cy="3543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FC5D6AC2-9927-A540-1E13-9B0848A4E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5465" y="1184564"/>
            <a:ext cx="4896535" cy="3543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1" name="Title 1">
            <a:extLst>
              <a:ext uri="{FF2B5EF4-FFF2-40B4-BE49-F238E27FC236}">
                <a16:creationId xmlns:a16="http://schemas.microsoft.com/office/drawing/2014/main" id="{EE864DE1-3FF7-A711-D9AA-901C6821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sz="4000" dirty="0">
                <a:ea typeface="ＭＳ Ｐゴシック" charset="-128"/>
              </a:rPr>
              <a:t>Target systems group</a:t>
            </a:r>
          </a:p>
        </p:txBody>
      </p:sp>
      <p:sp>
        <p:nvSpPr>
          <p:cNvPr id="46" name="Text Placeholder 56">
            <a:extLst>
              <a:ext uri="{FF2B5EF4-FFF2-40B4-BE49-F238E27FC236}">
                <a16:creationId xmlns:a16="http://schemas.microsoft.com/office/drawing/2014/main" id="{40DF3B2D-D691-2188-7382-30471BD50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Photographs</a:t>
            </a:r>
          </a:p>
        </p:txBody>
      </p:sp>
      <p:pic>
        <p:nvPicPr>
          <p:cNvPr id="7" name="Bildobjekt 10">
            <a:extLst>
              <a:ext uri="{FF2B5EF4-FFF2-40B4-BE49-F238E27FC236}">
                <a16:creationId xmlns:a16="http://schemas.microsoft.com/office/drawing/2014/main" id="{E27C9B37-990C-6127-191F-9CEE5AFBA2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8F949E-DA76-C8C0-31B7-D290DBD1A7EE}"/>
              </a:ext>
            </a:extLst>
          </p:cNvPr>
          <p:cNvSpPr txBox="1"/>
          <p:nvPr/>
        </p:nvSpPr>
        <p:spPr>
          <a:xfrm>
            <a:off x="1204951" y="1959056"/>
            <a:ext cx="2655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Installation of the Target Wheel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5FD5A-7B5E-694D-67FA-0349B88BC26B}"/>
              </a:ext>
            </a:extLst>
          </p:cNvPr>
          <p:cNvSpPr txBox="1"/>
          <p:nvPr/>
        </p:nvSpPr>
        <p:spPr>
          <a:xfrm>
            <a:off x="4919861" y="5313184"/>
            <a:ext cx="2218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Helium screw compressor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E10BF-16F0-1C71-1783-444DA151C2F6}"/>
              </a:ext>
            </a:extLst>
          </p:cNvPr>
          <p:cNvSpPr txBox="1"/>
          <p:nvPr/>
        </p:nvSpPr>
        <p:spPr>
          <a:xfrm>
            <a:off x="7465509" y="4637335"/>
            <a:ext cx="455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Target drive unit, including the helium rotary union, and helium feed and return lines installed and connected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3B78F9-C7BB-8297-DFA2-950A35B9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D2D4C2E-D5FD-00B3-342F-886561B2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C2375B1-AA83-FD24-D2BA-4FB2E634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46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9DE6-2324-FC57-FA64-8433DB5F5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cabinet next to a ladder&#10;&#10;AI-generated content may be incorrect.">
            <a:extLst>
              <a:ext uri="{FF2B5EF4-FFF2-40B4-BE49-F238E27FC236}">
                <a16:creationId xmlns:a16="http://schemas.microsoft.com/office/drawing/2014/main" id="{C613E3D7-1E82-DB64-01AE-10E59452F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3846" y="3214571"/>
            <a:ext cx="5279708" cy="364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Bildobjekt 10">
            <a:extLst>
              <a:ext uri="{FF2B5EF4-FFF2-40B4-BE49-F238E27FC236}">
                <a16:creationId xmlns:a16="http://schemas.microsoft.com/office/drawing/2014/main" id="{6532F8B5-4AC8-DCB3-45CA-32D5C048FF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41991" name="Title 1">
            <a:extLst>
              <a:ext uri="{FF2B5EF4-FFF2-40B4-BE49-F238E27FC236}">
                <a16:creationId xmlns:a16="http://schemas.microsoft.com/office/drawing/2014/main" id="{86F63A14-B7EB-B542-1F1B-D5A6EB09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Target Safety System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1DA6C706-4026-BC06-AC54-B2F2B2639E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                                         Photographs</a:t>
            </a:r>
          </a:p>
        </p:txBody>
      </p:sp>
      <p:pic>
        <p:nvPicPr>
          <p:cNvPr id="13" name="Picture 12" descr="A blue machine with a screen and buttons&#10;&#10;AI-generated content may be incorrect.">
            <a:extLst>
              <a:ext uri="{FF2B5EF4-FFF2-40B4-BE49-F238E27FC236}">
                <a16:creationId xmlns:a16="http://schemas.microsoft.com/office/drawing/2014/main" id="{CB7B3B67-C6E2-BBDF-2D21-9608C3D1E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156539" y="2451163"/>
            <a:ext cx="5257243" cy="267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large metal pipes in a room&#10;&#10;AI-generated content may be incorrect.">
            <a:extLst>
              <a:ext uri="{FF2B5EF4-FFF2-40B4-BE49-F238E27FC236}">
                <a16:creationId xmlns:a16="http://schemas.microsoft.com/office/drawing/2014/main" id="{724F19F1-80DA-7C81-E428-98E4A02DC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361232" y="179027"/>
            <a:ext cx="2937770" cy="257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Close-up of a machine&#10;&#10;AI-generated content may be incorrect.">
            <a:extLst>
              <a:ext uri="{FF2B5EF4-FFF2-40B4-BE49-F238E27FC236}">
                <a16:creationId xmlns:a16="http://schemas.microsoft.com/office/drawing/2014/main" id="{0A45E718-7D90-6231-ACDF-702ADBBA6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266552" y="892932"/>
            <a:ext cx="2433527" cy="248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large metal pipe with yellow tags&#10;&#10;AI-generated content may be incorrect.">
            <a:extLst>
              <a:ext uri="{FF2B5EF4-FFF2-40B4-BE49-F238E27FC236}">
                <a16:creationId xmlns:a16="http://schemas.microsoft.com/office/drawing/2014/main" id="{A1B9A4E6-A7FB-38A7-08BE-F178BF60C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 rot="5400000">
            <a:off x="756249" y="4028124"/>
            <a:ext cx="2833828" cy="282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FDB3A-66CE-06C9-E13D-795535FD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72216-252A-18CE-FB9E-15F15D2208C1}"/>
              </a:ext>
            </a:extLst>
          </p:cNvPr>
          <p:cNvSpPr txBox="1"/>
          <p:nvPr/>
        </p:nvSpPr>
        <p:spPr>
          <a:xfrm>
            <a:off x="6330443" y="2865346"/>
            <a:ext cx="2999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TSS venturi tube flow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96DE0-2831-2324-1A39-41CCAB1192FC}"/>
              </a:ext>
            </a:extLst>
          </p:cNvPr>
          <p:cNvSpPr txBox="1"/>
          <p:nvPr/>
        </p:nvSpPr>
        <p:spPr>
          <a:xfrm>
            <a:off x="4024745" y="2979218"/>
            <a:ext cx="2104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TSS field control cabinet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80D13-3C32-5747-C1DC-A45DFE6BB4F2}"/>
              </a:ext>
            </a:extLst>
          </p:cNvPr>
          <p:cNvSpPr txBox="1"/>
          <p:nvPr/>
        </p:nvSpPr>
        <p:spPr>
          <a:xfrm>
            <a:off x="9691719" y="6344555"/>
            <a:ext cx="2186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TSS control room cabinet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77B01-DE3E-9791-3DCE-BC58BCB26596}"/>
              </a:ext>
            </a:extLst>
          </p:cNvPr>
          <p:cNvSpPr txBox="1"/>
          <p:nvPr/>
        </p:nvSpPr>
        <p:spPr>
          <a:xfrm>
            <a:off x="1106143" y="3275260"/>
            <a:ext cx="2754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TSS target wheel rotation sensor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193C20-47FA-E694-B0AB-A97D1673FD97}"/>
              </a:ext>
            </a:extLst>
          </p:cNvPr>
          <p:cNvSpPr txBox="1"/>
          <p:nvPr/>
        </p:nvSpPr>
        <p:spPr>
          <a:xfrm>
            <a:off x="806923" y="3793000"/>
            <a:ext cx="273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TSS helium temperature sensors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FF93E8E8-88EE-66D8-CCEA-6A020A91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672EEAC-EB40-40C7-228D-9DCC9634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213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737E3-E863-81C5-ABFD-43A33D7F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B5E6D4-4115-54D4-7E84-1C03F13DF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267" y="2869745"/>
            <a:ext cx="2863218" cy="398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42" name="Title 1">
            <a:extLst>
              <a:ext uri="{FF2B5EF4-FFF2-40B4-BE49-F238E27FC236}">
                <a16:creationId xmlns:a16="http://schemas.microsoft.com/office/drawing/2014/main" id="{A2540C4F-9C0D-0168-60F2-6429A19C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Remote handling systems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3" name="Text Placeholder 56">
            <a:extLst>
              <a:ext uri="{FF2B5EF4-FFF2-40B4-BE49-F238E27FC236}">
                <a16:creationId xmlns:a16="http://schemas.microsoft.com/office/drawing/2014/main" id="{D5D14B53-8523-1541-7530-D74F11376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Photographs of casks bodies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365DC1DB-3B60-AC4E-01BB-26BE65D0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</a:p>
        </p:txBody>
      </p:sp>
      <p:pic>
        <p:nvPicPr>
          <p:cNvPr id="10" name="Picture 9" descr="A large white machine in a factory&#10;&#10;AI-generated content may be incorrect.">
            <a:extLst>
              <a:ext uri="{FF2B5EF4-FFF2-40B4-BE49-F238E27FC236}">
                <a16:creationId xmlns:a16="http://schemas.microsoft.com/office/drawing/2014/main" id="{7D858571-F99D-4B63-3BA2-86B1EB51F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78" y="4631299"/>
            <a:ext cx="2968935" cy="222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6385F-3C31-1BC5-AB8D-5D3C66736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515" y="3078480"/>
            <a:ext cx="2902024" cy="284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7B73A348-DA2A-1ABC-F741-481D499269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697" y="4269234"/>
            <a:ext cx="2972721" cy="258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large white machine in a building&#10;&#10;AI-generated content may be incorrect.">
            <a:extLst>
              <a:ext uri="{FF2B5EF4-FFF2-40B4-BE49-F238E27FC236}">
                <a16:creationId xmlns:a16="http://schemas.microsoft.com/office/drawing/2014/main" id="{EF9A4431-1348-EC77-EF27-DC1356062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5534" y="813675"/>
            <a:ext cx="3159659" cy="381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D372EE-0079-5453-EE3D-C3E7592030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5196" y="2346521"/>
            <a:ext cx="2236804" cy="3747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858C28-B158-B67A-6BF3-FF3AC8621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0444" y="0"/>
            <a:ext cx="4091556" cy="260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00F9FF5-5569-A945-4DBC-1A4219E2A531}"/>
              </a:ext>
            </a:extLst>
          </p:cNvPr>
          <p:cNvGrpSpPr/>
          <p:nvPr/>
        </p:nvGrpSpPr>
        <p:grpSpPr>
          <a:xfrm>
            <a:off x="416459" y="1390962"/>
            <a:ext cx="4298479" cy="1887506"/>
            <a:chOff x="416459" y="1490545"/>
            <a:chExt cx="4298479" cy="1887506"/>
          </a:xfrm>
        </p:grpSpPr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2CCC1570-54A2-A9B5-A244-57245D18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73" b="3729"/>
            <a:stretch>
              <a:fillRect/>
            </a:stretch>
          </p:blipFill>
          <p:spPr>
            <a:xfrm>
              <a:off x="416459" y="1490545"/>
              <a:ext cx="4298479" cy="17119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FA74B5-CCD0-AD00-F996-1EEE98283500}"/>
                </a:ext>
              </a:extLst>
            </p:cNvPr>
            <p:cNvSpPr txBox="1"/>
            <p:nvPr/>
          </p:nvSpPr>
          <p:spPr>
            <a:xfrm>
              <a:off x="722961" y="3131830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90238B-8AC2-7ABE-B1BA-BE489B5B2084}"/>
                </a:ext>
              </a:extLst>
            </p:cNvPr>
            <p:cNvSpPr txBox="1"/>
            <p:nvPr/>
          </p:nvSpPr>
          <p:spPr>
            <a:xfrm>
              <a:off x="1347186" y="3008719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5E4A32-5616-1E5B-3A0D-31CBAC2BF942}"/>
                </a:ext>
              </a:extLst>
            </p:cNvPr>
            <p:cNvSpPr txBox="1"/>
            <p:nvPr/>
          </p:nvSpPr>
          <p:spPr>
            <a:xfrm>
              <a:off x="2017061" y="2871368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AE043E-4A41-5AB9-B7CA-A245B8EB24E6}"/>
                </a:ext>
              </a:extLst>
            </p:cNvPr>
            <p:cNvSpPr txBox="1"/>
            <p:nvPr/>
          </p:nvSpPr>
          <p:spPr>
            <a:xfrm>
              <a:off x="2557338" y="2722487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B1A9A5-F7EC-615F-FC18-79FA69E62E2D}"/>
                </a:ext>
              </a:extLst>
            </p:cNvPr>
            <p:cNvSpPr txBox="1"/>
            <p:nvPr/>
          </p:nvSpPr>
          <p:spPr>
            <a:xfrm>
              <a:off x="3131184" y="2563090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39291-0EE2-9326-7305-0F54AA9B9242}"/>
                </a:ext>
              </a:extLst>
            </p:cNvPr>
            <p:cNvSpPr txBox="1"/>
            <p:nvPr/>
          </p:nvSpPr>
          <p:spPr>
            <a:xfrm>
              <a:off x="3594125" y="2453852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954B3A-A5B7-A891-A695-EEBBC980D28D}"/>
                </a:ext>
              </a:extLst>
            </p:cNvPr>
            <p:cNvSpPr txBox="1"/>
            <p:nvPr/>
          </p:nvSpPr>
          <p:spPr>
            <a:xfrm>
              <a:off x="4119022" y="2358949"/>
              <a:ext cx="3289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rgbClr val="666666"/>
                  </a:solidFill>
                </a:rPr>
                <a:t>#9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585D50F-4A2D-CDEB-F4A2-039B6135C501}"/>
              </a:ext>
            </a:extLst>
          </p:cNvPr>
          <p:cNvSpPr txBox="1"/>
          <p:nvPr/>
        </p:nvSpPr>
        <p:spPr>
          <a:xfrm rot="16200000">
            <a:off x="4016831" y="6321354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>
                <a:solidFill>
                  <a:srgbClr val="666666"/>
                </a:solidFill>
              </a:rPr>
              <a:t>#3 with hoist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748A0ED9-4A1D-259C-40C3-D5516DD0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089E753-0837-6EBF-1BAB-7EE63725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554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312B0-CCEA-39B0-F2D8-77A6339EF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938D64-839B-4A76-AFBB-408629F16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3D68410-784F-F546-8CC0-FAB97B50CD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8B4089E4-2BC1-F8C7-E1D6-0019EE4FB0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 dirty="0"/>
              <a:t>Challenges and Issues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3199F885-E958-2B6D-6168-22D8E776F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noProof="0" dirty="0"/>
              <a:t>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F778F0-9A81-AD0B-9393-122C488B4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712" y="0"/>
            <a:ext cx="5714288" cy="6858000"/>
          </a:xfrm>
          <a:prstGeom prst="rect">
            <a:avLst/>
          </a:prstGeom>
          <a:solidFill>
            <a:srgbClr val="ECECEC"/>
          </a:solidFill>
        </p:spPr>
      </p:pic>
    </p:spTree>
    <p:extLst>
      <p:ext uri="{BB962C8B-B14F-4D97-AF65-F5344CB8AC3E}">
        <p14:creationId xmlns:p14="http://schemas.microsoft.com/office/powerpoint/2010/main" val="305892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5FF7-9B4F-F084-6211-0A52463A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Weld Quality and Cleanliness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60870-FB9C-36A7-B3DE-22BECCEF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3E83B-AD80-EA6F-1795-B9BDB98E0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Monolith Inner Shielding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DF95F-5B59-AFEE-1D13-075AD073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599C0-B6DE-2BA3-76AB-935A8E3D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970" y="2220029"/>
            <a:ext cx="2437524" cy="1828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AD8A0-D7C7-436A-5C37-482A4E49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970" y="4154895"/>
            <a:ext cx="2437524" cy="1828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594E7D-9916-059B-FCFD-F5DCDFC1E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741" y="0"/>
            <a:ext cx="3021304" cy="2265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575DC7-5DF8-6BE4-D6B5-30488DCC5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46" b="17995"/>
          <a:stretch/>
        </p:blipFill>
        <p:spPr>
          <a:xfrm>
            <a:off x="5897541" y="3802130"/>
            <a:ext cx="2024398" cy="279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961E4-337E-3E77-9060-50467DEA79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034" y="3350253"/>
            <a:ext cx="1755517" cy="33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DEC7AC-2AB7-75F6-7881-82C45C410F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70" y="3801760"/>
            <a:ext cx="4925687" cy="305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378874-2F2E-FC9B-E514-4AC9B1350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70" y="1416121"/>
            <a:ext cx="7825020" cy="4768062"/>
          </a:xfrm>
        </p:spPr>
        <p:txBody>
          <a:bodyPr/>
          <a:lstStyle/>
          <a:p>
            <a:r>
              <a:rPr lang="en-GB" sz="1600" dirty="0"/>
              <a:t>Upon receipt of several monolith inner shielding blocks, </a:t>
            </a:r>
            <a:br>
              <a:rPr lang="en-GB" sz="1600" dirty="0"/>
            </a:br>
            <a:r>
              <a:rPr lang="en-GB" sz="1600" dirty="0"/>
              <a:t>issues with both cleanliness and weld quality were found</a:t>
            </a:r>
          </a:p>
          <a:p>
            <a:pPr lvl="1"/>
            <a:r>
              <a:rPr lang="en-GB" sz="1600" dirty="0"/>
              <a:t>Already extensive Factory Acceptance Tests and inspection programmes </a:t>
            </a:r>
            <a:br>
              <a:rPr lang="en-GB" sz="1600" dirty="0"/>
            </a:br>
            <a:r>
              <a:rPr lang="en-GB" sz="1600" dirty="0"/>
              <a:t>proved insufficient. Our lesson learned was that even more intensified quality control were needed earlier in the process. (And pandemics do not help)</a:t>
            </a:r>
          </a:p>
          <a:p>
            <a:pPr lvl="1"/>
            <a:r>
              <a:rPr lang="en-GB" sz="1600" dirty="0"/>
              <a:t>The necessary remedial measures were technically straight-forward, </a:t>
            </a:r>
            <a:br>
              <a:rPr lang="en-GB" sz="1600" dirty="0"/>
            </a:br>
            <a:r>
              <a:rPr lang="en-GB" sz="1600" dirty="0"/>
              <a:t>while the schedule impact were concerning.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998BA-A6B4-32A5-ADBC-D42B1EA2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659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FAA15B-810D-92CB-D2C6-08F78F8A5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41" y="2307217"/>
            <a:ext cx="2078895" cy="2681241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8E8BB34-D18B-55C5-5B19-1DD6A9CD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76" y="1269703"/>
            <a:ext cx="9901488" cy="54463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Circulator Failure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ICANS XXV - Malmö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128992-E90C-26E8-0538-39040A0DF9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helium system flowchart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929AE8-BEEF-EC94-73F2-F20B7CA35473}"/>
              </a:ext>
            </a:extLst>
          </p:cNvPr>
          <p:cNvSpPr/>
          <p:nvPr/>
        </p:nvSpPr>
        <p:spPr>
          <a:xfrm>
            <a:off x="5109295" y="3534979"/>
            <a:ext cx="1232452" cy="1500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D34B0-235E-E103-6B8C-E6367110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415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0D2F8C0-F100-1C8D-801C-54F0F544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Circulator Failure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D62AD-72BC-4685-EEC8-96D828F4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F89B10-6AF9-D6D3-A1A6-C82BD193CE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Damages to both circulator assemblies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B5D6F0-9555-2039-F0CC-AFBB84AF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pic>
        <p:nvPicPr>
          <p:cNvPr id="12" name="Obrázek 3">
            <a:extLst>
              <a:ext uri="{FF2B5EF4-FFF2-40B4-BE49-F238E27FC236}">
                <a16:creationId xmlns:a16="http://schemas.microsoft.com/office/drawing/2014/main" id="{27AACF61-2D33-361F-F103-DEAF15448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8" y="1372186"/>
            <a:ext cx="6517380" cy="354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8C274DCC-560C-3C41-EFCE-CDF1A3FE0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949" y="1372186"/>
            <a:ext cx="5340794" cy="354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11638-5228-E180-0F62-1F92DFD15855}"/>
              </a:ext>
            </a:extLst>
          </p:cNvPr>
          <p:cNvSpPr txBox="1"/>
          <p:nvPr/>
        </p:nvSpPr>
        <p:spPr>
          <a:xfrm>
            <a:off x="1228702" y="1388337"/>
            <a:ext cx="372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Damaged lower part of the journal bearing of the rotor in the circulator #1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A1995-32B2-FB97-AF79-EC0C0229D3E8}"/>
              </a:ext>
            </a:extLst>
          </p:cNvPr>
          <p:cNvSpPr txBox="1"/>
          <p:nvPr/>
        </p:nvSpPr>
        <p:spPr>
          <a:xfrm>
            <a:off x="9460885" y="1388337"/>
            <a:ext cx="271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Damaged upper part of the motor for the circulator #2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CF1AAA8-D03E-AB48-6DBF-5B2C402E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4984471"/>
            <a:ext cx="9570582" cy="1671527"/>
          </a:xfrm>
        </p:spPr>
        <p:txBody>
          <a:bodyPr/>
          <a:lstStyle/>
          <a:p>
            <a:pPr lvl="1"/>
            <a:r>
              <a:rPr lang="en-GB" sz="1600" dirty="0"/>
              <a:t>The most likely direct cause of the failure was debris in the test loop coupled with a non-robust design</a:t>
            </a:r>
          </a:p>
          <a:p>
            <a:pPr lvl="1"/>
            <a:r>
              <a:rPr lang="en-GB" sz="1600" dirty="0"/>
              <a:t>Our two-fold remedial action was </a:t>
            </a:r>
            <a:r>
              <a:rPr lang="en-GB" sz="1600" b="1" dirty="0"/>
              <a:t>(A) to recover the failed turbo machines </a:t>
            </a:r>
            <a:r>
              <a:rPr lang="en-GB" sz="1600" dirty="0"/>
              <a:t>by implementing </a:t>
            </a:r>
            <a:br>
              <a:rPr lang="en-GB" sz="1600" dirty="0"/>
            </a:br>
            <a:r>
              <a:rPr lang="en-GB" sz="1600" dirty="0"/>
              <a:t>new motors and bearings of different type and </a:t>
            </a:r>
            <a:r>
              <a:rPr lang="en-GB" sz="1600" b="1" dirty="0"/>
              <a:t>(B)</a:t>
            </a:r>
            <a:r>
              <a:rPr lang="en-GB" sz="1600" dirty="0"/>
              <a:t> to procure and install an alternative </a:t>
            </a:r>
            <a:br>
              <a:rPr lang="en-GB" sz="1600" dirty="0"/>
            </a:br>
            <a:r>
              <a:rPr lang="en-GB" sz="1600" b="1" dirty="0"/>
              <a:t>industrial, robust screw compressor </a:t>
            </a:r>
            <a:r>
              <a:rPr lang="en-GB" sz="1600" dirty="0"/>
              <a:t>technology</a:t>
            </a:r>
          </a:p>
          <a:p>
            <a:pPr lvl="1"/>
            <a:r>
              <a:rPr lang="en-GB" sz="1600" dirty="0"/>
              <a:t>For mitigating future risks, </a:t>
            </a:r>
            <a:r>
              <a:rPr lang="en-GB" sz="1600" b="1" dirty="0"/>
              <a:t>both alternatives were pursued </a:t>
            </a:r>
            <a:r>
              <a:rPr lang="en-GB" sz="1600" dirty="0"/>
              <a:t>in parallel</a:t>
            </a:r>
          </a:p>
          <a:p>
            <a:endParaRPr lang="en-GB" sz="18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0327AB-1539-CC0B-B393-4DD46804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495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FD02E-0B00-5349-0935-6CDAB5DA8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B1974C-9455-216F-70D6-8BC50D49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36" y="1724068"/>
            <a:ext cx="5472549" cy="4606393"/>
          </a:xfrm>
        </p:spPr>
        <p:txBody>
          <a:bodyPr/>
          <a:lstStyle/>
          <a:p>
            <a:r>
              <a:rPr lang="en-GB" sz="1800" dirty="0"/>
              <a:t>The HRU Function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Convey helium between stationary</a:t>
            </a:r>
            <a:br>
              <a:rPr lang="en-GB" sz="1800" dirty="0"/>
            </a:br>
            <a:r>
              <a:rPr lang="en-GB" sz="1800" dirty="0"/>
              <a:t>piping and rotating target</a:t>
            </a:r>
          </a:p>
          <a:p>
            <a:r>
              <a:rPr lang="en-GB" sz="1800" dirty="0"/>
              <a:t>Challenges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Complex load pattern</a:t>
            </a:r>
          </a:p>
          <a:p>
            <a:pPr lvl="2">
              <a:buFont typeface="Wingdings" pitchFamily="2" charset="2"/>
              <a:buChar char="§"/>
            </a:pPr>
            <a:r>
              <a:rPr lang="en-GB" sz="1600" dirty="0"/>
              <a:t>Mechanical, static/dynamic/cyclic</a:t>
            </a:r>
          </a:p>
          <a:p>
            <a:pPr lvl="2">
              <a:buFont typeface="Wingdings" pitchFamily="2" charset="2"/>
              <a:buChar char="§"/>
            </a:pPr>
            <a:r>
              <a:rPr lang="en-GB" sz="1600" dirty="0"/>
              <a:t>Thermal, expansion/high temperatures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Make possible mounting/dismounting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Leak-tightness</a:t>
            </a:r>
          </a:p>
          <a:p>
            <a:pPr lvl="2">
              <a:buFont typeface="Wingdings" pitchFamily="2" charset="2"/>
              <a:buChar char="§"/>
            </a:pPr>
            <a:r>
              <a:rPr lang="en-GB" sz="1600" dirty="0"/>
              <a:t>Minimising radioactive emissions </a:t>
            </a:r>
            <a:br>
              <a:rPr lang="en-GB" sz="1600" dirty="0"/>
            </a:br>
            <a:r>
              <a:rPr lang="en-GB" sz="1600" dirty="0"/>
              <a:t>and He loss</a:t>
            </a:r>
          </a:p>
          <a:p>
            <a:pPr lvl="2">
              <a:buFont typeface="Wingdings" pitchFamily="2" charset="2"/>
              <a:buChar char="§"/>
            </a:pPr>
            <a:r>
              <a:rPr lang="en-GB" sz="1600" dirty="0"/>
              <a:t>Minimising internal by-pass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FDE3E-C459-ABA2-1D77-55322F66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HRU issues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674A73E-489A-6A29-D9C0-A67DB8F2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ICANS XXV - Malmö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98DA5-E9DE-D58D-D041-C7BEA3A7EF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5"/>
            <a:ext cx="9360000" cy="61376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The challenges with the </a:t>
            </a:r>
            <a:br>
              <a:rPr lang="en-GB" sz="2000" dirty="0"/>
            </a:br>
            <a:r>
              <a:rPr lang="en-GB" sz="2000" dirty="0"/>
              <a:t>Helium Rotary Union (HRU)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A36032EC-9F2B-2800-D7A4-140B92B0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noProof="0"/>
              <a:t>2026-04-13</a:t>
            </a:r>
            <a:endParaRPr lang="en-GB" noProof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FC9E3F-98E0-53D2-2225-7BD59529F8EB}"/>
              </a:ext>
            </a:extLst>
          </p:cNvPr>
          <p:cNvGrpSpPr/>
          <p:nvPr/>
        </p:nvGrpSpPr>
        <p:grpSpPr>
          <a:xfrm>
            <a:off x="4390465" y="18103"/>
            <a:ext cx="7622502" cy="6839897"/>
            <a:chOff x="4390465" y="18103"/>
            <a:chExt cx="7622502" cy="6839897"/>
          </a:xfrm>
        </p:grpSpPr>
        <p:pic>
          <p:nvPicPr>
            <p:cNvPr id="10" name="Picture 4" descr="C:\Users\c.happe\Desktop\Screenshots\01.bmp">
              <a:extLst>
                <a:ext uri="{FF2B5EF4-FFF2-40B4-BE49-F238E27FC236}">
                  <a16:creationId xmlns:a16="http://schemas.microsoft.com/office/drawing/2014/main" id="{8895A490-E7BD-4CB1-1C6F-C7D34CBE9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4218" y="760934"/>
              <a:ext cx="2388749" cy="609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DE7B897-F0A0-80B7-5367-50FDFFC12AD5}"/>
                </a:ext>
              </a:extLst>
            </p:cNvPr>
            <p:cNvCxnSpPr>
              <a:cxnSpLocks/>
            </p:cNvCxnSpPr>
            <p:nvPr/>
          </p:nvCxnSpPr>
          <p:spPr>
            <a:xfrm>
              <a:off x="4390465" y="1358153"/>
              <a:ext cx="607324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Content Placeholder 7" descr="A high angle view of a factory&#10;&#10;AI-generated content may be incorrect.">
              <a:extLst>
                <a:ext uri="{FF2B5EF4-FFF2-40B4-BE49-F238E27FC236}">
                  <a16:creationId xmlns:a16="http://schemas.microsoft.com/office/drawing/2014/main" id="{07829925-81B0-5C01-F503-F7808F3FA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900" y="18103"/>
              <a:ext cx="4699711" cy="2800521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2E537A8-0B84-5FC6-6BA7-2E00BEA8F487}"/>
                </a:ext>
              </a:extLst>
            </p:cNvPr>
            <p:cNvSpPr/>
            <p:nvPr/>
          </p:nvSpPr>
          <p:spPr>
            <a:xfrm>
              <a:off x="7421781" y="791406"/>
              <a:ext cx="525091" cy="932663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B8B2A61-5A29-D723-7689-DB37514E5CFC}"/>
                </a:ext>
              </a:extLst>
            </p:cNvPr>
            <p:cNvSpPr/>
            <p:nvPr/>
          </p:nvSpPr>
          <p:spPr>
            <a:xfrm>
              <a:off x="10470591" y="791555"/>
              <a:ext cx="525091" cy="932663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489D817-474D-F9D6-E035-8D901E96F010}"/>
                </a:ext>
              </a:extLst>
            </p:cNvPr>
            <p:cNvCxnSpPr>
              <a:cxnSpLocks/>
            </p:cNvCxnSpPr>
            <p:nvPr/>
          </p:nvCxnSpPr>
          <p:spPr>
            <a:xfrm>
              <a:off x="5215237" y="1355907"/>
              <a:ext cx="2206544" cy="224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DEB4A8D-7330-4013-E989-9BFC6F334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8584" y="1355907"/>
              <a:ext cx="1977027" cy="44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Bildobjekt 15">
            <a:extLst>
              <a:ext uri="{FF2B5EF4-FFF2-40B4-BE49-F238E27FC236}">
                <a16:creationId xmlns:a16="http://schemas.microsoft.com/office/drawing/2014/main" id="{C09B5069-19A6-BE96-3C72-6E378D1757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6732F0C-79C0-D6BD-EC71-C0D385D889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21749" y="4124302"/>
            <a:ext cx="3390978" cy="2481688"/>
          </a:xfrm>
        </p:spPr>
        <p:txBody>
          <a:bodyPr/>
          <a:lstStyle/>
          <a:p>
            <a:r>
              <a:rPr lang="en-GB" sz="1800" dirty="0"/>
              <a:t>For leak-tightness the HRU has an internal sealing cartridge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Rubber </a:t>
            </a:r>
            <a:r>
              <a:rPr lang="en-GB" sz="1800" dirty="0" err="1"/>
              <a:t>o-rings</a:t>
            </a:r>
            <a:endParaRPr lang="en-GB" sz="1800" dirty="0"/>
          </a:p>
          <a:p>
            <a:pPr lvl="2">
              <a:buFont typeface="Wingdings" pitchFamily="2" charset="2"/>
              <a:buChar char="§"/>
            </a:pPr>
            <a:r>
              <a:rPr lang="en-GB" sz="1600" dirty="0"/>
              <a:t>between parts without </a:t>
            </a:r>
            <a:br>
              <a:rPr lang="en-GB" sz="1600" dirty="0"/>
            </a:br>
            <a:r>
              <a:rPr lang="en-GB" sz="1600" dirty="0"/>
              <a:t>relative rotation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Graphite rings </a:t>
            </a:r>
          </a:p>
          <a:p>
            <a:pPr lvl="2">
              <a:buFont typeface="Wingdings" pitchFamily="2" charset="2"/>
              <a:buChar char="§"/>
            </a:pPr>
            <a:r>
              <a:rPr lang="en-GB" sz="1600" dirty="0"/>
              <a:t>between parts with </a:t>
            </a:r>
            <a:br>
              <a:rPr lang="en-GB" sz="1600" dirty="0"/>
            </a:br>
            <a:r>
              <a:rPr lang="en-GB" sz="1600" dirty="0"/>
              <a:t>relative rotation</a:t>
            </a:r>
          </a:p>
          <a:p>
            <a:endParaRPr lang="en-GB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CC267E-3CDC-97AF-DE2A-D9C33D2F6C22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4572000" y="3402246"/>
            <a:ext cx="380647" cy="970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4D504C4-B1DE-C7AD-B5E7-8E34E67734E2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2888055" y="4952246"/>
            <a:ext cx="2064592" cy="4881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D7F11C9-2215-2693-5E71-974C2A853AC1}"/>
              </a:ext>
            </a:extLst>
          </p:cNvPr>
          <p:cNvSpPr/>
          <p:nvPr/>
        </p:nvSpPr>
        <p:spPr>
          <a:xfrm>
            <a:off x="4952647" y="4075036"/>
            <a:ext cx="3349131" cy="2730809"/>
          </a:xfrm>
          <a:prstGeom prst="roundRect">
            <a:avLst>
              <a:gd name="adj" fmla="val 876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DC0237-8FE8-C82A-3DA4-DC531FF70507}"/>
              </a:ext>
            </a:extLst>
          </p:cNvPr>
          <p:cNvGrpSpPr/>
          <p:nvPr/>
        </p:nvGrpSpPr>
        <p:grpSpPr>
          <a:xfrm>
            <a:off x="4952647" y="2935914"/>
            <a:ext cx="3793001" cy="932663"/>
            <a:chOff x="3999963" y="3001397"/>
            <a:chExt cx="3793001" cy="932663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09722BE1-EDCC-3538-F3AB-4905A13CA4D7}"/>
                </a:ext>
              </a:extLst>
            </p:cNvPr>
            <p:cNvSpPr/>
            <p:nvPr/>
          </p:nvSpPr>
          <p:spPr>
            <a:xfrm>
              <a:off x="3999963" y="3001397"/>
              <a:ext cx="3793001" cy="932663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Content Placeholder 21">
              <a:extLst>
                <a:ext uri="{FF2B5EF4-FFF2-40B4-BE49-F238E27FC236}">
                  <a16:creationId xmlns:a16="http://schemas.microsoft.com/office/drawing/2014/main" id="{0CC3C063-C9A9-B613-619C-30959B8ED2AC}"/>
                </a:ext>
              </a:extLst>
            </p:cNvPr>
            <p:cNvSpPr txBox="1">
              <a:spLocks/>
            </p:cNvSpPr>
            <p:nvPr/>
          </p:nvSpPr>
          <p:spPr>
            <a:xfrm>
              <a:off x="4069680" y="3040301"/>
              <a:ext cx="2553391" cy="78216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60000" indent="-216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50000" indent="-198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2865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dirty="0"/>
                <a:t>For mounting purpose</a:t>
              </a:r>
            </a:p>
            <a:p>
              <a:pPr lvl="1">
                <a:buFont typeface="Arial" panose="020B0604020202020204" pitchFamily="34" charset="0"/>
                <a:buChar char="•"/>
              </a:pPr>
              <a:r>
                <a:rPr lang="en-GB" sz="1800" dirty="0"/>
                <a:t>Internal sleeve</a:t>
              </a:r>
              <a:endParaRPr lang="en-GB" dirty="0"/>
            </a:p>
          </p:txBody>
        </p:sp>
      </p:grpSp>
      <p:pic>
        <p:nvPicPr>
          <p:cNvPr id="54" name="Picture 53" descr="A metal cylinder with a cross cut out&#10;&#10;AI-generated content may be incorrect.">
            <a:extLst>
              <a:ext uri="{FF2B5EF4-FFF2-40B4-BE49-F238E27FC236}">
                <a16:creationId xmlns:a16="http://schemas.microsoft.com/office/drawing/2014/main" id="{FE0BD8A7-A9D2-DC62-7C72-DFD0D1FAE4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986" y="2897185"/>
            <a:ext cx="1603219" cy="2641287"/>
          </a:xfrm>
          <a:prstGeom prst="rect">
            <a:avLst/>
          </a:prstGeom>
        </p:spPr>
      </p:pic>
      <p:pic>
        <p:nvPicPr>
          <p:cNvPr id="43" name="Picture 1">
            <a:extLst>
              <a:ext uri="{FF2B5EF4-FFF2-40B4-BE49-F238E27FC236}">
                <a16:creationId xmlns:a16="http://schemas.microsoft.com/office/drawing/2014/main" id="{2E6906FE-33F0-5B03-7DBD-6ED4307E8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944" y="5744931"/>
            <a:ext cx="2360084" cy="109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1FEBAE66-B3DC-789C-445B-B442D6F1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490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ESS Target Station Project Update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Rikard Linander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>
                <a:solidFill>
                  <a:schemeClr val="bg1"/>
                </a:solidFill>
              </a:rPr>
              <a:t>2026-04-13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E426-EB30-0C05-3645-13178CCEC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7E0C-A6D5-5A0A-A5FE-ADB736A7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HRU issues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4205E6D-1D60-DF51-87F4-93B57DD1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ICANS XXV - Malmö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8E6AE-9474-9CAB-BBCC-F27E189BE6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5"/>
            <a:ext cx="9360000" cy="61376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The recovery of the Helium Rotary Union (HRU)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EDDFB543-F92D-DAE4-837F-A5B9B302A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noProof="0"/>
              <a:t>2026-04-13</a:t>
            </a:r>
            <a:endParaRPr lang="en-GB" noProof="0"/>
          </a:p>
        </p:txBody>
      </p:sp>
      <p:pic>
        <p:nvPicPr>
          <p:cNvPr id="23" name="Bildobjekt 15">
            <a:extLst>
              <a:ext uri="{FF2B5EF4-FFF2-40B4-BE49-F238E27FC236}">
                <a16:creationId xmlns:a16="http://schemas.microsoft.com/office/drawing/2014/main" id="{04559702-955C-6B2E-275B-5ABF7F895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pic>
        <p:nvPicPr>
          <p:cNvPr id="13" name="Content Placeholder 12" descr="A group of men wearing safety vests and helmets&#10;&#10;AI-generated content may be incorrect.">
            <a:extLst>
              <a:ext uri="{FF2B5EF4-FFF2-40B4-BE49-F238E27FC236}">
                <a16:creationId xmlns:a16="http://schemas.microsoft.com/office/drawing/2014/main" id="{7EB3788D-4FEE-CE15-A873-710108058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5355" y="1345658"/>
            <a:ext cx="3125013" cy="416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Placeholder 7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E06C4F05-F6EE-49BA-5C0A-F3BD5623F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6730" y="3096285"/>
            <a:ext cx="4465269" cy="374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475CB9D-9B39-57B0-8A42-3B7D0B1415DE}"/>
              </a:ext>
            </a:extLst>
          </p:cNvPr>
          <p:cNvSpPr txBox="1">
            <a:spLocks/>
          </p:cNvSpPr>
          <p:nvPr/>
        </p:nvSpPr>
        <p:spPr>
          <a:xfrm>
            <a:off x="3402993" y="1544793"/>
            <a:ext cx="5264923" cy="504783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Mitigative actions for the HRU challenges are</a:t>
            </a:r>
          </a:p>
          <a:p>
            <a:pPr lvl="1"/>
            <a:r>
              <a:rPr lang="en-GB" sz="1800" dirty="0"/>
              <a:t>HRU version 1 is pursued for primary use at </a:t>
            </a:r>
            <a:r>
              <a:rPr lang="en-GB" sz="1800" dirty="0" err="1"/>
              <a:t>BoT</a:t>
            </a:r>
            <a:endParaRPr lang="en-GB" sz="1800" dirty="0"/>
          </a:p>
          <a:p>
            <a:pPr lvl="2"/>
            <a:r>
              <a:rPr lang="en-GB" sz="1600" dirty="0"/>
              <a:t>Extensive experience with the component has </a:t>
            </a:r>
            <a:br>
              <a:rPr lang="en-GB" sz="1600" dirty="0"/>
            </a:br>
            <a:r>
              <a:rPr lang="en-GB" sz="1600" dirty="0"/>
              <a:t>been gained during cold commissioning</a:t>
            </a:r>
          </a:p>
          <a:p>
            <a:pPr lvl="2"/>
            <a:r>
              <a:rPr lang="en-GB" sz="1600" dirty="0"/>
              <a:t>Spare parts are available</a:t>
            </a:r>
          </a:p>
          <a:p>
            <a:pPr lvl="2"/>
            <a:r>
              <a:rPr lang="en-GB" sz="1600" dirty="0"/>
              <a:t>Technicians have trained refurbishment </a:t>
            </a:r>
            <a:br>
              <a:rPr lang="en-GB" sz="1600" dirty="0"/>
            </a:br>
            <a:r>
              <a:rPr lang="en-GB" sz="1600" dirty="0"/>
              <a:t>and can get support from manufacturer</a:t>
            </a:r>
          </a:p>
          <a:p>
            <a:pPr lvl="1"/>
            <a:r>
              <a:rPr lang="en-GB" sz="1800" dirty="0"/>
              <a:t>An alternative HRU version 2 is under development</a:t>
            </a:r>
          </a:p>
          <a:p>
            <a:pPr lvl="2"/>
            <a:r>
              <a:rPr lang="en-GB" sz="1600" dirty="0"/>
              <a:t>Includes lessons learned from HRU#1 </a:t>
            </a:r>
            <a:br>
              <a:rPr lang="en-GB" sz="1600" dirty="0"/>
            </a:br>
            <a:r>
              <a:rPr lang="en-GB" sz="1600" dirty="0"/>
              <a:t>through important design modifications</a:t>
            </a:r>
          </a:p>
          <a:p>
            <a:pPr lvl="2"/>
            <a:r>
              <a:rPr lang="en-GB" sz="1600" dirty="0"/>
              <a:t>Can be fitted sealing cartridges with several </a:t>
            </a:r>
            <a:br>
              <a:rPr lang="en-GB" sz="1600" dirty="0"/>
            </a:br>
            <a:r>
              <a:rPr lang="en-GB" sz="1600" dirty="0"/>
              <a:t>different technologies, by modular design</a:t>
            </a:r>
          </a:p>
          <a:p>
            <a:pPr lvl="2"/>
            <a:r>
              <a:rPr lang="en-GB" sz="1600" dirty="0"/>
              <a:t>Aim is to have this alternative available </a:t>
            </a:r>
            <a:br>
              <a:rPr lang="en-GB" sz="1600" dirty="0"/>
            </a:br>
            <a:r>
              <a:rPr lang="en-GB" sz="1600" dirty="0"/>
              <a:t>as backup at time of </a:t>
            </a:r>
            <a:r>
              <a:rPr lang="en-GB" sz="1600" dirty="0" err="1"/>
              <a:t>BoT</a:t>
            </a:r>
            <a:endParaRPr lang="en-GB" sz="1600" dirty="0"/>
          </a:p>
          <a:p>
            <a:pPr lvl="2"/>
            <a:endParaRPr lang="en-GB" sz="1600" dirty="0"/>
          </a:p>
          <a:p>
            <a:pPr lvl="2"/>
            <a:endParaRPr lang="en-GB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E8AEE-6C0A-88AE-5D76-467E3F3C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05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ACDEB-0B71-AA6E-96F8-AC9777623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9836BECE-0AE7-0A8C-AAC9-EC4192288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77"/>
          <a:stretch>
            <a:fillRect/>
          </a:stretch>
        </p:blipFill>
        <p:spPr>
          <a:xfrm>
            <a:off x="5453456" y="1256989"/>
            <a:ext cx="3840364" cy="36862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61B259-F6F4-3214-BFA9-0FC119790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Damage of Moderator/Reflector Plug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04A0A-8F6B-17CE-9DDD-D2B9364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0279ED-5CDC-598C-A3A6-4F715DF0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54284"/>
            <a:ext cx="4993785" cy="5138344"/>
          </a:xfrm>
        </p:spPr>
        <p:txBody>
          <a:bodyPr/>
          <a:lstStyle/>
          <a:p>
            <a:pPr lvl="1"/>
            <a:r>
              <a:rPr lang="en-GB" sz="1600" dirty="0"/>
              <a:t>Cryogenic moderator hydrogen </a:t>
            </a:r>
            <a:br>
              <a:rPr lang="en-GB" sz="1600" dirty="0"/>
            </a:br>
            <a:r>
              <a:rPr lang="en-GB" sz="1600" dirty="0"/>
              <a:t>loop was operating normally</a:t>
            </a:r>
          </a:p>
          <a:p>
            <a:pPr lvl="1"/>
            <a:r>
              <a:rPr lang="en-GB" sz="1600" dirty="0"/>
              <a:t>Thermal moderator/pre-moderator </a:t>
            </a:r>
            <a:br>
              <a:rPr lang="en-GB" sz="1600" dirty="0"/>
            </a:br>
            <a:r>
              <a:rPr lang="en-GB" sz="1600" dirty="0"/>
              <a:t>water loop was operating normally</a:t>
            </a:r>
          </a:p>
          <a:p>
            <a:pPr lvl="1"/>
            <a:r>
              <a:rPr lang="en-GB" sz="1600" dirty="0"/>
              <a:t>Power transient caused water pump to </a:t>
            </a:r>
            <a:br>
              <a:rPr lang="en-GB" sz="1600" dirty="0"/>
            </a:br>
            <a:r>
              <a:rPr lang="en-GB" sz="1600" dirty="0"/>
              <a:t>trip and restart was delayed</a:t>
            </a:r>
          </a:p>
          <a:p>
            <a:pPr lvl="1"/>
            <a:r>
              <a:rPr lang="en-GB" sz="1600" dirty="0"/>
              <a:t>When pump restarted flow very low likely through bypass loop</a:t>
            </a:r>
          </a:p>
          <a:p>
            <a:pPr lvl="1"/>
            <a:r>
              <a:rPr lang="en-GB" sz="1600" dirty="0"/>
              <a:t>Data indicated loss of vacuum in both monolith and cryogenic pipe insulation</a:t>
            </a:r>
          </a:p>
          <a:p>
            <a:pPr lvl="1"/>
            <a:r>
              <a:rPr lang="en-GB" sz="1600" dirty="0"/>
              <a:t>After extraction of the MRP#1 a few days later the damage was obvious and deemed not repairable </a:t>
            </a:r>
          </a:p>
          <a:p>
            <a:pPr lvl="1"/>
            <a:r>
              <a:rPr lang="en-GB" sz="1600" dirty="0"/>
              <a:t>Direct cause is ice formation due to stagnant water coupled with “tight” design with the cryogen H</a:t>
            </a:r>
            <a:r>
              <a:rPr lang="en-GB" sz="1600" baseline="-25000" dirty="0"/>
              <a:t>2</a:t>
            </a:r>
          </a:p>
          <a:p>
            <a:pPr lvl="1"/>
            <a:r>
              <a:rPr lang="en-GB" sz="1600" dirty="0"/>
              <a:t>The remedial action is to install the MRP#2, </a:t>
            </a:r>
            <a:br>
              <a:rPr lang="en-GB" sz="1600" dirty="0"/>
            </a:br>
            <a:r>
              <a:rPr lang="en-GB" sz="1600" dirty="0"/>
              <a:t>which was already in production, during second half of 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6496F-298D-8B0B-AEEF-41AAA36EE8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9606541" cy="507076"/>
          </a:xfrm>
        </p:spPr>
        <p:txBody>
          <a:bodyPr/>
          <a:lstStyle/>
          <a:p>
            <a:r>
              <a:rPr lang="en-GB" dirty="0"/>
              <a:t>2025-11-25 – Target systems were configured for integrated system testing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A0B4A74-3A6D-15CD-20F9-0EB9CDE7A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pic>
        <p:nvPicPr>
          <p:cNvPr id="11" name="Picture 10" descr="A metal cylinder with a yellow light&#10;&#10;AI-generated content may be incorrect.">
            <a:extLst>
              <a:ext uri="{FF2B5EF4-FFF2-40B4-BE49-F238E27FC236}">
                <a16:creationId xmlns:a16="http://schemas.microsoft.com/office/drawing/2014/main" id="{031D2080-D813-C8F8-1CF1-49050814E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498" y="1702051"/>
            <a:ext cx="2542502" cy="5138344"/>
          </a:xfrm>
          <a:prstGeom prst="rect">
            <a:avLst/>
          </a:prstGeom>
        </p:spPr>
      </p:pic>
      <p:pic>
        <p:nvPicPr>
          <p:cNvPr id="13" name="Picture 12" descr="Close-up of a window with water droplets on it&#10;&#10;AI-generated content may be incorrect.">
            <a:extLst>
              <a:ext uri="{FF2B5EF4-FFF2-40B4-BE49-F238E27FC236}">
                <a16:creationId xmlns:a16="http://schemas.microsoft.com/office/drawing/2014/main" id="{6D598673-82B7-1D5A-2C87-1A7B85B6C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7932" y="4191865"/>
            <a:ext cx="1767691" cy="3529369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EF31979-2C07-C63A-492E-E06BCA1E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576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6431-6F65-50B7-7DB0-99E0990E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F376D9-639C-B7E3-E6FC-5B8B32CD2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6CFDFAA-F4CA-8904-ED56-736D900D0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5746A34-51B0-1ED0-3A9D-5DCA2CBED2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 dirty="0"/>
              <a:t>Achievements and Successes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90E7849B-1600-0D32-2C1B-B48B97485D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4</a:t>
            </a:r>
            <a:endParaRPr lang="en-GB" noProof="0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40DE9369-E5CB-EC41-5853-84EC4DF32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712" y="0"/>
            <a:ext cx="5714288" cy="37390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8DC9B273-A8A2-88E0-BF30-EBEBE057F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>
            <a:fillRect/>
          </a:stretch>
        </p:blipFill>
        <p:spPr>
          <a:xfrm>
            <a:off x="6477712" y="3802455"/>
            <a:ext cx="5714288" cy="3055545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48981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3BB3-8BC9-5505-7577-DF7F0CBD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Monolith vacuum performance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CF27F-DFEC-3CB7-A161-819EC12A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2050181"/>
            <a:ext cx="4993785" cy="4280281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Hardware configuration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Vacuum boundary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Monolith and PBW vessels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Connection ring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beam port tubes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beam windows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Internals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beam port inserts and plugs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permanent inner shielding</a:t>
            </a:r>
          </a:p>
          <a:p>
            <a:pPr marL="450488" lvl="2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Feed pipes for water-cooled shielding</a:t>
            </a:r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040BF-1430-E70B-1C14-9558CFCEF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01491" y="3746270"/>
            <a:ext cx="4576656" cy="2846357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Successful achievement of monolith vacuum performance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Leak tightness confirmed for the vacuum boundary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significant contamination of the monolith was found, i.e. sufficient cleanliness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Excellent repeatability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20F16-BF85-B572-0E33-6948B20E04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Monolith cleanliness and vacuum compatibility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5F21E-942C-563C-615E-A846D5C9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F840762F-9AE8-48AC-EBE9-A0C940ED5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738" y="1765797"/>
            <a:ext cx="2729941" cy="2714043"/>
          </a:xfrm>
          <a:prstGeom prst="rect">
            <a:avLst/>
          </a:prstGeom>
          <a:ln w="381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9E6D02-BE9D-7EF6-F49D-58EACE0F1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491" y="922712"/>
            <a:ext cx="3587574" cy="272123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18697-8065-3560-F285-82D6231B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6DADE-915B-E677-1A6C-1EB2EA05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9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3BB3-8BC9-5505-7577-DF7F0CBD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of the neutron beam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20F16-BF85-B572-0E33-6948B20E04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As-installed precision for neutron beam extraction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CF27F-DFEC-3CB7-A161-819EC12A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sz="1800" dirty="0"/>
              <a:t>The </a:t>
            </a:r>
            <a:r>
              <a:rPr lang="en-GB" sz="1800" b="1" dirty="0"/>
              <a:t>precision of the neutron beam extraction relies on the manufacturing and installation results</a:t>
            </a:r>
            <a:r>
              <a:rPr lang="en-GB" sz="1800" dirty="0"/>
              <a:t> of many components, some large and heavy, others very delicate.</a:t>
            </a:r>
          </a:p>
          <a:p>
            <a:pPr lvl="1"/>
            <a:r>
              <a:rPr lang="en-GB" sz="1800" b="1" dirty="0"/>
              <a:t>The ultimate requirement</a:t>
            </a:r>
          </a:p>
          <a:p>
            <a:pPr lvl="2"/>
            <a:r>
              <a:rPr lang="en-GB" sz="1600" dirty="0"/>
              <a:t>Maximum misalignment between each neutron extraction optics assembly and their corresponding optimal moderator surface.</a:t>
            </a:r>
          </a:p>
          <a:p>
            <a:pPr lvl="2"/>
            <a:r>
              <a:rPr lang="en-GB" sz="1600" dirty="0"/>
              <a:t>With reference to each beam line’s theoretical centre line the misalignment should be </a:t>
            </a:r>
            <a:br>
              <a:rPr lang="en-GB" sz="1600" dirty="0"/>
            </a:br>
            <a:r>
              <a:rPr lang="en-GB" sz="1600" dirty="0"/>
              <a:t>within </a:t>
            </a:r>
            <a:r>
              <a:rPr lang="en-GB" sz="1600" b="1" dirty="0"/>
              <a:t>±2 mm (vertical), ±3 mm (lateral) and ±5 mm (axial)</a:t>
            </a:r>
            <a:r>
              <a:rPr lang="en-GB" sz="1600" dirty="0"/>
              <a:t>.</a:t>
            </a:r>
          </a:p>
          <a:p>
            <a:pPr lvl="1"/>
            <a:r>
              <a:rPr lang="en-GB" sz="1800" b="1" dirty="0"/>
              <a:t>The successful end-result</a:t>
            </a:r>
          </a:p>
          <a:p>
            <a:pPr lvl="2"/>
            <a:r>
              <a:rPr lang="en-GB" sz="1600" dirty="0"/>
              <a:t>All individual structures were built and installed within their specified local geometrical tolerances.</a:t>
            </a:r>
          </a:p>
          <a:p>
            <a:pPr lvl="2"/>
            <a:r>
              <a:rPr lang="en-GB" sz="1600" b="1" dirty="0"/>
              <a:t>Positioning deviation of the neutron beam port inserts</a:t>
            </a:r>
            <a:r>
              <a:rPr lang="en-GB" sz="1600" dirty="0"/>
              <a:t>, as-installed, were confirmed </a:t>
            </a:r>
            <a:r>
              <a:rPr lang="en-GB" sz="1600" b="1" dirty="0"/>
              <a:t>within a few hundred micrometres</a:t>
            </a:r>
            <a:r>
              <a:rPr lang="en-GB" sz="1600" dirty="0"/>
              <a:t>, relative to the theoretical moderator position.</a:t>
            </a:r>
          </a:p>
          <a:p>
            <a:pPr lvl="2"/>
            <a:r>
              <a:rPr lang="en-GB" sz="1600" dirty="0"/>
              <a:t>Together with the expected repeatability precision for replacement of the moderator/reflector plug, i.e., ±1 mm (vertical) and ±2 mm (lateral), </a:t>
            </a:r>
            <a:r>
              <a:rPr lang="en-GB" sz="1600" b="1" dirty="0"/>
              <a:t>the required precision will be accomplished!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5F21E-942C-563C-615E-A846D5C9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D860F-79CF-7F04-A7A2-0FA26F9AF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E36D2-7E56-EF60-A228-3C2110DE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383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9757-14C4-AD9A-09D5-E633A721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of the neutron beam extraction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C43851B-AB6B-9D52-B2ED-620C015F51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Maximum deviation from nominal position</a:t>
            </a:r>
          </a:p>
        </p:txBody>
      </p:sp>
      <p:pic>
        <p:nvPicPr>
          <p:cNvPr id="8" name="Bildobjekt 19">
            <a:extLst>
              <a:ext uri="{FF2B5EF4-FFF2-40B4-BE49-F238E27FC236}">
                <a16:creationId xmlns:a16="http://schemas.microsoft.com/office/drawing/2014/main" id="{B9640521-90AE-CB4A-70C5-18824D259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43" y="2279704"/>
            <a:ext cx="2980697" cy="250354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F67C98B-A741-B8B2-6A9B-ABE68D9B6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930" y="2279704"/>
            <a:ext cx="3018263" cy="2503544"/>
          </a:xfrm>
          <a:prstGeom prst="rect">
            <a:avLst/>
          </a:prstGeom>
        </p:spPr>
      </p:pic>
      <p:pic>
        <p:nvPicPr>
          <p:cNvPr id="10" name="Bildobjekt 4">
            <a:extLst>
              <a:ext uri="{FF2B5EF4-FFF2-40B4-BE49-F238E27FC236}">
                <a16:creationId xmlns:a16="http://schemas.microsoft.com/office/drawing/2014/main" id="{212F09B2-2866-38B4-F401-45734FD8F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555" y="2279704"/>
            <a:ext cx="2306095" cy="2503544"/>
          </a:xfrm>
          <a:prstGeom prst="rect">
            <a:avLst/>
          </a:prstGeom>
        </p:spPr>
      </p:pic>
      <p:pic>
        <p:nvPicPr>
          <p:cNvPr id="11" name="Bildobjekt 8" descr="En bild som visar inomhus, golv&#10;&#10;Automatiskt genererad beskrivning">
            <a:extLst>
              <a:ext uri="{FF2B5EF4-FFF2-40B4-BE49-F238E27FC236}">
                <a16:creationId xmlns:a16="http://schemas.microsoft.com/office/drawing/2014/main" id="{050220DD-F2A6-A4D8-B2A5-92CC00D6E7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4453" y="2279704"/>
            <a:ext cx="2775511" cy="2503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062006-7654-E8CB-8FE9-97E1479777B4}"/>
              </a:ext>
            </a:extLst>
          </p:cNvPr>
          <p:cNvSpPr txBox="1"/>
          <p:nvPr/>
        </p:nvSpPr>
        <p:spPr>
          <a:xfrm>
            <a:off x="1214112" y="4802671"/>
            <a:ext cx="168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Baseplate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0.6 mm (vertical)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15165-ED76-9413-8AE3-650C8E94691C}"/>
              </a:ext>
            </a:extLst>
          </p:cNvPr>
          <p:cNvSpPr txBox="1"/>
          <p:nvPr/>
        </p:nvSpPr>
        <p:spPr>
          <a:xfrm>
            <a:off x="4353612" y="4802671"/>
            <a:ext cx="159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Monolith vessel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0.5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CE2438-9099-4FBE-6F27-BA5DA88420AD}"/>
              </a:ext>
            </a:extLst>
          </p:cNvPr>
          <p:cNvSpPr txBox="1"/>
          <p:nvPr/>
        </p:nvSpPr>
        <p:spPr>
          <a:xfrm>
            <a:off x="6734555" y="4802671"/>
            <a:ext cx="235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Port tubes after welding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2.9 mm (lateral)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521A1-BD73-92F7-9CC9-98A9E0B2E37A}"/>
              </a:ext>
            </a:extLst>
          </p:cNvPr>
          <p:cNvSpPr txBox="1"/>
          <p:nvPr/>
        </p:nvSpPr>
        <p:spPr>
          <a:xfrm>
            <a:off x="9337936" y="4802671"/>
            <a:ext cx="2408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Moderator/reflector seat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0.05 mm (vertical)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0.14 mm (horizontal)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80BD2-6AD5-F7C5-F2A7-7EB31D962C97}"/>
              </a:ext>
            </a:extLst>
          </p:cNvPr>
          <p:cNvSpPr txBox="1"/>
          <p:nvPr/>
        </p:nvSpPr>
        <p:spPr>
          <a:xfrm>
            <a:off x="3234800" y="6059771"/>
            <a:ext cx="6232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Note that average deviation values are generally significantly better.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09674-85D2-7FFF-8CF8-8DD62921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C20DC-2F3D-0866-2BCA-121AC44F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7EA2A-0D63-0F68-596A-94CC6765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454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9757-14C4-AD9A-09D5-E633A721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Precision of the neutron beam extraction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C43851B-AB6B-9D52-B2ED-620C015F51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Maximum deviation from nominal 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62006-7654-E8CB-8FE9-97E1479777B4}"/>
              </a:ext>
            </a:extLst>
          </p:cNvPr>
          <p:cNvSpPr txBox="1"/>
          <p:nvPr/>
        </p:nvSpPr>
        <p:spPr>
          <a:xfrm>
            <a:off x="484789" y="4522981"/>
            <a:ext cx="3320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Shielding top interface with remote handling system (casks)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0.6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15165-ED76-9413-8AE3-650C8E94691C}"/>
              </a:ext>
            </a:extLst>
          </p:cNvPr>
          <p:cNvSpPr txBox="1"/>
          <p:nvPr/>
        </p:nvSpPr>
        <p:spPr>
          <a:xfrm>
            <a:off x="3868754" y="4522981"/>
            <a:ext cx="4130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Moderator/reflector plug positioning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Expected first time install &lt;0.5 mm</a:t>
            </a:r>
          </a:p>
          <a:p>
            <a:pPr algn="ctr"/>
            <a:r>
              <a:rPr lang="en-GB" sz="1600" dirty="0">
                <a:solidFill>
                  <a:srgbClr val="666666"/>
                </a:solidFill>
              </a:rPr>
              <a:t>Expected replacement repeatability precision, by remote handling,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 &lt;1 mm (vertical) and &lt;2 mm (horizontal)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521A1-BD73-92F7-9CC9-98A9E0B2E37A}"/>
              </a:ext>
            </a:extLst>
          </p:cNvPr>
          <p:cNvSpPr txBox="1"/>
          <p:nvPr/>
        </p:nvSpPr>
        <p:spPr>
          <a:xfrm>
            <a:off x="7942184" y="4522981"/>
            <a:ext cx="419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Positioning of the Neutron Beam Port Inserts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0.2 mm (vertical)</a:t>
            </a:r>
            <a:br>
              <a:rPr lang="en-GB" sz="1600" dirty="0">
                <a:solidFill>
                  <a:srgbClr val="666666"/>
                </a:solidFill>
              </a:rPr>
            </a:br>
            <a:r>
              <a:rPr lang="en-GB" sz="1600" dirty="0">
                <a:solidFill>
                  <a:srgbClr val="666666"/>
                </a:solidFill>
              </a:rPr>
              <a:t>0.3 mm (lateral &amp; axial)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07DCE69D-1FD1-D710-F09E-9693025A0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678" y="1801750"/>
            <a:ext cx="3830459" cy="27212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AB5FAA45-135B-65A5-6A14-716EB8CC6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7739" y="1808938"/>
            <a:ext cx="2729941" cy="2714043"/>
          </a:xfrm>
          <a:prstGeom prst="rect">
            <a:avLst/>
          </a:prstGeom>
          <a:ln w="38100">
            <a:noFill/>
          </a:ln>
        </p:spPr>
      </p:pic>
      <p:pic>
        <p:nvPicPr>
          <p:cNvPr id="21" name="Content Placeholder 18">
            <a:extLst>
              <a:ext uri="{FF2B5EF4-FFF2-40B4-BE49-F238E27FC236}">
                <a16:creationId xmlns:a16="http://schemas.microsoft.com/office/drawing/2014/main" id="{5E4B5860-D11F-83D6-29F1-F7B509C4C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2" y="1808938"/>
            <a:ext cx="1426480" cy="27140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EB624E-D761-01B3-923F-C1233C760D72}"/>
              </a:ext>
            </a:extLst>
          </p:cNvPr>
          <p:cNvSpPr txBox="1"/>
          <p:nvPr/>
        </p:nvSpPr>
        <p:spPr>
          <a:xfrm>
            <a:off x="3234800" y="6059771"/>
            <a:ext cx="6288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666666"/>
                </a:solidFill>
              </a:rPr>
              <a:t>Note that average deviation values are generally significantly better.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1C2F5-C691-7575-1DA8-C9AC5D238E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93" y="1801749"/>
            <a:ext cx="3587574" cy="27212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B4873C-7998-3C93-A596-BDF2E73D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AAA73-A190-D6C7-6A1F-57DE22D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B415-0C78-410D-E649-2203B8EA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222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3C981-AAB0-ADEE-02C3-B0560C132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020047-2482-78D8-33F3-93AF53DF9F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B272049-3900-10B4-0D3A-E0EAC2DD9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65E09BC7-DA40-C7A3-6065-121D95F28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 dirty="0"/>
              <a:t>Concluding Remarks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8624BA4C-4972-2078-BF76-276B26614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noProof="0" dirty="0"/>
              <a:t>5</a:t>
            </a:r>
          </a:p>
        </p:txBody>
      </p:sp>
      <p:pic>
        <p:nvPicPr>
          <p:cNvPr id="8" name="Picture Placeholder 7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E29378BD-B042-466C-6F82-BB3007A232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28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30C63-4699-B798-A278-AB462167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075A-B445-F77F-9C12-277B1F0F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738462" cy="657339"/>
          </a:xfrm>
        </p:spPr>
        <p:txBody>
          <a:bodyPr/>
          <a:lstStyle/>
          <a:p>
            <a:r>
              <a:rPr lang="en-GB" sz="4000" dirty="0"/>
              <a:t>ESS Target Station Project Current Status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7459F-A166-44E3-8106-29D3FE174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ESS Target Station is close to be ready to operate with proton beam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C3BC7A-436F-332F-0A21-EDE33452A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10349181" cy="4768062"/>
          </a:xfrm>
        </p:spPr>
        <p:txBody>
          <a:bodyPr numCol="2" spcCol="360000"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By 2025-11 all target station systems for neutron beam production were fully installed, commissioned, and functionally verified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Integral testing and commissioning had commenced and are still on-going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The project were on track for start of operation 2026-03, but now forecast early 2027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Due to the damage of the MRP#1, </a:t>
            </a:r>
            <a:r>
              <a:rPr lang="en-GB" dirty="0" err="1"/>
              <a:t>BoT</a:t>
            </a:r>
            <a:r>
              <a:rPr lang="en-GB" dirty="0"/>
              <a:t> relies on delivery of the MRP#2 which is currently forecast 2026-10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System modifications for mitigating similar damage to MRP#2 are in work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Early 2026 the license to operate with proton beam on target was received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Meanwhile, during 2026, works continue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Integral target station operation to gain experience and to train the organisation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Addressing findings from the testing and functional integration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Resolving remaining punch list items important for reliable future operation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Finalising the remote handling systems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GB" dirty="0"/>
          </a:p>
          <a:p>
            <a:pPr lvl="2"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A84EE2D0-38A7-00E1-1890-72DC3C0E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88ABA-D117-A8B5-96BB-A9C28F37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4CA2A-E66C-1462-06BF-0F2B1EB6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45D185-37A5-8CFE-BA54-0BDDD85E5EA4}"/>
              </a:ext>
            </a:extLst>
          </p:cNvPr>
          <p:cNvCxnSpPr/>
          <p:nvPr/>
        </p:nvCxnSpPr>
        <p:spPr>
          <a:xfrm>
            <a:off x="1243772" y="3590223"/>
            <a:ext cx="0" cy="252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3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AC574-4314-81A7-9BE6-9E1C3E96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Remarks on organisational readiness to operate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86115-4071-036E-4710-7B014DF4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5ACD5-5663-6476-D7AB-EA0B9779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2002055"/>
            <a:ext cx="5279292" cy="4328406"/>
          </a:xfrm>
        </p:spPr>
        <p:txBody>
          <a:bodyPr/>
          <a:lstStyle/>
          <a:p>
            <a:pPr marL="82550" lvl="1" indent="0">
              <a:buNone/>
            </a:pPr>
            <a:r>
              <a:rPr lang="en-GB" dirty="0"/>
              <a:t>Getting ready to operate stably and efficiently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Engineered radiation safety features, performance and capacity requirements </a:t>
            </a:r>
            <a:br>
              <a:rPr lang="en-GB" dirty="0"/>
            </a:br>
            <a:r>
              <a:rPr lang="en-GB" dirty="0"/>
              <a:t>are verified and validated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However, full understanding of the neutron factory behaviour requires extended usage and operation experience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Training and learning on the job will be instrumental for mastering the art of operating the ESS Target Station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94368F-48FF-385D-928E-1E1FC507AA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02931" y="2002055"/>
            <a:ext cx="4764546" cy="4328406"/>
          </a:xfrm>
        </p:spPr>
        <p:txBody>
          <a:bodyPr/>
          <a:lstStyle/>
          <a:p>
            <a:r>
              <a:rPr lang="en-GB" dirty="0"/>
              <a:t>Collaboration will be more important than ever before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Within ESS; with internal functions, interfaces and stakeholders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Continued support by and exchange with our project partners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With the worldwide community </a:t>
            </a:r>
            <a:br>
              <a:rPr lang="en-GB" dirty="0"/>
            </a:br>
            <a:r>
              <a:rPr lang="en-GB" dirty="0"/>
              <a:t>and peer facilities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65DD3-930F-6EEA-722C-1674A0B49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10374784" cy="507076"/>
          </a:xfrm>
        </p:spPr>
        <p:txBody>
          <a:bodyPr/>
          <a:lstStyle/>
          <a:p>
            <a:r>
              <a:rPr lang="en-GB" sz="2000" dirty="0"/>
              <a:t>Pending installation of MRP#2 we will be ready to start operation with proton beam, </a:t>
            </a:r>
            <a:br>
              <a:rPr lang="en-GB" sz="2000" dirty="0"/>
            </a:br>
            <a:r>
              <a:rPr lang="en-GB" sz="2000" dirty="0"/>
              <a:t>but learning to operate stably, efficiently and with expected availability will take time</a:t>
            </a:r>
            <a:endParaRPr lang="en-GB" sz="2000" u="sng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156D33-CA71-2E6C-27FD-439F7EB2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6D01C0-FF31-70F1-0D7B-ABFBC689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842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94F71-0135-74B0-68E1-B9DD7732F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E72DA-DC9D-413F-602E-01C59DDF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488439D7-06E8-FA7B-890D-2F0359EFF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20137"/>
              </p:ext>
            </p:extLst>
          </p:nvPr>
        </p:nvGraphicFramePr>
        <p:xfrm>
          <a:off x="1195647" y="1633448"/>
          <a:ext cx="10134600" cy="22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Preamble – Background and Context for the ESS Target Project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ESS Target Station Project Current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Challenges and Issues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Achievements and Successes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Concluding Remarks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B25D8D-CBAD-9ABF-A499-CC49414E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ICANS XXV - Malmö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ABF151-E5A3-1B9D-7731-6F495C2F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2026-04-13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38B28-E78E-EBFF-1753-FEF60C254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135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0F15E-F0CD-5FDB-9C79-DF9ADB4F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6DE7491-07B2-304D-B796-1BD4FE0015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5403" y="0"/>
            <a:ext cx="5495904" cy="6858000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83798" cy="2462613"/>
          </a:xfrm>
        </p:spPr>
        <p:txBody>
          <a:bodyPr/>
          <a:lstStyle/>
          <a:p>
            <a:r>
              <a:rPr lang="en-GB" noProof="0" dirty="0"/>
              <a:t>Preamble </a:t>
            </a:r>
            <a:br>
              <a:rPr lang="en-GB" noProof="0" dirty="0"/>
            </a:br>
            <a:r>
              <a:rPr lang="en-GB" noProof="0" dirty="0"/>
              <a:t>Background and Context for the ESS Target Project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449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5613-6DED-78C9-FE5E-D3EEEC58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Preamble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AC909-7CAC-6493-8CBF-867CE64A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30EAC2-1527-33AD-21E5-EA3B61A15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598781" cy="2548579"/>
          </a:xfrm>
        </p:spPr>
        <p:txBody>
          <a:bodyPr/>
          <a:lstStyle/>
          <a:p>
            <a:r>
              <a:rPr lang="en-GB" dirty="0"/>
              <a:t>Ambitions</a:t>
            </a:r>
          </a:p>
          <a:p>
            <a:pPr lvl="1"/>
            <a:r>
              <a:rPr lang="en-GB" dirty="0"/>
              <a:t>Aiming for unprecedented performance in terms of proton beam power, neutron flux, etc</a:t>
            </a:r>
          </a:p>
          <a:p>
            <a:pPr lvl="1"/>
            <a:r>
              <a:rPr lang="en-GB" dirty="0"/>
              <a:t>Exploring new scientific capabilities</a:t>
            </a:r>
          </a:p>
          <a:p>
            <a:pPr lvl="1"/>
            <a:r>
              <a:rPr lang="en-GB" dirty="0"/>
              <a:t>Creating provisions for future scientific ideas</a:t>
            </a:r>
          </a:p>
          <a:p>
            <a:pPr lvl="1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8A3DC0-A450-C2B9-F4BC-36579F9AFC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8820" y="1855960"/>
            <a:ext cx="4993785" cy="4408546"/>
          </a:xfrm>
        </p:spPr>
        <p:txBody>
          <a:bodyPr/>
          <a:lstStyle/>
          <a:p>
            <a:r>
              <a:rPr lang="en-GB" dirty="0"/>
              <a:t>Important conceptual decisions </a:t>
            </a:r>
            <a:br>
              <a:rPr lang="en-GB" dirty="0"/>
            </a:br>
            <a:r>
              <a:rPr lang="en-GB" dirty="0"/>
              <a:t>and </a:t>
            </a:r>
            <a:r>
              <a:rPr lang="en-GB" u="sng" dirty="0"/>
              <a:t>largely unique features</a:t>
            </a:r>
          </a:p>
          <a:p>
            <a:pPr lvl="1"/>
            <a:r>
              <a:rPr lang="en-GB" dirty="0"/>
              <a:t>5 MW proton beam power capacity</a:t>
            </a:r>
          </a:p>
          <a:p>
            <a:pPr lvl="1"/>
            <a:r>
              <a:rPr lang="en-GB" dirty="0"/>
              <a:t>Long-pulse (2.86 </a:t>
            </a:r>
            <a:r>
              <a:rPr lang="en-GB" dirty="0" err="1"/>
              <a:t>ms</a:t>
            </a:r>
            <a:r>
              <a:rPr lang="en-GB" dirty="0"/>
              <a:t>) with 14 Hz repetition rate</a:t>
            </a:r>
          </a:p>
          <a:p>
            <a:pPr lvl="1"/>
            <a:r>
              <a:rPr lang="en-GB" dirty="0"/>
              <a:t>Helium-cooled rotating tungsten target</a:t>
            </a:r>
          </a:p>
          <a:p>
            <a:pPr lvl="1"/>
            <a:r>
              <a:rPr lang="en-GB" dirty="0"/>
              <a:t>Low profile moderators (cold and thermal)</a:t>
            </a:r>
          </a:p>
          <a:p>
            <a:pPr lvl="1"/>
            <a:r>
              <a:rPr lang="en-GB" dirty="0"/>
              <a:t>Maximised access to the neutron source for scientific instruments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4B037D-60D7-24F5-CA54-3A8BAA6DA1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contextual background for the ESS target station project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8FA03A-19B7-E181-4BEC-A3B845DC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2026-04-13</a:t>
            </a:r>
            <a:endParaRPr lang="sv-SE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E924A540-7DDD-1663-F37E-2C0CE23C74E4}"/>
              </a:ext>
            </a:extLst>
          </p:cNvPr>
          <p:cNvSpPr txBox="1">
            <a:spLocks/>
          </p:cNvSpPr>
          <p:nvPr/>
        </p:nvSpPr>
        <p:spPr>
          <a:xfrm>
            <a:off x="1103709" y="4321743"/>
            <a:ext cx="4993785" cy="194276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Building on existing knowledge</a:t>
            </a:r>
          </a:p>
          <a:p>
            <a:pPr lvl="1"/>
            <a:r>
              <a:rPr lang="en-GB" dirty="0"/>
              <a:t>Understanding issues and failures encountered for existing peer facilities</a:t>
            </a:r>
          </a:p>
          <a:p>
            <a:pPr lvl="1"/>
            <a:r>
              <a:rPr lang="en-GB" dirty="0"/>
              <a:t>Reusing well-performing and proven technology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8ED59DA-E1D1-ECDF-C997-9B84BA9D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379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toy&#10;&#10;Description automatically generated">
            <a:extLst>
              <a:ext uri="{FF2B5EF4-FFF2-40B4-BE49-F238E27FC236}">
                <a16:creationId xmlns:a16="http://schemas.microsoft.com/office/drawing/2014/main" id="{E8374483-AF6A-3579-7627-C824B1D8A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" b="3729"/>
          <a:stretch>
            <a:fillRect/>
          </a:stretch>
        </p:blipFill>
        <p:spPr>
          <a:xfrm>
            <a:off x="8609411" y="5478461"/>
            <a:ext cx="3463834" cy="1379539"/>
          </a:xfrm>
          <a:prstGeom prst="rect">
            <a:avLst/>
          </a:prstGeom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8525BEC9-A1D2-FC35-3615-27D94BD10C7D}"/>
              </a:ext>
            </a:extLst>
          </p:cNvPr>
          <p:cNvGrpSpPr>
            <a:grpSpLocks/>
          </p:cNvGrpSpPr>
          <p:nvPr/>
        </p:nvGrpSpPr>
        <p:grpSpPr bwMode="auto">
          <a:xfrm>
            <a:off x="222573" y="1398049"/>
            <a:ext cx="5892676" cy="5212684"/>
            <a:chOff x="3979276" y="1484784"/>
            <a:chExt cx="5695738" cy="4911089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0F1525BC-ACF8-DA05-1F00-2E74EB3DB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4"/>
              <a:ext cx="3963170" cy="491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FE243025-F039-2AA4-8BB9-86B8C431F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9276" y="4856340"/>
              <a:ext cx="936104" cy="434954"/>
              <a:chOff x="3886051" y="4877506"/>
              <a:chExt cx="936104" cy="434954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9AB28F8-4E8A-81F1-5CE0-BCE3E0B75A5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867850-E0AA-F56D-6C1D-E1134EFF00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91870">
                <a:off x="3886051" y="4877506"/>
                <a:ext cx="936104" cy="434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>
                    <a:solidFill>
                      <a:srgbClr val="FF0000"/>
                    </a:solidFill>
                  </a:rPr>
                  <a:t>proton</a:t>
                </a:r>
                <a:br>
                  <a:rPr lang="en-US" altLang="x-none" sz="1200">
                    <a:solidFill>
                      <a:srgbClr val="FF0000"/>
                    </a:solidFill>
                  </a:rPr>
                </a:br>
                <a:r>
                  <a:rPr lang="en-US" altLang="x-none" sz="1200">
                    <a:solidFill>
                      <a:srgbClr val="FF0000"/>
                    </a:solidFill>
                  </a:rPr>
                  <a:t>beam</a:t>
                </a:r>
              </a:p>
            </p:txBody>
          </p:sp>
        </p:grp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35673996-672A-4828-A9FD-CD772B876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192" y="5193017"/>
              <a:ext cx="777833" cy="608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proton</a:t>
              </a:r>
              <a:br>
                <a:rPr lang="en-US" altLang="x-none" sz="1200"/>
              </a:br>
              <a:r>
                <a:rPr lang="en-US" altLang="x-none" sz="1200"/>
                <a:t>beam window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9B7555-BB05-46F1-1B2D-93947DA4F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610" y="1902293"/>
              <a:ext cx="1465432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proton beam instrumentation plug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1E5F79-C88E-48A7-F849-E49B16D41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8273" y="1526536"/>
              <a:ext cx="1228523" cy="434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moderator and reflector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C4CDC0-98BB-7809-D9CA-C1D553C6E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124" y="5062332"/>
              <a:ext cx="682014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/>
                <a:t>target wheel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AB5C1F-8B7A-1CAE-D80A-BFC28C0C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2379" y="4258078"/>
              <a:ext cx="1992635" cy="26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neutron beam extraction port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A00939-E335-5778-0FEF-CEE484F12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>
                  <a:solidFill>
                    <a:schemeClr val="bg1"/>
                  </a:solidFill>
                </a:rPr>
                <a:t>monolith vessel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A51046-98F2-B069-A62F-5FC56ECE6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2379" y="4608433"/>
              <a:ext cx="1558209" cy="26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target monitoring plug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1F587DC-A944-AE74-6147-3FF095C8B684}"/>
                </a:ext>
              </a:extLst>
            </p:cNvPr>
            <p:cNvCxnSpPr/>
            <p:nvPr/>
          </p:nvCxnSpPr>
          <p:spPr>
            <a:xfrm flipV="1">
              <a:off x="5399669" y="4904133"/>
              <a:ext cx="101372" cy="32672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E2EFBA-7347-7457-D2B8-6C1C77B578BC}"/>
                </a:ext>
              </a:extLst>
            </p:cNvPr>
            <p:cNvCxnSpPr/>
            <p:nvPr/>
          </p:nvCxnSpPr>
          <p:spPr>
            <a:xfrm flipH="1" flipV="1">
              <a:off x="5450354" y="2617056"/>
              <a:ext cx="555667" cy="170498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590E88-CD70-0F33-4CB1-B6B10C3CD002}"/>
                </a:ext>
              </a:extLst>
            </p:cNvPr>
            <p:cNvCxnSpPr/>
            <p:nvPr/>
          </p:nvCxnSpPr>
          <p:spPr>
            <a:xfrm flipH="1">
              <a:off x="6439668" y="2072514"/>
              <a:ext cx="103248" cy="248611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083002-A539-FB25-CA49-2C552C2AFE6B}"/>
                </a:ext>
              </a:extLst>
            </p:cNvPr>
            <p:cNvCxnSpPr>
              <a:stCxn id="14" idx="0"/>
            </p:cNvCxnSpPr>
            <p:nvPr/>
          </p:nvCxnSpPr>
          <p:spPr>
            <a:xfrm flipH="1" flipV="1">
              <a:off x="6962199" y="4686465"/>
              <a:ext cx="95741" cy="3755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4E7319C-78D8-B1F8-24AC-3D64AB5F9C2C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7355323" y="4130499"/>
              <a:ext cx="327056" cy="25806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CE80A31-3F8B-FC87-9CD4-C75A02C5F5D3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7234376" y="4384413"/>
              <a:ext cx="448003" cy="35450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370940-F305-0E4B-DF8B-D563B3A9EE21}"/>
                </a:ext>
              </a:extLst>
            </p:cNvPr>
            <p:cNvCxnSpPr/>
            <p:nvPr/>
          </p:nvCxnSpPr>
          <p:spPr>
            <a:xfrm flipH="1">
              <a:off x="7320099" y="2639588"/>
              <a:ext cx="245921" cy="50135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Preamble</a:t>
            </a:r>
            <a:endParaRPr lang="en-GB" altLang="x-none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93865" y="1331105"/>
            <a:ext cx="3503924" cy="13465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Target Systems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Tungsten target material inside a rotating, disc-shaped pressure vessel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Helium cooling, 3 kg/s, 11 bar, </a:t>
            </a:r>
            <a:br>
              <a:rPr lang="en-GB" sz="1400" dirty="0"/>
            </a:br>
            <a:r>
              <a:rPr lang="en-GB" sz="1400" dirty="0"/>
              <a:t>40 °C inlet/240 °C outlet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65376" y="2605665"/>
            <a:ext cx="3583104" cy="159646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Moderators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Provisional locations of moderators above and beneath the target wheel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MR exploits the upper space:</a:t>
            </a:r>
          </a:p>
          <a:p>
            <a:pPr marL="584200" lvl="1" indent="-287338">
              <a:buFont typeface="Wingdings" charset="2"/>
              <a:buChar char="ü"/>
              <a:defRPr/>
            </a:pPr>
            <a:r>
              <a:rPr lang="en-GB" sz="1400" dirty="0"/>
              <a:t>Cold, 30 mm high, liquid H</a:t>
            </a:r>
            <a:r>
              <a:rPr lang="en-GB" sz="1400" baseline="-25000" dirty="0"/>
              <a:t>2</a:t>
            </a:r>
            <a:r>
              <a:rPr lang="en-GB" sz="1400" dirty="0"/>
              <a:t>, 17 K</a:t>
            </a:r>
          </a:p>
          <a:p>
            <a:pPr marL="584200" lvl="1" indent="-287338">
              <a:buFont typeface="Wingdings" charset="2"/>
              <a:buChar char="ü"/>
              <a:defRPr/>
            </a:pPr>
            <a:r>
              <a:rPr lang="en-GB" sz="1400" dirty="0"/>
              <a:t>Thermal, 30 mm high, H</a:t>
            </a:r>
            <a:r>
              <a:rPr lang="en-GB" sz="1400" baseline="-25000" dirty="0"/>
              <a:t>2</a:t>
            </a:r>
            <a:r>
              <a:rPr lang="en-GB" sz="1400" dirty="0"/>
              <a:t>O, 300 K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11332" y="191640"/>
            <a:ext cx="3783795" cy="1327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Target Safety System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Monitors five critical operating parameters and prohibits proton beam if outside limits determined by the radiation safety analyses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5D797F0-A3EC-C544-AAA3-6DAEBC1BA8BF}"/>
              </a:ext>
            </a:extLst>
          </p:cNvPr>
          <p:cNvSpPr/>
          <p:nvPr/>
        </p:nvSpPr>
        <p:spPr>
          <a:xfrm>
            <a:off x="4098416" y="5207488"/>
            <a:ext cx="4526928" cy="15964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Monolith Systems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400" dirty="0"/>
              <a:t>Evacuated Monolith Vessel for maintaining inert and neutron transparent conditions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400" dirty="0"/>
              <a:t>Shielding structures outside and inside the vessel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1400" dirty="0"/>
              <a:t>Access openings for neutron beam extraction and for service/replacement of internals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7927F28-B5A2-2F89-1E82-C76A8820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1360" y="6571520"/>
            <a:ext cx="4320448" cy="365125"/>
          </a:xfrm>
        </p:spPr>
        <p:txBody>
          <a:bodyPr/>
          <a:lstStyle/>
          <a:p>
            <a:r>
              <a:rPr lang="en-GB" noProof="1"/>
              <a:t>ICANS XXV - Malmö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2EE0212-48FA-E19A-2116-B9C222AD2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763" y="6571520"/>
            <a:ext cx="832658" cy="365125"/>
          </a:xfrm>
        </p:spPr>
        <p:txBody>
          <a:bodyPr/>
          <a:lstStyle/>
          <a:p>
            <a:r>
              <a:rPr lang="sv-SE" noProof="1"/>
              <a:t>2026-04-13</a:t>
            </a:r>
            <a:endParaRPr lang="en-GB" noProof="1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401FA01-C9A0-C68A-867E-ED9A97CCE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The realisation of the ESS target station project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918E426-C953-49A6-07F9-65743E946843}"/>
              </a:ext>
            </a:extLst>
          </p:cNvPr>
          <p:cNvSpPr/>
          <p:nvPr/>
        </p:nvSpPr>
        <p:spPr>
          <a:xfrm>
            <a:off x="7584333" y="4102091"/>
            <a:ext cx="4526928" cy="137953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Remote handling systems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Large active cells for safe storage and processing of spent radioactive target components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/>
              <a:t>Seven shielded casks for transfer of spent components from monolith to active cells</a:t>
            </a:r>
          </a:p>
        </p:txBody>
      </p:sp>
      <p:pic>
        <p:nvPicPr>
          <p:cNvPr id="39" name="Content Placeholder 6" descr="A picture containing indoor, table, sitting, filled&#10;&#10;Description automatically generated">
            <a:extLst>
              <a:ext uri="{FF2B5EF4-FFF2-40B4-BE49-F238E27FC236}">
                <a16:creationId xmlns:a16="http://schemas.microsoft.com/office/drawing/2014/main" id="{44D4231B-7CF5-20CD-0CC4-289BB35FD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" t="6237" r="5032" b="4352"/>
          <a:stretch/>
        </p:blipFill>
        <p:spPr>
          <a:xfrm>
            <a:off x="8264176" y="1786880"/>
            <a:ext cx="3938370" cy="2148144"/>
          </a:xfrm>
          <a:prstGeom prst="rect">
            <a:avLst/>
          </a:prstGeom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850DFA8F-03D0-5B7E-0853-7A267259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81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8" grpId="0" animBg="1"/>
      <p:bldP spid="30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1A7E793-BC63-5EAC-BFE1-B5965BC420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8C6C89-6DE9-B8C8-2D7A-BC09EBE6B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E669166-5746-CF4D-69CE-E1F7FE5E7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2</a:t>
            </a:r>
            <a:endParaRPr lang="en-GB" noProof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noProof="0" dirty="0"/>
              <a:t>ESS Target Station Project Current Status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0727D4-DDE3-CBE1-C459-66C4F980CC30}"/>
              </a:ext>
            </a:extLst>
          </p:cNvPr>
          <p:cNvGrpSpPr/>
          <p:nvPr/>
        </p:nvGrpSpPr>
        <p:grpSpPr>
          <a:xfrm>
            <a:off x="6654984" y="496882"/>
            <a:ext cx="5376881" cy="5874178"/>
            <a:chOff x="6682143" y="496882"/>
            <a:chExt cx="5376881" cy="5874178"/>
          </a:xfrm>
        </p:grpSpPr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2ED47924-8D80-AD0E-0535-A39A9D2E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1343" y="2882884"/>
              <a:ext cx="2867026" cy="15399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A476D4-9672-6F0D-7764-EA550A6FF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929" y="3093243"/>
              <a:ext cx="768350" cy="111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6FB683-557A-DDA3-A8A6-6A4585072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098" y="5631285"/>
              <a:ext cx="4862513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5C0C04-7F34-2C09-690C-938C0777B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225" y="4698874"/>
              <a:ext cx="2374507" cy="85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BE45C81E-B956-EE49-AE51-768F7262F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5562" y="1679146"/>
              <a:ext cx="698500" cy="132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0E3AC697-7A21-E1E2-D30B-77521EE0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9161" y="4698343"/>
              <a:ext cx="2044700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E30BB1F3-374D-F916-8CAC-1E214A04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579" y="1119225"/>
              <a:ext cx="94615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C1E2FFB2-FC70-97DD-4820-E0360142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426" y="496882"/>
              <a:ext cx="2868612" cy="62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921661A-9B5C-61C5-CAB4-8DDF300E4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412" y="1469597"/>
              <a:ext cx="1979612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32A25A90-2D1B-01AC-E3AC-82B96EE9B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0737" y="2029983"/>
              <a:ext cx="654050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AD8D10-B696-DA73-C267-DF0F75569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82143" y="1828159"/>
              <a:ext cx="2438400" cy="749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012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79C83-84B0-1B6F-37BF-DD3509EA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BC88-34B6-A976-7426-9D51E979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738462" cy="657339"/>
          </a:xfrm>
        </p:spPr>
        <p:txBody>
          <a:bodyPr/>
          <a:lstStyle/>
          <a:p>
            <a:r>
              <a:rPr lang="en-GB" sz="4000" dirty="0"/>
              <a:t>ESS Target Station Project Current Status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FEE0F-164B-518B-A095-E24FF561AF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ESS Target Station is close to be ready to operate with proton beam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BA8442-CB26-F97D-8E00-6E496AE0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10349181" cy="4768062"/>
          </a:xfrm>
        </p:spPr>
        <p:txBody>
          <a:bodyPr numCol="2" spcCol="360000"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By 2025-11 all target station systems for neutron beam production were fully installed, commissioned, and functionally verified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Integral testing and commissioning had commenced and are still on-going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The project were on track for start of operation 2026-03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However, recent events led to damage our Moderator/Reflector Plug which prohibits operation with proton beam until its replacement component becomes available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Early 2026 the license to operate with proton beam on target was received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Meanwhile, during 2026, works continue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Integral target station operation to gain experience and to train the organisation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Addressing findings from the testing and functional integration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Resolving remaining punch list items important for reliable future operation</a:t>
            </a:r>
          </a:p>
          <a:p>
            <a:pPr lvl="2">
              <a:buFont typeface="Wingdings" pitchFamily="2" charset="2"/>
              <a:buChar char="§"/>
            </a:pPr>
            <a:r>
              <a:rPr lang="en-GB" dirty="0"/>
              <a:t>Finalising the remote handling systems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053C82D7-7D63-CF17-D5F4-6FC6A0D9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F4F18-C549-6E2D-AC05-E30B4479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38E216-475F-C49A-CD11-FF7D320A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678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5E914-56F5-73DD-8522-2F8E0E244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19B00285-5619-6F2B-ADD4-9AF28FDC0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7265160" y="1198570"/>
            <a:ext cx="4093683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large factory with pipes and valves&#10;&#10;AI-generated content may be incorrect.">
            <a:extLst>
              <a:ext uri="{FF2B5EF4-FFF2-40B4-BE49-F238E27FC236}">
                <a16:creationId xmlns:a16="http://schemas.microsoft.com/office/drawing/2014/main" id="{049D4E02-5A72-1FDC-0FCC-8F894284B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85" y="1516338"/>
            <a:ext cx="6151615" cy="409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91" name="Title 1">
            <a:extLst>
              <a:ext uri="{FF2B5EF4-FFF2-40B4-BE49-F238E27FC236}">
                <a16:creationId xmlns:a16="http://schemas.microsoft.com/office/drawing/2014/main" id="{E56827EF-1928-2FF8-E819-A55FCF7A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ea typeface="ＭＳ Ｐゴシック" charset="-128"/>
              </a:rPr>
              <a:t>Monolith systems group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0D3F9C40-1CFA-0CC8-D180-2D2DA442A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Photographs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6EA4F077-98D3-C092-54A2-11FCF9A6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2026-04-13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42B272E-275C-1A32-F4CD-FEE3065965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FA2DD3-AADC-A366-70B6-F42F9968A38C}"/>
              </a:ext>
            </a:extLst>
          </p:cNvPr>
          <p:cNvSpPr txBox="1"/>
          <p:nvPr/>
        </p:nvSpPr>
        <p:spPr>
          <a:xfrm>
            <a:off x="7327342" y="1580932"/>
            <a:ext cx="3969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</a:rPr>
              <a:t>All cooling systems feed and return pipes connected to their monolith vessel penetrations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6CE40-DC9E-4E40-E40E-B1C54C681505}"/>
              </a:ext>
            </a:extLst>
          </p:cNvPr>
          <p:cNvSpPr txBox="1"/>
          <p:nvPr/>
        </p:nvSpPr>
        <p:spPr>
          <a:xfrm>
            <a:off x="1371533" y="5537598"/>
            <a:ext cx="3969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666666"/>
                </a:solidFill>
              </a:rPr>
              <a:t>Water-cooling systems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8D5E82B-77B5-6C9B-C3AB-C81EB326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ICANS XXV - Malmö</a:t>
            </a:r>
            <a:endParaRPr lang="sv-S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697D6A0-5550-3509-C845-5B88DA33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4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2108</TotalTime>
  <Words>1974</Words>
  <Application>Microsoft Macintosh PowerPoint</Application>
  <PresentationFormat>Widescreen</PresentationFormat>
  <Paragraphs>302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ESS Target Station Project Update</vt:lpstr>
      <vt:lpstr>Outline</vt:lpstr>
      <vt:lpstr>PowerPoint Presentation</vt:lpstr>
      <vt:lpstr>Preamble</vt:lpstr>
      <vt:lpstr>Preamble</vt:lpstr>
      <vt:lpstr>PowerPoint Presentation</vt:lpstr>
      <vt:lpstr>ESS Target Station Project Current Status</vt:lpstr>
      <vt:lpstr>Monolith systems group</vt:lpstr>
      <vt:lpstr>Moderator systems group</vt:lpstr>
      <vt:lpstr>Neutron beam extraction systems group</vt:lpstr>
      <vt:lpstr>Target systems group</vt:lpstr>
      <vt:lpstr>Target Safety System</vt:lpstr>
      <vt:lpstr>Remote handling systems</vt:lpstr>
      <vt:lpstr>PowerPoint Presentation</vt:lpstr>
      <vt:lpstr>Weld Quality and Cleanliness</vt:lpstr>
      <vt:lpstr>Helium Circulator Failure</vt:lpstr>
      <vt:lpstr>Helium Circulator Failure</vt:lpstr>
      <vt:lpstr>HRU issues</vt:lpstr>
      <vt:lpstr>HRU issues</vt:lpstr>
      <vt:lpstr>Damage of Moderator/Reflector Plug</vt:lpstr>
      <vt:lpstr>PowerPoint Presentation</vt:lpstr>
      <vt:lpstr>Monolith vacuum performance</vt:lpstr>
      <vt:lpstr>Precision of the neutron beam extraction</vt:lpstr>
      <vt:lpstr>Precision of the neutron beam extraction</vt:lpstr>
      <vt:lpstr>Precision of the neutron beam extraction</vt:lpstr>
      <vt:lpstr>PowerPoint Presentation</vt:lpstr>
      <vt:lpstr>ESS Target Station Project Current Status</vt:lpstr>
      <vt:lpstr>Remarks on organisational readiness to operate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Rikard Linander</dc:creator>
  <cp:lastModifiedBy>Rikard Linander</cp:lastModifiedBy>
  <cp:revision>1</cp:revision>
  <cp:lastPrinted>2019-03-08T10:27:30Z</cp:lastPrinted>
  <dcterms:created xsi:type="dcterms:W3CDTF">2026-04-11T08:20:16Z</dcterms:created>
  <dcterms:modified xsi:type="dcterms:W3CDTF">2026-04-12T19:28:49Z</dcterms:modified>
</cp:coreProperties>
</file>