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51.tif" ContentType="image/tif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</p:sldMasterIdLst>
  <p:notesMasterIdLst>
    <p:notesMasterId r:id="rId36"/>
  </p:notesMasterIdLst>
  <p:sldIdLst>
    <p:sldId id="762" r:id="rId6"/>
    <p:sldId id="2147376861" r:id="rId7"/>
    <p:sldId id="293" r:id="rId8"/>
    <p:sldId id="2147376937" r:id="rId9"/>
    <p:sldId id="2147376936" r:id="rId10"/>
    <p:sldId id="2147376926" r:id="rId11"/>
    <p:sldId id="651" r:id="rId12"/>
    <p:sldId id="437" r:id="rId13"/>
    <p:sldId id="395" r:id="rId14"/>
    <p:sldId id="383" r:id="rId15"/>
    <p:sldId id="381" r:id="rId16"/>
    <p:sldId id="399" r:id="rId17"/>
    <p:sldId id="261" r:id="rId18"/>
    <p:sldId id="691" r:id="rId19"/>
    <p:sldId id="2147376952" r:id="rId20"/>
    <p:sldId id="2147376953" r:id="rId21"/>
    <p:sldId id="743" r:id="rId22"/>
    <p:sldId id="690" r:id="rId23"/>
    <p:sldId id="2147376954" r:id="rId24"/>
    <p:sldId id="257" r:id="rId25"/>
    <p:sldId id="663" r:id="rId26"/>
    <p:sldId id="2147376957" r:id="rId27"/>
    <p:sldId id="2147376955" r:id="rId28"/>
    <p:sldId id="258" r:id="rId29"/>
    <p:sldId id="842" r:id="rId30"/>
    <p:sldId id="2147376949" r:id="rId31"/>
    <p:sldId id="2147376958" r:id="rId32"/>
    <p:sldId id="834" r:id="rId33"/>
    <p:sldId id="9526" r:id="rId34"/>
    <p:sldId id="2147376923" r:id="rId3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28" autoAdjust="0"/>
    <p:restoredTop sz="89018"/>
  </p:normalViewPr>
  <p:slideViewPr>
    <p:cSldViewPr snapToGrid="0">
      <p:cViewPr varScale="1">
        <p:scale>
          <a:sx n="120" d="100"/>
          <a:sy n="120" d="100"/>
        </p:scale>
        <p:origin x="2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8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AF9838-6525-45C9-BF86-288A492BB6B8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40B4078-62C3-499B-B01A-E102C581A2A0}">
      <dgm:prSet phldrT="[Text]" custT="1"/>
      <dgm:spPr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r>
            <a:rPr lang="en-US" sz="2000" b="1" dirty="0">
              <a:latin typeface="Aptos" panose="020B0004020202020204" pitchFamily="34" charset="0"/>
              <a:ea typeface="Roboto" panose="02000000000000000000" pitchFamily="2" charset="0"/>
            </a:rPr>
            <a:t>Science and Society</a:t>
          </a:r>
        </a:p>
      </dgm:t>
    </dgm:pt>
    <dgm:pt modelId="{5748CFB7-CEE7-4729-BF9C-62F7930BF6FF}" type="parTrans" cxnId="{6BF4547F-C4C1-4D84-87C0-83171A8E2A94}">
      <dgm:prSet/>
      <dgm:spPr/>
      <dgm:t>
        <a:bodyPr/>
        <a:lstStyle/>
        <a:p>
          <a:endParaRPr lang="en-US" sz="1050" b="1">
            <a:latin typeface="Aptos" panose="020B0004020202020204" pitchFamily="34" charset="0"/>
            <a:ea typeface="Roboto" panose="02000000000000000000" pitchFamily="2" charset="0"/>
          </a:endParaRPr>
        </a:p>
      </dgm:t>
    </dgm:pt>
    <dgm:pt modelId="{95BA9771-3899-4CB1-B48F-195C4987BACC}" type="sibTrans" cxnId="{6BF4547F-C4C1-4D84-87C0-83171A8E2A94}">
      <dgm:prSet/>
      <dgm:spPr/>
      <dgm:t>
        <a:bodyPr/>
        <a:lstStyle/>
        <a:p>
          <a:endParaRPr lang="en-US" sz="1050" b="1">
            <a:latin typeface="Aptos" panose="020B0004020202020204" pitchFamily="34" charset="0"/>
            <a:ea typeface="Roboto" panose="02000000000000000000" pitchFamily="2" charset="0"/>
          </a:endParaRPr>
        </a:p>
      </dgm:t>
    </dgm:pt>
    <dgm:pt modelId="{FBC9C127-D47E-47E7-916C-7C88AA91FA92}">
      <dgm:prSet phldrT="[Text]" custT="1"/>
      <dgm:spPr>
        <a:solidFill>
          <a:schemeClr val="tx2">
            <a:lumMod val="40000"/>
            <a:lumOff val="60000"/>
            <a:alpha val="49804"/>
          </a:schemeClr>
        </a:solidFill>
        <a:ln>
          <a:noFill/>
        </a:ln>
      </dgm:spPr>
      <dgm:t>
        <a:bodyPr/>
        <a:lstStyle/>
        <a:p>
          <a:r>
            <a:rPr lang="en-US" sz="1200" b="1" dirty="0">
              <a:latin typeface="Aptos" panose="020B0004020202020204" pitchFamily="34" charset="0"/>
              <a:ea typeface="Roboto" panose="02000000000000000000" pitchFamily="2" charset="0"/>
            </a:rPr>
            <a:t>Fusion, Transmutation and Fission Materials Science (NES)</a:t>
          </a:r>
        </a:p>
      </dgm:t>
    </dgm:pt>
    <dgm:pt modelId="{38B1FC52-F278-4AD6-8E5B-B7613E7022B6}" type="parTrans" cxnId="{E71044DA-6868-4CB1-9233-02653721A89C}">
      <dgm:prSet/>
      <dgm:spPr/>
      <dgm:t>
        <a:bodyPr/>
        <a:lstStyle/>
        <a:p>
          <a:endParaRPr lang="en-US" sz="1050" b="1">
            <a:latin typeface="Aptos" panose="020B0004020202020204" pitchFamily="34" charset="0"/>
            <a:ea typeface="Roboto" panose="02000000000000000000" pitchFamily="2" charset="0"/>
          </a:endParaRPr>
        </a:p>
      </dgm:t>
    </dgm:pt>
    <dgm:pt modelId="{4274CD7A-9BB0-403D-94E6-5AA1201C4631}" type="sibTrans" cxnId="{E71044DA-6868-4CB1-9233-02653721A89C}">
      <dgm:prSet/>
      <dgm:spPr/>
      <dgm:t>
        <a:bodyPr/>
        <a:lstStyle/>
        <a:p>
          <a:endParaRPr lang="en-US" sz="1050" b="1">
            <a:latin typeface="Aptos" panose="020B0004020202020204" pitchFamily="34" charset="0"/>
            <a:ea typeface="Roboto" panose="02000000000000000000" pitchFamily="2" charset="0"/>
          </a:endParaRPr>
        </a:p>
      </dgm:t>
    </dgm:pt>
    <dgm:pt modelId="{D94FCD6A-1996-4743-818B-0287D4E4578B}">
      <dgm:prSet phldrT="[Text]" custT="1"/>
      <dgm:spPr>
        <a:solidFill>
          <a:schemeClr val="bg1">
            <a:lumMod val="85000"/>
            <a:alpha val="50000"/>
          </a:schemeClr>
        </a:solidFill>
        <a:ln>
          <a:noFill/>
        </a:ln>
      </dgm:spPr>
      <dgm:t>
        <a:bodyPr/>
        <a:lstStyle/>
        <a:p>
          <a:r>
            <a:rPr lang="en-US" sz="1200" b="1" dirty="0">
              <a:latin typeface="Aptos" panose="020B0004020202020204" pitchFamily="34" charset="0"/>
              <a:ea typeface="Roboto" panose="02000000000000000000" pitchFamily="2" charset="0"/>
            </a:rPr>
            <a:t>Understanding Biological / Hydrogenated Systems</a:t>
          </a:r>
        </a:p>
      </dgm:t>
    </dgm:pt>
    <dgm:pt modelId="{7A5A14A3-219A-45F8-B21E-5C5BDEB46A5F}" type="parTrans" cxnId="{28C4DDB8-C743-48E7-B170-8E7EAB8407AD}">
      <dgm:prSet/>
      <dgm:spPr/>
      <dgm:t>
        <a:bodyPr/>
        <a:lstStyle/>
        <a:p>
          <a:endParaRPr lang="en-US" sz="1050" b="1">
            <a:latin typeface="Aptos" panose="020B0004020202020204" pitchFamily="34" charset="0"/>
            <a:ea typeface="Roboto" panose="02000000000000000000" pitchFamily="2" charset="0"/>
          </a:endParaRPr>
        </a:p>
      </dgm:t>
    </dgm:pt>
    <dgm:pt modelId="{A035837D-736F-470E-9840-EEEA741E9039}" type="sibTrans" cxnId="{28C4DDB8-C743-48E7-B170-8E7EAB8407AD}">
      <dgm:prSet/>
      <dgm:spPr/>
      <dgm:t>
        <a:bodyPr/>
        <a:lstStyle/>
        <a:p>
          <a:endParaRPr lang="en-US" sz="1050" b="1">
            <a:latin typeface="Aptos" panose="020B0004020202020204" pitchFamily="34" charset="0"/>
            <a:ea typeface="Roboto" panose="02000000000000000000" pitchFamily="2" charset="0"/>
          </a:endParaRPr>
        </a:p>
      </dgm:t>
    </dgm:pt>
    <dgm:pt modelId="{DD1F8050-2DA8-4AB5-8C18-100D5D0478B3}">
      <dgm:prSet phldrT="[Text]" custT="1"/>
      <dgm:spPr>
        <a:solidFill>
          <a:schemeClr val="bg2">
            <a:lumMod val="75000"/>
            <a:alpha val="50000"/>
          </a:schemeClr>
        </a:solidFill>
        <a:ln>
          <a:noFill/>
        </a:ln>
      </dgm:spPr>
      <dgm:t>
        <a:bodyPr/>
        <a:lstStyle/>
        <a:p>
          <a:r>
            <a:rPr lang="en-US" sz="1200" b="1" dirty="0">
              <a:latin typeface="Aptos" panose="020B0004020202020204" pitchFamily="34" charset="0"/>
              <a:ea typeface="Roboto" panose="02000000000000000000" pitchFamily="2" charset="0"/>
            </a:rPr>
            <a:t>Soft Matter: M</a:t>
          </a:r>
          <a:r>
            <a:rPr lang="de-CH" sz="1200" b="1" dirty="0" err="1">
              <a:latin typeface="Aptos" panose="020B0004020202020204" pitchFamily="34" charset="0"/>
            </a:rPr>
            <a:t>edicine</a:t>
          </a:r>
          <a:r>
            <a:rPr lang="de-CH" sz="1200" b="1" dirty="0">
              <a:latin typeface="Aptos" panose="020B0004020202020204" pitchFamily="34" charset="0"/>
            </a:rPr>
            <a:t>, Smart Coatings, </a:t>
          </a:r>
          <a:r>
            <a:rPr lang="de-CH" sz="1200" b="1" dirty="0" err="1">
              <a:latin typeface="Aptos" panose="020B0004020202020204" pitchFamily="34" charset="0"/>
            </a:rPr>
            <a:t>Switching</a:t>
          </a:r>
          <a:r>
            <a:rPr lang="de-CH" sz="1200" b="1" dirty="0">
              <a:latin typeface="Aptos" panose="020B0004020202020204" pitchFamily="34" charset="0"/>
            </a:rPr>
            <a:t> Devices</a:t>
          </a:r>
          <a:r>
            <a:rPr lang="en-US" sz="1200" b="1" dirty="0">
              <a:latin typeface="Aptos" panose="020B0004020202020204" pitchFamily="34" charset="0"/>
              <a:ea typeface="Roboto" panose="02000000000000000000" pitchFamily="2" charset="0"/>
            </a:rPr>
            <a:t> </a:t>
          </a:r>
        </a:p>
      </dgm:t>
    </dgm:pt>
    <dgm:pt modelId="{098F386D-7337-495A-89A2-879D10643A4A}" type="parTrans" cxnId="{D12479B2-5932-4A06-812A-27204C1E6A62}">
      <dgm:prSet/>
      <dgm:spPr/>
      <dgm:t>
        <a:bodyPr/>
        <a:lstStyle/>
        <a:p>
          <a:endParaRPr lang="en-US" sz="1050" b="1">
            <a:latin typeface="Aptos" panose="020B0004020202020204" pitchFamily="34" charset="0"/>
            <a:ea typeface="Roboto" panose="02000000000000000000" pitchFamily="2" charset="0"/>
          </a:endParaRPr>
        </a:p>
      </dgm:t>
    </dgm:pt>
    <dgm:pt modelId="{D12D3E9A-EB34-427D-BD36-279200C89B18}" type="sibTrans" cxnId="{D12479B2-5932-4A06-812A-27204C1E6A62}">
      <dgm:prSet/>
      <dgm:spPr/>
      <dgm:t>
        <a:bodyPr/>
        <a:lstStyle/>
        <a:p>
          <a:endParaRPr lang="en-US" sz="1050" b="1">
            <a:latin typeface="Aptos" panose="020B0004020202020204" pitchFamily="34" charset="0"/>
            <a:ea typeface="Roboto" panose="02000000000000000000" pitchFamily="2" charset="0"/>
          </a:endParaRPr>
        </a:p>
      </dgm:t>
    </dgm:pt>
    <dgm:pt modelId="{52CFB548-F17F-4808-80FA-C5A9E4E61BD7}">
      <dgm:prSet phldrT="[Text]" custT="1"/>
      <dgm:spPr>
        <a:solidFill>
          <a:schemeClr val="accent6">
            <a:lumMod val="40000"/>
            <a:lumOff val="60000"/>
            <a:alpha val="50000"/>
          </a:schemeClr>
        </a:solidFill>
        <a:ln>
          <a:noFill/>
        </a:ln>
      </dgm:spPr>
      <dgm:t>
        <a:bodyPr/>
        <a:lstStyle/>
        <a:p>
          <a:r>
            <a:rPr lang="en-US" sz="1200" b="1" dirty="0">
              <a:latin typeface="Aptos" panose="020B0004020202020204" pitchFamily="34" charset="0"/>
              <a:ea typeface="Roboto" panose="02000000000000000000" pitchFamily="2" charset="0"/>
            </a:rPr>
            <a:t>Applied Materials &amp; Engineering</a:t>
          </a:r>
        </a:p>
      </dgm:t>
    </dgm:pt>
    <dgm:pt modelId="{EEAC83F6-222F-46A4-A71C-99DF8FBF5D14}" type="parTrans" cxnId="{59BA3D43-F1FB-47AE-A9A3-9B8879962EF7}">
      <dgm:prSet/>
      <dgm:spPr/>
      <dgm:t>
        <a:bodyPr/>
        <a:lstStyle/>
        <a:p>
          <a:endParaRPr lang="en-US" sz="1050" b="1">
            <a:latin typeface="Aptos" panose="020B0004020202020204" pitchFamily="34" charset="0"/>
            <a:ea typeface="Roboto" panose="02000000000000000000" pitchFamily="2" charset="0"/>
          </a:endParaRPr>
        </a:p>
      </dgm:t>
    </dgm:pt>
    <dgm:pt modelId="{47262E69-4381-4BD5-8788-9CD61057D2C0}" type="sibTrans" cxnId="{59BA3D43-F1FB-47AE-A9A3-9B8879962EF7}">
      <dgm:prSet/>
      <dgm:spPr/>
      <dgm:t>
        <a:bodyPr/>
        <a:lstStyle/>
        <a:p>
          <a:endParaRPr lang="en-US" sz="1050" b="1">
            <a:latin typeface="Aptos" panose="020B0004020202020204" pitchFamily="34" charset="0"/>
            <a:ea typeface="Roboto" panose="02000000000000000000" pitchFamily="2" charset="0"/>
          </a:endParaRPr>
        </a:p>
      </dgm:t>
    </dgm:pt>
    <dgm:pt modelId="{086CE04A-8562-4DA7-A359-3669F781FD7E}">
      <dgm:prSet phldrT="[Text]" custT="1"/>
      <dgm:spPr>
        <a:solidFill>
          <a:srgbClr val="87CF45">
            <a:alpha val="49804"/>
          </a:srgbClr>
        </a:solidFill>
        <a:ln>
          <a:noFill/>
        </a:ln>
      </dgm:spPr>
      <dgm:t>
        <a:bodyPr/>
        <a:lstStyle/>
        <a:p>
          <a:r>
            <a:rPr lang="en-US" sz="1200" b="1" dirty="0">
              <a:latin typeface="Aptos" panose="020B0004020202020204" pitchFamily="34" charset="0"/>
              <a:ea typeface="Roboto" panose="02000000000000000000" pitchFamily="2" charset="0"/>
            </a:rPr>
            <a:t>Advanced Isotope Production (NES)</a:t>
          </a:r>
        </a:p>
      </dgm:t>
    </dgm:pt>
    <dgm:pt modelId="{C06FDA98-7BFD-4D81-A611-0C3DC2741189}" type="parTrans" cxnId="{CC7C5CC4-619A-453D-B839-F42A162CF511}">
      <dgm:prSet/>
      <dgm:spPr/>
      <dgm:t>
        <a:bodyPr/>
        <a:lstStyle/>
        <a:p>
          <a:endParaRPr lang="de-CH" sz="1050"/>
        </a:p>
      </dgm:t>
    </dgm:pt>
    <dgm:pt modelId="{B51833B8-8B0D-44DC-830B-E20C9A208F60}" type="sibTrans" cxnId="{CC7C5CC4-619A-453D-B839-F42A162CF511}">
      <dgm:prSet/>
      <dgm:spPr/>
      <dgm:t>
        <a:bodyPr/>
        <a:lstStyle/>
        <a:p>
          <a:endParaRPr lang="de-CH" sz="1050"/>
        </a:p>
      </dgm:t>
    </dgm:pt>
    <dgm:pt modelId="{8BAD94C6-FFF0-4F79-988E-DFF48D007FC1}">
      <dgm:prSet phldrT="[Text]" custT="1"/>
      <dgm:spPr>
        <a:solidFill>
          <a:srgbClr val="E7B5E8">
            <a:alpha val="49804"/>
          </a:srgbClr>
        </a:solidFill>
        <a:ln>
          <a:noFill/>
        </a:ln>
      </dgm:spPr>
      <dgm:t>
        <a:bodyPr/>
        <a:lstStyle/>
        <a:p>
          <a:r>
            <a:rPr lang="en-US" sz="1200" b="1" dirty="0">
              <a:latin typeface="Aptos" panose="020B0004020202020204" pitchFamily="34" charset="0"/>
              <a:ea typeface="Roboto" panose="02000000000000000000" pitchFamily="2" charset="0"/>
            </a:rPr>
            <a:t>Fast Neutron Irradiation for Space Science</a:t>
          </a:r>
        </a:p>
      </dgm:t>
    </dgm:pt>
    <dgm:pt modelId="{AF7DE174-DE95-474B-B34B-9AB82B9C5172}" type="parTrans" cxnId="{93722001-8203-4DFC-A66F-5F80E2409616}">
      <dgm:prSet/>
      <dgm:spPr/>
      <dgm:t>
        <a:bodyPr/>
        <a:lstStyle/>
        <a:p>
          <a:endParaRPr lang="de-CH" sz="1050"/>
        </a:p>
      </dgm:t>
    </dgm:pt>
    <dgm:pt modelId="{F35E499F-8DB9-4CA9-AC96-D41F1429E4D7}" type="sibTrans" cxnId="{93722001-8203-4DFC-A66F-5F80E2409616}">
      <dgm:prSet/>
      <dgm:spPr/>
      <dgm:t>
        <a:bodyPr/>
        <a:lstStyle/>
        <a:p>
          <a:endParaRPr lang="de-CH" sz="1050"/>
        </a:p>
      </dgm:t>
    </dgm:pt>
    <dgm:pt modelId="{400C7C03-A273-4228-9C5F-DD7BDABBD8E7}">
      <dgm:prSet phldrT="[Text]" custT="1"/>
      <dgm:spPr>
        <a:solidFill>
          <a:schemeClr val="accent5">
            <a:lumMod val="40000"/>
            <a:lumOff val="60000"/>
            <a:alpha val="50000"/>
          </a:schemeClr>
        </a:solidFill>
        <a:ln>
          <a:noFill/>
        </a:ln>
      </dgm:spPr>
      <dgm:t>
        <a:bodyPr/>
        <a:lstStyle/>
        <a:p>
          <a:r>
            <a:rPr lang="en-US" sz="1200" b="1" i="1" dirty="0">
              <a:latin typeface="Aptos" panose="020B0004020202020204" pitchFamily="34" charset="0"/>
              <a:ea typeface="Roboto" panose="02000000000000000000" pitchFamily="2" charset="0"/>
            </a:rPr>
            <a:t>In-situ</a:t>
          </a:r>
          <a:r>
            <a:rPr lang="en-US" sz="1200" b="1" dirty="0">
              <a:latin typeface="Aptos" panose="020B0004020202020204" pitchFamily="34" charset="0"/>
              <a:ea typeface="Roboto" panose="02000000000000000000" pitchFamily="2" charset="0"/>
            </a:rPr>
            <a:t> studies of Active / Energy Materials</a:t>
          </a:r>
        </a:p>
      </dgm:t>
    </dgm:pt>
    <dgm:pt modelId="{55EB4386-7E14-4D3B-9949-422E4651D421}" type="parTrans" cxnId="{55C065E3-4EB8-4D8B-BAE9-15F3A065BE5C}">
      <dgm:prSet/>
      <dgm:spPr/>
      <dgm:t>
        <a:bodyPr/>
        <a:lstStyle/>
        <a:p>
          <a:endParaRPr lang="de-CH" sz="1050"/>
        </a:p>
      </dgm:t>
    </dgm:pt>
    <dgm:pt modelId="{C41F3411-6A6E-48D3-A09B-ABB2C8A6513A}" type="sibTrans" cxnId="{55C065E3-4EB8-4D8B-BAE9-15F3A065BE5C}">
      <dgm:prSet/>
      <dgm:spPr/>
      <dgm:t>
        <a:bodyPr/>
        <a:lstStyle/>
        <a:p>
          <a:endParaRPr lang="de-CH" sz="1050"/>
        </a:p>
      </dgm:t>
    </dgm:pt>
    <dgm:pt modelId="{96E952FB-6F7C-486B-9FCE-30007D2FCA84}">
      <dgm:prSet phldrT="[Text]" custT="1"/>
      <dgm:spPr>
        <a:solidFill>
          <a:schemeClr val="accent2">
            <a:lumMod val="40000"/>
            <a:lumOff val="60000"/>
            <a:alpha val="50000"/>
          </a:schemeClr>
        </a:solidFill>
        <a:ln>
          <a:noFill/>
        </a:ln>
      </dgm:spPr>
      <dgm:t>
        <a:bodyPr/>
        <a:lstStyle/>
        <a:p>
          <a:r>
            <a:rPr lang="en-US" sz="1200" b="1" dirty="0">
              <a:latin typeface="Aptos" panose="020B0004020202020204" pitchFamily="34" charset="0"/>
              <a:ea typeface="Roboto" panose="02000000000000000000" pitchFamily="2" charset="0"/>
            </a:rPr>
            <a:t>Multimodal Imaging of Hierarchical Architectures</a:t>
          </a:r>
        </a:p>
      </dgm:t>
    </dgm:pt>
    <dgm:pt modelId="{9922069B-73FC-4815-94E2-BCEB3A07BE4B}" type="parTrans" cxnId="{8DEF4B7B-1618-4AAA-B9EB-6E7E2669DA73}">
      <dgm:prSet/>
      <dgm:spPr/>
      <dgm:t>
        <a:bodyPr/>
        <a:lstStyle/>
        <a:p>
          <a:endParaRPr lang="de-CH" sz="2000"/>
        </a:p>
      </dgm:t>
    </dgm:pt>
    <dgm:pt modelId="{6D3A69ED-8759-4379-A873-41BC42819081}" type="sibTrans" cxnId="{8DEF4B7B-1618-4AAA-B9EB-6E7E2669DA73}">
      <dgm:prSet/>
      <dgm:spPr/>
      <dgm:t>
        <a:bodyPr/>
        <a:lstStyle/>
        <a:p>
          <a:endParaRPr lang="de-CH" sz="2000"/>
        </a:p>
      </dgm:t>
    </dgm:pt>
    <dgm:pt modelId="{B2574A75-8F4D-46FB-A6A2-D6759485C3A7}">
      <dgm:prSet phldrT="[Text]" custT="1"/>
      <dgm:spPr>
        <a:solidFill>
          <a:srgbClr val="ECF3AB">
            <a:alpha val="49804"/>
          </a:srgbClr>
        </a:solidFill>
        <a:ln>
          <a:noFill/>
        </a:ln>
      </dgm:spPr>
      <dgm:t>
        <a:bodyPr/>
        <a:lstStyle/>
        <a:p>
          <a:r>
            <a:rPr lang="en-US" sz="1200" b="1" dirty="0">
              <a:latin typeface="Aptos" panose="020B0004020202020204" pitchFamily="34" charset="0"/>
              <a:ea typeface="Roboto" panose="02000000000000000000" pitchFamily="2" charset="0"/>
            </a:rPr>
            <a:t>Quantum materials : coherence, devices, dynamics</a:t>
          </a:r>
        </a:p>
      </dgm:t>
    </dgm:pt>
    <dgm:pt modelId="{F54B6036-6C4E-446E-8982-5F88B6AB6F76}" type="parTrans" cxnId="{AE7687F7-3DE0-4F7B-B7A3-15F6B87A94C6}">
      <dgm:prSet/>
      <dgm:spPr/>
      <dgm:t>
        <a:bodyPr/>
        <a:lstStyle/>
        <a:p>
          <a:endParaRPr lang="de-CH" sz="2000"/>
        </a:p>
      </dgm:t>
    </dgm:pt>
    <dgm:pt modelId="{8D58106D-82F1-43E5-B690-AA100C2B8EFF}" type="sibTrans" cxnId="{AE7687F7-3DE0-4F7B-B7A3-15F6B87A94C6}">
      <dgm:prSet/>
      <dgm:spPr/>
      <dgm:t>
        <a:bodyPr/>
        <a:lstStyle/>
        <a:p>
          <a:endParaRPr lang="de-CH" sz="2000"/>
        </a:p>
      </dgm:t>
    </dgm:pt>
    <dgm:pt modelId="{C92F181D-B4D2-4F87-B87E-A2A7CB7BF35E}" type="pres">
      <dgm:prSet presAssocID="{1DAF9838-6525-45C9-BF86-288A492BB6B8}" presName="composite" presStyleCnt="0">
        <dgm:presLayoutVars>
          <dgm:chMax val="1"/>
          <dgm:dir/>
          <dgm:resizeHandles val="exact"/>
        </dgm:presLayoutVars>
      </dgm:prSet>
      <dgm:spPr/>
    </dgm:pt>
    <dgm:pt modelId="{06CC23D4-5981-4426-A543-8AAC20378FC0}" type="pres">
      <dgm:prSet presAssocID="{1DAF9838-6525-45C9-BF86-288A492BB6B8}" presName="radial" presStyleCnt="0">
        <dgm:presLayoutVars>
          <dgm:animLvl val="ctr"/>
        </dgm:presLayoutVars>
      </dgm:prSet>
      <dgm:spPr/>
    </dgm:pt>
    <dgm:pt modelId="{7B91D316-F268-4DB2-A678-22830C09E4D1}" type="pres">
      <dgm:prSet presAssocID="{140B4078-62C3-499B-B01A-E102C581A2A0}" presName="centerShape" presStyleLbl="vennNode1" presStyleIdx="0" presStyleCnt="10" custScaleX="87638" custScaleY="87638" custLinFactNeighborY="-543"/>
      <dgm:spPr/>
    </dgm:pt>
    <dgm:pt modelId="{E181CF2D-C66F-4AFD-819C-389A49C570CF}" type="pres">
      <dgm:prSet presAssocID="{FBC9C127-D47E-47E7-916C-7C88AA91FA92}" presName="node" presStyleLbl="vennNode1" presStyleIdx="1" presStyleCnt="10">
        <dgm:presLayoutVars>
          <dgm:bulletEnabled val="1"/>
        </dgm:presLayoutVars>
      </dgm:prSet>
      <dgm:spPr/>
    </dgm:pt>
    <dgm:pt modelId="{3708AC9A-83E1-4731-BDEE-DA85C32E597A}" type="pres">
      <dgm:prSet presAssocID="{086CE04A-8562-4DA7-A359-3669F781FD7E}" presName="node" presStyleLbl="vennNode1" presStyleIdx="2" presStyleCnt="10">
        <dgm:presLayoutVars>
          <dgm:bulletEnabled val="1"/>
        </dgm:presLayoutVars>
      </dgm:prSet>
      <dgm:spPr/>
    </dgm:pt>
    <dgm:pt modelId="{0042B78C-C6E1-4758-87CB-F3C190E68570}" type="pres">
      <dgm:prSet presAssocID="{8BAD94C6-FFF0-4F79-988E-DFF48D007FC1}" presName="node" presStyleLbl="vennNode1" presStyleIdx="3" presStyleCnt="10">
        <dgm:presLayoutVars>
          <dgm:bulletEnabled val="1"/>
        </dgm:presLayoutVars>
      </dgm:prSet>
      <dgm:spPr/>
    </dgm:pt>
    <dgm:pt modelId="{16AE97F7-B396-4B62-AB0E-406DDC6CAA0A}" type="pres">
      <dgm:prSet presAssocID="{400C7C03-A273-4228-9C5F-DD7BDABBD8E7}" presName="node" presStyleLbl="vennNode1" presStyleIdx="4" presStyleCnt="10">
        <dgm:presLayoutVars>
          <dgm:bulletEnabled val="1"/>
        </dgm:presLayoutVars>
      </dgm:prSet>
      <dgm:spPr/>
    </dgm:pt>
    <dgm:pt modelId="{D6481C08-284F-4AE6-85AC-68230822CA0D}" type="pres">
      <dgm:prSet presAssocID="{52CFB548-F17F-4808-80FA-C5A9E4E61BD7}" presName="node" presStyleLbl="vennNode1" presStyleIdx="5" presStyleCnt="10">
        <dgm:presLayoutVars>
          <dgm:bulletEnabled val="1"/>
        </dgm:presLayoutVars>
      </dgm:prSet>
      <dgm:spPr/>
    </dgm:pt>
    <dgm:pt modelId="{5F9D77F9-CF72-4DC9-80C6-D0DFF9AEAE98}" type="pres">
      <dgm:prSet presAssocID="{D94FCD6A-1996-4743-818B-0287D4E4578B}" presName="node" presStyleLbl="vennNode1" presStyleIdx="6" presStyleCnt="10">
        <dgm:presLayoutVars>
          <dgm:bulletEnabled val="1"/>
        </dgm:presLayoutVars>
      </dgm:prSet>
      <dgm:spPr/>
    </dgm:pt>
    <dgm:pt modelId="{D04DCB01-0465-4BE1-96C6-5081A44BC14F}" type="pres">
      <dgm:prSet presAssocID="{DD1F8050-2DA8-4AB5-8C18-100D5D0478B3}" presName="node" presStyleLbl="vennNode1" presStyleIdx="7" presStyleCnt="10">
        <dgm:presLayoutVars>
          <dgm:bulletEnabled val="1"/>
        </dgm:presLayoutVars>
      </dgm:prSet>
      <dgm:spPr/>
    </dgm:pt>
    <dgm:pt modelId="{B4A0F0FD-8119-4D8A-9CA9-F5C7629E1E99}" type="pres">
      <dgm:prSet presAssocID="{96E952FB-6F7C-486B-9FCE-30007D2FCA84}" presName="node" presStyleLbl="vennNode1" presStyleIdx="8" presStyleCnt="10">
        <dgm:presLayoutVars>
          <dgm:bulletEnabled val="1"/>
        </dgm:presLayoutVars>
      </dgm:prSet>
      <dgm:spPr/>
    </dgm:pt>
    <dgm:pt modelId="{B5568B4C-6572-413C-B03E-6B1932CADE02}" type="pres">
      <dgm:prSet presAssocID="{B2574A75-8F4D-46FB-A6A2-D6759485C3A7}" presName="node" presStyleLbl="vennNode1" presStyleIdx="9" presStyleCnt="10">
        <dgm:presLayoutVars>
          <dgm:bulletEnabled val="1"/>
        </dgm:presLayoutVars>
      </dgm:prSet>
      <dgm:spPr/>
    </dgm:pt>
  </dgm:ptLst>
  <dgm:cxnLst>
    <dgm:cxn modelId="{93722001-8203-4DFC-A66F-5F80E2409616}" srcId="{140B4078-62C3-499B-B01A-E102C581A2A0}" destId="{8BAD94C6-FFF0-4F79-988E-DFF48D007FC1}" srcOrd="2" destOrd="0" parTransId="{AF7DE174-DE95-474B-B34B-9AB82B9C5172}" sibTransId="{F35E499F-8DB9-4CA9-AC96-D41F1429E4D7}"/>
    <dgm:cxn modelId="{6AC4BD05-D023-4075-B6D3-4C8FB2B84BA1}" type="presOf" srcId="{8BAD94C6-FFF0-4F79-988E-DFF48D007FC1}" destId="{0042B78C-C6E1-4758-87CB-F3C190E68570}" srcOrd="0" destOrd="0" presId="urn:microsoft.com/office/officeart/2005/8/layout/radial3"/>
    <dgm:cxn modelId="{65B9AE08-62A4-47F1-A309-325BBB080FB7}" type="presOf" srcId="{52CFB548-F17F-4808-80FA-C5A9E4E61BD7}" destId="{D6481C08-284F-4AE6-85AC-68230822CA0D}" srcOrd="0" destOrd="0" presId="urn:microsoft.com/office/officeart/2005/8/layout/radial3"/>
    <dgm:cxn modelId="{DEB5FE0E-5CD5-4775-9467-24A68FB4A02B}" type="presOf" srcId="{DD1F8050-2DA8-4AB5-8C18-100D5D0478B3}" destId="{D04DCB01-0465-4BE1-96C6-5081A44BC14F}" srcOrd="0" destOrd="0" presId="urn:microsoft.com/office/officeart/2005/8/layout/radial3"/>
    <dgm:cxn modelId="{10C3972D-6369-41EA-8A31-1694BFAEDD45}" type="presOf" srcId="{D94FCD6A-1996-4743-818B-0287D4E4578B}" destId="{5F9D77F9-CF72-4DC9-80C6-D0DFF9AEAE98}" srcOrd="0" destOrd="0" presId="urn:microsoft.com/office/officeart/2005/8/layout/radial3"/>
    <dgm:cxn modelId="{0D4D1C31-F87B-4B89-88F1-07AA89081475}" type="presOf" srcId="{FBC9C127-D47E-47E7-916C-7C88AA91FA92}" destId="{E181CF2D-C66F-4AFD-819C-389A49C570CF}" srcOrd="0" destOrd="0" presId="urn:microsoft.com/office/officeart/2005/8/layout/radial3"/>
    <dgm:cxn modelId="{76369E3F-5301-49BE-B70B-3C3C68B75547}" type="presOf" srcId="{086CE04A-8562-4DA7-A359-3669F781FD7E}" destId="{3708AC9A-83E1-4731-BDEE-DA85C32E597A}" srcOrd="0" destOrd="0" presId="urn:microsoft.com/office/officeart/2005/8/layout/radial3"/>
    <dgm:cxn modelId="{59BA3D43-F1FB-47AE-A9A3-9B8879962EF7}" srcId="{140B4078-62C3-499B-B01A-E102C581A2A0}" destId="{52CFB548-F17F-4808-80FA-C5A9E4E61BD7}" srcOrd="4" destOrd="0" parTransId="{EEAC83F6-222F-46A4-A71C-99DF8FBF5D14}" sibTransId="{47262E69-4381-4BD5-8788-9CD61057D2C0}"/>
    <dgm:cxn modelId="{8DEF4B7B-1618-4AAA-B9EB-6E7E2669DA73}" srcId="{140B4078-62C3-499B-B01A-E102C581A2A0}" destId="{96E952FB-6F7C-486B-9FCE-30007D2FCA84}" srcOrd="7" destOrd="0" parTransId="{9922069B-73FC-4815-94E2-BCEB3A07BE4B}" sibTransId="{6D3A69ED-8759-4379-A873-41BC42819081}"/>
    <dgm:cxn modelId="{6BF4547F-C4C1-4D84-87C0-83171A8E2A94}" srcId="{1DAF9838-6525-45C9-BF86-288A492BB6B8}" destId="{140B4078-62C3-499B-B01A-E102C581A2A0}" srcOrd="0" destOrd="0" parTransId="{5748CFB7-CEE7-4729-BF9C-62F7930BF6FF}" sibTransId="{95BA9771-3899-4CB1-B48F-195C4987BACC}"/>
    <dgm:cxn modelId="{00ABF994-622E-4700-8965-E7C52BF17FBD}" type="presOf" srcId="{1DAF9838-6525-45C9-BF86-288A492BB6B8}" destId="{C92F181D-B4D2-4F87-B87E-A2A7CB7BF35E}" srcOrd="0" destOrd="0" presId="urn:microsoft.com/office/officeart/2005/8/layout/radial3"/>
    <dgm:cxn modelId="{FEF3779E-AF83-4E65-8CE8-6B98C0621C5D}" type="presOf" srcId="{140B4078-62C3-499B-B01A-E102C581A2A0}" destId="{7B91D316-F268-4DB2-A678-22830C09E4D1}" srcOrd="0" destOrd="0" presId="urn:microsoft.com/office/officeart/2005/8/layout/radial3"/>
    <dgm:cxn modelId="{D12479B2-5932-4A06-812A-27204C1E6A62}" srcId="{140B4078-62C3-499B-B01A-E102C581A2A0}" destId="{DD1F8050-2DA8-4AB5-8C18-100D5D0478B3}" srcOrd="6" destOrd="0" parTransId="{098F386D-7337-495A-89A2-879D10643A4A}" sibTransId="{D12D3E9A-EB34-427D-BD36-279200C89B18}"/>
    <dgm:cxn modelId="{28C4DDB8-C743-48E7-B170-8E7EAB8407AD}" srcId="{140B4078-62C3-499B-B01A-E102C581A2A0}" destId="{D94FCD6A-1996-4743-818B-0287D4E4578B}" srcOrd="5" destOrd="0" parTransId="{7A5A14A3-219A-45F8-B21E-5C5BDEB46A5F}" sibTransId="{A035837D-736F-470E-9840-EEEA741E9039}"/>
    <dgm:cxn modelId="{97F420BC-375B-498A-AE73-9797940E9E1B}" type="presOf" srcId="{B2574A75-8F4D-46FB-A6A2-D6759485C3A7}" destId="{B5568B4C-6572-413C-B03E-6B1932CADE02}" srcOrd="0" destOrd="0" presId="urn:microsoft.com/office/officeart/2005/8/layout/radial3"/>
    <dgm:cxn modelId="{CC7C5CC4-619A-453D-B839-F42A162CF511}" srcId="{140B4078-62C3-499B-B01A-E102C581A2A0}" destId="{086CE04A-8562-4DA7-A359-3669F781FD7E}" srcOrd="1" destOrd="0" parTransId="{C06FDA98-7BFD-4D81-A611-0C3DC2741189}" sibTransId="{B51833B8-8B0D-44DC-830B-E20C9A208F60}"/>
    <dgm:cxn modelId="{250CB9D1-8055-4436-A70D-4D26B5648642}" type="presOf" srcId="{400C7C03-A273-4228-9C5F-DD7BDABBD8E7}" destId="{16AE97F7-B396-4B62-AB0E-406DDC6CAA0A}" srcOrd="0" destOrd="0" presId="urn:microsoft.com/office/officeart/2005/8/layout/radial3"/>
    <dgm:cxn modelId="{E71044DA-6868-4CB1-9233-02653721A89C}" srcId="{140B4078-62C3-499B-B01A-E102C581A2A0}" destId="{FBC9C127-D47E-47E7-916C-7C88AA91FA92}" srcOrd="0" destOrd="0" parTransId="{38B1FC52-F278-4AD6-8E5B-B7613E7022B6}" sibTransId="{4274CD7A-9BB0-403D-94E6-5AA1201C4631}"/>
    <dgm:cxn modelId="{03DAFEE2-6E51-45E2-8B66-E3BFEE23C674}" type="presOf" srcId="{96E952FB-6F7C-486B-9FCE-30007D2FCA84}" destId="{B4A0F0FD-8119-4D8A-9CA9-F5C7629E1E99}" srcOrd="0" destOrd="0" presId="urn:microsoft.com/office/officeart/2005/8/layout/radial3"/>
    <dgm:cxn modelId="{55C065E3-4EB8-4D8B-BAE9-15F3A065BE5C}" srcId="{140B4078-62C3-499B-B01A-E102C581A2A0}" destId="{400C7C03-A273-4228-9C5F-DD7BDABBD8E7}" srcOrd="3" destOrd="0" parTransId="{55EB4386-7E14-4D3B-9949-422E4651D421}" sibTransId="{C41F3411-6A6E-48D3-A09B-ABB2C8A6513A}"/>
    <dgm:cxn modelId="{AE7687F7-3DE0-4F7B-B7A3-15F6B87A94C6}" srcId="{140B4078-62C3-499B-B01A-E102C581A2A0}" destId="{B2574A75-8F4D-46FB-A6A2-D6759485C3A7}" srcOrd="8" destOrd="0" parTransId="{F54B6036-6C4E-446E-8982-5F88B6AB6F76}" sibTransId="{8D58106D-82F1-43E5-B690-AA100C2B8EFF}"/>
    <dgm:cxn modelId="{2883AA4F-A491-4019-B2FD-16D257C0288C}" type="presParOf" srcId="{C92F181D-B4D2-4F87-B87E-A2A7CB7BF35E}" destId="{06CC23D4-5981-4426-A543-8AAC20378FC0}" srcOrd="0" destOrd="0" presId="urn:microsoft.com/office/officeart/2005/8/layout/radial3"/>
    <dgm:cxn modelId="{B03176A5-6549-4776-AD78-7CC9CEB91ADD}" type="presParOf" srcId="{06CC23D4-5981-4426-A543-8AAC20378FC0}" destId="{7B91D316-F268-4DB2-A678-22830C09E4D1}" srcOrd="0" destOrd="0" presId="urn:microsoft.com/office/officeart/2005/8/layout/radial3"/>
    <dgm:cxn modelId="{11D5F5DE-7682-4BEE-A211-DEE18A930D10}" type="presParOf" srcId="{06CC23D4-5981-4426-A543-8AAC20378FC0}" destId="{E181CF2D-C66F-4AFD-819C-389A49C570CF}" srcOrd="1" destOrd="0" presId="urn:microsoft.com/office/officeart/2005/8/layout/radial3"/>
    <dgm:cxn modelId="{4F93E686-2D36-46B5-9CB8-F4A8F8CD20D4}" type="presParOf" srcId="{06CC23D4-5981-4426-A543-8AAC20378FC0}" destId="{3708AC9A-83E1-4731-BDEE-DA85C32E597A}" srcOrd="2" destOrd="0" presId="urn:microsoft.com/office/officeart/2005/8/layout/radial3"/>
    <dgm:cxn modelId="{3A56DB9D-48DB-446D-8969-7CC3B12F5036}" type="presParOf" srcId="{06CC23D4-5981-4426-A543-8AAC20378FC0}" destId="{0042B78C-C6E1-4758-87CB-F3C190E68570}" srcOrd="3" destOrd="0" presId="urn:microsoft.com/office/officeart/2005/8/layout/radial3"/>
    <dgm:cxn modelId="{E92F9C48-2CDB-4B38-865F-1F8D46F8F0A8}" type="presParOf" srcId="{06CC23D4-5981-4426-A543-8AAC20378FC0}" destId="{16AE97F7-B396-4B62-AB0E-406DDC6CAA0A}" srcOrd="4" destOrd="0" presId="urn:microsoft.com/office/officeart/2005/8/layout/radial3"/>
    <dgm:cxn modelId="{95C2040B-76E1-4BF1-9FA3-7A3E76B7DA74}" type="presParOf" srcId="{06CC23D4-5981-4426-A543-8AAC20378FC0}" destId="{D6481C08-284F-4AE6-85AC-68230822CA0D}" srcOrd="5" destOrd="0" presId="urn:microsoft.com/office/officeart/2005/8/layout/radial3"/>
    <dgm:cxn modelId="{044A55E2-C864-466C-9560-A7AD8C23B2A0}" type="presParOf" srcId="{06CC23D4-5981-4426-A543-8AAC20378FC0}" destId="{5F9D77F9-CF72-4DC9-80C6-D0DFF9AEAE98}" srcOrd="6" destOrd="0" presId="urn:microsoft.com/office/officeart/2005/8/layout/radial3"/>
    <dgm:cxn modelId="{902FD9F4-AB74-4C0A-AEFB-EC4CBBB4F01B}" type="presParOf" srcId="{06CC23D4-5981-4426-A543-8AAC20378FC0}" destId="{D04DCB01-0465-4BE1-96C6-5081A44BC14F}" srcOrd="7" destOrd="0" presId="urn:microsoft.com/office/officeart/2005/8/layout/radial3"/>
    <dgm:cxn modelId="{4FF4D23C-AC69-4811-B35E-B32A4261FE2A}" type="presParOf" srcId="{06CC23D4-5981-4426-A543-8AAC20378FC0}" destId="{B4A0F0FD-8119-4D8A-9CA9-F5C7629E1E99}" srcOrd="8" destOrd="0" presId="urn:microsoft.com/office/officeart/2005/8/layout/radial3"/>
    <dgm:cxn modelId="{AE2A0C59-0826-498F-B1E5-9E68430CC28B}" type="presParOf" srcId="{06CC23D4-5981-4426-A543-8AAC20378FC0}" destId="{B5568B4C-6572-413C-B03E-6B1932CADE02}" srcOrd="9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91D316-F268-4DB2-A678-22830C09E4D1}">
      <dsp:nvSpPr>
        <dsp:cNvPr id="0" name=""/>
        <dsp:cNvSpPr/>
      </dsp:nvSpPr>
      <dsp:spPr>
        <a:xfrm>
          <a:off x="1969569" y="1423144"/>
          <a:ext cx="2674299" cy="2674299"/>
        </a:xfrm>
        <a:prstGeom prst="ellipse">
          <a:avLst/>
        </a:prstGeom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Aptos" panose="020B0004020202020204" pitchFamily="34" charset="0"/>
              <a:ea typeface="Roboto" panose="02000000000000000000" pitchFamily="2" charset="0"/>
            </a:rPr>
            <a:t>Science and Society</a:t>
          </a:r>
        </a:p>
      </dsp:txBody>
      <dsp:txXfrm>
        <a:off x="2361211" y="1814786"/>
        <a:ext cx="1891015" cy="1891015"/>
      </dsp:txXfrm>
    </dsp:sp>
    <dsp:sp modelId="{E181CF2D-C66F-4AFD-819C-389A49C570CF}">
      <dsp:nvSpPr>
        <dsp:cNvPr id="0" name=""/>
        <dsp:cNvSpPr/>
      </dsp:nvSpPr>
      <dsp:spPr>
        <a:xfrm>
          <a:off x="2543836" y="30172"/>
          <a:ext cx="1525764" cy="1525764"/>
        </a:xfrm>
        <a:prstGeom prst="ellipse">
          <a:avLst/>
        </a:prstGeom>
        <a:solidFill>
          <a:schemeClr val="tx2">
            <a:lumMod val="40000"/>
            <a:lumOff val="60000"/>
            <a:alpha val="49804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Aptos" panose="020B0004020202020204" pitchFamily="34" charset="0"/>
              <a:ea typeface="Roboto" panose="02000000000000000000" pitchFamily="2" charset="0"/>
            </a:rPr>
            <a:t>Fusion, Transmutation and Fission Materials Science (NES)</a:t>
          </a:r>
        </a:p>
      </dsp:txBody>
      <dsp:txXfrm>
        <a:off x="2767279" y="253615"/>
        <a:ext cx="1078878" cy="1078878"/>
      </dsp:txXfrm>
    </dsp:sp>
    <dsp:sp modelId="{3708AC9A-83E1-4731-BDEE-DA85C32E597A}">
      <dsp:nvSpPr>
        <dsp:cNvPr id="0" name=""/>
        <dsp:cNvSpPr/>
      </dsp:nvSpPr>
      <dsp:spPr>
        <a:xfrm>
          <a:off x="3822236" y="495472"/>
          <a:ext cx="1525764" cy="1525764"/>
        </a:xfrm>
        <a:prstGeom prst="ellipse">
          <a:avLst/>
        </a:prstGeom>
        <a:solidFill>
          <a:srgbClr val="87CF45">
            <a:alpha val="49804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Aptos" panose="020B0004020202020204" pitchFamily="34" charset="0"/>
              <a:ea typeface="Roboto" panose="02000000000000000000" pitchFamily="2" charset="0"/>
            </a:rPr>
            <a:t>Advanced Isotope Production (NES)</a:t>
          </a:r>
        </a:p>
      </dsp:txBody>
      <dsp:txXfrm>
        <a:off x="4045679" y="718915"/>
        <a:ext cx="1078878" cy="1078878"/>
      </dsp:txXfrm>
    </dsp:sp>
    <dsp:sp modelId="{0042B78C-C6E1-4758-87CB-F3C190E68570}">
      <dsp:nvSpPr>
        <dsp:cNvPr id="0" name=""/>
        <dsp:cNvSpPr/>
      </dsp:nvSpPr>
      <dsp:spPr>
        <a:xfrm>
          <a:off x="4502459" y="1673652"/>
          <a:ext cx="1525764" cy="1525764"/>
        </a:xfrm>
        <a:prstGeom prst="ellipse">
          <a:avLst/>
        </a:prstGeom>
        <a:solidFill>
          <a:srgbClr val="E7B5E8">
            <a:alpha val="49804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Aptos" panose="020B0004020202020204" pitchFamily="34" charset="0"/>
              <a:ea typeface="Roboto" panose="02000000000000000000" pitchFamily="2" charset="0"/>
            </a:rPr>
            <a:t>Fast Neutron Irradiation for Space Science</a:t>
          </a:r>
        </a:p>
      </dsp:txBody>
      <dsp:txXfrm>
        <a:off x="4725902" y="1897095"/>
        <a:ext cx="1078878" cy="1078878"/>
      </dsp:txXfrm>
    </dsp:sp>
    <dsp:sp modelId="{16AE97F7-B396-4B62-AB0E-406DDC6CAA0A}">
      <dsp:nvSpPr>
        <dsp:cNvPr id="0" name=""/>
        <dsp:cNvSpPr/>
      </dsp:nvSpPr>
      <dsp:spPr>
        <a:xfrm>
          <a:off x="4266220" y="3013429"/>
          <a:ext cx="1525764" cy="1525764"/>
        </a:xfrm>
        <a:prstGeom prst="ellipse">
          <a:avLst/>
        </a:prstGeom>
        <a:solidFill>
          <a:schemeClr val="accent5">
            <a:lumMod val="40000"/>
            <a:lumOff val="60000"/>
            <a:alpha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1" kern="1200" dirty="0">
              <a:latin typeface="Aptos" panose="020B0004020202020204" pitchFamily="34" charset="0"/>
              <a:ea typeface="Roboto" panose="02000000000000000000" pitchFamily="2" charset="0"/>
            </a:rPr>
            <a:t>In-situ</a:t>
          </a:r>
          <a:r>
            <a:rPr lang="en-US" sz="1200" b="1" kern="1200" dirty="0">
              <a:latin typeface="Aptos" panose="020B0004020202020204" pitchFamily="34" charset="0"/>
              <a:ea typeface="Roboto" panose="02000000000000000000" pitchFamily="2" charset="0"/>
            </a:rPr>
            <a:t> studies of Active / Energy Materials</a:t>
          </a:r>
        </a:p>
      </dsp:txBody>
      <dsp:txXfrm>
        <a:off x="4489663" y="3236872"/>
        <a:ext cx="1078878" cy="1078878"/>
      </dsp:txXfrm>
    </dsp:sp>
    <dsp:sp modelId="{D6481C08-284F-4AE6-85AC-68230822CA0D}">
      <dsp:nvSpPr>
        <dsp:cNvPr id="0" name=""/>
        <dsp:cNvSpPr/>
      </dsp:nvSpPr>
      <dsp:spPr>
        <a:xfrm>
          <a:off x="3224059" y="3887906"/>
          <a:ext cx="1525764" cy="1525764"/>
        </a:xfrm>
        <a:prstGeom prst="ellipse">
          <a:avLst/>
        </a:prstGeom>
        <a:solidFill>
          <a:schemeClr val="accent6">
            <a:lumMod val="40000"/>
            <a:lumOff val="60000"/>
            <a:alpha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Aptos" panose="020B0004020202020204" pitchFamily="34" charset="0"/>
              <a:ea typeface="Roboto" panose="02000000000000000000" pitchFamily="2" charset="0"/>
            </a:rPr>
            <a:t>Applied Materials &amp; Engineering</a:t>
          </a:r>
        </a:p>
      </dsp:txBody>
      <dsp:txXfrm>
        <a:off x="3447502" y="4111349"/>
        <a:ext cx="1078878" cy="1078878"/>
      </dsp:txXfrm>
    </dsp:sp>
    <dsp:sp modelId="{5F9D77F9-CF72-4DC9-80C6-D0DFF9AEAE98}">
      <dsp:nvSpPr>
        <dsp:cNvPr id="0" name=""/>
        <dsp:cNvSpPr/>
      </dsp:nvSpPr>
      <dsp:spPr>
        <a:xfrm>
          <a:off x="1863614" y="3887906"/>
          <a:ext cx="1525764" cy="1525764"/>
        </a:xfrm>
        <a:prstGeom prst="ellipse">
          <a:avLst/>
        </a:prstGeom>
        <a:solidFill>
          <a:schemeClr val="bg1">
            <a:lumMod val="85000"/>
            <a:alpha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Aptos" panose="020B0004020202020204" pitchFamily="34" charset="0"/>
              <a:ea typeface="Roboto" panose="02000000000000000000" pitchFamily="2" charset="0"/>
            </a:rPr>
            <a:t>Understanding Biological / Hydrogenated Systems</a:t>
          </a:r>
        </a:p>
      </dsp:txBody>
      <dsp:txXfrm>
        <a:off x="2087057" y="4111349"/>
        <a:ext cx="1078878" cy="1078878"/>
      </dsp:txXfrm>
    </dsp:sp>
    <dsp:sp modelId="{D04DCB01-0465-4BE1-96C6-5081A44BC14F}">
      <dsp:nvSpPr>
        <dsp:cNvPr id="0" name=""/>
        <dsp:cNvSpPr/>
      </dsp:nvSpPr>
      <dsp:spPr>
        <a:xfrm>
          <a:off x="821452" y="3013429"/>
          <a:ext cx="1525764" cy="1525764"/>
        </a:xfrm>
        <a:prstGeom prst="ellipse">
          <a:avLst/>
        </a:prstGeom>
        <a:solidFill>
          <a:schemeClr val="bg2">
            <a:lumMod val="75000"/>
            <a:alpha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Aptos" panose="020B0004020202020204" pitchFamily="34" charset="0"/>
              <a:ea typeface="Roboto" panose="02000000000000000000" pitchFamily="2" charset="0"/>
            </a:rPr>
            <a:t>Soft Matter: M</a:t>
          </a:r>
          <a:r>
            <a:rPr lang="de-CH" sz="1200" b="1" kern="1200" dirty="0" err="1">
              <a:latin typeface="Aptos" panose="020B0004020202020204" pitchFamily="34" charset="0"/>
            </a:rPr>
            <a:t>edicine</a:t>
          </a:r>
          <a:r>
            <a:rPr lang="de-CH" sz="1200" b="1" kern="1200" dirty="0">
              <a:latin typeface="Aptos" panose="020B0004020202020204" pitchFamily="34" charset="0"/>
            </a:rPr>
            <a:t>, Smart Coatings, </a:t>
          </a:r>
          <a:r>
            <a:rPr lang="de-CH" sz="1200" b="1" kern="1200" dirty="0" err="1">
              <a:latin typeface="Aptos" panose="020B0004020202020204" pitchFamily="34" charset="0"/>
            </a:rPr>
            <a:t>Switching</a:t>
          </a:r>
          <a:r>
            <a:rPr lang="de-CH" sz="1200" b="1" kern="1200" dirty="0">
              <a:latin typeface="Aptos" panose="020B0004020202020204" pitchFamily="34" charset="0"/>
            </a:rPr>
            <a:t> Devices</a:t>
          </a:r>
          <a:r>
            <a:rPr lang="en-US" sz="1200" b="1" kern="1200" dirty="0">
              <a:latin typeface="Aptos" panose="020B0004020202020204" pitchFamily="34" charset="0"/>
              <a:ea typeface="Roboto" panose="02000000000000000000" pitchFamily="2" charset="0"/>
            </a:rPr>
            <a:t> </a:t>
          </a:r>
        </a:p>
      </dsp:txBody>
      <dsp:txXfrm>
        <a:off x="1044895" y="3236872"/>
        <a:ext cx="1078878" cy="1078878"/>
      </dsp:txXfrm>
    </dsp:sp>
    <dsp:sp modelId="{B4A0F0FD-8119-4D8A-9CA9-F5C7629E1E99}">
      <dsp:nvSpPr>
        <dsp:cNvPr id="0" name=""/>
        <dsp:cNvSpPr/>
      </dsp:nvSpPr>
      <dsp:spPr>
        <a:xfrm>
          <a:off x="585213" y="1673652"/>
          <a:ext cx="1525764" cy="1525764"/>
        </a:xfrm>
        <a:prstGeom prst="ellipse">
          <a:avLst/>
        </a:prstGeom>
        <a:solidFill>
          <a:schemeClr val="accent2">
            <a:lumMod val="40000"/>
            <a:lumOff val="60000"/>
            <a:alpha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Aptos" panose="020B0004020202020204" pitchFamily="34" charset="0"/>
              <a:ea typeface="Roboto" panose="02000000000000000000" pitchFamily="2" charset="0"/>
            </a:rPr>
            <a:t>Multimodal Imaging of Hierarchical Architectures</a:t>
          </a:r>
        </a:p>
      </dsp:txBody>
      <dsp:txXfrm>
        <a:off x="808656" y="1897095"/>
        <a:ext cx="1078878" cy="1078878"/>
      </dsp:txXfrm>
    </dsp:sp>
    <dsp:sp modelId="{B5568B4C-6572-413C-B03E-6B1932CADE02}">
      <dsp:nvSpPr>
        <dsp:cNvPr id="0" name=""/>
        <dsp:cNvSpPr/>
      </dsp:nvSpPr>
      <dsp:spPr>
        <a:xfrm>
          <a:off x="1265436" y="495472"/>
          <a:ext cx="1525764" cy="1525764"/>
        </a:xfrm>
        <a:prstGeom prst="ellipse">
          <a:avLst/>
        </a:prstGeom>
        <a:solidFill>
          <a:srgbClr val="ECF3AB">
            <a:alpha val="49804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Aptos" panose="020B0004020202020204" pitchFamily="34" charset="0"/>
              <a:ea typeface="Roboto" panose="02000000000000000000" pitchFamily="2" charset="0"/>
            </a:rPr>
            <a:t>Quantum materials : coherence, devices, dynamics</a:t>
          </a:r>
        </a:p>
      </dsp:txBody>
      <dsp:txXfrm>
        <a:off x="1488879" y="718915"/>
        <a:ext cx="1078878" cy="10788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D796EE-CDE2-429A-8B8D-47607C89F6C9}" type="datetimeFigureOut">
              <a:rPr lang="de-CH" smtClean="0"/>
              <a:t>12.04.26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40B426-44F7-4C47-B9B6-6E21902F1EBA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90799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CE648-181F-C816-0D52-B407A7F32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C314F9-A56C-92F7-D539-834D945B7A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E3BACA-95B6-1887-BD00-77F3044A1A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sz="1200" dirty="0"/>
              <a:t>PSI </a:t>
            </a:r>
            <a:r>
              <a:rPr lang="de-CH" sz="1200" dirty="0" err="1"/>
              <a:t>has</a:t>
            </a:r>
            <a:r>
              <a:rPr lang="de-CH" sz="1200" dirty="0"/>
              <a:t> a </a:t>
            </a:r>
            <a:r>
              <a:rPr lang="de-CH" sz="1200" dirty="0" err="1"/>
              <a:t>special</a:t>
            </a:r>
            <a:r>
              <a:rPr lang="de-CH" sz="1200" dirty="0"/>
              <a:t> </a:t>
            </a:r>
            <a:r>
              <a:rPr lang="de-CH" sz="1200" dirty="0" err="1"/>
              <a:t>task</a:t>
            </a:r>
            <a:r>
              <a:rPr lang="de-CH" sz="1200" dirty="0"/>
              <a:t> in </a:t>
            </a:r>
            <a:r>
              <a:rPr lang="de-CH" sz="1200" dirty="0" err="1"/>
              <a:t>Switzerland</a:t>
            </a:r>
            <a:r>
              <a:rPr lang="de-CH" sz="1200" dirty="0"/>
              <a:t>:</a:t>
            </a:r>
          </a:p>
          <a:p>
            <a:pPr marL="89611" indent="-89611"/>
            <a:r>
              <a:rPr lang="de-CH" sz="1200" dirty="0" err="1"/>
              <a:t>It</a:t>
            </a:r>
            <a:r>
              <a:rPr lang="de-CH" sz="1200" dirty="0"/>
              <a:t> </a:t>
            </a:r>
            <a:r>
              <a:rPr lang="en-US" sz="1200" dirty="0"/>
              <a:t>develops, builds and operates complex large research facilities, which - due to their size and complexity – can only be </a:t>
            </a:r>
            <a:r>
              <a:rPr lang="en-US" sz="1200" dirty="0" err="1"/>
              <a:t>realised</a:t>
            </a:r>
            <a:r>
              <a:rPr lang="en-US" sz="1200" dirty="0"/>
              <a:t> once in Switzerland.</a:t>
            </a:r>
          </a:p>
          <a:p>
            <a:pPr marL="89611" indent="-89611"/>
            <a:r>
              <a:rPr lang="en-US" sz="1200" dirty="0"/>
              <a:t>These facilities are often as large as sports halls or even bigger</a:t>
            </a:r>
          </a:p>
          <a:p>
            <a:pPr marL="89611" indent="-89611"/>
            <a:r>
              <a:rPr lang="en-US" sz="1200" dirty="0"/>
              <a:t>The complex facilities are not used by PSI scientists exclusively but are at the disposal of all Swiss and foreign scientists from academia or industry. Therefore, within the course of a year more than XY scientists from a range of disciplines visit us and use our XY </a:t>
            </a:r>
            <a:r>
              <a:rPr lang="en-US" sz="1200" dirty="0" err="1"/>
              <a:t>specialised</a:t>
            </a:r>
            <a:r>
              <a:rPr lang="en-US" sz="1200" dirty="0"/>
              <a:t> beam ports for their experiments.</a:t>
            </a:r>
            <a:endParaRPr lang="de-CH" sz="1200" dirty="0"/>
          </a:p>
          <a:p>
            <a:endParaRPr lang="de-CH" sz="1200" dirty="0"/>
          </a:p>
          <a:p>
            <a:pPr marL="0" indent="0">
              <a:buNone/>
            </a:pPr>
            <a:r>
              <a:rPr lang="de-CH" sz="1200" dirty="0" err="1"/>
              <a:t>Our</a:t>
            </a:r>
            <a:r>
              <a:rPr lang="de-CH" sz="1200" dirty="0"/>
              <a:t> own </a:t>
            </a:r>
            <a:r>
              <a:rPr lang="de-CH" sz="1200" dirty="0" err="1"/>
              <a:t>research</a:t>
            </a:r>
            <a:r>
              <a:rPr lang="de-CH" sz="1200" dirty="0"/>
              <a:t> (in-house </a:t>
            </a:r>
            <a:r>
              <a:rPr lang="de-CH" sz="1200" dirty="0" err="1"/>
              <a:t>research</a:t>
            </a:r>
            <a:r>
              <a:rPr lang="de-CH" sz="1200" dirty="0"/>
              <a:t>) </a:t>
            </a:r>
            <a:r>
              <a:rPr lang="de-CH" sz="1200" dirty="0" err="1"/>
              <a:t>benefits</a:t>
            </a:r>
            <a:r>
              <a:rPr lang="de-CH" sz="1200" dirty="0"/>
              <a:t> </a:t>
            </a:r>
            <a:r>
              <a:rPr lang="de-CH" sz="1200" dirty="0" err="1"/>
              <a:t>from</a:t>
            </a:r>
            <a:r>
              <a:rPr lang="de-CH" sz="1200" dirty="0"/>
              <a:t> </a:t>
            </a:r>
            <a:r>
              <a:rPr lang="de-CH" sz="1200" dirty="0" err="1"/>
              <a:t>having</a:t>
            </a:r>
            <a:r>
              <a:rPr lang="de-CH" sz="1200" dirty="0"/>
              <a:t> </a:t>
            </a:r>
            <a:r>
              <a:rPr lang="de-CH" sz="1200" dirty="0" err="1"/>
              <a:t>the</a:t>
            </a:r>
            <a:r>
              <a:rPr lang="de-CH" sz="1200" dirty="0"/>
              <a:t> large </a:t>
            </a:r>
            <a:r>
              <a:rPr lang="de-CH" sz="1200" dirty="0" err="1"/>
              <a:t>research</a:t>
            </a:r>
            <a:r>
              <a:rPr lang="de-CH" sz="1200" dirty="0"/>
              <a:t> </a:t>
            </a:r>
            <a:r>
              <a:rPr lang="de-CH" sz="1200" dirty="0" err="1"/>
              <a:t>facilities</a:t>
            </a:r>
            <a:r>
              <a:rPr lang="de-CH" sz="1200" dirty="0"/>
              <a:t> on </a:t>
            </a:r>
            <a:r>
              <a:rPr lang="de-CH" sz="1200" dirty="0" err="1"/>
              <a:t>campus</a:t>
            </a:r>
            <a:r>
              <a:rPr lang="de-CH" sz="1200" dirty="0"/>
              <a:t>. </a:t>
            </a:r>
            <a:r>
              <a:rPr lang="de-CH" sz="1200" dirty="0" err="1"/>
              <a:t>We</a:t>
            </a:r>
            <a:r>
              <a:rPr lang="de-CH" sz="1200" dirty="0"/>
              <a:t> </a:t>
            </a:r>
            <a:r>
              <a:rPr lang="de-CH" sz="1200" dirty="0" err="1"/>
              <a:t>focus</a:t>
            </a:r>
            <a:r>
              <a:rPr lang="de-CH" sz="1200" dirty="0"/>
              <a:t> on </a:t>
            </a:r>
            <a:r>
              <a:rPr lang="de-CH" sz="1200" dirty="0" err="1"/>
              <a:t>three</a:t>
            </a:r>
            <a:r>
              <a:rPr lang="de-CH" sz="1200" dirty="0"/>
              <a:t> </a:t>
            </a:r>
            <a:r>
              <a:rPr lang="de-CH" sz="1200" dirty="0" err="1"/>
              <a:t>areas</a:t>
            </a:r>
            <a:r>
              <a:rPr lang="de-CH" sz="1200" dirty="0"/>
              <a:t>: </a:t>
            </a:r>
            <a:r>
              <a:rPr lang="de-CH" sz="1200" dirty="0" err="1"/>
              <a:t>materials</a:t>
            </a:r>
            <a:r>
              <a:rPr lang="de-CH" sz="1200" dirty="0"/>
              <a:t> </a:t>
            </a:r>
            <a:r>
              <a:rPr lang="de-CH" sz="1200" dirty="0" err="1"/>
              <a:t>research</a:t>
            </a:r>
            <a:r>
              <a:rPr lang="de-CH" sz="1200" dirty="0"/>
              <a:t> and </a:t>
            </a:r>
            <a:r>
              <a:rPr lang="de-CH" sz="1200" dirty="0" err="1"/>
              <a:t>particle</a:t>
            </a:r>
            <a:r>
              <a:rPr lang="de-CH" sz="1200" dirty="0"/>
              <a:t> </a:t>
            </a:r>
            <a:r>
              <a:rPr lang="de-CH" sz="1200" dirty="0" err="1"/>
              <a:t>physics</a:t>
            </a:r>
            <a:r>
              <a:rPr lang="de-CH" sz="1200" dirty="0"/>
              <a:t> («matter»), </a:t>
            </a:r>
            <a:r>
              <a:rPr lang="de-CH" sz="1200" dirty="0" err="1"/>
              <a:t>energy</a:t>
            </a:r>
            <a:r>
              <a:rPr lang="de-CH" sz="1200" dirty="0"/>
              <a:t> and </a:t>
            </a:r>
            <a:r>
              <a:rPr lang="de-CH" sz="1200" dirty="0" err="1"/>
              <a:t>environment</a:t>
            </a:r>
            <a:r>
              <a:rPr lang="de-CH" sz="1200" dirty="0"/>
              <a:t>, </a:t>
            </a:r>
            <a:r>
              <a:rPr lang="de-CH" sz="1200" dirty="0" err="1"/>
              <a:t>as</a:t>
            </a:r>
            <a:r>
              <a:rPr lang="de-CH" sz="1200" dirty="0"/>
              <a:t> </a:t>
            </a:r>
            <a:r>
              <a:rPr lang="de-CH" sz="1200" dirty="0" err="1"/>
              <a:t>well</a:t>
            </a:r>
            <a:r>
              <a:rPr lang="de-CH" sz="1200" dirty="0"/>
              <a:t> </a:t>
            </a:r>
            <a:r>
              <a:rPr lang="de-CH" sz="1200" dirty="0" err="1"/>
              <a:t>as</a:t>
            </a:r>
            <a:r>
              <a:rPr lang="de-CH" sz="1200" dirty="0"/>
              <a:t> human </a:t>
            </a:r>
            <a:r>
              <a:rPr lang="de-CH" sz="1200" dirty="0" err="1"/>
              <a:t>health</a:t>
            </a:r>
            <a:r>
              <a:rPr lang="de-CH" sz="1200" dirty="0"/>
              <a:t>. I will </a:t>
            </a:r>
            <a:r>
              <a:rPr lang="de-CH" sz="1200" dirty="0" err="1"/>
              <a:t>give</a:t>
            </a:r>
            <a:r>
              <a:rPr lang="de-CH" sz="1200" dirty="0"/>
              <a:t> </a:t>
            </a:r>
            <a:r>
              <a:rPr lang="de-CH" sz="1200" dirty="0" err="1"/>
              <a:t>you</a:t>
            </a:r>
            <a:r>
              <a:rPr lang="de-CH" sz="1200" dirty="0"/>
              <a:t> </a:t>
            </a:r>
            <a:r>
              <a:rPr lang="de-CH" sz="1200" dirty="0" err="1"/>
              <a:t>some</a:t>
            </a:r>
            <a:r>
              <a:rPr lang="de-CH" sz="1200" dirty="0"/>
              <a:t> </a:t>
            </a:r>
            <a:r>
              <a:rPr lang="de-CH" sz="1200" dirty="0" err="1"/>
              <a:t>examples</a:t>
            </a:r>
            <a:r>
              <a:rPr lang="de-CH" sz="1200" dirty="0"/>
              <a:t> </a:t>
            </a:r>
            <a:r>
              <a:rPr lang="de-CH" sz="1200" dirty="0" err="1"/>
              <a:t>of</a:t>
            </a:r>
            <a:r>
              <a:rPr lang="de-CH" sz="1200" dirty="0"/>
              <a:t> </a:t>
            </a:r>
            <a:r>
              <a:rPr lang="de-CH" sz="1200" dirty="0" err="1"/>
              <a:t>these</a:t>
            </a:r>
            <a:r>
              <a:rPr lang="de-CH" sz="1200" dirty="0"/>
              <a:t> </a:t>
            </a:r>
            <a:r>
              <a:rPr lang="de-CH" sz="1200" dirty="0" err="1"/>
              <a:t>areas</a:t>
            </a:r>
            <a:r>
              <a:rPr lang="de-CH" sz="1200" dirty="0"/>
              <a:t> </a:t>
            </a:r>
            <a:r>
              <a:rPr lang="de-CH" sz="1200" dirty="0" err="1"/>
              <a:t>later</a:t>
            </a:r>
            <a:r>
              <a:rPr lang="de-CH" sz="1200" dirty="0"/>
              <a:t> on.</a:t>
            </a:r>
          </a:p>
          <a:p>
            <a:endParaRPr lang="de-CH" sz="1200" dirty="0"/>
          </a:p>
          <a:p>
            <a:pPr marL="0" indent="0">
              <a:buNone/>
            </a:pPr>
            <a:r>
              <a:rPr lang="de-CH" sz="1200" dirty="0"/>
              <a:t>The </a:t>
            </a:r>
            <a:r>
              <a:rPr lang="de-CH" sz="1200" dirty="0" err="1"/>
              <a:t>results</a:t>
            </a:r>
            <a:r>
              <a:rPr lang="de-CH" sz="1200" dirty="0"/>
              <a:t> </a:t>
            </a:r>
            <a:r>
              <a:rPr lang="de-CH" sz="1200" dirty="0" err="1"/>
              <a:t>of</a:t>
            </a:r>
            <a:r>
              <a:rPr lang="de-CH" sz="1200" dirty="0"/>
              <a:t> </a:t>
            </a:r>
            <a:r>
              <a:rPr lang="de-CH" sz="1200" dirty="0" err="1"/>
              <a:t>our</a:t>
            </a:r>
            <a:r>
              <a:rPr lang="de-CH" sz="1200" dirty="0"/>
              <a:t> </a:t>
            </a:r>
            <a:r>
              <a:rPr lang="de-CH" sz="1200" dirty="0" err="1"/>
              <a:t>work</a:t>
            </a:r>
            <a:r>
              <a:rPr lang="de-CH" sz="1200" dirty="0"/>
              <a:t> </a:t>
            </a:r>
            <a:r>
              <a:rPr lang="de-CH" sz="1200" dirty="0" err="1"/>
              <a:t>are</a:t>
            </a:r>
            <a:r>
              <a:rPr lang="de-CH" sz="1200" dirty="0"/>
              <a:t>, </a:t>
            </a:r>
            <a:r>
              <a:rPr lang="de-CH" sz="1200" dirty="0" err="1"/>
              <a:t>of</a:t>
            </a:r>
            <a:r>
              <a:rPr lang="de-CH" sz="1200" dirty="0"/>
              <a:t> </a:t>
            </a:r>
            <a:r>
              <a:rPr lang="de-CH" sz="1200" dirty="0" err="1"/>
              <a:t>course</a:t>
            </a:r>
            <a:r>
              <a:rPr lang="de-CH" sz="1200" dirty="0"/>
              <a:t>, </a:t>
            </a:r>
            <a:r>
              <a:rPr lang="de-CH" sz="1200" dirty="0" err="1"/>
              <a:t>new</a:t>
            </a:r>
            <a:r>
              <a:rPr lang="de-CH" sz="1200" dirty="0"/>
              <a:t> </a:t>
            </a:r>
            <a:r>
              <a:rPr lang="de-CH" sz="1200" dirty="0" err="1"/>
              <a:t>knowledge</a:t>
            </a:r>
            <a:r>
              <a:rPr lang="de-CH" sz="1200" dirty="0"/>
              <a:t> and </a:t>
            </a:r>
            <a:r>
              <a:rPr lang="de-CH" sz="1200" dirty="0" err="1"/>
              <a:t>expertise</a:t>
            </a:r>
            <a:r>
              <a:rPr lang="de-CH" sz="1200" dirty="0"/>
              <a:t>, </a:t>
            </a:r>
            <a:r>
              <a:rPr lang="de-CH" sz="1200" dirty="0" err="1"/>
              <a:t>whether</a:t>
            </a:r>
            <a:r>
              <a:rPr lang="de-CH" sz="1200" dirty="0"/>
              <a:t> </a:t>
            </a:r>
            <a:r>
              <a:rPr lang="de-CH" sz="1200" dirty="0" err="1"/>
              <a:t>it</a:t>
            </a:r>
            <a:r>
              <a:rPr lang="de-CH" sz="1200" dirty="0"/>
              <a:t> </a:t>
            </a:r>
            <a:r>
              <a:rPr lang="de-CH" sz="1200" dirty="0" err="1"/>
              <a:t>be</a:t>
            </a:r>
            <a:r>
              <a:rPr lang="de-CH" sz="1200" dirty="0"/>
              <a:t> in </a:t>
            </a:r>
            <a:r>
              <a:rPr lang="de-CH" sz="1200" dirty="0" err="1"/>
              <a:t>the</a:t>
            </a:r>
            <a:r>
              <a:rPr lang="de-CH" sz="1200" dirty="0"/>
              <a:t> </a:t>
            </a:r>
            <a:r>
              <a:rPr lang="de-CH" sz="1200" dirty="0" err="1"/>
              <a:t>manner</a:t>
            </a:r>
            <a:r>
              <a:rPr lang="de-CH" sz="1200" dirty="0"/>
              <a:t> </a:t>
            </a:r>
            <a:r>
              <a:rPr lang="de-CH" sz="1200" dirty="0" err="1"/>
              <a:t>of</a:t>
            </a:r>
            <a:r>
              <a:rPr lang="de-CH" sz="1200" dirty="0"/>
              <a:t> </a:t>
            </a:r>
            <a:r>
              <a:rPr lang="de-CH" sz="1200" dirty="0" err="1"/>
              <a:t>the</a:t>
            </a:r>
            <a:r>
              <a:rPr lang="de-CH" sz="1200" dirty="0"/>
              <a:t> </a:t>
            </a:r>
            <a:r>
              <a:rPr lang="de-CH" sz="1200" dirty="0" err="1"/>
              <a:t>aforementioned</a:t>
            </a:r>
            <a:r>
              <a:rPr lang="de-CH" sz="1200" dirty="0"/>
              <a:t> </a:t>
            </a:r>
            <a:r>
              <a:rPr lang="de-CH" sz="1200" dirty="0" err="1"/>
              <a:t>publications</a:t>
            </a:r>
            <a:r>
              <a:rPr lang="de-CH" sz="1200" dirty="0"/>
              <a:t> in </a:t>
            </a:r>
            <a:r>
              <a:rPr lang="de-CH" sz="1200" dirty="0" err="1"/>
              <a:t>scientific</a:t>
            </a:r>
            <a:r>
              <a:rPr lang="de-CH" sz="1200" dirty="0"/>
              <a:t> </a:t>
            </a:r>
            <a:r>
              <a:rPr lang="de-CH" sz="1200" dirty="0" err="1"/>
              <a:t>journals</a:t>
            </a:r>
            <a:r>
              <a:rPr lang="de-CH" sz="1200" dirty="0"/>
              <a:t>, </a:t>
            </a:r>
            <a:r>
              <a:rPr lang="de-CH" sz="1200" dirty="0" err="1"/>
              <a:t>reports</a:t>
            </a:r>
            <a:r>
              <a:rPr lang="de-CH" sz="1200" dirty="0"/>
              <a:t>, </a:t>
            </a:r>
            <a:r>
              <a:rPr lang="de-CH" sz="1200" dirty="0" err="1"/>
              <a:t>analyses</a:t>
            </a:r>
            <a:r>
              <a:rPr lang="de-CH" sz="1200" dirty="0"/>
              <a:t> </a:t>
            </a:r>
            <a:r>
              <a:rPr lang="de-CH" sz="1200" dirty="0" err="1"/>
              <a:t>or</a:t>
            </a:r>
            <a:r>
              <a:rPr lang="de-CH" sz="1200" dirty="0"/>
              <a:t> </a:t>
            </a:r>
            <a:r>
              <a:rPr lang="de-CH" sz="1200" dirty="0" err="1"/>
              <a:t>similar</a:t>
            </a:r>
            <a:r>
              <a:rPr lang="de-CH" sz="1200" dirty="0"/>
              <a:t>.</a:t>
            </a:r>
          </a:p>
          <a:p>
            <a:pPr marL="0" indent="0">
              <a:buNone/>
            </a:pPr>
            <a:r>
              <a:rPr lang="de-CH" sz="1200" dirty="0"/>
              <a:t>But </a:t>
            </a:r>
            <a:r>
              <a:rPr lang="de-CH" sz="1200" dirty="0" err="1"/>
              <a:t>the</a:t>
            </a:r>
            <a:r>
              <a:rPr lang="de-CH" sz="1200" dirty="0"/>
              <a:t> </a:t>
            </a:r>
            <a:r>
              <a:rPr lang="de-CH" sz="1200" dirty="0" err="1"/>
              <a:t>results</a:t>
            </a:r>
            <a:r>
              <a:rPr lang="de-CH" sz="1200" dirty="0"/>
              <a:t> </a:t>
            </a:r>
            <a:r>
              <a:rPr lang="de-CH" sz="1200" dirty="0" err="1"/>
              <a:t>of</a:t>
            </a:r>
            <a:r>
              <a:rPr lang="de-CH" sz="1200" dirty="0"/>
              <a:t> </a:t>
            </a:r>
            <a:r>
              <a:rPr lang="de-CH" sz="1200" dirty="0" err="1"/>
              <a:t>our</a:t>
            </a:r>
            <a:r>
              <a:rPr lang="de-CH" sz="1200" dirty="0"/>
              <a:t> </a:t>
            </a:r>
            <a:r>
              <a:rPr lang="de-CH" sz="1200" dirty="0" err="1"/>
              <a:t>work</a:t>
            </a:r>
            <a:r>
              <a:rPr lang="de-CH" sz="1200" dirty="0"/>
              <a:t> </a:t>
            </a:r>
            <a:r>
              <a:rPr lang="de-CH" sz="1200" dirty="0" err="1"/>
              <a:t>are</a:t>
            </a:r>
            <a:r>
              <a:rPr lang="de-CH" sz="1200" dirty="0"/>
              <a:t> also </a:t>
            </a:r>
            <a:r>
              <a:rPr lang="de-CH" sz="1200" dirty="0" err="1"/>
              <a:t>reflected</a:t>
            </a:r>
            <a:r>
              <a:rPr lang="de-CH" sz="1200" dirty="0"/>
              <a:t> in </a:t>
            </a:r>
            <a:r>
              <a:rPr lang="de-CH" sz="1200" dirty="0" err="1"/>
              <a:t>the</a:t>
            </a:r>
            <a:r>
              <a:rPr lang="de-CH" sz="1200" dirty="0"/>
              <a:t> </a:t>
            </a:r>
            <a:r>
              <a:rPr lang="de-CH" sz="1200" dirty="0" err="1"/>
              <a:t>training</a:t>
            </a:r>
            <a:r>
              <a:rPr lang="de-CH" sz="1200" dirty="0"/>
              <a:t> and </a:t>
            </a:r>
            <a:r>
              <a:rPr lang="de-CH" sz="1200" dirty="0" err="1"/>
              <a:t>education</a:t>
            </a:r>
            <a:r>
              <a:rPr lang="de-CH" sz="1200" dirty="0"/>
              <a:t> </a:t>
            </a:r>
            <a:r>
              <a:rPr lang="de-CH" sz="1200" dirty="0" err="1"/>
              <a:t>of</a:t>
            </a:r>
            <a:r>
              <a:rPr lang="de-CH" sz="1200" dirty="0"/>
              <a:t> </a:t>
            </a:r>
            <a:r>
              <a:rPr lang="de-CH" sz="1200" dirty="0" err="1"/>
              <a:t>our</a:t>
            </a:r>
            <a:r>
              <a:rPr lang="de-CH" sz="1200" dirty="0"/>
              <a:t> </a:t>
            </a:r>
            <a:r>
              <a:rPr lang="de-CH" sz="1200" dirty="0" err="1"/>
              <a:t>staff</a:t>
            </a:r>
            <a:r>
              <a:rPr lang="de-CH" sz="1200" dirty="0"/>
              <a:t>, </a:t>
            </a:r>
            <a:r>
              <a:rPr lang="de-CH" sz="1200" dirty="0" err="1"/>
              <a:t>who</a:t>
            </a:r>
            <a:r>
              <a:rPr lang="de-CH" sz="1200" dirty="0"/>
              <a:t> </a:t>
            </a:r>
            <a:r>
              <a:rPr lang="de-CH" sz="1200" dirty="0" err="1"/>
              <a:t>leave</a:t>
            </a:r>
            <a:r>
              <a:rPr lang="de-CH" sz="1200" dirty="0"/>
              <a:t> PSI and </a:t>
            </a:r>
            <a:r>
              <a:rPr lang="de-CH" sz="1200" dirty="0" err="1"/>
              <a:t>thus</a:t>
            </a:r>
            <a:r>
              <a:rPr lang="de-CH" sz="1200" dirty="0"/>
              <a:t> </a:t>
            </a:r>
            <a:r>
              <a:rPr lang="de-CH" sz="1200" dirty="0" err="1"/>
              <a:t>transport</a:t>
            </a:r>
            <a:r>
              <a:rPr lang="de-CH" sz="1200" dirty="0"/>
              <a:t> </a:t>
            </a:r>
            <a:r>
              <a:rPr lang="de-CH" sz="1200" dirty="0" err="1"/>
              <a:t>knowledge</a:t>
            </a:r>
            <a:r>
              <a:rPr lang="de-CH" sz="1200" dirty="0"/>
              <a:t> </a:t>
            </a:r>
            <a:r>
              <a:rPr lang="de-CH" sz="1200" dirty="0" err="1"/>
              <a:t>into</a:t>
            </a:r>
            <a:r>
              <a:rPr lang="de-CH" sz="1200" dirty="0"/>
              <a:t> </a:t>
            </a:r>
            <a:r>
              <a:rPr lang="de-CH" sz="1200" dirty="0" err="1"/>
              <a:t>society</a:t>
            </a:r>
            <a:r>
              <a:rPr lang="de-CH" sz="1200" dirty="0"/>
              <a:t> at large. </a:t>
            </a:r>
            <a:r>
              <a:rPr lang="de-CH" sz="1200" dirty="0" err="1"/>
              <a:t>Each</a:t>
            </a:r>
            <a:r>
              <a:rPr lang="de-CH" sz="1200" dirty="0"/>
              <a:t> </a:t>
            </a:r>
            <a:r>
              <a:rPr lang="de-CH" sz="1200" dirty="0" err="1"/>
              <a:t>year</a:t>
            </a:r>
            <a:r>
              <a:rPr lang="de-CH" sz="1200" dirty="0"/>
              <a:t> </a:t>
            </a:r>
            <a:r>
              <a:rPr lang="de-CH" sz="1200" dirty="0" err="1"/>
              <a:t>about</a:t>
            </a:r>
            <a:r>
              <a:rPr lang="de-CH" sz="1200" dirty="0"/>
              <a:t> 200 </a:t>
            </a:r>
            <a:r>
              <a:rPr lang="de-CH" sz="1200" dirty="0" err="1"/>
              <a:t>members</a:t>
            </a:r>
            <a:r>
              <a:rPr lang="de-CH" sz="1200" dirty="0"/>
              <a:t> </a:t>
            </a:r>
            <a:r>
              <a:rPr lang="de-CH" sz="1200" dirty="0" err="1"/>
              <a:t>of</a:t>
            </a:r>
            <a:r>
              <a:rPr lang="de-CH" sz="1200" dirty="0"/>
              <a:t> </a:t>
            </a:r>
            <a:r>
              <a:rPr lang="de-CH" sz="1200" dirty="0" err="1"/>
              <a:t>staff</a:t>
            </a:r>
            <a:r>
              <a:rPr lang="de-CH" sz="1200" dirty="0"/>
              <a:t> </a:t>
            </a:r>
            <a:r>
              <a:rPr lang="de-CH" sz="1200" dirty="0" err="1"/>
              <a:t>leave</a:t>
            </a:r>
            <a:r>
              <a:rPr lang="de-CH" sz="1200" dirty="0"/>
              <a:t> PSI </a:t>
            </a:r>
            <a:r>
              <a:rPr lang="de-CH" sz="1200" dirty="0" err="1"/>
              <a:t>to</a:t>
            </a:r>
            <a:r>
              <a:rPr lang="de-CH" sz="1200" dirty="0"/>
              <a:t> </a:t>
            </a:r>
            <a:r>
              <a:rPr lang="de-CH" sz="1200" dirty="0" err="1"/>
              <a:t>work</a:t>
            </a:r>
            <a:r>
              <a:rPr lang="de-CH" sz="1200" dirty="0"/>
              <a:t> in </a:t>
            </a:r>
            <a:r>
              <a:rPr lang="de-CH" sz="1200" dirty="0" err="1"/>
              <a:t>the</a:t>
            </a:r>
            <a:r>
              <a:rPr lang="de-CH" sz="1200" dirty="0"/>
              <a:t> private </a:t>
            </a:r>
            <a:r>
              <a:rPr lang="de-CH" sz="1200" dirty="0" err="1"/>
              <a:t>sector</a:t>
            </a:r>
            <a:r>
              <a:rPr lang="de-CH" sz="1200" dirty="0"/>
              <a:t>, in </a:t>
            </a:r>
            <a:r>
              <a:rPr lang="de-CH" sz="1200" dirty="0" err="1"/>
              <a:t>the</a:t>
            </a:r>
            <a:r>
              <a:rPr lang="de-CH" sz="1200" dirty="0"/>
              <a:t> </a:t>
            </a:r>
            <a:r>
              <a:rPr lang="de-CH" sz="1200" dirty="0" err="1"/>
              <a:t>civil</a:t>
            </a:r>
            <a:r>
              <a:rPr lang="de-CH" sz="1200" dirty="0"/>
              <a:t> </a:t>
            </a:r>
            <a:r>
              <a:rPr lang="de-CH" sz="1200" dirty="0" err="1"/>
              <a:t>service</a:t>
            </a:r>
            <a:r>
              <a:rPr lang="de-CH" sz="1200" dirty="0"/>
              <a:t> </a:t>
            </a:r>
            <a:r>
              <a:rPr lang="de-CH" sz="1200" dirty="0" err="1"/>
              <a:t>or</a:t>
            </a:r>
            <a:r>
              <a:rPr lang="de-CH" sz="1200" dirty="0"/>
              <a:t> in </a:t>
            </a:r>
            <a:r>
              <a:rPr lang="de-CH" sz="1200" dirty="0" err="1"/>
              <a:t>other</a:t>
            </a:r>
            <a:r>
              <a:rPr lang="de-CH" sz="1200" dirty="0"/>
              <a:t> </a:t>
            </a:r>
            <a:r>
              <a:rPr lang="de-CH" sz="1200" dirty="0" err="1"/>
              <a:t>research</a:t>
            </a:r>
            <a:r>
              <a:rPr lang="de-CH" sz="1200" dirty="0"/>
              <a:t> </a:t>
            </a:r>
            <a:r>
              <a:rPr lang="de-CH" sz="1200" dirty="0" err="1"/>
              <a:t>organisations</a:t>
            </a:r>
            <a:r>
              <a:rPr lang="de-CH" sz="1200" dirty="0"/>
              <a:t>.</a:t>
            </a:r>
          </a:p>
          <a:p>
            <a:pPr marL="0" indent="0">
              <a:buNone/>
            </a:pPr>
            <a:r>
              <a:rPr lang="de-CH" sz="1200" dirty="0" err="1"/>
              <a:t>Moreover</a:t>
            </a:r>
            <a:r>
              <a:rPr lang="de-CH" sz="1200" dirty="0"/>
              <a:t>, </a:t>
            </a:r>
            <a:r>
              <a:rPr lang="de-CH" sz="1200" dirty="0" err="1"/>
              <a:t>we</a:t>
            </a:r>
            <a:r>
              <a:rPr lang="de-CH" sz="1200" dirty="0"/>
              <a:t> </a:t>
            </a:r>
            <a:r>
              <a:rPr lang="de-CH" sz="1200" dirty="0" err="1"/>
              <a:t>transfer</a:t>
            </a:r>
            <a:r>
              <a:rPr lang="de-CH" sz="1200" dirty="0"/>
              <a:t> </a:t>
            </a:r>
            <a:r>
              <a:rPr lang="de-CH" sz="1200" dirty="0" err="1"/>
              <a:t>our</a:t>
            </a:r>
            <a:r>
              <a:rPr lang="de-CH" sz="1200" dirty="0"/>
              <a:t> </a:t>
            </a:r>
            <a:r>
              <a:rPr lang="de-CH" sz="1200" dirty="0" err="1"/>
              <a:t>knowledge</a:t>
            </a:r>
            <a:r>
              <a:rPr lang="de-CH" sz="1200" dirty="0"/>
              <a:t> </a:t>
            </a:r>
            <a:r>
              <a:rPr lang="de-CH" sz="1200" dirty="0" err="1"/>
              <a:t>to</a:t>
            </a:r>
            <a:r>
              <a:rPr lang="de-CH" sz="1200" dirty="0"/>
              <a:t> </a:t>
            </a:r>
            <a:r>
              <a:rPr lang="de-CH" sz="1200" dirty="0" err="1"/>
              <a:t>industry</a:t>
            </a:r>
            <a:r>
              <a:rPr lang="de-CH" sz="1200" dirty="0"/>
              <a:t> via </a:t>
            </a:r>
            <a:r>
              <a:rPr lang="de-CH" sz="1200" dirty="0" err="1"/>
              <a:t>typical</a:t>
            </a:r>
            <a:r>
              <a:rPr lang="de-CH" sz="1200" dirty="0"/>
              <a:t> </a:t>
            </a:r>
            <a:r>
              <a:rPr lang="de-CH" sz="1200" dirty="0" err="1"/>
              <a:t>technology</a:t>
            </a:r>
            <a:r>
              <a:rPr lang="de-CH" sz="1200" dirty="0"/>
              <a:t> </a:t>
            </a:r>
            <a:r>
              <a:rPr lang="de-CH" sz="1200" dirty="0" err="1"/>
              <a:t>transfer</a:t>
            </a:r>
            <a:r>
              <a:rPr lang="de-CH" sz="1200" dirty="0"/>
              <a:t> </a:t>
            </a:r>
            <a:r>
              <a:rPr lang="de-CH" sz="1200" dirty="0" err="1"/>
              <a:t>measures</a:t>
            </a:r>
            <a:r>
              <a:rPr lang="de-CH" sz="1200" dirty="0"/>
              <a:t> like </a:t>
            </a:r>
            <a:r>
              <a:rPr lang="de-CH" sz="1200" dirty="0" err="1"/>
              <a:t>joint</a:t>
            </a:r>
            <a:r>
              <a:rPr lang="de-CH" sz="1200" dirty="0"/>
              <a:t> </a:t>
            </a:r>
            <a:r>
              <a:rPr lang="de-CH" sz="1200" dirty="0" err="1"/>
              <a:t>projects</a:t>
            </a:r>
            <a:r>
              <a:rPr lang="de-CH" sz="1200" dirty="0"/>
              <a:t> </a:t>
            </a:r>
            <a:r>
              <a:rPr lang="de-CH" sz="1200" dirty="0" err="1"/>
              <a:t>or</a:t>
            </a:r>
            <a:r>
              <a:rPr lang="de-CH" sz="1200" dirty="0"/>
              <a:t> </a:t>
            </a:r>
            <a:r>
              <a:rPr lang="de-CH" sz="1200" dirty="0" err="1"/>
              <a:t>licensing</a:t>
            </a:r>
            <a:r>
              <a:rPr lang="de-CH" sz="1200" dirty="0"/>
              <a:t> and </a:t>
            </a:r>
            <a:r>
              <a:rPr lang="de-CH" sz="1200" dirty="0" err="1"/>
              <a:t>patents</a:t>
            </a:r>
            <a:r>
              <a:rPr lang="de-CH" sz="1200" dirty="0"/>
              <a:t>.</a:t>
            </a:r>
          </a:p>
          <a:p>
            <a:pPr marL="0" indent="0">
              <a:buNone/>
            </a:pPr>
            <a:endParaRPr lang="de-CH" sz="1200" b="1" dirty="0"/>
          </a:p>
          <a:p>
            <a:pPr marL="0" indent="0">
              <a:buNone/>
            </a:pPr>
            <a:endParaRPr lang="de-CH" sz="1200" b="1" dirty="0"/>
          </a:p>
          <a:p>
            <a:pPr marL="0" indent="0">
              <a:buNone/>
            </a:pPr>
            <a:r>
              <a:rPr lang="de-CH" sz="1200" b="1" dirty="0"/>
              <a:t>Background </a:t>
            </a:r>
            <a:r>
              <a:rPr lang="de-CH" sz="1200" b="1" dirty="0" err="1"/>
              <a:t>information</a:t>
            </a:r>
            <a:endParaRPr lang="de-CH" sz="1200" b="1" dirty="0"/>
          </a:p>
          <a:p>
            <a:pPr marL="0" indent="0">
              <a:buNone/>
            </a:pPr>
            <a:r>
              <a:rPr lang="de-CH" sz="1200" b="1" dirty="0"/>
              <a:t>On </a:t>
            </a:r>
            <a:r>
              <a:rPr lang="de-CH" sz="1200" b="1" dirty="0" err="1"/>
              <a:t>the</a:t>
            </a:r>
            <a:r>
              <a:rPr lang="de-CH" sz="1200" b="1" dirty="0"/>
              <a:t> </a:t>
            </a:r>
            <a:r>
              <a:rPr lang="de-CH" sz="1200" b="1" dirty="0" err="1"/>
              <a:t>images</a:t>
            </a:r>
            <a:r>
              <a:rPr lang="de-CH" sz="1200" b="1" dirty="0"/>
              <a:t> </a:t>
            </a:r>
            <a:r>
              <a:rPr lang="de-CH" sz="1200" b="1" dirty="0" err="1"/>
              <a:t>you</a:t>
            </a:r>
            <a:r>
              <a:rPr lang="de-CH" sz="1200" b="1" dirty="0"/>
              <a:t> </a:t>
            </a:r>
            <a:r>
              <a:rPr lang="de-CH" sz="1200" b="1" dirty="0" err="1"/>
              <a:t>can</a:t>
            </a:r>
            <a:r>
              <a:rPr lang="de-CH" sz="1200" b="1" dirty="0"/>
              <a:t> </a:t>
            </a:r>
            <a:r>
              <a:rPr lang="de-CH" sz="1200" b="1" dirty="0" err="1"/>
              <a:t>see</a:t>
            </a:r>
            <a:r>
              <a:rPr lang="de-CH" sz="1200" b="1" dirty="0"/>
              <a:t>:</a:t>
            </a:r>
          </a:p>
          <a:p>
            <a:pPr marL="99566" indent="-99566"/>
            <a:r>
              <a:rPr lang="de-CH" sz="1200" dirty="0"/>
              <a:t>Matter and </a:t>
            </a:r>
            <a:r>
              <a:rPr lang="de-CH" sz="1200" dirty="0" err="1"/>
              <a:t>materials</a:t>
            </a:r>
            <a:r>
              <a:rPr lang="de-CH" sz="1200" dirty="0"/>
              <a:t>: </a:t>
            </a:r>
            <a:r>
              <a:rPr lang="de-CH" sz="1200" dirty="0" err="1"/>
              <a:t>symbol</a:t>
            </a:r>
            <a:r>
              <a:rPr lang="de-CH" sz="1200" dirty="0"/>
              <a:t> </a:t>
            </a:r>
            <a:r>
              <a:rPr lang="de-CH" sz="1200" dirty="0" err="1"/>
              <a:t>for</a:t>
            </a:r>
            <a:r>
              <a:rPr lang="de-CH" sz="1200" dirty="0"/>
              <a:t> </a:t>
            </a:r>
            <a:r>
              <a:rPr lang="de-CH" sz="1200" dirty="0" err="1"/>
              <a:t>the</a:t>
            </a:r>
            <a:r>
              <a:rPr lang="de-CH" sz="1200" dirty="0"/>
              <a:t> </a:t>
            </a:r>
            <a:r>
              <a:rPr lang="de-CH" sz="1200" dirty="0" err="1"/>
              <a:t>arrangement</a:t>
            </a:r>
            <a:r>
              <a:rPr lang="de-CH" sz="1200" dirty="0"/>
              <a:t> </a:t>
            </a:r>
            <a:r>
              <a:rPr lang="de-CH" sz="1200" dirty="0" err="1"/>
              <a:t>of</a:t>
            </a:r>
            <a:r>
              <a:rPr lang="de-CH" sz="1200" dirty="0"/>
              <a:t> </a:t>
            </a:r>
            <a:r>
              <a:rPr lang="de-CH" sz="1200" dirty="0" err="1"/>
              <a:t>atoms</a:t>
            </a:r>
            <a:r>
              <a:rPr lang="de-CH" sz="1200" dirty="0"/>
              <a:t> in a </a:t>
            </a:r>
            <a:r>
              <a:rPr lang="de-CH" sz="1200" dirty="0" err="1"/>
              <a:t>crystall</a:t>
            </a:r>
            <a:r>
              <a:rPr lang="de-CH" sz="1200" dirty="0"/>
              <a:t> </a:t>
            </a:r>
            <a:r>
              <a:rPr lang="de-CH" sz="1200" dirty="0" err="1"/>
              <a:t>structure</a:t>
            </a:r>
            <a:r>
              <a:rPr lang="de-CH" sz="1200" dirty="0"/>
              <a:t>.</a:t>
            </a:r>
          </a:p>
          <a:p>
            <a:pPr marL="99566" indent="-99566"/>
            <a:r>
              <a:rPr lang="de-CH" sz="1200" dirty="0"/>
              <a:t>Energy and </a:t>
            </a:r>
            <a:r>
              <a:rPr lang="de-CH" sz="1200" dirty="0" err="1"/>
              <a:t>environment</a:t>
            </a:r>
            <a:r>
              <a:rPr lang="de-CH" sz="1200" dirty="0"/>
              <a:t>: </a:t>
            </a:r>
            <a:r>
              <a:rPr lang="de-CH" sz="1200" dirty="0" err="1"/>
              <a:t>distribution</a:t>
            </a:r>
            <a:r>
              <a:rPr lang="de-CH" sz="1200" dirty="0"/>
              <a:t> </a:t>
            </a:r>
            <a:r>
              <a:rPr lang="de-CH" sz="1200" dirty="0" err="1"/>
              <a:t>of</a:t>
            </a:r>
            <a:r>
              <a:rPr lang="de-CH" sz="1200" dirty="0"/>
              <a:t> </a:t>
            </a:r>
            <a:r>
              <a:rPr lang="de-CH" sz="1200" dirty="0" err="1"/>
              <a:t>water</a:t>
            </a:r>
            <a:r>
              <a:rPr lang="de-CH" sz="1200" dirty="0"/>
              <a:t> in a </a:t>
            </a:r>
            <a:r>
              <a:rPr lang="de-CH" sz="1200" dirty="0" err="1"/>
              <a:t>fuel</a:t>
            </a:r>
            <a:r>
              <a:rPr lang="de-CH" sz="1200" dirty="0"/>
              <a:t> </a:t>
            </a:r>
            <a:r>
              <a:rPr lang="de-CH" sz="1200" dirty="0" err="1"/>
              <a:t>cell</a:t>
            </a:r>
            <a:r>
              <a:rPr lang="de-CH" sz="1200" dirty="0"/>
              <a:t>.</a:t>
            </a:r>
          </a:p>
          <a:p>
            <a:pPr marL="99566" indent="-99566"/>
            <a:r>
              <a:rPr lang="de-CH" sz="1200" dirty="0"/>
              <a:t>Human </a:t>
            </a:r>
            <a:r>
              <a:rPr lang="de-CH" sz="1200" dirty="0" err="1"/>
              <a:t>health</a:t>
            </a:r>
            <a:r>
              <a:rPr lang="de-CH" sz="1200" dirty="0"/>
              <a:t>: </a:t>
            </a:r>
            <a:r>
              <a:rPr lang="de-CH" sz="1200" dirty="0" err="1"/>
              <a:t>structure</a:t>
            </a:r>
            <a:r>
              <a:rPr lang="de-CH" sz="1200" dirty="0"/>
              <a:t> </a:t>
            </a:r>
            <a:r>
              <a:rPr lang="de-CH" sz="1200" dirty="0" err="1"/>
              <a:t>of</a:t>
            </a:r>
            <a:r>
              <a:rPr lang="de-CH" sz="1200" dirty="0"/>
              <a:t> </a:t>
            </a:r>
            <a:r>
              <a:rPr lang="de-CH" sz="1200" dirty="0" err="1"/>
              <a:t>the</a:t>
            </a:r>
            <a:r>
              <a:rPr lang="de-CH" sz="1200" dirty="0"/>
              <a:t> </a:t>
            </a:r>
            <a:r>
              <a:rPr lang="de-CH" sz="1200" dirty="0" err="1"/>
              <a:t>myoglobin</a:t>
            </a:r>
            <a:r>
              <a:rPr lang="de-CH" sz="1200" dirty="0"/>
              <a:t> </a:t>
            </a:r>
            <a:r>
              <a:rPr lang="de-CH" sz="1200" dirty="0" err="1"/>
              <a:t>molecule</a:t>
            </a:r>
            <a:r>
              <a:rPr lang="de-CH" sz="1200" dirty="0"/>
              <a:t>, </a:t>
            </a:r>
            <a:r>
              <a:rPr lang="de-CH" sz="1200" dirty="0" err="1"/>
              <a:t>which</a:t>
            </a:r>
            <a:r>
              <a:rPr lang="de-CH" sz="1200" dirty="0"/>
              <a:t> </a:t>
            </a:r>
            <a:r>
              <a:rPr lang="de-CH" sz="1200" dirty="0" err="1"/>
              <a:t>is</a:t>
            </a:r>
            <a:r>
              <a:rPr lang="de-CH" sz="1200" dirty="0"/>
              <a:t> </a:t>
            </a:r>
            <a:r>
              <a:rPr lang="de-CH" sz="1200" dirty="0" err="1"/>
              <a:t>responsible</a:t>
            </a:r>
            <a:r>
              <a:rPr lang="de-CH" sz="1200" dirty="0"/>
              <a:t> </a:t>
            </a:r>
            <a:r>
              <a:rPr lang="de-CH" sz="1200" dirty="0" err="1"/>
              <a:t>for</a:t>
            </a:r>
            <a:r>
              <a:rPr lang="de-CH" sz="1200" dirty="0"/>
              <a:t> vital </a:t>
            </a:r>
            <a:r>
              <a:rPr lang="de-CH" sz="1200" dirty="0" err="1"/>
              <a:t>processes</a:t>
            </a:r>
            <a:r>
              <a:rPr lang="de-CH" sz="1200" dirty="0"/>
              <a:t> </a:t>
            </a:r>
            <a:r>
              <a:rPr lang="de-CH" sz="1200" dirty="0" err="1"/>
              <a:t>while</a:t>
            </a:r>
            <a:r>
              <a:rPr lang="de-CH" sz="1200" dirty="0"/>
              <a:t> </a:t>
            </a:r>
            <a:r>
              <a:rPr lang="de-CH" sz="1200" dirty="0" err="1"/>
              <a:t>breathing</a:t>
            </a:r>
            <a:r>
              <a:rPr lang="de-CH" sz="1200" dirty="0"/>
              <a:t>.</a:t>
            </a:r>
          </a:p>
          <a:p>
            <a:pPr marL="99566" indent="-99566"/>
            <a:r>
              <a:rPr lang="de-CH" sz="1200" dirty="0"/>
              <a:t>Development, </a:t>
            </a:r>
            <a:r>
              <a:rPr lang="de-CH" sz="1200" dirty="0" err="1"/>
              <a:t>construction</a:t>
            </a:r>
            <a:r>
              <a:rPr lang="de-CH" sz="1200" dirty="0"/>
              <a:t>, </a:t>
            </a:r>
            <a:r>
              <a:rPr lang="de-CH" sz="1200" dirty="0" err="1"/>
              <a:t>operation</a:t>
            </a:r>
            <a:r>
              <a:rPr lang="de-CH" sz="1200" dirty="0"/>
              <a:t>: </a:t>
            </a:r>
            <a:r>
              <a:rPr lang="de-CH" sz="1200" dirty="0" err="1"/>
              <a:t>one</a:t>
            </a:r>
            <a:r>
              <a:rPr lang="de-CH" sz="1200" dirty="0"/>
              <a:t> </a:t>
            </a:r>
            <a:r>
              <a:rPr lang="de-CH" sz="1200" dirty="0" err="1"/>
              <a:t>of</a:t>
            </a:r>
            <a:r>
              <a:rPr lang="de-CH" sz="1200" dirty="0"/>
              <a:t> </a:t>
            </a:r>
            <a:r>
              <a:rPr lang="de-CH" sz="1200" dirty="0" err="1"/>
              <a:t>the</a:t>
            </a:r>
            <a:r>
              <a:rPr lang="de-CH" sz="1200" dirty="0"/>
              <a:t> </a:t>
            </a:r>
            <a:r>
              <a:rPr lang="de-CH" sz="1200" dirty="0" err="1"/>
              <a:t>accelerator</a:t>
            </a:r>
            <a:r>
              <a:rPr lang="de-CH" sz="1200" dirty="0"/>
              <a:t> </a:t>
            </a:r>
            <a:r>
              <a:rPr lang="de-CH" sz="1200" dirty="0" err="1"/>
              <a:t>cavities</a:t>
            </a:r>
            <a:r>
              <a:rPr lang="de-CH" sz="1200" dirty="0"/>
              <a:t> </a:t>
            </a:r>
            <a:r>
              <a:rPr lang="de-CH" sz="1200" dirty="0" err="1"/>
              <a:t>of</a:t>
            </a:r>
            <a:r>
              <a:rPr lang="de-CH" sz="1200" dirty="0"/>
              <a:t> </a:t>
            </a:r>
            <a:r>
              <a:rPr lang="de-CH" sz="1200" dirty="0" err="1"/>
              <a:t>the</a:t>
            </a:r>
            <a:r>
              <a:rPr lang="de-CH" sz="1200" dirty="0"/>
              <a:t> large </a:t>
            </a:r>
            <a:r>
              <a:rPr lang="de-CH" sz="1200" dirty="0" err="1"/>
              <a:t>proton</a:t>
            </a:r>
            <a:r>
              <a:rPr lang="de-CH" sz="1200" dirty="0"/>
              <a:t> </a:t>
            </a:r>
            <a:r>
              <a:rPr lang="de-CH" sz="1200" dirty="0" err="1"/>
              <a:t>accelerator</a:t>
            </a:r>
            <a:r>
              <a:rPr lang="de-CH" sz="1200" dirty="0"/>
              <a:t> at PSI.</a:t>
            </a:r>
          </a:p>
          <a:p>
            <a:pPr marL="99566" indent="-99566"/>
            <a:r>
              <a:rPr lang="de-CH" sz="1200" dirty="0"/>
              <a:t>Large </a:t>
            </a:r>
            <a:r>
              <a:rPr lang="de-CH" sz="1200" dirty="0" err="1"/>
              <a:t>research</a:t>
            </a:r>
            <a:r>
              <a:rPr lang="de-CH" sz="1200" dirty="0"/>
              <a:t> </a:t>
            </a:r>
            <a:r>
              <a:rPr lang="de-CH" sz="1200" dirty="0" err="1"/>
              <a:t>facilities</a:t>
            </a:r>
            <a:r>
              <a:rPr lang="de-CH" sz="1200" dirty="0"/>
              <a:t>: </a:t>
            </a:r>
            <a:r>
              <a:rPr lang="de-CH" sz="1200" dirty="0" err="1"/>
              <a:t>left</a:t>
            </a:r>
            <a:r>
              <a:rPr lang="de-CH" sz="1200" dirty="0"/>
              <a:t>: SLS-hall; </a:t>
            </a:r>
            <a:r>
              <a:rPr lang="de-CH" sz="1200" dirty="0" err="1"/>
              <a:t>right</a:t>
            </a:r>
            <a:r>
              <a:rPr lang="de-CH" sz="1200" dirty="0"/>
              <a:t>: </a:t>
            </a:r>
            <a:r>
              <a:rPr lang="de-CH" sz="1200" dirty="0" err="1"/>
              <a:t>target</a:t>
            </a:r>
            <a:r>
              <a:rPr lang="de-CH" sz="1200" dirty="0"/>
              <a:t>-bloc in </a:t>
            </a:r>
            <a:r>
              <a:rPr lang="de-CH" sz="1200" dirty="0" err="1"/>
              <a:t>the</a:t>
            </a:r>
            <a:r>
              <a:rPr lang="de-CH" sz="1200" dirty="0"/>
              <a:t> SINQ, </a:t>
            </a:r>
            <a:r>
              <a:rPr lang="de-CH" sz="1200" dirty="0" err="1"/>
              <a:t>where</a:t>
            </a:r>
            <a:r>
              <a:rPr lang="de-CH" sz="1200" dirty="0"/>
              <a:t> </a:t>
            </a:r>
            <a:r>
              <a:rPr lang="de-CH" sz="1200" dirty="0" err="1"/>
              <a:t>the</a:t>
            </a:r>
            <a:r>
              <a:rPr lang="de-CH" sz="1200" dirty="0"/>
              <a:t> </a:t>
            </a:r>
            <a:r>
              <a:rPr lang="de-CH" sz="1200" dirty="0" err="1"/>
              <a:t>neutrons</a:t>
            </a:r>
            <a:r>
              <a:rPr lang="de-CH" sz="1200" dirty="0"/>
              <a:t> </a:t>
            </a:r>
            <a:r>
              <a:rPr lang="de-CH" sz="1200" dirty="0" err="1"/>
              <a:t>are</a:t>
            </a:r>
            <a:r>
              <a:rPr lang="de-CH" sz="1200" dirty="0"/>
              <a:t> </a:t>
            </a:r>
            <a:r>
              <a:rPr lang="de-CH" sz="1200" dirty="0" err="1"/>
              <a:t>produced</a:t>
            </a:r>
            <a:r>
              <a:rPr lang="de-CH" sz="1200" dirty="0"/>
              <a:t>.</a:t>
            </a:r>
          </a:p>
          <a:p>
            <a:pPr marL="99566" indent="-99566"/>
            <a:r>
              <a:rPr lang="de-CH" sz="1200" dirty="0"/>
              <a:t>Knowledge and </a:t>
            </a:r>
            <a:r>
              <a:rPr lang="de-CH" sz="1200" dirty="0" err="1"/>
              <a:t>expertise</a:t>
            </a:r>
            <a:r>
              <a:rPr lang="de-CH" sz="1200" dirty="0"/>
              <a:t>: </a:t>
            </a:r>
            <a:r>
              <a:rPr lang="de-CH" sz="1200" dirty="0" err="1"/>
              <a:t>thumbnail</a:t>
            </a:r>
            <a:r>
              <a:rPr lang="de-CH" sz="1200" dirty="0"/>
              <a:t> </a:t>
            </a:r>
            <a:r>
              <a:rPr lang="de-CH" sz="1200" dirty="0" err="1"/>
              <a:t>featuring</a:t>
            </a:r>
            <a:r>
              <a:rPr lang="de-CH" sz="1200" dirty="0"/>
              <a:t> </a:t>
            </a:r>
            <a:r>
              <a:rPr lang="de-CH" sz="1200" dirty="0" err="1"/>
              <a:t>the</a:t>
            </a:r>
            <a:r>
              <a:rPr lang="de-CH" sz="1200" dirty="0"/>
              <a:t> front </a:t>
            </a:r>
            <a:r>
              <a:rPr lang="de-CH" sz="1200" dirty="0" err="1"/>
              <a:t>covers</a:t>
            </a:r>
            <a:r>
              <a:rPr lang="de-CH" sz="1200" dirty="0"/>
              <a:t> </a:t>
            </a:r>
            <a:r>
              <a:rPr lang="de-CH" sz="1200" dirty="0" err="1"/>
              <a:t>of</a:t>
            </a:r>
            <a:r>
              <a:rPr lang="de-CH" sz="1200" dirty="0"/>
              <a:t> </a:t>
            </a:r>
            <a:r>
              <a:rPr lang="de-CH" sz="1200" dirty="0" err="1"/>
              <a:t>several</a:t>
            </a:r>
            <a:r>
              <a:rPr lang="de-CH" sz="1200" dirty="0"/>
              <a:t> </a:t>
            </a:r>
            <a:r>
              <a:rPr lang="de-CH" sz="1200" dirty="0" err="1"/>
              <a:t>scientific</a:t>
            </a:r>
            <a:r>
              <a:rPr lang="de-CH" sz="1200" dirty="0"/>
              <a:t> </a:t>
            </a:r>
            <a:r>
              <a:rPr lang="de-CH" sz="1200" dirty="0" err="1"/>
              <a:t>journals</a:t>
            </a:r>
            <a:r>
              <a:rPr lang="de-CH" sz="1200" dirty="0"/>
              <a:t>.</a:t>
            </a:r>
          </a:p>
          <a:p>
            <a:pPr marL="99566" indent="-99566"/>
            <a:r>
              <a:rPr lang="de-CH" sz="1200" dirty="0"/>
              <a:t>Education: </a:t>
            </a:r>
            <a:r>
              <a:rPr lang="de-CH" sz="1200" dirty="0" err="1"/>
              <a:t>thumbnail</a:t>
            </a:r>
            <a:r>
              <a:rPr lang="de-CH" sz="1200" dirty="0"/>
              <a:t> </a:t>
            </a:r>
            <a:r>
              <a:rPr lang="de-CH" sz="1200" dirty="0" err="1"/>
              <a:t>with</a:t>
            </a:r>
            <a:r>
              <a:rPr lang="de-CH" sz="1200" dirty="0"/>
              <a:t> a </a:t>
            </a:r>
            <a:r>
              <a:rPr lang="de-CH" sz="1200" dirty="0" err="1"/>
              <a:t>lecture</a:t>
            </a:r>
            <a:r>
              <a:rPr lang="de-CH" sz="1200" dirty="0"/>
              <a:t> hall.</a:t>
            </a:r>
          </a:p>
          <a:p>
            <a:pPr marL="99566" indent="-99566"/>
            <a:r>
              <a:rPr lang="de-CH" sz="1200" dirty="0"/>
              <a:t>Technology </a:t>
            </a:r>
            <a:r>
              <a:rPr lang="de-CH" sz="1200" dirty="0" err="1"/>
              <a:t>transfer</a:t>
            </a:r>
            <a:r>
              <a:rPr lang="de-CH" sz="1200" dirty="0"/>
              <a:t>: </a:t>
            </a:r>
            <a:r>
              <a:rPr lang="de-CH" sz="1200" dirty="0" err="1"/>
              <a:t>thumbnail</a:t>
            </a:r>
            <a:r>
              <a:rPr lang="de-CH" sz="1200" dirty="0"/>
              <a:t>: </a:t>
            </a:r>
            <a:r>
              <a:rPr lang="de-CH" sz="1200" dirty="0" err="1"/>
              <a:t>the</a:t>
            </a:r>
            <a:r>
              <a:rPr lang="de-CH" sz="1200" dirty="0"/>
              <a:t> </a:t>
            </a:r>
            <a:r>
              <a:rPr lang="de-CH" sz="1200" dirty="0" err="1"/>
              <a:t>bulb</a:t>
            </a:r>
            <a:r>
              <a:rPr lang="de-CH" sz="1200" dirty="0"/>
              <a:t> </a:t>
            </a:r>
            <a:r>
              <a:rPr lang="de-CH" sz="1200" dirty="0" err="1"/>
              <a:t>represents</a:t>
            </a:r>
            <a:r>
              <a:rPr lang="de-CH" sz="1200" dirty="0"/>
              <a:t> a </a:t>
            </a:r>
            <a:r>
              <a:rPr lang="de-CH" sz="1200" dirty="0" err="1"/>
              <a:t>good</a:t>
            </a:r>
            <a:r>
              <a:rPr lang="de-CH" sz="1200" dirty="0"/>
              <a:t> </a:t>
            </a:r>
            <a:r>
              <a:rPr lang="de-CH" sz="1200" dirty="0" err="1"/>
              <a:t>idea</a:t>
            </a:r>
            <a:r>
              <a:rPr lang="de-CH" sz="1200" dirty="0"/>
              <a:t> </a:t>
            </a:r>
            <a:r>
              <a:rPr lang="de-CH" sz="1200" dirty="0" err="1"/>
              <a:t>or</a:t>
            </a:r>
            <a:r>
              <a:rPr lang="de-CH" sz="1200" dirty="0"/>
              <a:t> an </a:t>
            </a:r>
            <a:r>
              <a:rPr lang="de-CH" sz="1200" dirty="0" err="1"/>
              <a:t>inspiration</a:t>
            </a:r>
            <a:r>
              <a:rPr lang="de-CH" sz="1200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22D555-741F-D7CA-8FE0-5661517053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40B426-44F7-4C47-B9B6-6E21902F1EBA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3758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/>
              <a:t>Re-Design Nico – Why using ortho-D2? Lower flux at cold wavelengths with para-H2 (Nico checked this).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2400" dirty="0"/>
          </a:p>
          <a:p>
            <a:r>
              <a:rPr lang="de-CH" sz="2400" b="0" dirty="0"/>
              <a:t>Engineering </a:t>
            </a:r>
            <a:r>
              <a:rPr lang="de-CH" sz="2400" b="0" dirty="0" err="1"/>
              <a:t>highlights</a:t>
            </a:r>
            <a:r>
              <a:rPr lang="de-CH" sz="2400" b="1" dirty="0"/>
              <a:t>:</a:t>
            </a:r>
            <a:r>
              <a:rPr lang="de-CH" sz="2400" dirty="0"/>
              <a:t> </a:t>
            </a:r>
            <a:r>
              <a:rPr lang="de-CH" sz="2400" dirty="0" err="1"/>
              <a:t>requires</a:t>
            </a:r>
            <a:r>
              <a:rPr lang="de-CH" sz="2400" dirty="0"/>
              <a:t> </a:t>
            </a:r>
            <a:r>
              <a:rPr lang="de-CH" sz="2400" dirty="0" err="1"/>
              <a:t>cryogenic</a:t>
            </a:r>
            <a:r>
              <a:rPr lang="de-CH" sz="2400" dirty="0"/>
              <a:t> </a:t>
            </a:r>
            <a:r>
              <a:rPr lang="de-CH" sz="2400" dirty="0" err="1"/>
              <a:t>redesign</a:t>
            </a:r>
            <a:r>
              <a:rPr lang="de-CH" sz="2400" dirty="0"/>
              <a:t> (pump-</a:t>
            </a:r>
            <a:r>
              <a:rPr lang="de-CH" sz="2400" dirty="0" err="1"/>
              <a:t>driven</a:t>
            </a:r>
            <a:r>
              <a:rPr lang="de-CH" sz="2400" dirty="0"/>
              <a:t> D₂ loop, </a:t>
            </a:r>
            <a:r>
              <a:rPr lang="de-CH" sz="2400" dirty="0" err="1"/>
              <a:t>micro-channel</a:t>
            </a:r>
            <a:r>
              <a:rPr lang="de-CH" sz="2400" dirty="0"/>
              <a:t> </a:t>
            </a:r>
            <a:r>
              <a:rPr lang="de-CH" sz="2400" dirty="0" err="1"/>
              <a:t>cooling</a:t>
            </a:r>
            <a:r>
              <a:rPr lang="de-CH" sz="2400" dirty="0"/>
              <a:t>, </a:t>
            </a:r>
            <a:r>
              <a:rPr lang="de-CH" sz="2400" dirty="0" err="1"/>
              <a:t>removal</a:t>
            </a:r>
            <a:r>
              <a:rPr lang="de-CH" sz="2400" dirty="0"/>
              <a:t> </a:t>
            </a:r>
            <a:r>
              <a:rPr lang="de-CH" sz="2400" dirty="0" err="1"/>
              <a:t>of</a:t>
            </a:r>
            <a:r>
              <a:rPr lang="de-CH" sz="2400" dirty="0"/>
              <a:t> </a:t>
            </a:r>
            <a:r>
              <a:rPr lang="de-CH" sz="2400" dirty="0" err="1"/>
              <a:t>thermosiphon</a:t>
            </a:r>
            <a:r>
              <a:rPr lang="de-CH" sz="2400" dirty="0"/>
              <a:t>).</a:t>
            </a:r>
          </a:p>
          <a:p>
            <a:r>
              <a:rPr lang="de-CH" sz="2400" b="0" dirty="0"/>
              <a:t>Validation</a:t>
            </a:r>
            <a:r>
              <a:rPr lang="de-CH" sz="2400" b="1" dirty="0"/>
              <a:t>:</a:t>
            </a:r>
            <a:r>
              <a:rPr lang="de-CH" sz="2400" dirty="0"/>
              <a:t> FOM = source </a:t>
            </a:r>
            <a:r>
              <a:rPr lang="de-CH" sz="2400" dirty="0" err="1"/>
              <a:t>brilliance</a:t>
            </a:r>
            <a:r>
              <a:rPr lang="de-CH" sz="2400" dirty="0"/>
              <a:t> at </a:t>
            </a:r>
            <a:r>
              <a:rPr lang="de-CH" sz="2400" dirty="0" err="1"/>
              <a:t>emission</a:t>
            </a:r>
            <a:r>
              <a:rPr lang="de-CH" sz="2400" dirty="0"/>
              <a:t> </a:t>
            </a:r>
            <a:r>
              <a:rPr lang="de-CH" sz="2400" dirty="0" err="1"/>
              <a:t>windows</a:t>
            </a:r>
            <a:r>
              <a:rPr lang="de-CH" sz="2400" dirty="0"/>
              <a:t>; multi-</a:t>
            </a:r>
            <a:r>
              <a:rPr lang="de-CH" sz="2400" dirty="0" err="1"/>
              <a:t>objective</a:t>
            </a:r>
            <a:r>
              <a:rPr lang="de-CH" sz="2400" dirty="0"/>
              <a:t> </a:t>
            </a:r>
            <a:r>
              <a:rPr lang="de-CH" sz="2400" dirty="0" err="1"/>
              <a:t>optimization</a:t>
            </a:r>
            <a:r>
              <a:rPr lang="de-CH" sz="2400" dirty="0"/>
              <a:t> </a:t>
            </a:r>
            <a:r>
              <a:rPr lang="de-CH" sz="2400" dirty="0" err="1"/>
              <a:t>with</a:t>
            </a:r>
            <a:r>
              <a:rPr lang="de-CH" sz="2400" dirty="0"/>
              <a:t> </a:t>
            </a:r>
            <a:r>
              <a:rPr lang="de-CH" sz="2400" i="1" dirty="0"/>
              <a:t>Dakota</a:t>
            </a:r>
            <a:r>
              <a:rPr lang="de-CH" sz="2400" dirty="0"/>
              <a:t> </a:t>
            </a:r>
            <a:r>
              <a:rPr lang="de-CH" sz="2400" dirty="0" err="1"/>
              <a:t>identifies</a:t>
            </a:r>
            <a:r>
              <a:rPr lang="de-CH" sz="2400" dirty="0"/>
              <a:t> </a:t>
            </a:r>
            <a:r>
              <a:rPr lang="de-CH" sz="2400" dirty="0" err="1"/>
              <a:t>best</a:t>
            </a:r>
            <a:r>
              <a:rPr lang="de-CH" sz="2400" dirty="0"/>
              <a:t> REH </a:t>
            </a:r>
            <a:r>
              <a:rPr lang="de-CH" sz="2400" dirty="0" err="1"/>
              <a:t>depths</a:t>
            </a:r>
            <a:r>
              <a:rPr lang="de-CH" sz="2400" dirty="0"/>
              <a:t> (≈ 5 cm).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2400" dirty="0"/>
          </a:p>
          <a:p>
            <a:endParaRPr lang="de-CH" sz="2400" dirty="0"/>
          </a:p>
          <a:p>
            <a:r>
              <a:rPr lang="en-US" sz="2400" dirty="0"/>
              <a:t>The heart of SINQ++ is a new cold source designed to double the brightness across all instruments.</a:t>
            </a:r>
            <a:br>
              <a:rPr lang="en-US" sz="2400" dirty="0"/>
            </a:br>
            <a:r>
              <a:rPr lang="en-US" sz="2400" dirty="0"/>
              <a:t>Starting from a validated MCNP model, we explored incremental tweaks through to a complete redesign.</a:t>
            </a:r>
            <a:br>
              <a:rPr lang="en-US" sz="2400" dirty="0"/>
            </a:br>
            <a:r>
              <a:rPr lang="en-US" sz="2400" dirty="0"/>
              <a:t>The most promising configuration—a fully filled, actively cooled liquid-D₂ tank with optimized re-entrant holes—shows up to 80 % higher brilliance in the cold range, potentially more with further optimization.</a:t>
            </a:r>
            <a:endParaRPr lang="de-CH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66865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is an areal view of the PSI, looking towards the south. On the horizon at distance of about 100km, you see on the snow-covered Swiss Alps. </a:t>
            </a:r>
          </a:p>
          <a:p>
            <a:endParaRPr lang="en-GB" dirty="0"/>
          </a:p>
          <a:p>
            <a:r>
              <a:rPr lang="en-GB" dirty="0"/>
              <a:t>In the foreground, you see the PSI and the reason of its existence, which are large user facilities: a muon, a neutron, a synchrotron and a free-electron laser facility.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40B426-44F7-4C47-B9B6-6E21902F1EBA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08503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04740-F3A7-1E1F-1966-627FE1717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BCCD2F-98F9-3887-F63D-E8BD94F99C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3DDA73-4D5F-D9AD-9FD2-215DBA226C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425665-77EC-D429-D380-620A282DA1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40B426-44F7-4C47-B9B6-6E21902F1EBA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88322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6" name="Shape 2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We operate 17 instruments, the great majority of which are in a peer-review access system. </a:t>
            </a:r>
          </a:p>
          <a:p>
            <a:endParaRPr/>
          </a:p>
          <a:p>
            <a:r>
              <a:t>These are all designed to study specific aspects of allow the structure or dynamics of a wide range of materials.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785608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794338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Emphasize that there is less background, allowing qualitive new experiments</a:t>
            </a:r>
          </a:p>
          <a:p>
            <a:r>
              <a:rPr lang="en-GB" dirty="0"/>
              <a:t>M</a:t>
            </a:r>
            <a:r>
              <a:rPr lang="en-CH" dirty="0"/>
              <a:t>ore info possibly in later talks</a:t>
            </a:r>
          </a:p>
        </p:txBody>
      </p:sp>
    </p:spTree>
    <p:extLst>
      <p:ext uri="{BB962C8B-B14F-4D97-AF65-F5344CB8AC3E}">
        <p14:creationId xmlns:p14="http://schemas.microsoft.com/office/powerpoint/2010/main" val="10450234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5921024-6CF7-C3AE-5745-01DBB367977C}" type="slidenum">
              <a:rPr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32248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3610B0-10C1-C641-9F36-CE5EED64FBDF}" type="slidenum">
              <a:rPr lang="en-CH" smtClean="0"/>
              <a:t>26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635332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B7B055-6EBE-8F6D-5BF8-A039F12149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7A70AED-D4F7-6145-F1C4-46315F34FF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3FA8D37-D2A3-E3B3-3656-B0C38C451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45CFB-0155-45FA-855C-F0302350EB15}" type="datetimeFigureOut">
              <a:rPr lang="de-CH" smtClean="0"/>
              <a:t>12.04.26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B173DBA-8EE4-174C-D1D8-64F2590BE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F6E2D63-E14F-3B38-78AB-FF5DA5F3F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2C858-3DC8-4B96-8857-CD9D3AD50D8C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93918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AB2FB0-59D6-B771-12A7-7684AD26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C029C32-AC2F-709D-2C4D-7666A92F0F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CC8CA26-652D-6476-0ABC-9912698FC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45CFB-0155-45FA-855C-F0302350EB15}" type="datetimeFigureOut">
              <a:rPr lang="de-CH" smtClean="0"/>
              <a:t>12.04.26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522AA3-6A87-A62E-C859-60A32C091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DF7673B-6D78-568B-7184-751623FD8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2C858-3DC8-4B96-8857-CD9D3AD50D8C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95052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62FAAC9-9E89-B875-44AB-99008F239D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19DEFAC-E1F2-5A5B-0532-1A69E28E27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9AC98D5-8638-571C-4FD4-9B6C36CD3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45CFB-0155-45FA-855C-F0302350EB15}" type="datetimeFigureOut">
              <a:rPr lang="de-CH" smtClean="0"/>
              <a:t>12.04.26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1C825C-59E4-2B0E-63EF-5F242B082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4AB313A-CC77-F5A7-AE22-523AE35C8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2C858-3DC8-4B96-8857-CD9D3AD50D8C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69741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Blue PS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B86F663E-A62D-0CAD-5737-A11BE4D02B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6" y="1558"/>
            <a:ext cx="12189228" cy="685488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5854"/>
            <a:ext cx="8045451" cy="2007994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820" cy="73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5102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A8B8A68-2013-7A50-3DFF-79E25B8408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6" y="1558"/>
            <a:ext cx="12189228" cy="685488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D577D92-A6C2-D2B8-7044-B46CDEEE87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820" cy="73007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8045451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/>
              <a:t>Location, DD Month YYYY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E49241A-9E14-C07D-7433-98C0D5DA7AEC}"/>
              </a:ext>
            </a:extLst>
          </p:cNvPr>
          <p:cNvPicPr>
            <a:picLocks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8"/>
          <a:stretch/>
        </p:blipFill>
        <p:spPr>
          <a:xfrm>
            <a:off x="2532062" y="536705"/>
            <a:ext cx="1622109" cy="3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354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Dark Blue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722682E1-BDD2-BA0B-22F2-3AE34EBB20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4" y="1948"/>
            <a:ext cx="12190615" cy="68556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5464"/>
            <a:ext cx="8045451" cy="2008384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820" cy="73007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8E0DFA1-FB3F-638E-5DB8-EB23BE65B54A}"/>
              </a:ext>
            </a:extLst>
          </p:cNvPr>
          <p:cNvPicPr>
            <a:picLocks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8"/>
          <a:stretch/>
        </p:blipFill>
        <p:spPr>
          <a:xfrm>
            <a:off x="2532062" y="536705"/>
            <a:ext cx="1622109" cy="3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97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B38DCA60-4450-B213-8B4C-328CD0ED5D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4" y="1948"/>
            <a:ext cx="12190615" cy="68556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5464"/>
            <a:ext cx="8045451" cy="2008384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820" cy="73007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A72EA5E-7F0C-6DE6-C84D-CB0A213F2F25}"/>
              </a:ext>
            </a:extLst>
          </p:cNvPr>
          <p:cNvPicPr>
            <a:picLocks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8"/>
          <a:stretch/>
        </p:blipFill>
        <p:spPr>
          <a:xfrm>
            <a:off x="2532062" y="536705"/>
            <a:ext cx="1622109" cy="3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30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chemeClr val="tx1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3F45EC1-F84C-B317-BFD3-F54D74A6F5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8"/>
          <a:stretch/>
        </p:blipFill>
        <p:spPr>
          <a:xfrm>
            <a:off x="2531778" y="534323"/>
            <a:ext cx="1622109" cy="38215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7412"/>
            <a:ext cx="5292725" cy="2006436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738133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/>
              <a:t>Add image by tapping on icon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4330D73-82D5-CA5B-8B8C-ECBA1970E4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8"/>
          <a:stretch/>
        </p:blipFill>
        <p:spPr>
          <a:xfrm>
            <a:off x="2531778" y="534323"/>
            <a:ext cx="1622109" cy="38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6350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/>
              <a:t>Add image by tapping on icon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0525DB6-2E5F-FBD3-2BE7-BF5DE7F6B9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8"/>
          <a:stretch/>
        </p:blipFill>
        <p:spPr>
          <a:xfrm>
            <a:off x="2531778" y="534323"/>
            <a:ext cx="1622109" cy="38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578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Pin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/>
              <a:t>Add image by tapping on icon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3F8DBAA-7CB4-E30F-6F61-7432A53281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8"/>
          <a:stretch/>
        </p:blipFill>
        <p:spPr>
          <a:xfrm>
            <a:off x="2531778" y="534323"/>
            <a:ext cx="1622109" cy="38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964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EBE9C1-5A04-1DA9-0329-398E3DCB7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C253631-1966-0DFF-BCF2-849C0FE92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1AF74E2-9A40-6153-953D-41898100D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45CFB-0155-45FA-855C-F0302350EB15}" type="datetimeFigureOut">
              <a:rPr lang="de-CH" smtClean="0"/>
              <a:t>12.04.26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CA9EA9-7323-373E-92AA-955BF36E9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8EE3BF9-BBDD-A80A-BD7B-2EB9BC668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2C858-3DC8-4B96-8857-CD9D3AD50D8C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658097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ing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C77093-18A5-4303-8D42-D42FD2CD79AB}" type="datetime1">
              <a:rPr lang="de-CH" noProof="0" smtClean="0"/>
              <a:t>12.04.26</a:t>
            </a:fld>
            <a:endParaRPr lang="en-GB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PSI Center for Neutron and Muon Sciences</a:t>
            </a:r>
            <a:endParaRPr lang="en-GB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250825" indent="-250825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/>
              <a:t>Section Heading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26DA47E-D7F3-07E8-00B3-57D325A007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5134" y="305378"/>
            <a:ext cx="881465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521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ing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D5728D-50A8-4383-A50C-254EABB916DE}" type="datetime1">
              <a:rPr lang="de-CH" noProof="0" smtClean="0"/>
              <a:t>12.04.26</a:t>
            </a:fld>
            <a:endParaRPr lang="en-GB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PSI Center for Neutron and Muon Sciences</a:t>
            </a:r>
            <a:endParaRPr lang="en-GB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250825" indent="-250825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/>
              <a:t>Section Heading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26DA47E-D7F3-07E8-00B3-57D325A007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5134" y="305378"/>
            <a:ext cx="881465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4508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F6EE1-DCB8-4B46-BDAC-5223FF5BF56E}" type="datetime1">
              <a:rPr lang="de-CH" noProof="0" smtClean="0"/>
              <a:t>12.04.26</a:t>
            </a:fld>
            <a:endParaRPr lang="en-GB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Neutron and Muon Sciences</a:t>
            </a:r>
            <a:endParaRPr lang="en-GB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/>
            </a:lvl1pPr>
            <a:lvl2pPr marL="0" indent="0">
              <a:buFontTx/>
              <a:buNone/>
              <a:defRPr/>
            </a:lvl2pPr>
            <a:lvl3pPr marL="250825" indent="-250825">
              <a:defRPr/>
            </a:lvl3pPr>
          </a:lstStyle>
          <a:p>
            <a:pPr lvl="0"/>
            <a:r>
              <a:rPr lang="en-GB" noProof="0"/>
              <a:t>Section Heading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346712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 Yellow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F4005-3535-4F7B-B692-29E3430811FE}" type="datetime1">
              <a:rPr lang="de-CH" noProof="0" smtClean="0"/>
              <a:t>12.04.26</a:t>
            </a:fld>
            <a:endParaRPr lang="en-GB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Neutron and Muon Sciences</a:t>
            </a:r>
            <a:endParaRPr lang="en-GB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/>
            </a:lvl1pPr>
            <a:lvl2pPr marL="0" indent="0">
              <a:buFontTx/>
              <a:buNone/>
              <a:defRPr/>
            </a:lvl2pPr>
            <a:lvl3pPr marL="250825" indent="-250825">
              <a:defRPr/>
            </a:lvl3pPr>
          </a:lstStyle>
          <a:p>
            <a:pPr lvl="0"/>
            <a:r>
              <a:rPr lang="en-GB" noProof="0"/>
              <a:t>Section Heading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851470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8964613" cy="4644616"/>
          </a:xfrm>
        </p:spPr>
        <p:txBody>
          <a:bodyPr/>
          <a:lstStyle>
            <a:lvl1pPr defTabSz="984250">
              <a:tabLst>
                <a:tab pos="536575" algn="l"/>
              </a:tabLst>
              <a:defRPr/>
            </a:lvl1pPr>
            <a:lvl2pPr>
              <a:tabLst>
                <a:tab pos="536575" algn="l"/>
              </a:tabLst>
              <a:defRPr/>
            </a:lvl2pPr>
          </a:lstStyle>
          <a:p>
            <a:pPr lvl="0"/>
            <a:r>
              <a:rPr lang="en-GB" noProof="0"/>
              <a:t>Add Content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06DE8-6C41-4D92-B2CB-09ED7CAF9EB3}" type="datetime1">
              <a:rPr lang="de-CH" noProof="0" smtClean="0"/>
              <a:t>12.04.26</a:t>
            </a:fld>
            <a:endParaRPr lang="en-GB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Neutron and Muon Sciences</a:t>
            </a:r>
            <a:endParaRPr lang="en-GB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A939BEE7-204C-1008-67F3-C8FC6E64EB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5281700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xtra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10801349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Add Content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073C2-F0D7-4A24-9886-2BC1DDD0AEC9}" type="datetime1">
              <a:rPr lang="de-CH" noProof="0" smtClean="0"/>
              <a:t>12.04.26</a:t>
            </a:fld>
            <a:endParaRPr lang="en-GB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Neutron and Muon Sciences</a:t>
            </a:r>
            <a:endParaRPr lang="en-GB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171130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5291476" cy="464461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/>
              <a:t>Add Content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DBA4F-0B87-4C95-BDB5-8EF8C0C3A759}" type="datetime1">
              <a:rPr lang="de-CH" noProof="0" smtClean="0"/>
              <a:t>12.04.26</a:t>
            </a:fld>
            <a:endParaRPr lang="en-GB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Neutron and Muon Sciences</a:t>
            </a:r>
            <a:endParaRPr lang="en-GB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03327075-DC64-5DAB-E02B-8A18CBF5A99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05201" y="1376773"/>
            <a:ext cx="5291474" cy="464461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/>
              <a:t>Add Content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612629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5292725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Add Content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E6E18-2E03-4CD5-B270-8271A242D30A}" type="datetime1">
              <a:rPr lang="de-CH" noProof="0" smtClean="0"/>
              <a:t>12.04.26</a:t>
            </a:fld>
            <a:endParaRPr lang="en-GB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Neutron and Muon Sciences</a:t>
            </a:r>
            <a:endParaRPr lang="en-GB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03948" y="1449389"/>
            <a:ext cx="5292725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39298169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203950" y="1376773"/>
            <a:ext cx="5292724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Add Content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77055-2769-443C-ACB6-78C99789A72C}" type="datetime1">
              <a:rPr lang="de-CH" noProof="0" smtClean="0"/>
              <a:t>12.04.26</a:t>
            </a:fld>
            <a:endParaRPr lang="en-GB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Neutron and Muon Sciences</a:t>
            </a:r>
            <a:endParaRPr lang="en-GB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1449389"/>
            <a:ext cx="5292724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23180662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024D5AC-18B7-42A0-8763-5161D9B6B29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5" y="1449389"/>
            <a:ext cx="8964613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/>
              <a:t>Add image by tapping on icon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EB216CB-AE9D-4C01-AD48-4B791587519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F07EDC9-EF41-4E42-8FEF-D4254A53D4D0}" type="datetime1">
              <a:rPr lang="de-CH" noProof="0" smtClean="0"/>
              <a:t>12.04.26</a:t>
            </a:fld>
            <a:endParaRPr lang="en-GB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3E67269-0443-40A6-8D53-CF9C30AE720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0"/>
              <a:t>PSI Center for Neutron and Muon Sciences</a:t>
            </a:r>
            <a:endParaRPr lang="en-GB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D2179C-3288-47A5-A587-1B7255A2C3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25958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83C093-D4E4-F0B4-89EF-577032696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EE1CF39-3BB9-D812-4081-502BC1961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E557FC-03A8-6DB8-E67D-F6D5556E4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45CFB-0155-45FA-855C-F0302350EB15}" type="datetimeFigureOut">
              <a:rPr lang="de-CH" smtClean="0"/>
              <a:t>12.04.26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5529A20-5CFC-6EFE-F03A-5059FF22B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37907F-A224-6647-B94B-5743D21C4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2C858-3DC8-4B96-8857-CD9D3AD50D8C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739373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D5580-AE1D-4A15-B015-0BAB533AB508}" type="datetime1">
              <a:rPr lang="de-CH" noProof="0" smtClean="0"/>
              <a:t>12.04.26</a:t>
            </a:fld>
            <a:endParaRPr lang="en-GB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Neutron and Muon Sciences</a:t>
            </a:r>
            <a:endParaRPr lang="en-GB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1449389"/>
            <a:ext cx="5292724" cy="4571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/>
              <a:t>Add image by tapping on icon</a:t>
            </a:r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17580FB4-DD13-1B0D-5A9E-15F0A7CB6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48" y="1449389"/>
            <a:ext cx="5292725" cy="4571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7236277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D2FAB-B738-4C4C-AF2C-D9DFA052A92D}" type="datetime1">
              <a:rPr lang="de-CH" noProof="0" smtClean="0"/>
              <a:t>12.04.26</a:t>
            </a:fld>
            <a:endParaRPr lang="en-GB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Neutron and Muon Sciences</a:t>
            </a:r>
            <a:endParaRPr lang="en-GB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9"/>
            <a:ext cx="7129461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/>
              <a:t>Add image by tapping on icon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F99B93C7-FD88-F860-2772-AA3BFEC82D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Add Content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798952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03E50-1ECF-4336-B262-3FF40C2186B2}" type="datetime1">
              <a:rPr lang="de-CH" noProof="0" smtClean="0"/>
              <a:t>12.04.26</a:t>
            </a:fld>
            <a:endParaRPr lang="en-GB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Neutron and Muon Sciences</a:t>
            </a:r>
            <a:endParaRPr lang="en-GB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9"/>
            <a:ext cx="3457575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/>
              <a:t>Add image by tapping on icon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/>
              <a:t>Add image by tapping on icon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C5A45EC1-6C70-C75B-70A0-557B1FE6DA3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Add Content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3477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E6BE3-CD9E-4978-8A7F-64F697B8605B}" type="datetime1">
              <a:rPr lang="de-CH" noProof="0" smtClean="0"/>
              <a:t>12.04.26</a:t>
            </a:fld>
            <a:endParaRPr lang="en-GB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Neutron and Muon Sciences</a:t>
            </a:r>
            <a:endParaRPr lang="en-GB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/>
              <a:t>Add image by tapping on icon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/>
              <a:t>Add image by tapping on icon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FDF6C985-A691-B0CD-8A11-7C955F3245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67213" y="3843389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C772A35F-591D-5A80-72BC-28B068C3A56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Add Content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967240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2BAF3-5489-4512-80D0-B47DA25855CA}" type="datetime1">
              <a:rPr lang="de-CH" noProof="0" smtClean="0"/>
              <a:t>12.04.26</a:t>
            </a:fld>
            <a:endParaRPr lang="en-GB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Neutron and Muon Sciences</a:t>
            </a:r>
            <a:endParaRPr lang="en-GB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/>
              <a:t>Add image by tapping on icon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217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/>
              <a:t>Add image by tapping on icon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FDF6C985-A691-B0CD-8A11-7C955F3245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67213" y="3843389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/>
              <a:t>Add image by tapping on icon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CE065AA4-86F5-4BAD-ED9D-98129FDEFEF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40688" y="3843387"/>
            <a:ext cx="3455986" cy="2178001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089D7F61-76FC-5B15-D914-2BB427BF71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Add Content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274961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97B48-A48B-42CE-966E-6085FA0636A8}" type="datetime1">
              <a:rPr lang="de-CH" noProof="0" smtClean="0"/>
              <a:t>12.04.26</a:t>
            </a:fld>
            <a:endParaRPr lang="en-GB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Neutron and Muon Sciences</a:t>
            </a:r>
            <a:endParaRPr lang="en-GB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EED849DD-27BF-60D5-0E2A-BC6C9A827AC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7129463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Add Content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8CA68BBC-536B-0C49-B239-F2A8A8ACBA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19643097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wo wid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7F46B-646F-47EE-B701-DF27178D8060}" type="datetime1">
              <a:rPr lang="de-CH" noProof="0" smtClean="0"/>
              <a:t>12.04.26</a:t>
            </a:fld>
            <a:endParaRPr lang="en-GB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Neutron and Muon Sciences</a:t>
            </a:r>
            <a:endParaRPr lang="en-GB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217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/>
              <a:t>Add image by tapping on icon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CE065AA4-86F5-4BAD-ED9D-98129FDEFEF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40688" y="3843387"/>
            <a:ext cx="3455986" cy="2178001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EED849DD-27BF-60D5-0E2A-BC6C9A827AC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7129463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Add Content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332837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5A8D-CB4C-4DC2-B52D-3E4D31AB6CDF}" type="datetime1">
              <a:rPr lang="de-CH" noProof="0" smtClean="0"/>
              <a:t>12.04.26</a:t>
            </a:fld>
            <a:endParaRPr lang="en-GB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Neutron and Muon Sciences</a:t>
            </a:r>
            <a:endParaRPr lang="en-GB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1449389"/>
            <a:ext cx="5292724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/>
              <a:t>Add image by tapping on icon</a:t>
            </a:r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17580FB4-DD13-1B0D-5A9E-15F0A7CB6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48" y="1449389"/>
            <a:ext cx="5292725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/>
              <a:t>Add image by tapping on icon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747A0213-C397-B258-EE3A-69DBB54DD3B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4553982"/>
            <a:ext cx="5291476" cy="146740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/>
              <a:t>Add Content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DE0905A-F588-783E-2408-3EEBCC47B7C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05201" y="4553982"/>
            <a:ext cx="5291474" cy="146740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/>
              <a:t>Add Content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718308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025A6-6F18-4EDF-91B2-FD24EF78DE5F}" type="datetime1">
              <a:rPr lang="de-CH" noProof="0" smtClean="0"/>
              <a:t>12.04.26</a:t>
            </a:fld>
            <a:endParaRPr lang="en-GB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Neutron and Muon Sciences</a:t>
            </a:r>
            <a:endParaRPr lang="en-GB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2987724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/>
              <a:t>Add image by tapping on icon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11B3F6C3-759F-AE0A-F24C-FF78D18C5F8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4545123"/>
            <a:ext cx="3455987" cy="1476265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/>
              <a:t>Add Content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/>
              <a:t>Add image by tapping on icon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FDF6C985-A691-B0CD-8A11-7C955F3245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5" y="1449388"/>
            <a:ext cx="3457575" cy="2987724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D982B28-131F-0EF1-DBEF-7E5426DA6F8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368801" y="4545123"/>
            <a:ext cx="3455987" cy="1476265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/>
              <a:t>Add Content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A5C3130-D9C4-9998-9902-8B054B64116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8040688" y="4545123"/>
            <a:ext cx="3455987" cy="1476265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/>
              <a:t>Add Content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76150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C227F-D933-4B52-89D0-B951AFEE3DCC}" type="datetime1">
              <a:rPr lang="de-CH" noProof="0" smtClean="0"/>
              <a:t>12.04.26</a:t>
            </a:fld>
            <a:endParaRPr lang="en-GB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Neutron and Muon Sciences</a:t>
            </a:r>
            <a:endParaRPr lang="en-GB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12784F6E-FB73-D6E4-8C2C-41F75D7C722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5327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/>
              <a:t>Add image by tapping on icon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2EA8E577-195E-4B1A-BC32-FE3D591B8C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58673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0646FBB3-9915-B3D3-1716-7B2E4AB38A5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50050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3FC8EB0-667A-22B3-F4B0-8DFF686556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03950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/>
              <a:t>Add image by tapping on icon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2B3EE353-935F-47F2-890E-86D599D69C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5325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7650EC49-433E-6552-2740-6B65EFF948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49108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38A397CC-14F5-DD8F-565D-CB576CCEF0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02891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52C714DB-CD94-62D4-DBCC-363F77E96B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675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24631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7E2C9B-1E69-5EA6-F996-A117B4AB0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833ADC8-13DB-F790-CF45-38B973E3F3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0C5C66F-ADEE-7DB2-E90D-E11DC86D2F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4D96938-2F16-6838-5F1D-2FEB21B4F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45CFB-0155-45FA-855C-F0302350EB15}" type="datetimeFigureOut">
              <a:rPr lang="de-CH" smtClean="0"/>
              <a:t>12.04.26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B6A00D0-8F2A-12EF-B151-F6BDE9F8D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092FFDB-2C85-B5F4-C98B-747AFD0BE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2C858-3DC8-4B96-8857-CD9D3AD50D8C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108192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AC002-36F2-4E59-A952-C8536C8FB32B}" type="datetime1">
              <a:rPr lang="de-CH" noProof="0" smtClean="0"/>
              <a:t>12.04.26</a:t>
            </a:fld>
            <a:endParaRPr lang="en-GB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Neutron and Muon Sciences</a:t>
            </a:r>
            <a:endParaRPr lang="en-GB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18983A1D-4D6A-20A1-246F-D90E834D68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1EC548A2-BD24-9227-A6CD-523677F543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1FDEC21-8808-4E1C-5D07-37DFA511752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5" y="1449388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/>
              <a:t>Add image by tapping on icon</a:t>
            </a:r>
          </a:p>
        </p:txBody>
      </p:sp>
      <p:sp>
        <p:nvSpPr>
          <p:cNvPr id="16" name="Bildplatzhalter 4">
            <a:extLst>
              <a:ext uri="{FF2B5EF4-FFF2-40B4-BE49-F238E27FC236}">
                <a16:creationId xmlns:a16="http://schemas.microsoft.com/office/drawing/2014/main" id="{C093E107-B829-CEE4-9295-B1B84BEAE14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67212" y="3852000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/>
              <a:t>Add image by tapping on icon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269E9327-75CD-A94E-4F13-6C971DCF19A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040688" y="3852000"/>
            <a:ext cx="3455986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/>
              <a:t>Add image by tapping on icon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7B4B6D58-21AF-6B45-2504-E31EDE54A33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95325" y="3852000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/>
              <a:t>Add image by tapping on icon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7EDE1E8A-EFD6-AFE3-8FC8-A8781D081C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5" y="5689101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90B09162-F170-AF79-446C-2FD12FCF2E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67212" y="5689101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B625CAA8-22B4-0491-F50F-A64DB81820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40688" y="5689101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233B6E2E-EE51-3815-5A82-51C2D0BDCDE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5325" y="3299877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DC029808-0B66-A918-9826-7CF902C7DE3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67212" y="3299877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25" name="Textplatzhalter 19">
            <a:extLst>
              <a:ext uri="{FF2B5EF4-FFF2-40B4-BE49-F238E27FC236}">
                <a16:creationId xmlns:a16="http://schemas.microsoft.com/office/drawing/2014/main" id="{0C032556-82F7-0D1B-C717-506C730F768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40688" y="3299877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61968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8437-90B7-46CA-BC9D-E42764A9274E}" type="datetime1">
              <a:rPr lang="de-CH" noProof="0" smtClean="0"/>
              <a:t>12.04.26</a:t>
            </a:fld>
            <a:endParaRPr lang="en-GB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Neutron and Muon Sciences</a:t>
            </a:r>
            <a:endParaRPr lang="en-GB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12784F6E-FB73-D6E4-8C2C-41F75D7C722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5327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/>
              <a:t>Add image by tapping on icon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2EA8E577-195E-4B1A-BC32-FE3D591B8C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58673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0646FBB3-9915-B3D3-1716-7B2E4AB38A5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50050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3FC8EB0-667A-22B3-F4B0-8DFF686556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03950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/>
              <a:t>Add image by tapping on icon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7650EC49-433E-6552-2740-6B65EFF948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49108" y="5689100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38A397CC-14F5-DD8F-565D-CB576CCEF0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08300" y="5689100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52C714DB-CD94-62D4-DBCC-363F77E96B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675" y="5689100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FF900A0F-DD38-976A-BFC1-92B5ACB7395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95325" y="3852000"/>
            <a:ext cx="2538000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/>
              <a:t>Add image by tapping on icon</a:t>
            </a:r>
          </a:p>
        </p:txBody>
      </p:sp>
      <p:sp>
        <p:nvSpPr>
          <p:cNvPr id="8" name="Textplatzhalter 19">
            <a:extLst>
              <a:ext uri="{FF2B5EF4-FFF2-40B4-BE49-F238E27FC236}">
                <a16:creationId xmlns:a16="http://schemas.microsoft.com/office/drawing/2014/main" id="{530B9B83-A2E6-A97A-6B7B-389BCDC2C8C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5325" y="3299877"/>
            <a:ext cx="253682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11" name="Textplatzhalter 19">
            <a:extLst>
              <a:ext uri="{FF2B5EF4-FFF2-40B4-BE49-F238E27FC236}">
                <a16:creationId xmlns:a16="http://schemas.microsoft.com/office/drawing/2014/main" id="{CD6A5AE7-8194-069E-96C6-A9A19A691F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5" y="5689101"/>
            <a:ext cx="2540001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12" name="Textplatzhalter 19">
            <a:extLst>
              <a:ext uri="{FF2B5EF4-FFF2-40B4-BE49-F238E27FC236}">
                <a16:creationId xmlns:a16="http://schemas.microsoft.com/office/drawing/2014/main" id="{E33B1E40-AEE0-028C-74FA-4DA2F2785C8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48050" y="3299877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13" name="Textplatzhalter 19">
            <a:extLst>
              <a:ext uri="{FF2B5EF4-FFF2-40B4-BE49-F238E27FC236}">
                <a16:creationId xmlns:a16="http://schemas.microsoft.com/office/drawing/2014/main" id="{6CF8C6E7-2EBA-0F42-5F97-0B15A298F57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08300" y="3299877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16" name="Textplatzhalter 19">
            <a:extLst>
              <a:ext uri="{FF2B5EF4-FFF2-40B4-BE49-F238E27FC236}">
                <a16:creationId xmlns:a16="http://schemas.microsoft.com/office/drawing/2014/main" id="{A8581B57-63E2-3060-2AF6-9711ABA1492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955617" y="3299877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615C431B-993D-61F7-28CB-6E9C6E916B27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957560" y="385200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/>
              <a:t>Add image by tapping on icon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5F9CC3CC-2D09-5169-EE63-2F307DD025AE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448937" y="385200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/>
              <a:t>Add image by tapping on icon</a:t>
            </a:r>
          </a:p>
        </p:txBody>
      </p: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05CD9CF5-8030-A2FA-B5F1-BDE8A3AB64FE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202837" y="385200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12354895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lve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1B3D8-C087-4470-AB8E-12277E1B53ED}" type="datetime1">
              <a:rPr lang="de-CH" noProof="0" smtClean="0"/>
              <a:t>12.04.26</a:t>
            </a:fld>
            <a:endParaRPr lang="en-GB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Neutron and Muon Sciences</a:t>
            </a:r>
            <a:endParaRPr lang="en-GB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18983A1D-4D6A-20A1-246F-D90E834D68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1EC548A2-BD24-9227-A6CD-523677F543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874248" y="1449389"/>
            <a:ext cx="1622425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1FDEC21-8808-4E1C-5D07-37DFA511752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6" y="144938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/>
              <a:t>Add image by tapping on icon</a:t>
            </a:r>
          </a:p>
        </p:txBody>
      </p:sp>
      <p:sp>
        <p:nvSpPr>
          <p:cNvPr id="16" name="Bildplatzhalter 4">
            <a:extLst>
              <a:ext uri="{FF2B5EF4-FFF2-40B4-BE49-F238E27FC236}">
                <a16:creationId xmlns:a16="http://schemas.microsoft.com/office/drawing/2014/main" id="{C093E107-B829-CEE4-9295-B1B84BEAE14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67212" y="385199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/>
              <a:t>Add image by tapping on icon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269E9327-75CD-A94E-4F13-6C971DCF19A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040688" y="3852000"/>
            <a:ext cx="1619250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/>
              <a:t>Add image by tapping on icon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7B4B6D58-21AF-6B45-2504-E31EDE54A33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95326" y="385199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/>
              <a:t>Add image by tapping on icon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7EDE1E8A-EFD6-AFE3-8FC8-A8781D081C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6" y="5589240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90B09162-F170-AF79-446C-2FD12FCF2E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67212" y="5589240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B625CAA8-22B4-0491-F50F-A64DB81820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40688" y="5589240"/>
            <a:ext cx="1619995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233B6E2E-EE51-3815-5A82-51C2D0BDCDE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5326" y="3204724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DC029808-0B66-A918-9826-7CF902C7DE3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67212" y="3204724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25" name="Textplatzhalter 19">
            <a:extLst>
              <a:ext uri="{FF2B5EF4-FFF2-40B4-BE49-F238E27FC236}">
                <a16:creationId xmlns:a16="http://schemas.microsoft.com/office/drawing/2014/main" id="{0C032556-82F7-0D1B-C717-506C730F768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875092" y="3204724"/>
            <a:ext cx="1623171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1C50D6C7-B8FE-16E3-A56F-215DF2E7FD0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532062" y="144938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/>
              <a:t>Add image by tapping on icon</a:t>
            </a:r>
          </a:p>
        </p:txBody>
      </p:sp>
      <p:sp>
        <p:nvSpPr>
          <p:cNvPr id="7" name="Textplatzhalter 19">
            <a:extLst>
              <a:ext uri="{FF2B5EF4-FFF2-40B4-BE49-F238E27FC236}">
                <a16:creationId xmlns:a16="http://schemas.microsoft.com/office/drawing/2014/main" id="{F254DC50-8CC2-CE50-0FB2-B9D82F2F6FB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32062" y="3204724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4356FD2E-817C-6008-A624-C0ED226EC77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202363" y="1449389"/>
            <a:ext cx="1622425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/>
              <a:t>Add image by tapping on icon</a:t>
            </a:r>
          </a:p>
        </p:txBody>
      </p:sp>
      <p:sp>
        <p:nvSpPr>
          <p:cNvPr id="11" name="Textplatzhalter 19">
            <a:extLst>
              <a:ext uri="{FF2B5EF4-FFF2-40B4-BE49-F238E27FC236}">
                <a16:creationId xmlns:a16="http://schemas.microsoft.com/office/drawing/2014/main" id="{B844240D-6410-EAE1-FBFE-02793B43B5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02362" y="3204724"/>
            <a:ext cx="1622425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12" name="Bildplatzhalter 4">
            <a:extLst>
              <a:ext uri="{FF2B5EF4-FFF2-40B4-BE49-F238E27FC236}">
                <a16:creationId xmlns:a16="http://schemas.microsoft.com/office/drawing/2014/main" id="{4729A6D7-E881-5FD5-1C1E-FD7A660187B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040688" y="1449389"/>
            <a:ext cx="1619250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/>
              <a:t>Add image by tapping on icon</a:t>
            </a:r>
          </a:p>
        </p:txBody>
      </p:sp>
      <p:sp>
        <p:nvSpPr>
          <p:cNvPr id="13" name="Textplatzhalter 19">
            <a:extLst>
              <a:ext uri="{FF2B5EF4-FFF2-40B4-BE49-F238E27FC236}">
                <a16:creationId xmlns:a16="http://schemas.microsoft.com/office/drawing/2014/main" id="{86799E5C-45B4-E8EF-0A33-26FADBDA89C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40688" y="3204724"/>
            <a:ext cx="1619995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20480596-0358-6167-AD5A-A43149936E4D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2532062" y="385199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/>
              <a:t>Add image by tapping on icon</a:t>
            </a:r>
          </a:p>
        </p:txBody>
      </p:sp>
      <p:sp>
        <p:nvSpPr>
          <p:cNvPr id="26" name="Textplatzhalter 19">
            <a:extLst>
              <a:ext uri="{FF2B5EF4-FFF2-40B4-BE49-F238E27FC236}">
                <a16:creationId xmlns:a16="http://schemas.microsoft.com/office/drawing/2014/main" id="{99EB327B-0262-FA88-4B41-185878FCDBA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532062" y="5589240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27" name="Bildplatzhalter 4">
            <a:extLst>
              <a:ext uri="{FF2B5EF4-FFF2-40B4-BE49-F238E27FC236}">
                <a16:creationId xmlns:a16="http://schemas.microsoft.com/office/drawing/2014/main" id="{7383DAC6-063E-B185-1200-CBEAF6F1917B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203950" y="385199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/>
              <a:t>Add image by tapping on icon</a:t>
            </a:r>
          </a:p>
        </p:txBody>
      </p:sp>
      <p:sp>
        <p:nvSpPr>
          <p:cNvPr id="28" name="Textplatzhalter 19">
            <a:extLst>
              <a:ext uri="{FF2B5EF4-FFF2-40B4-BE49-F238E27FC236}">
                <a16:creationId xmlns:a16="http://schemas.microsoft.com/office/drawing/2014/main" id="{814D2A83-C214-5D3D-33E5-499378F10FD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03950" y="5589240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29" name="Bildplatzhalter 4">
            <a:extLst>
              <a:ext uri="{FF2B5EF4-FFF2-40B4-BE49-F238E27FC236}">
                <a16:creationId xmlns:a16="http://schemas.microsoft.com/office/drawing/2014/main" id="{0C7EA178-EA7E-CEB6-BCCA-A6C695A390C4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9873502" y="3852000"/>
            <a:ext cx="1623171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/>
              <a:t>Add image by tapping on icon</a:t>
            </a:r>
          </a:p>
        </p:txBody>
      </p:sp>
      <p:sp>
        <p:nvSpPr>
          <p:cNvPr id="30" name="Textplatzhalter 19">
            <a:extLst>
              <a:ext uri="{FF2B5EF4-FFF2-40B4-BE49-F238E27FC236}">
                <a16:creationId xmlns:a16="http://schemas.microsoft.com/office/drawing/2014/main" id="{67FC58FF-0434-E3CF-0015-FA751A6F2C4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874346" y="5589240"/>
            <a:ext cx="162391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463328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full siz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16789-9FA3-4C96-903A-376BAD3311F8}" type="datetime1">
              <a:rPr lang="de-CH" noProof="0" smtClean="0"/>
              <a:t>12.04.26</a:t>
            </a:fld>
            <a:endParaRPr lang="en-GB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Neutron and Muon Sciences</a:t>
            </a:r>
            <a:endParaRPr lang="en-GB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17580FB4-DD13-1B0D-5A9E-15F0A7CB6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48" y="0"/>
            <a:ext cx="5988052" cy="685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/>
              <a:t>Add image by tapping on icon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5988050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25942073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877AD-D81D-480A-819C-AC7E34AACB94}" type="datetime1">
              <a:rPr lang="de-CH" noProof="0" smtClean="0"/>
              <a:t>12.04.26</a:t>
            </a:fld>
            <a:endParaRPr lang="en-GB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Neutron and Muon Sciences</a:t>
            </a:r>
            <a:endParaRPr lang="en-GB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0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32066699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46EAAB-E9CC-4FBB-A777-DFD68618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9D982-6617-4ECB-AE98-BC37F62CD35D}" type="datetime1">
              <a:rPr lang="de-CH" noProof="0" smtClean="0"/>
              <a:t>12.04.26</a:t>
            </a:fld>
            <a:endParaRPr lang="en-GB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90A60D-3123-4534-B4E1-1B214E40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Neutron and Muon Sciences</a:t>
            </a:r>
            <a:endParaRPr lang="en-GB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A66DD1-3165-483D-99FB-202ADC04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040655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84E75BB-61FF-4F7E-9CDB-A5E34775C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DCD84-CBFD-447C-B406-739A62A3EC8B}" type="datetime1">
              <a:rPr lang="de-CH" noProof="0" smtClean="0"/>
              <a:t>12.04.26</a:t>
            </a:fld>
            <a:endParaRPr lang="en-GB" noProof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909AB7D-DBAB-4FFF-BA65-85B952116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Neutron and Muon Sciences</a:t>
            </a:r>
            <a:endParaRPr lang="en-GB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9B7570-0B3E-4F91-B744-978CA7BDE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059633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Enter slide title"/>
          <p:cNvSpPr txBox="1">
            <a:spLocks noGrp="1"/>
          </p:cNvSpPr>
          <p:nvPr>
            <p:ph type="title" hasCustomPrompt="1"/>
          </p:nvPr>
        </p:nvSpPr>
        <p:spPr>
          <a:xfrm>
            <a:off x="2769615" y="287999"/>
            <a:ext cx="8944033" cy="5085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Enter slide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41750" y="6623999"/>
            <a:ext cx="169335" cy="16933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5425543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237050" marR="0" indent="-237050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2267">
                <a:latin typeface="+mn-lt"/>
              </a:defRPr>
            </a:lvl1pPr>
            <a:lvl2pPr marL="474097" marR="0" indent="-237050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267">
                <a:latin typeface="+mn-lt"/>
              </a:defRPr>
            </a:lvl2pPr>
            <a:lvl3pPr marL="719614" marR="0" indent="-245517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267">
                <a:latin typeface="+mn-lt"/>
              </a:defRPr>
            </a:lvl3pPr>
            <a:lvl4pPr marL="956663" marR="0" indent="-237050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267">
                <a:latin typeface="+mn-lt"/>
              </a:defRPr>
            </a:lvl4pPr>
            <a:lvl5pPr marL="1193711" marR="0" indent="-237050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267">
                <a:latin typeface="+mn-lt"/>
              </a:defRPr>
            </a:lvl5pPr>
            <a:lvl6pPr marL="1432878" indent="-239167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2000"/>
            </a:lvl6pPr>
            <a:lvl7pPr marL="1676275" indent="-243399">
              <a:lnSpc>
                <a:spcPct val="110000"/>
              </a:lnSpc>
              <a:buFont typeface="Symbol" panose="05050102010706020507" pitchFamily="18" charset="2"/>
              <a:buChar char="-"/>
              <a:defRPr sz="2000"/>
            </a:lvl7pPr>
            <a:lvl8pPr marL="1915440" indent="-239167">
              <a:lnSpc>
                <a:spcPct val="110000"/>
              </a:lnSpc>
              <a:buFont typeface="Symbol" panose="05050102010706020507" pitchFamily="18" charset="2"/>
              <a:buChar char="-"/>
              <a:defRPr sz="2000"/>
            </a:lvl8pPr>
            <a:lvl9pPr marL="2152490" indent="-237050">
              <a:lnSpc>
                <a:spcPct val="110000"/>
              </a:lnSpc>
              <a:buFont typeface="Symbol" panose="05050102010706020507" pitchFamily="18" charset="2"/>
              <a:buChar char="-"/>
              <a:defRPr sz="2000"/>
            </a:lvl9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2769615" y="288001"/>
            <a:ext cx="8944033" cy="5085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GB" noProof="0" dirty="0">
                <a:effectLst/>
              </a:rPr>
              <a:t>Enter slide title</a:t>
            </a:r>
            <a:endParaRPr lang="en-GB" noProof="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82694537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237050" marR="0" indent="-237050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2267">
                <a:latin typeface="+mn-lt"/>
              </a:defRPr>
            </a:lvl1pPr>
            <a:lvl2pPr marL="474097" marR="0" indent="-237050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267">
                <a:latin typeface="+mn-lt"/>
              </a:defRPr>
            </a:lvl2pPr>
            <a:lvl3pPr marL="719614" marR="0" indent="-245517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267">
                <a:latin typeface="+mn-lt"/>
              </a:defRPr>
            </a:lvl3pPr>
            <a:lvl4pPr marL="956663" marR="0" indent="-237050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267">
                <a:latin typeface="+mn-lt"/>
              </a:defRPr>
            </a:lvl4pPr>
            <a:lvl5pPr marL="1193711" marR="0" indent="-237050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267">
                <a:latin typeface="+mn-lt"/>
              </a:defRPr>
            </a:lvl5pPr>
            <a:lvl6pPr marL="1432878" indent="-239167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2000"/>
            </a:lvl6pPr>
            <a:lvl7pPr marL="1676275" indent="-243399">
              <a:lnSpc>
                <a:spcPct val="110000"/>
              </a:lnSpc>
              <a:buFont typeface="Symbol" panose="05050102010706020507" pitchFamily="18" charset="2"/>
              <a:buChar char="-"/>
              <a:defRPr sz="2000"/>
            </a:lvl7pPr>
            <a:lvl8pPr marL="1915440" indent="-239167">
              <a:lnSpc>
                <a:spcPct val="110000"/>
              </a:lnSpc>
              <a:buFont typeface="Symbol" panose="05050102010706020507" pitchFamily="18" charset="2"/>
              <a:buChar char="-"/>
              <a:defRPr sz="2000"/>
            </a:lvl8pPr>
            <a:lvl9pPr marL="2152490" indent="-237050">
              <a:lnSpc>
                <a:spcPct val="110000"/>
              </a:lnSpc>
              <a:buFont typeface="Symbol" panose="05050102010706020507" pitchFamily="18" charset="2"/>
              <a:buChar char="-"/>
              <a:defRPr sz="20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  <a:endParaRPr kumimoji="0" lang="de-CH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2769615" y="288001"/>
            <a:ext cx="8944033" cy="5085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205031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FD6F93-9098-7280-B053-20DA8C9C3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B2EEAFC-815F-40B1-B873-717BE6AD2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E9948DB-8B72-B421-9004-5612C8596E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467CA2C-8F8D-B46E-B9DB-258FF404E0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B761D9B-CE01-5D12-D3A4-02B9E52313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9F655FA-0AC9-6F78-EBB3-AEAF4BD03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45CFB-0155-45FA-855C-F0302350EB15}" type="datetimeFigureOut">
              <a:rPr lang="de-CH" smtClean="0"/>
              <a:t>12.04.26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7165153-A576-B59A-E03B-0E7C369CA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F619062-F779-1EAE-E1D2-89D68BA8A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2C858-3DC8-4B96-8857-CD9D3AD50D8C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182965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237050" marR="0" indent="-237050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2267">
                <a:latin typeface="+mn-lt"/>
              </a:defRPr>
            </a:lvl1pPr>
            <a:lvl2pPr marL="474097" marR="0" indent="-237050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267">
                <a:latin typeface="+mn-lt"/>
              </a:defRPr>
            </a:lvl2pPr>
            <a:lvl3pPr marL="719614" marR="0" indent="-245517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267">
                <a:latin typeface="+mn-lt"/>
              </a:defRPr>
            </a:lvl3pPr>
            <a:lvl4pPr marL="956663" marR="0" indent="-237050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267">
                <a:latin typeface="+mn-lt"/>
              </a:defRPr>
            </a:lvl4pPr>
            <a:lvl5pPr marL="1193711" marR="0" indent="-237050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267">
                <a:latin typeface="+mn-lt"/>
              </a:defRPr>
            </a:lvl5pPr>
            <a:lvl6pPr marL="1432878" indent="-239167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2000"/>
            </a:lvl6pPr>
            <a:lvl7pPr marL="1676275" indent="-243399">
              <a:lnSpc>
                <a:spcPct val="110000"/>
              </a:lnSpc>
              <a:buFont typeface="Symbol" panose="05050102010706020507" pitchFamily="18" charset="2"/>
              <a:buChar char="-"/>
              <a:defRPr sz="2000"/>
            </a:lvl7pPr>
            <a:lvl8pPr marL="1915440" indent="-239167">
              <a:lnSpc>
                <a:spcPct val="110000"/>
              </a:lnSpc>
              <a:buFont typeface="Symbol" panose="05050102010706020507" pitchFamily="18" charset="2"/>
              <a:buChar char="-"/>
              <a:defRPr sz="2000"/>
            </a:lvl8pPr>
            <a:lvl9pPr marL="2152490" indent="-237050">
              <a:lnSpc>
                <a:spcPct val="110000"/>
              </a:lnSpc>
              <a:buFont typeface="Symbol" panose="05050102010706020507" pitchFamily="18" charset="2"/>
              <a:buChar char="-"/>
              <a:defRPr sz="2000"/>
            </a:lvl9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2769615" y="288001"/>
            <a:ext cx="8944033" cy="5085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GB" noProof="0" dirty="0">
                <a:effectLst/>
              </a:rPr>
              <a:t>Enter slide title</a:t>
            </a:r>
            <a:endParaRPr lang="en-GB" noProof="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98264579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237050" marR="0" indent="-237050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2267">
                <a:latin typeface="+mn-lt"/>
              </a:defRPr>
            </a:lvl1pPr>
            <a:lvl2pPr marL="474097" marR="0" indent="-237050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267">
                <a:latin typeface="+mn-lt"/>
              </a:defRPr>
            </a:lvl2pPr>
            <a:lvl3pPr marL="719614" marR="0" indent="-245517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267">
                <a:latin typeface="+mn-lt"/>
              </a:defRPr>
            </a:lvl3pPr>
            <a:lvl4pPr marL="956663" marR="0" indent="-237050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267">
                <a:latin typeface="+mn-lt"/>
              </a:defRPr>
            </a:lvl4pPr>
            <a:lvl5pPr marL="1193711" marR="0" indent="-237050" algn="l" defTabSz="121910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2267">
                <a:latin typeface="+mn-lt"/>
              </a:defRPr>
            </a:lvl5pPr>
            <a:lvl6pPr marL="1432878" indent="-239167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2000"/>
            </a:lvl6pPr>
            <a:lvl7pPr marL="1676275" indent="-243399">
              <a:lnSpc>
                <a:spcPct val="110000"/>
              </a:lnSpc>
              <a:buFont typeface="Symbol" panose="05050102010706020507" pitchFamily="18" charset="2"/>
              <a:buChar char="-"/>
              <a:defRPr sz="2000"/>
            </a:lvl7pPr>
            <a:lvl8pPr marL="1915440" indent="-239167">
              <a:lnSpc>
                <a:spcPct val="110000"/>
              </a:lnSpc>
              <a:buFont typeface="Symbol" panose="05050102010706020507" pitchFamily="18" charset="2"/>
              <a:buChar char="-"/>
              <a:defRPr sz="2000"/>
            </a:lvl8pPr>
            <a:lvl9pPr marL="2152490" indent="-237050">
              <a:lnSpc>
                <a:spcPct val="110000"/>
              </a:lnSpc>
              <a:buFont typeface="Symbol" panose="05050102010706020507" pitchFamily="18" charset="2"/>
              <a:buChar char="-"/>
              <a:defRPr sz="20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  <a:endParaRPr kumimoji="0" lang="de-CH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2769615" y="288001"/>
            <a:ext cx="8944033" cy="5085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4594328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Blue PS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B86F663E-A62D-0CAD-5737-A11BE4D02B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6" y="1558"/>
            <a:ext cx="12189228" cy="685488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5854"/>
            <a:ext cx="8045451" cy="2007994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820" cy="73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04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127D88-3A8F-D60B-2380-216A0F8F1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BB32FB0-31F3-8645-28F1-D6C91E49A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45CFB-0155-45FA-855C-F0302350EB15}" type="datetimeFigureOut">
              <a:rPr lang="de-CH" smtClean="0"/>
              <a:t>12.04.26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306FADE-E4AC-786A-4945-D169343E7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D890114-8044-0BCB-2AC9-9B1D7BA51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2C858-3DC8-4B96-8857-CD9D3AD50D8C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22761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2F6E13C-F5FF-F966-9BF2-E5B7E6346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45CFB-0155-45FA-855C-F0302350EB15}" type="datetimeFigureOut">
              <a:rPr lang="de-CH" smtClean="0"/>
              <a:t>12.04.26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24A5FA3-5E41-B4C4-2557-DAB17EB71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37E4E88-7F45-77A5-6ACD-EE07ED5AC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2C858-3DC8-4B96-8857-CD9D3AD50D8C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40982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3B5C12-5450-2FA0-52F6-BDA366574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112A402-EFC5-4D69-5307-45A025716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34401C8-33F0-65DF-98C5-65E92D3AB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36A0FE4-863A-2690-61EB-F3C39BB04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45CFB-0155-45FA-855C-F0302350EB15}" type="datetimeFigureOut">
              <a:rPr lang="de-CH" smtClean="0"/>
              <a:t>12.04.26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BA221D3-4B8A-0799-CC67-E887D22A5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4DE4801-AB6D-1704-614D-1ACD6550F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2C858-3DC8-4B96-8857-CD9D3AD50D8C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65097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844EAE-B021-73DF-A637-60E4E79F3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85A2AAD-4599-CF33-7375-F9F3700A1C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2F66538-0C0D-5D56-8CF3-9DA75916EA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4B9146A-0564-88DE-DCF5-3B82B71A6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45CFB-0155-45FA-855C-F0302350EB15}" type="datetimeFigureOut">
              <a:rPr lang="de-CH" smtClean="0"/>
              <a:t>12.04.26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8EF4F6B-8D14-D442-8CCF-AF868CB11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3982963-429D-2286-3EDE-5F8DDC026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2C858-3DC8-4B96-8857-CD9D3AD50D8C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52314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42" Type="http://schemas.openxmlformats.org/officeDocument/2006/relationships/image" Target="../media/image3.emf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41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slideLayout" Target="../slideLayouts/slideLayout5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1ED30C6-C3BA-3BB7-EAB7-77FB63578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44B912C-AEA5-CE96-43B6-C16FCBACD7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68442C0-72C0-282C-028A-4CCC10A40E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A45CFB-0155-45FA-855C-F0302350EB15}" type="datetimeFigureOut">
              <a:rPr lang="de-CH" smtClean="0"/>
              <a:t>12.04.26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045D72-695E-EC55-65DA-6322F40439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D6E2D49-4DFA-C0FE-2DC3-5052C5E137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2C858-3DC8-4B96-8857-CD9D3AD50D8C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83152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95325" y="278296"/>
            <a:ext cx="8964613" cy="8104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/>
              <a:t>Add Title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95325" y="1376364"/>
            <a:ext cx="10801275" cy="46450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/>
              <a:t>Add Content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9875837" y="6404573"/>
            <a:ext cx="1620837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DCF06D1-8877-4695-9C03-259CB27D65A9}" type="datetime1">
              <a:rPr lang="de-CH" noProof="0" smtClean="0"/>
              <a:t>12.04.26</a:t>
            </a:fld>
            <a:endParaRPr lang="en-GB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614487" y="6404573"/>
            <a:ext cx="8045451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PSI Center for Neutron and Muon Sciences</a:t>
            </a:r>
            <a:endParaRPr lang="en-GB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95325" y="6404573"/>
            <a:ext cx="703263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EC2031EC-4715-FBAB-E65E-0A3E5D91D8E4}"/>
              </a:ext>
            </a:extLst>
          </p:cNvPr>
          <p:cNvPicPr>
            <a:picLocks noChangeAspect="1"/>
          </p:cNvPicPr>
          <p:nvPr userDrawn="1"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133" y="305378"/>
            <a:ext cx="881467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53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702" r:id="rId35"/>
    <p:sldLayoutId id="2147483704" r:id="rId36"/>
    <p:sldLayoutId id="2147483711" r:id="rId37"/>
    <p:sldLayoutId id="2147483714" r:id="rId38"/>
    <p:sldLayoutId id="2147483715" r:id="rId39"/>
    <p:sldLayoutId id="2147483716" r:id="rId40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+mj-lt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04000" indent="-252000" algn="l" defTabSz="914400" rtl="0" eaLnBrk="1" latinLnBrk="0" hangingPunct="1">
        <a:lnSpc>
          <a:spcPct val="100000"/>
        </a:lnSpc>
        <a:spcBef>
          <a:spcPts val="6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56000" indent="-252000" algn="l" defTabSz="914400" rtl="0" eaLnBrk="1" latinLnBrk="0" hangingPunct="1">
        <a:lnSpc>
          <a:spcPct val="100000"/>
        </a:lnSpc>
        <a:spcBef>
          <a:spcPts val="4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08000" indent="-252000" algn="l" defTabSz="914400" rtl="0" eaLnBrk="1" latinLnBrk="0" hangingPunct="1">
        <a:lnSpc>
          <a:spcPct val="100000"/>
        </a:lnSpc>
        <a:spcBef>
          <a:spcPts val="4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>
          <p15:clr>
            <a:srgbClr val="A4A3A4"/>
          </p15:clr>
        </p15:guide>
        <p15:guide id="2" pos="7242">
          <p15:clr>
            <a:srgbClr val="A4A3A4"/>
          </p15:clr>
        </p15:guide>
        <p15:guide id="3" orient="horz" pos="4110">
          <p15:clr>
            <a:srgbClr val="A4A3A4"/>
          </p15:clr>
        </p15:guide>
        <p15:guide id="4" orient="horz" pos="913">
          <p15:clr>
            <a:srgbClr val="A4A3A4"/>
          </p15:clr>
        </p15:guide>
        <p15:guide id="5" pos="3772">
          <p15:clr>
            <a:srgbClr val="A4A3A4"/>
          </p15:clr>
        </p15:guide>
        <p15:guide id="6" pos="3908">
          <p15:clr>
            <a:srgbClr val="A4A3A4"/>
          </p15:clr>
        </p15:guide>
        <p15:guide id="7" pos="2751">
          <p15:clr>
            <a:srgbClr val="A4A3A4"/>
          </p15:clr>
        </p15:guide>
        <p15:guide id="8" pos="2615">
          <p15:clr>
            <a:srgbClr val="A4A3A4"/>
          </p15:clr>
        </p15:guide>
        <p15:guide id="9" pos="1595">
          <p15:clr>
            <a:srgbClr val="A4A3A4"/>
          </p15:clr>
        </p15:guide>
        <p15:guide id="10" pos="1459">
          <p15:clr>
            <a:srgbClr val="A4A3A4"/>
          </p15:clr>
        </p15:guide>
        <p15:guide id="11" pos="4929">
          <p15:clr>
            <a:srgbClr val="A4A3A4"/>
          </p15:clr>
        </p15:guide>
        <p15:guide id="12" pos="5065">
          <p15:clr>
            <a:srgbClr val="A4A3A4"/>
          </p15:clr>
        </p15:guide>
        <p15:guide id="13" pos="6085">
          <p15:clr>
            <a:srgbClr val="A4A3A4"/>
          </p15:clr>
        </p15:guide>
        <p15:guide id="14" pos="6221">
          <p15:clr>
            <a:srgbClr val="A4A3A4"/>
          </p15:clr>
        </p15:guide>
        <p15:guide id="15" pos="2172">
          <p15:clr>
            <a:srgbClr val="A4A3A4"/>
          </p15:clr>
        </p15:guide>
        <p15:guide id="16" pos="2036">
          <p15:clr>
            <a:srgbClr val="A4A3A4"/>
          </p15:clr>
        </p15:guide>
        <p15:guide id="17" pos="3194">
          <p15:clr>
            <a:srgbClr val="A4A3A4"/>
          </p15:clr>
        </p15:guide>
        <p15:guide id="18" pos="3330">
          <p15:clr>
            <a:srgbClr val="A4A3A4"/>
          </p15:clr>
        </p15:guide>
        <p15:guide id="19" pos="881">
          <p15:clr>
            <a:srgbClr val="A4A3A4"/>
          </p15:clr>
        </p15:guide>
        <p15:guide id="20" pos="1017">
          <p15:clr>
            <a:srgbClr val="A4A3A4"/>
          </p15:clr>
        </p15:guide>
        <p15:guide id="21" pos="4351">
          <p15:clr>
            <a:srgbClr val="A4A3A4"/>
          </p15:clr>
        </p15:guide>
        <p15:guide id="22" pos="4487">
          <p15:clr>
            <a:srgbClr val="A4A3A4"/>
          </p15:clr>
        </p15:guide>
        <p15:guide id="23" pos="5508">
          <p15:clr>
            <a:srgbClr val="A4A3A4"/>
          </p15:clr>
        </p15:guide>
        <p15:guide id="24" pos="5642">
          <p15:clr>
            <a:srgbClr val="A4A3A4"/>
          </p15:clr>
        </p15:guide>
        <p15:guide id="25" pos="6663">
          <p15:clr>
            <a:srgbClr val="A4A3A4"/>
          </p15:clr>
        </p15:guide>
        <p15:guide id="26" pos="6799">
          <p15:clr>
            <a:srgbClr val="A4A3A4"/>
          </p15:clr>
        </p15:guide>
        <p15:guide id="27" orient="horz" pos="229">
          <p15:clr>
            <a:srgbClr val="A4A3A4"/>
          </p15:clr>
        </p15:guide>
        <p15:guide id="28" orient="horz" pos="867">
          <p15:clr>
            <a:srgbClr val="A4A3A4"/>
          </p15:clr>
        </p15:guide>
        <p15:guide id="29" orient="horz" pos="3793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svg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2.jpg"/><Relationship Id="rId5" Type="http://schemas.openxmlformats.org/officeDocument/2006/relationships/image" Target="../media/image51.tif"/><Relationship Id="rId4" Type="http://schemas.openxmlformats.org/officeDocument/2006/relationships/image" Target="../media/image5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pn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9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8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92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91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9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00.jpg"/><Relationship Id="rId5" Type="http://schemas.openxmlformats.org/officeDocument/2006/relationships/image" Target="../media/image99.jpg"/><Relationship Id="rId4" Type="http://schemas.openxmlformats.org/officeDocument/2006/relationships/image" Target="../media/image9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0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svg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C900B9-69A9-16D6-9DB4-FE565862D5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The Swiss Spallation Neutron Source SINQ</a:t>
            </a:r>
            <a:endParaRPr lang="en-GB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939853F-959A-48E6-ACE2-F62A38A8ED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Michel Kenzelmann</a:t>
            </a:r>
            <a:endParaRPr lang="en-GB" noProof="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4E10A4B-A01C-C271-87F1-8054278DB4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noProof="0" dirty="0"/>
              <a:t>ICANS 2026, 13 April 2026</a:t>
            </a:r>
          </a:p>
        </p:txBody>
      </p:sp>
    </p:spTree>
    <p:extLst>
      <p:ext uri="{BB962C8B-B14F-4D97-AF65-F5344CB8AC3E}">
        <p14:creationId xmlns:p14="http://schemas.microsoft.com/office/powerpoint/2010/main" val="22852683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A33E7B-A93B-4941-D073-AF68B5F56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78296"/>
            <a:ext cx="4104531" cy="810444"/>
          </a:xfrm>
        </p:spPr>
        <p:txBody>
          <a:bodyPr/>
          <a:lstStyle/>
          <a:p>
            <a:r>
              <a:rPr lang="de-CH" dirty="0" err="1"/>
              <a:t>Submitted</a:t>
            </a:r>
            <a:r>
              <a:rPr lang="de-CH" dirty="0"/>
              <a:t> </a:t>
            </a:r>
            <a:r>
              <a:rPr lang="de-CH" dirty="0" err="1"/>
              <a:t>proposals</a:t>
            </a:r>
            <a:r>
              <a:rPr lang="de-CH" dirty="0"/>
              <a:t> SINQ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A48563E-ACC1-64A2-C8D7-DF8768DC3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487" y="6415206"/>
            <a:ext cx="8045451" cy="144016"/>
          </a:xfrm>
        </p:spPr>
        <p:txBody>
          <a:bodyPr/>
          <a:lstStyle/>
          <a:p>
            <a:r>
              <a:rPr lang="en-GB" noProof="0"/>
              <a:t>Paul Scherrer Institute PSI</a:t>
            </a:r>
            <a:endParaRPr lang="en-GB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4EB6BE4-1737-C569-83B1-6E61E2452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10</a:t>
            </a:fld>
            <a:endParaRPr lang="en-GB" noProof="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BABA521-9AC6-672F-8D6A-E98521982AE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97899" y="1145491"/>
            <a:ext cx="10778937" cy="452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85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B27B25-8AEE-48AF-AF77-1540BD0AC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78296"/>
            <a:ext cx="8964613" cy="810444"/>
          </a:xfrm>
        </p:spPr>
        <p:txBody>
          <a:bodyPr/>
          <a:lstStyle/>
          <a:p>
            <a:r>
              <a:rPr lang="en-US" sz="2800" dirty="0"/>
              <a:t>Five years history key numbers SINQ</a:t>
            </a:r>
            <a:endParaRPr lang="en-GB" noProof="0" dirty="0"/>
          </a:p>
        </p:txBody>
      </p:sp>
      <p:graphicFrame>
        <p:nvGraphicFramePr>
          <p:cNvPr id="8" name="Tabelle 8">
            <a:extLst>
              <a:ext uri="{FF2B5EF4-FFF2-40B4-BE49-F238E27FC236}">
                <a16:creationId xmlns:a16="http://schemas.microsoft.com/office/drawing/2014/main" id="{0875AAFE-BBB2-425A-B6DF-D73F3222447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95324" y="1449388"/>
          <a:ext cx="10009187" cy="38113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1642">
                  <a:extLst>
                    <a:ext uri="{9D8B030D-6E8A-4147-A177-3AD203B41FA5}">
                      <a16:colId xmlns:a16="http://schemas.microsoft.com/office/drawing/2014/main" val="3952201741"/>
                    </a:ext>
                  </a:extLst>
                </a:gridCol>
                <a:gridCol w="1366931">
                  <a:extLst>
                    <a:ext uri="{9D8B030D-6E8A-4147-A177-3AD203B41FA5}">
                      <a16:colId xmlns:a16="http://schemas.microsoft.com/office/drawing/2014/main" val="2703099886"/>
                    </a:ext>
                  </a:extLst>
                </a:gridCol>
                <a:gridCol w="1353219">
                  <a:extLst>
                    <a:ext uri="{9D8B030D-6E8A-4147-A177-3AD203B41FA5}">
                      <a16:colId xmlns:a16="http://schemas.microsoft.com/office/drawing/2014/main" val="3908950201"/>
                    </a:ext>
                  </a:extLst>
                </a:gridCol>
                <a:gridCol w="1406974">
                  <a:extLst>
                    <a:ext uri="{9D8B030D-6E8A-4147-A177-3AD203B41FA5}">
                      <a16:colId xmlns:a16="http://schemas.microsoft.com/office/drawing/2014/main" val="2246934663"/>
                    </a:ext>
                  </a:extLst>
                </a:gridCol>
                <a:gridCol w="1419238">
                  <a:extLst>
                    <a:ext uri="{9D8B030D-6E8A-4147-A177-3AD203B41FA5}">
                      <a16:colId xmlns:a16="http://schemas.microsoft.com/office/drawing/2014/main" val="3635859853"/>
                    </a:ext>
                  </a:extLst>
                </a:gridCol>
                <a:gridCol w="1461183">
                  <a:extLst>
                    <a:ext uri="{9D8B030D-6E8A-4147-A177-3AD203B41FA5}">
                      <a16:colId xmlns:a16="http://schemas.microsoft.com/office/drawing/2014/main" val="3929460274"/>
                    </a:ext>
                  </a:extLst>
                </a:gridCol>
              </a:tblGrid>
              <a:tr h="544485">
                <a:tc>
                  <a:txBody>
                    <a:bodyPr/>
                    <a:lstStyle/>
                    <a:p>
                      <a:endParaRPr lang="de-CH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54000" marR="5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CH" sz="18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2021</a:t>
                      </a:r>
                      <a:endParaRPr kumimoji="0" lang="de-CH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marL="54000" marR="5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CH" sz="18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2022</a:t>
                      </a:r>
                      <a:endParaRPr kumimoji="0" lang="de-CH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marL="54000" marR="5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CH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2023</a:t>
                      </a:r>
                    </a:p>
                  </a:txBody>
                  <a:tcPr marL="54000" marR="5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CH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2024</a:t>
                      </a:r>
                    </a:p>
                  </a:txBody>
                  <a:tcPr marL="54000" marR="5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CH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2025</a:t>
                      </a:r>
                    </a:p>
                  </a:txBody>
                  <a:tcPr marL="54000" marR="5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13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1283892"/>
                  </a:ext>
                </a:extLst>
              </a:tr>
              <a:tr h="544485">
                <a:tc>
                  <a:txBody>
                    <a:bodyPr/>
                    <a:lstStyle/>
                    <a:p>
                      <a:r>
                        <a:rPr lang="de-CH" sz="1800" dirty="0"/>
                        <a:t>Instruments</a:t>
                      </a:r>
                    </a:p>
                    <a:p>
                      <a:r>
                        <a:rPr lang="de-CH" sz="1100" dirty="0"/>
                        <a:t>(open </a:t>
                      </a:r>
                      <a:r>
                        <a:rPr lang="de-CH" sz="1100" dirty="0" err="1"/>
                        <a:t>for</a:t>
                      </a:r>
                      <a:r>
                        <a:rPr lang="de-CH" sz="1100" dirty="0"/>
                        <a:t> </a:t>
                      </a:r>
                      <a:r>
                        <a:rPr lang="de-CH" sz="1100" dirty="0" err="1"/>
                        <a:t>proposals</a:t>
                      </a:r>
                      <a:r>
                        <a:rPr lang="de-CH" sz="1100" dirty="0"/>
                        <a:t>)</a:t>
                      </a:r>
                    </a:p>
                  </a:txBody>
                  <a:tcPr marL="54000" marR="54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marL="72000" marR="72000" marT="7378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marL="72000" marR="72000" marT="7378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marL="72000" marR="72000" marT="7378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marL="72000" marR="72000" marT="7378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Verdana"/>
                        </a:rPr>
                        <a:t>10</a:t>
                      </a:r>
                    </a:p>
                  </a:txBody>
                  <a:tcPr marL="54000" marR="54000" marT="0" marB="27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13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643618"/>
                  </a:ext>
                </a:extLst>
              </a:tr>
              <a:tr h="544485">
                <a:tc>
                  <a:txBody>
                    <a:bodyPr/>
                    <a:lstStyle/>
                    <a:p>
                      <a:r>
                        <a:rPr kumimoji="0" lang="de-CH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Instrument </a:t>
                      </a:r>
                      <a:r>
                        <a:rPr kumimoji="0" lang="de-CH" sz="18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days</a:t>
                      </a:r>
                      <a:endParaRPr lang="de-CH" sz="1800" dirty="0"/>
                    </a:p>
                  </a:txBody>
                  <a:tcPr marL="54000" marR="54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CCF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1662</a:t>
                      </a:r>
                    </a:p>
                  </a:txBody>
                  <a:tcPr marL="72000" marR="72000" marT="7378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CCF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1578</a:t>
                      </a:r>
                    </a:p>
                  </a:txBody>
                  <a:tcPr marL="72000" marR="72000" marT="7378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CCF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1658</a:t>
                      </a:r>
                    </a:p>
                  </a:txBody>
                  <a:tcPr marL="72000" marR="72000" marT="7378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CCF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1570</a:t>
                      </a:r>
                    </a:p>
                  </a:txBody>
                  <a:tcPr marL="72000" marR="72000" marT="7378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CC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Verdana"/>
                        </a:rPr>
                        <a:t>1511</a:t>
                      </a:r>
                    </a:p>
                  </a:txBody>
                  <a:tcPr marL="54000" marR="54000" marT="0" marB="27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13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905196"/>
                  </a:ext>
                </a:extLst>
              </a:tr>
              <a:tr h="544485">
                <a:tc>
                  <a:txBody>
                    <a:bodyPr/>
                    <a:lstStyle/>
                    <a:p>
                      <a:r>
                        <a:rPr kumimoji="0" lang="de-CH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Experiments</a:t>
                      </a:r>
                      <a:endParaRPr lang="de-CH" sz="1800" dirty="0"/>
                    </a:p>
                  </a:txBody>
                  <a:tcPr marL="54000" marR="54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417</a:t>
                      </a:r>
                    </a:p>
                  </a:txBody>
                  <a:tcPr marL="72000" marR="72000" marT="7378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419</a:t>
                      </a:r>
                    </a:p>
                  </a:txBody>
                  <a:tcPr marL="72000" marR="72000" marT="7378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457</a:t>
                      </a:r>
                    </a:p>
                  </a:txBody>
                  <a:tcPr marL="72000" marR="72000" marT="7378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426</a:t>
                      </a:r>
                    </a:p>
                  </a:txBody>
                  <a:tcPr marL="72000" marR="72000" marT="7378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Verdana"/>
                        </a:rPr>
                        <a:t>359</a:t>
                      </a:r>
                    </a:p>
                  </a:txBody>
                  <a:tcPr marL="54000" marR="54000" marT="0" marB="27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13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330531"/>
                  </a:ext>
                </a:extLst>
              </a:tr>
              <a:tr h="544485">
                <a:tc>
                  <a:txBody>
                    <a:bodyPr/>
                    <a:lstStyle/>
                    <a:p>
                      <a:r>
                        <a:rPr lang="de-CH" sz="1800" dirty="0"/>
                        <a:t>User </a:t>
                      </a:r>
                      <a:r>
                        <a:rPr lang="de-CH" sz="1800" dirty="0" err="1"/>
                        <a:t>visits</a:t>
                      </a:r>
                      <a:endParaRPr lang="de-CH" sz="1800" dirty="0"/>
                    </a:p>
                  </a:txBody>
                  <a:tcPr marL="54000" marR="54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CCF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524</a:t>
                      </a:r>
                    </a:p>
                  </a:txBody>
                  <a:tcPr marL="72000" marR="72000" marT="7378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CCF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784</a:t>
                      </a:r>
                    </a:p>
                  </a:txBody>
                  <a:tcPr marL="72000" marR="72000" marT="7378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CCF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810</a:t>
                      </a:r>
                    </a:p>
                  </a:txBody>
                  <a:tcPr marL="72000" marR="72000" marT="7378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CCF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660</a:t>
                      </a:r>
                    </a:p>
                  </a:txBody>
                  <a:tcPr marL="72000" marR="72000" marT="7378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CC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Verdana"/>
                        </a:rPr>
                        <a:t>529</a:t>
                      </a:r>
                    </a:p>
                  </a:txBody>
                  <a:tcPr marL="54000" marR="54000" marT="0" marB="27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13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8811226"/>
                  </a:ext>
                </a:extLst>
              </a:tr>
              <a:tr h="544485">
                <a:tc>
                  <a:txBody>
                    <a:bodyPr/>
                    <a:lstStyle/>
                    <a:p>
                      <a:r>
                        <a:rPr lang="de-CH" sz="1800" dirty="0"/>
                        <a:t>Individual </a:t>
                      </a:r>
                      <a:r>
                        <a:rPr lang="de-CH" sz="1800" dirty="0" err="1"/>
                        <a:t>users</a:t>
                      </a:r>
                      <a:endParaRPr lang="de-CH" sz="1800" dirty="0"/>
                    </a:p>
                  </a:txBody>
                  <a:tcPr marL="54000" marR="54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365</a:t>
                      </a:r>
                    </a:p>
                  </a:txBody>
                  <a:tcPr marL="72000" marR="72000" marT="7378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557</a:t>
                      </a:r>
                    </a:p>
                  </a:txBody>
                  <a:tcPr marL="72000" marR="72000" marT="7378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577</a:t>
                      </a:r>
                    </a:p>
                  </a:txBody>
                  <a:tcPr marL="72000" marR="72000" marT="7378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475</a:t>
                      </a:r>
                    </a:p>
                  </a:txBody>
                  <a:tcPr marL="72000" marR="72000" marT="7378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Verdana"/>
                        </a:rPr>
                        <a:t>380</a:t>
                      </a:r>
                      <a:endParaRPr lang="en-US" sz="1800" b="1" i="0" u="none" strike="noStrike" baseline="30000" dirty="0">
                        <a:solidFill>
                          <a:schemeClr val="bg1"/>
                        </a:solidFill>
                        <a:effectLst/>
                        <a:latin typeface="+mn-lt"/>
                        <a:cs typeface="Verdana"/>
                      </a:endParaRPr>
                    </a:p>
                  </a:txBody>
                  <a:tcPr marL="54000" marR="54000" marT="0" marB="27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13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410816"/>
                  </a:ext>
                </a:extLst>
              </a:tr>
              <a:tr h="544485">
                <a:tc>
                  <a:txBody>
                    <a:bodyPr/>
                    <a:lstStyle/>
                    <a:p>
                      <a:r>
                        <a:rPr lang="de-CH" sz="1800" dirty="0"/>
                        <a:t>New </a:t>
                      </a:r>
                      <a:r>
                        <a:rPr lang="de-CH" sz="1800" dirty="0" err="1"/>
                        <a:t>proposals</a:t>
                      </a:r>
                      <a:endParaRPr lang="de-CH" sz="1800" dirty="0"/>
                    </a:p>
                  </a:txBody>
                  <a:tcPr marL="54000" marR="54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CCF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697</a:t>
                      </a:r>
                    </a:p>
                  </a:txBody>
                  <a:tcPr marL="72000" marR="72000" marT="7378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CCF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629</a:t>
                      </a:r>
                    </a:p>
                  </a:txBody>
                  <a:tcPr marL="72000" marR="72000" marT="7378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CCF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306</a:t>
                      </a:r>
                    </a:p>
                  </a:txBody>
                  <a:tcPr marL="72000" marR="72000" marT="7378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CCF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790</a:t>
                      </a:r>
                    </a:p>
                  </a:txBody>
                  <a:tcPr marL="72000" marR="72000" marT="7378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CC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Verdana"/>
                        </a:rPr>
                        <a:t>203</a:t>
                      </a:r>
                    </a:p>
                  </a:txBody>
                  <a:tcPr marL="54000" marR="54000" marT="0" marB="27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13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96196"/>
                  </a:ext>
                </a:extLst>
              </a:tr>
            </a:tbl>
          </a:graphicData>
        </a:graphic>
      </p:graphicFrame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776106A-A67B-8650-7DA6-CABF9AEDC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Paul Scherrer Institute PSI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D23C3A8-4745-E0D7-BA9F-7C04CEC81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11</a:t>
            </a:fld>
            <a:endParaRPr lang="de-CH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49C82BC-9F63-952E-4523-7A1D5A0CE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4094" y="-42948"/>
            <a:ext cx="1131688" cy="113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745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09B812-6324-6B5D-0124-A80466D53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78296"/>
            <a:ext cx="4968627" cy="810444"/>
          </a:xfrm>
        </p:spPr>
        <p:txBody>
          <a:bodyPr/>
          <a:lstStyle/>
          <a:p>
            <a:r>
              <a:rPr lang="de-CH" dirty="0"/>
              <a:t>Publications SINQ – 10y </a:t>
            </a:r>
            <a:r>
              <a:rPr lang="de-CH" dirty="0" err="1"/>
              <a:t>history</a:t>
            </a:r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63F3B43-999A-E3C3-0D33-9F774E0CB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Paul Scherrer Institute PSI</a:t>
            </a:r>
            <a:endParaRPr lang="en-GB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E7FE09E-8E47-18CE-4785-F86A55F1C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12</a:t>
            </a:fld>
            <a:endParaRPr lang="en-GB" noProof="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F11F739-0AFE-1B92-ACB9-FD2EDBC4BC4D}"/>
              </a:ext>
            </a:extLst>
          </p:cNvPr>
          <p:cNvSpPr txBox="1"/>
          <p:nvPr/>
        </p:nvSpPr>
        <p:spPr>
          <a:xfrm>
            <a:off x="7464152" y="5642353"/>
            <a:ext cx="450053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The figures for 2020 and afterwards are affected by the shutdown period </a:t>
            </a:r>
          </a:p>
          <a:p>
            <a:r>
              <a:rPr lang="en-US" sz="1100" dirty="0"/>
              <a:t>of SINQ between 01/2019 and 07/2020, and continuing upgrades </a:t>
            </a:r>
          </a:p>
          <a:p>
            <a:r>
              <a:rPr lang="en-US" sz="1100" dirty="0"/>
              <a:t>on about 25% of the user instruments since 2020.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9CE8DB9-5C0C-71F9-3611-B21255A0E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5" y="5229200"/>
            <a:ext cx="3276211" cy="109434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1FD302E-107B-3AFF-A8DB-F43AA291822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4883" y="1325530"/>
            <a:ext cx="8914218" cy="344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34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Enter 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13</a:t>
            </a:fld>
            <a:endParaRPr/>
          </a:p>
        </p:txBody>
      </p:sp>
      <p:grpSp>
        <p:nvGrpSpPr>
          <p:cNvPr id="274" name="Group"/>
          <p:cNvGrpSpPr/>
          <p:nvPr/>
        </p:nvGrpSpPr>
        <p:grpSpPr>
          <a:xfrm>
            <a:off x="-57078" y="-767825"/>
            <a:ext cx="12286345" cy="8359784"/>
            <a:chOff x="0" y="0"/>
            <a:chExt cx="9214758" cy="6269837"/>
          </a:xfrm>
        </p:grpSpPr>
        <p:grpSp>
          <p:nvGrpSpPr>
            <p:cNvPr id="271" name="Group"/>
            <p:cNvGrpSpPr/>
            <p:nvPr/>
          </p:nvGrpSpPr>
          <p:grpSpPr>
            <a:xfrm>
              <a:off x="189331" y="0"/>
              <a:ext cx="8867339" cy="6269838"/>
              <a:chOff x="0" y="0"/>
              <a:chExt cx="8867337" cy="6269837"/>
            </a:xfrm>
          </p:grpSpPr>
          <p:pic>
            <p:nvPicPr>
              <p:cNvPr id="269" name="Neutron Scattering and Imaging Instruments at SINQ.pdf" descr="Neutron Scattering and Imaging Instruments at SINQ.pdf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8867338" cy="626983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70" name="Image" descr="Image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2792" y="582678"/>
                <a:ext cx="8368839" cy="24907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272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06292" y="563168"/>
              <a:ext cx="208467" cy="5168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563168"/>
              <a:ext cx="208467" cy="5168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98557" y="401116"/>
            <a:ext cx="9759100" cy="508500"/>
          </a:xfrm>
        </p:spPr>
        <p:txBody>
          <a:bodyPr/>
          <a:lstStyle/>
          <a:p>
            <a:r>
              <a:rPr lang="en-US" sz="2600" dirty="0"/>
              <a:t>Upgrades: thermal imaging instrument NEUTRA</a:t>
            </a:r>
            <a:endParaRPr lang="de-CH" sz="2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943267-64BC-339C-0744-1B4684D828B4}"/>
              </a:ext>
            </a:extLst>
          </p:cNvPr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5" t="7207" b="17405"/>
          <a:stretch/>
        </p:blipFill>
        <p:spPr bwMode="auto">
          <a:xfrm>
            <a:off x="7519683" y="3842603"/>
            <a:ext cx="3818780" cy="27834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E8B0147-F8D6-4E88-CF0B-904AE17A8E0A}"/>
              </a:ext>
            </a:extLst>
          </p:cNvPr>
          <p:cNvSpPr txBox="1"/>
          <p:nvPr/>
        </p:nvSpPr>
        <p:spPr>
          <a:xfrm>
            <a:off x="708023" y="1200899"/>
            <a:ext cx="6941141" cy="46782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80990" indent="-380990">
              <a:spcAft>
                <a:spcPts val="8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</a:rPr>
              <a:t>The original NEUTRA has been the SINQ Day-1 Instrument of SINQ </a:t>
            </a:r>
          </a:p>
          <a:p>
            <a:pPr marL="380990" indent="-380990">
              <a:spcAft>
                <a:spcPts val="8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Calibri"/>
              </a:rPr>
              <a:t>Significant bunker enlargement </a:t>
            </a:r>
          </a:p>
          <a:p>
            <a:pPr marL="380990" indent="-380990">
              <a:spcAft>
                <a:spcPts val="8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Calibri"/>
              </a:rPr>
              <a:t>Higher flexibility of our thermal neutron imaging instrument</a:t>
            </a:r>
          </a:p>
          <a:p>
            <a:pPr marL="380990" indent="-380990">
              <a:spcAft>
                <a:spcPts val="8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Calibri"/>
              </a:rPr>
              <a:t>Three different measurements positions, with  access to higher flux position</a:t>
            </a:r>
          </a:p>
          <a:p>
            <a:pPr marL="380990" indent="-380990">
              <a:spcAft>
                <a:spcPts val="8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Calibri"/>
              </a:rPr>
              <a:t>Use of higher resolution detectors and dedicated neutron optics possible</a:t>
            </a:r>
          </a:p>
          <a:p>
            <a:pPr marL="380990" indent="-38099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</a:rPr>
              <a:t>I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</a:rPr>
              <a:t>n-situ bimodal N/X-ray imaging option possible</a:t>
            </a:r>
          </a:p>
          <a:p>
            <a:pPr marL="380990" indent="-38099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Calibri"/>
              </a:rPr>
              <a:t>In collaboration with IFE, Norway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2E9584-CF24-5C93-BD46-23B3A1CB71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3235" y="1296637"/>
            <a:ext cx="3818780" cy="23944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3AD8ED-76E5-01AC-3603-0ED1499499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7657" y="315778"/>
            <a:ext cx="1623903" cy="9614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DCBCF6-457D-C610-75F3-75DB6F3A7B14}"/>
              </a:ext>
            </a:extLst>
          </p:cNvPr>
          <p:cNvSpPr txBox="1"/>
          <p:nvPr/>
        </p:nvSpPr>
        <p:spPr>
          <a:xfrm>
            <a:off x="7754267" y="1277221"/>
            <a:ext cx="491866" cy="4821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defTabSz="1219170" hangingPunct="0">
              <a:spcBef>
                <a:spcPts val="1200"/>
              </a:spcBef>
            </a:pPr>
            <a:r>
              <a:rPr lang="en-US" sz="2133" dirty="0">
                <a:solidFill>
                  <a:srgbClr val="000000"/>
                </a:solidFill>
                <a:sym typeface="Calibri"/>
              </a:rPr>
              <a:t>new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F0C035-ACC9-6DA3-385A-E7F2ED790896}"/>
              </a:ext>
            </a:extLst>
          </p:cNvPr>
          <p:cNvSpPr txBox="1"/>
          <p:nvPr/>
        </p:nvSpPr>
        <p:spPr>
          <a:xfrm>
            <a:off x="11404058" y="1200899"/>
            <a:ext cx="375103" cy="4821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defTabSz="1219170" hangingPunct="0">
              <a:spcBef>
                <a:spcPts val="1200"/>
              </a:spcBef>
            </a:pPr>
            <a:r>
              <a:rPr lang="en-US" sz="2133" dirty="0">
                <a:solidFill>
                  <a:srgbClr val="000000"/>
                </a:solidFill>
                <a:sym typeface="Calibri"/>
              </a:rPr>
              <a:t>old</a:t>
            </a:r>
          </a:p>
        </p:txBody>
      </p:sp>
    </p:spTree>
    <p:extLst>
      <p:ext uri="{BB962C8B-B14F-4D97-AF65-F5344CB8AC3E}">
        <p14:creationId xmlns:p14="http://schemas.microsoft.com/office/powerpoint/2010/main" val="141555214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54A190-F991-92DB-A1DB-A7DF16DDB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CA75CF4-A95E-34E5-C9E4-70B9EF59C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0057" y="6610313"/>
            <a:ext cx="8045451" cy="14401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PSI Center for Neutron and Muon Sciences</a:t>
            </a:r>
            <a:endParaRPr kumimoji="0" lang="de-CH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E8A34D9-1CD8-5791-A63E-B24AB3245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432" y="278296"/>
            <a:ext cx="10566584" cy="810444"/>
          </a:xfrm>
        </p:spPr>
        <p:txBody>
          <a:bodyPr/>
          <a:lstStyle/>
          <a:p>
            <a:r>
              <a:rPr lang="en-US" dirty="0"/>
              <a:t>Upgrade of NEUTRA – highlight slide for DIRK Dec/2025 meeting </a:t>
            </a:r>
            <a:endParaRPr lang="en-GB" noProof="0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27280BE7-26FC-3620-B7A4-8607FB705D0C}"/>
              </a:ext>
            </a:extLst>
          </p:cNvPr>
          <p:cNvSpPr/>
          <p:nvPr/>
        </p:nvSpPr>
        <p:spPr>
          <a:xfrm>
            <a:off x="0" y="950333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2024-Nov 24</a:t>
            </a:r>
            <a:r>
              <a:rPr kumimoji="0" lang="en-GB" sz="2400" b="0" i="0" u="none" strike="noStrike" kern="1200" cap="none" spc="0" normalizeH="0" baseline="3000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th</a:t>
            </a:r>
            <a:r>
              <a:rPr kumimoji="0" lang="en-GB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   	-  The last user experiment at the old NEUTRA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2025-Jan 10</a:t>
            </a:r>
            <a:r>
              <a:rPr kumimoji="0" lang="en-GB" sz="2400" b="0" i="0" u="none" strike="noStrike" kern="1200" cap="none" spc="0" normalizeH="0" baseline="3000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th</a:t>
            </a:r>
            <a:r>
              <a:rPr kumimoji="0" lang="en-GB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  	-  Old NEUTRA fully decommissioned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2025-Nov 7</a:t>
            </a:r>
            <a:r>
              <a:rPr kumimoji="0" lang="en-GB" sz="2400" b="0" i="0" u="none" strike="noStrike" kern="1200" cap="none" spc="0" normalizeH="0" baseline="3000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th</a:t>
            </a:r>
            <a:r>
              <a:rPr kumimoji="0" lang="en-GB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	-  Provisional approval to open the shutters + 1</a:t>
            </a:r>
            <a:r>
              <a:rPr kumimoji="0" lang="en-GB" sz="2400" b="0" i="0" u="none" strike="noStrike" kern="1200" cap="none" spc="0" normalizeH="0" baseline="3000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st</a:t>
            </a:r>
            <a:r>
              <a:rPr kumimoji="0" lang="en-GB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image acquired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082DAE-2500-F1D5-0697-3BD6DB61A51B}"/>
              </a:ext>
            </a:extLst>
          </p:cNvPr>
          <p:cNvSpPr/>
          <p:nvPr/>
        </p:nvSpPr>
        <p:spPr>
          <a:xfrm>
            <a:off x="2427332" y="6320422"/>
            <a:ext cx="39292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de-DE" sz="1400" b="1" i="1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Main instrument scientist: P</a:t>
            </a:r>
            <a:r>
              <a:rPr kumimoji="0" lang="en-US" altLang="de-DE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avel Trtik (LNS)</a:t>
            </a:r>
            <a:endParaRPr kumimoji="0" lang="de-CH" altLang="de-DE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altLang="de-DE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9" name="Picture 8" descr="A room with a few machines&#10;&#10;AI-generated content may be incorrect.">
            <a:extLst>
              <a:ext uri="{FF2B5EF4-FFF2-40B4-BE49-F238E27FC236}">
                <a16:creationId xmlns:a16="http://schemas.microsoft.com/office/drawing/2014/main" id="{1DE33085-CD8F-151C-28FD-AC55C41A1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0504" y="2829508"/>
            <a:ext cx="3859896" cy="289492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1" name="Picture 10" descr="A machine in a room&#10;&#10;AI-generated content may be incorrect.">
            <a:extLst>
              <a:ext uri="{FF2B5EF4-FFF2-40B4-BE49-F238E27FC236}">
                <a16:creationId xmlns:a16="http://schemas.microsoft.com/office/drawing/2014/main" id="{7DD0F7EF-2294-935A-49EF-2105A389ED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6577" y="2829510"/>
            <a:ext cx="3859894" cy="2894921"/>
          </a:xfrm>
          <a:prstGeom prst="rect">
            <a:avLst/>
          </a:prstGeom>
          <a:ln>
            <a:solidFill>
              <a:srgbClr val="002060"/>
            </a:solidFill>
          </a:ln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D006C0D-2B6D-25D5-B707-47C9986BEC7F}"/>
              </a:ext>
            </a:extLst>
          </p:cNvPr>
          <p:cNvGrpSpPr/>
          <p:nvPr/>
        </p:nvGrpSpPr>
        <p:grpSpPr>
          <a:xfrm>
            <a:off x="7593316" y="2344789"/>
            <a:ext cx="4319421" cy="4355280"/>
            <a:chOff x="7299888" y="2296233"/>
            <a:chExt cx="4319421" cy="4355280"/>
          </a:xfrm>
        </p:grpSpPr>
        <p:pic>
          <p:nvPicPr>
            <p:cNvPr id="14" name="Picture 13" descr="A grey square sign with white text&#10;&#10;AI-generated content may be incorrect.">
              <a:extLst>
                <a:ext uri="{FF2B5EF4-FFF2-40B4-BE49-F238E27FC236}">
                  <a16:creationId xmlns:a16="http://schemas.microsoft.com/office/drawing/2014/main" id="{54D68F94-AD9C-653E-778C-1E4F8C9CE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9888" y="2296233"/>
              <a:ext cx="3862128" cy="3862128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7B38730-5E59-98CC-F403-7DA90E589837}"/>
                </a:ext>
              </a:extLst>
            </p:cNvPr>
            <p:cNvSpPr/>
            <p:nvPr/>
          </p:nvSpPr>
          <p:spPr>
            <a:xfrm>
              <a:off x="7846086" y="6343736"/>
              <a:ext cx="377322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1</a:t>
              </a:r>
              <a:r>
                <a:rPr kumimoji="0" lang="en-GB" sz="1400" b="0" i="0" u="none" strike="noStrike" kern="1200" cap="none" spc="0" normalizeH="0" baseline="3000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st</a:t>
              </a:r>
              <a:r>
                <a:rPr kumimoji="0" lang="en-GB" sz="1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 neutron radiography @ NEUTRA 2.0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5621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77E44-C413-9A0E-54C0-F3BF5E604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55DDBD7-1CAE-55A3-09DB-E4881D34F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0057" y="6610313"/>
            <a:ext cx="8045451" cy="14401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PSI Center for Neutron and Muon Sciences</a:t>
            </a:r>
            <a:endParaRPr kumimoji="0" lang="de-CH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C126565D-5E29-9391-3054-DCFD3F17C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78296"/>
            <a:ext cx="8983934" cy="810444"/>
          </a:xfrm>
        </p:spPr>
        <p:txBody>
          <a:bodyPr/>
          <a:lstStyle/>
          <a:p>
            <a:r>
              <a:rPr lang="en-US" dirty="0"/>
              <a:t>First commercial beamtime on NEUTRA</a:t>
            </a:r>
            <a:endParaRPr lang="en-GB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846223-8A52-BB8F-6771-AD018CD5763F}"/>
              </a:ext>
            </a:extLst>
          </p:cNvPr>
          <p:cNvSpPr/>
          <p:nvPr/>
        </p:nvSpPr>
        <p:spPr>
          <a:xfrm>
            <a:off x="792646" y="766584"/>
            <a:ext cx="7380271" cy="13234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000" noProof="1">
                <a:solidFill>
                  <a:prstClr val="black"/>
                </a:solidFill>
                <a:latin typeface="Aptos"/>
              </a:rPr>
              <a:t>Neutron imaging and irradiation of smoke alarm sensors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000" noProof="1">
                <a:solidFill>
                  <a:prstClr val="black"/>
                </a:solidFill>
                <a:latin typeface="Aptos"/>
              </a:rPr>
              <a:t>AXPO Nov 28</a:t>
            </a:r>
            <a:r>
              <a:rPr lang="en-GB" sz="2000" baseline="30000" noProof="1">
                <a:solidFill>
                  <a:prstClr val="black"/>
                </a:solidFill>
                <a:latin typeface="Aptos"/>
              </a:rPr>
              <a:t>th</a:t>
            </a:r>
            <a:r>
              <a:rPr lang="en-GB" sz="2000" noProof="1">
                <a:solidFill>
                  <a:prstClr val="black"/>
                </a:solidFill>
                <a:latin typeface="Aptos"/>
              </a:rPr>
              <a:t> – Dec 1</a:t>
            </a:r>
            <a:r>
              <a:rPr lang="en-GB" sz="2000" baseline="30000" noProof="1">
                <a:solidFill>
                  <a:prstClr val="black"/>
                </a:solidFill>
                <a:latin typeface="Aptos"/>
              </a:rPr>
              <a:t>st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000" noProof="1">
              <a:solidFill>
                <a:prstClr val="black"/>
              </a:solidFill>
              <a:latin typeface="Apto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dirty="0">
              <a:solidFill>
                <a:prstClr val="black"/>
              </a:solidFill>
              <a:latin typeface="Apto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4AA4E13-DE11-468C-835C-6F01F4D266D6}"/>
              </a:ext>
            </a:extLst>
          </p:cNvPr>
          <p:cNvGrpSpPr/>
          <p:nvPr/>
        </p:nvGrpSpPr>
        <p:grpSpPr>
          <a:xfrm>
            <a:off x="2097980" y="1485451"/>
            <a:ext cx="7491397" cy="5064677"/>
            <a:chOff x="4010892" y="782829"/>
            <a:chExt cx="6109567" cy="3989812"/>
          </a:xfrm>
        </p:grpSpPr>
        <p:pic>
          <p:nvPicPr>
            <p:cNvPr id="16" name="Picture 15" descr="A machine with a metal frame&#10;&#10;AI-generated content may be incorrect.">
              <a:extLst>
                <a:ext uri="{FF2B5EF4-FFF2-40B4-BE49-F238E27FC236}">
                  <a16:creationId xmlns:a16="http://schemas.microsoft.com/office/drawing/2014/main" id="{14C0FA42-BAA4-3407-1C49-6DBA79B620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20" t="28771" r="17018" b="9787"/>
            <a:stretch/>
          </p:blipFill>
          <p:spPr>
            <a:xfrm rot="5400000">
              <a:off x="6965017" y="1539983"/>
              <a:ext cx="3660930" cy="2649955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1C70622-B33D-53C2-3648-52671A66C91A}"/>
                </a:ext>
              </a:extLst>
            </p:cNvPr>
            <p:cNvGrpSpPr/>
            <p:nvPr/>
          </p:nvGrpSpPr>
          <p:grpSpPr>
            <a:xfrm>
              <a:off x="4010892" y="782829"/>
              <a:ext cx="3692968" cy="3989812"/>
              <a:chOff x="3887496" y="2024868"/>
              <a:chExt cx="3692968" cy="3989812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BEAD99D1-17C2-B7D8-A670-D20E598F65DC}"/>
                  </a:ext>
                </a:extLst>
              </p:cNvPr>
              <p:cNvGrpSpPr/>
              <p:nvPr/>
            </p:nvGrpSpPr>
            <p:grpSpPr>
              <a:xfrm>
                <a:off x="4123405" y="2284630"/>
                <a:ext cx="3135650" cy="3730050"/>
                <a:chOff x="5046841" y="609188"/>
                <a:chExt cx="3135650" cy="3730050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A09F2D9B-A60B-80B0-790D-117F028BA8E5}"/>
                    </a:ext>
                  </a:extLst>
                </p:cNvPr>
                <p:cNvGrpSpPr/>
                <p:nvPr/>
              </p:nvGrpSpPr>
              <p:grpSpPr>
                <a:xfrm>
                  <a:off x="5046841" y="609188"/>
                  <a:ext cx="3135314" cy="3730050"/>
                  <a:chOff x="2572396" y="329783"/>
                  <a:chExt cx="3135314" cy="3730050"/>
                </a:xfrm>
              </p:grpSpPr>
              <p:sp>
                <p:nvSpPr>
                  <p:cNvPr id="10" name="Text Box 13">
                    <a:extLst>
                      <a:ext uri="{FF2B5EF4-FFF2-40B4-BE49-F238E27FC236}">
                        <a16:creationId xmlns:a16="http://schemas.microsoft.com/office/drawing/2014/main" id="{8F720CA9-06A9-0109-1128-00BC2BD68BBA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618544" y="3659723"/>
                    <a:ext cx="1042273" cy="40011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/>
                        <a:ea typeface="+mn-ea"/>
                        <a:cs typeface="+mn-cs"/>
                      </a:rPr>
                      <a:t>294 mm</a:t>
                    </a:r>
                    <a:endParaRPr kumimoji="0" lang="de-DE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1" name="Group 10">
                    <a:extLst>
                      <a:ext uri="{FF2B5EF4-FFF2-40B4-BE49-F238E27FC236}">
                        <a16:creationId xmlns:a16="http://schemas.microsoft.com/office/drawing/2014/main" id="{AA3FE2AE-94BB-6C90-1944-274F987451BB}"/>
                      </a:ext>
                    </a:extLst>
                  </p:cNvPr>
                  <p:cNvGrpSpPr/>
                  <p:nvPr/>
                </p:nvGrpSpPr>
                <p:grpSpPr>
                  <a:xfrm>
                    <a:off x="2572396" y="329783"/>
                    <a:ext cx="3135314" cy="3654954"/>
                    <a:chOff x="5154231" y="347713"/>
                    <a:chExt cx="3135314" cy="3654954"/>
                  </a:xfrm>
                </p:grpSpPr>
                <p:pic>
                  <p:nvPicPr>
                    <p:cNvPr id="14" name="Picture 10" descr="Orthoslices-scalebar">
                      <a:extLst>
                        <a:ext uri="{FF2B5EF4-FFF2-40B4-BE49-F238E27FC236}">
                          <a16:creationId xmlns:a16="http://schemas.microsoft.com/office/drawing/2014/main" id="{F6614770-DEF6-4425-5525-496238360A32}"/>
                        </a:ext>
                      </a:extLst>
                    </p:cNvPr>
                    <p:cNvPicPr>
                      <a:picLocks noChangeArrowheads="1"/>
                    </p:cNvPicPr>
                    <p:nvPr/>
                  </p:nvPicPr>
                  <p:blipFill>
                    <a:blip r:embed="rId3"/>
                    <a:srcRect t="90674"/>
                    <a:stretch>
                      <a:fillRect/>
                    </a:stretch>
                  </p:blipFill>
                  <p:spPr bwMode="auto">
                    <a:xfrm>
                      <a:off x="5155818" y="347713"/>
                      <a:ext cx="3133727" cy="193675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</p:pic>
                <p:sp>
                  <p:nvSpPr>
                    <p:cNvPr id="13" name="Line 12">
                      <a:extLst>
                        <a:ext uri="{FF2B5EF4-FFF2-40B4-BE49-F238E27FC236}">
                          <a16:creationId xmlns:a16="http://schemas.microsoft.com/office/drawing/2014/main" id="{0A9AD876-B731-81E5-F50D-AB1236AFCEF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54231" y="4001111"/>
                      <a:ext cx="3134570" cy="15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 type="triangle" w="med" len="med"/>
                      <a:tailEnd type="triangle" w="med" len="med"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pic>
              <p:nvPicPr>
                <p:cNvPr id="9" name="Picture 8" descr="A black circle with a wire attached to it&#10;&#10;AI-generated content may be incorrect.">
                  <a:extLst>
                    <a:ext uri="{FF2B5EF4-FFF2-40B4-BE49-F238E27FC236}">
                      <a16:creationId xmlns:a16="http://schemas.microsoft.com/office/drawing/2014/main" id="{02CD6DB6-EE13-A805-169B-739D52422D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5047923" y="864273"/>
                  <a:ext cx="3134568" cy="3134568"/>
                </a:xfrm>
                <a:prstGeom prst="rect">
                  <a:avLst/>
                </a:prstGeom>
                <a:ln w="9525">
                  <a:solidFill>
                    <a:srgbClr val="002060"/>
                  </a:solidFill>
                </a:ln>
              </p:spPr>
            </p:pic>
          </p:grpSp>
          <p:sp>
            <p:nvSpPr>
              <p:cNvPr id="36" name="Text Box 11">
                <a:extLst>
                  <a:ext uri="{FF2B5EF4-FFF2-40B4-BE49-F238E27FC236}">
                    <a16:creationId xmlns:a16="http://schemas.microsoft.com/office/drawing/2014/main" id="{C94855A9-DB8B-83A2-F5D8-90047B24A4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87496" y="2024868"/>
                <a:ext cx="3692968" cy="2909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rPr>
                  <a:t>-0.2                                                                            1.2 </a:t>
                </a: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04335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135EF-442D-DB32-30AC-15AE59BAD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E1C869D-9229-5751-7D5C-D5AAE1438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0057" y="6610313"/>
            <a:ext cx="8045451" cy="14401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PSI Center for Neutron and Muon Sciences</a:t>
            </a:r>
            <a:endParaRPr kumimoji="0" lang="de-CH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B66D9DC-ED7C-E83A-8000-D1D659A55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081" y="288929"/>
            <a:ext cx="8983934" cy="810444"/>
          </a:xfrm>
        </p:spPr>
        <p:txBody>
          <a:bodyPr/>
          <a:lstStyle/>
          <a:p>
            <a:r>
              <a:rPr lang="en-US" dirty="0"/>
              <a:t>First in-house/user NEUTRA experiments</a:t>
            </a:r>
            <a:endParaRPr lang="en-GB" noProof="0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8F27046-48FE-504A-E741-5B7D1762A1BF}"/>
              </a:ext>
            </a:extLst>
          </p:cNvPr>
          <p:cNvGrpSpPr/>
          <p:nvPr/>
        </p:nvGrpSpPr>
        <p:grpSpPr>
          <a:xfrm>
            <a:off x="195946" y="2549274"/>
            <a:ext cx="6065655" cy="4043820"/>
            <a:chOff x="605655" y="1981278"/>
            <a:chExt cx="6065655" cy="404382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963AF5DD-D04B-F3F6-2FC4-DBD326A0B9BA}"/>
                </a:ext>
              </a:extLst>
            </p:cNvPr>
            <p:cNvGrpSpPr/>
            <p:nvPr/>
          </p:nvGrpSpPr>
          <p:grpSpPr>
            <a:xfrm>
              <a:off x="605655" y="1981278"/>
              <a:ext cx="3692968" cy="4043820"/>
              <a:chOff x="605655" y="1981278"/>
              <a:chExt cx="3692968" cy="4043820"/>
            </a:xfrm>
          </p:grpSpPr>
          <p:pic>
            <p:nvPicPr>
              <p:cNvPr id="26" name="Picture 25" descr="A close-up of a device&#10;&#10;AI-generated content may be incorrect.">
                <a:extLst>
                  <a:ext uri="{FF2B5EF4-FFF2-40B4-BE49-F238E27FC236}">
                    <a16:creationId xmlns:a16="http://schemas.microsoft.com/office/drawing/2014/main" id="{054AE824-4C5D-8286-5EBD-7898FE0EA4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3358" y="2539715"/>
                <a:ext cx="3134569" cy="313456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29" name="Picture 10" descr="Orthoslices-scalebar">
                <a:extLst>
                  <a:ext uri="{FF2B5EF4-FFF2-40B4-BE49-F238E27FC236}">
                    <a16:creationId xmlns:a16="http://schemas.microsoft.com/office/drawing/2014/main" id="{D37849D4-02B9-E640-2888-FDDCB604898A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/>
              <a:srcRect t="90674"/>
              <a:stretch>
                <a:fillRect/>
              </a:stretch>
            </p:blipFill>
            <p:spPr bwMode="auto">
              <a:xfrm>
                <a:off x="903358" y="2289471"/>
                <a:ext cx="3134568" cy="192953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30" name="Text Box 11">
                <a:extLst>
                  <a:ext uri="{FF2B5EF4-FFF2-40B4-BE49-F238E27FC236}">
                    <a16:creationId xmlns:a16="http://schemas.microsoft.com/office/drawing/2014/main" id="{43292B6F-1126-28D7-5323-06F404FB6E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5655" y="1981278"/>
                <a:ext cx="369296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rPr>
                  <a:t>-0.2                                                            1.2 </a:t>
                </a: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1" name="Line 12">
                <a:extLst>
                  <a:ext uri="{FF2B5EF4-FFF2-40B4-BE49-F238E27FC236}">
                    <a16:creationId xmlns:a16="http://schemas.microsoft.com/office/drawing/2014/main" id="{7D069D88-8E24-0DC4-29EB-2E95B88E46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03358" y="5938094"/>
                <a:ext cx="3134569" cy="1256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  <p:sp>
            <p:nvSpPr>
              <p:cNvPr id="32" name="Text Box 13">
                <a:extLst>
                  <a:ext uri="{FF2B5EF4-FFF2-40B4-BE49-F238E27FC236}">
                    <a16:creationId xmlns:a16="http://schemas.microsoft.com/office/drawing/2014/main" id="{F2DECE2E-2275-73AD-79AA-BEBAA5AE6D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68710" y="5624988"/>
                <a:ext cx="1082348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rPr>
                  <a:t>240 mm</a:t>
                </a:r>
                <a:endParaRPr kumimoji="0" lang="de-DE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</p:grpSp>
        <p:pic>
          <p:nvPicPr>
            <p:cNvPr id="40" name="Picture 39" descr="A machine with a red and silver object&#10;&#10;AI-generated content may be incorrect.">
              <a:extLst>
                <a:ext uri="{FF2B5EF4-FFF2-40B4-BE49-F238E27FC236}">
                  <a16:creationId xmlns:a16="http://schemas.microsoft.com/office/drawing/2014/main" id="{D4E9785A-7529-1C87-CD0C-CCD95B94C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61" r="8737" b="9390"/>
            <a:stretch/>
          </p:blipFill>
          <p:spPr>
            <a:xfrm rot="5400000">
              <a:off x="3569529" y="2824892"/>
              <a:ext cx="3651466" cy="2552097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D6A5CD5C-9153-A396-2E77-04522E2B3A00}"/>
              </a:ext>
            </a:extLst>
          </p:cNvPr>
          <p:cNvSpPr/>
          <p:nvPr/>
        </p:nvSpPr>
        <p:spPr>
          <a:xfrm>
            <a:off x="6635795" y="5154902"/>
            <a:ext cx="4944849" cy="1323439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1</a:t>
            </a:r>
            <a:r>
              <a:rPr kumimoji="0" lang="en-GB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in-house beamtime (Filges,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Trtik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Quality control of the neutron collimators for POLDI beamline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black"/>
                </a:solidFill>
                <a:latin typeface="Aptos"/>
              </a:rPr>
              <a:t>Dec 10</a:t>
            </a:r>
            <a:r>
              <a:rPr lang="en-GB" sz="2000" baseline="30000" dirty="0">
                <a:solidFill>
                  <a:prstClr val="black"/>
                </a:solidFill>
                <a:latin typeface="Aptos"/>
              </a:rPr>
              <a:t>th</a:t>
            </a:r>
            <a:r>
              <a:rPr lang="en-GB" sz="2000" dirty="0">
                <a:solidFill>
                  <a:prstClr val="black"/>
                </a:solidFill>
                <a:latin typeface="Aptos"/>
              </a:rPr>
              <a:t>, 2025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2" name="Content Placeholder 4" descr="A x-ray of a statue&#10;&#10;AI-generated content may be incorrect.">
            <a:extLst>
              <a:ext uri="{FF2B5EF4-FFF2-40B4-BE49-F238E27FC236}">
                <a16:creationId xmlns:a16="http://schemas.microsoft.com/office/drawing/2014/main" id="{46D351B7-8F7B-7B73-2ECB-860196B62F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729" y="778522"/>
            <a:ext cx="2558511" cy="3624558"/>
          </a:xfrm>
          <a:ln cmpd="sng">
            <a:solidFill>
              <a:srgbClr val="002060"/>
            </a:solidFill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5717E80-42C4-2388-A88C-A9FFE17B8A97}"/>
              </a:ext>
            </a:extLst>
          </p:cNvPr>
          <p:cNvGrpSpPr/>
          <p:nvPr/>
        </p:nvGrpSpPr>
        <p:grpSpPr>
          <a:xfrm>
            <a:off x="521954" y="214912"/>
            <a:ext cx="11148091" cy="4517730"/>
            <a:chOff x="536014" y="154268"/>
            <a:chExt cx="11148091" cy="451773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B811635-0860-173A-9EC8-CE23B5047A44}"/>
                </a:ext>
              </a:extLst>
            </p:cNvPr>
            <p:cNvSpPr/>
            <p:nvPr/>
          </p:nvSpPr>
          <p:spPr>
            <a:xfrm>
              <a:off x="536014" y="935404"/>
              <a:ext cx="5543701" cy="1323439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1</a:t>
              </a:r>
              <a:r>
                <a:rPr kumimoji="0" lang="en-GB" sz="2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st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 user beamtime (Lehmann, </a:t>
              </a:r>
              <a:r>
                <a:rPr kumimoji="0" lang="en-GB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Trtik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, Speidel)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 dirty="0">
                  <a:solidFill>
                    <a:prstClr val="black"/>
                  </a:solidFill>
                  <a:latin typeface="Aptos"/>
                </a:rPr>
                <a:t>N</a:t>
              </a:r>
              <a:r>
                <a:rPr kumimoji="0" lang="en-GB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eutron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 imaging of a</a:t>
              </a:r>
              <a:r>
                <a:rPr lang="en-GB" sz="2000" dirty="0">
                  <a:solidFill>
                    <a:prstClr val="black"/>
                  </a:solidFill>
                  <a:latin typeface="Aptos"/>
                </a:rPr>
                <a:t> Buddhist statue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Provenance</a:t>
              </a:r>
              <a:r>
                <a:rPr lang="en-GB" sz="2000" dirty="0">
                  <a:solidFill>
                    <a:prstClr val="black"/>
                  </a:solidFill>
                  <a:latin typeface="Aptos"/>
                </a:rPr>
                <a:t>: Lauren Gallery, Marietta, GA, USA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Dec 18</a:t>
              </a:r>
              <a:r>
                <a:rPr kumimoji="0" lang="en-GB" sz="2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th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, 2025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117C2EE-5AC8-CF1A-3717-CFC7F1509A80}"/>
                </a:ext>
              </a:extLst>
            </p:cNvPr>
            <p:cNvGrpSpPr/>
            <p:nvPr/>
          </p:nvGrpSpPr>
          <p:grpSpPr>
            <a:xfrm>
              <a:off x="6376955" y="154268"/>
              <a:ext cx="5307150" cy="4517730"/>
              <a:chOff x="6376955" y="154268"/>
              <a:chExt cx="5307150" cy="4517730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7D8FC61A-4143-1A46-5EE2-8A61E4B659FC}"/>
                  </a:ext>
                </a:extLst>
              </p:cNvPr>
              <p:cNvGrpSpPr/>
              <p:nvPr/>
            </p:nvGrpSpPr>
            <p:grpSpPr>
              <a:xfrm>
                <a:off x="6376955" y="154268"/>
                <a:ext cx="3692968" cy="4517730"/>
                <a:chOff x="4221366" y="1981042"/>
                <a:chExt cx="3692968" cy="4517730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6F928BC3-2DC1-AF1F-6ACF-EEEE8785A9AE}"/>
                    </a:ext>
                  </a:extLst>
                </p:cNvPr>
                <p:cNvGrpSpPr/>
                <p:nvPr/>
              </p:nvGrpSpPr>
              <p:grpSpPr>
                <a:xfrm>
                  <a:off x="4527200" y="2284630"/>
                  <a:ext cx="2559211" cy="4214142"/>
                  <a:chOff x="2976191" y="329783"/>
                  <a:chExt cx="2559211" cy="4214142"/>
                </a:xfrm>
              </p:grpSpPr>
              <p:sp>
                <p:nvSpPr>
                  <p:cNvPr id="10" name="Text Box 13">
                    <a:extLst>
                      <a:ext uri="{FF2B5EF4-FFF2-40B4-BE49-F238E27FC236}">
                        <a16:creationId xmlns:a16="http://schemas.microsoft.com/office/drawing/2014/main" id="{FD01646F-288F-2D00-ECF1-B1543FBF41BA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53014" y="4143815"/>
                    <a:ext cx="1082348" cy="40011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/>
                        <a:ea typeface="+mn-ea"/>
                        <a:cs typeface="+mn-cs"/>
                      </a:rPr>
                      <a:t>205 mm</a:t>
                    </a:r>
                    <a:endParaRPr kumimoji="0" lang="de-DE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1" name="Group 10">
                    <a:extLst>
                      <a:ext uri="{FF2B5EF4-FFF2-40B4-BE49-F238E27FC236}">
                        <a16:creationId xmlns:a16="http://schemas.microsoft.com/office/drawing/2014/main" id="{4C7C6E02-CCD4-502D-6F67-B9FD422DAE99}"/>
                      </a:ext>
                    </a:extLst>
                  </p:cNvPr>
                  <p:cNvGrpSpPr/>
                  <p:nvPr/>
                </p:nvGrpSpPr>
                <p:grpSpPr>
                  <a:xfrm>
                    <a:off x="2976191" y="329783"/>
                    <a:ext cx="2559211" cy="4139717"/>
                    <a:chOff x="5558026" y="347713"/>
                    <a:chExt cx="2559211" cy="4139717"/>
                  </a:xfrm>
                </p:grpSpPr>
                <p:pic>
                  <p:nvPicPr>
                    <p:cNvPr id="14" name="Picture 10" descr="Orthoslices-scalebar">
                      <a:extLst>
                        <a:ext uri="{FF2B5EF4-FFF2-40B4-BE49-F238E27FC236}">
                          <a16:creationId xmlns:a16="http://schemas.microsoft.com/office/drawing/2014/main" id="{E9162134-E445-5079-4BCA-7C8A186DE6CA}"/>
                        </a:ext>
                      </a:extLst>
                    </p:cNvPr>
                    <p:cNvPicPr>
                      <a:picLocks noChangeArrowheads="1"/>
                    </p:cNvPicPr>
                    <p:nvPr/>
                  </p:nvPicPr>
                  <p:blipFill>
                    <a:blip r:embed="rId3"/>
                    <a:srcRect t="90674"/>
                    <a:stretch>
                      <a:fillRect/>
                    </a:stretch>
                  </p:blipFill>
                  <p:spPr bwMode="auto">
                    <a:xfrm>
                      <a:off x="5558726" y="347713"/>
                      <a:ext cx="2558511" cy="197412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</p:pic>
                <p:sp>
                  <p:nvSpPr>
                    <p:cNvPr id="13" name="Line 12">
                      <a:extLst>
                        <a:ext uri="{FF2B5EF4-FFF2-40B4-BE49-F238E27FC236}">
                          <a16:creationId xmlns:a16="http://schemas.microsoft.com/office/drawing/2014/main" id="{FB941AD6-0326-C96D-C331-24B3E524E50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558026" y="4486380"/>
                      <a:ext cx="2558511" cy="105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 type="triangle" w="med" len="med"/>
                      <a:tailEnd type="triangle" w="med" len="med"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36" name="Text Box 11">
                  <a:extLst>
                    <a:ext uri="{FF2B5EF4-FFF2-40B4-BE49-F238E27FC236}">
                      <a16:creationId xmlns:a16="http://schemas.microsoft.com/office/drawing/2014/main" id="{D83711E1-9CB9-099A-6CB8-AAA37C06B48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221366" y="1981042"/>
                  <a:ext cx="3692968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/>
                      <a:ea typeface="+mn-ea"/>
                      <a:cs typeface="+mn-cs"/>
                    </a:rPr>
                    <a:t>-0.2                                                1.2 </a:t>
                  </a:r>
                  <a:endPara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2" name="Picture 11" descr="A gold statue of a person sitting on a pedestal&#10;&#10;AI-generated content may be incorrect.">
                <a:extLst>
                  <a:ext uri="{FF2B5EF4-FFF2-40B4-BE49-F238E27FC236}">
                    <a16:creationId xmlns:a16="http://schemas.microsoft.com/office/drawing/2014/main" id="{7D72BE68-BBDC-016B-E329-484ABB35B6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18783" y="704432"/>
                <a:ext cx="2365322" cy="362455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8690279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14244" y="319751"/>
            <a:ext cx="9759100" cy="508500"/>
          </a:xfrm>
        </p:spPr>
        <p:txBody>
          <a:bodyPr/>
          <a:lstStyle/>
          <a:p>
            <a:r>
              <a:rPr lang="en-US" sz="2600" dirty="0"/>
              <a:t>Upgrade: engineering diffraction instrument POLDI</a:t>
            </a:r>
            <a:endParaRPr lang="de-CH" sz="2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334AC7-1937-FE49-6D58-68EFC0D1C645}"/>
              </a:ext>
            </a:extLst>
          </p:cNvPr>
          <p:cNvSpPr txBox="1"/>
          <p:nvPr/>
        </p:nvSpPr>
        <p:spPr>
          <a:xfrm>
            <a:off x="614244" y="1103890"/>
            <a:ext cx="6989131" cy="30982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80990" indent="-38099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</a:rPr>
              <a:t>T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</a:rPr>
              <a:t>wo detector banks allow simultaneous measuremen</a:t>
            </a:r>
            <a:r>
              <a:rPr lang="en-GB" sz="2400" dirty="0">
                <a:latin typeface="Calibri" panose="020F0502020204030204" pitchFamily="34" charset="0"/>
              </a:rPr>
              <a:t>t of 2 strain directions</a:t>
            </a:r>
            <a:endParaRPr lang="en-GB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80990" indent="-38099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</a:rPr>
              <a:t>Pre-sample v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</a:rPr>
              <a:t>ertical focusing increases flux two-fold</a:t>
            </a:r>
          </a:p>
          <a:p>
            <a:pPr marL="380990" indent="-38099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</a:rPr>
              <a:t>Optimized elliptical horizontal optics</a:t>
            </a:r>
          </a:p>
          <a:p>
            <a:pPr marL="380990" indent="-38099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</a:rPr>
              <a:t>New CASCADE detectors from CDT</a:t>
            </a:r>
            <a:endParaRPr lang="en-GB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80990" indent="-38099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H" sz="2400" dirty="0">
                <a:latin typeface="Calibri"/>
              </a:rPr>
              <a:t>Overall we expect a &gt;10 performance increase</a:t>
            </a:r>
          </a:p>
          <a:p>
            <a:pPr marL="380990" indent="-38099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Calibri"/>
              </a:rPr>
              <a:t>I</a:t>
            </a:r>
            <a:r>
              <a:rPr lang="en-CH" sz="2400" dirty="0">
                <a:latin typeface="Calibri"/>
              </a:rPr>
              <a:t>n collaboration with IFE, Norway, and ANAXAM</a:t>
            </a:r>
            <a:endParaRPr lang="en-GB" sz="2400" dirty="0">
              <a:latin typeface="Calibri" panose="020F050202020403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FBD7D37-BCBD-8126-CA7E-774185975DBD}"/>
              </a:ext>
            </a:extLst>
          </p:cNvPr>
          <p:cNvGrpSpPr/>
          <p:nvPr/>
        </p:nvGrpSpPr>
        <p:grpSpPr>
          <a:xfrm>
            <a:off x="7603375" y="1093847"/>
            <a:ext cx="3631102" cy="3235920"/>
            <a:chOff x="1343473" y="1249251"/>
            <a:chExt cx="3096344" cy="293567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CD7A518-A08C-09B2-123A-225CC98EB1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249" t="45651" b="-1"/>
            <a:stretch/>
          </p:blipFill>
          <p:spPr>
            <a:xfrm>
              <a:off x="1343473" y="1249251"/>
              <a:ext cx="3096344" cy="2935678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BD3866A-36B1-B742-E4A7-99176C3576B2}"/>
                </a:ext>
              </a:extLst>
            </p:cNvPr>
            <p:cNvSpPr/>
            <p:nvPr/>
          </p:nvSpPr>
          <p:spPr bwMode="auto">
            <a:xfrm>
              <a:off x="1343473" y="1448781"/>
              <a:ext cx="299848" cy="36004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>
                <a:spcBef>
                  <a:spcPct val="0"/>
                </a:spcBef>
              </a:pPr>
              <a:endParaRPr lang="en-CH" sz="2400" dirty="0">
                <a:latin typeface="Times" charset="0"/>
              </a:endParaRPr>
            </a:p>
          </p:txBody>
        </p:sp>
      </p:grpSp>
      <p:pic>
        <p:nvPicPr>
          <p:cNvPr id="2" name="Grafik 5">
            <a:extLst>
              <a:ext uri="{FF2B5EF4-FFF2-40B4-BE49-F238E27FC236}">
                <a16:creationId xmlns:a16="http://schemas.microsoft.com/office/drawing/2014/main" id="{885AD8E7-3A7A-3DEF-7130-F0B9B24CA3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412" b="12581"/>
          <a:stretch>
            <a:fillRect/>
          </a:stretch>
        </p:blipFill>
        <p:spPr>
          <a:xfrm>
            <a:off x="1436913" y="4699099"/>
            <a:ext cx="9144001" cy="2182734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2B369AF0-0CD2-0945-E78D-B3A0FE94D594}"/>
              </a:ext>
            </a:extLst>
          </p:cNvPr>
          <p:cNvSpPr txBox="1"/>
          <p:nvPr/>
        </p:nvSpPr>
        <p:spPr>
          <a:xfrm rot="511605">
            <a:off x="2274909" y="4686753"/>
            <a:ext cx="5733178" cy="338554"/>
          </a:xfrm>
          <a:prstGeom prst="rect">
            <a:avLst/>
          </a:prstGeom>
          <a:ln w="25400"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/>
          <a:p>
            <a:r>
              <a:rPr lang="en-US" sz="1600" b="1" dirty="0"/>
              <a:t>8m</a:t>
            </a:r>
            <a:r>
              <a:rPr lang="en-US" sz="1600" dirty="0"/>
              <a:t> Horizontal: Elliptical guide;  Vertical: Double elliptic guide</a:t>
            </a:r>
            <a:endParaRPr lang="en-US" dirty="0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7EF16709-0DC4-8027-4EF0-1F2460491177}"/>
              </a:ext>
            </a:extLst>
          </p:cNvPr>
          <p:cNvSpPr txBox="1"/>
          <p:nvPr/>
        </p:nvSpPr>
        <p:spPr>
          <a:xfrm rot="511605">
            <a:off x="8789172" y="5409715"/>
            <a:ext cx="2896207" cy="338554"/>
          </a:xfrm>
          <a:prstGeom prst="rect">
            <a:avLst/>
          </a:prstGeom>
          <a:ln w="25400"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/>
          <a:p>
            <a:r>
              <a:rPr lang="en-US" sz="1600" b="1" dirty="0"/>
              <a:t>2m</a:t>
            </a:r>
            <a:r>
              <a:rPr lang="en-US" sz="1600" dirty="0"/>
              <a:t> N-Optics w/ multi-function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D30D89-9C76-A1D4-42DD-6DE1EA7DA606}"/>
              </a:ext>
            </a:extLst>
          </p:cNvPr>
          <p:cNvSpPr/>
          <p:nvPr/>
        </p:nvSpPr>
        <p:spPr>
          <a:xfrm>
            <a:off x="6795632" y="4266908"/>
            <a:ext cx="4647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de-DE" sz="1400" b="1" i="1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Main instrument scientist: Florencia Malamud </a:t>
            </a:r>
            <a:r>
              <a:rPr kumimoji="0" lang="en-US" altLang="de-DE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(LNS)</a:t>
            </a:r>
            <a:endParaRPr kumimoji="0" lang="de-CH" altLang="de-DE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altLang="de-DE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55098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D06CDB-B478-3F9A-0E15-B84F185BC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376773"/>
            <a:ext cx="5134273" cy="4644616"/>
          </a:xfrm>
        </p:spPr>
        <p:txBody>
          <a:bodyPr/>
          <a:lstStyle/>
          <a:p>
            <a:pPr marL="380990" indent="-38099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</a:rPr>
              <a:t>Upgrade started Nov 2025</a:t>
            </a:r>
          </a:p>
          <a:p>
            <a:pPr marL="380990" indent="-38099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</a:rPr>
              <a:t>Both detectors passed site acceptance test </a:t>
            </a:r>
          </a:p>
          <a:p>
            <a:pPr marL="380990" indent="-38099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</a:rPr>
              <a:t>Design of shielding and neutron optics are being finalized and ordered soon</a:t>
            </a:r>
          </a:p>
          <a:p>
            <a:pPr marL="380990" indent="-38099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</a:rPr>
              <a:t>Hot commissioning planned for 2017</a:t>
            </a:r>
          </a:p>
          <a:p>
            <a:pPr marL="380990" indent="-38099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Calibri"/>
              </a:rPr>
              <a:t>I</a:t>
            </a:r>
            <a:r>
              <a:rPr lang="en-CH" sz="2400" dirty="0">
                <a:latin typeface="Calibri"/>
              </a:rPr>
              <a:t>n collaboration with IFE, Norway, and ANAXAM</a:t>
            </a:r>
            <a:endParaRPr lang="en-GB" sz="2400" dirty="0"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34B6CB-DE77-7EE4-3D91-54DE1AE43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06DE8-6C41-4D92-B2CB-09ED7CAF9EB3}" type="datetime1">
              <a:rPr lang="de-CH" noProof="0" smtClean="0"/>
              <a:t>12.04.26</a:t>
            </a:fld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B07CBF-8A0D-8D13-952A-23A8D7E3E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Neutron and Muon Sciences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45D7FC-45ED-56E0-ABD0-156737ABC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19</a:t>
            </a:fld>
            <a:endParaRPr lang="en-GB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B881314-448E-1FAA-579D-E34046E84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POLDI 2.0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9033EF0-5BED-A042-A518-51A03AECF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085" y="424657"/>
            <a:ext cx="6096000" cy="371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9A55B9-2E95-0EB4-9B02-86641F83B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755" y="4315399"/>
            <a:ext cx="3892758" cy="211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85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4E522-2890-BA15-EE55-4C7E19FA2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5EA4B-5C06-A11A-1CAC-05ECD0C34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46766"/>
            <a:ext cx="8964613" cy="810444"/>
          </a:xfrm>
        </p:spPr>
        <p:txBody>
          <a:bodyPr/>
          <a:lstStyle/>
          <a:p>
            <a:r>
              <a:rPr lang="en-GB" noProof="0" dirty="0"/>
              <a:t>Mission of PSI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661C4-0DFA-A473-7F4F-374679FEE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487" y="6373043"/>
            <a:ext cx="8045451" cy="14401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PSI Center for Neutron and Muon Sciences</a:t>
            </a:r>
            <a:endParaRPr kumimoji="0" lang="de-CH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2EC39-6299-9A5E-C4B2-0CF34CCA8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373043"/>
            <a:ext cx="703263" cy="14401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2AD375-037F-43D0-B059-5172DA06796A}" type="slidenum">
              <a:rPr kumimoji="0" lang="de-CH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CH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" name="Down Arrow 31">
            <a:extLst>
              <a:ext uri="{FF2B5EF4-FFF2-40B4-BE49-F238E27FC236}">
                <a16:creationId xmlns:a16="http://schemas.microsoft.com/office/drawing/2014/main" id="{A48A7B35-5DC8-BC4F-8118-750BFCFD3CBC}"/>
              </a:ext>
            </a:extLst>
          </p:cNvPr>
          <p:cNvSpPr/>
          <p:nvPr/>
        </p:nvSpPr>
        <p:spPr bwMode="auto">
          <a:xfrm rot="16200000">
            <a:off x="2051290" y="-764118"/>
            <a:ext cx="5010343" cy="7722272"/>
          </a:xfrm>
          <a:custGeom>
            <a:avLst/>
            <a:gdLst>
              <a:gd name="connsiteX0" fmla="*/ 0 w 5616624"/>
              <a:gd name="connsiteY0" fmla="*/ 5760640 h 8568952"/>
              <a:gd name="connsiteX1" fmla="*/ 524396 w 5616624"/>
              <a:gd name="connsiteY1" fmla="*/ 5760640 h 8568952"/>
              <a:gd name="connsiteX2" fmla="*/ 524396 w 5616624"/>
              <a:gd name="connsiteY2" fmla="*/ 0 h 8568952"/>
              <a:gd name="connsiteX3" fmla="*/ 5092228 w 5616624"/>
              <a:gd name="connsiteY3" fmla="*/ 0 h 8568952"/>
              <a:gd name="connsiteX4" fmla="*/ 5092228 w 5616624"/>
              <a:gd name="connsiteY4" fmla="*/ 5760640 h 8568952"/>
              <a:gd name="connsiteX5" fmla="*/ 5616624 w 5616624"/>
              <a:gd name="connsiteY5" fmla="*/ 5760640 h 8568952"/>
              <a:gd name="connsiteX6" fmla="*/ 2808312 w 5616624"/>
              <a:gd name="connsiteY6" fmla="*/ 8568952 h 8568952"/>
              <a:gd name="connsiteX7" fmla="*/ 0 w 5616624"/>
              <a:gd name="connsiteY7" fmla="*/ 5760640 h 8568952"/>
              <a:gd name="connsiteX0" fmla="*/ 0 w 5616624"/>
              <a:gd name="connsiteY0" fmla="*/ 5760640 h 8568952"/>
              <a:gd name="connsiteX1" fmla="*/ 524396 w 5616624"/>
              <a:gd name="connsiteY1" fmla="*/ 6820433 h 8568952"/>
              <a:gd name="connsiteX2" fmla="*/ 524396 w 5616624"/>
              <a:gd name="connsiteY2" fmla="*/ 0 h 8568952"/>
              <a:gd name="connsiteX3" fmla="*/ 5092228 w 5616624"/>
              <a:gd name="connsiteY3" fmla="*/ 0 h 8568952"/>
              <a:gd name="connsiteX4" fmla="*/ 5092228 w 5616624"/>
              <a:gd name="connsiteY4" fmla="*/ 5760640 h 8568952"/>
              <a:gd name="connsiteX5" fmla="*/ 5616624 w 5616624"/>
              <a:gd name="connsiteY5" fmla="*/ 5760640 h 8568952"/>
              <a:gd name="connsiteX6" fmla="*/ 2808312 w 5616624"/>
              <a:gd name="connsiteY6" fmla="*/ 8568952 h 8568952"/>
              <a:gd name="connsiteX7" fmla="*/ 0 w 5616624"/>
              <a:gd name="connsiteY7" fmla="*/ 5760640 h 8568952"/>
              <a:gd name="connsiteX0" fmla="*/ 0 w 5616624"/>
              <a:gd name="connsiteY0" fmla="*/ 6820433 h 8568952"/>
              <a:gd name="connsiteX1" fmla="*/ 524396 w 5616624"/>
              <a:gd name="connsiteY1" fmla="*/ 6820433 h 8568952"/>
              <a:gd name="connsiteX2" fmla="*/ 524396 w 5616624"/>
              <a:gd name="connsiteY2" fmla="*/ 0 h 8568952"/>
              <a:gd name="connsiteX3" fmla="*/ 5092228 w 5616624"/>
              <a:gd name="connsiteY3" fmla="*/ 0 h 8568952"/>
              <a:gd name="connsiteX4" fmla="*/ 5092228 w 5616624"/>
              <a:gd name="connsiteY4" fmla="*/ 5760640 h 8568952"/>
              <a:gd name="connsiteX5" fmla="*/ 5616624 w 5616624"/>
              <a:gd name="connsiteY5" fmla="*/ 5760640 h 8568952"/>
              <a:gd name="connsiteX6" fmla="*/ 2808312 w 5616624"/>
              <a:gd name="connsiteY6" fmla="*/ 8568952 h 8568952"/>
              <a:gd name="connsiteX7" fmla="*/ 0 w 5616624"/>
              <a:gd name="connsiteY7" fmla="*/ 6820433 h 8568952"/>
              <a:gd name="connsiteX0" fmla="*/ 0 w 5616624"/>
              <a:gd name="connsiteY0" fmla="*/ 6820433 h 8568952"/>
              <a:gd name="connsiteX1" fmla="*/ 524396 w 5616624"/>
              <a:gd name="connsiteY1" fmla="*/ 6820433 h 8568952"/>
              <a:gd name="connsiteX2" fmla="*/ 524396 w 5616624"/>
              <a:gd name="connsiteY2" fmla="*/ 0 h 8568952"/>
              <a:gd name="connsiteX3" fmla="*/ 5092228 w 5616624"/>
              <a:gd name="connsiteY3" fmla="*/ 0 h 8568952"/>
              <a:gd name="connsiteX4" fmla="*/ 5100986 w 5616624"/>
              <a:gd name="connsiteY4" fmla="*/ 6872985 h 8568952"/>
              <a:gd name="connsiteX5" fmla="*/ 5616624 w 5616624"/>
              <a:gd name="connsiteY5" fmla="*/ 5760640 h 8568952"/>
              <a:gd name="connsiteX6" fmla="*/ 2808312 w 5616624"/>
              <a:gd name="connsiteY6" fmla="*/ 8568952 h 8568952"/>
              <a:gd name="connsiteX7" fmla="*/ 0 w 5616624"/>
              <a:gd name="connsiteY7" fmla="*/ 6820433 h 8568952"/>
              <a:gd name="connsiteX0" fmla="*/ 0 w 5616624"/>
              <a:gd name="connsiteY0" fmla="*/ 6820433 h 8568952"/>
              <a:gd name="connsiteX1" fmla="*/ 524396 w 5616624"/>
              <a:gd name="connsiteY1" fmla="*/ 6820433 h 8568952"/>
              <a:gd name="connsiteX2" fmla="*/ 524396 w 5616624"/>
              <a:gd name="connsiteY2" fmla="*/ 0 h 8568952"/>
              <a:gd name="connsiteX3" fmla="*/ 5092228 w 5616624"/>
              <a:gd name="connsiteY3" fmla="*/ 0 h 8568952"/>
              <a:gd name="connsiteX4" fmla="*/ 5100986 w 5616624"/>
              <a:gd name="connsiteY4" fmla="*/ 6872985 h 8568952"/>
              <a:gd name="connsiteX5" fmla="*/ 5616624 w 5616624"/>
              <a:gd name="connsiteY5" fmla="*/ 6864227 h 8568952"/>
              <a:gd name="connsiteX6" fmla="*/ 2808312 w 5616624"/>
              <a:gd name="connsiteY6" fmla="*/ 8568952 h 8568952"/>
              <a:gd name="connsiteX7" fmla="*/ 0 w 5616624"/>
              <a:gd name="connsiteY7" fmla="*/ 6820433 h 8568952"/>
              <a:gd name="connsiteX0" fmla="*/ 0 w 5616624"/>
              <a:gd name="connsiteY0" fmla="*/ 6820433 h 8568952"/>
              <a:gd name="connsiteX1" fmla="*/ 524396 w 5616624"/>
              <a:gd name="connsiteY1" fmla="*/ 6855468 h 8568952"/>
              <a:gd name="connsiteX2" fmla="*/ 524396 w 5616624"/>
              <a:gd name="connsiteY2" fmla="*/ 0 h 8568952"/>
              <a:gd name="connsiteX3" fmla="*/ 5092228 w 5616624"/>
              <a:gd name="connsiteY3" fmla="*/ 0 h 8568952"/>
              <a:gd name="connsiteX4" fmla="*/ 5100986 w 5616624"/>
              <a:gd name="connsiteY4" fmla="*/ 6872985 h 8568952"/>
              <a:gd name="connsiteX5" fmla="*/ 5616624 w 5616624"/>
              <a:gd name="connsiteY5" fmla="*/ 6864227 h 8568952"/>
              <a:gd name="connsiteX6" fmla="*/ 2808312 w 5616624"/>
              <a:gd name="connsiteY6" fmla="*/ 8568952 h 8568952"/>
              <a:gd name="connsiteX7" fmla="*/ 0 w 5616624"/>
              <a:gd name="connsiteY7" fmla="*/ 6820433 h 8568952"/>
              <a:gd name="connsiteX0" fmla="*/ 0 w 5616624"/>
              <a:gd name="connsiteY0" fmla="*/ 6872985 h 8568952"/>
              <a:gd name="connsiteX1" fmla="*/ 524396 w 5616624"/>
              <a:gd name="connsiteY1" fmla="*/ 6855468 h 8568952"/>
              <a:gd name="connsiteX2" fmla="*/ 524396 w 5616624"/>
              <a:gd name="connsiteY2" fmla="*/ 0 h 8568952"/>
              <a:gd name="connsiteX3" fmla="*/ 5092228 w 5616624"/>
              <a:gd name="connsiteY3" fmla="*/ 0 h 8568952"/>
              <a:gd name="connsiteX4" fmla="*/ 5100986 w 5616624"/>
              <a:gd name="connsiteY4" fmla="*/ 6872985 h 8568952"/>
              <a:gd name="connsiteX5" fmla="*/ 5616624 w 5616624"/>
              <a:gd name="connsiteY5" fmla="*/ 6864227 h 8568952"/>
              <a:gd name="connsiteX6" fmla="*/ 2808312 w 5616624"/>
              <a:gd name="connsiteY6" fmla="*/ 8568952 h 8568952"/>
              <a:gd name="connsiteX7" fmla="*/ 0 w 5616624"/>
              <a:gd name="connsiteY7" fmla="*/ 6872985 h 8568952"/>
              <a:gd name="connsiteX0" fmla="*/ 0 w 5616624"/>
              <a:gd name="connsiteY0" fmla="*/ 6872985 h 8656539"/>
              <a:gd name="connsiteX1" fmla="*/ 524396 w 5616624"/>
              <a:gd name="connsiteY1" fmla="*/ 6855468 h 8656539"/>
              <a:gd name="connsiteX2" fmla="*/ 524396 w 5616624"/>
              <a:gd name="connsiteY2" fmla="*/ 0 h 8656539"/>
              <a:gd name="connsiteX3" fmla="*/ 5092228 w 5616624"/>
              <a:gd name="connsiteY3" fmla="*/ 0 h 8656539"/>
              <a:gd name="connsiteX4" fmla="*/ 5100986 w 5616624"/>
              <a:gd name="connsiteY4" fmla="*/ 6872985 h 8656539"/>
              <a:gd name="connsiteX5" fmla="*/ 5616624 w 5616624"/>
              <a:gd name="connsiteY5" fmla="*/ 6864227 h 8656539"/>
              <a:gd name="connsiteX6" fmla="*/ 2808312 w 5616624"/>
              <a:gd name="connsiteY6" fmla="*/ 8656539 h 8656539"/>
              <a:gd name="connsiteX7" fmla="*/ 0 w 5616624"/>
              <a:gd name="connsiteY7" fmla="*/ 6872985 h 8656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16624" h="8656539">
                <a:moveTo>
                  <a:pt x="0" y="6872985"/>
                </a:moveTo>
                <a:lnTo>
                  <a:pt x="524396" y="6855468"/>
                </a:lnTo>
                <a:lnTo>
                  <a:pt x="524396" y="0"/>
                </a:lnTo>
                <a:lnTo>
                  <a:pt x="5092228" y="0"/>
                </a:lnTo>
                <a:cubicBezTo>
                  <a:pt x="5095147" y="2290995"/>
                  <a:pt x="5098067" y="4581990"/>
                  <a:pt x="5100986" y="6872985"/>
                </a:cubicBezTo>
                <a:lnTo>
                  <a:pt x="5616624" y="6864227"/>
                </a:lnTo>
                <a:lnTo>
                  <a:pt x="2808312" y="8656539"/>
                </a:lnTo>
                <a:lnTo>
                  <a:pt x="0" y="6872985"/>
                </a:lnTo>
                <a:close/>
              </a:path>
            </a:pathLst>
          </a:cu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de-CH" sz="1800" dirty="0">
              <a:solidFill>
                <a:srgbClr val="000000"/>
              </a:solidFill>
              <a:latin typeface="Arial Narrow"/>
            </a:endParaRPr>
          </a:p>
        </p:txBody>
      </p:sp>
      <p:grpSp>
        <p:nvGrpSpPr>
          <p:cNvPr id="8" name="Gruppierung 1">
            <a:extLst>
              <a:ext uri="{FF2B5EF4-FFF2-40B4-BE49-F238E27FC236}">
                <a16:creationId xmlns:a16="http://schemas.microsoft.com/office/drawing/2014/main" id="{E1104778-6F10-C452-AA5B-200DA0F400C5}"/>
              </a:ext>
            </a:extLst>
          </p:cNvPr>
          <p:cNvGrpSpPr>
            <a:grpSpLocks/>
          </p:cNvGrpSpPr>
          <p:nvPr/>
        </p:nvGrpSpPr>
        <p:grpSpPr bwMode="auto">
          <a:xfrm>
            <a:off x="824196" y="952964"/>
            <a:ext cx="7450371" cy="4264032"/>
            <a:chOff x="322261" y="760296"/>
            <a:chExt cx="10165027" cy="5816397"/>
          </a:xfrm>
        </p:grpSpPr>
        <p:sp>
          <p:nvSpPr>
            <p:cNvPr id="9" name="Rectangle 22">
              <a:extLst>
                <a:ext uri="{FF2B5EF4-FFF2-40B4-BE49-F238E27FC236}">
                  <a16:creationId xmlns:a16="http://schemas.microsoft.com/office/drawing/2014/main" id="{1D69D414-F294-AACA-9CC8-EF9A93C99DFD}"/>
                </a:ext>
              </a:extLst>
            </p:cNvPr>
            <p:cNvSpPr/>
            <p:nvPr/>
          </p:nvSpPr>
          <p:spPr bwMode="auto">
            <a:xfrm>
              <a:off x="322261" y="1067439"/>
              <a:ext cx="1800762" cy="2665768"/>
            </a:xfrm>
            <a:prstGeom prst="rect">
              <a:avLst/>
            </a:prstGeom>
            <a:solidFill>
              <a:srgbClr val="BAA46A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de-CH" sz="1500">
                  <a:solidFill>
                    <a:srgbClr val="000000"/>
                  </a:solidFill>
                  <a:latin typeface="+mn-lt"/>
                </a:rPr>
                <a:t>Matter and materials</a:t>
              </a:r>
              <a:endParaRPr lang="de-CH" sz="150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0" name="Rectangle 25">
              <a:extLst>
                <a:ext uri="{FF2B5EF4-FFF2-40B4-BE49-F238E27FC236}">
                  <a16:creationId xmlns:a16="http://schemas.microsoft.com/office/drawing/2014/main" id="{C4CA455F-590C-509E-4C4D-1541BF9D3525}"/>
                </a:ext>
              </a:extLst>
            </p:cNvPr>
            <p:cNvSpPr/>
            <p:nvPr/>
          </p:nvSpPr>
          <p:spPr bwMode="auto">
            <a:xfrm>
              <a:off x="2267932" y="1067439"/>
              <a:ext cx="1800762" cy="2665768"/>
            </a:xfrm>
            <a:prstGeom prst="rect">
              <a:avLst/>
            </a:prstGeom>
            <a:solidFill>
              <a:srgbClr val="BAA46A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de-CH" sz="1500">
                  <a:solidFill>
                    <a:srgbClr val="000000"/>
                  </a:solidFill>
                  <a:latin typeface="+mn-lt"/>
                </a:rPr>
                <a:t>Energy and environment</a:t>
              </a:r>
              <a:endParaRPr lang="de-CH" sz="150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1" name="Rectangle 26">
              <a:extLst>
                <a:ext uri="{FF2B5EF4-FFF2-40B4-BE49-F238E27FC236}">
                  <a16:creationId xmlns:a16="http://schemas.microsoft.com/office/drawing/2014/main" id="{A5AB6E0C-9AA4-D58E-5861-B898EE2EC14F}"/>
                </a:ext>
              </a:extLst>
            </p:cNvPr>
            <p:cNvSpPr/>
            <p:nvPr/>
          </p:nvSpPr>
          <p:spPr bwMode="auto">
            <a:xfrm>
              <a:off x="4215537" y="1067439"/>
              <a:ext cx="1800762" cy="2665768"/>
            </a:xfrm>
            <a:prstGeom prst="rect">
              <a:avLst/>
            </a:prstGeom>
            <a:solidFill>
              <a:srgbClr val="BAA46A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de-CH" sz="1500" dirty="0" err="1">
                  <a:solidFill>
                    <a:srgbClr val="000000"/>
                  </a:solidFill>
                  <a:latin typeface="+mn-lt"/>
                </a:rPr>
                <a:t>Biology</a:t>
              </a:r>
              <a:r>
                <a:rPr lang="de-CH" sz="1500" dirty="0">
                  <a:solidFill>
                    <a:srgbClr val="000000"/>
                  </a:solidFill>
                  <a:latin typeface="+mn-lt"/>
                </a:rPr>
                <a:t> </a:t>
              </a:r>
              <a:r>
                <a:rPr lang="de-CH" sz="1500" dirty="0" err="1">
                  <a:solidFill>
                    <a:srgbClr val="000000"/>
                  </a:solidFill>
                  <a:latin typeface="+mn-lt"/>
                </a:rPr>
                <a:t>and</a:t>
              </a:r>
              <a:r>
                <a:rPr lang="de-CH" sz="1500" dirty="0">
                  <a:solidFill>
                    <a:srgbClr val="000000"/>
                  </a:solidFill>
                  <a:latin typeface="+mn-lt"/>
                </a:rPr>
                <a:t> </a:t>
              </a:r>
              <a:r>
                <a:rPr lang="de-CH" sz="1500" dirty="0" err="1">
                  <a:solidFill>
                    <a:srgbClr val="000000"/>
                  </a:solidFill>
                  <a:latin typeface="+mn-lt"/>
                </a:rPr>
                <a:t>Health</a:t>
              </a:r>
              <a:endParaRPr lang="de-CH" sz="150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2" name="Rectangle 27">
              <a:extLst>
                <a:ext uri="{FF2B5EF4-FFF2-40B4-BE49-F238E27FC236}">
                  <a16:creationId xmlns:a16="http://schemas.microsoft.com/office/drawing/2014/main" id="{40A7CBF8-C723-27BD-8613-FA43DF07F052}"/>
                </a:ext>
              </a:extLst>
            </p:cNvPr>
            <p:cNvSpPr/>
            <p:nvPr/>
          </p:nvSpPr>
          <p:spPr bwMode="auto">
            <a:xfrm>
              <a:off x="322261" y="3885813"/>
              <a:ext cx="8149797" cy="1261411"/>
            </a:xfrm>
            <a:prstGeom prst="rect">
              <a:avLst/>
            </a:prstGeom>
            <a:solidFill>
              <a:srgbClr val="CBCFDF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r>
                <a:rPr lang="de-CH" sz="1500" dirty="0">
                  <a:solidFill>
                    <a:srgbClr val="000000"/>
                  </a:solidFill>
                  <a:latin typeface="+mn-lt"/>
                </a:rPr>
                <a:t>Large </a:t>
              </a:r>
              <a:r>
                <a:rPr lang="de-CH" sz="1500" dirty="0" err="1">
                  <a:solidFill>
                    <a:srgbClr val="000000"/>
                  </a:solidFill>
                  <a:latin typeface="+mn-lt"/>
                </a:rPr>
                <a:t>research</a:t>
              </a:r>
              <a:r>
                <a:rPr lang="de-CH" sz="1500" dirty="0">
                  <a:solidFill>
                    <a:srgbClr val="000000"/>
                  </a:solidFill>
                  <a:latin typeface="+mn-lt"/>
                </a:rPr>
                <a:t> </a:t>
              </a:r>
              <a:br>
                <a:rPr lang="de-CH" sz="1500" dirty="0">
                  <a:solidFill>
                    <a:srgbClr val="000000"/>
                  </a:solidFill>
                  <a:latin typeface="+mn-lt"/>
                </a:rPr>
              </a:br>
              <a:r>
                <a:rPr lang="de-CH" sz="1500" dirty="0" err="1">
                  <a:solidFill>
                    <a:srgbClr val="000000"/>
                  </a:solidFill>
                  <a:latin typeface="+mn-lt"/>
                </a:rPr>
                <a:t>facilities</a:t>
              </a:r>
              <a:endParaRPr lang="de-CH" sz="1500" dirty="0">
                <a:solidFill>
                  <a:srgbClr val="000000"/>
                </a:solidFill>
                <a:latin typeface="+mn-lt"/>
              </a:endParaRPr>
            </a:p>
            <a:p>
              <a:pPr>
                <a:defRPr/>
              </a:pPr>
              <a:r>
                <a:rPr lang="de-CH" sz="1500" dirty="0" err="1">
                  <a:solidFill>
                    <a:srgbClr val="000000"/>
                  </a:solidFill>
                  <a:latin typeface="+mn-lt"/>
                </a:rPr>
                <a:t>Accelerators</a:t>
              </a:r>
              <a:endParaRPr lang="de-CH" sz="150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3" name="Rectangle 32">
              <a:extLst>
                <a:ext uri="{FF2B5EF4-FFF2-40B4-BE49-F238E27FC236}">
                  <a16:creationId xmlns:a16="http://schemas.microsoft.com/office/drawing/2014/main" id="{D95CFBAA-1401-AC40-B7E9-993D41952E7D}"/>
                </a:ext>
              </a:extLst>
            </p:cNvPr>
            <p:cNvSpPr/>
            <p:nvPr/>
          </p:nvSpPr>
          <p:spPr bwMode="auto">
            <a:xfrm>
              <a:off x="322261" y="5311419"/>
              <a:ext cx="8149796" cy="915632"/>
            </a:xfrm>
            <a:prstGeom prst="rect">
              <a:avLst/>
            </a:prstGeom>
            <a:solidFill>
              <a:srgbClr val="989FBD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tIns="0" anchor="ctr" anchorCtr="0"/>
            <a:lstStyle/>
            <a:p>
              <a:pPr>
                <a:spcBef>
                  <a:spcPts val="0"/>
                </a:spcBef>
                <a:defRPr/>
              </a:pPr>
              <a:r>
                <a:rPr lang="de-CH" sz="1500">
                  <a:solidFill>
                    <a:srgbClr val="000000"/>
                  </a:solidFill>
                  <a:latin typeface="+mn-lt"/>
                </a:rPr>
                <a:t>Swiss and foreign users</a:t>
              </a:r>
              <a:endParaRPr lang="de-CH" sz="1500" dirty="0">
                <a:solidFill>
                  <a:srgbClr val="000000"/>
                </a:solidFill>
                <a:latin typeface="+mn-lt"/>
              </a:endParaRPr>
            </a:p>
            <a:p>
              <a:pPr>
                <a:spcBef>
                  <a:spcPts val="0"/>
                </a:spcBef>
                <a:defRPr/>
              </a:pPr>
              <a:r>
                <a:rPr lang="de-CH" sz="1500">
                  <a:solidFill>
                    <a:srgbClr val="000000"/>
                  </a:solidFill>
                  <a:latin typeface="+mn-lt"/>
                </a:rPr>
                <a:t>from academia and industry</a:t>
              </a:r>
              <a:endParaRPr lang="de-CH" sz="150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4" name="Down Arrow 13">
              <a:extLst>
                <a:ext uri="{FF2B5EF4-FFF2-40B4-BE49-F238E27FC236}">
                  <a16:creationId xmlns:a16="http://schemas.microsoft.com/office/drawing/2014/main" id="{DB3B52E9-D786-B2ED-4EB1-DBB158052DF5}"/>
                </a:ext>
              </a:extLst>
            </p:cNvPr>
            <p:cNvSpPr/>
            <p:nvPr/>
          </p:nvSpPr>
          <p:spPr bwMode="auto">
            <a:xfrm>
              <a:off x="5971860" y="1067439"/>
              <a:ext cx="2160141" cy="4309239"/>
            </a:xfrm>
            <a:prstGeom prst="downArrow">
              <a:avLst>
                <a:gd name="adj1" fmla="val 81327"/>
                <a:gd name="adj2" fmla="val 50000"/>
              </a:avLst>
            </a:prstGeom>
            <a:gradFill flip="none" rotWithShape="1">
              <a:gsLst>
                <a:gs pos="0">
                  <a:srgbClr val="989FBD"/>
                </a:gs>
                <a:gs pos="100000">
                  <a:srgbClr val="CBCFDF"/>
                </a:gs>
              </a:gsLst>
              <a:lin ang="16200000" scaled="0"/>
              <a:tileRect/>
            </a:gra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/>
            <a:lstStyle/>
            <a:p>
              <a:pPr algn="ctr">
                <a:spcBef>
                  <a:spcPts val="600"/>
                </a:spcBef>
                <a:defRPr/>
              </a:pPr>
              <a:r>
                <a:rPr lang="de-CH" sz="1500" dirty="0" err="1">
                  <a:solidFill>
                    <a:srgbClr val="000000"/>
                  </a:solidFill>
                  <a:latin typeface="+mn-lt"/>
                </a:rPr>
                <a:t>DevelopmentConstructionOperation</a:t>
              </a:r>
              <a:endParaRPr lang="de-CH" sz="1500" dirty="0">
                <a:solidFill>
                  <a:srgbClr val="000000"/>
                </a:solidFill>
                <a:latin typeface="+mn-lt"/>
              </a:endParaRPr>
            </a:p>
          </p:txBody>
        </p:sp>
        <p:pic>
          <p:nvPicPr>
            <p:cNvPr id="15" name="Picture 16">
              <a:extLst>
                <a:ext uri="{FF2B5EF4-FFF2-40B4-BE49-F238E27FC236}">
                  <a16:creationId xmlns:a16="http://schemas.microsoft.com/office/drawing/2014/main" id="{8A7F7137-0FEE-01E8-3A6E-47FE92F817A6}"/>
                </a:ext>
              </a:extLst>
            </p:cNvPr>
            <p:cNvPicPr>
              <a:picLocks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736" y="2071760"/>
              <a:ext cx="1565275" cy="1427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21">
              <a:extLst>
                <a:ext uri="{FF2B5EF4-FFF2-40B4-BE49-F238E27FC236}">
                  <a16:creationId xmlns:a16="http://schemas.microsoft.com/office/drawing/2014/main" id="{6FAEE140-3B6E-40DD-EB12-860461FC3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7674" y="4032250"/>
              <a:ext cx="1639886" cy="9969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23">
              <a:extLst>
                <a:ext uri="{FF2B5EF4-FFF2-40B4-BE49-F238E27FC236}">
                  <a16:creationId xmlns:a16="http://schemas.microsoft.com/office/drawing/2014/main" id="{925445BE-9624-68E5-39EF-258916CBF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2501" y="4032250"/>
              <a:ext cx="1633537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28">
              <a:extLst>
                <a:ext uri="{FF2B5EF4-FFF2-40B4-BE49-F238E27FC236}">
                  <a16:creationId xmlns:a16="http://schemas.microsoft.com/office/drawing/2014/main" id="{2D600FEE-BBDF-EEB9-559F-91951E30E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6220" y="2516768"/>
              <a:ext cx="1536699" cy="12128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34" descr="ene_netronenradiogramm.jpg">
              <a:extLst>
                <a:ext uri="{FF2B5EF4-FFF2-40B4-BE49-F238E27FC236}">
                  <a16:creationId xmlns:a16="http://schemas.microsoft.com/office/drawing/2014/main" id="{CD30FA3B-075D-2390-76AB-AD429F035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6337" y="1951037"/>
              <a:ext cx="1465263" cy="1573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Rectangle 26">
              <a:extLst>
                <a:ext uri="{FF2B5EF4-FFF2-40B4-BE49-F238E27FC236}">
                  <a16:creationId xmlns:a16="http://schemas.microsoft.com/office/drawing/2014/main" id="{483B350C-BEDF-13F7-409D-8A546F4DA465}"/>
                </a:ext>
              </a:extLst>
            </p:cNvPr>
            <p:cNvSpPr/>
            <p:nvPr/>
          </p:nvSpPr>
          <p:spPr bwMode="auto">
            <a:xfrm>
              <a:off x="8686525" y="760296"/>
              <a:ext cx="1800761" cy="1796496"/>
            </a:xfrm>
            <a:prstGeom prst="rect">
              <a:avLst/>
            </a:prstGeom>
            <a:solidFill>
              <a:srgbClr val="E78E23"/>
            </a:solidFill>
            <a:ln w="31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/>
            <a:lstStyle/>
            <a:p>
              <a:pPr algn="ctr">
                <a:lnSpc>
                  <a:spcPct val="90000"/>
                </a:lnSpc>
                <a:spcBef>
                  <a:spcPts val="0"/>
                </a:spcBef>
                <a:defRPr/>
              </a:pPr>
              <a:r>
                <a:rPr lang="de-CH" sz="1500">
                  <a:solidFill>
                    <a:srgbClr val="FFFFFF"/>
                  </a:solidFill>
                  <a:latin typeface="+mn-lt"/>
                </a:rPr>
                <a:t>Knowledge </a:t>
              </a:r>
              <a:r>
                <a:rPr lang="de-CH" sz="1500" dirty="0">
                  <a:solidFill>
                    <a:srgbClr val="FFFFFF"/>
                  </a:solidFill>
                  <a:latin typeface="+mn-lt"/>
                </a:rPr>
                <a:t>&amp;</a:t>
              </a:r>
              <a:br>
                <a:rPr lang="de-CH" sz="1500">
                  <a:solidFill>
                    <a:srgbClr val="FFFFFF"/>
                  </a:solidFill>
                  <a:latin typeface="+mn-lt"/>
                </a:rPr>
              </a:br>
              <a:r>
                <a:rPr lang="de-CH" sz="1500">
                  <a:solidFill>
                    <a:srgbClr val="FFFFFF"/>
                  </a:solidFill>
                  <a:latin typeface="+mn-lt"/>
                </a:rPr>
                <a:t>expertise</a:t>
              </a:r>
              <a:endParaRPr lang="de-CH" sz="1500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21" name="Rectangle 26">
              <a:extLst>
                <a:ext uri="{FF2B5EF4-FFF2-40B4-BE49-F238E27FC236}">
                  <a16:creationId xmlns:a16="http://schemas.microsoft.com/office/drawing/2014/main" id="{A1DA974A-627C-7587-7F12-3F47850277F4}"/>
                </a:ext>
              </a:extLst>
            </p:cNvPr>
            <p:cNvSpPr/>
            <p:nvPr/>
          </p:nvSpPr>
          <p:spPr bwMode="auto">
            <a:xfrm>
              <a:off x="8686524" y="2765417"/>
              <a:ext cx="1800761" cy="1796496"/>
            </a:xfrm>
            <a:prstGeom prst="rect">
              <a:avLst/>
            </a:prstGeom>
            <a:solidFill>
              <a:srgbClr val="E78E23"/>
            </a:solidFill>
            <a:ln w="31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/>
            <a:lstStyle/>
            <a:p>
              <a:pPr algn="ctr">
                <a:spcBef>
                  <a:spcPts val="0"/>
                </a:spcBef>
                <a:defRPr/>
              </a:pPr>
              <a:r>
                <a:rPr lang="de-CH" sz="1500">
                  <a:solidFill>
                    <a:srgbClr val="FFFFFF"/>
                  </a:solidFill>
                  <a:latin typeface="+mn-lt"/>
                </a:rPr>
                <a:t>Education</a:t>
              </a:r>
              <a:endParaRPr lang="de-CH" sz="1500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22" name="Rectangle 26">
              <a:extLst>
                <a:ext uri="{FF2B5EF4-FFF2-40B4-BE49-F238E27FC236}">
                  <a16:creationId xmlns:a16="http://schemas.microsoft.com/office/drawing/2014/main" id="{78EE751E-5EC6-4EF2-9456-3942CBB79816}"/>
                </a:ext>
              </a:extLst>
            </p:cNvPr>
            <p:cNvSpPr/>
            <p:nvPr/>
          </p:nvSpPr>
          <p:spPr bwMode="auto">
            <a:xfrm>
              <a:off x="8686527" y="4780197"/>
              <a:ext cx="1800761" cy="1796496"/>
            </a:xfrm>
            <a:prstGeom prst="rect">
              <a:avLst/>
            </a:prstGeom>
            <a:solidFill>
              <a:srgbClr val="E78E23"/>
            </a:solidFill>
            <a:ln w="31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/>
            <a:lstStyle/>
            <a:p>
              <a:pPr algn="ctr">
                <a:lnSpc>
                  <a:spcPct val="90000"/>
                </a:lnSpc>
                <a:spcBef>
                  <a:spcPts val="0"/>
                </a:spcBef>
                <a:defRPr/>
              </a:pPr>
              <a:r>
                <a:rPr lang="de-CH" sz="1500">
                  <a:solidFill>
                    <a:srgbClr val="FFFFFF"/>
                  </a:solidFill>
                  <a:latin typeface="+mn-lt"/>
                </a:rPr>
                <a:t>Technology transfer</a:t>
              </a:r>
              <a:endParaRPr lang="de-CH" sz="1500" dirty="0">
                <a:solidFill>
                  <a:srgbClr val="FFFFFF"/>
                </a:solidFill>
                <a:latin typeface="+mn-lt"/>
              </a:endParaRPr>
            </a:p>
          </p:txBody>
        </p:sp>
      </p:grpSp>
      <p:pic>
        <p:nvPicPr>
          <p:cNvPr id="23" name="Bild 4" descr="light-bulb gelb.jpg">
            <a:extLst>
              <a:ext uri="{FF2B5EF4-FFF2-40B4-BE49-F238E27FC236}">
                <a16:creationId xmlns:a16="http://schemas.microsoft.com/office/drawing/2014/main" id="{DC61BF20-3F06-B3C6-F14B-1152E88F4EC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0056" y="4421119"/>
            <a:ext cx="914834" cy="7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Bild 12" descr="20110127_ Career_St_Ws_0038.jpg">
            <a:extLst>
              <a:ext uri="{FF2B5EF4-FFF2-40B4-BE49-F238E27FC236}">
                <a16:creationId xmlns:a16="http://schemas.microsoft.com/office/drawing/2014/main" id="{FFB5745A-9A36-200F-D7CD-34476944C38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2714" y="2776967"/>
            <a:ext cx="875181" cy="876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Bild 14" descr="Bild Myoglobinmolekül weiss.jpg">
            <a:extLst>
              <a:ext uri="{FF2B5EF4-FFF2-40B4-BE49-F238E27FC236}">
                <a16:creationId xmlns:a16="http://schemas.microsoft.com/office/drawing/2014/main" id="{285BC686-57B1-96EF-638A-698266EF837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3864" y="1819649"/>
            <a:ext cx="1087604" cy="1142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Bild 5" descr="PastedGraphic-2-1.jpg">
            <a:extLst>
              <a:ext uri="{FF2B5EF4-FFF2-40B4-BE49-F238E27FC236}">
                <a16:creationId xmlns:a16="http://schemas.microsoft.com/office/drawing/2014/main" id="{4E768590-7B4B-BAF8-E2CB-18B7C512C7C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3608" y="1445785"/>
            <a:ext cx="760474" cy="760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32">
            <a:extLst>
              <a:ext uri="{FF2B5EF4-FFF2-40B4-BE49-F238E27FC236}">
                <a16:creationId xmlns:a16="http://schemas.microsoft.com/office/drawing/2014/main" id="{CAF8AFEB-5FD4-1E1E-032A-9BD5F48313B7}"/>
              </a:ext>
            </a:extLst>
          </p:cNvPr>
          <p:cNvSpPr/>
          <p:nvPr/>
        </p:nvSpPr>
        <p:spPr bwMode="auto">
          <a:xfrm>
            <a:off x="3941832" y="4337258"/>
            <a:ext cx="2891590" cy="566057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de-CH" sz="1500" dirty="0" err="1">
                <a:solidFill>
                  <a:srgbClr val="000000"/>
                </a:solidFill>
                <a:latin typeface="+mn-lt"/>
              </a:rPr>
              <a:t>more</a:t>
            </a:r>
            <a:r>
              <a:rPr lang="de-CH" sz="1500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CH" sz="1500" dirty="0" err="1">
                <a:solidFill>
                  <a:srgbClr val="000000"/>
                </a:solidFill>
                <a:latin typeface="+mn-lt"/>
              </a:rPr>
              <a:t>that</a:t>
            </a:r>
            <a:r>
              <a:rPr lang="de-CH" sz="1500" dirty="0">
                <a:solidFill>
                  <a:srgbClr val="000000"/>
                </a:solidFill>
                <a:latin typeface="+mn-lt"/>
              </a:rPr>
              <a:t> 2400 </a:t>
            </a:r>
            <a:r>
              <a:rPr lang="de-CH" sz="1500" dirty="0" err="1">
                <a:solidFill>
                  <a:srgbClr val="000000"/>
                </a:solidFill>
                <a:latin typeface="+mn-lt"/>
              </a:rPr>
              <a:t>external</a:t>
            </a:r>
            <a:r>
              <a:rPr lang="de-CH" sz="1500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CH" sz="1500" dirty="0" err="1">
                <a:solidFill>
                  <a:srgbClr val="000000"/>
                </a:solidFill>
                <a:latin typeface="+mn-lt"/>
              </a:rPr>
              <a:t>users</a:t>
            </a:r>
            <a:r>
              <a:rPr lang="de-CH" sz="1500" b="1" dirty="0">
                <a:solidFill>
                  <a:srgbClr val="000000"/>
                </a:solidFill>
                <a:latin typeface="+mn-lt"/>
              </a:rPr>
              <a:t>/</a:t>
            </a:r>
            <a:r>
              <a:rPr lang="de-CH" sz="1500" dirty="0" err="1">
                <a:solidFill>
                  <a:srgbClr val="000000"/>
                </a:solidFill>
                <a:latin typeface="+mn-lt"/>
              </a:rPr>
              <a:t>year</a:t>
            </a:r>
            <a:r>
              <a:rPr lang="de-CH" sz="1500" dirty="0">
                <a:solidFill>
                  <a:srgbClr val="000000"/>
                </a:solidFill>
                <a:latin typeface="+mn-lt"/>
              </a:rPr>
              <a:t> (50 </a:t>
            </a:r>
            <a:r>
              <a:rPr lang="de-CH" sz="1500" dirty="0" err="1">
                <a:solidFill>
                  <a:srgbClr val="000000"/>
                </a:solidFill>
                <a:latin typeface="+mn-lt"/>
              </a:rPr>
              <a:t>beamports</a:t>
            </a:r>
            <a:r>
              <a:rPr lang="de-CH" sz="1500" dirty="0">
                <a:solidFill>
                  <a:srgbClr val="000000"/>
                </a:solidFill>
                <a:latin typeface="+mn-lt"/>
              </a:rPr>
              <a:t>)</a:t>
            </a:r>
          </a:p>
        </p:txBody>
      </p:sp>
      <p:sp>
        <p:nvSpPr>
          <p:cNvPr id="29" name="Rechteck 3">
            <a:extLst>
              <a:ext uri="{FF2B5EF4-FFF2-40B4-BE49-F238E27FC236}">
                <a16:creationId xmlns:a16="http://schemas.microsoft.com/office/drawing/2014/main" id="{7ADE9BC0-6F68-9E1E-17F9-77DD08102DCE}"/>
              </a:ext>
            </a:extLst>
          </p:cNvPr>
          <p:cNvSpPr/>
          <p:nvPr/>
        </p:nvSpPr>
        <p:spPr>
          <a:xfrm>
            <a:off x="385161" y="5273301"/>
            <a:ext cx="66164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Calibri" panose="020F0502020204030204" pitchFamily="34" charset="0"/>
              </a:rPr>
              <a:t>+ Scientific </a:t>
            </a:r>
            <a:r>
              <a:rPr lang="fr-FR" dirty="0" err="1">
                <a:latin typeface="Calibri" panose="020F0502020204030204" pitchFamily="34" charset="0"/>
              </a:rPr>
              <a:t>Computing</a:t>
            </a:r>
            <a:r>
              <a:rPr lang="fr-FR" dirty="0">
                <a:latin typeface="Calibri" panose="020F0502020204030204" pitchFamily="34" charset="0"/>
              </a:rPr>
              <a:t>, Data Science, Quantum Technologies, </a:t>
            </a:r>
            <a:r>
              <a:rPr lang="fr-FR" dirty="0" err="1">
                <a:latin typeface="Calibri" panose="020F0502020204030204" pitchFamily="34" charset="0"/>
              </a:rPr>
              <a:t>Space</a:t>
            </a:r>
            <a:endParaRPr lang="de-CH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CF20F6D-7BD0-97AE-5532-A1890DDDF6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529" y="586830"/>
            <a:ext cx="9556580" cy="601437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C031048-2493-F47D-D665-9B95AFFAF37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1"/>
            <a:ext cx="12192000" cy="650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7029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SANS LLB 2021-09-20 Bild 1.jpg" descr="SANS LLB 2021-09-20 Bild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6836" y="1605507"/>
            <a:ext cx="7482492" cy="4104339"/>
          </a:xfrm>
          <a:prstGeom prst="rect">
            <a:avLst/>
          </a:prstGeom>
          <a:ln w="12700">
            <a:miter lim="400000"/>
          </a:ln>
        </p:spPr>
      </p:pic>
      <p:sp>
        <p:nvSpPr>
          <p:cNvPr id="4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95325" y="6404573"/>
            <a:ext cx="153963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ptos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ptos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ptos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ptos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ptos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ptos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ptos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ptos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ptos"/>
              </a:defRPr>
            </a:lvl9pPr>
          </a:lstStyle>
          <a:p>
            <a:fld id="{86CB4B4D-7CA3-9044-876B-883B54F8677D}" type="slidenum">
              <a:rPr lang="en-CH" smtClean="0"/>
              <a:pPr/>
              <a:t>20</a:t>
            </a:fld>
            <a:endParaRPr/>
          </a:p>
        </p:txBody>
      </p:sp>
      <p:sp>
        <p:nvSpPr>
          <p:cNvPr id="451" name="SANS-LLB ready for friendly us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SANS-LLB </a:t>
            </a:r>
            <a:r>
              <a:rPr lang="en-US" dirty="0"/>
              <a:t>in user service</a:t>
            </a:r>
            <a:endParaRPr dirty="0"/>
          </a:p>
        </p:txBody>
      </p:sp>
      <p:sp>
        <p:nvSpPr>
          <p:cNvPr id="452" name="Cold commissioning…"/>
          <p:cNvSpPr txBox="1"/>
          <p:nvPr/>
        </p:nvSpPr>
        <p:spPr>
          <a:xfrm>
            <a:off x="7093712" y="1421166"/>
            <a:ext cx="4816549" cy="4473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380990" indent="-380990" defTabSz="1219170" hangingPunct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sym typeface="Calibri"/>
              </a:rPr>
              <a:t>Modern long SANS instrument (20m tank)</a:t>
            </a:r>
          </a:p>
          <a:p>
            <a:pPr marL="380990" indent="-380990" defTabSz="1219170" hangingPunct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sym typeface="Calibri"/>
              </a:rPr>
              <a:t>6-7x higher neutron flux than SANS-II</a:t>
            </a:r>
          </a:p>
          <a:p>
            <a:pPr marL="380990" indent="-380990" defTabSz="1219170" hangingPunct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sym typeface="Calibri"/>
              </a:rPr>
              <a:t>Order of magnitude of performance increase (over SANS-II) for soft matter</a:t>
            </a:r>
            <a:endParaRPr lang="en-US" sz="2400" dirty="0"/>
          </a:p>
          <a:p>
            <a:pPr marL="380990" indent="-380990" defTabSz="1219170" hangingPunct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 collaboration with LLB, France</a:t>
            </a:r>
            <a:endParaRPr lang="en-CH" sz="2400" dirty="0"/>
          </a:p>
          <a:p>
            <a:pPr marL="380990" indent="-380990" defTabSz="1219170" hangingPunct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H" sz="2400" dirty="0"/>
              <a:t>50% perfect of the user beam time will be distributed by a LLB peer-review committee</a:t>
            </a:r>
            <a:endParaRPr lang="en-US" sz="2400" dirty="0"/>
          </a:p>
        </p:txBody>
      </p:sp>
      <p:pic>
        <p:nvPicPr>
          <p:cNvPr id="453" name="IMG_6032.jpg" descr="IMG_6032.jpg"/>
          <p:cNvPicPr>
            <a:picLocks noChangeAspect="1"/>
          </p:cNvPicPr>
          <p:nvPr/>
        </p:nvPicPr>
        <p:blipFill>
          <a:blip r:embed="rId3"/>
          <a:srcRect l="6311" r="9356" b="3918"/>
          <a:stretch>
            <a:fillRect/>
          </a:stretch>
        </p:blipFill>
        <p:spPr>
          <a:xfrm>
            <a:off x="4884914" y="3467424"/>
            <a:ext cx="1813597" cy="1549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4" name="IMG_0094.jpg" descr="IMG_0094.jpg"/>
          <p:cNvPicPr>
            <a:picLocks noChangeAspect="1"/>
          </p:cNvPicPr>
          <p:nvPr/>
        </p:nvPicPr>
        <p:blipFill>
          <a:blip r:embed="rId4"/>
          <a:srcRect t="36866" r="9367" b="8802"/>
          <a:stretch>
            <a:fillRect/>
          </a:stretch>
        </p:blipFill>
        <p:spPr>
          <a:xfrm>
            <a:off x="711357" y="1175129"/>
            <a:ext cx="3447013" cy="154976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5" name="Picture 9" descr="Picture 9"/>
          <p:cNvPicPr>
            <a:picLocks noChangeAspect="1"/>
          </p:cNvPicPr>
          <p:nvPr/>
        </p:nvPicPr>
        <p:blipFill>
          <a:blip r:embed="rId5"/>
          <a:srcRect l="3382" t="14141" r="23595" b="9525"/>
          <a:stretch>
            <a:fillRect/>
          </a:stretch>
        </p:blipFill>
        <p:spPr>
          <a:xfrm>
            <a:off x="2505880" y="4268356"/>
            <a:ext cx="2327352" cy="24328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78057" y="351063"/>
            <a:ext cx="8944033" cy="508500"/>
          </a:xfrm>
        </p:spPr>
        <p:txBody>
          <a:bodyPr/>
          <a:lstStyle/>
          <a:p>
            <a:r>
              <a:rPr lang="en-US" sz="2600" dirty="0"/>
              <a:t>Planned instrument upgrade projects </a:t>
            </a:r>
            <a:endParaRPr lang="de-CH" sz="2600" dirty="0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73F72E3D-CC12-895D-3A3F-57854337F44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8057" y="1208695"/>
            <a:ext cx="5560273" cy="2660564"/>
          </a:xfrm>
        </p:spPr>
        <p:txBody>
          <a:bodyPr/>
          <a:lstStyle/>
          <a:p>
            <a:pPr>
              <a:spcAft>
                <a:spcPts val="800"/>
              </a:spcAft>
            </a:pPr>
            <a:r>
              <a:rPr lang="en-US" sz="2400" dirty="0"/>
              <a:t>FOCUS: upgrade of chopper electronics </a:t>
            </a:r>
          </a:p>
          <a:p>
            <a:pPr>
              <a:spcAft>
                <a:spcPts val="800"/>
              </a:spcAft>
            </a:pPr>
            <a:r>
              <a:rPr lang="en-US" sz="2400" dirty="0"/>
              <a:t>WARP: Upgrade of TASP with Marmot-CAMEA type secondary spectrometer (in collaboration with EPFL and ILL)</a:t>
            </a:r>
          </a:p>
          <a:p>
            <a:pPr>
              <a:spcAft>
                <a:spcPts val="800"/>
              </a:spcAft>
            </a:pPr>
            <a:r>
              <a:rPr lang="en-US" sz="2400" dirty="0"/>
              <a:t>EIGER: installation of velocity selector </a:t>
            </a:r>
          </a:p>
          <a:p>
            <a:pPr>
              <a:spcAft>
                <a:spcPts val="800"/>
              </a:spcAft>
            </a:pPr>
            <a:r>
              <a:rPr lang="en-US" sz="2400" dirty="0">
                <a:solidFill>
                  <a:srgbClr val="FF0000"/>
                </a:solidFill>
              </a:rPr>
              <a:t>Possibilities for external partners to contribute to future instrument upgrades</a:t>
            </a:r>
          </a:p>
          <a:p>
            <a:pPr>
              <a:spcAft>
                <a:spcPts val="800"/>
              </a:spcAft>
            </a:pPr>
            <a:endParaRPr lang="en-US" sz="2400" dirty="0"/>
          </a:p>
          <a:p>
            <a:pPr>
              <a:spcAft>
                <a:spcPts val="800"/>
              </a:spcAft>
            </a:pP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DA8A6B-B606-527E-06CE-A66F63314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330" y="1421573"/>
            <a:ext cx="5953670" cy="480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92724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59420-D308-8A67-CDD9-53D3B92EC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Title 2">
            <a:extLst>
              <a:ext uri="{FF2B5EF4-FFF2-40B4-BE49-F238E27FC236}">
                <a16:creationId xmlns:a16="http://schemas.microsoft.com/office/drawing/2014/main" id="{34F667FB-2EA5-2067-AB79-AA074B9A85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5325" y="278294"/>
            <a:ext cx="8964615" cy="81044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</a:t>
            </a:r>
            <a:r>
              <a:rPr dirty="0"/>
              <a:t>igital </a:t>
            </a:r>
            <a:r>
              <a:rPr lang="en-US" dirty="0"/>
              <a:t>laboratory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9E83F8-5178-C64B-D5A5-F2A0DF1BA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037" y="843424"/>
            <a:ext cx="10538638" cy="40417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DC77AA-29E2-1D0A-BEE6-37582FB6ADB7}"/>
              </a:ext>
            </a:extLst>
          </p:cNvPr>
          <p:cNvSpPr txBox="1"/>
          <p:nvPr/>
        </p:nvSpPr>
        <p:spPr>
          <a:xfrm>
            <a:off x="832309" y="5040823"/>
            <a:ext cx="4102989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rgbClr val="FF0000"/>
                </a:solidFill>
              </a:rPr>
              <a:t>Installation of ”Apps”: Reduction software, simulation software (phonons, molecular dynamics, spin waves, </a:t>
            </a:r>
            <a:r>
              <a:rPr lang="en-US" sz="2000" dirty="0" err="1">
                <a:solidFill>
                  <a:srgbClr val="FF0000"/>
                </a:solidFill>
              </a:rPr>
              <a:t>etc</a:t>
            </a:r>
            <a:r>
              <a:rPr lang="en-US" sz="2000" dirty="0">
                <a:solidFill>
                  <a:srgbClr val="FF0000"/>
                </a:solidFill>
              </a:rPr>
              <a:t>), DFT simulations (Quantum Espresso and similar)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69C204-FF25-7333-C2D0-EE48E0BA9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170" y="4943745"/>
            <a:ext cx="5999885" cy="15192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FCD432-C064-5E0F-846A-05D0357BFA4F}"/>
              </a:ext>
            </a:extLst>
          </p:cNvPr>
          <p:cNvSpPr txBox="1"/>
          <p:nvPr/>
        </p:nvSpPr>
        <p:spPr>
          <a:xfrm>
            <a:off x="7482662" y="6336896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/pdf/2512.22173</a:t>
            </a:r>
          </a:p>
        </p:txBody>
      </p:sp>
    </p:spTree>
    <p:extLst>
      <p:ext uri="{BB962C8B-B14F-4D97-AF65-F5344CB8AC3E}">
        <p14:creationId xmlns:p14="http://schemas.microsoft.com/office/powerpoint/2010/main" val="6319224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Fußzeilenplatzhalter 4"/>
          <p:cNvSpPr txBox="1"/>
          <p:nvPr/>
        </p:nvSpPr>
        <p:spPr>
          <a:xfrm>
            <a:off x="1614487" y="6404573"/>
            <a:ext cx="8045451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latin typeface="+mn-lt"/>
                <a:ea typeface="+mn-ea"/>
                <a:cs typeface="+mn-cs"/>
                <a:sym typeface="Aptos"/>
              </a:defRPr>
            </a:lvl1pPr>
          </a:lstStyle>
          <a:p>
            <a:r>
              <a:t>PSI Center for Neutron and Muon Sciences</a:t>
            </a:r>
          </a:p>
        </p:txBody>
      </p:sp>
      <p:sp>
        <p:nvSpPr>
          <p:cNvPr id="520" name="Titel 1"/>
          <p:cNvSpPr txBox="1">
            <a:spLocks noGrp="1"/>
          </p:cNvSpPr>
          <p:nvPr>
            <p:ph type="title"/>
          </p:nvPr>
        </p:nvSpPr>
        <p:spPr>
          <a:xfrm>
            <a:off x="695324" y="278295"/>
            <a:ext cx="8964615" cy="810446"/>
          </a:xfrm>
          <a:prstGeom prst="rect">
            <a:avLst/>
          </a:prstGeom>
        </p:spPr>
        <p:txBody>
          <a:bodyPr/>
          <a:lstStyle/>
          <a:p>
            <a:r>
              <a:t>Optimizing the experiment life cycle</a:t>
            </a:r>
          </a:p>
        </p:txBody>
      </p:sp>
      <p:sp>
        <p:nvSpPr>
          <p:cNvPr id="521" name="Datumsplatzhalter 3"/>
          <p:cNvSpPr txBox="1"/>
          <p:nvPr/>
        </p:nvSpPr>
        <p:spPr>
          <a:xfrm>
            <a:off x="9875835" y="6404573"/>
            <a:ext cx="1620839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1000">
                <a:latin typeface="+mn-lt"/>
                <a:ea typeface="+mn-ea"/>
                <a:cs typeface="+mn-cs"/>
                <a:sym typeface="Aptos"/>
              </a:defRPr>
            </a:lvl1pPr>
          </a:lstStyle>
          <a:p>
            <a:r>
              <a:t>13.03.2026</a:t>
            </a:r>
          </a:p>
        </p:txBody>
      </p:sp>
      <p:sp>
        <p:nvSpPr>
          <p:cNvPr id="522" name="Foliennummernplatzhalter 5"/>
          <p:cNvSpPr txBox="1">
            <a:spLocks noGrp="1"/>
          </p:cNvSpPr>
          <p:nvPr>
            <p:ph type="sldNum" sz="quarter" idx="4294967295"/>
          </p:nvPr>
        </p:nvSpPr>
        <p:spPr>
          <a:xfrm>
            <a:off x="695325" y="6404573"/>
            <a:ext cx="127000" cy="1524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23</a:t>
            </a:fld>
            <a:endParaRPr/>
          </a:p>
        </p:txBody>
      </p:sp>
      <p:grpSp>
        <p:nvGrpSpPr>
          <p:cNvPr id="529" name="Gruppieren"/>
          <p:cNvGrpSpPr/>
          <p:nvPr/>
        </p:nvGrpSpPr>
        <p:grpSpPr>
          <a:xfrm>
            <a:off x="299968" y="1080967"/>
            <a:ext cx="4093920" cy="5108417"/>
            <a:chOff x="0" y="0"/>
            <a:chExt cx="4093919" cy="5108416"/>
          </a:xfrm>
        </p:grpSpPr>
        <p:pic>
          <p:nvPicPr>
            <p:cNvPr id="523" name="Bildschirmfoto 2025-05-06 um 15.54.19.png" descr="Bildschirmfoto 2025-05-06 um 15.54.19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78060" y="2424754"/>
              <a:ext cx="2282573" cy="14677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4" name="Bildschirmfoto 2025-05-06 um 15.50.26.png" descr="Bildschirmfoto 2025-05-06 um 15.50.26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31720"/>
              <a:ext cx="3963435" cy="19271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25" name="Rechteck"/>
            <p:cNvSpPr/>
            <p:nvPr/>
          </p:nvSpPr>
          <p:spPr>
            <a:xfrm>
              <a:off x="72525" y="-1"/>
              <a:ext cx="4021395" cy="5108417"/>
            </a:xfrm>
            <a:prstGeom prst="rect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Aptos"/>
                </a:defRPr>
              </a:pPr>
              <a:endParaRPr/>
            </a:p>
          </p:txBody>
        </p:sp>
        <p:sp>
          <p:nvSpPr>
            <p:cNvPr id="526" name="Preparation phase"/>
            <p:cNvSpPr txBox="1"/>
            <p:nvPr/>
          </p:nvSpPr>
          <p:spPr>
            <a:xfrm>
              <a:off x="978087" y="180045"/>
              <a:ext cx="2007258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latin typeface="+mn-lt"/>
                  <a:ea typeface="+mn-ea"/>
                  <a:cs typeface="+mn-cs"/>
                  <a:sym typeface="Aptos"/>
                </a:defRPr>
              </a:lvl1pPr>
            </a:lstStyle>
            <a:p>
              <a:r>
                <a:t>Preparation phase</a:t>
              </a:r>
            </a:p>
          </p:txBody>
        </p:sp>
        <p:pic>
          <p:nvPicPr>
            <p:cNvPr id="527" name="Bildschirmfoto 2025-05-06 um 15.52.44.png" descr="Bildschirmfoto 2025-05-06 um 15.52.44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247" y="2824022"/>
              <a:ext cx="1756195" cy="16944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8" name="Bildschirmfoto 2025-05-06 um 15.59.19.png" descr="Bildschirmfoto 2025-05-06 um 15.59.19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14701" y="3561486"/>
              <a:ext cx="1568431" cy="14677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35" name="Gruppieren"/>
          <p:cNvGrpSpPr/>
          <p:nvPr/>
        </p:nvGrpSpPr>
        <p:grpSpPr>
          <a:xfrm>
            <a:off x="8399042" y="1080967"/>
            <a:ext cx="3725936" cy="5108417"/>
            <a:chOff x="0" y="0"/>
            <a:chExt cx="3725934" cy="5108416"/>
          </a:xfrm>
        </p:grpSpPr>
        <p:sp>
          <p:nvSpPr>
            <p:cNvPr id="530" name="Analysis/Publication phase"/>
            <p:cNvSpPr txBox="1"/>
            <p:nvPr/>
          </p:nvSpPr>
          <p:spPr>
            <a:xfrm>
              <a:off x="398088" y="180045"/>
              <a:ext cx="2972669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latin typeface="+mn-lt"/>
                  <a:ea typeface="+mn-ea"/>
                  <a:cs typeface="+mn-cs"/>
                  <a:sym typeface="Aptos"/>
                </a:defRPr>
              </a:lvl1pPr>
            </a:lstStyle>
            <a:p>
              <a:r>
                <a:t>Analysis/Publication phase</a:t>
              </a:r>
            </a:p>
          </p:txBody>
        </p:sp>
        <p:sp>
          <p:nvSpPr>
            <p:cNvPr id="531" name="Rechteck"/>
            <p:cNvSpPr/>
            <p:nvPr/>
          </p:nvSpPr>
          <p:spPr>
            <a:xfrm>
              <a:off x="-1" y="-1"/>
              <a:ext cx="3725936" cy="5108417"/>
            </a:xfrm>
            <a:prstGeom prst="rect">
              <a:avLst/>
            </a:prstGeom>
            <a:noFill/>
            <a:ln w="25400" cap="flat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Aptos"/>
                </a:defRPr>
              </a:pPr>
              <a:endParaRPr/>
            </a:p>
          </p:txBody>
        </p:sp>
        <p:pic>
          <p:nvPicPr>
            <p:cNvPr id="532" name="image58.png" descr="image58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027" y="995441"/>
              <a:ext cx="1649585" cy="11996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3" name="Screen Shot 2024-07-04 at 16.58.38.png" descr="Screen Shot 2024-07-04 at 16.58.38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70949" y="995441"/>
              <a:ext cx="1791058" cy="11996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4" name="Scientific_journal_icon.svg.png" descr="Scientific_journal_icon.svg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3982" y="2731135"/>
              <a:ext cx="2172570" cy="21725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38" name="Gruppieren"/>
          <p:cNvGrpSpPr/>
          <p:nvPr/>
        </p:nvGrpSpPr>
        <p:grpSpPr>
          <a:xfrm>
            <a:off x="4616196" y="1672896"/>
            <a:ext cx="7375460" cy="4401989"/>
            <a:chOff x="0" y="0"/>
            <a:chExt cx="7375458" cy="4401988"/>
          </a:xfrm>
        </p:grpSpPr>
        <p:sp>
          <p:nvSpPr>
            <p:cNvPr id="536" name="Rechteck"/>
            <p:cNvSpPr/>
            <p:nvPr/>
          </p:nvSpPr>
          <p:spPr>
            <a:xfrm>
              <a:off x="-1" y="1531811"/>
              <a:ext cx="3547836" cy="2870178"/>
            </a:xfrm>
            <a:prstGeom prst="rect">
              <a:avLst/>
            </a:prstGeom>
            <a:noFill/>
            <a:ln w="63500" cap="flat">
              <a:solidFill>
                <a:schemeClr val="accent5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Aptos"/>
                </a:defRPr>
              </a:pPr>
              <a:endParaRPr/>
            </a:p>
          </p:txBody>
        </p:sp>
        <p:sp>
          <p:nvSpPr>
            <p:cNvPr id="537" name="Rechteck"/>
            <p:cNvSpPr/>
            <p:nvPr/>
          </p:nvSpPr>
          <p:spPr>
            <a:xfrm>
              <a:off x="3827623" y="0"/>
              <a:ext cx="3547836" cy="2006726"/>
            </a:xfrm>
            <a:prstGeom prst="rect">
              <a:avLst/>
            </a:prstGeom>
            <a:noFill/>
            <a:ln w="63500" cap="flat">
              <a:solidFill>
                <a:schemeClr val="accent5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Aptos"/>
                </a:defRPr>
              </a:pPr>
              <a:endParaRPr/>
            </a:p>
          </p:txBody>
        </p:sp>
      </p:grpSp>
      <p:grpSp>
        <p:nvGrpSpPr>
          <p:cNvPr id="545" name="Gruppieren"/>
          <p:cNvGrpSpPr/>
          <p:nvPr/>
        </p:nvGrpSpPr>
        <p:grpSpPr>
          <a:xfrm>
            <a:off x="4489196" y="1080967"/>
            <a:ext cx="3801837" cy="5108417"/>
            <a:chOff x="0" y="0"/>
            <a:chExt cx="3801836" cy="5108416"/>
          </a:xfrm>
        </p:grpSpPr>
        <p:sp>
          <p:nvSpPr>
            <p:cNvPr id="539" name="Experimental phase"/>
            <p:cNvSpPr txBox="1"/>
            <p:nvPr/>
          </p:nvSpPr>
          <p:spPr>
            <a:xfrm>
              <a:off x="814632" y="180045"/>
              <a:ext cx="2172569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latin typeface="+mn-lt"/>
                  <a:ea typeface="+mn-ea"/>
                  <a:cs typeface="+mn-cs"/>
                  <a:sym typeface="Aptos"/>
                </a:defRPr>
              </a:lvl1pPr>
            </a:lstStyle>
            <a:p>
              <a:r>
                <a:t>Experimental phase</a:t>
              </a:r>
            </a:p>
          </p:txBody>
        </p:sp>
        <p:sp>
          <p:nvSpPr>
            <p:cNvPr id="540" name="Rechteck"/>
            <p:cNvSpPr/>
            <p:nvPr/>
          </p:nvSpPr>
          <p:spPr>
            <a:xfrm>
              <a:off x="-1" y="-1"/>
              <a:ext cx="3801837" cy="5108417"/>
            </a:xfrm>
            <a:prstGeom prst="rect">
              <a:avLst/>
            </a:prstGeom>
            <a:noFill/>
            <a:ln w="25400" cap="flat">
              <a:solidFill>
                <a:schemeClr val="accent6">
                  <a:satOff val="-39159"/>
                  <a:lumOff val="-12941"/>
                </a:scheme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Aptos"/>
                </a:defRPr>
              </a:pPr>
              <a:endParaRPr/>
            </a:p>
          </p:txBody>
        </p:sp>
        <p:pic>
          <p:nvPicPr>
            <p:cNvPr id="541" name="Bildschirmfoto 2025-05-06 um 16.05.02.png" descr="Bildschirmfoto 2025-05-06 um 16.05.02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717" y="770281"/>
              <a:ext cx="3654401" cy="11765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2" name="Bildschirmfoto 2025-05-06 um 16.08.20.png" descr="Bildschirmfoto 2025-05-06 um 16.08.20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5318" y="2709317"/>
              <a:ext cx="1488006" cy="14677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3" name="image58.png" descr="image58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69804" y="2234829"/>
              <a:ext cx="1805914" cy="13133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4" name="Screen Shot 2024-07-04 at 17.36.55.png" descr="Screen Shot 2024-07-04 at 17.36.55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985621" y="3638660"/>
              <a:ext cx="1374278" cy="13133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Secure data connection"/>
          <p:cNvSpPr txBox="1">
            <a:spLocks noGrp="1"/>
          </p:cNvSpPr>
          <p:nvPr>
            <p:ph type="title"/>
          </p:nvPr>
        </p:nvSpPr>
        <p:spPr>
          <a:xfrm>
            <a:off x="695325" y="278294"/>
            <a:ext cx="8964615" cy="810449"/>
          </a:xfrm>
          <a:prstGeom prst="rect">
            <a:avLst/>
          </a:prstGeom>
        </p:spPr>
        <p:txBody>
          <a:bodyPr/>
          <a:lstStyle/>
          <a:p>
            <a:r>
              <a:rPr dirty="0"/>
              <a:t>Secure global data connection</a:t>
            </a:r>
          </a:p>
        </p:txBody>
      </p:sp>
      <p:grpSp>
        <p:nvGrpSpPr>
          <p:cNvPr id="564" name="Group"/>
          <p:cNvGrpSpPr/>
          <p:nvPr/>
        </p:nvGrpSpPr>
        <p:grpSpPr>
          <a:xfrm>
            <a:off x="710367" y="4226258"/>
            <a:ext cx="7458793" cy="2260135"/>
            <a:chOff x="0" y="0"/>
            <a:chExt cx="7458791" cy="2260133"/>
          </a:xfrm>
        </p:grpSpPr>
        <p:grpSp>
          <p:nvGrpSpPr>
            <p:cNvPr id="561" name="Group"/>
            <p:cNvGrpSpPr/>
            <p:nvPr/>
          </p:nvGrpSpPr>
          <p:grpSpPr>
            <a:xfrm>
              <a:off x="-1" y="683796"/>
              <a:ext cx="7458793" cy="1576338"/>
              <a:chOff x="0" y="0"/>
              <a:chExt cx="7458791" cy="1576336"/>
            </a:xfrm>
          </p:grpSpPr>
          <p:grpSp>
            <p:nvGrpSpPr>
              <p:cNvPr id="550" name="PSI NFS mount for CAMEA data"/>
              <p:cNvGrpSpPr/>
              <p:nvPr/>
            </p:nvGrpSpPr>
            <p:grpSpPr>
              <a:xfrm>
                <a:off x="-1" y="-1"/>
                <a:ext cx="7458793" cy="1576338"/>
                <a:chOff x="0" y="0"/>
                <a:chExt cx="7458791" cy="1576336"/>
              </a:xfrm>
            </p:grpSpPr>
            <p:sp>
              <p:nvSpPr>
                <p:cNvPr id="548" name="Abgerundetes Rechteck"/>
                <p:cNvSpPr/>
                <p:nvPr/>
              </p:nvSpPr>
              <p:spPr>
                <a:xfrm>
                  <a:off x="0" y="-1"/>
                  <a:ext cx="7458792" cy="1576338"/>
                </a:xfrm>
                <a:prstGeom prst="roundRect">
                  <a:avLst>
                    <a:gd name="adj" fmla="val 12085"/>
                  </a:avLst>
                </a:prstGeom>
                <a:solidFill>
                  <a:srgbClr val="CBCFF3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>
                    <a:defRPr sz="2600">
                      <a:latin typeface="Aptos Display Bold"/>
                      <a:ea typeface="Aptos Display Bold"/>
                      <a:cs typeface="Aptos Display Bold"/>
                      <a:sym typeface="Aptos Display Bold"/>
                    </a:defRPr>
                  </a:pPr>
                  <a:endParaRPr/>
                </a:p>
              </p:txBody>
            </p:sp>
            <p:sp>
              <p:nvSpPr>
                <p:cNvPr id="549" name="PSI NFS mount for CAMEA data"/>
                <p:cNvSpPr txBox="1"/>
                <p:nvPr/>
              </p:nvSpPr>
              <p:spPr>
                <a:xfrm>
                  <a:off x="68493" y="545598"/>
                  <a:ext cx="7321803" cy="48513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8" tIns="45718" rIns="45718" bIns="45718" numCol="1" anchor="ctr">
                  <a:spAutoFit/>
                </a:bodyPr>
                <a:lstStyle/>
                <a:p>
                  <a:pPr>
                    <a:defRPr sz="2600">
                      <a:latin typeface="Aptos Display Bold"/>
                      <a:ea typeface="Aptos Display Bold"/>
                      <a:cs typeface="Aptos Display Bold"/>
                      <a:sym typeface="Aptos Display Bold"/>
                    </a:defRPr>
                  </a:pPr>
                  <a:r>
                    <a:t>PSI NFS mount </a:t>
                  </a:r>
                  <a:r>
                    <a:rPr>
                      <a:latin typeface="Aptos Display"/>
                      <a:ea typeface="Aptos Display"/>
                      <a:cs typeface="Aptos Display"/>
                      <a:sym typeface="Aptos Display"/>
                    </a:rPr>
                    <a:t>for CAMEA data</a:t>
                  </a:r>
                </a:p>
              </p:txBody>
            </p:sp>
          </p:grpSp>
          <p:grpSp>
            <p:nvGrpSpPr>
              <p:cNvPr id="553" name="/camea/20201923/"/>
              <p:cNvGrpSpPr/>
              <p:nvPr/>
            </p:nvGrpSpPr>
            <p:grpSpPr>
              <a:xfrm>
                <a:off x="5057325" y="94569"/>
                <a:ext cx="1997697" cy="337399"/>
                <a:chOff x="0" y="0"/>
                <a:chExt cx="1997696" cy="337398"/>
              </a:xfrm>
            </p:grpSpPr>
            <p:sp>
              <p:nvSpPr>
                <p:cNvPr id="551" name="Abgerundetes Rechteck"/>
                <p:cNvSpPr/>
                <p:nvPr/>
              </p:nvSpPr>
              <p:spPr>
                <a:xfrm>
                  <a:off x="0" y="0"/>
                  <a:ext cx="1997697" cy="33739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00A73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 sz="12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52" name="/camea/20201923/"/>
                <p:cNvSpPr txBox="1"/>
                <p:nvPr/>
              </p:nvSpPr>
              <p:spPr>
                <a:xfrm>
                  <a:off x="62108" y="34080"/>
                  <a:ext cx="1873479" cy="26923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8" tIns="45718" rIns="45718" bIns="45718" numCol="1" anchor="ctr">
                  <a:spAutoFit/>
                </a:bodyPr>
                <a:lstStyle>
                  <a:lvl1pPr algn="ctr">
                    <a:defRPr sz="1200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t>/camea/20201923/</a:t>
                  </a:r>
                </a:p>
              </p:txBody>
            </p:sp>
          </p:grpSp>
          <p:grpSp>
            <p:nvGrpSpPr>
              <p:cNvPr id="556" name="/camea/20242013/"/>
              <p:cNvGrpSpPr/>
              <p:nvPr/>
            </p:nvGrpSpPr>
            <p:grpSpPr>
              <a:xfrm>
                <a:off x="5057325" y="465100"/>
                <a:ext cx="1997697" cy="337399"/>
                <a:chOff x="0" y="0"/>
                <a:chExt cx="1997696" cy="337398"/>
              </a:xfrm>
            </p:grpSpPr>
            <p:sp>
              <p:nvSpPr>
                <p:cNvPr id="554" name="Abgerundetes Rechteck"/>
                <p:cNvSpPr/>
                <p:nvPr/>
              </p:nvSpPr>
              <p:spPr>
                <a:xfrm>
                  <a:off x="0" y="0"/>
                  <a:ext cx="1997697" cy="33739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00A73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 sz="12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55" name="/camea/20242013/"/>
                <p:cNvSpPr txBox="1"/>
                <p:nvPr/>
              </p:nvSpPr>
              <p:spPr>
                <a:xfrm>
                  <a:off x="62108" y="34080"/>
                  <a:ext cx="1873479" cy="26923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8" tIns="45718" rIns="45718" bIns="45718" numCol="1" anchor="ctr">
                  <a:spAutoFit/>
                </a:bodyPr>
                <a:lstStyle>
                  <a:lvl1pPr algn="ctr">
                    <a:defRPr sz="1200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t>/camea/20242013/</a:t>
                  </a:r>
                </a:p>
              </p:txBody>
            </p:sp>
          </p:grpSp>
          <p:grpSp>
            <p:nvGrpSpPr>
              <p:cNvPr id="559" name="/camea/20246188/"/>
              <p:cNvGrpSpPr/>
              <p:nvPr/>
            </p:nvGrpSpPr>
            <p:grpSpPr>
              <a:xfrm>
                <a:off x="5057325" y="836712"/>
                <a:ext cx="1997697" cy="337401"/>
                <a:chOff x="0" y="0"/>
                <a:chExt cx="1997696" cy="337399"/>
              </a:xfrm>
            </p:grpSpPr>
            <p:sp>
              <p:nvSpPr>
                <p:cNvPr id="557" name="Abgerundetes Rechteck"/>
                <p:cNvSpPr/>
                <p:nvPr/>
              </p:nvSpPr>
              <p:spPr>
                <a:xfrm>
                  <a:off x="0" y="0"/>
                  <a:ext cx="1997697" cy="3374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00A73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 sz="12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58" name="/camea/20246188/"/>
                <p:cNvSpPr txBox="1"/>
                <p:nvPr/>
              </p:nvSpPr>
              <p:spPr>
                <a:xfrm>
                  <a:off x="62108" y="34080"/>
                  <a:ext cx="1873479" cy="26923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8" tIns="45718" rIns="45718" bIns="45718" numCol="1" anchor="ctr">
                  <a:spAutoFit/>
                </a:bodyPr>
                <a:lstStyle>
                  <a:lvl1pPr algn="ctr">
                    <a:defRPr sz="1200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t>/camea/20246188/</a:t>
                  </a:r>
                </a:p>
              </p:txBody>
            </p:sp>
          </p:grpSp>
          <p:sp>
            <p:nvSpPr>
              <p:cNvPr id="560" name="…"/>
              <p:cNvSpPr txBox="1"/>
              <p:nvPr/>
            </p:nvSpPr>
            <p:spPr>
              <a:xfrm>
                <a:off x="5935522" y="1215062"/>
                <a:ext cx="241301" cy="2794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/>
              <a:p>
                <a:r>
                  <a:t>…</a:t>
                </a:r>
              </a:p>
            </p:txBody>
          </p:sp>
        </p:grpSp>
        <p:sp>
          <p:nvSpPr>
            <p:cNvPr id="562" name="Line"/>
            <p:cNvSpPr/>
            <p:nvPr/>
          </p:nvSpPr>
          <p:spPr>
            <a:xfrm flipV="1">
              <a:off x="1025475" y="-1"/>
              <a:ext cx="3" cy="652013"/>
            </a:xfrm>
            <a:prstGeom prst="line">
              <a:avLst/>
            </a:prstGeom>
            <a:noFill/>
            <a:ln w="50800" cap="flat">
              <a:solidFill>
                <a:srgbClr val="EE7FAC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563" name="NFS mount"/>
            <p:cNvSpPr txBox="1"/>
            <p:nvPr/>
          </p:nvSpPr>
          <p:spPr>
            <a:xfrm>
              <a:off x="1240569" y="186304"/>
              <a:ext cx="1168760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>
                  <a:latin typeface="Aptos Display"/>
                  <a:ea typeface="Aptos Display"/>
                  <a:cs typeface="Aptos Display"/>
                  <a:sym typeface="Aptos Display"/>
                </a:defRPr>
              </a:lvl1pPr>
            </a:lstStyle>
            <a:p>
              <a:r>
                <a:t>NFS mount</a:t>
              </a:r>
            </a:p>
          </p:txBody>
        </p:sp>
      </p:grpSp>
      <p:grpSp>
        <p:nvGrpSpPr>
          <p:cNvPr id="571" name="Group"/>
          <p:cNvGrpSpPr/>
          <p:nvPr/>
        </p:nvGrpSpPr>
        <p:grpSpPr>
          <a:xfrm>
            <a:off x="724209" y="1019689"/>
            <a:ext cx="2993219" cy="3187489"/>
            <a:chOff x="0" y="0"/>
            <a:chExt cx="2993218" cy="3187489"/>
          </a:xfrm>
        </p:grpSpPr>
        <p:pic>
          <p:nvPicPr>
            <p:cNvPr id="565" name="screen_shot_2024-06-05_at_10.38.46.png.png" descr="screen_shot_2024-06-05_at_10.38.46.png.png"/>
            <p:cNvPicPr>
              <a:picLocks noChangeAspect="1"/>
            </p:cNvPicPr>
            <p:nvPr/>
          </p:nvPicPr>
          <p:blipFill>
            <a:blip r:embed="rId2"/>
            <a:srcRect l="20957" r="39683" b="58874"/>
            <a:stretch>
              <a:fillRect/>
            </a:stretch>
          </p:blipFill>
          <p:spPr>
            <a:xfrm>
              <a:off x="-1" y="-1"/>
              <a:ext cx="2023174" cy="130541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3000"/>
                </a:srgbClr>
              </a:outerShdw>
            </a:effectLst>
          </p:spPr>
        </p:pic>
        <p:grpSp>
          <p:nvGrpSpPr>
            <p:cNvPr id="568" name="Group"/>
            <p:cNvGrpSpPr/>
            <p:nvPr/>
          </p:nvGrpSpPr>
          <p:grpSpPr>
            <a:xfrm>
              <a:off x="183406" y="1945459"/>
              <a:ext cx="1656460" cy="1242030"/>
              <a:chOff x="0" y="0"/>
              <a:chExt cx="1656459" cy="1242029"/>
            </a:xfrm>
          </p:grpSpPr>
          <p:pic>
            <p:nvPicPr>
              <p:cNvPr id="566" name="color-icon-for-computer-vector.jpg" descr="color-icon-for-computer-vector.jp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1656460" cy="12420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67" name="CAMEA"/>
              <p:cNvSpPr txBox="1"/>
              <p:nvPr/>
            </p:nvSpPr>
            <p:spPr>
              <a:xfrm>
                <a:off x="131088" y="282404"/>
                <a:ext cx="850863" cy="2794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/>
                </a:lvl1pPr>
              </a:lstStyle>
              <a:p>
                <a:r>
                  <a:t>CAMEA</a:t>
                </a:r>
              </a:p>
            </p:txBody>
          </p:sp>
        </p:grpSp>
        <p:sp>
          <p:nvSpPr>
            <p:cNvPr id="569" name="Line"/>
            <p:cNvSpPr/>
            <p:nvPr/>
          </p:nvSpPr>
          <p:spPr>
            <a:xfrm flipV="1">
              <a:off x="1011634" y="1346709"/>
              <a:ext cx="3" cy="652013"/>
            </a:xfrm>
            <a:prstGeom prst="line">
              <a:avLst/>
            </a:prstGeom>
            <a:noFill/>
            <a:ln w="50800" cap="flat">
              <a:solidFill>
                <a:srgbClr val="EE7FAC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570" name="Live data storage"/>
            <p:cNvSpPr txBox="1"/>
            <p:nvPr/>
          </p:nvSpPr>
          <p:spPr>
            <a:xfrm>
              <a:off x="1226727" y="1533013"/>
              <a:ext cx="1766491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>
                  <a:latin typeface="Aptos Display"/>
                  <a:ea typeface="Aptos Display"/>
                  <a:cs typeface="Aptos Display"/>
                  <a:sym typeface="Aptos Display"/>
                </a:defRPr>
              </a:lvl1pPr>
            </a:lstStyle>
            <a:p>
              <a:r>
                <a:t>Live data storage</a:t>
              </a:r>
            </a:p>
          </p:txBody>
        </p:sp>
      </p:grpSp>
      <p:grpSp>
        <p:nvGrpSpPr>
          <p:cNvPr id="576" name="Group"/>
          <p:cNvGrpSpPr/>
          <p:nvPr/>
        </p:nvGrpSpPr>
        <p:grpSpPr>
          <a:xfrm>
            <a:off x="3605992" y="741795"/>
            <a:ext cx="3184773" cy="1387313"/>
            <a:chOff x="0" y="0"/>
            <a:chExt cx="3184771" cy="1387312"/>
          </a:xfrm>
        </p:grpSpPr>
        <p:pic>
          <p:nvPicPr>
            <p:cNvPr id="572" name="4829008.png" descr="4829008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32758" y="-1"/>
              <a:ext cx="652013" cy="6520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73" name="Line"/>
            <p:cNvSpPr/>
            <p:nvPr/>
          </p:nvSpPr>
          <p:spPr>
            <a:xfrm flipV="1">
              <a:off x="2801965" y="735300"/>
              <a:ext cx="3" cy="652012"/>
            </a:xfrm>
            <a:prstGeom prst="line">
              <a:avLst/>
            </a:prstGeom>
            <a:noFill/>
            <a:ln w="50800" cap="flat">
              <a:solidFill>
                <a:srgbClr val="EE7FAC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574" name="SSH via AiiDA"/>
            <p:cNvSpPr txBox="1"/>
            <p:nvPr/>
          </p:nvSpPr>
          <p:spPr>
            <a:xfrm>
              <a:off x="1399193" y="921604"/>
              <a:ext cx="1461097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>
                  <a:latin typeface="Aptos Display"/>
                  <a:ea typeface="Aptos Display"/>
                  <a:cs typeface="Aptos Display"/>
                  <a:sym typeface="Aptos Display"/>
                </a:defRPr>
              </a:lvl1pPr>
            </a:lstStyle>
            <a:p>
              <a:r>
                <a:t>SSH via AiiDA</a:t>
              </a:r>
            </a:p>
          </p:txBody>
        </p:sp>
        <p:sp>
          <p:nvSpPr>
            <p:cNvPr id="575" name="HPC (Merlin, Ra, CSCS, …)…"/>
            <p:cNvSpPr txBox="1"/>
            <p:nvPr/>
          </p:nvSpPr>
          <p:spPr>
            <a:xfrm>
              <a:off x="-1" y="194809"/>
              <a:ext cx="2509198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>
                <a:defRPr sz="1500" b="1"/>
              </a:pPr>
              <a:r>
                <a:t>HPC (Merlin, Ra, CSCS, …)</a:t>
              </a:r>
            </a:p>
            <a:p>
              <a:pPr algn="r">
                <a:defRPr sz="1500"/>
              </a:pPr>
              <a:r>
                <a:t>(Optional)</a:t>
              </a:r>
            </a:p>
          </p:txBody>
        </p:sp>
      </p:grpSp>
      <p:grpSp>
        <p:nvGrpSpPr>
          <p:cNvPr id="585" name="Group"/>
          <p:cNvGrpSpPr/>
          <p:nvPr/>
        </p:nvGrpSpPr>
        <p:grpSpPr>
          <a:xfrm>
            <a:off x="5188494" y="2219184"/>
            <a:ext cx="2365027" cy="2621210"/>
            <a:chOff x="0" y="0"/>
            <a:chExt cx="2365025" cy="2621208"/>
          </a:xfrm>
        </p:grpSpPr>
        <p:grpSp>
          <p:nvGrpSpPr>
            <p:cNvPr id="579" name="PSI VMs"/>
            <p:cNvGrpSpPr/>
            <p:nvPr/>
          </p:nvGrpSpPr>
          <p:grpSpPr>
            <a:xfrm>
              <a:off x="29064" y="-1"/>
              <a:ext cx="2335962" cy="1899532"/>
              <a:chOff x="0" y="0"/>
              <a:chExt cx="2335961" cy="1899531"/>
            </a:xfrm>
          </p:grpSpPr>
          <p:sp>
            <p:nvSpPr>
              <p:cNvPr id="577" name="Abgerundetes Rechteck"/>
              <p:cNvSpPr/>
              <p:nvPr/>
            </p:nvSpPr>
            <p:spPr>
              <a:xfrm>
                <a:off x="0" y="0"/>
                <a:ext cx="2335962" cy="1899532"/>
              </a:xfrm>
              <a:prstGeom prst="roundRect">
                <a:avLst>
                  <a:gd name="adj" fmla="val 8841"/>
                </a:avLst>
              </a:prstGeom>
              <a:solidFill>
                <a:srgbClr val="FFFFFF"/>
              </a:solidFill>
              <a:ln w="25400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ctr">
                  <a:defRPr sz="2100">
                    <a:latin typeface="Aptos Display Bold"/>
                    <a:ea typeface="Aptos Display Bold"/>
                    <a:cs typeface="Aptos Display Bold"/>
                    <a:sym typeface="Aptos Display Bold"/>
                  </a:defRPr>
                </a:pPr>
                <a:endParaRPr/>
              </a:p>
            </p:txBody>
          </p:sp>
          <p:sp>
            <p:nvSpPr>
              <p:cNvPr id="578" name="PSI VMs"/>
              <p:cNvSpPr txBox="1"/>
              <p:nvPr/>
            </p:nvSpPr>
            <p:spPr>
              <a:xfrm>
                <a:off x="61887" y="61886"/>
                <a:ext cx="2212187" cy="4089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ctr">
                  <a:defRPr sz="2100">
                    <a:latin typeface="Aptos Display Bold"/>
                    <a:ea typeface="Aptos Display Bold"/>
                    <a:cs typeface="Aptos Display Bold"/>
                    <a:sym typeface="Aptos Display Bold"/>
                  </a:defRPr>
                </a:lvl1pPr>
              </a:lstStyle>
              <a:p>
                <a:r>
                  <a:t>PSI VMs</a:t>
                </a:r>
              </a:p>
            </p:txBody>
          </p:sp>
        </p:grpSp>
        <p:pic>
          <p:nvPicPr>
            <p:cNvPr id="580" name="logo.png" descr="logo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7845" y="1264719"/>
              <a:ext cx="1438399" cy="2460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81" name="Line"/>
            <p:cNvSpPr/>
            <p:nvPr/>
          </p:nvSpPr>
          <p:spPr>
            <a:xfrm flipV="1">
              <a:off x="1197043" y="1969197"/>
              <a:ext cx="4" cy="652012"/>
            </a:xfrm>
            <a:prstGeom prst="line">
              <a:avLst/>
            </a:prstGeom>
            <a:noFill/>
            <a:ln w="50800" cap="flat">
              <a:solidFill>
                <a:srgbClr val="EE7FAC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582" name="NFS mount"/>
            <p:cNvSpPr txBox="1"/>
            <p:nvPr/>
          </p:nvSpPr>
          <p:spPr>
            <a:xfrm>
              <a:off x="0" y="2155501"/>
              <a:ext cx="1168760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>
                  <a:latin typeface="Aptos Display"/>
                  <a:ea typeface="Aptos Display"/>
                  <a:cs typeface="Aptos Display"/>
                  <a:sym typeface="Aptos Display"/>
                </a:defRPr>
              </a:lvl1pPr>
            </a:lstStyle>
            <a:p>
              <a:r>
                <a:t>NFS mount</a:t>
              </a:r>
            </a:p>
          </p:txBody>
        </p:sp>
        <p:sp>
          <p:nvSpPr>
            <p:cNvPr id="583" name="server (backend)"/>
            <p:cNvSpPr txBox="1"/>
            <p:nvPr/>
          </p:nvSpPr>
          <p:spPr>
            <a:xfrm>
              <a:off x="523683" y="1602301"/>
              <a:ext cx="1346722" cy="215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sz="1400">
                  <a:latin typeface="Aptos Display"/>
                  <a:ea typeface="Aptos Display"/>
                  <a:cs typeface="Aptos Display"/>
                  <a:sym typeface="Aptos Display"/>
                </a:defRPr>
              </a:lvl1pPr>
            </a:lstStyle>
            <a:p>
              <a:r>
                <a:t>server (backend)</a:t>
              </a:r>
            </a:p>
          </p:txBody>
        </p:sp>
        <p:pic>
          <p:nvPicPr>
            <p:cNvPr id="584" name="9811664.png" descr="9811664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5118" y="369223"/>
              <a:ext cx="903854" cy="9038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29" name="Group"/>
          <p:cNvGrpSpPr/>
          <p:nvPr/>
        </p:nvGrpSpPr>
        <p:grpSpPr>
          <a:xfrm>
            <a:off x="7596556" y="972315"/>
            <a:ext cx="4159777" cy="5649326"/>
            <a:chOff x="-1" y="-1"/>
            <a:chExt cx="4159774" cy="5649324"/>
          </a:xfrm>
        </p:grpSpPr>
        <p:grpSp>
          <p:nvGrpSpPr>
            <p:cNvPr id="596" name="Group"/>
            <p:cNvGrpSpPr/>
            <p:nvPr/>
          </p:nvGrpSpPr>
          <p:grpSpPr>
            <a:xfrm>
              <a:off x="1238331" y="-2"/>
              <a:ext cx="2921443" cy="1509171"/>
              <a:chOff x="0" y="0"/>
              <a:chExt cx="2921442" cy="1509169"/>
            </a:xfrm>
          </p:grpSpPr>
          <p:grpSp>
            <p:nvGrpSpPr>
              <p:cNvPr id="588" name="Web browser"/>
              <p:cNvGrpSpPr/>
              <p:nvPr/>
            </p:nvGrpSpPr>
            <p:grpSpPr>
              <a:xfrm>
                <a:off x="-1" y="0"/>
                <a:ext cx="2921444" cy="1509170"/>
                <a:chOff x="0" y="0"/>
                <a:chExt cx="2921442" cy="1509169"/>
              </a:xfrm>
            </p:grpSpPr>
            <p:sp>
              <p:nvSpPr>
                <p:cNvPr id="586" name="Abgerundetes Rechteck"/>
                <p:cNvSpPr/>
                <p:nvPr/>
              </p:nvSpPr>
              <p:spPr>
                <a:xfrm>
                  <a:off x="0" y="0"/>
                  <a:ext cx="2921443" cy="1509170"/>
                </a:xfrm>
                <a:prstGeom prst="roundRect">
                  <a:avLst>
                    <a:gd name="adj" fmla="val 13427"/>
                  </a:avLst>
                </a:prstGeom>
                <a:solidFill>
                  <a:srgbClr val="FFFFFF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 algn="ctr">
                    <a:defRPr sz="2200">
                      <a:latin typeface="Aptos Display"/>
                      <a:ea typeface="Aptos Display"/>
                      <a:cs typeface="Aptos Display"/>
                      <a:sym typeface="Aptos Display"/>
                    </a:defRPr>
                  </a:pPr>
                  <a:endParaRPr/>
                </a:p>
              </p:txBody>
            </p:sp>
            <p:sp>
              <p:nvSpPr>
                <p:cNvPr id="587" name="Web browser"/>
                <p:cNvSpPr txBox="1"/>
                <p:nvPr/>
              </p:nvSpPr>
              <p:spPr>
                <a:xfrm>
                  <a:off x="72049" y="72049"/>
                  <a:ext cx="2777344" cy="42163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8" tIns="45718" rIns="45718" bIns="45718" numCol="1" anchor="t">
                  <a:spAutoFit/>
                </a:bodyPr>
                <a:lstStyle>
                  <a:lvl1pPr algn="ctr">
                    <a:defRPr sz="2200">
                      <a:latin typeface="Aptos Display"/>
                      <a:ea typeface="Aptos Display"/>
                      <a:cs typeface="Aptos Display"/>
                      <a:sym typeface="Aptos Display"/>
                    </a:defRPr>
                  </a:lvl1pPr>
                </a:lstStyle>
                <a:p>
                  <a:r>
                    <a:t>Web browser</a:t>
                  </a:r>
                </a:p>
              </p:txBody>
            </p:sp>
          </p:grpSp>
          <p:pic>
            <p:nvPicPr>
              <p:cNvPr id="589" name="9131478.png" descr="9131478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66415" y="504777"/>
                <a:ext cx="652013" cy="65201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90" name="User 1"/>
              <p:cNvSpPr txBox="1"/>
              <p:nvPr/>
            </p:nvSpPr>
            <p:spPr>
              <a:xfrm>
                <a:off x="2224232" y="1197882"/>
                <a:ext cx="536377" cy="215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ctr">
                  <a:defRPr sz="1400">
                    <a:latin typeface="Aptos Display"/>
                    <a:ea typeface="Aptos Display"/>
                    <a:cs typeface="Aptos Display"/>
                    <a:sym typeface="Aptos Display"/>
                  </a:defRPr>
                </a:lvl1pPr>
              </a:lstStyle>
              <a:p>
                <a:r>
                  <a:t>User 1</a:t>
                </a:r>
              </a:p>
            </p:txBody>
          </p:sp>
          <p:grpSp>
            <p:nvGrpSpPr>
              <p:cNvPr id="593" name="/camea/20201923/"/>
              <p:cNvGrpSpPr/>
              <p:nvPr/>
            </p:nvGrpSpPr>
            <p:grpSpPr>
              <a:xfrm>
                <a:off x="123895" y="1059364"/>
                <a:ext cx="1751577" cy="337400"/>
                <a:chOff x="0" y="0"/>
                <a:chExt cx="1751576" cy="337398"/>
              </a:xfrm>
            </p:grpSpPr>
            <p:sp>
              <p:nvSpPr>
                <p:cNvPr id="591" name="Abgerundetes Rechteck"/>
                <p:cNvSpPr/>
                <p:nvPr/>
              </p:nvSpPr>
              <p:spPr>
                <a:xfrm>
                  <a:off x="0" y="0"/>
                  <a:ext cx="1751577" cy="33739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00A73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 sz="12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92" name="/camea/20201923/"/>
                <p:cNvSpPr txBox="1"/>
                <p:nvPr/>
              </p:nvSpPr>
              <p:spPr>
                <a:xfrm>
                  <a:off x="62110" y="34080"/>
                  <a:ext cx="1627356" cy="26923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8" tIns="45718" rIns="45718" bIns="45718" numCol="1" anchor="ctr">
                  <a:spAutoFit/>
                </a:bodyPr>
                <a:lstStyle>
                  <a:lvl1pPr algn="ctr">
                    <a:defRPr sz="1200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t>/camea/20201923/</a:t>
                  </a:r>
                </a:p>
              </p:txBody>
            </p:sp>
          </p:grpSp>
          <p:pic>
            <p:nvPicPr>
              <p:cNvPr id="594" name="logo.png" descr="logo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0572" y="464868"/>
                <a:ext cx="1438399" cy="24605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95" name="frontend"/>
              <p:cNvSpPr txBox="1"/>
              <p:nvPr/>
            </p:nvSpPr>
            <p:spPr>
              <a:xfrm>
                <a:off x="687207" y="751790"/>
                <a:ext cx="665126" cy="215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ctr">
                  <a:defRPr sz="1400">
                    <a:latin typeface="Aptos Display"/>
                    <a:ea typeface="Aptos Display"/>
                    <a:cs typeface="Aptos Display"/>
                    <a:sym typeface="Aptos Display"/>
                  </a:defRPr>
                </a:lvl1pPr>
              </a:lstStyle>
              <a:p>
                <a:r>
                  <a:t>frontend</a:t>
                </a:r>
              </a:p>
            </p:txBody>
          </p:sp>
        </p:grpSp>
        <p:sp>
          <p:nvSpPr>
            <p:cNvPr id="597" name="Line"/>
            <p:cNvSpPr/>
            <p:nvPr/>
          </p:nvSpPr>
          <p:spPr>
            <a:xfrm>
              <a:off x="-1" y="2350481"/>
              <a:ext cx="1207992" cy="3"/>
            </a:xfrm>
            <a:prstGeom prst="line">
              <a:avLst/>
            </a:prstGeom>
            <a:noFill/>
            <a:ln w="50800" cap="flat">
              <a:solidFill>
                <a:srgbClr val="EE7FAC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grpSp>
          <p:nvGrpSpPr>
            <p:cNvPr id="608" name="Group"/>
            <p:cNvGrpSpPr/>
            <p:nvPr/>
          </p:nvGrpSpPr>
          <p:grpSpPr>
            <a:xfrm>
              <a:off x="1238331" y="1702099"/>
              <a:ext cx="2921443" cy="1509171"/>
              <a:chOff x="0" y="0"/>
              <a:chExt cx="2921442" cy="1509169"/>
            </a:xfrm>
          </p:grpSpPr>
          <p:grpSp>
            <p:nvGrpSpPr>
              <p:cNvPr id="600" name="Web browser"/>
              <p:cNvGrpSpPr/>
              <p:nvPr/>
            </p:nvGrpSpPr>
            <p:grpSpPr>
              <a:xfrm>
                <a:off x="-1" y="0"/>
                <a:ext cx="2921444" cy="1509170"/>
                <a:chOff x="0" y="0"/>
                <a:chExt cx="2921442" cy="1509169"/>
              </a:xfrm>
            </p:grpSpPr>
            <p:sp>
              <p:nvSpPr>
                <p:cNvPr id="598" name="Abgerundetes Rechteck"/>
                <p:cNvSpPr/>
                <p:nvPr/>
              </p:nvSpPr>
              <p:spPr>
                <a:xfrm>
                  <a:off x="0" y="0"/>
                  <a:ext cx="2921443" cy="1509170"/>
                </a:xfrm>
                <a:prstGeom prst="roundRect">
                  <a:avLst>
                    <a:gd name="adj" fmla="val 13427"/>
                  </a:avLst>
                </a:prstGeom>
                <a:solidFill>
                  <a:srgbClr val="FFFFFF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 algn="ctr">
                    <a:defRPr sz="2200">
                      <a:latin typeface="Aptos Display"/>
                      <a:ea typeface="Aptos Display"/>
                      <a:cs typeface="Aptos Display"/>
                      <a:sym typeface="Aptos Display"/>
                    </a:defRPr>
                  </a:pPr>
                  <a:endParaRPr/>
                </a:p>
              </p:txBody>
            </p:sp>
            <p:sp>
              <p:nvSpPr>
                <p:cNvPr id="599" name="Web browser"/>
                <p:cNvSpPr txBox="1"/>
                <p:nvPr/>
              </p:nvSpPr>
              <p:spPr>
                <a:xfrm>
                  <a:off x="72049" y="72049"/>
                  <a:ext cx="2777344" cy="42163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8" tIns="45718" rIns="45718" bIns="45718" numCol="1" anchor="t">
                  <a:spAutoFit/>
                </a:bodyPr>
                <a:lstStyle>
                  <a:lvl1pPr algn="ctr">
                    <a:defRPr sz="2200">
                      <a:latin typeface="Aptos Display"/>
                      <a:ea typeface="Aptos Display"/>
                      <a:cs typeface="Aptos Display"/>
                      <a:sym typeface="Aptos Display"/>
                    </a:defRPr>
                  </a:lvl1pPr>
                </a:lstStyle>
                <a:p>
                  <a:r>
                    <a:t>Web browser</a:t>
                  </a:r>
                </a:p>
              </p:txBody>
            </p:sp>
          </p:grpSp>
          <p:pic>
            <p:nvPicPr>
              <p:cNvPr id="601" name="9131478.png" descr="9131478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66415" y="504777"/>
                <a:ext cx="652013" cy="65201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02" name="User 2"/>
              <p:cNvSpPr txBox="1"/>
              <p:nvPr/>
            </p:nvSpPr>
            <p:spPr>
              <a:xfrm>
                <a:off x="2224232" y="1197882"/>
                <a:ext cx="536377" cy="215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ctr">
                  <a:defRPr sz="1400">
                    <a:latin typeface="Aptos Display"/>
                    <a:ea typeface="Aptos Display"/>
                    <a:cs typeface="Aptos Display"/>
                    <a:sym typeface="Aptos Display"/>
                  </a:defRPr>
                </a:lvl1pPr>
              </a:lstStyle>
              <a:p>
                <a:r>
                  <a:t>User 2</a:t>
                </a:r>
              </a:p>
            </p:txBody>
          </p:sp>
          <p:grpSp>
            <p:nvGrpSpPr>
              <p:cNvPr id="605" name="/camea/20242013/"/>
              <p:cNvGrpSpPr/>
              <p:nvPr/>
            </p:nvGrpSpPr>
            <p:grpSpPr>
              <a:xfrm>
                <a:off x="123895" y="1059364"/>
                <a:ext cx="1751577" cy="337400"/>
                <a:chOff x="0" y="0"/>
                <a:chExt cx="1751576" cy="337398"/>
              </a:xfrm>
            </p:grpSpPr>
            <p:sp>
              <p:nvSpPr>
                <p:cNvPr id="603" name="Abgerundetes Rechteck"/>
                <p:cNvSpPr/>
                <p:nvPr/>
              </p:nvSpPr>
              <p:spPr>
                <a:xfrm>
                  <a:off x="0" y="0"/>
                  <a:ext cx="1751577" cy="33739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00A73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 sz="12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04" name="/camea/20242013/"/>
                <p:cNvSpPr txBox="1"/>
                <p:nvPr/>
              </p:nvSpPr>
              <p:spPr>
                <a:xfrm>
                  <a:off x="62110" y="34080"/>
                  <a:ext cx="1627356" cy="26923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8" tIns="45718" rIns="45718" bIns="45718" numCol="1" anchor="ctr">
                  <a:spAutoFit/>
                </a:bodyPr>
                <a:lstStyle>
                  <a:lvl1pPr algn="ctr">
                    <a:defRPr sz="1200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t>/camea/20242013/</a:t>
                  </a:r>
                </a:p>
              </p:txBody>
            </p:sp>
          </p:grpSp>
          <p:pic>
            <p:nvPicPr>
              <p:cNvPr id="606" name="logo.png" descr="logo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0572" y="464868"/>
                <a:ext cx="1438399" cy="24605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07" name="frontend"/>
              <p:cNvSpPr txBox="1"/>
              <p:nvPr/>
            </p:nvSpPr>
            <p:spPr>
              <a:xfrm>
                <a:off x="687207" y="751790"/>
                <a:ext cx="665126" cy="215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ctr">
                  <a:defRPr sz="1400">
                    <a:latin typeface="Aptos Display"/>
                    <a:ea typeface="Aptos Display"/>
                    <a:cs typeface="Aptos Display"/>
                    <a:sym typeface="Aptos Display"/>
                  </a:defRPr>
                </a:lvl1pPr>
              </a:lstStyle>
              <a:p>
                <a:r>
                  <a:t>frontend</a:t>
                </a:r>
              </a:p>
            </p:txBody>
          </p:sp>
        </p:grpSp>
        <p:grpSp>
          <p:nvGrpSpPr>
            <p:cNvPr id="622" name="Group"/>
            <p:cNvGrpSpPr/>
            <p:nvPr/>
          </p:nvGrpSpPr>
          <p:grpSpPr>
            <a:xfrm>
              <a:off x="1238331" y="3404200"/>
              <a:ext cx="2921443" cy="1913505"/>
              <a:chOff x="0" y="0"/>
              <a:chExt cx="2921442" cy="1913503"/>
            </a:xfrm>
          </p:grpSpPr>
          <p:grpSp>
            <p:nvGrpSpPr>
              <p:cNvPr id="611" name="Web browser"/>
              <p:cNvGrpSpPr/>
              <p:nvPr/>
            </p:nvGrpSpPr>
            <p:grpSpPr>
              <a:xfrm>
                <a:off x="-1" y="-1"/>
                <a:ext cx="2921444" cy="1913505"/>
                <a:chOff x="0" y="0"/>
                <a:chExt cx="2921442" cy="1913503"/>
              </a:xfrm>
            </p:grpSpPr>
            <p:sp>
              <p:nvSpPr>
                <p:cNvPr id="609" name="Abgerundetes Rechteck"/>
                <p:cNvSpPr/>
                <p:nvPr/>
              </p:nvSpPr>
              <p:spPr>
                <a:xfrm>
                  <a:off x="0" y="-1"/>
                  <a:ext cx="2921443" cy="1913505"/>
                </a:xfrm>
                <a:prstGeom prst="roundRect">
                  <a:avLst>
                    <a:gd name="adj" fmla="val 10590"/>
                  </a:avLst>
                </a:prstGeom>
                <a:solidFill>
                  <a:srgbClr val="FFFFFF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 algn="ctr">
                    <a:defRPr sz="2200">
                      <a:latin typeface="Aptos Display"/>
                      <a:ea typeface="Aptos Display"/>
                      <a:cs typeface="Aptos Display"/>
                      <a:sym typeface="Aptos Display"/>
                    </a:defRPr>
                  </a:pPr>
                  <a:endParaRPr/>
                </a:p>
              </p:txBody>
            </p:sp>
            <p:sp>
              <p:nvSpPr>
                <p:cNvPr id="610" name="Web browser"/>
                <p:cNvSpPr txBox="1"/>
                <p:nvPr/>
              </p:nvSpPr>
              <p:spPr>
                <a:xfrm>
                  <a:off x="72049" y="72050"/>
                  <a:ext cx="2777343" cy="42163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8" tIns="45718" rIns="45718" bIns="45718" numCol="1" anchor="t">
                  <a:spAutoFit/>
                </a:bodyPr>
                <a:lstStyle>
                  <a:lvl1pPr algn="ctr">
                    <a:defRPr sz="2200">
                      <a:latin typeface="Aptos Display"/>
                      <a:ea typeface="Aptos Display"/>
                      <a:cs typeface="Aptos Display"/>
                      <a:sym typeface="Aptos Display"/>
                    </a:defRPr>
                  </a:lvl1pPr>
                </a:lstStyle>
                <a:p>
                  <a:r>
                    <a:t>Web browser</a:t>
                  </a:r>
                </a:p>
              </p:txBody>
            </p:sp>
          </p:grpSp>
          <p:pic>
            <p:nvPicPr>
              <p:cNvPr id="612" name="9131478.png" descr="9131478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66415" y="504777"/>
                <a:ext cx="652013" cy="65201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13" name="User 3"/>
              <p:cNvSpPr txBox="1"/>
              <p:nvPr/>
            </p:nvSpPr>
            <p:spPr>
              <a:xfrm>
                <a:off x="2224232" y="1197881"/>
                <a:ext cx="536377" cy="215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ctr">
                  <a:defRPr sz="1400">
                    <a:latin typeface="Aptos Display"/>
                    <a:ea typeface="Aptos Display"/>
                    <a:cs typeface="Aptos Display"/>
                    <a:sym typeface="Aptos Display"/>
                  </a:defRPr>
                </a:lvl1pPr>
              </a:lstStyle>
              <a:p>
                <a:r>
                  <a:t>User 3</a:t>
                </a:r>
              </a:p>
            </p:txBody>
          </p:sp>
          <p:grpSp>
            <p:nvGrpSpPr>
              <p:cNvPr id="616" name="/camea/20246188/"/>
              <p:cNvGrpSpPr/>
              <p:nvPr/>
            </p:nvGrpSpPr>
            <p:grpSpPr>
              <a:xfrm>
                <a:off x="123895" y="1059362"/>
                <a:ext cx="1751577" cy="337401"/>
                <a:chOff x="0" y="0"/>
                <a:chExt cx="1751576" cy="337399"/>
              </a:xfrm>
            </p:grpSpPr>
            <p:sp>
              <p:nvSpPr>
                <p:cNvPr id="614" name="Abgerundetes Rechteck"/>
                <p:cNvSpPr/>
                <p:nvPr/>
              </p:nvSpPr>
              <p:spPr>
                <a:xfrm>
                  <a:off x="0" y="0"/>
                  <a:ext cx="1751577" cy="3374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00A73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 sz="12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15" name="/camea/20246188/"/>
                <p:cNvSpPr txBox="1"/>
                <p:nvPr/>
              </p:nvSpPr>
              <p:spPr>
                <a:xfrm>
                  <a:off x="62110" y="34080"/>
                  <a:ext cx="1627356" cy="26923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8" tIns="45718" rIns="45718" bIns="45718" numCol="1" anchor="ctr">
                  <a:spAutoFit/>
                </a:bodyPr>
                <a:lstStyle>
                  <a:lvl1pPr algn="ctr">
                    <a:defRPr sz="1200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t>/camea/20246188/</a:t>
                  </a:r>
                </a:p>
              </p:txBody>
            </p:sp>
          </p:grpSp>
          <p:pic>
            <p:nvPicPr>
              <p:cNvPr id="617" name="logo.png" descr="logo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0572" y="464868"/>
                <a:ext cx="1438399" cy="24605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18" name="frontend"/>
              <p:cNvSpPr txBox="1"/>
              <p:nvPr/>
            </p:nvSpPr>
            <p:spPr>
              <a:xfrm>
                <a:off x="687207" y="751789"/>
                <a:ext cx="665126" cy="215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ctr">
                  <a:defRPr sz="1400">
                    <a:latin typeface="Aptos Display"/>
                    <a:ea typeface="Aptos Display"/>
                    <a:cs typeface="Aptos Display"/>
                    <a:sym typeface="Aptos Display"/>
                  </a:defRPr>
                </a:lvl1pPr>
              </a:lstStyle>
              <a:p>
                <a:r>
                  <a:t>frontend</a:t>
                </a:r>
              </a:p>
            </p:txBody>
          </p:sp>
          <p:grpSp>
            <p:nvGrpSpPr>
              <p:cNvPr id="621" name="/camea/20242013/"/>
              <p:cNvGrpSpPr/>
              <p:nvPr/>
            </p:nvGrpSpPr>
            <p:grpSpPr>
              <a:xfrm>
                <a:off x="143983" y="1463033"/>
                <a:ext cx="1751577" cy="337399"/>
                <a:chOff x="0" y="0"/>
                <a:chExt cx="1751576" cy="337398"/>
              </a:xfrm>
            </p:grpSpPr>
            <p:sp>
              <p:nvSpPr>
                <p:cNvPr id="619" name="Abgerundetes Rechteck"/>
                <p:cNvSpPr/>
                <p:nvPr/>
              </p:nvSpPr>
              <p:spPr>
                <a:xfrm>
                  <a:off x="0" y="-1"/>
                  <a:ext cx="1751577" cy="3374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00A73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 sz="12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20" name="/camea/20242013/"/>
                <p:cNvSpPr txBox="1"/>
                <p:nvPr/>
              </p:nvSpPr>
              <p:spPr>
                <a:xfrm>
                  <a:off x="62110" y="34080"/>
                  <a:ext cx="1627356" cy="26923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8" tIns="45718" rIns="45718" bIns="45718" numCol="1" anchor="ctr">
                  <a:spAutoFit/>
                </a:bodyPr>
                <a:lstStyle>
                  <a:lvl1pPr algn="ctr">
                    <a:defRPr sz="1200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t>/camea/20242013/</a:t>
                  </a:r>
                </a:p>
              </p:txBody>
            </p:sp>
          </p:grpSp>
        </p:grpSp>
        <p:sp>
          <p:nvSpPr>
            <p:cNvPr id="623" name="…"/>
            <p:cNvSpPr txBox="1"/>
            <p:nvPr/>
          </p:nvSpPr>
          <p:spPr>
            <a:xfrm>
              <a:off x="2578399" y="5369923"/>
              <a:ext cx="241301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r>
                <a:t>…</a:t>
              </a:r>
            </a:p>
          </p:txBody>
        </p:sp>
        <p:sp>
          <p:nvSpPr>
            <p:cNvPr id="624" name="Line"/>
            <p:cNvSpPr/>
            <p:nvPr/>
          </p:nvSpPr>
          <p:spPr>
            <a:xfrm flipV="1">
              <a:off x="-1" y="675294"/>
              <a:ext cx="1207991" cy="1009637"/>
            </a:xfrm>
            <a:prstGeom prst="line">
              <a:avLst/>
            </a:prstGeom>
            <a:noFill/>
            <a:ln w="50800" cap="flat">
              <a:solidFill>
                <a:srgbClr val="EE7FAC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25" name="Line"/>
            <p:cNvSpPr/>
            <p:nvPr/>
          </p:nvSpPr>
          <p:spPr>
            <a:xfrm>
              <a:off x="-2" y="2943905"/>
              <a:ext cx="1207993" cy="1207991"/>
            </a:xfrm>
            <a:prstGeom prst="line">
              <a:avLst/>
            </a:prstGeom>
            <a:noFill/>
            <a:ln w="50800" cap="flat">
              <a:solidFill>
                <a:srgbClr val="EE7FAC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26" name="HTTPS"/>
            <p:cNvSpPr txBox="1"/>
            <p:nvPr/>
          </p:nvSpPr>
          <p:spPr>
            <a:xfrm>
              <a:off x="287058" y="2083781"/>
              <a:ext cx="762013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>
                  <a:latin typeface="Aptos Display"/>
                  <a:ea typeface="Aptos Display"/>
                  <a:cs typeface="Aptos Display"/>
                  <a:sym typeface="Aptos Display"/>
                </a:defRPr>
              </a:lvl1pPr>
            </a:lstStyle>
            <a:p>
              <a:r>
                <a:t>HTTPS</a:t>
              </a:r>
            </a:p>
          </p:txBody>
        </p:sp>
        <p:sp>
          <p:nvSpPr>
            <p:cNvPr id="627" name="HTTPS"/>
            <p:cNvSpPr txBox="1"/>
            <p:nvPr/>
          </p:nvSpPr>
          <p:spPr>
            <a:xfrm>
              <a:off x="287058" y="3402368"/>
              <a:ext cx="762013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>
                  <a:latin typeface="Aptos Display"/>
                  <a:ea typeface="Aptos Display"/>
                  <a:cs typeface="Aptos Display"/>
                  <a:sym typeface="Aptos Display"/>
                </a:defRPr>
              </a:lvl1pPr>
            </a:lstStyle>
            <a:p>
              <a:r>
                <a:t>HTTPS</a:t>
              </a:r>
            </a:p>
          </p:txBody>
        </p:sp>
        <p:sp>
          <p:nvSpPr>
            <p:cNvPr id="628" name="HTTPS"/>
            <p:cNvSpPr txBox="1"/>
            <p:nvPr/>
          </p:nvSpPr>
          <p:spPr>
            <a:xfrm>
              <a:off x="287058" y="1040411"/>
              <a:ext cx="762013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>
                  <a:latin typeface="Aptos Display"/>
                  <a:ea typeface="Aptos Display"/>
                  <a:cs typeface="Aptos Display"/>
                  <a:sym typeface="Aptos Display"/>
                </a:defRPr>
              </a:lvl1pPr>
            </a:lstStyle>
            <a:p>
              <a:r>
                <a:t>HTTPS</a:t>
              </a: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/>
              <a:t>Simulations-as-a-service</a:t>
            </a:r>
            <a:endParaRPr dirty="0"/>
          </a:p>
        </p:txBody>
      </p:sp>
      <p:sp>
        <p:nvSpPr>
          <p:cNvPr id="2" name="Google Shape;67;p16">
            <a:extLst>
              <a:ext uri="{FF2B5EF4-FFF2-40B4-BE49-F238E27FC236}">
                <a16:creationId xmlns:a16="http://schemas.microsoft.com/office/drawing/2014/main" id="{974FB846-D78C-F1BD-9B52-3E2D4322BCF0}"/>
              </a:ext>
            </a:extLst>
          </p:cNvPr>
          <p:cNvSpPr/>
          <p:nvPr/>
        </p:nvSpPr>
        <p:spPr>
          <a:xfrm>
            <a:off x="2925213" y="3456751"/>
            <a:ext cx="1098800" cy="554000"/>
          </a:xfrm>
          <a:prstGeom prst="roundRect">
            <a:avLst>
              <a:gd name="adj" fmla="val 16667"/>
            </a:avLst>
          </a:prstGeom>
          <a:solidFill>
            <a:srgbClr val="EEECE1"/>
          </a:solidFill>
          <a:ln w="952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r>
              <a:rPr lang="en" sz="1467">
                <a:latin typeface="Open Sans"/>
                <a:ea typeface="Open Sans"/>
                <a:cs typeface="Open Sans"/>
                <a:sym typeface="Open Sans"/>
              </a:rPr>
              <a:t>PDOS</a:t>
            </a:r>
            <a:endParaRPr sz="1467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Google Shape;68;p16">
            <a:extLst>
              <a:ext uri="{FF2B5EF4-FFF2-40B4-BE49-F238E27FC236}">
                <a16:creationId xmlns:a16="http://schemas.microsoft.com/office/drawing/2014/main" id="{BA9E9482-35C6-7DAF-412B-7A03423832A1}"/>
              </a:ext>
            </a:extLst>
          </p:cNvPr>
          <p:cNvSpPr/>
          <p:nvPr/>
        </p:nvSpPr>
        <p:spPr>
          <a:xfrm>
            <a:off x="5450539" y="4328900"/>
            <a:ext cx="1098800" cy="554000"/>
          </a:xfrm>
          <a:prstGeom prst="roundRect">
            <a:avLst>
              <a:gd name="adj" fmla="val 16667"/>
            </a:avLst>
          </a:prstGeom>
          <a:solidFill>
            <a:srgbClr val="9BBB59"/>
          </a:solidFill>
          <a:ln w="952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r>
              <a:rPr lang="en" sz="1467">
                <a:latin typeface="Open Sans"/>
                <a:ea typeface="Open Sans"/>
                <a:cs typeface="Open Sans"/>
                <a:sym typeface="Open Sans"/>
              </a:rPr>
              <a:t>Plugin</a:t>
            </a:r>
            <a:endParaRPr sz="1467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Google Shape;69;p16">
            <a:extLst>
              <a:ext uri="{FF2B5EF4-FFF2-40B4-BE49-F238E27FC236}">
                <a16:creationId xmlns:a16="http://schemas.microsoft.com/office/drawing/2014/main" id="{13AE1640-C19B-4196-D3A0-2EA0C4DA4EC7}"/>
              </a:ext>
            </a:extLst>
          </p:cNvPr>
          <p:cNvSpPr/>
          <p:nvPr/>
        </p:nvSpPr>
        <p:spPr>
          <a:xfrm>
            <a:off x="4447000" y="2573188"/>
            <a:ext cx="1098800" cy="554000"/>
          </a:xfrm>
          <a:prstGeom prst="roundRect">
            <a:avLst>
              <a:gd name="adj" fmla="val 16667"/>
            </a:avLst>
          </a:prstGeom>
          <a:solidFill>
            <a:srgbClr val="EEECE1"/>
          </a:solidFill>
          <a:ln w="952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r>
              <a:rPr lang="en" sz="1467" dirty="0">
                <a:latin typeface="Open Sans"/>
                <a:ea typeface="Open Sans"/>
                <a:cs typeface="Open Sans"/>
                <a:sym typeface="Open Sans"/>
              </a:rPr>
              <a:t>XPS</a:t>
            </a:r>
            <a:endParaRPr sz="1467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" name="Google Shape;70;p16">
            <a:extLst>
              <a:ext uri="{FF2B5EF4-FFF2-40B4-BE49-F238E27FC236}">
                <a16:creationId xmlns:a16="http://schemas.microsoft.com/office/drawing/2014/main" id="{E32F64DE-A1E7-F1AC-818E-235EE092EF19}"/>
              </a:ext>
            </a:extLst>
          </p:cNvPr>
          <p:cNvSpPr/>
          <p:nvPr/>
        </p:nvSpPr>
        <p:spPr>
          <a:xfrm>
            <a:off x="6502163" y="2573175"/>
            <a:ext cx="1098800" cy="554000"/>
          </a:xfrm>
          <a:prstGeom prst="roundRect">
            <a:avLst>
              <a:gd name="adj" fmla="val 16667"/>
            </a:avLst>
          </a:prstGeom>
          <a:solidFill>
            <a:srgbClr val="EEECE1"/>
          </a:solidFill>
          <a:ln w="952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r>
              <a:rPr lang="en" sz="1467">
                <a:latin typeface="Open Sans"/>
                <a:ea typeface="Open Sans"/>
                <a:cs typeface="Open Sans"/>
                <a:sym typeface="Open Sans"/>
              </a:rPr>
              <a:t>XAS</a:t>
            </a:r>
            <a:endParaRPr sz="1467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" name="Google Shape;71;p16">
            <a:extLst>
              <a:ext uri="{FF2B5EF4-FFF2-40B4-BE49-F238E27FC236}">
                <a16:creationId xmlns:a16="http://schemas.microsoft.com/office/drawing/2014/main" id="{1D3BB548-AC6A-3202-7C06-9763D711AB91}"/>
              </a:ext>
            </a:extLst>
          </p:cNvPr>
          <p:cNvSpPr/>
          <p:nvPr/>
        </p:nvSpPr>
        <p:spPr>
          <a:xfrm>
            <a:off x="7719169" y="3456767"/>
            <a:ext cx="1298000" cy="554000"/>
          </a:xfrm>
          <a:prstGeom prst="roundRect">
            <a:avLst>
              <a:gd name="adj" fmla="val 16667"/>
            </a:avLst>
          </a:prstGeom>
          <a:solidFill>
            <a:srgbClr val="EEECE1"/>
          </a:solidFill>
          <a:ln w="952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r>
              <a:rPr lang="en" sz="1467">
                <a:latin typeface="Open Sans"/>
                <a:ea typeface="Open Sans"/>
                <a:cs typeface="Open Sans"/>
                <a:sym typeface="Open Sans"/>
              </a:rPr>
              <a:t>IR+Raman</a:t>
            </a:r>
            <a:endParaRPr sz="1467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" name="Google Shape;72;p16">
            <a:extLst>
              <a:ext uri="{FF2B5EF4-FFF2-40B4-BE49-F238E27FC236}">
                <a16:creationId xmlns:a16="http://schemas.microsoft.com/office/drawing/2014/main" id="{B6AAF0E6-05A5-5334-2228-80B41DFB36A3}"/>
              </a:ext>
            </a:extLst>
          </p:cNvPr>
          <p:cNvSpPr/>
          <p:nvPr/>
        </p:nvSpPr>
        <p:spPr>
          <a:xfrm>
            <a:off x="8388375" y="4447351"/>
            <a:ext cx="1098800" cy="554000"/>
          </a:xfrm>
          <a:prstGeom prst="roundRect">
            <a:avLst>
              <a:gd name="adj" fmla="val 16667"/>
            </a:avLst>
          </a:prstGeom>
          <a:solidFill>
            <a:srgbClr val="EEECE1"/>
          </a:solidFill>
          <a:ln w="952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r>
              <a:rPr lang="en" sz="1467">
                <a:latin typeface="Open Sans"/>
                <a:ea typeface="Open Sans"/>
                <a:cs typeface="Open Sans"/>
                <a:sym typeface="Open Sans"/>
              </a:rPr>
              <a:t>Muons</a:t>
            </a:r>
            <a:endParaRPr sz="1467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" name="Google Shape;73;p16">
            <a:extLst>
              <a:ext uri="{FF2B5EF4-FFF2-40B4-BE49-F238E27FC236}">
                <a16:creationId xmlns:a16="http://schemas.microsoft.com/office/drawing/2014/main" id="{8EA2F3A5-6C5D-ADAF-62C8-98FE6F9F0D67}"/>
              </a:ext>
            </a:extLst>
          </p:cNvPr>
          <p:cNvSpPr/>
          <p:nvPr/>
        </p:nvSpPr>
        <p:spPr>
          <a:xfrm>
            <a:off x="1788337" y="4980767"/>
            <a:ext cx="1399600" cy="554000"/>
          </a:xfrm>
          <a:prstGeom prst="roundRect">
            <a:avLst>
              <a:gd name="adj" fmla="val 16667"/>
            </a:avLst>
          </a:prstGeom>
          <a:solidFill>
            <a:srgbClr val="EEECE1"/>
          </a:solidFill>
          <a:ln w="952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r>
              <a:rPr lang="en" sz="1467">
                <a:latin typeface="Open Sans"/>
                <a:ea typeface="Open Sans"/>
                <a:cs typeface="Open Sans"/>
                <a:sym typeface="Open Sans"/>
              </a:rPr>
              <a:t>Band structure</a:t>
            </a:r>
            <a:endParaRPr sz="1467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0" name="Google Shape;74;p16">
            <a:extLst>
              <a:ext uri="{FF2B5EF4-FFF2-40B4-BE49-F238E27FC236}">
                <a16:creationId xmlns:a16="http://schemas.microsoft.com/office/drawing/2014/main" id="{143098FC-BE43-20CD-B93E-17C254B09340}"/>
              </a:ext>
            </a:extLst>
          </p:cNvPr>
          <p:cNvCxnSpPr>
            <a:stCxn id="4" idx="0"/>
            <a:endCxn id="9" idx="3"/>
          </p:cNvCxnSpPr>
          <p:nvPr/>
        </p:nvCxnSpPr>
        <p:spPr>
          <a:xfrm flipH="1">
            <a:off x="3187939" y="4328900"/>
            <a:ext cx="2812000" cy="9288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1" name="Google Shape;75;p16">
            <a:extLst>
              <a:ext uri="{FF2B5EF4-FFF2-40B4-BE49-F238E27FC236}">
                <a16:creationId xmlns:a16="http://schemas.microsoft.com/office/drawing/2014/main" id="{00AA80C2-20DA-6465-FF72-9BA9501F9E18}"/>
              </a:ext>
            </a:extLst>
          </p:cNvPr>
          <p:cNvCxnSpPr>
            <a:stCxn id="4" idx="0"/>
            <a:endCxn id="2" idx="3"/>
          </p:cNvCxnSpPr>
          <p:nvPr/>
        </p:nvCxnSpPr>
        <p:spPr>
          <a:xfrm rot="10800000">
            <a:off x="4023939" y="3733700"/>
            <a:ext cx="1976000" cy="595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2" name="Google Shape;76;p16">
            <a:extLst>
              <a:ext uri="{FF2B5EF4-FFF2-40B4-BE49-F238E27FC236}">
                <a16:creationId xmlns:a16="http://schemas.microsoft.com/office/drawing/2014/main" id="{DACD814E-45BF-356B-E6D4-65BC5C875C28}"/>
              </a:ext>
            </a:extLst>
          </p:cNvPr>
          <p:cNvCxnSpPr>
            <a:stCxn id="4" idx="0"/>
            <a:endCxn id="5" idx="2"/>
          </p:cNvCxnSpPr>
          <p:nvPr/>
        </p:nvCxnSpPr>
        <p:spPr>
          <a:xfrm rot="10800000">
            <a:off x="4996339" y="3127300"/>
            <a:ext cx="1003600" cy="12016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3" name="Google Shape;77;p16">
            <a:extLst>
              <a:ext uri="{FF2B5EF4-FFF2-40B4-BE49-F238E27FC236}">
                <a16:creationId xmlns:a16="http://schemas.microsoft.com/office/drawing/2014/main" id="{50AEECD1-7373-70AC-C3F9-F10D5F2193A2}"/>
              </a:ext>
            </a:extLst>
          </p:cNvPr>
          <p:cNvCxnSpPr>
            <a:stCxn id="4" idx="0"/>
            <a:endCxn id="6" idx="2"/>
          </p:cNvCxnSpPr>
          <p:nvPr/>
        </p:nvCxnSpPr>
        <p:spPr>
          <a:xfrm rot="10800000" flipH="1">
            <a:off x="5999939" y="3127300"/>
            <a:ext cx="1051600" cy="12016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6" name="Google Shape;78;p16">
            <a:extLst>
              <a:ext uri="{FF2B5EF4-FFF2-40B4-BE49-F238E27FC236}">
                <a16:creationId xmlns:a16="http://schemas.microsoft.com/office/drawing/2014/main" id="{25ECB53A-7A91-3B4E-6536-EF98585A1105}"/>
              </a:ext>
            </a:extLst>
          </p:cNvPr>
          <p:cNvCxnSpPr>
            <a:stCxn id="4" idx="0"/>
            <a:endCxn id="7" idx="1"/>
          </p:cNvCxnSpPr>
          <p:nvPr/>
        </p:nvCxnSpPr>
        <p:spPr>
          <a:xfrm rot="10800000" flipH="1">
            <a:off x="5999939" y="3733700"/>
            <a:ext cx="1719200" cy="595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7" name="Google Shape;79;p16">
            <a:extLst>
              <a:ext uri="{FF2B5EF4-FFF2-40B4-BE49-F238E27FC236}">
                <a16:creationId xmlns:a16="http://schemas.microsoft.com/office/drawing/2014/main" id="{9C670738-6F3C-F3F5-AF55-96DF3CA81051}"/>
              </a:ext>
            </a:extLst>
          </p:cNvPr>
          <p:cNvCxnSpPr>
            <a:stCxn id="4" idx="0"/>
            <a:endCxn id="8" idx="1"/>
          </p:cNvCxnSpPr>
          <p:nvPr/>
        </p:nvCxnSpPr>
        <p:spPr>
          <a:xfrm>
            <a:off x="5999939" y="4328900"/>
            <a:ext cx="2388400" cy="3956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8" name="Google Shape;80;p16">
            <a:extLst>
              <a:ext uri="{FF2B5EF4-FFF2-40B4-BE49-F238E27FC236}">
                <a16:creationId xmlns:a16="http://schemas.microsoft.com/office/drawing/2014/main" id="{8989DF14-6E42-0AC1-1BFC-B78094003F80}"/>
              </a:ext>
            </a:extLst>
          </p:cNvPr>
          <p:cNvCxnSpPr>
            <a:stCxn id="4" idx="0"/>
            <a:endCxn id="19" idx="1"/>
          </p:cNvCxnSpPr>
          <p:nvPr/>
        </p:nvCxnSpPr>
        <p:spPr>
          <a:xfrm>
            <a:off x="5999939" y="4328900"/>
            <a:ext cx="3535600" cy="11744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9" name="Google Shape;81;p16">
            <a:extLst>
              <a:ext uri="{FF2B5EF4-FFF2-40B4-BE49-F238E27FC236}">
                <a16:creationId xmlns:a16="http://schemas.microsoft.com/office/drawing/2014/main" id="{4BBADE3F-1DAF-33EC-9902-CC960D3094E1}"/>
              </a:ext>
            </a:extLst>
          </p:cNvPr>
          <p:cNvSpPr/>
          <p:nvPr/>
        </p:nvSpPr>
        <p:spPr>
          <a:xfrm>
            <a:off x="9535351" y="5226351"/>
            <a:ext cx="1098800" cy="554000"/>
          </a:xfrm>
          <a:prstGeom prst="roundRect">
            <a:avLst>
              <a:gd name="adj" fmla="val 16667"/>
            </a:avLst>
          </a:prstGeom>
          <a:solidFill>
            <a:srgbClr val="EEECE1"/>
          </a:solidFill>
          <a:ln w="952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r>
              <a:rPr lang="en" sz="1467">
                <a:latin typeface="Open Sans"/>
                <a:ea typeface="Open Sans"/>
                <a:cs typeface="Open Sans"/>
                <a:sym typeface="Open Sans"/>
              </a:rPr>
              <a:t>And more!</a:t>
            </a:r>
            <a:endParaRPr sz="1467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" name="Google Shape;82;p16">
            <a:extLst>
              <a:ext uri="{FF2B5EF4-FFF2-40B4-BE49-F238E27FC236}">
                <a16:creationId xmlns:a16="http://schemas.microsoft.com/office/drawing/2014/main" id="{35A69182-4DF0-4A40-DBFE-E7B42E154487}"/>
              </a:ext>
            </a:extLst>
          </p:cNvPr>
          <p:cNvSpPr txBox="1"/>
          <p:nvPr/>
        </p:nvSpPr>
        <p:spPr>
          <a:xfrm>
            <a:off x="408699" y="5867400"/>
            <a:ext cx="10350234" cy="830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spAutoFit/>
          </a:bodyPr>
          <a:lstStyle/>
          <a:p>
            <a:pPr algn="ctr">
              <a:buClr>
                <a:srgbClr val="000000"/>
              </a:buClr>
              <a:buSzPts val="800"/>
            </a:pPr>
            <a:r>
              <a:rPr lang="en" sz="1400" dirty="0">
                <a:solidFill>
                  <a:srgbClr val="006000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Contributors: E. </a:t>
            </a:r>
            <a:r>
              <a:rPr lang="en" sz="1400" dirty="0" err="1">
                <a:solidFill>
                  <a:srgbClr val="006000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Bainglass</a:t>
            </a:r>
            <a:r>
              <a:rPr lang="en" sz="1400" dirty="0">
                <a:solidFill>
                  <a:srgbClr val="006000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 (PSI), M. </a:t>
            </a:r>
            <a:r>
              <a:rPr lang="en" sz="1400" dirty="0" err="1">
                <a:solidFill>
                  <a:srgbClr val="006000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Bercx</a:t>
            </a:r>
            <a:r>
              <a:rPr lang="en" sz="1400" dirty="0">
                <a:solidFill>
                  <a:srgbClr val="006000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 (PSI), M. Bonacci (PSI), D. Dou (EPFL), P. Gillespie (CNR-NANO Modena), M. A. Hernández-</a:t>
            </a:r>
            <a:r>
              <a:rPr lang="en" sz="1400" dirty="0" err="1">
                <a:solidFill>
                  <a:srgbClr val="006000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Bertrán</a:t>
            </a:r>
            <a:r>
              <a:rPr lang="en" sz="1400" dirty="0">
                <a:solidFill>
                  <a:srgbClr val="006000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 (CNR-NANO Modena), D. Hollas (Bristol), N. Marzari (EPFL, PSI), A. Ortega-Guerrero (</a:t>
            </a:r>
            <a:r>
              <a:rPr lang="en" sz="1400" dirty="0" err="1">
                <a:solidFill>
                  <a:srgbClr val="006000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Empa</a:t>
            </a:r>
            <a:r>
              <a:rPr lang="en" sz="1400" dirty="0">
                <a:solidFill>
                  <a:srgbClr val="006000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), C. </a:t>
            </a:r>
            <a:r>
              <a:rPr lang="en" sz="1400" dirty="0" err="1">
                <a:solidFill>
                  <a:srgbClr val="006000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Pignedoli</a:t>
            </a:r>
            <a:r>
              <a:rPr lang="en" sz="1400" dirty="0">
                <a:solidFill>
                  <a:srgbClr val="006000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 (</a:t>
            </a:r>
            <a:r>
              <a:rPr lang="en" sz="1400" dirty="0" err="1">
                <a:solidFill>
                  <a:srgbClr val="006000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Empa</a:t>
            </a:r>
            <a:r>
              <a:rPr lang="en" sz="1400" dirty="0">
                <a:solidFill>
                  <a:srgbClr val="006000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), D. </a:t>
            </a:r>
            <a:r>
              <a:rPr lang="en" sz="1400" dirty="0" err="1">
                <a:solidFill>
                  <a:srgbClr val="006000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Prezzi</a:t>
            </a:r>
            <a:r>
              <a:rPr lang="en" sz="1400" dirty="0">
                <a:solidFill>
                  <a:srgbClr val="006000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 (CNR-NANO Modena), G. </a:t>
            </a:r>
            <a:r>
              <a:rPr lang="en" sz="1400" dirty="0" err="1">
                <a:solidFill>
                  <a:srgbClr val="006000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Pizzi</a:t>
            </a:r>
            <a:r>
              <a:rPr lang="en" sz="1400" dirty="0">
                <a:solidFill>
                  <a:srgbClr val="006000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 (PSI), I. </a:t>
            </a:r>
            <a:r>
              <a:rPr lang="en" sz="1400" dirty="0" err="1">
                <a:solidFill>
                  <a:srgbClr val="006000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Timrov</a:t>
            </a:r>
            <a:r>
              <a:rPr lang="en" sz="1400" dirty="0">
                <a:solidFill>
                  <a:srgbClr val="006000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 (EPFL, PSI), X. Wang (PSI),  J. Yu (PSI), A. </a:t>
            </a:r>
            <a:r>
              <a:rPr lang="en" sz="1400" dirty="0" err="1">
                <a:solidFill>
                  <a:srgbClr val="006000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Yakutovich</a:t>
            </a:r>
            <a:r>
              <a:rPr lang="en" sz="1400" dirty="0">
                <a:solidFill>
                  <a:srgbClr val="006000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 (</a:t>
            </a:r>
            <a:r>
              <a:rPr lang="en" sz="1400" dirty="0" err="1">
                <a:solidFill>
                  <a:srgbClr val="006000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Empa</a:t>
            </a:r>
            <a:r>
              <a:rPr lang="en" sz="1400" dirty="0">
                <a:solidFill>
                  <a:srgbClr val="006000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)</a:t>
            </a:r>
            <a:endParaRPr sz="1400" dirty="0">
              <a:solidFill>
                <a:srgbClr val="006000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pic>
        <p:nvPicPr>
          <p:cNvPr id="21" name="Google Shape;83;p16">
            <a:extLst>
              <a:ext uri="{FF2B5EF4-FFF2-40B4-BE49-F238E27FC236}">
                <a16:creationId xmlns:a16="http://schemas.microsoft.com/office/drawing/2014/main" id="{70993698-8D92-379D-D4E4-7C4945D2AD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576" y="994653"/>
            <a:ext cx="1947901" cy="1507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84;p16">
            <a:extLst>
              <a:ext uri="{FF2B5EF4-FFF2-40B4-BE49-F238E27FC236}">
                <a16:creationId xmlns:a16="http://schemas.microsoft.com/office/drawing/2014/main" id="{BC679852-AE2E-635D-95C5-C5B27B6D6A9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45527" y="994376"/>
            <a:ext cx="2213948" cy="150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85;p16">
            <a:extLst>
              <a:ext uri="{FF2B5EF4-FFF2-40B4-BE49-F238E27FC236}">
                <a16:creationId xmlns:a16="http://schemas.microsoft.com/office/drawing/2014/main" id="{F26037BF-300A-2850-49FC-8882FE32A00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63751" y="3445927"/>
            <a:ext cx="2272200" cy="1704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86;p16">
            <a:extLst>
              <a:ext uri="{FF2B5EF4-FFF2-40B4-BE49-F238E27FC236}">
                <a16:creationId xmlns:a16="http://schemas.microsoft.com/office/drawing/2014/main" id="{1BC7058A-6E61-EC1A-0E6C-82A98DCECC8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54847" y="5150070"/>
            <a:ext cx="3972492" cy="72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87;p16">
            <a:extLst>
              <a:ext uri="{FF2B5EF4-FFF2-40B4-BE49-F238E27FC236}">
                <a16:creationId xmlns:a16="http://schemas.microsoft.com/office/drawing/2014/main" id="{47F75012-5ECA-9637-D8C9-5D058A7446C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19021"/>
          <a:stretch/>
        </p:blipFill>
        <p:spPr>
          <a:xfrm>
            <a:off x="1005302" y="1576576"/>
            <a:ext cx="2419591" cy="150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88;p16">
            <a:extLst>
              <a:ext uri="{FF2B5EF4-FFF2-40B4-BE49-F238E27FC236}">
                <a16:creationId xmlns:a16="http://schemas.microsoft.com/office/drawing/2014/main" id="{DEA461FF-449F-B231-BEA5-5ED460AAD73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08699" y="3191277"/>
            <a:ext cx="2097416" cy="1704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89;p16">
            <a:extLst>
              <a:ext uri="{FF2B5EF4-FFF2-40B4-BE49-F238E27FC236}">
                <a16:creationId xmlns:a16="http://schemas.microsoft.com/office/drawing/2014/main" id="{775B6BF7-8D7D-44E6-AF0A-A7FBB404051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508925" y="3362193"/>
            <a:ext cx="2541003" cy="1798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90;p16">
            <a:extLst>
              <a:ext uri="{FF2B5EF4-FFF2-40B4-BE49-F238E27FC236}">
                <a16:creationId xmlns:a16="http://schemas.microsoft.com/office/drawing/2014/main" id="{46FCC5B2-9B2B-E456-FAEE-A77F719AF11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620225" y="1070962"/>
            <a:ext cx="2097424" cy="21318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39720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235593C-F73F-98C2-B936-9CC57B4CEAB2}"/>
              </a:ext>
            </a:extLst>
          </p:cNvPr>
          <p:cNvSpPr/>
          <p:nvPr/>
        </p:nvSpPr>
        <p:spPr>
          <a:xfrm>
            <a:off x="419386" y="834324"/>
            <a:ext cx="11364686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ED3BAE90-A901-A2AD-C530-D32C299E2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386" y="240025"/>
            <a:ext cx="8614299" cy="508500"/>
          </a:xfrm>
        </p:spPr>
        <p:txBody>
          <a:bodyPr/>
          <a:lstStyle/>
          <a:p>
            <a:r>
              <a:rPr lang="en-CH" sz="2800" b="1" dirty="0">
                <a:latin typeface="Aptos Display" panose="020B0004020202020204" pitchFamily="34" charset="0"/>
              </a:rPr>
              <a:t>SINQ++ </a:t>
            </a:r>
            <a:r>
              <a:rPr lang="de-CH" sz="2800" b="1" dirty="0">
                <a:latin typeface="Aptos Display" panose="020B0004020202020204" pitchFamily="34" charset="0"/>
              </a:rPr>
              <a:t>: </a:t>
            </a:r>
            <a:r>
              <a:rPr lang="en-CH" sz="2800" b="1" dirty="0">
                <a:latin typeface="Aptos Display" panose="020B0004020202020204" pitchFamily="34" charset="0"/>
              </a:rPr>
              <a:t>Neutrons for Science </a:t>
            </a:r>
            <a:r>
              <a:rPr lang="de-CH" sz="2800" b="1" dirty="0">
                <a:latin typeface="Aptos" panose="020B0004020202020204" pitchFamily="34" charset="0"/>
              </a:rPr>
              <a:t>and Society</a:t>
            </a:r>
            <a:endParaRPr lang="en-CH" sz="2800" b="1" dirty="0">
              <a:latin typeface="Aptos" panose="020B0004020202020204" pitchFamily="34" charset="0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6312F30D-E2EC-EFB5-E2DF-CFB3D0B9B1F3}"/>
              </a:ext>
            </a:extLst>
          </p:cNvPr>
          <p:cNvGraphicFramePr/>
          <p:nvPr/>
        </p:nvGraphicFramePr>
        <p:xfrm>
          <a:off x="3020041" y="1289455"/>
          <a:ext cx="6613438" cy="5443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Picture 6">
            <a:extLst>
              <a:ext uri="{FF2B5EF4-FFF2-40B4-BE49-F238E27FC236}">
                <a16:creationId xmlns:a16="http://schemas.microsoft.com/office/drawing/2014/main" id="{C2965443-9E64-B2ED-1DC8-FEE050EFF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40" y="4899899"/>
            <a:ext cx="3127057" cy="1520049"/>
          </a:xfrm>
          <a:prstGeom prst="rect">
            <a:avLst/>
          </a:prstGeom>
          <a:noFill/>
          <a:ln w="38100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3C77AC-025E-B857-14A9-55D3D08FBB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4703" y="5050741"/>
            <a:ext cx="2126255" cy="1609255"/>
          </a:xfrm>
          <a:prstGeom prst="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49E380-2AF5-3D0A-0BCE-E5E9614E939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4023" b="10663"/>
          <a:stretch/>
        </p:blipFill>
        <p:spPr>
          <a:xfrm>
            <a:off x="9334703" y="3311330"/>
            <a:ext cx="2126254" cy="1609256"/>
          </a:xfrm>
          <a:prstGeom prst="rect">
            <a:avLst/>
          </a:prstGeom>
          <a:ln w="38100">
            <a:solidFill>
              <a:srgbClr val="E7B5E8"/>
            </a:solidFill>
          </a:ln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F9A5261E-15B0-7656-C76A-DAC77D6B7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40" y="2537383"/>
            <a:ext cx="3127057" cy="2061377"/>
          </a:xfrm>
          <a:prstGeom prst="rect">
            <a:avLst/>
          </a:prstGeom>
          <a:noFill/>
          <a:ln w="38100">
            <a:solidFill>
              <a:srgbClr val="F2DCD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Group meetings – Quantum Matter @ UFRJ">
            <a:extLst>
              <a:ext uri="{FF2B5EF4-FFF2-40B4-BE49-F238E27FC236}">
                <a16:creationId xmlns:a16="http://schemas.microsoft.com/office/drawing/2014/main" id="{F22D477F-0A92-92C5-AFC3-588F54CD3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40" y="1538891"/>
            <a:ext cx="3127057" cy="686906"/>
          </a:xfrm>
          <a:prstGeom prst="rect">
            <a:avLst/>
          </a:prstGeom>
          <a:noFill/>
          <a:ln w="38100">
            <a:solidFill>
              <a:srgbClr val="F6F9D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Medical Radioisotopes | Institute of Particle Physics and Accelerator  Technologies">
            <a:extLst>
              <a:ext uri="{FF2B5EF4-FFF2-40B4-BE49-F238E27FC236}">
                <a16:creationId xmlns:a16="http://schemas.microsoft.com/office/drawing/2014/main" id="{242606F3-F796-B67D-9CF3-5BAD0C061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196" y="1605600"/>
            <a:ext cx="2152355" cy="1589976"/>
          </a:xfrm>
          <a:prstGeom prst="rect">
            <a:avLst/>
          </a:prstGeom>
          <a:noFill/>
          <a:ln w="38100">
            <a:solidFill>
              <a:srgbClr val="C3E7A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105E99-4F8D-2509-8CBE-4709613C3DAB}"/>
              </a:ext>
            </a:extLst>
          </p:cNvPr>
          <p:cNvSpPr txBox="1"/>
          <p:nvPr/>
        </p:nvSpPr>
        <p:spPr>
          <a:xfrm>
            <a:off x="7200" y="834324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ptos Display" panose="020B0004020202020204" pitchFamily="34" charset="0"/>
              </a:rPr>
              <a:t>Shaping Tomorrow: Excellence </a:t>
            </a:r>
            <a:r>
              <a:rPr lang="en-US" b="1">
                <a:latin typeface="Aptos Display" panose="020B0004020202020204" pitchFamily="34" charset="0"/>
              </a:rPr>
              <a:t>in Swiss Neutron </a:t>
            </a:r>
            <a:r>
              <a:rPr lang="en-US" b="1" dirty="0">
                <a:latin typeface="Aptos Display" panose="020B0004020202020204" pitchFamily="34" charset="0"/>
              </a:rPr>
              <a:t>Science from PSI, Swiss Universities, and Industry Leading Partners</a:t>
            </a:r>
            <a:endParaRPr lang="en-CH" sz="1800" b="1" dirty="0">
              <a:latin typeface="Aptos Display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485718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7ABF1C-6F8D-2494-1014-981E0A86A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EB90CB0-33C1-359B-7AD9-5BD49077CF83}"/>
              </a:ext>
            </a:extLst>
          </p:cNvPr>
          <p:cNvSpPr txBox="1"/>
          <p:nvPr/>
        </p:nvSpPr>
        <p:spPr>
          <a:xfrm>
            <a:off x="576619" y="938740"/>
            <a:ext cx="6494032" cy="505753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marL="380990" indent="-380990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2000" noProof="1">
                <a:latin typeface="Roboto" panose="02000000000000000000" pitchFamily="2" charset="0"/>
                <a:ea typeface="Roboto" panose="02000000000000000000" pitchFamily="2" charset="0"/>
              </a:rPr>
              <a:t>Renewal of SINQ source after 30+ years of operation</a:t>
            </a:r>
          </a:p>
          <a:p>
            <a:pPr marL="380990" indent="-380990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2000" noProof="1">
                <a:latin typeface="Roboto" panose="02000000000000000000" pitchFamily="2" charset="0"/>
                <a:ea typeface="Roboto" panose="02000000000000000000" pitchFamily="2" charset="0"/>
              </a:rPr>
              <a:t>Isotope production at SINQ target</a:t>
            </a:r>
          </a:p>
          <a:p>
            <a:pPr marL="380990" indent="-380990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2000" noProof="1">
                <a:latin typeface="Roboto" panose="02000000000000000000" pitchFamily="2" charset="0"/>
                <a:ea typeface="Roboto" panose="02000000000000000000" pitchFamily="2" charset="0"/>
              </a:rPr>
              <a:t>New irradiation facility for electronics and advanced materials</a:t>
            </a:r>
          </a:p>
          <a:p>
            <a:pPr marL="380990" indent="-380990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2000" noProof="1">
                <a:latin typeface="Roboto" panose="02000000000000000000" pitchFamily="2" charset="0"/>
                <a:ea typeface="Roboto" panose="02000000000000000000" pitchFamily="2" charset="0"/>
              </a:rPr>
              <a:t>New neutron capabilities for applied materials, soft matter &amp; industry </a:t>
            </a:r>
          </a:p>
          <a:p>
            <a:pPr marL="380990" indent="-380990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2000" noProof="1">
                <a:latin typeface="Roboto" panose="02000000000000000000" pitchFamily="2" charset="0"/>
                <a:ea typeface="Roboto" panose="02000000000000000000" pitchFamily="2" charset="0"/>
              </a:rPr>
              <a:t>Possibility for collaboration with                              European partners</a:t>
            </a:r>
          </a:p>
          <a:p>
            <a:pPr marL="380990" indent="-380990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2000" noProof="1">
                <a:latin typeface="Roboto" panose="02000000000000000000" pitchFamily="2" charset="0"/>
                <a:ea typeface="Roboto" panose="02000000000000000000" pitchFamily="2" charset="0"/>
              </a:rPr>
              <a:t>2024-2026 : Technical study of cold source optimization and beamline performance</a:t>
            </a:r>
          </a:p>
          <a:p>
            <a:pPr marL="380990" indent="-380990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2000" noProof="1">
                <a:latin typeface="Roboto" panose="02000000000000000000" pitchFamily="2" charset="0"/>
                <a:ea typeface="Roboto" panose="02000000000000000000" pitchFamily="2" charset="0"/>
              </a:rPr>
              <a:t>Project realization targeted in 2030s</a:t>
            </a:r>
            <a:endParaRPr lang="de-CH" sz="2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5C4A41-998C-7CB0-AC52-552C54D40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831430" y="3343892"/>
            <a:ext cx="6360570" cy="32046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7977D4-599E-EC2E-BB09-53636DB14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SINQ++: North Hall SINQ Expansion and Source </a:t>
            </a:r>
            <a:r>
              <a:rPr lang="de-CH" dirty="0" err="1"/>
              <a:t>Renewal</a:t>
            </a:r>
            <a:endParaRPr lang="de-CH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76503E-8DF3-D6B2-769E-89FB06A10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9D982-6617-4ECB-AE98-BC37F62CD35D}" type="datetime1">
              <a:rPr lang="de-CH" noProof="0" smtClean="0"/>
              <a:t>13.04.26</a:t>
            </a:fld>
            <a:endParaRPr lang="en-GB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A0E660-858F-6B31-0213-F08CACEC6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PSI Center for Neutron and Muon Sciences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EED54B-4ED9-4169-F9C5-921B071B2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27</a:t>
            </a:fld>
            <a:endParaRPr lang="en-GB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0321AA-903B-8D7F-2BC7-189C82C8A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569439" y="1497040"/>
            <a:ext cx="4287201" cy="22214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2E0967-8450-7653-26D7-A381B57587E0}"/>
              </a:ext>
            </a:extLst>
          </p:cNvPr>
          <p:cNvSpPr txBox="1"/>
          <p:nvPr/>
        </p:nvSpPr>
        <p:spPr bwMode="auto">
          <a:xfrm>
            <a:off x="10208399" y="1221182"/>
            <a:ext cx="955711" cy="280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dirty="0"/>
              <a:t>SINQ 2025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10B6F0-DD90-E43B-0AB6-07F15D0820EB}"/>
              </a:ext>
            </a:extLst>
          </p:cNvPr>
          <p:cNvSpPr txBox="1"/>
          <p:nvPr/>
        </p:nvSpPr>
        <p:spPr bwMode="auto">
          <a:xfrm>
            <a:off x="8408770" y="5996273"/>
            <a:ext cx="157126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dirty="0"/>
              <a:t>SINQ</a:t>
            </a:r>
            <a:r>
              <a:rPr baseline="30000" dirty="0"/>
              <a:t>++</a:t>
            </a:r>
            <a:r>
              <a:rPr dirty="0"/>
              <a:t> Vision </a:t>
            </a:r>
          </a:p>
          <a:p>
            <a:pPr algn="ctr">
              <a:defRPr/>
            </a:pPr>
            <a:r>
              <a:rPr sz="800" dirty="0"/>
              <a:t>updated parts are colored</a:t>
            </a:r>
            <a:endParaRPr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44B8A3-F15E-59F4-0F62-DB890079C153}"/>
              </a:ext>
            </a:extLst>
          </p:cNvPr>
          <p:cNvSpPr txBox="1"/>
          <p:nvPr/>
        </p:nvSpPr>
        <p:spPr>
          <a:xfrm>
            <a:off x="502284" y="5445224"/>
            <a:ext cx="6097772" cy="689484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defRPr/>
            </a:pPr>
            <a:r>
              <a:rPr lang="en-US" sz="1800" b="1" i="0" dirty="0">
                <a:latin typeface="Aptos"/>
                <a:ea typeface="Roboto"/>
              </a:rPr>
              <a:t>Meet the Swiss and European demand for neutron research capabilities at an existing source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122396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417A4-D8EE-B53A-DE2E-41CB6DDBB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800" b="1" dirty="0">
                <a:latin typeface="Aptos Display"/>
              </a:rPr>
              <a:t>SINQ</a:t>
            </a:r>
            <a:r>
              <a:rPr lang="de-CH" sz="2800" b="1" baseline="30000" dirty="0">
                <a:latin typeface="Aptos Display"/>
              </a:rPr>
              <a:t>++</a:t>
            </a:r>
            <a:r>
              <a:rPr lang="de-CH" sz="2800" b="1" dirty="0">
                <a:latin typeface="Aptos Display"/>
              </a:rPr>
              <a:t> Cold Source Upgrade    </a:t>
            </a:r>
            <a:br>
              <a:rPr lang="de-CH" dirty="0"/>
            </a:br>
            <a:endParaRPr lang="de-CH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45F312-20BE-2885-55CE-0175C3237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9D982-6617-4ECB-AE98-BC37F62CD35D}" type="datetime1">
              <a:rPr lang="de-CH" noProof="0" smtClean="0"/>
              <a:t>12.04.26</a:t>
            </a:fld>
            <a:endParaRPr lang="en-GB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6EFF49-1F59-9B32-AC9F-BBFF4B971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Neutron and Muon Sciences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B31BF2-E724-022F-3387-7413A0D78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96688" y="6333857"/>
            <a:ext cx="703263" cy="144016"/>
          </a:xfrm>
        </p:spPr>
        <p:txBody>
          <a:bodyPr/>
          <a:lstStyle/>
          <a:p>
            <a:fld id="{442AD375-037F-43D0-B059-5172DA06796A}" type="slidenum">
              <a:rPr lang="en-GB" noProof="0" smtClean="0"/>
              <a:pPr/>
              <a:t>28</a:t>
            </a:fld>
            <a:endParaRPr lang="en-GB" noProof="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E8524C-B2A5-B611-F44D-EEE2F5915EDC}"/>
              </a:ext>
            </a:extLst>
          </p:cNvPr>
          <p:cNvSpPr txBox="1"/>
          <p:nvPr/>
        </p:nvSpPr>
        <p:spPr bwMode="auto">
          <a:xfrm>
            <a:off x="6869705" y="2917394"/>
            <a:ext cx="3776217" cy="707886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sz="2000" b="1" dirty="0"/>
              <a:t>All</a:t>
            </a:r>
            <a:r>
              <a:rPr sz="2000" dirty="0"/>
              <a:t> cold instruments</a:t>
            </a:r>
            <a:r>
              <a:rPr lang="de-CH" sz="2000" dirty="0"/>
              <a:t>:</a:t>
            </a:r>
            <a:r>
              <a:rPr sz="2000" dirty="0"/>
              <a:t> </a:t>
            </a:r>
            <a:r>
              <a:rPr lang="en-US" sz="2000" dirty="0"/>
              <a:t>brightness gains a factor 1.8-2 above </a:t>
            </a:r>
            <a:r>
              <a:rPr sz="2000" dirty="0"/>
              <a:t>4</a:t>
            </a:r>
            <a:r>
              <a:rPr lang="de-CH" sz="2000" dirty="0"/>
              <a:t> Å</a:t>
            </a:r>
            <a:endParaRPr sz="2000" dirty="0"/>
          </a:p>
        </p:txBody>
      </p:sp>
      <p:pic>
        <p:nvPicPr>
          <p:cNvPr id="22" name="Immagine 5" descr="Immagine che contiene cartone animato&#10;&#10;Descrizione generata automaticamente">
            <a:extLst>
              <a:ext uri="{FF2B5EF4-FFF2-40B4-BE49-F238E27FC236}">
                <a16:creationId xmlns:a16="http://schemas.microsoft.com/office/drawing/2014/main" id="{012F58A8-955E-8ACD-E08F-72DFF20EE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606965" y="3862528"/>
            <a:ext cx="2133374" cy="1676372"/>
          </a:xfrm>
          <a:prstGeom prst="rect">
            <a:avLst/>
          </a:prstGeom>
        </p:spPr>
      </p:pic>
      <p:pic>
        <p:nvPicPr>
          <p:cNvPr id="23" name="Picture 22" descr="A graph of a graph&#10;&#10;AI-generated content may be incorrect.">
            <a:extLst>
              <a:ext uri="{FF2B5EF4-FFF2-40B4-BE49-F238E27FC236}">
                <a16:creationId xmlns:a16="http://schemas.microsoft.com/office/drawing/2014/main" id="{4ED5B5F4-703C-9103-B6CF-935ACB07BF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0286"/>
          <a:stretch/>
        </p:blipFill>
        <p:spPr bwMode="auto">
          <a:xfrm>
            <a:off x="178505" y="4047854"/>
            <a:ext cx="2890252" cy="2765522"/>
          </a:xfrm>
          <a:prstGeom prst="rect">
            <a:avLst/>
          </a:prstGeom>
        </p:spPr>
      </p:pic>
      <p:pic>
        <p:nvPicPr>
          <p:cNvPr id="24" name="Picture 23" descr="A graph of a graph&#10;&#10;AI-generated content may be incorrect.">
            <a:extLst>
              <a:ext uri="{FF2B5EF4-FFF2-40B4-BE49-F238E27FC236}">
                <a16:creationId xmlns:a16="http://schemas.microsoft.com/office/drawing/2014/main" id="{2CBF121E-B637-FE1A-5008-524BB0D824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291" t="-242" r="-4" b="242"/>
          <a:stretch/>
        </p:blipFill>
        <p:spPr bwMode="auto">
          <a:xfrm>
            <a:off x="7176228" y="4068690"/>
            <a:ext cx="2917396" cy="279149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38271D1-CDC3-03AC-F48D-0C705BB023F1}"/>
              </a:ext>
            </a:extLst>
          </p:cNvPr>
          <p:cNvSpPr txBox="1"/>
          <p:nvPr/>
        </p:nvSpPr>
        <p:spPr bwMode="auto">
          <a:xfrm>
            <a:off x="246099" y="3782702"/>
            <a:ext cx="2795958" cy="400110"/>
          </a:xfrm>
          <a:prstGeom prst="rect">
            <a:avLst/>
          </a:prstGeom>
          <a:solidFill>
            <a:srgbClr val="FFFFFF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sz="2000" dirty="0"/>
              <a:t>Guide Hall North</a:t>
            </a:r>
            <a:r>
              <a:rPr lang="de-CH" sz="2000" dirty="0"/>
              <a:t> (NEW)</a:t>
            </a:r>
            <a:endParaRPr sz="2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CDBCD91-6FB5-316C-4553-5B6BB228C399}"/>
              </a:ext>
            </a:extLst>
          </p:cNvPr>
          <p:cNvSpPr txBox="1"/>
          <p:nvPr/>
        </p:nvSpPr>
        <p:spPr bwMode="auto">
          <a:xfrm>
            <a:off x="7103387" y="3834669"/>
            <a:ext cx="3308855" cy="400110"/>
          </a:xfrm>
          <a:prstGeom prst="rect">
            <a:avLst/>
          </a:prstGeom>
          <a:solidFill>
            <a:srgbClr val="FFFFFF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sz="2000" dirty="0"/>
              <a:t>Guide Hall South</a:t>
            </a:r>
            <a:r>
              <a:rPr lang="de-CH" sz="2000" dirty="0"/>
              <a:t> (EXISTING)</a:t>
            </a:r>
            <a:endParaRPr sz="2000" dirty="0"/>
          </a:p>
        </p:txBody>
      </p:sp>
      <p:sp>
        <p:nvSpPr>
          <p:cNvPr id="27" name="Freccia in giù 11">
            <a:extLst>
              <a:ext uri="{FF2B5EF4-FFF2-40B4-BE49-F238E27FC236}">
                <a16:creationId xmlns:a16="http://schemas.microsoft.com/office/drawing/2014/main" id="{1750DCF0-BD76-4071-873B-49B633FAB2C9}"/>
              </a:ext>
            </a:extLst>
          </p:cNvPr>
          <p:cNvSpPr/>
          <p:nvPr/>
        </p:nvSpPr>
        <p:spPr bwMode="auto">
          <a:xfrm rot="5400000">
            <a:off x="3876361" y="4550042"/>
            <a:ext cx="123291" cy="19315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7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 u="sng"/>
          </a:p>
        </p:txBody>
      </p:sp>
      <p:sp>
        <p:nvSpPr>
          <p:cNvPr id="28" name="Freccia in giù 11">
            <a:extLst>
              <a:ext uri="{FF2B5EF4-FFF2-40B4-BE49-F238E27FC236}">
                <a16:creationId xmlns:a16="http://schemas.microsoft.com/office/drawing/2014/main" id="{BB580A8F-8BB7-1D50-C796-50C33BEBEA5B}"/>
              </a:ext>
            </a:extLst>
          </p:cNvPr>
          <p:cNvSpPr/>
          <p:nvPr/>
        </p:nvSpPr>
        <p:spPr bwMode="auto">
          <a:xfrm rot="6173992">
            <a:off x="3890552" y="4380884"/>
            <a:ext cx="123291" cy="19315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7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 u="sng"/>
          </a:p>
        </p:txBody>
      </p:sp>
      <p:sp>
        <p:nvSpPr>
          <p:cNvPr id="29" name="Freccia in giù 12">
            <a:extLst>
              <a:ext uri="{FF2B5EF4-FFF2-40B4-BE49-F238E27FC236}">
                <a16:creationId xmlns:a16="http://schemas.microsoft.com/office/drawing/2014/main" id="{E9A51861-116D-AB15-B0D2-9D62B415A820}"/>
              </a:ext>
            </a:extLst>
          </p:cNvPr>
          <p:cNvSpPr/>
          <p:nvPr/>
        </p:nvSpPr>
        <p:spPr bwMode="auto">
          <a:xfrm rot="15895544">
            <a:off x="5342544" y="4516828"/>
            <a:ext cx="123291" cy="19315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7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0" name="Freccia in giù 12">
            <a:extLst>
              <a:ext uri="{FF2B5EF4-FFF2-40B4-BE49-F238E27FC236}">
                <a16:creationId xmlns:a16="http://schemas.microsoft.com/office/drawing/2014/main" id="{8995BD02-6CA7-04E9-21A2-1E85BF57518F}"/>
              </a:ext>
            </a:extLst>
          </p:cNvPr>
          <p:cNvSpPr/>
          <p:nvPr/>
        </p:nvSpPr>
        <p:spPr bwMode="auto">
          <a:xfrm rot="16819968">
            <a:off x="5342543" y="4699417"/>
            <a:ext cx="123291" cy="19315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7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8" name="Picture 2" descr="SINQ_target">
            <a:extLst>
              <a:ext uri="{FF2B5EF4-FFF2-40B4-BE49-F238E27FC236}">
                <a16:creationId xmlns:a16="http://schemas.microsoft.com/office/drawing/2014/main" id="{AAF94F37-83E5-2C94-9445-0169B6BED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493150" y="973584"/>
            <a:ext cx="2678148" cy="2466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magine 6" descr="Immagine che contiene parco giochi, schermata, Policromia, giallo&#10;&#10;Descrizione generata automaticamente">
            <a:extLst>
              <a:ext uri="{FF2B5EF4-FFF2-40B4-BE49-F238E27FC236}">
                <a16:creationId xmlns:a16="http://schemas.microsoft.com/office/drawing/2014/main" id="{9FE46DE8-4F17-4DCC-70A9-94F3B1E69E5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7772" t="24115"/>
          <a:stretch/>
        </p:blipFill>
        <p:spPr bwMode="auto">
          <a:xfrm>
            <a:off x="3528310" y="1840771"/>
            <a:ext cx="2226042" cy="199389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F52B189-F2BD-8F37-867B-39BD988611F2}"/>
              </a:ext>
            </a:extLst>
          </p:cNvPr>
          <p:cNvGrpSpPr/>
          <p:nvPr/>
        </p:nvGrpSpPr>
        <p:grpSpPr bwMode="auto">
          <a:xfrm>
            <a:off x="3714263" y="1913922"/>
            <a:ext cx="1983698" cy="490864"/>
            <a:chOff x="3883089" y="1193807"/>
            <a:chExt cx="1369746" cy="338942"/>
          </a:xfrm>
        </p:grpSpPr>
        <p:sp>
          <p:nvSpPr>
            <p:cNvPr id="14" name="Freccia in giù 7">
              <a:extLst>
                <a:ext uri="{FF2B5EF4-FFF2-40B4-BE49-F238E27FC236}">
                  <a16:creationId xmlns:a16="http://schemas.microsoft.com/office/drawing/2014/main" id="{61879D8B-FF3E-DA95-BA80-B4E8EAF357F6}"/>
                </a:ext>
              </a:extLst>
            </p:cNvPr>
            <p:cNvSpPr/>
            <p:nvPr/>
          </p:nvSpPr>
          <p:spPr bwMode="auto">
            <a:xfrm rot="1652757">
              <a:off x="3883089" y="1193807"/>
              <a:ext cx="123291" cy="193155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5" name="Freccia in giù 8">
              <a:extLst>
                <a:ext uri="{FF2B5EF4-FFF2-40B4-BE49-F238E27FC236}">
                  <a16:creationId xmlns:a16="http://schemas.microsoft.com/office/drawing/2014/main" id="{C0D904FF-F1A7-4B40-E1EC-24C45D6116A2}"/>
                </a:ext>
              </a:extLst>
            </p:cNvPr>
            <p:cNvSpPr/>
            <p:nvPr/>
          </p:nvSpPr>
          <p:spPr bwMode="auto">
            <a:xfrm rot="1185857">
              <a:off x="4283154" y="1293388"/>
              <a:ext cx="123291" cy="193155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6" name="Freccia in giù 9">
              <a:extLst>
                <a:ext uri="{FF2B5EF4-FFF2-40B4-BE49-F238E27FC236}">
                  <a16:creationId xmlns:a16="http://schemas.microsoft.com/office/drawing/2014/main" id="{324C6B80-4405-69BA-8918-AEF1BC4D3F2F}"/>
                </a:ext>
              </a:extLst>
            </p:cNvPr>
            <p:cNvSpPr/>
            <p:nvPr/>
          </p:nvSpPr>
          <p:spPr bwMode="auto">
            <a:xfrm rot="21458702">
              <a:off x="4704485" y="1339594"/>
              <a:ext cx="123291" cy="193155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7" name="Freccia in giù 10">
              <a:extLst>
                <a:ext uri="{FF2B5EF4-FFF2-40B4-BE49-F238E27FC236}">
                  <a16:creationId xmlns:a16="http://schemas.microsoft.com/office/drawing/2014/main" id="{AD1A670F-5169-AA41-A6B6-B09BAA6424FB}"/>
                </a:ext>
              </a:extLst>
            </p:cNvPr>
            <p:cNvSpPr/>
            <p:nvPr/>
          </p:nvSpPr>
          <p:spPr bwMode="auto">
            <a:xfrm rot="19869733">
              <a:off x="5129544" y="1265540"/>
              <a:ext cx="123291" cy="193155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it-IT"/>
            </a:p>
          </p:txBody>
        </p:sp>
      </p:grpSp>
      <p:sp>
        <p:nvSpPr>
          <p:cNvPr id="19" name="Freccia in giù 11">
            <a:extLst>
              <a:ext uri="{FF2B5EF4-FFF2-40B4-BE49-F238E27FC236}">
                <a16:creationId xmlns:a16="http://schemas.microsoft.com/office/drawing/2014/main" id="{6F46CFD8-A299-860D-EDF8-12DCFB58052B}"/>
              </a:ext>
            </a:extLst>
          </p:cNvPr>
          <p:cNvSpPr/>
          <p:nvPr/>
        </p:nvSpPr>
        <p:spPr bwMode="auto">
          <a:xfrm rot="5936630">
            <a:off x="3740386" y="2486169"/>
            <a:ext cx="178553" cy="279731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7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0" name="Freccia in giù 12">
            <a:extLst>
              <a:ext uri="{FF2B5EF4-FFF2-40B4-BE49-F238E27FC236}">
                <a16:creationId xmlns:a16="http://schemas.microsoft.com/office/drawing/2014/main" id="{EAC52125-C0AF-B8A5-C3D1-F47FEAE6673E}"/>
              </a:ext>
            </a:extLst>
          </p:cNvPr>
          <p:cNvSpPr/>
          <p:nvPr/>
        </p:nvSpPr>
        <p:spPr bwMode="auto">
          <a:xfrm rot="16531464">
            <a:off x="5521551" y="2675201"/>
            <a:ext cx="178553" cy="279731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7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4D37101-E502-A79A-C190-8C25E9C9A6DD}"/>
              </a:ext>
            </a:extLst>
          </p:cNvPr>
          <p:cNvCxnSpPr/>
          <p:nvPr/>
        </p:nvCxnSpPr>
        <p:spPr bwMode="auto">
          <a:xfrm flipV="1">
            <a:off x="1767272" y="1777626"/>
            <a:ext cx="1664978" cy="6515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9E5B9A6-1332-D337-5C17-8E5EE56F6062}"/>
              </a:ext>
            </a:extLst>
          </p:cNvPr>
          <p:cNvCxnSpPr/>
          <p:nvPr/>
        </p:nvCxnSpPr>
        <p:spPr bwMode="auto">
          <a:xfrm>
            <a:off x="1759915" y="2648728"/>
            <a:ext cx="1672335" cy="11962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Arrow: Curved Left 32">
            <a:extLst>
              <a:ext uri="{FF2B5EF4-FFF2-40B4-BE49-F238E27FC236}">
                <a16:creationId xmlns:a16="http://schemas.microsoft.com/office/drawing/2014/main" id="{4C601E1B-9A9E-10AC-CBED-FCE2F9B812B0}"/>
              </a:ext>
            </a:extLst>
          </p:cNvPr>
          <p:cNvSpPr/>
          <p:nvPr/>
        </p:nvSpPr>
        <p:spPr bwMode="auto">
          <a:xfrm>
            <a:off x="5915997" y="3273311"/>
            <a:ext cx="358071" cy="1409927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CH">
              <a:solidFill>
                <a:schemeClr val="tx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2A6C4F9-4737-DE24-B656-F2C183B8E60F}"/>
              </a:ext>
            </a:extLst>
          </p:cNvPr>
          <p:cNvSpPr txBox="1"/>
          <p:nvPr/>
        </p:nvSpPr>
        <p:spPr bwMode="auto">
          <a:xfrm>
            <a:off x="3399604" y="764704"/>
            <a:ext cx="2373379" cy="1015663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200" dirty="0"/>
              <a:t>P</a:t>
            </a:r>
            <a:r>
              <a:rPr sz="1200" dirty="0"/>
              <a:t>resent Cold Source</a:t>
            </a:r>
            <a:r>
              <a:rPr lang="en-US" sz="1200" dirty="0"/>
              <a:t>:</a:t>
            </a:r>
            <a:endParaRPr sz="1200" dirty="0"/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25 K liquid D</a:t>
            </a:r>
            <a:r>
              <a:rPr lang="en-US" sz="1200" baseline="-25000" dirty="0"/>
              <a:t>2 </a:t>
            </a:r>
            <a:endParaRPr sz="1200" dirty="0"/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Passive cooling with thermosyphon effect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Reentrant holes not exploited</a:t>
            </a:r>
            <a:endParaRPr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CE67DE-EC93-35DA-E2E3-3A1A5FAEDDA9}"/>
              </a:ext>
            </a:extLst>
          </p:cNvPr>
          <p:cNvSpPr txBox="1"/>
          <p:nvPr/>
        </p:nvSpPr>
        <p:spPr bwMode="auto">
          <a:xfrm>
            <a:off x="3215680" y="5521715"/>
            <a:ext cx="2844378" cy="120032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sz="1200" dirty="0"/>
              <a:t>Proposed Cold Source Design</a:t>
            </a:r>
            <a:r>
              <a:rPr lang="en-US" sz="1200" dirty="0"/>
              <a:t>:</a:t>
            </a:r>
            <a:endParaRPr sz="1200" dirty="0"/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Actively cooled Liquid D</a:t>
            </a:r>
            <a:r>
              <a:rPr lang="en-US" sz="1200" baseline="-25000" dirty="0"/>
              <a:t>2 </a:t>
            </a:r>
            <a:r>
              <a:rPr lang="en-US" sz="1200" dirty="0"/>
              <a:t>allows lower temperature of 20K</a:t>
            </a:r>
            <a:endParaRPr sz="1200" dirty="0"/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Higher ortho-D</a:t>
            </a:r>
            <a:r>
              <a:rPr lang="en-US" sz="1200" baseline="-25000" dirty="0"/>
              <a:t>2</a:t>
            </a:r>
            <a:r>
              <a:rPr lang="en-US" sz="1200" dirty="0"/>
              <a:t> purity (~99%)</a:t>
            </a:r>
            <a:endParaRPr sz="1200" dirty="0"/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 err="1"/>
              <a:t>Optimised</a:t>
            </a:r>
            <a:r>
              <a:rPr lang="en-US" sz="1200" dirty="0"/>
              <a:t> reentrant holes for better extraction</a:t>
            </a:r>
            <a:endParaRPr sz="12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E61E64C-A725-7DF1-BD27-FFC948C658B5}"/>
              </a:ext>
            </a:extLst>
          </p:cNvPr>
          <p:cNvSpPr txBox="1"/>
          <p:nvPr/>
        </p:nvSpPr>
        <p:spPr>
          <a:xfrm>
            <a:off x="6477651" y="1047343"/>
            <a:ext cx="4964550" cy="15696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600" dirty="0"/>
              <a:t>Scenario 1:  </a:t>
            </a:r>
            <a:r>
              <a:rPr kumimoji="0" lang="de-DE" altLang="de-DE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Minor </a:t>
            </a:r>
            <a:r>
              <a:rPr kumimoji="0" lang="de-DE" altLang="de-DE" sz="16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improvements</a:t>
            </a:r>
            <a:r>
              <a:rPr kumimoji="0" lang="de-DE" altLang="de-DE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</a:t>
            </a:r>
            <a:r>
              <a:rPr kumimoji="0" lang="de-DE" altLang="de-DE" sz="16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remove</a:t>
            </a:r>
            <a:r>
              <a:rPr kumimoji="0" lang="de-DE" altLang="de-DE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de-DE" altLang="de-DE" sz="16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cooling</a:t>
            </a:r>
            <a:r>
              <a:rPr kumimoji="0" lang="de-DE" altLang="de-DE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de-DE" altLang="de-DE" sz="16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pipes</a:t>
            </a:r>
            <a:r>
              <a:rPr kumimoji="0" lang="de-DE" altLang="de-DE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&amp; </a:t>
            </a:r>
            <a:r>
              <a:rPr kumimoji="0" lang="de-DE" altLang="de-DE" sz="16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re-entrant</a:t>
            </a:r>
            <a:r>
              <a:rPr kumimoji="0" lang="de-DE" altLang="de-DE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hole, purer ortho-D₂ at 20 K → ≈ +20 % </a:t>
            </a:r>
            <a:r>
              <a:rPr kumimoji="0" lang="de-DE" altLang="de-DE" sz="16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brightness</a:t>
            </a:r>
            <a:r>
              <a:rPr kumimoji="0" lang="de-DE" altLang="de-DE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</a:t>
            </a:r>
          </a:p>
          <a:p>
            <a:r>
              <a:rPr kumimoji="0" lang="de-DE" altLang="de-D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Scenario 2: Major </a:t>
            </a:r>
            <a:r>
              <a:rPr kumimoji="0" lang="de-DE" altLang="de-DE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overhaul</a:t>
            </a:r>
            <a:r>
              <a:rPr kumimoji="0" lang="de-DE" altLang="de-D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</a:t>
            </a:r>
            <a:r>
              <a:rPr kumimoji="0" lang="de-DE" altLang="de-DE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completely</a:t>
            </a:r>
            <a:r>
              <a:rPr kumimoji="0" lang="de-DE" altLang="de-D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de-DE" altLang="de-DE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filled</a:t>
            </a:r>
            <a:r>
              <a:rPr kumimoji="0" lang="de-DE" altLang="de-D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liquid-D₂ tank, </a:t>
            </a:r>
            <a:r>
              <a:rPr kumimoji="0" lang="de-DE" altLang="de-DE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two</a:t>
            </a:r>
            <a:r>
              <a:rPr kumimoji="0" lang="de-DE" altLang="de-D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de-DE" altLang="de-DE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optimized</a:t>
            </a:r>
            <a:r>
              <a:rPr kumimoji="0" lang="de-DE" altLang="de-D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de-DE" altLang="de-DE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re-entrant</a:t>
            </a:r>
            <a:r>
              <a:rPr kumimoji="0" lang="de-DE" altLang="de-D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de-DE" altLang="de-DE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holes</a:t>
            </a:r>
            <a:r>
              <a:rPr kumimoji="0" lang="de-DE" altLang="de-D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</a:t>
            </a:r>
            <a:r>
              <a:rPr kumimoji="0" lang="de-DE" altLang="de-DE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active</a:t>
            </a:r>
            <a:r>
              <a:rPr kumimoji="0" lang="de-DE" altLang="de-D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D₂ </a:t>
            </a:r>
            <a:r>
              <a:rPr kumimoji="0" lang="de-DE" altLang="de-DE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circulation</a:t>
            </a:r>
            <a:r>
              <a:rPr kumimoji="0" lang="de-DE" altLang="de-D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→ +80-+100 % </a:t>
            </a:r>
            <a:r>
              <a:rPr kumimoji="0" lang="de-DE" altLang="de-DE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brightness</a:t>
            </a:r>
            <a:r>
              <a:rPr kumimoji="0" lang="de-DE" altLang="de-D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1750103-87EB-6573-F456-C30A9A473A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9714" y="4322895"/>
            <a:ext cx="836960" cy="1102136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D40153E-71E8-E102-84E3-F552828E422E}"/>
              </a:ext>
            </a:extLst>
          </p:cNvPr>
          <p:cNvSpPr txBox="1"/>
          <p:nvPr/>
        </p:nvSpPr>
        <p:spPr>
          <a:xfrm>
            <a:off x="10659714" y="5454528"/>
            <a:ext cx="64921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de-CH" sz="1600" dirty="0"/>
              <a:t>N. Rizzi</a:t>
            </a:r>
          </a:p>
          <a:p>
            <a:pPr algn="l"/>
            <a:r>
              <a:rPr lang="de-CH" sz="1600" dirty="0"/>
              <a:t>(P-</a:t>
            </a:r>
            <a:r>
              <a:rPr lang="de-CH" sz="1600" dirty="0" err="1"/>
              <a:t>doc</a:t>
            </a:r>
            <a:r>
              <a:rPr lang="de-CH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650857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A658E7-9386-972F-4C89-0DC8D8D40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ED1510-74F4-54D1-B174-02F59BAB0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78296"/>
            <a:ext cx="9505131" cy="508116"/>
          </a:xfrm>
        </p:spPr>
        <p:txBody>
          <a:bodyPr/>
          <a:lstStyle/>
          <a:p>
            <a:r>
              <a:rPr lang="de-DE" dirty="0"/>
              <a:t>SINQ</a:t>
            </a:r>
            <a:r>
              <a:rPr lang="de-DE" baseline="30000" dirty="0"/>
              <a:t>++</a:t>
            </a:r>
            <a:r>
              <a:rPr lang="de-DE" dirty="0"/>
              <a:t>: </a:t>
            </a:r>
            <a:r>
              <a:rPr lang="de-DE" dirty="0" err="1"/>
              <a:t>Societal</a:t>
            </a:r>
            <a:r>
              <a:rPr lang="de-DE" dirty="0"/>
              <a:t> and Strategic </a:t>
            </a:r>
            <a:r>
              <a:rPr lang="de-DE" dirty="0" err="1"/>
              <a:t>Applications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Neutron Science</a:t>
            </a:r>
          </a:p>
        </p:txBody>
      </p:sp>
      <p:pic>
        <p:nvPicPr>
          <p:cNvPr id="6146" name="Picture 2" descr="Blanket">
            <a:extLst>
              <a:ext uri="{FF2B5EF4-FFF2-40B4-BE49-F238E27FC236}">
                <a16:creationId xmlns:a16="http://schemas.microsoft.com/office/drawing/2014/main" id="{ACC81829-FBFE-4285-BA36-AD8939876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86" y="585741"/>
            <a:ext cx="5789033" cy="284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space electronics radiation hardened | Military Aerospace">
            <a:extLst>
              <a:ext uri="{FF2B5EF4-FFF2-40B4-BE49-F238E27FC236}">
                <a16:creationId xmlns:a16="http://schemas.microsoft.com/office/drawing/2014/main" id="{600FF664-73A7-CDE0-B2B2-5C171416C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454" y="1011632"/>
            <a:ext cx="3057863" cy="170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No alt text provided for this image">
            <a:extLst>
              <a:ext uri="{FF2B5EF4-FFF2-40B4-BE49-F238E27FC236}">
                <a16:creationId xmlns:a16="http://schemas.microsoft.com/office/drawing/2014/main" id="{F53C7D21-0299-511D-4D42-6B36A55DA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808" y="2501370"/>
            <a:ext cx="3057863" cy="191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Inhaltsplatzhalter 7">
            <a:extLst>
              <a:ext uri="{FF2B5EF4-FFF2-40B4-BE49-F238E27FC236}">
                <a16:creationId xmlns:a16="http://schemas.microsoft.com/office/drawing/2014/main" id="{7A0129E1-B3AB-284A-D73E-22D2B4E10FA2}"/>
              </a:ext>
            </a:extLst>
          </p:cNvPr>
          <p:cNvSpPr txBox="1">
            <a:spLocks/>
          </p:cNvSpPr>
          <p:nvPr/>
        </p:nvSpPr>
        <p:spPr>
          <a:xfrm>
            <a:off x="1410221" y="3142633"/>
            <a:ext cx="3583299" cy="166546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57859" rtl="0" eaLnBrk="1" latinLnBrk="0" hangingPunct="1">
              <a:defRPr sz="1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859" algn="l" defTabSz="357859" rtl="0" eaLnBrk="1" latinLnBrk="0" hangingPunct="1">
              <a:defRPr sz="1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5720" algn="l" defTabSz="357859" rtl="0" eaLnBrk="1" latinLnBrk="0" hangingPunct="1">
              <a:defRPr sz="1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3578" algn="l" defTabSz="357859" rtl="0" eaLnBrk="1" latinLnBrk="0" hangingPunct="1">
              <a:defRPr sz="1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1438" algn="l" defTabSz="357859" rtl="0" eaLnBrk="1" latinLnBrk="0" hangingPunct="1">
              <a:defRPr sz="1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9298" algn="l" defTabSz="357859" rtl="0" eaLnBrk="1" latinLnBrk="0" hangingPunct="1">
              <a:defRPr sz="1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47157" algn="l" defTabSz="357859" rtl="0" eaLnBrk="1" latinLnBrk="0" hangingPunct="1">
              <a:defRPr sz="1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05016" algn="l" defTabSz="357859" rtl="0" eaLnBrk="1" latinLnBrk="0" hangingPunct="1">
              <a:defRPr sz="1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62875" algn="l" defTabSz="357859" rtl="0" eaLnBrk="1" latinLnBrk="0" hangingPunct="1">
              <a:defRPr sz="1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33" b="1" dirty="0"/>
              <a:t>Testing of Advanced Nuclear Materials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/>
              <a:t>Fusion blanket material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/>
              <a:t>4</a:t>
            </a:r>
            <a:r>
              <a:rPr lang="en-US" sz="2133" baseline="30000" dirty="0"/>
              <a:t>th</a:t>
            </a:r>
            <a:r>
              <a:rPr lang="en-US" sz="2133" dirty="0"/>
              <a:t> generation reactors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/>
              <a:t>Transmutation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/>
              <a:t>Compact mobile reactors</a:t>
            </a:r>
            <a:endParaRPr lang="de-DE" sz="2133" dirty="0"/>
          </a:p>
        </p:txBody>
      </p:sp>
      <p:sp>
        <p:nvSpPr>
          <p:cNvPr id="11" name="Inhaltsplatzhalter 7">
            <a:extLst>
              <a:ext uri="{FF2B5EF4-FFF2-40B4-BE49-F238E27FC236}">
                <a16:creationId xmlns:a16="http://schemas.microsoft.com/office/drawing/2014/main" id="{B2723B24-85B4-6F2F-B1A9-4E15B4FBD1A5}"/>
              </a:ext>
            </a:extLst>
          </p:cNvPr>
          <p:cNvSpPr txBox="1">
            <a:spLocks/>
          </p:cNvSpPr>
          <p:nvPr/>
        </p:nvSpPr>
        <p:spPr>
          <a:xfrm>
            <a:off x="6673773" y="4571376"/>
            <a:ext cx="3583299" cy="166546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57859" rtl="0" eaLnBrk="1" latinLnBrk="0" hangingPunct="1">
              <a:defRPr sz="1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859" algn="l" defTabSz="357859" rtl="0" eaLnBrk="1" latinLnBrk="0" hangingPunct="1">
              <a:defRPr sz="1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5720" algn="l" defTabSz="357859" rtl="0" eaLnBrk="1" latinLnBrk="0" hangingPunct="1">
              <a:defRPr sz="1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3578" algn="l" defTabSz="357859" rtl="0" eaLnBrk="1" latinLnBrk="0" hangingPunct="1">
              <a:defRPr sz="1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1438" algn="l" defTabSz="357859" rtl="0" eaLnBrk="1" latinLnBrk="0" hangingPunct="1">
              <a:defRPr sz="1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9298" algn="l" defTabSz="357859" rtl="0" eaLnBrk="1" latinLnBrk="0" hangingPunct="1">
              <a:defRPr sz="1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47157" algn="l" defTabSz="357859" rtl="0" eaLnBrk="1" latinLnBrk="0" hangingPunct="1">
              <a:defRPr sz="1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05016" algn="l" defTabSz="357859" rtl="0" eaLnBrk="1" latinLnBrk="0" hangingPunct="1">
              <a:defRPr sz="1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62875" algn="l" defTabSz="357859" rtl="0" eaLnBrk="1" latinLnBrk="0" hangingPunct="1">
              <a:defRPr sz="1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33" b="1" dirty="0"/>
              <a:t>Validation/tests of space electronics for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/>
              <a:t>Satellites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/>
              <a:t>Space exploration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/>
              <a:t>Planes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2133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7FF29B-394D-9B56-F33E-97E3E31989A6}"/>
              </a:ext>
            </a:extLst>
          </p:cNvPr>
          <p:cNvSpPr txBox="1"/>
          <p:nvPr/>
        </p:nvSpPr>
        <p:spPr>
          <a:xfrm>
            <a:off x="1212223" y="5404107"/>
            <a:ext cx="4235667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</a:rPr>
              <a:t>Science Case Workshop </a:t>
            </a:r>
          </a:p>
          <a:p>
            <a:pPr algn="l"/>
            <a:r>
              <a:rPr lang="en-US" sz="2800" b="1" dirty="0">
                <a:solidFill>
                  <a:srgbClr val="FF0000"/>
                </a:solidFill>
              </a:rPr>
              <a:t>29-30 April 2026</a:t>
            </a:r>
          </a:p>
          <a:p>
            <a:pPr algn="l"/>
            <a:r>
              <a:rPr lang="en-US" sz="2800" b="1" dirty="0">
                <a:solidFill>
                  <a:srgbClr val="FF0000"/>
                </a:solidFill>
              </a:rPr>
              <a:t>Paul Scherrer Institute</a:t>
            </a:r>
          </a:p>
        </p:txBody>
      </p:sp>
    </p:spTree>
    <p:extLst>
      <p:ext uri="{BB962C8B-B14F-4D97-AF65-F5344CB8AC3E}">
        <p14:creationId xmlns:p14="http://schemas.microsoft.com/office/powerpoint/2010/main" val="405945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B8BF6-994D-F331-298E-DCBBBBF96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78296"/>
            <a:ext cx="8964613" cy="810444"/>
          </a:xfrm>
        </p:spPr>
        <p:txBody>
          <a:bodyPr/>
          <a:lstStyle/>
          <a:p>
            <a:r>
              <a:rPr lang="en-GB" noProof="0"/>
              <a:t>Agenda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1C9756-45F9-5EB2-ABD8-7939EBE3B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25.06.2024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600AD6-5C6F-7122-BC7A-9D4579873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PSI Center for Neutron and Muon Sciences</a:t>
            </a:r>
            <a:endParaRPr kumimoji="0" lang="de-CH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ABFE3-7119-B484-EE9F-779778D71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2AD375-037F-43D0-B059-5172DA06796A}" type="slidenum">
              <a:rPr kumimoji="0" lang="de-CH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CH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5A9F72A3-BFDA-2F6F-975A-A18AB0031B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16" name="Picture 2" descr="Picture 2">
            <a:extLst>
              <a:ext uri="{FF2B5EF4-FFF2-40B4-BE49-F238E27FC236}">
                <a16:creationId xmlns:a16="http://schemas.microsoft.com/office/drawing/2014/main" id="{31A0866F-61AF-550B-0AF6-93AF522CB3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436" b="7665"/>
          <a:stretch>
            <a:fillRect/>
          </a:stretch>
        </p:blipFill>
        <p:spPr>
          <a:xfrm>
            <a:off x="-365510" y="-278013"/>
            <a:ext cx="13125069" cy="7776716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itel 2">
            <a:extLst>
              <a:ext uri="{FF2B5EF4-FFF2-40B4-BE49-F238E27FC236}">
                <a16:creationId xmlns:a16="http://schemas.microsoft.com/office/drawing/2014/main" id="{8C448B2D-B8C8-07BB-1C12-1C063DBE8954}"/>
              </a:ext>
            </a:extLst>
          </p:cNvPr>
          <p:cNvSpPr txBox="1"/>
          <p:nvPr/>
        </p:nvSpPr>
        <p:spPr>
          <a:xfrm>
            <a:off x="4084766" y="1647871"/>
            <a:ext cx="5115908" cy="869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defTabSz="868680">
              <a:spcBef>
                <a:spcPts val="0"/>
              </a:spcBef>
              <a:defRPr sz="3135" b="1">
                <a:solidFill>
                  <a:srgbClr val="535353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dirty="0">
                <a:solidFill>
                  <a:schemeClr val="bg1"/>
                </a:solidFill>
              </a:rPr>
              <a:t>Paul Scherrer </a:t>
            </a:r>
            <a:r>
              <a:rPr dirty="0" err="1">
                <a:solidFill>
                  <a:schemeClr val="bg1"/>
                </a:solidFill>
              </a:rPr>
              <a:t>Institut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C16C9D-DDE4-7549-3EE5-446FB4455352}"/>
              </a:ext>
            </a:extLst>
          </p:cNvPr>
          <p:cNvSpPr txBox="1"/>
          <p:nvPr/>
        </p:nvSpPr>
        <p:spPr>
          <a:xfrm>
            <a:off x="8649148" y="4622472"/>
            <a:ext cx="905856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SINQ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F669C7-5244-71C7-A3BB-47361CAFC617}"/>
              </a:ext>
            </a:extLst>
          </p:cNvPr>
          <p:cNvSpPr txBox="1"/>
          <p:nvPr/>
        </p:nvSpPr>
        <p:spPr>
          <a:xfrm>
            <a:off x="9875837" y="3872748"/>
            <a:ext cx="588857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SLS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1AE75F-E020-2990-614E-93F28842D887}"/>
              </a:ext>
            </a:extLst>
          </p:cNvPr>
          <p:cNvSpPr txBox="1"/>
          <p:nvPr/>
        </p:nvSpPr>
        <p:spPr>
          <a:xfrm>
            <a:off x="11804519" y="4609882"/>
            <a:ext cx="70866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r>
              <a:rPr lang="en-GB" sz="2400" b="1" dirty="0" err="1">
                <a:solidFill>
                  <a:schemeClr val="bg1"/>
                </a:solidFill>
                <a:latin typeface="+mn-ea"/>
              </a:rPr>
              <a:t>S</a:t>
            </a:r>
            <a:r>
              <a:rPr lang="en-GB" sz="2400" b="1" dirty="0" err="1">
                <a:solidFill>
                  <a:schemeClr val="bg1"/>
                </a:solidFill>
                <a:latin typeface="Symbol" pitchFamily="2" charset="2"/>
              </a:rPr>
              <a:t>m</a:t>
            </a:r>
            <a:r>
              <a:rPr lang="en-GB" sz="2400" b="1" dirty="0" err="1">
                <a:solidFill>
                  <a:schemeClr val="bg1"/>
                </a:solidFill>
                <a:latin typeface="+mn-ea"/>
              </a:rPr>
              <a:t>S</a:t>
            </a:r>
            <a:endParaRPr lang="en-GB" sz="24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0CC71D-60C3-09CC-C6BC-CEEB4D324102}"/>
              </a:ext>
            </a:extLst>
          </p:cNvPr>
          <p:cNvSpPr txBox="1"/>
          <p:nvPr/>
        </p:nvSpPr>
        <p:spPr>
          <a:xfrm>
            <a:off x="5032327" y="3472026"/>
            <a:ext cx="1436161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r>
              <a:rPr lang="en-GB" sz="2400" b="1" dirty="0" err="1">
                <a:solidFill>
                  <a:schemeClr val="bg1"/>
                </a:solidFill>
              </a:rPr>
              <a:t>SwissFEL</a:t>
            </a:r>
            <a:endParaRPr lang="en-GB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3692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8D9A36-7005-5217-6580-897F1EAC8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026069-2C42-D3E7-71BB-EC740BE52F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noProof="0" dirty="0"/>
              <a:t>Thank you.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287D0A3-DDAE-C0BE-7BF6-B814DD3B02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dirty="0"/>
              <a:t>Michel Kenzelmann</a:t>
            </a:r>
            <a:endParaRPr lang="en-GB" noProof="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193EFC6-6422-7F5B-8302-F7F65A7D0C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GB" dirty="0"/>
              <a:t>ICANS 2026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532233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66194D-3393-3F29-B2C4-0536E4A41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606DE8-6C41-4D92-B2CB-09ED7CAF9EB3}" type="datetime1">
              <a:rPr lang="de-CH" smtClean="0"/>
              <a:t>12.04.26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F1466E-BEE5-74FA-45FC-B17D96AE9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2AD375-037F-43D0-B059-5172DA06796A}" type="slidenum">
              <a:rPr lang="en-GB" smtClean="0"/>
              <a:t>4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9E9BFB9-B4D3-923B-6534-CECBCE60C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Large-scale user facilities at PSI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B7349E-6B0A-521F-9389-E7181838AFF6}"/>
              </a:ext>
            </a:extLst>
          </p:cNvPr>
          <p:cNvSpPr txBox="1"/>
          <p:nvPr/>
        </p:nvSpPr>
        <p:spPr bwMode="auto">
          <a:xfrm>
            <a:off x="3050381" y="3244334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186617-06E0-BEAC-57B8-7FDFA1EA5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7845" y="3876260"/>
            <a:ext cx="3619500" cy="22621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D25ACF-0A3A-9CD6-EE3D-134E92315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0216" y="1222832"/>
            <a:ext cx="3570070" cy="22312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33D9DF-99C9-C585-077D-8A9C8288B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655" y="3958870"/>
            <a:ext cx="3470312" cy="21689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96B39C-BF60-3F69-7D03-8796042D5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1803" y="1207385"/>
            <a:ext cx="3570070" cy="22312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9587E7-02E0-0C83-7089-6BB9E3DFFD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8672" y="3886214"/>
            <a:ext cx="3619500" cy="22621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36CDDD-F414-3D75-2147-EAEF937D5F15}"/>
              </a:ext>
            </a:extLst>
          </p:cNvPr>
          <p:cNvSpPr txBox="1"/>
          <p:nvPr/>
        </p:nvSpPr>
        <p:spPr bwMode="auto">
          <a:xfrm>
            <a:off x="8158005" y="1252852"/>
            <a:ext cx="1125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SwissFEL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EAFE76-D80E-C612-C23C-A332479CDCAB}"/>
              </a:ext>
            </a:extLst>
          </p:cNvPr>
          <p:cNvSpPr txBox="1"/>
          <p:nvPr/>
        </p:nvSpPr>
        <p:spPr bwMode="auto">
          <a:xfrm>
            <a:off x="4287278" y="1252852"/>
            <a:ext cx="2042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Swiss Light Source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BB17B7-9859-AA50-4618-D355FE058817}"/>
              </a:ext>
            </a:extLst>
          </p:cNvPr>
          <p:cNvSpPr txBox="1"/>
          <p:nvPr/>
        </p:nvSpPr>
        <p:spPr bwMode="auto">
          <a:xfrm>
            <a:off x="4234640" y="3936375"/>
            <a:ext cx="3432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Swiss Neutron Spallation Source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D02BF8-B653-125B-B49F-453060752388}"/>
              </a:ext>
            </a:extLst>
          </p:cNvPr>
          <p:cNvSpPr txBox="1"/>
          <p:nvPr/>
        </p:nvSpPr>
        <p:spPr bwMode="auto">
          <a:xfrm>
            <a:off x="474655" y="3987206"/>
            <a:ext cx="3384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CHRISP: particle physics facility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291E1A-C2A1-01F0-752A-755AC2046102}"/>
              </a:ext>
            </a:extLst>
          </p:cNvPr>
          <p:cNvSpPr txBox="1"/>
          <p:nvPr/>
        </p:nvSpPr>
        <p:spPr bwMode="auto">
          <a:xfrm>
            <a:off x="8014865" y="3890424"/>
            <a:ext cx="2122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Swiss Muon Source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CFB23B-D278-10FC-AF31-49F7CC92C595}"/>
              </a:ext>
            </a:extLst>
          </p:cNvPr>
          <p:cNvSpPr txBox="1"/>
          <p:nvPr/>
        </p:nvSpPr>
        <p:spPr bwMode="auto">
          <a:xfrm>
            <a:off x="507173" y="1207384"/>
            <a:ext cx="325675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Several large facilities at single location and integrated in single institute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Five large user facilities with peer-review access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743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D51893-1DF8-E260-864F-DEFF8043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06DE8-6C41-4D92-B2CB-09ED7CAF9EB3}" type="datetime1">
              <a:rPr lang="de-CH" noProof="0" smtClean="0"/>
              <a:t>12.04.26</a:t>
            </a:fld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82158-1A31-41C7-3355-604753230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Neutron and Muon Sciences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A1D7C2-0193-5923-FFC0-77022CBF5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5</a:t>
            </a:fld>
            <a:endParaRPr lang="en-GB" noProof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885743A8-61E9-FDB3-69D4-8C8C005DF2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5325" y="309411"/>
            <a:ext cx="6708025" cy="381376"/>
          </a:xfrm>
          <a:prstGeom prst="rect">
            <a:avLst/>
          </a:prstGeom>
        </p:spPr>
        <p:txBody>
          <a:bodyPr/>
          <a:lstStyle/>
          <a:p>
            <a:r>
              <a:rPr dirty="0"/>
              <a:t>Paul Scherrer Institute in numbers</a:t>
            </a:r>
          </a:p>
        </p:txBody>
      </p:sp>
      <p:sp>
        <p:nvSpPr>
          <p:cNvPr id="8" name="Where Science meets Society">
            <a:extLst>
              <a:ext uri="{FF2B5EF4-FFF2-40B4-BE49-F238E27FC236}">
                <a16:creationId xmlns:a16="http://schemas.microsoft.com/office/drawing/2014/main" id="{FFCBDA73-E3CC-DDB1-3CF2-904FD5215E25}"/>
              </a:ext>
            </a:extLst>
          </p:cNvPr>
          <p:cNvSpPr txBox="1"/>
          <p:nvPr/>
        </p:nvSpPr>
        <p:spPr>
          <a:xfrm>
            <a:off x="695325" y="1154340"/>
            <a:ext cx="1810348" cy="553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rgbClr val="FF2600"/>
                </a:solidFill>
              </a:defRPr>
            </a:lvl1pPr>
          </a:lstStyle>
          <a:p>
            <a:r>
              <a:rPr dirty="0"/>
              <a:t>Where Science meets Society</a:t>
            </a:r>
          </a:p>
        </p:txBody>
      </p:sp>
      <p:sp>
        <p:nvSpPr>
          <p:cNvPr id="9" name="4800 users/year…">
            <a:extLst>
              <a:ext uri="{FF2B5EF4-FFF2-40B4-BE49-F238E27FC236}">
                <a16:creationId xmlns:a16="http://schemas.microsoft.com/office/drawing/2014/main" id="{5229BE18-924D-CA1E-C660-EA9E82595B1D}"/>
              </a:ext>
            </a:extLst>
          </p:cNvPr>
          <p:cNvSpPr txBox="1"/>
          <p:nvPr/>
        </p:nvSpPr>
        <p:spPr>
          <a:xfrm>
            <a:off x="652529" y="2801039"/>
            <a:ext cx="2515976" cy="1255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40000"/>
              </a:lnSpc>
              <a:defRPr sz="2000">
                <a:solidFill>
                  <a:srgbClr val="942192"/>
                </a:solidFill>
              </a:defRPr>
            </a:pPr>
            <a:r>
              <a:rPr dirty="0"/>
              <a:t>4800 users/year</a:t>
            </a:r>
          </a:p>
          <a:p>
            <a:pPr>
              <a:lnSpc>
                <a:spcPct val="140000"/>
              </a:lnSpc>
              <a:defRPr sz="2000">
                <a:solidFill>
                  <a:srgbClr val="942192"/>
                </a:solidFill>
              </a:defRPr>
            </a:pPr>
            <a:r>
              <a:rPr dirty="0"/>
              <a:t>1400 publications/year</a:t>
            </a:r>
          </a:p>
          <a:p>
            <a:pPr>
              <a:lnSpc>
                <a:spcPct val="140000"/>
              </a:lnSpc>
              <a:defRPr sz="2000">
                <a:solidFill>
                  <a:srgbClr val="942192"/>
                </a:solidFill>
              </a:defRPr>
            </a:pPr>
            <a:r>
              <a:rPr dirty="0"/>
              <a:t>5900 patients/year</a:t>
            </a:r>
          </a:p>
        </p:txBody>
      </p:sp>
      <p:sp>
        <p:nvSpPr>
          <p:cNvPr id="10" name="Overall staff 2100 (1/3 externally financed)…">
            <a:extLst>
              <a:ext uri="{FF2B5EF4-FFF2-40B4-BE49-F238E27FC236}">
                <a16:creationId xmlns:a16="http://schemas.microsoft.com/office/drawing/2014/main" id="{05DB2BBD-0C06-25AD-A3F3-364E9515A6D0}"/>
              </a:ext>
            </a:extLst>
          </p:cNvPr>
          <p:cNvSpPr txBox="1"/>
          <p:nvPr/>
        </p:nvSpPr>
        <p:spPr>
          <a:xfrm>
            <a:off x="3793854" y="1175495"/>
            <a:ext cx="4177490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sz="1800">
                <a:solidFill>
                  <a:srgbClr val="0433FF"/>
                </a:solidFill>
              </a:defRPr>
            </a:pPr>
            <a:r>
              <a:rPr dirty="0"/>
              <a:t>Overall staff 2100 (1/3 externally financed)</a:t>
            </a:r>
          </a:p>
          <a:p>
            <a:pPr>
              <a:defRPr sz="1800">
                <a:solidFill>
                  <a:srgbClr val="0433FF"/>
                </a:solidFill>
              </a:defRPr>
            </a:pPr>
            <a:r>
              <a:rPr dirty="0"/>
              <a:t>320 Ph</a:t>
            </a:r>
            <a:r>
              <a:rPr lang="en-US" dirty="0"/>
              <a:t>D</a:t>
            </a:r>
            <a:r>
              <a:rPr dirty="0"/>
              <a:t> students, 100 technical students</a:t>
            </a:r>
          </a:p>
        </p:txBody>
      </p:sp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52EF45F2-A8C8-B23B-9E0E-43F728EF1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4002" y="2202733"/>
            <a:ext cx="7318798" cy="378673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8260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A69FC-63D5-C266-9BB3-798ECB516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031453-ADC0-7013-1CA0-93A9CED46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0442" y="140866"/>
            <a:ext cx="9677400" cy="657626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24AC3F-9351-7047-9BD7-347E52715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606DE8-6C41-4D92-B2CB-09ED7CAF9EB3}" type="datetime1">
              <a:rPr lang="de-CH" smtClean="0"/>
              <a:t>12.04.26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A10A3A-517B-94F1-4540-48F4C1CEF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2AD375-037F-43D0-B059-5172DA06796A}" type="slidenum">
              <a:rPr lang="en-GB" smtClean="0"/>
              <a:t>6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DE5CB4F-673B-9BC7-8AEA-41203EFB5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HIPA and SINQ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CC5C84A-6851-A1AD-7100-F0846B617CF1}"/>
              </a:ext>
            </a:extLst>
          </p:cNvPr>
          <p:cNvGrpSpPr/>
          <p:nvPr/>
        </p:nvGrpSpPr>
        <p:grpSpPr>
          <a:xfrm>
            <a:off x="467360" y="993586"/>
            <a:ext cx="5406668" cy="3122140"/>
            <a:chOff x="467360" y="993586"/>
            <a:chExt cx="5406668" cy="312214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241D720-7CEA-F4DB-64F6-0A31BD507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7360" y="993586"/>
              <a:ext cx="4424994" cy="150206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2D2DB73-F551-29E3-D956-66E71982E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55605" y="2476696"/>
              <a:ext cx="2649028" cy="163903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4F91783-2FD9-758D-8216-362588531CDD}"/>
                </a:ext>
              </a:extLst>
            </p:cNvPr>
            <p:cNvSpPr/>
            <p:nvPr/>
          </p:nvSpPr>
          <p:spPr bwMode="auto">
            <a:xfrm rot="20745929">
              <a:off x="4813440" y="1063485"/>
              <a:ext cx="1060588" cy="6206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6371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C8DC65-3215-8B43-BF35-2B21089AB89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47056" y="1301457"/>
            <a:ext cx="11027207" cy="5257800"/>
          </a:xfrm>
        </p:spPr>
        <p:txBody>
          <a:bodyPr/>
          <a:lstStyle/>
          <a:p>
            <a:pPr marL="285744" indent="-285744">
              <a:lnSpc>
                <a:spcPct val="150000"/>
              </a:lnSpc>
            </a:pPr>
            <a:r>
              <a:rPr lang="en-GB" sz="2400" kern="1000" spc="31" dirty="0">
                <a:cs typeface="Franklin Gothic Book"/>
              </a:rPr>
              <a:t>In 2024: SINQ ran from late May through Christmas with 13 user instruments</a:t>
            </a:r>
          </a:p>
          <a:p>
            <a:pPr marL="285744" indent="-285744">
              <a:lnSpc>
                <a:spcPct val="150000"/>
              </a:lnSpc>
            </a:pPr>
            <a:r>
              <a:rPr lang="en-GB" sz="2400" kern="1000" spc="31" dirty="0">
                <a:cs typeface="Franklin Gothic Book"/>
              </a:rPr>
              <a:t>In 2025: SINQ ran from late May through Christmas with 10 user instruments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9E8D49B-EAAB-D141-A540-1903E593E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26" y="385971"/>
            <a:ext cx="8944033" cy="508500"/>
          </a:xfrm>
        </p:spPr>
        <p:txBody>
          <a:bodyPr/>
          <a:lstStyle/>
          <a:p>
            <a:r>
              <a:rPr lang="en-US" sz="2600" dirty="0"/>
              <a:t>SINQ operations and user instruments in 2024 and 2025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4A27AE57-7344-357B-2682-0C0518580F4D}"/>
              </a:ext>
            </a:extLst>
          </p:cNvPr>
          <p:cNvSpPr txBox="1">
            <a:spLocks/>
          </p:cNvSpPr>
          <p:nvPr/>
        </p:nvSpPr>
        <p:spPr>
          <a:xfrm>
            <a:off x="947057" y="2495406"/>
            <a:ext cx="5533954" cy="3002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1074685" marR="0" indent="-179380" algn="l" defTabSz="914400" rtl="0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1257238" marR="0" indent="-182554" algn="l" defTabSz="914400" rtl="0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Symbol" panose="05050102010706020507" pitchFamily="18" charset="2"/>
              <a:buChar char="-"/>
              <a:tabLst/>
              <a:defRPr sz="1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1436616" marR="0" indent="-179380" algn="l" defTabSz="914400" rtl="0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Symbol" panose="05050102010706020507" pitchFamily="18" charset="2"/>
              <a:buChar char="-"/>
              <a:tabLst/>
              <a:defRPr sz="1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1614408" marR="0" indent="-177792" algn="l" defTabSz="914400" rtl="0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Symbol" panose="05050102010706020507" pitchFamily="18" charset="2"/>
              <a:buChar char="-"/>
              <a:tabLst/>
              <a:defRPr sz="1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285744" indent="-285744">
              <a:lnSpc>
                <a:spcPct val="150000"/>
              </a:lnSpc>
            </a:pPr>
            <a:r>
              <a:rPr lang="en-GB" sz="2400" kern="1000" spc="31" dirty="0">
                <a:cs typeface="Franklin Gothic Book"/>
              </a:rPr>
              <a:t>SANS-LLB will enter user service this summer</a:t>
            </a:r>
          </a:p>
          <a:p>
            <a:pPr marL="285744" indent="-285744">
              <a:lnSpc>
                <a:spcPct val="150000"/>
              </a:lnSpc>
            </a:pPr>
            <a:r>
              <a:rPr lang="en-GB" sz="2400" kern="1000" spc="31" dirty="0">
                <a:cs typeface="Franklin Gothic Book"/>
              </a:rPr>
              <a:t>NEUTRA was upgraded in 2025 und re-enters user service this summer</a:t>
            </a:r>
          </a:p>
          <a:p>
            <a:pPr marL="285744" indent="-285744">
              <a:lnSpc>
                <a:spcPct val="150000"/>
              </a:lnSpc>
            </a:pPr>
            <a:r>
              <a:rPr lang="en-GB" sz="2400" kern="1000" spc="31" dirty="0">
                <a:cs typeface="Franklin Gothic Book"/>
              </a:rPr>
              <a:t>POLDI is being upgraded and is not available currently</a:t>
            </a:r>
          </a:p>
          <a:p>
            <a:pPr marL="285744" indent="-285744">
              <a:lnSpc>
                <a:spcPct val="150000"/>
              </a:lnSpc>
            </a:pPr>
            <a:endParaRPr lang="en-GB" sz="2400" kern="1000" spc="31" dirty="0">
              <a:cs typeface="Franklin Gothic Book"/>
            </a:endParaRPr>
          </a:p>
          <a:p>
            <a:endParaRPr lang="en-US" sz="2267" dirty="0"/>
          </a:p>
        </p:txBody>
      </p:sp>
      <p:pic>
        <p:nvPicPr>
          <p:cNvPr id="7" name="Picture 2" descr="Picture 2">
            <a:extLst>
              <a:ext uri="{FF2B5EF4-FFF2-40B4-BE49-F238E27FC236}">
                <a16:creationId xmlns:a16="http://schemas.microsoft.com/office/drawing/2014/main" id="{E970E5E4-52DB-F439-6156-5B916BC52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4097" y="2612319"/>
            <a:ext cx="2651645" cy="39469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6323650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5A780-34E1-1503-234B-6C93EB038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41D884-0664-F687-0580-C14AAD759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78296"/>
            <a:ext cx="2952403" cy="810444"/>
          </a:xfrm>
        </p:spPr>
        <p:txBody>
          <a:bodyPr/>
          <a:lstStyle/>
          <a:p>
            <a:r>
              <a:rPr lang="de-CH" dirty="0" err="1"/>
              <a:t>Availability</a:t>
            </a:r>
            <a:r>
              <a:rPr lang="de-CH" dirty="0"/>
              <a:t> HIPA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648E04B-87E7-70BA-6C8D-6E91E2633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Paul Scherrer Institute PSI</a:t>
            </a:r>
            <a:endParaRPr lang="en-GB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4866034-BEC4-598C-D7D1-7B872D9FA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8</a:t>
            </a:fld>
            <a:endParaRPr lang="en-GB" noProof="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36A06E1-42A6-82EB-B562-50F8138F8FFD}"/>
              </a:ext>
            </a:extLst>
          </p:cNvPr>
          <p:cNvSpPr txBox="1"/>
          <p:nvPr/>
        </p:nvSpPr>
        <p:spPr>
          <a:xfrm>
            <a:off x="9120336" y="797340"/>
            <a:ext cx="15121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dirty="0"/>
              <a:t>2025: 90.8%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EC7B378-E149-3FF2-FECA-29055D83917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328" y="1196752"/>
            <a:ext cx="11665735" cy="3053924"/>
          </a:xfrm>
          <a:prstGeom prst="rect">
            <a:avLst/>
          </a:prstGeom>
        </p:spPr>
      </p:pic>
      <p:pic>
        <p:nvPicPr>
          <p:cNvPr id="3" name="Grafik 2" descr="Ein Bild, das Bautechnik, Maschine, Platane Flugzeug Hobel, Stahl enthält.&#10;&#10;KI-generierte Inhalte können fehlerhaft sein.">
            <a:extLst>
              <a:ext uri="{FF2B5EF4-FFF2-40B4-BE49-F238E27FC236}">
                <a16:creationId xmlns:a16="http://schemas.microsoft.com/office/drawing/2014/main" id="{B2683EC9-2246-0FAF-8868-0FEF21A6B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38" y="4414957"/>
            <a:ext cx="3197254" cy="179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576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3468813-C8C5-EFC3-A5F1-7C341743B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Paul Scherrer Institute PSI</a:t>
            </a:r>
            <a:endParaRPr lang="en-GB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0F360A8-1CAE-592D-B7C3-47F70A8BC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9</a:t>
            </a:fld>
            <a:endParaRPr lang="en-GB" noProof="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A245D5A-0E32-CD27-F052-88C68F7EA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188640"/>
            <a:ext cx="10591023" cy="607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278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enutzerdefiniertes Design">
  <a:themeElements>
    <a:clrScheme name="PSI">
      <a:dk1>
        <a:sysClr val="windowText" lastClr="000000"/>
      </a:dk1>
      <a:lt1>
        <a:sysClr val="window" lastClr="FFFFFF"/>
      </a:lt1>
      <a:dk2>
        <a:srgbClr val="4B4B4B"/>
      </a:dk2>
      <a:lt2>
        <a:srgbClr val="B9B9B9"/>
      </a:lt2>
      <a:accent1>
        <a:srgbClr val="0014E6"/>
      </a:accent1>
      <a:accent2>
        <a:srgbClr val="00F0A0"/>
      </a:accent2>
      <a:accent3>
        <a:srgbClr val="DC005A"/>
      </a:accent3>
      <a:accent4>
        <a:srgbClr val="6E14DC"/>
      </a:accent4>
      <a:accent5>
        <a:srgbClr val="F0F500"/>
      </a:accent5>
      <a:accent6>
        <a:srgbClr val="F050FA"/>
      </a:accent6>
      <a:hlink>
        <a:srgbClr val="000000"/>
      </a:hlink>
      <a:folHlink>
        <a:srgbClr val="000000"/>
      </a:folHlink>
    </a:clrScheme>
    <a:fontScheme name="PSI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 PSI CNM V8" id="{32543CE9-4DF9-42F6-B9AD-AD8F23CC00CB}" vid="{2AF3F73A-EC37-4937-B1EC-27A2EC5D89A9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0F1550D506774082635EFC8702BABB" ma:contentTypeVersion="4" ma:contentTypeDescription="Create a new document." ma:contentTypeScope="" ma:versionID="78542d8cc92070de25d09a10637c6b27">
  <xsd:schema xmlns:xsd="http://www.w3.org/2001/XMLSchema" xmlns:xs="http://www.w3.org/2001/XMLSchema" xmlns:p="http://schemas.microsoft.com/office/2006/metadata/properties" xmlns:ns2="8d9e6202-cc0e-44db-8911-e164e043bfe9" targetNamespace="http://schemas.microsoft.com/office/2006/metadata/properties" ma:root="true" ma:fieldsID="4af3c0ebff0fb439c7b39e4f34eaecb7" ns2:_="">
    <xsd:import namespace="8d9e6202-cc0e-44db-8911-e164e043bf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9e6202-cc0e-44db-8911-e164e043bf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3086458-71A8-41E6-8A75-9BC151583D0B}">
  <ds:schemaRefs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www.w3.org/XML/1998/namespace"/>
    <ds:schemaRef ds:uri="http://purl.org/dc/terms/"/>
    <ds:schemaRef ds:uri="8d9e6202-cc0e-44db-8911-e164e043bfe9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D90AB95-D492-4C83-AB3E-2881230218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d9e6202-cc0e-44db-8911-e164e043bfe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8EEF90C-3300-4605-910B-581231382BC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6753</TotalTime>
  <Words>2162</Words>
  <Application>Microsoft Macintosh PowerPoint</Application>
  <PresentationFormat>Widescreen</PresentationFormat>
  <Paragraphs>342</Paragraphs>
  <Slides>30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Aptos</vt:lpstr>
      <vt:lpstr>Aptos Display</vt:lpstr>
      <vt:lpstr>Arial</vt:lpstr>
      <vt:lpstr>Arial Narrow</vt:lpstr>
      <vt:lpstr>Calibri</vt:lpstr>
      <vt:lpstr>Calibri Light</vt:lpstr>
      <vt:lpstr>Franklin Gothic Book</vt:lpstr>
      <vt:lpstr>Open Sans</vt:lpstr>
      <vt:lpstr>Roboto</vt:lpstr>
      <vt:lpstr>Rockwell</vt:lpstr>
      <vt:lpstr>Symbol</vt:lpstr>
      <vt:lpstr>Times</vt:lpstr>
      <vt:lpstr>Office</vt:lpstr>
      <vt:lpstr>Benutzerdefiniertes Design</vt:lpstr>
      <vt:lpstr>The Swiss Spallation Neutron Source SINQ</vt:lpstr>
      <vt:lpstr>Mission of PSI</vt:lpstr>
      <vt:lpstr>Agenda</vt:lpstr>
      <vt:lpstr>Large-scale user facilities at PSI</vt:lpstr>
      <vt:lpstr>Paul Scherrer Institute in numbers</vt:lpstr>
      <vt:lpstr>HIPA and SINQ</vt:lpstr>
      <vt:lpstr>SINQ operations and user instruments in 2024 and 2025</vt:lpstr>
      <vt:lpstr>Availability HIPA</vt:lpstr>
      <vt:lpstr>PowerPoint Presentation</vt:lpstr>
      <vt:lpstr>Submitted proposals SINQ</vt:lpstr>
      <vt:lpstr>Five years history key numbers SINQ</vt:lpstr>
      <vt:lpstr>Publications SINQ – 10y history</vt:lpstr>
      <vt:lpstr>PowerPoint Presentation</vt:lpstr>
      <vt:lpstr>Upgrades: thermal imaging instrument NEUTRA</vt:lpstr>
      <vt:lpstr>Upgrade of NEUTRA – highlight slide for DIRK Dec/2025 meeting </vt:lpstr>
      <vt:lpstr>First commercial beamtime on NEUTRA</vt:lpstr>
      <vt:lpstr>First in-house/user NEUTRA experiments</vt:lpstr>
      <vt:lpstr>Upgrade: engineering diffraction instrument POLDI</vt:lpstr>
      <vt:lpstr>POLDI 2.0</vt:lpstr>
      <vt:lpstr>SANS-LLB in user service</vt:lpstr>
      <vt:lpstr>Planned instrument upgrade projects </vt:lpstr>
      <vt:lpstr>Digital laboratory</vt:lpstr>
      <vt:lpstr>Optimizing the experiment life cycle</vt:lpstr>
      <vt:lpstr>Secure global data connection</vt:lpstr>
      <vt:lpstr>Simulations-as-a-service</vt:lpstr>
      <vt:lpstr>SINQ++ : Neutrons for Science and Society</vt:lpstr>
      <vt:lpstr>SINQ++: North Hall SINQ Expansion and Source Renewal</vt:lpstr>
      <vt:lpstr>SINQ++ Cold Source Upgrade     </vt:lpstr>
      <vt:lpstr>SINQ++: Societal and Strategic Applications of Neutron Science</vt:lpstr>
      <vt:lpstr>Thank you.</vt:lpstr>
    </vt:vector>
  </TitlesOfParts>
  <Company>Paul Scherrer Institut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Laboratory for Neutron Scattering and Imaging</dc:title>
  <dc:creator>Hunziker Larissa</dc:creator>
  <cp:lastModifiedBy>Kenzelmann, Michel</cp:lastModifiedBy>
  <cp:revision>60</cp:revision>
  <cp:lastPrinted>2026-04-13T04:32:17Z</cp:lastPrinted>
  <dcterms:created xsi:type="dcterms:W3CDTF">2024-08-16T06:19:12Z</dcterms:created>
  <dcterms:modified xsi:type="dcterms:W3CDTF">2026-04-13T05:36:30Z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0x010100220F1550D506774082635EFC8702BABB</vt:lpwstr>
  </property>
</Properties>
</file>