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62" r:id="rId2"/>
    <p:sldId id="267" r:id="rId3"/>
    <p:sldId id="272" r:id="rId4"/>
    <p:sldId id="274" r:id="rId5"/>
    <p:sldId id="1457" r:id="rId6"/>
    <p:sldId id="1490" r:id="rId7"/>
    <p:sldId id="1463" r:id="rId8"/>
    <p:sldId id="1491" r:id="rId9"/>
    <p:sldId id="1329" r:id="rId10"/>
    <p:sldId id="1502" r:id="rId11"/>
    <p:sldId id="1469" r:id="rId12"/>
    <p:sldId id="278" r:id="rId13"/>
    <p:sldId id="1489" r:id="rId14"/>
    <p:sldId id="1506" r:id="rId15"/>
    <p:sldId id="1507" r:id="rId16"/>
    <p:sldId id="1493" r:id="rId17"/>
    <p:sldId id="1499" r:id="rId18"/>
    <p:sldId id="1492" r:id="rId19"/>
    <p:sldId id="1494" r:id="rId20"/>
    <p:sldId id="1495" r:id="rId21"/>
    <p:sldId id="1496" r:id="rId22"/>
    <p:sldId id="279" r:id="rId23"/>
    <p:sldId id="1485" r:id="rId24"/>
    <p:sldId id="1503" r:id="rId25"/>
    <p:sldId id="1504" r:id="rId26"/>
    <p:sldId id="1501" r:id="rId27"/>
    <p:sldId id="1505" r:id="rId28"/>
    <p:sldId id="282" r:id="rId29"/>
    <p:sldId id="277" r:id="rId30"/>
    <p:sldId id="1334" r:id="rId31"/>
    <p:sldId id="1497" r:id="rId32"/>
    <p:sldId id="1487" r:id="rId33"/>
    <p:sldId id="1500" r:id="rId34"/>
    <p:sldId id="1481" r:id="rId35"/>
    <p:sldId id="1477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  <a:srgbClr val="41DCF0"/>
    <a:srgbClr val="CCCCCC"/>
    <a:srgbClr val="666666"/>
    <a:srgbClr val="FECC99"/>
    <a:srgbClr val="FEE6CC"/>
    <a:srgbClr val="CCDFDB"/>
    <a:srgbClr val="E5F0EC"/>
    <a:srgbClr val="D7E59A"/>
    <a:srgbClr val="EB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7" autoAdjust="0"/>
    <p:restoredTop sz="94681" autoAdjust="0"/>
  </p:normalViewPr>
  <p:slideViewPr>
    <p:cSldViewPr snapToGrid="0" snapToObjects="1">
      <p:cViewPr varScale="1">
        <p:scale>
          <a:sx n="125" d="100"/>
          <a:sy n="125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2026-04-13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2026-04-13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C796F-EEDA-15CC-C794-0A79FA84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ESS Licensing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2AFBB-2155-7E6D-EADC-7BA2DE1A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BCC38-5C35-D13D-5B96-E5820353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36AC6-D228-3F0D-D831-4682F261D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0075" lvl="1" indent="-457200">
              <a:buFont typeface="+mj-lt"/>
              <a:buAutoNum type="arabicPeriod"/>
            </a:pPr>
            <a:r>
              <a:rPr lang="en-SE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600075" lvl="1" indent="-457200">
              <a:buFont typeface="+mj-lt"/>
              <a:buAutoNum type="arabicPeriod"/>
            </a:pPr>
            <a:r>
              <a:rPr lang="en-SE" dirty="0">
                <a:solidFill>
                  <a:schemeClr val="bg1">
                    <a:lumMod val="75000"/>
                  </a:schemeClr>
                </a:solidFill>
              </a:rPr>
              <a:t>Scope</a:t>
            </a:r>
          </a:p>
          <a:p>
            <a:pPr marL="600075" lvl="1" indent="-457200">
              <a:buFont typeface="+mj-lt"/>
              <a:buAutoNum type="arabicPeriod"/>
            </a:pPr>
            <a:r>
              <a:rPr lang="en-GB" dirty="0"/>
              <a:t>S</a:t>
            </a:r>
            <a:r>
              <a:rPr lang="en-SE" dirty="0"/>
              <a:t>ite description (Tech)</a:t>
            </a:r>
          </a:p>
          <a:p>
            <a:pPr marL="600075" lvl="1" indent="-457200">
              <a:buFont typeface="+mj-lt"/>
              <a:buAutoNum type="arabicPeriod"/>
            </a:pPr>
            <a:r>
              <a:rPr lang="en-SE" dirty="0"/>
              <a:t>Facility description (Tech)</a:t>
            </a:r>
          </a:p>
          <a:p>
            <a:pPr marL="600075" lvl="1" indent="-457200">
              <a:buFont typeface="+mj-lt"/>
              <a:buAutoNum type="arabicPeriod"/>
            </a:pPr>
            <a:r>
              <a:rPr lang="en-GB" dirty="0"/>
              <a:t>B</a:t>
            </a:r>
            <a:r>
              <a:rPr lang="en-SE" dirty="0"/>
              <a:t>asic radiation safety principles (ESH)</a:t>
            </a:r>
          </a:p>
          <a:p>
            <a:pPr marL="600075" lvl="1" indent="-457200">
              <a:buFont typeface="+mj-lt"/>
              <a:buAutoNum type="arabicPeriod"/>
            </a:pPr>
            <a:r>
              <a:rPr lang="en-GB" dirty="0"/>
              <a:t>O</a:t>
            </a:r>
            <a:r>
              <a:rPr lang="en-SE" dirty="0"/>
              <a:t>rganisation, governance and management of practices (WoW, Tech)</a:t>
            </a:r>
          </a:p>
          <a:p>
            <a:pPr marL="600075" lvl="1" indent="-457200">
              <a:buFont typeface="+mj-lt"/>
              <a:buAutoNum type="arabicPeriod"/>
            </a:pPr>
            <a:r>
              <a:rPr lang="en-GB" dirty="0"/>
              <a:t>P</a:t>
            </a:r>
            <a:r>
              <a:rPr lang="en-SE" dirty="0"/>
              <a:t>rotection of workers (ESH)</a:t>
            </a:r>
          </a:p>
          <a:p>
            <a:pPr marL="600075" lvl="1" indent="-457200">
              <a:buFont typeface="+mj-lt"/>
              <a:buAutoNum type="arabicPeriod"/>
            </a:pPr>
            <a:r>
              <a:rPr lang="en-GB" dirty="0"/>
              <a:t>P</a:t>
            </a:r>
            <a:r>
              <a:rPr lang="en-SE" dirty="0"/>
              <a:t>rotection of the general public and the environment during anticipated operations (ESH)</a:t>
            </a:r>
          </a:p>
          <a:p>
            <a:pPr lvl="1"/>
            <a:endParaRPr lang="en-S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D66256-2D0F-A326-E384-6EB036D49BC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601200" lvl="1" indent="-457200">
              <a:buFont typeface="+mj-lt"/>
              <a:buAutoNum type="arabicPeriod" startAt="9"/>
            </a:pPr>
            <a:r>
              <a:rPr lang="en-GB" dirty="0"/>
              <a:t>R</a:t>
            </a:r>
            <a:r>
              <a:rPr lang="en-SE" dirty="0"/>
              <a:t>adioactive waste, decommisioning and costs (ESH)</a:t>
            </a:r>
          </a:p>
          <a:p>
            <a:pPr marL="601200" lvl="1" indent="-457200">
              <a:buFont typeface="+mj-lt"/>
              <a:buAutoNum type="arabicPeriod" startAt="9"/>
            </a:pPr>
            <a:r>
              <a:rPr lang="en-GB" dirty="0"/>
              <a:t>E</a:t>
            </a:r>
            <a:r>
              <a:rPr lang="en-SE" dirty="0"/>
              <a:t>mergency preparedness (ESH)</a:t>
            </a:r>
          </a:p>
          <a:p>
            <a:pPr marL="601200" lvl="1" indent="-457200">
              <a:buFont typeface="+mj-lt"/>
              <a:buAutoNum type="arabicPeriod" startAt="9"/>
            </a:pPr>
            <a:r>
              <a:rPr lang="en-GB" dirty="0"/>
              <a:t>D</a:t>
            </a:r>
            <a:r>
              <a:rPr lang="en-SE" dirty="0"/>
              <a:t>esign and assessment (Tech/ESH)</a:t>
            </a:r>
          </a:p>
          <a:p>
            <a:pPr marL="601200" lvl="1" indent="-457200">
              <a:buFont typeface="+mj-lt"/>
              <a:buAutoNum type="arabicPeriod" startAt="9"/>
            </a:pPr>
            <a:r>
              <a:rPr lang="en-GB" dirty="0"/>
              <a:t>M</a:t>
            </a:r>
            <a:r>
              <a:rPr lang="en-SE" dirty="0"/>
              <a:t>echanical devices (Tech/Q)</a:t>
            </a:r>
          </a:p>
          <a:p>
            <a:pPr marL="601200" lvl="1" indent="-457200">
              <a:buFont typeface="+mj-lt"/>
              <a:buAutoNum type="arabicPeriod" startAt="9"/>
            </a:pPr>
            <a:r>
              <a:rPr lang="en-GB" dirty="0"/>
              <a:t>P</a:t>
            </a:r>
            <a:r>
              <a:rPr lang="en-SE" dirty="0"/>
              <a:t>hysical protection (ESH&amp;S)</a:t>
            </a:r>
          </a:p>
          <a:p>
            <a:pPr marL="601200" lvl="1" indent="-457200">
              <a:buFont typeface="+mj-lt"/>
              <a:buAutoNum type="arabicPeriod" startAt="9"/>
            </a:pPr>
            <a:r>
              <a:rPr lang="en-GB" dirty="0"/>
              <a:t>I</a:t>
            </a:r>
            <a:r>
              <a:rPr lang="en-SE" dirty="0"/>
              <a:t>nformation security (ESH&amp;S)</a:t>
            </a:r>
          </a:p>
          <a:p>
            <a:pPr marL="601200" lvl="1" indent="-457200">
              <a:buFont typeface="+mj-lt"/>
              <a:buAutoNum type="arabicPeriod" startAt="9"/>
            </a:pPr>
            <a:r>
              <a:rPr lang="en-SE" dirty="0"/>
              <a:t>Operations (OID/Tech)</a:t>
            </a:r>
          </a:p>
          <a:p>
            <a:pPr marL="601200" lvl="1" indent="-457200">
              <a:buFont typeface="+mj-lt"/>
              <a:buAutoNum type="arabicPeriod" startAt="9"/>
            </a:pPr>
            <a:r>
              <a:rPr lang="en-GB" dirty="0"/>
              <a:t>F</a:t>
            </a:r>
            <a:r>
              <a:rPr lang="en-SE" dirty="0"/>
              <a:t>acility safety (RSTF, 7-steps) (Tech)</a:t>
            </a:r>
          </a:p>
          <a:p>
            <a:pPr marL="601200" lvl="1" indent="-457200">
              <a:buFont typeface="+mj-lt"/>
              <a:buAutoNum type="arabicPeriod" startAt="8"/>
            </a:pPr>
            <a:endParaRPr lang="en-SE" dirty="0"/>
          </a:p>
          <a:p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06FF0-C291-5592-E89A-EE4AFFB53B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More than rad safety analysis – cSAR has 16 chapters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DC545-7D3F-AC42-8F3D-1C591889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B2499-6C2E-D465-E151-121FFC291EC9}"/>
              </a:ext>
            </a:extLst>
          </p:cNvPr>
          <p:cNvSpPr txBox="1"/>
          <p:nvPr/>
        </p:nvSpPr>
        <p:spPr>
          <a:xfrm>
            <a:off x="512669" y="6082060"/>
            <a:ext cx="11367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GB" sz="1400" dirty="0"/>
              <a:t>Scope split between ESH&amp; Security part of the organization, Technical Directorate, Operations – ALL are involved &amp; important</a:t>
            </a:r>
          </a:p>
          <a:p>
            <a:pPr algn="ctr" fontAlgn="b"/>
            <a:r>
              <a:rPr lang="en-GB" sz="1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Alignment across areas is critical and complex</a:t>
            </a:r>
          </a:p>
        </p:txBody>
      </p:sp>
    </p:spTree>
    <p:extLst>
      <p:ext uri="{BB962C8B-B14F-4D97-AF65-F5344CB8AC3E}">
        <p14:creationId xmlns:p14="http://schemas.microsoft.com/office/powerpoint/2010/main" val="370035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C796F-EEDA-15CC-C794-0A79FA84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780191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Connections from Radiation Safety Analyses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2AFBB-2155-7E6D-EADC-7BA2DE1A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all" spc="8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  <a:endParaRPr kumimoji="0" lang="sv-SE" sz="800" b="0" i="0" u="none" strike="noStrike" kern="1200" cap="all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BCC38-5C35-D13D-5B96-E5820353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D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0099D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36AC6-D228-3F0D-D831-4682F261D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SE" dirty="0"/>
              <a:t>Operational Limits &amp; Conditions (Ops)</a:t>
            </a:r>
          </a:p>
          <a:p>
            <a:pPr lvl="1"/>
            <a:r>
              <a:rPr lang="en-GB" dirty="0"/>
              <a:t>F</a:t>
            </a:r>
            <a:r>
              <a:rPr lang="en-SE" dirty="0"/>
              <a:t>acility monitoring (Ops, RP)</a:t>
            </a:r>
          </a:p>
          <a:p>
            <a:pPr lvl="1"/>
            <a:r>
              <a:rPr lang="en-GB" dirty="0"/>
              <a:t>M</a:t>
            </a:r>
            <a:r>
              <a:rPr lang="en-SE" dirty="0"/>
              <a:t>aintainability</a:t>
            </a:r>
          </a:p>
          <a:p>
            <a:pPr lvl="1"/>
            <a:r>
              <a:rPr lang="en-GB" dirty="0"/>
              <a:t>O</a:t>
            </a:r>
            <a:r>
              <a:rPr lang="en-SE" dirty="0"/>
              <a:t>perability </a:t>
            </a:r>
          </a:p>
          <a:p>
            <a:pPr lvl="1"/>
            <a:endParaRPr lang="en-S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D66256-2D0F-A326-E384-6EB036D49BC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SE" dirty="0"/>
              <a:t>Safe state determination (ESH</a:t>
            </a:r>
            <a:r>
              <a:rPr lang="en-GB" dirty="0"/>
              <a:t>&amp;S</a:t>
            </a:r>
            <a:r>
              <a:rPr lang="en-SE" dirty="0"/>
              <a:t>)</a:t>
            </a:r>
          </a:p>
          <a:p>
            <a:pPr lvl="1"/>
            <a:r>
              <a:rPr lang="en-SE" dirty="0"/>
              <a:t>Procedures to reach safe states (Ops)</a:t>
            </a:r>
          </a:p>
          <a:p>
            <a:pPr lvl="1"/>
            <a:r>
              <a:rPr lang="en-GB" dirty="0"/>
              <a:t>Emergency management (ESH&amp;S)</a:t>
            </a:r>
          </a:p>
          <a:p>
            <a:pPr lvl="1"/>
            <a:r>
              <a:rPr lang="en-GB" dirty="0"/>
              <a:t>Security (ESH&amp;S)</a:t>
            </a:r>
          </a:p>
          <a:p>
            <a:pPr lvl="1"/>
            <a:r>
              <a:rPr lang="en-US" dirty="0"/>
              <a:t>Radwaste (ESH</a:t>
            </a:r>
            <a:r>
              <a:rPr lang="en-GB" dirty="0"/>
              <a:t>&amp;S</a:t>
            </a:r>
            <a:r>
              <a:rPr lang="en-US" dirty="0"/>
              <a:t>)</a:t>
            </a:r>
            <a:endParaRPr lang="en-SE" dirty="0"/>
          </a:p>
          <a:p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06FF0-C291-5592-E89A-EE4AFFB53B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SE" dirty="0"/>
              <a:t>mpact on/feedback from other areas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DC545-7D3F-AC42-8F3D-1C591889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2026-04-13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B7FA-3BC0-7153-0A07-7E3C56362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80EBD3-7277-87FA-72DC-980A177745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F5F59F-0E97-2226-D24A-8906DCD97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EE233AC-09AF-21FE-BF89-7F88946A93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3C38D39-2FA1-8368-7822-CF16E762A2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577456" cy="2462613"/>
          </a:xfrm>
        </p:spPr>
        <p:txBody>
          <a:bodyPr/>
          <a:lstStyle/>
          <a:p>
            <a:r>
              <a:rPr lang="en-GB" dirty="0"/>
              <a:t>ESS Target Station: Radiation Safety Case 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36FD208F-4C4E-EE40-648A-9385126AAB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491" y="1061180"/>
            <a:ext cx="4255909" cy="829149"/>
          </a:xfrm>
        </p:spPr>
        <p:txBody>
          <a:bodyPr/>
          <a:lstStyle/>
          <a:p>
            <a:r>
              <a:rPr lang="sv-SE"/>
              <a:t>2</a:t>
            </a:r>
          </a:p>
        </p:txBody>
      </p:sp>
      <p:pic>
        <p:nvPicPr>
          <p:cNvPr id="6" name="Picture 5" descr="A group of people wearing safety vests and helmets&#10;&#10;AI-generated content may be incorrect.">
            <a:extLst>
              <a:ext uri="{FF2B5EF4-FFF2-40B4-BE49-F238E27FC236}">
                <a16:creationId xmlns:a16="http://schemas.microsoft.com/office/drawing/2014/main" id="{CDAD9C62-97F5-436A-0926-021B004443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7615" y="0"/>
            <a:ext cx="5741198" cy="3121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high angle view of a factory&#10;&#10;AI-generated content may be incorrect.">
            <a:extLst>
              <a:ext uri="{FF2B5EF4-FFF2-40B4-BE49-F238E27FC236}">
                <a16:creationId xmlns:a16="http://schemas.microsoft.com/office/drawing/2014/main" id="{B13B88C7-9B9B-BFD6-6E8C-BF5A5D3BE9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7615" y="3084375"/>
            <a:ext cx="5715974" cy="3773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48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9DD4-0D76-2A10-21FD-0FF9F74A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What areas are involved?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C4C22-DEA8-7394-A404-66B635EA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8FBE2-4C92-93C3-C1AC-C399E488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E88B3-221B-AFC1-9878-5358C2422A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Neutron source, waste management – all of D02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CF1655-90F1-A8B1-922F-2D3F55906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67" y="1331605"/>
            <a:ext cx="6218076" cy="2388865"/>
          </a:xfrm>
          <a:ln w="12700">
            <a:solidFill>
              <a:schemeClr val="tx1"/>
            </a:solidFill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796276-E78E-05FB-697D-9871EB06D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F2E3E-9514-000A-C5D7-8781173F57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67" y="3899361"/>
            <a:ext cx="11584438" cy="2805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10A46-76B0-AA53-AFA0-3BCAE828C9DD}"/>
              </a:ext>
            </a:extLst>
          </p:cNvPr>
          <p:cNvSpPr txBox="1"/>
          <p:nvPr/>
        </p:nvSpPr>
        <p:spPr>
          <a:xfrm>
            <a:off x="9304773" y="412960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b="1" dirty="0">
                <a:solidFill>
                  <a:srgbClr val="666666"/>
                </a:solidFill>
              </a:rPr>
              <a:t>D02</a:t>
            </a:r>
          </a:p>
        </p:txBody>
      </p:sp>
    </p:spTree>
    <p:extLst>
      <p:ext uri="{BB962C8B-B14F-4D97-AF65-F5344CB8AC3E}">
        <p14:creationId xmlns:p14="http://schemas.microsoft.com/office/powerpoint/2010/main" val="36801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54EF7-8354-9714-06EE-17A3F34DD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1BDC-DE2D-3B80-8328-2DAC44DA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Key Features of the ESS Target Station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D4561-4812-DB45-9506-55A756B8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6653E-FEBE-3D34-A2BE-A0C09E0B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CFA1F-FC3F-D152-8596-BCBB96E0F5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Neutron Factory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9420EC-6282-FF02-A9C2-07380F00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3DA418-CF0F-F34F-F22C-BDDA5BD9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D511555-81CD-268A-CE87-FB14D470DF72}"/>
              </a:ext>
            </a:extLst>
          </p:cNvPr>
          <p:cNvGrpSpPr>
            <a:grpSpLocks/>
          </p:cNvGrpSpPr>
          <p:nvPr/>
        </p:nvGrpSpPr>
        <p:grpSpPr bwMode="auto">
          <a:xfrm>
            <a:off x="856537" y="1361623"/>
            <a:ext cx="4114801" cy="4498975"/>
            <a:chOff x="3980464" y="1484783"/>
            <a:chExt cx="4865843" cy="5321491"/>
          </a:xfrm>
        </p:grpSpPr>
        <p:pic>
          <p:nvPicPr>
            <p:cNvPr id="9" name="Content Placeholder 4">
              <a:extLst>
                <a:ext uri="{FF2B5EF4-FFF2-40B4-BE49-F238E27FC236}">
                  <a16:creationId xmlns:a16="http://schemas.microsoft.com/office/drawing/2014/main" id="{2864F7B6-96C2-2776-B32A-E6DFA4848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550" y="1484783"/>
              <a:ext cx="3963170" cy="532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D428F06-A3B3-6C17-953F-67578F222E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0464" y="4819846"/>
              <a:ext cx="936104" cy="546068"/>
              <a:chOff x="3887239" y="4841012"/>
              <a:chExt cx="936104" cy="546068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B125D7C-A302-D7D9-757E-F5D493AED3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152526" y="5013176"/>
                <a:ext cx="576064" cy="14040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40005" dist="19939" dir="5400000" algn="tl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73B02186-046F-2E60-7F93-C908F3F71B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791870">
                <a:off x="3887239" y="4841012"/>
                <a:ext cx="936104" cy="546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dirty="0"/>
                  <a:t>proton</a:t>
                </a:r>
                <a:br>
                  <a:rPr lang="en-US" altLang="x-none" sz="1200" dirty="0"/>
                </a:br>
                <a:r>
                  <a:rPr lang="en-US" altLang="x-none" sz="1200" dirty="0"/>
                  <a:t>beam</a:t>
                </a:r>
              </a:p>
            </p:txBody>
          </p:sp>
        </p:grp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1AE52AD8-3AC6-41EF-44AD-9D0F4406C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196" y="5053977"/>
              <a:ext cx="936105" cy="764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proton</a:t>
              </a:r>
              <a:br>
                <a:rPr lang="en-US" altLang="x-none" sz="1200"/>
              </a:br>
              <a:r>
                <a:rPr lang="en-US" altLang="x-none" sz="1200"/>
                <a:t>beam window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C5EEA655-44AE-DDF3-B610-B46A41BB1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610" y="1902293"/>
              <a:ext cx="1465432" cy="76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chemeClr val="bg1"/>
                  </a:solidFill>
                </a:rPr>
                <a:t>proton beam instrumentation plug</a:t>
              </a: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047292E2-E8F0-EBF8-E431-AB787BABA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8273" y="1526536"/>
              <a:ext cx="1228523" cy="54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chemeClr val="bg1"/>
                  </a:solidFill>
                </a:rPr>
                <a:t>Moderator and reflector</a:t>
              </a: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FE26AD7-E63B-6818-4CAB-750639BD4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4782" y="4934498"/>
              <a:ext cx="682014" cy="54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target wheel </a:t>
              </a: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8A662B85-A051-3972-7AB3-7BD1FF261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3266" y="3776267"/>
              <a:ext cx="1183041" cy="98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neutron beam extraction port</a:t>
              </a: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359FC448-F13B-D60C-58BD-676E9F792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5614" y="2098693"/>
              <a:ext cx="1080121" cy="54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chemeClr val="bg1"/>
                  </a:solidFill>
                </a:rPr>
                <a:t>monolith vessel</a:t>
              </a: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A9A9A2AF-45A7-82AB-995A-A918CAB30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5162" y="4810734"/>
              <a:ext cx="1161144" cy="76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target monitoring plug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71162D9-4E9D-FA58-892A-92DDB65402E0}"/>
                </a:ext>
              </a:extLst>
            </p:cNvPr>
            <p:cNvCxnSpPr/>
            <p:nvPr/>
          </p:nvCxnSpPr>
          <p:spPr>
            <a:xfrm flipV="1">
              <a:off x="5399669" y="4904133"/>
              <a:ext cx="101372" cy="326725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60E18C-1B80-3DB7-D29E-3B906260E98B}"/>
                </a:ext>
              </a:extLst>
            </p:cNvPr>
            <p:cNvCxnSpPr/>
            <p:nvPr/>
          </p:nvCxnSpPr>
          <p:spPr>
            <a:xfrm flipH="1" flipV="1">
              <a:off x="5450354" y="2617056"/>
              <a:ext cx="555667" cy="1704980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ABB980-45F1-28CB-BF0C-95EB8D295DD7}"/>
                </a:ext>
              </a:extLst>
            </p:cNvPr>
            <p:cNvCxnSpPr/>
            <p:nvPr/>
          </p:nvCxnSpPr>
          <p:spPr>
            <a:xfrm flipH="1">
              <a:off x="6439668" y="2072514"/>
              <a:ext cx="103248" cy="2486116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9430B4-0EAF-B3DF-1438-AA344575F223}"/>
                </a:ext>
              </a:extLst>
            </p:cNvPr>
            <p:cNvCxnSpPr>
              <a:stCxn id="14" idx="0"/>
            </p:cNvCxnSpPr>
            <p:nvPr/>
          </p:nvCxnSpPr>
          <p:spPr>
            <a:xfrm flipH="1" flipV="1">
              <a:off x="6910858" y="4558630"/>
              <a:ext cx="95741" cy="375546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29D5A2A-912D-0BB8-E50C-86EEAE14E53E}"/>
                </a:ext>
              </a:extLst>
            </p:cNvPr>
            <p:cNvCxnSpPr/>
            <p:nvPr/>
          </p:nvCxnSpPr>
          <p:spPr>
            <a:xfrm flipH="1" flipV="1">
              <a:off x="7320099" y="4149285"/>
              <a:ext cx="405487" cy="153974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C804A8-D0A3-F850-3F71-742DCC592117}"/>
                </a:ext>
              </a:extLst>
            </p:cNvPr>
            <p:cNvCxnSpPr/>
            <p:nvPr/>
          </p:nvCxnSpPr>
          <p:spPr>
            <a:xfrm flipH="1" flipV="1">
              <a:off x="7248763" y="4365223"/>
              <a:ext cx="476822" cy="499477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5257F52-2778-83FE-E53A-F2EAAEF42EAF}"/>
                </a:ext>
              </a:extLst>
            </p:cNvPr>
            <p:cNvCxnSpPr/>
            <p:nvPr/>
          </p:nvCxnSpPr>
          <p:spPr>
            <a:xfrm flipH="1">
              <a:off x="7320099" y="2639588"/>
              <a:ext cx="245921" cy="501354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223CA6E-2537-2BE2-C71F-4F36343E558A}"/>
              </a:ext>
            </a:extLst>
          </p:cNvPr>
          <p:cNvSpPr/>
          <p:nvPr/>
        </p:nvSpPr>
        <p:spPr>
          <a:xfrm>
            <a:off x="7885461" y="1642609"/>
            <a:ext cx="3231945" cy="1676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/>
              <a:t>Helium cooling of target material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Mass flow 3 kg/s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Pressure 11 bar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Temperature inlet/outlet 40 °C/ 240 °C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6176DA5-ECF8-8770-1B18-152A12864DA0}"/>
              </a:ext>
            </a:extLst>
          </p:cNvPr>
          <p:cNvSpPr/>
          <p:nvPr/>
        </p:nvSpPr>
        <p:spPr>
          <a:xfrm>
            <a:off x="5140673" y="3593646"/>
            <a:ext cx="5970449" cy="11334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/>
              <a:t>Rotating solid tungsten target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36 sectors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Mass, total 11 tonnes, including 3 tonnes of W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Rotates 23.3 rpm, synchronized with pulsed proton beam 14 Hz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D4D988A-70A9-25D8-2282-6CDCD90DAA7B}"/>
              </a:ext>
            </a:extLst>
          </p:cNvPr>
          <p:cNvSpPr/>
          <p:nvPr/>
        </p:nvSpPr>
        <p:spPr>
          <a:xfrm>
            <a:off x="1080877" y="4992234"/>
            <a:ext cx="4693210" cy="16637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/>
              <a:t>Moderators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Provisional locations of moderators above and beneath the target wheel, i.e. monolith centre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1</a:t>
            </a:r>
            <a:r>
              <a:rPr lang="en-GB" sz="1400" baseline="30000" dirty="0"/>
              <a:t>st</a:t>
            </a:r>
            <a:r>
              <a:rPr lang="en-GB" sz="1400" dirty="0"/>
              <a:t> MR plug exploits the upper space, offering:</a:t>
            </a:r>
          </a:p>
          <a:p>
            <a:pPr marL="742950" lvl="1" indent="-285750" algn="ctr">
              <a:buFont typeface="Wingdings" charset="2"/>
              <a:buChar char="ü"/>
              <a:defRPr/>
            </a:pPr>
            <a:r>
              <a:rPr lang="en-GB" sz="1400" dirty="0"/>
              <a:t>Cold, 30 mm high, liquid H</a:t>
            </a:r>
            <a:r>
              <a:rPr lang="en-GB" sz="1400" baseline="-25000" dirty="0"/>
              <a:t>2</a:t>
            </a:r>
            <a:r>
              <a:rPr lang="en-GB" sz="1400" dirty="0"/>
              <a:t> moderators, 17 K</a:t>
            </a:r>
          </a:p>
          <a:p>
            <a:pPr marL="742950" lvl="1" indent="-285750" algn="ctr">
              <a:buFont typeface="Wingdings" charset="2"/>
              <a:buChar char="ü"/>
              <a:defRPr/>
            </a:pPr>
            <a:r>
              <a:rPr lang="en-GB" sz="1400" dirty="0"/>
              <a:t>Thermal, 30 mm high, H</a:t>
            </a:r>
            <a:r>
              <a:rPr lang="en-GB" sz="1400" baseline="-25000" dirty="0"/>
              <a:t>2</a:t>
            </a:r>
            <a:r>
              <a:rPr lang="en-GB" sz="1400" dirty="0"/>
              <a:t>O moderator, 300 K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544830B-B9A0-D4E4-D65E-D27907187C07}"/>
              </a:ext>
            </a:extLst>
          </p:cNvPr>
          <p:cNvSpPr/>
          <p:nvPr/>
        </p:nvSpPr>
        <p:spPr>
          <a:xfrm>
            <a:off x="5835998" y="4819196"/>
            <a:ext cx="5275123" cy="18319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/>
              <a:t>Diagnostics and instrumentation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US" sz="1400" dirty="0"/>
              <a:t>Controlled and integrated commissioning and operation of the accelerator and target 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US" sz="1400" dirty="0"/>
              <a:t>Fluorescent coating of PBW and target front face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US" sz="1400" dirty="0"/>
              <a:t>Optical paths, grid profile monitor, aperture monitor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US" sz="1400" dirty="0"/>
              <a:t>Wheel monitoring including position, temperature, vibration, as well as internal structure 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C6ABA49-5D29-CFA7-D573-ED9A074CC7D5}"/>
              </a:ext>
            </a:extLst>
          </p:cNvPr>
          <p:cNvSpPr/>
          <p:nvPr/>
        </p:nvSpPr>
        <p:spPr>
          <a:xfrm>
            <a:off x="4480378" y="1610446"/>
            <a:ext cx="3349521" cy="18657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/>
              <a:t>Target Safety System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Monitors target coolant flow, pressure and temperature, monolith pressure, </a:t>
            </a:r>
            <a:br>
              <a:rPr lang="en-GB" sz="1400" dirty="0"/>
            </a:br>
            <a:r>
              <a:rPr lang="en-GB" sz="1400" dirty="0"/>
              <a:t>&amp; target wheel rotation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Prohibit beam on target if parameters are outside limits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BB0667-1766-2342-3B38-876015978568}"/>
              </a:ext>
            </a:extLst>
          </p:cNvPr>
          <p:cNvSpPr txBox="1"/>
          <p:nvPr/>
        </p:nvSpPr>
        <p:spPr>
          <a:xfrm>
            <a:off x="10148833" y="1215852"/>
            <a:ext cx="86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b="1" i="1" dirty="0">
                <a:solidFill>
                  <a:srgbClr val="000090"/>
                </a:solidFill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17129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D9410-9629-030F-F614-A380B391C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A7B0-B1E8-70DE-07D0-38A05247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Key Features of the ESS Target Station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D7026-6DA7-36B7-A009-815094EB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587C6-4BD5-D446-57D2-8799ED1A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A99E9-0FD6-7859-56F2-321B2FDD9F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R</a:t>
            </a:r>
            <a:r>
              <a:rPr lang="en-GB" dirty="0"/>
              <a:t>e</a:t>
            </a:r>
            <a:r>
              <a:rPr lang="en-SE" dirty="0"/>
              <a:t>mote Handling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21A2C-4762-E243-062A-F42CF7044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51601-5854-0E86-35C4-C8A7B70D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A22B726-3F5C-92CF-28BF-B2870D2841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8"/>
          <a:stretch>
            <a:fillRect/>
          </a:stretch>
        </p:blipFill>
        <p:spPr bwMode="auto">
          <a:xfrm>
            <a:off x="1120142" y="3231819"/>
            <a:ext cx="8893175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26187F-A4D9-CFFC-A6BD-6625A90B5F76}"/>
              </a:ext>
            </a:extLst>
          </p:cNvPr>
          <p:cNvSpPr/>
          <p:nvPr/>
        </p:nvSpPr>
        <p:spPr>
          <a:xfrm>
            <a:off x="5350193" y="1219881"/>
            <a:ext cx="6122072" cy="17759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/>
              <a:t>Utilities and cooling plant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Helium cooling of target wheel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Water cooling of moderators, plugs and shielding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Intermediate water loops between primary circuits and conventional facility utilities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Helium </a:t>
            </a:r>
            <a:r>
              <a:rPr lang="en-GB" sz="1400" dirty="0" err="1"/>
              <a:t>cryoplant</a:t>
            </a:r>
            <a:r>
              <a:rPr lang="en-GB" sz="1400" dirty="0"/>
              <a:t> for cold moderator system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Nuclear grade HVAC system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D6176078-85A4-D434-176D-2DD509532571}"/>
              </a:ext>
            </a:extLst>
          </p:cNvPr>
          <p:cNvSpPr txBox="1">
            <a:spLocks noChangeArrowheads="1"/>
          </p:cNvSpPr>
          <p:nvPr/>
        </p:nvSpPr>
        <p:spPr bwMode="auto">
          <a:xfrm rot="-308205">
            <a:off x="5917567" y="3333419"/>
            <a:ext cx="708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x-none" sz="1600"/>
              <a:t>130 m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72F22C35-067B-3540-BA0E-D10AD9A2D0FE}"/>
              </a:ext>
            </a:extLst>
          </p:cNvPr>
          <p:cNvSpPr txBox="1">
            <a:spLocks noChangeArrowheads="1"/>
          </p:cNvSpPr>
          <p:nvPr/>
        </p:nvSpPr>
        <p:spPr bwMode="auto">
          <a:xfrm rot="2434085">
            <a:off x="9618030" y="3141331"/>
            <a:ext cx="603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x-none" sz="1600"/>
              <a:t>22 m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B447AE7A-9A65-02E2-0476-CB3D2647E08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765668" y="3682668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x-none" sz="1600"/>
              <a:t>37 m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6E4B01D6-6575-2EF0-76DC-D3AE3240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580" y="3020681"/>
            <a:ext cx="968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x-none" sz="1600" dirty="0"/>
              <a:t>High Bay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4F2832-8CDA-55FC-22B9-C58BBC6E863F}"/>
              </a:ext>
            </a:extLst>
          </p:cNvPr>
          <p:cNvCxnSpPr>
            <a:cxnSpLocks noChangeShapeType="1"/>
            <a:stCxn id="17" idx="2"/>
          </p:cNvCxnSpPr>
          <p:nvPr/>
        </p:nvCxnSpPr>
        <p:spPr bwMode="auto">
          <a:xfrm flipH="1">
            <a:off x="6527167" y="3360406"/>
            <a:ext cx="863600" cy="1016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B65A968E-7D15-4CB9-06B2-B23FA2429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992" y="3812844"/>
            <a:ext cx="1550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x-none" sz="1600"/>
              <a:t>Transport hall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A7984C-D8A3-392C-3FCC-3327F36E64F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23355" y="4123994"/>
            <a:ext cx="417512" cy="15795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177017B-CB5F-6826-7C1C-A02A27032E23}"/>
              </a:ext>
            </a:extLst>
          </p:cNvPr>
          <p:cNvSpPr/>
          <p:nvPr/>
        </p:nvSpPr>
        <p:spPr>
          <a:xfrm>
            <a:off x="582153" y="2385707"/>
            <a:ext cx="4768040" cy="14462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/>
              <a:t>Remote handling systems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Large active cells for safe storage and processing of spent radioactive monolith components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Shielded casks for transfer of spent components from monolith to active cells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4150FD4A-EF07-43C1-3EF3-A5A8BFB7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792" y="5902713"/>
            <a:ext cx="1943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x-none" sz="1600" dirty="0"/>
              <a:t>D2T (drift to target)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A44149-396D-0B76-064B-62749301664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152892" y="5179492"/>
            <a:ext cx="944273" cy="1161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14">
            <a:extLst>
              <a:ext uri="{FF2B5EF4-FFF2-40B4-BE49-F238E27FC236}">
                <a16:creationId xmlns:a16="http://schemas.microsoft.com/office/drawing/2014/main" id="{09B7BA0C-25E4-3BFD-FA4F-3C04C7676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930" y="5932156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x-none" sz="1600" dirty="0"/>
              <a:t>NF </a:t>
            </a:r>
            <a:br>
              <a:rPr lang="en-GB" altLang="x-none" sz="1600" dirty="0"/>
            </a:br>
            <a:r>
              <a:rPr lang="en-GB" altLang="x-none" sz="1600" dirty="0"/>
              <a:t>monolith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8D69AC-5A3D-0161-9913-8E6D11D3BC0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904992" y="5703556"/>
            <a:ext cx="355600" cy="46831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6">
            <a:extLst>
              <a:ext uri="{FF2B5EF4-FFF2-40B4-BE49-F238E27FC236}">
                <a16:creationId xmlns:a16="http://schemas.microsoft.com/office/drawing/2014/main" id="{F8D51171-92BE-6A98-C808-08E92DA1A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780" y="6178219"/>
            <a:ext cx="1404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x-none" sz="1600"/>
              <a:t>Utilities block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2FDBDBE-AFDD-2644-D6AC-02612B4BF988}"/>
              </a:ext>
            </a:extLst>
          </p:cNvPr>
          <p:cNvCxnSpPr>
            <a:cxnSpLocks noChangeShapeType="1"/>
            <a:stCxn id="26" idx="1"/>
          </p:cNvCxnSpPr>
          <p:nvPr/>
        </p:nvCxnSpPr>
        <p:spPr bwMode="auto">
          <a:xfrm flipH="1" flipV="1">
            <a:off x="5474655" y="5911519"/>
            <a:ext cx="111125" cy="4349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0">
            <a:extLst>
              <a:ext uri="{FF2B5EF4-FFF2-40B4-BE49-F238E27FC236}">
                <a16:creationId xmlns:a16="http://schemas.microsoft.com/office/drawing/2014/main" id="{D30F27C8-C47C-99E5-DFC6-CA55F0A2A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80" y="6178219"/>
            <a:ext cx="1303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x-none" sz="1600" dirty="0"/>
              <a:t>Active Cells Facility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650568-6F5C-AEC6-37B8-7495F23BF4F5}"/>
              </a:ext>
            </a:extLst>
          </p:cNvPr>
          <p:cNvCxnSpPr>
            <a:cxnSpLocks noChangeShapeType="1"/>
            <a:stCxn id="28" idx="1"/>
          </p:cNvCxnSpPr>
          <p:nvPr/>
        </p:nvCxnSpPr>
        <p:spPr bwMode="auto">
          <a:xfrm flipH="1" flipV="1">
            <a:off x="3426780" y="6100431"/>
            <a:ext cx="863600" cy="37017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88CDCF-A412-C1CD-3063-C74431E5841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071930" y="5509881"/>
            <a:ext cx="0" cy="41709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28">
            <a:extLst>
              <a:ext uri="{FF2B5EF4-FFF2-40B4-BE49-F238E27FC236}">
                <a16:creationId xmlns:a16="http://schemas.microsoft.com/office/drawing/2014/main" id="{03EF222D-D0A8-65C8-7138-504B0B87861D}"/>
              </a:ext>
            </a:extLst>
          </p:cNvPr>
          <p:cNvSpPr txBox="1">
            <a:spLocks noChangeArrowheads="1"/>
          </p:cNvSpPr>
          <p:nvPr/>
        </p:nvSpPr>
        <p:spPr bwMode="auto">
          <a:xfrm rot="20980011">
            <a:off x="9917033" y="4906731"/>
            <a:ext cx="791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1200" dirty="0"/>
              <a:t>proton</a:t>
            </a:r>
            <a:br>
              <a:rPr lang="en-US" altLang="x-none" sz="1200" dirty="0"/>
            </a:br>
            <a:r>
              <a:rPr lang="en-US" altLang="x-none" sz="1200" dirty="0"/>
              <a:t>beam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340F3-A352-C1FE-6B79-2FF8EBE35C26}"/>
              </a:ext>
            </a:extLst>
          </p:cNvPr>
          <p:cNvSpPr txBox="1"/>
          <p:nvPr/>
        </p:nvSpPr>
        <p:spPr>
          <a:xfrm>
            <a:off x="10148833" y="803871"/>
            <a:ext cx="86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b="1" i="1" dirty="0">
                <a:solidFill>
                  <a:srgbClr val="000090"/>
                </a:solidFill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27189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5CC3A-BA2F-B7C5-4110-5D819F91F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9E88-FDD2-43AE-B8D1-FE95CC23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848994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Radiation Hazards &amp; Safety Provisions for Public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3334D-977F-3C10-8ED9-17736CF4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78561-96B3-4623-4C68-C90B81EC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16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8CA064-9BA1-E393-346B-D33552DA4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135578" cy="4768062"/>
          </a:xfrm>
        </p:spPr>
        <p:txBody>
          <a:bodyPr>
            <a:normAutofit fontScale="77500" lnSpcReduction="20000"/>
          </a:bodyPr>
          <a:lstStyle/>
          <a:p>
            <a:r>
              <a:rPr lang="en-SE" u="sng" dirty="0"/>
              <a:t>Public – Neutron Factory</a:t>
            </a:r>
          </a:p>
          <a:p>
            <a:r>
              <a:rPr lang="en-GB" dirty="0"/>
              <a:t>P</a:t>
            </a:r>
            <a:r>
              <a:rPr lang="en-SE" dirty="0"/>
              <a:t>rompt: </a:t>
            </a:r>
          </a:p>
          <a:p>
            <a:pPr lvl="1"/>
            <a:r>
              <a:rPr lang="en-GB" dirty="0"/>
              <a:t>Shield: C</a:t>
            </a:r>
            <a:r>
              <a:rPr lang="en-SE" dirty="0"/>
              <a:t>ivil structures, monolith shielding (permanent &amp; removable), beam drift room shielding</a:t>
            </a:r>
          </a:p>
          <a:p>
            <a:pPr lvl="4"/>
            <a:endParaRPr lang="en-SE" dirty="0"/>
          </a:p>
          <a:p>
            <a:pPr marL="142875" lvl="1" indent="0">
              <a:buNone/>
            </a:pPr>
            <a:r>
              <a:rPr lang="en-SE" dirty="0"/>
              <a:t>Residual: </a:t>
            </a:r>
          </a:p>
          <a:p>
            <a:pPr lvl="1"/>
            <a:r>
              <a:rPr lang="en-SE" dirty="0"/>
              <a:t>Shield: same as for prompt + casks</a:t>
            </a:r>
          </a:p>
          <a:p>
            <a:pPr lvl="1"/>
            <a:r>
              <a:rPr lang="en-GB" dirty="0"/>
              <a:t>Limit m</a:t>
            </a:r>
            <a:r>
              <a:rPr lang="en-SE" dirty="0"/>
              <a:t>onolith component irradiation time – replacement schedule (AM)</a:t>
            </a:r>
          </a:p>
          <a:p>
            <a:pPr lvl="1"/>
            <a:r>
              <a:rPr lang="en-SE" dirty="0"/>
              <a:t>Decay time for monolith components (AM - maint)</a:t>
            </a:r>
          </a:p>
          <a:p>
            <a:pPr lvl="4"/>
            <a:endParaRPr lang="en-SE" dirty="0"/>
          </a:p>
          <a:p>
            <a:pPr marL="144000" lvl="1" indent="0">
              <a:buNone/>
            </a:pPr>
            <a:r>
              <a:rPr lang="en-SE" dirty="0"/>
              <a:t>Contamination</a:t>
            </a:r>
          </a:p>
          <a:p>
            <a:pPr lvl="1"/>
            <a:r>
              <a:rPr lang="en-GB" dirty="0"/>
              <a:t>Limit </a:t>
            </a:r>
            <a:r>
              <a:rPr lang="en-SE" dirty="0"/>
              <a:t>irradiation time – monolith component replacement schedule (AM)</a:t>
            </a:r>
          </a:p>
          <a:p>
            <a:pPr lvl="1"/>
            <a:r>
              <a:rPr lang="en-SE" dirty="0"/>
              <a:t>Water: </a:t>
            </a:r>
            <a:r>
              <a:rPr lang="en-GB" dirty="0"/>
              <a:t>D</a:t>
            </a:r>
            <a:r>
              <a:rPr lang="en-SE" dirty="0"/>
              <a:t>ecay gas in GLS before release (AM – maint), exchange primary water before tritium limit (maint)</a:t>
            </a:r>
          </a:p>
          <a:p>
            <a:pPr lvl="2"/>
            <a:endParaRPr lang="en-SE" dirty="0"/>
          </a:p>
          <a:p>
            <a:pPr lvl="2"/>
            <a:endParaRPr lang="en-SE" dirty="0"/>
          </a:p>
          <a:p>
            <a:pPr lvl="2"/>
            <a:endParaRPr lang="en-SE" dirty="0"/>
          </a:p>
          <a:p>
            <a:pPr lvl="1"/>
            <a:endParaRPr lang="en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3EB4D5-293C-64F4-9477-8DEAE7E555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SE" dirty="0"/>
              <a:t>Radiation Safety Functions (RSF) and Administrative Measures (AM)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4416F21-F84A-5C1F-A102-8E2EBE38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415B96-4E18-FA0A-527A-83F234B3749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144000" lvl="1" indent="0">
              <a:buNone/>
            </a:pPr>
            <a:r>
              <a:rPr lang="en-SE" dirty="0"/>
              <a:t>Contamination</a:t>
            </a:r>
          </a:p>
          <a:p>
            <a:pPr lvl="1"/>
            <a:r>
              <a:rPr lang="en-SE" dirty="0"/>
              <a:t>Tungsten, helium</a:t>
            </a:r>
          </a:p>
          <a:p>
            <a:pPr lvl="2"/>
            <a:r>
              <a:rPr lang="en-SE" dirty="0"/>
              <a:t>Maintain source temperature: </a:t>
            </a:r>
          </a:p>
          <a:p>
            <a:pPr lvl="3"/>
            <a:r>
              <a:rPr lang="en-SE" dirty="0"/>
              <a:t>Distribute beam on target wheel – raster magnets for beam modes that require it</a:t>
            </a:r>
          </a:p>
          <a:p>
            <a:pPr lvl="3"/>
            <a:r>
              <a:rPr lang="en-SE" dirty="0"/>
              <a:t>Rotate wheel</a:t>
            </a:r>
          </a:p>
          <a:p>
            <a:pPr lvl="3"/>
            <a:r>
              <a:rPr lang="en-GB" dirty="0"/>
              <a:t>C</a:t>
            </a:r>
            <a:r>
              <a:rPr lang="en-SE" dirty="0"/>
              <a:t>ool target wheel &amp; tungsten (helium cooling systems – system 1010)</a:t>
            </a:r>
          </a:p>
          <a:p>
            <a:pPr lvl="3"/>
            <a:r>
              <a:rPr lang="en-GB" dirty="0"/>
              <a:t>P</a:t>
            </a:r>
            <a:r>
              <a:rPr lang="en-SE" dirty="0"/>
              <a:t>urify helium (1010, 1015)</a:t>
            </a:r>
          </a:p>
          <a:p>
            <a:pPr lvl="3"/>
            <a:r>
              <a:rPr lang="en-GB" dirty="0"/>
              <a:t>Stop beam delivery to protect wheel</a:t>
            </a:r>
            <a:r>
              <a:rPr lang="en-SE" dirty="0"/>
              <a:t> – Machine Protection System of Systems (MPSoS) (L2)</a:t>
            </a:r>
          </a:p>
          <a:p>
            <a:pPr lvl="2"/>
            <a:r>
              <a:rPr lang="en-GB" dirty="0"/>
              <a:t>C</a:t>
            </a:r>
            <a:r>
              <a:rPr lang="en-SE" dirty="0"/>
              <a:t>onfine helium (1010, 1015, pressure control, sensing lines)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85645-E79C-5E6F-86D6-556BFB20CD25}"/>
              </a:ext>
            </a:extLst>
          </p:cNvPr>
          <p:cNvSpPr txBox="1"/>
          <p:nvPr/>
        </p:nvSpPr>
        <p:spPr>
          <a:xfrm>
            <a:off x="10148833" y="1215852"/>
            <a:ext cx="106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b="1" i="1" dirty="0">
                <a:solidFill>
                  <a:srgbClr val="000090"/>
                </a:solidFill>
              </a:rPr>
              <a:t>Step 2-3</a:t>
            </a:r>
          </a:p>
        </p:txBody>
      </p:sp>
    </p:spTree>
    <p:extLst>
      <p:ext uri="{BB962C8B-B14F-4D97-AF65-F5344CB8AC3E}">
        <p14:creationId xmlns:p14="http://schemas.microsoft.com/office/powerpoint/2010/main" val="30820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D4C2C-8FBA-8DD7-714E-EAED35726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66FC-969B-13E3-3A3B-B33121DF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Safety Provisions for Workers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485A7-0800-0875-B8A8-CD8D269F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ABE0C-BBDC-18FB-D604-6C8F813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17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9FDAF2-00A6-913D-84B5-47160F769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135578" cy="4768062"/>
          </a:xfrm>
        </p:spPr>
        <p:txBody>
          <a:bodyPr>
            <a:normAutofit fontScale="70000" lnSpcReduction="20000"/>
          </a:bodyPr>
          <a:lstStyle/>
          <a:p>
            <a:r>
              <a:rPr lang="en-SE" u="sng" dirty="0"/>
              <a:t>Workers – Neutron Factory</a:t>
            </a:r>
          </a:p>
          <a:p>
            <a:r>
              <a:rPr lang="en-GB" dirty="0"/>
              <a:t>P</a:t>
            </a:r>
            <a:r>
              <a:rPr lang="en-SE" dirty="0"/>
              <a:t>rompt: </a:t>
            </a:r>
          </a:p>
          <a:p>
            <a:pPr lvl="1"/>
            <a:r>
              <a:rPr lang="en-GB" dirty="0"/>
              <a:t>Shield: </a:t>
            </a:r>
            <a:r>
              <a:rPr lang="en-US" dirty="0"/>
              <a:t>around primary water systems</a:t>
            </a:r>
          </a:p>
          <a:p>
            <a:pPr lvl="1"/>
            <a:r>
              <a:rPr lang="en-US" dirty="0"/>
              <a:t>Access control in utility block (WO, training)</a:t>
            </a:r>
            <a:endParaRPr lang="en-SE" dirty="0"/>
          </a:p>
          <a:p>
            <a:pPr lvl="1"/>
            <a:r>
              <a:rPr lang="en-US" dirty="0"/>
              <a:t>Control access based on radiation level (RP team, WO, procedures, monitoring)</a:t>
            </a:r>
          </a:p>
          <a:p>
            <a:pPr lvl="1"/>
            <a:r>
              <a:rPr lang="en-US" dirty="0"/>
              <a:t>Prevent proton beam if workers in specific areas &amp; prevent access when beam on target (L1 WO, procedures) (L2 PSS)</a:t>
            </a:r>
            <a:endParaRPr lang="en-SE" dirty="0"/>
          </a:p>
          <a:p>
            <a:pPr marL="142875" lvl="1" indent="0">
              <a:buNone/>
            </a:pPr>
            <a:r>
              <a:rPr lang="en-SE" dirty="0"/>
              <a:t>Residual: </a:t>
            </a:r>
          </a:p>
          <a:p>
            <a:pPr lvl="1"/>
            <a:r>
              <a:rPr lang="en-SE" dirty="0"/>
              <a:t>Shield: add local shielding for water systems, ion exchange columns, spent resin</a:t>
            </a:r>
          </a:p>
          <a:p>
            <a:pPr lvl="1"/>
            <a:r>
              <a:rPr lang="en-SE" dirty="0"/>
              <a:t>D</a:t>
            </a:r>
            <a:r>
              <a:rPr lang="en-GB" dirty="0"/>
              <a:t>e</a:t>
            </a:r>
            <a:r>
              <a:rPr lang="en-SE" dirty="0"/>
              <a:t>cay time for water – delay tanks</a:t>
            </a:r>
          </a:p>
          <a:p>
            <a:pPr lvl="1"/>
            <a:r>
              <a:rPr lang="en-SE" dirty="0"/>
              <a:t>Decay time for ion exchange spent resin (WAM - maint)</a:t>
            </a:r>
          </a:p>
          <a:p>
            <a:pPr lvl="1"/>
            <a:r>
              <a:rPr lang="en-SE" dirty="0"/>
              <a:t>Replace helium system filters, primary water components</a:t>
            </a:r>
          </a:p>
          <a:p>
            <a:pPr lvl="1"/>
            <a:r>
              <a:rPr lang="en-SE" dirty="0"/>
              <a:t>Control access based on radiation level</a:t>
            </a:r>
          </a:p>
          <a:p>
            <a:pPr lvl="1"/>
            <a:r>
              <a:rPr lang="en-SE" dirty="0"/>
              <a:t>Prevent access if beam on target, prevent beam on target if workers in area (water) </a:t>
            </a:r>
            <a:r>
              <a:rPr lang="en-US" dirty="0"/>
              <a:t>(L1 WO, procedures) (L2 PSS)</a:t>
            </a:r>
            <a:endParaRPr lang="en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C366DC-0460-0BF1-31E3-EE66DD95E4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SE" dirty="0"/>
              <a:t>Worker Radiation Safety Functions (WRSF) and Administrative Measures (WAM)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E1DA88-B1B6-34F0-8F87-3C5EA12C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575D8F8-EFF0-D183-F58E-0A45E02911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516853"/>
          </a:xfrm>
        </p:spPr>
        <p:txBody>
          <a:bodyPr>
            <a:normAutofit fontScale="77500" lnSpcReduction="20000"/>
          </a:bodyPr>
          <a:lstStyle/>
          <a:p>
            <a:pPr marL="144000" lvl="1" indent="0">
              <a:buNone/>
            </a:pPr>
            <a:r>
              <a:rPr lang="en-SE" dirty="0"/>
              <a:t>Contamination:</a:t>
            </a:r>
          </a:p>
          <a:p>
            <a:pPr lvl="1"/>
            <a:r>
              <a:rPr lang="en-US" dirty="0"/>
              <a:t>Control access based on contamination level (RP team, WO, monitoring)</a:t>
            </a:r>
            <a:endParaRPr lang="en-SE" dirty="0"/>
          </a:p>
          <a:p>
            <a:pPr lvl="1"/>
            <a:r>
              <a:rPr lang="en-SE" dirty="0"/>
              <a:t>Water</a:t>
            </a:r>
          </a:p>
          <a:p>
            <a:pPr lvl="2"/>
            <a:r>
              <a:rPr lang="en-GB" dirty="0"/>
              <a:t>C</a:t>
            </a:r>
            <a:r>
              <a:rPr lang="en-SE" dirty="0"/>
              <a:t>onfine primary water &amp; ion exchanger resin</a:t>
            </a:r>
          </a:p>
          <a:p>
            <a:pPr lvl="2"/>
            <a:r>
              <a:rPr lang="en-GB" dirty="0"/>
              <a:t>P</a:t>
            </a:r>
            <a:r>
              <a:rPr lang="en-SE" dirty="0"/>
              <a:t>urify primary water</a:t>
            </a:r>
          </a:p>
          <a:p>
            <a:pPr lvl="2"/>
            <a:r>
              <a:rPr lang="en-GB" dirty="0"/>
              <a:t>C</a:t>
            </a:r>
            <a:r>
              <a:rPr lang="en-SE" dirty="0"/>
              <a:t>ontrolled release from monolith (L1 vessel and extensions, vacuum, off-gas extraction system)</a:t>
            </a:r>
          </a:p>
          <a:p>
            <a:pPr lvl="2"/>
            <a:r>
              <a:rPr lang="en-SE" dirty="0"/>
              <a:t>Confine unforeseen leakage (L2 building with floor drains, drain tanks, vessel, HVAC)</a:t>
            </a:r>
          </a:p>
          <a:p>
            <a:pPr lvl="1"/>
            <a:r>
              <a:rPr lang="en-SE" dirty="0"/>
              <a:t>Tungsten, helium</a:t>
            </a:r>
          </a:p>
          <a:p>
            <a:pPr lvl="2"/>
            <a:r>
              <a:rPr lang="en-GB" dirty="0"/>
              <a:t>C</a:t>
            </a:r>
            <a:r>
              <a:rPr lang="en-SE" dirty="0"/>
              <a:t>ontrolled release from monolith (L1 vessel, etc)</a:t>
            </a:r>
          </a:p>
          <a:p>
            <a:pPr lvl="2"/>
            <a:r>
              <a:rPr lang="en-SE" dirty="0"/>
              <a:t>Controlled release from rooms (L1 civil structure, HVAC)</a:t>
            </a:r>
          </a:p>
          <a:p>
            <a:pPr lvl="2"/>
            <a:r>
              <a:rPr lang="en-SE" dirty="0"/>
              <a:t>Control leakage (L2 monolith vessel &amp; pressure relief system, helium pressure relief system, building, HVAC)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CD2ED-51AF-79C3-31D9-F40737F7CA4B}"/>
              </a:ext>
            </a:extLst>
          </p:cNvPr>
          <p:cNvSpPr txBox="1"/>
          <p:nvPr/>
        </p:nvSpPr>
        <p:spPr>
          <a:xfrm>
            <a:off x="10148833" y="1215852"/>
            <a:ext cx="106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b="1" i="1" dirty="0">
                <a:solidFill>
                  <a:srgbClr val="000090"/>
                </a:solidFill>
              </a:rPr>
              <a:t>Step 2-3</a:t>
            </a:r>
          </a:p>
        </p:txBody>
      </p:sp>
    </p:spTree>
    <p:extLst>
      <p:ext uri="{BB962C8B-B14F-4D97-AF65-F5344CB8AC3E}">
        <p14:creationId xmlns:p14="http://schemas.microsoft.com/office/powerpoint/2010/main" val="172968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C7DD-EB89-7C56-CEA4-2DE58802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Anticipated Operations – Area classes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BEF0E-5688-4809-B9B1-30E5CB96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C0470-09CD-CCD0-1627-3B8FEDC9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18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3CC7D-DCF4-9533-2B27-2AED0B3CC0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4525578"/>
            <a:ext cx="4993785" cy="1804884"/>
          </a:xfrm>
        </p:spPr>
        <p:txBody>
          <a:bodyPr/>
          <a:lstStyle/>
          <a:p>
            <a:endParaRPr lang="en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6764DB-6937-3F46-3407-203A6503A3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Identify &amp; characterize hazards (prompt, residual, contamination)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3BE3772-3C88-68ED-9E31-91F40B5E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62A1B7-3D6E-5221-4121-B72848559609}"/>
              </a:ext>
            </a:extLst>
          </p:cNvPr>
          <p:cNvGrpSpPr/>
          <p:nvPr/>
        </p:nvGrpSpPr>
        <p:grpSpPr>
          <a:xfrm>
            <a:off x="393968" y="1549155"/>
            <a:ext cx="4320448" cy="2831196"/>
            <a:chOff x="393968" y="1549155"/>
            <a:chExt cx="4320448" cy="28311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627A7E-9E62-F20E-7E35-AD83228EB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3968" y="1549155"/>
              <a:ext cx="4320448" cy="283119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5D62F-7E72-2F0C-46FC-A61DCCE8801F}"/>
                </a:ext>
              </a:extLst>
            </p:cNvPr>
            <p:cNvSpPr txBox="1"/>
            <p:nvPr/>
          </p:nvSpPr>
          <p:spPr>
            <a:xfrm>
              <a:off x="1010677" y="3983737"/>
              <a:ext cx="15624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SE" sz="1400" dirty="0">
                  <a:solidFill>
                    <a:srgbClr val="666666"/>
                  </a:solidFill>
                </a:rPr>
                <a:t>Production mode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B9CC80-D576-43A9-1CF8-6FDE9290EEEA}"/>
              </a:ext>
            </a:extLst>
          </p:cNvPr>
          <p:cNvGrpSpPr/>
          <p:nvPr/>
        </p:nvGrpSpPr>
        <p:grpSpPr>
          <a:xfrm>
            <a:off x="6373692" y="1549155"/>
            <a:ext cx="4408189" cy="2865370"/>
            <a:chOff x="6373692" y="1549155"/>
            <a:chExt cx="4408189" cy="2865370"/>
          </a:xfrm>
        </p:grpSpPr>
        <p:pic>
          <p:nvPicPr>
            <p:cNvPr id="9" name="Content Placeholder 10" descr="A blueprint of a building&#10;&#10;AI-generated content may be incorrect.">
              <a:extLst>
                <a:ext uri="{FF2B5EF4-FFF2-40B4-BE49-F238E27FC236}">
                  <a16:creationId xmlns:a16="http://schemas.microsoft.com/office/drawing/2014/main" id="{66BA650F-612D-CE96-F9BD-B7E82598C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73692" y="1549155"/>
              <a:ext cx="4408189" cy="286537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921884-D035-27A6-DB0C-FFCFEEB64201}"/>
                </a:ext>
              </a:extLst>
            </p:cNvPr>
            <p:cNvSpPr txBox="1"/>
            <p:nvPr/>
          </p:nvSpPr>
          <p:spPr>
            <a:xfrm>
              <a:off x="6929798" y="3857131"/>
              <a:ext cx="180549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SE" sz="1400" dirty="0">
                  <a:solidFill>
                    <a:srgbClr val="666666"/>
                  </a:solidFill>
                </a:rPr>
                <a:t>Maintenance mode: </a:t>
              </a:r>
            </a:p>
            <a:p>
              <a:pPr algn="l"/>
              <a:r>
                <a:rPr lang="en-SE" sz="1400" dirty="0">
                  <a:solidFill>
                    <a:srgbClr val="666666"/>
                  </a:solidFill>
                </a:rPr>
                <a:t>monolith closed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D5375A-C12E-C2F6-977A-B2E1D333D478}"/>
              </a:ext>
            </a:extLst>
          </p:cNvPr>
          <p:cNvGrpSpPr/>
          <p:nvPr/>
        </p:nvGrpSpPr>
        <p:grpSpPr>
          <a:xfrm>
            <a:off x="3802532" y="3572650"/>
            <a:ext cx="4320448" cy="2868287"/>
            <a:chOff x="3802532" y="3572650"/>
            <a:chExt cx="4320448" cy="2868287"/>
          </a:xfrm>
        </p:grpSpPr>
        <p:pic>
          <p:nvPicPr>
            <p:cNvPr id="11" name="Picture 10" descr="A drawing of a building&#10;&#10;AI-generated content may be incorrect.">
              <a:extLst>
                <a:ext uri="{FF2B5EF4-FFF2-40B4-BE49-F238E27FC236}">
                  <a16:creationId xmlns:a16="http://schemas.microsoft.com/office/drawing/2014/main" id="{64E8ACF4-A180-AB32-4572-7E920E371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02532" y="3572650"/>
              <a:ext cx="4320448" cy="28682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B04A8A-3B89-50EC-F813-DDB5DC5E46CA}"/>
                </a:ext>
              </a:extLst>
            </p:cNvPr>
            <p:cNvSpPr txBox="1"/>
            <p:nvPr/>
          </p:nvSpPr>
          <p:spPr>
            <a:xfrm>
              <a:off x="4213468" y="5917717"/>
              <a:ext cx="187051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SE" sz="1400" dirty="0">
                  <a:solidFill>
                    <a:srgbClr val="666666"/>
                  </a:solidFill>
                </a:rPr>
                <a:t>Maintenance mode: </a:t>
              </a:r>
            </a:p>
            <a:p>
              <a:pPr algn="l"/>
              <a:r>
                <a:rPr lang="en-SE" sz="1400" dirty="0">
                  <a:solidFill>
                    <a:srgbClr val="666666"/>
                  </a:solidFill>
                </a:rPr>
                <a:t>Connection Cell work</a:t>
              </a:r>
            </a:p>
          </p:txBody>
        </p:sp>
      </p:grpSp>
      <p:pic>
        <p:nvPicPr>
          <p:cNvPr id="20" name="Content Placeholder 19" descr="A table with different colored labels&#10;&#10;AI-generated content may be incorrect.">
            <a:extLst>
              <a:ext uri="{FF2B5EF4-FFF2-40B4-BE49-F238E27FC236}">
                <a16:creationId xmlns:a16="http://schemas.microsoft.com/office/drawing/2014/main" id="{E3525C0C-7F8B-7704-A2A5-7C2F5BA87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36763" y="1401139"/>
            <a:ext cx="6791564" cy="5165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9DE3632-D1FF-1EAF-CC3A-14533543A14D}"/>
              </a:ext>
            </a:extLst>
          </p:cNvPr>
          <p:cNvSpPr/>
          <p:nvPr/>
        </p:nvSpPr>
        <p:spPr>
          <a:xfrm>
            <a:off x="4436763" y="2878604"/>
            <a:ext cx="6744560" cy="1105133"/>
          </a:xfrm>
          <a:prstGeom prst="rect">
            <a:avLst/>
          </a:prstGeom>
          <a:noFill/>
          <a:ln w="28575">
            <a:solidFill>
              <a:srgbClr val="41DC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63D376-AB46-8F7E-C760-90726E26EB63}"/>
              </a:ext>
            </a:extLst>
          </p:cNvPr>
          <p:cNvSpPr/>
          <p:nvPr/>
        </p:nvSpPr>
        <p:spPr>
          <a:xfrm>
            <a:off x="4436763" y="6290268"/>
            <a:ext cx="6744560" cy="239104"/>
          </a:xfrm>
          <a:prstGeom prst="rect">
            <a:avLst/>
          </a:prstGeom>
          <a:noFill/>
          <a:ln w="28575">
            <a:solidFill>
              <a:srgbClr val="41DC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CEC115-9DDA-9C68-9036-5333DAB10D96}"/>
              </a:ext>
            </a:extLst>
          </p:cNvPr>
          <p:cNvSpPr txBox="1"/>
          <p:nvPr/>
        </p:nvSpPr>
        <p:spPr>
          <a:xfrm>
            <a:off x="10148833" y="1034988"/>
            <a:ext cx="106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b="1" i="1" dirty="0">
                <a:solidFill>
                  <a:srgbClr val="000090"/>
                </a:solidFill>
              </a:rPr>
              <a:t>Step 2-3</a:t>
            </a:r>
          </a:p>
        </p:txBody>
      </p:sp>
    </p:spTree>
    <p:extLst>
      <p:ext uri="{BB962C8B-B14F-4D97-AF65-F5344CB8AC3E}">
        <p14:creationId xmlns:p14="http://schemas.microsoft.com/office/powerpoint/2010/main" val="9655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6E20-D3A2-88A2-27C3-41857FC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627931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Bounding Event Analyses – Neutron Factory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DFB5F-34F8-1EB7-AC60-D373BA7E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16372-D061-02B2-377B-A5CC4871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19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4BB7B6-EDFE-A7F3-F7B9-2744477C6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4947800"/>
            <a:ext cx="5646214" cy="1382662"/>
          </a:xfrm>
        </p:spPr>
        <p:txBody>
          <a:bodyPr>
            <a:normAutofit fontScale="85000" lnSpcReduction="20000"/>
          </a:bodyPr>
          <a:lstStyle/>
          <a:p>
            <a:r>
              <a:rPr lang="en-SE" dirty="0"/>
              <a:t>Barrier-P/R-1: permanent &amp; removeable shielding, civil structure around monolith</a:t>
            </a:r>
          </a:p>
          <a:p>
            <a:r>
              <a:rPr lang="en-SE" dirty="0"/>
              <a:t>Barrier-T-1: tungsten bricks</a:t>
            </a:r>
          </a:p>
          <a:p>
            <a:r>
              <a:rPr lang="en-SE" dirty="0"/>
              <a:t>Barrier-T-2: target wheel shroud, primary helium cooling system and associated confinement SSCs</a:t>
            </a:r>
          </a:p>
          <a:p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9A8F1-B58F-0014-E12B-2BE433A8E7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40614" y="1562400"/>
            <a:ext cx="4626863" cy="4768062"/>
          </a:xfrm>
        </p:spPr>
        <p:txBody>
          <a:bodyPr>
            <a:normAutofit fontScale="92500" lnSpcReduction="20000"/>
          </a:bodyPr>
          <a:lstStyle/>
          <a:p>
            <a:r>
              <a:rPr lang="en-SE" dirty="0"/>
              <a:t>Public</a:t>
            </a:r>
          </a:p>
          <a:p>
            <a:pPr lvl="1"/>
            <a:r>
              <a:rPr lang="en-SE" dirty="0"/>
              <a:t>Safety Group required for stopped wheel and loss of cooling for tungsten:</a:t>
            </a:r>
          </a:p>
          <a:p>
            <a:pPr lvl="2"/>
            <a:r>
              <a:rPr lang="en-SE" dirty="0"/>
              <a:t>Target Safety System (TSS) required</a:t>
            </a:r>
          </a:p>
          <a:p>
            <a:pPr lvl="1"/>
            <a:r>
              <a:rPr lang="en-SE" dirty="0"/>
              <a:t>TSS also in global events that may initiate AA1P or AA3P: fire, lightning</a:t>
            </a:r>
          </a:p>
          <a:p>
            <a:endParaRPr lang="en-SE" dirty="0"/>
          </a:p>
          <a:p>
            <a:r>
              <a:rPr lang="en-SE" dirty="0"/>
              <a:t>Workers</a:t>
            </a:r>
          </a:p>
          <a:p>
            <a:pPr lvl="1"/>
            <a:r>
              <a:rPr lang="en-GB" dirty="0"/>
              <a:t>Helium, tungsten: e</a:t>
            </a:r>
            <a:r>
              <a:rPr lang="en-SE" dirty="0"/>
              <a:t>vacuate for helium leaks, isolate purification system before access (maint)</a:t>
            </a:r>
          </a:p>
          <a:p>
            <a:pPr lvl="1"/>
            <a:r>
              <a:rPr lang="en-SE" dirty="0"/>
              <a:t>Water: evacuate for leak (maint)</a:t>
            </a:r>
          </a:p>
          <a:p>
            <a:pPr lvl="1"/>
            <a:r>
              <a:rPr lang="en-SE" dirty="0"/>
              <a:t>Prompt: PSS detect intrusion &amp; stop beam, emergency beam-off buttons in utility areas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95A160-45BE-98A8-CF26-0C1226FD9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Assessments identify where additional safety provisions are required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12CF23C-23CD-3F71-F6E5-8CDBEF7E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pic>
        <p:nvPicPr>
          <p:cNvPr id="18" name="Picture 17" descr="A list of information on a paper&#10;&#10;AI-generated content may be incorrect.">
            <a:extLst>
              <a:ext uri="{FF2B5EF4-FFF2-40B4-BE49-F238E27FC236}">
                <a16:creationId xmlns:a16="http://schemas.microsoft.com/office/drawing/2014/main" id="{02117136-5192-051A-EFC2-A8B785AA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89" y="1560014"/>
            <a:ext cx="6399125" cy="30020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2E728E4-F228-0EA2-2463-7CEC25419A3C}"/>
              </a:ext>
            </a:extLst>
          </p:cNvPr>
          <p:cNvSpPr/>
          <p:nvPr/>
        </p:nvSpPr>
        <p:spPr>
          <a:xfrm>
            <a:off x="341489" y="1828802"/>
            <a:ext cx="6399125" cy="1205801"/>
          </a:xfrm>
          <a:prstGeom prst="rect">
            <a:avLst/>
          </a:prstGeom>
          <a:noFill/>
          <a:ln w="28575">
            <a:solidFill>
              <a:srgbClr val="41DC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586549-1022-5978-F0B2-AEE30A0A5CDC}"/>
              </a:ext>
            </a:extLst>
          </p:cNvPr>
          <p:cNvSpPr/>
          <p:nvPr/>
        </p:nvSpPr>
        <p:spPr>
          <a:xfrm>
            <a:off x="6740614" y="1562401"/>
            <a:ext cx="4626863" cy="1866600"/>
          </a:xfrm>
          <a:prstGeom prst="rect">
            <a:avLst/>
          </a:prstGeom>
          <a:noFill/>
          <a:ln w="28575">
            <a:solidFill>
              <a:srgbClr val="41DC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B224D4-A2AA-0D54-C4B2-BD8997603DB1}"/>
              </a:ext>
            </a:extLst>
          </p:cNvPr>
          <p:cNvSpPr txBox="1"/>
          <p:nvPr/>
        </p:nvSpPr>
        <p:spPr>
          <a:xfrm>
            <a:off x="10148833" y="1215852"/>
            <a:ext cx="106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b="1" i="1" dirty="0">
                <a:solidFill>
                  <a:srgbClr val="000090"/>
                </a:solidFill>
              </a:rPr>
              <a:t>Step 4-5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545484-E4DC-E2ED-7F51-EB02862D72CA}"/>
              </a:ext>
            </a:extLst>
          </p:cNvPr>
          <p:cNvSpPr txBox="1"/>
          <p:nvPr/>
        </p:nvSpPr>
        <p:spPr>
          <a:xfrm>
            <a:off x="3917507" y="5269799"/>
            <a:ext cx="103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b="1" i="1" dirty="0">
                <a:solidFill>
                  <a:srgbClr val="000090"/>
                </a:solidFill>
              </a:rPr>
              <a:t>Step 5.5</a:t>
            </a:r>
          </a:p>
        </p:txBody>
      </p:sp>
    </p:spTree>
    <p:extLst>
      <p:ext uri="{BB962C8B-B14F-4D97-AF65-F5344CB8AC3E}">
        <p14:creationId xmlns:p14="http://schemas.microsoft.com/office/powerpoint/2010/main" val="8020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4" y="1153621"/>
            <a:ext cx="9333807" cy="2387600"/>
          </a:xfrm>
        </p:spPr>
        <p:txBody>
          <a:bodyPr/>
          <a:lstStyle/>
          <a:p>
            <a:r>
              <a:rPr lang="en-GB" dirty="0"/>
              <a:t>Achieving a Balanced Radiation Safety Case for the ESS Target Station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Linda r. coney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2026-04-13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DEC72-2F53-7F9E-7A82-CC9520ED6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95144-4807-269E-16B8-D138CAEA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Neutron Factory - classified SSCs (Public)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F7AD8-FAE8-F3E1-BBAF-7CC4881B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4DE55-5524-24D2-6A6C-C9F877B2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20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5A5E4-3F3C-BC44-F229-29410E6548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2106" y="6135781"/>
            <a:ext cx="4635081" cy="529679"/>
          </a:xfrm>
        </p:spPr>
        <p:txBody>
          <a:bodyPr>
            <a:normAutofit/>
          </a:bodyPr>
          <a:lstStyle/>
          <a:p>
            <a:pPr lvl="1"/>
            <a:r>
              <a:rPr lang="en-SE" dirty="0"/>
              <a:t>No classification for shielding SSCs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E404A0-C0FF-C67B-6AA7-D76D8C6B65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Structures, Systems, &amp; Components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D6C37E-24CB-2764-2D7F-07EF7D99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pic>
        <p:nvPicPr>
          <p:cNvPr id="18" name="Content Placeholder 17" descr="A table with text and symbols&#10;&#10;AI-generated content may be incorrect.">
            <a:extLst>
              <a:ext uri="{FF2B5EF4-FFF2-40B4-BE49-F238E27FC236}">
                <a16:creationId xmlns:a16="http://schemas.microsoft.com/office/drawing/2014/main" id="{C608E222-2CD6-D1D1-B1ED-20792EA68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817" y="1287377"/>
            <a:ext cx="6228486" cy="5028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table with text on it&#10;&#10;AI-generated content may be incorrect.">
            <a:extLst>
              <a:ext uri="{FF2B5EF4-FFF2-40B4-BE49-F238E27FC236}">
                <a16:creationId xmlns:a16="http://schemas.microsoft.com/office/drawing/2014/main" id="{BDCA83FE-D11D-50BD-2524-55BE1B3DF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396" y="1300392"/>
            <a:ext cx="4632444" cy="48353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F1C92A-DD43-ED21-8A40-00E9642E44A4}"/>
              </a:ext>
            </a:extLst>
          </p:cNvPr>
          <p:cNvSpPr/>
          <p:nvPr/>
        </p:nvSpPr>
        <p:spPr>
          <a:xfrm>
            <a:off x="6760396" y="2029767"/>
            <a:ext cx="4607081" cy="1858945"/>
          </a:xfrm>
          <a:prstGeom prst="rect">
            <a:avLst/>
          </a:prstGeom>
          <a:noFill/>
          <a:ln w="28575">
            <a:solidFill>
              <a:srgbClr val="41DC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A8B77B-1F42-CE74-7BBD-1653DA458296}"/>
              </a:ext>
            </a:extLst>
          </p:cNvPr>
          <p:cNvSpPr txBox="1"/>
          <p:nvPr/>
        </p:nvSpPr>
        <p:spPr>
          <a:xfrm>
            <a:off x="10148833" y="974694"/>
            <a:ext cx="83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b="1" i="1" dirty="0">
                <a:solidFill>
                  <a:srgbClr val="000090"/>
                </a:solidFill>
              </a:rPr>
              <a:t>Step 6</a:t>
            </a:r>
          </a:p>
        </p:txBody>
      </p:sp>
    </p:spTree>
    <p:extLst>
      <p:ext uri="{BB962C8B-B14F-4D97-AF65-F5344CB8AC3E}">
        <p14:creationId xmlns:p14="http://schemas.microsoft.com/office/powerpoint/2010/main" val="37942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FBE6D-6833-0997-F60F-A0D40CB71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B89F1-8A59-B224-C2F8-5696C818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Defense in Depth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2A4D3-8073-C840-69E4-09DD1BC2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95708-65AC-EDC6-2B92-93A873A0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21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65E1A9-EC22-AE3A-4E6F-2783D1B88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42875" lvl="1" indent="0">
              <a:buNone/>
            </a:pPr>
            <a:r>
              <a:rPr lang="en-SE" u="sng" dirty="0"/>
              <a:t>Neutron Factory – public </a:t>
            </a:r>
          </a:p>
          <a:p>
            <a:pPr lvl="1"/>
            <a:r>
              <a:rPr lang="en-GB" dirty="0"/>
              <a:t>B</a:t>
            </a:r>
            <a:r>
              <a:rPr lang="en-SE" dirty="0"/>
              <a:t>asic principles with respect to the public</a:t>
            </a:r>
          </a:p>
          <a:p>
            <a:pPr lvl="2"/>
            <a:r>
              <a:rPr lang="en-GB" dirty="0"/>
              <a:t>Attenuate prompt radiation with shielding</a:t>
            </a:r>
          </a:p>
          <a:p>
            <a:pPr lvl="2"/>
            <a:r>
              <a:rPr lang="en-GB" dirty="0"/>
              <a:t>Attenuate residual radiation with shielding</a:t>
            </a:r>
            <a:endParaRPr lang="en-SE" dirty="0"/>
          </a:p>
          <a:p>
            <a:pPr lvl="2"/>
            <a:r>
              <a:rPr lang="en-GB" dirty="0"/>
              <a:t>Maintain target tungsten integrity</a:t>
            </a:r>
            <a:endParaRPr lang="en-SE" dirty="0"/>
          </a:p>
          <a:p>
            <a:pPr lvl="2"/>
            <a:r>
              <a:rPr lang="en-GB" dirty="0"/>
              <a:t>Stop proton beam if process parameters are off-normal process – limit tungsten damage </a:t>
            </a:r>
          </a:p>
          <a:p>
            <a:pPr lvl="1"/>
            <a:r>
              <a:rPr lang="en-SE" dirty="0"/>
              <a:t>Single level of DID (L1) sufficient to manage prompt &amp; residual radiation</a:t>
            </a:r>
          </a:p>
          <a:p>
            <a:pPr lvl="1"/>
            <a:r>
              <a:rPr lang="en-SE" dirty="0"/>
              <a:t>Three levels (L1, L2, L3) for contamination hazards due to activated target tungsten</a:t>
            </a:r>
          </a:p>
          <a:p>
            <a:pPr lvl="1"/>
            <a:r>
              <a:rPr lang="en-SE" dirty="0"/>
              <a:t>Safety Group required – one system (TSS)</a:t>
            </a:r>
          </a:p>
          <a:p>
            <a:pPr lvl="1"/>
            <a:r>
              <a:rPr lang="en-SE" dirty="0"/>
              <a:t>No Consequence Mitigating Group (L4)</a:t>
            </a:r>
          </a:p>
          <a:p>
            <a:pPr lvl="1"/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476F8-3207-15F0-57AB-52890D00BEE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SE" u="sng" dirty="0"/>
              <a:t>Neutron Factory – workers </a:t>
            </a:r>
          </a:p>
          <a:p>
            <a:pPr lvl="1"/>
            <a:r>
              <a:rPr lang="en-SE" dirty="0"/>
              <a:t>All functions for public and:</a:t>
            </a:r>
          </a:p>
          <a:p>
            <a:pPr lvl="1"/>
            <a:r>
              <a:rPr lang="en-SE" dirty="0"/>
              <a:t>Worker presence allowed or prohibited depending on the mode &amp; area</a:t>
            </a:r>
          </a:p>
          <a:p>
            <a:pPr lvl="1"/>
            <a:r>
              <a:rPr lang="en-SE" dirty="0"/>
              <a:t>Three levels (DIDW-L1, L2, L3)</a:t>
            </a:r>
          </a:p>
          <a:p>
            <a:pPr lvl="1"/>
            <a:r>
              <a:rPr lang="en-SE" dirty="0"/>
              <a:t>DIDW-L1, L2 access control for prompt &amp; residual hazards</a:t>
            </a:r>
          </a:p>
          <a:p>
            <a:pPr lvl="1"/>
            <a:r>
              <a:rPr lang="en-SE" dirty="0"/>
              <a:t>DIDW-L1, L2, L3 excludes beam on target or presence of workers in high class area</a:t>
            </a:r>
          </a:p>
          <a:p>
            <a:pPr lvl="1"/>
            <a:r>
              <a:rPr lang="en-SE" dirty="0"/>
              <a:t>DIDW-L1, L2, L3: contamination hazards from target tungsten and cooling media (helium and water)</a:t>
            </a:r>
          </a:p>
          <a:p>
            <a:pPr lvl="1"/>
            <a:endParaRPr lang="en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8C740D-6FFC-907B-7F58-372871E9D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Structures, Systems, &amp; Components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B6CD69-2D8E-8DC8-0A1E-954FAAC6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91B7D1-6DB2-23C3-10DB-6E37B7F5C8C2}"/>
              </a:ext>
            </a:extLst>
          </p:cNvPr>
          <p:cNvSpPr txBox="1"/>
          <p:nvPr/>
        </p:nvSpPr>
        <p:spPr>
          <a:xfrm>
            <a:off x="10148833" y="1215852"/>
            <a:ext cx="83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b="1" i="1" dirty="0">
                <a:solidFill>
                  <a:srgbClr val="000090"/>
                </a:solidFill>
              </a:rPr>
              <a:t>Step 7</a:t>
            </a:r>
          </a:p>
        </p:txBody>
      </p:sp>
    </p:spTree>
    <p:extLst>
      <p:ext uri="{BB962C8B-B14F-4D97-AF65-F5344CB8AC3E}">
        <p14:creationId xmlns:p14="http://schemas.microsoft.com/office/powerpoint/2010/main" val="23303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088F1-471C-91AA-07C5-68F238828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F41755-8242-666B-C712-54D536C683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04F863-E756-8F4B-920C-6BA71C25F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EC17CF6F-F8C7-41E6-3B0F-15A398AB14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How did we get here?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6080C9D3-3998-3CD0-AAC7-398964903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491" y="33100"/>
            <a:ext cx="4255909" cy="829149"/>
          </a:xfrm>
        </p:spPr>
        <p:txBody>
          <a:bodyPr/>
          <a:lstStyle/>
          <a:p>
            <a:r>
              <a:rPr lang="sv-SE" dirty="0"/>
              <a:t>3</a:t>
            </a:r>
          </a:p>
        </p:txBody>
      </p:sp>
      <p:pic>
        <p:nvPicPr>
          <p:cNvPr id="2" name="Picture 1" descr="A map with a blue line&#10;&#10;AI-generated content may be incorrect.">
            <a:extLst>
              <a:ext uri="{FF2B5EF4-FFF2-40B4-BE49-F238E27FC236}">
                <a16:creationId xmlns:a16="http://schemas.microsoft.com/office/drawing/2014/main" id="{CF2018E1-53F7-3CD4-D764-975E3EF1B0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9932" y="2605175"/>
            <a:ext cx="5791325" cy="4252825"/>
          </a:xfrm>
          <a:prstGeom prst="rect">
            <a:avLst/>
          </a:prstGeom>
        </p:spPr>
      </p:pic>
      <p:pic>
        <p:nvPicPr>
          <p:cNvPr id="6" name="Picture Placeholder 5" descr="A high angle view of a large building&#10;&#10;AI-generated content may be incorrect.">
            <a:extLst>
              <a:ext uri="{FF2B5EF4-FFF2-40B4-BE49-F238E27FC236}">
                <a16:creationId xmlns:a16="http://schemas.microsoft.com/office/drawing/2014/main" id="{AA2B59A5-053A-798D-9218-74C223DB66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" r="-352"/>
          <a:stretch>
            <a:fillRect/>
          </a:stretch>
        </p:blipFill>
        <p:spPr>
          <a:xfrm>
            <a:off x="6419932" y="0"/>
            <a:ext cx="5772068" cy="2934119"/>
          </a:xfrm>
          <a:prstGeom prst="rect">
            <a:avLst/>
          </a:prstGeom>
          <a:solidFill>
            <a:srgbClr val="ECECEC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D53827-67FC-F9BA-250A-8AE4DBEC2E7F}"/>
              </a:ext>
            </a:extLst>
          </p:cNvPr>
          <p:cNvSpPr txBox="1"/>
          <p:nvPr/>
        </p:nvSpPr>
        <p:spPr>
          <a:xfrm>
            <a:off x="813916" y="5657222"/>
            <a:ext cx="52840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bg2"/>
                </a:solidFill>
              </a:rPr>
              <a:t>And you may find yourself in a beautiful house</a:t>
            </a:r>
          </a:p>
          <a:p>
            <a:pPr algn="l"/>
            <a:r>
              <a:rPr lang="en-GB" sz="1400" dirty="0">
                <a:solidFill>
                  <a:schemeClr val="bg2"/>
                </a:solidFill>
              </a:rPr>
              <a:t>And you may ask yourself, “Well, how did I get here?”</a:t>
            </a:r>
          </a:p>
          <a:p>
            <a:pPr algn="l"/>
            <a:r>
              <a:rPr lang="en-GB" sz="1400" dirty="0">
                <a:solidFill>
                  <a:schemeClr val="bg2"/>
                </a:solidFill>
              </a:rPr>
              <a:t>Letting the days go by… Once in a Lifetime, Talking Heads (1980)</a:t>
            </a:r>
            <a:endParaRPr lang="en-SE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38DA23C-2393-0B24-DD34-EC809E67D899}"/>
              </a:ext>
            </a:extLst>
          </p:cNvPr>
          <p:cNvSpPr/>
          <p:nvPr/>
        </p:nvSpPr>
        <p:spPr>
          <a:xfrm>
            <a:off x="6775885" y="2847450"/>
            <a:ext cx="3060688" cy="10352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FFEB5-4D44-9849-839F-C66684CE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43324"/>
            <a:ext cx="9360000" cy="657339"/>
          </a:xfrm>
        </p:spPr>
        <p:txBody>
          <a:bodyPr/>
          <a:lstStyle/>
          <a:p>
            <a:r>
              <a:rPr lang="en-GB" dirty="0"/>
              <a:t>License to Operate – INP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82913-FC3F-E147-B144-7F36CCDF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23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BBAB2-8C8D-8F40-8344-FD957559C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 step wise approach to routine operation license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F2DDCD-4E1E-6444-844D-975C08CBEE9A}"/>
              </a:ext>
            </a:extLst>
          </p:cNvPr>
          <p:cNvGrpSpPr/>
          <p:nvPr/>
        </p:nvGrpSpPr>
        <p:grpSpPr>
          <a:xfrm>
            <a:off x="1103709" y="5063955"/>
            <a:ext cx="10282845" cy="1076463"/>
            <a:chOff x="1103709" y="5063955"/>
            <a:chExt cx="10282845" cy="10764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EB1FC1-2C7D-F449-9349-8EFFC3B7EBE3}"/>
                </a:ext>
              </a:extLst>
            </p:cNvPr>
            <p:cNvSpPr/>
            <p:nvPr/>
          </p:nvSpPr>
          <p:spPr>
            <a:xfrm>
              <a:off x="1103709" y="5063955"/>
              <a:ext cx="10282845" cy="107646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358830-6F38-B142-A4CD-DFF3554DE679}"/>
                </a:ext>
              </a:extLst>
            </p:cNvPr>
            <p:cNvSpPr txBox="1"/>
            <p:nvPr/>
          </p:nvSpPr>
          <p:spPr>
            <a:xfrm>
              <a:off x="1173801" y="5197764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b="1" dirty="0">
                  <a:solidFill>
                    <a:srgbClr val="666666"/>
                  </a:solidFill>
                </a:rPr>
                <a:t>Siting</a:t>
              </a:r>
              <a:r>
                <a:rPr lang="en-GB" dirty="0">
                  <a:solidFill>
                    <a:srgbClr val="666666"/>
                  </a:solidFill>
                </a:rPr>
                <a:t> permit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546E90-8F3E-E94C-92DF-0D35A919130C}"/>
                </a:ext>
              </a:extLst>
            </p:cNvPr>
            <p:cNvSpPr txBox="1"/>
            <p:nvPr/>
          </p:nvSpPr>
          <p:spPr>
            <a:xfrm>
              <a:off x="1163638" y="5477058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rgbClr val="666666"/>
                  </a:solidFill>
                </a:rPr>
                <a:t>Submission 	Jan 2012</a:t>
              </a:r>
            </a:p>
            <a:p>
              <a:pPr algn="l"/>
              <a:r>
                <a:rPr lang="en-GB" sz="1400" dirty="0">
                  <a:solidFill>
                    <a:srgbClr val="666666"/>
                  </a:solidFill>
                </a:rPr>
                <a:t>Received 	Jun 2014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0E9B1D-0CB8-E043-AB20-BCCCB2474E16}"/>
              </a:ext>
            </a:extLst>
          </p:cNvPr>
          <p:cNvGrpSpPr/>
          <p:nvPr/>
        </p:nvGrpSpPr>
        <p:grpSpPr>
          <a:xfrm>
            <a:off x="1103708" y="3917589"/>
            <a:ext cx="6955727" cy="1106482"/>
            <a:chOff x="1103708" y="3917589"/>
            <a:chExt cx="6955727" cy="110648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08CA9B-0906-BB46-B62C-7FA0386F6E22}"/>
                </a:ext>
              </a:extLst>
            </p:cNvPr>
            <p:cNvSpPr/>
            <p:nvPr/>
          </p:nvSpPr>
          <p:spPr>
            <a:xfrm>
              <a:off x="1103708" y="3917589"/>
              <a:ext cx="6955727" cy="11064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55DCC1-5751-D54A-AB8B-FB1A96460B43}"/>
                </a:ext>
              </a:extLst>
            </p:cNvPr>
            <p:cNvSpPr txBox="1"/>
            <p:nvPr/>
          </p:nvSpPr>
          <p:spPr>
            <a:xfrm>
              <a:off x="1154130" y="4075856"/>
              <a:ext cx="19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b="1" dirty="0">
                  <a:solidFill>
                    <a:srgbClr val="666666"/>
                  </a:solidFill>
                </a:rPr>
                <a:t>Installation</a:t>
              </a:r>
              <a:r>
                <a:rPr lang="en-GB" dirty="0">
                  <a:solidFill>
                    <a:srgbClr val="666666"/>
                  </a:solidFill>
                </a:rPr>
                <a:t> permit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FB8767-A834-C24B-B429-A29EF489C03F}"/>
                </a:ext>
              </a:extLst>
            </p:cNvPr>
            <p:cNvSpPr txBox="1"/>
            <p:nvPr/>
          </p:nvSpPr>
          <p:spPr>
            <a:xfrm>
              <a:off x="1139703" y="4343721"/>
              <a:ext cx="3961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rgbClr val="666666"/>
                  </a:solidFill>
                </a:rPr>
                <a:t>Submission 	May 2016</a:t>
              </a:r>
            </a:p>
            <a:p>
              <a:pPr algn="l"/>
              <a:r>
                <a:rPr lang="en-GB" sz="1400" dirty="0">
                  <a:solidFill>
                    <a:srgbClr val="666666"/>
                  </a:solidFill>
                </a:rPr>
                <a:t>Received	Oct 2017 excl. NSS and H09 (rad waste)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A80857-1C04-2A4E-90D2-24A83A90792F}"/>
              </a:ext>
            </a:extLst>
          </p:cNvPr>
          <p:cNvGrpSpPr/>
          <p:nvPr/>
        </p:nvGrpSpPr>
        <p:grpSpPr>
          <a:xfrm>
            <a:off x="1103707" y="2841807"/>
            <a:ext cx="2914477" cy="1044295"/>
            <a:chOff x="1103707" y="2841807"/>
            <a:chExt cx="2914477" cy="10442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3AB9FD-E0A3-5246-AB26-FD6B4075AC9B}"/>
                </a:ext>
              </a:extLst>
            </p:cNvPr>
            <p:cNvSpPr/>
            <p:nvPr/>
          </p:nvSpPr>
          <p:spPr>
            <a:xfrm>
              <a:off x="1103707" y="2841807"/>
              <a:ext cx="2837228" cy="1044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AF1674-319C-3A4E-9021-80B8613E1306}"/>
                </a:ext>
              </a:extLst>
            </p:cNvPr>
            <p:cNvSpPr txBox="1"/>
            <p:nvPr/>
          </p:nvSpPr>
          <p:spPr>
            <a:xfrm>
              <a:off x="1154130" y="2956622"/>
              <a:ext cx="286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b="1" dirty="0">
                  <a:solidFill>
                    <a:srgbClr val="666666"/>
                  </a:solidFill>
                </a:rPr>
                <a:t>Trial operation </a:t>
              </a:r>
              <a:r>
                <a:rPr lang="en-GB" sz="1600" dirty="0">
                  <a:solidFill>
                    <a:srgbClr val="666666"/>
                  </a:solidFill>
                </a:rPr>
                <a:t>permit NCL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1729C2-67D8-304C-B9C7-176A3899E64F}"/>
                </a:ext>
              </a:extLst>
            </p:cNvPr>
            <p:cNvSpPr txBox="1"/>
            <p:nvPr/>
          </p:nvSpPr>
          <p:spPr>
            <a:xfrm>
              <a:off x="1168557" y="3218957"/>
              <a:ext cx="18213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rgbClr val="666666"/>
                  </a:solidFill>
                </a:rPr>
                <a:t>Submission Jul 2019</a:t>
              </a:r>
            </a:p>
            <a:p>
              <a:pPr algn="l"/>
              <a:r>
                <a:rPr lang="en-GB" sz="1400" dirty="0">
                  <a:solidFill>
                    <a:srgbClr val="666666"/>
                  </a:solidFill>
                </a:rPr>
                <a:t>Received 	Oct 2020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D1FB831-0611-B044-9F35-BDD11C9355F4}"/>
              </a:ext>
            </a:extLst>
          </p:cNvPr>
          <p:cNvGrpSpPr/>
          <p:nvPr/>
        </p:nvGrpSpPr>
        <p:grpSpPr>
          <a:xfrm>
            <a:off x="1103706" y="1758353"/>
            <a:ext cx="10282844" cy="1042234"/>
            <a:chOff x="1103706" y="1758353"/>
            <a:chExt cx="8262931" cy="10422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28D68C-55E0-3745-97F5-8DCE379257D5}"/>
                </a:ext>
              </a:extLst>
            </p:cNvPr>
            <p:cNvSpPr/>
            <p:nvPr/>
          </p:nvSpPr>
          <p:spPr>
            <a:xfrm>
              <a:off x="1103706" y="1758353"/>
              <a:ext cx="8262931" cy="104223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C42DE3-4573-3B41-9737-A2B035ACB582}"/>
                </a:ext>
              </a:extLst>
            </p:cNvPr>
            <p:cNvSpPr txBox="1"/>
            <p:nvPr/>
          </p:nvSpPr>
          <p:spPr>
            <a:xfrm>
              <a:off x="1139703" y="1853983"/>
              <a:ext cx="2603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b="1" dirty="0">
                  <a:solidFill>
                    <a:srgbClr val="666666"/>
                  </a:solidFill>
                </a:rPr>
                <a:t>Routine operation </a:t>
              </a:r>
              <a:r>
                <a:rPr lang="en-GB" dirty="0">
                  <a:solidFill>
                    <a:srgbClr val="666666"/>
                  </a:solidFill>
                </a:rPr>
                <a:t>permit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9F6627-1EDB-1343-A697-E9C6AA07B902}"/>
                </a:ext>
              </a:extLst>
            </p:cNvPr>
            <p:cNvSpPr txBox="1"/>
            <p:nvPr/>
          </p:nvSpPr>
          <p:spPr>
            <a:xfrm>
              <a:off x="1157771" y="2173542"/>
              <a:ext cx="1404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rgbClr val="666666"/>
                  </a:solidFill>
                </a:rPr>
                <a:t>Submission 	TBD</a:t>
              </a:r>
            </a:p>
            <a:p>
              <a:pPr algn="l"/>
              <a:r>
                <a:rPr lang="en-GB" sz="1400" dirty="0">
                  <a:solidFill>
                    <a:srgbClr val="666666"/>
                  </a:solidFill>
                </a:rPr>
                <a:t>Received 	TBD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0B7E43-A231-0240-A74F-4E77FC54B4E0}"/>
              </a:ext>
            </a:extLst>
          </p:cNvPr>
          <p:cNvGrpSpPr/>
          <p:nvPr/>
        </p:nvGrpSpPr>
        <p:grpSpPr>
          <a:xfrm>
            <a:off x="8092049" y="3917588"/>
            <a:ext cx="3386443" cy="1105829"/>
            <a:chOff x="8092049" y="3917588"/>
            <a:chExt cx="3386443" cy="11058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4F273D6-0FEE-0F4C-B344-D0BBFB53DD35}"/>
                </a:ext>
              </a:extLst>
            </p:cNvPr>
            <p:cNvSpPr/>
            <p:nvPr/>
          </p:nvSpPr>
          <p:spPr>
            <a:xfrm>
              <a:off x="8092125" y="3917588"/>
              <a:ext cx="3294426" cy="110582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1BC3D8-9B30-4E4E-913B-04C2367F1FA8}"/>
                </a:ext>
              </a:extLst>
            </p:cNvPr>
            <p:cNvSpPr txBox="1"/>
            <p:nvPr/>
          </p:nvSpPr>
          <p:spPr>
            <a:xfrm>
              <a:off x="8106476" y="4075856"/>
              <a:ext cx="3372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b="1" dirty="0">
                  <a:solidFill>
                    <a:srgbClr val="666666"/>
                  </a:solidFill>
                </a:rPr>
                <a:t>Installation</a:t>
              </a:r>
              <a:r>
                <a:rPr lang="en-GB" dirty="0">
                  <a:solidFill>
                    <a:srgbClr val="666666"/>
                  </a:solidFill>
                </a:rPr>
                <a:t> permit NSS &amp; H09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9AFCC3-B706-A344-9C60-C4CF9DD7886B}"/>
                </a:ext>
              </a:extLst>
            </p:cNvPr>
            <p:cNvSpPr txBox="1"/>
            <p:nvPr/>
          </p:nvSpPr>
          <p:spPr>
            <a:xfrm>
              <a:off x="8092049" y="4343721"/>
              <a:ext cx="29178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dirty="0">
                  <a:solidFill>
                    <a:srgbClr val="666666"/>
                  </a:solidFill>
                </a:rPr>
                <a:t>Submission Mar 2022</a:t>
              </a:r>
            </a:p>
            <a:p>
              <a:pPr algn="l"/>
              <a:r>
                <a:rPr lang="en-GB" sz="1400" dirty="0">
                  <a:solidFill>
                    <a:srgbClr val="666666"/>
                  </a:solidFill>
                </a:rPr>
                <a:t>Received	Sept 2022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45254D-B49B-474C-AF60-5A0E855433A2}"/>
              </a:ext>
            </a:extLst>
          </p:cNvPr>
          <p:cNvGrpSpPr/>
          <p:nvPr/>
        </p:nvGrpSpPr>
        <p:grpSpPr>
          <a:xfrm>
            <a:off x="3973549" y="2841807"/>
            <a:ext cx="2754629" cy="1035243"/>
            <a:chOff x="3973549" y="2841807"/>
            <a:chExt cx="2754629" cy="103524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1F515B-01A5-6D4F-98FE-D0DF172080EA}"/>
                </a:ext>
              </a:extLst>
            </p:cNvPr>
            <p:cNvSpPr/>
            <p:nvPr/>
          </p:nvSpPr>
          <p:spPr>
            <a:xfrm>
              <a:off x="3973549" y="2841807"/>
              <a:ext cx="2754629" cy="10352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5A192A-DA5E-1A4C-8070-3E7323E592EB}"/>
                </a:ext>
              </a:extLst>
            </p:cNvPr>
            <p:cNvSpPr txBox="1"/>
            <p:nvPr/>
          </p:nvSpPr>
          <p:spPr>
            <a:xfrm>
              <a:off x="4038399" y="2958372"/>
              <a:ext cx="2269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b="1" dirty="0">
                  <a:solidFill>
                    <a:srgbClr val="666666"/>
                  </a:solidFill>
                </a:rPr>
                <a:t>Trial ops </a:t>
              </a:r>
              <a:r>
                <a:rPr lang="en-GB" dirty="0">
                  <a:solidFill>
                    <a:srgbClr val="666666"/>
                  </a:solidFill>
                </a:rPr>
                <a:t>permit SCL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86B92B-C6FC-8344-8C51-B5D15D831CC8}"/>
                </a:ext>
              </a:extLst>
            </p:cNvPr>
            <p:cNvSpPr txBox="1"/>
            <p:nvPr/>
          </p:nvSpPr>
          <p:spPr>
            <a:xfrm>
              <a:off x="4038399" y="3233012"/>
              <a:ext cx="19014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rgbClr val="666666"/>
                  </a:solidFill>
                </a:rPr>
                <a:t>Submission  Oct 2023</a:t>
              </a:r>
            </a:p>
            <a:p>
              <a:pPr algn="l"/>
              <a:r>
                <a:rPr lang="en-GB" sz="1400" dirty="0">
                  <a:solidFill>
                    <a:srgbClr val="666666"/>
                  </a:solidFill>
                </a:rPr>
                <a:t>Received 	May 2024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82244B-65B8-0345-BA5B-2B702DE09481}"/>
              </a:ext>
            </a:extLst>
          </p:cNvPr>
          <p:cNvGrpSpPr/>
          <p:nvPr/>
        </p:nvGrpSpPr>
        <p:grpSpPr>
          <a:xfrm>
            <a:off x="9884279" y="2841807"/>
            <a:ext cx="1502271" cy="1035243"/>
            <a:chOff x="9884279" y="2841807"/>
            <a:chExt cx="1502271" cy="103524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A77E31-22FE-2A45-985A-FE7EC2B4E3D9}"/>
                </a:ext>
              </a:extLst>
            </p:cNvPr>
            <p:cNvSpPr/>
            <p:nvPr/>
          </p:nvSpPr>
          <p:spPr>
            <a:xfrm>
              <a:off x="9884279" y="2841807"/>
              <a:ext cx="1502271" cy="10352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A1099F-121A-4D4E-A2DF-BA5C0AFBB308}"/>
                </a:ext>
              </a:extLst>
            </p:cNvPr>
            <p:cNvSpPr txBox="1"/>
            <p:nvPr/>
          </p:nvSpPr>
          <p:spPr>
            <a:xfrm>
              <a:off x="9931985" y="3094575"/>
              <a:ext cx="1406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666666"/>
                  </a:solidFill>
                </a:rPr>
                <a:t>Extension for new Instruments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1027AE5-4FC9-9231-E592-B187F4EA3390}"/>
              </a:ext>
            </a:extLst>
          </p:cNvPr>
          <p:cNvSpPr txBox="1"/>
          <p:nvPr/>
        </p:nvSpPr>
        <p:spPr>
          <a:xfrm>
            <a:off x="6724773" y="2956622"/>
            <a:ext cx="311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dirty="0">
                <a:solidFill>
                  <a:srgbClr val="666666"/>
                </a:solidFill>
              </a:rPr>
              <a:t>Trial ops </a:t>
            </a:r>
            <a:r>
              <a:rPr lang="en-GB" sz="1600" dirty="0">
                <a:solidFill>
                  <a:srgbClr val="666666"/>
                </a:solidFill>
              </a:rPr>
              <a:t>permit BOT, NSS, H09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67D27C-5EBA-F6A1-B44F-83C2B0B72136}"/>
              </a:ext>
            </a:extLst>
          </p:cNvPr>
          <p:cNvSpPr txBox="1"/>
          <p:nvPr/>
        </p:nvSpPr>
        <p:spPr>
          <a:xfrm>
            <a:off x="6775884" y="3227049"/>
            <a:ext cx="282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rgbClr val="666666"/>
                </a:solidFill>
              </a:rPr>
              <a:t>Submission 	Dec 2024</a:t>
            </a:r>
          </a:p>
          <a:p>
            <a:pPr algn="l"/>
            <a:r>
              <a:rPr lang="en-GB" sz="1400" dirty="0">
                <a:solidFill>
                  <a:srgbClr val="666666"/>
                </a:solidFill>
              </a:rPr>
              <a:t>Received 		Feb 2026</a:t>
            </a:r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85F06C00-3F80-70F9-F6D6-130E7E8A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38" name="Date Placeholder 6">
            <a:extLst>
              <a:ext uri="{FF2B5EF4-FFF2-40B4-BE49-F238E27FC236}">
                <a16:creationId xmlns:a16="http://schemas.microsoft.com/office/drawing/2014/main" id="{F712231F-6472-3C28-2BF7-B6357124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BDE500-48A7-C9C3-5545-CD3EBF7ABDF4}"/>
              </a:ext>
            </a:extLst>
          </p:cNvPr>
          <p:cNvSpPr txBox="1"/>
          <p:nvPr/>
        </p:nvSpPr>
        <p:spPr>
          <a:xfrm>
            <a:off x="4989140" y="6261691"/>
            <a:ext cx="5677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sz="2400" b="1" dirty="0">
                <a:solidFill>
                  <a:srgbClr val="666666"/>
                </a:solidFill>
              </a:rPr>
              <a:t>INP = Intentional Neutron Production</a:t>
            </a:r>
          </a:p>
        </p:txBody>
      </p:sp>
      <p:sp>
        <p:nvSpPr>
          <p:cNvPr id="3" name="Doughnut 2">
            <a:extLst>
              <a:ext uri="{FF2B5EF4-FFF2-40B4-BE49-F238E27FC236}">
                <a16:creationId xmlns:a16="http://schemas.microsoft.com/office/drawing/2014/main" id="{22311D14-8C02-E613-4AC2-CCF76408C3E4}"/>
              </a:ext>
            </a:extLst>
          </p:cNvPr>
          <p:cNvSpPr/>
          <p:nvPr/>
        </p:nvSpPr>
        <p:spPr>
          <a:xfrm>
            <a:off x="6536724" y="2713370"/>
            <a:ext cx="3395262" cy="1241213"/>
          </a:xfrm>
          <a:prstGeom prst="donut">
            <a:avLst>
              <a:gd name="adj" fmla="val 4739"/>
            </a:avLst>
          </a:prstGeom>
          <a:solidFill>
            <a:srgbClr val="41DC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EB2E-0AB9-0C96-E91B-5A455EC0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ESS Radiation Safety	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51477-4E87-CEB4-A6CD-95A4109B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E2C67-BD4A-E367-CD2E-D782F1AD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24</a:t>
            </a:fld>
            <a:endParaRPr lang="sv-S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BF4D0F-C3CF-D81C-E40F-1A2194071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135578" cy="4768062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GB" dirty="0"/>
              <a:t>September</a:t>
            </a:r>
            <a:r>
              <a:rPr lang="en-SE" dirty="0"/>
              <a:t> 2019 – Radiation Safety Task Force</a:t>
            </a:r>
          </a:p>
          <a:p>
            <a:pPr lvl="2"/>
            <a:r>
              <a:rPr lang="en-GB" dirty="0"/>
              <a:t>Clarify &amp; implement the ESS radiation safety analysis approach, RSF/WRSF ID, and SSC classification</a:t>
            </a:r>
          </a:p>
          <a:p>
            <a:pPr lvl="2"/>
            <a:r>
              <a:rPr lang="en-GB" dirty="0"/>
              <a:t>Update existing analyses, execute complementary analyses, and manage RSF/WRSF identification</a:t>
            </a:r>
          </a:p>
          <a:p>
            <a:pPr lvl="1"/>
            <a:r>
              <a:rPr lang="en-GB" dirty="0"/>
              <a:t>RSTF Team</a:t>
            </a:r>
          </a:p>
          <a:p>
            <a:pPr lvl="2"/>
            <a:r>
              <a:rPr lang="en-GB" dirty="0"/>
              <a:t>Core team representing broad technical expertise and all facility areas of interest: </a:t>
            </a:r>
            <a:r>
              <a:rPr lang="en-SE" dirty="0"/>
              <a:t>Accelerator, Target Station, ICS, NSS, ESH, RadWaste, Building/Facility, Quality</a:t>
            </a:r>
          </a:p>
          <a:p>
            <a:pPr lvl="2"/>
            <a:r>
              <a:rPr lang="en-US" dirty="0"/>
              <a:t>Additional </a:t>
            </a:r>
            <a:r>
              <a:rPr lang="en-SE" dirty="0"/>
              <a:t>specialty resources: power supply,HVAC, Radiation Protection, rad monitoring, shielding, fire, mechanical components, engineering, security</a:t>
            </a:r>
          </a:p>
          <a:p>
            <a:pPr lvl="1"/>
            <a:r>
              <a:rPr lang="en-SE" dirty="0"/>
              <a:t>Outcome &amp; goals </a:t>
            </a:r>
          </a:p>
          <a:p>
            <a:pPr lvl="2"/>
            <a:r>
              <a:rPr lang="en-SE" dirty="0"/>
              <a:t>Develop &amp; implement 7-steps for SCL application </a:t>
            </a:r>
          </a:p>
          <a:p>
            <a:pPr lvl="2"/>
            <a:r>
              <a:rPr lang="en-GB" dirty="0"/>
              <a:t>Align across facility</a:t>
            </a:r>
          </a:p>
          <a:p>
            <a:pPr lvl="1"/>
            <a:r>
              <a:rPr lang="en-GB" dirty="0"/>
              <a:t>Evolved through INP application (for BOT) (2025)</a:t>
            </a:r>
          </a:p>
          <a:p>
            <a:pPr lvl="1"/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568E5D-F423-CE2A-4F66-F0D321E5A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A little history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787D98-FBEE-2FFD-81B9-B7A08F95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11CC58-2644-AB8D-AAF2-AEEDB92B5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692" y="1366265"/>
            <a:ext cx="4460700" cy="30248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C8E6E3D-1D30-C8FE-56D1-741F634CE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123" y="3796058"/>
            <a:ext cx="3833537" cy="25344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62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F9DE-3409-281F-4F95-26FE422E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Balancing Time, Energy, Impact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486D8-1D64-4052-6CBE-0B04D2DB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99C74-3638-77A4-684D-740379C7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25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D7D695-B735-DAE6-934F-6C5B8823E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Started with and s</a:t>
            </a:r>
            <a:r>
              <a:rPr lang="en-SE" dirty="0"/>
              <a:t>pent significant time/energy on accident analyses</a:t>
            </a:r>
          </a:p>
          <a:p>
            <a:pPr lvl="2"/>
            <a:r>
              <a:rPr lang="en-SE" dirty="0"/>
              <a:t>Built in structured Step 2-3 later</a:t>
            </a:r>
          </a:p>
          <a:p>
            <a:pPr lvl="1"/>
            <a:r>
              <a:rPr lang="en-GB" dirty="0"/>
              <a:t>E</a:t>
            </a:r>
            <a:r>
              <a:rPr lang="en-SE" dirty="0"/>
              <a:t>arly applications reported everything</a:t>
            </a:r>
          </a:p>
          <a:p>
            <a:pPr lvl="3"/>
            <a:endParaRPr lang="en-SE" dirty="0"/>
          </a:p>
          <a:p>
            <a:pPr lvl="1"/>
            <a:r>
              <a:rPr lang="en-SE" dirty="0"/>
              <a:t>Disproportionate time and text on event analyses – majority for Public resulted in acceptable risk</a:t>
            </a:r>
          </a:p>
          <a:p>
            <a:pPr lvl="2"/>
            <a:r>
              <a:rPr lang="en-SE" dirty="0"/>
              <a:t>Public – we have 31 AAPs for ESS</a:t>
            </a:r>
          </a:p>
          <a:p>
            <a:pPr lvl="3"/>
            <a:r>
              <a:rPr lang="en-SE" dirty="0"/>
              <a:t>4 require Safety Group RSFs (TSS)</a:t>
            </a:r>
          </a:p>
          <a:p>
            <a:pPr lvl="3"/>
            <a:r>
              <a:rPr lang="en-SE" dirty="0"/>
              <a:t>5 with limited duration (&gt;24 h) (shielding)</a:t>
            </a:r>
          </a:p>
          <a:p>
            <a:pPr lvl="2"/>
            <a:r>
              <a:rPr lang="en-SE" dirty="0"/>
              <a:t>Workers – 38 AAWs, 21 defined new WRSFs</a:t>
            </a:r>
          </a:p>
          <a:p>
            <a:pPr lvl="1"/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47DED-B90B-A74F-73BC-FD85B9F4B91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SE" dirty="0"/>
              <a:t>Start with normal ops</a:t>
            </a:r>
          </a:p>
          <a:p>
            <a:pPr lvl="2"/>
            <a:r>
              <a:rPr lang="en-GB" dirty="0"/>
              <a:t>D</a:t>
            </a:r>
            <a:r>
              <a:rPr lang="en-SE" dirty="0"/>
              <a:t>efine what you will have, what you need when things go right</a:t>
            </a:r>
          </a:p>
          <a:p>
            <a:pPr lvl="2"/>
            <a:r>
              <a:rPr lang="en-SE" dirty="0"/>
              <a:t>L1 functions and SSCs are the foundation</a:t>
            </a:r>
          </a:p>
          <a:p>
            <a:pPr lvl="1"/>
            <a:r>
              <a:rPr lang="en-SE" dirty="0"/>
              <a:t>Event class is critical, can be complex</a:t>
            </a:r>
          </a:p>
          <a:p>
            <a:pPr lvl="1"/>
            <a:endParaRPr lang="en-SE" dirty="0"/>
          </a:p>
          <a:p>
            <a:pPr lvl="1"/>
            <a:r>
              <a:rPr lang="en-SE" dirty="0"/>
              <a:t>Be clear on purpose/intent/strategy for radiation safety analyses for design</a:t>
            </a:r>
          </a:p>
          <a:p>
            <a:pPr lvl="2"/>
            <a:r>
              <a:rPr lang="en-GB" dirty="0"/>
              <a:t>ex</a:t>
            </a:r>
            <a:r>
              <a:rPr lang="en-SE" dirty="0"/>
              <a:t>: AAs not intended to be realistic, rather deterministic</a:t>
            </a:r>
          </a:p>
          <a:p>
            <a:pPr lvl="2"/>
            <a:r>
              <a:rPr lang="en-GB" dirty="0"/>
              <a:t>E</a:t>
            </a:r>
            <a:r>
              <a:rPr lang="en-SE" dirty="0"/>
              <a:t>xaggerated the impact – if ok, then done</a:t>
            </a:r>
          </a:p>
          <a:p>
            <a:pPr lvl="2"/>
            <a:r>
              <a:rPr lang="en-GB" dirty="0"/>
              <a:t>R</a:t>
            </a:r>
            <a:r>
              <a:rPr lang="en-SE" dirty="0"/>
              <a:t>isk to apply these analyses to other purposes, it could result in overconstraints</a:t>
            </a:r>
          </a:p>
          <a:p>
            <a:pPr lvl="1"/>
            <a:endParaRPr lang="en-SE" dirty="0"/>
          </a:p>
          <a:p>
            <a:pPr lvl="2"/>
            <a:endParaRPr lang="en-SE" dirty="0"/>
          </a:p>
          <a:p>
            <a:pPr lvl="2"/>
            <a:endParaRPr lang="en-SE" dirty="0"/>
          </a:p>
          <a:p>
            <a:pPr lvl="1"/>
            <a:endParaRPr lang="en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F5FA30-E96D-6736-B741-32FA18EE21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Consider carefully where to devote resources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41ED0B4-3BE1-0004-9BCE-19A53A36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17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6D20-3138-B1B5-49B1-718A43B8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Connect with Operations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A233A-D42B-4B97-6CE5-81F97747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D032C-DAF8-360D-924B-42F4354C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26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6194DB-6A14-11ED-EA0B-96A64864D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Clear about the radiation safety process</a:t>
            </a:r>
          </a:p>
          <a:p>
            <a:pPr lvl="2"/>
            <a:r>
              <a:rPr lang="en-US" dirty="0"/>
              <a:t>Well-understood interplay with facility design &amp; requirements for classification</a:t>
            </a:r>
          </a:p>
          <a:p>
            <a:pPr lvl="2"/>
            <a:r>
              <a:rPr lang="en-US" dirty="0"/>
              <a:t>Design requirements align with ESS rules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Less clear what it meant for Operations</a:t>
            </a:r>
          </a:p>
          <a:p>
            <a:pPr lvl="2"/>
            <a:r>
              <a:rPr lang="en-US" dirty="0"/>
              <a:t>Still working to communicate this</a:t>
            </a:r>
          </a:p>
          <a:p>
            <a:pPr lvl="2"/>
            <a:r>
              <a:rPr lang="en-US" dirty="0"/>
              <a:t>Operational Limits &amp; Conditions (OLC)</a:t>
            </a:r>
          </a:p>
          <a:p>
            <a:pPr lvl="2"/>
            <a:r>
              <a:rPr lang="en-US" dirty="0"/>
              <a:t>Track maintenance – EAM/MCR tools</a:t>
            </a:r>
          </a:p>
          <a:p>
            <a:pPr lvl="2"/>
            <a:r>
              <a:rPr lang="en-US" dirty="0"/>
              <a:t>Significant overhead, especially for public safety SSCs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1517E-E6E8-16A4-3D1B-6FA7C023C8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5282396" cy="4768062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GB" dirty="0"/>
              <a:t>Get feedback to/from Operations ASAP</a:t>
            </a:r>
          </a:p>
          <a:p>
            <a:pPr lvl="2"/>
            <a:r>
              <a:rPr lang="en-GB" dirty="0"/>
              <a:t>Establish an outline of planned ops and maintenance procedures</a:t>
            </a:r>
          </a:p>
          <a:p>
            <a:pPr lvl="2"/>
            <a:r>
              <a:rPr lang="en-GB" dirty="0"/>
              <a:t>What is the envisioned approach? How often? Who?</a:t>
            </a:r>
          </a:p>
          <a:p>
            <a:pPr lvl="3"/>
            <a:endParaRPr lang="en-GB" dirty="0"/>
          </a:p>
          <a:p>
            <a:pPr lvl="1"/>
            <a:r>
              <a:rPr lang="en-GB" dirty="0"/>
              <a:t>Avoid untested or limited lifetime tech</a:t>
            </a:r>
          </a:p>
          <a:p>
            <a:pPr lvl="2"/>
            <a:r>
              <a:rPr lang="en-GB" dirty="0"/>
              <a:t>Clever use of other SSCs</a:t>
            </a:r>
          </a:p>
          <a:p>
            <a:pPr lvl="2"/>
            <a:r>
              <a:rPr lang="en-GB" dirty="0"/>
              <a:t>Bigger workload on analysis – easier on ops</a:t>
            </a:r>
          </a:p>
          <a:p>
            <a:pPr lvl="1"/>
            <a:r>
              <a:rPr lang="en-SE" dirty="0"/>
              <a:t>Define needed, not nice to have </a:t>
            </a:r>
            <a:endParaRPr lang="en-GB" dirty="0"/>
          </a:p>
          <a:p>
            <a:pPr lvl="4"/>
            <a:endParaRPr lang="en-GB" dirty="0"/>
          </a:p>
          <a:p>
            <a:pPr lvl="1"/>
            <a:r>
              <a:rPr lang="en-SE" dirty="0"/>
              <a:t>Build in flexibility</a:t>
            </a:r>
          </a:p>
          <a:p>
            <a:pPr lvl="2"/>
            <a:r>
              <a:rPr lang="en-GB" dirty="0"/>
              <a:t>C</a:t>
            </a:r>
            <a:r>
              <a:rPr lang="en-SE" dirty="0"/>
              <a:t>onservative assumptions reduce reliance on them</a:t>
            </a:r>
          </a:p>
          <a:p>
            <a:pPr lvl="2"/>
            <a:r>
              <a:rPr lang="en-GB" dirty="0"/>
              <a:t>T</a:t>
            </a:r>
            <a:r>
              <a:rPr lang="en-SE" dirty="0"/>
              <a:t>ough to track impact of assumptions</a:t>
            </a:r>
          </a:p>
          <a:p>
            <a:pPr lvl="2"/>
            <a:r>
              <a:rPr lang="en-SE" dirty="0"/>
              <a:t>Eg. </a:t>
            </a:r>
            <a:r>
              <a:rPr lang="en-GB" dirty="0"/>
              <a:t>D</a:t>
            </a:r>
            <a:r>
              <a:rPr lang="en-SE" dirty="0"/>
              <a:t>on’t rely on HVAC in AAPs, unless it makes it worse!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3631F5-31AE-9014-CFB1-FB4C7BFC0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Plan for operations along with design – easier earlier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831863-7265-41A8-250A-7D339FE9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4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B37126C-00A2-4B54-E956-A03E6323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Optimize the Safety Case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7FF42-05C9-E5B2-65B1-5A0BCA4E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DBD9F-A60C-19BC-BE51-D529C5E6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27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686BD6-E5BA-A7A5-7BE1-86053A623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After SCL, re-examined safety case with respect to the public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Applied knowledge gained in later steps back to Step 2-3</a:t>
            </a:r>
          </a:p>
          <a:p>
            <a:pPr lvl="1"/>
            <a:r>
              <a:rPr lang="en-US" dirty="0"/>
              <a:t>Narrowed the focus – identified what is important for the public and what is not</a:t>
            </a:r>
          </a:p>
          <a:p>
            <a:pPr lvl="1"/>
            <a:r>
              <a:rPr lang="en-US" dirty="0"/>
              <a:t>Shifted away from default to RSF, instead define what it means to be an RSF</a:t>
            </a:r>
          </a:p>
          <a:p>
            <a:pPr lvl="1"/>
            <a:r>
              <a:rPr lang="en-US" dirty="0"/>
              <a:t>Impact on Operations re. public SSCs</a:t>
            </a:r>
          </a:p>
          <a:p>
            <a:pPr lvl="4"/>
            <a:endParaRPr lang="en-US" dirty="0"/>
          </a:p>
          <a:p>
            <a:pPr lvl="1"/>
            <a:r>
              <a:rPr lang="en-SE" dirty="0"/>
              <a:t>Applied for Accelerator, </a:t>
            </a:r>
            <a:r>
              <a:rPr lang="en-US" dirty="0"/>
              <a:t>Target Station</a:t>
            </a:r>
            <a:r>
              <a:rPr lang="en-SE" dirty="0"/>
              <a:t>, and NSS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9E4A31F-988F-C07E-88EE-E7CF1A622C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1" y="1562400"/>
            <a:ext cx="5104801" cy="48384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SE" dirty="0"/>
              <a:t>ACC: </a:t>
            </a:r>
          </a:p>
          <a:p>
            <a:pPr lvl="2"/>
            <a:r>
              <a:rPr lang="en-SE" dirty="0"/>
              <a:t>Distilled MPS functions to essentials</a:t>
            </a:r>
          </a:p>
          <a:p>
            <a:pPr lvl="3"/>
            <a:r>
              <a:rPr lang="en-GB" dirty="0"/>
              <a:t>Pared down MPS/beam instrumentation – no BLMs, no GRID, no optical system</a:t>
            </a:r>
          </a:p>
          <a:p>
            <a:pPr lvl="3"/>
            <a:r>
              <a:rPr lang="en-GB" dirty="0"/>
              <a:t>Align beam destination w/beam parameters</a:t>
            </a:r>
          </a:p>
          <a:p>
            <a:pPr lvl="3"/>
            <a:r>
              <a:rPr lang="en-GB" dirty="0"/>
              <a:t>Beam loss: only beam current monitors for A2T losses</a:t>
            </a:r>
          </a:p>
          <a:p>
            <a:pPr lvl="3"/>
            <a:r>
              <a:rPr lang="en-GB" dirty="0"/>
              <a:t>Monitor raster magnets, wheel rotation, synchronisation, helium cooling parameters</a:t>
            </a:r>
          </a:p>
          <a:p>
            <a:pPr lvl="2"/>
            <a:r>
              <a:rPr lang="en-SE" dirty="0"/>
              <a:t>Removed water systems</a:t>
            </a:r>
          </a:p>
          <a:p>
            <a:pPr lvl="1"/>
            <a:r>
              <a:rPr lang="en-SE" dirty="0"/>
              <a:t>Neutron Factory water systems, HVAC – only for workers (ACF HVAC still for public)</a:t>
            </a:r>
          </a:p>
          <a:p>
            <a:pPr lvl="1"/>
            <a:r>
              <a:rPr lang="en-SE" dirty="0"/>
              <a:t>NSS: only permanent shielding for public</a:t>
            </a:r>
          </a:p>
          <a:p>
            <a:pPr lvl="1"/>
            <a:r>
              <a:rPr lang="en-SE" dirty="0"/>
              <a:t>General – defined minimum required SSCs to execute functions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3B69F-5C30-502F-3989-C18BDEB2F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Focus on essentials – clarify public vs workers safety case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64D2AD1-1D9C-56C7-AF6E-59CE9645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8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178767-7570-DCF2-7C35-881B8446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577689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Map to Defined Operations Plan &amp; Parameters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0B5F0-1C85-BA61-728A-8E569DE2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4B726-8EFF-D583-B46B-35AFFC96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28</a:t>
            </a:fld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ABD150-3CA1-CCFE-6F47-1592738E4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SE" dirty="0"/>
              <a:t>Safety case for 5 MW </a:t>
            </a:r>
          </a:p>
          <a:p>
            <a:pPr lvl="2"/>
            <a:r>
              <a:rPr lang="en-SE" dirty="0"/>
              <a:t>Demonstrate facility built for full capability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E</a:t>
            </a:r>
            <a:r>
              <a:rPr lang="en-SE" dirty="0"/>
              <a:t>arly commissioning (especially) not near max power</a:t>
            </a:r>
          </a:p>
          <a:p>
            <a:pPr lvl="1"/>
            <a:r>
              <a:rPr lang="en-GB" dirty="0"/>
              <a:t>W</a:t>
            </a:r>
            <a:r>
              <a:rPr lang="en-SE" dirty="0"/>
              <a:t>hat is the difference?</a:t>
            </a:r>
          </a:p>
          <a:p>
            <a:pPr lvl="2"/>
            <a:r>
              <a:rPr lang="en-SE" dirty="0"/>
              <a:t>Different beam configurations</a:t>
            </a:r>
          </a:p>
          <a:p>
            <a:pPr lvl="2"/>
            <a:r>
              <a:rPr lang="en-GB" dirty="0"/>
              <a:t>D</a:t>
            </a:r>
            <a:r>
              <a:rPr lang="en-SE" dirty="0"/>
              <a:t>ifferent inventories</a:t>
            </a:r>
          </a:p>
          <a:p>
            <a:pPr lvl="4"/>
            <a:endParaRPr lang="en-SE" dirty="0"/>
          </a:p>
          <a:p>
            <a:pPr lvl="1"/>
            <a:r>
              <a:rPr lang="en-SE" dirty="0"/>
              <a:t>Causes confusion re. what is required for early commissioning vs for 5 MW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1D0D2A-C13C-EDA1-07A0-E7985EE5E14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GB" dirty="0"/>
              <a:t>S</a:t>
            </a:r>
            <a:r>
              <a:rPr lang="en-SE" dirty="0"/>
              <a:t>ensitivity studies for lower beam power</a:t>
            </a:r>
          </a:p>
          <a:p>
            <a:pPr lvl="1"/>
            <a:r>
              <a:rPr lang="en-SE" dirty="0"/>
              <a:t>Define when functions are needed</a:t>
            </a:r>
          </a:p>
          <a:p>
            <a:pPr lvl="2"/>
            <a:r>
              <a:rPr lang="en-GB" dirty="0"/>
              <a:t>F</a:t>
            </a:r>
            <a:r>
              <a:rPr lang="en-SE" dirty="0"/>
              <a:t>rom the start? </a:t>
            </a:r>
            <a:r>
              <a:rPr lang="en-GB" dirty="0"/>
              <a:t>A</a:t>
            </a:r>
            <a:r>
              <a:rPr lang="en-SE" dirty="0"/>
              <a:t>fter 1 year? After 2 MW?</a:t>
            </a:r>
          </a:p>
          <a:p>
            <a:pPr lvl="2"/>
            <a:r>
              <a:rPr lang="en-GB" dirty="0"/>
              <a:t>T</a:t>
            </a:r>
            <a:r>
              <a:rPr lang="en-SE" dirty="0"/>
              <a:t>ie into facility modes – eg. Production vs Maintenance </a:t>
            </a:r>
          </a:p>
          <a:p>
            <a:pPr lvl="4"/>
            <a:endParaRPr lang="en-SE" dirty="0"/>
          </a:p>
          <a:p>
            <a:pPr lvl="1"/>
            <a:r>
              <a:rPr lang="en-GB" dirty="0"/>
              <a:t>B</a:t>
            </a:r>
            <a:r>
              <a:rPr lang="en-SE" dirty="0"/>
              <a:t>e clear about descriptions for how the facility is operated as a user facility vs commissioning</a:t>
            </a:r>
          </a:p>
          <a:p>
            <a:pPr lvl="1"/>
            <a:r>
              <a:rPr lang="en-GB" dirty="0"/>
              <a:t>D</a:t>
            </a:r>
            <a:r>
              <a:rPr lang="en-SE" dirty="0"/>
              <a:t>efine parameters tied to activation calculation in useful units (e.g. MWh)</a:t>
            </a:r>
          </a:p>
          <a:p>
            <a:pPr lvl="4"/>
            <a:endParaRPr lang="en-SE" dirty="0"/>
          </a:p>
          <a:p>
            <a:pPr lvl="1"/>
            <a:r>
              <a:rPr lang="en-GB" dirty="0"/>
              <a:t>Don’t just check the worst… find the bottom edge – ‘bounding for not needed’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97E593-4F75-C142-BD21-45CAB38D7E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Help Operations and system owners know when functions &amp; SSCs apply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C4B83-ADA3-30D6-7FA6-D0E1F305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32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listening – Questions?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20943"/>
              </p:ext>
            </p:extLst>
          </p:nvPr>
        </p:nvGraphicFramePr>
        <p:xfrm>
          <a:off x="1195647" y="1633448"/>
          <a:ext cx="10134600" cy="18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ESS Radiation Safety Framework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ESS Target Station: Radiation Safety Case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How did we get here?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Questions?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2026-04-13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F9B5-C696-4D4B-A119-CF377038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802185" cy="657339"/>
          </a:xfrm>
        </p:spPr>
        <p:txBody>
          <a:bodyPr>
            <a:normAutofit/>
          </a:bodyPr>
          <a:lstStyle/>
          <a:p>
            <a:r>
              <a:rPr lang="en-GB" dirty="0"/>
              <a:t>Engineering &amp;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D72077-0D22-CE44-B801-7AFB75D9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62426-A5C7-0541-BE42-59FA1EBB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30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735216-4842-9D42-97AC-E36133D74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Radiation Safety Analysis &amp; Classification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560FC-673A-0641-8C83-0DB42AE0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9811493" cy="4768062"/>
          </a:xfrm>
        </p:spPr>
        <p:txBody>
          <a:bodyPr>
            <a:normAutofit fontScale="85000" lnSpcReduction="20000"/>
          </a:bodyPr>
          <a:lstStyle/>
          <a:p>
            <a:r>
              <a:rPr lang="en-GB" u="sng" dirty="0"/>
              <a:t>Step 1</a:t>
            </a:r>
            <a:r>
              <a:rPr lang="en-GB" dirty="0"/>
              <a:t>: System/facility description, Concept of operations including modes of operation</a:t>
            </a:r>
          </a:p>
          <a:p>
            <a:r>
              <a:rPr lang="en-GB" u="sng" dirty="0"/>
              <a:t>Step 2</a:t>
            </a:r>
            <a:r>
              <a:rPr lang="en-GB" dirty="0"/>
              <a:t>: Identify &amp; characterize radiological hazards (prompt, residual, contamination) in operations</a:t>
            </a:r>
          </a:p>
          <a:p>
            <a:r>
              <a:rPr lang="en-GB" u="sng" dirty="0"/>
              <a:t>Step 3</a:t>
            </a:r>
            <a:r>
              <a:rPr lang="en-GB" dirty="0"/>
              <a:t>: Identify Radiation Safety Functions (RSFs) and Worker Radiation Safety Functions (WRSFs), Administrative Measures (AM) for normal operations &amp; maintenance</a:t>
            </a:r>
          </a:p>
          <a:p>
            <a:r>
              <a:rPr lang="en-GB" u="sng" dirty="0"/>
              <a:t>Step 4</a:t>
            </a:r>
            <a:r>
              <a:rPr lang="en-GB" dirty="0"/>
              <a:t>: Accident/event analysis</a:t>
            </a:r>
          </a:p>
          <a:p>
            <a:pPr lvl="1"/>
            <a:r>
              <a:rPr lang="en-GB" dirty="0"/>
              <a:t>List of events to consider with event class (ranking from H2 to H5, high to low frequency)</a:t>
            </a:r>
          </a:p>
          <a:p>
            <a:pPr lvl="1"/>
            <a:r>
              <a:rPr lang="en-GB" dirty="0"/>
              <a:t>Potential impact of event on workers and public</a:t>
            </a:r>
          </a:p>
          <a:p>
            <a:pPr lvl="1"/>
            <a:r>
              <a:rPr lang="en-GB" dirty="0"/>
              <a:t>Bounding events based on previous list and assessment</a:t>
            </a:r>
          </a:p>
          <a:p>
            <a:pPr lvl="1"/>
            <a:r>
              <a:rPr lang="en-GB" dirty="0"/>
              <a:t>Quantitative impact on public and workers</a:t>
            </a:r>
          </a:p>
          <a:p>
            <a:r>
              <a:rPr lang="en-GB" u="sng" dirty="0"/>
              <a:t>Step 5</a:t>
            </a:r>
            <a:r>
              <a:rPr lang="en-GB" dirty="0"/>
              <a:t>: RSF and WRSF identification from accident analyses</a:t>
            </a:r>
          </a:p>
          <a:p>
            <a:pPr lvl="2"/>
            <a:r>
              <a:rPr lang="en-GB" i="1" dirty="0"/>
              <a:t>Step 5.5</a:t>
            </a:r>
            <a:r>
              <a:rPr lang="en-GB" dirty="0"/>
              <a:t>: barrier integrity</a:t>
            </a:r>
          </a:p>
          <a:p>
            <a:pPr lvl="2"/>
            <a:r>
              <a:rPr lang="en-GB" i="1" dirty="0"/>
              <a:t>Step 5.7</a:t>
            </a:r>
            <a:r>
              <a:rPr lang="en-GB" dirty="0"/>
              <a:t>: define facility safe state</a:t>
            </a:r>
          </a:p>
          <a:p>
            <a:r>
              <a:rPr lang="en-GB" u="sng" dirty="0"/>
              <a:t>Step 6</a:t>
            </a:r>
            <a:r>
              <a:rPr lang="en-GB" dirty="0"/>
              <a:t>: RSF categorization and SSC classification by sub-discipline</a:t>
            </a:r>
          </a:p>
          <a:p>
            <a:r>
              <a:rPr lang="en-GB" u="sng" dirty="0"/>
              <a:t>Step 7</a:t>
            </a:r>
            <a:r>
              <a:rPr lang="en-GB" dirty="0"/>
              <a:t>: Defence in Depth (DID) – justification of independence of DID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97F796-EAE4-D043-B7FA-41EC747D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617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7244A-300E-63F3-9357-FCAFCFFB0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4B32-FB66-1BCD-9AF7-BAF29252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627931" cy="657339"/>
          </a:xfrm>
        </p:spPr>
        <p:txBody>
          <a:bodyPr>
            <a:normAutofit/>
          </a:bodyPr>
          <a:lstStyle/>
          <a:p>
            <a:r>
              <a:rPr lang="en-SE" dirty="0"/>
              <a:t>Bounding Event Analyses – ACF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B4DC3-2101-FEA6-A105-83A0D463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74BC4-5BED-E317-7B2D-EE0187A8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31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8EA9D4-3761-BB9C-819C-BFF1BD0C4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Public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505EB-B32C-FDD6-39B8-E741C83AC1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SE" dirty="0"/>
              <a:t>Workers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EB4968-D7A7-C0BB-038A-7E9220A0A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Assessments identify where additional safety provisions are required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3CC235-606E-2ABF-3AB2-A4C774ED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pic>
        <p:nvPicPr>
          <p:cNvPr id="20" name="Picture 19" descr="A list of a accident scenario&#10;&#10;AI-generated content may be incorrect.">
            <a:extLst>
              <a:ext uri="{FF2B5EF4-FFF2-40B4-BE49-F238E27FC236}">
                <a16:creationId xmlns:a16="http://schemas.microsoft.com/office/drawing/2014/main" id="{3DA33F9C-F14D-C769-D380-F8C4A4B34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88" y="2167073"/>
            <a:ext cx="6897815" cy="2823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62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58557-4FAF-C57D-E5A3-F33FAF7E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Connections/impact for Target Division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BAD-16F7-01EF-AF9B-C5B52B53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all" spc="8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  <a:endParaRPr kumimoji="0" lang="sv-SE" sz="800" b="0" i="0" u="none" strike="noStrike" kern="1200" cap="all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E88F6-33EA-F64A-788E-46531C99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D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0099D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12D56-6491-529E-C0FF-33D4044D16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does all of this affect our work?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940C33-5249-3351-B718-E72AC3C19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10056631" cy="4912870"/>
          </a:xfrm>
        </p:spPr>
        <p:txBody>
          <a:bodyPr>
            <a:normAutofit fontScale="77500" lnSpcReduction="20000"/>
          </a:bodyPr>
          <a:lstStyle/>
          <a:p>
            <a:pPr marL="358775" lvl="1" indent="-215900">
              <a:spcAft>
                <a:spcPts val="600"/>
              </a:spcAft>
            </a:pPr>
            <a:r>
              <a:rPr lang="en-GB" sz="2000" b="1" dirty="0"/>
              <a:t>Testing</a:t>
            </a:r>
          </a:p>
          <a:p>
            <a:pPr marL="625475" lvl="2" indent="-215900">
              <a:spcAft>
                <a:spcPts val="600"/>
              </a:spcAft>
            </a:pPr>
            <a:r>
              <a:rPr lang="en-GB" dirty="0"/>
              <a:t>Verify compliance with requirements – functionality, reliability, ability to maintain</a:t>
            </a:r>
          </a:p>
          <a:p>
            <a:pPr marL="625475" lvl="2" indent="-215900">
              <a:spcAft>
                <a:spcPts val="600"/>
              </a:spcAft>
            </a:pPr>
            <a:r>
              <a:rPr lang="en-GB" dirty="0"/>
              <a:t>Manage noncompliance – Licensing team, SSM</a:t>
            </a:r>
          </a:p>
          <a:p>
            <a:pPr marL="1098550" lvl="4" indent="-215900">
              <a:spcAft>
                <a:spcPts val="600"/>
              </a:spcAft>
            </a:pPr>
            <a:endParaRPr lang="en-GB" dirty="0"/>
          </a:p>
          <a:p>
            <a:pPr marL="358775" lvl="1" indent="-215900">
              <a:spcAft>
                <a:spcPts val="600"/>
              </a:spcAft>
            </a:pPr>
            <a:r>
              <a:rPr lang="en-GB" sz="2000" b="1" dirty="0"/>
              <a:t>Change control</a:t>
            </a:r>
          </a:p>
          <a:p>
            <a:pPr marL="625475" lvl="2" indent="-215900">
              <a:spcAft>
                <a:spcPts val="600"/>
              </a:spcAft>
            </a:pPr>
            <a:r>
              <a:rPr lang="en-GB" dirty="0"/>
              <a:t>Any changes to the SSCs, ways of working (e.g. operations procedures, radwaste storage) need to be assessed from the perspective of radiation safety.</a:t>
            </a:r>
          </a:p>
          <a:p>
            <a:pPr marL="1098550" lvl="4" indent="-215900">
              <a:spcAft>
                <a:spcPts val="600"/>
              </a:spcAft>
            </a:pPr>
            <a:endParaRPr lang="en-GB" dirty="0"/>
          </a:p>
          <a:p>
            <a:pPr marL="358775" lvl="1" indent="-215900">
              <a:spcAft>
                <a:spcPts val="600"/>
              </a:spcAft>
            </a:pPr>
            <a:r>
              <a:rPr lang="en-GB" sz="2000" b="1" dirty="0"/>
              <a:t>Ways of working as we evolve toward Commissioning/Operations</a:t>
            </a:r>
          </a:p>
          <a:p>
            <a:pPr marL="625475" lvl="2" indent="-215900">
              <a:spcAft>
                <a:spcPts val="600"/>
              </a:spcAft>
            </a:pPr>
            <a:r>
              <a:rPr lang="en-GB" dirty="0"/>
              <a:t>Safety case defines (Step 1, 2-3, 4-5) how we plan to do things</a:t>
            </a:r>
          </a:p>
          <a:p>
            <a:pPr marL="625475" lvl="2" indent="-215900">
              <a:spcAft>
                <a:spcPts val="600"/>
              </a:spcAft>
            </a:pPr>
            <a:r>
              <a:rPr lang="en-GB" dirty="0"/>
              <a:t>Defines RSF/WRSFs required during different modes (Production/Cooling down vs. Maintenance/Start-up)</a:t>
            </a:r>
          </a:p>
          <a:p>
            <a:pPr marL="1098550" lvl="4" indent="-215900">
              <a:spcAft>
                <a:spcPts val="600"/>
              </a:spcAft>
            </a:pPr>
            <a:endParaRPr lang="en-GB" dirty="0"/>
          </a:p>
          <a:p>
            <a:pPr marL="358775" lvl="1" indent="-215900">
              <a:spcAft>
                <a:spcPts val="600"/>
              </a:spcAft>
            </a:pPr>
            <a:r>
              <a:rPr lang="en-GB" b="1" dirty="0"/>
              <a:t>Demonstrate how to manage radiation hazards to workers during maintenance activities </a:t>
            </a:r>
          </a:p>
          <a:p>
            <a:pPr marL="625475" lvl="2" indent="-215900">
              <a:spcAft>
                <a:spcPts val="600"/>
              </a:spcAft>
            </a:pPr>
            <a:r>
              <a:rPr lang="en-GB" dirty="0"/>
              <a:t>Record knowledge/experience gained during testing – try things out now when its ‘easy’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16AE87-27E0-383B-AC13-7CD1C374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2026-04-13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1" name="Picture 10" descr="A close-up of a questionnaire&#10;&#10;Description automatically generated">
            <a:extLst>
              <a:ext uri="{FF2B5EF4-FFF2-40B4-BE49-F238E27FC236}">
                <a16:creationId xmlns:a16="http://schemas.microsoft.com/office/drawing/2014/main" id="{374DD2BB-D448-45AB-9600-D5CA85637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183" y="482275"/>
            <a:ext cx="5800760" cy="611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A69F-9844-B087-C587-7066D4F6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Connections/impact for Target Division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8054E-BBE8-AA8C-EFDF-C0DCC2AF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all" spc="8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  <a:endParaRPr kumimoji="0" lang="sv-SE" sz="800" b="0" i="0" u="none" strike="noStrike" kern="1200" cap="all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70B15-2E76-CE2B-11AD-6C1DC342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D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sv-SE" sz="800" b="1" i="0" u="none" strike="noStrike" kern="1200" cap="none" spc="0" normalizeH="0" baseline="0" noProof="0">
              <a:ln>
                <a:noFill/>
              </a:ln>
              <a:solidFill>
                <a:srgbClr val="0099D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B165E-993C-0097-3DDC-E718A6E7E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E" b="1" dirty="0"/>
              <a:t>Change control</a:t>
            </a:r>
          </a:p>
          <a:p>
            <a:pPr lvl="1"/>
            <a:r>
              <a:rPr lang="en-GB" dirty="0"/>
              <a:t>Neutron Factory – H</a:t>
            </a:r>
            <a:r>
              <a:rPr lang="en-SE" dirty="0"/>
              <a:t>elium leak rate</a:t>
            </a:r>
          </a:p>
          <a:p>
            <a:pPr lvl="1"/>
            <a:r>
              <a:rPr lang="en-SE" dirty="0"/>
              <a:t>NF, RH – reference document changes (1st, 2nd order)</a:t>
            </a:r>
          </a:p>
          <a:p>
            <a:pPr marL="142875" lvl="1" indent="0">
              <a:buNone/>
            </a:pPr>
            <a:endParaRPr lang="en-SE" dirty="0"/>
          </a:p>
          <a:p>
            <a:pPr marL="82550" lvl="1" indent="0">
              <a:buNone/>
            </a:pPr>
            <a:r>
              <a:rPr lang="en-SE" b="1" dirty="0"/>
              <a:t>Operations</a:t>
            </a:r>
          </a:p>
          <a:p>
            <a:pPr marL="425450" lvl="1" indent="-342900"/>
            <a:r>
              <a:rPr lang="en-SE" dirty="0">
                <a:highlight>
                  <a:srgbClr val="00FFFF"/>
                </a:highlight>
              </a:rPr>
              <a:t>NF – mode transitions</a:t>
            </a:r>
          </a:p>
          <a:p>
            <a:pPr marL="82550" lvl="1" indent="0">
              <a:buNone/>
            </a:pPr>
            <a:endParaRPr lang="en-SE" dirty="0"/>
          </a:p>
          <a:p>
            <a:r>
              <a:rPr lang="en-SE" b="1" dirty="0"/>
              <a:t>Ways of working</a:t>
            </a:r>
          </a:p>
          <a:p>
            <a:pPr lvl="1"/>
            <a:r>
              <a:rPr lang="en-GB" dirty="0"/>
              <a:t>RH – L</a:t>
            </a:r>
            <a:r>
              <a:rPr lang="en-SE" dirty="0"/>
              <a:t>ocation of workers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735C6-E0C4-B8C3-9CB3-B43A434855D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pPr marL="82550" lvl="1" indent="0">
              <a:buNone/>
            </a:pPr>
            <a:r>
              <a:rPr lang="en-SE" b="1" dirty="0"/>
              <a:t>Level of inventory </a:t>
            </a:r>
          </a:p>
          <a:p>
            <a:pPr lvl="1"/>
            <a:r>
              <a:rPr lang="en-SE" dirty="0"/>
              <a:t>NF – circulate/purify He before transition to Maintenance mode</a:t>
            </a:r>
          </a:p>
          <a:p>
            <a:pPr lvl="1"/>
            <a:r>
              <a:rPr lang="en-SE" dirty="0"/>
              <a:t>NF – exchange water</a:t>
            </a:r>
          </a:p>
          <a:p>
            <a:pPr lvl="1"/>
            <a:r>
              <a:rPr lang="en-SE" dirty="0"/>
              <a:t>NF – radwaste leaves D02</a:t>
            </a:r>
          </a:p>
          <a:p>
            <a:pPr lvl="1"/>
            <a:r>
              <a:rPr lang="en-SE" dirty="0"/>
              <a:t>RH – wait 14-days before remove monolith component</a:t>
            </a:r>
          </a:p>
          <a:p>
            <a:pPr lvl="1"/>
            <a:r>
              <a:rPr lang="en-SE" dirty="0"/>
              <a:t>RH – wait before cutting, nothing else when cutting</a:t>
            </a:r>
          </a:p>
          <a:p>
            <a:pPr lvl="1"/>
            <a:endParaRPr lang="en-SE" dirty="0"/>
          </a:p>
          <a:p>
            <a:pPr marL="144000" lvl="1" indent="0">
              <a:buNone/>
            </a:pPr>
            <a:r>
              <a:rPr lang="en-SE" b="1" dirty="0"/>
              <a:t>System lifecycle</a:t>
            </a:r>
          </a:p>
          <a:p>
            <a:pPr lvl="1"/>
            <a:r>
              <a:rPr lang="en-GB" sz="2000" dirty="0"/>
              <a:t>SARs (System Acceptance Review)</a:t>
            </a:r>
          </a:p>
          <a:p>
            <a:pPr lvl="1"/>
            <a:r>
              <a:rPr lang="en-GB" sz="2000" dirty="0"/>
              <a:t>SSR5 (Safety Readiness Review 5) </a:t>
            </a:r>
          </a:p>
          <a:p>
            <a:pPr marL="144000" lvl="1" indent="0">
              <a:buNone/>
            </a:pPr>
            <a:endParaRPr lang="en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AC2471-B364-1D5D-905B-251EAEA711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Examples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1CAB19-A34E-F82F-19B3-DFF1B940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2026-04-13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58557-4FAF-C57D-E5A3-F33FAF7E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Operations/Maintenance constraints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BAD-16F7-01EF-AF9B-C5B52B53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E88F6-33EA-F64A-788E-46531C99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34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12D56-6491-529E-C0FF-33D4044D16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Transition between Neutron Factory modes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B4B2B95-0F0C-38EF-D208-4717FE29F4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3788" y="1562100"/>
          <a:ext cx="9366250" cy="3763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250">
                  <a:extLst>
                    <a:ext uri="{9D8B030D-6E8A-4147-A177-3AD203B41FA5}">
                      <a16:colId xmlns:a16="http://schemas.microsoft.com/office/drawing/2014/main" val="1654114496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634216275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163836327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451081475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3388941171"/>
                    </a:ext>
                  </a:extLst>
                </a:gridCol>
              </a:tblGrid>
              <a:tr h="473434">
                <a:tc>
                  <a:txBody>
                    <a:bodyPr/>
                    <a:lstStyle/>
                    <a:p>
                      <a:r>
                        <a:rPr lang="en-SE" dirty="0"/>
                        <a:t>NF modes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594527"/>
                  </a:ext>
                </a:extLst>
              </a:tr>
              <a:tr h="791805">
                <a:tc>
                  <a:txBody>
                    <a:bodyPr/>
                    <a:lstStyle/>
                    <a:p>
                      <a:r>
                        <a:rPr lang="en-SE" dirty="0"/>
                        <a:t>Production</a:t>
                      </a:r>
                    </a:p>
                  </a:txBody>
                  <a:tcPr>
                    <a:solidFill>
                      <a:srgbClr val="E7EFF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en-SE" dirty="0"/>
                        <a:t>rompt radiation</a:t>
                      </a:r>
                    </a:p>
                    <a:p>
                      <a:r>
                        <a:rPr lang="en-GB" dirty="0"/>
                        <a:t>H</a:t>
                      </a:r>
                      <a:r>
                        <a:rPr lang="en-SE" dirty="0"/>
                        <a:t>igher, circulating fluid inventories</a:t>
                      </a:r>
                    </a:p>
                  </a:txBody>
                  <a:tcPr>
                    <a:solidFill>
                      <a:srgbClr val="E7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SE" dirty="0"/>
                        <a:t>Reduced access</a:t>
                      </a:r>
                    </a:p>
                    <a:p>
                      <a:r>
                        <a:rPr lang="en-SE" dirty="0"/>
                        <a:t>PSS rooms locked</a:t>
                      </a:r>
                    </a:p>
                  </a:txBody>
                  <a:tcPr>
                    <a:solidFill>
                      <a:srgbClr val="E7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454944"/>
                  </a:ext>
                </a:extLst>
              </a:tr>
              <a:tr h="791805">
                <a:tc>
                  <a:txBody>
                    <a:bodyPr/>
                    <a:lstStyle/>
                    <a:p>
                      <a:r>
                        <a:rPr lang="en-SE" dirty="0"/>
                        <a:t>Cooling Down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SE" dirty="0"/>
                        <a:t>Remove residual heat</a:t>
                      </a:r>
                    </a:p>
                    <a:p>
                      <a:r>
                        <a:rPr lang="en-GB" dirty="0"/>
                        <a:t>P</a:t>
                      </a:r>
                      <a:r>
                        <a:rPr lang="en-SE" dirty="0"/>
                        <a:t>urify helium, then depressurize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/>
                        <a:t>M</a:t>
                      </a:r>
                      <a:r>
                        <a:rPr lang="en-GB" dirty="0"/>
                        <a:t>a</a:t>
                      </a:r>
                      <a:r>
                        <a:rPr lang="en-SE" dirty="0"/>
                        <a:t>ybe open basement earlier</a:t>
                      </a:r>
                    </a:p>
                  </a:txBody>
                  <a:tcPr>
                    <a:solidFill>
                      <a:srgbClr val="E7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70711"/>
                  </a:ext>
                </a:extLst>
              </a:tr>
              <a:tr h="791805">
                <a:tc>
                  <a:txBody>
                    <a:bodyPr/>
                    <a:lstStyle/>
                    <a:p>
                      <a:r>
                        <a:rPr lang="en-SE" dirty="0"/>
                        <a:t>Maintenance</a:t>
                      </a:r>
                    </a:p>
                  </a:txBody>
                  <a:tcPr>
                    <a:solidFill>
                      <a:srgbClr val="CBDEF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n-GB" dirty="0"/>
                        <a:t>L</a:t>
                      </a:r>
                      <a:r>
                        <a:rPr lang="en-SE" dirty="0"/>
                        <a:t>ower, relocated or removed fluid inventory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SE" dirty="0"/>
                        <a:t>Access allowed everywhere</a:t>
                      </a:r>
                    </a:p>
                    <a:p>
                      <a:r>
                        <a:rPr lang="en-SE" dirty="0"/>
                        <a:t>Need special monitoring for water, helium leak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275584"/>
                  </a:ext>
                </a:extLst>
              </a:tr>
              <a:tr h="791805">
                <a:tc>
                  <a:txBody>
                    <a:bodyPr/>
                    <a:lstStyle/>
                    <a:p>
                      <a:r>
                        <a:rPr lang="en-SE" dirty="0"/>
                        <a:t>Startup</a:t>
                      </a:r>
                    </a:p>
                  </a:txBody>
                  <a:tcPr>
                    <a:solidFill>
                      <a:srgbClr val="CBDEF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rgbClr val="CBD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239630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16AE87-27E0-383B-AC13-7CD1C374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10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7070-3FC8-7C03-4993-3181C71A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Prep of references &amp; cSAR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B31F4-B2C5-3E1C-4515-4D7A97A9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85D8F-748A-1F08-3CE0-D67A2C27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35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69EBD-C3C1-A683-ABE8-1706F7919F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SE" dirty="0"/>
              <a:t>mportant to: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CC67F-604D-57C0-26FB-0F2202B1F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P</a:t>
            </a:r>
            <a:r>
              <a:rPr lang="en-SE" dirty="0"/>
              <a:t>ay attention to Quality – </a:t>
            </a:r>
            <a:r>
              <a:rPr lang="en-GB" dirty="0"/>
              <a:t>c</a:t>
            </a:r>
            <a:r>
              <a:rPr lang="en-SE" dirty="0"/>
              <a:t>ontent &amp; document quality</a:t>
            </a:r>
          </a:p>
          <a:p>
            <a:pPr lvl="1"/>
            <a:r>
              <a:rPr lang="en-SE" dirty="0"/>
              <a:t>Templates!</a:t>
            </a:r>
          </a:p>
          <a:p>
            <a:pPr lvl="1"/>
            <a:r>
              <a:rPr lang="en-GB" dirty="0"/>
              <a:t>D</a:t>
            </a:r>
            <a:r>
              <a:rPr lang="en-SE" dirty="0"/>
              <a:t>o not underestimate the time needed to perform analyses, review them, incorporate them into the cSAR</a:t>
            </a:r>
          </a:p>
          <a:p>
            <a:pPr lvl="1"/>
            <a:r>
              <a:rPr lang="en-SE" dirty="0"/>
              <a:t>Bring on board documentation/writing specialists</a:t>
            </a:r>
          </a:p>
          <a:p>
            <a:pPr lvl="1"/>
            <a:r>
              <a:rPr lang="en-SE" dirty="0"/>
              <a:t>Assign someone to be responsible for checking alignment across areas</a:t>
            </a:r>
          </a:p>
          <a:p>
            <a:pPr lvl="1"/>
            <a:r>
              <a:rPr lang="en-GB" dirty="0"/>
              <a:t>If you have different areas with different levels of hazard, do scoping calculations to allow focus on the most critical areas</a:t>
            </a:r>
          </a:p>
          <a:p>
            <a:pPr lvl="1"/>
            <a:r>
              <a:rPr lang="en-GB" dirty="0"/>
              <a:t>Don’t just check the worst… find the bottom edge – ‘bounding for not needed’</a:t>
            </a:r>
          </a:p>
          <a:p>
            <a:pPr lvl="1"/>
            <a:endParaRPr lang="en-SE" dirty="0"/>
          </a:p>
          <a:p>
            <a:pPr lvl="1"/>
            <a:endParaRPr lang="en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E4F37-69EE-79F4-A824-81788596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29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Placeholder 4" descr="A close-up of the eiffel tower with Eiffel Tower in the background&#10;&#10;AI-generated content may be incorrect.">
            <a:extLst>
              <a:ext uri="{FF2B5EF4-FFF2-40B4-BE49-F238E27FC236}">
                <a16:creationId xmlns:a16="http://schemas.microsoft.com/office/drawing/2014/main" id="{7CC838D8-616C-898B-71E1-E29229C663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ECECEC"/>
          </a:solidFill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ESS Radiation Safety Framework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1</a:t>
            </a:r>
          </a:p>
        </p:txBody>
      </p:sp>
      <p:pic>
        <p:nvPicPr>
          <p:cNvPr id="7" name="Picture 6" descr="A floor with a tile pattern&#10;&#10;AI-generated content may be incorrect.">
            <a:extLst>
              <a:ext uri="{FF2B5EF4-FFF2-40B4-BE49-F238E27FC236}">
                <a16:creationId xmlns:a16="http://schemas.microsoft.com/office/drawing/2014/main" id="{97CC0CC4-8F77-930D-F37B-43AB677964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7712" y="12559"/>
            <a:ext cx="57142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FD4B-A952-5141-90CC-CD866616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Radiation Safety Analysis Purpose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2F4A8-BA17-2942-A7B6-FD6FCC11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5824E-CA92-FE46-9A9D-C94C14C9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F08A4-98AA-C140-940A-C3ED4F1210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778780" cy="507076"/>
          </a:xfrm>
        </p:spPr>
        <p:txBody>
          <a:bodyPr/>
          <a:lstStyle/>
          <a:p>
            <a:r>
              <a:rPr lang="en-GB" dirty="0"/>
              <a:t>Protect ESS workers and the public from potential radiological consequences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D8798-2694-4046-9D59-DC97E6E08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Apply a systematic process to identify, evaluate, and control potential radiation hazards related to ESS areas.</a:t>
            </a:r>
          </a:p>
          <a:p>
            <a:pPr lvl="1"/>
            <a:r>
              <a:rPr lang="en-GB" dirty="0"/>
              <a:t>Identify hazardous conditions and events associated with the facility processes, operations, work activities, and natural phenomena</a:t>
            </a:r>
          </a:p>
          <a:p>
            <a:pPr lvl="2"/>
            <a:r>
              <a:rPr lang="en-GB" dirty="0"/>
              <a:t>High power beam impacting the tungsten target will create an inventory of nuclides</a:t>
            </a:r>
          </a:p>
          <a:p>
            <a:pPr lvl="2"/>
            <a:r>
              <a:rPr lang="en-GB" dirty="0"/>
              <a:t>3000 kg of tungsten, 5 MW proton beam, 5-year target wheel lifetime</a:t>
            </a:r>
          </a:p>
          <a:p>
            <a:pPr lvl="1"/>
            <a:r>
              <a:rPr lang="en-GB" dirty="0"/>
              <a:t>Understand potentially hazardous conditions and scenarios</a:t>
            </a:r>
          </a:p>
          <a:p>
            <a:pPr lvl="1"/>
            <a:r>
              <a:rPr lang="en-GB" dirty="0"/>
              <a:t>Define necessary prevention and mitigation measures</a:t>
            </a:r>
          </a:p>
          <a:p>
            <a:pPr lvl="2"/>
            <a:r>
              <a:rPr lang="en-GB" dirty="0"/>
              <a:t>Input to system design requirements – Target systems, ACC systems, Instruments, waste management, building features, shielding, HVAC, Controls, PSS, TSS</a:t>
            </a:r>
          </a:p>
          <a:p>
            <a:pPr lvl="2"/>
            <a:r>
              <a:rPr lang="en-GB" dirty="0"/>
              <a:t>Identify need for radiation safety functions</a:t>
            </a:r>
          </a:p>
          <a:p>
            <a:pPr lvl="1"/>
            <a:r>
              <a:rPr lang="en-GB" b="1" i="1" dirty="0">
                <a:solidFill>
                  <a:srgbClr val="000090"/>
                </a:solidFill>
              </a:rPr>
              <a:t>Identify </a:t>
            </a:r>
            <a:r>
              <a:rPr lang="en-GB" b="1" i="1" dirty="0">
                <a:solidFill>
                  <a:srgbClr val="000090"/>
                </a:solidFill>
                <a:latin typeface="Wingdings 3" charset="2"/>
                <a:cs typeface="Wingdings 3" charset="2"/>
              </a:rPr>
              <a:t>g</a:t>
            </a:r>
            <a:r>
              <a:rPr lang="en-GB" b="1" i="1" dirty="0">
                <a:solidFill>
                  <a:srgbClr val="000090"/>
                </a:solidFill>
              </a:rPr>
              <a:t> evaluate </a:t>
            </a:r>
            <a:r>
              <a:rPr lang="en-GB" b="1" i="1" dirty="0">
                <a:solidFill>
                  <a:srgbClr val="000090"/>
                </a:solidFill>
                <a:latin typeface="Wingdings 3" charset="2"/>
                <a:cs typeface="Wingdings 3" charset="2"/>
              </a:rPr>
              <a:t>g</a:t>
            </a:r>
            <a:r>
              <a:rPr lang="en-GB" b="1" i="1" dirty="0">
                <a:solidFill>
                  <a:srgbClr val="000090"/>
                </a:solidFill>
              </a:rPr>
              <a:t> control these hazards</a:t>
            </a:r>
          </a:p>
          <a:p>
            <a:pPr marL="82550" lvl="1" indent="0">
              <a:buNone/>
            </a:pP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23504E-736D-3C40-832D-8C2673B3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89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9047-628C-EA4B-A15E-2D2A7E02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09" y="265373"/>
            <a:ext cx="9360000" cy="657339"/>
          </a:xfrm>
        </p:spPr>
        <p:txBody>
          <a:bodyPr/>
          <a:lstStyle/>
          <a:p>
            <a:r>
              <a:rPr lang="en-GB" dirty="0"/>
              <a:t>Engineering &amp; Analysis 7-Steps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70400-3A43-2C48-85C4-0DA1F095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C60D9-97E7-1F47-8B4A-5F8CA340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76CC9-665E-DE4E-A872-656CAD84D4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001" y="931026"/>
            <a:ext cx="9955708" cy="507076"/>
          </a:xfrm>
        </p:spPr>
        <p:txBody>
          <a:bodyPr/>
          <a:lstStyle/>
          <a:p>
            <a:r>
              <a:rPr lang="en-GB" dirty="0"/>
              <a:t>Radiation Safety Analysis &amp; Classification </a:t>
            </a:r>
            <a:r>
              <a:rPr lang="en-GB" dirty="0">
                <a:solidFill>
                  <a:srgbClr val="E46C0A"/>
                </a:solidFill>
              </a:rPr>
              <a:t>with deliverables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02663-85A4-C649-8C92-9BF080698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5629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71D9CA-6AE4-CB40-A9B1-3575C65F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EDCC45-51DF-D54E-A917-C221A61B6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559" y="292184"/>
            <a:ext cx="7523351" cy="6840395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76F37F9-0A85-FE47-97B4-85B0682EF29A}"/>
              </a:ext>
            </a:extLst>
          </p:cNvPr>
          <p:cNvSpPr/>
          <p:nvPr/>
        </p:nvSpPr>
        <p:spPr>
          <a:xfrm>
            <a:off x="115669" y="2206487"/>
            <a:ext cx="1803290" cy="137378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the space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how you want to use it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 it, design it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C741BD-EAEC-2846-A50D-0FC779C30C1A}"/>
              </a:ext>
            </a:extLst>
          </p:cNvPr>
          <p:cNvSpPr/>
          <p:nvPr/>
        </p:nvSpPr>
        <p:spPr>
          <a:xfrm>
            <a:off x="2121878" y="2192963"/>
            <a:ext cx="2040551" cy="1387307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2: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 sources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 area classification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Characterize hazards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CEC8F208-B1B8-544D-ADC9-A912CB180993}"/>
              </a:ext>
            </a:extLst>
          </p:cNvPr>
          <p:cNvCxnSpPr>
            <a:cxnSpLocks/>
            <a:stCxn id="33" idx="3"/>
            <a:endCxn id="32" idx="0"/>
          </p:cNvCxnSpPr>
          <p:nvPr/>
        </p:nvCxnSpPr>
        <p:spPr>
          <a:xfrm>
            <a:off x="10793267" y="1290405"/>
            <a:ext cx="171338" cy="1068627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55097EF-D0A4-434D-90CA-7EE1604B64BA}"/>
              </a:ext>
            </a:extLst>
          </p:cNvPr>
          <p:cNvSpPr/>
          <p:nvPr/>
        </p:nvSpPr>
        <p:spPr>
          <a:xfrm>
            <a:off x="57454" y="4069785"/>
            <a:ext cx="1993254" cy="605838"/>
          </a:xfrm>
          <a:prstGeom prst="roundRect">
            <a:avLst/>
          </a:prstGeom>
          <a:solidFill>
            <a:srgbClr val="E46C0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Concepts of Operations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Descriptions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356903E-EBCC-0440-BAFD-8D9A9F5FDDB3}"/>
              </a:ext>
            </a:extLst>
          </p:cNvPr>
          <p:cNvSpPr/>
          <p:nvPr/>
        </p:nvSpPr>
        <p:spPr>
          <a:xfrm>
            <a:off x="1855593" y="4707508"/>
            <a:ext cx="2538118" cy="1999516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Area classification for design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of sources (prompt, residual, contamination)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Shielding design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Prompt dose rates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Activation calculations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Inventories, DAC levels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905D817-F647-AD48-AB5B-549D7FC00AC2}"/>
              </a:ext>
            </a:extLst>
          </p:cNvPr>
          <p:cNvSpPr/>
          <p:nvPr/>
        </p:nvSpPr>
        <p:spPr>
          <a:xfrm>
            <a:off x="5053657" y="5197902"/>
            <a:ext cx="2267216" cy="755564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2-3 Analysis Reports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of RSF, WRSF, AM, SSC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62155B4-E891-4947-9757-984A3CE81F7F}"/>
              </a:ext>
            </a:extLst>
          </p:cNvPr>
          <p:cNvSpPr/>
          <p:nvPr/>
        </p:nvSpPr>
        <p:spPr>
          <a:xfrm>
            <a:off x="7747061" y="5953466"/>
            <a:ext cx="2628444" cy="755564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 Categorization report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SSC classification reports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D85B71D-640D-3449-A6CB-BD533E1CA7D1}"/>
              </a:ext>
            </a:extLst>
          </p:cNvPr>
          <p:cNvSpPr/>
          <p:nvPr/>
        </p:nvSpPr>
        <p:spPr>
          <a:xfrm>
            <a:off x="7568925" y="2317782"/>
            <a:ext cx="1438423" cy="481365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AAP &amp; AAW reports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D7C9D6E8-D2C1-9B48-8260-1AE4767F5396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1918959" y="2886617"/>
            <a:ext cx="202919" cy="676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3A80EDD7-2E53-6C45-A434-71ACEC8CE45D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 flipV="1">
            <a:off x="4162429" y="2822156"/>
            <a:ext cx="342085" cy="6446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ED74E4A-78CD-1D4E-A24F-037E0D5A0689}"/>
              </a:ext>
            </a:extLst>
          </p:cNvPr>
          <p:cNvCxnSpPr>
            <a:cxnSpLocks/>
            <a:stCxn id="25" idx="2"/>
            <a:endCxn id="30" idx="1"/>
          </p:cNvCxnSpPr>
          <p:nvPr/>
        </p:nvCxnSpPr>
        <p:spPr>
          <a:xfrm rot="16200000" flipH="1">
            <a:off x="6176650" y="3584047"/>
            <a:ext cx="1168400" cy="1616150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971EA30-DECB-9547-941B-A16CB9EC160E}"/>
              </a:ext>
            </a:extLst>
          </p:cNvPr>
          <p:cNvSpPr/>
          <p:nvPr/>
        </p:nvSpPr>
        <p:spPr>
          <a:xfrm>
            <a:off x="7568925" y="4236521"/>
            <a:ext cx="3106131" cy="147960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6: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RSFs – Operational Group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WRSFs for workers (DID L1 &amp; L2)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SSC classification for radiation safety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(mechanical, electrical/I&amp;C, HVAC, civil, lifting)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2241F0B6-133A-2E4A-B537-FFBFD344514A}"/>
              </a:ext>
            </a:extLst>
          </p:cNvPr>
          <p:cNvSpPr/>
          <p:nvPr/>
        </p:nvSpPr>
        <p:spPr>
          <a:xfrm>
            <a:off x="11217727" y="3891015"/>
            <a:ext cx="803981" cy="467939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7: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</a:t>
            </a:r>
          </a:p>
        </p:txBody>
      </p: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71B57418-A6A9-C642-90A3-7C6525EAED79}"/>
              </a:ext>
            </a:extLst>
          </p:cNvPr>
          <p:cNvCxnSpPr>
            <a:cxnSpLocks/>
            <a:stCxn id="25" idx="0"/>
            <a:endCxn id="33" idx="1"/>
          </p:cNvCxnSpPr>
          <p:nvPr/>
        </p:nvCxnSpPr>
        <p:spPr>
          <a:xfrm rot="5400000" flipH="1" flipV="1">
            <a:off x="6604772" y="638408"/>
            <a:ext cx="545984" cy="1849979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9DFE6C09-81AB-EC48-9C00-657A6B5A53C4}"/>
              </a:ext>
            </a:extLst>
          </p:cNvPr>
          <p:cNvCxnSpPr>
            <a:cxnSpLocks/>
            <a:stCxn id="30" idx="3"/>
            <a:endCxn id="61" idx="2"/>
          </p:cNvCxnSpPr>
          <p:nvPr/>
        </p:nvCxnSpPr>
        <p:spPr>
          <a:xfrm flipV="1">
            <a:off x="10675056" y="4358954"/>
            <a:ext cx="944662" cy="617368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045BCB5A-D42F-DC44-B7D1-875815DF8BD2}"/>
              </a:ext>
            </a:extLst>
          </p:cNvPr>
          <p:cNvCxnSpPr>
            <a:cxnSpLocks/>
            <a:stCxn id="32" idx="3"/>
            <a:endCxn id="61" idx="0"/>
          </p:cNvCxnSpPr>
          <p:nvPr/>
        </p:nvCxnSpPr>
        <p:spPr>
          <a:xfrm flipH="1">
            <a:off x="11619718" y="2708718"/>
            <a:ext cx="165744" cy="1182297"/>
          </a:xfrm>
          <a:prstGeom prst="bentConnector4">
            <a:avLst>
              <a:gd name="adj1" fmla="val -137924"/>
              <a:gd name="adj2" fmla="val 64788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B10579B-64E4-A84B-81B5-CE77A53973BB}"/>
              </a:ext>
            </a:extLst>
          </p:cNvPr>
          <p:cNvSpPr/>
          <p:nvPr/>
        </p:nvSpPr>
        <p:spPr>
          <a:xfrm>
            <a:off x="4504514" y="1836389"/>
            <a:ext cx="2896521" cy="197153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3: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RSFs for public, assign systems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WRSFs, assign systems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(DID L1 &amp; L2) </a:t>
            </a:r>
          </a:p>
          <a:p>
            <a:pPr algn="ctr"/>
            <a:r>
              <a:rPr lang="en-US" sz="1400" kern="0" dirty="0">
                <a:solidFill>
                  <a:prstClr val="white"/>
                </a:solidFill>
                <a:latin typeface="Calibri"/>
              </a:rPr>
              <a:t>Define source term for public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conditions meet the proposed area classification limits?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ADC2A0A-FDC9-604B-AAB9-B28AC4931D73}"/>
              </a:ext>
            </a:extLst>
          </p:cNvPr>
          <p:cNvSpPr/>
          <p:nvPr/>
        </p:nvSpPr>
        <p:spPr>
          <a:xfrm>
            <a:off x="10143748" y="2359032"/>
            <a:ext cx="1641714" cy="69937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6: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Safety Group RSFs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SSC classification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741CC9E-9B15-D245-888D-6FB01D370883}"/>
              </a:ext>
            </a:extLst>
          </p:cNvPr>
          <p:cNvSpPr/>
          <p:nvPr/>
        </p:nvSpPr>
        <p:spPr>
          <a:xfrm>
            <a:off x="7802754" y="310143"/>
            <a:ext cx="2990513" cy="1960524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4-5: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Hazard Analysis –&gt; Bounding events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 analyses for public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Safety Group RSFs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 analysis for worker safety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WRSFs (DID L3)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12763FD-5C5D-3940-8D80-F49850D8C752}"/>
              </a:ext>
            </a:extLst>
          </p:cNvPr>
          <p:cNvSpPr/>
          <p:nvPr/>
        </p:nvSpPr>
        <p:spPr>
          <a:xfrm>
            <a:off x="10888100" y="5104770"/>
            <a:ext cx="1133608" cy="481365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analysis reports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6329ED41-5C1C-C851-7628-2FA1896EBE89}"/>
              </a:ext>
            </a:extLst>
          </p:cNvPr>
          <p:cNvCxnSpPr>
            <a:cxnSpLocks/>
            <a:stCxn id="33" idx="2"/>
            <a:endCxn id="14" idx="0"/>
          </p:cNvCxnSpPr>
          <p:nvPr/>
        </p:nvCxnSpPr>
        <p:spPr>
          <a:xfrm rot="5400000">
            <a:off x="8441517" y="2278591"/>
            <a:ext cx="864419" cy="848571"/>
          </a:xfrm>
          <a:prstGeom prst="bentConnector3">
            <a:avLst>
              <a:gd name="adj1" fmla="val 73249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E5B364B-B6D0-7A71-D69C-6B886F015556}"/>
              </a:ext>
            </a:extLst>
          </p:cNvPr>
          <p:cNvSpPr/>
          <p:nvPr/>
        </p:nvSpPr>
        <p:spPr>
          <a:xfrm>
            <a:off x="7628583" y="3135086"/>
            <a:ext cx="1641714" cy="69937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5.5: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Barrier integrity Assessment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9680E32-6489-8F7D-5823-390F24E352AB}"/>
              </a:ext>
            </a:extLst>
          </p:cNvPr>
          <p:cNvSpPr/>
          <p:nvPr/>
        </p:nvSpPr>
        <p:spPr>
          <a:xfrm>
            <a:off x="9425043" y="3145620"/>
            <a:ext cx="1250013" cy="69937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5.7: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Safe State</a:t>
            </a:r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2F55755A-2AF6-A449-95CF-25B70D737AA4}"/>
              </a:ext>
            </a:extLst>
          </p:cNvPr>
          <p:cNvCxnSpPr>
            <a:cxnSpLocks/>
            <a:stCxn id="33" idx="2"/>
            <a:endCxn id="21" idx="0"/>
          </p:cNvCxnSpPr>
          <p:nvPr/>
        </p:nvCxnSpPr>
        <p:spPr>
          <a:xfrm rot="16200000" flipH="1">
            <a:off x="9236554" y="2332123"/>
            <a:ext cx="874953" cy="752039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16571F-713A-E002-48F2-036D5DDBB07D}"/>
              </a:ext>
            </a:extLst>
          </p:cNvPr>
          <p:cNvSpPr/>
          <p:nvPr/>
        </p:nvSpPr>
        <p:spPr>
          <a:xfrm>
            <a:off x="7308618" y="3889887"/>
            <a:ext cx="1641714" cy="280509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Barrier int. report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08091E6-EDC9-6394-0B4E-8DA992ADB7E8}"/>
              </a:ext>
            </a:extLst>
          </p:cNvPr>
          <p:cNvSpPr/>
          <p:nvPr/>
        </p:nvSpPr>
        <p:spPr>
          <a:xfrm>
            <a:off x="9192193" y="3890386"/>
            <a:ext cx="1482863" cy="280509"/>
          </a:xfrm>
          <a:prstGeom prst="roundRect">
            <a:avLst/>
          </a:prstGeom>
          <a:solidFill>
            <a:srgbClr val="F79646">
              <a:lumMod val="75000"/>
            </a:srgbClr>
          </a:solidFill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Safe state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report</a:t>
            </a: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055E2B16-938A-B704-7BB1-0AC89C11EBEF}"/>
              </a:ext>
            </a:extLst>
          </p:cNvPr>
          <p:cNvCxnSpPr>
            <a:cxnSpLocks/>
            <a:stCxn id="21" idx="3"/>
            <a:endCxn id="61" idx="1"/>
          </p:cNvCxnSpPr>
          <p:nvPr/>
        </p:nvCxnSpPr>
        <p:spPr>
          <a:xfrm>
            <a:off x="10675056" y="3495306"/>
            <a:ext cx="542671" cy="629679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596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70400-3A43-2C48-85C4-0DA1F095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C60D9-97E7-1F47-8B4A-5F8CA340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02663-85A4-C649-8C92-9BF080698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5629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71D9CA-6AE4-CB40-A9B1-3575C65F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EDCC45-51DF-D54E-A917-C221A61B6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2699" y="0"/>
            <a:ext cx="7523351" cy="6840395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C741BD-EAEC-2846-A50D-0FC779C30C1A}"/>
              </a:ext>
            </a:extLst>
          </p:cNvPr>
          <p:cNvSpPr/>
          <p:nvPr/>
        </p:nvSpPr>
        <p:spPr>
          <a:xfrm>
            <a:off x="2121878" y="2192963"/>
            <a:ext cx="2040551" cy="1387307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2: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 sources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 area classification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Characterize hazards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CEC8F208-B1B8-544D-ADC9-A912CB180993}"/>
              </a:ext>
            </a:extLst>
          </p:cNvPr>
          <p:cNvCxnSpPr>
            <a:cxnSpLocks/>
            <a:stCxn id="33" idx="3"/>
            <a:endCxn id="32" idx="0"/>
          </p:cNvCxnSpPr>
          <p:nvPr/>
        </p:nvCxnSpPr>
        <p:spPr>
          <a:xfrm>
            <a:off x="10793267" y="1290405"/>
            <a:ext cx="171338" cy="1068627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55097EF-D0A4-434D-90CA-7EE1604B64BA}"/>
              </a:ext>
            </a:extLst>
          </p:cNvPr>
          <p:cNvSpPr/>
          <p:nvPr/>
        </p:nvSpPr>
        <p:spPr>
          <a:xfrm>
            <a:off x="57454" y="4069785"/>
            <a:ext cx="1993254" cy="605838"/>
          </a:xfrm>
          <a:prstGeom prst="roundRect">
            <a:avLst/>
          </a:prstGeom>
          <a:solidFill>
            <a:srgbClr val="E46C0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Concepts of Operations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Descriptions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356903E-EBCC-0440-BAFD-8D9A9F5FDDB3}"/>
              </a:ext>
            </a:extLst>
          </p:cNvPr>
          <p:cNvSpPr/>
          <p:nvPr/>
        </p:nvSpPr>
        <p:spPr>
          <a:xfrm>
            <a:off x="1855593" y="4707508"/>
            <a:ext cx="2538118" cy="1999516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Area classification for design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of sources (prompt, residual, contamination)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Shielding design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Prompt dose rates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Activation calculations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Inventories, DAC levels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905D817-F647-AD48-AB5B-549D7FC00AC2}"/>
              </a:ext>
            </a:extLst>
          </p:cNvPr>
          <p:cNvSpPr/>
          <p:nvPr/>
        </p:nvSpPr>
        <p:spPr>
          <a:xfrm>
            <a:off x="5053657" y="5197902"/>
            <a:ext cx="2267216" cy="755564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2-3 Analysis Reports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of RSF, WRSF, AM, SSC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62155B4-E891-4947-9757-984A3CE81F7F}"/>
              </a:ext>
            </a:extLst>
          </p:cNvPr>
          <p:cNvSpPr/>
          <p:nvPr/>
        </p:nvSpPr>
        <p:spPr>
          <a:xfrm>
            <a:off x="7747061" y="5953466"/>
            <a:ext cx="2628444" cy="755564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 Categorization report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SSC classification reports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D85B71D-640D-3449-A6CB-BD533E1CA7D1}"/>
              </a:ext>
            </a:extLst>
          </p:cNvPr>
          <p:cNvSpPr/>
          <p:nvPr/>
        </p:nvSpPr>
        <p:spPr>
          <a:xfrm>
            <a:off x="7568925" y="2317782"/>
            <a:ext cx="1438423" cy="481365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AAP &amp; AAW reports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D7C9D6E8-D2C1-9B48-8260-1AE4767F5396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1918959" y="2886617"/>
            <a:ext cx="202919" cy="676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3A80EDD7-2E53-6C45-A434-71ACEC8CE45D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 flipV="1">
            <a:off x="4162429" y="2822156"/>
            <a:ext cx="342085" cy="6446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ED74E4A-78CD-1D4E-A24F-037E0D5A0689}"/>
              </a:ext>
            </a:extLst>
          </p:cNvPr>
          <p:cNvCxnSpPr>
            <a:cxnSpLocks/>
            <a:stCxn id="25" idx="2"/>
            <a:endCxn id="30" idx="1"/>
          </p:cNvCxnSpPr>
          <p:nvPr/>
        </p:nvCxnSpPr>
        <p:spPr>
          <a:xfrm rot="16200000" flipH="1">
            <a:off x="6176650" y="3584047"/>
            <a:ext cx="1168400" cy="1616150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71B57418-A6A9-C642-90A3-7C6525EAED79}"/>
              </a:ext>
            </a:extLst>
          </p:cNvPr>
          <p:cNvCxnSpPr>
            <a:cxnSpLocks/>
            <a:stCxn id="25" idx="0"/>
            <a:endCxn id="33" idx="1"/>
          </p:cNvCxnSpPr>
          <p:nvPr/>
        </p:nvCxnSpPr>
        <p:spPr>
          <a:xfrm rot="5400000" flipH="1" flipV="1">
            <a:off x="6604772" y="638408"/>
            <a:ext cx="545984" cy="1849979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9DFE6C09-81AB-EC48-9C00-657A6B5A53C4}"/>
              </a:ext>
            </a:extLst>
          </p:cNvPr>
          <p:cNvCxnSpPr>
            <a:cxnSpLocks/>
            <a:stCxn id="30" idx="3"/>
            <a:endCxn id="61" idx="2"/>
          </p:cNvCxnSpPr>
          <p:nvPr/>
        </p:nvCxnSpPr>
        <p:spPr>
          <a:xfrm flipV="1">
            <a:off x="10675056" y="4358954"/>
            <a:ext cx="944662" cy="617368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045BCB5A-D42F-DC44-B7D1-875815DF8BD2}"/>
              </a:ext>
            </a:extLst>
          </p:cNvPr>
          <p:cNvCxnSpPr>
            <a:cxnSpLocks/>
            <a:stCxn id="32" idx="3"/>
            <a:endCxn id="61" idx="0"/>
          </p:cNvCxnSpPr>
          <p:nvPr/>
        </p:nvCxnSpPr>
        <p:spPr>
          <a:xfrm flipH="1">
            <a:off x="11619718" y="2708718"/>
            <a:ext cx="165744" cy="1182297"/>
          </a:xfrm>
          <a:prstGeom prst="bentConnector4">
            <a:avLst>
              <a:gd name="adj1" fmla="val -137924"/>
              <a:gd name="adj2" fmla="val 64788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ADC2A0A-FDC9-604B-AAB9-B28AC4931D73}"/>
              </a:ext>
            </a:extLst>
          </p:cNvPr>
          <p:cNvSpPr/>
          <p:nvPr/>
        </p:nvSpPr>
        <p:spPr>
          <a:xfrm>
            <a:off x="10143748" y="2359032"/>
            <a:ext cx="1641714" cy="69937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6: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Safety Group RSFs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SSC classification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12763FD-5C5D-3940-8D80-F49850D8C752}"/>
              </a:ext>
            </a:extLst>
          </p:cNvPr>
          <p:cNvSpPr/>
          <p:nvPr/>
        </p:nvSpPr>
        <p:spPr>
          <a:xfrm>
            <a:off x="10888100" y="5104770"/>
            <a:ext cx="1133608" cy="481365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analysis reports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6329ED41-5C1C-C851-7628-2FA1896EBE89}"/>
              </a:ext>
            </a:extLst>
          </p:cNvPr>
          <p:cNvCxnSpPr>
            <a:cxnSpLocks/>
            <a:stCxn id="33" idx="2"/>
            <a:endCxn id="14" idx="0"/>
          </p:cNvCxnSpPr>
          <p:nvPr/>
        </p:nvCxnSpPr>
        <p:spPr>
          <a:xfrm rot="5400000">
            <a:off x="8441517" y="2278591"/>
            <a:ext cx="864419" cy="848571"/>
          </a:xfrm>
          <a:prstGeom prst="bentConnector3">
            <a:avLst>
              <a:gd name="adj1" fmla="val 73249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2F55755A-2AF6-A449-95CF-25B70D737AA4}"/>
              </a:ext>
            </a:extLst>
          </p:cNvPr>
          <p:cNvCxnSpPr>
            <a:cxnSpLocks/>
            <a:stCxn id="33" idx="2"/>
            <a:endCxn id="21" idx="0"/>
          </p:cNvCxnSpPr>
          <p:nvPr/>
        </p:nvCxnSpPr>
        <p:spPr>
          <a:xfrm rot="16200000" flipH="1">
            <a:off x="9236554" y="2332123"/>
            <a:ext cx="874953" cy="752039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16571F-713A-E002-48F2-036D5DDBB07D}"/>
              </a:ext>
            </a:extLst>
          </p:cNvPr>
          <p:cNvSpPr/>
          <p:nvPr/>
        </p:nvSpPr>
        <p:spPr>
          <a:xfrm>
            <a:off x="7308618" y="3889887"/>
            <a:ext cx="1641714" cy="280509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Barrier int. report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08091E6-EDC9-6394-0B4E-8DA992ADB7E8}"/>
              </a:ext>
            </a:extLst>
          </p:cNvPr>
          <p:cNvSpPr/>
          <p:nvPr/>
        </p:nvSpPr>
        <p:spPr>
          <a:xfrm>
            <a:off x="9192193" y="3890386"/>
            <a:ext cx="1482863" cy="280509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Safe state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report</a:t>
            </a:r>
          </a:p>
        </p:txBody>
      </p:sp>
      <p:sp>
        <p:nvSpPr>
          <p:cNvPr id="18" name="Curved Left Arrow 17">
            <a:extLst>
              <a:ext uri="{FF2B5EF4-FFF2-40B4-BE49-F238E27FC236}">
                <a16:creationId xmlns:a16="http://schemas.microsoft.com/office/drawing/2014/main" id="{B93269DE-072A-B784-85D0-BC267F26B71C}"/>
              </a:ext>
            </a:extLst>
          </p:cNvPr>
          <p:cNvSpPr/>
          <p:nvPr/>
        </p:nvSpPr>
        <p:spPr>
          <a:xfrm rot="6048481">
            <a:off x="4189583" y="466163"/>
            <a:ext cx="1304049" cy="9200555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055E2B16-938A-B704-7BB1-0AC89C11EBEF}"/>
              </a:ext>
            </a:extLst>
          </p:cNvPr>
          <p:cNvCxnSpPr>
            <a:cxnSpLocks/>
            <a:stCxn id="21" idx="3"/>
            <a:endCxn id="61" idx="1"/>
          </p:cNvCxnSpPr>
          <p:nvPr/>
        </p:nvCxnSpPr>
        <p:spPr>
          <a:xfrm>
            <a:off x="10675056" y="3495306"/>
            <a:ext cx="542671" cy="629679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Curved Left Arrow 16">
            <a:extLst>
              <a:ext uri="{FF2B5EF4-FFF2-40B4-BE49-F238E27FC236}">
                <a16:creationId xmlns:a16="http://schemas.microsoft.com/office/drawing/2014/main" id="{D779E036-4939-AC6F-3B58-1322B58BEB05}"/>
              </a:ext>
            </a:extLst>
          </p:cNvPr>
          <p:cNvSpPr/>
          <p:nvPr/>
        </p:nvSpPr>
        <p:spPr>
          <a:xfrm rot="5400000">
            <a:off x="3753568" y="2396252"/>
            <a:ext cx="1003093" cy="3434900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Left Arrow 18">
            <a:extLst>
              <a:ext uri="{FF2B5EF4-FFF2-40B4-BE49-F238E27FC236}">
                <a16:creationId xmlns:a16="http://schemas.microsoft.com/office/drawing/2014/main" id="{698E09F9-A02A-EB46-DF16-DDED59C6DE7D}"/>
              </a:ext>
            </a:extLst>
          </p:cNvPr>
          <p:cNvSpPr/>
          <p:nvPr/>
        </p:nvSpPr>
        <p:spPr>
          <a:xfrm rot="5089433" flipH="1">
            <a:off x="2601569" y="-605606"/>
            <a:ext cx="865060" cy="4441651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Left Arrow 19">
            <a:extLst>
              <a:ext uri="{FF2B5EF4-FFF2-40B4-BE49-F238E27FC236}">
                <a16:creationId xmlns:a16="http://schemas.microsoft.com/office/drawing/2014/main" id="{1104B5AF-5B6D-0A85-17A9-11DE0522F747}"/>
              </a:ext>
            </a:extLst>
          </p:cNvPr>
          <p:cNvSpPr/>
          <p:nvPr/>
        </p:nvSpPr>
        <p:spPr>
          <a:xfrm rot="4342595" flipH="1">
            <a:off x="6142507" y="-216490"/>
            <a:ext cx="1035513" cy="2549510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Curved Left Arrow 34">
            <a:extLst>
              <a:ext uri="{FF2B5EF4-FFF2-40B4-BE49-F238E27FC236}">
                <a16:creationId xmlns:a16="http://schemas.microsoft.com/office/drawing/2014/main" id="{90CD7228-B1A0-42F3-2906-24F6237036A1}"/>
              </a:ext>
            </a:extLst>
          </p:cNvPr>
          <p:cNvSpPr/>
          <p:nvPr/>
        </p:nvSpPr>
        <p:spPr>
          <a:xfrm rot="4705555" flipH="1">
            <a:off x="3671220" y="-2948472"/>
            <a:ext cx="998222" cy="7879257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741CC9E-9B15-D245-888D-6FB01D370883}"/>
              </a:ext>
            </a:extLst>
          </p:cNvPr>
          <p:cNvSpPr/>
          <p:nvPr/>
        </p:nvSpPr>
        <p:spPr>
          <a:xfrm>
            <a:off x="7802754" y="310143"/>
            <a:ext cx="2990513" cy="1960524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4-5: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Hazard Analysis –&gt; Bounding events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 analyses for public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Safety Group RSFs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 analysis for worker safety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WRSFs (DID L3)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971EA30-DECB-9547-941B-A16CB9EC160E}"/>
              </a:ext>
            </a:extLst>
          </p:cNvPr>
          <p:cNvSpPr/>
          <p:nvPr/>
        </p:nvSpPr>
        <p:spPr>
          <a:xfrm>
            <a:off x="7568925" y="4236521"/>
            <a:ext cx="3106131" cy="147960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6: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RSFs – Operational Group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WRSFs for workers (DID L1 &amp; L2)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SSC classification for radiation safety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(mechanical, electrical/I&amp;C, HVAC, civil, lifting)</a:t>
            </a:r>
          </a:p>
        </p:txBody>
      </p:sp>
      <p:sp>
        <p:nvSpPr>
          <p:cNvPr id="28" name="Curved Left Arrow 27">
            <a:extLst>
              <a:ext uri="{FF2B5EF4-FFF2-40B4-BE49-F238E27FC236}">
                <a16:creationId xmlns:a16="http://schemas.microsoft.com/office/drawing/2014/main" id="{65CABEF6-8CB0-B923-8787-2F7DE789AE1B}"/>
              </a:ext>
            </a:extLst>
          </p:cNvPr>
          <p:cNvSpPr/>
          <p:nvPr/>
        </p:nvSpPr>
        <p:spPr>
          <a:xfrm rot="5400000">
            <a:off x="4873723" y="-367983"/>
            <a:ext cx="1304049" cy="9200555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9680E32-6489-8F7D-5823-390F24E352AB}"/>
              </a:ext>
            </a:extLst>
          </p:cNvPr>
          <p:cNvSpPr/>
          <p:nvPr/>
        </p:nvSpPr>
        <p:spPr>
          <a:xfrm>
            <a:off x="9425043" y="3145620"/>
            <a:ext cx="1250013" cy="69937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5.7: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Safe State</a:t>
            </a:r>
          </a:p>
        </p:txBody>
      </p:sp>
      <p:sp>
        <p:nvSpPr>
          <p:cNvPr id="37" name="Curved Left Arrow 36">
            <a:extLst>
              <a:ext uri="{FF2B5EF4-FFF2-40B4-BE49-F238E27FC236}">
                <a16:creationId xmlns:a16="http://schemas.microsoft.com/office/drawing/2014/main" id="{678C993F-2E70-D4B9-7501-8CD921975109}"/>
              </a:ext>
            </a:extLst>
          </p:cNvPr>
          <p:cNvSpPr/>
          <p:nvPr/>
        </p:nvSpPr>
        <p:spPr>
          <a:xfrm rot="5400000">
            <a:off x="6864625" y="2833535"/>
            <a:ext cx="889656" cy="2673777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E5B364B-B6D0-7A71-D69C-6B886F015556}"/>
              </a:ext>
            </a:extLst>
          </p:cNvPr>
          <p:cNvSpPr/>
          <p:nvPr/>
        </p:nvSpPr>
        <p:spPr>
          <a:xfrm>
            <a:off x="7628583" y="3135086"/>
            <a:ext cx="1641714" cy="69937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5.5: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Barrier integrity Assessment</a:t>
            </a:r>
          </a:p>
        </p:txBody>
      </p:sp>
      <p:sp>
        <p:nvSpPr>
          <p:cNvPr id="38" name="Curved Left Arrow 37">
            <a:extLst>
              <a:ext uri="{FF2B5EF4-FFF2-40B4-BE49-F238E27FC236}">
                <a16:creationId xmlns:a16="http://schemas.microsoft.com/office/drawing/2014/main" id="{CBE28B06-F798-19DE-4B82-1CB75F8B8BDA}"/>
              </a:ext>
            </a:extLst>
          </p:cNvPr>
          <p:cNvSpPr/>
          <p:nvPr/>
        </p:nvSpPr>
        <p:spPr>
          <a:xfrm rot="5789868">
            <a:off x="8318521" y="2118116"/>
            <a:ext cx="1154729" cy="5054404"/>
          </a:xfrm>
          <a:prstGeom prst="curvedLeftArrow">
            <a:avLst>
              <a:gd name="adj1" fmla="val 14785"/>
              <a:gd name="adj2" fmla="val 50000"/>
              <a:gd name="adj3" fmla="val 20691"/>
            </a:avLst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2241F0B6-133A-2E4A-B537-FFBFD344514A}"/>
              </a:ext>
            </a:extLst>
          </p:cNvPr>
          <p:cNvSpPr/>
          <p:nvPr/>
        </p:nvSpPr>
        <p:spPr>
          <a:xfrm>
            <a:off x="11217727" y="3891015"/>
            <a:ext cx="803981" cy="467939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7: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B10579B-64E4-A84B-81B5-CE77A53973BB}"/>
              </a:ext>
            </a:extLst>
          </p:cNvPr>
          <p:cNvSpPr/>
          <p:nvPr/>
        </p:nvSpPr>
        <p:spPr>
          <a:xfrm>
            <a:off x="4504514" y="1836389"/>
            <a:ext cx="2896521" cy="197153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3: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RSFs for public, assign systems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WRSFs, assign systems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(DID L1 &amp; L2) </a:t>
            </a:r>
          </a:p>
          <a:p>
            <a:pPr algn="ctr"/>
            <a:r>
              <a:rPr lang="en-US" sz="1400" kern="0" dirty="0">
                <a:solidFill>
                  <a:prstClr val="white"/>
                </a:solidFill>
                <a:latin typeface="Calibri"/>
              </a:rPr>
              <a:t>Define source term for public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conditions meet the proposed area classification limits?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76F37F9-0A85-FE47-97B4-85B0682EF29A}"/>
              </a:ext>
            </a:extLst>
          </p:cNvPr>
          <p:cNvSpPr/>
          <p:nvPr/>
        </p:nvSpPr>
        <p:spPr>
          <a:xfrm>
            <a:off x="115669" y="2206487"/>
            <a:ext cx="1803290" cy="137378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the space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how you want to use it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 it, design it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CCEDDAB7-FC46-1C4A-13B9-6195FA98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09" y="265373"/>
            <a:ext cx="9360000" cy="657339"/>
          </a:xfrm>
        </p:spPr>
        <p:txBody>
          <a:bodyPr/>
          <a:lstStyle/>
          <a:p>
            <a:r>
              <a:rPr lang="en-GB" dirty="0"/>
              <a:t>Engineering &amp; Analysis 7-Steps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38097568-E4A4-A530-16D2-04D7F6673D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001" y="931026"/>
            <a:ext cx="9955708" cy="507076"/>
          </a:xfrm>
        </p:spPr>
        <p:txBody>
          <a:bodyPr/>
          <a:lstStyle/>
          <a:p>
            <a:r>
              <a:rPr lang="en-GB" dirty="0"/>
              <a:t>Radiation Safety Analysis &amp; Classification </a:t>
            </a:r>
            <a:r>
              <a:rPr lang="en-GB" dirty="0">
                <a:solidFill>
                  <a:srgbClr val="E46C0A"/>
                </a:solidFill>
              </a:rPr>
              <a:t>with deliverables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2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3BE8C-6857-CB5A-82DB-F51C126D8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B8007-028D-BB7A-41A2-143569FF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DE114-8192-1C6C-CE27-C07802D2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02B1B-12A2-B7D5-75C1-FC7FD78EB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5629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88C48-7A5F-19E2-5170-3A841AF6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A0E4E-75E5-894C-A923-5EB05302C9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2699" y="0"/>
            <a:ext cx="7523351" cy="6840395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70EA71-14AA-77EE-B276-6F95B7909D36}"/>
              </a:ext>
            </a:extLst>
          </p:cNvPr>
          <p:cNvSpPr/>
          <p:nvPr/>
        </p:nvSpPr>
        <p:spPr>
          <a:xfrm>
            <a:off x="2121878" y="2192963"/>
            <a:ext cx="2040551" cy="1387307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2: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 sources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 area classification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Characterize hazards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DE2B6E23-664D-E889-5710-5314D725904B}"/>
              </a:ext>
            </a:extLst>
          </p:cNvPr>
          <p:cNvCxnSpPr>
            <a:cxnSpLocks/>
            <a:stCxn id="33" idx="3"/>
            <a:endCxn id="32" idx="0"/>
          </p:cNvCxnSpPr>
          <p:nvPr/>
        </p:nvCxnSpPr>
        <p:spPr>
          <a:xfrm>
            <a:off x="10793267" y="1290405"/>
            <a:ext cx="171338" cy="1068627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274E06D-6301-9E58-8D9B-E35BBB42B35F}"/>
              </a:ext>
            </a:extLst>
          </p:cNvPr>
          <p:cNvSpPr/>
          <p:nvPr/>
        </p:nvSpPr>
        <p:spPr>
          <a:xfrm>
            <a:off x="57454" y="4069785"/>
            <a:ext cx="1993254" cy="605838"/>
          </a:xfrm>
          <a:prstGeom prst="roundRect">
            <a:avLst/>
          </a:prstGeom>
          <a:solidFill>
            <a:srgbClr val="E46C0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Concepts of Operations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Descriptions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7DFA69F-92CD-36C1-3AA4-ED0CEDBF719A}"/>
              </a:ext>
            </a:extLst>
          </p:cNvPr>
          <p:cNvSpPr/>
          <p:nvPr/>
        </p:nvSpPr>
        <p:spPr>
          <a:xfrm>
            <a:off x="1855593" y="4707508"/>
            <a:ext cx="2538118" cy="1999516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Area classification for design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of sources (prompt, residual, contamination)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Shielding design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Prompt dose rates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Activation calculations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Inventories, DAC levels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F701343-8F91-1E3F-5035-03A8B68399D1}"/>
              </a:ext>
            </a:extLst>
          </p:cNvPr>
          <p:cNvSpPr/>
          <p:nvPr/>
        </p:nvSpPr>
        <p:spPr>
          <a:xfrm>
            <a:off x="5053657" y="5197902"/>
            <a:ext cx="2267216" cy="755564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2-3 Analysis Reports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of RSF, WRSF, AM, SSC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66517EF-E45B-E92C-F580-0818DB06D4D9}"/>
              </a:ext>
            </a:extLst>
          </p:cNvPr>
          <p:cNvSpPr/>
          <p:nvPr/>
        </p:nvSpPr>
        <p:spPr>
          <a:xfrm>
            <a:off x="7747061" y="5953466"/>
            <a:ext cx="2628444" cy="755564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 Categorization report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SSC classification reports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4D14D3A-85C6-51F8-3BA8-7AC41355DB66}"/>
              </a:ext>
            </a:extLst>
          </p:cNvPr>
          <p:cNvSpPr/>
          <p:nvPr/>
        </p:nvSpPr>
        <p:spPr>
          <a:xfrm>
            <a:off x="7568925" y="2317782"/>
            <a:ext cx="1438423" cy="481365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AAP &amp; AAW reports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D1313A80-15B0-A9FD-345B-4FF7F8C78668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1918959" y="2886617"/>
            <a:ext cx="202919" cy="676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AA002136-7D1C-4ECB-5715-B2BC21100CB7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 flipV="1">
            <a:off x="4162429" y="2822156"/>
            <a:ext cx="342085" cy="6446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6F09373F-73D3-8920-FBF7-94096462AE12}"/>
              </a:ext>
            </a:extLst>
          </p:cNvPr>
          <p:cNvCxnSpPr>
            <a:cxnSpLocks/>
            <a:stCxn id="25" idx="2"/>
            <a:endCxn id="30" idx="1"/>
          </p:cNvCxnSpPr>
          <p:nvPr/>
        </p:nvCxnSpPr>
        <p:spPr>
          <a:xfrm rot="16200000" flipH="1">
            <a:off x="6176650" y="3584047"/>
            <a:ext cx="1168400" cy="1616150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94884BC1-E6B9-9ED3-8501-AC5BDF018EBC}"/>
              </a:ext>
            </a:extLst>
          </p:cNvPr>
          <p:cNvCxnSpPr>
            <a:cxnSpLocks/>
            <a:stCxn id="25" idx="0"/>
            <a:endCxn id="33" idx="1"/>
          </p:cNvCxnSpPr>
          <p:nvPr/>
        </p:nvCxnSpPr>
        <p:spPr>
          <a:xfrm rot="5400000" flipH="1" flipV="1">
            <a:off x="6604772" y="638408"/>
            <a:ext cx="545984" cy="1849979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7F3EB094-22E2-8A62-B3E7-BC4D22383BE3}"/>
              </a:ext>
            </a:extLst>
          </p:cNvPr>
          <p:cNvCxnSpPr>
            <a:cxnSpLocks/>
            <a:stCxn id="30" idx="3"/>
            <a:endCxn id="61" idx="2"/>
          </p:cNvCxnSpPr>
          <p:nvPr/>
        </p:nvCxnSpPr>
        <p:spPr>
          <a:xfrm flipV="1">
            <a:off x="10675056" y="4358954"/>
            <a:ext cx="944662" cy="617368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4333D737-A9DB-AC17-A97D-F7BC3A0733C0}"/>
              </a:ext>
            </a:extLst>
          </p:cNvPr>
          <p:cNvCxnSpPr>
            <a:cxnSpLocks/>
            <a:stCxn id="32" idx="3"/>
            <a:endCxn id="61" idx="0"/>
          </p:cNvCxnSpPr>
          <p:nvPr/>
        </p:nvCxnSpPr>
        <p:spPr>
          <a:xfrm flipH="1">
            <a:off x="11619718" y="2708718"/>
            <a:ext cx="165744" cy="1182297"/>
          </a:xfrm>
          <a:prstGeom prst="bentConnector4">
            <a:avLst>
              <a:gd name="adj1" fmla="val -137924"/>
              <a:gd name="adj2" fmla="val 64788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9518C0-C744-B783-96AD-E69FF338457B}"/>
              </a:ext>
            </a:extLst>
          </p:cNvPr>
          <p:cNvSpPr/>
          <p:nvPr/>
        </p:nvSpPr>
        <p:spPr>
          <a:xfrm>
            <a:off x="10143748" y="2359032"/>
            <a:ext cx="1641714" cy="69937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6: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Safety Group RSFs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SSC classification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204CAFE-9538-8211-77DC-7FE1BDAB5D16}"/>
              </a:ext>
            </a:extLst>
          </p:cNvPr>
          <p:cNvSpPr/>
          <p:nvPr/>
        </p:nvSpPr>
        <p:spPr>
          <a:xfrm>
            <a:off x="10888100" y="5104770"/>
            <a:ext cx="1133608" cy="481365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analysis reports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11F0878E-B08A-C7E8-D36E-B74567A150DF}"/>
              </a:ext>
            </a:extLst>
          </p:cNvPr>
          <p:cNvCxnSpPr>
            <a:cxnSpLocks/>
            <a:stCxn id="33" idx="2"/>
            <a:endCxn id="14" idx="0"/>
          </p:cNvCxnSpPr>
          <p:nvPr/>
        </p:nvCxnSpPr>
        <p:spPr>
          <a:xfrm rot="5400000">
            <a:off x="8441517" y="2278591"/>
            <a:ext cx="864419" cy="848571"/>
          </a:xfrm>
          <a:prstGeom prst="bentConnector3">
            <a:avLst>
              <a:gd name="adj1" fmla="val 73249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6D77FF73-BE30-A0D4-A082-2CB95E31C0C0}"/>
              </a:ext>
            </a:extLst>
          </p:cNvPr>
          <p:cNvCxnSpPr>
            <a:cxnSpLocks/>
            <a:stCxn id="33" idx="2"/>
            <a:endCxn id="21" idx="0"/>
          </p:cNvCxnSpPr>
          <p:nvPr/>
        </p:nvCxnSpPr>
        <p:spPr>
          <a:xfrm rot="16200000" flipH="1">
            <a:off x="9236554" y="2332123"/>
            <a:ext cx="874953" cy="752039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5FC0EC6-1EE4-E66E-4A2E-8A07D8098587}"/>
              </a:ext>
            </a:extLst>
          </p:cNvPr>
          <p:cNvSpPr/>
          <p:nvPr/>
        </p:nvSpPr>
        <p:spPr>
          <a:xfrm>
            <a:off x="7308618" y="3889887"/>
            <a:ext cx="1641714" cy="280509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Barrier int. report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F0B1D8C-DA51-FAFE-39A2-398D20A000D5}"/>
              </a:ext>
            </a:extLst>
          </p:cNvPr>
          <p:cNvSpPr/>
          <p:nvPr/>
        </p:nvSpPr>
        <p:spPr>
          <a:xfrm>
            <a:off x="9192193" y="3890386"/>
            <a:ext cx="1482863" cy="280509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Safe state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report</a:t>
            </a:r>
          </a:p>
        </p:txBody>
      </p:sp>
      <p:sp>
        <p:nvSpPr>
          <p:cNvPr id="18" name="Curved Left Arrow 17">
            <a:extLst>
              <a:ext uri="{FF2B5EF4-FFF2-40B4-BE49-F238E27FC236}">
                <a16:creationId xmlns:a16="http://schemas.microsoft.com/office/drawing/2014/main" id="{9C6DA029-97FD-3DD7-8342-09FB8D9AC6E5}"/>
              </a:ext>
            </a:extLst>
          </p:cNvPr>
          <p:cNvSpPr/>
          <p:nvPr/>
        </p:nvSpPr>
        <p:spPr>
          <a:xfrm rot="6048481">
            <a:off x="4189583" y="466163"/>
            <a:ext cx="1304049" cy="9200555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C551C170-3BC5-6C53-CF0D-F0BF5F0A46DF}"/>
              </a:ext>
            </a:extLst>
          </p:cNvPr>
          <p:cNvCxnSpPr>
            <a:cxnSpLocks/>
            <a:stCxn id="21" idx="3"/>
            <a:endCxn id="61" idx="1"/>
          </p:cNvCxnSpPr>
          <p:nvPr/>
        </p:nvCxnSpPr>
        <p:spPr>
          <a:xfrm>
            <a:off x="10675056" y="3495306"/>
            <a:ext cx="542671" cy="629679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Curved Left Arrow 16">
            <a:extLst>
              <a:ext uri="{FF2B5EF4-FFF2-40B4-BE49-F238E27FC236}">
                <a16:creationId xmlns:a16="http://schemas.microsoft.com/office/drawing/2014/main" id="{BA1F1B2F-0558-E00E-2D3F-4CCFC008AF48}"/>
              </a:ext>
            </a:extLst>
          </p:cNvPr>
          <p:cNvSpPr/>
          <p:nvPr/>
        </p:nvSpPr>
        <p:spPr>
          <a:xfrm rot="5400000">
            <a:off x="3753568" y="2396252"/>
            <a:ext cx="1003093" cy="3434900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Left Arrow 18">
            <a:extLst>
              <a:ext uri="{FF2B5EF4-FFF2-40B4-BE49-F238E27FC236}">
                <a16:creationId xmlns:a16="http://schemas.microsoft.com/office/drawing/2014/main" id="{0A319BC8-9B2D-C58F-C78D-1CF16CF94876}"/>
              </a:ext>
            </a:extLst>
          </p:cNvPr>
          <p:cNvSpPr/>
          <p:nvPr/>
        </p:nvSpPr>
        <p:spPr>
          <a:xfrm rot="5089433" flipH="1">
            <a:off x="2601569" y="-605606"/>
            <a:ext cx="865060" cy="4441651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Left Arrow 19">
            <a:extLst>
              <a:ext uri="{FF2B5EF4-FFF2-40B4-BE49-F238E27FC236}">
                <a16:creationId xmlns:a16="http://schemas.microsoft.com/office/drawing/2014/main" id="{43D5236E-6C6D-E6E6-53A0-6D09C9E9C51F}"/>
              </a:ext>
            </a:extLst>
          </p:cNvPr>
          <p:cNvSpPr/>
          <p:nvPr/>
        </p:nvSpPr>
        <p:spPr>
          <a:xfrm rot="4342595" flipH="1">
            <a:off x="6142507" y="-216490"/>
            <a:ext cx="1035513" cy="2549510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Curved Left Arrow 34">
            <a:extLst>
              <a:ext uri="{FF2B5EF4-FFF2-40B4-BE49-F238E27FC236}">
                <a16:creationId xmlns:a16="http://schemas.microsoft.com/office/drawing/2014/main" id="{6DD3DB87-C215-7730-2FC2-BD07FC06A295}"/>
              </a:ext>
            </a:extLst>
          </p:cNvPr>
          <p:cNvSpPr/>
          <p:nvPr/>
        </p:nvSpPr>
        <p:spPr>
          <a:xfrm rot="4705555" flipH="1">
            <a:off x="3671220" y="-2948472"/>
            <a:ext cx="998222" cy="7879257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83752B7-969C-06E3-4D96-6DF236210F50}"/>
              </a:ext>
            </a:extLst>
          </p:cNvPr>
          <p:cNvSpPr/>
          <p:nvPr/>
        </p:nvSpPr>
        <p:spPr>
          <a:xfrm>
            <a:off x="7802754" y="310143"/>
            <a:ext cx="2990513" cy="1960524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4-5: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Hazard Analysis –&gt; Bounding events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 analyses for public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Safety Group RSFs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 analysis for worker safety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WRSFs (DID L3)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3CF7110-93A9-E343-1C03-329FC3B8C8EC}"/>
              </a:ext>
            </a:extLst>
          </p:cNvPr>
          <p:cNvSpPr/>
          <p:nvPr/>
        </p:nvSpPr>
        <p:spPr>
          <a:xfrm>
            <a:off x="7568925" y="4236521"/>
            <a:ext cx="3106131" cy="147960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6: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RSFs – Operational Group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WRSFs for workers (DID L1 &amp; L2)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SSC classification for radiation safety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(mechanical, electrical/I&amp;C, HVAC, civil, lifting)</a:t>
            </a:r>
          </a:p>
        </p:txBody>
      </p:sp>
      <p:sp>
        <p:nvSpPr>
          <p:cNvPr id="28" name="Curved Left Arrow 27">
            <a:extLst>
              <a:ext uri="{FF2B5EF4-FFF2-40B4-BE49-F238E27FC236}">
                <a16:creationId xmlns:a16="http://schemas.microsoft.com/office/drawing/2014/main" id="{07FA4555-3F84-B66E-5B61-2AFA17925A9F}"/>
              </a:ext>
            </a:extLst>
          </p:cNvPr>
          <p:cNvSpPr/>
          <p:nvPr/>
        </p:nvSpPr>
        <p:spPr>
          <a:xfrm rot="5400000">
            <a:off x="4873723" y="-367983"/>
            <a:ext cx="1304049" cy="9200555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Left Arrow 12">
            <a:extLst>
              <a:ext uri="{FF2B5EF4-FFF2-40B4-BE49-F238E27FC236}">
                <a16:creationId xmlns:a16="http://schemas.microsoft.com/office/drawing/2014/main" id="{28F42413-8AE5-F2F0-1625-41AB1B0971EB}"/>
              </a:ext>
            </a:extLst>
          </p:cNvPr>
          <p:cNvSpPr/>
          <p:nvPr/>
        </p:nvSpPr>
        <p:spPr>
          <a:xfrm rot="7650374" flipV="1">
            <a:off x="5540105" y="3021919"/>
            <a:ext cx="1304361" cy="3630989"/>
          </a:xfrm>
          <a:prstGeom prst="curvedLeftArrow">
            <a:avLst/>
          </a:prstGeom>
          <a:gradFill flip="none" rotWithShape="1">
            <a:gsLst>
              <a:gs pos="0">
                <a:srgbClr val="46A6F2">
                  <a:shade val="30000"/>
                  <a:satMod val="115000"/>
                </a:srgbClr>
              </a:gs>
              <a:gs pos="50000">
                <a:srgbClr val="46A6F2">
                  <a:shade val="67500"/>
                  <a:satMod val="115000"/>
                </a:srgbClr>
              </a:gs>
              <a:gs pos="100000">
                <a:srgbClr val="46A6F2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47235DB-AC53-79A6-7B7A-B290601FEED4}"/>
              </a:ext>
            </a:extLst>
          </p:cNvPr>
          <p:cNvSpPr/>
          <p:nvPr/>
        </p:nvSpPr>
        <p:spPr>
          <a:xfrm>
            <a:off x="9425043" y="3145620"/>
            <a:ext cx="1250013" cy="69937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5.7: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Safe State</a:t>
            </a:r>
          </a:p>
        </p:txBody>
      </p:sp>
      <p:sp>
        <p:nvSpPr>
          <p:cNvPr id="37" name="Curved Left Arrow 36">
            <a:extLst>
              <a:ext uri="{FF2B5EF4-FFF2-40B4-BE49-F238E27FC236}">
                <a16:creationId xmlns:a16="http://schemas.microsoft.com/office/drawing/2014/main" id="{808B030E-EB52-73E9-993A-5F798AB43CD7}"/>
              </a:ext>
            </a:extLst>
          </p:cNvPr>
          <p:cNvSpPr/>
          <p:nvPr/>
        </p:nvSpPr>
        <p:spPr>
          <a:xfrm rot="5400000">
            <a:off x="6864625" y="2833535"/>
            <a:ext cx="889656" cy="2673777"/>
          </a:xfrm>
          <a:prstGeom prst="curvedLeftArrow">
            <a:avLst/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DE5331-8062-0CBE-43CB-07F97526A7EE}"/>
              </a:ext>
            </a:extLst>
          </p:cNvPr>
          <p:cNvSpPr/>
          <p:nvPr/>
        </p:nvSpPr>
        <p:spPr>
          <a:xfrm>
            <a:off x="7628583" y="3135086"/>
            <a:ext cx="1641714" cy="69937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5.5: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Barrier integrity Assessment</a:t>
            </a:r>
          </a:p>
        </p:txBody>
      </p:sp>
      <p:sp>
        <p:nvSpPr>
          <p:cNvPr id="38" name="Curved Left Arrow 37">
            <a:extLst>
              <a:ext uri="{FF2B5EF4-FFF2-40B4-BE49-F238E27FC236}">
                <a16:creationId xmlns:a16="http://schemas.microsoft.com/office/drawing/2014/main" id="{14530978-635E-119F-F0CA-4EB72D3C1727}"/>
              </a:ext>
            </a:extLst>
          </p:cNvPr>
          <p:cNvSpPr/>
          <p:nvPr/>
        </p:nvSpPr>
        <p:spPr>
          <a:xfrm rot="5789868">
            <a:off x="8318521" y="2118116"/>
            <a:ext cx="1154729" cy="5054404"/>
          </a:xfrm>
          <a:prstGeom prst="curvedLeftArrow">
            <a:avLst>
              <a:gd name="adj1" fmla="val 14785"/>
              <a:gd name="adj2" fmla="val 50000"/>
              <a:gd name="adj3" fmla="val 20691"/>
            </a:avLst>
          </a:prstGeom>
          <a:solidFill>
            <a:srgbClr val="F09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17C946C1-BB5C-6589-B44D-A6B642CD4705}"/>
              </a:ext>
            </a:extLst>
          </p:cNvPr>
          <p:cNvSpPr/>
          <p:nvPr/>
        </p:nvSpPr>
        <p:spPr>
          <a:xfrm>
            <a:off x="11217727" y="3891015"/>
            <a:ext cx="803981" cy="467939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7: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</a:t>
            </a:r>
          </a:p>
        </p:txBody>
      </p:sp>
      <p:sp>
        <p:nvSpPr>
          <p:cNvPr id="10" name="Curved Left Arrow 9">
            <a:extLst>
              <a:ext uri="{FF2B5EF4-FFF2-40B4-BE49-F238E27FC236}">
                <a16:creationId xmlns:a16="http://schemas.microsoft.com/office/drawing/2014/main" id="{98595CE7-7CA9-4AD1-CC84-A9F98DFDEA2B}"/>
              </a:ext>
            </a:extLst>
          </p:cNvPr>
          <p:cNvSpPr/>
          <p:nvPr/>
        </p:nvSpPr>
        <p:spPr>
          <a:xfrm rot="15672384">
            <a:off x="4250451" y="-2350281"/>
            <a:ext cx="1089865" cy="6984640"/>
          </a:xfrm>
          <a:prstGeom prst="curvedLeftArrow">
            <a:avLst/>
          </a:prstGeom>
          <a:gradFill flip="none" rotWithShape="1">
            <a:gsLst>
              <a:gs pos="0">
                <a:srgbClr val="46A6F2">
                  <a:shade val="30000"/>
                  <a:satMod val="115000"/>
                </a:srgbClr>
              </a:gs>
              <a:gs pos="50000">
                <a:srgbClr val="46A6F2">
                  <a:shade val="67500"/>
                  <a:satMod val="115000"/>
                </a:srgbClr>
              </a:gs>
              <a:gs pos="100000">
                <a:srgbClr val="46A6F2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A3AA6A2-7D0F-C606-3187-899CE0FEAA89}"/>
              </a:ext>
            </a:extLst>
          </p:cNvPr>
          <p:cNvSpPr/>
          <p:nvPr/>
        </p:nvSpPr>
        <p:spPr>
          <a:xfrm>
            <a:off x="4504514" y="1836389"/>
            <a:ext cx="2896521" cy="197153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3: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RSFs for public, assign systems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WRSFs, assign systems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(DID L1 &amp; L2) </a:t>
            </a:r>
          </a:p>
          <a:p>
            <a:pPr algn="ctr"/>
            <a:r>
              <a:rPr lang="en-US" sz="1400" kern="0" dirty="0">
                <a:solidFill>
                  <a:prstClr val="white"/>
                </a:solidFill>
                <a:latin typeface="Calibri"/>
              </a:rPr>
              <a:t>Define source term for public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conditions meet the proposed area classification limits?</a:t>
            </a:r>
          </a:p>
        </p:txBody>
      </p:sp>
      <p:sp>
        <p:nvSpPr>
          <p:cNvPr id="11" name="Curved Left Arrow 10">
            <a:extLst>
              <a:ext uri="{FF2B5EF4-FFF2-40B4-BE49-F238E27FC236}">
                <a16:creationId xmlns:a16="http://schemas.microsoft.com/office/drawing/2014/main" id="{F5AD203F-A36C-7B8F-1F14-166586452F99}"/>
              </a:ext>
            </a:extLst>
          </p:cNvPr>
          <p:cNvSpPr/>
          <p:nvPr/>
        </p:nvSpPr>
        <p:spPr>
          <a:xfrm rot="15948386">
            <a:off x="2669848" y="-246373"/>
            <a:ext cx="1152990" cy="3638575"/>
          </a:xfrm>
          <a:prstGeom prst="curvedLeftArrow">
            <a:avLst/>
          </a:prstGeom>
          <a:gradFill flip="none" rotWithShape="1">
            <a:gsLst>
              <a:gs pos="0">
                <a:srgbClr val="46A6F2">
                  <a:shade val="30000"/>
                  <a:satMod val="115000"/>
                </a:srgbClr>
              </a:gs>
              <a:gs pos="50000">
                <a:srgbClr val="46A6F2">
                  <a:shade val="67500"/>
                  <a:satMod val="115000"/>
                </a:srgbClr>
              </a:gs>
              <a:gs pos="100000">
                <a:srgbClr val="46A6F2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Left Arrow 11">
            <a:extLst>
              <a:ext uri="{FF2B5EF4-FFF2-40B4-BE49-F238E27FC236}">
                <a16:creationId xmlns:a16="http://schemas.microsoft.com/office/drawing/2014/main" id="{01AD335E-F739-2250-E2CC-21E5C3F1893B}"/>
              </a:ext>
            </a:extLst>
          </p:cNvPr>
          <p:cNvSpPr/>
          <p:nvPr/>
        </p:nvSpPr>
        <p:spPr>
          <a:xfrm rot="15948386">
            <a:off x="2103116" y="614658"/>
            <a:ext cx="920560" cy="2444305"/>
          </a:xfrm>
          <a:prstGeom prst="curvedLeftArrow">
            <a:avLst/>
          </a:prstGeom>
          <a:gradFill flip="none" rotWithShape="1">
            <a:gsLst>
              <a:gs pos="0">
                <a:srgbClr val="46A6F2">
                  <a:shade val="30000"/>
                  <a:satMod val="115000"/>
                </a:srgbClr>
              </a:gs>
              <a:gs pos="50000">
                <a:srgbClr val="46A6F2">
                  <a:shade val="67500"/>
                  <a:satMod val="115000"/>
                </a:srgbClr>
              </a:gs>
              <a:gs pos="100000">
                <a:srgbClr val="46A6F2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51DF97E-B5C0-D8C3-207A-480E730B1FED}"/>
              </a:ext>
            </a:extLst>
          </p:cNvPr>
          <p:cNvSpPr/>
          <p:nvPr/>
        </p:nvSpPr>
        <p:spPr>
          <a:xfrm>
            <a:off x="115669" y="2206487"/>
            <a:ext cx="1803290" cy="137378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the space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how you want to use it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 it, design it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D62BE18-B90E-119C-F89E-EE4F603F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09" y="265373"/>
            <a:ext cx="9360000" cy="657339"/>
          </a:xfrm>
        </p:spPr>
        <p:txBody>
          <a:bodyPr/>
          <a:lstStyle/>
          <a:p>
            <a:r>
              <a:rPr lang="en-GB" dirty="0"/>
              <a:t>Engineering &amp; Analysis 7-Steps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29EB304F-EC05-6E32-F674-40AA3DA6C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001" y="931026"/>
            <a:ext cx="9955708" cy="507076"/>
          </a:xfrm>
        </p:spPr>
        <p:txBody>
          <a:bodyPr/>
          <a:lstStyle/>
          <a:p>
            <a:r>
              <a:rPr lang="en-GB" dirty="0"/>
              <a:t>Radiation Safety Analysis &amp; Classification </a:t>
            </a:r>
            <a:r>
              <a:rPr lang="en-GB" dirty="0">
                <a:solidFill>
                  <a:srgbClr val="E46C0A"/>
                </a:solidFill>
              </a:rPr>
              <a:t>with deliverables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6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68984A-68C2-4641-9986-DC4E074C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the Operation License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BC07B-2EC5-1D4B-81ED-99D9A0B6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CA273-E1F4-B14D-AF9B-E8F9C195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AFE459-EBC1-6243-8C39-51311E0AF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do we do this?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5B6284-EB02-FF4A-9484-0F3EE6E0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9878401" cy="4768062"/>
          </a:xfrm>
        </p:spPr>
        <p:txBody>
          <a:bodyPr>
            <a:normAutofit lnSpcReduction="10000"/>
          </a:bodyPr>
          <a:lstStyle/>
          <a:p>
            <a:pPr marL="82550" lvl="1" indent="0">
              <a:buNone/>
            </a:pPr>
            <a:r>
              <a:rPr lang="en-US" dirty="0"/>
              <a:t>Demonstrate</a:t>
            </a:r>
          </a:p>
          <a:p>
            <a:pPr lvl="1"/>
            <a:r>
              <a:rPr lang="en-US" dirty="0"/>
              <a:t>That we understand the radiation hazards for the facility.</a:t>
            </a:r>
          </a:p>
          <a:p>
            <a:pPr lvl="1"/>
            <a:r>
              <a:rPr lang="en-US" dirty="0"/>
              <a:t>That we have identified the necessary radiation safety functions to manage them.</a:t>
            </a:r>
          </a:p>
          <a:p>
            <a:pPr lvl="1"/>
            <a:r>
              <a:rPr lang="en-US" dirty="0"/>
              <a:t>That we have properly implemented the systems to execute those functions. </a:t>
            </a:r>
          </a:p>
          <a:p>
            <a:pPr lvl="2"/>
            <a:r>
              <a:rPr lang="en-US" dirty="0"/>
              <a:t>The systems meet the requirements defined by the analyses (functions, classification, reliability, quality, withstand appropriate loads, etc.).</a:t>
            </a:r>
          </a:p>
          <a:p>
            <a:pPr marL="635000" lvl="2" indent="-285750"/>
            <a:r>
              <a:rPr lang="en-US" dirty="0"/>
              <a:t>The systems follow ESS design rules.</a:t>
            </a:r>
          </a:p>
          <a:p>
            <a:pPr marL="892175" lvl="3" indent="-285750"/>
            <a:endParaRPr lang="en-US" dirty="0"/>
          </a:p>
          <a:p>
            <a:pPr lvl="1"/>
            <a:r>
              <a:rPr lang="en-US" dirty="0"/>
              <a:t>Meet the SSM conditions (regulator re. radiation safety)</a:t>
            </a:r>
          </a:p>
          <a:p>
            <a:pPr lvl="2"/>
            <a:r>
              <a:rPr lang="en-US" dirty="0"/>
              <a:t>Rules for radiation safety analysis, facility design, barriers, system design, analysis, etc.</a:t>
            </a:r>
          </a:p>
          <a:p>
            <a:pPr lvl="1"/>
            <a:r>
              <a:rPr lang="en-US" dirty="0"/>
              <a:t>Follow the ESS processes -&gt; deliverables -&gt; develop systems -&gt; verify safe facility -&gt; meet conditions</a:t>
            </a:r>
          </a:p>
          <a:p>
            <a:pPr lvl="2"/>
            <a:r>
              <a:rPr lang="en-US" dirty="0"/>
              <a:t>Radiation safety analysis &amp; classification, ESS design &amp; development, Radiation protection</a:t>
            </a:r>
          </a:p>
          <a:p>
            <a:pPr marL="368300" lvl="1" indent="-285750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A840E-B875-334B-88FE-83542F53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75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979</TotalTime>
  <Words>4075</Words>
  <Application>Microsoft Macintosh PowerPoint</Application>
  <PresentationFormat>Widescreen</PresentationFormat>
  <Paragraphs>689</Paragraphs>
  <Slides>35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Segoe UI</vt:lpstr>
      <vt:lpstr>Segoe UI Light</vt:lpstr>
      <vt:lpstr>Segoe UI Semibold</vt:lpstr>
      <vt:lpstr>Wingdings</vt:lpstr>
      <vt:lpstr>Wingdings 3</vt:lpstr>
      <vt:lpstr>Office-tema</vt:lpstr>
      <vt:lpstr>PowerPoint Presentation</vt:lpstr>
      <vt:lpstr>Achieving a Balanced Radiation Safety Case for the ESS Target Station </vt:lpstr>
      <vt:lpstr>Agenda</vt:lpstr>
      <vt:lpstr>PowerPoint Presentation</vt:lpstr>
      <vt:lpstr>Radiation Safety Analysis Purpose</vt:lpstr>
      <vt:lpstr>Engineering &amp; Analysis 7-Steps</vt:lpstr>
      <vt:lpstr>Engineering &amp; Analysis 7-Steps</vt:lpstr>
      <vt:lpstr>Engineering &amp; Analysis 7-Steps</vt:lpstr>
      <vt:lpstr>Achieving the Operation License</vt:lpstr>
      <vt:lpstr>ESS Licensing</vt:lpstr>
      <vt:lpstr>Connections from Radiation Safety Analyses</vt:lpstr>
      <vt:lpstr>PowerPoint Presentation</vt:lpstr>
      <vt:lpstr>What areas are involved?</vt:lpstr>
      <vt:lpstr>Key Features of the ESS Target Station</vt:lpstr>
      <vt:lpstr>Key Features of the ESS Target Station</vt:lpstr>
      <vt:lpstr>Radiation Hazards &amp; Safety Provisions for Public</vt:lpstr>
      <vt:lpstr>Safety Provisions for Workers</vt:lpstr>
      <vt:lpstr>Anticipated Operations – Area classes</vt:lpstr>
      <vt:lpstr>Bounding Event Analyses – Neutron Factory</vt:lpstr>
      <vt:lpstr>Neutron Factory - classified SSCs (Public)</vt:lpstr>
      <vt:lpstr>Defense in Depth</vt:lpstr>
      <vt:lpstr>PowerPoint Presentation</vt:lpstr>
      <vt:lpstr>License to Operate – INP NOW</vt:lpstr>
      <vt:lpstr>ESS Radiation Safety </vt:lpstr>
      <vt:lpstr>Balancing Time, Energy, Impact</vt:lpstr>
      <vt:lpstr>Connect with Operations</vt:lpstr>
      <vt:lpstr>Optimize the Safety Case</vt:lpstr>
      <vt:lpstr>Map to Defined Operations Plan &amp; Parameters</vt:lpstr>
      <vt:lpstr>Thank you for listening – Questions?</vt:lpstr>
      <vt:lpstr>Engineering &amp; Analysis</vt:lpstr>
      <vt:lpstr>Bounding Event Analyses – ACF</vt:lpstr>
      <vt:lpstr>Connections/impact for Target Division</vt:lpstr>
      <vt:lpstr>Connections/impact for Target Division</vt:lpstr>
      <vt:lpstr>Operations/Maintenance constraints</vt:lpstr>
      <vt:lpstr>Prep of references &amp; cSAR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martin.sjostrand@esss.se</dc:creator>
  <cp:lastModifiedBy>Linda Coney</cp:lastModifiedBy>
  <cp:revision>245</cp:revision>
  <cp:lastPrinted>2019-03-08T10:27:30Z</cp:lastPrinted>
  <dcterms:created xsi:type="dcterms:W3CDTF">2020-01-21T09:56:49Z</dcterms:created>
  <dcterms:modified xsi:type="dcterms:W3CDTF">2026-04-13T13:02:10Z</dcterms:modified>
</cp:coreProperties>
</file>