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media/image29.jpeg" ContentType="image/jpeg"/>
  <Override PartName="/ppt/media/image7.jpeg" ContentType="image/jpeg"/>
  <Override PartName="/ppt/media/image28.jpeg" ContentType="image/jpeg"/>
  <Override PartName="/ppt/media/image18.png" ContentType="image/png"/>
  <Override PartName="/ppt/media/image27.png" ContentType="image/png"/>
  <Override PartName="/ppt/media/image21.jpeg" ContentType="image/jpeg"/>
  <Override PartName="/ppt/media/image25.jpeg" ContentType="image/jpeg"/>
  <Override PartName="/ppt/media/image3.jpeg" ContentType="image/jpeg"/>
  <Override PartName="/ppt/media/image24.jpeg" ContentType="image/jpeg"/>
  <Override PartName="/ppt/media/image20.png" ContentType="image/png"/>
  <Override PartName="/ppt/media/image22.png" ContentType="image/png"/>
  <Override PartName="/ppt/media/image23.jpeg" ContentType="image/jpeg"/>
  <Override PartName="/ppt/media/image47.png" ContentType="image/png"/>
  <Override PartName="/ppt/media/image19.png" ContentType="image/png"/>
  <Override PartName="/ppt/media/image17.png" ContentType="image/png"/>
  <Override PartName="/ppt/media/image16.png" ContentType="image/png"/>
  <Override PartName="/ppt/media/image1.wmf" ContentType="image/x-wmf"/>
  <Override PartName="/ppt/media/image13.jpeg" ContentType="image/jpeg"/>
  <Override PartName="/ppt/media/image2.wmf" ContentType="image/x-wmf"/>
  <Override PartName="/ppt/media/image26.jpeg" ContentType="image/jpeg"/>
  <Override PartName="/ppt/media/image40.png" ContentType="image/png"/>
  <Override PartName="/ppt/media/image31.jpeg" ContentType="image/jpeg"/>
  <Override PartName="/ppt/media/image44.png" ContentType="image/png"/>
  <Override PartName="/ppt/media/image32.jpeg" ContentType="image/jpeg"/>
  <Override PartName="/ppt/media/image33.jpeg" ContentType="image/jpeg"/>
  <Override PartName="/ppt/media/image35.jpeg" ContentType="image/jpeg"/>
  <Override PartName="/ppt/media/image39.png" ContentType="image/png"/>
  <Override PartName="/ppt/media/image41.png" ContentType="image/png"/>
  <Override PartName="/ppt/media/image43.png" ContentType="image/png"/>
  <Override PartName="/ppt/media/hdphoto1.wdp" ContentType="image/vnd.ms-photo"/>
  <Override PartName="/ppt/media/image37.jpeg" ContentType="image/jpeg"/>
  <Override PartName="/ppt/media/image45.png" ContentType="image/png"/>
  <Override PartName="/ppt/media/image42.jpeg" ContentType="image/jpeg"/>
  <Override PartName="/ppt/media/image46.png" ContentType="image/png"/>
  <Override PartName="/ppt/media/image34.png" ContentType="image/png"/>
  <Override PartName="/ppt/media/image30.jpeg" ContentType="image/jpeg"/>
  <Override PartName="/ppt/media/image11.jpeg" ContentType="image/jpeg"/>
  <Override PartName="/ppt/media/image10.jpeg" ContentType="image/jpeg"/>
  <Override PartName="/ppt/media/image49.jpeg" ContentType="image/jpeg"/>
  <Override PartName="/ppt/media/image12.jpeg" ContentType="image/jpeg"/>
  <Override PartName="/ppt/media/image9.jpeg" ContentType="image/jpeg"/>
  <Override PartName="/ppt/media/image48.png" ContentType="image/png"/>
  <Override PartName="/ppt/media/image4.png" ContentType="image/png"/>
  <Override PartName="/ppt/media/image8.jpeg" ContentType="image/jpeg"/>
  <Override PartName="/ppt/media/image38.png" ContentType="image/png"/>
  <Override PartName="/ppt/media/image6.png" ContentType="image/png"/>
  <Override PartName="/ppt/media/image15.png" ContentType="image/png"/>
  <Override PartName="/ppt/media/image36.jpeg" ContentType="image/jpeg"/>
  <Override PartName="/ppt/media/image5.png" ContentType="image/png"/>
  <Override PartName="/ppt/media/image14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_rels/notesSlide36.xml.rels" ContentType="application/vnd.openxmlformats-package.relationships+xml"/>
  <Override PartName="/ppt/notesSlides/notesSlide3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5514481"/>
        <c:axId val="5635713"/>
      </c:lineChart>
      <c:catAx>
        <c:axId val="5514481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5635713"/>
        <c:crosses val="autoZero"/>
        <c:auto val="1"/>
        <c:lblAlgn val="ctr"/>
        <c:lblOffset val="100"/>
        <c:noMultiLvlLbl val="0"/>
      </c:catAx>
      <c:valAx>
        <c:axId val="5635713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5514481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0170397"/>
        <c:axId val="92706248"/>
      </c:lineChart>
      <c:catAx>
        <c:axId val="90170397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92706248"/>
        <c:crosses val="autoZero"/>
        <c:auto val="1"/>
        <c:lblAlgn val="ctr"/>
        <c:lblOffset val="100"/>
        <c:noMultiLvlLbl val="0"/>
      </c:catAx>
      <c:valAx>
        <c:axId val="92706248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90170397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29720968"/>
        <c:axId val="61058076"/>
      </c:lineChart>
      <c:catAx>
        <c:axId val="29720968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61058076"/>
        <c:crosses val="autoZero"/>
        <c:auto val="1"/>
        <c:lblAlgn val="ctr"/>
        <c:lblOffset val="100"/>
        <c:noMultiLvlLbl val="0"/>
      </c:catAx>
      <c:valAx>
        <c:axId val="61058076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29720968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53650023"/>
        <c:axId val="47503861"/>
      </c:lineChart>
      <c:catAx>
        <c:axId val="53650023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47503861"/>
        <c:crosses val="autoZero"/>
        <c:auto val="1"/>
        <c:lblAlgn val="ctr"/>
        <c:lblOffset val="100"/>
        <c:noMultiLvlLbl val="0"/>
      </c:catAx>
      <c:valAx>
        <c:axId val="47503861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53650023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78032704"/>
        <c:axId val="4013766"/>
      </c:lineChart>
      <c:catAx>
        <c:axId val="78032704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4013766"/>
        <c:crosses val="autoZero"/>
        <c:auto val="1"/>
        <c:lblAlgn val="ctr"/>
        <c:lblOffset val="100"/>
        <c:noMultiLvlLbl val="0"/>
      </c:catAx>
      <c:valAx>
        <c:axId val="4013766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78032704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4523370"/>
        <c:axId val="483072"/>
      </c:lineChart>
      <c:catAx>
        <c:axId val="94523370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483072"/>
        <c:crosses val="autoZero"/>
        <c:auto val="1"/>
        <c:lblAlgn val="ctr"/>
        <c:lblOffset val="100"/>
        <c:noMultiLvlLbl val="0"/>
      </c:catAx>
      <c:valAx>
        <c:axId val="483072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9452337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182356"/>
        <c:axId val="73271398"/>
      </c:lineChart>
      <c:catAx>
        <c:axId val="9182356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73271398"/>
        <c:crosses val="autoZero"/>
        <c:auto val="1"/>
        <c:lblAlgn val="ctr"/>
        <c:lblOffset val="100"/>
        <c:noMultiLvlLbl val="0"/>
      </c:catAx>
      <c:valAx>
        <c:axId val="73271398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9182356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chart>
    <c:title>
      <c:tx>
        <c:rich>
          <a:bodyPr rot="0"/>
          <a:lstStyle/>
          <a:p>
            <a:pPr>
              <a:defRPr sz="1300" b="0" u="none" strike="noStrike">
                <a:solidFill>
                  <a:srgbClr val="000000"/>
                </a:solidFill>
                <a:uFillTx/>
                <a:latin typeface="Calibri"/>
              </a:defRPr>
            </a:pPr>
            <a:r>
              <a:rPr lang="de-DE" sz="14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rPr>
              <a:t>Cooldown diagram (over 6 hours)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T_Coldhead [K]</c:v>
                </c:pt>
              </c:strCache>
            </c:strRef>
          </c:tx>
          <c:spPr>
            <a:solidFill>
              <a:srgbClr val="023D6B"/>
            </a:solidFill>
            <a:ln cap="rnd" w="28440">
              <a:solidFill>
                <a:srgbClr val="023D6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80"/>
                <c:pt idx="0">
                  <c:v>289</c:v>
                </c:pt>
                <c:pt idx="1">
                  <c:v>289</c:v>
                </c:pt>
                <c:pt idx="2">
                  <c:v>289</c:v>
                </c:pt>
                <c:pt idx="3">
                  <c:v>289</c:v>
                </c:pt>
                <c:pt idx="4">
                  <c:v>289</c:v>
                </c:pt>
                <c:pt idx="5">
                  <c:v>289</c:v>
                </c:pt>
                <c:pt idx="6">
                  <c:v>289</c:v>
                </c:pt>
                <c:pt idx="7">
                  <c:v>289</c:v>
                </c:pt>
                <c:pt idx="8">
                  <c:v>289</c:v>
                </c:pt>
                <c:pt idx="9">
                  <c:v>289</c:v>
                </c:pt>
                <c:pt idx="10">
                  <c:v>289</c:v>
                </c:pt>
                <c:pt idx="11">
                  <c:v>289</c:v>
                </c:pt>
                <c:pt idx="12">
                  <c:v>289</c:v>
                </c:pt>
                <c:pt idx="13">
                  <c:v>289</c:v>
                </c:pt>
                <c:pt idx="14">
                  <c:v>289</c:v>
                </c:pt>
                <c:pt idx="15">
                  <c:v>289</c:v>
                </c:pt>
                <c:pt idx="16">
                  <c:v>289</c:v>
                </c:pt>
                <c:pt idx="17">
                  <c:v>289</c:v>
                </c:pt>
                <c:pt idx="18">
                  <c:v>287</c:v>
                </c:pt>
                <c:pt idx="19">
                  <c:v>282</c:v>
                </c:pt>
                <c:pt idx="20">
                  <c:v>276</c:v>
                </c:pt>
                <c:pt idx="21">
                  <c:v>271</c:v>
                </c:pt>
                <c:pt idx="22">
                  <c:v>265</c:v>
                </c:pt>
                <c:pt idx="23">
                  <c:v>259</c:v>
                </c:pt>
                <c:pt idx="24">
                  <c:v>253</c:v>
                </c:pt>
                <c:pt idx="25">
                  <c:v>248</c:v>
                </c:pt>
                <c:pt idx="26">
                  <c:v>242</c:v>
                </c:pt>
                <c:pt idx="27">
                  <c:v>237</c:v>
                </c:pt>
                <c:pt idx="28">
                  <c:v>232</c:v>
                </c:pt>
                <c:pt idx="29">
                  <c:v>226</c:v>
                </c:pt>
                <c:pt idx="30">
                  <c:v>221</c:v>
                </c:pt>
                <c:pt idx="31">
                  <c:v>216</c:v>
                </c:pt>
                <c:pt idx="32">
                  <c:v>211</c:v>
                </c:pt>
                <c:pt idx="33">
                  <c:v>206</c:v>
                </c:pt>
                <c:pt idx="34">
                  <c:v>201</c:v>
                </c:pt>
                <c:pt idx="35">
                  <c:v>196</c:v>
                </c:pt>
                <c:pt idx="36">
                  <c:v>191</c:v>
                </c:pt>
                <c:pt idx="37">
                  <c:v>186</c:v>
                </c:pt>
                <c:pt idx="38">
                  <c:v>181</c:v>
                </c:pt>
                <c:pt idx="39">
                  <c:v>176</c:v>
                </c:pt>
                <c:pt idx="40">
                  <c:v>170</c:v>
                </c:pt>
                <c:pt idx="41">
                  <c:v>165</c:v>
                </c:pt>
                <c:pt idx="42">
                  <c:v>160</c:v>
                </c:pt>
                <c:pt idx="43">
                  <c:v>155</c:v>
                </c:pt>
                <c:pt idx="44">
                  <c:v>150</c:v>
                </c:pt>
                <c:pt idx="45">
                  <c:v>145</c:v>
                </c:pt>
                <c:pt idx="46">
                  <c:v>140</c:v>
                </c:pt>
                <c:pt idx="47">
                  <c:v>135</c:v>
                </c:pt>
                <c:pt idx="48">
                  <c:v>130</c:v>
                </c:pt>
                <c:pt idx="49">
                  <c:v>125</c:v>
                </c:pt>
                <c:pt idx="50">
                  <c:v>120</c:v>
                </c:pt>
                <c:pt idx="51">
                  <c:v>115</c:v>
                </c:pt>
                <c:pt idx="52">
                  <c:v>110</c:v>
                </c:pt>
                <c:pt idx="53">
                  <c:v>106</c:v>
                </c:pt>
                <c:pt idx="54">
                  <c:v>101</c:v>
                </c:pt>
                <c:pt idx="55">
                  <c:v>95.8</c:v>
                </c:pt>
                <c:pt idx="56">
                  <c:v>90.8</c:v>
                </c:pt>
                <c:pt idx="57">
                  <c:v>85.9</c:v>
                </c:pt>
                <c:pt idx="58">
                  <c:v>80.8</c:v>
                </c:pt>
                <c:pt idx="59">
                  <c:v>75.6</c:v>
                </c:pt>
                <c:pt idx="60">
                  <c:v>70.6</c:v>
                </c:pt>
                <c:pt idx="61">
                  <c:v>65.8</c:v>
                </c:pt>
                <c:pt idx="62">
                  <c:v>61.1</c:v>
                </c:pt>
                <c:pt idx="63">
                  <c:v>56.6</c:v>
                </c:pt>
                <c:pt idx="64">
                  <c:v>53.2</c:v>
                </c:pt>
                <c:pt idx="65">
                  <c:v>50.4</c:v>
                </c:pt>
                <c:pt idx="66">
                  <c:v>48.1</c:v>
                </c:pt>
                <c:pt idx="67">
                  <c:v>46.3</c:v>
                </c:pt>
                <c:pt idx="68">
                  <c:v>44.8</c:v>
                </c:pt>
                <c:pt idx="69">
                  <c:v>43.6</c:v>
                </c:pt>
                <c:pt idx="70">
                  <c:v>42.7</c:v>
                </c:pt>
                <c:pt idx="71">
                  <c:v>41.9</c:v>
                </c:pt>
                <c:pt idx="72">
                  <c:v>41.4</c:v>
                </c:pt>
                <c:pt idx="73">
                  <c:v>41</c:v>
                </c:pt>
                <c:pt idx="74">
                  <c:v>40.8</c:v>
                </c:pt>
                <c:pt idx="75">
                  <c:v>40.8</c:v>
                </c:pt>
                <c:pt idx="76">
                  <c:v>40.8</c:v>
                </c:pt>
                <c:pt idx="77">
                  <c:v>40.9</c:v>
                </c:pt>
                <c:pt idx="78">
                  <c:v>41</c:v>
                </c:pt>
                <c:pt idx="79">
                  <c:v>41.2</c:v>
                </c:pt>
                <c:pt idx="80">
                  <c:v>41.2</c:v>
                </c:pt>
                <c:pt idx="81">
                  <c:v>41.3</c:v>
                </c:pt>
                <c:pt idx="82">
                  <c:v>41.4</c:v>
                </c:pt>
                <c:pt idx="83">
                  <c:v>41.5</c:v>
                </c:pt>
                <c:pt idx="84">
                  <c:v>41.7</c:v>
                </c:pt>
                <c:pt idx="85">
                  <c:v>42</c:v>
                </c:pt>
                <c:pt idx="86">
                  <c:v>42.5</c:v>
                </c:pt>
                <c:pt idx="87">
                  <c:v>43.1</c:v>
                </c:pt>
                <c:pt idx="88">
                  <c:v>43.7</c:v>
                </c:pt>
                <c:pt idx="89">
                  <c:v>44.3</c:v>
                </c:pt>
                <c:pt idx="90">
                  <c:v>44.9</c:v>
                </c:pt>
                <c:pt idx="91">
                  <c:v>45.5</c:v>
                </c:pt>
                <c:pt idx="92">
                  <c:v>46.1</c:v>
                </c:pt>
                <c:pt idx="93">
                  <c:v>46.5</c:v>
                </c:pt>
                <c:pt idx="94">
                  <c:v>46.9</c:v>
                </c:pt>
                <c:pt idx="95">
                  <c:v>47.2</c:v>
                </c:pt>
                <c:pt idx="96">
                  <c:v>47.2</c:v>
                </c:pt>
                <c:pt idx="97">
                  <c:v>47</c:v>
                </c:pt>
                <c:pt idx="98">
                  <c:v>46.5</c:v>
                </c:pt>
                <c:pt idx="99">
                  <c:v>45.7</c:v>
                </c:pt>
                <c:pt idx="100">
                  <c:v>44.7</c:v>
                </c:pt>
                <c:pt idx="101">
                  <c:v>43.4</c:v>
                </c:pt>
                <c:pt idx="102">
                  <c:v>41.9</c:v>
                </c:pt>
                <c:pt idx="103">
                  <c:v>40.2</c:v>
                </c:pt>
                <c:pt idx="104">
                  <c:v>38.5</c:v>
                </c:pt>
                <c:pt idx="105">
                  <c:v>36.9</c:v>
                </c:pt>
                <c:pt idx="106">
                  <c:v>35.3</c:v>
                </c:pt>
                <c:pt idx="107">
                  <c:v>34.1</c:v>
                </c:pt>
                <c:pt idx="108">
                  <c:v>33</c:v>
                </c:pt>
                <c:pt idx="109">
                  <c:v>32.3</c:v>
                </c:pt>
                <c:pt idx="110">
                  <c:v>31.9</c:v>
                </c:pt>
                <c:pt idx="111">
                  <c:v>31.5</c:v>
                </c:pt>
                <c:pt idx="112">
                  <c:v>29.7</c:v>
                </c:pt>
                <c:pt idx="113">
                  <c:v>27.7</c:v>
                </c:pt>
                <c:pt idx="114">
                  <c:v>27.5</c:v>
                </c:pt>
                <c:pt idx="115">
                  <c:v>29</c:v>
                </c:pt>
                <c:pt idx="116">
                  <c:v>28.1</c:v>
                </c:pt>
                <c:pt idx="117">
                  <c:v>26.9</c:v>
                </c:pt>
                <c:pt idx="118">
                  <c:v>25.9</c:v>
                </c:pt>
                <c:pt idx="119">
                  <c:v>25.2</c:v>
                </c:pt>
                <c:pt idx="120">
                  <c:v>24.6</c:v>
                </c:pt>
                <c:pt idx="121">
                  <c:v>23.6</c:v>
                </c:pt>
                <c:pt idx="122">
                  <c:v>22.9</c:v>
                </c:pt>
                <c:pt idx="123">
                  <c:v>22.3</c:v>
                </c:pt>
                <c:pt idx="124">
                  <c:v>21.8</c:v>
                </c:pt>
                <c:pt idx="125">
                  <c:v>21.6</c:v>
                </c:pt>
                <c:pt idx="126">
                  <c:v>21</c:v>
                </c:pt>
                <c:pt idx="127">
                  <c:v>20.5</c:v>
                </c:pt>
                <c:pt idx="128">
                  <c:v>20.1</c:v>
                </c:pt>
                <c:pt idx="129">
                  <c:v>20.6</c:v>
                </c:pt>
                <c:pt idx="130">
                  <c:v>22.6</c:v>
                </c:pt>
                <c:pt idx="131">
                  <c:v>22.9</c:v>
                </c:pt>
                <c:pt idx="132">
                  <c:v>23.1</c:v>
                </c:pt>
                <c:pt idx="133">
                  <c:v>23.1</c:v>
                </c:pt>
                <c:pt idx="134">
                  <c:v>23</c:v>
                </c:pt>
                <c:pt idx="135">
                  <c:v>22.9</c:v>
                </c:pt>
                <c:pt idx="136">
                  <c:v>22.9</c:v>
                </c:pt>
                <c:pt idx="137">
                  <c:v>22.8</c:v>
                </c:pt>
                <c:pt idx="138">
                  <c:v>22.8</c:v>
                </c:pt>
                <c:pt idx="139">
                  <c:v>23</c:v>
                </c:pt>
                <c:pt idx="140">
                  <c:v>23.6</c:v>
                </c:pt>
                <c:pt idx="141">
                  <c:v>23.9</c:v>
                </c:pt>
                <c:pt idx="142">
                  <c:v>23.3</c:v>
                </c:pt>
                <c:pt idx="143">
                  <c:v>22.5</c:v>
                </c:pt>
                <c:pt idx="144">
                  <c:v>21.9</c:v>
                </c:pt>
                <c:pt idx="145">
                  <c:v>21.3</c:v>
                </c:pt>
                <c:pt idx="146">
                  <c:v>20.8</c:v>
                </c:pt>
                <c:pt idx="147">
                  <c:v>20.4</c:v>
                </c:pt>
                <c:pt idx="148">
                  <c:v>20.1</c:v>
                </c:pt>
                <c:pt idx="149">
                  <c:v>19.7</c:v>
                </c:pt>
                <c:pt idx="150">
                  <c:v>19.4</c:v>
                </c:pt>
                <c:pt idx="151">
                  <c:v>19.2</c:v>
                </c:pt>
                <c:pt idx="152">
                  <c:v>18.9</c:v>
                </c:pt>
                <c:pt idx="153">
                  <c:v>18.7</c:v>
                </c:pt>
                <c:pt idx="154">
                  <c:v>18.5</c:v>
                </c:pt>
                <c:pt idx="155">
                  <c:v>18.3</c:v>
                </c:pt>
                <c:pt idx="156">
                  <c:v>18.1</c:v>
                </c:pt>
                <c:pt idx="157">
                  <c:v>17.9</c:v>
                </c:pt>
                <c:pt idx="158">
                  <c:v>17.7</c:v>
                </c:pt>
                <c:pt idx="159">
                  <c:v>17.6</c:v>
                </c:pt>
                <c:pt idx="160">
                  <c:v>17.4</c:v>
                </c:pt>
                <c:pt idx="161">
                  <c:v>17.3</c:v>
                </c:pt>
                <c:pt idx="162">
                  <c:v>17.2</c:v>
                </c:pt>
                <c:pt idx="163">
                  <c:v>17.1</c:v>
                </c:pt>
                <c:pt idx="164">
                  <c:v>17</c:v>
                </c:pt>
                <c:pt idx="165">
                  <c:v>16.9</c:v>
                </c:pt>
                <c:pt idx="166">
                  <c:v>16.7</c:v>
                </c:pt>
                <c:pt idx="167">
                  <c:v>16.3</c:v>
                </c:pt>
                <c:pt idx="168">
                  <c:v>16.1</c:v>
                </c:pt>
                <c:pt idx="169">
                  <c:v>16.1</c:v>
                </c:pt>
                <c:pt idx="170">
                  <c:v>16</c:v>
                </c:pt>
                <c:pt idx="171">
                  <c:v>16</c:v>
                </c:pt>
                <c:pt idx="172">
                  <c:v>15.9</c:v>
                </c:pt>
                <c:pt idx="173">
                  <c:v>15.9</c:v>
                </c:pt>
                <c:pt idx="174">
                  <c:v>15.8</c:v>
                </c:pt>
                <c:pt idx="175">
                  <c:v>15.8</c:v>
                </c:pt>
                <c:pt idx="176">
                  <c:v>15.8</c:v>
                </c:pt>
                <c:pt idx="177">
                  <c:v>15.8</c:v>
                </c:pt>
                <c:pt idx="178">
                  <c:v>15.7</c:v>
                </c:pt>
                <c:pt idx="179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T_Mod_In [K]</c:v>
                </c:pt>
              </c:strCache>
            </c:strRef>
          </c:tx>
          <c:spPr>
            <a:solidFill>
              <a:srgbClr val="ADBDE3"/>
            </a:solidFill>
            <a:ln cap="rnd" w="28440">
              <a:solidFill>
                <a:srgbClr val="ADBDE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295</c:v>
                </c:pt>
                <c:pt idx="60">
                  <c:v>295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295</c:v>
                </c:pt>
                <c:pt idx="67">
                  <c:v>295</c:v>
                </c:pt>
                <c:pt idx="68">
                  <c:v>295</c:v>
                </c:pt>
                <c:pt idx="69">
                  <c:v>294</c:v>
                </c:pt>
                <c:pt idx="70">
                  <c:v>293</c:v>
                </c:pt>
                <c:pt idx="71">
                  <c:v>291</c:v>
                </c:pt>
                <c:pt idx="72">
                  <c:v>289</c:v>
                </c:pt>
                <c:pt idx="73">
                  <c:v>287</c:v>
                </c:pt>
                <c:pt idx="74">
                  <c:v>285</c:v>
                </c:pt>
                <c:pt idx="75">
                  <c:v>283</c:v>
                </c:pt>
                <c:pt idx="76">
                  <c:v>281</c:v>
                </c:pt>
                <c:pt idx="77">
                  <c:v>279</c:v>
                </c:pt>
                <c:pt idx="78">
                  <c:v>277</c:v>
                </c:pt>
                <c:pt idx="79">
                  <c:v>275</c:v>
                </c:pt>
                <c:pt idx="80">
                  <c:v>273</c:v>
                </c:pt>
                <c:pt idx="81">
                  <c:v>269</c:v>
                </c:pt>
                <c:pt idx="82">
                  <c:v>265</c:v>
                </c:pt>
                <c:pt idx="83">
                  <c:v>260</c:v>
                </c:pt>
                <c:pt idx="84">
                  <c:v>254</c:v>
                </c:pt>
                <c:pt idx="85">
                  <c:v>247</c:v>
                </c:pt>
                <c:pt idx="86">
                  <c:v>240</c:v>
                </c:pt>
                <c:pt idx="87">
                  <c:v>231</c:v>
                </c:pt>
                <c:pt idx="88">
                  <c:v>222</c:v>
                </c:pt>
                <c:pt idx="89">
                  <c:v>212</c:v>
                </c:pt>
                <c:pt idx="90">
                  <c:v>202</c:v>
                </c:pt>
                <c:pt idx="91">
                  <c:v>192</c:v>
                </c:pt>
                <c:pt idx="92">
                  <c:v>182</c:v>
                </c:pt>
                <c:pt idx="93">
                  <c:v>172</c:v>
                </c:pt>
                <c:pt idx="94">
                  <c:v>162</c:v>
                </c:pt>
                <c:pt idx="95">
                  <c:v>153</c:v>
                </c:pt>
                <c:pt idx="96">
                  <c:v>144</c:v>
                </c:pt>
                <c:pt idx="97">
                  <c:v>136</c:v>
                </c:pt>
                <c:pt idx="98">
                  <c:v>128</c:v>
                </c:pt>
                <c:pt idx="99">
                  <c:v>121</c:v>
                </c:pt>
                <c:pt idx="100">
                  <c:v>114</c:v>
                </c:pt>
                <c:pt idx="101">
                  <c:v>108</c:v>
                </c:pt>
                <c:pt idx="102">
                  <c:v>102</c:v>
                </c:pt>
                <c:pt idx="103">
                  <c:v>97</c:v>
                </c:pt>
                <c:pt idx="104">
                  <c:v>91.7</c:v>
                </c:pt>
                <c:pt idx="105">
                  <c:v>86.5</c:v>
                </c:pt>
                <c:pt idx="106">
                  <c:v>81.3</c:v>
                </c:pt>
                <c:pt idx="107">
                  <c:v>75.7</c:v>
                </c:pt>
                <c:pt idx="108">
                  <c:v>69.6</c:v>
                </c:pt>
                <c:pt idx="109">
                  <c:v>62.8</c:v>
                </c:pt>
                <c:pt idx="110">
                  <c:v>56.1</c:v>
                </c:pt>
                <c:pt idx="111">
                  <c:v>48.9</c:v>
                </c:pt>
                <c:pt idx="112">
                  <c:v>45.7</c:v>
                </c:pt>
                <c:pt idx="113">
                  <c:v>45.1</c:v>
                </c:pt>
                <c:pt idx="114">
                  <c:v>42.3</c:v>
                </c:pt>
                <c:pt idx="115">
                  <c:v>33.7</c:v>
                </c:pt>
                <c:pt idx="116">
                  <c:v>32.3</c:v>
                </c:pt>
                <c:pt idx="117">
                  <c:v>31.8</c:v>
                </c:pt>
                <c:pt idx="118">
                  <c:v>31.6</c:v>
                </c:pt>
                <c:pt idx="119">
                  <c:v>31.5</c:v>
                </c:pt>
                <c:pt idx="120">
                  <c:v>31.4</c:v>
                </c:pt>
                <c:pt idx="121">
                  <c:v>31.2</c:v>
                </c:pt>
                <c:pt idx="122">
                  <c:v>31.1</c:v>
                </c:pt>
                <c:pt idx="123">
                  <c:v>31</c:v>
                </c:pt>
                <c:pt idx="124">
                  <c:v>30.8</c:v>
                </c:pt>
                <c:pt idx="125">
                  <c:v>30.7</c:v>
                </c:pt>
                <c:pt idx="126">
                  <c:v>30.5</c:v>
                </c:pt>
                <c:pt idx="127">
                  <c:v>30.4</c:v>
                </c:pt>
                <c:pt idx="128">
                  <c:v>30.3</c:v>
                </c:pt>
                <c:pt idx="129">
                  <c:v>30.2</c:v>
                </c:pt>
                <c:pt idx="130">
                  <c:v>30.1</c:v>
                </c:pt>
                <c:pt idx="131">
                  <c:v>29.9</c:v>
                </c:pt>
                <c:pt idx="132">
                  <c:v>29.8</c:v>
                </c:pt>
                <c:pt idx="133">
                  <c:v>29.7</c:v>
                </c:pt>
                <c:pt idx="134">
                  <c:v>29.6</c:v>
                </c:pt>
                <c:pt idx="135">
                  <c:v>29.5</c:v>
                </c:pt>
                <c:pt idx="136">
                  <c:v>29.3</c:v>
                </c:pt>
                <c:pt idx="137">
                  <c:v>29.2</c:v>
                </c:pt>
                <c:pt idx="138">
                  <c:v>29</c:v>
                </c:pt>
                <c:pt idx="139">
                  <c:v>28.8</c:v>
                </c:pt>
                <c:pt idx="140">
                  <c:v>28.6</c:v>
                </c:pt>
                <c:pt idx="141">
                  <c:v>28.1</c:v>
                </c:pt>
                <c:pt idx="142">
                  <c:v>27.5</c:v>
                </c:pt>
                <c:pt idx="143">
                  <c:v>26.8</c:v>
                </c:pt>
                <c:pt idx="144">
                  <c:v>26</c:v>
                </c:pt>
                <c:pt idx="145">
                  <c:v>25.3</c:v>
                </c:pt>
                <c:pt idx="146">
                  <c:v>24.8</c:v>
                </c:pt>
                <c:pt idx="147">
                  <c:v>24.3</c:v>
                </c:pt>
                <c:pt idx="148">
                  <c:v>23.8</c:v>
                </c:pt>
                <c:pt idx="149">
                  <c:v>23.4</c:v>
                </c:pt>
                <c:pt idx="150">
                  <c:v>23</c:v>
                </c:pt>
                <c:pt idx="151">
                  <c:v>22.7</c:v>
                </c:pt>
                <c:pt idx="152">
                  <c:v>22.3</c:v>
                </c:pt>
                <c:pt idx="153">
                  <c:v>22</c:v>
                </c:pt>
                <c:pt idx="154">
                  <c:v>21.7</c:v>
                </c:pt>
                <c:pt idx="155">
                  <c:v>21.4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19.2</c:v>
                </c:pt>
                <c:pt idx="168">
                  <c:v>19.1</c:v>
                </c:pt>
                <c:pt idx="169">
                  <c:v>19</c:v>
                </c:pt>
                <c:pt idx="170">
                  <c:v>19</c:v>
                </c:pt>
                <c:pt idx="171">
                  <c:v>18.9</c:v>
                </c:pt>
                <c:pt idx="172">
                  <c:v>18.9</c:v>
                </c:pt>
                <c:pt idx="173">
                  <c:v>18.9</c:v>
                </c:pt>
                <c:pt idx="174">
                  <c:v>18.8</c:v>
                </c:pt>
                <c:pt idx="175">
                  <c:v>18.8</c:v>
                </c:pt>
                <c:pt idx="176">
                  <c:v>18.7</c:v>
                </c:pt>
                <c:pt idx="177">
                  <c:v>18.7</c:v>
                </c:pt>
                <c:pt idx="178">
                  <c:v>18.7</c:v>
                </c:pt>
                <c:pt idx="179">
                  <c:v>18.7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T_Mod_Out [K]</c:v>
                </c:pt>
              </c:strCache>
            </c:strRef>
          </c:tx>
          <c:spPr>
            <a:solidFill>
              <a:srgbClr val="30A93B"/>
            </a:solidFill>
            <a:ln cap="rnd" w="28440">
              <a:solidFill>
                <a:srgbClr val="30A93B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80"/>
                <c:pt idx="0">
                  <c:v>295</c:v>
                </c:pt>
                <c:pt idx="1">
                  <c:v>295</c:v>
                </c:pt>
                <c:pt idx="2">
                  <c:v>295</c:v>
                </c:pt>
                <c:pt idx="3">
                  <c:v>295</c:v>
                </c:pt>
                <c:pt idx="4">
                  <c:v>295</c:v>
                </c:pt>
                <c:pt idx="5">
                  <c:v>295</c:v>
                </c:pt>
                <c:pt idx="6">
                  <c:v>295</c:v>
                </c:pt>
                <c:pt idx="7">
                  <c:v>295</c:v>
                </c:pt>
                <c:pt idx="8">
                  <c:v>295</c:v>
                </c:pt>
                <c:pt idx="9">
                  <c:v>295</c:v>
                </c:pt>
                <c:pt idx="10">
                  <c:v>295</c:v>
                </c:pt>
                <c:pt idx="11">
                  <c:v>295</c:v>
                </c:pt>
                <c:pt idx="12">
                  <c:v>295</c:v>
                </c:pt>
                <c:pt idx="13">
                  <c:v>295</c:v>
                </c:pt>
                <c:pt idx="14">
                  <c:v>295</c:v>
                </c:pt>
                <c:pt idx="15">
                  <c:v>295</c:v>
                </c:pt>
                <c:pt idx="16">
                  <c:v>295</c:v>
                </c:pt>
                <c:pt idx="17">
                  <c:v>295</c:v>
                </c:pt>
                <c:pt idx="18">
                  <c:v>295</c:v>
                </c:pt>
                <c:pt idx="19">
                  <c:v>295</c:v>
                </c:pt>
                <c:pt idx="20">
                  <c:v>295</c:v>
                </c:pt>
                <c:pt idx="21">
                  <c:v>295</c:v>
                </c:pt>
                <c:pt idx="22">
                  <c:v>295</c:v>
                </c:pt>
                <c:pt idx="23">
                  <c:v>295</c:v>
                </c:pt>
                <c:pt idx="24">
                  <c:v>295</c:v>
                </c:pt>
                <c:pt idx="25">
                  <c:v>295</c:v>
                </c:pt>
                <c:pt idx="26">
                  <c:v>295</c:v>
                </c:pt>
                <c:pt idx="27">
                  <c:v>295</c:v>
                </c:pt>
                <c:pt idx="28">
                  <c:v>295</c:v>
                </c:pt>
                <c:pt idx="29">
                  <c:v>295</c:v>
                </c:pt>
                <c:pt idx="30">
                  <c:v>295</c:v>
                </c:pt>
                <c:pt idx="31">
                  <c:v>295</c:v>
                </c:pt>
                <c:pt idx="32">
                  <c:v>295</c:v>
                </c:pt>
                <c:pt idx="33">
                  <c:v>295</c:v>
                </c:pt>
                <c:pt idx="34">
                  <c:v>295</c:v>
                </c:pt>
                <c:pt idx="35">
                  <c:v>295</c:v>
                </c:pt>
                <c:pt idx="36">
                  <c:v>295</c:v>
                </c:pt>
                <c:pt idx="37">
                  <c:v>295</c:v>
                </c:pt>
                <c:pt idx="38">
                  <c:v>295</c:v>
                </c:pt>
                <c:pt idx="39">
                  <c:v>295</c:v>
                </c:pt>
                <c:pt idx="40">
                  <c:v>295</c:v>
                </c:pt>
                <c:pt idx="41">
                  <c:v>295</c:v>
                </c:pt>
                <c:pt idx="42">
                  <c:v>295</c:v>
                </c:pt>
                <c:pt idx="43">
                  <c:v>295</c:v>
                </c:pt>
                <c:pt idx="44">
                  <c:v>295</c:v>
                </c:pt>
                <c:pt idx="45">
                  <c:v>295</c:v>
                </c:pt>
                <c:pt idx="46">
                  <c:v>295</c:v>
                </c:pt>
                <c:pt idx="47">
                  <c:v>295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295</c:v>
                </c:pt>
                <c:pt idx="52">
                  <c:v>295</c:v>
                </c:pt>
                <c:pt idx="53">
                  <c:v>295</c:v>
                </c:pt>
                <c:pt idx="54">
                  <c:v>295</c:v>
                </c:pt>
                <c:pt idx="55">
                  <c:v>295</c:v>
                </c:pt>
                <c:pt idx="56">
                  <c:v>295</c:v>
                </c:pt>
                <c:pt idx="57">
                  <c:v>295</c:v>
                </c:pt>
                <c:pt idx="58">
                  <c:v>295</c:v>
                </c:pt>
                <c:pt idx="59">
                  <c:v>296</c:v>
                </c:pt>
                <c:pt idx="60">
                  <c:v>296</c:v>
                </c:pt>
                <c:pt idx="61">
                  <c:v>295</c:v>
                </c:pt>
                <c:pt idx="62">
                  <c:v>295</c:v>
                </c:pt>
                <c:pt idx="63">
                  <c:v>295</c:v>
                </c:pt>
                <c:pt idx="64">
                  <c:v>295</c:v>
                </c:pt>
                <c:pt idx="65">
                  <c:v>295</c:v>
                </c:pt>
                <c:pt idx="66">
                  <c:v>296</c:v>
                </c:pt>
                <c:pt idx="67">
                  <c:v>296</c:v>
                </c:pt>
                <c:pt idx="68">
                  <c:v>296</c:v>
                </c:pt>
                <c:pt idx="69">
                  <c:v>296</c:v>
                </c:pt>
                <c:pt idx="70">
                  <c:v>296</c:v>
                </c:pt>
                <c:pt idx="71">
                  <c:v>296</c:v>
                </c:pt>
                <c:pt idx="72">
                  <c:v>295</c:v>
                </c:pt>
                <c:pt idx="73">
                  <c:v>295</c:v>
                </c:pt>
                <c:pt idx="74">
                  <c:v>295</c:v>
                </c:pt>
                <c:pt idx="75">
                  <c:v>295</c:v>
                </c:pt>
                <c:pt idx="76">
                  <c:v>295</c:v>
                </c:pt>
                <c:pt idx="77">
                  <c:v>295</c:v>
                </c:pt>
                <c:pt idx="78">
                  <c:v>294</c:v>
                </c:pt>
                <c:pt idx="79">
                  <c:v>293</c:v>
                </c:pt>
                <c:pt idx="80">
                  <c:v>292</c:v>
                </c:pt>
                <c:pt idx="81">
                  <c:v>291</c:v>
                </c:pt>
                <c:pt idx="82">
                  <c:v>289</c:v>
                </c:pt>
                <c:pt idx="83">
                  <c:v>286</c:v>
                </c:pt>
                <c:pt idx="84">
                  <c:v>284</c:v>
                </c:pt>
                <c:pt idx="85">
                  <c:v>281</c:v>
                </c:pt>
                <c:pt idx="86">
                  <c:v>278</c:v>
                </c:pt>
                <c:pt idx="87">
                  <c:v>274</c:v>
                </c:pt>
                <c:pt idx="88">
                  <c:v>270</c:v>
                </c:pt>
                <c:pt idx="89">
                  <c:v>264</c:v>
                </c:pt>
                <c:pt idx="90">
                  <c:v>257</c:v>
                </c:pt>
                <c:pt idx="91">
                  <c:v>250</c:v>
                </c:pt>
                <c:pt idx="92">
                  <c:v>241</c:v>
                </c:pt>
                <c:pt idx="93">
                  <c:v>231</c:v>
                </c:pt>
                <c:pt idx="94">
                  <c:v>220</c:v>
                </c:pt>
                <c:pt idx="95">
                  <c:v>209</c:v>
                </c:pt>
                <c:pt idx="96">
                  <c:v>197</c:v>
                </c:pt>
                <c:pt idx="97">
                  <c:v>185</c:v>
                </c:pt>
                <c:pt idx="98">
                  <c:v>174</c:v>
                </c:pt>
                <c:pt idx="99">
                  <c:v>162</c:v>
                </c:pt>
                <c:pt idx="100">
                  <c:v>151</c:v>
                </c:pt>
                <c:pt idx="101">
                  <c:v>141</c:v>
                </c:pt>
                <c:pt idx="102">
                  <c:v>131</c:v>
                </c:pt>
                <c:pt idx="103">
                  <c:v>121</c:v>
                </c:pt>
                <c:pt idx="104">
                  <c:v>113</c:v>
                </c:pt>
                <c:pt idx="105">
                  <c:v>105</c:v>
                </c:pt>
                <c:pt idx="106">
                  <c:v>97.6</c:v>
                </c:pt>
                <c:pt idx="107">
                  <c:v>90.2</c:v>
                </c:pt>
                <c:pt idx="108">
                  <c:v>82.7</c:v>
                </c:pt>
                <c:pt idx="109">
                  <c:v>74.4</c:v>
                </c:pt>
                <c:pt idx="110">
                  <c:v>65.2</c:v>
                </c:pt>
                <c:pt idx="111">
                  <c:v>55.6</c:v>
                </c:pt>
                <c:pt idx="112">
                  <c:v>49.5</c:v>
                </c:pt>
                <c:pt idx="113">
                  <c:v>48.7</c:v>
                </c:pt>
                <c:pt idx="114">
                  <c:v>47.4</c:v>
                </c:pt>
                <c:pt idx="115">
                  <c:v>34.9</c:v>
                </c:pt>
                <c:pt idx="116">
                  <c:v>32.9</c:v>
                </c:pt>
                <c:pt idx="117">
                  <c:v>31.9</c:v>
                </c:pt>
                <c:pt idx="118">
                  <c:v>31.6</c:v>
                </c:pt>
                <c:pt idx="119">
                  <c:v>31.5</c:v>
                </c:pt>
                <c:pt idx="120">
                  <c:v>31.2</c:v>
                </c:pt>
                <c:pt idx="121">
                  <c:v>30.8</c:v>
                </c:pt>
                <c:pt idx="122">
                  <c:v>30.7</c:v>
                </c:pt>
                <c:pt idx="123">
                  <c:v>30.6</c:v>
                </c:pt>
                <c:pt idx="124">
                  <c:v>30.5</c:v>
                </c:pt>
                <c:pt idx="125">
                  <c:v>30.4</c:v>
                </c:pt>
                <c:pt idx="126">
                  <c:v>30.3</c:v>
                </c:pt>
                <c:pt idx="127">
                  <c:v>30.2</c:v>
                </c:pt>
                <c:pt idx="128">
                  <c:v>30.1</c:v>
                </c:pt>
                <c:pt idx="129">
                  <c:v>30</c:v>
                </c:pt>
                <c:pt idx="130">
                  <c:v>29.8</c:v>
                </c:pt>
                <c:pt idx="131">
                  <c:v>29.7</c:v>
                </c:pt>
                <c:pt idx="132">
                  <c:v>29.6</c:v>
                </c:pt>
                <c:pt idx="133">
                  <c:v>29.5</c:v>
                </c:pt>
                <c:pt idx="134">
                  <c:v>29.4</c:v>
                </c:pt>
                <c:pt idx="135">
                  <c:v>29.2</c:v>
                </c:pt>
                <c:pt idx="136">
                  <c:v>29.1</c:v>
                </c:pt>
                <c:pt idx="137">
                  <c:v>28.9</c:v>
                </c:pt>
                <c:pt idx="138">
                  <c:v>28.8</c:v>
                </c:pt>
                <c:pt idx="139">
                  <c:v>28.6</c:v>
                </c:pt>
                <c:pt idx="140">
                  <c:v>28.3</c:v>
                </c:pt>
                <c:pt idx="141">
                  <c:v>27.9</c:v>
                </c:pt>
                <c:pt idx="142">
                  <c:v>27.5</c:v>
                </c:pt>
                <c:pt idx="143">
                  <c:v>26.8</c:v>
                </c:pt>
                <c:pt idx="144">
                  <c:v>26.1</c:v>
                </c:pt>
                <c:pt idx="145">
                  <c:v>25.4</c:v>
                </c:pt>
                <c:pt idx="146">
                  <c:v>24.8</c:v>
                </c:pt>
                <c:pt idx="147">
                  <c:v>24.4</c:v>
                </c:pt>
                <c:pt idx="148">
                  <c:v>23.9</c:v>
                </c:pt>
                <c:pt idx="149">
                  <c:v>23.5</c:v>
                </c:pt>
                <c:pt idx="150">
                  <c:v>23.1</c:v>
                </c:pt>
                <c:pt idx="151">
                  <c:v>22.7</c:v>
                </c:pt>
                <c:pt idx="152">
                  <c:v>22.4</c:v>
                </c:pt>
                <c:pt idx="153">
                  <c:v>22.1</c:v>
                </c:pt>
                <c:pt idx="154">
                  <c:v>21.8</c:v>
                </c:pt>
                <c:pt idx="155">
                  <c:v>21.5</c:v>
                </c:pt>
                <c:pt idx="156">
                  <c:v>21.2</c:v>
                </c:pt>
                <c:pt idx="157">
                  <c:v>21</c:v>
                </c:pt>
                <c:pt idx="158">
                  <c:v>20.8</c:v>
                </c:pt>
                <c:pt idx="159">
                  <c:v>20.6</c:v>
                </c:pt>
                <c:pt idx="160">
                  <c:v>20.4</c:v>
                </c:pt>
                <c:pt idx="161">
                  <c:v>20.3</c:v>
                </c:pt>
                <c:pt idx="162">
                  <c:v>20.1</c:v>
                </c:pt>
                <c:pt idx="163">
                  <c:v>19.9</c:v>
                </c:pt>
                <c:pt idx="164">
                  <c:v>19.8</c:v>
                </c:pt>
                <c:pt idx="165">
                  <c:v>19.7</c:v>
                </c:pt>
                <c:pt idx="166">
                  <c:v>19.6</c:v>
                </c:pt>
                <c:pt idx="167">
                  <c:v>19.3</c:v>
                </c:pt>
                <c:pt idx="168">
                  <c:v>19.2</c:v>
                </c:pt>
                <c:pt idx="169">
                  <c:v>19.1</c:v>
                </c:pt>
                <c:pt idx="170">
                  <c:v>19.1</c:v>
                </c:pt>
                <c:pt idx="171">
                  <c:v>19</c:v>
                </c:pt>
                <c:pt idx="172">
                  <c:v>19</c:v>
                </c:pt>
                <c:pt idx="173">
                  <c:v>18.9</c:v>
                </c:pt>
                <c:pt idx="174">
                  <c:v>18.9</c:v>
                </c:pt>
                <c:pt idx="175">
                  <c:v>18.8</c:v>
                </c:pt>
                <c:pt idx="176">
                  <c:v>18.8</c:v>
                </c:pt>
                <c:pt idx="177">
                  <c:v>18.8</c:v>
                </c:pt>
                <c:pt idx="178">
                  <c:v>18.8</c:v>
                </c:pt>
                <c:pt idx="179">
                  <c:v>18.7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Pump speed [rpm]</c:v>
                </c:pt>
              </c:strCache>
            </c:strRef>
          </c:tx>
          <c:spPr>
            <a:solidFill>
              <a:srgbClr val="FFE900"/>
            </a:solidFill>
            <a:ln cap="rnd" w="28440">
              <a:solidFill>
                <a:srgbClr val="FFE9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80"/>
                <c:pt idx="0">
                  <c:v>-0.854</c:v>
                </c:pt>
                <c:pt idx="1">
                  <c:v>-0.853</c:v>
                </c:pt>
                <c:pt idx="2">
                  <c:v>-0.854</c:v>
                </c:pt>
                <c:pt idx="3">
                  <c:v>-0.853</c:v>
                </c:pt>
                <c:pt idx="4">
                  <c:v>-0.853</c:v>
                </c:pt>
                <c:pt idx="5">
                  <c:v>-0.854</c:v>
                </c:pt>
                <c:pt idx="6">
                  <c:v>-0.854</c:v>
                </c:pt>
                <c:pt idx="7">
                  <c:v>-0.853</c:v>
                </c:pt>
                <c:pt idx="8">
                  <c:v>-0.854</c:v>
                </c:pt>
                <c:pt idx="9">
                  <c:v>-0.853</c:v>
                </c:pt>
                <c:pt idx="10">
                  <c:v>-0.854</c:v>
                </c:pt>
                <c:pt idx="11">
                  <c:v>-0.854</c:v>
                </c:pt>
                <c:pt idx="12">
                  <c:v>-0.854</c:v>
                </c:pt>
                <c:pt idx="13">
                  <c:v>-0.854</c:v>
                </c:pt>
                <c:pt idx="14">
                  <c:v>-0.853</c:v>
                </c:pt>
                <c:pt idx="15">
                  <c:v>-0.854</c:v>
                </c:pt>
                <c:pt idx="16">
                  <c:v>-0.854</c:v>
                </c:pt>
                <c:pt idx="17">
                  <c:v>-0.853</c:v>
                </c:pt>
                <c:pt idx="18">
                  <c:v>-0.853</c:v>
                </c:pt>
                <c:pt idx="19">
                  <c:v>-0.854</c:v>
                </c:pt>
                <c:pt idx="20">
                  <c:v>-0.854</c:v>
                </c:pt>
                <c:pt idx="21">
                  <c:v>-0.854</c:v>
                </c:pt>
                <c:pt idx="22">
                  <c:v>-0.854</c:v>
                </c:pt>
                <c:pt idx="23">
                  <c:v>-0.854</c:v>
                </c:pt>
                <c:pt idx="24">
                  <c:v>-0.854</c:v>
                </c:pt>
                <c:pt idx="25">
                  <c:v>-0.854</c:v>
                </c:pt>
                <c:pt idx="26">
                  <c:v>-0.853</c:v>
                </c:pt>
                <c:pt idx="27">
                  <c:v>-0.854</c:v>
                </c:pt>
                <c:pt idx="28">
                  <c:v>-0.854</c:v>
                </c:pt>
                <c:pt idx="29">
                  <c:v>-0.854</c:v>
                </c:pt>
                <c:pt idx="30">
                  <c:v>-0.854</c:v>
                </c:pt>
                <c:pt idx="31">
                  <c:v>-0.854</c:v>
                </c:pt>
                <c:pt idx="32">
                  <c:v>-0.853</c:v>
                </c:pt>
                <c:pt idx="33">
                  <c:v>-0.854</c:v>
                </c:pt>
                <c:pt idx="34">
                  <c:v>-0.854</c:v>
                </c:pt>
                <c:pt idx="35">
                  <c:v>-0.854</c:v>
                </c:pt>
                <c:pt idx="36">
                  <c:v>-0.854</c:v>
                </c:pt>
                <c:pt idx="37">
                  <c:v>-0.853</c:v>
                </c:pt>
                <c:pt idx="38">
                  <c:v>-0.853</c:v>
                </c:pt>
                <c:pt idx="39">
                  <c:v>-0.853</c:v>
                </c:pt>
                <c:pt idx="40">
                  <c:v>-0.853</c:v>
                </c:pt>
                <c:pt idx="41">
                  <c:v>-0.854</c:v>
                </c:pt>
                <c:pt idx="42">
                  <c:v>-0.854</c:v>
                </c:pt>
                <c:pt idx="43">
                  <c:v>-0.854</c:v>
                </c:pt>
                <c:pt idx="44">
                  <c:v>-0.854</c:v>
                </c:pt>
                <c:pt idx="45">
                  <c:v>-0.854</c:v>
                </c:pt>
                <c:pt idx="46">
                  <c:v>-0.854</c:v>
                </c:pt>
                <c:pt idx="47">
                  <c:v>-0.854</c:v>
                </c:pt>
                <c:pt idx="48">
                  <c:v>-0.854</c:v>
                </c:pt>
                <c:pt idx="49">
                  <c:v>-0.854</c:v>
                </c:pt>
                <c:pt idx="50">
                  <c:v>-0.854</c:v>
                </c:pt>
                <c:pt idx="51">
                  <c:v>-0.854</c:v>
                </c:pt>
                <c:pt idx="52">
                  <c:v>-0.853</c:v>
                </c:pt>
                <c:pt idx="53">
                  <c:v>-0.854</c:v>
                </c:pt>
                <c:pt idx="54">
                  <c:v>-0.854</c:v>
                </c:pt>
                <c:pt idx="55">
                  <c:v>-0.854</c:v>
                </c:pt>
                <c:pt idx="56">
                  <c:v>-0.854</c:v>
                </c:pt>
                <c:pt idx="57">
                  <c:v>-0.854</c:v>
                </c:pt>
                <c:pt idx="58">
                  <c:v>-0.854</c:v>
                </c:pt>
                <c:pt idx="59">
                  <c:v>35.9</c:v>
                </c:pt>
                <c:pt idx="60">
                  <c:v>50.4</c:v>
                </c:pt>
                <c:pt idx="61">
                  <c:v>50.4</c:v>
                </c:pt>
                <c:pt idx="62">
                  <c:v>50.4</c:v>
                </c:pt>
                <c:pt idx="63">
                  <c:v>70.1</c:v>
                </c:pt>
                <c:pt idx="64">
                  <c:v>79.8</c:v>
                </c:pt>
                <c:pt idx="65">
                  <c:v>79.8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79.8</c:v>
                </c:pt>
                <c:pt idx="70">
                  <c:v>79.8</c:v>
                </c:pt>
                <c:pt idx="71">
                  <c:v>79.8</c:v>
                </c:pt>
                <c:pt idx="72">
                  <c:v>79.7</c:v>
                </c:pt>
                <c:pt idx="73">
                  <c:v>79.7</c:v>
                </c:pt>
                <c:pt idx="74">
                  <c:v>79.7</c:v>
                </c:pt>
                <c:pt idx="75">
                  <c:v>79.7</c:v>
                </c:pt>
                <c:pt idx="76">
                  <c:v>79.8</c:v>
                </c:pt>
                <c:pt idx="77">
                  <c:v>79.7</c:v>
                </c:pt>
                <c:pt idx="78">
                  <c:v>79.7</c:v>
                </c:pt>
                <c:pt idx="79">
                  <c:v>79.7</c:v>
                </c:pt>
                <c:pt idx="80">
                  <c:v>79.7</c:v>
                </c:pt>
                <c:pt idx="81">
                  <c:v>79.7</c:v>
                </c:pt>
                <c:pt idx="82">
                  <c:v>79.7</c:v>
                </c:pt>
                <c:pt idx="83">
                  <c:v>79.7</c:v>
                </c:pt>
                <c:pt idx="84">
                  <c:v>79.7</c:v>
                </c:pt>
                <c:pt idx="85">
                  <c:v>79.7</c:v>
                </c:pt>
                <c:pt idx="86">
                  <c:v>79.7</c:v>
                </c:pt>
                <c:pt idx="87">
                  <c:v>79.7</c:v>
                </c:pt>
                <c:pt idx="88">
                  <c:v>79.7</c:v>
                </c:pt>
                <c:pt idx="89">
                  <c:v>79.7</c:v>
                </c:pt>
                <c:pt idx="90">
                  <c:v>79.7</c:v>
                </c:pt>
                <c:pt idx="91">
                  <c:v>79.7</c:v>
                </c:pt>
                <c:pt idx="92">
                  <c:v>79.7</c:v>
                </c:pt>
                <c:pt idx="93">
                  <c:v>79.7</c:v>
                </c:pt>
                <c:pt idx="94">
                  <c:v>79.7</c:v>
                </c:pt>
                <c:pt idx="95">
                  <c:v>79.7</c:v>
                </c:pt>
                <c:pt idx="96">
                  <c:v>79.7</c:v>
                </c:pt>
                <c:pt idx="97">
                  <c:v>79.7</c:v>
                </c:pt>
                <c:pt idx="98">
                  <c:v>79.7</c:v>
                </c:pt>
                <c:pt idx="99">
                  <c:v>79.7</c:v>
                </c:pt>
                <c:pt idx="100">
                  <c:v>79.7</c:v>
                </c:pt>
                <c:pt idx="101">
                  <c:v>79.7</c:v>
                </c:pt>
                <c:pt idx="102">
                  <c:v>79.7</c:v>
                </c:pt>
                <c:pt idx="103">
                  <c:v>79.7</c:v>
                </c:pt>
                <c:pt idx="104">
                  <c:v>79.7</c:v>
                </c:pt>
                <c:pt idx="105">
                  <c:v>79.7</c:v>
                </c:pt>
                <c:pt idx="106">
                  <c:v>79.7</c:v>
                </c:pt>
                <c:pt idx="107">
                  <c:v>79.7</c:v>
                </c:pt>
                <c:pt idx="108">
                  <c:v>79.7</c:v>
                </c:pt>
                <c:pt idx="109">
                  <c:v>79.7</c:v>
                </c:pt>
                <c:pt idx="110">
                  <c:v>79.7</c:v>
                </c:pt>
                <c:pt idx="111">
                  <c:v>79.7</c:v>
                </c:pt>
                <c:pt idx="112">
                  <c:v>79.7</c:v>
                </c:pt>
                <c:pt idx="113">
                  <c:v>79.7</c:v>
                </c:pt>
                <c:pt idx="114">
                  <c:v>79.7</c:v>
                </c:pt>
                <c:pt idx="115">
                  <c:v>79.7</c:v>
                </c:pt>
                <c:pt idx="116">
                  <c:v>79.7</c:v>
                </c:pt>
                <c:pt idx="117">
                  <c:v>79.7</c:v>
                </c:pt>
                <c:pt idx="118">
                  <c:v>79.7</c:v>
                </c:pt>
                <c:pt idx="119">
                  <c:v>79.7</c:v>
                </c:pt>
                <c:pt idx="120">
                  <c:v>79.7</c:v>
                </c:pt>
                <c:pt idx="121">
                  <c:v>79.7</c:v>
                </c:pt>
                <c:pt idx="122">
                  <c:v>79.7</c:v>
                </c:pt>
                <c:pt idx="123">
                  <c:v>79.7</c:v>
                </c:pt>
                <c:pt idx="124">
                  <c:v>79.7</c:v>
                </c:pt>
                <c:pt idx="125">
                  <c:v>79.7</c:v>
                </c:pt>
                <c:pt idx="126">
                  <c:v>79.7</c:v>
                </c:pt>
                <c:pt idx="127">
                  <c:v>79.7</c:v>
                </c:pt>
                <c:pt idx="128">
                  <c:v>79.7</c:v>
                </c:pt>
                <c:pt idx="129">
                  <c:v>82.4</c:v>
                </c:pt>
                <c:pt idx="130">
                  <c:v>84.3</c:v>
                </c:pt>
                <c:pt idx="131">
                  <c:v>84.3</c:v>
                </c:pt>
                <c:pt idx="132">
                  <c:v>84.3</c:v>
                </c:pt>
                <c:pt idx="133">
                  <c:v>84.3</c:v>
                </c:pt>
                <c:pt idx="134">
                  <c:v>84.3</c:v>
                </c:pt>
                <c:pt idx="135">
                  <c:v>84.3</c:v>
                </c:pt>
                <c:pt idx="136">
                  <c:v>84.3</c:v>
                </c:pt>
                <c:pt idx="137">
                  <c:v>84.3</c:v>
                </c:pt>
                <c:pt idx="138">
                  <c:v>84.3</c:v>
                </c:pt>
                <c:pt idx="139">
                  <c:v>84.3</c:v>
                </c:pt>
                <c:pt idx="140">
                  <c:v>84.3</c:v>
                </c:pt>
                <c:pt idx="141">
                  <c:v>84.3</c:v>
                </c:pt>
                <c:pt idx="142">
                  <c:v>84.3</c:v>
                </c:pt>
                <c:pt idx="143">
                  <c:v>84.3</c:v>
                </c:pt>
                <c:pt idx="144">
                  <c:v>84.3</c:v>
                </c:pt>
                <c:pt idx="145">
                  <c:v>84.3</c:v>
                </c:pt>
                <c:pt idx="146">
                  <c:v>84.3</c:v>
                </c:pt>
                <c:pt idx="147">
                  <c:v>84.3</c:v>
                </c:pt>
                <c:pt idx="148">
                  <c:v>84.3</c:v>
                </c:pt>
                <c:pt idx="149">
                  <c:v>84.3</c:v>
                </c:pt>
                <c:pt idx="150">
                  <c:v>84.3</c:v>
                </c:pt>
                <c:pt idx="151">
                  <c:v>84.3</c:v>
                </c:pt>
                <c:pt idx="152">
                  <c:v>84.3</c:v>
                </c:pt>
                <c:pt idx="153">
                  <c:v>84.3</c:v>
                </c:pt>
                <c:pt idx="154">
                  <c:v>84.3</c:v>
                </c:pt>
                <c:pt idx="155">
                  <c:v>84.3</c:v>
                </c:pt>
                <c:pt idx="156">
                  <c:v>84.3</c:v>
                </c:pt>
                <c:pt idx="157">
                  <c:v>84.3</c:v>
                </c:pt>
                <c:pt idx="158">
                  <c:v>84.3</c:v>
                </c:pt>
                <c:pt idx="159">
                  <c:v>84.3</c:v>
                </c:pt>
                <c:pt idx="160">
                  <c:v>84.3</c:v>
                </c:pt>
                <c:pt idx="161">
                  <c:v>84.3</c:v>
                </c:pt>
                <c:pt idx="162">
                  <c:v>84.3</c:v>
                </c:pt>
                <c:pt idx="163">
                  <c:v>84.3</c:v>
                </c:pt>
                <c:pt idx="164">
                  <c:v>84.3</c:v>
                </c:pt>
                <c:pt idx="165">
                  <c:v>84.3</c:v>
                </c:pt>
                <c:pt idx="166">
                  <c:v>76.4</c:v>
                </c:pt>
                <c:pt idx="167">
                  <c:v>70</c:v>
                </c:pt>
                <c:pt idx="168">
                  <c:v>69.9</c:v>
                </c:pt>
                <c:pt idx="169">
                  <c:v>69.9</c:v>
                </c:pt>
                <c:pt idx="170">
                  <c:v>69.9</c:v>
                </c:pt>
                <c:pt idx="171">
                  <c:v>69.9</c:v>
                </c:pt>
                <c:pt idx="172">
                  <c:v>69.9</c:v>
                </c:pt>
                <c:pt idx="173">
                  <c:v>69.9</c:v>
                </c:pt>
                <c:pt idx="174">
                  <c:v>69.9</c:v>
                </c:pt>
                <c:pt idx="175">
                  <c:v>69.9</c:v>
                </c:pt>
                <c:pt idx="176">
                  <c:v>69.9</c:v>
                </c:pt>
                <c:pt idx="177">
                  <c:v>69.9</c:v>
                </c:pt>
                <c:pt idx="178">
                  <c:v>69.9</c:v>
                </c:pt>
                <c:pt idx="179">
                  <c:v>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System pressure [bar]</c:v>
                </c:pt>
              </c:strCache>
            </c:strRef>
          </c:tx>
          <c:spPr>
            <a:solidFill>
              <a:srgbClr val="FF8C0C"/>
            </a:solidFill>
            <a:ln cap="rnd" w="28440">
              <a:solidFill>
                <a:srgbClr val="FF8C0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80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12.6</c:v>
                </c:pt>
                <c:pt idx="4">
                  <c:v>12.6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  <c:pt idx="11">
                  <c:v>12.6</c:v>
                </c:pt>
                <c:pt idx="12">
                  <c:v>12.6</c:v>
                </c:pt>
                <c:pt idx="13">
                  <c:v>12.5</c:v>
                </c:pt>
                <c:pt idx="14">
                  <c:v>12.5</c:v>
                </c:pt>
                <c:pt idx="15">
                  <c:v>12.6</c:v>
                </c:pt>
                <c:pt idx="16">
                  <c:v>12.6</c:v>
                </c:pt>
                <c:pt idx="17">
                  <c:v>12.6</c:v>
                </c:pt>
                <c:pt idx="18">
                  <c:v>12.6</c:v>
                </c:pt>
                <c:pt idx="19">
                  <c:v>12.6</c:v>
                </c:pt>
                <c:pt idx="20">
                  <c:v>12.6</c:v>
                </c:pt>
                <c:pt idx="21">
                  <c:v>12.6</c:v>
                </c:pt>
                <c:pt idx="22">
                  <c:v>12.6</c:v>
                </c:pt>
                <c:pt idx="23">
                  <c:v>12.6</c:v>
                </c:pt>
                <c:pt idx="24">
                  <c:v>12.6</c:v>
                </c:pt>
                <c:pt idx="25">
                  <c:v>12.6</c:v>
                </c:pt>
                <c:pt idx="26">
                  <c:v>12.5</c:v>
                </c:pt>
                <c:pt idx="27">
                  <c:v>12.6</c:v>
                </c:pt>
                <c:pt idx="28">
                  <c:v>12.5</c:v>
                </c:pt>
                <c:pt idx="29">
                  <c:v>12.5</c:v>
                </c:pt>
                <c:pt idx="30">
                  <c:v>12.5</c:v>
                </c:pt>
                <c:pt idx="31">
                  <c:v>12.5</c:v>
                </c:pt>
                <c:pt idx="32">
                  <c:v>12.5</c:v>
                </c:pt>
                <c:pt idx="33">
                  <c:v>12.5</c:v>
                </c:pt>
                <c:pt idx="34">
                  <c:v>12.5</c:v>
                </c:pt>
                <c:pt idx="35">
                  <c:v>12.5</c:v>
                </c:pt>
                <c:pt idx="36">
                  <c:v>12.5</c:v>
                </c:pt>
                <c:pt idx="37">
                  <c:v>12.5</c:v>
                </c:pt>
                <c:pt idx="38">
                  <c:v>12.5</c:v>
                </c:pt>
                <c:pt idx="39">
                  <c:v>12.5</c:v>
                </c:pt>
                <c:pt idx="40">
                  <c:v>12.5</c:v>
                </c:pt>
                <c:pt idx="41">
                  <c:v>12.5</c:v>
                </c:pt>
                <c:pt idx="42">
                  <c:v>12.5</c:v>
                </c:pt>
                <c:pt idx="43">
                  <c:v>12.5</c:v>
                </c:pt>
                <c:pt idx="44">
                  <c:v>12.5</c:v>
                </c:pt>
                <c:pt idx="45">
                  <c:v>12.5</c:v>
                </c:pt>
                <c:pt idx="46">
                  <c:v>12.5</c:v>
                </c:pt>
                <c:pt idx="47">
                  <c:v>12.5</c:v>
                </c:pt>
                <c:pt idx="48">
                  <c:v>12.5</c:v>
                </c:pt>
                <c:pt idx="49">
                  <c:v>12.5</c:v>
                </c:pt>
                <c:pt idx="50">
                  <c:v>12.5</c:v>
                </c:pt>
                <c:pt idx="51">
                  <c:v>12.5</c:v>
                </c:pt>
                <c:pt idx="52">
                  <c:v>12.5</c:v>
                </c:pt>
                <c:pt idx="53">
                  <c:v>12.5</c:v>
                </c:pt>
                <c:pt idx="54">
                  <c:v>12.5</c:v>
                </c:pt>
                <c:pt idx="55">
                  <c:v>12.5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12.5</c:v>
                </c:pt>
                <c:pt idx="61">
                  <c:v>12.5</c:v>
                </c:pt>
                <c:pt idx="62">
                  <c:v>12.5</c:v>
                </c:pt>
                <c:pt idx="63">
                  <c:v>12.5</c:v>
                </c:pt>
                <c:pt idx="64">
                  <c:v>12.5</c:v>
                </c:pt>
                <c:pt idx="65">
                  <c:v>12.5</c:v>
                </c:pt>
                <c:pt idx="66">
                  <c:v>12.5</c:v>
                </c:pt>
                <c:pt idx="67">
                  <c:v>12.4</c:v>
                </c:pt>
                <c:pt idx="68">
                  <c:v>12.4</c:v>
                </c:pt>
                <c:pt idx="69">
                  <c:v>12.4</c:v>
                </c:pt>
                <c:pt idx="70">
                  <c:v>12.4</c:v>
                </c:pt>
                <c:pt idx="71">
                  <c:v>12.4</c:v>
                </c:pt>
                <c:pt idx="72">
                  <c:v>12.4</c:v>
                </c:pt>
                <c:pt idx="73">
                  <c:v>12.4</c:v>
                </c:pt>
                <c:pt idx="74">
                  <c:v>12.4</c:v>
                </c:pt>
                <c:pt idx="75">
                  <c:v>12.4</c:v>
                </c:pt>
                <c:pt idx="76">
                  <c:v>12.4</c:v>
                </c:pt>
                <c:pt idx="77">
                  <c:v>12.4</c:v>
                </c:pt>
                <c:pt idx="78">
                  <c:v>12.3</c:v>
                </c:pt>
                <c:pt idx="79">
                  <c:v>12.3</c:v>
                </c:pt>
                <c:pt idx="80">
                  <c:v>12.3</c:v>
                </c:pt>
                <c:pt idx="81">
                  <c:v>12.3</c:v>
                </c:pt>
                <c:pt idx="82">
                  <c:v>12.3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12.3</c:v>
                </c:pt>
                <c:pt idx="87">
                  <c:v>12.3</c:v>
                </c:pt>
                <c:pt idx="88">
                  <c:v>12.2</c:v>
                </c:pt>
                <c:pt idx="89">
                  <c:v>12.2</c:v>
                </c:pt>
                <c:pt idx="90">
                  <c:v>12.2</c:v>
                </c:pt>
                <c:pt idx="91">
                  <c:v>12.2</c:v>
                </c:pt>
                <c:pt idx="92">
                  <c:v>12.2</c:v>
                </c:pt>
                <c:pt idx="93">
                  <c:v>12.2</c:v>
                </c:pt>
                <c:pt idx="94">
                  <c:v>12.2</c:v>
                </c:pt>
                <c:pt idx="95">
                  <c:v>12.2</c:v>
                </c:pt>
                <c:pt idx="96">
                  <c:v>12.2</c:v>
                </c:pt>
                <c:pt idx="97">
                  <c:v>12.1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  <c:pt idx="101">
                  <c:v>12.1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11.9</c:v>
                </c:pt>
                <c:pt idx="106">
                  <c:v>11.9</c:v>
                </c:pt>
                <c:pt idx="107">
                  <c:v>11.8</c:v>
                </c:pt>
                <c:pt idx="108">
                  <c:v>11.7</c:v>
                </c:pt>
                <c:pt idx="109">
                  <c:v>11.6</c:v>
                </c:pt>
                <c:pt idx="110">
                  <c:v>11.5</c:v>
                </c:pt>
                <c:pt idx="111">
                  <c:v>11.3</c:v>
                </c:pt>
                <c:pt idx="112">
                  <c:v>11.1</c:v>
                </c:pt>
                <c:pt idx="113">
                  <c:v>10.8</c:v>
                </c:pt>
                <c:pt idx="114">
                  <c:v>10.6</c:v>
                </c:pt>
                <c:pt idx="115">
                  <c:v>10.3</c:v>
                </c:pt>
                <c:pt idx="116">
                  <c:v>10</c:v>
                </c:pt>
                <c:pt idx="117">
                  <c:v>9.76</c:v>
                </c:pt>
                <c:pt idx="118">
                  <c:v>9.52</c:v>
                </c:pt>
                <c:pt idx="119">
                  <c:v>9.3</c:v>
                </c:pt>
                <c:pt idx="120">
                  <c:v>9.1</c:v>
                </c:pt>
                <c:pt idx="121">
                  <c:v>8.93</c:v>
                </c:pt>
                <c:pt idx="122">
                  <c:v>8.76</c:v>
                </c:pt>
                <c:pt idx="123">
                  <c:v>8.62</c:v>
                </c:pt>
                <c:pt idx="124">
                  <c:v>8.49</c:v>
                </c:pt>
                <c:pt idx="125">
                  <c:v>8.36</c:v>
                </c:pt>
                <c:pt idx="126">
                  <c:v>8.24</c:v>
                </c:pt>
                <c:pt idx="127">
                  <c:v>8.13</c:v>
                </c:pt>
                <c:pt idx="128">
                  <c:v>8.04</c:v>
                </c:pt>
                <c:pt idx="129">
                  <c:v>7.94</c:v>
                </c:pt>
                <c:pt idx="130">
                  <c:v>7.73</c:v>
                </c:pt>
                <c:pt idx="131">
                  <c:v>7.55</c:v>
                </c:pt>
                <c:pt idx="132">
                  <c:v>7.44</c:v>
                </c:pt>
                <c:pt idx="133">
                  <c:v>7.32</c:v>
                </c:pt>
                <c:pt idx="134">
                  <c:v>7.17</c:v>
                </c:pt>
                <c:pt idx="135">
                  <c:v>7.02</c:v>
                </c:pt>
                <c:pt idx="136">
                  <c:v>6.85</c:v>
                </c:pt>
                <c:pt idx="137">
                  <c:v>6.68</c:v>
                </c:pt>
                <c:pt idx="138">
                  <c:v>6.51</c:v>
                </c:pt>
                <c:pt idx="139">
                  <c:v>6.3</c:v>
                </c:pt>
                <c:pt idx="140">
                  <c:v>5.98</c:v>
                </c:pt>
                <c:pt idx="141">
                  <c:v>5.58</c:v>
                </c:pt>
                <c:pt idx="142">
                  <c:v>5.27</c:v>
                </c:pt>
                <c:pt idx="143">
                  <c:v>5.05</c:v>
                </c:pt>
                <c:pt idx="144">
                  <c:v>4.87</c:v>
                </c:pt>
                <c:pt idx="145">
                  <c:v>4.72</c:v>
                </c:pt>
                <c:pt idx="146">
                  <c:v>4.59</c:v>
                </c:pt>
                <c:pt idx="147">
                  <c:v>4.47</c:v>
                </c:pt>
                <c:pt idx="148">
                  <c:v>4.37</c:v>
                </c:pt>
                <c:pt idx="149">
                  <c:v>4.27</c:v>
                </c:pt>
                <c:pt idx="150">
                  <c:v>4.18</c:v>
                </c:pt>
                <c:pt idx="151">
                  <c:v>4.1</c:v>
                </c:pt>
                <c:pt idx="152">
                  <c:v>4.02</c:v>
                </c:pt>
                <c:pt idx="153">
                  <c:v>3.96</c:v>
                </c:pt>
                <c:pt idx="154">
                  <c:v>3.9</c:v>
                </c:pt>
                <c:pt idx="155">
                  <c:v>3.85</c:v>
                </c:pt>
                <c:pt idx="156">
                  <c:v>3.8</c:v>
                </c:pt>
                <c:pt idx="157">
                  <c:v>3.75</c:v>
                </c:pt>
                <c:pt idx="158">
                  <c:v>3.71</c:v>
                </c:pt>
                <c:pt idx="159">
                  <c:v>3.67</c:v>
                </c:pt>
                <c:pt idx="160">
                  <c:v>3.63</c:v>
                </c:pt>
                <c:pt idx="161">
                  <c:v>3.6</c:v>
                </c:pt>
                <c:pt idx="162">
                  <c:v>3.56</c:v>
                </c:pt>
                <c:pt idx="163">
                  <c:v>3.53</c:v>
                </c:pt>
                <c:pt idx="164">
                  <c:v>3.51</c:v>
                </c:pt>
                <c:pt idx="165">
                  <c:v>3.48</c:v>
                </c:pt>
                <c:pt idx="166">
                  <c:v>3.5</c:v>
                </c:pt>
                <c:pt idx="167">
                  <c:v>3.52</c:v>
                </c:pt>
                <c:pt idx="168">
                  <c:v>3.51</c:v>
                </c:pt>
                <c:pt idx="169">
                  <c:v>3.5</c:v>
                </c:pt>
                <c:pt idx="170">
                  <c:v>3.5</c:v>
                </c:pt>
                <c:pt idx="171">
                  <c:v>3.49</c:v>
                </c:pt>
                <c:pt idx="172">
                  <c:v>3.49</c:v>
                </c:pt>
                <c:pt idx="173">
                  <c:v>3.48</c:v>
                </c:pt>
                <c:pt idx="174">
                  <c:v>3.48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3.46</c:v>
                </c:pt>
                <c:pt idx="179">
                  <c:v>3.46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Venturi</c:v>
                </c:pt>
              </c:strCache>
            </c:strRef>
          </c:tx>
          <c:spPr>
            <a:solidFill>
              <a:srgbClr val="DF0F44"/>
            </a:solidFill>
            <a:ln cap="rnd" w="28440">
              <a:solidFill>
                <a:srgbClr val="DF0F4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cap="rnd"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80"/>
                <c:pt idx="0">
                  <c:v>10:00:00 AM</c:v>
                </c:pt>
                <c:pt idx="1">
                  <c:v>10:02:00 AM</c:v>
                </c:pt>
                <c:pt idx="2">
                  <c:v>10:04:00 AM</c:v>
                </c:pt>
                <c:pt idx="3">
                  <c:v>10:06:00 AM</c:v>
                </c:pt>
                <c:pt idx="4">
                  <c:v>10:08:00 AM</c:v>
                </c:pt>
                <c:pt idx="5">
                  <c:v>10:10:00 AM</c:v>
                </c:pt>
                <c:pt idx="6">
                  <c:v>10:12:00 AM</c:v>
                </c:pt>
                <c:pt idx="7">
                  <c:v>10:14:00 AM</c:v>
                </c:pt>
                <c:pt idx="8">
                  <c:v>10:16:00 AM</c:v>
                </c:pt>
                <c:pt idx="9">
                  <c:v>10:18:00 AM</c:v>
                </c:pt>
                <c:pt idx="10">
                  <c:v>10:20:00 AM</c:v>
                </c:pt>
                <c:pt idx="11">
                  <c:v>10:22:00 AM</c:v>
                </c:pt>
                <c:pt idx="12">
                  <c:v>10:24:00 AM</c:v>
                </c:pt>
                <c:pt idx="13">
                  <c:v>10:26:00 AM</c:v>
                </c:pt>
                <c:pt idx="14">
                  <c:v>10:28:00 AM</c:v>
                </c:pt>
                <c:pt idx="15">
                  <c:v>10:30:00 AM</c:v>
                </c:pt>
                <c:pt idx="16">
                  <c:v>10:32:00 AM</c:v>
                </c:pt>
                <c:pt idx="17">
                  <c:v>10:34:00 AM</c:v>
                </c:pt>
                <c:pt idx="18">
                  <c:v>10:36:00 AM</c:v>
                </c:pt>
                <c:pt idx="19">
                  <c:v>10:38:00 AM</c:v>
                </c:pt>
                <c:pt idx="20">
                  <c:v>10:40:00 AM</c:v>
                </c:pt>
                <c:pt idx="21">
                  <c:v>10:42:00 AM</c:v>
                </c:pt>
                <c:pt idx="22">
                  <c:v>10:44:00 AM</c:v>
                </c:pt>
                <c:pt idx="23">
                  <c:v>10:46:00 AM</c:v>
                </c:pt>
                <c:pt idx="24">
                  <c:v>10:48:00 AM</c:v>
                </c:pt>
                <c:pt idx="25">
                  <c:v>10:50:00 AM</c:v>
                </c:pt>
                <c:pt idx="26">
                  <c:v>10:52:00 AM</c:v>
                </c:pt>
                <c:pt idx="27">
                  <c:v>10:54:00 AM</c:v>
                </c:pt>
                <c:pt idx="28">
                  <c:v>10:56:00 AM</c:v>
                </c:pt>
                <c:pt idx="29">
                  <c:v>10:58:00 AM</c:v>
                </c:pt>
                <c:pt idx="30">
                  <c:v>11:00:00 AM</c:v>
                </c:pt>
                <c:pt idx="31">
                  <c:v>11:02:00 AM</c:v>
                </c:pt>
                <c:pt idx="32">
                  <c:v>11:04:00 AM</c:v>
                </c:pt>
                <c:pt idx="33">
                  <c:v>11:06:00 AM</c:v>
                </c:pt>
                <c:pt idx="34">
                  <c:v>11:08:00 AM</c:v>
                </c:pt>
                <c:pt idx="35">
                  <c:v>11:10:00 AM</c:v>
                </c:pt>
                <c:pt idx="36">
                  <c:v>11:12:00 AM</c:v>
                </c:pt>
                <c:pt idx="37">
                  <c:v>11:14:00 AM</c:v>
                </c:pt>
                <c:pt idx="38">
                  <c:v>11:16:00 AM</c:v>
                </c:pt>
                <c:pt idx="39">
                  <c:v>11:18:00 AM</c:v>
                </c:pt>
                <c:pt idx="40">
                  <c:v>11:20:00 AM</c:v>
                </c:pt>
                <c:pt idx="41">
                  <c:v>11:22:00 AM</c:v>
                </c:pt>
                <c:pt idx="42">
                  <c:v>11:24:00 AM</c:v>
                </c:pt>
                <c:pt idx="43">
                  <c:v>11:26:00 AM</c:v>
                </c:pt>
                <c:pt idx="44">
                  <c:v>11:28:00 AM</c:v>
                </c:pt>
                <c:pt idx="45">
                  <c:v>11:30:00 AM</c:v>
                </c:pt>
                <c:pt idx="46">
                  <c:v>11:32:00 AM</c:v>
                </c:pt>
                <c:pt idx="47">
                  <c:v>11:34:00 AM</c:v>
                </c:pt>
                <c:pt idx="48">
                  <c:v>11:36:00 AM</c:v>
                </c:pt>
                <c:pt idx="49">
                  <c:v>11:38:00 AM</c:v>
                </c:pt>
                <c:pt idx="50">
                  <c:v>11:40:00 AM</c:v>
                </c:pt>
                <c:pt idx="51">
                  <c:v>11:42:00 AM</c:v>
                </c:pt>
                <c:pt idx="52">
                  <c:v>11:44:00 AM</c:v>
                </c:pt>
                <c:pt idx="53">
                  <c:v>11:46:00 AM</c:v>
                </c:pt>
                <c:pt idx="54">
                  <c:v>11:48:00 AM</c:v>
                </c:pt>
                <c:pt idx="55">
                  <c:v>11:50:00 AM</c:v>
                </c:pt>
                <c:pt idx="56">
                  <c:v>11:52:00 AM</c:v>
                </c:pt>
                <c:pt idx="57">
                  <c:v>11:54:00 AM</c:v>
                </c:pt>
                <c:pt idx="58">
                  <c:v>11:56:00 AM</c:v>
                </c:pt>
                <c:pt idx="59">
                  <c:v>11:58:00 AM</c:v>
                </c:pt>
                <c:pt idx="60">
                  <c:v>12:00:00 PM</c:v>
                </c:pt>
                <c:pt idx="61">
                  <c:v>12:02:00 PM</c:v>
                </c:pt>
                <c:pt idx="62">
                  <c:v>12:04:00 PM</c:v>
                </c:pt>
                <c:pt idx="63">
                  <c:v>12:06:00 PM</c:v>
                </c:pt>
                <c:pt idx="64">
                  <c:v>12:08:00 PM</c:v>
                </c:pt>
                <c:pt idx="65">
                  <c:v>12:10:00 PM</c:v>
                </c:pt>
                <c:pt idx="66">
                  <c:v>12:12:00 PM</c:v>
                </c:pt>
                <c:pt idx="67">
                  <c:v>12:14:00 PM</c:v>
                </c:pt>
                <c:pt idx="68">
                  <c:v>12:16:00 PM</c:v>
                </c:pt>
                <c:pt idx="69">
                  <c:v>12:18:00 PM</c:v>
                </c:pt>
                <c:pt idx="70">
                  <c:v>12:20:00 PM</c:v>
                </c:pt>
                <c:pt idx="71">
                  <c:v>12:22:00 PM</c:v>
                </c:pt>
                <c:pt idx="72">
                  <c:v>12:24:00 PM</c:v>
                </c:pt>
                <c:pt idx="73">
                  <c:v>12:26:00 PM</c:v>
                </c:pt>
                <c:pt idx="74">
                  <c:v>12:28:00 PM</c:v>
                </c:pt>
                <c:pt idx="75">
                  <c:v>12:30:00 PM</c:v>
                </c:pt>
                <c:pt idx="76">
                  <c:v>12:32:00 PM</c:v>
                </c:pt>
                <c:pt idx="77">
                  <c:v>12:34:00 PM</c:v>
                </c:pt>
                <c:pt idx="78">
                  <c:v>12:36:00 PM</c:v>
                </c:pt>
                <c:pt idx="79">
                  <c:v>12:38:00 PM</c:v>
                </c:pt>
                <c:pt idx="80">
                  <c:v>12:40:00 PM</c:v>
                </c:pt>
                <c:pt idx="81">
                  <c:v>12:42:00 PM</c:v>
                </c:pt>
                <c:pt idx="82">
                  <c:v>12:44:00 PM</c:v>
                </c:pt>
                <c:pt idx="83">
                  <c:v>12:46:00 PM</c:v>
                </c:pt>
                <c:pt idx="84">
                  <c:v>12:48:00 PM</c:v>
                </c:pt>
                <c:pt idx="85">
                  <c:v>12:50:00 PM</c:v>
                </c:pt>
                <c:pt idx="86">
                  <c:v>12:52:00 PM</c:v>
                </c:pt>
                <c:pt idx="87">
                  <c:v>12:54:00 PM</c:v>
                </c:pt>
                <c:pt idx="88">
                  <c:v>12:56:00 PM</c:v>
                </c:pt>
                <c:pt idx="89">
                  <c:v>12:58:00 PM</c:v>
                </c:pt>
                <c:pt idx="90">
                  <c:v>01:00:00 PM</c:v>
                </c:pt>
                <c:pt idx="91">
                  <c:v>01:02:00 PM</c:v>
                </c:pt>
                <c:pt idx="92">
                  <c:v>01:04:00 PM</c:v>
                </c:pt>
                <c:pt idx="93">
                  <c:v>01:06:00 PM</c:v>
                </c:pt>
                <c:pt idx="94">
                  <c:v>01:08:00 PM</c:v>
                </c:pt>
                <c:pt idx="95">
                  <c:v>01:10:00 PM</c:v>
                </c:pt>
                <c:pt idx="96">
                  <c:v>01:12:00 PM</c:v>
                </c:pt>
                <c:pt idx="97">
                  <c:v>01:14:00 PM</c:v>
                </c:pt>
                <c:pt idx="98">
                  <c:v>01:16:00 PM</c:v>
                </c:pt>
                <c:pt idx="99">
                  <c:v>01:18:00 PM</c:v>
                </c:pt>
                <c:pt idx="100">
                  <c:v>01:20:00 PM</c:v>
                </c:pt>
                <c:pt idx="101">
                  <c:v>01:22:00 PM</c:v>
                </c:pt>
                <c:pt idx="102">
                  <c:v>01:24:00 PM</c:v>
                </c:pt>
                <c:pt idx="103">
                  <c:v>01:26:00 PM</c:v>
                </c:pt>
                <c:pt idx="104">
                  <c:v>01:28:00 PM</c:v>
                </c:pt>
                <c:pt idx="105">
                  <c:v>01:30:00 PM</c:v>
                </c:pt>
                <c:pt idx="106">
                  <c:v>01:32:00 PM</c:v>
                </c:pt>
                <c:pt idx="107">
                  <c:v>01:34:00 PM</c:v>
                </c:pt>
                <c:pt idx="108">
                  <c:v>01:36:00 PM</c:v>
                </c:pt>
                <c:pt idx="109">
                  <c:v>01:38:00 PM</c:v>
                </c:pt>
                <c:pt idx="110">
                  <c:v>01:40:00 PM</c:v>
                </c:pt>
                <c:pt idx="111">
                  <c:v>01:42:00 PM</c:v>
                </c:pt>
                <c:pt idx="112">
                  <c:v>01:44:00 PM</c:v>
                </c:pt>
                <c:pt idx="113">
                  <c:v>01:46:00 PM</c:v>
                </c:pt>
                <c:pt idx="114">
                  <c:v>01:48:00 PM</c:v>
                </c:pt>
                <c:pt idx="115">
                  <c:v>01:50:00 PM</c:v>
                </c:pt>
                <c:pt idx="116">
                  <c:v>01:52:00 PM</c:v>
                </c:pt>
                <c:pt idx="117">
                  <c:v>01:54:00 PM</c:v>
                </c:pt>
                <c:pt idx="118">
                  <c:v>01:56:00 PM</c:v>
                </c:pt>
                <c:pt idx="119">
                  <c:v>01:58:00 PM</c:v>
                </c:pt>
                <c:pt idx="120">
                  <c:v>02:00:00 PM</c:v>
                </c:pt>
                <c:pt idx="121">
                  <c:v>02:02:00 PM</c:v>
                </c:pt>
                <c:pt idx="122">
                  <c:v>02:04:00 PM</c:v>
                </c:pt>
                <c:pt idx="123">
                  <c:v>02:06:00 PM</c:v>
                </c:pt>
                <c:pt idx="124">
                  <c:v>02:08:00 PM</c:v>
                </c:pt>
                <c:pt idx="125">
                  <c:v>02:10:00 PM</c:v>
                </c:pt>
                <c:pt idx="126">
                  <c:v>02:12:00 PM</c:v>
                </c:pt>
                <c:pt idx="127">
                  <c:v>02:14:00 PM</c:v>
                </c:pt>
                <c:pt idx="128">
                  <c:v>02:16:00 PM</c:v>
                </c:pt>
                <c:pt idx="129">
                  <c:v>02:18:00 PM</c:v>
                </c:pt>
                <c:pt idx="130">
                  <c:v>02:20:00 PM</c:v>
                </c:pt>
                <c:pt idx="131">
                  <c:v>02:22:00 PM</c:v>
                </c:pt>
                <c:pt idx="132">
                  <c:v>02:24:00 PM</c:v>
                </c:pt>
                <c:pt idx="133">
                  <c:v>02:26:00 PM</c:v>
                </c:pt>
                <c:pt idx="134">
                  <c:v>02:28:00 PM</c:v>
                </c:pt>
                <c:pt idx="135">
                  <c:v>02:30:00 PM</c:v>
                </c:pt>
                <c:pt idx="136">
                  <c:v>02:32:00 PM</c:v>
                </c:pt>
                <c:pt idx="137">
                  <c:v>02:34:00 PM</c:v>
                </c:pt>
                <c:pt idx="138">
                  <c:v>02:36:00 PM</c:v>
                </c:pt>
                <c:pt idx="139">
                  <c:v>02:38:00 PM</c:v>
                </c:pt>
                <c:pt idx="140">
                  <c:v>02:40:00 PM</c:v>
                </c:pt>
                <c:pt idx="141">
                  <c:v>02:42:00 PM</c:v>
                </c:pt>
                <c:pt idx="142">
                  <c:v>02:44:00 PM</c:v>
                </c:pt>
                <c:pt idx="143">
                  <c:v>02:46:00 PM</c:v>
                </c:pt>
                <c:pt idx="144">
                  <c:v>02:48:00 PM</c:v>
                </c:pt>
                <c:pt idx="145">
                  <c:v>02:50:00 PM</c:v>
                </c:pt>
                <c:pt idx="146">
                  <c:v>02:52:00 PM</c:v>
                </c:pt>
                <c:pt idx="147">
                  <c:v>02:54:00 PM</c:v>
                </c:pt>
                <c:pt idx="148">
                  <c:v>02:56:00 PM</c:v>
                </c:pt>
                <c:pt idx="149">
                  <c:v>02:58:00 PM</c:v>
                </c:pt>
                <c:pt idx="150">
                  <c:v>03:00:00 PM</c:v>
                </c:pt>
                <c:pt idx="151">
                  <c:v>03:02:00 PM</c:v>
                </c:pt>
                <c:pt idx="152">
                  <c:v>03:04:00 PM</c:v>
                </c:pt>
                <c:pt idx="153">
                  <c:v>03:06:00 PM</c:v>
                </c:pt>
                <c:pt idx="154">
                  <c:v>03:08:00 PM</c:v>
                </c:pt>
                <c:pt idx="155">
                  <c:v>03:10:00 PM</c:v>
                </c:pt>
                <c:pt idx="156">
                  <c:v>03:12:00 PM</c:v>
                </c:pt>
                <c:pt idx="157">
                  <c:v>03:14:00 PM</c:v>
                </c:pt>
                <c:pt idx="158">
                  <c:v>03:16:00 PM</c:v>
                </c:pt>
                <c:pt idx="159">
                  <c:v>03:18:00 PM</c:v>
                </c:pt>
                <c:pt idx="160">
                  <c:v>03:20:00 PM</c:v>
                </c:pt>
                <c:pt idx="161">
                  <c:v>03:22:00 PM</c:v>
                </c:pt>
                <c:pt idx="162">
                  <c:v>03:24:00 PM</c:v>
                </c:pt>
                <c:pt idx="163">
                  <c:v>03:26:00 PM</c:v>
                </c:pt>
                <c:pt idx="164">
                  <c:v>03:28:00 PM</c:v>
                </c:pt>
                <c:pt idx="165">
                  <c:v>03:30:00 PM</c:v>
                </c:pt>
                <c:pt idx="166">
                  <c:v>03:32:00 PM</c:v>
                </c:pt>
                <c:pt idx="167">
                  <c:v>03:34:00 PM</c:v>
                </c:pt>
                <c:pt idx="168">
                  <c:v>03:36:00 PM</c:v>
                </c:pt>
                <c:pt idx="169">
                  <c:v>03:38:00 PM</c:v>
                </c:pt>
                <c:pt idx="170">
                  <c:v>03:40:00 PM</c:v>
                </c:pt>
                <c:pt idx="171">
                  <c:v>03:42:00 PM</c:v>
                </c:pt>
                <c:pt idx="172">
                  <c:v>03:44:00 PM</c:v>
                </c:pt>
                <c:pt idx="173">
                  <c:v>03:46:00 PM</c:v>
                </c:pt>
                <c:pt idx="174">
                  <c:v>03:48:00 PM</c:v>
                </c:pt>
                <c:pt idx="175">
                  <c:v>03:50:00 PM</c:v>
                </c:pt>
                <c:pt idx="176">
                  <c:v>03:52:00 PM</c:v>
                </c:pt>
                <c:pt idx="177">
                  <c:v>03:54:00 PM</c:v>
                </c:pt>
                <c:pt idx="178">
                  <c:v>03:56:00 PM</c:v>
                </c:pt>
                <c:pt idx="179">
                  <c:v>03:58:00 PM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80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4.19</c:v>
                </c:pt>
                <c:pt idx="16">
                  <c:v>4.19</c:v>
                </c:pt>
                <c:pt idx="17">
                  <c:v>4.18</c:v>
                </c:pt>
                <c:pt idx="18">
                  <c:v>4.18</c:v>
                </c:pt>
                <c:pt idx="19">
                  <c:v>4.2</c:v>
                </c:pt>
                <c:pt idx="20">
                  <c:v>4.2</c:v>
                </c:pt>
                <c:pt idx="21">
                  <c:v>4.2</c:v>
                </c:pt>
                <c:pt idx="22">
                  <c:v>4.2</c:v>
                </c:pt>
                <c:pt idx="23">
                  <c:v>4.21</c:v>
                </c:pt>
                <c:pt idx="24">
                  <c:v>4.21</c:v>
                </c:pt>
                <c:pt idx="25">
                  <c:v>4.21</c:v>
                </c:pt>
                <c:pt idx="26">
                  <c:v>4.21</c:v>
                </c:pt>
                <c:pt idx="27">
                  <c:v>4.22</c:v>
                </c:pt>
                <c:pt idx="28">
                  <c:v>4.21</c:v>
                </c:pt>
                <c:pt idx="29">
                  <c:v>4.22</c:v>
                </c:pt>
                <c:pt idx="30">
                  <c:v>4.22</c:v>
                </c:pt>
                <c:pt idx="31">
                  <c:v>4.22</c:v>
                </c:pt>
                <c:pt idx="32">
                  <c:v>4.22</c:v>
                </c:pt>
                <c:pt idx="33">
                  <c:v>4.22</c:v>
                </c:pt>
                <c:pt idx="34">
                  <c:v>4.22</c:v>
                </c:pt>
                <c:pt idx="35">
                  <c:v>4.22</c:v>
                </c:pt>
                <c:pt idx="36">
                  <c:v>4.22</c:v>
                </c:pt>
                <c:pt idx="37">
                  <c:v>4.22</c:v>
                </c:pt>
                <c:pt idx="38">
                  <c:v>4.22</c:v>
                </c:pt>
                <c:pt idx="39">
                  <c:v>4.22</c:v>
                </c:pt>
                <c:pt idx="40">
                  <c:v>4.23</c:v>
                </c:pt>
                <c:pt idx="41">
                  <c:v>4.22</c:v>
                </c:pt>
                <c:pt idx="42">
                  <c:v>4.22</c:v>
                </c:pt>
                <c:pt idx="43">
                  <c:v>4.22</c:v>
                </c:pt>
                <c:pt idx="44">
                  <c:v>4.23</c:v>
                </c:pt>
                <c:pt idx="45">
                  <c:v>4.22</c:v>
                </c:pt>
                <c:pt idx="46">
                  <c:v>4.22</c:v>
                </c:pt>
                <c:pt idx="47">
                  <c:v>4.22</c:v>
                </c:pt>
                <c:pt idx="48">
                  <c:v>4.23</c:v>
                </c:pt>
                <c:pt idx="49">
                  <c:v>4.22</c:v>
                </c:pt>
                <c:pt idx="50">
                  <c:v>4.21</c:v>
                </c:pt>
                <c:pt idx="51">
                  <c:v>4.22</c:v>
                </c:pt>
                <c:pt idx="52">
                  <c:v>4.22</c:v>
                </c:pt>
                <c:pt idx="53">
                  <c:v>4.22</c:v>
                </c:pt>
                <c:pt idx="54">
                  <c:v>4.22</c:v>
                </c:pt>
                <c:pt idx="55">
                  <c:v>4.22</c:v>
                </c:pt>
                <c:pt idx="56">
                  <c:v>4.21</c:v>
                </c:pt>
                <c:pt idx="57">
                  <c:v>4.22</c:v>
                </c:pt>
                <c:pt idx="58">
                  <c:v>4.22</c:v>
                </c:pt>
                <c:pt idx="59">
                  <c:v>4.24</c:v>
                </c:pt>
                <c:pt idx="60">
                  <c:v>4.36</c:v>
                </c:pt>
                <c:pt idx="61">
                  <c:v>4.36</c:v>
                </c:pt>
                <c:pt idx="62">
                  <c:v>4.36</c:v>
                </c:pt>
                <c:pt idx="63">
                  <c:v>4.79</c:v>
                </c:pt>
                <c:pt idx="64">
                  <c:v>5.01</c:v>
                </c:pt>
                <c:pt idx="65">
                  <c:v>5.04</c:v>
                </c:pt>
                <c:pt idx="66">
                  <c:v>5.05</c:v>
                </c:pt>
                <c:pt idx="67">
                  <c:v>5.04</c:v>
                </c:pt>
                <c:pt idx="68">
                  <c:v>5.04</c:v>
                </c:pt>
                <c:pt idx="69">
                  <c:v>5.03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4.98</c:v>
                </c:pt>
                <c:pt idx="74">
                  <c:v>4.96</c:v>
                </c:pt>
                <c:pt idx="75">
                  <c:v>4.94</c:v>
                </c:pt>
                <c:pt idx="76">
                  <c:v>4.92</c:v>
                </c:pt>
                <c:pt idx="77">
                  <c:v>4.91</c:v>
                </c:pt>
                <c:pt idx="78">
                  <c:v>4.91</c:v>
                </c:pt>
                <c:pt idx="79">
                  <c:v>4.94</c:v>
                </c:pt>
                <c:pt idx="80">
                  <c:v>4.97</c:v>
                </c:pt>
                <c:pt idx="81">
                  <c:v>5.03</c:v>
                </c:pt>
                <c:pt idx="82">
                  <c:v>5.07</c:v>
                </c:pt>
                <c:pt idx="83">
                  <c:v>5.13</c:v>
                </c:pt>
                <c:pt idx="84">
                  <c:v>5.18</c:v>
                </c:pt>
                <c:pt idx="85">
                  <c:v>5.26</c:v>
                </c:pt>
                <c:pt idx="86">
                  <c:v>5.34</c:v>
                </c:pt>
                <c:pt idx="87">
                  <c:v>5.44</c:v>
                </c:pt>
                <c:pt idx="88">
                  <c:v>5.55</c:v>
                </c:pt>
                <c:pt idx="89">
                  <c:v>5.68</c:v>
                </c:pt>
                <c:pt idx="90">
                  <c:v>5.8</c:v>
                </c:pt>
                <c:pt idx="91">
                  <c:v>5.93</c:v>
                </c:pt>
                <c:pt idx="92">
                  <c:v>6.07</c:v>
                </c:pt>
                <c:pt idx="93">
                  <c:v>6.25</c:v>
                </c:pt>
                <c:pt idx="94">
                  <c:v>6.42</c:v>
                </c:pt>
                <c:pt idx="95">
                  <c:v>6.6</c:v>
                </c:pt>
                <c:pt idx="96">
                  <c:v>6.77</c:v>
                </c:pt>
                <c:pt idx="97">
                  <c:v>6.95</c:v>
                </c:pt>
                <c:pt idx="98">
                  <c:v>7.12</c:v>
                </c:pt>
                <c:pt idx="99">
                  <c:v>7.31</c:v>
                </c:pt>
                <c:pt idx="100">
                  <c:v>7.55</c:v>
                </c:pt>
                <c:pt idx="101">
                  <c:v>7.72</c:v>
                </c:pt>
                <c:pt idx="102">
                  <c:v>7.9</c:v>
                </c:pt>
                <c:pt idx="103">
                  <c:v>8.12</c:v>
                </c:pt>
                <c:pt idx="104">
                  <c:v>8.36</c:v>
                </c:pt>
                <c:pt idx="105">
                  <c:v>8.69</c:v>
                </c:pt>
                <c:pt idx="106">
                  <c:v>9.04</c:v>
                </c:pt>
                <c:pt idx="107">
                  <c:v>9.52</c:v>
                </c:pt>
                <c:pt idx="108">
                  <c:v>10.1</c:v>
                </c:pt>
                <c:pt idx="109">
                  <c:v>10.7</c:v>
                </c:pt>
                <c:pt idx="110">
                  <c:v>11.3</c:v>
                </c:pt>
                <c:pt idx="111">
                  <c:v>12.5</c:v>
                </c:pt>
                <c:pt idx="112">
                  <c:v>12.3</c:v>
                </c:pt>
                <c:pt idx="113">
                  <c:v>12.5</c:v>
                </c:pt>
                <c:pt idx="114">
                  <c:v>16</c:v>
                </c:pt>
                <c:pt idx="115">
                  <c:v>19.6</c:v>
                </c:pt>
                <c:pt idx="116">
                  <c:v>19.5</c:v>
                </c:pt>
                <c:pt idx="117">
                  <c:v>18</c:v>
                </c:pt>
                <c:pt idx="118">
                  <c:v>16.5</c:v>
                </c:pt>
                <c:pt idx="119">
                  <c:v>15.3</c:v>
                </c:pt>
                <c:pt idx="120">
                  <c:v>14.6</c:v>
                </c:pt>
                <c:pt idx="121">
                  <c:v>13.3</c:v>
                </c:pt>
                <c:pt idx="122">
                  <c:v>12.2</c:v>
                </c:pt>
                <c:pt idx="123">
                  <c:v>11.4</c:v>
                </c:pt>
                <c:pt idx="124">
                  <c:v>11.3</c:v>
                </c:pt>
                <c:pt idx="125">
                  <c:v>11.5</c:v>
                </c:pt>
                <c:pt idx="126">
                  <c:v>11.1</c:v>
                </c:pt>
                <c:pt idx="127">
                  <c:v>11.2</c:v>
                </c:pt>
                <c:pt idx="128">
                  <c:v>10.9</c:v>
                </c:pt>
                <c:pt idx="129">
                  <c:v>14.5</c:v>
                </c:pt>
                <c:pt idx="130">
                  <c:v>19.7</c:v>
                </c:pt>
                <c:pt idx="131">
                  <c:v>21.5</c:v>
                </c:pt>
                <c:pt idx="132">
                  <c:v>25.9</c:v>
                </c:pt>
                <c:pt idx="133">
                  <c:v>28.3</c:v>
                </c:pt>
                <c:pt idx="134">
                  <c:v>30.2</c:v>
                </c:pt>
                <c:pt idx="135">
                  <c:v>30.6</c:v>
                </c:pt>
                <c:pt idx="136">
                  <c:v>35.9</c:v>
                </c:pt>
                <c:pt idx="137">
                  <c:v>37.4</c:v>
                </c:pt>
                <c:pt idx="138">
                  <c:v>41.5</c:v>
                </c:pt>
                <c:pt idx="139">
                  <c:v>47.9</c:v>
                </c:pt>
                <c:pt idx="140">
                  <c:v>75.5</c:v>
                </c:pt>
                <c:pt idx="141">
                  <c:v>94.9</c:v>
                </c:pt>
                <c:pt idx="142">
                  <c:v>94.5</c:v>
                </c:pt>
                <c:pt idx="143">
                  <c:v>92.4</c:v>
                </c:pt>
                <c:pt idx="144">
                  <c:v>94.5</c:v>
                </c:pt>
                <c:pt idx="145">
                  <c:v>97.5</c:v>
                </c:pt>
                <c:pt idx="146">
                  <c:v>98.4</c:v>
                </c:pt>
                <c:pt idx="147">
                  <c:v>98.8</c:v>
                </c:pt>
                <c:pt idx="148">
                  <c:v>98.7</c:v>
                </c:pt>
                <c:pt idx="149">
                  <c:v>99.4</c:v>
                </c:pt>
                <c:pt idx="150">
                  <c:v>99.8</c:v>
                </c:pt>
                <c:pt idx="151">
                  <c:v>101</c:v>
                </c:pt>
                <c:pt idx="152">
                  <c:v>102</c:v>
                </c:pt>
                <c:pt idx="153">
                  <c:v>104</c:v>
                </c:pt>
                <c:pt idx="154">
                  <c:v>105</c:v>
                </c:pt>
                <c:pt idx="155">
                  <c:v>106</c:v>
                </c:pt>
                <c:pt idx="156">
                  <c:v>107</c:v>
                </c:pt>
                <c:pt idx="157">
                  <c:v>107</c:v>
                </c:pt>
                <c:pt idx="158">
                  <c:v>108</c:v>
                </c:pt>
                <c:pt idx="159">
                  <c:v>109</c:v>
                </c:pt>
                <c:pt idx="160">
                  <c:v>109</c:v>
                </c:pt>
                <c:pt idx="161">
                  <c:v>109</c:v>
                </c:pt>
                <c:pt idx="162">
                  <c:v>109</c:v>
                </c:pt>
                <c:pt idx="163">
                  <c:v>109</c:v>
                </c:pt>
                <c:pt idx="164">
                  <c:v>110</c:v>
                </c:pt>
                <c:pt idx="165">
                  <c:v>110</c:v>
                </c:pt>
                <c:pt idx="166">
                  <c:v>90.6</c:v>
                </c:pt>
                <c:pt idx="167">
                  <c:v>74.6</c:v>
                </c:pt>
                <c:pt idx="168">
                  <c:v>74.5</c:v>
                </c:pt>
                <c:pt idx="169">
                  <c:v>74.5</c:v>
                </c:pt>
                <c:pt idx="170">
                  <c:v>74.4</c:v>
                </c:pt>
                <c:pt idx="171">
                  <c:v>74.2</c:v>
                </c:pt>
                <c:pt idx="172">
                  <c:v>74.2</c:v>
                </c:pt>
                <c:pt idx="173">
                  <c:v>74.1</c:v>
                </c:pt>
                <c:pt idx="174">
                  <c:v>74</c:v>
                </c:pt>
                <c:pt idx="175">
                  <c:v>74</c:v>
                </c:pt>
                <c:pt idx="176">
                  <c:v>74</c:v>
                </c:pt>
                <c:pt idx="177">
                  <c:v>74</c:v>
                </c:pt>
                <c:pt idx="178">
                  <c:v>74</c:v>
                </c:pt>
                <c:pt idx="179">
                  <c:v>73.9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77570713"/>
        <c:axId val="91073089"/>
      </c:lineChart>
      <c:catAx>
        <c:axId val="77570713"/>
        <c:scaling>
          <c:orientation val="minMax"/>
        </c:scaling>
        <c:delete val="0"/>
        <c:axPos val="b"/>
        <c:numFmt formatCode="[$-F400]h:mm:ss\ AM/PM" sourceLinked="0"/>
        <c:majorTickMark val="none"/>
        <c:minorTickMark val="none"/>
        <c:tickLblPos val="nextTo"/>
        <c:spPr>
          <a:ln w="9360">
            <a:solidFill>
              <a:schemeClr val="dk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91073089"/>
        <c:crosses val="autoZero"/>
        <c:auto val="1"/>
        <c:lblAlgn val="ctr"/>
        <c:lblOffset val="100"/>
        <c:noMultiLvlLbl val="0"/>
      </c:catAx>
      <c:valAx>
        <c:axId val="91073089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chemeClr val="dk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u="none" strike="noStrike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/>
              </a:defRPr>
            </a:pPr>
          </a:p>
        </c:txPr>
        <c:crossAx val="77570713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u="none" strike="noStrike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defTabSz="914400">
              <a:lnSpc>
                <a:spcPct val="114000"/>
              </a:lnSpc>
            </a:pPr>
            <a:r>
              <a:rPr lang="en-US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Click to move the slide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 idx="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5C6D187D-73BC-4C6E-9674-8DD2C697220C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Img"/>
          </p:nvPr>
        </p:nvSpPr>
        <p:spPr>
          <a:xfrm>
            <a:off x="3209760" y="797040"/>
            <a:ext cx="3822480" cy="21506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2240" cy="402876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0" name="Foliennummernplatzhalter 3"/>
          <p:cNvSpPr/>
          <p:nvPr/>
        </p:nvSpPr>
        <p:spPr>
          <a:xfrm>
            <a:off x="4023720" y="9721080"/>
            <a:ext cx="3077280" cy="51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000" tIns="49680" rIns="99000" bIns="49680" anchor="b">
            <a:noAutofit/>
          </a:bodyPr>
          <a:p>
            <a:pPr algn="r" defTabSz="457200">
              <a:lnSpc>
                <a:spcPct val="100000"/>
              </a:lnSpc>
            </a:pPr>
            <a:fld id="{6B31C3F5-B032-4311-B712-23E51D8E51B6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lang="en-US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1.wmf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1.wmf"/><Relationship Id="rId6" Type="http://schemas.openxmlformats.org/officeDocument/2006/relationships/image" Target="../media/image4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1.wmf"/><Relationship Id="rId6" Type="http://schemas.openxmlformats.org/officeDocument/2006/relationships/image" Target="../media/image4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1.wmf"/><Relationship Id="rId6" Type="http://schemas.openxmlformats.org/officeDocument/2006/relationships/image" Target="../media/image4.png"/><Relationship Id="rId7" Type="http://schemas.openxmlformats.org/officeDocument/2006/relationships/image" Target="../media/image3.jpe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2" hidden="1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Grafik 13" hidden="1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Grafik 7" hidden="1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Rechteck 12"/>
          <p:cNvSpPr/>
          <p:nvPr/>
        </p:nvSpPr>
        <p:spPr>
          <a:xfrm>
            <a:off x="0" y="342000"/>
            <a:ext cx="12191760" cy="5067000"/>
          </a:xfrm>
          <a:prstGeom prst="rect">
            <a:avLst/>
          </a:prstGeom>
          <a:solidFill>
            <a:srgbClr val="023D6B"/>
          </a:solidFill>
          <a:ln>
            <a:solidFill>
              <a:srgbClr val="002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 hasCustomPrompt="1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 hasCustomPrompt="1"/>
          </p:nvPr>
        </p:nvSpPr>
        <p:spPr>
          <a:xfrm>
            <a:off x="731880" y="1088640"/>
            <a:ext cx="10728000" cy="72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3200" b="1" u="none" strike="noStrike" cap="all">
                <a:solidFill>
                  <a:schemeClr val="accent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3200" b="1" u="none" strike="noStrike" cap="all">
                <a:solidFill>
                  <a:schemeClr val="accent2"/>
                </a:solidFill>
                <a:effectLst/>
                <a:uFillTx/>
                <a:latin typeface="Arial"/>
              </a:rPr>
              <a:t>Subline der Präsentation</a:t>
            </a:r>
            <a:endParaRPr lang="en-US" sz="3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 hasCustomPrompt="1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en-US" sz="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9" name="Grafik 9"/>
          <p:cNvPicPr/>
          <p:nvPr/>
        </p:nvPicPr>
        <p:blipFill>
          <a:blip r:embed="rId6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schnitts-&#10;überschri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Textfeld 11"/>
          <p:cNvSpPr/>
          <p:nvPr/>
        </p:nvSpPr>
        <p:spPr>
          <a:xfrm>
            <a:off x="9153720" y="6595200"/>
            <a:ext cx="2702880" cy="1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lang="en-GB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	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body"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FOLIENTITEL, INSGESAMT ZWEIZEILIG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 hasCustomPrompt="1"/>
          </p:nvPr>
        </p:nvSpPr>
        <p:spPr>
          <a:xfrm>
            <a:off x="478440" y="836640"/>
            <a:ext cx="8785800" cy="671760"/>
          </a:xfrm>
          <a:prstGeom prst="rect">
            <a:avLst/>
          </a:prstGeom>
          <a:noFill/>
          <a:ln w="0">
            <a:noFill/>
          </a:ln>
        </p:spPr>
        <p:txBody>
          <a:bodyPr lIns="0" tIns="0" rIns="4788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700" b="0" u="none" strike="noStrike">
                <a:solidFill>
                  <a:srgbClr val="005AA0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7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Entweder zweizeiliger Titel oder Titel mit Subheadline</a:t>
            </a:r>
            <a:endParaRPr lang="en-US" sz="2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383880" y="1748520"/>
            <a:ext cx="5456520" cy="4563000"/>
          </a:xfrm>
          <a:prstGeom prst="rect">
            <a:avLst/>
          </a:prstGeom>
          <a:solidFill>
            <a:srgbClr val="5A696E">
              <a:alpha val="20000"/>
            </a:srgb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ts val="2401"/>
              </a:lnSpc>
              <a:spcAft>
                <a:spcPts val="601"/>
              </a:spcAft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ts val="2401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ts val="2401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ts val="2401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324000" algn="l" defTabSz="914400">
              <a:lnSpc>
                <a:spcPts val="2401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14400" lvl="2" indent="-288000" algn="l" defTabSz="914400">
              <a:lnSpc>
                <a:spcPts val="2401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371600" lvl="3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828800" lvl="4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0" lvl="5" indent="-216000" algn="l" defTabSz="9144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743200" lvl="6" indent="-216000" algn="l" defTabSz="9144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 hasCustomPrompt="1"/>
          </p:nvPr>
        </p:nvSpPr>
        <p:spPr>
          <a:xfrm>
            <a:off x="479880" y="1748520"/>
            <a:ext cx="5327640" cy="4563000"/>
          </a:xfrm>
          <a:prstGeom prst="rect">
            <a:avLst/>
          </a:prstGeom>
          <a:noFill/>
          <a:ln w="0">
            <a:noFill/>
          </a:ln>
        </p:spPr>
        <p:txBody>
          <a:bodyPr lIns="0" tIns="0" rIns="47880" bIns="0" anchor="t">
            <a:noAutofit/>
          </a:bodyPr>
          <a:lstStyle>
            <a:lvl1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</a:lstStyle>
          <a:p>
            <a: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Hervorhebungen erfolgen in der Arial Bold. Der Fließtext kann auch in einem zweispaltigen Layout stattfinden. </a:t>
            </a:r>
            <a:br>
              <a:rPr sz="1600"/>
            </a:b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Es können beide Spalten mit Text bespielt werden, oder aber man nutzt eine Spalte für den Einsatz von Bildern </a:t>
            </a:r>
            <a:br>
              <a:rPr sz="1600"/>
            </a:b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oder Info-grafiken. Entweder über die ganze Fläche, </a:t>
            </a:r>
            <a:br>
              <a:rPr sz="1600"/>
            </a:b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oder mehrere kleine Bilder unterteilt in einzelne Flächen.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ts val="2401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Subheadlines im Text werden in Blau gesetzt. Danach kann wieder Fließtext folgen, oder aber es werden Bulletpoints eingesetzt. Hier kann individuell je nach</a:t>
            </a:r>
            <a:br>
              <a:rPr sz="1600"/>
            </a:b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Inhalt entschieden werden.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sldNum" idx="1"/>
          </p:nvPr>
        </p:nvSpPr>
        <p:spPr>
          <a:xfrm>
            <a:off x="11171160" y="6497640"/>
            <a:ext cx="68544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C3DB0AC-B218-4AF5-850D-414BED622ECF}" type="slidenum">
              <a:rPr lang="de-DE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6"/>
          <p:cNvSpPr>
            <a:spLocks noGrp="1"/>
          </p:cNvSpPr>
          <p:nvPr>
            <p:ph type="dt" idx="2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en-US" sz="3200" b="1" u="none" spc="99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en-US" sz="3200" b="1" u="none" spc="99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3200" b="1" u="none" spc="99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12" hidden="1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Grafik 13" hidden="1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" name="Grafik 7" hidden="1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Rechteck 12"/>
          <p:cNvSpPr/>
          <p:nvPr/>
        </p:nvSpPr>
        <p:spPr>
          <a:xfrm>
            <a:off x="0" y="342000"/>
            <a:ext cx="12191760" cy="5067000"/>
          </a:xfrm>
          <a:prstGeom prst="rect">
            <a:avLst/>
          </a:prstGeom>
          <a:solidFill>
            <a:srgbClr val="023D6B"/>
          </a:solidFill>
          <a:ln>
            <a:solidFill>
              <a:srgbClr val="002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 hasCustomPrompt="1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 hasCustomPrompt="1"/>
          </p:nvPr>
        </p:nvSpPr>
        <p:spPr>
          <a:xfrm>
            <a:off x="731880" y="1124640"/>
            <a:ext cx="10728000" cy="136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Subline der Präsentation</a:t>
            </a: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7" name="Grafik 8"/>
          <p:cNvPicPr/>
          <p:nvPr/>
        </p:nvPicPr>
        <p:blipFill>
          <a:blip r:embed="rId5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PlaceHolder 3"/>
          <p:cNvSpPr>
            <a:spLocks noGrp="1"/>
          </p:cNvSpPr>
          <p:nvPr>
            <p:ph type="body" hasCustomPrompt="1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6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en-US" sz="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12" hidden="1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Grafik 13" hidden="1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Grafik 7" hidden="1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 cap="all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pic>
        <p:nvPicPr>
          <p:cNvPr id="33" name="Grafik 8"/>
          <p:cNvPicPr/>
          <p:nvPr/>
        </p:nvPicPr>
        <p:blipFill>
          <a:blip r:embed="rId5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PlaceHolder 2"/>
          <p:cNvSpPr>
            <a:spLocks noGrp="1"/>
          </p:cNvSpPr>
          <p:nvPr>
            <p:ph type="body" hasCustomPrompt="1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6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en-US" sz="200" b="1" u="none" strike="noStrike" cap="all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sp>
        <p:nvSpPr>
          <p:cNvPr id="35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rgbClr val="023D6B"/>
          </a:solidFill>
          <a:ln>
            <a:solidFill>
              <a:srgbClr val="002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 hasCustomPrompt="1"/>
          </p:nvPr>
        </p:nvSpPr>
        <p:spPr>
          <a:xfrm>
            <a:off x="731880" y="4185000"/>
            <a:ext cx="10728000" cy="72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3200" b="1" u="none" strike="noStrike" cap="all">
                <a:solidFill>
                  <a:schemeClr val="accent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3200" b="1" u="none" strike="noStrike" cap="all">
                <a:solidFill>
                  <a:schemeClr val="accent2"/>
                </a:solidFill>
                <a:effectLst/>
                <a:uFillTx/>
                <a:latin typeface="Arial"/>
              </a:rPr>
              <a:t>Subline der Präsentation</a:t>
            </a:r>
            <a:endParaRPr lang="en-US" sz="3200" b="1" u="none" strike="noStrike" cap="all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12" hidden="1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rafik 13" hidden="1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" name="Grafik 7" hidden="1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rgbClr val="023D6B"/>
          </a:solidFill>
          <a:ln>
            <a:solidFill>
              <a:srgbClr val="002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de-DE" sz="16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 hasCustomPrompt="1"/>
          </p:nvPr>
        </p:nvSpPr>
        <p:spPr>
          <a:xfrm>
            <a:off x="731880" y="4221000"/>
            <a:ext cx="10728000" cy="54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>
              <a:lnSpc>
                <a:spcPct val="100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1pPr>
          </a:lstStyle>
          <a:p>
            <a:pPr marL="228600" indent="-22860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Subline der Präsentation</a:t>
            </a: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45" name="Grafik 8"/>
          <p:cNvPicPr/>
          <p:nvPr/>
        </p:nvPicPr>
        <p:blipFill>
          <a:blip r:embed="rId5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" name="PlaceHolder 4"/>
          <p:cNvSpPr>
            <a:spLocks noGrp="1"/>
          </p:cNvSpPr>
          <p:nvPr>
            <p:ph type="body" hasCustomPrompt="1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6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  <a:def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47" name="Grafik 10"/>
          <p:cNvPicPr/>
          <p:nvPr/>
        </p:nvPicPr>
        <p:blipFill>
          <a:blip r:embed="rId7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en-US" sz="22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66720" lvl="2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95320" lvl="3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17440" lvl="4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 (klein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71520" y="1578240"/>
            <a:ext cx="11448720" cy="41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177840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361800" lvl="1" indent="-18432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9640" lvl="2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17480" lvl="3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95320" lvl="4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2 Bil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71520" y="1628640"/>
            <a:ext cx="5436720" cy="3168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 hasCustomPrompt="1"/>
          </p:nvPr>
        </p:nvSpPr>
        <p:spPr>
          <a:xfrm>
            <a:off x="371520" y="4900320"/>
            <a:ext cx="5436720" cy="86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Bildunterschrift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383160" y="1628640"/>
            <a:ext cx="5436720" cy="3168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 hasCustomPrompt="1"/>
          </p:nvPr>
        </p:nvSpPr>
        <p:spPr>
          <a:xfrm>
            <a:off x="6383160" y="4900320"/>
            <a:ext cx="5436720" cy="86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Bildunterschrift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Grafik 7"/>
          <p:cNvPicPr/>
          <p:nvPr/>
        </p:nvPicPr>
        <p:blipFill>
          <a:blip r:embed="rId4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microsoft.com/office/2007/relationships/hdphoto" Target="../media/hdphoto1.wdp"/><Relationship Id="rId3" Type="http://schemas.openxmlformats.org/officeDocument/2006/relationships/image" Target="../media/image35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chart" Target="../charts/chart6.xml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chart" Target="../charts/chart7.xml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chart" Target="../charts/chart8.xml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1.wmf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8.png"/><Relationship Id="rId13" Type="http://schemas.openxmlformats.org/officeDocument/2006/relationships/image" Target="../media/image49.jpeg"/><Relationship Id="rId14" Type="http://schemas.openxmlformats.org/officeDocument/2006/relationships/slideLayout" Target="../slideLayouts/slideLayout10.xml"/><Relationship Id="rId15" Type="http://schemas.openxmlformats.org/officeDocument/2006/relationships/notesSlide" Target="../notesSlides/notesSlide3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hasCustomPrompt="1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endParaRPr lang="en-US" sz="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1268360" cy="1091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Design and operation of a 1-D para-H</a:t>
            </a:r>
            <a:r>
              <a:rPr lang="de-DE" sz="3200" b="1" u="none" strike="noStrike" baseline="-25000">
                <a:solidFill>
                  <a:schemeClr val="lt1"/>
                </a:solidFill>
                <a:effectLst/>
                <a:uFillTx/>
                <a:latin typeface="Arial"/>
              </a:rPr>
              <a:t>2</a:t>
            </a:r>
            <a:r>
              <a:rPr lang="de-DE" sz="32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cold neutron moderator at the JULIC Neutron Platform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hasCustomPrompt="1"/>
          </p:nvPr>
        </p:nvSpPr>
        <p:spPr>
          <a:xfrm>
            <a:off x="768240" y="4922280"/>
            <a:ext cx="1072800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U. Rücker, JCNS-HBS</a:t>
            </a:r>
            <a:r>
              <a:rPr lang="de-DE" sz="1800" b="0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	</a:t>
            </a:r>
            <a:r>
              <a:rPr lang="de-DE" sz="1800" b="0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	</a:t>
            </a:r>
            <a:r>
              <a:rPr lang="de-DE" sz="1800" b="0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ICANS XXV Malmö 13.04.2026</a:t>
            </a:r>
            <a:endParaRPr lang="en-US" sz="1800" b="1" u="none" strike="noStrike" cap="all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pic>
        <p:nvPicPr>
          <p:cNvPr id="86" name="Grafik 5"/>
          <p:cNvPicPr/>
          <p:nvPr/>
        </p:nvPicPr>
        <p:blipFill>
          <a:blip r:embed="rId2"/>
          <a:stretch/>
        </p:blipFill>
        <p:spPr>
          <a:xfrm>
            <a:off x="7257240" y="5967720"/>
            <a:ext cx="2509560" cy="663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Grafik 18"/>
          <p:cNvPicPr/>
          <p:nvPr/>
        </p:nvPicPr>
        <p:blipFill>
          <a:blip r:embed="rId3"/>
          <a:stretch/>
        </p:blipFill>
        <p:spPr>
          <a:xfrm>
            <a:off x="8600760" y="0"/>
            <a:ext cx="2332440" cy="3378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" name="Grafik 2"/>
          <p:cNvPicPr/>
          <p:nvPr/>
        </p:nvPicPr>
        <p:blipFill>
          <a:blip r:embed="rId4"/>
          <a:stretch/>
        </p:blipFill>
        <p:spPr>
          <a:xfrm>
            <a:off x="797040" y="38880"/>
            <a:ext cx="4809240" cy="3378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components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dt" idx="14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2" name="Textfeld 2"/>
          <p:cNvSpPr/>
          <p:nvPr/>
        </p:nvSpPr>
        <p:spPr>
          <a:xfrm>
            <a:off x="407520" y="1124640"/>
            <a:ext cx="4582800" cy="4428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Reservoir (at room temperature)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3" name="Textfeld 8"/>
          <p:cNvSpPr/>
          <p:nvPr/>
        </p:nvSpPr>
        <p:spPr>
          <a:xfrm>
            <a:off x="407520" y="2349000"/>
            <a:ext cx="3866400" cy="2548080"/>
          </a:xfrm>
          <a:prstGeom prst="rect">
            <a:avLst/>
          </a:prstGeom>
          <a:solidFill>
            <a:srgbClr val="FF0000">
              <a:alpha val="4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Main cryostat: 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Closed-cycle cryocooler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Circulation pump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Catalyst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Outside the shielding block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  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4" name="Textfeld 9"/>
          <p:cNvSpPr/>
          <p:nvPr/>
        </p:nvSpPr>
        <p:spPr>
          <a:xfrm>
            <a:off x="6672240" y="2349000"/>
            <a:ext cx="4602240" cy="149544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Extension: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Moderator vessel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Embedded in the extraction plug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44FD1EB-1A85-4145-B9BC-DA5DFF5D87BC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Schematic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dt" idx="15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7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48" name="Grafik 4"/>
          <p:cNvPicPr/>
          <p:nvPr/>
        </p:nvPicPr>
        <p:blipFill>
          <a:blip r:embed="rId1"/>
          <a:stretch/>
        </p:blipFill>
        <p:spPr>
          <a:xfrm>
            <a:off x="3481200" y="0"/>
            <a:ext cx="53492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0C4A4EE-74B3-4AA5-8847-9DEC88C4F220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cryostat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dt" idx="16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1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52" name="Grafik 4"/>
          <p:cNvPicPr/>
          <p:nvPr/>
        </p:nvPicPr>
        <p:blipFill>
          <a:blip r:embed="rId1"/>
          <a:stretch/>
        </p:blipFill>
        <p:spPr>
          <a:xfrm>
            <a:off x="3481200" y="0"/>
            <a:ext cx="53492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Rechteck 3"/>
          <p:cNvSpPr/>
          <p:nvPr/>
        </p:nvSpPr>
        <p:spPr>
          <a:xfrm>
            <a:off x="3359520" y="3933000"/>
            <a:ext cx="4176000" cy="29246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05C6545-BF72-4601-AE9D-A3853521D999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cryostat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dt" idx="17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6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57" name="Gruppieren 7"/>
          <p:cNvGrpSpPr/>
          <p:nvPr/>
        </p:nvGrpSpPr>
        <p:grpSpPr>
          <a:xfrm>
            <a:off x="2674080" y="-7952760"/>
            <a:ext cx="11809080" cy="14802480"/>
            <a:chOff x="2674080" y="-7952760"/>
            <a:chExt cx="11809080" cy="14802480"/>
          </a:xfrm>
        </p:grpSpPr>
        <p:pic>
          <p:nvPicPr>
            <p:cNvPr id="158" name="Grafik 4"/>
            <p:cNvPicPr/>
            <p:nvPr/>
          </p:nvPicPr>
          <p:blipFill>
            <a:blip r:embed="rId1"/>
            <a:stretch/>
          </p:blipFill>
          <p:spPr>
            <a:xfrm>
              <a:off x="2936160" y="-7952760"/>
              <a:ext cx="11547000" cy="14802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9" name="Rechteck 3"/>
            <p:cNvSpPr/>
            <p:nvPr/>
          </p:nvSpPr>
          <p:spPr>
            <a:xfrm>
              <a:off x="2674080" y="536760"/>
              <a:ext cx="9014400" cy="631296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 defTabSz="457200">
                <a:lnSpc>
                  <a:spcPct val="95000"/>
                </a:lnSpc>
              </a:pPr>
              <a:endPara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BDA44E8-3851-4C39-9994-74DF113A9045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cryostat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dt" idx="18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2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63" name="Grafik 9"/>
          <p:cNvPicPr/>
          <p:nvPr/>
        </p:nvPicPr>
        <p:blipFill>
          <a:blip r:embed="rId1"/>
          <a:stretch/>
        </p:blipFill>
        <p:spPr>
          <a:xfrm rot="5400000">
            <a:off x="6278040" y="908640"/>
            <a:ext cx="5760360" cy="43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Grafik 11"/>
          <p:cNvPicPr/>
          <p:nvPr/>
        </p:nvPicPr>
        <p:blipFill>
          <a:blip r:embed="rId2"/>
          <a:srcRect l="35384" t="0" r="27664" b="0"/>
          <a:stretch/>
        </p:blipFill>
        <p:spPr>
          <a:xfrm>
            <a:off x="1847520" y="4680"/>
            <a:ext cx="4464000" cy="5952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FA07F3D-27E2-4B75-AAA1-74F829BCAEEF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cryostat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dt" idx="19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7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68" name="Grafik 4"/>
          <p:cNvPicPr/>
          <p:nvPr/>
        </p:nvPicPr>
        <p:blipFill>
          <a:blip r:embed="rId1"/>
          <a:srcRect l="12567" t="8777" r="16223" b="0"/>
          <a:stretch/>
        </p:blipFill>
        <p:spPr>
          <a:xfrm rot="5400000">
            <a:off x="-73080" y="993600"/>
            <a:ext cx="4346640" cy="417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Grafik 8"/>
          <p:cNvPicPr/>
          <p:nvPr/>
        </p:nvPicPr>
        <p:blipFill>
          <a:blip r:embed="rId2"/>
          <a:stretch/>
        </p:blipFill>
        <p:spPr>
          <a:xfrm rot="5400000">
            <a:off x="3765960" y="790200"/>
            <a:ext cx="4815360" cy="361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Grafik 12"/>
          <p:cNvPicPr/>
          <p:nvPr/>
        </p:nvPicPr>
        <p:blipFill>
          <a:blip r:embed="rId3"/>
          <a:stretch/>
        </p:blipFill>
        <p:spPr>
          <a:xfrm rot="5400000">
            <a:off x="7944120" y="1712520"/>
            <a:ext cx="4841280" cy="3630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Textfeld 13"/>
          <p:cNvSpPr/>
          <p:nvPr/>
        </p:nvSpPr>
        <p:spPr>
          <a:xfrm>
            <a:off x="476280" y="5805360"/>
            <a:ext cx="4840920" cy="44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Sumitomo SRDK-500B cryocooler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2" name="Textfeld 14"/>
          <p:cNvSpPr/>
          <p:nvPr/>
        </p:nvSpPr>
        <p:spPr>
          <a:xfrm>
            <a:off x="8616240" y="292680"/>
            <a:ext cx="3132360" cy="79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BarberNichols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liquid hydrogen pump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DF12097-512B-45A2-AC66-025312F6DBE6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Main cryostat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dt" idx="20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5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76" name="Grafik 7"/>
          <p:cNvPicPr/>
          <p:nvPr/>
        </p:nvPicPr>
        <p:blipFill>
          <a:blip r:embed="rId1"/>
          <a:stretch/>
        </p:blipFill>
        <p:spPr>
          <a:xfrm rot="5400000">
            <a:off x="2667240" y="856800"/>
            <a:ext cx="685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C4030B0-CF2E-4DE7-A0DF-F8193C3284C5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plug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dt" idx="21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9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80" name="Grafik 4"/>
          <p:cNvPicPr/>
          <p:nvPr/>
        </p:nvPicPr>
        <p:blipFill>
          <a:blip r:embed="rId1"/>
          <a:stretch/>
        </p:blipFill>
        <p:spPr>
          <a:xfrm>
            <a:off x="3481200" y="0"/>
            <a:ext cx="53492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Rechteck 3"/>
          <p:cNvSpPr/>
          <p:nvPr/>
        </p:nvSpPr>
        <p:spPr>
          <a:xfrm>
            <a:off x="7651080" y="3069000"/>
            <a:ext cx="1396800" cy="378864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A844754-1F70-449F-B5C5-F812AEDDD506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plug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22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4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85" name="Gruppieren 8"/>
          <p:cNvGrpSpPr/>
          <p:nvPr/>
        </p:nvGrpSpPr>
        <p:grpSpPr>
          <a:xfrm>
            <a:off x="0" y="980640"/>
            <a:ext cx="4464000" cy="5877000"/>
            <a:chOff x="0" y="980640"/>
            <a:chExt cx="4464000" cy="5877000"/>
          </a:xfrm>
        </p:grpSpPr>
        <p:pic>
          <p:nvPicPr>
            <p:cNvPr id="186" name="Grafik 4"/>
            <p:cNvPicPr/>
            <p:nvPr/>
          </p:nvPicPr>
          <p:blipFill>
            <a:blip r:embed="rId1"/>
            <a:srcRect l="48448" t="42884" r="0" b="0"/>
            <a:stretch/>
          </p:blipFill>
          <p:spPr>
            <a:xfrm>
              <a:off x="0" y="980640"/>
              <a:ext cx="4137840" cy="58770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7" name="Rechteck 3"/>
            <p:cNvSpPr/>
            <p:nvPr/>
          </p:nvSpPr>
          <p:spPr>
            <a:xfrm>
              <a:off x="2368080" y="1172880"/>
              <a:ext cx="2095920" cy="5684760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 defTabSz="457200">
                <a:lnSpc>
                  <a:spcPct val="95000"/>
                </a:lnSpc>
              </a:pPr>
              <a:endPara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88" name="Grafik 10"/>
          <p:cNvPicPr/>
          <p:nvPr/>
        </p:nvPicPr>
        <p:blipFill>
          <a:blip r:embed="rId2"/>
          <a:srcRect l="5718" t="0" r="0" b="19348"/>
          <a:stretch/>
        </p:blipFill>
        <p:spPr>
          <a:xfrm>
            <a:off x="4582080" y="96840"/>
            <a:ext cx="5241240" cy="219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" name="Grafik 12"/>
          <p:cNvPicPr/>
          <p:nvPr/>
        </p:nvPicPr>
        <p:blipFill>
          <a:blip r:embed="rId3"/>
          <a:srcRect l="0" t="31100" r="0" b="19552"/>
          <a:stretch/>
        </p:blipFill>
        <p:spPr>
          <a:xfrm>
            <a:off x="4533480" y="2853000"/>
            <a:ext cx="7541640" cy="279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8DBBAA3-9C1C-45ED-8BC4-D48F6B74D785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plug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dt" idx="23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2" name="Textfeld 2"/>
          <p:cNvSpPr/>
          <p:nvPr/>
        </p:nvSpPr>
        <p:spPr>
          <a:xfrm>
            <a:off x="2604240" y="342900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93" name="Grafik 17"/>
          <p:cNvPicPr/>
          <p:nvPr/>
        </p:nvPicPr>
        <p:blipFill>
          <a:blip r:embed="rId1"/>
          <a:srcRect l="0" t="10404" r="0" b="26976"/>
          <a:stretch/>
        </p:blipFill>
        <p:spPr>
          <a:xfrm rot="5400000">
            <a:off x="6714720" y="1839600"/>
            <a:ext cx="6899400" cy="324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Grafik 4"/>
          <p:cNvPicPr/>
          <p:nvPr/>
        </p:nvPicPr>
        <p:blipFill>
          <a:blip r:embed="rId2"/>
          <a:stretch/>
        </p:blipFill>
        <p:spPr>
          <a:xfrm>
            <a:off x="77040" y="3014640"/>
            <a:ext cx="5904360" cy="332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" name="Grafik 18"/>
          <p:cNvPicPr/>
          <p:nvPr/>
        </p:nvPicPr>
        <p:blipFill>
          <a:blip r:embed="rId3"/>
          <a:srcRect l="-55505" t="32896" r="55505" b="17755"/>
          <a:stretch/>
        </p:blipFill>
        <p:spPr>
          <a:xfrm>
            <a:off x="83160" y="116640"/>
            <a:ext cx="8802000" cy="331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6" name="Ellipse 19"/>
          <p:cNvSpPr/>
          <p:nvPr/>
        </p:nvSpPr>
        <p:spPr>
          <a:xfrm>
            <a:off x="6621120" y="1081080"/>
            <a:ext cx="1087920" cy="2233440"/>
          </a:xfrm>
          <a:prstGeom prst="ellipse">
            <a:avLst/>
          </a:prstGeom>
          <a:noFill/>
          <a:ln w="76200">
            <a:solidFill>
              <a:srgbClr val="DF0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97" name="Ellipse 7"/>
          <p:cNvSpPr/>
          <p:nvPr/>
        </p:nvSpPr>
        <p:spPr>
          <a:xfrm rot="15663000">
            <a:off x="5011560" y="1384920"/>
            <a:ext cx="1087920" cy="2233440"/>
          </a:xfrm>
          <a:prstGeom prst="ellipse">
            <a:avLst/>
          </a:prstGeom>
          <a:noFill/>
          <a:ln w="76200">
            <a:solidFill>
              <a:srgbClr val="DF0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1281609-ADB4-442C-A5A8-A7BB6DFC80CF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JULIC Neutron Platform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dt" idx="6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1" name="Textfeld 4"/>
          <p:cNvSpPr/>
          <p:nvPr/>
        </p:nvSpPr>
        <p:spPr>
          <a:xfrm>
            <a:off x="7410240" y="692640"/>
            <a:ext cx="4772160" cy="406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HBS Target station prototype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Shielding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Ta target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Cold moderators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Intensity * 10</a:t>
            </a:r>
            <a:r>
              <a:rPr lang="de-DE" sz="2400" b="0" u="none" strike="noStrike" baseline="30000">
                <a:solidFill>
                  <a:schemeClr val="dk1"/>
                </a:solidFill>
                <a:effectLst/>
                <a:uFillTx/>
                <a:latin typeface="Arial"/>
              </a:rPr>
              <a:t>-5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8 beamports for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 ToF instruments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  <a:spcAft>
                <a:spcPts val="601"/>
              </a:spcAft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  <a:spcAft>
                <a:spcPts val="601"/>
              </a:spcAf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Operation Dec. 2022 – Dec. 2023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2" name="Grafik 2"/>
          <p:cNvPicPr/>
          <p:nvPr/>
        </p:nvPicPr>
        <p:blipFill>
          <a:blip r:embed="rId1"/>
          <a:stretch/>
        </p:blipFill>
        <p:spPr>
          <a:xfrm>
            <a:off x="0" y="836640"/>
            <a:ext cx="7103880" cy="532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9DCF992-408B-4D62-AB0B-5EFE25BA5E9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plug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dt" idx="24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0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01" name="Grafik 9"/>
          <p:cNvPicPr/>
          <p:nvPr/>
        </p:nvPicPr>
        <p:blipFill>
          <a:blip r:embed="rId1"/>
          <a:stretch/>
        </p:blipFill>
        <p:spPr>
          <a:xfrm flipH="1">
            <a:off x="3720240" y="1913760"/>
            <a:ext cx="3483360" cy="261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2" name="Grafik 13"/>
          <p:cNvPicPr/>
          <p:nvPr/>
        </p:nvPicPr>
        <p:blipFill>
          <a:blip r:embed="rId2"/>
          <a:stretch/>
        </p:blipFill>
        <p:spPr>
          <a:xfrm>
            <a:off x="19800" y="1913760"/>
            <a:ext cx="3483360" cy="261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3" name="Grafik 15"/>
          <p:cNvPicPr/>
          <p:nvPr/>
        </p:nvPicPr>
        <p:blipFill>
          <a:blip r:embed="rId3"/>
          <a:srcRect l="9835" t="0" r="42916" b="36352"/>
          <a:stretch/>
        </p:blipFill>
        <p:spPr>
          <a:xfrm>
            <a:off x="7391160" y="542520"/>
            <a:ext cx="4320000" cy="4364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D2FAE50-313E-4161-8FDB-DBB7B2D4F54B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plug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dt" idx="25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6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07" name="Grafik 4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1000" contrast="3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2400" y="1000800"/>
            <a:ext cx="5271120" cy="3953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8" name="Grafik 8"/>
          <p:cNvPicPr/>
          <p:nvPr/>
        </p:nvPicPr>
        <p:blipFill>
          <a:blip r:embed="rId3"/>
          <a:stretch/>
        </p:blipFill>
        <p:spPr>
          <a:xfrm>
            <a:off x="6432840" y="188640"/>
            <a:ext cx="5423400" cy="305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9" name="Grafik 11"/>
          <p:cNvPicPr/>
          <p:nvPr/>
        </p:nvPicPr>
        <p:blipFill>
          <a:blip r:embed="rId4"/>
          <a:stretch/>
        </p:blipFill>
        <p:spPr>
          <a:xfrm>
            <a:off x="6432840" y="3618360"/>
            <a:ext cx="5423400" cy="3050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56554FA-DBE8-4777-A4FE-904E3329E37A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Gas 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management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panel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dt" idx="26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2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13" name="Grafik 4"/>
          <p:cNvPicPr/>
          <p:nvPr/>
        </p:nvPicPr>
        <p:blipFill>
          <a:blip r:embed="rId1"/>
          <a:stretch/>
        </p:blipFill>
        <p:spPr>
          <a:xfrm>
            <a:off x="3481200" y="0"/>
            <a:ext cx="53492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4" name="Rechteck 7"/>
          <p:cNvSpPr/>
          <p:nvPr/>
        </p:nvSpPr>
        <p:spPr>
          <a:xfrm>
            <a:off x="3575880" y="60480"/>
            <a:ext cx="5254560" cy="292464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990259D-0321-447A-8981-83C5187171BA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Gas 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management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panel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dt" idx="27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7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18" name="Grafik 4"/>
          <p:cNvPicPr/>
          <p:nvPr/>
        </p:nvPicPr>
        <p:blipFill>
          <a:blip r:embed="rId1"/>
          <a:stretch/>
        </p:blipFill>
        <p:spPr>
          <a:xfrm>
            <a:off x="2952360" y="292680"/>
            <a:ext cx="9239400" cy="1184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9" name="Rechteck 7"/>
          <p:cNvSpPr/>
          <p:nvPr/>
        </p:nvSpPr>
        <p:spPr>
          <a:xfrm>
            <a:off x="3115800" y="337320"/>
            <a:ext cx="9075960" cy="505152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de-DE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20" name="Textfeld 8"/>
          <p:cNvSpPr/>
          <p:nvPr/>
        </p:nvSpPr>
        <p:spPr>
          <a:xfrm>
            <a:off x="309600" y="2863080"/>
            <a:ext cx="2695320" cy="21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50 l buffer cylinder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Safety valves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Manually operated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782E18D-9E20-4639-A5A1-2055A3649907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Gas 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management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panel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dt" idx="28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3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4" name="Textfeld 8"/>
          <p:cNvSpPr/>
          <p:nvPr/>
        </p:nvSpPr>
        <p:spPr>
          <a:xfrm>
            <a:off x="309600" y="2863080"/>
            <a:ext cx="2695320" cy="21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50 l buffer cylinder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Safety valves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Manually operated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5" name="Grafik 9"/>
          <p:cNvPicPr/>
          <p:nvPr/>
        </p:nvPicPr>
        <p:blipFill>
          <a:blip r:embed="rId1"/>
          <a:stretch/>
        </p:blipFill>
        <p:spPr>
          <a:xfrm rot="5400000">
            <a:off x="2667240" y="856800"/>
            <a:ext cx="685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402C893-0B7C-4FF9-809A-B228D7AAB1A9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Complete 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system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installed at the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JULIC neutron </a:t>
            </a:r>
            <a:br>
              <a:rPr sz="2900"/>
            </a:b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platform 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dt" idx="29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8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29" name="Grafik 9"/>
          <p:cNvPicPr/>
          <p:nvPr/>
        </p:nvPicPr>
        <p:blipFill>
          <a:blip r:embed="rId1"/>
          <a:stretch/>
        </p:blipFill>
        <p:spPr>
          <a:xfrm>
            <a:off x="3353760" y="188640"/>
            <a:ext cx="8672040" cy="578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D86C66D-2405-4DE5-8DEA-E57BC2AD82CB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It works: Neutrons for HERMES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dt" idx="30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2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33" name="Grafik 14"/>
          <p:cNvPicPr/>
          <p:nvPr/>
        </p:nvPicPr>
        <p:blipFill>
          <a:blip r:embed="rId1"/>
          <a:stretch/>
        </p:blipFill>
        <p:spPr>
          <a:xfrm>
            <a:off x="5694840" y="980640"/>
            <a:ext cx="6192360" cy="4663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4" name="Textfeld 15"/>
          <p:cNvSpPr/>
          <p:nvPr/>
        </p:nvSpPr>
        <p:spPr>
          <a:xfrm>
            <a:off x="215640" y="1989000"/>
            <a:ext cx="5234040" cy="21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Continuous operation @ 11 bar, 26 K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 10 days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Peak shifted 1.8 Å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Wingdings"/>
              </a:rPr>
              <a:t>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3.0 Å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Intensity x 2.2 (not optimal)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DBD7899-8B88-438B-AB87-97FA01C40F70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Easy operation: Cooldown within 6 hours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dt" idx="31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237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38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39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0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41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2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3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44" name="Textfeld 2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5" name="Textfeld 16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6" name="Textfeld 17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7" name="Textfeld 18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F8BB8A6-BDB5-48CC-83C1-7F46DAC7866B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Start of cryocooler @ 10:30h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dt" idx="32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0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51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52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53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4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55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6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7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258" name="Gerader Verbinder 8"/>
          <p:cNvCxnSpPr/>
          <p:nvPr/>
        </p:nvCxnSpPr>
        <p:spPr>
          <a:xfrm>
            <a:off x="1487160" y="119664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259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0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1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2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0932717-BA2D-4A87-908C-8B55675648D5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Start of circulation @ 80 K after 1:30 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dt" idx="33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5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66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67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68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9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70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1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2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273" name="Gerader Verbinder 8"/>
          <p:cNvCxnSpPr/>
          <p:nvPr/>
        </p:nvCxnSpPr>
        <p:spPr>
          <a:xfrm>
            <a:off x="3503520" y="119664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274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5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6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7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5CCB3CD-5AF0-4D5C-A092-83BDEAAEF5ED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JULIC Neutron Platform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dt" idx="7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5" name="Textfeld 4"/>
          <p:cNvSpPr/>
          <p:nvPr/>
        </p:nvSpPr>
        <p:spPr>
          <a:xfrm>
            <a:off x="5929560" y="292680"/>
            <a:ext cx="4002480" cy="50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Inside: 1 m² playground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 physicists and engineers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Target chamber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Primary beam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measurement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Moderators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Beam extraction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6" name="Grafik 7"/>
          <p:cNvPicPr/>
          <p:nvPr/>
        </p:nvPicPr>
        <p:blipFill>
          <a:blip r:embed="rId1"/>
          <a:srcRect l="12043" t="0" r="10628" b="0"/>
          <a:stretch/>
        </p:blipFill>
        <p:spPr>
          <a:xfrm>
            <a:off x="46800" y="822960"/>
            <a:ext cx="5688360" cy="551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Grafik 9"/>
          <p:cNvPicPr/>
          <p:nvPr/>
        </p:nvPicPr>
        <p:blipFill>
          <a:blip r:embed="rId2"/>
          <a:srcRect l="18363" t="0" r="11979" b="0"/>
          <a:stretch/>
        </p:blipFill>
        <p:spPr>
          <a:xfrm rot="5400000">
            <a:off x="7844760" y="1944000"/>
            <a:ext cx="4776480" cy="38574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98" name="Gerade Verbindung mit Pfeil 11"/>
          <p:cNvCxnSpPr/>
          <p:nvPr/>
        </p:nvCxnSpPr>
        <p:spPr>
          <a:xfrm flipH="1">
            <a:off x="3215520" y="2996640"/>
            <a:ext cx="1440360" cy="648720"/>
          </a:xfrm>
          <a:prstGeom prst="straightConnector1">
            <a:avLst/>
          </a:prstGeom>
          <a:ln w="63500">
            <a:solidFill>
              <a:srgbClr val="FF0000"/>
            </a:solidFill>
            <a:tailEnd len="med" type="triangle" w="med"/>
          </a:ln>
        </p:spPr>
      </p:cxnSp>
      <p:cxnSp>
        <p:nvCxnSpPr>
          <p:cNvPr id="99" name="Gerade Verbindung mit Pfeil 12"/>
          <p:cNvCxnSpPr/>
          <p:nvPr/>
        </p:nvCxnSpPr>
        <p:spPr>
          <a:xfrm flipH="1" flipV="1">
            <a:off x="10488240" y="3212640"/>
            <a:ext cx="144360" cy="3384720"/>
          </a:xfrm>
          <a:prstGeom prst="straightConnector1">
            <a:avLst/>
          </a:prstGeom>
          <a:ln w="63500">
            <a:solidFill>
              <a:srgbClr val="FF0000"/>
            </a:solidFill>
            <a:tailEnd len="med" type="triangle" w="med"/>
          </a:ln>
        </p:spPr>
      </p:cxn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D58ECBC-8063-40EE-B664-1E8A8C36252F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dt" idx="34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9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80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81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82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3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84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5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6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287" name="Gerader Verbinder 8"/>
          <p:cNvCxnSpPr/>
          <p:nvPr/>
        </p:nvCxnSpPr>
        <p:spPr>
          <a:xfrm>
            <a:off x="5159880" y="134064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288" name="PlaceHolder 2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1047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Density increasing </a:t>
            </a: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Wingdings"/>
              </a:rPr>
              <a:t></a:t>
            </a: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 Flow increasing, cooling of the moderator part  after 2:45 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9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0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1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2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FF68B03-783F-4ADB-92A2-B4BC8AA9B813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Condensation after 3:10 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dt" idx="35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5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96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97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98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9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00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1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2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303" name="Gerader Verbinder 8"/>
          <p:cNvCxnSpPr/>
          <p:nvPr/>
        </p:nvCxnSpPr>
        <p:spPr>
          <a:xfrm>
            <a:off x="5735880" y="121392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304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5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6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7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F63A192-33D4-4317-8414-3DB6F132310F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Filling of moderator volume after 3:45 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dt" idx="36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0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311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2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13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4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15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6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7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318" name="Gerader Verbinder 8"/>
          <p:cNvCxnSpPr/>
          <p:nvPr/>
        </p:nvCxnSpPr>
        <p:spPr>
          <a:xfrm>
            <a:off x="6239880" y="100980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319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0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1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2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FD9F93E-B451-4DDE-92E3-F1F9F1161685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 full of liquid after 4:10 h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dt" idx="37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5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326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27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28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9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30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1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2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333" name="Gerader Verbinder 8"/>
          <p:cNvCxnSpPr/>
          <p:nvPr/>
        </p:nvCxnSpPr>
        <p:spPr>
          <a:xfrm>
            <a:off x="7031880" y="109368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334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5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6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7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861F65F-9376-4FCC-8FE3-850310B071D9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dt" idx="38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9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340" name="Diagramm 7"/>
          <p:cNvGraphicFramePr/>
          <p:nvPr/>
        </p:nvGraphicFramePr>
        <p:xfrm>
          <a:off x="376200" y="1010160"/>
          <a:ext cx="8523360" cy="508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41" name="Textfeld 3"/>
          <p:cNvSpPr/>
          <p:nvPr/>
        </p:nvSpPr>
        <p:spPr>
          <a:xfrm>
            <a:off x="9411120" y="1196640"/>
            <a:ext cx="2232000" cy="4428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Coldhead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42" name="Textfeld 9"/>
          <p:cNvSpPr/>
          <p:nvPr/>
        </p:nvSpPr>
        <p:spPr>
          <a:xfrm>
            <a:off x="9411120" y="1833840"/>
            <a:ext cx="1852200" cy="4428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In [K]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3" name="Textfeld 10"/>
          <p:cNvSpPr/>
          <p:nvPr/>
        </p:nvSpPr>
        <p:spPr>
          <a:xfrm>
            <a:off x="9411120" y="2470680"/>
            <a:ext cx="2091240" cy="442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 Mod Out [K]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44" name="Textfeld 11"/>
          <p:cNvSpPr/>
          <p:nvPr/>
        </p:nvSpPr>
        <p:spPr>
          <a:xfrm>
            <a:off x="9411120" y="3107520"/>
            <a:ext cx="2699280" cy="4428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Pump speed [rpm]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5" name="Textfeld 12"/>
          <p:cNvSpPr/>
          <p:nvPr/>
        </p:nvSpPr>
        <p:spPr>
          <a:xfrm>
            <a:off x="9411120" y="3744360"/>
            <a:ext cx="2733120" cy="4428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Gas pressure [bar]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6" name="Textfeld 13"/>
          <p:cNvSpPr/>
          <p:nvPr/>
        </p:nvSpPr>
        <p:spPr>
          <a:xfrm>
            <a:off x="9411120" y="4381200"/>
            <a:ext cx="1553400" cy="4428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Mass flow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347" name="Gerader Verbinder 8"/>
          <p:cNvCxnSpPr/>
          <p:nvPr/>
        </p:nvCxnSpPr>
        <p:spPr>
          <a:xfrm>
            <a:off x="8309520" y="1093680"/>
            <a:ext cx="360" cy="5301360"/>
          </a:xfrm>
          <a:prstGeom prst="straightConnector1">
            <a:avLst/>
          </a:prstGeom>
          <a:ln w="44450">
            <a:solidFill>
              <a:srgbClr val="DF0F44"/>
            </a:solidFill>
          </a:ln>
        </p:spPr>
      </p:cxnSp>
      <p:sp>
        <p:nvSpPr>
          <p:cNvPr id="348" name="PlaceHolder 2"/>
          <p:cNvSpPr>
            <a:spLocks noGrp="1"/>
          </p:cNvSpPr>
          <p:nvPr>
            <p:ph hasCustomPrompt="1"/>
          </p:nvPr>
        </p:nvSpPr>
        <p:spPr>
          <a:xfrm>
            <a:off x="376200" y="289800"/>
            <a:ext cx="7775280" cy="1047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Temperature stable after 5:15 h: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18.8 K moderator temp.  3.5 bar H</a:t>
            </a:r>
            <a:r>
              <a:rPr lang="de-DE" sz="2900" b="1" u="none" strike="noStrike" baseline="-25000">
                <a:solidFill>
                  <a:srgbClr val="0A2D6E"/>
                </a:solidFill>
                <a:effectLst/>
                <a:uFillTx/>
                <a:latin typeface="Arial"/>
              </a:rPr>
              <a:t>2</a:t>
            </a: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 pressure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9" name="Textfeld 14"/>
          <p:cNvSpPr/>
          <p:nvPr/>
        </p:nvSpPr>
        <p:spPr>
          <a:xfrm>
            <a:off x="74880" y="1255320"/>
            <a:ext cx="63972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0" name="Textfeld 15"/>
          <p:cNvSpPr/>
          <p:nvPr/>
        </p:nvSpPr>
        <p:spPr>
          <a:xfrm>
            <a:off x="189360" y="2498400"/>
            <a:ext cx="52560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1" name="Textfeld 16"/>
          <p:cNvSpPr/>
          <p:nvPr/>
        </p:nvSpPr>
        <p:spPr>
          <a:xfrm>
            <a:off x="303840" y="3741480"/>
            <a:ext cx="41184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2" name="Textfeld 17"/>
          <p:cNvSpPr/>
          <p:nvPr/>
        </p:nvSpPr>
        <p:spPr>
          <a:xfrm>
            <a:off x="418320" y="4984920"/>
            <a:ext cx="298080" cy="48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 anchorCtr="1">
            <a:spAutoFit/>
          </a:bodyPr>
          <a:p>
            <a:pPr algn="r" defTabSz="457200">
              <a:lnSpc>
                <a:spcPct val="95000"/>
              </a:lnSpc>
            </a:pP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38EBB1A-9323-4151-B2E4-A22C4D000ED3}" type="slidenum">
              <a:t>34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Team: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dt" idx="39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5" name="Textfeld 2"/>
          <p:cNvSpPr/>
          <p:nvPr/>
        </p:nvSpPr>
        <p:spPr>
          <a:xfrm>
            <a:off x="191520" y="1196640"/>
            <a:ext cx="1843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endParaRPr lang="de-DE" sz="2400" b="0" u="none" strike="noStrike" baseline="-2500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6" name="Textfeld 3"/>
          <p:cNvSpPr/>
          <p:nvPr/>
        </p:nvSpPr>
        <p:spPr>
          <a:xfrm>
            <a:off x="480600" y="1196640"/>
            <a:ext cx="9611640" cy="535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Design (Main cryostat): S. Eisenhut, TU Dresden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Design (Moderator plug): A. Schwab, J. Baggemann, JCNS-HBS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Main components borrowed: Y. Beßler, ZEA-1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Manufacturing, assembly: JCNS workshop, esp. S. Pistel, N. Bernard</a:t>
            </a:r>
            <a:br>
              <a:rPr sz="2400"/>
            </a:b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Project management: F. Suxdorf, JCNS instrument technology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Commissioning: M. Hannot, R. Rings, E. Rosenthal, ZEA-1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Neutron measurements: M.-A. Paulin, LLB Saclay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F9AB670-932B-4EFB-95AD-D898643EA9F6}" type="slidenum">
              <a:t>35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uppieren 29"/>
          <p:cNvGrpSpPr/>
          <p:nvPr/>
        </p:nvGrpSpPr>
        <p:grpSpPr>
          <a:xfrm>
            <a:off x="471240" y="292680"/>
            <a:ext cx="11538720" cy="6436080"/>
            <a:chOff x="471240" y="292680"/>
            <a:chExt cx="11538720" cy="6436080"/>
          </a:xfrm>
        </p:grpSpPr>
        <p:sp>
          <p:nvSpPr>
            <p:cNvPr id="358" name="Rechteck 24"/>
            <p:cNvSpPr/>
            <p:nvPr/>
          </p:nvSpPr>
          <p:spPr>
            <a:xfrm>
              <a:off x="4143600" y="836640"/>
              <a:ext cx="2006280" cy="589212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pPr defTabSz="457200">
                <a:lnSpc>
                  <a:spcPct val="100000"/>
                </a:lnSpc>
              </a:pPr>
              <a:endPara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9" name="Rechteck 7"/>
            <p:cNvSpPr/>
            <p:nvPr/>
          </p:nvSpPr>
          <p:spPr>
            <a:xfrm>
              <a:off x="471240" y="836640"/>
              <a:ext cx="3679560" cy="589212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pPr defTabSz="457200">
                <a:lnSpc>
                  <a:spcPct val="100000"/>
                </a:lnSpc>
              </a:pPr>
              <a:endPara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0" name="Textplatzhalter 1"/>
            <p:cNvSpPr/>
            <p:nvPr/>
          </p:nvSpPr>
          <p:spPr>
            <a:xfrm>
              <a:off x="480600" y="292680"/>
              <a:ext cx="7822800" cy="542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noAutofit/>
            </a:bodyPr>
            <a:p>
              <a:pPr defTabSz="457200">
                <a:lnSpc>
                  <a:spcPct val="114000"/>
                </a:lnSpc>
                <a:spcAft>
                  <a:spcPts val="601"/>
                </a:spcAft>
                <a:tabLst>
                  <a:tab pos="0" algn="l"/>
                </a:tabLst>
              </a:pPr>
              <a:r>
                <a:rPr lang="de-DE" sz="2900" b="1" u="none" strike="noStrike">
                  <a:solidFill>
                    <a:srgbClr val="0A2D6E"/>
                  </a:solidFill>
                  <a:effectLst/>
                  <a:uFillTx/>
                  <a:latin typeface="Arial"/>
                </a:rPr>
                <a:t>HBS Team</a:t>
              </a:r>
              <a:endParaRPr lang="en-US" sz="29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61" name="Gruppieren 3"/>
            <p:cNvGrpSpPr/>
            <p:nvPr/>
          </p:nvGrpSpPr>
          <p:grpSpPr>
            <a:xfrm>
              <a:off x="538920" y="980640"/>
              <a:ext cx="5555880" cy="5532480"/>
              <a:chOff x="538920" y="980640"/>
              <a:chExt cx="5555880" cy="5532480"/>
            </a:xfrm>
          </p:grpSpPr>
          <p:pic>
            <p:nvPicPr>
              <p:cNvPr id="362" name="Picture 12" descr="JCNS_600dpi"/>
              <p:cNvPicPr/>
              <p:nvPr/>
            </p:nvPicPr>
            <p:blipFill>
              <a:blip r:embed="rId1"/>
              <a:stretch/>
            </p:blipFill>
            <p:spPr>
              <a:xfrm>
                <a:off x="622440" y="980640"/>
                <a:ext cx="1202040" cy="4564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63" name="Textfeld 18"/>
              <p:cNvSpPr/>
              <p:nvPr/>
            </p:nvSpPr>
            <p:spPr>
              <a:xfrm>
                <a:off x="538920" y="1436760"/>
                <a:ext cx="1922760" cy="5076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J. Baggemann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Th. Brückel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J. Chen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T. Claudio-Weber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T. Cronert (</a:t>
                </a:r>
                <a:r>
                  <a:rPr lang="en-GB" sz="12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†</a:t>
                </a: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)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Q. Ding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P.-E. Doege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M. El Barbari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T. Gutberlet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H. Kleines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J. Li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K. Lieutenant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Z. Ma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E. Mauerhofer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N. Ophoven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I. Pechenitzkiy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U. Rücker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S.A. Sambamurthy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N. Schmidt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A. Schwab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D. Shabani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E. Vezhlev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J. Voigt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P. Zakalek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endParaRPr lang="en-US" sz="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Design, </a:t>
                </a: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verification,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instrumentation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364" name="Textfeld 19"/>
              <p:cNvSpPr/>
              <p:nvPr/>
            </p:nvSpPr>
            <p:spPr>
              <a:xfrm>
                <a:off x="2320200" y="1412640"/>
                <a:ext cx="1804680" cy="4602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lang="de-DE" sz="1400" b="1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ZEA-1: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Y. Bessler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R. Hanslik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R. Achten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M. Hannot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F. Löchte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E. Rosenthal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R. Rings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Engineering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4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400" b="1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IKP-4: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O. Felden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R. Gebel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A. Lehrach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M. Rimmler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</a:t>
                </a: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Nuclear physics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endParaRPr lang="en-US" sz="10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r>
                  <a:rPr lang="en-US" sz="1400" b="1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INM-5: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  <a:spcAft>
                    <a:spcPts val="601"/>
                  </a:spcAft>
                </a:pPr>
                <a:r>
                  <a:rPr lang="en-US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 B. Neumaier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Radio isotopes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365" name="Picture 17" descr="Institut f�r Nukleare Entsorgung und Techniktransfer"/>
              <p:cNvPicPr/>
              <p:nvPr/>
            </p:nvPicPr>
            <p:blipFill>
              <a:blip r:embed="rId2"/>
              <a:srcRect l="0" t="0" r="-3514" b="0"/>
              <a:stretch/>
            </p:blipFill>
            <p:spPr>
              <a:xfrm>
                <a:off x="4325760" y="1027800"/>
                <a:ext cx="1029960" cy="3441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66" name="Textfeld 34"/>
              <p:cNvSpPr/>
              <p:nvPr/>
            </p:nvSpPr>
            <p:spPr>
              <a:xfrm>
                <a:off x="4286880" y="1396080"/>
                <a:ext cx="1416600" cy="958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   </a:t>
                </a: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S. Böhm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R. Nabbi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r>
                  <a:rPr lang="en-US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Nuclear simul</a:t>
                </a:r>
                <a:r>
                  <a:rPr lang="en-US" sz="1400" b="1" i="1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.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367" name="Picture 4" descr="Bild in Originalgröße anzeigen"/>
              <p:cNvPicPr/>
              <p:nvPr/>
            </p:nvPicPr>
            <p:blipFill>
              <a:blip r:embed="rId3"/>
              <a:stretch/>
            </p:blipFill>
            <p:spPr>
              <a:xfrm>
                <a:off x="4325760" y="2277000"/>
                <a:ext cx="1029960" cy="301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68" name="Textfeld 36"/>
              <p:cNvSpPr/>
              <p:nvPr/>
            </p:nvSpPr>
            <p:spPr>
              <a:xfrm>
                <a:off x="4316760" y="2616120"/>
                <a:ext cx="1603080" cy="1101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Ch.Haberstroh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M. Klaus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S. Eisenhut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C. Lange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Liquid H</a:t>
                </a:r>
                <a:r>
                  <a:rPr lang="de-DE" sz="1400" b="1" i="1" u="none" strike="noStrike" baseline="-25000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2</a:t>
                </a: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, AKR-2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369" name="Grafik 37"/>
              <p:cNvPicPr/>
              <p:nvPr/>
            </p:nvPicPr>
            <p:blipFill>
              <a:blip r:embed="rId4"/>
              <a:stretch/>
            </p:blipFill>
            <p:spPr>
              <a:xfrm>
                <a:off x="2462400" y="1056960"/>
                <a:ext cx="1087560" cy="3164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70" name="Picture 2" descr="IAP Logo"/>
              <p:cNvPicPr/>
              <p:nvPr/>
            </p:nvPicPr>
            <p:blipFill>
              <a:blip r:embed="rId5"/>
              <a:stretch/>
            </p:blipFill>
            <p:spPr>
              <a:xfrm>
                <a:off x="4325040" y="3807000"/>
                <a:ext cx="615240" cy="3412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71" name="Textfeld 39"/>
              <p:cNvSpPr/>
              <p:nvPr/>
            </p:nvSpPr>
            <p:spPr>
              <a:xfrm>
                <a:off x="4344120" y="4149000"/>
                <a:ext cx="1488240" cy="1568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H. Podlech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O. Meusel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Accelerator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601"/>
                  </a:spcBef>
                </a:pP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endParaRPr lang="en-US" sz="9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de-DE" sz="12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rPr>
                  <a:t>    W. Barth</a:t>
                </a:r>
                <a:endPara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de-DE" sz="1400" b="1" i="1" u="none" strike="noStrike">
                    <a:solidFill>
                      <a:srgbClr val="18541D"/>
                    </a:solidFill>
                    <a:effectLst/>
                    <a:uFillTx/>
                    <a:latin typeface="Calibri"/>
                  </a:rPr>
                  <a:t>- Accelerator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grpSp>
            <p:nvGrpSpPr>
              <p:cNvPr id="372" name="Gruppieren 2"/>
              <p:cNvGrpSpPr/>
              <p:nvPr/>
            </p:nvGrpSpPr>
            <p:grpSpPr>
              <a:xfrm>
                <a:off x="4316760" y="4869000"/>
                <a:ext cx="1778040" cy="363960"/>
                <a:chOff x="4316760" y="4869000"/>
                <a:chExt cx="1778040" cy="363960"/>
              </a:xfrm>
            </p:grpSpPr>
            <p:pic>
              <p:nvPicPr>
                <p:cNvPr id="373" name="Bild 3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4316760" y="4878720"/>
                  <a:ext cx="1778040" cy="354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sp>
              <p:nvSpPr>
                <p:cNvPr id="374" name="Textfeld 41"/>
                <p:cNvSpPr/>
                <p:nvPr/>
              </p:nvSpPr>
              <p:spPr>
                <a:xfrm>
                  <a:off x="4956480" y="4869000"/>
                  <a:ext cx="669240" cy="3196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tIns="45000" rIns="90000" bIns="45000" anchor="t">
                  <a:spAutoFit/>
                </a:bodyPr>
                <a:p>
                  <a:pPr defTabSz="457200">
                    <a:lnSpc>
                      <a:spcPct val="95000"/>
                    </a:lnSpc>
                  </a:pPr>
                  <a:r>
                    <a:rPr lang="en-US" sz="1590" b="1" u="none" strike="noStrike">
                      <a:solidFill>
                        <a:srgbClr val="0070C0"/>
                      </a:solidFill>
                      <a:effectLst/>
                      <a:uFillTx/>
                      <a:latin typeface="Arial"/>
                    </a:rPr>
                    <a:t>/ HIM</a:t>
                  </a:r>
                  <a:endParaRPr lang="en-US" sz="159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endParaRPr>
                </a:p>
              </p:txBody>
            </p:sp>
          </p:grpSp>
        </p:grpSp>
        <p:pic>
          <p:nvPicPr>
            <p:cNvPr id="375" name="Grafik 22"/>
            <p:cNvPicPr/>
            <p:nvPr/>
          </p:nvPicPr>
          <p:blipFill>
            <a:blip r:embed="rId7"/>
            <a:stretch/>
          </p:blipFill>
          <p:spPr>
            <a:xfrm>
              <a:off x="10575720" y="4411800"/>
              <a:ext cx="1434240" cy="65412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376" name="Gruppieren 26"/>
            <p:cNvGrpSpPr/>
            <p:nvPr/>
          </p:nvGrpSpPr>
          <p:grpSpPr>
            <a:xfrm>
              <a:off x="7248240" y="5517360"/>
              <a:ext cx="1609920" cy="408600"/>
              <a:chOff x="7248240" y="5517360"/>
              <a:chExt cx="1609920" cy="408600"/>
            </a:xfrm>
          </p:grpSpPr>
          <p:pic>
            <p:nvPicPr>
              <p:cNvPr id="377" name="Grafik 24"/>
              <p:cNvPicPr/>
              <p:nvPr/>
            </p:nvPicPr>
            <p:blipFill>
              <a:blip r:embed="rId8"/>
              <a:stretch/>
            </p:blipFill>
            <p:spPr>
              <a:xfrm>
                <a:off x="7248240" y="5517360"/>
                <a:ext cx="408600" cy="408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78" name="Textfeld 25"/>
              <p:cNvSpPr/>
              <p:nvPr/>
            </p:nvSpPr>
            <p:spPr>
              <a:xfrm>
                <a:off x="7542360" y="5547960"/>
                <a:ext cx="1315800" cy="32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de-DE" sz="1600" b="0" u="none" strike="noStrike">
                    <a:solidFill>
                      <a:srgbClr val="0070C0"/>
                    </a:solidFill>
                    <a:effectLst/>
                    <a:uFillTx/>
                    <a:latin typeface="Calibri"/>
                  </a:rPr>
                  <a:t>@hbsneutron</a:t>
                </a:r>
                <a:endParaRPr lang="en-US" sz="16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79" name="Textfeld 28"/>
            <p:cNvSpPr/>
            <p:nvPr/>
          </p:nvSpPr>
          <p:spPr>
            <a:xfrm>
              <a:off x="9696240" y="5535720"/>
              <a:ext cx="23122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lang="de-DE" sz="1600" b="0" u="none" strike="noStrike">
                  <a:solidFill>
                    <a:srgbClr val="0070C0"/>
                  </a:solidFill>
                  <a:effectLst/>
                  <a:uFillTx/>
                  <a:latin typeface="Calibri"/>
                </a:rPr>
                <a:t>https://hbs.fz-juelich.de/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80" name="Gruppieren 31"/>
            <p:cNvGrpSpPr/>
            <p:nvPr/>
          </p:nvGrpSpPr>
          <p:grpSpPr>
            <a:xfrm>
              <a:off x="6527880" y="4001040"/>
              <a:ext cx="3886920" cy="1346040"/>
              <a:chOff x="6527880" y="4001040"/>
              <a:chExt cx="3886920" cy="1346040"/>
            </a:xfrm>
          </p:grpSpPr>
          <p:grpSp>
            <p:nvGrpSpPr>
              <p:cNvPr id="381" name="Gruppieren 5"/>
              <p:cNvGrpSpPr/>
              <p:nvPr/>
            </p:nvGrpSpPr>
            <p:grpSpPr>
              <a:xfrm>
                <a:off x="6527880" y="4001040"/>
                <a:ext cx="3886920" cy="1346040"/>
                <a:chOff x="6527880" y="4001040"/>
                <a:chExt cx="3886920" cy="1346040"/>
              </a:xfrm>
            </p:grpSpPr>
            <p:pic>
              <p:nvPicPr>
                <p:cNvPr id="382" name="Grafik 4"/>
                <p:cNvPicPr/>
                <p:nvPr/>
              </p:nvPicPr>
              <p:blipFill>
                <a:blip r:embed="rId9"/>
                <a:stretch/>
              </p:blipFill>
              <p:spPr>
                <a:xfrm>
                  <a:off x="6527880" y="4001040"/>
                  <a:ext cx="3158640" cy="13460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383" name="Picture 2" descr="Imprint - Research in Germany"/>
                <p:cNvPicPr/>
                <p:nvPr/>
              </p:nvPicPr>
              <p:blipFill>
                <a:blip r:embed="rId10"/>
                <a:stretch/>
              </p:blipFill>
              <p:spPr>
                <a:xfrm>
                  <a:off x="9408240" y="4458240"/>
                  <a:ext cx="1006560" cy="4820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</p:grpSp>
          <p:pic>
            <p:nvPicPr>
              <p:cNvPr id="384" name="Grafik 30"/>
              <p:cNvPicPr/>
              <p:nvPr/>
            </p:nvPicPr>
            <p:blipFill>
              <a:blip r:embed="rId11"/>
              <a:stretch/>
            </p:blipFill>
            <p:spPr>
              <a:xfrm>
                <a:off x="8051760" y="5157360"/>
                <a:ext cx="433800" cy="16416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pic>
          <p:nvPicPr>
            <p:cNvPr id="385" name="Grafik 33"/>
            <p:cNvPicPr/>
            <p:nvPr/>
          </p:nvPicPr>
          <p:blipFill>
            <a:blip r:embed="rId12"/>
            <a:stretch/>
          </p:blipFill>
          <p:spPr>
            <a:xfrm>
              <a:off x="4343040" y="5828400"/>
              <a:ext cx="888120" cy="33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86" name="Textfeld 37"/>
            <p:cNvSpPr/>
            <p:nvPr/>
          </p:nvSpPr>
          <p:spPr>
            <a:xfrm>
              <a:off x="4366800" y="6165360"/>
              <a:ext cx="1474560" cy="466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tIns="45000" rIns="90000" bIns="45000" anchor="t">
              <a:spAutoFit/>
            </a:bodyPr>
            <a:p>
              <a:pPr defTabSz="457200">
                <a:lnSpc>
                  <a:spcPct val="95000"/>
                </a:lnSpc>
              </a:pPr>
              <a:r>
                <a:rPr lang="de-DE" sz="12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  J. Fenske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95000"/>
                </a:lnSpc>
              </a:pPr>
              <a:r>
                <a:rPr lang="de-DE" sz="1400" b="1" i="1" u="none" strike="noStrike"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latin typeface="Calibri"/>
                </a:rPr>
                <a:t>- Instrumentation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87" name="Grafik 27"/>
            <p:cNvPicPr/>
            <p:nvPr/>
          </p:nvPicPr>
          <p:blipFill>
            <a:blip r:embed="rId13"/>
            <a:stretch/>
          </p:blipFill>
          <p:spPr>
            <a:xfrm>
              <a:off x="6950880" y="332640"/>
              <a:ext cx="4257000" cy="361404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Moderators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dt" idx="8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" name="Textfeld 4"/>
          <p:cNvSpPr/>
          <p:nvPr/>
        </p:nvSpPr>
        <p:spPr>
          <a:xfrm>
            <a:off x="8289720" y="1412640"/>
            <a:ext cx="3384000" cy="346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Thermal moderator PE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Reflector 5 cm Pb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  <a:spcAft>
                <a:spcPts val="601"/>
              </a:spcAf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2 cold sources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low-temperature 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He cooled &lt; 10 K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e.g. solid CH</a:t>
            </a: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4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para-H</a:t>
            </a: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2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closed loop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3" name="Grafik 7"/>
          <p:cNvPicPr/>
          <p:nvPr/>
        </p:nvPicPr>
        <p:blipFill>
          <a:blip r:embed="rId1"/>
          <a:stretch/>
        </p:blipFill>
        <p:spPr>
          <a:xfrm>
            <a:off x="407520" y="827640"/>
            <a:ext cx="7568280" cy="425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" name="Textfeld 8"/>
          <p:cNvSpPr/>
          <p:nvPr/>
        </p:nvSpPr>
        <p:spPr>
          <a:xfrm>
            <a:off x="2495520" y="3141000"/>
            <a:ext cx="594720" cy="442800"/>
          </a:xfrm>
          <a:prstGeom prst="rect">
            <a:avLst/>
          </a:prstGeom>
          <a:solidFill>
            <a:schemeClr val="lt1">
              <a:alpha val="3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Textfeld 9"/>
          <p:cNvSpPr/>
          <p:nvPr/>
        </p:nvSpPr>
        <p:spPr>
          <a:xfrm rot="21388800">
            <a:off x="4597920" y="2637000"/>
            <a:ext cx="794880" cy="485280"/>
          </a:xfrm>
          <a:prstGeom prst="rect">
            <a:avLst/>
          </a:prstGeom>
          <a:solidFill>
            <a:schemeClr val="lt1">
              <a:alpha val="2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p-H</a:t>
            </a: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2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6" name="Textfeld 10"/>
          <p:cNvSpPr/>
          <p:nvPr/>
        </p:nvSpPr>
        <p:spPr>
          <a:xfrm rot="222600">
            <a:off x="4204440" y="3430800"/>
            <a:ext cx="1434600" cy="442800"/>
          </a:xfrm>
          <a:prstGeom prst="rect">
            <a:avLst/>
          </a:prstGeom>
          <a:solidFill>
            <a:schemeClr val="lt1">
              <a:alpha val="2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low-temp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7" name="Textfeld 11"/>
          <p:cNvSpPr/>
          <p:nvPr/>
        </p:nvSpPr>
        <p:spPr>
          <a:xfrm>
            <a:off x="2181600" y="1889280"/>
            <a:ext cx="560880" cy="442800"/>
          </a:xfrm>
          <a:prstGeom prst="rect">
            <a:avLst/>
          </a:prstGeom>
          <a:solidFill>
            <a:schemeClr val="lt1">
              <a:alpha val="3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04D73C2-89B6-4724-99C8-50B76F8B6ADF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JULIC Neutron Platform today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dt" idx="9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0" name="Grafik 7"/>
          <p:cNvPicPr/>
          <p:nvPr/>
        </p:nvPicPr>
        <p:blipFill>
          <a:blip r:embed="rId1"/>
          <a:srcRect l="0" t="1570" r="16851" b="0"/>
          <a:stretch/>
        </p:blipFill>
        <p:spPr>
          <a:xfrm>
            <a:off x="0" y="838080"/>
            <a:ext cx="5663520" cy="377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Grafik 9"/>
          <p:cNvPicPr/>
          <p:nvPr/>
        </p:nvPicPr>
        <p:blipFill>
          <a:blip r:embed="rId2"/>
          <a:srcRect l="15348" t="13953" r="0" b="0"/>
          <a:stretch/>
        </p:blipFill>
        <p:spPr>
          <a:xfrm rot="5400000">
            <a:off x="4590720" y="3143880"/>
            <a:ext cx="4724640" cy="270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Grafik 13"/>
          <p:cNvPicPr/>
          <p:nvPr/>
        </p:nvPicPr>
        <p:blipFill>
          <a:blip r:embed="rId3"/>
          <a:srcRect l="10155" t="0" r="0" b="0"/>
          <a:stretch/>
        </p:blipFill>
        <p:spPr>
          <a:xfrm>
            <a:off x="7414920" y="292680"/>
            <a:ext cx="4776840" cy="299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34B41BD-9F0D-4CFB-B9D8-29FDCEBB5385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para-H</a:t>
            </a:r>
            <a:r>
              <a:rPr lang="de-DE" sz="2900" b="1" u="none" strike="noStrike" baseline="-25000">
                <a:solidFill>
                  <a:srgbClr val="0A2D6E"/>
                </a:solidFill>
                <a:effectLst/>
                <a:uFillTx/>
                <a:latin typeface="Arial"/>
              </a:rPr>
              <a:t>2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dt" idx="10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5" name="Textfeld 10"/>
          <p:cNvSpPr/>
          <p:nvPr/>
        </p:nvSpPr>
        <p:spPr>
          <a:xfrm>
            <a:off x="407520" y="5184720"/>
            <a:ext cx="2370600" cy="79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algn="ctr"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Triplet state J=1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 = -1, 0, 1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6" name="Grafik 3"/>
          <p:cNvPicPr/>
          <p:nvPr/>
        </p:nvPicPr>
        <p:blipFill>
          <a:blip r:embed="rId1"/>
          <a:stretch/>
        </p:blipFill>
        <p:spPr>
          <a:xfrm>
            <a:off x="979560" y="1124640"/>
            <a:ext cx="4637520" cy="3771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Textfeld 13"/>
          <p:cNvSpPr/>
          <p:nvPr/>
        </p:nvSpPr>
        <p:spPr>
          <a:xfrm>
            <a:off x="4075920" y="5184720"/>
            <a:ext cx="2468520" cy="11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algn="ctr"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Singlet state J=0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 = 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Ground state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8" name="Textfeld 4"/>
          <p:cNvSpPr/>
          <p:nvPr/>
        </p:nvSpPr>
        <p:spPr>
          <a:xfrm>
            <a:off x="6762960" y="292680"/>
            <a:ext cx="4789800" cy="291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J: Nuclear molecular spin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ΔE = 15.1 meV ≙ 175 K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Forbidden transition ortho ↔ para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Lowest energy inelastic neutron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interaction: Spin-flip in ortho-H</a:t>
            </a: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2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" name="Textfeld 7"/>
          <p:cNvSpPr/>
          <p:nvPr/>
        </p:nvSpPr>
        <p:spPr>
          <a:xfrm>
            <a:off x="2639520" y="4845240"/>
            <a:ext cx="3068280" cy="2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from Wikipedia: Spin isomers of hydrogen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0" name="Grafik 14"/>
          <p:cNvPicPr/>
          <p:nvPr/>
        </p:nvPicPr>
        <p:blipFill>
          <a:blip r:embed="rId2"/>
          <a:stretch/>
        </p:blipFill>
        <p:spPr>
          <a:xfrm>
            <a:off x="7239600" y="3173040"/>
            <a:ext cx="4701240" cy="352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Textfeld 15"/>
          <p:cNvSpPr/>
          <p:nvPr/>
        </p:nvSpPr>
        <p:spPr>
          <a:xfrm>
            <a:off x="9120240" y="6617520"/>
            <a:ext cx="3161520" cy="2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from Wikipedia: Ortho- und Parawasserstoff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860EFEB-B3B3-4080-8F1E-176E6A5DB199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para-H</a:t>
            </a:r>
            <a:r>
              <a:rPr lang="de-DE" sz="2900" b="1" u="none" strike="noStrike" baseline="-25000">
                <a:solidFill>
                  <a:srgbClr val="0A2D6E"/>
                </a:solidFill>
                <a:effectLst/>
                <a:uFillTx/>
                <a:latin typeface="Arial"/>
              </a:rPr>
              <a:t>2</a:t>
            </a: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 as cold moderator material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dt" idx="11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4" name="Grafik 9"/>
          <p:cNvPicPr/>
          <p:nvPr/>
        </p:nvPicPr>
        <p:blipFill>
          <a:blip r:embed="rId1"/>
          <a:stretch/>
        </p:blipFill>
        <p:spPr>
          <a:xfrm>
            <a:off x="-384840" y="885960"/>
            <a:ext cx="7091280" cy="4919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" name="Textfeld 10"/>
          <p:cNvSpPr/>
          <p:nvPr/>
        </p:nvSpPr>
        <p:spPr>
          <a:xfrm>
            <a:off x="7752240" y="842040"/>
            <a:ext cx="4393800" cy="414144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effectLst/>
                <a:uFillTx/>
                <a:latin typeface="Arial"/>
              </a:rPr>
              <a:t> 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6" name="Textfeld 11"/>
          <p:cNvSpPr/>
          <p:nvPr/>
        </p:nvSpPr>
        <p:spPr>
          <a:xfrm>
            <a:off x="6301080" y="1336680"/>
            <a:ext cx="697320" cy="41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0.023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0.074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0.23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0.74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2.3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7.4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23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74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230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ts val="3101"/>
              </a:lnSpc>
            </a:pP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7" name="Textfeld 12"/>
          <p:cNvSpPr/>
          <p:nvPr/>
        </p:nvSpPr>
        <p:spPr>
          <a:xfrm rot="16200000">
            <a:off x="6039000" y="2811240"/>
            <a:ext cx="2118960" cy="35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Mean free path [cm]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C62E60-EC4F-43E5-BE72-6C6B4A121C0B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1-dimensional moderator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dt" idx="12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0" name="Grafik 7"/>
          <p:cNvPicPr/>
          <p:nvPr/>
        </p:nvPicPr>
        <p:blipFill>
          <a:blip r:embed="rId1"/>
          <a:srcRect l="20210" t="0" r="21505" b="0"/>
          <a:stretch/>
        </p:blipFill>
        <p:spPr>
          <a:xfrm>
            <a:off x="695520" y="1340640"/>
            <a:ext cx="4447440" cy="3744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31" name="Gerade Verbindung mit Pfeil 13"/>
          <p:cNvCxnSpPr/>
          <p:nvPr/>
        </p:nvCxnSpPr>
        <p:spPr>
          <a:xfrm flipH="1">
            <a:off x="3374640" y="2132640"/>
            <a:ext cx="921240" cy="1675800"/>
          </a:xfrm>
          <a:prstGeom prst="straightConnector1">
            <a:avLst/>
          </a:prstGeom>
          <a:ln w="15875">
            <a:solidFill>
              <a:srgbClr val="023D6B"/>
            </a:solidFill>
            <a:headEnd len="med" type="triangle" w="lg"/>
            <a:tailEnd len="med" type="triangle" w="lg"/>
          </a:ln>
        </p:spPr>
      </p:cxnSp>
      <p:sp>
        <p:nvSpPr>
          <p:cNvPr id="132" name="Textfeld 15"/>
          <p:cNvSpPr/>
          <p:nvPr/>
        </p:nvSpPr>
        <p:spPr>
          <a:xfrm>
            <a:off x="3887280" y="2808720"/>
            <a:ext cx="1312920" cy="35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12 cm long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33" name="Gerade Verbindung mit Pfeil 16"/>
          <p:cNvCxnSpPr/>
          <p:nvPr/>
        </p:nvCxnSpPr>
        <p:spPr>
          <a:xfrm flipH="1" flipV="1">
            <a:off x="1884960" y="3872880"/>
            <a:ext cx="1188360" cy="132480"/>
          </a:xfrm>
          <a:prstGeom prst="straightConnector1">
            <a:avLst/>
          </a:prstGeom>
          <a:ln w="15875">
            <a:solidFill>
              <a:srgbClr val="023D6B"/>
            </a:solidFill>
            <a:headEnd len="med" type="triangle" w="lg"/>
            <a:tailEnd len="med" type="triangle" w="lg"/>
          </a:ln>
        </p:spPr>
      </p:cxnSp>
      <p:sp>
        <p:nvSpPr>
          <p:cNvPr id="134" name="Textfeld 20"/>
          <p:cNvSpPr/>
          <p:nvPr/>
        </p:nvSpPr>
        <p:spPr>
          <a:xfrm>
            <a:off x="2795040" y="4005000"/>
            <a:ext cx="1120320" cy="35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3.6 cm Ø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5" name="Textfeld 21"/>
          <p:cNvSpPr/>
          <p:nvPr/>
        </p:nvSpPr>
        <p:spPr>
          <a:xfrm>
            <a:off x="5951880" y="836640"/>
            <a:ext cx="5195160" cy="361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Feeding with thermal neutrons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across the entire surface shell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Wingdings"/>
              </a:rPr>
              <a:t>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no extinction effects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Extraction along the axis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95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entire volume contributes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Liquid para-H</a:t>
            </a:r>
            <a:r>
              <a:rPr lang="de-DE" sz="2400" b="0" u="none" strike="noStrike" baseline="-25000">
                <a:solidFill>
                  <a:schemeClr val="dk1"/>
                </a:solidFill>
                <a:effectLst/>
                <a:uFillTx/>
                <a:latin typeface="Arial"/>
              </a:rPr>
              <a:t>2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flow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Aim: build a simple and safe device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168E882-ABFD-45AB-AC23-61A56C157C10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hasCustomPrompt="1"/>
          </p:nvPr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Closed-loop para-H</a:t>
            </a:r>
            <a:r>
              <a:rPr lang="de-DE" sz="2900" b="1" u="none" strike="noStrike" baseline="-25000">
                <a:solidFill>
                  <a:srgbClr val="0A2D6E"/>
                </a:solidFill>
                <a:effectLst/>
                <a:uFillTx/>
                <a:latin typeface="Arial"/>
              </a:rPr>
              <a:t>2</a:t>
            </a:r>
            <a:r>
              <a:rPr lang="de-DE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 moderator cryostat</a:t>
            </a:r>
            <a:endParaRPr lang="en-US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dt" idx="13"/>
          </p:nvPr>
        </p:nvSpPr>
        <p:spPr>
          <a:xfrm>
            <a:off x="9158040" y="6497640"/>
            <a:ext cx="959760" cy="36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14-Dec-17</a:t>
            </a: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8" name="Grafik 7"/>
          <p:cNvPicPr/>
          <p:nvPr/>
        </p:nvPicPr>
        <p:blipFill>
          <a:blip r:embed="rId1"/>
          <a:stretch/>
        </p:blipFill>
        <p:spPr>
          <a:xfrm>
            <a:off x="407520" y="975600"/>
            <a:ext cx="6984360" cy="490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Textfeld 3"/>
          <p:cNvSpPr/>
          <p:nvPr/>
        </p:nvSpPr>
        <p:spPr>
          <a:xfrm>
            <a:off x="7716600" y="692640"/>
            <a:ext cx="4462560" cy="57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Sealed-in hydrogen volume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(800 bar l at room temperature)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Continuous operation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Liquid hydrogen is moderator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</a:t>
            </a:r>
            <a:r>
              <a:rPr lang="de-DE" sz="2400" b="0" u="sng" strike="noStrike">
                <a:solidFill>
                  <a:schemeClr val="dk1"/>
                </a:solidFill>
                <a:effectLst/>
                <a:uFillTx/>
                <a:latin typeface="Arial"/>
              </a:rPr>
              <a:t>and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cooling medium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Infrastructure: 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  3-ph AC 16 A power</a:t>
            </a:r>
            <a:br>
              <a:rPr sz="2400"/>
            </a:b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  cooling water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    (computer network)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Idea: 2020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Realization: 2022-23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6C26B95-F7B5-4DD1-BD4A-5CDC5E803317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Juelich_PowerPoint_16x9">
  <a:themeElements>
    <a:clrScheme name="Benutzerdefiniert 292">
      <a:dk1>
        <a:srgbClr val="000000"/>
      </a:dk1>
      <a:lt1>
        <a:srgbClr val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Application>Collabora_Office/25.04.9.4$Linux_X86_64 LibreOffice_project/bbf180856f1919e69a04fdf6175ff4f11f52e1db</Application>
  <AppVersion>15.0000</AppVersion>
  <Words>1215</Words>
  <Paragraphs>395</Paragraphs>
  <Company>Forschungszentrum Jülich GmbH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2017-12-08T09:28:11Z</dcterms:created>
  <dc:creator>Laengner, Ruth</dc:creator>
  <dc:description/>
  <dc:language>en-US</dc:language>
  <cp:lastModifiedBy>Ulrich Rücker</cp:lastModifiedBy>
  <cp:lastPrinted>2024-04-17T14:45:00Z</cp:lastPrinted>
  <dcterms:modified xsi:type="dcterms:W3CDTF">2026-04-13T11:59:06Z</dcterms:modified>
  <cp:revision>272</cp:revision>
  <dc:subject/>
  <dc:title>headline der 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3</vt:r8>
  </property>
  <property fmtid="{D5CDD505-2E9C-101B-9397-08002B2CF9AE}" pid="3" name="Notes">
    <vt:r8>1</vt:r8>
  </property>
  <property fmtid="{D5CDD505-2E9C-101B-9397-08002B2CF9AE}" pid="4" name="PresentationFormat">
    <vt:lpwstr>Breitbild</vt:lpwstr>
  </property>
  <property fmtid="{D5CDD505-2E9C-101B-9397-08002B2CF9AE}" pid="5" name="Slides">
    <vt:r8>36</vt:r8>
  </property>
</Properties>
</file>