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7.xml" ContentType="application/vnd.openxmlformats-officedocument.presentationml.tags+xml"/>
  <Override PartName="/ppt/notesSlides/notesSlide1.xml" ContentType="application/vnd.openxmlformats-officedocument.presentationml.notesSlide+xml"/>
  <Override PartName="/ppt/tags/tag18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50" r:id="rId1"/>
    <p:sldMasterId id="2147483762" r:id="rId2"/>
    <p:sldMasterId id="2147483839" r:id="rId3"/>
    <p:sldMasterId id="2147483853" r:id="rId4"/>
  </p:sldMasterIdLst>
  <p:notesMasterIdLst>
    <p:notesMasterId r:id="rId39"/>
  </p:notesMasterIdLst>
  <p:sldIdLst>
    <p:sldId id="256" r:id="rId5"/>
    <p:sldId id="257" r:id="rId6"/>
    <p:sldId id="279" r:id="rId7"/>
    <p:sldId id="282" r:id="rId8"/>
    <p:sldId id="1320" r:id="rId9"/>
    <p:sldId id="283" r:id="rId10"/>
    <p:sldId id="284" r:id="rId11"/>
    <p:sldId id="258" r:id="rId12"/>
    <p:sldId id="350" r:id="rId13"/>
    <p:sldId id="285" r:id="rId14"/>
    <p:sldId id="286" r:id="rId15"/>
    <p:sldId id="342" r:id="rId16"/>
    <p:sldId id="1317" r:id="rId17"/>
    <p:sldId id="1327" r:id="rId18"/>
    <p:sldId id="345" r:id="rId19"/>
    <p:sldId id="307" r:id="rId20"/>
    <p:sldId id="348" r:id="rId21"/>
    <p:sldId id="1329" r:id="rId22"/>
    <p:sldId id="333" r:id="rId23"/>
    <p:sldId id="310" r:id="rId24"/>
    <p:sldId id="263" r:id="rId25"/>
    <p:sldId id="305" r:id="rId26"/>
    <p:sldId id="1312" r:id="rId27"/>
    <p:sldId id="1827" r:id="rId28"/>
    <p:sldId id="1321" r:id="rId29"/>
    <p:sldId id="1316" r:id="rId30"/>
    <p:sldId id="1319" r:id="rId31"/>
    <p:sldId id="1326" r:id="rId32"/>
    <p:sldId id="4444" r:id="rId33"/>
    <p:sldId id="4445" r:id="rId34"/>
    <p:sldId id="4443" r:id="rId35"/>
    <p:sldId id="4441" r:id="rId36"/>
    <p:sldId id="326" r:id="rId37"/>
    <p:sldId id="337" r:id="rId38"/>
  </p:sldIdLst>
  <p:sldSz cx="12192000" cy="6858000"/>
  <p:notesSz cx="6858000" cy="9144000"/>
  <p:custDataLst>
    <p:tags r:id="rId40"/>
  </p:custDataLst>
  <p:defaultTextStyle>
    <a:defPPr>
      <a:defRPr lang="zh-CN"/>
    </a:defPPr>
    <a:lvl1pPr marL="0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54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32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09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86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62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418" algn="l" defTabSz="91435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J.江" initials="W用" lastIdx="1" clrIdx="0"/>
  <p:cmAuthor id="299209568" name="耿艳胜" initials="耿" lastIdx="5" clrIdx="1"/>
  <p:cmAuthor id="1" name="子锋 林" initials="子锋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64" autoAdjust="0"/>
    <p:restoredTop sz="89516" autoAdjust="0"/>
  </p:normalViewPr>
  <p:slideViewPr>
    <p:cSldViewPr snapToGrid="0" showGuides="1">
      <p:cViewPr varScale="1">
        <p:scale>
          <a:sx n="101" d="100"/>
          <a:sy n="101" d="100"/>
        </p:scale>
        <p:origin x="280" y="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ags" Target="tags/tag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10E3DC-BB2A-4AC4-B1CE-8BCF024A329C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7E46476A-0019-4EFA-9880-F622B5B90C76}">
      <dgm:prSet phldrT="[文本]" custT="1"/>
      <dgm:spPr/>
      <dgm:t>
        <a:bodyPr/>
        <a:lstStyle/>
        <a:p>
          <a:pPr>
            <a:spcAft>
              <a:spcPts val="1200"/>
            </a:spcAft>
          </a:pPr>
          <a:r>
            <a:rPr lang="en-US" altLang="zh-CN" sz="2400" b="1" i="0" dirty="0">
              <a:solidFill>
                <a:srgbClr val="C00000"/>
              </a:solidFill>
              <a:latin typeface="Arial Narrow" panose="020B0606020202030204" pitchFamily="34" charset="0"/>
            </a:rPr>
            <a:t>Better</a:t>
          </a:r>
          <a:r>
            <a:rPr lang="en-US" sz="2400" b="1" i="0" dirty="0">
              <a:latin typeface="Arial Narrow" panose="020B0606020202030204" pitchFamily="34" charset="0"/>
            </a:rPr>
            <a:t> Operational Capability </a:t>
          </a:r>
        </a:p>
        <a:p>
          <a:pPr>
            <a:spcAft>
              <a:spcPts val="1200"/>
            </a:spcAft>
          </a:pPr>
          <a:r>
            <a:rPr lang="en-US" sz="2400" b="0" i="0" dirty="0">
              <a:latin typeface="Arial Narrow" panose="020B0606020202030204" pitchFamily="34" charset="0"/>
            </a:rPr>
            <a:t>(Load Capacity/Shear Force/Reliability/Durability, etc.)</a:t>
          </a:r>
          <a:endParaRPr lang="zh-CN" altLang="en-US" sz="2400" dirty="0">
            <a:latin typeface="Arial Narrow" panose="020B0606020202030204" pitchFamily="34" charset="0"/>
          </a:endParaRPr>
        </a:p>
      </dgm:t>
    </dgm:pt>
    <dgm:pt modelId="{7EA3C0E7-DEFE-4722-A665-4E1CDECE5881}" type="parTrans" cxnId="{6563F7B1-A012-4174-A712-FD9CF949EC2A}">
      <dgm:prSet/>
      <dgm:spPr/>
      <dgm:t>
        <a:bodyPr/>
        <a:lstStyle/>
        <a:p>
          <a:endParaRPr lang="zh-CN" altLang="en-US" sz="2000"/>
        </a:p>
      </dgm:t>
    </dgm:pt>
    <dgm:pt modelId="{856F8006-F590-4821-A4B7-37D9D11B2AB4}" type="sibTrans" cxnId="{6563F7B1-A012-4174-A712-FD9CF949EC2A}">
      <dgm:prSet/>
      <dgm:spPr/>
      <dgm:t>
        <a:bodyPr/>
        <a:lstStyle/>
        <a:p>
          <a:endParaRPr lang="zh-CN" altLang="en-US" sz="2000"/>
        </a:p>
      </dgm:t>
    </dgm:pt>
    <dgm:pt modelId="{8AF60F43-8A7A-44A1-8C61-C6ECAF1A7715}">
      <dgm:prSet phldrT="[文本]" custT="1"/>
      <dgm:spPr/>
      <dgm:t>
        <a:bodyPr/>
        <a:lstStyle/>
        <a:p>
          <a:pPr>
            <a:spcAft>
              <a:spcPts val="1200"/>
            </a:spcAft>
          </a:pPr>
          <a:r>
            <a:rPr lang="en-US" sz="2400" b="1" i="0" dirty="0">
              <a:solidFill>
                <a:srgbClr val="C00000"/>
              </a:solidFill>
              <a:latin typeface="Arial Narrow" panose="020B0606020202030204" pitchFamily="34" charset="0"/>
            </a:rPr>
            <a:t>Faster</a:t>
          </a:r>
          <a:r>
            <a:rPr lang="en-US" sz="2400" b="1" i="0" dirty="0">
              <a:latin typeface="Arial Narrow" panose="020B0606020202030204" pitchFamily="34" charset="0"/>
            </a:rPr>
            <a:t> Diagnostic Capability</a:t>
          </a:r>
        </a:p>
        <a:p>
          <a:pPr>
            <a:spcAft>
              <a:spcPts val="1200"/>
            </a:spcAft>
          </a:pPr>
          <a:r>
            <a:rPr lang="en-US" sz="2400" b="0" i="0" dirty="0">
              <a:latin typeface="Arial Narrow" panose="020B0606020202030204" pitchFamily="34" charset="0"/>
            </a:rPr>
            <a:t> (Quick faults diagnostic  and response/Leak Monitoring/Material Failure Analysis, etc.)</a:t>
          </a:r>
          <a:endParaRPr lang="zh-CN" altLang="en-US" sz="2400" dirty="0">
            <a:latin typeface="Arial Narrow" panose="020B0606020202030204" pitchFamily="34" charset="0"/>
          </a:endParaRPr>
        </a:p>
      </dgm:t>
    </dgm:pt>
    <dgm:pt modelId="{E8581CCD-79A5-498E-A532-157108EA5C70}" type="parTrans" cxnId="{E860C4BD-636B-4E1E-B5A2-D66697B35193}">
      <dgm:prSet/>
      <dgm:spPr/>
      <dgm:t>
        <a:bodyPr/>
        <a:lstStyle/>
        <a:p>
          <a:endParaRPr lang="zh-CN" altLang="en-US" sz="2000"/>
        </a:p>
      </dgm:t>
    </dgm:pt>
    <dgm:pt modelId="{A37563BA-2EAD-4F5A-8F04-C6BDAB1DF776}" type="sibTrans" cxnId="{E860C4BD-636B-4E1E-B5A2-D66697B35193}">
      <dgm:prSet/>
      <dgm:spPr/>
      <dgm:t>
        <a:bodyPr/>
        <a:lstStyle/>
        <a:p>
          <a:endParaRPr lang="zh-CN" altLang="en-US" sz="2000"/>
        </a:p>
      </dgm:t>
    </dgm:pt>
    <dgm:pt modelId="{F1CD165C-FACF-4AB7-8552-5CE4C140BE92}">
      <dgm:prSet phldrT="[文本]" custT="1"/>
      <dgm:spPr/>
      <dgm:t>
        <a:bodyPr/>
        <a:lstStyle/>
        <a:p>
          <a:pPr>
            <a:spcAft>
              <a:spcPts val="1200"/>
            </a:spcAft>
          </a:pPr>
          <a:r>
            <a:rPr lang="en-US" sz="2400" b="1" i="0" dirty="0">
              <a:solidFill>
                <a:srgbClr val="C00000"/>
              </a:solidFill>
              <a:latin typeface="Arial Narrow" panose="020B0606020202030204" pitchFamily="34" charset="0"/>
            </a:rPr>
            <a:t>Finer</a:t>
          </a:r>
          <a:r>
            <a:rPr lang="en-US" sz="2400" b="1" i="0" dirty="0">
              <a:latin typeface="Arial Narrow" panose="020B0606020202030204" pitchFamily="34" charset="0"/>
            </a:rPr>
            <a:t> Observational Capability </a:t>
          </a:r>
        </a:p>
        <a:p>
          <a:pPr>
            <a:spcAft>
              <a:spcPts val="1200"/>
            </a:spcAft>
          </a:pPr>
          <a:r>
            <a:rPr lang="en-US" sz="2400" b="0" i="0" dirty="0">
              <a:latin typeface="Arial Narrow" panose="020B0606020202030204" pitchFamily="34" charset="0"/>
            </a:rPr>
            <a:t>(Optical/Electronic/</a:t>
          </a:r>
          <a:r>
            <a:rPr lang="en-US" altLang="zh-CN" sz="2400" b="0" i="0" dirty="0">
              <a:latin typeface="Arial Narrow" panose="020B0606020202030204" pitchFamily="34" charset="0"/>
            </a:rPr>
            <a:t>neutron</a:t>
          </a:r>
          <a:r>
            <a:rPr lang="en-US" sz="2400" b="0" i="0" dirty="0">
              <a:latin typeface="Arial Narrow" panose="020B0606020202030204" pitchFamily="34" charset="0"/>
            </a:rPr>
            <a:t>, etc.)</a:t>
          </a:r>
          <a:endParaRPr lang="zh-CN" altLang="en-US" sz="2400" dirty="0">
            <a:latin typeface="Arial Narrow" panose="020B0606020202030204" pitchFamily="34" charset="0"/>
          </a:endParaRPr>
        </a:p>
      </dgm:t>
    </dgm:pt>
    <dgm:pt modelId="{7FC29699-B749-4262-8991-8D09E70BDB95}" type="parTrans" cxnId="{D64762FB-8694-4EF0-BA08-1E6AB7D74A78}">
      <dgm:prSet/>
      <dgm:spPr/>
      <dgm:t>
        <a:bodyPr/>
        <a:lstStyle/>
        <a:p>
          <a:endParaRPr lang="zh-CN" altLang="en-US" sz="2000"/>
        </a:p>
      </dgm:t>
    </dgm:pt>
    <dgm:pt modelId="{C480A320-F6AE-4C28-B091-C5F1AC65E406}" type="sibTrans" cxnId="{D64762FB-8694-4EF0-BA08-1E6AB7D74A78}">
      <dgm:prSet/>
      <dgm:spPr/>
      <dgm:t>
        <a:bodyPr/>
        <a:lstStyle/>
        <a:p>
          <a:endParaRPr lang="zh-CN" altLang="en-US" sz="2000"/>
        </a:p>
      </dgm:t>
    </dgm:pt>
    <dgm:pt modelId="{8BEBF0B6-3329-44DE-9658-281E306934FD}" type="pres">
      <dgm:prSet presAssocID="{1A10E3DC-BB2A-4AC4-B1CE-8BCF024A329C}" presName="arrowDiagram" presStyleCnt="0">
        <dgm:presLayoutVars>
          <dgm:chMax val="5"/>
          <dgm:dir/>
          <dgm:resizeHandles val="exact"/>
        </dgm:presLayoutVars>
      </dgm:prSet>
      <dgm:spPr/>
    </dgm:pt>
    <dgm:pt modelId="{B0346152-AF15-437C-8107-60A784F7A82F}" type="pres">
      <dgm:prSet presAssocID="{1A10E3DC-BB2A-4AC4-B1CE-8BCF024A329C}" presName="arrow" presStyleLbl="bgShp" presStyleIdx="0" presStyleCnt="1"/>
      <dgm:spPr/>
    </dgm:pt>
    <dgm:pt modelId="{F2A04112-9AFF-4BAF-B99D-57B0E0CB420C}" type="pres">
      <dgm:prSet presAssocID="{1A10E3DC-BB2A-4AC4-B1CE-8BCF024A329C}" presName="arrowDiagram3" presStyleCnt="0"/>
      <dgm:spPr/>
    </dgm:pt>
    <dgm:pt modelId="{B5B3188E-2BD9-4C7E-A905-30DF023898EA}" type="pres">
      <dgm:prSet presAssocID="{7E46476A-0019-4EFA-9880-F622B5B90C76}" presName="bullet3a" presStyleLbl="node1" presStyleIdx="0" presStyleCnt="3" custLinFactNeighborX="20677" custLinFactNeighborY="-43905"/>
      <dgm:spPr/>
    </dgm:pt>
    <dgm:pt modelId="{D1A34D02-9AA0-4D11-86F3-42A895B4240A}" type="pres">
      <dgm:prSet presAssocID="{7E46476A-0019-4EFA-9880-F622B5B90C76}" presName="textBox3a" presStyleLbl="revTx" presStyleIdx="0" presStyleCnt="3" custScaleX="208005" custLinFactNeighborX="-49338" custLinFactNeighborY="8812">
        <dgm:presLayoutVars>
          <dgm:bulletEnabled val="1"/>
        </dgm:presLayoutVars>
      </dgm:prSet>
      <dgm:spPr/>
    </dgm:pt>
    <dgm:pt modelId="{AFED4692-2AE0-4452-882A-7F04646B99F4}" type="pres">
      <dgm:prSet presAssocID="{8AF60F43-8A7A-44A1-8C61-C6ECAF1A7715}" presName="bullet3b" presStyleLbl="node1" presStyleIdx="1" presStyleCnt="3" custLinFactNeighborX="-22899" custLinFactNeighborY="17418"/>
      <dgm:spPr/>
    </dgm:pt>
    <dgm:pt modelId="{944245F4-0F31-4854-A60D-BC46D06459D9}" type="pres">
      <dgm:prSet presAssocID="{8AF60F43-8A7A-44A1-8C61-C6ECAF1A7715}" presName="textBox3b" presStyleLbl="revTx" presStyleIdx="1" presStyleCnt="3" custScaleX="195373" custScaleY="69592" custLinFactNeighborX="43608" custLinFactNeighborY="-5190">
        <dgm:presLayoutVars>
          <dgm:bulletEnabled val="1"/>
        </dgm:presLayoutVars>
      </dgm:prSet>
      <dgm:spPr/>
    </dgm:pt>
    <dgm:pt modelId="{809E05ED-F119-48EB-8D93-5EE601FCE1B5}" type="pres">
      <dgm:prSet presAssocID="{F1CD165C-FACF-4AB7-8552-5CE4C140BE92}" presName="bullet3c" presStyleLbl="node1" presStyleIdx="2" presStyleCnt="3" custLinFactNeighborX="-13247"/>
      <dgm:spPr/>
    </dgm:pt>
    <dgm:pt modelId="{D0BE85C8-ECBB-42F3-BC8B-BBF9862AFF46}" type="pres">
      <dgm:prSet presAssocID="{F1CD165C-FACF-4AB7-8552-5CE4C140BE92}" presName="textBox3c" presStyleLbl="revTx" presStyleIdx="2" presStyleCnt="3" custScaleX="191222" custScaleY="75299" custLinFactNeighborX="55003" custLinFactNeighborY="-14175">
        <dgm:presLayoutVars>
          <dgm:bulletEnabled val="1"/>
        </dgm:presLayoutVars>
      </dgm:prSet>
      <dgm:spPr/>
    </dgm:pt>
  </dgm:ptLst>
  <dgm:cxnLst>
    <dgm:cxn modelId="{6B892939-FFCC-46A4-9978-1081EEE4C705}" type="presOf" srcId="{7E46476A-0019-4EFA-9880-F622B5B90C76}" destId="{D1A34D02-9AA0-4D11-86F3-42A895B4240A}" srcOrd="0" destOrd="0" presId="urn:microsoft.com/office/officeart/2005/8/layout/arrow2"/>
    <dgm:cxn modelId="{6563F7B1-A012-4174-A712-FD9CF949EC2A}" srcId="{1A10E3DC-BB2A-4AC4-B1CE-8BCF024A329C}" destId="{7E46476A-0019-4EFA-9880-F622B5B90C76}" srcOrd="0" destOrd="0" parTransId="{7EA3C0E7-DEFE-4722-A665-4E1CDECE5881}" sibTransId="{856F8006-F590-4821-A4B7-37D9D11B2AB4}"/>
    <dgm:cxn modelId="{1CBB3BBB-7EA3-4876-94C9-948C952C847D}" type="presOf" srcId="{1A10E3DC-BB2A-4AC4-B1CE-8BCF024A329C}" destId="{8BEBF0B6-3329-44DE-9658-281E306934FD}" srcOrd="0" destOrd="0" presId="urn:microsoft.com/office/officeart/2005/8/layout/arrow2"/>
    <dgm:cxn modelId="{E860C4BD-636B-4E1E-B5A2-D66697B35193}" srcId="{1A10E3DC-BB2A-4AC4-B1CE-8BCF024A329C}" destId="{8AF60F43-8A7A-44A1-8C61-C6ECAF1A7715}" srcOrd="1" destOrd="0" parTransId="{E8581CCD-79A5-498E-A532-157108EA5C70}" sibTransId="{A37563BA-2EAD-4F5A-8F04-C6BDAB1DF776}"/>
    <dgm:cxn modelId="{78102CE9-CEF5-485C-9E9B-3C6EF3641868}" type="presOf" srcId="{8AF60F43-8A7A-44A1-8C61-C6ECAF1A7715}" destId="{944245F4-0F31-4854-A60D-BC46D06459D9}" srcOrd="0" destOrd="0" presId="urn:microsoft.com/office/officeart/2005/8/layout/arrow2"/>
    <dgm:cxn modelId="{D64762FB-8694-4EF0-BA08-1E6AB7D74A78}" srcId="{1A10E3DC-BB2A-4AC4-B1CE-8BCF024A329C}" destId="{F1CD165C-FACF-4AB7-8552-5CE4C140BE92}" srcOrd="2" destOrd="0" parTransId="{7FC29699-B749-4262-8991-8D09E70BDB95}" sibTransId="{C480A320-F6AE-4C28-B091-C5F1AC65E406}"/>
    <dgm:cxn modelId="{6CD77AFE-7945-44E7-B1EC-2C7DA3C5945E}" type="presOf" srcId="{F1CD165C-FACF-4AB7-8552-5CE4C140BE92}" destId="{D0BE85C8-ECBB-42F3-BC8B-BBF9862AFF46}" srcOrd="0" destOrd="0" presId="urn:microsoft.com/office/officeart/2005/8/layout/arrow2"/>
    <dgm:cxn modelId="{A6138CB7-EEEA-46BF-8426-22A22CE2FBFD}" type="presParOf" srcId="{8BEBF0B6-3329-44DE-9658-281E306934FD}" destId="{B0346152-AF15-437C-8107-60A784F7A82F}" srcOrd="0" destOrd="0" presId="urn:microsoft.com/office/officeart/2005/8/layout/arrow2"/>
    <dgm:cxn modelId="{951FDA0E-508A-40DA-A174-FF0AC0F6D166}" type="presParOf" srcId="{8BEBF0B6-3329-44DE-9658-281E306934FD}" destId="{F2A04112-9AFF-4BAF-B99D-57B0E0CB420C}" srcOrd="1" destOrd="0" presId="urn:microsoft.com/office/officeart/2005/8/layout/arrow2"/>
    <dgm:cxn modelId="{1BD7498E-222E-4C24-9D87-3432B542256A}" type="presParOf" srcId="{F2A04112-9AFF-4BAF-B99D-57B0E0CB420C}" destId="{B5B3188E-2BD9-4C7E-A905-30DF023898EA}" srcOrd="0" destOrd="0" presId="urn:microsoft.com/office/officeart/2005/8/layout/arrow2"/>
    <dgm:cxn modelId="{FE93C4B5-71B6-4D08-B065-92B98B2B6367}" type="presParOf" srcId="{F2A04112-9AFF-4BAF-B99D-57B0E0CB420C}" destId="{D1A34D02-9AA0-4D11-86F3-42A895B4240A}" srcOrd="1" destOrd="0" presId="urn:microsoft.com/office/officeart/2005/8/layout/arrow2"/>
    <dgm:cxn modelId="{50A2FC59-8AEE-42D0-86C5-4A915DE3DDB0}" type="presParOf" srcId="{F2A04112-9AFF-4BAF-B99D-57B0E0CB420C}" destId="{AFED4692-2AE0-4452-882A-7F04646B99F4}" srcOrd="2" destOrd="0" presId="urn:microsoft.com/office/officeart/2005/8/layout/arrow2"/>
    <dgm:cxn modelId="{7C0335A7-1CC4-46D2-9615-E5118CF98020}" type="presParOf" srcId="{F2A04112-9AFF-4BAF-B99D-57B0E0CB420C}" destId="{944245F4-0F31-4854-A60D-BC46D06459D9}" srcOrd="3" destOrd="0" presId="urn:microsoft.com/office/officeart/2005/8/layout/arrow2"/>
    <dgm:cxn modelId="{27424D19-F525-44C5-8A57-F9F999FB1698}" type="presParOf" srcId="{F2A04112-9AFF-4BAF-B99D-57B0E0CB420C}" destId="{809E05ED-F119-48EB-8D93-5EE601FCE1B5}" srcOrd="4" destOrd="0" presId="urn:microsoft.com/office/officeart/2005/8/layout/arrow2"/>
    <dgm:cxn modelId="{4E5C4476-5CCE-4C2D-BF7E-3F2461CA9906}" type="presParOf" srcId="{F2A04112-9AFF-4BAF-B99D-57B0E0CB420C}" destId="{D0BE85C8-ECBB-42F3-BC8B-BBF9862AFF46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46152-AF15-437C-8107-60A784F7A82F}">
      <dsp:nvSpPr>
        <dsp:cNvPr id="0" name=""/>
        <dsp:cNvSpPr/>
      </dsp:nvSpPr>
      <dsp:spPr>
        <a:xfrm>
          <a:off x="1018923" y="0"/>
          <a:ext cx="8849872" cy="553117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B3188E-2BD9-4C7E-A905-30DF023898EA}">
      <dsp:nvSpPr>
        <dsp:cNvPr id="0" name=""/>
        <dsp:cNvSpPr/>
      </dsp:nvSpPr>
      <dsp:spPr>
        <a:xfrm>
          <a:off x="2190434" y="3716589"/>
          <a:ext cx="230096" cy="2300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34D02-9AA0-4D11-86F3-42A895B4240A}">
      <dsp:nvSpPr>
        <dsp:cNvPr id="0" name=""/>
        <dsp:cNvSpPr/>
      </dsp:nvSpPr>
      <dsp:spPr>
        <a:xfrm>
          <a:off x="127003" y="3932661"/>
          <a:ext cx="4289105" cy="159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3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altLang="zh-CN" sz="2400" b="1" i="0" kern="1200" dirty="0">
              <a:solidFill>
                <a:srgbClr val="C00000"/>
              </a:solidFill>
              <a:latin typeface="Arial Narrow" panose="020B0606020202030204" pitchFamily="34" charset="0"/>
            </a:rPr>
            <a:t>Better</a:t>
          </a:r>
          <a:r>
            <a:rPr lang="en-US" sz="2400" b="1" i="0" kern="1200" dirty="0">
              <a:latin typeface="Arial Narrow" panose="020B0606020202030204" pitchFamily="34" charset="0"/>
            </a:rPr>
            <a:t> Operational Capability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400" b="0" i="0" kern="1200" dirty="0">
              <a:latin typeface="Arial Narrow" panose="020B0606020202030204" pitchFamily="34" charset="0"/>
            </a:rPr>
            <a:t>(Load Capacity/Shear Force/Reliability/Durability, etc.)</a:t>
          </a:r>
          <a:endParaRPr lang="zh-CN" altLang="en-US" sz="2400" kern="1200" dirty="0">
            <a:latin typeface="Arial Narrow" panose="020B0606020202030204" pitchFamily="34" charset="0"/>
          </a:endParaRPr>
        </a:p>
      </dsp:txBody>
      <dsp:txXfrm>
        <a:off x="127003" y="3932661"/>
        <a:ext cx="4289105" cy="1598508"/>
      </dsp:txXfrm>
    </dsp:sp>
    <dsp:sp modelId="{AFED4692-2AE0-4452-882A-7F04646B99F4}">
      <dsp:nvSpPr>
        <dsp:cNvPr id="0" name=""/>
        <dsp:cNvSpPr/>
      </dsp:nvSpPr>
      <dsp:spPr>
        <a:xfrm>
          <a:off x="4078655" y="2386690"/>
          <a:ext cx="415943" cy="4159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4245F4-0F31-4854-A60D-BC46D06459D9}">
      <dsp:nvSpPr>
        <dsp:cNvPr id="0" name=""/>
        <dsp:cNvSpPr/>
      </dsp:nvSpPr>
      <dsp:spPr>
        <a:xfrm>
          <a:off x="4295248" y="2823530"/>
          <a:ext cx="4149662" cy="2093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0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400" b="1" i="0" kern="1200" dirty="0">
              <a:solidFill>
                <a:srgbClr val="C00000"/>
              </a:solidFill>
              <a:latin typeface="Arial Narrow" panose="020B0606020202030204" pitchFamily="34" charset="0"/>
            </a:rPr>
            <a:t>Faster</a:t>
          </a:r>
          <a:r>
            <a:rPr lang="en-US" sz="2400" b="1" i="0" kern="1200" dirty="0">
              <a:latin typeface="Arial Narrow" panose="020B0606020202030204" pitchFamily="34" charset="0"/>
            </a:rPr>
            <a:t> Diagnostic Capability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400" b="0" i="0" kern="1200" dirty="0">
              <a:latin typeface="Arial Narrow" panose="020B0606020202030204" pitchFamily="34" charset="0"/>
            </a:rPr>
            <a:t> (Quick faults diagnostic  and response/Leak Monitoring/Material Failure Analysis, etc.)</a:t>
          </a:r>
          <a:endParaRPr lang="zh-CN" altLang="en-US" sz="2400" kern="1200" dirty="0">
            <a:latin typeface="Arial Narrow" panose="020B0606020202030204" pitchFamily="34" charset="0"/>
          </a:endParaRPr>
        </a:p>
      </dsp:txBody>
      <dsp:txXfrm>
        <a:off x="4295248" y="2823530"/>
        <a:ext cx="4149662" cy="2093992"/>
      </dsp:txXfrm>
    </dsp:sp>
    <dsp:sp modelId="{809E05ED-F119-48EB-8D93-5EE601FCE1B5}">
      <dsp:nvSpPr>
        <dsp:cNvPr id="0" name=""/>
        <dsp:cNvSpPr/>
      </dsp:nvSpPr>
      <dsp:spPr>
        <a:xfrm>
          <a:off x="6540265" y="1399386"/>
          <a:ext cx="575241" cy="5752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BE85C8-ECBB-42F3-BC8B-BBF9862AFF46}">
      <dsp:nvSpPr>
        <dsp:cNvPr id="0" name=""/>
        <dsp:cNvSpPr/>
      </dsp:nvSpPr>
      <dsp:spPr>
        <a:xfrm>
          <a:off x="6954248" y="1616870"/>
          <a:ext cx="4061496" cy="2894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9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400" b="1" i="0" kern="1200" dirty="0">
              <a:solidFill>
                <a:srgbClr val="C00000"/>
              </a:solidFill>
              <a:latin typeface="Arial Narrow" panose="020B0606020202030204" pitchFamily="34" charset="0"/>
            </a:rPr>
            <a:t>Finer</a:t>
          </a:r>
          <a:r>
            <a:rPr lang="en-US" sz="2400" b="1" i="0" kern="1200" dirty="0">
              <a:latin typeface="Arial Narrow" panose="020B0606020202030204" pitchFamily="34" charset="0"/>
            </a:rPr>
            <a:t> Observational Capability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400" b="0" i="0" kern="1200" dirty="0">
              <a:latin typeface="Arial Narrow" panose="020B0606020202030204" pitchFamily="34" charset="0"/>
            </a:rPr>
            <a:t>(Optical/Electronic/</a:t>
          </a:r>
          <a:r>
            <a:rPr lang="en-US" altLang="zh-CN" sz="2400" b="0" i="0" kern="1200" dirty="0">
              <a:latin typeface="Arial Narrow" panose="020B0606020202030204" pitchFamily="34" charset="0"/>
            </a:rPr>
            <a:t>neutron</a:t>
          </a:r>
          <a:r>
            <a:rPr lang="en-US" sz="2400" b="0" i="0" kern="1200" dirty="0">
              <a:latin typeface="Arial Narrow" panose="020B0606020202030204" pitchFamily="34" charset="0"/>
            </a:rPr>
            <a:t>, etc.)</a:t>
          </a:r>
          <a:endParaRPr lang="zh-CN" altLang="en-US" sz="2400" kern="1200" dirty="0">
            <a:latin typeface="Arial Narrow" panose="020B0606020202030204" pitchFamily="34" charset="0"/>
          </a:endParaRPr>
        </a:p>
      </dsp:txBody>
      <dsp:txXfrm>
        <a:off x="6954248" y="1616870"/>
        <a:ext cx="4061496" cy="289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3073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54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32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709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86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62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40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418" algn="l" defTabSz="91435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7046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6918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5373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sz="10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94520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sz="10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1668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7107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359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12148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64796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51277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5155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97134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76552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51249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76897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4593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51086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72798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51086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45306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70229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7189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67835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79025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97873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95526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54878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56905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35952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634D98-EBEC-4697-B1DB-BE94152DB12C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9402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1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B92DB-375D-4BAF-88EE-18C0E7106081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55185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FBA4B-1D70-4D43-9F60-15B4E52B13D3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1863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44359-CED8-4AE2-BF10-9D337F278BE0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9001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0A25-BBB4-4062-90EE-D380895597E5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4551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81EA-0B8D-47A0-922E-9584EFF9932D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875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D8600-1FB2-4584-A160-833348BECD7A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9666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56109-406B-44CD-B276-363DC6D12371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652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A43-CD43-40BA-95A3-ADAF8F9A190A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353873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467-BDA0-436E-8261-EB8748DE58B3}" type="datetime1">
              <a:rPr lang="zh-CN" altLang="en-US" smtClean="0"/>
              <a:t>2026/4/14</a:t>
            </a:fld>
            <a:endParaRPr lang="zh-CN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9888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311D-400D-44F7-A009-75458075458B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472848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4BDCF-A664-4AEC-98E7-67236FBD7C07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8658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1C7BA9EE-523D-4FD0-B3AA-6192D521D34B}" type="datetime1">
              <a:rPr lang="zh-CN" altLang="en-US" smtClean="0"/>
              <a:t>2026/4/14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92BBC0FF-44CD-430E-A26C-3ADB05D7E795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976B74C3-6FBF-41E3-B89B-F165C7F0974D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0289359" y="174365"/>
            <a:ext cx="1280143" cy="575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527385" y="782056"/>
            <a:ext cx="11329259" cy="108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16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260290" y="663898"/>
            <a:ext cx="267095" cy="230233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160"/>
          </a:p>
        </p:txBody>
      </p:sp>
      <p:sp>
        <p:nvSpPr>
          <p:cNvPr id="9" name="标题 1"/>
          <p:cNvSpPr>
            <a:spLocks noGrp="1"/>
          </p:cNvSpPr>
          <p:nvPr>
            <p:ph type="title" hasCustomPrompt="1"/>
          </p:nvPr>
        </p:nvSpPr>
        <p:spPr>
          <a:xfrm>
            <a:off x="609600" y="174365"/>
            <a:ext cx="9175768" cy="575939"/>
          </a:xfrm>
        </p:spPr>
        <p:txBody>
          <a:bodyPr/>
          <a:lstStyle>
            <a:lvl1pPr algn="l">
              <a:defRPr sz="384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/>
              <a:t>ABC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idx="10" hasCustomPrompt="1"/>
          </p:nvPr>
        </p:nvSpPr>
        <p:spPr>
          <a:xfrm>
            <a:off x="451867" y="1213867"/>
            <a:ext cx="11520679" cy="510692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US" altLang="zh-CN"/>
              <a:t>ABC</a:t>
            </a:r>
          </a:p>
        </p:txBody>
      </p:sp>
    </p:spTree>
    <p:extLst>
      <p:ext uri="{BB962C8B-B14F-4D97-AF65-F5344CB8AC3E}">
        <p14:creationId xmlns:p14="http://schemas.microsoft.com/office/powerpoint/2010/main" val="35000619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140-D55E-413D-87C7-F19B3268BB47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218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66502-C54E-4755-9D01-CD14D75D48FF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2414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E4B84-6E43-47E0-8892-E83710EEC03A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8040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58B7-FB5D-4E6C-9394-08E374187010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8462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2B321-4C45-48AC-A228-CCF3659956AB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8233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CDB5-D706-4BAE-BB26-93AD4261D0A4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152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AAD7-8343-42A6-9D2D-85BCC890D29C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342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44A43-E543-4FC8-9822-44DE7457B31C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9594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EC6A1-A54E-4E40-AFCA-B9000C995C2C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308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52FF5-5E6B-4A0D-82B0-073B2115DBA3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7040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8333-B3BB-4247-B66C-9C9E7C93CA12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6350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8" descr="图片1副本"/>
          <p:cNvPicPr>
            <a:picLocks noChangeAspect="1"/>
          </p:cNvPicPr>
          <p:nvPr userDrawn="1"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0289359" y="174365"/>
            <a:ext cx="1280143" cy="575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矩形 6"/>
          <p:cNvSpPr/>
          <p:nvPr userDrawn="1"/>
        </p:nvSpPr>
        <p:spPr>
          <a:xfrm>
            <a:off x="527385" y="782056"/>
            <a:ext cx="11329259" cy="108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160" dirty="0"/>
          </a:p>
        </p:txBody>
      </p:sp>
      <p:sp>
        <p:nvSpPr>
          <p:cNvPr id="8" name="圆角矩形 7"/>
          <p:cNvSpPr/>
          <p:nvPr userDrawn="1"/>
        </p:nvSpPr>
        <p:spPr>
          <a:xfrm>
            <a:off x="260290" y="663898"/>
            <a:ext cx="267095" cy="230233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160"/>
          </a:p>
        </p:txBody>
      </p:sp>
      <p:sp>
        <p:nvSpPr>
          <p:cNvPr id="9" name="标题 1"/>
          <p:cNvSpPr>
            <a:spLocks noGrp="1"/>
          </p:cNvSpPr>
          <p:nvPr>
            <p:ph type="title" hasCustomPrompt="1"/>
          </p:nvPr>
        </p:nvSpPr>
        <p:spPr>
          <a:xfrm>
            <a:off x="609600" y="174365"/>
            <a:ext cx="9175768" cy="575939"/>
          </a:xfrm>
        </p:spPr>
        <p:txBody>
          <a:bodyPr/>
          <a:lstStyle>
            <a:lvl1pPr algn="l">
              <a:defRPr sz="384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/>
              <a:t>ABC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idx="10" hasCustomPrompt="1"/>
          </p:nvPr>
        </p:nvSpPr>
        <p:spPr>
          <a:xfrm>
            <a:off x="451867" y="1213867"/>
            <a:ext cx="11520679" cy="510692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lvl="0"/>
            <a:r>
              <a:rPr lang="en-US" altLang="zh-CN"/>
              <a:t>ABC</a:t>
            </a:r>
          </a:p>
        </p:txBody>
      </p:sp>
    </p:spTree>
    <p:extLst>
      <p:ext uri="{BB962C8B-B14F-4D97-AF65-F5344CB8AC3E}">
        <p14:creationId xmlns:p14="http://schemas.microsoft.com/office/powerpoint/2010/main" val="34868513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7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159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239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31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399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559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638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9AC29-4CBA-44DE-9CE4-B3FA549B1CD1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9945-95FD-4340-AC95-868156AD12A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184204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84B38-B289-4565-BF3E-48B2927E2EB6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E5DDF-294A-47C7-9938-98EB7AF5D866}" type="slidenum">
              <a:rPr lang="en-US" altLang="zh-CN"/>
              <a:pPr>
                <a:defRPr/>
              </a:pPr>
              <a:t>‹#›</a:t>
            </a:fld>
            <a:endParaRPr lang="en-US" altLang="zh-CN" dirty="0"/>
          </a:p>
        </p:txBody>
      </p:sp>
      <p:pic>
        <p:nvPicPr>
          <p:cNvPr id="11" name="图片 18" descr="图片1副本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89357" y="174366"/>
            <a:ext cx="1280143" cy="57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标题 1"/>
          <p:cNvSpPr>
            <a:spLocks noGrp="1"/>
          </p:cNvSpPr>
          <p:nvPr>
            <p:ph type="title"/>
          </p:nvPr>
        </p:nvSpPr>
        <p:spPr>
          <a:xfrm>
            <a:off x="609600" y="174366"/>
            <a:ext cx="9175768" cy="575937"/>
          </a:xfrm>
        </p:spPr>
        <p:txBody>
          <a:bodyPr/>
          <a:lstStyle>
            <a:lvl1pPr algn="l">
              <a:defRPr sz="3733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13" name="矩形 6"/>
          <p:cNvSpPr/>
          <p:nvPr userDrawn="1"/>
        </p:nvSpPr>
        <p:spPr>
          <a:xfrm>
            <a:off x="527383" y="782056"/>
            <a:ext cx="11329259" cy="108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400">
              <a:defRPr/>
            </a:pPr>
            <a:endParaRPr lang="zh-CN" altLang="en-US" sz="2400" dirty="0">
              <a:solidFill>
                <a:prstClr val="white"/>
              </a:solidFill>
            </a:endParaRPr>
          </a:p>
        </p:txBody>
      </p:sp>
      <p:sp>
        <p:nvSpPr>
          <p:cNvPr id="14" name="圆角矩形 7"/>
          <p:cNvSpPr/>
          <p:nvPr userDrawn="1"/>
        </p:nvSpPr>
        <p:spPr>
          <a:xfrm>
            <a:off x="260288" y="663894"/>
            <a:ext cx="267093" cy="230233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400"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191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6"/>
          </a:xfrm>
        </p:spPr>
        <p:txBody>
          <a:bodyPr anchor="t"/>
          <a:lstStyle>
            <a:lvl1pPr algn="l">
              <a:defRPr sz="4447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220">
                <a:solidFill>
                  <a:schemeClr val="tx1">
                    <a:tint val="75000"/>
                  </a:schemeClr>
                </a:solidFill>
              </a:defRPr>
            </a:lvl1pPr>
            <a:lvl2pPr marL="507987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15975" indent="0">
              <a:buNone/>
              <a:defRPr sz="1780">
                <a:solidFill>
                  <a:schemeClr val="tx1">
                    <a:tint val="75000"/>
                  </a:schemeClr>
                </a:solidFill>
              </a:defRPr>
            </a:lvl3pPr>
            <a:lvl4pPr marL="1523962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4pPr>
            <a:lvl5pPr marL="2031949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5pPr>
            <a:lvl6pPr marL="2539937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6pPr>
            <a:lvl7pPr marL="3047924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7pPr>
            <a:lvl8pPr marL="3555911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8pPr>
            <a:lvl9pPr marL="4063898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88006-9C64-454F-9E7B-9E58C77A6DED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CCFD9-E225-4027-8A39-47BB1E8B305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883456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4"/>
            <a:ext cx="5384800" cy="4525963"/>
          </a:xfrm>
        </p:spPr>
        <p:txBody>
          <a:bodyPr/>
          <a:lstStyle>
            <a:lvl1pPr>
              <a:defRPr sz="3113"/>
            </a:lvl1pPr>
            <a:lvl2pPr>
              <a:defRPr sz="2667"/>
            </a:lvl2pPr>
            <a:lvl3pPr>
              <a:defRPr sz="222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4"/>
            <a:ext cx="5384800" cy="4525963"/>
          </a:xfrm>
        </p:spPr>
        <p:txBody>
          <a:bodyPr/>
          <a:lstStyle>
            <a:lvl1pPr>
              <a:defRPr sz="3113"/>
            </a:lvl1pPr>
            <a:lvl2pPr>
              <a:defRPr sz="2667"/>
            </a:lvl2pPr>
            <a:lvl3pPr>
              <a:defRPr sz="222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84249-A4F7-43B0-80E4-A341D96AF2A3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8E55-4005-43B9-AF5B-63A4A6F5E9C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416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5"/>
            <a:ext cx="5386917" cy="639763"/>
          </a:xfrm>
        </p:spPr>
        <p:txBody>
          <a:bodyPr anchor="b"/>
          <a:lstStyle>
            <a:lvl1pPr marL="0" indent="0">
              <a:buNone/>
              <a:defRPr sz="2667" b="1"/>
            </a:lvl1pPr>
            <a:lvl2pPr marL="507987" indent="0">
              <a:buNone/>
              <a:defRPr sz="2220" b="1"/>
            </a:lvl2pPr>
            <a:lvl3pPr marL="1015975" indent="0">
              <a:buNone/>
              <a:defRPr sz="2000" b="1"/>
            </a:lvl3pPr>
            <a:lvl4pPr marL="1523962" indent="0">
              <a:buNone/>
              <a:defRPr sz="1780" b="1"/>
            </a:lvl4pPr>
            <a:lvl5pPr marL="2031949" indent="0">
              <a:buNone/>
              <a:defRPr sz="1780" b="1"/>
            </a:lvl5pPr>
            <a:lvl6pPr marL="2539937" indent="0">
              <a:buNone/>
              <a:defRPr sz="1780" b="1"/>
            </a:lvl6pPr>
            <a:lvl7pPr marL="3047924" indent="0">
              <a:buNone/>
              <a:defRPr sz="1780" b="1"/>
            </a:lvl7pPr>
            <a:lvl8pPr marL="3555911" indent="0">
              <a:buNone/>
              <a:defRPr sz="1780" b="1"/>
            </a:lvl8pPr>
            <a:lvl9pPr marL="4063898" indent="0">
              <a:buNone/>
              <a:defRPr sz="178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667"/>
            </a:lvl1pPr>
            <a:lvl2pPr>
              <a:defRPr sz="2220"/>
            </a:lvl2pPr>
            <a:lvl3pPr>
              <a:defRPr sz="2000"/>
            </a:lvl3pPr>
            <a:lvl4pPr>
              <a:defRPr sz="1780"/>
            </a:lvl4pPr>
            <a:lvl5pPr>
              <a:defRPr sz="1780"/>
            </a:lvl5pPr>
            <a:lvl6pPr>
              <a:defRPr sz="1780"/>
            </a:lvl6pPr>
            <a:lvl7pPr>
              <a:defRPr sz="1780"/>
            </a:lvl7pPr>
            <a:lvl8pPr>
              <a:defRPr sz="1780"/>
            </a:lvl8pPr>
            <a:lvl9pPr>
              <a:defRPr sz="178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4" y="1535115"/>
            <a:ext cx="5389033" cy="639763"/>
          </a:xfrm>
        </p:spPr>
        <p:txBody>
          <a:bodyPr anchor="b"/>
          <a:lstStyle>
            <a:lvl1pPr marL="0" indent="0">
              <a:buNone/>
              <a:defRPr sz="2667" b="1"/>
            </a:lvl1pPr>
            <a:lvl2pPr marL="507987" indent="0">
              <a:buNone/>
              <a:defRPr sz="2220" b="1"/>
            </a:lvl2pPr>
            <a:lvl3pPr marL="1015975" indent="0">
              <a:buNone/>
              <a:defRPr sz="2000" b="1"/>
            </a:lvl3pPr>
            <a:lvl4pPr marL="1523962" indent="0">
              <a:buNone/>
              <a:defRPr sz="1780" b="1"/>
            </a:lvl4pPr>
            <a:lvl5pPr marL="2031949" indent="0">
              <a:buNone/>
              <a:defRPr sz="1780" b="1"/>
            </a:lvl5pPr>
            <a:lvl6pPr marL="2539937" indent="0">
              <a:buNone/>
              <a:defRPr sz="1780" b="1"/>
            </a:lvl6pPr>
            <a:lvl7pPr marL="3047924" indent="0">
              <a:buNone/>
              <a:defRPr sz="1780" b="1"/>
            </a:lvl7pPr>
            <a:lvl8pPr marL="3555911" indent="0">
              <a:buNone/>
              <a:defRPr sz="1780" b="1"/>
            </a:lvl8pPr>
            <a:lvl9pPr marL="4063898" indent="0">
              <a:buNone/>
              <a:defRPr sz="178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4" y="2174875"/>
            <a:ext cx="5389033" cy="3951288"/>
          </a:xfrm>
        </p:spPr>
        <p:txBody>
          <a:bodyPr/>
          <a:lstStyle>
            <a:lvl1pPr>
              <a:defRPr sz="2667"/>
            </a:lvl1pPr>
            <a:lvl2pPr>
              <a:defRPr sz="2220"/>
            </a:lvl2pPr>
            <a:lvl3pPr>
              <a:defRPr sz="2000"/>
            </a:lvl3pPr>
            <a:lvl4pPr>
              <a:defRPr sz="1780"/>
            </a:lvl4pPr>
            <a:lvl5pPr>
              <a:defRPr sz="1780"/>
            </a:lvl5pPr>
            <a:lvl6pPr>
              <a:defRPr sz="1780"/>
            </a:lvl6pPr>
            <a:lvl7pPr>
              <a:defRPr sz="1780"/>
            </a:lvl7pPr>
            <a:lvl8pPr>
              <a:defRPr sz="1780"/>
            </a:lvl8pPr>
            <a:lvl9pPr>
              <a:defRPr sz="178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105D0-C1EC-46EF-8E5F-79341D4F65BE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E7009-F018-417B-A00B-621B4BA5E7A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529926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A4408-75B1-4392-B915-3C14C59E5038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742EE-A927-47F0-8C6F-13CEA9EFBA9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320776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D4402-1A9B-4937-9478-A9D13AE10CD3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333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>
              <a:defRPr/>
            </a:pPr>
            <a:fld id="{D64A89ED-2AB0-4A45-9A5F-8F7C8E84949C}" type="slidenum">
              <a:rPr lang="en-US" altLang="zh-CN" smtClean="0"/>
              <a:pPr>
                <a:defRPr/>
              </a:pPr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91047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7" y="273052"/>
            <a:ext cx="4011084" cy="1162051"/>
          </a:xfrm>
        </p:spPr>
        <p:txBody>
          <a:bodyPr anchor="b"/>
          <a:lstStyle>
            <a:lvl1pPr algn="l">
              <a:defRPr sz="222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4"/>
            <a:ext cx="6815667" cy="5853113"/>
          </a:xfrm>
        </p:spPr>
        <p:txBody>
          <a:bodyPr/>
          <a:lstStyle>
            <a:lvl1pPr>
              <a:defRPr sz="3553"/>
            </a:lvl1pPr>
            <a:lvl2pPr>
              <a:defRPr sz="3113"/>
            </a:lvl2pPr>
            <a:lvl3pPr>
              <a:defRPr sz="2667"/>
            </a:lvl3pPr>
            <a:lvl4pPr>
              <a:defRPr sz="2220"/>
            </a:lvl4pPr>
            <a:lvl5pPr>
              <a:defRPr sz="2220"/>
            </a:lvl5pPr>
            <a:lvl6pPr>
              <a:defRPr sz="2220"/>
            </a:lvl6pPr>
            <a:lvl7pPr>
              <a:defRPr sz="2220"/>
            </a:lvl7pPr>
            <a:lvl8pPr>
              <a:defRPr sz="2220"/>
            </a:lvl8pPr>
            <a:lvl9pPr>
              <a:defRPr sz="222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7" y="1435104"/>
            <a:ext cx="4011084" cy="4691063"/>
          </a:xfrm>
        </p:spPr>
        <p:txBody>
          <a:bodyPr/>
          <a:lstStyle>
            <a:lvl1pPr marL="0" indent="0">
              <a:buNone/>
              <a:defRPr sz="1553"/>
            </a:lvl1pPr>
            <a:lvl2pPr marL="507987" indent="0">
              <a:buNone/>
              <a:defRPr sz="1333"/>
            </a:lvl2pPr>
            <a:lvl3pPr marL="1015975" indent="0">
              <a:buNone/>
              <a:defRPr sz="1113"/>
            </a:lvl3pPr>
            <a:lvl4pPr marL="1523962" indent="0">
              <a:buNone/>
              <a:defRPr sz="1000"/>
            </a:lvl4pPr>
            <a:lvl5pPr marL="2031949" indent="0">
              <a:buNone/>
              <a:defRPr sz="1000"/>
            </a:lvl5pPr>
            <a:lvl6pPr marL="2539937" indent="0">
              <a:buNone/>
              <a:defRPr sz="1000"/>
            </a:lvl6pPr>
            <a:lvl7pPr marL="3047924" indent="0">
              <a:buNone/>
              <a:defRPr sz="1000"/>
            </a:lvl7pPr>
            <a:lvl8pPr marL="3555911" indent="0">
              <a:buNone/>
              <a:defRPr sz="1000"/>
            </a:lvl8pPr>
            <a:lvl9pPr marL="4063898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681C1-983B-4EBF-9646-AFCFD05A4786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2F39D-253D-47DE-8C96-79F70A04D70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376027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22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553"/>
            </a:lvl1pPr>
            <a:lvl2pPr marL="507987" indent="0">
              <a:buNone/>
              <a:defRPr sz="3113"/>
            </a:lvl2pPr>
            <a:lvl3pPr marL="1015975" indent="0">
              <a:buNone/>
              <a:defRPr sz="2667"/>
            </a:lvl3pPr>
            <a:lvl4pPr marL="1523962" indent="0">
              <a:buNone/>
              <a:defRPr sz="2220"/>
            </a:lvl4pPr>
            <a:lvl5pPr marL="2031949" indent="0">
              <a:buNone/>
              <a:defRPr sz="2220"/>
            </a:lvl5pPr>
            <a:lvl6pPr marL="2539937" indent="0">
              <a:buNone/>
              <a:defRPr sz="2220"/>
            </a:lvl6pPr>
            <a:lvl7pPr marL="3047924" indent="0">
              <a:buNone/>
              <a:defRPr sz="2220"/>
            </a:lvl7pPr>
            <a:lvl8pPr marL="3555911" indent="0">
              <a:buNone/>
              <a:defRPr sz="2220"/>
            </a:lvl8pPr>
            <a:lvl9pPr marL="4063898" indent="0">
              <a:buNone/>
              <a:defRPr sz="222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1"/>
          </a:xfrm>
        </p:spPr>
        <p:txBody>
          <a:bodyPr/>
          <a:lstStyle>
            <a:lvl1pPr marL="0" indent="0">
              <a:buNone/>
              <a:defRPr sz="1553"/>
            </a:lvl1pPr>
            <a:lvl2pPr marL="507987" indent="0">
              <a:buNone/>
              <a:defRPr sz="1333"/>
            </a:lvl2pPr>
            <a:lvl3pPr marL="1015975" indent="0">
              <a:buNone/>
              <a:defRPr sz="1113"/>
            </a:lvl3pPr>
            <a:lvl4pPr marL="1523962" indent="0">
              <a:buNone/>
              <a:defRPr sz="1000"/>
            </a:lvl4pPr>
            <a:lvl5pPr marL="2031949" indent="0">
              <a:buNone/>
              <a:defRPr sz="1000"/>
            </a:lvl5pPr>
            <a:lvl6pPr marL="2539937" indent="0">
              <a:buNone/>
              <a:defRPr sz="1000"/>
            </a:lvl6pPr>
            <a:lvl7pPr marL="3047924" indent="0">
              <a:buNone/>
              <a:defRPr sz="1000"/>
            </a:lvl7pPr>
            <a:lvl8pPr marL="3555911" indent="0">
              <a:buNone/>
              <a:defRPr sz="1000"/>
            </a:lvl8pPr>
            <a:lvl9pPr marL="4063898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81285-E3A2-4604-8DF5-3745EB7EFD5C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90104-07A5-48B5-BEDE-05F658D4D21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775246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8C4C7-83CC-4C38-BE57-B5147AC45D7E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C598D-9B25-41F2-B008-9EA8DB91FF4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65675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2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B0C3D-BEC4-40CB-A2FA-7D2B12AC7504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0E28F-C52D-4A97-95D4-C0569AAA1EF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643969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7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159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239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31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399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559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638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9945-95FD-4340-AC95-868156AD12A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87433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E5DDF-294A-47C7-9938-98EB7AF5D86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11" name="图片 18" descr="图片1副本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89357" y="174366"/>
            <a:ext cx="1280143" cy="57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标题 1"/>
          <p:cNvSpPr>
            <a:spLocks noGrp="1"/>
          </p:cNvSpPr>
          <p:nvPr>
            <p:ph type="title"/>
          </p:nvPr>
        </p:nvSpPr>
        <p:spPr>
          <a:xfrm>
            <a:off x="609600" y="174366"/>
            <a:ext cx="9175768" cy="575937"/>
          </a:xfrm>
        </p:spPr>
        <p:txBody>
          <a:bodyPr/>
          <a:lstStyle>
            <a:lvl1pPr algn="l">
              <a:defRPr sz="3733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13" name="矩形 6"/>
          <p:cNvSpPr/>
          <p:nvPr userDrawn="1"/>
        </p:nvSpPr>
        <p:spPr>
          <a:xfrm>
            <a:off x="527383" y="782056"/>
            <a:ext cx="11329259" cy="1080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 dirty="0"/>
          </a:p>
        </p:txBody>
      </p:sp>
      <p:sp>
        <p:nvSpPr>
          <p:cNvPr id="14" name="圆角矩形 7"/>
          <p:cNvSpPr/>
          <p:nvPr userDrawn="1"/>
        </p:nvSpPr>
        <p:spPr>
          <a:xfrm>
            <a:off x="260288" y="663894"/>
            <a:ext cx="267093" cy="230233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28101311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6"/>
          </a:xfrm>
        </p:spPr>
        <p:txBody>
          <a:bodyPr anchor="t"/>
          <a:lstStyle>
            <a:lvl1pPr algn="l">
              <a:defRPr sz="4447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220">
                <a:solidFill>
                  <a:schemeClr val="tx1">
                    <a:tint val="75000"/>
                  </a:schemeClr>
                </a:solidFill>
              </a:defRPr>
            </a:lvl1pPr>
            <a:lvl2pPr marL="507987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15975" indent="0">
              <a:buNone/>
              <a:defRPr sz="1780">
                <a:solidFill>
                  <a:schemeClr val="tx1">
                    <a:tint val="75000"/>
                  </a:schemeClr>
                </a:solidFill>
              </a:defRPr>
            </a:lvl3pPr>
            <a:lvl4pPr marL="1523962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4pPr>
            <a:lvl5pPr marL="2031949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5pPr>
            <a:lvl6pPr marL="2539937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6pPr>
            <a:lvl7pPr marL="3047924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7pPr>
            <a:lvl8pPr marL="3555911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8pPr>
            <a:lvl9pPr marL="4063898" indent="0">
              <a:buNone/>
              <a:defRPr sz="155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CCFD9-E225-4027-8A39-47BB1E8B305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5035995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4"/>
            <a:ext cx="5384800" cy="4525963"/>
          </a:xfrm>
        </p:spPr>
        <p:txBody>
          <a:bodyPr/>
          <a:lstStyle>
            <a:lvl1pPr>
              <a:defRPr sz="3113"/>
            </a:lvl1pPr>
            <a:lvl2pPr>
              <a:defRPr sz="2667"/>
            </a:lvl2pPr>
            <a:lvl3pPr>
              <a:defRPr sz="222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4"/>
            <a:ext cx="5384800" cy="4525963"/>
          </a:xfrm>
        </p:spPr>
        <p:txBody>
          <a:bodyPr/>
          <a:lstStyle>
            <a:lvl1pPr>
              <a:defRPr sz="3113"/>
            </a:lvl1pPr>
            <a:lvl2pPr>
              <a:defRPr sz="2667"/>
            </a:lvl2pPr>
            <a:lvl3pPr>
              <a:defRPr sz="222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8E55-4005-43B9-AF5B-63A4A6F5E9C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2380681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5"/>
            <a:ext cx="5386917" cy="639763"/>
          </a:xfrm>
        </p:spPr>
        <p:txBody>
          <a:bodyPr anchor="b"/>
          <a:lstStyle>
            <a:lvl1pPr marL="0" indent="0">
              <a:buNone/>
              <a:defRPr sz="2667" b="1"/>
            </a:lvl1pPr>
            <a:lvl2pPr marL="507987" indent="0">
              <a:buNone/>
              <a:defRPr sz="2220" b="1"/>
            </a:lvl2pPr>
            <a:lvl3pPr marL="1015975" indent="0">
              <a:buNone/>
              <a:defRPr sz="2000" b="1"/>
            </a:lvl3pPr>
            <a:lvl4pPr marL="1523962" indent="0">
              <a:buNone/>
              <a:defRPr sz="1780" b="1"/>
            </a:lvl4pPr>
            <a:lvl5pPr marL="2031949" indent="0">
              <a:buNone/>
              <a:defRPr sz="1780" b="1"/>
            </a:lvl5pPr>
            <a:lvl6pPr marL="2539937" indent="0">
              <a:buNone/>
              <a:defRPr sz="1780" b="1"/>
            </a:lvl6pPr>
            <a:lvl7pPr marL="3047924" indent="0">
              <a:buNone/>
              <a:defRPr sz="1780" b="1"/>
            </a:lvl7pPr>
            <a:lvl8pPr marL="3555911" indent="0">
              <a:buNone/>
              <a:defRPr sz="1780" b="1"/>
            </a:lvl8pPr>
            <a:lvl9pPr marL="4063898" indent="0">
              <a:buNone/>
              <a:defRPr sz="178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667"/>
            </a:lvl1pPr>
            <a:lvl2pPr>
              <a:defRPr sz="2220"/>
            </a:lvl2pPr>
            <a:lvl3pPr>
              <a:defRPr sz="2000"/>
            </a:lvl3pPr>
            <a:lvl4pPr>
              <a:defRPr sz="1780"/>
            </a:lvl4pPr>
            <a:lvl5pPr>
              <a:defRPr sz="1780"/>
            </a:lvl5pPr>
            <a:lvl6pPr>
              <a:defRPr sz="1780"/>
            </a:lvl6pPr>
            <a:lvl7pPr>
              <a:defRPr sz="1780"/>
            </a:lvl7pPr>
            <a:lvl8pPr>
              <a:defRPr sz="1780"/>
            </a:lvl8pPr>
            <a:lvl9pPr>
              <a:defRPr sz="178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4" y="1535115"/>
            <a:ext cx="5389033" cy="639763"/>
          </a:xfrm>
        </p:spPr>
        <p:txBody>
          <a:bodyPr anchor="b"/>
          <a:lstStyle>
            <a:lvl1pPr marL="0" indent="0">
              <a:buNone/>
              <a:defRPr sz="2667" b="1"/>
            </a:lvl1pPr>
            <a:lvl2pPr marL="507987" indent="0">
              <a:buNone/>
              <a:defRPr sz="2220" b="1"/>
            </a:lvl2pPr>
            <a:lvl3pPr marL="1015975" indent="0">
              <a:buNone/>
              <a:defRPr sz="2000" b="1"/>
            </a:lvl3pPr>
            <a:lvl4pPr marL="1523962" indent="0">
              <a:buNone/>
              <a:defRPr sz="1780" b="1"/>
            </a:lvl4pPr>
            <a:lvl5pPr marL="2031949" indent="0">
              <a:buNone/>
              <a:defRPr sz="1780" b="1"/>
            </a:lvl5pPr>
            <a:lvl6pPr marL="2539937" indent="0">
              <a:buNone/>
              <a:defRPr sz="1780" b="1"/>
            </a:lvl6pPr>
            <a:lvl7pPr marL="3047924" indent="0">
              <a:buNone/>
              <a:defRPr sz="1780" b="1"/>
            </a:lvl7pPr>
            <a:lvl8pPr marL="3555911" indent="0">
              <a:buNone/>
              <a:defRPr sz="1780" b="1"/>
            </a:lvl8pPr>
            <a:lvl9pPr marL="4063898" indent="0">
              <a:buNone/>
              <a:defRPr sz="178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4" y="2174875"/>
            <a:ext cx="5389033" cy="3951288"/>
          </a:xfrm>
        </p:spPr>
        <p:txBody>
          <a:bodyPr/>
          <a:lstStyle>
            <a:lvl1pPr>
              <a:defRPr sz="2667"/>
            </a:lvl1pPr>
            <a:lvl2pPr>
              <a:defRPr sz="2220"/>
            </a:lvl2pPr>
            <a:lvl3pPr>
              <a:defRPr sz="2000"/>
            </a:lvl3pPr>
            <a:lvl4pPr>
              <a:defRPr sz="1780"/>
            </a:lvl4pPr>
            <a:lvl5pPr>
              <a:defRPr sz="1780"/>
            </a:lvl5pPr>
            <a:lvl6pPr>
              <a:defRPr sz="1780"/>
            </a:lvl6pPr>
            <a:lvl7pPr>
              <a:defRPr sz="1780"/>
            </a:lvl7pPr>
            <a:lvl8pPr>
              <a:defRPr sz="1780"/>
            </a:lvl8pPr>
            <a:lvl9pPr>
              <a:defRPr sz="178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E7009-F018-417B-A00B-621B4BA5E7A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281440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742EE-A927-47F0-8C6F-13CEA9EFBA9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5519330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89ED-2AB0-4A45-9A5F-8F7C8E84949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17972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7" y="273052"/>
            <a:ext cx="4011084" cy="1162051"/>
          </a:xfrm>
        </p:spPr>
        <p:txBody>
          <a:bodyPr anchor="b"/>
          <a:lstStyle>
            <a:lvl1pPr algn="l">
              <a:defRPr sz="222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4"/>
            <a:ext cx="6815667" cy="5853113"/>
          </a:xfrm>
        </p:spPr>
        <p:txBody>
          <a:bodyPr/>
          <a:lstStyle>
            <a:lvl1pPr>
              <a:defRPr sz="3553"/>
            </a:lvl1pPr>
            <a:lvl2pPr>
              <a:defRPr sz="3113"/>
            </a:lvl2pPr>
            <a:lvl3pPr>
              <a:defRPr sz="2667"/>
            </a:lvl3pPr>
            <a:lvl4pPr>
              <a:defRPr sz="2220"/>
            </a:lvl4pPr>
            <a:lvl5pPr>
              <a:defRPr sz="2220"/>
            </a:lvl5pPr>
            <a:lvl6pPr>
              <a:defRPr sz="2220"/>
            </a:lvl6pPr>
            <a:lvl7pPr>
              <a:defRPr sz="2220"/>
            </a:lvl7pPr>
            <a:lvl8pPr>
              <a:defRPr sz="2220"/>
            </a:lvl8pPr>
            <a:lvl9pPr>
              <a:defRPr sz="222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7" y="1435104"/>
            <a:ext cx="4011084" cy="4691063"/>
          </a:xfrm>
        </p:spPr>
        <p:txBody>
          <a:bodyPr/>
          <a:lstStyle>
            <a:lvl1pPr marL="0" indent="0">
              <a:buNone/>
              <a:defRPr sz="1553"/>
            </a:lvl1pPr>
            <a:lvl2pPr marL="507987" indent="0">
              <a:buNone/>
              <a:defRPr sz="1333"/>
            </a:lvl2pPr>
            <a:lvl3pPr marL="1015975" indent="0">
              <a:buNone/>
              <a:defRPr sz="1113"/>
            </a:lvl3pPr>
            <a:lvl4pPr marL="1523962" indent="0">
              <a:buNone/>
              <a:defRPr sz="1000"/>
            </a:lvl4pPr>
            <a:lvl5pPr marL="2031949" indent="0">
              <a:buNone/>
              <a:defRPr sz="1000"/>
            </a:lvl5pPr>
            <a:lvl6pPr marL="2539937" indent="0">
              <a:buNone/>
              <a:defRPr sz="1000"/>
            </a:lvl6pPr>
            <a:lvl7pPr marL="3047924" indent="0">
              <a:buNone/>
              <a:defRPr sz="1000"/>
            </a:lvl7pPr>
            <a:lvl8pPr marL="3555911" indent="0">
              <a:buNone/>
              <a:defRPr sz="1000"/>
            </a:lvl8pPr>
            <a:lvl9pPr marL="4063898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2F39D-253D-47DE-8C96-79F70A04D70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746653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22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553"/>
            </a:lvl1pPr>
            <a:lvl2pPr marL="507987" indent="0">
              <a:buNone/>
              <a:defRPr sz="3113"/>
            </a:lvl2pPr>
            <a:lvl3pPr marL="1015975" indent="0">
              <a:buNone/>
              <a:defRPr sz="2667"/>
            </a:lvl3pPr>
            <a:lvl4pPr marL="1523962" indent="0">
              <a:buNone/>
              <a:defRPr sz="2220"/>
            </a:lvl4pPr>
            <a:lvl5pPr marL="2031949" indent="0">
              <a:buNone/>
              <a:defRPr sz="2220"/>
            </a:lvl5pPr>
            <a:lvl6pPr marL="2539937" indent="0">
              <a:buNone/>
              <a:defRPr sz="2220"/>
            </a:lvl6pPr>
            <a:lvl7pPr marL="3047924" indent="0">
              <a:buNone/>
              <a:defRPr sz="2220"/>
            </a:lvl7pPr>
            <a:lvl8pPr marL="3555911" indent="0">
              <a:buNone/>
              <a:defRPr sz="2220"/>
            </a:lvl8pPr>
            <a:lvl9pPr marL="4063898" indent="0">
              <a:buNone/>
              <a:defRPr sz="222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1"/>
          </a:xfrm>
        </p:spPr>
        <p:txBody>
          <a:bodyPr/>
          <a:lstStyle>
            <a:lvl1pPr marL="0" indent="0">
              <a:buNone/>
              <a:defRPr sz="1553"/>
            </a:lvl1pPr>
            <a:lvl2pPr marL="507987" indent="0">
              <a:buNone/>
              <a:defRPr sz="1333"/>
            </a:lvl2pPr>
            <a:lvl3pPr marL="1015975" indent="0">
              <a:buNone/>
              <a:defRPr sz="1113"/>
            </a:lvl3pPr>
            <a:lvl4pPr marL="1523962" indent="0">
              <a:buNone/>
              <a:defRPr sz="1000"/>
            </a:lvl4pPr>
            <a:lvl5pPr marL="2031949" indent="0">
              <a:buNone/>
              <a:defRPr sz="1000"/>
            </a:lvl5pPr>
            <a:lvl6pPr marL="2539937" indent="0">
              <a:buNone/>
              <a:defRPr sz="1000"/>
            </a:lvl6pPr>
            <a:lvl7pPr marL="3047924" indent="0">
              <a:buNone/>
              <a:defRPr sz="1000"/>
            </a:lvl7pPr>
            <a:lvl8pPr marL="3555911" indent="0">
              <a:buNone/>
              <a:defRPr sz="1000"/>
            </a:lvl8pPr>
            <a:lvl9pPr marL="4063898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90104-07A5-48B5-BEDE-05F658D4D21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1799380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C598D-9B25-41F2-B008-9EA8DB91FF4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92265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2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0E28F-C52D-4A97-95D4-C0569AAA1EF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15303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9D208-5B00-48F3-A622-1197529E8C3B}" type="datetime1">
              <a:rPr lang="zh-CN" altLang="en-US" smtClean="0"/>
              <a:t>2026/4/14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174495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656" r:id="rId12"/>
    <p:sldLayoutId id="2147483658" r:id="rId13"/>
    <p:sldLayoutId id="2147483659" r:id="rId14"/>
    <p:sldLayoutId id="2147483793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28EC0-45D7-40DE-8331-4090EB1455D3}" type="datetime1">
              <a:rPr lang="zh-CN" altLang="en-US" smtClean="0"/>
              <a:t>2026/4/14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34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663" r:id="rId13"/>
    <p:sldLayoutId id="2147483664" r:id="rId14"/>
    <p:sldLayoutId id="2147483665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7"/>
            <a:ext cx="109728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4"/>
            <a:ext cx="109728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4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333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defTabSz="914400">
              <a:defRPr/>
            </a:pPr>
            <a:fld id="{F0D71DA3-34D4-447D-B8B4-21FFBF19CFDE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2026/4/14</a:t>
            </a:fld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333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defTabSz="914400">
              <a:defRPr/>
            </a:pPr>
            <a:endParaRPr lang="en-US" altLang="zh-C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333" smtClean="0">
                <a:solidFill>
                  <a:srgbClr val="898989"/>
                </a:solidFill>
              </a:defRPr>
            </a:lvl1pPr>
          </a:lstStyle>
          <a:p>
            <a:pPr defTabSz="914400">
              <a:defRPr/>
            </a:pPr>
            <a:fld id="{54C4A90C-E326-4071-A758-2EBBA93615FA}" type="slidenum">
              <a:rPr lang="en-US" altLang="zh-CN"/>
              <a:pPr defTabSz="914400"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90132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88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507987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1015975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523962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2031949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80990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553" kern="1200">
          <a:solidFill>
            <a:schemeClr val="tx1"/>
          </a:solidFill>
          <a:latin typeface="+mn-lt"/>
          <a:ea typeface="+mn-ea"/>
          <a:cs typeface="+mn-cs"/>
        </a:defRPr>
      </a:lvl1pPr>
      <a:lvl2pPr marL="825479" indent="-3174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113" kern="1200">
          <a:solidFill>
            <a:schemeClr val="tx1"/>
          </a:solidFill>
          <a:latin typeface="+mn-lt"/>
          <a:ea typeface="+mn-ea"/>
          <a:cs typeface="+mn-cs"/>
        </a:defRPr>
      </a:lvl2pPr>
      <a:lvl3pPr marL="1269968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1777956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20" kern="1200">
          <a:solidFill>
            <a:schemeClr val="tx1"/>
          </a:solidFill>
          <a:latin typeface="+mn-lt"/>
          <a:ea typeface="+mn-ea"/>
          <a:cs typeface="+mn-cs"/>
        </a:defRPr>
      </a:lvl4pPr>
      <a:lvl5pPr marL="2285943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220" kern="1200">
          <a:solidFill>
            <a:schemeClr val="tx1"/>
          </a:solidFill>
          <a:latin typeface="+mn-lt"/>
          <a:ea typeface="+mn-ea"/>
          <a:cs typeface="+mn-cs"/>
        </a:defRPr>
      </a:lvl5pPr>
      <a:lvl6pPr marL="2793930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6pPr>
      <a:lvl7pPr marL="3301917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7pPr>
      <a:lvl8pPr marL="3809905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8pPr>
      <a:lvl9pPr marL="4317892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7987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15975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23962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31949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39937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47924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55911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63898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7"/>
            <a:ext cx="109728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4"/>
            <a:ext cx="109728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4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333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333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333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4C4A90C-E326-4071-A758-2EBBA93615F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3109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88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507987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1015975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523962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2031949" algn="ctr" rtl="0" fontAlgn="base">
        <a:spcBef>
          <a:spcPct val="0"/>
        </a:spcBef>
        <a:spcAft>
          <a:spcPct val="0"/>
        </a:spcAft>
        <a:defRPr sz="488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80990" indent="-38099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553" kern="1200">
          <a:solidFill>
            <a:schemeClr val="tx1"/>
          </a:solidFill>
          <a:latin typeface="+mn-lt"/>
          <a:ea typeface="+mn-ea"/>
          <a:cs typeface="+mn-cs"/>
        </a:defRPr>
      </a:lvl1pPr>
      <a:lvl2pPr marL="825479" indent="-317492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3113" kern="1200">
          <a:solidFill>
            <a:schemeClr val="tx1"/>
          </a:solidFill>
          <a:latin typeface="+mn-lt"/>
          <a:ea typeface="+mn-ea"/>
          <a:cs typeface="+mn-cs"/>
        </a:defRPr>
      </a:lvl2pPr>
      <a:lvl3pPr marL="1269968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1777956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20" kern="1200">
          <a:solidFill>
            <a:schemeClr val="tx1"/>
          </a:solidFill>
          <a:latin typeface="+mn-lt"/>
          <a:ea typeface="+mn-ea"/>
          <a:cs typeface="+mn-cs"/>
        </a:defRPr>
      </a:lvl4pPr>
      <a:lvl5pPr marL="2285943" indent="-253994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220" kern="1200">
          <a:solidFill>
            <a:schemeClr val="tx1"/>
          </a:solidFill>
          <a:latin typeface="+mn-lt"/>
          <a:ea typeface="+mn-ea"/>
          <a:cs typeface="+mn-cs"/>
        </a:defRPr>
      </a:lvl5pPr>
      <a:lvl6pPr marL="2793930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6pPr>
      <a:lvl7pPr marL="3301917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7pPr>
      <a:lvl8pPr marL="3809905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8pPr>
      <a:lvl9pPr marL="4317892" indent="-253994" algn="l" defTabSz="1015975" rtl="0" eaLnBrk="1" latinLnBrk="0" hangingPunct="1">
        <a:spcBef>
          <a:spcPct val="20000"/>
        </a:spcBef>
        <a:buFont typeface="Arial" panose="020B0604020202020204" pitchFamily="34" charset="0"/>
        <a:buChar char="•"/>
        <a:defRPr sz="22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7987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15975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23962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31949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39937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47924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55911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63898" algn="l" defTabSz="101597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3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6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72.png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image" Target="../media/image8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90.jpeg"/><Relationship Id="rId4" Type="http://schemas.openxmlformats.org/officeDocument/2006/relationships/image" Target="../media/image8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Relationship Id="rId9" Type="http://schemas.openxmlformats.org/officeDocument/2006/relationships/image" Target="../media/image9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09.png"/><Relationship Id="rId5" Type="http://schemas.openxmlformats.org/officeDocument/2006/relationships/image" Target="../media/image108.tiff"/><Relationship Id="rId4" Type="http://schemas.openxmlformats.org/officeDocument/2006/relationships/image" Target="../media/image107.png"/><Relationship Id="rId9" Type="http://schemas.openxmlformats.org/officeDocument/2006/relationships/image" Target="../media/image11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16.jpeg"/><Relationship Id="rId4" Type="http://schemas.openxmlformats.org/officeDocument/2006/relationships/image" Target="../media/image115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3" Type="http://schemas.openxmlformats.org/officeDocument/2006/relationships/image" Target="../media/image123.jpeg"/><Relationship Id="rId7" Type="http://schemas.openxmlformats.org/officeDocument/2006/relationships/image" Target="../media/image127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26.png"/><Relationship Id="rId5" Type="http://schemas.openxmlformats.org/officeDocument/2006/relationships/image" Target="../media/image125.jpeg"/><Relationship Id="rId10" Type="http://schemas.openxmlformats.org/officeDocument/2006/relationships/image" Target="../media/image130.png"/><Relationship Id="rId4" Type="http://schemas.openxmlformats.org/officeDocument/2006/relationships/image" Target="../media/image124.png"/><Relationship Id="rId9" Type="http://schemas.openxmlformats.org/officeDocument/2006/relationships/image" Target="../media/image129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2" y="3338196"/>
            <a:ext cx="12219305" cy="3519805"/>
          </a:xfrm>
          <a:prstGeom prst="rect">
            <a:avLst/>
          </a:prstGeom>
          <a:solidFill>
            <a:srgbClr val="071F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61962"/>
            <a:endParaRPr lang="zh-CN" altLang="en-US" sz="3000" dirty="0">
              <a:solidFill>
                <a:srgbClr val="F6D265"/>
              </a:solidFill>
              <a:latin typeface="Arial" panose="020B0604020202020204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986793" y="3573147"/>
            <a:ext cx="10219055" cy="2729231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61962"/>
            <a:endParaRPr lang="zh-CN" altLang="en-US" sz="1500">
              <a:solidFill>
                <a:srgbClr val="FFFFCC"/>
              </a:solidFill>
              <a:latin typeface="Arial" panose="020B0604020202020204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32167" y="4927925"/>
            <a:ext cx="10528300" cy="161607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761962">
              <a:lnSpc>
                <a:spcPct val="125000"/>
              </a:lnSpc>
            </a:pPr>
            <a:r>
              <a:rPr lang="en-US" altLang="zh-CN" sz="2400" b="1" dirty="0">
                <a:solidFill>
                  <a:srgbClr val="FFFF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Zhiduo Li</a:t>
            </a:r>
          </a:p>
          <a:p>
            <a:pPr algn="ctr" defTabSz="761962">
              <a:lnSpc>
                <a:spcPct val="125000"/>
              </a:lnSpc>
            </a:pPr>
            <a:r>
              <a:rPr lang="en-US" altLang="zh-CN" sz="2000" b="1" dirty="0">
                <a:solidFill>
                  <a:srgbClr val="FFFF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On behalf of CSNS RH&amp;SH group</a:t>
            </a:r>
          </a:p>
          <a:p>
            <a:pPr algn="ctr" defTabSz="761962">
              <a:lnSpc>
                <a:spcPct val="125000"/>
              </a:lnSpc>
            </a:pPr>
            <a:r>
              <a:rPr lang="en-US" altLang="zh-CN" sz="2400" b="1" dirty="0">
                <a:solidFill>
                  <a:srgbClr val="FFFF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Institute of High Energy Physics of Chinese Academy of Sciences</a:t>
            </a:r>
          </a:p>
          <a:p>
            <a:pPr algn="ctr" defTabSz="761962">
              <a:lnSpc>
                <a:spcPct val="125000"/>
              </a:lnSpc>
            </a:pPr>
            <a:endParaRPr lang="en-US" altLang="zh-CN" sz="2400" b="1" dirty="0">
              <a:solidFill>
                <a:srgbClr val="FFFF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8" name="标题 3"/>
          <p:cNvSpPr txBox="1"/>
          <p:nvPr/>
        </p:nvSpPr>
        <p:spPr>
          <a:xfrm>
            <a:off x="977267" y="1644016"/>
            <a:ext cx="9956165" cy="984885"/>
          </a:xfrm>
          <a:prstGeom prst="rect">
            <a:avLst/>
          </a:prstGeom>
        </p:spPr>
        <p:txBody>
          <a:bodyPr/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lang="zh-CN" altLang="en-US" sz="4000" b="1" u="none" strike="noStrike" kern="0" cap="none" spc="0" normalizeH="0" baseline="0" dirty="0">
                <a:solidFill>
                  <a:srgbClr val="005DA2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</a:defRPr>
            </a:lvl1pPr>
          </a:lstStyle>
          <a:p>
            <a:pPr algn="ctr" defTabSz="761962"/>
            <a:r>
              <a:rPr lang="en-US" altLang="zh-CN" sz="3335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r>
              <a:rPr lang="en-US" altLang="zh-CN" sz="3335" dirty="0">
                <a:solidFill>
                  <a:srgbClr val="FFFFFF"/>
                </a:solidFill>
                <a:cs typeface="Arial" panose="020B0604020202020204" pitchFamily="34" charset="0"/>
              </a:rPr>
              <a:t>Report of Dongguan Branch		</a:t>
            </a:r>
            <a:endParaRPr lang="en-US" altLang="en-US" sz="3335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/>
          <a:srcRect/>
          <a:stretch>
            <a:fillRect/>
          </a:stretch>
        </p:blipFill>
        <p:spPr>
          <a:xfrm>
            <a:off x="2" y="1"/>
            <a:ext cx="12218671" cy="335343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861924" y="3765557"/>
            <a:ext cx="10178710" cy="7016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Progress on CSNS Remote Handling Upgrade and </a:t>
            </a:r>
          </a:p>
          <a:p>
            <a:pPr algn="ctr"/>
            <a:r>
              <a:rPr lang="en-US" sz="3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Post-Irradiation Examination (PIE) Platform</a:t>
            </a:r>
          </a:p>
          <a:p>
            <a:pPr algn="ctr"/>
            <a:endParaRPr sz="32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0" y="2"/>
            <a:ext cx="11287760" cy="331914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0000"/>
                </a:schemeClr>
              </a:gs>
              <a:gs pos="56000">
                <a:schemeClr val="bg2">
                  <a:alpha val="0"/>
                </a:schemeClr>
              </a:gs>
              <a:gs pos="100000">
                <a:schemeClr val="bg2">
                  <a:lumMod val="95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1"/>
          </a:p>
        </p:txBody>
      </p:sp>
      <p:pic>
        <p:nvPicPr>
          <p:cNvPr id="36" name="Picture 1" descr="C:\Users\thinkpad\Desktop\赵晶石\微信图片_2019100914343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126" y="156590"/>
            <a:ext cx="711835" cy="721995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37" name="图片 36" descr="所logoPNG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41349" y="221678"/>
            <a:ext cx="989965" cy="591820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30" name="图片 18" descr="图片1副本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71451" y="274064"/>
            <a:ext cx="919480" cy="487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sp>
        <p:nvSpPr>
          <p:cNvPr id="11" name="文本框 10"/>
          <p:cNvSpPr txBox="1"/>
          <p:nvPr/>
        </p:nvSpPr>
        <p:spPr>
          <a:xfrm>
            <a:off x="8791116" y="6494788"/>
            <a:ext cx="2831224" cy="4051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 defTabSz="266687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 dirty="0">
                <a:solidFill>
                  <a:schemeClr val="bg2">
                    <a:lumMod val="85000"/>
                  </a:schemeClr>
                </a:solidFill>
                <a:latin typeface="Times New Roman" panose="02020603050405020304"/>
                <a:ea typeface="Times New Roman" panose="02020603050405020304"/>
              </a:rPr>
              <a:t>2026 ICANS XXV in Malmö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flipV="1">
            <a:off x="0" y="891649"/>
            <a:ext cx="12193200" cy="38099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sz="1351"/>
          </a:p>
        </p:txBody>
      </p:sp>
      <p:sp>
        <p:nvSpPr>
          <p:cNvPr id="42" name="圆角矩形 41"/>
          <p:cNvSpPr/>
          <p:nvPr/>
        </p:nvSpPr>
        <p:spPr>
          <a:xfrm>
            <a:off x="655470" y="285201"/>
            <a:ext cx="398129" cy="530491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sz="1351"/>
          </a:p>
        </p:txBody>
      </p:sp>
      <p:sp>
        <p:nvSpPr>
          <p:cNvPr id="96" name="圆角矩形 95"/>
          <p:cNvSpPr/>
          <p:nvPr/>
        </p:nvSpPr>
        <p:spPr>
          <a:xfrm>
            <a:off x="553620" y="208475"/>
            <a:ext cx="301573" cy="400844"/>
          </a:xfrm>
          <a:prstGeom prst="round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  <a:ln w="1905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sz="1351"/>
          </a:p>
        </p:txBody>
      </p:sp>
      <p:sp>
        <p:nvSpPr>
          <p:cNvPr id="5" name="文本框 4"/>
          <p:cNvSpPr txBox="1"/>
          <p:nvPr/>
        </p:nvSpPr>
        <p:spPr>
          <a:xfrm>
            <a:off x="1335584" y="222646"/>
            <a:ext cx="2880816" cy="59093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/>
          <a:p>
            <a:pPr defTabSz="761962">
              <a:lnSpc>
                <a:spcPct val="90000"/>
              </a:lnSpc>
              <a:defRPr/>
            </a:pPr>
            <a:r>
              <a:rPr kumimoji="1" lang="en-US" altLang="zh-CN" sz="3600" b="1" dirty="0">
                <a:solidFill>
                  <a:srgbClr val="005DA2"/>
                </a:solidFill>
                <a:latin typeface="Arial Black" panose="020B0A04020102020204" pitchFamily="34" charset="0"/>
                <a:ea typeface="微软雅黑" panose="020B0503020204020204" charset="-122"/>
                <a:cs typeface="Times New Roman" panose="02020603050405020304" pitchFamily="18" charset="0"/>
              </a:rPr>
              <a:t>Outline</a:t>
            </a:r>
          </a:p>
        </p:txBody>
      </p:sp>
      <p:pic>
        <p:nvPicPr>
          <p:cNvPr id="39" name="图片 18" descr="图片1副本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39700" y="185899"/>
            <a:ext cx="1106000" cy="552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文本框 6"/>
          <p:cNvSpPr txBox="1"/>
          <p:nvPr/>
        </p:nvSpPr>
        <p:spPr>
          <a:xfrm>
            <a:off x="4634867" y="511812"/>
            <a:ext cx="3386455" cy="300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sz="1351"/>
          </a:p>
        </p:txBody>
      </p:sp>
      <p:sp>
        <p:nvSpPr>
          <p:cNvPr id="2" name="矩形 1"/>
          <p:cNvSpPr/>
          <p:nvPr/>
        </p:nvSpPr>
        <p:spPr>
          <a:xfrm>
            <a:off x="444033" y="1423401"/>
            <a:ext cx="11951168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CSNS Remote Handling(RH) Overview</a:t>
            </a:r>
            <a:endParaRPr lang="zh-CN" altLang="zh-CN" sz="3000" kern="0" dirty="0">
              <a:latin typeface="Arial Black" panose="020B0A04020102020204" pitchFamily="34" charset="0"/>
              <a:ea typeface="微软雅黑" panose="020B0503020204020204" pitchFamily="34" charset="-122"/>
            </a:endParaRPr>
          </a:p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Current Status of CSNS RH</a:t>
            </a:r>
          </a:p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Progress of CSNS-II RH</a:t>
            </a:r>
          </a:p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R&amp;D on key technology/equipment </a:t>
            </a:r>
          </a:p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Progress of irradiation &amp; PIE platform construction</a:t>
            </a:r>
          </a:p>
          <a:p>
            <a:pPr marL="571472" indent="-571472">
              <a:spcBef>
                <a:spcPts val="600"/>
              </a:spcBef>
              <a:spcAft>
                <a:spcPts val="600"/>
              </a:spcAft>
              <a:buClr>
                <a:srgbClr val="000000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3000" kern="0" dirty="0">
                <a:latin typeface="Arial Black" panose="020B0A04020102020204" pitchFamily="34" charset="0"/>
                <a:ea typeface="微软雅黑" panose="020B0503020204020204" pitchFamily="34" charset="-122"/>
              </a:rPr>
              <a:t> Summary &amp; Outlook </a:t>
            </a:r>
            <a:endParaRPr lang="en-US" altLang="zh-CN" sz="3000" kern="0" dirty="0">
              <a:latin typeface="Arial Black" panose="020B0A04020102020204" pitchFamily="34" charset="0"/>
              <a:ea typeface="微软雅黑" panose="020B0503020204020204" pitchFamily="34" charset="-122"/>
              <a:cs typeface="Arial Unicode MS" pitchFamily="34" charset="-122"/>
            </a:endParaRPr>
          </a:p>
        </p:txBody>
      </p:sp>
      <p:sp>
        <p:nvSpPr>
          <p:cNvPr id="9" name="灯片编号占位符 2"/>
          <p:cNvSpPr>
            <a:spLocks noGrp="1"/>
          </p:cNvSpPr>
          <p:nvPr/>
        </p:nvSpPr>
        <p:spPr>
          <a:xfrm>
            <a:off x="9189656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400" dirty="0">
                <a:solidFill>
                  <a:srgbClr val="898989"/>
                </a:solidFill>
                <a:latin typeface="Calibri"/>
                <a:ea typeface="宋体" panose="02010600030101010101" pitchFamily="2" charset="-122"/>
              </a:rPr>
              <a:t>2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DE2B6D60-09F2-448B-BEB8-632FB07F8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831" b="24098"/>
          <a:stretch>
            <a:fillRect/>
          </a:stretch>
        </p:blipFill>
        <p:spPr>
          <a:xfrm>
            <a:off x="5747408" y="3919911"/>
            <a:ext cx="6216651" cy="2836079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CSNS overview</a:t>
            </a:r>
            <a:endParaRPr lang="zh-CN" altLang="en-US" sz="2800" dirty="0"/>
          </a:p>
        </p:txBody>
      </p:sp>
      <p:sp>
        <p:nvSpPr>
          <p:cNvPr id="32" name="矩形标注 31"/>
          <p:cNvSpPr/>
          <p:nvPr/>
        </p:nvSpPr>
        <p:spPr>
          <a:xfrm>
            <a:off x="311149" y="2903402"/>
            <a:ext cx="5289550" cy="3875313"/>
          </a:xfrm>
          <a:prstGeom prst="wedgeRectCallout">
            <a:avLst>
              <a:gd name="adj1" fmla="val 88412"/>
              <a:gd name="adj2" fmla="val 1035"/>
            </a:avLst>
          </a:prstGeom>
          <a:solidFill>
            <a:schemeClr val="accent1">
              <a:alpha val="0"/>
            </a:schemeClr>
          </a:solidFill>
          <a:ln w="31750">
            <a:solidFill>
              <a:srgbClr val="C0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Rectangle 37"/>
          <p:cNvSpPr txBox="1">
            <a:spLocks/>
          </p:cNvSpPr>
          <p:nvPr/>
        </p:nvSpPr>
        <p:spPr bwMode="auto">
          <a:xfrm>
            <a:off x="121007" y="998758"/>
            <a:ext cx="6617691" cy="230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>
            <a:spAutoFit/>
          </a:bodyPr>
          <a:lstStyle>
            <a:lvl1pPr marL="230188" indent="-230188" algn="l" rtl="0" eaLnBrk="0" fontAlgn="base" hangingPunct="0">
              <a:lnSpc>
                <a:spcPct val="90000"/>
              </a:lnSpc>
              <a:spcBef>
                <a:spcPts val="14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charset="-128"/>
                <a:cs typeface="ＭＳ Ｐゴシック" charset="-128"/>
              </a:defRPr>
            </a:lvl1pPr>
            <a:lvl2pPr marL="625475" indent="-279400" algn="l" rtl="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–"/>
              <a:defRPr sz="2400" b="1">
                <a:solidFill>
                  <a:schemeClr val="tx1"/>
                </a:solidFill>
                <a:latin typeface="+mn-lt"/>
                <a:ea typeface="ＭＳ Ｐゴシック" charset="-128"/>
              </a:defRPr>
            </a:lvl2pPr>
            <a:lvl3pPr marL="914400" indent="-230188" algn="l" rtl="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•"/>
              <a:defRPr sz="2000" b="1">
                <a:solidFill>
                  <a:schemeClr val="tx1"/>
                </a:solidFill>
                <a:latin typeface="+mn-lt"/>
                <a:ea typeface="ＭＳ Ｐゴシック" charset="-128"/>
              </a:defRPr>
            </a:lvl3pPr>
            <a:lvl4pPr marL="1144588" indent="-173038" algn="l" rtl="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–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4pPr>
            <a:lvl5pPr marL="1482725" indent="-222250" algn="l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»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5pPr>
            <a:lvl6pPr marL="1939925" indent="-222250" algn="l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»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397125" indent="-222250" algn="l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»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2854325" indent="-222250" algn="l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»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311525" indent="-222250" algn="l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rgbClr val="006C3A"/>
              </a:buClr>
              <a:buFont typeface="Arial" charset="0"/>
              <a:buChar char="»"/>
              <a:defRPr b="1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 algn="just">
              <a:spcBef>
                <a:spcPts val="400"/>
              </a:spcBef>
              <a:buClr>
                <a:schemeClr val="tx1"/>
              </a:buClr>
              <a:defRPr/>
            </a:pPr>
            <a:r>
              <a:rPr lang="en-US" sz="1800" b="0" dirty="0">
                <a:solidFill>
                  <a:srgbClr val="00000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The CSNS facility in Dongguan, Guangdong, is an accelerator driven neutron scattering facility for materials research</a:t>
            </a:r>
          </a:p>
          <a:p>
            <a:pPr algn="just">
              <a:spcBef>
                <a:spcPts val="400"/>
              </a:spcBef>
              <a:buClr>
                <a:schemeClr val="tx1"/>
              </a:buClr>
              <a:defRPr/>
            </a:pPr>
            <a:r>
              <a:rPr lang="en-US" sz="1800" dirty="0">
                <a:solidFill>
                  <a:srgbClr val="0070C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CSNS operates presently at </a:t>
            </a:r>
            <a:r>
              <a:rPr lang="en-US" sz="1800" dirty="0">
                <a:solidFill>
                  <a:srgbClr val="C0000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180 kW</a:t>
            </a:r>
            <a:r>
              <a:rPr lang="en-US" sz="1800" dirty="0">
                <a:solidFill>
                  <a:srgbClr val="0070C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@25Hz </a:t>
            </a:r>
            <a:r>
              <a:rPr lang="en-US" sz="1800" dirty="0">
                <a:solidFill>
                  <a:srgbClr val="00000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proton beam power incident on a solid tungsten target </a:t>
            </a:r>
          </a:p>
          <a:p>
            <a:pPr algn="just">
              <a:spcBef>
                <a:spcPts val="400"/>
              </a:spcBef>
              <a:buClr>
                <a:schemeClr val="tx1"/>
              </a:buClr>
              <a:defRPr/>
            </a:pPr>
            <a:r>
              <a:rPr lang="en-US" altLang="zh-CN" sz="1800" dirty="0"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E</a:t>
            </a:r>
            <a:r>
              <a:rPr lang="en-US" sz="1800" dirty="0"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quipped with 20 neutron beamline shutters in the target station </a:t>
            </a:r>
          </a:p>
          <a:p>
            <a:pPr>
              <a:spcBef>
                <a:spcPts val="400"/>
              </a:spcBef>
              <a:buClr>
                <a:schemeClr val="tx1"/>
              </a:buClr>
              <a:defRPr/>
            </a:pPr>
            <a:r>
              <a:rPr lang="en-US" sz="1800" dirty="0">
                <a:solidFill>
                  <a:srgbClr val="0070C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Presently </a:t>
            </a:r>
            <a:r>
              <a:rPr lang="en-US" sz="1800" dirty="0">
                <a:solidFill>
                  <a:srgbClr val="C0000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11</a:t>
            </a:r>
            <a:r>
              <a:rPr lang="en-US" sz="1800" dirty="0">
                <a:solidFill>
                  <a:srgbClr val="0070C0"/>
                </a:solidFill>
                <a:latin typeface="Arial Narrow" panose="020B0606020202030204" pitchFamily="34" charset="0"/>
                <a:ea typeface="ＭＳ Ｐゴシック" charset="0"/>
                <a:cs typeface="Arial" panose="020B0604020202020204" pitchFamily="34" charset="0"/>
              </a:rPr>
              <a:t> neutron instruments are open for operation</a:t>
            </a:r>
          </a:p>
          <a:p>
            <a:pPr algn="just">
              <a:buFont typeface="Arial" charset="0"/>
              <a:buNone/>
              <a:defRPr/>
            </a:pPr>
            <a:endParaRPr lang="en-US" b="0" dirty="0">
              <a:solidFill>
                <a:srgbClr val="000000"/>
              </a:solidFill>
              <a:latin typeface="Arial Narrow" panose="020B0606020202030204" pitchFamily="34" charset="0"/>
              <a:ea typeface="ＭＳ Ｐゴシック" charset="0"/>
              <a:cs typeface="Arial" panose="020B0604020202020204" pitchFamily="34" charset="0"/>
            </a:endParaRPr>
          </a:p>
        </p:txBody>
      </p:sp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350" y="2982178"/>
            <a:ext cx="5213349" cy="3796537"/>
          </a:xfrm>
          <a:prstGeom prst="rect">
            <a:avLst/>
          </a:prstGeom>
        </p:spPr>
      </p:pic>
      <p:pic>
        <p:nvPicPr>
          <p:cNvPr id="35" name="Picture 2" descr="D:\文件\宣传\海报和展板\展板-控制室20170822for出束\last\加速器\1.8X5.jpg"/>
          <p:cNvPicPr>
            <a:picLocks noChangeAspect="1" noChangeArrowheads="1"/>
          </p:cNvPicPr>
          <p:nvPr/>
        </p:nvPicPr>
        <p:blipFill rotWithShape="1">
          <a:blip r:embed="rId5" cstate="screen"/>
          <a:srcRect l="1951" t="3097" r="1731"/>
          <a:stretch/>
        </p:blipFill>
        <p:spPr bwMode="auto">
          <a:xfrm>
            <a:off x="6786175" y="993259"/>
            <a:ext cx="5183575" cy="2760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文本框 35"/>
          <p:cNvSpPr txBox="1"/>
          <p:nvPr/>
        </p:nvSpPr>
        <p:spPr>
          <a:xfrm>
            <a:off x="1821791" y="6165850"/>
            <a:ext cx="3715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i="1" dirty="0">
                <a:solidFill>
                  <a:srgbClr val="C00000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Target &amp; Instrument building layout</a:t>
            </a:r>
            <a:endParaRPr lang="zh-CN" altLang="en-US" b="1" i="1" dirty="0">
              <a:solidFill>
                <a:srgbClr val="C00000"/>
              </a:solidFill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37" name="文本框 36"/>
          <p:cNvSpPr txBox="1"/>
          <p:nvPr/>
        </p:nvSpPr>
        <p:spPr>
          <a:xfrm rot="2163143">
            <a:off x="2670543" y="3264723"/>
            <a:ext cx="630166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pPr algn="ctr"/>
            <a:r>
              <a:rPr lang="en-US" altLang="zh-CN" sz="1400" dirty="0"/>
              <a:t>BL#01</a:t>
            </a:r>
            <a:endParaRPr lang="zh-CN" altLang="en-US" sz="1400" dirty="0"/>
          </a:p>
        </p:txBody>
      </p:sp>
      <p:sp>
        <p:nvSpPr>
          <p:cNvPr id="38" name="文本框 37"/>
          <p:cNvSpPr txBox="1"/>
          <p:nvPr/>
        </p:nvSpPr>
        <p:spPr>
          <a:xfrm rot="1938714">
            <a:off x="1951153" y="3125641"/>
            <a:ext cx="636798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14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BL#02</a:t>
            </a:r>
            <a:endParaRPr lang="zh-CN" altLang="en-US" dirty="0"/>
          </a:p>
        </p:txBody>
      </p:sp>
      <p:sp>
        <p:nvSpPr>
          <p:cNvPr id="40" name="文本框 39"/>
          <p:cNvSpPr txBox="1"/>
          <p:nvPr/>
        </p:nvSpPr>
        <p:spPr>
          <a:xfrm rot="227763">
            <a:off x="4787989" y="3766023"/>
            <a:ext cx="628561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14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BL#16</a:t>
            </a:r>
            <a:endParaRPr lang="zh-CN" altLang="en-US" dirty="0"/>
          </a:p>
        </p:txBody>
      </p:sp>
      <p:sp>
        <p:nvSpPr>
          <p:cNvPr id="41" name="文本框 40"/>
          <p:cNvSpPr txBox="1"/>
          <p:nvPr/>
        </p:nvSpPr>
        <p:spPr>
          <a:xfrm rot="20263391">
            <a:off x="4593022" y="3143518"/>
            <a:ext cx="633237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14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BL#18</a:t>
            </a:r>
            <a:endParaRPr lang="zh-CN" altLang="en-US" dirty="0"/>
          </a:p>
        </p:txBody>
      </p:sp>
      <p:sp>
        <p:nvSpPr>
          <p:cNvPr id="42" name="文本框 41"/>
          <p:cNvSpPr txBox="1"/>
          <p:nvPr/>
        </p:nvSpPr>
        <p:spPr>
          <a:xfrm rot="5400000">
            <a:off x="2839976" y="4008488"/>
            <a:ext cx="15183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C00000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Target building </a:t>
            </a:r>
            <a:endParaRPr lang="zh-CN" altLang="en-US" sz="1600" dirty="0">
              <a:solidFill>
                <a:srgbClr val="C00000"/>
              </a:solidFill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43" name="文本框 42"/>
          <p:cNvSpPr txBox="1"/>
          <p:nvPr/>
        </p:nvSpPr>
        <p:spPr>
          <a:xfrm rot="412791">
            <a:off x="4788015" y="4083852"/>
            <a:ext cx="628506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14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BL#14</a:t>
            </a:r>
            <a:endParaRPr lang="zh-CN" altLang="en-US" dirty="0"/>
          </a:p>
        </p:txBody>
      </p:sp>
      <p:sp>
        <p:nvSpPr>
          <p:cNvPr id="44" name="文本框 43"/>
          <p:cNvSpPr txBox="1"/>
          <p:nvPr/>
        </p:nvSpPr>
        <p:spPr>
          <a:xfrm rot="1139795">
            <a:off x="4872020" y="4471170"/>
            <a:ext cx="628506" cy="307777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1400" b="1">
                <a:solidFill>
                  <a:srgbClr val="C0000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BL#13</a:t>
            </a:r>
            <a:endParaRPr lang="zh-CN" altLang="en-US" dirty="0"/>
          </a:p>
        </p:txBody>
      </p:sp>
      <p:sp>
        <p:nvSpPr>
          <p:cNvPr id="16" name="灯片编号占位符 2">
            <a:extLst>
              <a:ext uri="{FF2B5EF4-FFF2-40B4-BE49-F238E27FC236}">
                <a16:creationId xmlns:a16="http://schemas.microsoft.com/office/drawing/2014/main" id="{E0DD552A-1342-419B-A4E7-E605BC0189D2}"/>
              </a:ext>
            </a:extLst>
          </p:cNvPr>
          <p:cNvSpPr txBox="1">
            <a:spLocks/>
          </p:cNvSpPr>
          <p:nvPr/>
        </p:nvSpPr>
        <p:spPr>
          <a:xfrm>
            <a:off x="11880851" y="6596152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985796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9725" y="3869466"/>
            <a:ext cx="4792500" cy="3060457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Remote Handling(RH) System overview</a:t>
            </a:r>
            <a:endParaRPr lang="zh-CN" altLang="en-US" sz="2800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 bwMode="auto">
          <a:xfrm>
            <a:off x="89775" y="1051848"/>
            <a:ext cx="71628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230188" indent="-230188" algn="l" rtl="0" eaLnBrk="1" fontAlgn="base" hangingPunct="1">
              <a:lnSpc>
                <a:spcPct val="90000"/>
              </a:lnSpc>
              <a:spcBef>
                <a:spcPts val="14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25475" indent="-279400" algn="l" rtl="0" eaLnBrk="1" fontAlgn="base" hangingPunct="1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-230188" algn="l" rtl="0" eaLnBrk="1" fontAlgn="base" hangingPunct="1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144588" indent="-173038" algn="l" rtl="0" eaLnBrk="1" fontAlgn="base" hangingPunct="1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–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482725" indent="-222250" algn="l" rtl="0" eaLnBrk="1" fontAlgn="base" hangingPunct="1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0188" marR="0" lvl="0" indent="-230188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sz="24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The main task of remote handling system at CSNS: </a:t>
            </a: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lang="en-US" sz="1700" b="1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Operation and maintenance of </a:t>
            </a:r>
            <a:r>
              <a:rPr lang="en-US" sz="1700" b="1" dirty="0">
                <a:solidFill>
                  <a:srgbClr val="0070C0"/>
                </a:solidFill>
                <a:latin typeface="Arial Narrow" panose="020B0606020202030204" pitchFamily="34" charset="0"/>
              </a:rPr>
              <a:t>shielding (</a:t>
            </a:r>
            <a:r>
              <a:rPr lang="en-US" altLang="zh-CN" sz="1700" b="1" dirty="0">
                <a:solidFill>
                  <a:srgbClr val="0070C0"/>
                </a:solidFill>
                <a:latin typeface="Arial Narrow" panose="020B0606020202030204" pitchFamily="34" charset="0"/>
              </a:rPr>
              <a:t>shutter </a:t>
            </a:r>
            <a:r>
              <a:rPr lang="en-US" sz="1700" b="1" dirty="0">
                <a:solidFill>
                  <a:srgbClr val="0070C0"/>
                </a:solidFill>
                <a:latin typeface="Arial Narrow" panose="020B0606020202030204" pitchFamily="34" charset="0"/>
              </a:rPr>
              <a:t>) system</a:t>
            </a: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lang="en-US" sz="1700" b="1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Remote handling for maintenance objects at </a:t>
            </a:r>
            <a:r>
              <a:rPr lang="en-US" altLang="zh-CN" sz="1700" b="1" dirty="0">
                <a:solidFill>
                  <a:srgbClr val="0070C0"/>
                </a:solidFill>
                <a:latin typeface="Arial Narrow" panose="020B0606020202030204" pitchFamily="34" charset="0"/>
              </a:rPr>
              <a:t>Neutron&amp;Muon T</a:t>
            </a:r>
            <a:r>
              <a:rPr lang="en-US" sz="1700" b="1" dirty="0">
                <a:solidFill>
                  <a:srgbClr val="0070C0"/>
                </a:solidFill>
                <a:latin typeface="Arial Narrow" panose="020B0606020202030204" pitchFamily="34" charset="0"/>
              </a:rPr>
              <a:t>arget Station</a:t>
            </a:r>
          </a:p>
          <a:p>
            <a:pPr marL="230188" marR="0" lvl="0" indent="-230188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SzTx/>
              <a:buFont typeface="Arial" charset="0"/>
              <a:buChar char="•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CSNS Remote handling mainly </a:t>
            </a:r>
            <a:r>
              <a:rPr kumimoji="0" lang="en-US" altLang="zh-CN" sz="24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includ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es:</a:t>
            </a:r>
          </a:p>
          <a:p>
            <a:pPr lvl="1" defTabSz="914400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Major </a:t>
            </a: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key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comp</a:t>
            </a:r>
            <a:r>
              <a:rPr lang="en-US" sz="2000" b="1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.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replacement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(</a:t>
            </a:r>
            <a:r>
              <a:rPr lang="en-US" sz="20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e.g.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Target, PBW, MR, </a:t>
            </a:r>
            <a:r>
              <a:rPr lang="en-US" altLang="zh-CN" sz="20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Shutter Insert,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NBW,</a:t>
            </a:r>
            <a:r>
              <a:rPr kumimoji="0" lang="en-US" sz="2000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Ion exchange</a:t>
            </a:r>
            <a:r>
              <a:rPr kumimoji="0" lang="en-US" altLang="zh-CN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r</a:t>
            </a:r>
            <a:r>
              <a:rPr kumimoji="0" lang="en-US" sz="2000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and filter,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etc.) &amp;</a:t>
            </a:r>
            <a:r>
              <a:rPr kumimoji="0" lang="en-US" sz="2000" i="0" u="none" strike="noStrike" kern="1200" cap="none" spc="0" normalizeH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</a:t>
            </a:r>
            <a:r>
              <a:rPr lang="en-US" altLang="zh-CN" sz="2000" b="1" dirty="0">
                <a:latin typeface="Arial Narrow" panose="020B0606020202030204" pitchFamily="34" charset="0"/>
              </a:rPr>
              <a:t>process</a:t>
            </a:r>
            <a:r>
              <a:rPr kumimoji="0" lang="en-US" altLang="zh-CN" sz="2000" b="1" i="0" u="none" strike="noStrike" kern="1200" cap="none" spc="0" normalizeH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</a:t>
            </a:r>
            <a:r>
              <a:rPr kumimoji="0" lang="en-US" altLang="zh-CN" sz="2000" b="1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development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Narrow" panose="020B0606020202030204" pitchFamily="34" charset="0"/>
            </a:endParaRPr>
          </a:p>
          <a:p>
            <a:pPr marR="0" lvl="1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Waste handling operations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(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Cask loading, shipment</a:t>
            </a:r>
            <a:r>
              <a:rPr lang="en-US" sz="18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, waste volume reduction, waste storage and </a:t>
            </a:r>
            <a:r>
              <a:rPr lang="en-US" altLang="zh-CN" sz="18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d</a:t>
            </a:r>
            <a:r>
              <a:rPr lang="en-US" sz="18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ecommissioning at CSNS campus)</a:t>
            </a: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Narrow" panose="020B0606020202030204" pitchFamily="34" charset="0"/>
            </a:endParaRP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R&amp;D on key technology</a:t>
            </a:r>
            <a:r>
              <a:rPr lang="en-US" sz="2000" b="1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/equipment </a:t>
            </a:r>
            <a:r>
              <a:rPr lang="en-US" sz="20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and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remote handling</a:t>
            </a:r>
            <a:r>
              <a:rPr kumimoji="0" lang="en-US" sz="2000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for potential weak spot maintenance needs of the facility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Narrow" panose="020B0606020202030204" pitchFamily="34" charset="0"/>
            </a:endParaRP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</a:pPr>
            <a:r>
              <a:rPr lang="en-US" altLang="zh-CN" sz="2000" b="1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Emergency handling safeguard </a:t>
            </a:r>
            <a:r>
              <a:rPr lang="en-US" altLang="zh-CN" sz="2000" dirty="0">
                <a:solidFill>
                  <a:sysClr val="windowText" lastClr="000000"/>
                </a:solidFill>
                <a:latin typeface="Arial Narrow" panose="020B0606020202030204" pitchFamily="34" charset="0"/>
              </a:rPr>
              <a:t>for abnormal working conditions(e.g. sudden key component failures, etc.)</a:t>
            </a: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PIE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application and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operations development</a:t>
            </a:r>
          </a:p>
          <a:p>
            <a:pPr lvl="1">
              <a:spcBef>
                <a:spcPts val="500"/>
              </a:spcBef>
              <a:spcAft>
                <a:spcPts val="500"/>
              </a:spcAft>
              <a:buClr>
                <a:srgbClr val="1E7640"/>
              </a:buClr>
              <a:buFont typeface="Wingdings" panose="05000000000000000000" pitchFamily="2" charset="2"/>
              <a:buChar char="ü"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Advanced shielding</a:t>
            </a:r>
            <a:r>
              <a:rPr kumimoji="0" lang="en-US" altLang="zh-CN" sz="2000" b="1" i="0" u="none" strike="noStrike" kern="1200" cap="none" spc="0" normalizeH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 Narrow" panose="020B0606020202030204" pitchFamily="34" charset="0"/>
              </a:rPr>
              <a:t> materials and comp. development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 Narrow" panose="020B0606020202030204" pitchFamily="34" charset="0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725" y="965200"/>
            <a:ext cx="4787025" cy="2818709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491182" y="6297611"/>
            <a:ext cx="1562100" cy="492126"/>
          </a:xfrm>
          <a:prstGeom prst="rect">
            <a:avLst/>
          </a:prstGeom>
          <a:solidFill>
            <a:schemeClr val="accent1">
              <a:alpha val="6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 dirty="0">
                <a:solidFill>
                  <a:srgbClr val="C0000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US" altLang="zh-CN" sz="2000" b="1" dirty="0">
                <a:solidFill>
                  <a:srgbClr val="7030A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upporting</a:t>
            </a:r>
            <a:endParaRPr lang="zh-CN" altLang="en-US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加号 4"/>
          <p:cNvSpPr/>
          <p:nvPr/>
        </p:nvSpPr>
        <p:spPr>
          <a:xfrm>
            <a:off x="3163038" y="6388100"/>
            <a:ext cx="279400" cy="304799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3515655" y="6297611"/>
            <a:ext cx="1562100" cy="492126"/>
          </a:xfrm>
          <a:prstGeom prst="rect">
            <a:avLst/>
          </a:prstGeom>
          <a:solidFill>
            <a:schemeClr val="accent1">
              <a:alpha val="6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 dirty="0">
                <a:solidFill>
                  <a:srgbClr val="C0000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US" altLang="zh-CN" sz="2000" b="1" dirty="0">
                <a:solidFill>
                  <a:srgbClr val="7030A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afeguard</a:t>
            </a:r>
            <a:endParaRPr lang="zh-CN" altLang="en-US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548039" y="6286240"/>
            <a:ext cx="1524000" cy="492126"/>
          </a:xfrm>
          <a:prstGeom prst="rect">
            <a:avLst/>
          </a:prstGeom>
          <a:solidFill>
            <a:schemeClr val="accent1">
              <a:alpha val="6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 dirty="0">
                <a:solidFill>
                  <a:srgbClr val="C0000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US" altLang="zh-CN" sz="2000" b="1" dirty="0">
                <a:solidFill>
                  <a:srgbClr val="7030A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ervice</a:t>
            </a:r>
            <a:endParaRPr lang="zh-CN" altLang="en-US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加号 23"/>
          <p:cNvSpPr/>
          <p:nvPr/>
        </p:nvSpPr>
        <p:spPr>
          <a:xfrm>
            <a:off x="5174811" y="6379904"/>
            <a:ext cx="279400" cy="304799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509094" y="6286240"/>
            <a:ext cx="494068" cy="492126"/>
          </a:xfrm>
          <a:prstGeom prst="rect">
            <a:avLst/>
          </a:prstGeom>
          <a:solidFill>
            <a:schemeClr val="accent1">
              <a:alpha val="6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b="1" dirty="0">
                <a:solidFill>
                  <a:srgbClr val="C00000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3S</a:t>
            </a:r>
            <a:endParaRPr lang="zh-CN" altLang="en-US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等于号 5"/>
          <p:cNvSpPr/>
          <p:nvPr/>
        </p:nvSpPr>
        <p:spPr>
          <a:xfrm>
            <a:off x="1078294" y="6460201"/>
            <a:ext cx="330200" cy="16059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灯片编号占位符 2"/>
          <p:cNvSpPr txBox="1">
            <a:spLocks/>
          </p:cNvSpPr>
          <p:nvPr/>
        </p:nvSpPr>
        <p:spPr>
          <a:xfrm>
            <a:off x="11973779" y="6540499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81620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Overview- Basic capability &amp; direction of RH </a:t>
            </a:r>
            <a:endParaRPr lang="zh-CN" altLang="en-US" sz="2800" dirty="0"/>
          </a:p>
        </p:txBody>
      </p:sp>
      <p:sp>
        <p:nvSpPr>
          <p:cNvPr id="13" name="文本框 12"/>
          <p:cNvSpPr txBox="1"/>
          <p:nvPr/>
        </p:nvSpPr>
        <p:spPr>
          <a:xfrm>
            <a:off x="1273000" y="5408596"/>
            <a:ext cx="1758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bg1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Target station</a:t>
            </a:r>
            <a:endParaRPr lang="zh-CN" altLang="en-US" b="1" dirty="0">
              <a:solidFill>
                <a:schemeClr val="bg1"/>
              </a:solidFill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灯片编号占位符 2"/>
          <p:cNvSpPr txBox="1">
            <a:spLocks/>
          </p:cNvSpPr>
          <p:nvPr/>
        </p:nvSpPr>
        <p:spPr>
          <a:xfrm>
            <a:off x="11526492" y="65712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5</a:t>
            </a:r>
          </a:p>
        </p:txBody>
      </p:sp>
      <p:graphicFrame>
        <p:nvGraphicFramePr>
          <p:cNvPr id="2" name="图示 1">
            <a:extLst>
              <a:ext uri="{FF2B5EF4-FFF2-40B4-BE49-F238E27FC236}">
                <a16:creationId xmlns:a16="http://schemas.microsoft.com/office/drawing/2014/main" id="{DE557CC5-7E82-424C-B044-488955677B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5294827"/>
              </p:ext>
            </p:extLst>
          </p:nvPr>
        </p:nvGraphicFramePr>
        <p:xfrm>
          <a:off x="654638" y="1081773"/>
          <a:ext cx="11015745" cy="5531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本框 2">
            <a:extLst>
              <a:ext uri="{FF2B5EF4-FFF2-40B4-BE49-F238E27FC236}">
                <a16:creationId xmlns:a16="http://schemas.microsoft.com/office/drawing/2014/main" id="{CA418006-742F-41CA-A3C0-A1DADAE690EA}"/>
              </a:ext>
            </a:extLst>
          </p:cNvPr>
          <p:cNvSpPr txBox="1"/>
          <p:nvPr/>
        </p:nvSpPr>
        <p:spPr>
          <a:xfrm>
            <a:off x="248237" y="1014283"/>
            <a:ext cx="6795795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altLang="zh-CN" sz="2400" b="1" dirty="0">
                <a:solidFill>
                  <a:srgbClr val="0070C0"/>
                </a:solidFill>
                <a:latin typeface="Arial Narrow" panose="020B0606020202030204" pitchFamily="34" charset="0"/>
              </a:rPr>
              <a:t>Basic capabilities of CSNS RH:</a:t>
            </a:r>
          </a:p>
          <a:p>
            <a:pPr marL="342900" indent="-34290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To</a:t>
            </a:r>
            <a:r>
              <a:rPr lang="zh-CN" altLang="en-US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Ensure the normal operation and remote maintenance work</a:t>
            </a:r>
          </a:p>
          <a:p>
            <a:pPr marL="342900" indent="-34290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To support the development of disciplines such as PIE</a:t>
            </a:r>
          </a:p>
          <a:p>
            <a:pPr marL="342900" indent="-34290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To cope with abnormal operating conditions</a:t>
            </a:r>
            <a:endParaRPr lang="zh-CN" altLang="en-US" sz="2000" dirty="0">
              <a:solidFill>
                <a:srgbClr val="0070C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C4F22CA-E0E4-4F43-8F11-7CABEF980ECF}"/>
              </a:ext>
            </a:extLst>
          </p:cNvPr>
          <p:cNvSpPr txBox="1"/>
          <p:nvPr/>
        </p:nvSpPr>
        <p:spPr>
          <a:xfrm>
            <a:off x="1985255" y="6388162"/>
            <a:ext cx="8354510" cy="38472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ctr">
              <a:defRPr sz="1900" b="1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en-US" altLang="zh-CN" dirty="0"/>
              <a:t>Development directions of RH: High reliability, high automation, and high intelligence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1285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00" y="1739901"/>
            <a:ext cx="4121150" cy="4941454"/>
          </a:xfrm>
          <a:prstGeom prst="rect">
            <a:avLst/>
          </a:prstGeom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Overview-RH goals &amp; general principle</a:t>
            </a:r>
            <a:endParaRPr lang="zh-CN" altLang="en-US" sz="28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4"/>
          <a:srcRect t="2384" r="4232" b="6396"/>
          <a:stretch/>
        </p:blipFill>
        <p:spPr>
          <a:xfrm>
            <a:off x="2646749" y="1815799"/>
            <a:ext cx="5379651" cy="494145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9550" y="886119"/>
            <a:ext cx="11760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Arial Narrow" panose="020B0606020202030204" pitchFamily="34" charset="0"/>
              </a:rPr>
              <a:t>Refer to ALARA /time-distance-shielding principle and CSNS Safety Management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Arial Narrow" panose="020B0606020202030204" pitchFamily="34" charset="0"/>
              </a:rPr>
              <a:t>Safe, reliable, reasonable and effective completion of replacement/disassembly, volume reduction, transfer, storage and decommissioning of radioactive maintenance objects</a:t>
            </a:r>
            <a:endParaRPr lang="zh-CN" altLang="en-US" b="1" dirty="0">
              <a:latin typeface="Arial Narrow" panose="020B0606020202030204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09550" y="5956300"/>
            <a:ext cx="3282950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8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altLang="zh-CN" sz="1200" i="1" dirty="0">
                <a:latin typeface="Arial Narrow" panose="020B0606020202030204" pitchFamily="34" charset="0"/>
              </a:rPr>
              <a:t>Target &amp; trolley system: </a:t>
            </a:r>
            <a:r>
              <a:rPr lang="en-US" altLang="zh-CN" sz="1200" b="1" i="1" dirty="0">
                <a:latin typeface="Arial Narrow" panose="020B0606020202030204" pitchFamily="34" charset="0"/>
              </a:rPr>
              <a:t>Horizontal handling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altLang="zh-CN" sz="1200" i="1" dirty="0">
                <a:latin typeface="Arial Narrow" panose="020B0606020202030204" pitchFamily="34" charset="0"/>
              </a:rPr>
              <a:t>MR/PBW/NBW/Shutter insert: </a:t>
            </a:r>
            <a:r>
              <a:rPr lang="en-US" altLang="zh-CN" sz="1200" b="1" i="1" dirty="0">
                <a:latin typeface="Arial Narrow" panose="020B0606020202030204" pitchFamily="34" charset="0"/>
              </a:rPr>
              <a:t>Vertical handling</a:t>
            </a:r>
            <a:endParaRPr lang="zh-CN" altLang="en-US" sz="1200" b="1" i="1" dirty="0">
              <a:latin typeface="Arial Narrow" panose="020B0606020202030204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65100" y="1839913"/>
            <a:ext cx="3844999" cy="3913901"/>
            <a:chOff x="50801" y="1864599"/>
            <a:chExt cx="3715248" cy="3190001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 rotWithShape="1">
            <a:blip r:embed="rId5"/>
            <a:srcRect r="6511"/>
            <a:stretch/>
          </p:blipFill>
          <p:spPr>
            <a:xfrm>
              <a:off x="50801" y="1864599"/>
              <a:ext cx="3715248" cy="3190001"/>
            </a:xfrm>
            <a:prstGeom prst="rect">
              <a:avLst/>
            </a:prstGeom>
          </p:spPr>
        </p:pic>
        <p:sp>
          <p:nvSpPr>
            <p:cNvPr id="11" name="矩形标注 10"/>
            <p:cNvSpPr/>
            <p:nvPr/>
          </p:nvSpPr>
          <p:spPr>
            <a:xfrm>
              <a:off x="50801" y="1864599"/>
              <a:ext cx="3715248" cy="3190001"/>
            </a:xfrm>
            <a:prstGeom prst="wedgeRectCallout">
              <a:avLst>
                <a:gd name="adj1" fmla="val 98206"/>
                <a:gd name="adj2" fmla="val 35723"/>
              </a:avLst>
            </a:prstGeom>
            <a:noFill/>
            <a:ln>
              <a:solidFill>
                <a:srgbClr val="C00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1273000" y="5408596"/>
            <a:ext cx="1758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bg1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Target station</a:t>
            </a:r>
            <a:endParaRPr lang="zh-CN" altLang="en-US" b="1" dirty="0">
              <a:solidFill>
                <a:schemeClr val="bg1"/>
              </a:solidFill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灯片编号占位符 2"/>
          <p:cNvSpPr txBox="1">
            <a:spLocks/>
          </p:cNvSpPr>
          <p:nvPr/>
        </p:nvSpPr>
        <p:spPr>
          <a:xfrm>
            <a:off x="11526492" y="65712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59584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68a506cb139527606ff001233804383">
            <a:extLst>
              <a:ext uri="{FF2B5EF4-FFF2-40B4-BE49-F238E27FC236}">
                <a16:creationId xmlns:a16="http://schemas.microsoft.com/office/drawing/2014/main" id="{6619CAE5-9CB3-41F8-8261-A5C381005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91" y="3893874"/>
            <a:ext cx="3805366" cy="2933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4" y="245057"/>
            <a:ext cx="9733465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Overview-</a:t>
            </a:r>
            <a:r>
              <a:rPr lang="en-US" altLang="zh-CN" sz="2800" b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RH major equipment &amp; test platforms </a:t>
            </a:r>
            <a:endParaRPr lang="zh-CN" altLang="en-US" sz="2800" dirty="0"/>
          </a:p>
        </p:txBody>
      </p:sp>
      <p:sp>
        <p:nvSpPr>
          <p:cNvPr id="16" name="文本框 15"/>
          <p:cNvSpPr txBox="1"/>
          <p:nvPr/>
        </p:nvSpPr>
        <p:spPr>
          <a:xfrm>
            <a:off x="1700022" y="4021483"/>
            <a:ext cx="177862" cy="3322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zh-CN" altLang="en-US" dirty="0"/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B9B67C3D-DD1C-3CC0-10C4-BE18F306E89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837" y="3925722"/>
            <a:ext cx="3663992" cy="2889246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9109778" y="6328214"/>
            <a:ext cx="1815783" cy="514847"/>
          </a:xfrm>
          <a:prstGeom prst="rect">
            <a:avLst/>
          </a:prstGeom>
          <a:solidFill>
            <a:sysClr val="window" lastClr="FFFFFF">
              <a:alpha val="81000"/>
            </a:sys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b="1" i="0" u="none" strike="noStrike" kern="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defRPr>
            </a:lvl1pPr>
          </a:lstStyle>
          <a:p>
            <a:r>
              <a:rPr lang="en-US" altLang="zh-CN" sz="1600" dirty="0"/>
              <a:t>PIE test room </a:t>
            </a:r>
          </a:p>
          <a:p>
            <a:r>
              <a:rPr lang="en-US" altLang="zh-CN" sz="1600" dirty="0"/>
              <a:t>adjacent to Hot-cell</a:t>
            </a:r>
            <a:endParaRPr lang="zh-CN" altLang="en-US" sz="1600" dirty="0"/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8837" y="1060450"/>
            <a:ext cx="3663992" cy="2797139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8861675" y="3405314"/>
            <a:ext cx="2233399" cy="502702"/>
          </a:xfrm>
          <a:prstGeom prst="rect">
            <a:avLst/>
          </a:prstGeom>
          <a:solidFill>
            <a:sysClr val="window" lastClr="FFFFFF">
              <a:alpha val="81000"/>
            </a:sys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b="1" i="0" u="none" strike="noStrike" kern="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defRPr>
            </a:lvl1pPr>
          </a:lstStyle>
          <a:p>
            <a:r>
              <a:rPr lang="en-US" altLang="zh-CN" sz="1600" dirty="0"/>
              <a:t>Hot cell mockup</a:t>
            </a:r>
          </a:p>
          <a:p>
            <a:r>
              <a:rPr lang="en-US" altLang="zh-CN" sz="1600" dirty="0"/>
              <a:t>at maintenance building</a:t>
            </a:r>
            <a:endParaRPr lang="zh-CN" altLang="en-US" sz="1600" dirty="0"/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" t="3639" r="1085" b="17716"/>
          <a:stretch/>
        </p:blipFill>
        <p:spPr>
          <a:xfrm>
            <a:off x="4036250" y="3899266"/>
            <a:ext cx="4110800" cy="2915702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4667693" y="6329408"/>
            <a:ext cx="2970952" cy="514847"/>
          </a:xfrm>
          <a:prstGeom prst="rect">
            <a:avLst/>
          </a:prstGeom>
          <a:solidFill>
            <a:sysClr val="window" lastClr="FFFFFF">
              <a:alpha val="81000"/>
            </a:sys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Large comp. handling mockup </a:t>
            </a:r>
          </a:p>
          <a:p>
            <a:pPr marL="0" marR="0" lvl="0" indent="0" algn="ctr" defTabSz="91440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600" b="1" kern="0" dirty="0">
                <a:solidFill>
                  <a:prstClr val="black"/>
                </a:solidFill>
                <a:latin typeface="Arial Narrow" panose="020B0606020202030204" pitchFamily="34" charset="0"/>
                <a:ea typeface="宋体" panose="02010600030101010101" pitchFamily="2" charset="-122"/>
              </a:rPr>
              <a:t>at </a:t>
            </a:r>
            <a:r>
              <a:rPr kumimoji="0" lang="en-US" altLang="zh-CN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 target</a:t>
            </a:r>
            <a:r>
              <a:rPr kumimoji="0" lang="en-US" altLang="zh-CN" sz="1600" b="1" i="0" u="none" strike="noStrike" kern="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 </a:t>
            </a:r>
            <a:r>
              <a:rPr kumimoji="0" lang="en-US" altLang="zh-CN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building </a:t>
            </a:r>
            <a:r>
              <a:rPr lang="en-US" altLang="zh-CN" sz="1600" b="1" kern="0" dirty="0">
                <a:solidFill>
                  <a:prstClr val="black"/>
                </a:solidFill>
                <a:latin typeface="Arial Narrow" panose="020B0606020202030204" pitchFamily="34" charset="0"/>
                <a:ea typeface="宋体" panose="02010600030101010101" pitchFamily="2" charset="-122"/>
              </a:rPr>
              <a:t>(MR,PBW,NBW)</a:t>
            </a:r>
            <a:endParaRPr kumimoji="0" lang="zh-CN" altLang="en-US" sz="1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arrow" panose="020B0606020202030204" pitchFamily="34" charset="0"/>
              <a:ea typeface="宋体" panose="02010600030101010101" pitchFamily="2" charset="-122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7"/>
          <a:srcRect l="51331" r="1883"/>
          <a:stretch/>
        </p:blipFill>
        <p:spPr>
          <a:xfrm>
            <a:off x="4036250" y="1071032"/>
            <a:ext cx="4110800" cy="285317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7"/>
          <a:srcRect l="8848" r="50123"/>
          <a:stretch/>
        </p:blipFill>
        <p:spPr>
          <a:xfrm>
            <a:off x="184991" y="1060450"/>
            <a:ext cx="3769927" cy="2853175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443841" y="6312266"/>
            <a:ext cx="3246584" cy="502702"/>
          </a:xfrm>
          <a:prstGeom prst="rect">
            <a:avLst/>
          </a:prstGeom>
          <a:solidFill>
            <a:sysClr val="window" lastClr="FFFFFF">
              <a:alpha val="81000"/>
            </a:sys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Shutter</a:t>
            </a:r>
            <a:r>
              <a:rPr kumimoji="0" lang="en-US" altLang="zh-CN" sz="1600" b="1" i="0" u="none" strike="noStrike" kern="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1600" b="1" kern="0" dirty="0">
                <a:solidFill>
                  <a:prstClr val="black"/>
                </a:solidFill>
                <a:latin typeface="Arial Narrow" panose="020B0606020202030204" pitchFamily="34" charset="0"/>
                <a:ea typeface="宋体" panose="02010600030101010101" pitchFamily="2" charset="-122"/>
              </a:rPr>
              <a:t>I</a:t>
            </a:r>
            <a:r>
              <a:rPr kumimoji="0" lang="en-US" altLang="zh-CN" sz="1600" b="1" i="0" u="none" strike="noStrike" kern="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nsert</a:t>
            </a:r>
            <a:r>
              <a:rPr kumimoji="0" lang="en-US" altLang="zh-CN" sz="1600" b="1" i="0" u="none" strike="noStrike" kern="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</a:rPr>
              <a:t>/MR/PBW/NBW replace device </a:t>
            </a:r>
            <a:r>
              <a:rPr lang="en-US" altLang="zh-CN" sz="1600" b="1" kern="0" dirty="0">
                <a:solidFill>
                  <a:prstClr val="black"/>
                </a:solidFill>
                <a:latin typeface="Arial Narrow" panose="020B0606020202030204" pitchFamily="34" charset="0"/>
                <a:ea typeface="宋体" panose="02010600030101010101" pitchFamily="2" charset="-122"/>
              </a:rPr>
              <a:t>at Highbay</a:t>
            </a:r>
            <a:endParaRPr kumimoji="0" lang="zh-CN" altLang="en-US" sz="16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arrow" panose="020B0606020202030204" pitchFamily="34" charset="0"/>
              <a:ea typeface="宋体" panose="02010600030101010101" pitchFamily="2" charset="-122"/>
            </a:endParaRPr>
          </a:p>
        </p:txBody>
      </p:sp>
      <p:sp>
        <p:nvSpPr>
          <p:cNvPr id="15" name="灯片编号占位符 2"/>
          <p:cNvSpPr txBox="1">
            <a:spLocks/>
          </p:cNvSpPr>
          <p:nvPr/>
        </p:nvSpPr>
        <p:spPr>
          <a:xfrm>
            <a:off x="11825868" y="6517976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16816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Overview-</a:t>
            </a:r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Key comp. RH replacement history</a:t>
            </a:r>
          </a:p>
        </p:txBody>
      </p:sp>
      <p:sp>
        <p:nvSpPr>
          <p:cNvPr id="26" name="TextBox 5"/>
          <p:cNvSpPr txBox="1">
            <a:spLocks noChangeArrowheads="1"/>
          </p:cNvSpPr>
          <p:nvPr/>
        </p:nvSpPr>
        <p:spPr bwMode="auto">
          <a:xfrm>
            <a:off x="4076293" y="6051603"/>
            <a:ext cx="1524785" cy="400110"/>
          </a:xfrm>
          <a:prstGeom prst="rect">
            <a:avLst/>
          </a:prstGeom>
          <a:solidFill>
            <a:srgbClr val="C00000">
              <a:alpha val="51000"/>
            </a:srgbClr>
          </a:solidFill>
          <a:ln w="9525">
            <a:solidFill>
              <a:srgbClr val="4F81BD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ctr" eaLnBrk="1" hangingPunct="1">
              <a:defRPr sz="1200" b="1">
                <a:latin typeface="Arial Narrow" panose="020B0606020202030204" pitchFamily="34" charset="0"/>
                <a:ea typeface="ヒラギノ角ゴ Pro W3" charset="-128"/>
              </a:defRPr>
            </a:lvl1pPr>
            <a:lvl2pPr marL="742950" indent="-285750">
              <a:defRPr sz="2400">
                <a:ea typeface="ヒラギノ角ゴ Pro W3" charset="-128"/>
              </a:defRPr>
            </a:lvl2pPr>
            <a:lvl3pPr marL="1143000" indent="-228600">
              <a:defRPr sz="2400">
                <a:ea typeface="ヒラギノ角ゴ Pro W3" charset="-128"/>
              </a:defRPr>
            </a:lvl3pPr>
            <a:lvl4pPr marL="1600200" indent="-228600">
              <a:defRPr sz="2400">
                <a:ea typeface="ヒラギノ角ゴ Pro W3" charset="-128"/>
              </a:defRPr>
            </a:lvl4pPr>
            <a:lvl5pPr marL="2057400" indent="-228600">
              <a:defRPr sz="2400"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kern="0" dirty="0">
                <a:solidFill>
                  <a:prstClr val="black"/>
                </a:solidFill>
              </a:rPr>
              <a:t>Targets:3+</a:t>
            </a:r>
            <a:r>
              <a:rPr lang="en-US" sz="2000" kern="0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27" name="TextBox 9"/>
          <p:cNvSpPr txBox="1">
            <a:spLocks noChangeArrowheads="1"/>
          </p:cNvSpPr>
          <p:nvPr/>
        </p:nvSpPr>
        <p:spPr bwMode="auto">
          <a:xfrm>
            <a:off x="610685" y="6051603"/>
            <a:ext cx="2829095" cy="400110"/>
          </a:xfrm>
          <a:prstGeom prst="rect">
            <a:avLst/>
          </a:prstGeom>
          <a:solidFill>
            <a:srgbClr val="00B0F0">
              <a:alpha val="20000"/>
            </a:srgbClr>
          </a:solidFill>
          <a:ln w="9525">
            <a:solidFill>
              <a:srgbClr val="4F81BD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ctr" eaLnBrk="1" hangingPunct="1">
              <a:defRPr sz="900" b="1">
                <a:ea typeface="ヒラギノ角ゴ Pro W3" charset="-128"/>
              </a:defRPr>
            </a:lvl1pPr>
            <a:lvl2pPr marL="742950" indent="-285750">
              <a:defRPr sz="2400">
                <a:ea typeface="ヒラギノ角ゴ Pro W3" charset="-128"/>
              </a:defRPr>
            </a:lvl2pPr>
            <a:lvl3pPr marL="1143000" indent="-228600">
              <a:defRPr sz="2400">
                <a:ea typeface="ヒラギノ角ゴ Pro W3" charset="-128"/>
              </a:defRPr>
            </a:lvl3pPr>
            <a:lvl4pPr marL="1600200" indent="-228600">
              <a:defRPr sz="2400">
                <a:ea typeface="ヒラギノ角ゴ Pro W3" charset="-128"/>
              </a:defRPr>
            </a:lvl4pPr>
            <a:lvl5pPr marL="2057400" indent="-228600">
              <a:defRPr sz="2400"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kern="0" dirty="0">
                <a:solidFill>
                  <a:prstClr val="black"/>
                </a:solidFill>
                <a:latin typeface="Arial" panose="020B0604020202020204" pitchFamily="34" charset="0"/>
              </a:rPr>
              <a:t>Shutter Inserts:3</a:t>
            </a:r>
            <a:r>
              <a:rPr lang="en-US" altLang="zh-CN" sz="2000" kern="0" dirty="0">
                <a:solidFill>
                  <a:prstClr val="black"/>
                </a:solidFill>
                <a:latin typeface="Arial" panose="020B0604020202020204" pitchFamily="34" charset="0"/>
              </a:rPr>
              <a:t>+</a:t>
            </a:r>
            <a:r>
              <a:rPr lang="en-US" sz="2000" kern="0" dirty="0">
                <a:solidFill>
                  <a:prstClr val="black"/>
                </a:solidFill>
                <a:latin typeface="Arial" panose="020B0604020202020204" pitchFamily="34" charset="0"/>
              </a:rPr>
              <a:t>8+</a:t>
            </a:r>
            <a:r>
              <a:rPr lang="en-US" sz="2000" kern="0" dirty="0">
                <a:solidFill>
                  <a:srgbClr val="00B050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8" name="TextBox 8"/>
          <p:cNvSpPr txBox="1">
            <a:spLocks noChangeArrowheads="1"/>
          </p:cNvSpPr>
          <p:nvPr/>
        </p:nvSpPr>
        <p:spPr bwMode="auto">
          <a:xfrm>
            <a:off x="6237592" y="6051603"/>
            <a:ext cx="2518313" cy="400110"/>
          </a:xfrm>
          <a:prstGeom prst="rect">
            <a:avLst/>
          </a:prstGeom>
          <a:solidFill>
            <a:srgbClr val="F79646">
              <a:lumMod val="75000"/>
              <a:alpha val="51000"/>
            </a:srgbClr>
          </a:solidFill>
          <a:ln w="9525">
            <a:solidFill>
              <a:srgbClr val="4F81BD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ctr" eaLnBrk="1" hangingPunct="1">
              <a:defRPr sz="900" b="1">
                <a:latin typeface="Arial Narrow" panose="020B0606020202030204" pitchFamily="34" charset="0"/>
                <a:ea typeface="ヒラギノ角ゴ Pro W3" charset="-128"/>
              </a:defRPr>
            </a:lvl1pPr>
            <a:lvl2pPr marL="742950" indent="-285750">
              <a:defRPr sz="2400">
                <a:ea typeface="ヒラギノ角ゴ Pro W3" charset="-128"/>
              </a:defRPr>
            </a:lvl2pPr>
            <a:lvl3pPr marL="1143000" indent="-228600">
              <a:defRPr sz="2400">
                <a:ea typeface="ヒラギノ角ゴ Pro W3" charset="-128"/>
              </a:defRPr>
            </a:lvl3pPr>
            <a:lvl4pPr marL="1600200" indent="-228600">
              <a:defRPr sz="2400">
                <a:ea typeface="ヒラギノ角ゴ Pro W3" charset="-128"/>
              </a:defRPr>
            </a:lvl4pPr>
            <a:lvl5pPr marL="2057400" indent="-228600">
              <a:defRPr sz="2400"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kern="0" dirty="0">
                <a:solidFill>
                  <a:prstClr val="black"/>
                </a:solidFill>
              </a:rPr>
              <a:t>Ion Exchanger</a:t>
            </a:r>
            <a:r>
              <a:rPr lang="en-US" altLang="zh-CN" sz="2000" kern="0" dirty="0">
                <a:solidFill>
                  <a:prstClr val="black"/>
                </a:solidFill>
              </a:rPr>
              <a:t>s</a:t>
            </a:r>
            <a:r>
              <a:rPr lang="en-US" sz="2000" kern="0" dirty="0">
                <a:solidFill>
                  <a:prstClr val="black"/>
                </a:solidFill>
              </a:rPr>
              <a:t>:3+3+</a:t>
            </a:r>
            <a:r>
              <a:rPr lang="en-US" sz="2000" kern="0" dirty="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29" name="TextBox 5"/>
          <p:cNvSpPr txBox="1">
            <a:spLocks noChangeArrowheads="1"/>
          </p:cNvSpPr>
          <p:nvPr/>
        </p:nvSpPr>
        <p:spPr bwMode="auto">
          <a:xfrm>
            <a:off x="9392419" y="6041073"/>
            <a:ext cx="1183428" cy="400110"/>
          </a:xfrm>
          <a:prstGeom prst="rect">
            <a:avLst/>
          </a:prstGeom>
          <a:solidFill>
            <a:srgbClr val="FFC000">
              <a:alpha val="51000"/>
            </a:srgbClr>
          </a:solidFill>
          <a:ln w="9525">
            <a:solidFill>
              <a:srgbClr val="4F81BD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ctr" eaLnBrk="1" hangingPunct="1">
              <a:defRPr sz="900" b="1">
                <a:ea typeface="ヒラギノ角ゴ Pro W3" charset="-128"/>
              </a:defRPr>
            </a:lvl1pPr>
            <a:lvl2pPr marL="742950" indent="-285750">
              <a:defRPr sz="2400">
                <a:ea typeface="ヒラギノ角ゴ Pro W3" charset="-128"/>
              </a:defRPr>
            </a:lvl2pPr>
            <a:lvl3pPr marL="1143000" indent="-228600">
              <a:defRPr sz="2400">
                <a:ea typeface="ヒラギノ角ゴ Pro W3" charset="-128"/>
              </a:defRPr>
            </a:lvl3pPr>
            <a:lvl4pPr marL="1600200" indent="-228600">
              <a:defRPr sz="2400">
                <a:ea typeface="ヒラギノ角ゴ Pro W3" charset="-128"/>
              </a:defRPr>
            </a:lvl4pPr>
            <a:lvl5pPr marL="2057400" indent="-228600">
              <a:defRPr sz="2400"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ea typeface="ヒラギノ角ゴ Pro W3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kern="0" dirty="0">
                <a:solidFill>
                  <a:prstClr val="black"/>
                </a:solidFill>
                <a:latin typeface="Arial" panose="020B0604020202020204" pitchFamily="34" charset="0"/>
              </a:rPr>
              <a:t>PBW:1</a:t>
            </a:r>
          </a:p>
        </p:txBody>
      </p:sp>
      <p:sp>
        <p:nvSpPr>
          <p:cNvPr id="30" name="矩形 29"/>
          <p:cNvSpPr/>
          <p:nvPr/>
        </p:nvSpPr>
        <p:spPr>
          <a:xfrm>
            <a:off x="204481" y="1053281"/>
            <a:ext cx="116065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CN" b="1" dirty="0">
                <a:latin typeface="Arial Narrow" panose="020B0606020202030204" pitchFamily="34" charset="0"/>
              </a:rPr>
              <a:t>Since CSNS formal operation began in 2018, a significant amount of remote operations have been successfully completed</a:t>
            </a:r>
          </a:p>
        </p:txBody>
      </p:sp>
      <p:sp>
        <p:nvSpPr>
          <p:cNvPr id="31" name="灯片编号占位符 2"/>
          <p:cNvSpPr txBox="1">
            <a:spLocks/>
          </p:cNvSpPr>
          <p:nvPr/>
        </p:nvSpPr>
        <p:spPr>
          <a:xfrm>
            <a:off x="11531687" y="65021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8</a:t>
            </a:r>
          </a:p>
        </p:txBody>
      </p:sp>
      <p:pic>
        <p:nvPicPr>
          <p:cNvPr id="40" name="图片 39">
            <a:extLst>
              <a:ext uri="{FF2B5EF4-FFF2-40B4-BE49-F238E27FC236}">
                <a16:creationId xmlns:a16="http://schemas.microsoft.com/office/drawing/2014/main" id="{26F18AD6-0E2C-4DE0-BAE9-D3B8DF0009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480" y="1654899"/>
            <a:ext cx="11476111" cy="4373128"/>
          </a:xfrm>
          <a:prstGeom prst="rect">
            <a:avLst/>
          </a:prstGeom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64196FEF-9405-4A35-9A76-9F02CFBFB74C}"/>
              </a:ext>
            </a:extLst>
          </p:cNvPr>
          <p:cNvSpPr txBox="1"/>
          <p:nvPr/>
        </p:nvSpPr>
        <p:spPr>
          <a:xfrm>
            <a:off x="4076293" y="6488668"/>
            <a:ext cx="45397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rgbClr val="00B050"/>
                </a:solidFill>
              </a:rPr>
              <a:t>Green: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/>
              <a:t>the replacements completed in 2025</a:t>
            </a:r>
            <a:endParaRPr lang="zh-CN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1070924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Current Status of CSNS RH-Shutter system</a:t>
            </a:r>
            <a:endParaRPr lang="zh-CN" altLang="en-US" sz="2800" dirty="0"/>
          </a:p>
        </p:txBody>
      </p:sp>
      <p:sp>
        <p:nvSpPr>
          <p:cNvPr id="7" name="灯片编号占位符 2"/>
          <p:cNvSpPr txBox="1">
            <a:spLocks/>
          </p:cNvSpPr>
          <p:nvPr/>
        </p:nvSpPr>
        <p:spPr>
          <a:xfrm>
            <a:off x="11531687" y="65021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9</a:t>
            </a:r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C03699FF-05B0-4C6E-867D-5E35BB24DE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6" t="23181" r="19735" b="23637"/>
          <a:stretch/>
        </p:blipFill>
        <p:spPr bwMode="auto">
          <a:xfrm>
            <a:off x="6118000" y="3289751"/>
            <a:ext cx="2886300" cy="1724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0D3E07B0-01D5-49F9-B425-9D153AFB45CA}"/>
              </a:ext>
            </a:extLst>
          </p:cNvPr>
          <p:cNvSpPr txBox="1"/>
          <p:nvPr/>
        </p:nvSpPr>
        <p:spPr>
          <a:xfrm>
            <a:off x="249091" y="1027283"/>
            <a:ext cx="5600674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</a:pPr>
            <a:r>
              <a:rPr lang="en-US" altLang="zh-CN" b="1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Shutter System Operational Summary:</a:t>
            </a:r>
            <a:endParaRPr lang="en-US" altLang="zh-CN" b="0" i="0" dirty="0">
              <a:solidFill>
                <a:srgbClr val="0F1115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b="1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Count:</a:t>
            </a:r>
            <a:r>
              <a:rPr lang="en-US" altLang="zh-CN" b="0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 14 neutron beamline shutters in operation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b="1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Runtime:</a:t>
            </a:r>
            <a:r>
              <a:rPr lang="en-US" altLang="zh-CN" b="0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 &gt;5,000</a:t>
            </a:r>
            <a:r>
              <a:rPr lang="en-US" altLang="zh-CN" dirty="0">
                <a:solidFill>
                  <a:srgbClr val="0F1115"/>
                </a:solidFill>
                <a:latin typeface="Arial Narrow" panose="020B0606020202030204" pitchFamily="34" charset="0"/>
              </a:rPr>
              <a:t>h</a:t>
            </a:r>
            <a:r>
              <a:rPr lang="en-US" altLang="zh-CN" b="0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 of continuous operation in </a:t>
            </a:r>
            <a:r>
              <a:rPr lang="en-US" altLang="zh-CN" dirty="0">
                <a:solidFill>
                  <a:srgbClr val="0F1115"/>
                </a:solidFill>
                <a:latin typeface="Arial Narrow" panose="020B0606020202030204" pitchFamily="34" charset="0"/>
              </a:rPr>
              <a:t>each </a:t>
            </a:r>
            <a:r>
              <a:rPr lang="en-US" altLang="zh-CN" b="0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cycle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b="1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Cycles:</a:t>
            </a:r>
            <a:r>
              <a:rPr lang="en-US" altLang="zh-CN" b="0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 &gt;6,000 opening/closing cycles in total each year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b="1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Status:</a:t>
            </a:r>
            <a:r>
              <a:rPr lang="en-US" altLang="zh-CN" b="0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 All interfaces (PPS, spectrometer safety interlocks) and status signals are stable and nominal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5A732C9-007C-4222-A783-7A33D1CCBF0A}"/>
              </a:ext>
            </a:extLst>
          </p:cNvPr>
          <p:cNvSpPr/>
          <p:nvPr/>
        </p:nvSpPr>
        <p:spPr>
          <a:xfrm>
            <a:off x="5246080" y="4815448"/>
            <a:ext cx="4416484" cy="5144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200" dirty="0">
                <a:solidFill>
                  <a:schemeClr val="tx1"/>
                </a:solidFill>
                <a:latin typeface="Arial Narrow" panose="020B0606020202030204" pitchFamily="34" charset="0"/>
              </a:rPr>
              <a:t>Durability testing of the water hydraulic cylinders</a:t>
            </a:r>
            <a:endParaRPr lang="zh-CN" altLang="en-US" sz="12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6FAF9C2A-9A41-40D7-8AC0-AE9D7B05478F}"/>
              </a:ext>
            </a:extLst>
          </p:cNvPr>
          <p:cNvSpPr txBox="1"/>
          <p:nvPr/>
        </p:nvSpPr>
        <p:spPr>
          <a:xfrm>
            <a:off x="5990709" y="5227013"/>
            <a:ext cx="5835267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  <a:defRPr b="1" i="0">
                <a:solidFill>
                  <a:srgbClr val="0F1115"/>
                </a:solidFill>
                <a:effectLst/>
                <a:latin typeface="Arial Narrow" panose="020B0606020202030204" pitchFamily="34" charset="0"/>
              </a:defRPr>
            </a:lvl1pPr>
          </a:lstStyle>
          <a:p>
            <a:pPr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altLang="zh-CN" sz="1600" dirty="0"/>
              <a:t>Lifetime Assessment of Water Hydraulic Cylinder(WHC):</a:t>
            </a:r>
            <a:br>
              <a:rPr lang="en-US" altLang="zh-CN" sz="1600" dirty="0"/>
            </a:br>
            <a:r>
              <a:rPr lang="en-US" altLang="zh-CN" sz="1400" b="0" dirty="0"/>
              <a:t>• An durability test platform for the hydraulic cylinders has been built</a:t>
            </a:r>
            <a:br>
              <a:rPr lang="en-US" altLang="zh-CN" sz="1400" b="0" dirty="0"/>
            </a:br>
            <a:r>
              <a:rPr lang="en-US" altLang="zh-CN" sz="1400" b="0" dirty="0"/>
              <a:t>• Successful leak-free operation for over </a:t>
            </a:r>
            <a:r>
              <a:rPr lang="en-US" altLang="zh-CN" sz="1400" b="0" dirty="0">
                <a:solidFill>
                  <a:srgbClr val="0070C0"/>
                </a:solidFill>
              </a:rPr>
              <a:t>90,000 cycles </a:t>
            </a:r>
            <a:r>
              <a:rPr lang="en-US" altLang="zh-CN" sz="1400" b="0" dirty="0"/>
              <a:t>has been demonstrated</a:t>
            </a:r>
            <a:br>
              <a:rPr lang="en-US" altLang="zh-CN" sz="1400" b="0" dirty="0"/>
            </a:br>
            <a:r>
              <a:rPr lang="en-US" altLang="zh-CN" sz="1400" b="0" dirty="0"/>
              <a:t>• Testing continues to define service life and prepare for proactive replacement</a:t>
            </a:r>
            <a:endParaRPr lang="zh-CN" altLang="en-US" sz="1600" b="0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7A268B8-8EBD-499C-AA0A-E9641301B692}"/>
              </a:ext>
            </a:extLst>
          </p:cNvPr>
          <p:cNvSpPr txBox="1"/>
          <p:nvPr/>
        </p:nvSpPr>
        <p:spPr>
          <a:xfrm>
            <a:off x="6201293" y="6167240"/>
            <a:ext cx="5233266" cy="7207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>
              <a:defRPr sz="1600">
                <a:solidFill>
                  <a:srgbClr val="C00000"/>
                </a:solidFill>
                <a:latin typeface="Arial Narrow" panose="020B060602020203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algn="dist"/>
            <a:r>
              <a:rPr lang="en-US" altLang="zh-CN" sz="1400" dirty="0">
                <a:latin typeface="+mn-lt"/>
              </a:rPr>
              <a:t>With a current max. 1,500 cycles/year, The WHCs are expected to withstand an equivalent of full-life based on accelerated wear testing</a:t>
            </a:r>
            <a:endParaRPr lang="zh-CN" altLang="en-US" sz="1400" dirty="0">
              <a:latin typeface="+mn-lt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14654D7A-5CB9-4759-A634-59994D281AB5}"/>
              </a:ext>
            </a:extLst>
          </p:cNvPr>
          <p:cNvSpPr txBox="1"/>
          <p:nvPr/>
        </p:nvSpPr>
        <p:spPr>
          <a:xfrm>
            <a:off x="-140215" y="6454186"/>
            <a:ext cx="6130924" cy="3385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>
              <a:defRPr sz="1600">
                <a:solidFill>
                  <a:srgbClr val="C00000"/>
                </a:solidFill>
                <a:latin typeface="Arial Narrow" panose="020B0606020202030204" pitchFamily="34" charset="0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 altLang="zh-CN" b="1" dirty="0"/>
              <a:t>The shutter system maintains highly efficient and stable operation</a:t>
            </a:r>
            <a:endParaRPr lang="zh-CN" altLang="en-US" b="1" dirty="0"/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B6B12E77-E307-4EAA-B6ED-93303A5CC4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45" y="3295673"/>
            <a:ext cx="5078830" cy="3131194"/>
          </a:xfrm>
          <a:prstGeom prst="rect">
            <a:avLst/>
          </a:prstGeom>
        </p:spPr>
      </p:pic>
      <p:sp>
        <p:nvSpPr>
          <p:cNvPr id="3" name="椭圆 2">
            <a:extLst>
              <a:ext uri="{FF2B5EF4-FFF2-40B4-BE49-F238E27FC236}">
                <a16:creationId xmlns:a16="http://schemas.microsoft.com/office/drawing/2014/main" id="{8E3FE8D3-26EA-49D7-9AD4-B357286415A5}"/>
              </a:ext>
            </a:extLst>
          </p:cNvPr>
          <p:cNvSpPr/>
          <p:nvPr/>
        </p:nvSpPr>
        <p:spPr>
          <a:xfrm>
            <a:off x="4945514" y="3610015"/>
            <a:ext cx="601133" cy="338554"/>
          </a:xfrm>
          <a:prstGeom prst="ellipse">
            <a:avLst/>
          </a:prstGeom>
          <a:noFill/>
          <a:ln w="15875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98BFA94C-50FA-4D58-A2A1-B5F275FD4B2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633" b="15975"/>
          <a:stretch/>
        </p:blipFill>
        <p:spPr>
          <a:xfrm>
            <a:off x="9177168" y="1555956"/>
            <a:ext cx="2765741" cy="1681685"/>
          </a:xfrm>
          <a:prstGeom prst="rect">
            <a:avLst/>
          </a:prstGeom>
          <a:ln w="12700">
            <a:solidFill>
              <a:schemeClr val="accent1">
                <a:shade val="50000"/>
              </a:schemeClr>
            </a:solidFill>
          </a:ln>
        </p:spPr>
      </p:pic>
      <p:grpSp>
        <p:nvGrpSpPr>
          <p:cNvPr id="2" name="组合 1">
            <a:extLst>
              <a:ext uri="{FF2B5EF4-FFF2-40B4-BE49-F238E27FC236}">
                <a16:creationId xmlns:a16="http://schemas.microsoft.com/office/drawing/2014/main" id="{D8A0054D-C612-4F7A-ABEE-92C3ED349760}"/>
              </a:ext>
            </a:extLst>
          </p:cNvPr>
          <p:cNvGrpSpPr/>
          <p:nvPr/>
        </p:nvGrpSpPr>
        <p:grpSpPr>
          <a:xfrm>
            <a:off x="6156100" y="1491136"/>
            <a:ext cx="2763050" cy="1739973"/>
            <a:chOff x="6223157" y="3018425"/>
            <a:chExt cx="2763050" cy="1739973"/>
          </a:xfrm>
        </p:grpSpPr>
        <p:pic>
          <p:nvPicPr>
            <p:cNvPr id="20" name="Picture 5">
              <a:extLst>
                <a:ext uri="{FF2B5EF4-FFF2-40B4-BE49-F238E27FC236}">
                  <a16:creationId xmlns:a16="http://schemas.microsoft.com/office/drawing/2014/main" id="{1D1439E5-8131-4A17-9697-8690C229D9A2}"/>
                </a:ext>
              </a:extLst>
            </p:cNvPr>
            <p:cNvPicPr/>
            <p:nvPr/>
          </p:nvPicPr>
          <p:blipFill rotWithShape="1">
            <a:blip r:embed="rId6"/>
            <a:srcRect l="49628" b="52814"/>
            <a:stretch/>
          </p:blipFill>
          <p:spPr bwMode="auto">
            <a:xfrm>
              <a:off x="6223157" y="3018425"/>
              <a:ext cx="1796894" cy="1738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图片 20">
              <a:extLst>
                <a:ext uri="{FF2B5EF4-FFF2-40B4-BE49-F238E27FC236}">
                  <a16:creationId xmlns:a16="http://schemas.microsoft.com/office/drawing/2014/main" id="{6301421D-A9B8-49FB-BF4D-AC444BC19F8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82515" t="61150" r="921" b="917"/>
            <a:stretch/>
          </p:blipFill>
          <p:spPr>
            <a:xfrm>
              <a:off x="8115689" y="3098183"/>
              <a:ext cx="870518" cy="1640000"/>
            </a:xfrm>
            <a:prstGeom prst="rect">
              <a:avLst/>
            </a:prstGeom>
            <a:ln w="12700">
              <a:solidFill>
                <a:schemeClr val="accent1">
                  <a:shade val="50000"/>
                </a:schemeClr>
              </a:solidFill>
            </a:ln>
          </p:spPr>
        </p:pic>
        <p:sp>
          <p:nvSpPr>
            <p:cNvPr id="5" name="对话气泡: 矩形 4">
              <a:extLst>
                <a:ext uri="{FF2B5EF4-FFF2-40B4-BE49-F238E27FC236}">
                  <a16:creationId xmlns:a16="http://schemas.microsoft.com/office/drawing/2014/main" id="{FBEBABE8-6F2C-4213-B170-0764FCDCCAB7}"/>
                </a:ext>
              </a:extLst>
            </p:cNvPr>
            <p:cNvSpPr/>
            <p:nvPr/>
          </p:nvSpPr>
          <p:spPr>
            <a:xfrm>
              <a:off x="8115689" y="3072624"/>
              <a:ext cx="870518" cy="1685774"/>
            </a:xfrm>
            <a:prstGeom prst="wedgeRectCallout">
              <a:avLst>
                <a:gd name="adj1" fmla="val -146195"/>
                <a:gd name="adj2" fmla="val 14084"/>
              </a:avLst>
            </a:prstGeom>
            <a:noFill/>
            <a:ln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矩形 23">
            <a:extLst>
              <a:ext uri="{FF2B5EF4-FFF2-40B4-BE49-F238E27FC236}">
                <a16:creationId xmlns:a16="http://schemas.microsoft.com/office/drawing/2014/main" id="{B66A410B-1399-4962-A1B8-5D8FAB13C468}"/>
              </a:ext>
            </a:extLst>
          </p:cNvPr>
          <p:cNvSpPr/>
          <p:nvPr/>
        </p:nvSpPr>
        <p:spPr>
          <a:xfrm>
            <a:off x="9097446" y="3517644"/>
            <a:ext cx="2999890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þ"/>
            </a:pPr>
            <a:r>
              <a:rPr lang="en-US" altLang="zh-CN" sz="1400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Self-developed pure Water Hydraulic Cylinders with radiation resistant work very well and has not been replaced yet </a:t>
            </a:r>
          </a:p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þ"/>
            </a:pPr>
            <a:r>
              <a:rPr lang="en-US" altLang="zh-CN" sz="14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6 imported pure water pressure pumps have been replaced</a:t>
            </a:r>
          </a:p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þ"/>
            </a:pPr>
            <a:r>
              <a:rPr lang="en-US" altLang="zh-CN" sz="14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Replaced 2 rotation motors</a:t>
            </a:r>
          </a:p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þ"/>
            </a:pPr>
            <a:endParaRPr lang="zh-CN" altLang="en-US" sz="1400" b="1" dirty="0">
              <a:solidFill>
                <a:srgbClr val="C00000"/>
              </a:solidFill>
              <a:latin typeface="Arial Narrow" panose="020B0606020202030204" pitchFamily="34" charset="0"/>
              <a:ea typeface="ヒラギノ角ゴ Pro W3" charset="-128"/>
              <a:cs typeface="Arial" charset="0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FDC812CD-7512-4A10-8E16-9ABE0E20FE2E}"/>
              </a:ext>
            </a:extLst>
          </p:cNvPr>
          <p:cNvSpPr txBox="1"/>
          <p:nvPr/>
        </p:nvSpPr>
        <p:spPr>
          <a:xfrm>
            <a:off x="5990709" y="1011279"/>
            <a:ext cx="62134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</a:pPr>
            <a:r>
              <a:rPr lang="en-US" altLang="zh-CN" b="1" dirty="0">
                <a:solidFill>
                  <a:srgbClr val="0F1115"/>
                </a:solidFill>
                <a:latin typeface="Arial Narrow" panose="020B0606020202030204" pitchFamily="34" charset="0"/>
              </a:rPr>
              <a:t>Lifetime Assessment of Key Comp.</a:t>
            </a:r>
            <a:r>
              <a:rPr lang="zh-CN" altLang="en-US" b="1" dirty="0">
                <a:solidFill>
                  <a:srgbClr val="0F1115"/>
                </a:solidFill>
                <a:latin typeface="Arial Narrow" panose="020B0606020202030204" pitchFamily="34" charset="0"/>
              </a:rPr>
              <a:t> </a:t>
            </a:r>
            <a:r>
              <a:rPr lang="en-US" altLang="zh-CN" b="1" dirty="0">
                <a:solidFill>
                  <a:srgbClr val="0F1115"/>
                </a:solidFill>
                <a:latin typeface="Arial Narrow" panose="020B0606020202030204" pitchFamily="34" charset="0"/>
              </a:rPr>
              <a:t>for Shutter Driving System </a:t>
            </a:r>
            <a:endParaRPr lang="zh-CN" altLang="en-US" b="1" dirty="0">
              <a:solidFill>
                <a:srgbClr val="0F1115"/>
              </a:solidFill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633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灯片编号占位符 2"/>
          <p:cNvSpPr txBox="1">
            <a:spLocks/>
          </p:cNvSpPr>
          <p:nvPr/>
        </p:nvSpPr>
        <p:spPr>
          <a:xfrm>
            <a:off x="11616353" y="6492875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10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B32878C1-A854-4655-9E17-651535623D64}"/>
              </a:ext>
            </a:extLst>
          </p:cNvPr>
          <p:cNvSpPr/>
          <p:nvPr/>
        </p:nvSpPr>
        <p:spPr>
          <a:xfrm>
            <a:off x="527493" y="886944"/>
            <a:ext cx="10896714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latin typeface="Arial Narrow" panose="020B0606020202030204" pitchFamily="34" charset="0"/>
              </a:rPr>
              <a:t>Remote replacement of the shutter inserts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Arial Narrow" panose="020B0606020202030204" pitchFamily="34" charset="0"/>
              </a:rPr>
              <a:t>There are 3 shutter inserts start running at 2018 and currently  14 shutter inserts have been operated 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70C0"/>
                </a:solidFill>
                <a:latin typeface="Arial Narrow" panose="020B0606020202030204" pitchFamily="34" charset="0"/>
              </a:rPr>
              <a:t>Smoothly completed the replacement of 3 sets of shutter inserts for CSNS-II Instruments in 2025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70C0"/>
                </a:solidFill>
                <a:latin typeface="Arial Narrow" panose="020B0606020202030204" pitchFamily="34" charset="0"/>
              </a:rPr>
              <a:t>The last 5 shutter inserts will be replacement this summer</a:t>
            </a:r>
          </a:p>
        </p:txBody>
      </p:sp>
      <p:sp>
        <p:nvSpPr>
          <p:cNvPr id="1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Current Status of CSNS RH-Shutter system</a:t>
            </a:r>
            <a:endParaRPr lang="zh-CN" altLang="en-US" sz="2800" dirty="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F7C2CB4-C9B4-4DB9-A853-132EDF87CAB9}"/>
              </a:ext>
            </a:extLst>
          </p:cNvPr>
          <p:cNvSpPr txBox="1"/>
          <p:nvPr/>
        </p:nvSpPr>
        <p:spPr>
          <a:xfrm>
            <a:off x="975379" y="6470484"/>
            <a:ext cx="1024124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  <a:defRPr b="1">
                <a:latin typeface="Arial Narrow" panose="020B0606020202030204" pitchFamily="34" charset="0"/>
              </a:defRPr>
            </a:lvl1pPr>
          </a:lstStyle>
          <a:p>
            <a:pPr marL="0" indent="0">
              <a:buNone/>
            </a:pPr>
            <a:r>
              <a:rPr lang="en-US" altLang="zh-CN" dirty="0">
                <a:solidFill>
                  <a:srgbClr val="C00000"/>
                </a:solidFill>
              </a:rPr>
              <a:t>The maintenance and replacement process for shutter insert in radioactive environment  has been standardized!</a:t>
            </a:r>
            <a:endParaRPr lang="zh-CN" altLang="en-US" dirty="0">
              <a:solidFill>
                <a:srgbClr val="C00000"/>
              </a:solidFill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8E4971D0-351C-4679-BAD1-2581CB81DA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2068" y="2438089"/>
            <a:ext cx="8908442" cy="3924350"/>
          </a:xfrm>
          <a:prstGeom prst="rect">
            <a:avLst/>
          </a:prstGeom>
          <a:ln w="25400">
            <a:solidFill>
              <a:schemeClr val="accent1">
                <a:lumMod val="75000"/>
              </a:schemeClr>
            </a:solidFill>
          </a:ln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FAD65840-F05A-47C1-9CD8-AFDD6234AF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54" y="2361938"/>
            <a:ext cx="2245078" cy="409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905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2B927281-6E98-45EB-B1AF-2E854C87130E}"/>
              </a:ext>
            </a:extLst>
          </p:cNvPr>
          <p:cNvSpPr/>
          <p:nvPr/>
        </p:nvSpPr>
        <p:spPr>
          <a:xfrm>
            <a:off x="176764" y="918036"/>
            <a:ext cx="11958085" cy="29341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b="1" dirty="0">
                <a:latin typeface="Arial Narrow" panose="020B0606020202030204" pitchFamily="34" charset="0"/>
              </a:rPr>
              <a:t>Successful replacement of the target modules is accomplished using only remote handling tooling and procedures in Hot cell </a:t>
            </a:r>
          </a:p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b="1" dirty="0">
                <a:latin typeface="Arial Narrow" panose="020B0606020202030204" pitchFamily="34" charset="0"/>
              </a:rPr>
              <a:t>So far, CSNS has completed the remote replacement of </a:t>
            </a:r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</a:rPr>
              <a:t>5</a:t>
            </a:r>
            <a:r>
              <a:rPr lang="en-US" altLang="zh-CN" b="1" dirty="0">
                <a:latin typeface="Arial Narrow" panose="020B0606020202030204" pitchFamily="34" charset="0"/>
              </a:rPr>
              <a:t> targets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i="1" dirty="0">
                <a:latin typeface="Arial Narrow" panose="020B0606020202030204" pitchFamily="34" charset="0"/>
              </a:rPr>
              <a:t>Replaced the first Target #1 </a:t>
            </a:r>
            <a:r>
              <a:rPr lang="en-US" altLang="zh-CN" sz="1400" i="1" dirty="0">
                <a:solidFill>
                  <a:srgbClr val="C00000"/>
                </a:solidFill>
                <a:latin typeface="Arial Narrow" panose="020B0606020202030204" pitchFamily="34" charset="0"/>
              </a:rPr>
              <a:t>(No thermocouple)</a:t>
            </a:r>
            <a:r>
              <a:rPr lang="en-US" altLang="zh-CN" sz="1400" i="1" dirty="0">
                <a:latin typeface="Arial Narrow" panose="020B0606020202030204" pitchFamily="34" charset="0"/>
              </a:rPr>
              <a:t> as maintenance panning in 2020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i="1" dirty="0">
                <a:latin typeface="Arial Narrow" panose="020B0606020202030204" pitchFamily="34" charset="0"/>
              </a:rPr>
              <a:t>Urgently replaced the 2</a:t>
            </a:r>
            <a:r>
              <a:rPr lang="en-US" altLang="zh-CN" sz="1400" i="1" baseline="30000" dirty="0">
                <a:latin typeface="Arial Narrow" panose="020B0606020202030204" pitchFamily="34" charset="0"/>
              </a:rPr>
              <a:t>nd</a:t>
            </a:r>
            <a:r>
              <a:rPr lang="en-US" altLang="zh-CN" sz="1400" i="1" dirty="0">
                <a:latin typeface="Arial Narrow" panose="020B0606020202030204" pitchFamily="34" charset="0"/>
              </a:rPr>
              <a:t> Target #2 for the seal leakage of target module in May 2022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i="1" dirty="0">
                <a:latin typeface="Arial Narrow" panose="020B0606020202030204" pitchFamily="34" charset="0"/>
              </a:rPr>
              <a:t>Urgently replaced the 3</a:t>
            </a:r>
            <a:r>
              <a:rPr lang="en-US" altLang="zh-CN" sz="1400" i="1" baseline="30000" dirty="0">
                <a:latin typeface="Arial Narrow" panose="020B0606020202030204" pitchFamily="34" charset="0"/>
              </a:rPr>
              <a:t>rd</a:t>
            </a:r>
            <a:r>
              <a:rPr lang="en-US" altLang="zh-CN" sz="1400" i="1" dirty="0">
                <a:latin typeface="Arial Narrow" panose="020B0606020202030204" pitchFamily="34" charset="0"/>
              </a:rPr>
              <a:t> Target #3 for the seal leakage of target module in Dec. 2023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i="1" dirty="0">
                <a:latin typeface="Arial Narrow" panose="020B0606020202030204" pitchFamily="34" charset="0"/>
              </a:rPr>
              <a:t>Preventatively replaced the 4</a:t>
            </a:r>
            <a:r>
              <a:rPr lang="en-US" altLang="zh-CN" sz="1400" i="1" baseline="30000" dirty="0">
                <a:latin typeface="Arial Narrow" panose="020B0606020202030204" pitchFamily="34" charset="0"/>
              </a:rPr>
              <a:t>th </a:t>
            </a:r>
            <a:r>
              <a:rPr lang="en-US" altLang="zh-CN" sz="1400" i="1" dirty="0">
                <a:latin typeface="Arial Narrow" panose="020B0606020202030204" pitchFamily="34" charset="0"/>
              </a:rPr>
              <a:t>Target #4 by a new torque electric wrench in Feb. 2025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i="1" dirty="0">
                <a:latin typeface="Arial Narrow" panose="020B0606020202030204" pitchFamily="34" charset="0"/>
              </a:rPr>
              <a:t>Urgently replaced the 5</a:t>
            </a:r>
            <a:r>
              <a:rPr lang="en-US" altLang="zh-CN" sz="1400" i="1" baseline="30000" dirty="0">
                <a:latin typeface="Arial Narrow" panose="020B0606020202030204" pitchFamily="34" charset="0"/>
              </a:rPr>
              <a:t>th</a:t>
            </a:r>
            <a:r>
              <a:rPr lang="en-US" altLang="zh-CN" sz="1400" i="1" dirty="0">
                <a:latin typeface="Arial Narrow" panose="020B0606020202030204" pitchFamily="34" charset="0"/>
              </a:rPr>
              <a:t>  </a:t>
            </a:r>
            <a:r>
              <a:rPr lang="en-US" altLang="zh-CN" sz="1400" i="1" dirty="0">
                <a:solidFill>
                  <a:srgbClr val="C00000"/>
                </a:solidFill>
                <a:latin typeface="Arial Narrow" panose="020B0606020202030204" pitchFamily="34" charset="0"/>
              </a:rPr>
              <a:t>Target #5</a:t>
            </a:r>
            <a:r>
              <a:rPr lang="en-US" altLang="zh-CN" sz="1400" i="1" dirty="0">
                <a:latin typeface="Arial Narrow" panose="020B0606020202030204" pitchFamily="34" charset="0"/>
              </a:rPr>
              <a:t> due to the inlet leakage of target trolley in Jun 2025</a:t>
            </a:r>
          </a:p>
          <a:p>
            <a:pPr marL="342900" lvl="1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b="1" dirty="0">
                <a:latin typeface="Arial Narrow" panose="020B0606020202030204" pitchFamily="34" charset="0"/>
              </a:rPr>
              <a:t>Typical target replacement and maintenance requires: </a:t>
            </a:r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</a:rPr>
              <a:t>~5</a:t>
            </a:r>
            <a:r>
              <a:rPr lang="en-US" altLang="zh-CN" b="1" dirty="0">
                <a:latin typeface="Arial Narrow" panose="020B0606020202030204" pitchFamily="34" charset="0"/>
              </a:rPr>
              <a:t> days</a:t>
            </a: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endParaRPr lang="en-US" altLang="zh-CN" sz="1400" b="1" i="1" dirty="0">
              <a:solidFill>
                <a:srgbClr val="0070C0"/>
              </a:solidFill>
              <a:latin typeface="Arial Narrow" panose="020B0606020202030204" pitchFamily="34" charset="0"/>
            </a:endParaRPr>
          </a:p>
          <a:p>
            <a:pPr marL="742950" lvl="1" indent="-2857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endParaRPr lang="en-US" altLang="zh-CN" sz="1400" b="1" i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10573782" cy="575939"/>
          </a:xfrm>
        </p:spPr>
        <p:txBody>
          <a:bodyPr>
            <a:no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Current Status of CSNS RH-Target maintenance</a:t>
            </a:r>
            <a:endParaRPr lang="zh-CN" altLang="en-US" sz="2800" dirty="0"/>
          </a:p>
        </p:txBody>
      </p:sp>
      <p:sp>
        <p:nvSpPr>
          <p:cNvPr id="15" name="灯片编号占位符 2"/>
          <p:cNvSpPr txBox="1">
            <a:spLocks/>
          </p:cNvSpPr>
          <p:nvPr/>
        </p:nvSpPr>
        <p:spPr>
          <a:xfrm>
            <a:off x="11531687" y="65656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11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58B6DC28-D667-4D4B-8641-B4D1B257D7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3" y="3948356"/>
            <a:ext cx="2851359" cy="2297515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C2B15721-53BF-41F0-BCAA-4391567F976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1" t="9253" r="11415" b="20753"/>
          <a:stretch/>
        </p:blipFill>
        <p:spPr>
          <a:xfrm>
            <a:off x="9398208" y="3944534"/>
            <a:ext cx="2736641" cy="2297515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87AFFC4C-0EF1-40A7-A01D-43948BE0130E}"/>
              </a:ext>
            </a:extLst>
          </p:cNvPr>
          <p:cNvSpPr/>
          <p:nvPr/>
        </p:nvSpPr>
        <p:spPr>
          <a:xfrm>
            <a:off x="7314205" y="6339133"/>
            <a:ext cx="1369440" cy="3389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rgbClr val="C00000"/>
                </a:solidFill>
                <a:latin typeface="Arial Narrow" panose="020B0606020202030204" pitchFamily="34" charset="0"/>
              </a:rPr>
              <a:t>T5 removal</a:t>
            </a:r>
            <a:endParaRPr lang="zh-CN" altLang="en-US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5D78ED35-BE9A-49E7-B92B-4DE744DD884D}"/>
              </a:ext>
            </a:extLst>
          </p:cNvPr>
          <p:cNvSpPr/>
          <p:nvPr/>
        </p:nvSpPr>
        <p:spPr>
          <a:xfrm>
            <a:off x="9716448" y="6339133"/>
            <a:ext cx="2298787" cy="3389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rgbClr val="C00000"/>
                </a:solidFill>
                <a:latin typeface="Arial Narrow" panose="020B0606020202030204" pitchFamily="34" charset="0"/>
              </a:rPr>
              <a:t>T6 installation &amp; recover</a:t>
            </a:r>
            <a:endParaRPr lang="zh-CN" altLang="en-US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BB5357D8-CB41-435B-B647-1D23BAC7583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3105" y="1346200"/>
            <a:ext cx="4509362" cy="242190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A5595FBC-7471-4567-B6FD-7447B0D0C62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47" r="8706"/>
          <a:stretch/>
        </p:blipFill>
        <p:spPr>
          <a:xfrm>
            <a:off x="176765" y="3429000"/>
            <a:ext cx="2972836" cy="3336229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EABD45B5-8283-4D01-80B6-77E20BF37E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0403" y="3429000"/>
            <a:ext cx="3225798" cy="3336229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5CBCF876-201D-43F0-963A-E847AEAD290C}"/>
              </a:ext>
            </a:extLst>
          </p:cNvPr>
          <p:cNvSpPr txBox="1"/>
          <p:nvPr/>
        </p:nvSpPr>
        <p:spPr>
          <a:xfrm>
            <a:off x="8705470" y="3422071"/>
            <a:ext cx="334094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i="1" dirty="0">
                <a:solidFill>
                  <a:schemeClr val="bg1"/>
                </a:solidFill>
                <a:latin typeface="Arial Narrow" panose="020B0606020202030204" pitchFamily="34" charset="0"/>
              </a:rPr>
              <a:t>the inlet leakage handling of target trolley </a:t>
            </a:r>
            <a:endParaRPr lang="zh-CN" altLang="en-US" sz="1600" i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560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 fontScale="90000"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DN50 Pipe Leakage Maintenance in Target Trolley</a:t>
            </a:r>
            <a:endParaRPr lang="zh-CN" altLang="en-US" sz="2800" dirty="0"/>
          </a:p>
        </p:txBody>
      </p:sp>
      <p:sp>
        <p:nvSpPr>
          <p:cNvPr id="3" name="矩形 2"/>
          <p:cNvSpPr/>
          <p:nvPr/>
        </p:nvSpPr>
        <p:spPr>
          <a:xfrm>
            <a:off x="77265" y="945044"/>
            <a:ext cx="12186686" cy="180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dirty="0">
                <a:latin typeface="Arial Narrow" panose="020B0606020202030204" pitchFamily="34" charset="0"/>
              </a:rPr>
              <a:t>The water inlet pipe joint of the target trolley was leaked due to defects in the sealing ring.</a:t>
            </a:r>
          </a:p>
          <a:p>
            <a:pPr marL="342900" indent="-342900">
              <a:lnSpc>
                <a:spcPct val="15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dirty="0">
                <a:latin typeface="Arial Narrow" panose="020B0606020202030204" pitchFamily="34" charset="0"/>
              </a:rPr>
              <a:t>Replacing the seal ring and performing a hydraulic test to complete an emergency repair </a:t>
            </a:r>
            <a:r>
              <a:rPr lang="en-US" altLang="zh-CN" dirty="0">
                <a:solidFill>
                  <a:srgbClr val="C00000"/>
                </a:solidFill>
                <a:latin typeface="Arial Narrow" panose="020B0606020202030204" pitchFamily="34" charset="0"/>
              </a:rPr>
              <a:t>takes 26 days-</a:t>
            </a:r>
            <a:r>
              <a:rPr lang="en-US" altLang="zh-CN" dirty="0">
                <a:latin typeface="Arial Narrow" panose="020B0606020202030204" pitchFamily="34" charset="0"/>
              </a:rPr>
              <a:t>one week ahead of schedule</a:t>
            </a:r>
          </a:p>
          <a:p>
            <a:pPr marL="342900" indent="-342900">
              <a:lnSpc>
                <a:spcPct val="15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þ"/>
            </a:pPr>
            <a:r>
              <a:rPr lang="en-US" altLang="zh-CN" i="1" dirty="0">
                <a:latin typeface="Arial Narrow" panose="020B0606020202030204" pitchFamily="34" charset="0"/>
              </a:rPr>
              <a:t>Follow-up plan : In 2027, during the long shutdown period of CSNS-II upgrade, the trolley pipe will be reformed, and the existing inlet and outlet pipeline joints will be changed to welding methods to improve reliability.</a:t>
            </a:r>
            <a:endParaRPr lang="en-US" altLang="zh-CN" i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sp>
        <p:nvSpPr>
          <p:cNvPr id="15" name="灯片编号占位符 2"/>
          <p:cNvSpPr txBox="1">
            <a:spLocks/>
          </p:cNvSpPr>
          <p:nvPr/>
        </p:nvSpPr>
        <p:spPr>
          <a:xfrm>
            <a:off x="11531687" y="6502140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12</a:t>
            </a:r>
          </a:p>
        </p:txBody>
      </p: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0F23CB40-CDE2-4C50-9FA3-00F268FCF88F}"/>
              </a:ext>
            </a:extLst>
          </p:cNvPr>
          <p:cNvGrpSpPr/>
          <p:nvPr/>
        </p:nvGrpSpPr>
        <p:grpSpPr>
          <a:xfrm>
            <a:off x="194733" y="3026870"/>
            <a:ext cx="4013200" cy="3586073"/>
            <a:chOff x="58941" y="3508720"/>
            <a:chExt cx="2674868" cy="3320585"/>
          </a:xfrm>
        </p:grpSpPr>
        <p:pic>
          <p:nvPicPr>
            <p:cNvPr id="17" name="图片 16">
              <a:extLst>
                <a:ext uri="{FF2B5EF4-FFF2-40B4-BE49-F238E27FC236}">
                  <a16:creationId xmlns:a16="http://schemas.microsoft.com/office/drawing/2014/main" id="{C37C877F-C1B0-40AD-B944-DD8552782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941" y="3508720"/>
              <a:ext cx="2674868" cy="3320585"/>
            </a:xfrm>
            <a:prstGeom prst="rect">
              <a:avLst/>
            </a:prstGeom>
          </p:spPr>
        </p:pic>
        <p:sp>
          <p:nvSpPr>
            <p:cNvPr id="18" name="箭头: 右 12">
              <a:extLst>
                <a:ext uri="{FF2B5EF4-FFF2-40B4-BE49-F238E27FC236}">
                  <a16:creationId xmlns:a16="http://schemas.microsoft.com/office/drawing/2014/main" id="{EDCEDD34-AB3E-4119-9C0A-D5F92578D13C}"/>
                </a:ext>
              </a:extLst>
            </p:cNvPr>
            <p:cNvSpPr/>
            <p:nvPr/>
          </p:nvSpPr>
          <p:spPr>
            <a:xfrm rot="4020618">
              <a:off x="673074" y="4672913"/>
              <a:ext cx="277236" cy="100774"/>
            </a:xfrm>
            <a:prstGeom prst="rightArrow">
              <a:avLst/>
            </a:prstGeom>
            <a:solidFill>
              <a:srgbClr val="C00000"/>
            </a:solidFill>
            <a:ln>
              <a:noFill/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19" name="图片 18">
            <a:extLst>
              <a:ext uri="{FF2B5EF4-FFF2-40B4-BE49-F238E27FC236}">
                <a16:creationId xmlns:a16="http://schemas.microsoft.com/office/drawing/2014/main" id="{9497860E-C4AE-4A27-A101-64BEA32A47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43231" y="2973224"/>
            <a:ext cx="1663724" cy="2224007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161182" y="3863444"/>
            <a:ext cx="1731118" cy="307777"/>
          </a:xfrm>
          <a:prstGeom prst="rect">
            <a:avLst/>
          </a:prstGeom>
          <a:solidFill>
            <a:schemeClr val="bg2">
              <a:lumMod val="90000"/>
              <a:alpha val="82000"/>
            </a:schemeClr>
          </a:solidFill>
        </p:spPr>
        <p:txBody>
          <a:bodyPr wrap="square">
            <a:spAutoFit/>
          </a:bodyPr>
          <a:lstStyle/>
          <a:p>
            <a:r>
              <a:rPr lang="zh-CN" altLang="en-US" sz="1400" dirty="0">
                <a:solidFill>
                  <a:srgbClr val="C00000"/>
                </a:solidFill>
                <a:latin typeface="Arial Narrow" panose="020B0606020202030204" pitchFamily="34" charset="0"/>
              </a:rPr>
              <a:t>water inlet pipe </a:t>
            </a:r>
            <a:r>
              <a:rPr lang="en-US" altLang="zh-CN" sz="1400" dirty="0">
                <a:solidFill>
                  <a:srgbClr val="C00000"/>
                </a:solidFill>
                <a:latin typeface="Arial Narrow" panose="020B0606020202030204" pitchFamily="34" charset="0"/>
              </a:rPr>
              <a:t>leakage</a:t>
            </a:r>
            <a:endParaRPr lang="zh-CN" altLang="en-US" sz="1400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pic>
        <p:nvPicPr>
          <p:cNvPr id="26" name="860">
            <a:hlinkClick r:id="" action="ppaction://media"/>
            <a:extLst>
              <a:ext uri="{FF2B5EF4-FFF2-40B4-BE49-F238E27FC236}">
                <a16:creationId xmlns:a16="http://schemas.microsoft.com/office/drawing/2014/main" id="{3FF30EC6-ACD8-424C-BAE3-74D9793D65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60333" y="2973224"/>
            <a:ext cx="4786058" cy="2921820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E94A0BF6-253F-4B42-B1C8-D6E50556839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977"/>
          <a:stretch/>
        </p:blipFill>
        <p:spPr>
          <a:xfrm>
            <a:off x="9147369" y="2973224"/>
            <a:ext cx="2973572" cy="2875260"/>
          </a:xfrm>
          <a:prstGeom prst="rect">
            <a:avLst/>
          </a:prstGeom>
        </p:spPr>
      </p:pic>
      <p:sp>
        <p:nvSpPr>
          <p:cNvPr id="28" name="矩形 27"/>
          <p:cNvSpPr/>
          <p:nvPr/>
        </p:nvSpPr>
        <p:spPr>
          <a:xfrm>
            <a:off x="4781013" y="5970793"/>
            <a:ext cx="39446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dirty="0"/>
              <a:t>Replacement process of sealing ring of inlet pipe joint</a:t>
            </a:r>
          </a:p>
        </p:txBody>
      </p:sp>
      <p:sp>
        <p:nvSpPr>
          <p:cNvPr id="29" name="矩形 28"/>
          <p:cNvSpPr/>
          <p:nvPr/>
        </p:nvSpPr>
        <p:spPr>
          <a:xfrm>
            <a:off x="9077187" y="5868457"/>
            <a:ext cx="3113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dirty="0"/>
              <a:t>Observation after replacement of outlet pipe sealing ring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3832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0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 fontScale="90000"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DN50 Pipe Leakage Maintenance in Target Trolley</a:t>
            </a:r>
            <a:endParaRPr lang="zh-CN" altLang="en-US" sz="2800" dirty="0"/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A21B2264-1372-4463-AED9-8BCED6FF5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06" y="2453539"/>
            <a:ext cx="8218693" cy="4395603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287B2DFE-3ACA-428E-B2C7-9D45CA631C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3666" y="2453539"/>
            <a:ext cx="3083096" cy="210016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5E3771EE-101F-4225-A4BC-E9757BBAE4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20" r="9216"/>
          <a:stretch/>
        </p:blipFill>
        <p:spPr>
          <a:xfrm>
            <a:off x="8863369" y="4572502"/>
            <a:ext cx="2987525" cy="2179161"/>
          </a:xfrm>
          <a:prstGeom prst="rect">
            <a:avLst/>
          </a:prstGeom>
        </p:spPr>
      </p:pic>
      <p:sp>
        <p:nvSpPr>
          <p:cNvPr id="46" name="文本占位符 4">
            <a:extLst>
              <a:ext uri="{FF2B5EF4-FFF2-40B4-BE49-F238E27FC236}">
                <a16:creationId xmlns:a16="http://schemas.microsoft.com/office/drawing/2014/main" id="{48796579-9DE7-4F29-A37D-CC8A7F047F05}"/>
              </a:ext>
            </a:extLst>
          </p:cNvPr>
          <p:cNvSpPr txBox="1">
            <a:spLocks/>
          </p:cNvSpPr>
          <p:nvPr/>
        </p:nvSpPr>
        <p:spPr>
          <a:xfrm>
            <a:off x="-284614" y="1003180"/>
            <a:ext cx="12273414" cy="16340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 fontAlgn="base">
              <a:buFont typeface="Wingdings" panose="05000000000000000000" pitchFamily="2" charset="2"/>
              <a:buChar char="p"/>
            </a:pPr>
            <a:r>
              <a:rPr lang="en-US" altLang="zh-CN" sz="2000" b="1" dirty="0">
                <a:latin typeface="Arial Narrow" panose="020B0606020202030204" pitchFamily="34" charset="0"/>
              </a:rPr>
              <a:t>Main maintenance processes for emergency repairs of DN50 inlet pipe joint leakage</a:t>
            </a:r>
          </a:p>
          <a:p>
            <a:pPr lvl="1" algn="just" fontAlgn="base">
              <a:buFont typeface="Wingdings" panose="05000000000000000000" pitchFamily="2" charset="2"/>
              <a:buChar char="ü"/>
            </a:pPr>
            <a:r>
              <a:rPr lang="en-US" altLang="zh-CN" sz="2000" dirty="0">
                <a:latin typeface="Arial Narrow" panose="020B0606020202030204" pitchFamily="34" charset="0"/>
              </a:rPr>
              <a:t>Addressed a water loss alarm with an emergency shutdown, preliminary diagnosis, dose measurement, contingency planning, fabrication of temporary shields/tools, target disassembly, replacement of two sealing rings, successful testing, and system restoration, achieving a full recovery.</a:t>
            </a:r>
          </a:p>
          <a:p>
            <a:pPr algn="just" fontAlgn="base">
              <a:buFont typeface="Wingdings" panose="05000000000000000000" pitchFamily="2" charset="2"/>
              <a:buChar char="ü"/>
            </a:pPr>
            <a:endParaRPr lang="en-US" altLang="zh-CN" sz="2400" dirty="0"/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03A59FD4-4279-4AB3-8F39-EAA4B32962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73729" y="4604372"/>
            <a:ext cx="1073033" cy="2211033"/>
          </a:xfrm>
          <a:prstGeom prst="rect">
            <a:avLst/>
          </a:prstGeom>
        </p:spPr>
      </p:pic>
      <p:sp>
        <p:nvSpPr>
          <p:cNvPr id="47" name="对话气泡: 矩形 46">
            <a:extLst>
              <a:ext uri="{FF2B5EF4-FFF2-40B4-BE49-F238E27FC236}">
                <a16:creationId xmlns:a16="http://schemas.microsoft.com/office/drawing/2014/main" id="{6103471E-7C6E-48ED-9E6D-CDC160ED5454}"/>
              </a:ext>
            </a:extLst>
          </p:cNvPr>
          <p:cNvSpPr/>
          <p:nvPr/>
        </p:nvSpPr>
        <p:spPr>
          <a:xfrm>
            <a:off x="8859237" y="4610101"/>
            <a:ext cx="2987525" cy="2141562"/>
          </a:xfrm>
          <a:prstGeom prst="wedgeRectCallout">
            <a:avLst>
              <a:gd name="adj1" fmla="val -7639"/>
              <a:gd name="adj2" fmla="val -114673"/>
            </a:avLst>
          </a:prstGeom>
          <a:noFill/>
          <a:ln w="2222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灯片编号占位符 2"/>
          <p:cNvSpPr txBox="1">
            <a:spLocks/>
          </p:cNvSpPr>
          <p:nvPr/>
        </p:nvSpPr>
        <p:spPr>
          <a:xfrm>
            <a:off x="11760287" y="6534009"/>
            <a:ext cx="73226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400" dirty="0"/>
              <a:t>13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FB0EC3F8-07B3-46A2-A839-AB6F150219D4}"/>
              </a:ext>
            </a:extLst>
          </p:cNvPr>
          <p:cNvSpPr txBox="1"/>
          <p:nvPr/>
        </p:nvSpPr>
        <p:spPr>
          <a:xfrm>
            <a:off x="8972430" y="6166888"/>
            <a:ext cx="18818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dirty="0">
                <a:solidFill>
                  <a:schemeClr val="bg1"/>
                </a:solidFill>
              </a:rPr>
              <a:t>Remote observation in hot cell</a:t>
            </a:r>
            <a:endParaRPr lang="zh-CN" alt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416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BF85FAC6-537F-4D95-B50A-1924DD3E8A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52" t="2245" b="8254"/>
          <a:stretch/>
        </p:blipFill>
        <p:spPr>
          <a:xfrm>
            <a:off x="7913682" y="3936480"/>
            <a:ext cx="3322326" cy="1938399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E3F5A218-83B1-4872-9AE6-147746A52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Black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Summary of DN50 Pipe Leakage Maintenance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D2F3899-B252-448D-B478-C8CA644651DF}"/>
              </a:ext>
            </a:extLst>
          </p:cNvPr>
          <p:cNvSpPr txBox="1"/>
          <p:nvPr/>
        </p:nvSpPr>
        <p:spPr>
          <a:xfrm>
            <a:off x="5789100" y="897601"/>
            <a:ext cx="617348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p"/>
            </a:pPr>
            <a:r>
              <a:rPr lang="en-US" altLang="zh-CN" b="1" i="0" dirty="0">
                <a:solidFill>
                  <a:srgbClr val="1F2937"/>
                </a:solidFill>
                <a:effectLst/>
                <a:latin typeface="Arial Narrow" panose="020B0606020202030204" pitchFamily="34" charset="0"/>
              </a:rPr>
              <a:t>Lessons and experience</a:t>
            </a:r>
            <a:endParaRPr lang="en-US" altLang="zh-CN" b="1" dirty="0">
              <a:latin typeface="Arial Narrow" panose="020B0606020202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The better design of remote handling is very important at the beginning, as it determines the success, failure, and quality of the maintenance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Quick fault diagnosis is very important when a failure occurs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Quickly develop short-term and long-term maintenance plans based on the existing  reserve of remote handling technology and capabilities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Key maintenance procedures require extensive simulation exercises and rapid optimization validation in the mockup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High efficient collaboration of various internal and external resources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Strengthen the reserve of preventive maintenance technology for weak points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EEE8C52-BFD7-47CE-8CB9-D5E58806DAC1}"/>
              </a:ext>
            </a:extLst>
          </p:cNvPr>
          <p:cNvSpPr txBox="1"/>
          <p:nvPr/>
        </p:nvSpPr>
        <p:spPr>
          <a:xfrm>
            <a:off x="229415" y="965651"/>
            <a:ext cx="5270823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b="1" i="0" dirty="0">
                <a:solidFill>
                  <a:srgbClr val="1F2937"/>
                </a:solidFill>
                <a:effectLst/>
                <a:latin typeface="Arial Narrow" panose="020B0606020202030204" pitchFamily="34" charset="0"/>
              </a:rPr>
              <a:t>Difficulties and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Extreme narrow limited space, high dose 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Only manual 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Tight project schedule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 Narrow" panose="020B0606020202030204" pitchFamily="34" charset="0"/>
              </a:rPr>
              <a:t>The integrity of the joints and threads is uncertain</a:t>
            </a:r>
            <a:endParaRPr lang="zh-CN" altLang="en-US" sz="1600" dirty="0">
              <a:latin typeface="Arial Narrow" panose="020B0606020202030204" pitchFamily="34" charset="0"/>
            </a:endParaRPr>
          </a:p>
          <a:p>
            <a:r>
              <a:rPr lang="zh-CN" altLang="en-US" dirty="0"/>
              <a:t> </a:t>
            </a:r>
          </a:p>
          <a:p>
            <a:endParaRPr lang="en-US" altLang="zh-CN" b="0" i="0" dirty="0">
              <a:solidFill>
                <a:srgbClr val="1F2937"/>
              </a:solidFill>
              <a:effectLst/>
              <a:latin typeface="Helvetica" panose="020B0604020202020204" pitchFamily="34" charset="0"/>
            </a:endParaRPr>
          </a:p>
          <a:p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A5F96A31-D217-413E-88DF-572CF5BC6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272" y="3764860"/>
            <a:ext cx="2523678" cy="1832648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id="{5747FC79-332E-4F7F-9454-227CE88A63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3283" y="5669282"/>
            <a:ext cx="1827655" cy="1075706"/>
          </a:xfrm>
          <a:prstGeom prst="rect">
            <a:avLst/>
          </a:prstGeom>
        </p:spPr>
      </p:pic>
      <p:cxnSp>
        <p:nvCxnSpPr>
          <p:cNvPr id="32" name="直接箭头连接符 31">
            <a:extLst>
              <a:ext uri="{FF2B5EF4-FFF2-40B4-BE49-F238E27FC236}">
                <a16:creationId xmlns:a16="http://schemas.microsoft.com/office/drawing/2014/main" id="{2A56E6DB-30FE-4B1A-8F05-77FE12993D73}"/>
              </a:ext>
            </a:extLst>
          </p:cNvPr>
          <p:cNvCxnSpPr>
            <a:cxnSpLocks/>
            <a:stCxn id="30" idx="0"/>
          </p:cNvCxnSpPr>
          <p:nvPr/>
        </p:nvCxnSpPr>
        <p:spPr>
          <a:xfrm flipV="1">
            <a:off x="9365386" y="4566912"/>
            <a:ext cx="632990" cy="9390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38" name="图片 37">
            <a:extLst>
              <a:ext uri="{FF2B5EF4-FFF2-40B4-BE49-F238E27FC236}">
                <a16:creationId xmlns:a16="http://schemas.microsoft.com/office/drawing/2014/main" id="{CD2F8E15-D4A8-4F6E-A08D-4953536C8C3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4624"/>
          <a:stretch/>
        </p:blipFill>
        <p:spPr>
          <a:xfrm>
            <a:off x="79070" y="4670656"/>
            <a:ext cx="4610106" cy="2139879"/>
          </a:xfrm>
          <a:prstGeom prst="rect">
            <a:avLst/>
          </a:prstGeom>
        </p:spPr>
      </p:pic>
      <p:cxnSp>
        <p:nvCxnSpPr>
          <p:cNvPr id="21" name="直接箭头连接符 20">
            <a:extLst>
              <a:ext uri="{FF2B5EF4-FFF2-40B4-BE49-F238E27FC236}">
                <a16:creationId xmlns:a16="http://schemas.microsoft.com/office/drawing/2014/main" id="{CB9BCF80-183B-469D-AEF3-D0F6DAFA668F}"/>
              </a:ext>
            </a:extLst>
          </p:cNvPr>
          <p:cNvCxnSpPr>
            <a:cxnSpLocks/>
            <a:stCxn id="5" idx="1"/>
          </p:cNvCxnSpPr>
          <p:nvPr/>
        </p:nvCxnSpPr>
        <p:spPr>
          <a:xfrm flipH="1">
            <a:off x="3222752" y="4681184"/>
            <a:ext cx="1592520" cy="98809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5E5197F0-21DC-4807-A600-70B4459AB96B}"/>
              </a:ext>
            </a:extLst>
          </p:cNvPr>
          <p:cNvCxnSpPr>
            <a:cxnSpLocks/>
            <a:stCxn id="5" idx="1"/>
          </p:cNvCxnSpPr>
          <p:nvPr/>
        </p:nvCxnSpPr>
        <p:spPr>
          <a:xfrm flipH="1">
            <a:off x="3237420" y="4681184"/>
            <a:ext cx="1577852" cy="13028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153F82CE-D71F-4470-833E-053190937ACD}"/>
              </a:ext>
            </a:extLst>
          </p:cNvPr>
          <p:cNvGrpSpPr/>
          <p:nvPr/>
        </p:nvGrpSpPr>
        <p:grpSpPr>
          <a:xfrm>
            <a:off x="7621880" y="3468155"/>
            <a:ext cx="4498602" cy="3342380"/>
            <a:chOff x="7715399" y="3155173"/>
            <a:chExt cx="4324201" cy="3443088"/>
          </a:xfrm>
        </p:grpSpPr>
        <p:pic>
          <p:nvPicPr>
            <p:cNvPr id="50" name="图片 49" descr="upload_post_object_v2_552896256">
              <a:extLst>
                <a:ext uri="{FF2B5EF4-FFF2-40B4-BE49-F238E27FC236}">
                  <a16:creationId xmlns:a16="http://schemas.microsoft.com/office/drawing/2014/main" id="{6A5E5F2C-0D91-42C6-94A1-90CB01AF98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15757" r="13672" b="45912"/>
            <a:stretch/>
          </p:blipFill>
          <p:spPr>
            <a:xfrm>
              <a:off x="7715399" y="3155173"/>
              <a:ext cx="4324201" cy="2357141"/>
            </a:xfrm>
            <a:prstGeom prst="rect">
              <a:avLst/>
            </a:prstGeom>
          </p:spPr>
        </p:pic>
        <p:pic>
          <p:nvPicPr>
            <p:cNvPr id="10" name="图片 9">
              <a:extLst>
                <a:ext uri="{FF2B5EF4-FFF2-40B4-BE49-F238E27FC236}">
                  <a16:creationId xmlns:a16="http://schemas.microsoft.com/office/drawing/2014/main" id="{7274A8E5-508C-4FBD-BDFE-EEA6B8CFF3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3684" t="2366" r="19128" b="30627"/>
            <a:stretch/>
          </p:blipFill>
          <p:spPr>
            <a:xfrm>
              <a:off x="7886706" y="5099050"/>
              <a:ext cx="4033114" cy="1499211"/>
            </a:xfrm>
            <a:prstGeom prst="rect">
              <a:avLst/>
            </a:prstGeom>
          </p:spPr>
        </p:pic>
        <p:sp>
          <p:nvSpPr>
            <p:cNvPr id="30" name="椭圆 29">
              <a:extLst>
                <a:ext uri="{FF2B5EF4-FFF2-40B4-BE49-F238E27FC236}">
                  <a16:creationId xmlns:a16="http://schemas.microsoft.com/office/drawing/2014/main" id="{153347B5-BE76-4ACB-B187-94C70F6FDC66}"/>
                </a:ext>
              </a:extLst>
            </p:cNvPr>
            <p:cNvSpPr/>
            <p:nvPr/>
          </p:nvSpPr>
          <p:spPr>
            <a:xfrm rot="628977">
              <a:off x="9137740" y="5248170"/>
              <a:ext cx="380914" cy="743522"/>
            </a:xfrm>
            <a:prstGeom prst="ellipse">
              <a:avLst/>
            </a:prstGeom>
            <a:noFill/>
            <a:ln w="28575">
              <a:solidFill>
                <a:srgbClr val="00B05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54" name="直接箭头连接符 53">
              <a:extLst>
                <a:ext uri="{FF2B5EF4-FFF2-40B4-BE49-F238E27FC236}">
                  <a16:creationId xmlns:a16="http://schemas.microsoft.com/office/drawing/2014/main" id="{08F07D44-020C-4E97-8BC8-3EAE8F5435E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440097" y="4503277"/>
              <a:ext cx="666750" cy="717572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6" name="箭头: 下 55">
              <a:extLst>
                <a:ext uri="{FF2B5EF4-FFF2-40B4-BE49-F238E27FC236}">
                  <a16:creationId xmlns:a16="http://schemas.microsoft.com/office/drawing/2014/main" id="{710D8A88-690F-4201-8473-06410E3CF35F}"/>
                </a:ext>
              </a:extLst>
            </p:cNvPr>
            <p:cNvSpPr/>
            <p:nvPr/>
          </p:nvSpPr>
          <p:spPr>
            <a:xfrm rot="10800000">
              <a:off x="10759932" y="4218879"/>
              <a:ext cx="101600" cy="22972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7" name="箭头: 下 56">
              <a:extLst>
                <a:ext uri="{FF2B5EF4-FFF2-40B4-BE49-F238E27FC236}">
                  <a16:creationId xmlns:a16="http://schemas.microsoft.com/office/drawing/2014/main" id="{C5A26C40-669A-4846-80FC-7DD231D174D5}"/>
                </a:ext>
              </a:extLst>
            </p:cNvPr>
            <p:cNvSpPr/>
            <p:nvPr/>
          </p:nvSpPr>
          <p:spPr>
            <a:xfrm rot="10800000">
              <a:off x="10182082" y="3897384"/>
              <a:ext cx="101600" cy="22972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3" name="文本框 62">
            <a:extLst>
              <a:ext uri="{FF2B5EF4-FFF2-40B4-BE49-F238E27FC236}">
                <a16:creationId xmlns:a16="http://schemas.microsoft.com/office/drawing/2014/main" id="{410E558A-3B59-4FB7-BA59-39647667F321}"/>
              </a:ext>
            </a:extLst>
          </p:cNvPr>
          <p:cNvSpPr txBox="1"/>
          <p:nvPr/>
        </p:nvSpPr>
        <p:spPr>
          <a:xfrm>
            <a:off x="5500238" y="5128840"/>
            <a:ext cx="18276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/>
              <a:t>After shielding</a:t>
            </a:r>
            <a:endParaRPr lang="zh-CN" altLang="en-US" sz="1600" dirty="0"/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BDD9DB15-8B11-4E0C-979D-4A3F899700B2}"/>
              </a:ext>
            </a:extLst>
          </p:cNvPr>
          <p:cNvSpPr txBox="1"/>
          <p:nvPr/>
        </p:nvSpPr>
        <p:spPr>
          <a:xfrm>
            <a:off x="1014580" y="4397635"/>
            <a:ext cx="4182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/>
              <a:t>Seal ring replacement test in mockup</a:t>
            </a:r>
            <a:endParaRPr lang="zh-CN" altLang="en-US" sz="1600" dirty="0"/>
          </a:p>
        </p:txBody>
      </p:sp>
      <p:pic>
        <p:nvPicPr>
          <p:cNvPr id="70" name="图片 69">
            <a:extLst>
              <a:ext uri="{FF2B5EF4-FFF2-40B4-BE49-F238E27FC236}">
                <a16:creationId xmlns:a16="http://schemas.microsoft.com/office/drawing/2014/main" id="{CB95A9FA-BF5D-4155-860A-AF56169514B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581" y="2581730"/>
            <a:ext cx="3040828" cy="1892019"/>
          </a:xfrm>
          <a:prstGeom prst="rect">
            <a:avLst/>
          </a:prstGeom>
        </p:spPr>
      </p:pic>
      <p:sp>
        <p:nvSpPr>
          <p:cNvPr id="22" name="灯片编号占位符 2">
            <a:extLst>
              <a:ext uri="{FF2B5EF4-FFF2-40B4-BE49-F238E27FC236}">
                <a16:creationId xmlns:a16="http://schemas.microsoft.com/office/drawing/2014/main" id="{0D1A9EEC-4DA3-45F3-919C-086C0544EB36}"/>
              </a:ext>
            </a:extLst>
          </p:cNvPr>
          <p:cNvSpPr>
            <a:spLocks noGrp="1"/>
          </p:cNvSpPr>
          <p:nvPr/>
        </p:nvSpPr>
        <p:spPr>
          <a:xfrm>
            <a:off x="9393456" y="656242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14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2815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Ion Exchanger Replacement for Cooling Water</a:t>
            </a:r>
            <a:endParaRPr lang="zh-CN" altLang="en-US" sz="2800" dirty="0"/>
          </a:p>
        </p:txBody>
      </p:sp>
      <p:sp>
        <p:nvSpPr>
          <p:cNvPr id="6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15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" name="图片 9" descr="D:\临盘\9、运输小车\3、工作记录\20250728-0801\照片\IMG_20250801_105000.jpg">
            <a:extLst>
              <a:ext uri="{FF2B5EF4-FFF2-40B4-BE49-F238E27FC236}">
                <a16:creationId xmlns:a16="http://schemas.microsoft.com/office/drawing/2014/main" id="{7A4128DA-7C34-4B29-9E0C-5A61914F3562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994" y="3182779"/>
            <a:ext cx="2471977" cy="3285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图片 10" descr="D:\临盘\9、运输小车\3、工作记录\20250728-0801\照片\IMG_20250731_171910.jpg">
            <a:extLst>
              <a:ext uri="{FF2B5EF4-FFF2-40B4-BE49-F238E27FC236}">
                <a16:creationId xmlns:a16="http://schemas.microsoft.com/office/drawing/2014/main" id="{94407E90-9815-4730-94CF-C325D010A911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91" y="3193596"/>
            <a:ext cx="2493561" cy="3285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图片 11" descr="D:\临盘\9、运输小车\3、工作记录\20250728-0801\照片\ad1b28425a3d108caa755a78d5e8c993.jpg">
            <a:extLst>
              <a:ext uri="{FF2B5EF4-FFF2-40B4-BE49-F238E27FC236}">
                <a16:creationId xmlns:a16="http://schemas.microsoft.com/office/drawing/2014/main" id="{0C80E7D1-9281-4E5F-9512-740A6E210927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296" y="3193596"/>
            <a:ext cx="3416920" cy="3285551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2894D960-B3E2-4FBE-B71C-F484B507414A}"/>
              </a:ext>
            </a:extLst>
          </p:cNvPr>
          <p:cNvSpPr/>
          <p:nvPr/>
        </p:nvSpPr>
        <p:spPr>
          <a:xfrm>
            <a:off x="175557" y="977047"/>
            <a:ext cx="11810052" cy="2205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2400" b="1" dirty="0">
                <a:latin typeface="Arial Narrow" panose="020B0606020202030204" pitchFamily="34" charset="0"/>
              </a:rPr>
              <a:t>Main maintenance experience </a:t>
            </a:r>
          </a:p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2000" dirty="0">
                <a:latin typeface="Arial Narrow" panose="020B0606020202030204" pitchFamily="34" charset="0"/>
              </a:rPr>
              <a:t>Safely and efficiently  completed </a:t>
            </a:r>
            <a:r>
              <a:rPr lang="en-US" altLang="zh-CN" sz="2000" dirty="0">
                <a:solidFill>
                  <a:srgbClr val="C00000"/>
                </a:solidFill>
                <a:latin typeface="Arial Narrow" panose="020B0606020202030204" pitchFamily="34" charset="0"/>
              </a:rPr>
              <a:t>7 </a:t>
            </a:r>
            <a:r>
              <a:rPr lang="en-US" altLang="zh-CN" sz="2000" dirty="0">
                <a:latin typeface="Arial Narrow" panose="020B0606020202030204" pitchFamily="34" charset="0"/>
              </a:rPr>
              <a:t>sets of ion exchangers replacement  ( 2020&amp;2024&amp;2025)</a:t>
            </a:r>
          </a:p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2000" b="1" dirty="0">
                <a:latin typeface="Arial Narrow" panose="020B0606020202030204" pitchFamily="34" charset="0"/>
              </a:rPr>
              <a:t>Strengthen gas tritium protection and monitoring</a:t>
            </a:r>
            <a:r>
              <a:rPr lang="en-US" altLang="zh-CN" sz="2000" dirty="0">
                <a:latin typeface="Arial Narrow" panose="020B0606020202030204" pitchFamily="34" charset="0"/>
              </a:rPr>
              <a:t>. When the metal hose is disassembled, a short time (about 10s) of gas tritium produces 400-500Bq/L</a:t>
            </a:r>
          </a:p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2000" dirty="0">
                <a:latin typeface="Arial Narrow" panose="020B0606020202030204" pitchFamily="34" charset="0"/>
              </a:rPr>
              <a:t>Maximum radiation dose at the operation position: 14.5 </a:t>
            </a:r>
            <a:r>
              <a:rPr lang="en-US" altLang="zh-CN" sz="2000" dirty="0" err="1">
                <a:latin typeface="Arial Narrow" panose="020B0606020202030204" pitchFamily="34" charset="0"/>
              </a:rPr>
              <a:t>μSv</a:t>
            </a:r>
            <a:r>
              <a:rPr lang="en-US" altLang="zh-CN" sz="2000" dirty="0">
                <a:latin typeface="Arial Narrow" panose="020B0606020202030204" pitchFamily="34" charset="0"/>
              </a:rPr>
              <a:t>/h; Tritium-in-air monitoring: &lt;460 </a:t>
            </a:r>
            <a:r>
              <a:rPr lang="en-US" altLang="zh-CN" sz="2000" dirty="0" err="1">
                <a:latin typeface="Arial Narrow" panose="020B0606020202030204" pitchFamily="34" charset="0"/>
              </a:rPr>
              <a:t>Bq</a:t>
            </a:r>
            <a:r>
              <a:rPr lang="en-US" altLang="zh-CN" sz="2000" dirty="0">
                <a:latin typeface="Arial Narrow" panose="020B0606020202030204" pitchFamily="34" charset="0"/>
              </a:rPr>
              <a:t>/L</a:t>
            </a:r>
          </a:p>
          <a:p>
            <a:pPr marL="342900" indent="-3429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endParaRPr lang="zh-CN" altLang="en-US" sz="2000" dirty="0">
              <a:latin typeface="Arial Narrow" panose="020B0606020202030204" pitchFamily="34" charset="0"/>
            </a:endParaRPr>
          </a:p>
        </p:txBody>
      </p:sp>
      <p:pic>
        <p:nvPicPr>
          <p:cNvPr id="13" name="图片 12" descr="D:\文档\WeChat Files\wxid_c2v4j0vgpwwl41\FileStorage\Temp\1869b5cc7c6ccb6080331bb4d3eefab.jpg">
            <a:extLst>
              <a:ext uri="{FF2B5EF4-FFF2-40B4-BE49-F238E27FC236}">
                <a16:creationId xmlns:a16="http://schemas.microsoft.com/office/drawing/2014/main" id="{43AEF477-FDE0-4ED9-8030-014237E8D14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90"/>
          <a:stretch/>
        </p:blipFill>
        <p:spPr bwMode="auto">
          <a:xfrm>
            <a:off x="8854749" y="3193597"/>
            <a:ext cx="3273751" cy="3285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6652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Progress of CSNS-II Remote Handling System</a:t>
            </a:r>
          </a:p>
        </p:txBody>
      </p:sp>
      <p:sp>
        <p:nvSpPr>
          <p:cNvPr id="5" name="矩形 4"/>
          <p:cNvSpPr/>
          <p:nvPr/>
        </p:nvSpPr>
        <p:spPr>
          <a:xfrm>
            <a:off x="1714500" y="6041179"/>
            <a:ext cx="8953500" cy="67710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1900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CSNS-II RH overall goal:</a:t>
            </a:r>
          </a:p>
          <a:p>
            <a:pPr algn="ctr"/>
            <a:r>
              <a:rPr lang="en-US" altLang="zh-CN" sz="1900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 Comprehensively strengthen the building and improvement of remote handling capabilities!</a:t>
            </a:r>
            <a:endParaRPr lang="zh-CN" altLang="en-US" sz="1900" b="1" dirty="0">
              <a:solidFill>
                <a:srgbClr val="C0000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内容占位符 5"/>
          <p:cNvSpPr txBox="1">
            <a:spLocks/>
          </p:cNvSpPr>
          <p:nvPr/>
        </p:nvSpPr>
        <p:spPr bwMode="auto">
          <a:xfrm>
            <a:off x="167418" y="1046408"/>
            <a:ext cx="6075388" cy="544646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920" tIns="60960" rIns="121920" bIns="60960" numCol="1" anchor="t" anchorCtr="0" compatLnSpc="1">
            <a:noAutofit/>
          </a:bodyPr>
          <a:lstStyle>
            <a:lvl1pPr marL="2857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9125" indent="-238125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33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25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35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4500" indent="-1905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95500" indent="-190500" algn="l" defTabSz="7620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76500" indent="-190500" algn="l" defTabSz="7620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57500" indent="-190500" algn="l" defTabSz="7620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38500" indent="-190500" algn="l" defTabSz="7620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6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18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Completed the RHS detail &amp; engineering design and carried out the upgrade implementation as system CPM plan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18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The RH system upgrade mainly includes: 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Hot cell upgrade</a:t>
            </a:r>
            <a:endParaRPr lang="en-US" altLang="zh-CN" sz="1800" b="1" dirty="0">
              <a:solidFill>
                <a:srgbClr val="C0000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RH design and upgrade of key comp. in target station</a:t>
            </a:r>
          </a:p>
          <a:p>
            <a:pPr marL="671983" lvl="1"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Arial Narrow" panose="020B0606020202030204" pitchFamily="34" charset="0"/>
                <a:ea typeface="微软雅黑" panose="020B0503020204020204" pitchFamily="34" charset="-122"/>
              </a:rPr>
              <a:t>TMR/PBW/NBW +muon target station RHS construction</a:t>
            </a:r>
          </a:p>
          <a:p>
            <a:pPr marL="671983" lvl="1"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Arial Narrow" panose="020B0606020202030204" pitchFamily="34" charset="0"/>
                <a:ea typeface="微软雅黑" panose="020B0503020204020204" pitchFamily="34" charset="-122"/>
              </a:rPr>
              <a:t>Shutter system, water cooling purification equipment, etc.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Waste storage/basement space upgrade &amp; construction</a:t>
            </a:r>
          </a:p>
          <a:p>
            <a:pPr marL="671983" lvl="1"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Arial Narrow" panose="020B0606020202030204" pitchFamily="34" charset="0"/>
                <a:ea typeface="微软雅黑" panose="020B0503020204020204" pitchFamily="34" charset="-122"/>
              </a:rPr>
              <a:t>Storage of retired components such as TMR and PBWs</a:t>
            </a:r>
          </a:p>
          <a:p>
            <a:pPr marL="671983" lvl="1" algn="just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Arial Narrow" panose="020B0606020202030204" pitchFamily="34" charset="0"/>
                <a:ea typeface="微软雅黑" panose="020B0503020204020204" pitchFamily="34" charset="-122"/>
              </a:rPr>
              <a:t>Decommissioned ion exchanger reduce volume, storage, etc.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Upgrade and improve the handling capabilities under abnormal &amp; emergency working conditions for target station maintenance objects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R&amp;D on Key technology and equipment</a:t>
            </a:r>
          </a:p>
          <a:p>
            <a:pPr algn="just">
              <a:spcBef>
                <a:spcPts val="200"/>
              </a:spcBef>
              <a:spcAft>
                <a:spcPts val="200"/>
              </a:spcAft>
            </a:pPr>
            <a:r>
              <a:rPr lang="en-US" altLang="zh-CN" sz="1800" b="1" dirty="0">
                <a:solidFill>
                  <a:srgbClr val="0070C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PIE capacity building for retired core components</a:t>
            </a:r>
          </a:p>
          <a:p>
            <a:pPr algn="just">
              <a:spcBef>
                <a:spcPts val="133"/>
              </a:spcBef>
              <a:spcAft>
                <a:spcPts val="133"/>
              </a:spcAft>
            </a:pPr>
            <a:endParaRPr lang="en-US" altLang="zh-CN" sz="1800" b="1" dirty="0">
              <a:solidFill>
                <a:srgbClr val="0070C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4706" y="1519264"/>
            <a:ext cx="5898394" cy="3998885"/>
          </a:xfrm>
          <a:prstGeom prst="rect">
            <a:avLst/>
          </a:prstGeom>
        </p:spPr>
      </p:pic>
      <p:sp>
        <p:nvSpPr>
          <p:cNvPr id="7" name="灯片编号占位符 2"/>
          <p:cNvSpPr>
            <a:spLocks noGrp="1"/>
          </p:cNvSpPr>
          <p:nvPr/>
        </p:nvSpPr>
        <p:spPr>
          <a:xfrm>
            <a:off x="9048750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3182541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Hot Cell (HC) upgrade</a:t>
            </a:r>
            <a:endParaRPr lang="zh-CN" altLang="en-US" sz="2800" dirty="0"/>
          </a:p>
        </p:txBody>
      </p:sp>
      <p:sp>
        <p:nvSpPr>
          <p:cNvPr id="5" name="矩形 4"/>
          <p:cNvSpPr/>
          <p:nvPr/>
        </p:nvSpPr>
        <p:spPr>
          <a:xfrm>
            <a:off x="46279" y="1202859"/>
            <a:ext cx="4588304" cy="1992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All the stainless steel liner upgrade of HC  </a:t>
            </a:r>
          </a:p>
          <a:p>
            <a:pPr marL="342900" indent="-34290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solidFill>
                  <a:srgbClr val="1F2937"/>
                </a:solidFill>
                <a:latin typeface="Arial Narrow" panose="020B0606020202030204" pitchFamily="34" charset="0"/>
              </a:rPr>
              <a:t>In order to better improve the sealing level and decontamination capabilities of the hot cell for irradiated sample preparation &amp; PIE </a:t>
            </a:r>
            <a:endParaRPr lang="en-US" altLang="zh-CN" sz="1400" dirty="0">
              <a:latin typeface="Arial Narrow" panose="020B0606020202030204" pitchFamily="34" charset="0"/>
            </a:endParaRPr>
          </a:p>
          <a:p>
            <a:pPr marL="342900" indent="-34290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Completed upgrade construction of the remaining stainless steel liner on the inner wall of hot cell within 60 days in summer</a:t>
            </a:r>
            <a:r>
              <a:rPr lang="en-US" altLang="zh-CN" sz="1400" dirty="0">
                <a:solidFill>
                  <a:srgbClr val="1F2937"/>
                </a:solidFill>
                <a:latin typeface="Arial Narrow" panose="020B0606020202030204" pitchFamily="34" charset="0"/>
              </a:rPr>
              <a:t>  maintenance period of 2025</a:t>
            </a:r>
            <a:endParaRPr lang="en-US" altLang="zh-CN" sz="1400" b="0" i="0" dirty="0">
              <a:solidFill>
                <a:srgbClr val="1F2937"/>
              </a:solidFill>
              <a:effectLst/>
              <a:latin typeface="Arial Narrow" panose="020B0606020202030204" pitchFamily="34" charset="0"/>
            </a:endParaRPr>
          </a:p>
        </p:txBody>
      </p:sp>
      <p:sp>
        <p:nvSpPr>
          <p:cNvPr id="6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17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502953" y="6377213"/>
            <a:ext cx="205537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Arial Narrow" panose="020B0606020202030204" pitchFamily="34" charset="0"/>
              </a:rPr>
              <a:t>After the hot cell upgrade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AB30AA40-D7F2-4C11-B397-599EF414D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049" y="3613150"/>
            <a:ext cx="2148799" cy="26796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C1A78DD2-F87B-4792-8941-24776EF4C15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190" y="3648727"/>
            <a:ext cx="2258345" cy="2644122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4E907132-1478-4B56-8C1D-6625DAE8C5F5}"/>
              </a:ext>
            </a:extLst>
          </p:cNvPr>
          <p:cNvSpPr/>
          <p:nvPr/>
        </p:nvSpPr>
        <p:spPr>
          <a:xfrm>
            <a:off x="56090" y="6341603"/>
            <a:ext cx="221353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Arial Narrow" panose="020B0606020202030204" pitchFamily="34" charset="0"/>
              </a:rPr>
              <a:t>Before the hot cell upgrade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4A412F47-F80A-4713-AA3F-28389FE84ACB}"/>
              </a:ext>
            </a:extLst>
          </p:cNvPr>
          <p:cNvSpPr txBox="1"/>
          <p:nvPr/>
        </p:nvSpPr>
        <p:spPr bwMode="auto">
          <a:xfrm>
            <a:off x="2518529" y="5761833"/>
            <a:ext cx="2151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400" i="1">
                <a:solidFill>
                  <a:schemeClr val="bg1"/>
                </a:solidFill>
                <a:latin typeface="Arial Narrow" panose="020B0606020202030204" pitchFamily="34" charset="0"/>
              </a:defRPr>
            </a:lvl1pPr>
          </a:lstStyle>
          <a:p>
            <a:pPr algn="just"/>
            <a:r>
              <a:rPr lang="en-US" altLang="zh-CN" dirty="0"/>
              <a:t>Upgrade construction of the remaining stainless steel liner </a:t>
            </a:r>
            <a:endParaRPr lang="zh-CN" altLang="en-US" dirty="0"/>
          </a:p>
        </p:txBody>
      </p:sp>
      <p:sp>
        <p:nvSpPr>
          <p:cNvPr id="2" name="箭头: V 形 1">
            <a:extLst>
              <a:ext uri="{FF2B5EF4-FFF2-40B4-BE49-F238E27FC236}">
                <a16:creationId xmlns:a16="http://schemas.microsoft.com/office/drawing/2014/main" id="{CC12E3D7-2266-4252-81A0-798808733243}"/>
              </a:ext>
            </a:extLst>
          </p:cNvPr>
          <p:cNvSpPr/>
          <p:nvPr/>
        </p:nvSpPr>
        <p:spPr>
          <a:xfrm>
            <a:off x="2281301" y="4952999"/>
            <a:ext cx="182728" cy="2603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2A917B65-A52C-4404-942D-9A4F605E676D}"/>
              </a:ext>
            </a:extLst>
          </p:cNvPr>
          <p:cNvSpPr/>
          <p:nvPr/>
        </p:nvSpPr>
        <p:spPr>
          <a:xfrm>
            <a:off x="4782880" y="1297501"/>
            <a:ext cx="3481881" cy="2298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High reliable crane upgrade</a:t>
            </a:r>
          </a:p>
          <a:p>
            <a:pPr marL="342900" indent="-342900" algn="just" fontAlgn="base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  <a:ea typeface="微软雅黑" panose="020B0503020204020204" pitchFamily="34" charset="-122"/>
              </a:rPr>
              <a:t>Upgraded to a new 10-ton capacity crane with </a:t>
            </a:r>
            <a:r>
              <a:rPr lang="en-US" altLang="zh-CN" sz="1400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dual-redundant drive </a:t>
            </a:r>
            <a:r>
              <a:rPr lang="en-US" altLang="zh-CN" sz="1400" dirty="0">
                <a:latin typeface="Arial Narrow" panose="020B0606020202030204" pitchFamily="34" charset="0"/>
                <a:ea typeface="微软雅黑" panose="020B0503020204020204" pitchFamily="34" charset="-122"/>
              </a:rPr>
              <a:t>and </a:t>
            </a:r>
            <a:r>
              <a:rPr lang="en-US" altLang="zh-CN" sz="1400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emergency towing</a:t>
            </a:r>
            <a:r>
              <a:rPr lang="en-US" altLang="zh-CN" sz="1400" dirty="0">
                <a:latin typeface="Arial Narrow" panose="020B0606020202030204" pitchFamily="34" charset="0"/>
                <a:ea typeface="微软雅黑" panose="020B0503020204020204" pitchFamily="34" charset="-122"/>
              </a:rPr>
              <a:t> functions, aimed at enhancing remote operation reliability, operational precision and surface decontamination capability</a:t>
            </a:r>
          </a:p>
          <a:p>
            <a:pPr marL="342900" indent="-342900" algn="just" fontAlgn="base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  <a:ea typeface="微软雅黑" panose="020B0503020204020204" pitchFamily="34" charset="-122"/>
              </a:rPr>
              <a:t>Completed the HC crane process from design finalization to factory acceptance within 45 days </a:t>
            </a:r>
            <a:endParaRPr lang="en-US" altLang="zh-CN" sz="1400" b="1" dirty="0"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22" name="图片 21">
            <a:extLst>
              <a:ext uri="{FF2B5EF4-FFF2-40B4-BE49-F238E27FC236}">
                <a16:creationId xmlns:a16="http://schemas.microsoft.com/office/drawing/2014/main" id="{CE6BDB78-5B9A-4200-B71B-0ECB6F05F4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683" y="3677474"/>
            <a:ext cx="3278749" cy="2586627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1424934A-64D8-4F94-8052-44FBB0EFF563}"/>
              </a:ext>
            </a:extLst>
          </p:cNvPr>
          <p:cNvSpPr/>
          <p:nvPr/>
        </p:nvSpPr>
        <p:spPr>
          <a:xfrm>
            <a:off x="5313433" y="6382398"/>
            <a:ext cx="24900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dirty="0">
                <a:latin typeface="Arial Narrow" panose="020B0606020202030204" pitchFamily="34" charset="0"/>
              </a:rPr>
              <a:t>After the new crane upgrade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A54FC07A-04B0-4DE4-A194-9EEC95AC2E3E}"/>
              </a:ext>
            </a:extLst>
          </p:cNvPr>
          <p:cNvSpPr/>
          <p:nvPr/>
        </p:nvSpPr>
        <p:spPr>
          <a:xfrm>
            <a:off x="8283811" y="1232782"/>
            <a:ext cx="3908189" cy="24291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Power Manipulator reliability upgrade</a:t>
            </a:r>
          </a:p>
          <a:p>
            <a:pPr marL="342900" indent="-342900" algn="just" fontAlgn="base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Safely and efficiently completed the relocation task of the power manipulator in HC, providing the necessary conditions for the HC liner upgrade</a:t>
            </a:r>
          </a:p>
          <a:p>
            <a:pPr marL="342900" indent="-342900" algn="just" fontAlgn="base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upgrade of the manipulator's redundant drive system of CSNS-II  will be completed this summer to enhance the reliability of HC maintenance</a:t>
            </a:r>
          </a:p>
          <a:p>
            <a:pPr algn="just" fontAlgn="base">
              <a:lnSpc>
                <a:spcPct val="150000"/>
              </a:lnSpc>
            </a:pPr>
            <a:endParaRPr lang="en-US" altLang="zh-CN" sz="1400" dirty="0">
              <a:latin typeface="Arial Narrow" panose="020B0606020202030204" pitchFamily="34" charset="0"/>
            </a:endParaRPr>
          </a:p>
        </p:txBody>
      </p:sp>
      <p:pic>
        <p:nvPicPr>
          <p:cNvPr id="25" name="图片 24">
            <a:extLst>
              <a:ext uri="{FF2B5EF4-FFF2-40B4-BE49-F238E27FC236}">
                <a16:creationId xmlns:a16="http://schemas.microsoft.com/office/drawing/2014/main" id="{DC76941D-BFDF-4392-827F-1C6DB7D4262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9"/>
          <a:stretch/>
        </p:blipFill>
        <p:spPr>
          <a:xfrm>
            <a:off x="8482638" y="3613151"/>
            <a:ext cx="3511550" cy="2622203"/>
          </a:xfrm>
          <a:prstGeom prst="rect">
            <a:avLst/>
          </a:prstGeom>
        </p:spPr>
      </p:pic>
      <p:sp>
        <p:nvSpPr>
          <p:cNvPr id="26" name="文本框 25">
            <a:extLst>
              <a:ext uri="{FF2B5EF4-FFF2-40B4-BE49-F238E27FC236}">
                <a16:creationId xmlns:a16="http://schemas.microsoft.com/office/drawing/2014/main" id="{76123A9C-EDEB-498A-8DE0-99511A06ED96}"/>
              </a:ext>
            </a:extLst>
          </p:cNvPr>
          <p:cNvSpPr txBox="1"/>
          <p:nvPr/>
        </p:nvSpPr>
        <p:spPr>
          <a:xfrm>
            <a:off x="9140809" y="6377213"/>
            <a:ext cx="2490083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Power manipulator upgrade</a:t>
            </a:r>
            <a:endParaRPr lang="zh-CN" altLang="en-US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53A5860-C5EE-4CB3-A834-2A3AB23FDCE3}"/>
              </a:ext>
            </a:extLst>
          </p:cNvPr>
          <p:cNvSpPr txBox="1"/>
          <p:nvPr/>
        </p:nvSpPr>
        <p:spPr>
          <a:xfrm>
            <a:off x="8807682" y="5927577"/>
            <a:ext cx="26606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i="1" dirty="0">
                <a:solidFill>
                  <a:schemeClr val="bg1"/>
                </a:solidFill>
                <a:latin typeface="Arial Narrow" panose="020B0606020202030204" pitchFamily="34" charset="0"/>
              </a:rPr>
              <a:t>X/Y/Z axis redundant drive upgrade </a:t>
            </a:r>
            <a:endParaRPr lang="zh-CN" altLang="en-US" sz="1400" i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FFF42F97-B31C-49D7-A08A-7508EBE3CE22}"/>
              </a:ext>
            </a:extLst>
          </p:cNvPr>
          <p:cNvSpPr txBox="1"/>
          <p:nvPr/>
        </p:nvSpPr>
        <p:spPr bwMode="auto">
          <a:xfrm>
            <a:off x="260185" y="939293"/>
            <a:ext cx="1153192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</a:rPr>
              <a:t>Comprehensively improve the reliability of remote handling and its capability to cope with abnormal operating conditions!</a:t>
            </a:r>
            <a:endParaRPr lang="zh-CN" altLang="en-US" b="1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65FDD7B6-50C6-4CC0-94D2-F99C47E8BC65}"/>
              </a:ext>
            </a:extLst>
          </p:cNvPr>
          <p:cNvSpPr/>
          <p:nvPr/>
        </p:nvSpPr>
        <p:spPr>
          <a:xfrm>
            <a:off x="70660" y="1357379"/>
            <a:ext cx="4698259" cy="532277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C27C2A68-A95D-4230-A04A-080E906EF80A}"/>
              </a:ext>
            </a:extLst>
          </p:cNvPr>
          <p:cNvSpPr/>
          <p:nvPr/>
        </p:nvSpPr>
        <p:spPr>
          <a:xfrm>
            <a:off x="4806698" y="1344189"/>
            <a:ext cx="3431729" cy="533596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id="{021FEDA1-BEF8-407F-B68C-604DB64647A2}"/>
              </a:ext>
            </a:extLst>
          </p:cNvPr>
          <p:cNvSpPr/>
          <p:nvPr/>
        </p:nvSpPr>
        <p:spPr>
          <a:xfrm>
            <a:off x="8310145" y="1337594"/>
            <a:ext cx="3825765" cy="533596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6270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MR replacement process development</a:t>
            </a:r>
            <a:endParaRPr lang="zh-CN" altLang="en-US" sz="2800" dirty="0"/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0200" y="3044769"/>
            <a:ext cx="4565650" cy="3441381"/>
          </a:xfrm>
          <a:prstGeom prst="rect">
            <a:avLst/>
          </a:prstGeom>
          <a:noFill/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000" y="3047110"/>
            <a:ext cx="2660650" cy="3488625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244214" y="965923"/>
            <a:ext cx="11703572" cy="1887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dirty="0">
                <a:solidFill>
                  <a:prstClr val="black"/>
                </a:solidFill>
                <a:latin typeface="Arial Narrow" panose="020B0606020202030204" pitchFamily="34" charset="0"/>
              </a:rPr>
              <a:t>MR plug is large, complex and limited-lifetime(10y@CSNS-I, 5y@CSNS-II) key component of the target station</a:t>
            </a:r>
          </a:p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</a:rPr>
              <a:t>Main RH design features: Overall installation + Sectional disassembly</a:t>
            </a:r>
          </a:p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solidFill>
                  <a:prstClr val="black"/>
                </a:solidFill>
                <a:latin typeface="Arial Narrow" panose="020B0606020202030204" pitchFamily="34" charset="0"/>
              </a:rPr>
              <a:t>MR plug split into four segments and its pipeline split into three segments, each segment will be disposed separately </a:t>
            </a:r>
          </a:p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dirty="0">
                <a:solidFill>
                  <a:prstClr val="black"/>
                </a:solidFill>
                <a:latin typeface="Arial Narrow" panose="020B0606020202030204" pitchFamily="34" charset="0"/>
              </a:rPr>
              <a:t>Use lifting tools and transfer vessels to transport plugin and pipe</a:t>
            </a:r>
            <a:r>
              <a:rPr lang="en-US" altLang="zh-CN" sz="1600" dirty="0">
                <a:solidFill>
                  <a:prstClr val="black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line</a:t>
            </a:r>
            <a:r>
              <a:rPr lang="en-US" altLang="zh-CN" sz="1600" dirty="0">
                <a:solidFill>
                  <a:prstClr val="black"/>
                </a:solidFill>
                <a:latin typeface="Arial Narrow" panose="020B0606020202030204" pitchFamily="34" charset="0"/>
              </a:rPr>
              <a:t> to storage vessels in the hot cell, and then lift them into the basement to store</a:t>
            </a:r>
          </a:p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b="1" dirty="0">
                <a:solidFill>
                  <a:srgbClr val="0070C0"/>
                </a:solidFill>
                <a:latin typeface="Arial Narrow" panose="020B0606020202030204" pitchFamily="34" charset="0"/>
              </a:rPr>
              <a:t>High radioactive MR replacement is full of challenging: High reliable handling equip. &amp; processes, high dose &amp; gas tritium protection, etc.</a:t>
            </a:r>
            <a:r>
              <a:rPr lang="en-US" altLang="zh-CN" sz="1600" dirty="0">
                <a:solidFill>
                  <a:srgbClr val="C0000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 </a:t>
            </a:r>
            <a:endParaRPr lang="en-US" altLang="zh-CN" sz="1600" b="1" dirty="0">
              <a:solidFill>
                <a:srgbClr val="0070C0"/>
              </a:solidFill>
              <a:latin typeface="Arial Narrow" panose="020B0606020202030204" pitchFamily="34" charset="0"/>
            </a:endParaRPr>
          </a:p>
          <a:p>
            <a:pPr marL="285750" indent="-28575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600" b="1" dirty="0">
                <a:solidFill>
                  <a:srgbClr val="0070C0"/>
                </a:solidFill>
                <a:latin typeface="Arial Narrow" panose="020B0606020202030204" pitchFamily="34" charset="0"/>
              </a:rPr>
              <a:t>The optimization of MR maintenance processes and experimental testing are ongoing</a:t>
            </a:r>
            <a:endParaRPr lang="zh-CN" altLang="en-US" sz="1600" b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sp>
        <p:nvSpPr>
          <p:cNvPr id="8" name="灯片编号占位符 2"/>
          <p:cNvSpPr>
            <a:spLocks noGrp="1"/>
          </p:cNvSpPr>
          <p:nvPr/>
        </p:nvSpPr>
        <p:spPr>
          <a:xfrm>
            <a:off x="9154562" y="6569174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18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3E92E436-1EC5-4B71-AB34-0FFAA5F28C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555" y="3080549"/>
            <a:ext cx="4331795" cy="3405601"/>
          </a:xfrm>
          <a:prstGeom prst="rect">
            <a:avLst/>
          </a:prstGeom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96F141E2-D0EB-4629-A85D-C6FBDC382D19}"/>
              </a:ext>
            </a:extLst>
          </p:cNvPr>
          <p:cNvSpPr txBox="1"/>
          <p:nvPr/>
        </p:nvSpPr>
        <p:spPr>
          <a:xfrm>
            <a:off x="3326306" y="6486150"/>
            <a:ext cx="3421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</a:rPr>
              <a:t>MR replacement plan: April 2028</a:t>
            </a:r>
            <a:endParaRPr lang="zh-CN" altLang="en-US" dirty="0">
              <a:solidFill>
                <a:srgbClr val="C0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6A0D875-5415-4B27-B0EA-222041698AB8}"/>
              </a:ext>
            </a:extLst>
          </p:cNvPr>
          <p:cNvSpPr txBox="1"/>
          <p:nvPr/>
        </p:nvSpPr>
        <p:spPr>
          <a:xfrm>
            <a:off x="8201190" y="6488668"/>
            <a:ext cx="32831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Arial Narrow" panose="020B0606020202030204" pitchFamily="34" charset="0"/>
              </a:rPr>
              <a:t>MR maintenance test in mockup </a:t>
            </a:r>
            <a:endParaRPr lang="zh-CN" altLang="en-US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000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MR replacement process development</a:t>
            </a:r>
            <a:endParaRPr lang="zh-CN" altLang="en-US" sz="2800" dirty="0"/>
          </a:p>
        </p:txBody>
      </p:sp>
      <p:sp>
        <p:nvSpPr>
          <p:cNvPr id="3" name="矩形 2"/>
          <p:cNvSpPr/>
          <p:nvPr/>
        </p:nvSpPr>
        <p:spPr>
          <a:xfrm>
            <a:off x="208154" y="953687"/>
            <a:ext cx="10071988" cy="11849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Completed the design &amp; development of main process and device for MR remote replacement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b="1" dirty="0">
                <a:solidFill>
                  <a:prstClr val="black"/>
                </a:solidFill>
                <a:latin typeface="Arial Narrow" panose="020B0606020202030204" pitchFamily="34" charset="0"/>
              </a:rPr>
              <a:t>MR replacement process mainly consists of ten steps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b="1" dirty="0">
                <a:solidFill>
                  <a:prstClr val="black"/>
                </a:solidFill>
                <a:latin typeface="Arial Narrow" panose="020B0606020202030204" pitchFamily="34" charset="0"/>
              </a:rPr>
              <a:t>Except for the lifting and transportation of plugins, all other steps have been tested on the testing platform</a:t>
            </a:r>
            <a:endParaRPr lang="zh-CN" altLang="en-US" b="1" dirty="0">
              <a:solidFill>
                <a:prstClr val="black"/>
              </a:solidFill>
              <a:latin typeface="Arial Narrow" panose="020B0606020202030204" pitchFamily="34" charset="0"/>
            </a:endParaRPr>
          </a:p>
        </p:txBody>
      </p:sp>
      <p:sp>
        <p:nvSpPr>
          <p:cNvPr id="45" name="灯片编号占位符 2"/>
          <p:cNvSpPr>
            <a:spLocks noGrp="1"/>
          </p:cNvSpPr>
          <p:nvPr/>
        </p:nvSpPr>
        <p:spPr>
          <a:xfrm>
            <a:off x="9048750" y="647547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19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E8A1109E-811A-4A02-BAC0-26E4B4BAE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325" y="2243003"/>
            <a:ext cx="8224827" cy="4424439"/>
          </a:xfrm>
          <a:prstGeom prst="rect">
            <a:avLst/>
          </a:prstGeom>
        </p:spPr>
      </p:pic>
      <p:pic>
        <p:nvPicPr>
          <p:cNvPr id="46" name="图片 45">
            <a:extLst>
              <a:ext uri="{FF2B5EF4-FFF2-40B4-BE49-F238E27FC236}">
                <a16:creationId xmlns:a16="http://schemas.microsoft.com/office/drawing/2014/main" id="{FCF3886F-B9A1-4EE4-9FCB-716C975DB8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5132" y="2895279"/>
            <a:ext cx="3610020" cy="3119888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30E050DC-DF30-4B91-90D9-F959BF2066D9}"/>
              </a:ext>
            </a:extLst>
          </p:cNvPr>
          <p:cNvSpPr txBox="1"/>
          <p:nvPr/>
        </p:nvSpPr>
        <p:spPr>
          <a:xfrm>
            <a:off x="9369556" y="6186387"/>
            <a:ext cx="2118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Arial Narrow" panose="020B0606020202030204" pitchFamily="34" charset="0"/>
              </a:rPr>
              <a:t>RH testing platform</a:t>
            </a:r>
            <a:endParaRPr lang="zh-CN" altLang="en-US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610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MR maintenance equipment for CSNS-II</a:t>
            </a:r>
            <a:endParaRPr lang="zh-CN" altLang="en-US" sz="2800" dirty="0"/>
          </a:p>
        </p:txBody>
      </p:sp>
      <p:sp>
        <p:nvSpPr>
          <p:cNvPr id="19" name="矩形 18"/>
          <p:cNvSpPr/>
          <p:nvPr/>
        </p:nvSpPr>
        <p:spPr>
          <a:xfrm>
            <a:off x="246483" y="984960"/>
            <a:ext cx="11518337" cy="1118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Completed the engineering design and manufacturing review of the CSNS-II MR maintenance equip. </a:t>
            </a:r>
          </a:p>
          <a:p>
            <a:pPr marL="342900" indent="-34290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  <a:ea typeface="ヒラギノ角ゴ Pro W3" charset="-128"/>
                <a:cs typeface="Arial" charset="0"/>
              </a:rPr>
              <a:t>Factory acceptance will be completed by the end of 2026</a:t>
            </a:r>
          </a:p>
          <a:p>
            <a:pPr marL="342900" indent="-342900" algn="just" defTabSz="45720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endParaRPr lang="en-US" altLang="zh-CN" sz="2000" b="1" dirty="0">
              <a:solidFill>
                <a:srgbClr val="0070C0"/>
              </a:solidFill>
              <a:latin typeface="Arial Narrow" panose="020B0606020202030204" pitchFamily="34" charset="0"/>
              <a:ea typeface="ヒラギノ角ゴ Pro W3" charset="-128"/>
              <a:cs typeface="Arial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9837" y="3799115"/>
            <a:ext cx="1786010" cy="241255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464" y="1697743"/>
            <a:ext cx="1804601" cy="206183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7500" y="4319092"/>
            <a:ext cx="1689410" cy="1879469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8340" y="4319092"/>
            <a:ext cx="1843093" cy="1879469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6483" y="2524428"/>
            <a:ext cx="2392522" cy="3687241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8"/>
          <a:srcRect t="12571"/>
          <a:stretch/>
        </p:blipFill>
        <p:spPr>
          <a:xfrm>
            <a:off x="9019171" y="2291705"/>
            <a:ext cx="985515" cy="4308161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48028" y="2380885"/>
            <a:ext cx="802297" cy="4166413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>
          <a:xfrm>
            <a:off x="467920" y="6211669"/>
            <a:ext cx="16042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dirty="0"/>
              <a:t>MR Hoisting and </a:t>
            </a:r>
          </a:p>
          <a:p>
            <a:pPr algn="ctr"/>
            <a:r>
              <a:rPr lang="en-US" altLang="zh-CN" sz="1600" dirty="0"/>
              <a:t>Transfer Device</a:t>
            </a:r>
            <a:endParaRPr lang="zh-CN" altLang="en-US" sz="1600" dirty="0"/>
          </a:p>
        </p:txBody>
      </p:sp>
      <p:sp>
        <p:nvSpPr>
          <p:cNvPr id="22" name="矩形 21"/>
          <p:cNvSpPr/>
          <p:nvPr/>
        </p:nvSpPr>
        <p:spPr>
          <a:xfrm>
            <a:off x="2665736" y="6211669"/>
            <a:ext cx="17417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dirty="0"/>
              <a:t>Lower Section MR </a:t>
            </a:r>
          </a:p>
          <a:p>
            <a:pPr algn="ctr"/>
            <a:r>
              <a:rPr lang="en-US" altLang="zh-CN" sz="1600" dirty="0"/>
              <a:t>Storage Vessel</a:t>
            </a:r>
            <a:endParaRPr lang="zh-CN" altLang="en-US" sz="1600" dirty="0"/>
          </a:p>
        </p:txBody>
      </p:sp>
      <p:pic>
        <p:nvPicPr>
          <p:cNvPr id="23" name="图片 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868" y="2057139"/>
            <a:ext cx="1493444" cy="1636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矩形 23"/>
          <p:cNvSpPr/>
          <p:nvPr/>
        </p:nvSpPr>
        <p:spPr>
          <a:xfrm>
            <a:off x="4499948" y="6208575"/>
            <a:ext cx="23611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600" dirty="0"/>
              <a:t>Lower Part of the Middle Section MR Storage Vessel</a:t>
            </a:r>
            <a:endParaRPr lang="zh-CN" altLang="en-US" sz="1600" dirty="0"/>
          </a:p>
        </p:txBody>
      </p:sp>
      <p:sp>
        <p:nvSpPr>
          <p:cNvPr id="25" name="矩形 24"/>
          <p:cNvSpPr/>
          <p:nvPr/>
        </p:nvSpPr>
        <p:spPr>
          <a:xfrm>
            <a:off x="6805233" y="6170883"/>
            <a:ext cx="26603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600" dirty="0"/>
              <a:t>Upper Part of the Middle Section MR Storage Vessel</a:t>
            </a:r>
            <a:endParaRPr lang="zh-CN" altLang="en-US" sz="1600" dirty="0"/>
          </a:p>
        </p:txBody>
      </p:sp>
      <p:sp>
        <p:nvSpPr>
          <p:cNvPr id="26" name="矩形 25"/>
          <p:cNvSpPr/>
          <p:nvPr/>
        </p:nvSpPr>
        <p:spPr>
          <a:xfrm>
            <a:off x="6468420" y="3742042"/>
            <a:ext cx="263862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dirty="0"/>
              <a:t>MR Pipeline Storage Vessel</a:t>
            </a:r>
            <a:endParaRPr lang="zh-CN" altLang="en-US" sz="1600" dirty="0"/>
          </a:p>
        </p:txBody>
      </p:sp>
      <p:sp>
        <p:nvSpPr>
          <p:cNvPr id="27" name="矩形 26"/>
          <p:cNvSpPr/>
          <p:nvPr/>
        </p:nvSpPr>
        <p:spPr>
          <a:xfrm>
            <a:off x="4105001" y="3716715"/>
            <a:ext cx="165667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dirty="0"/>
              <a:t>Vessel Lifting Tool</a:t>
            </a:r>
            <a:endParaRPr lang="zh-CN" altLang="en-US" sz="1600" dirty="0"/>
          </a:p>
        </p:txBody>
      </p:sp>
      <p:sp>
        <p:nvSpPr>
          <p:cNvPr id="28" name="矩形 27"/>
          <p:cNvSpPr/>
          <p:nvPr/>
        </p:nvSpPr>
        <p:spPr>
          <a:xfrm>
            <a:off x="8419796" y="1706930"/>
            <a:ext cx="20143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600" dirty="0"/>
              <a:t>High-Torque Teleoperated Wrench</a:t>
            </a:r>
            <a:endParaRPr lang="zh-CN" altLang="en-US" sz="1600" dirty="0"/>
          </a:p>
        </p:txBody>
      </p:sp>
      <p:sp>
        <p:nvSpPr>
          <p:cNvPr id="29" name="矩形 28"/>
          <p:cNvSpPr/>
          <p:nvPr/>
        </p:nvSpPr>
        <p:spPr>
          <a:xfrm>
            <a:off x="10232834" y="1706930"/>
            <a:ext cx="2032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600" dirty="0"/>
              <a:t>Low-Torque Teleoperated Wrench</a:t>
            </a:r>
            <a:endParaRPr lang="zh-CN" altLang="en-US" sz="1600" dirty="0"/>
          </a:p>
        </p:txBody>
      </p:sp>
      <p:sp>
        <p:nvSpPr>
          <p:cNvPr id="30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20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63422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Proton Beam Window(PBW) Replacement 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3"/>
          <a:srcRect l="2765"/>
          <a:stretch/>
        </p:blipFill>
        <p:spPr>
          <a:xfrm>
            <a:off x="3213434" y="3120737"/>
            <a:ext cx="3541821" cy="3611378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262147" y="939712"/>
            <a:ext cx="11530459" cy="15517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spcBef>
                <a:spcPts val="300"/>
              </a:spcBef>
              <a:spcAft>
                <a:spcPts val="300"/>
              </a:spcAft>
              <a:buClr>
                <a:srgbClr val="1E7640"/>
              </a:buClr>
              <a:buFont typeface="Wingdings" panose="05000000000000000000" pitchFamily="2" charset="2"/>
              <a:buChar char="p"/>
              <a:defRPr/>
            </a:pPr>
            <a:r>
              <a:rPr lang="en-US" altLang="zh-CN" b="1" dirty="0">
                <a:latin typeface="Arial Narrow" panose="020B0606020202030204" pitchFamily="34" charset="0"/>
              </a:rPr>
              <a:t>PBW component is designed for vertical maintenance</a:t>
            </a:r>
            <a:r>
              <a:rPr lang="en-US" altLang="zh-CN" dirty="0">
                <a:latin typeface="Arial Narrow" panose="020B0606020202030204" pitchFamily="34" charset="0"/>
              </a:rPr>
              <a:t>, including PBW module, inflatable bellows sealing, wire target &amp; cable, main frame, cooling water pipeline, vacuum pipeline, shielding iron and quick sealing structure</a:t>
            </a:r>
          </a:p>
          <a:p>
            <a:pPr marL="285750" lvl="0" indent="-285750" algn="just">
              <a:spcBef>
                <a:spcPts val="200"/>
              </a:spcBef>
              <a:spcAft>
                <a:spcPts val="2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lang="en-US" altLang="zh-CN" sz="1600" i="1" dirty="0">
                <a:latin typeface="Arial Narrow" panose="020B0606020202030204" pitchFamily="34" charset="0"/>
              </a:rPr>
              <a:t>Propose the replacement task and confirm the interface at the target station in 2022</a:t>
            </a:r>
          </a:p>
          <a:p>
            <a:pPr marL="285750" lvl="0" indent="-285750" algn="just">
              <a:spcBef>
                <a:spcPts val="200"/>
              </a:spcBef>
              <a:spcAft>
                <a:spcPts val="2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lang="en-US" altLang="zh-CN" sz="1600" i="1" dirty="0">
                <a:latin typeface="Arial Narrow" panose="020B0606020202030204" pitchFamily="34" charset="0"/>
              </a:rPr>
              <a:t>Completed maintenance related tooling / mock-up tests and operational exercise in 2023</a:t>
            </a:r>
          </a:p>
          <a:p>
            <a:pPr marL="285750" indent="-285750" algn="just">
              <a:spcBef>
                <a:spcPts val="200"/>
              </a:spcBef>
              <a:spcAft>
                <a:spcPts val="200"/>
              </a:spcAft>
              <a:buClr>
                <a:srgbClr val="1E7640"/>
              </a:buClr>
              <a:buFont typeface="Wingdings" panose="05000000000000000000" pitchFamily="2" charset="2"/>
              <a:buChar char="ü"/>
              <a:defRPr/>
            </a:pPr>
            <a:r>
              <a:rPr lang="en-US" altLang="zh-CN" sz="1600" b="1" dirty="0">
                <a:solidFill>
                  <a:srgbClr val="C00000"/>
                </a:solidFill>
                <a:latin typeface="Arial Narrow"/>
                <a:ea typeface="ＭＳ Ｐゴシック" charset="0"/>
                <a:cs typeface="ＭＳ Ｐゴシック" charset="0"/>
              </a:rPr>
              <a:t>Successfully completed the first PBW 1# replacement during the summer maintenance of 2024</a:t>
            </a:r>
          </a:p>
        </p:txBody>
      </p:sp>
      <p:pic>
        <p:nvPicPr>
          <p:cNvPr id="47" name="图片 46"/>
          <p:cNvPicPr>
            <a:picLocks noChangeAspect="1"/>
          </p:cNvPicPr>
          <p:nvPr/>
        </p:nvPicPr>
        <p:blipFill rotWithShape="1">
          <a:blip r:embed="rId4"/>
          <a:srcRect r="6511"/>
          <a:stretch/>
        </p:blipFill>
        <p:spPr>
          <a:xfrm>
            <a:off x="184561" y="3045859"/>
            <a:ext cx="3028873" cy="3452015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1113629" y="3965945"/>
            <a:ext cx="424543" cy="1611844"/>
          </a:xfrm>
          <a:prstGeom prst="ellipse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85E54734-EA5B-4881-8427-C654723E2D8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173"/>
          <a:stretch/>
        </p:blipFill>
        <p:spPr>
          <a:xfrm>
            <a:off x="6755255" y="2491387"/>
            <a:ext cx="2335707" cy="4255307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8879417" y="4213425"/>
            <a:ext cx="3370522" cy="176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</a:pPr>
            <a:r>
              <a:rPr lang="en-US" altLang="zh-CN" sz="1400" b="1" dirty="0">
                <a:latin typeface="Arial Narrow" panose="020B0606020202030204" pitchFamily="34" charset="0"/>
              </a:rPr>
              <a:t>Old PBW 1# @A5083-O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Designed by 100kW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Single layer window &amp; edge water-cooled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p"/>
            </a:pPr>
            <a:r>
              <a:rPr lang="en-US" altLang="zh-CN" sz="1400" b="1" dirty="0">
                <a:latin typeface="Arial Narrow" panose="020B0606020202030204" pitchFamily="34" charset="0"/>
              </a:rPr>
              <a:t>New PBW 2# @A5083-O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Designed by 500kW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Double-layer window &amp; center water-cooled</a:t>
            </a:r>
          </a:p>
        </p:txBody>
      </p:sp>
      <p:sp>
        <p:nvSpPr>
          <p:cNvPr id="3" name="圆角矩形标注 2"/>
          <p:cNvSpPr/>
          <p:nvPr/>
        </p:nvSpPr>
        <p:spPr>
          <a:xfrm>
            <a:off x="8879417" y="4109357"/>
            <a:ext cx="3209169" cy="2106386"/>
          </a:xfrm>
          <a:prstGeom prst="wedgeRoundRectCallout">
            <a:avLst>
              <a:gd name="adj1" fmla="val -84828"/>
              <a:gd name="adj2" fmla="val 34569"/>
              <a:gd name="adj3" fmla="val 16667"/>
            </a:avLst>
          </a:prstGeom>
          <a:solidFill>
            <a:schemeClr val="accent1">
              <a:alpha val="17000"/>
            </a:scheme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1" name="文本框 10"/>
          <p:cNvSpPr txBox="1"/>
          <p:nvPr/>
        </p:nvSpPr>
        <p:spPr>
          <a:xfrm>
            <a:off x="7328186" y="6592805"/>
            <a:ext cx="16958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>
                <a:solidFill>
                  <a:srgbClr val="C00000"/>
                </a:solidFill>
                <a:latin typeface="Arial Narrow" panose="020B0606020202030204" pitchFamily="34" charset="0"/>
              </a:rPr>
              <a:t>PBW module</a:t>
            </a:r>
            <a:endParaRPr lang="zh-CN" altLang="en-US" sz="1400" b="1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sp>
        <p:nvSpPr>
          <p:cNvPr id="12" name="灯片编号占位符 2">
            <a:extLst>
              <a:ext uri="{FF2B5EF4-FFF2-40B4-BE49-F238E27FC236}">
                <a16:creationId xmlns:a16="http://schemas.microsoft.com/office/drawing/2014/main" id="{ABAD74DD-3D5A-4F7D-A4B5-E86FFF29F18B}"/>
              </a:ext>
            </a:extLst>
          </p:cNvPr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21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61468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10685" y="245057"/>
            <a:ext cx="9175768" cy="575939"/>
          </a:xfrm>
        </p:spPr>
        <p:txBody>
          <a:bodyPr/>
          <a:lstStyle/>
          <a:p>
            <a:r>
              <a:rPr lang="en-US" altLang="zh-CN" sz="2800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Proton Beam Window(PBW) Replacement </a:t>
            </a:r>
            <a:endParaRPr lang="zh-CN" altLang="en-US" sz="28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2569" y="922006"/>
            <a:ext cx="3948591" cy="2577940"/>
          </a:xfrm>
          <a:prstGeom prst="rect">
            <a:avLst/>
          </a:prstGeo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65586BE6-BFB8-41BC-9837-27C7A777530A}"/>
              </a:ext>
            </a:extLst>
          </p:cNvPr>
          <p:cNvSpPr txBox="1"/>
          <p:nvPr/>
        </p:nvSpPr>
        <p:spPr>
          <a:xfrm>
            <a:off x="241740" y="962496"/>
            <a:ext cx="8037560" cy="87203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buAutoNum type="arabicPeriod"/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342900" indent="-34290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1600" b="1" dirty="0">
                <a:latin typeface="Arial Narrow" panose="020B0606020202030204" pitchFamily="34" charset="0"/>
                <a:cs typeface="Times New Roman" panose="02020603050405020304" pitchFamily="18" charset="0"/>
              </a:rPr>
              <a:t>Remote replacement of PBW module:</a:t>
            </a:r>
          </a:p>
          <a:p>
            <a:pPr marL="342900" indent="-34290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Ø"/>
            </a:pPr>
            <a:r>
              <a:rPr lang="en-US" altLang="zh-CN" sz="1400" b="1" dirty="0">
                <a:latin typeface="Arial Narrow" panose="020B0606020202030204" pitchFamily="34" charset="0"/>
                <a:cs typeface="Times New Roman" panose="02020603050405020304" pitchFamily="18" charset="0"/>
              </a:rPr>
              <a:t>Handling difficulties: </a:t>
            </a: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Shearing/cut of utility pipes and cables</a:t>
            </a:r>
          </a:p>
          <a:p>
            <a:pPr marL="342900" indent="-34290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Ø"/>
            </a:pPr>
            <a:r>
              <a:rPr lang="en-US" altLang="zh-CN" sz="1400" b="1" dirty="0">
                <a:latin typeface="Arial Narrow" panose="020B0606020202030204" pitchFamily="34" charset="0"/>
                <a:cs typeface="Times New Roman" panose="02020603050405020304" pitchFamily="18" charset="0"/>
              </a:rPr>
              <a:t>Key Points: </a:t>
            </a: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Ensure the PBW sealing surfaces intact and the vacuum degree at the accelerator side &lt; 10</a:t>
            </a:r>
            <a:r>
              <a:rPr lang="en-US" altLang="zh-CN" sz="1400" baseline="30000" dirty="0">
                <a:latin typeface="Arial Narrow" panose="020B0606020202030204" pitchFamily="34" charset="0"/>
                <a:cs typeface="Times New Roman" panose="02020603050405020304" pitchFamily="18" charset="0"/>
              </a:rPr>
              <a:t>-4</a:t>
            </a: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Pa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" y="3033287"/>
            <a:ext cx="8037560" cy="369007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8399" y="3619180"/>
            <a:ext cx="3948593" cy="3104181"/>
          </a:xfrm>
          <a:prstGeom prst="rect">
            <a:avLst/>
          </a:prstGeom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370A97B1-808F-4C66-A717-E56EB1A53CC5}"/>
              </a:ext>
            </a:extLst>
          </p:cNvPr>
          <p:cNvSpPr txBox="1"/>
          <p:nvPr/>
        </p:nvSpPr>
        <p:spPr>
          <a:xfrm>
            <a:off x="248045" y="1878729"/>
            <a:ext cx="7603338" cy="113877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buAutoNum type="arabicPeriod"/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285750" indent="-28575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p"/>
            </a:pPr>
            <a:r>
              <a:rPr lang="en-US" altLang="zh-CN" sz="1600" b="1" dirty="0">
                <a:solidFill>
                  <a:srgbClr val="0070C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Standardized remote replacement process will be achieved after further improvement </a:t>
            </a:r>
          </a:p>
          <a:p>
            <a:pPr marL="171450" indent="-17145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   The monitoring radiation dose level is equivalent to the theoretical calculation</a:t>
            </a:r>
          </a:p>
          <a:p>
            <a:pPr marL="285750" indent="-28575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The protection and monitoring of gas tritium is very important</a:t>
            </a:r>
          </a:p>
          <a:p>
            <a:pPr marL="285750" indent="-285750" algn="just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Gas tritium in inflatable seal bellows: Max.3520Bq/L</a:t>
            </a:r>
          </a:p>
        </p:txBody>
      </p:sp>
      <p:sp>
        <p:nvSpPr>
          <p:cNvPr id="8" name="灯片编号占位符 2">
            <a:extLst>
              <a:ext uri="{FF2B5EF4-FFF2-40B4-BE49-F238E27FC236}">
                <a16:creationId xmlns:a16="http://schemas.microsoft.com/office/drawing/2014/main" id="{6B582E08-5338-4025-AAC4-791000D4A164}"/>
              </a:ext>
            </a:extLst>
          </p:cNvPr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22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504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39723DB4-0E87-4CAC-A24E-A6B0F4CBE8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240" b="6985"/>
          <a:stretch/>
        </p:blipFill>
        <p:spPr>
          <a:xfrm>
            <a:off x="4824161" y="4635061"/>
            <a:ext cx="1435026" cy="215577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AC493550-E74C-4985-867D-7D6F23ACB8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3476" y="2628525"/>
            <a:ext cx="4143360" cy="318807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A7BD985-B8E0-4765-A511-00DD05E7044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>
            <a:off x="6339918" y="4664618"/>
            <a:ext cx="1562827" cy="206092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8E9949D4-E096-4AA4-9A48-C8B70C8334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70" y="2628525"/>
            <a:ext cx="4602745" cy="378582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73E7DA95-F265-4333-A714-9B68CA9CD94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064" y="2628524"/>
            <a:ext cx="2835411" cy="1675644"/>
          </a:xfrm>
          <a:prstGeom prst="rect">
            <a:avLst/>
          </a:prstGeom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F93505E4-75D1-4BB9-9E52-352B7F635437}"/>
              </a:ext>
            </a:extLst>
          </p:cNvPr>
          <p:cNvSpPr txBox="1"/>
          <p:nvPr/>
        </p:nvSpPr>
        <p:spPr>
          <a:xfrm>
            <a:off x="305230" y="1321764"/>
            <a:ext cx="11581539" cy="127945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 algn="just" defTabSz="457200">
              <a:buFont typeface="Wingdings" panose="05000000000000000000" pitchFamily="2" charset="2"/>
              <a:buChar char="ü"/>
            </a:pPr>
            <a:r>
              <a:rPr lang="en-US" altLang="zh-CN" dirty="0">
                <a:solidFill>
                  <a:prstClr val="black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The ion exchanger and filter are stored separately to improve the utilization of storage space</a:t>
            </a:r>
          </a:p>
          <a:p>
            <a:pPr marL="342900" indent="-342900" algn="just" defTabSz="457200">
              <a:buFont typeface="Wingdings" panose="05000000000000000000" pitchFamily="2" charset="2"/>
              <a:buChar char="ü"/>
            </a:pPr>
            <a:r>
              <a:rPr lang="en-US" altLang="zh-CN" dirty="0">
                <a:solidFill>
                  <a:prstClr val="black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Develop a special crane lifting system to increase lifting load and accuracy for remote operation</a:t>
            </a:r>
          </a:p>
          <a:p>
            <a:pPr marL="342900" indent="-342900" algn="just" defTabSz="457200">
              <a:buFont typeface="Wingdings" panose="05000000000000000000" pitchFamily="2" charset="2"/>
              <a:buChar char="ü"/>
            </a:pPr>
            <a:r>
              <a:rPr lang="en-US" altLang="zh-CN" dirty="0">
                <a:solidFill>
                  <a:prstClr val="black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Completed design and manufacturing review of this crane upgrade system</a:t>
            </a:r>
          </a:p>
          <a:p>
            <a:pPr marL="342900" indent="-342900" algn="just" defTabSz="457200">
              <a:buFont typeface="Wingdings" panose="05000000000000000000" pitchFamily="2" charset="2"/>
              <a:buChar char="ü"/>
            </a:pPr>
            <a:r>
              <a:rPr lang="en-US" altLang="zh-CN" dirty="0">
                <a:solidFill>
                  <a:srgbClr val="C0000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During this summer maintenance period, the on-site installation of the new crane will be completed</a:t>
            </a: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E1301DF7-1D0F-44ED-9B39-B2B6800916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295" y="953646"/>
            <a:ext cx="1001107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ヒラギノ角ゴ Pro W3" charset="-128"/>
              </a:defRPr>
            </a:lvl9pPr>
          </a:lstStyle>
          <a:p>
            <a:pPr marL="342900" indent="-342900" eaLnBrk="1" fontAlgn="base" hangingPunct="1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p"/>
            </a:pPr>
            <a:r>
              <a:rPr lang="en-US" sz="2000" b="1" dirty="0">
                <a:solidFill>
                  <a:srgbClr val="0070C0"/>
                </a:solidFill>
                <a:latin typeface="Arial Narrow" panose="020B0606020202030204" pitchFamily="34" charset="0"/>
                <a:cs typeface="Arial" charset="0"/>
              </a:rPr>
              <a:t>Upgrade content: Improvement of waste maintenance and  storage capabilities in TS basement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5E89305-7DF4-4415-A339-CFB9127AFA05}"/>
              </a:ext>
            </a:extLst>
          </p:cNvPr>
          <p:cNvSpPr txBox="1"/>
          <p:nvPr/>
        </p:nvSpPr>
        <p:spPr>
          <a:xfrm>
            <a:off x="5418716" y="4277163"/>
            <a:ext cx="184010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600" dirty="0">
                <a:latin typeface="Arial Narrow" panose="020B0606020202030204" pitchFamily="34" charset="0"/>
              </a:rPr>
              <a:t>Special lifting </a:t>
            </a:r>
            <a:r>
              <a:rPr lang="en-US" altLang="zh-CN" sz="1600" dirty="0">
                <a:latin typeface="Arial Narrow" panose="020B0606020202030204" pitchFamily="34" charset="0"/>
              </a:rPr>
              <a:t>device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sp>
        <p:nvSpPr>
          <p:cNvPr id="15" name="标题 3">
            <a:extLst>
              <a:ext uri="{FF2B5EF4-FFF2-40B4-BE49-F238E27FC236}">
                <a16:creationId xmlns:a16="http://schemas.microsoft.com/office/drawing/2014/main" id="{F9D81913-C7FE-49FC-A04D-4A004E246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7" y="227315"/>
            <a:ext cx="9175750" cy="576263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Basement waste room upgrade</a:t>
            </a:r>
            <a:endParaRPr lang="zh-CN" altLang="en-US" sz="2800" dirty="0"/>
          </a:p>
        </p:txBody>
      </p:sp>
      <p:sp>
        <p:nvSpPr>
          <p:cNvPr id="13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23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F59CD6E4-0B14-40F4-BC64-EDABF1DCA711}"/>
              </a:ext>
            </a:extLst>
          </p:cNvPr>
          <p:cNvSpPr txBox="1"/>
          <p:nvPr/>
        </p:nvSpPr>
        <p:spPr>
          <a:xfrm>
            <a:off x="8477618" y="6258001"/>
            <a:ext cx="35776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dirty="0">
                <a:latin typeface="Arial Narrow" panose="020B0606020202030204" pitchFamily="34" charset="0"/>
              </a:rPr>
              <a:t>Target, The bottom section of MR plug, and PBW</a:t>
            </a:r>
            <a:endParaRPr lang="zh-CN" altLang="en-US" sz="1400" dirty="0">
              <a:latin typeface="Arial Narrow" panose="020B0606020202030204" pitchFamily="34" charset="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4C681AA-71D1-4B31-B154-BF1B658E8790}"/>
              </a:ext>
            </a:extLst>
          </p:cNvPr>
          <p:cNvSpPr txBox="1"/>
          <p:nvPr/>
        </p:nvSpPr>
        <p:spPr>
          <a:xfrm>
            <a:off x="8158229" y="5910265"/>
            <a:ext cx="42164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sz="1600" dirty="0">
                <a:latin typeface="Arial Narrow" panose="020B0606020202030204" pitchFamily="34" charset="0"/>
              </a:rPr>
              <a:t>Solid waste storage room for high-level waste: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733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01133" y="248660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Muon system remote handling</a:t>
            </a:r>
            <a:endParaRPr lang="en-US" altLang="zh-CN" sz="2800" dirty="0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474ABC87-6070-4109-9B54-EC06B2EC620A}"/>
              </a:ext>
            </a:extLst>
          </p:cNvPr>
          <p:cNvSpPr/>
          <p:nvPr/>
        </p:nvSpPr>
        <p:spPr>
          <a:xfrm>
            <a:off x="184881" y="1050829"/>
            <a:ext cx="5640197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Arial Narrow" panose="020B0606020202030204" pitchFamily="34" charset="0"/>
              </a:rPr>
              <a:t>Based on the operation status of the device and radiation dose, remote maintenance includes two parts: regular maintenance and fault maintenance.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Arial Narrow" panose="020B0606020202030204" pitchFamily="34" charset="0"/>
              </a:rPr>
              <a:t>The muon target has a fixed service life and is a subject that requires regular maintenance.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zh-CN" dirty="0">
                <a:latin typeface="Arial Narrow" panose="020B0606020202030204" pitchFamily="34" charset="0"/>
              </a:rPr>
              <a:t> Other equipment is of long-lasting design and can be remotely maintained in case of failure.</a:t>
            </a:r>
            <a:endParaRPr lang="en-US" altLang="zh-CN" b="0" i="0" dirty="0">
              <a:effectLst/>
              <a:latin typeface="Arial Narrow" panose="020B0606020202030204" pitchFamily="34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B32878C1-A854-4655-9E17-651535623D64}"/>
              </a:ext>
            </a:extLst>
          </p:cNvPr>
          <p:cNvSpPr/>
          <p:nvPr/>
        </p:nvSpPr>
        <p:spPr>
          <a:xfrm>
            <a:off x="6006192" y="923005"/>
            <a:ext cx="6185807" cy="18312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en-US" altLang="zh-CN" dirty="0">
                <a:latin typeface="Arial Narrow" panose="020B0606020202030204" pitchFamily="34" charset="0"/>
              </a:rPr>
              <a:t>The Muon target is designed with a fixed storage area that can accommodate 8 targets. For other remote maintenance equipment in the case of failures, we will transfer it with storage container to the solid pollutant storage area of CSNS.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en-US" altLang="zh-CN" dirty="0">
                <a:latin typeface="Arial Narrow" panose="020B0606020202030204" pitchFamily="34" charset="0"/>
              </a:rPr>
              <a:t>Remote maintenance work includes pipe cutting, remote hoisting, transportation and storage.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E6583474-05A0-4A09-A7EF-64CF7CD6CC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0695" y="4791692"/>
            <a:ext cx="2112904" cy="2023468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50E8FFCD-BFAB-4A74-B8FD-DEB2F559D4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40" y="3580598"/>
            <a:ext cx="5330741" cy="3164150"/>
          </a:xfrm>
          <a:prstGeom prst="rect">
            <a:avLst/>
          </a:prstGeom>
          <a:ln w="25400">
            <a:solidFill>
              <a:schemeClr val="accent1"/>
            </a:solidFill>
          </a:ln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CFC9769A-5573-401A-A514-936F5AAEF0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4543"/>
          <a:stretch/>
        </p:blipFill>
        <p:spPr>
          <a:xfrm>
            <a:off x="8668389" y="4651321"/>
            <a:ext cx="3371471" cy="2206679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288AC46C-C6AC-47A9-A414-3A999ABA90E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15" t="29146" r="4329"/>
          <a:stretch/>
        </p:blipFill>
        <p:spPr>
          <a:xfrm>
            <a:off x="9289585" y="2729456"/>
            <a:ext cx="2766866" cy="1808461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71638478-625C-44A9-9D9A-BD83A19E21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9749" y="2787167"/>
            <a:ext cx="1270504" cy="1780907"/>
          </a:xfrm>
          <a:prstGeom prst="rect">
            <a:avLst/>
          </a:prstGeom>
          <a:ln w="22225">
            <a:solidFill>
              <a:srgbClr val="C00000"/>
            </a:solidFill>
          </a:ln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51E66C3-4AE2-4FAA-AF6D-7219C7482B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9180" y="2893026"/>
            <a:ext cx="1428151" cy="1898666"/>
          </a:xfrm>
          <a:prstGeom prst="rect">
            <a:avLst/>
          </a:prstGeom>
        </p:spPr>
      </p:pic>
      <p:sp>
        <p:nvSpPr>
          <p:cNvPr id="16" name="箭头: 右 15">
            <a:extLst>
              <a:ext uri="{FF2B5EF4-FFF2-40B4-BE49-F238E27FC236}">
                <a16:creationId xmlns:a16="http://schemas.microsoft.com/office/drawing/2014/main" id="{7628BC1F-5C34-4C1F-B5AD-26B021589F6C}"/>
              </a:ext>
            </a:extLst>
          </p:cNvPr>
          <p:cNvSpPr/>
          <p:nvPr/>
        </p:nvSpPr>
        <p:spPr>
          <a:xfrm>
            <a:off x="5554885" y="3580598"/>
            <a:ext cx="548669" cy="408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箭头: 下 16">
            <a:extLst>
              <a:ext uri="{FF2B5EF4-FFF2-40B4-BE49-F238E27FC236}">
                <a16:creationId xmlns:a16="http://schemas.microsoft.com/office/drawing/2014/main" id="{0A9B5E6C-532E-4ECF-972A-CFD2CA69F153}"/>
              </a:ext>
            </a:extLst>
          </p:cNvPr>
          <p:cNvSpPr/>
          <p:nvPr/>
        </p:nvSpPr>
        <p:spPr>
          <a:xfrm>
            <a:off x="6651816" y="4103725"/>
            <a:ext cx="428434" cy="20234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4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24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22A64186-FB47-45C1-8CF1-50DABF13847F}"/>
              </a:ext>
            </a:extLst>
          </p:cNvPr>
          <p:cNvSpPr txBox="1"/>
          <p:nvPr/>
        </p:nvSpPr>
        <p:spPr>
          <a:xfrm>
            <a:off x="6233312" y="6378507"/>
            <a:ext cx="15844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200" b="1" dirty="0">
                <a:solidFill>
                  <a:schemeClr val="bg1"/>
                </a:solidFill>
              </a:rPr>
              <a:t>On-site storage </a:t>
            </a:r>
            <a:r>
              <a:rPr lang="en-US" altLang="zh-CN" sz="1200" b="1" dirty="0">
                <a:solidFill>
                  <a:schemeClr val="bg1"/>
                </a:solidFill>
              </a:rPr>
              <a:t>pits for old targets</a:t>
            </a:r>
            <a:endParaRPr lang="zh-CN" altLang="en-US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939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92667" y="242099"/>
            <a:ext cx="9175768" cy="575939"/>
          </a:xfrm>
        </p:spPr>
        <p:txBody>
          <a:bodyPr>
            <a:normAutofit/>
          </a:bodyPr>
          <a:lstStyle/>
          <a:p>
            <a:r>
              <a:rPr lang="en-US" altLang="zh-CN" sz="2800" b="0" dirty="0">
                <a:solidFill>
                  <a:srgbClr val="C00000"/>
                </a:solidFill>
                <a:latin typeface="Arial Black" pitchFamily="34" charset="0"/>
              </a:rPr>
              <a:t>Muon system remote handling</a:t>
            </a:r>
            <a:endParaRPr lang="en-US" altLang="zh-CN" sz="2800" dirty="0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474ABC87-6070-4109-9B54-EC06B2EC620A}"/>
              </a:ext>
            </a:extLst>
          </p:cNvPr>
          <p:cNvSpPr/>
          <p:nvPr/>
        </p:nvSpPr>
        <p:spPr>
          <a:xfrm>
            <a:off x="184881" y="1050829"/>
            <a:ext cx="11551490" cy="229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Main Process of Maintenance the Muon Target</a:t>
            </a:r>
          </a:p>
          <a:p>
            <a:pPr marL="342900" indent="-342900">
              <a:spcBef>
                <a:spcPts val="600"/>
              </a:spcBef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Drain the cooling water and replacement of gas in the sealed container, remove the top shielding body;</a:t>
            </a:r>
          </a:p>
          <a:p>
            <a:pPr marL="342900" indent="-342900">
              <a:spcBef>
                <a:spcPts val="600"/>
              </a:spcBef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Remote control operation to lift the shielding body into the storage container;</a:t>
            </a:r>
          </a:p>
          <a:p>
            <a:pPr marL="342900" indent="-342900"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Remote operation of cutting water pipes and gas pipes; </a:t>
            </a:r>
          </a:p>
          <a:p>
            <a:pPr marL="342900" indent="-342900"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Set  the transfer container, the two-position displacement table and the remote observation system;</a:t>
            </a:r>
          </a:p>
          <a:p>
            <a:pPr marL="342900" indent="-342900"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Remote-controlled threaded gripper lifted the muon target into the transfer container;</a:t>
            </a:r>
          </a:p>
          <a:p>
            <a:pPr marL="342900" indent="-342900">
              <a:buFont typeface="+mj-ea"/>
              <a:buAutoNum type="circleNumDbPlain"/>
            </a:pPr>
            <a:r>
              <a:rPr lang="en-US" altLang="zh-CN" dirty="0">
                <a:latin typeface="Arial Narrow" panose="020B0606020202030204" pitchFamily="34" charset="0"/>
              </a:rPr>
              <a:t>Transfer the muon target to the fixed storage area and move it into the storage container.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8813E71D-9C26-4780-BB2E-81072E5D56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48" t="2815" r="3405" b="4327"/>
          <a:stretch/>
        </p:blipFill>
        <p:spPr>
          <a:xfrm>
            <a:off x="184881" y="3429000"/>
            <a:ext cx="2140890" cy="317960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81CD4674-00FD-4902-B112-2B6B380CFD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73"/>
          <a:stretch/>
        </p:blipFill>
        <p:spPr>
          <a:xfrm>
            <a:off x="5093854" y="3429000"/>
            <a:ext cx="4014789" cy="317960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0D32CA7C-22D9-4209-9989-7156621E1D87}"/>
              </a:ext>
            </a:extLst>
          </p:cNvPr>
          <p:cNvPicPr/>
          <p:nvPr/>
        </p:nvPicPr>
        <p:blipFill rotWithShape="1">
          <a:blip r:embed="rId4"/>
          <a:srcRect t="3825" r="2714"/>
          <a:stretch/>
        </p:blipFill>
        <p:spPr>
          <a:xfrm>
            <a:off x="9179612" y="3429000"/>
            <a:ext cx="2796786" cy="3179609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68FE8F3D-58D5-4EFD-8927-A90E5AEC8E75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740" y="3429000"/>
            <a:ext cx="2626145" cy="317960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25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13210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98AED0D9-045E-452A-9677-C2D9E89446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217"/>
          <a:stretch/>
        </p:blipFill>
        <p:spPr>
          <a:xfrm>
            <a:off x="6321007" y="1397781"/>
            <a:ext cx="5755381" cy="2426376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86B78049-F02F-4001-B765-DB93AF66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830" y="234767"/>
            <a:ext cx="9970231" cy="575939"/>
          </a:xfrm>
        </p:spPr>
        <p:txBody>
          <a:bodyPr>
            <a:noAutofit/>
          </a:bodyPr>
          <a:lstStyle/>
          <a:p>
            <a:r>
              <a:rPr lang="en-US" altLang="zh-CN" sz="2800" kern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R&amp;D on key equip. for special working conditions</a:t>
            </a:r>
            <a:endParaRPr lang="zh-CN" altLang="en-US" sz="2800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6898AFE-EED0-4BCB-BD34-2A677ADBA0E8}"/>
              </a:ext>
            </a:extLst>
          </p:cNvPr>
          <p:cNvSpPr/>
          <p:nvPr/>
        </p:nvSpPr>
        <p:spPr>
          <a:xfrm>
            <a:off x="186983" y="908677"/>
            <a:ext cx="11548867" cy="19261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p"/>
            </a:pPr>
            <a:r>
              <a:rPr lang="en-US" altLang="zh-CN" sz="1800" dirty="0">
                <a:latin typeface="Arial Narrow" panose="020B0606020202030204" pitchFamily="34" charset="0"/>
              </a:rPr>
              <a:t> </a:t>
            </a: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</a:rPr>
              <a:t>Development of automatic cutting and welding pipe device for confined spaces of DN50/DN32 pipe joints in target trolley</a:t>
            </a:r>
          </a:p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Ø"/>
            </a:pPr>
            <a:r>
              <a:rPr lang="en-US" altLang="zh-CN" sz="1600" b="1" dirty="0">
                <a:latin typeface="Arial Narrow" panose="020B0606020202030204" pitchFamily="34" charset="0"/>
              </a:rPr>
              <a:t>Technical difficulties:</a:t>
            </a:r>
          </a:p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The cutting and wire filling welding process generates the solid waste, making collection a necessary consideration</a:t>
            </a:r>
          </a:p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Repair space is constrained within a </a:t>
            </a:r>
            <a:r>
              <a:rPr lang="en-US" altLang="zh-CN" sz="1400" dirty="0">
                <a:solidFill>
                  <a:srgbClr val="C00000"/>
                </a:solidFill>
                <a:latin typeface="Arial Narrow" panose="020B0606020202030204" pitchFamily="34" charset="0"/>
              </a:rPr>
              <a:t>30-80mm</a:t>
            </a:r>
            <a:r>
              <a:rPr lang="en-US" altLang="zh-CN" sz="1400" dirty="0">
                <a:latin typeface="Arial Narrow" panose="020B0606020202030204" pitchFamily="34" charset="0"/>
              </a:rPr>
              <a:t> range, which severely limits accessibility</a:t>
            </a:r>
          </a:p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Complete the weld in one pass with 100% quality, avoiding reworking</a:t>
            </a:r>
          </a:p>
          <a:p>
            <a:pPr marL="285750" indent="-285750">
              <a:spcBef>
                <a:spcPts val="100"/>
              </a:spcBef>
              <a:spcAft>
                <a:spcPts val="1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Consider the synergy of parameters such as observation, positioning &amp; operating time during the process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Ø"/>
            </a:pPr>
            <a:endParaRPr lang="zh-CN" altLang="en-US" sz="2000" b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DE9CE7-C235-4B16-9EF8-E1943AF5425D}"/>
              </a:ext>
            </a:extLst>
          </p:cNvPr>
          <p:cNvSpPr txBox="1"/>
          <p:nvPr/>
        </p:nvSpPr>
        <p:spPr>
          <a:xfrm>
            <a:off x="121574" y="6130149"/>
            <a:ext cx="11664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altLang="zh-CN" sz="16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The development of the automatic cutting groove and welding tools has been initially completed, and the prototype test results are OK!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altLang="zh-CN" sz="1600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It will provide key technical support &amp; guidance for the target base &amp; pipe replacement in target trolley during the long shutdown in 2027.</a:t>
            </a:r>
            <a:endParaRPr lang="zh-CN" altLang="en-US" sz="1600" b="1" dirty="0">
              <a:solidFill>
                <a:srgbClr val="C0000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31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26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733E96FE-55BC-4BE0-931A-F3B29A9677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590" y="3863614"/>
            <a:ext cx="2196762" cy="1897211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E51D0254-0300-4D7C-AF59-EA62239FC97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280"/>
          <a:stretch/>
        </p:blipFill>
        <p:spPr>
          <a:xfrm>
            <a:off x="5784084" y="3965233"/>
            <a:ext cx="1988967" cy="1850606"/>
          </a:xfrm>
          <a:prstGeom prst="rect">
            <a:avLst/>
          </a:pr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A5BFF480-1C64-4035-B8D6-405208EC18A4}"/>
              </a:ext>
            </a:extLst>
          </p:cNvPr>
          <p:cNvSpPr txBox="1"/>
          <p:nvPr/>
        </p:nvSpPr>
        <p:spPr>
          <a:xfrm>
            <a:off x="8744166" y="3520392"/>
            <a:ext cx="324144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i="1" dirty="0">
                <a:solidFill>
                  <a:schemeClr val="bg1"/>
                </a:solidFill>
                <a:latin typeface="Arial Narrow" panose="020B0606020202030204" pitchFamily="34" charset="0"/>
              </a:rPr>
              <a:t>To be repaired 5 SS pipes: 2*DN50+3 *DN32</a:t>
            </a:r>
            <a:endParaRPr lang="zh-CN" altLang="en-US" sz="1400" i="1" dirty="0">
              <a:solidFill>
                <a:schemeClr val="bg1"/>
              </a:solidFill>
              <a:latin typeface="Arial Narrow" panose="020B0606020202030204" pitchFamily="34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C9676E95-8946-4E27-A849-674A53D349C7}"/>
              </a:ext>
            </a:extLst>
          </p:cNvPr>
          <p:cNvSpPr txBox="1"/>
          <p:nvPr/>
        </p:nvSpPr>
        <p:spPr>
          <a:xfrm>
            <a:off x="157956" y="2434420"/>
            <a:ext cx="6072272" cy="10874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sz="1600" b="1" dirty="0">
                <a:latin typeface="Arial Narrow" panose="020B0606020202030204" pitchFamily="34" charset="0"/>
              </a:rPr>
              <a:t>Solution progress:</a:t>
            </a:r>
          </a:p>
          <a:p>
            <a:pPr marL="285750" indent="-285750" algn="just"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A minimum radial space of 40mm, adaptable for automatic cutting&amp; welding of DN50/DN32 pipes, and the cutting &amp; welding  tools had pass test for DN50/DN32 pipe.</a:t>
            </a:r>
          </a:p>
          <a:p>
            <a:pPr marL="285750" indent="-285750" algn="just">
              <a:spcAft>
                <a:spcPts val="400"/>
              </a:spcAft>
              <a:buFont typeface="Wingdings" panose="05000000000000000000" pitchFamily="2" charset="2"/>
              <a:buChar char="ü"/>
            </a:pPr>
            <a:r>
              <a:rPr lang="en-US" altLang="zh-CN" sz="1400" dirty="0">
                <a:latin typeface="Arial Narrow" panose="020B0606020202030204" pitchFamily="34" charset="0"/>
              </a:rPr>
              <a:t>Manual cutting and welding tests for narrow space are also carried out in parallel.</a:t>
            </a: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6F73A05C-7F74-4D16-AAE3-7F2C1423D92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8420"/>
          <a:stretch/>
        </p:blipFill>
        <p:spPr>
          <a:xfrm>
            <a:off x="2365740" y="3967851"/>
            <a:ext cx="1428782" cy="1765756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6E18813F-192F-441D-874C-A37DFBC34B0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181" t="578" r="12183" b="29799"/>
          <a:stretch/>
        </p:blipFill>
        <p:spPr>
          <a:xfrm>
            <a:off x="3846787" y="3967851"/>
            <a:ext cx="1611650" cy="1756177"/>
          </a:xfrm>
          <a:prstGeom prst="rect">
            <a:avLst/>
          </a:prstGeom>
        </p:spPr>
      </p:pic>
      <p:pic>
        <p:nvPicPr>
          <p:cNvPr id="17" name="图片 16" descr="upload_post_object_v2_049585086">
            <a:extLst>
              <a:ext uri="{FF2B5EF4-FFF2-40B4-BE49-F238E27FC236}">
                <a16:creationId xmlns:a16="http://schemas.microsoft.com/office/drawing/2014/main" id="{8654E491-9D17-4C88-BA49-50D389EE14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6461" y="3960093"/>
            <a:ext cx="1724710" cy="1800732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68C85684-5A2C-47D7-844C-006036F687D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601" r="6861"/>
          <a:stretch/>
        </p:blipFill>
        <p:spPr>
          <a:xfrm>
            <a:off x="9724582" y="3967851"/>
            <a:ext cx="2270236" cy="1765756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FA91FFBB-B0A5-44CF-ADD0-55AEB90AF7EA}"/>
              </a:ext>
            </a:extLst>
          </p:cNvPr>
          <p:cNvSpPr/>
          <p:nvPr/>
        </p:nvSpPr>
        <p:spPr>
          <a:xfrm>
            <a:off x="83272" y="3861993"/>
            <a:ext cx="5465812" cy="196674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4FE8F97E-0E61-4A11-ABBD-A1972E0E941D}"/>
              </a:ext>
            </a:extLst>
          </p:cNvPr>
          <p:cNvSpPr/>
          <p:nvPr/>
        </p:nvSpPr>
        <p:spPr>
          <a:xfrm>
            <a:off x="5784084" y="3882226"/>
            <a:ext cx="6286342" cy="196674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7386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6B78049-F02F-4001-B765-DB93AF66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28" y="267098"/>
            <a:ext cx="9637659" cy="575939"/>
          </a:xfrm>
        </p:spPr>
        <p:txBody>
          <a:bodyPr>
            <a:noAutofit/>
          </a:bodyPr>
          <a:lstStyle/>
          <a:p>
            <a:r>
              <a:rPr lang="en-US" altLang="zh-CN" sz="2800" kern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R&amp;D on key equipment for abnormal conditions</a:t>
            </a:r>
            <a:endParaRPr lang="zh-CN" altLang="en-US" sz="2800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6898AFE-EED0-4BCB-BD34-2A677ADBA0E8}"/>
              </a:ext>
            </a:extLst>
          </p:cNvPr>
          <p:cNvSpPr/>
          <p:nvPr/>
        </p:nvSpPr>
        <p:spPr>
          <a:xfrm>
            <a:off x="330464" y="992974"/>
            <a:ext cx="1024668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Development of cleaning and polishing device for sealing surface of Target Base and PBW</a:t>
            </a:r>
            <a:endParaRPr lang="zh-CN" altLang="en-US" sz="2000" b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0DF4790B-41DC-49F0-98C0-B3DCE7F9BB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13" t="4356" r="19735" b="-137"/>
          <a:stretch>
            <a:fillRect/>
          </a:stretch>
        </p:blipFill>
        <p:spPr>
          <a:xfrm>
            <a:off x="5931362" y="2418227"/>
            <a:ext cx="2407535" cy="2681247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C2DE9CE7-C235-4B16-9EF8-E1943AF5425D}"/>
              </a:ext>
            </a:extLst>
          </p:cNvPr>
          <p:cNvSpPr txBox="1"/>
          <p:nvPr/>
        </p:nvSpPr>
        <p:spPr>
          <a:xfrm>
            <a:off x="6297604" y="5831847"/>
            <a:ext cx="5686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The device's factory acceptance and the verification of key process tests have been completed.</a:t>
            </a:r>
            <a:endParaRPr lang="zh-CN" altLang="en-US" b="1" dirty="0">
              <a:solidFill>
                <a:srgbClr val="C0000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92E77FCA-9255-4740-A12B-7EB3FC05F8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62" y="1908496"/>
            <a:ext cx="5508912" cy="3560323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0AAC5495-B7D1-4339-8819-A7068A8B8AFA}"/>
              </a:ext>
            </a:extLst>
          </p:cNvPr>
          <p:cNvSpPr txBox="1"/>
          <p:nvPr/>
        </p:nvSpPr>
        <p:spPr>
          <a:xfrm>
            <a:off x="-1062" y="5717248"/>
            <a:ext cx="5512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Finished the cleaning test of surface by remote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altLang="zh-CN" b="1" dirty="0">
                <a:solidFill>
                  <a:srgbClr val="C00000"/>
                </a:solidFill>
                <a:latin typeface="Arial Narrow" panose="020B0606020202030204" pitchFamily="34" charset="0"/>
                <a:ea typeface="微软雅黑" panose="020B0503020204020204" pitchFamily="34" charset="-122"/>
              </a:rPr>
              <a:t>To explore adaptive surface polishing materials &amp; the process for high-precision mirror surface</a:t>
            </a:r>
            <a:endParaRPr lang="zh-CN" altLang="en-US" b="1" dirty="0">
              <a:solidFill>
                <a:srgbClr val="C00000"/>
              </a:solidFill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834D9992-1A0C-4BF4-B215-30B296A2D517}"/>
              </a:ext>
            </a:extLst>
          </p:cNvPr>
          <p:cNvSpPr txBox="1"/>
          <p:nvPr/>
        </p:nvSpPr>
        <p:spPr>
          <a:xfrm>
            <a:off x="487856" y="1569942"/>
            <a:ext cx="5479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Cleaning and polishing device for PBW mirror surface flange</a:t>
            </a:r>
            <a:endParaRPr lang="zh-CN" altLang="en-US" sz="1600" b="1" dirty="0">
              <a:latin typeface="Arial Narrow" panose="020B0606020202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2A05EC15-5603-4BA0-BC02-8B40DB11E010}"/>
              </a:ext>
            </a:extLst>
          </p:cNvPr>
          <p:cNvSpPr txBox="1"/>
          <p:nvPr/>
        </p:nvSpPr>
        <p:spPr>
          <a:xfrm>
            <a:off x="6224150" y="1558659"/>
            <a:ext cx="5479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 b="1"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</a:lstStyle>
          <a:p>
            <a:r>
              <a:rPr lang="en-US" altLang="zh-CN" sz="1600" b="1" dirty="0">
                <a:latin typeface="Arial Narrow" panose="020B0606020202030204" pitchFamily="34" charset="0"/>
                <a:ea typeface="微软雅黑" panose="020B0503020204020204" pitchFamily="34" charset="-122"/>
              </a:rPr>
              <a:t>Cleaning and polishing device f</a:t>
            </a:r>
            <a:r>
              <a:rPr lang="en-US" altLang="zh-CN" dirty="0"/>
              <a:t>or sealing surface of Target Base</a:t>
            </a:r>
            <a:endParaRPr lang="zh-CN" altLang="en-US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47AA9159-1664-4FDB-BE71-345C20772960}"/>
              </a:ext>
            </a:extLst>
          </p:cNvPr>
          <p:cNvSpPr/>
          <p:nvPr/>
        </p:nvSpPr>
        <p:spPr>
          <a:xfrm>
            <a:off x="2439320" y="5134169"/>
            <a:ext cx="29559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Three-wheel pneumatic rotation</a:t>
            </a:r>
          </a:p>
        </p:txBody>
      </p:sp>
      <p:sp>
        <p:nvSpPr>
          <p:cNvPr id="22" name="灯片编号占位符 2"/>
          <p:cNvSpPr>
            <a:spLocks noGrp="1"/>
          </p:cNvSpPr>
          <p:nvPr/>
        </p:nvSpPr>
        <p:spPr>
          <a:xfrm>
            <a:off x="9140809" y="6579023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27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3" name="图片 22">
            <a:extLst>
              <a:ext uri="{FF2B5EF4-FFF2-40B4-BE49-F238E27FC236}">
                <a16:creationId xmlns:a16="http://schemas.microsoft.com/office/drawing/2014/main" id="{C4F99626-F07F-4BBD-A588-3866B186BC6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711" r="7549" b="4326"/>
          <a:stretch>
            <a:fillRect/>
          </a:stretch>
        </p:blipFill>
        <p:spPr>
          <a:xfrm>
            <a:off x="10266505" y="2387213"/>
            <a:ext cx="1822772" cy="2681247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8A624580-6926-42C0-935B-107C16D39B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473" t="17907" r="4167" b="16298"/>
          <a:stretch>
            <a:fillRect/>
          </a:stretch>
        </p:blipFill>
        <p:spPr>
          <a:xfrm>
            <a:off x="8391315" y="2418227"/>
            <a:ext cx="1822772" cy="2634184"/>
          </a:xfrm>
          <a:prstGeom prst="rect">
            <a:avLst/>
          </a:prstGeom>
        </p:spPr>
      </p:pic>
      <p:sp>
        <p:nvSpPr>
          <p:cNvPr id="25" name="矩形 24">
            <a:extLst>
              <a:ext uri="{FF2B5EF4-FFF2-40B4-BE49-F238E27FC236}">
                <a16:creationId xmlns:a16="http://schemas.microsoft.com/office/drawing/2014/main" id="{BFEB77A1-05D1-4EC9-9A03-4050690CDC55}"/>
              </a:ext>
            </a:extLst>
          </p:cNvPr>
          <p:cNvSpPr/>
          <p:nvPr/>
        </p:nvSpPr>
        <p:spPr>
          <a:xfrm>
            <a:off x="130462" y="1914207"/>
            <a:ext cx="5381163" cy="359111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37427522-65D8-489F-8BD3-E3161E89D692}"/>
              </a:ext>
            </a:extLst>
          </p:cNvPr>
          <p:cNvSpPr/>
          <p:nvPr/>
        </p:nvSpPr>
        <p:spPr>
          <a:xfrm>
            <a:off x="5799676" y="1909922"/>
            <a:ext cx="6289601" cy="35953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81363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6B78049-F02F-4001-B765-DB93AF66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94373"/>
            <a:ext cx="10172700" cy="575939"/>
          </a:xfrm>
        </p:spPr>
        <p:txBody>
          <a:bodyPr>
            <a:noAutofit/>
          </a:bodyPr>
          <a:lstStyle/>
          <a:p>
            <a:r>
              <a:rPr lang="en-US" altLang="zh-CN" sz="2800" kern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R&amp;D on key equipment for abnormal conditions</a:t>
            </a:r>
            <a:endParaRPr lang="zh-CN" altLang="en-US" sz="2800" dirty="0"/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9B010050-43FD-4978-BF2C-72986F84B7F8}"/>
              </a:ext>
            </a:extLst>
          </p:cNvPr>
          <p:cNvGrpSpPr/>
          <p:nvPr/>
        </p:nvGrpSpPr>
        <p:grpSpPr>
          <a:xfrm>
            <a:off x="49624" y="3552092"/>
            <a:ext cx="11720411" cy="3114169"/>
            <a:chOff x="692238" y="3535178"/>
            <a:chExt cx="10879651" cy="2768164"/>
          </a:xfrm>
        </p:grpSpPr>
        <p:grpSp>
          <p:nvGrpSpPr>
            <p:cNvPr id="12" name="组合 11">
              <a:extLst>
                <a:ext uri="{FF2B5EF4-FFF2-40B4-BE49-F238E27FC236}">
                  <a16:creationId xmlns:a16="http://schemas.microsoft.com/office/drawing/2014/main" id="{AEC65522-CF4E-4615-ACA3-63A09C6BE873}"/>
                </a:ext>
              </a:extLst>
            </p:cNvPr>
            <p:cNvGrpSpPr/>
            <p:nvPr/>
          </p:nvGrpSpPr>
          <p:grpSpPr>
            <a:xfrm>
              <a:off x="692238" y="3535178"/>
              <a:ext cx="10879651" cy="2765823"/>
              <a:chOff x="-4385" y="3548864"/>
              <a:chExt cx="12282189" cy="3122376"/>
            </a:xfrm>
          </p:grpSpPr>
          <p:pic>
            <p:nvPicPr>
              <p:cNvPr id="11" name="图片 10">
                <a:extLst>
                  <a:ext uri="{FF2B5EF4-FFF2-40B4-BE49-F238E27FC236}">
                    <a16:creationId xmlns:a16="http://schemas.microsoft.com/office/drawing/2014/main" id="{136102AA-8CB8-4E04-BEFD-B87B9119308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139" t="6121" r="15906"/>
              <a:stretch/>
            </p:blipFill>
            <p:spPr>
              <a:xfrm>
                <a:off x="-4385" y="3548864"/>
                <a:ext cx="2685378" cy="2993361"/>
              </a:xfrm>
              <a:prstGeom prst="rect">
                <a:avLst/>
              </a:prstGeom>
            </p:spPr>
          </p:pic>
          <p:grpSp>
            <p:nvGrpSpPr>
              <p:cNvPr id="9" name="组合 8">
                <a:extLst>
                  <a:ext uri="{FF2B5EF4-FFF2-40B4-BE49-F238E27FC236}">
                    <a16:creationId xmlns:a16="http://schemas.microsoft.com/office/drawing/2014/main" id="{4CD6CACC-63EE-43A6-A3CC-4D87F320F56F}"/>
                  </a:ext>
                </a:extLst>
              </p:cNvPr>
              <p:cNvGrpSpPr/>
              <p:nvPr/>
            </p:nvGrpSpPr>
            <p:grpSpPr>
              <a:xfrm>
                <a:off x="62154" y="3559150"/>
                <a:ext cx="12215650" cy="3112090"/>
                <a:chOff x="-2303978" y="3623710"/>
                <a:chExt cx="12215650" cy="3112090"/>
              </a:xfrm>
            </p:grpSpPr>
            <p:pic>
              <p:nvPicPr>
                <p:cNvPr id="7" name="图片 6">
                  <a:extLst>
                    <a:ext uri="{FF2B5EF4-FFF2-40B4-BE49-F238E27FC236}">
                      <a16:creationId xmlns:a16="http://schemas.microsoft.com/office/drawing/2014/main" id="{4C9E9989-E645-4E9F-879D-0FBD19CF8AD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r="8472"/>
                <a:stretch/>
              </p:blipFill>
              <p:spPr>
                <a:xfrm>
                  <a:off x="3258646" y="3623710"/>
                  <a:ext cx="3671645" cy="3008644"/>
                </a:xfrm>
                <a:prstGeom prst="rect">
                  <a:avLst/>
                </a:prstGeom>
              </p:spPr>
            </p:pic>
            <p:grpSp>
              <p:nvGrpSpPr>
                <p:cNvPr id="19" name="组合 18">
                  <a:extLst>
                    <a:ext uri="{FF2B5EF4-FFF2-40B4-BE49-F238E27FC236}">
                      <a16:creationId xmlns:a16="http://schemas.microsoft.com/office/drawing/2014/main" id="{E6979126-2A99-4B9C-949F-2647EB0F1F9B}"/>
                    </a:ext>
                  </a:extLst>
                </p:cNvPr>
                <p:cNvGrpSpPr/>
                <p:nvPr/>
              </p:nvGrpSpPr>
              <p:grpSpPr>
                <a:xfrm>
                  <a:off x="-2303978" y="3658348"/>
                  <a:ext cx="9234265" cy="3077452"/>
                  <a:chOff x="-2685378" y="3686629"/>
                  <a:chExt cx="9234265" cy="3077452"/>
                </a:xfrm>
              </p:grpSpPr>
              <p:sp>
                <p:nvSpPr>
                  <p:cNvPr id="40" name="Rectangle 8">
                    <a:extLst>
                      <a:ext uri="{FF2B5EF4-FFF2-40B4-BE49-F238E27FC236}">
                        <a16:creationId xmlns:a16="http://schemas.microsoft.com/office/drawing/2014/main" id="{1F9BDD74-E82C-4723-87B5-8718989657C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877242" y="6404043"/>
                    <a:ext cx="3671645" cy="360038"/>
                  </a:xfrm>
                  <a:prstGeom prst="rect">
                    <a:avLst/>
                  </a:prstGeom>
                  <a:solidFill>
                    <a:schemeClr val="bg2"/>
                  </a:solidFill>
                  <a:ln>
                    <a:noFill/>
                  </a:ln>
                  <a:effectLst/>
                </p:spPr>
                <p:txBody>
                  <a:bodyPr vert="horz" wrap="square" lIns="80998" tIns="40499" rIns="80998" bIns="40499" numCol="1" anchor="ctr" anchorCtr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pPr lvl="0" algn="ctr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</a:pPr>
                    <a:r>
                      <a:rPr lang="en-US" altLang="zh-CN" dirty="0"/>
                      <a:t>Helium Leak Detection Trolley</a:t>
                    </a:r>
                    <a:endParaRPr lang="zh-CN" altLang="zh-CN" sz="1772" dirty="0"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grpSp>
                <p:nvGrpSpPr>
                  <p:cNvPr id="25" name="组合 24">
                    <a:extLst>
                      <a:ext uri="{FF2B5EF4-FFF2-40B4-BE49-F238E27FC236}">
                        <a16:creationId xmlns:a16="http://schemas.microsoft.com/office/drawing/2014/main" id="{F33AC899-8207-42CF-96EA-B8037C616F00}"/>
                      </a:ext>
                    </a:extLst>
                  </p:cNvPr>
                  <p:cNvGrpSpPr/>
                  <p:nvPr/>
                </p:nvGrpSpPr>
                <p:grpSpPr>
                  <a:xfrm>
                    <a:off x="-2685378" y="3686629"/>
                    <a:ext cx="5463763" cy="3077452"/>
                    <a:chOff x="-2685378" y="3686629"/>
                    <a:chExt cx="5463763" cy="3077452"/>
                  </a:xfrm>
                </p:grpSpPr>
                <p:grpSp>
                  <p:nvGrpSpPr>
                    <p:cNvPr id="26" name="组合 25">
                      <a:extLst>
                        <a:ext uri="{FF2B5EF4-FFF2-40B4-BE49-F238E27FC236}">
                          <a16:creationId xmlns:a16="http://schemas.microsoft.com/office/drawing/2014/main" id="{EAABD363-0C7F-4D7F-8CC1-9CD4F1B47BC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85378" y="3686629"/>
                      <a:ext cx="5463763" cy="3077452"/>
                      <a:chOff x="-2685378" y="3686629"/>
                      <a:chExt cx="5463763" cy="3077452"/>
                    </a:xfrm>
                  </p:grpSpPr>
                  <p:sp>
                    <p:nvSpPr>
                      <p:cNvPr id="31" name="Rectangle 8">
                        <a:extLst>
                          <a:ext uri="{FF2B5EF4-FFF2-40B4-BE49-F238E27FC236}">
                            <a16:creationId xmlns:a16="http://schemas.microsoft.com/office/drawing/2014/main" id="{6E6ECA66-9CAD-4154-A229-D801930710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-2685378" y="6404043"/>
                        <a:ext cx="5463763" cy="360038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</p:spPr>
                    <p:txBody>
                      <a:bodyPr vert="horz" wrap="square" lIns="80998" tIns="40499" rIns="80998" bIns="40499" numCol="1" anchor="ctr" anchorCtr="0" compatLnSpc="1">
                        <a:prstTxWarp prst="textNoShape">
                          <a:avLst/>
                        </a:prstTxWarp>
                        <a:spAutoFit/>
                      </a:bodyPr>
                      <a:lstStyle/>
                      <a:p>
                        <a:pPr lvl="0" algn="ctr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</a:pPr>
                        <a:r>
                          <a:rPr lang="en-US" altLang="zh-CN" dirty="0"/>
                          <a:t>Narrow Space-Operational Area</a:t>
                        </a:r>
                        <a:endParaRPr lang="zh-CN" altLang="zh-CN" sz="1772" dirty="0">
                          <a:latin typeface="微软雅黑" panose="020B0503020204020204" pitchFamily="34" charset="-122"/>
                          <a:ea typeface="微软雅黑" panose="020B0503020204020204" pitchFamily="34" charset="-122"/>
                        </a:endParaRPr>
                      </a:p>
                    </p:txBody>
                  </p:sp>
                  <p:pic>
                    <p:nvPicPr>
                      <p:cNvPr id="32" name="图片 31">
                        <a:extLst>
                          <a:ext uri="{FF2B5EF4-FFF2-40B4-BE49-F238E27FC236}">
                            <a16:creationId xmlns:a16="http://schemas.microsoft.com/office/drawing/2014/main" id="{402B40F8-7E0C-4734-9850-227AE627311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" y="3686629"/>
                        <a:ext cx="2778384" cy="2679452"/>
                      </a:xfrm>
                      <a:prstGeom prst="rect">
                        <a:avLst/>
                      </a:prstGeom>
                      <a:ln w="25400">
                        <a:solidFill>
                          <a:srgbClr val="C00000"/>
                        </a:solidFill>
                      </a:ln>
                    </p:spPr>
                  </p:pic>
                </p:grpSp>
                <p:cxnSp>
                  <p:nvCxnSpPr>
                    <p:cNvPr id="27" name="直接箭头连接符 26">
                      <a:extLst>
                        <a:ext uri="{FF2B5EF4-FFF2-40B4-BE49-F238E27FC236}">
                          <a16:creationId xmlns:a16="http://schemas.microsoft.com/office/drawing/2014/main" id="{945FE589-09E8-443D-ABEC-32E247FD9352}"/>
                        </a:ext>
                      </a:extLst>
                    </p:cNvPr>
                    <p:cNvCxnSpPr/>
                    <p:nvPr/>
                  </p:nvCxnSpPr>
                  <p:spPr>
                    <a:xfrm flipV="1">
                      <a:off x="2090057" y="4078514"/>
                      <a:ext cx="449943" cy="377372"/>
                    </a:xfrm>
                    <a:prstGeom prst="straightConnector1">
                      <a:avLst/>
                    </a:prstGeom>
                    <a:ln w="25400">
                      <a:solidFill>
                        <a:srgbClr val="C00000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8" name="直接箭头连接符 27">
                      <a:extLst>
                        <a:ext uri="{FF2B5EF4-FFF2-40B4-BE49-F238E27FC236}">
                          <a16:creationId xmlns:a16="http://schemas.microsoft.com/office/drawing/2014/main" id="{D97C2B49-8EA6-4696-A18A-92EDFB9D868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2090056" y="5738744"/>
                      <a:ext cx="449943" cy="377372"/>
                    </a:xfrm>
                    <a:prstGeom prst="straightConnector1">
                      <a:avLst/>
                    </a:prstGeom>
                    <a:ln w="25400">
                      <a:solidFill>
                        <a:srgbClr val="C00000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9" name="直接箭头连接符 28">
                      <a:extLst>
                        <a:ext uri="{FF2B5EF4-FFF2-40B4-BE49-F238E27FC236}">
                          <a16:creationId xmlns:a16="http://schemas.microsoft.com/office/drawing/2014/main" id="{B7B296FD-9C29-414F-BD84-E5B67A1F07E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05260" y="5742056"/>
                      <a:ext cx="576911" cy="252344"/>
                    </a:xfrm>
                    <a:prstGeom prst="straightConnector1">
                      <a:avLst/>
                    </a:prstGeom>
                    <a:ln w="25400">
                      <a:solidFill>
                        <a:srgbClr val="C00000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0" name="直接箭头连接符 29">
                      <a:extLst>
                        <a:ext uri="{FF2B5EF4-FFF2-40B4-BE49-F238E27FC236}">
                          <a16:creationId xmlns:a16="http://schemas.microsoft.com/office/drawing/2014/main" id="{0FAD3BD8-A9FA-4D1A-84EB-B4376D89333B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 flipV="1">
                      <a:off x="232229" y="4078514"/>
                      <a:ext cx="348342" cy="377372"/>
                    </a:xfrm>
                    <a:prstGeom prst="straightConnector1">
                      <a:avLst/>
                    </a:prstGeom>
                    <a:ln w="25400">
                      <a:solidFill>
                        <a:srgbClr val="C00000"/>
                      </a:solidFill>
                      <a:tailEnd type="triangle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pic>
              <p:nvPicPr>
                <p:cNvPr id="41" name="图片 40">
                  <a:extLst>
                    <a:ext uri="{FF2B5EF4-FFF2-40B4-BE49-F238E27FC236}">
                      <a16:creationId xmlns:a16="http://schemas.microsoft.com/office/drawing/2014/main" id="{32C3EF63-E00E-4B40-8E31-378724E7C30E}"/>
                    </a:ext>
                  </a:extLst>
                </p:cNvPr>
                <p:cNvPicPr/>
                <p:nvPr/>
              </p:nvPicPr>
              <p:blipFill rotWithShape="1">
                <a:blip r:embed="rId6"/>
                <a:srcRect r="23067"/>
                <a:stretch/>
              </p:blipFill>
              <p:spPr>
                <a:xfrm>
                  <a:off x="7037633" y="3623710"/>
                  <a:ext cx="2874039" cy="300864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sp>
          <p:nvSpPr>
            <p:cNvPr id="42" name="Rectangle 8">
              <a:extLst>
                <a:ext uri="{FF2B5EF4-FFF2-40B4-BE49-F238E27FC236}">
                  <a16:creationId xmlns:a16="http://schemas.microsoft.com/office/drawing/2014/main" id="{4BEF554F-EEDA-4ADA-8EA7-575D9A81C4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26040" y="5984418"/>
              <a:ext cx="2545846" cy="31892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</p:spPr>
          <p:txBody>
            <a:bodyPr vert="horz" wrap="square" lIns="80998" tIns="40499" rIns="80998" bIns="40499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lvl="0"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dirty="0"/>
                <a:t>Remote-Operated Welding </a:t>
              </a:r>
              <a:endParaRPr lang="zh-CN" altLang="zh-CN" sz="1772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1" name="矩形 20">
            <a:extLst>
              <a:ext uri="{FF2B5EF4-FFF2-40B4-BE49-F238E27FC236}">
                <a16:creationId xmlns:a16="http://schemas.microsoft.com/office/drawing/2014/main" id="{0DC583B9-19DD-4D77-A2CF-A33B4B33660C}"/>
              </a:ext>
            </a:extLst>
          </p:cNvPr>
          <p:cNvSpPr/>
          <p:nvPr/>
        </p:nvSpPr>
        <p:spPr>
          <a:xfrm>
            <a:off x="193293" y="999448"/>
            <a:ext cx="11810800" cy="17953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p"/>
            </a:pP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</a:rPr>
              <a:t>Development of a remote-operated helium leak detection system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Addresses the challenge of remote operation within the </a:t>
            </a:r>
            <a:r>
              <a:rPr lang="en-US" altLang="zh-CN" sz="1600" dirty="0">
                <a:solidFill>
                  <a:srgbClr val="C00000"/>
                </a:solidFill>
                <a:latin typeface="Arial Narrow" panose="020B0606020202030204" pitchFamily="34" charset="0"/>
              </a:rPr>
              <a:t>confined spaces </a:t>
            </a:r>
            <a:r>
              <a:rPr lang="en-US" altLang="zh-CN" sz="1600" dirty="0">
                <a:latin typeface="Arial Narrow" panose="020B0606020202030204" pitchFamily="34" charset="0"/>
              </a:rPr>
              <a:t>of outer reflector welding seam area in the target trolley's channels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Developed a rail-mounted helium leak detection system and corresponding welding technology with a master-slave operation mode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Solves the challenges of welding tool accessibility and reliability in restricted high radioactive areas</a:t>
            </a:r>
          </a:p>
          <a:p>
            <a:pPr marL="285750" indent="-285750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altLang="zh-CN" sz="1600" dirty="0">
                <a:latin typeface="Arial Narrow" panose="020B0606020202030204" pitchFamily="34" charset="0"/>
              </a:rPr>
              <a:t>The repair welding system is now ready for formal prototype development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D22B0CB-8184-4D2A-BB18-26CDD89AC9E4}"/>
              </a:ext>
            </a:extLst>
          </p:cNvPr>
          <p:cNvSpPr/>
          <p:nvPr/>
        </p:nvSpPr>
        <p:spPr>
          <a:xfrm>
            <a:off x="810369" y="5935507"/>
            <a:ext cx="1809726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altLang="zh-CN" dirty="0"/>
              <a:t>trolley's channels</a:t>
            </a:r>
            <a:endParaRPr lang="zh-CN" altLang="en-US" dirty="0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375B5CB7-C830-451D-9B27-756A3833BC57}"/>
              </a:ext>
            </a:extLst>
          </p:cNvPr>
          <p:cNvSpPr txBox="1"/>
          <p:nvPr/>
        </p:nvSpPr>
        <p:spPr>
          <a:xfrm>
            <a:off x="2897282" y="5392753"/>
            <a:ext cx="2013384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altLang="zh-CN" sz="1600" b="1" i="1" dirty="0">
                <a:solidFill>
                  <a:srgbClr val="C00000"/>
                </a:solidFill>
                <a:latin typeface="Arial Narrow" panose="020B0606020202030204" pitchFamily="34" charset="0"/>
              </a:rPr>
              <a:t>Outer reflector </a:t>
            </a:r>
          </a:p>
          <a:p>
            <a:pPr algn="ctr">
              <a:lnSpc>
                <a:spcPct val="90000"/>
              </a:lnSpc>
            </a:pPr>
            <a:r>
              <a:rPr lang="en-US" altLang="zh-CN" sz="1600" b="1" i="1" dirty="0">
                <a:solidFill>
                  <a:srgbClr val="C00000"/>
                </a:solidFill>
                <a:latin typeface="Arial Narrow" panose="020B0606020202030204" pitchFamily="34" charset="0"/>
              </a:rPr>
              <a:t>fillet welds area</a:t>
            </a:r>
            <a:endParaRPr lang="zh-CN" altLang="en-US" sz="1600" b="1" i="1" dirty="0">
              <a:solidFill>
                <a:srgbClr val="C00000"/>
              </a:solidFill>
              <a:latin typeface="Arial Narrow" panose="020B0606020202030204" pitchFamily="34" charset="0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C1E4ECCF-7D5A-444B-B4AD-D0F47D8D7287}"/>
              </a:ext>
            </a:extLst>
          </p:cNvPr>
          <p:cNvSpPr txBox="1"/>
          <p:nvPr/>
        </p:nvSpPr>
        <p:spPr>
          <a:xfrm>
            <a:off x="1112540" y="2822619"/>
            <a:ext cx="106574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0" i="0" dirty="0">
                <a:solidFill>
                  <a:srgbClr val="1F2937"/>
                </a:solidFill>
                <a:effectLst/>
                <a:latin typeface="Arial Narrow" panose="020B0606020202030204" pitchFamily="34" charset="0"/>
              </a:rPr>
              <a:t>Challenge: Remote operation leak detection + remote operation repair welding in high-level radioactive restricted space</a:t>
            </a:r>
            <a:endParaRPr lang="zh-CN" altLang="en-US" dirty="0">
              <a:latin typeface="Arial Narrow" panose="020B0606020202030204" pitchFamily="34" charset="0"/>
            </a:endParaRPr>
          </a:p>
        </p:txBody>
      </p:sp>
      <p:sp>
        <p:nvSpPr>
          <p:cNvPr id="34" name="灯片编号占位符 2">
            <a:extLst>
              <a:ext uri="{FF2B5EF4-FFF2-40B4-BE49-F238E27FC236}">
                <a16:creationId xmlns:a16="http://schemas.microsoft.com/office/drawing/2014/main" id="{A39E91FC-17E5-4E97-8BA9-C2B5218FB55C}"/>
              </a:ext>
            </a:extLst>
          </p:cNvPr>
          <p:cNvSpPr>
            <a:spLocks noGrp="1"/>
          </p:cNvSpPr>
          <p:nvPr/>
        </p:nvSpPr>
        <p:spPr>
          <a:xfrm>
            <a:off x="9159293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28</a:t>
            </a: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C38ED762-BC15-47C9-A2CE-6722391A1A30}"/>
              </a:ext>
            </a:extLst>
          </p:cNvPr>
          <p:cNvSpPr txBox="1"/>
          <p:nvPr/>
        </p:nvSpPr>
        <p:spPr>
          <a:xfrm>
            <a:off x="5798878" y="5959232"/>
            <a:ext cx="30451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dirty="0">
                <a:solidFill>
                  <a:schemeClr val="bg1"/>
                </a:solidFill>
              </a:rPr>
              <a:t>durability testing in  mockup hot-cell</a:t>
            </a: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7D37C5DD-CEEA-41D1-BC18-F5BFD720C44F}"/>
              </a:ext>
            </a:extLst>
          </p:cNvPr>
          <p:cNvSpPr txBox="1"/>
          <p:nvPr/>
        </p:nvSpPr>
        <p:spPr>
          <a:xfrm>
            <a:off x="2328179" y="3144536"/>
            <a:ext cx="8070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i="0" dirty="0">
                <a:solidFill>
                  <a:srgbClr val="C00000"/>
                </a:solidFill>
                <a:effectLst/>
                <a:latin typeface="quote-cjk-patch"/>
              </a:rPr>
              <a:t>Testing of the helium detection system in hot cell will be carried ou</a:t>
            </a:r>
            <a:r>
              <a:rPr lang="en-US" altLang="zh-CN" b="1" dirty="0">
                <a:solidFill>
                  <a:srgbClr val="C00000"/>
                </a:solidFill>
                <a:latin typeface="quote-cjk-patch"/>
              </a:rPr>
              <a:t>t</a:t>
            </a:r>
            <a:r>
              <a:rPr lang="en-US" altLang="zh-CN" b="1" i="0" dirty="0">
                <a:solidFill>
                  <a:srgbClr val="C00000"/>
                </a:solidFill>
                <a:effectLst/>
                <a:latin typeface="quote-cjk-patch"/>
              </a:rPr>
              <a:t> this summer</a:t>
            </a:r>
            <a:endParaRPr lang="zh-CN" alt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618008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F4FEBA-C2A7-42C4-B372-FC83D6EDB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kern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R&amp;D on key equipment</a:t>
            </a:r>
            <a:endParaRPr lang="zh-CN" altLang="en-US" dirty="0"/>
          </a:p>
        </p:txBody>
      </p:sp>
      <p:pic>
        <p:nvPicPr>
          <p:cNvPr id="4" name="图片 3" descr="乐高玩具&#10;&#10;AI 生成的内容可能不正确。">
            <a:extLst>
              <a:ext uri="{FF2B5EF4-FFF2-40B4-BE49-F238E27FC236}">
                <a16:creationId xmlns:a16="http://schemas.microsoft.com/office/drawing/2014/main" id="{E858AD87-3E9C-47A1-94C4-3EBC19C0B82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t="4478" r="1628" b="15408"/>
          <a:stretch/>
        </p:blipFill>
        <p:spPr>
          <a:xfrm>
            <a:off x="8541644" y="1001537"/>
            <a:ext cx="3074245" cy="2771372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4832BF7E-A9E6-44BF-BB0D-088927781789}"/>
              </a:ext>
            </a:extLst>
          </p:cNvPr>
          <p:cNvSpPr txBox="1"/>
          <p:nvPr/>
        </p:nvSpPr>
        <p:spPr>
          <a:xfrm>
            <a:off x="8680034" y="3756624"/>
            <a:ext cx="276052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200">
                <a:latin typeface="Arial Narrow" panose="020B0606020202030204" pitchFamily="34" charset="0"/>
              </a:defRPr>
            </a:lvl1pPr>
          </a:lstStyle>
          <a:p>
            <a:pPr algn="ctr"/>
            <a:r>
              <a:rPr lang="en-US" altLang="zh-CN" b="1" dirty="0"/>
              <a:t>Large-scale self-developed  water pressure</a:t>
            </a:r>
          </a:p>
          <a:p>
            <a:pPr algn="ctr"/>
            <a:r>
              <a:rPr lang="en-US" altLang="zh-CN" b="1" dirty="0"/>
              <a:t>heavy-duty  mobile manipulator</a:t>
            </a:r>
            <a:endParaRPr lang="zh-CN" altLang="en-US" b="1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7E4BA815-24CD-4868-8E64-EAB38D4852A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677" y="1902371"/>
            <a:ext cx="2835691" cy="209901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BDA5B03F-38ED-4562-AFC2-A728C283E89F}"/>
              </a:ext>
            </a:extLst>
          </p:cNvPr>
          <p:cNvSpPr txBox="1"/>
          <p:nvPr/>
        </p:nvSpPr>
        <p:spPr bwMode="auto">
          <a:xfrm>
            <a:off x="4594470" y="3978971"/>
            <a:ext cx="3135091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just">
              <a:defRPr sz="1200" b="1"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Medium-scale detection - decontamination robot</a:t>
            </a:r>
            <a:endParaRPr lang="zh-CN" altLang="en-US" dirty="0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E5F60422-E5A9-49CC-87AC-5A561579CB7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603"/>
          <a:stretch/>
        </p:blipFill>
        <p:spPr>
          <a:xfrm>
            <a:off x="1131847" y="2068436"/>
            <a:ext cx="2709944" cy="185099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35192B9D-B802-4F2C-8ACD-BA4D58CB197F}"/>
              </a:ext>
            </a:extLst>
          </p:cNvPr>
          <p:cNvSpPr txBox="1"/>
          <p:nvPr/>
        </p:nvSpPr>
        <p:spPr bwMode="auto">
          <a:xfrm>
            <a:off x="984884" y="3922372"/>
            <a:ext cx="2944848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just">
              <a:defRPr sz="1200" b="1"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Small-scale detection - decontamination robot</a:t>
            </a:r>
            <a:endParaRPr lang="zh-CN" altLang="en-US" dirty="0"/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DDB5945D-ECAD-4A0C-AD37-75DD15B1A9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792"/>
          <a:stretch/>
        </p:blipFill>
        <p:spPr>
          <a:xfrm>
            <a:off x="1926994" y="4271990"/>
            <a:ext cx="2856906" cy="2258462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7124B8FF-2E9C-4E59-BA90-05EB4ED267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4774" y="4311976"/>
            <a:ext cx="2214562" cy="2258462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BA8974FB-F877-4309-8B0E-AE1DC5C9CD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9561" y="4304756"/>
            <a:ext cx="3790032" cy="2309706"/>
          </a:xfrm>
          <a:prstGeom prst="rect">
            <a:avLst/>
          </a:prstGeom>
        </p:spPr>
      </p:pic>
      <p:sp>
        <p:nvSpPr>
          <p:cNvPr id="29" name="文本框 28">
            <a:extLst>
              <a:ext uri="{FF2B5EF4-FFF2-40B4-BE49-F238E27FC236}">
                <a16:creationId xmlns:a16="http://schemas.microsoft.com/office/drawing/2014/main" id="{FCA96F2F-1991-4D7A-BB32-2AFA5BCF7309}"/>
              </a:ext>
            </a:extLst>
          </p:cNvPr>
          <p:cNvSpPr txBox="1"/>
          <p:nvPr/>
        </p:nvSpPr>
        <p:spPr>
          <a:xfrm>
            <a:off x="250287" y="925777"/>
            <a:ext cx="8291357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zh-CN" altLang="en-US" sz="2000" b="1" dirty="0">
                <a:solidFill>
                  <a:srgbClr val="0070C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Development of a series of </a:t>
            </a: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manipulators &amp; </a:t>
            </a:r>
            <a:r>
              <a:rPr lang="zh-CN" altLang="en-US" sz="2000" b="1" dirty="0">
                <a:solidFill>
                  <a:srgbClr val="0070C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robots </a:t>
            </a:r>
            <a:r>
              <a:rPr lang="en-US" altLang="zh-CN" sz="2000" b="1" dirty="0">
                <a:solidFill>
                  <a:srgbClr val="0070C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to improve RH capabilities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CN" dirty="0">
                <a:latin typeface="Arial Narrow" panose="020B0606020202030204" pitchFamily="34" charset="0"/>
              </a:rPr>
              <a:t>Complete these developments by the end of this year</a:t>
            </a:r>
            <a:endParaRPr lang="zh-CN" altLang="en-US" dirty="0">
              <a:latin typeface="Arial Narrow" panose="020B0606020202030204" pitchFamily="34" charset="0"/>
            </a:endParaRP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2C6CF1BE-A463-4593-8A65-E1984B52A0C1}"/>
              </a:ext>
            </a:extLst>
          </p:cNvPr>
          <p:cNvSpPr txBox="1"/>
          <p:nvPr/>
        </p:nvSpPr>
        <p:spPr>
          <a:xfrm>
            <a:off x="984884" y="6587338"/>
            <a:ext cx="3253408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just">
              <a:defRPr sz="1200" b="1"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Force-Controlled Servo Master-Slave Manipulator</a:t>
            </a:r>
          </a:p>
        </p:txBody>
      </p:sp>
      <p:pic>
        <p:nvPicPr>
          <p:cNvPr id="34" name="图片 33">
            <a:extLst>
              <a:ext uri="{FF2B5EF4-FFF2-40B4-BE49-F238E27FC236}">
                <a16:creationId xmlns:a16="http://schemas.microsoft.com/office/drawing/2014/main" id="{9BACDD1C-0FF8-47E8-95E6-5F7A8B77B2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997" y="4255970"/>
            <a:ext cx="1323997" cy="2199872"/>
          </a:xfrm>
          <a:prstGeom prst="rect">
            <a:avLst/>
          </a:prstGeom>
        </p:spPr>
      </p:pic>
      <p:sp>
        <p:nvSpPr>
          <p:cNvPr id="36" name="文本框 35">
            <a:extLst>
              <a:ext uri="{FF2B5EF4-FFF2-40B4-BE49-F238E27FC236}">
                <a16:creationId xmlns:a16="http://schemas.microsoft.com/office/drawing/2014/main" id="{6D2C267D-EDF5-4B9A-A6CD-7D8B3E6F1202}"/>
              </a:ext>
            </a:extLst>
          </p:cNvPr>
          <p:cNvSpPr txBox="1"/>
          <p:nvPr/>
        </p:nvSpPr>
        <p:spPr>
          <a:xfrm>
            <a:off x="7399901" y="6570438"/>
            <a:ext cx="2135084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just">
              <a:defRPr sz="1200" b="1"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Small Sample Sorting System</a:t>
            </a:r>
            <a:endParaRPr lang="zh-CN" altLang="en-US" dirty="0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2AA53DAE-D9C5-47B5-9ED2-6CF461C417C7}"/>
              </a:ext>
            </a:extLst>
          </p:cNvPr>
          <p:cNvSpPr txBox="1"/>
          <p:nvPr/>
        </p:nvSpPr>
        <p:spPr>
          <a:xfrm>
            <a:off x="345796" y="1563817"/>
            <a:ext cx="685589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CN" sz="1600" dirty="0">
                <a:latin typeface="Arial Narrow" panose="020B0606020202030204" pitchFamily="34" charset="0"/>
              </a:rPr>
              <a:t>Focus on:</a:t>
            </a:r>
            <a:r>
              <a:rPr lang="zh-CN" altLang="en-US" sz="1600" dirty="0">
                <a:latin typeface="Arial Narrow" panose="020B0606020202030204" pitchFamily="34" charset="0"/>
              </a:rPr>
              <a:t> </a:t>
            </a:r>
            <a:r>
              <a:rPr lang="en-US" altLang="zh-CN" sz="1600" dirty="0">
                <a:latin typeface="Arial Narrow" panose="020B0606020202030204" pitchFamily="34" charset="0"/>
              </a:rPr>
              <a:t>Radiation resistance, high reliability, high precision, and intelligence.</a:t>
            </a:r>
            <a:endParaRPr lang="zh-CN" altLang="en-US" sz="1600" dirty="0">
              <a:latin typeface="Arial Narrow" panose="020B0606020202030204" pitchFamily="34" charset="0"/>
            </a:endParaRPr>
          </a:p>
        </p:txBody>
      </p:sp>
      <p:sp>
        <p:nvSpPr>
          <p:cNvPr id="18" name="灯片编号占位符 2">
            <a:extLst>
              <a:ext uri="{FF2B5EF4-FFF2-40B4-BE49-F238E27FC236}">
                <a16:creationId xmlns:a16="http://schemas.microsoft.com/office/drawing/2014/main" id="{5F524B70-14CC-4A7D-8892-E732138A8D04}"/>
              </a:ext>
            </a:extLst>
          </p:cNvPr>
          <p:cNvSpPr>
            <a:spLocks noGrp="1"/>
          </p:cNvSpPr>
          <p:nvPr/>
        </p:nvSpPr>
        <p:spPr>
          <a:xfrm>
            <a:off x="9159293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29</a:t>
            </a:r>
          </a:p>
        </p:txBody>
      </p:sp>
    </p:spTree>
    <p:extLst>
      <p:ext uri="{BB962C8B-B14F-4D97-AF65-F5344CB8AC3E}">
        <p14:creationId xmlns:p14="http://schemas.microsoft.com/office/powerpoint/2010/main" val="39574035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6228AE8-8864-491B-AB1C-EB9F4194E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3600" kern="0" dirty="0">
                <a:solidFill>
                  <a:srgbClr val="C00000"/>
                </a:solidFill>
                <a:latin typeface="Arial Black" panose="020B0A04020102020204" pitchFamily="34" charset="0"/>
                <a:ea typeface="微软雅黑" panose="020B0503020204020204" pitchFamily="34" charset="-122"/>
              </a:rPr>
              <a:t>R&amp;D on key technologies  </a:t>
            </a:r>
            <a:endParaRPr lang="zh-CN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F1DC4334-CB95-4C9F-B06F-292724E20AC5}"/>
              </a:ext>
            </a:extLst>
          </p:cNvPr>
          <p:cNvSpPr/>
          <p:nvPr/>
        </p:nvSpPr>
        <p:spPr>
          <a:xfrm>
            <a:off x="371475" y="953777"/>
            <a:ext cx="99715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p"/>
            </a:pPr>
            <a:r>
              <a:rPr lang="en-US" altLang="zh-CN" b="1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Development of </a:t>
            </a:r>
            <a:r>
              <a:rPr lang="en-US" altLang="zh-CN" b="1" dirty="0">
                <a:solidFill>
                  <a:srgbClr val="0070C0"/>
                </a:solidFill>
                <a:latin typeface="Arial Narrow" panose="020B0606020202030204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Efficient</a:t>
            </a:r>
            <a:r>
              <a:rPr lang="en-US" altLang="zh-CN" b="1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 Intelligent Operation and Maintenance System Integrating New Technologies</a:t>
            </a:r>
            <a:endParaRPr lang="en-US" altLang="zh-CN" b="1" dirty="0">
              <a:solidFill>
                <a:srgbClr val="0070C0"/>
              </a:solidFill>
              <a:latin typeface="Arial Narrow" panose="020B0606020202030204" pitchFamily="34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99B46842-BB92-430E-9747-FA2CD8EF94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42"/>
          <a:stretch/>
        </p:blipFill>
        <p:spPr>
          <a:xfrm>
            <a:off x="103978" y="2084336"/>
            <a:ext cx="3810171" cy="3400822"/>
          </a:xfrm>
          <a:prstGeom prst="rect">
            <a:avLst/>
          </a:prstGeom>
          <a:noFill/>
          <a:ln w="9525">
            <a:solidFill>
              <a:srgbClr val="2BCEF8"/>
            </a:solidFill>
            <a:miter lim="800000"/>
            <a:headEnd/>
            <a:tailEnd/>
          </a:ln>
          <a:effectLst/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B2B357B8-C880-4379-ADAC-CAEEDE25FE71}"/>
              </a:ext>
            </a:extLst>
          </p:cNvPr>
          <p:cNvSpPr/>
          <p:nvPr/>
        </p:nvSpPr>
        <p:spPr>
          <a:xfrm>
            <a:off x="3959471" y="1726910"/>
            <a:ext cx="435997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b="1" dirty="0">
                <a:solidFill>
                  <a:srgbClr val="0F1115"/>
                </a:solidFill>
                <a:latin typeface="Arial Narrow" panose="020B0606020202030204" pitchFamily="34" charset="0"/>
              </a:rPr>
              <a:t>AI-Based Remote Operation Assistance System for Hot Cell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06E2867-1500-4CA7-8E8D-191E7355BA55}"/>
              </a:ext>
            </a:extLst>
          </p:cNvPr>
          <p:cNvSpPr/>
          <p:nvPr/>
        </p:nvSpPr>
        <p:spPr>
          <a:xfrm>
            <a:off x="243227" y="1692135"/>
            <a:ext cx="353167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b="1" i="0" dirty="0">
                <a:solidFill>
                  <a:srgbClr val="0F1115"/>
                </a:solidFill>
                <a:effectLst/>
                <a:latin typeface="Arial Narrow" panose="020B0606020202030204" pitchFamily="34" charset="0"/>
              </a:rPr>
              <a:t>VR-Based Hot Cell Simulation Training Platform</a:t>
            </a:r>
            <a:endParaRPr lang="en-US" altLang="zh-CN" sz="1400" b="1" dirty="0">
              <a:latin typeface="Arial Narrow" panose="020B0606020202030204" pitchFamily="34" charset="0"/>
              <a:ea typeface="+mj-ea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9DF81222-6E0A-4F7A-B72A-1B1341CAD8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8930" y="2078030"/>
            <a:ext cx="4370932" cy="3495842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2D785A3-4EA9-4B49-885F-6688DF8310A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787" y="2051534"/>
            <a:ext cx="3597862" cy="260174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153546BF-4387-41EC-8C1F-353BD2F8DC13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9062" y="4366638"/>
            <a:ext cx="3537311" cy="125424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095FEEA0-A475-425C-B8A3-4CF39F2A562D}"/>
              </a:ext>
            </a:extLst>
          </p:cNvPr>
          <p:cNvSpPr txBox="1"/>
          <p:nvPr/>
        </p:nvSpPr>
        <p:spPr>
          <a:xfrm>
            <a:off x="8197939" y="1711053"/>
            <a:ext cx="4115229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sz="1400" b="1">
                <a:solidFill>
                  <a:srgbClr val="0F1115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 Intelligent Health Management System for Shutter HPS</a:t>
            </a:r>
          </a:p>
          <a:p>
            <a:br>
              <a:rPr lang="en-US" altLang="zh-CN" dirty="0"/>
            </a:br>
            <a:endParaRPr lang="zh-CN" altLang="en-US" dirty="0"/>
          </a:p>
        </p:txBody>
      </p:sp>
      <p:sp>
        <p:nvSpPr>
          <p:cNvPr id="12" name="灯片编号占位符 2">
            <a:extLst>
              <a:ext uri="{FF2B5EF4-FFF2-40B4-BE49-F238E27FC236}">
                <a16:creationId xmlns:a16="http://schemas.microsoft.com/office/drawing/2014/main" id="{C04621B8-C255-4F21-84D1-D99714744E6E}"/>
              </a:ext>
            </a:extLst>
          </p:cNvPr>
          <p:cNvSpPr>
            <a:spLocks noGrp="1"/>
          </p:cNvSpPr>
          <p:nvPr/>
        </p:nvSpPr>
        <p:spPr>
          <a:xfrm>
            <a:off x="9159293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30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59710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164FB9-6D2A-4227-ABD3-CEE3C67A8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132" y="174365"/>
            <a:ext cx="10193867" cy="575939"/>
          </a:xfrm>
        </p:spPr>
        <p:txBody>
          <a:bodyPr>
            <a:normAutofit fontScale="90000"/>
          </a:bodyPr>
          <a:lstStyle/>
          <a:p>
            <a:r>
              <a:rPr kumimoji="0" lang="en-US" altLang="zh-CN" sz="3000" b="0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Black" panose="020B0A04020102020204" pitchFamily="34" charset="0"/>
                <a:ea typeface="微软雅黑" panose="020B0503020204020204" pitchFamily="34" charset="-122"/>
                <a:cs typeface="+mn-cs"/>
              </a:rPr>
              <a:t>Progress of irradiation &amp; PIE platform construction</a:t>
            </a:r>
            <a:endParaRPr lang="zh-CN" altLang="en-US" dirty="0">
              <a:solidFill>
                <a:srgbClr val="C000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0E22386-6107-4925-AA24-094BE287C521}"/>
              </a:ext>
            </a:extLst>
          </p:cNvPr>
          <p:cNvSpPr txBox="1"/>
          <p:nvPr/>
        </p:nvSpPr>
        <p:spPr>
          <a:xfrm>
            <a:off x="216779" y="1073754"/>
            <a:ext cx="5710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latin typeface="Arial Narrow" panose="020B0606020202030204" pitchFamily="34" charset="0"/>
              </a:rPr>
              <a:t>SNIF(</a:t>
            </a:r>
            <a:r>
              <a:rPr lang="en-US" altLang="zh-CN" sz="2400" b="1" dirty="0">
                <a:solidFill>
                  <a:srgbClr val="C00000"/>
                </a:solidFill>
                <a:latin typeface="Arial Narrow" panose="020B0606020202030204" pitchFamily="34" charset="0"/>
              </a:rPr>
              <a:t>S</a:t>
            </a:r>
            <a:r>
              <a:rPr lang="en-US" altLang="zh-CN" sz="2400" b="1" dirty="0">
                <a:latin typeface="Arial Narrow" panose="020B0606020202030204" pitchFamily="34" charset="0"/>
              </a:rPr>
              <a:t>pallation </a:t>
            </a:r>
            <a:r>
              <a:rPr lang="en-US" altLang="zh-CN" sz="2400" b="1" dirty="0">
                <a:solidFill>
                  <a:srgbClr val="C00000"/>
                </a:solidFill>
                <a:latin typeface="Arial Narrow" panose="020B0606020202030204" pitchFamily="34" charset="0"/>
              </a:rPr>
              <a:t>N</a:t>
            </a:r>
            <a:r>
              <a:rPr lang="en-US" altLang="zh-CN" sz="2400" b="1" dirty="0">
                <a:latin typeface="Arial Narrow" panose="020B0606020202030204" pitchFamily="34" charset="0"/>
              </a:rPr>
              <a:t>eutron </a:t>
            </a:r>
            <a:r>
              <a:rPr lang="en-US" altLang="zh-CN" sz="2400" b="1" dirty="0">
                <a:solidFill>
                  <a:srgbClr val="C00000"/>
                </a:solidFill>
                <a:latin typeface="Arial Narrow" panose="020B0606020202030204" pitchFamily="34" charset="0"/>
              </a:rPr>
              <a:t>I</a:t>
            </a:r>
            <a:r>
              <a:rPr lang="en-US" altLang="zh-CN" sz="2400" b="1" dirty="0">
                <a:latin typeface="Arial Narrow" panose="020B0606020202030204" pitchFamily="34" charset="0"/>
              </a:rPr>
              <a:t>rradiation </a:t>
            </a:r>
            <a:r>
              <a:rPr lang="en-US" altLang="zh-CN" sz="2400" b="1" dirty="0">
                <a:solidFill>
                  <a:srgbClr val="C00000"/>
                </a:solidFill>
                <a:latin typeface="Arial Narrow" panose="020B0606020202030204" pitchFamily="34" charset="0"/>
              </a:rPr>
              <a:t>F</a:t>
            </a:r>
            <a:r>
              <a:rPr lang="en-US" altLang="zh-CN" sz="2400" b="1" dirty="0">
                <a:latin typeface="Arial Narrow" panose="020B0606020202030204" pitchFamily="34" charset="0"/>
              </a:rPr>
              <a:t>acility)-I</a:t>
            </a:r>
            <a:endParaRPr lang="zh-CN" altLang="en-US" sz="2400" b="1" dirty="0">
              <a:latin typeface="Arial Narrow" panose="020B0606020202030204" pitchFamily="34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C2ECB40-C096-41CC-BA46-23C808904A59}"/>
              </a:ext>
            </a:extLst>
          </p:cNvPr>
          <p:cNvSpPr txBox="1"/>
          <p:nvPr/>
        </p:nvSpPr>
        <p:spPr>
          <a:xfrm>
            <a:off x="8699936" y="1012199"/>
            <a:ext cx="2269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SNIF-II</a:t>
            </a:r>
            <a:endParaRPr lang="zh-CN" altLang="en-US" sz="2800" b="1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BAF618A2-6D48-404B-BCFE-FF3FCC66F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071" y="3587992"/>
            <a:ext cx="5003778" cy="1711535"/>
          </a:xfrm>
          <a:prstGeom prst="rect">
            <a:avLst/>
          </a:prstGeom>
        </p:spPr>
      </p:pic>
      <p:cxnSp>
        <p:nvCxnSpPr>
          <p:cNvPr id="7" name="直接箭头连接符 6">
            <a:extLst>
              <a:ext uri="{FF2B5EF4-FFF2-40B4-BE49-F238E27FC236}">
                <a16:creationId xmlns:a16="http://schemas.microsoft.com/office/drawing/2014/main" id="{E4A56040-03DD-4928-921D-B9CDFB358211}"/>
              </a:ext>
            </a:extLst>
          </p:cNvPr>
          <p:cNvCxnSpPr>
            <a:cxnSpLocks/>
          </p:cNvCxnSpPr>
          <p:nvPr/>
        </p:nvCxnSpPr>
        <p:spPr>
          <a:xfrm>
            <a:off x="978153" y="4114459"/>
            <a:ext cx="376659" cy="416594"/>
          </a:xfrm>
          <a:prstGeom prst="straightConnector1">
            <a:avLst/>
          </a:prstGeom>
          <a:noFill/>
          <a:ln w="6350" cap="flat" cmpd="sng" algn="ctr">
            <a:solidFill>
              <a:sysClr val="windowText" lastClr="000000"/>
            </a:solidFill>
            <a:prstDash val="solid"/>
            <a:miter lim="800000"/>
            <a:tailEnd type="stealth" w="med" len="lg"/>
          </a:ln>
          <a:effectLst/>
        </p:spPr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93B49EA1-8433-4B1C-81B6-27696A436FB9}"/>
              </a:ext>
            </a:extLst>
          </p:cNvPr>
          <p:cNvSpPr txBox="1"/>
          <p:nvPr/>
        </p:nvSpPr>
        <p:spPr bwMode="auto">
          <a:xfrm>
            <a:off x="127071" y="3629784"/>
            <a:ext cx="2295252" cy="72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buClr>
                <a:prstClr val="black"/>
              </a:buClr>
            </a:pP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 - High Irradiation Dose Area</a:t>
            </a:r>
          </a:p>
          <a:p>
            <a:pPr algn="ctr">
              <a:buClr>
                <a:prstClr val="black"/>
              </a:buClr>
            </a:pP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(10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13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-10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14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) n/cm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2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/s</a:t>
            </a:r>
            <a:endParaRPr lang="zh-CN" altLang="en-US" sz="12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buClr>
                <a:prstClr val="black"/>
              </a:buClr>
            </a:pPr>
            <a:endParaRPr lang="zh-CN" altLang="en-US" sz="1200" b="1" dirty="0">
              <a:solidFill>
                <a:prstClr val="black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cxnSp>
        <p:nvCxnSpPr>
          <p:cNvPr id="9" name="直接箭头连接符 8">
            <a:extLst>
              <a:ext uri="{FF2B5EF4-FFF2-40B4-BE49-F238E27FC236}">
                <a16:creationId xmlns:a16="http://schemas.microsoft.com/office/drawing/2014/main" id="{910A802A-864A-4013-9723-20164513A81D}"/>
              </a:ext>
            </a:extLst>
          </p:cNvPr>
          <p:cNvCxnSpPr>
            <a:cxnSpLocks/>
          </p:cNvCxnSpPr>
          <p:nvPr/>
        </p:nvCxnSpPr>
        <p:spPr>
          <a:xfrm flipH="1">
            <a:off x="3743266" y="3587992"/>
            <a:ext cx="189823" cy="596922"/>
          </a:xfrm>
          <a:prstGeom prst="straightConnector1">
            <a:avLst/>
          </a:prstGeom>
          <a:noFill/>
          <a:ln w="6350" cap="flat" cmpd="sng" algn="ctr">
            <a:solidFill>
              <a:sysClr val="windowText" lastClr="000000"/>
            </a:solidFill>
            <a:prstDash val="solid"/>
            <a:miter lim="800000"/>
            <a:tailEnd type="stealth" w="med" len="lg"/>
          </a:ln>
          <a:effectLst/>
        </p:spPr>
      </p:cxnSp>
      <p:cxnSp>
        <p:nvCxnSpPr>
          <p:cNvPr id="10" name="直接箭头连接符 9">
            <a:extLst>
              <a:ext uri="{FF2B5EF4-FFF2-40B4-BE49-F238E27FC236}">
                <a16:creationId xmlns:a16="http://schemas.microsoft.com/office/drawing/2014/main" id="{735595F7-E11A-42B7-B159-B5570A6B6C11}"/>
              </a:ext>
            </a:extLst>
          </p:cNvPr>
          <p:cNvCxnSpPr>
            <a:cxnSpLocks/>
          </p:cNvCxnSpPr>
          <p:nvPr/>
        </p:nvCxnSpPr>
        <p:spPr>
          <a:xfrm flipH="1">
            <a:off x="3489833" y="3587992"/>
            <a:ext cx="443256" cy="651079"/>
          </a:xfrm>
          <a:prstGeom prst="straightConnector1">
            <a:avLst/>
          </a:prstGeom>
          <a:noFill/>
          <a:ln w="6350" cap="flat" cmpd="sng" algn="ctr">
            <a:solidFill>
              <a:sysClr val="windowText" lastClr="000000"/>
            </a:solidFill>
            <a:prstDash val="solid"/>
            <a:miter lim="800000"/>
            <a:tailEnd type="stealth" w="med" len="lg"/>
          </a:ln>
          <a:effectLst/>
        </p:spPr>
      </p:cxnSp>
      <p:cxnSp>
        <p:nvCxnSpPr>
          <p:cNvPr id="11" name="直接箭头连接符 10">
            <a:extLst>
              <a:ext uri="{FF2B5EF4-FFF2-40B4-BE49-F238E27FC236}">
                <a16:creationId xmlns:a16="http://schemas.microsoft.com/office/drawing/2014/main" id="{01F9095D-0B67-404B-A635-BC1FFB923FA4}"/>
              </a:ext>
            </a:extLst>
          </p:cNvPr>
          <p:cNvCxnSpPr>
            <a:cxnSpLocks/>
          </p:cNvCxnSpPr>
          <p:nvPr/>
        </p:nvCxnSpPr>
        <p:spPr>
          <a:xfrm>
            <a:off x="3933089" y="3616083"/>
            <a:ext cx="73531" cy="530144"/>
          </a:xfrm>
          <a:prstGeom prst="straightConnector1">
            <a:avLst/>
          </a:prstGeom>
          <a:noFill/>
          <a:ln w="6350" cap="flat" cmpd="sng" algn="ctr">
            <a:solidFill>
              <a:sysClr val="windowText" lastClr="000000"/>
            </a:solidFill>
            <a:prstDash val="solid"/>
            <a:miter lim="800000"/>
            <a:tailEnd type="stealth" w="med" len="lg"/>
          </a:ln>
          <a:effectLst/>
        </p:spPr>
      </p:cxnSp>
      <p:cxnSp>
        <p:nvCxnSpPr>
          <p:cNvPr id="12" name="直接箭头连接符 11">
            <a:extLst>
              <a:ext uri="{FF2B5EF4-FFF2-40B4-BE49-F238E27FC236}">
                <a16:creationId xmlns:a16="http://schemas.microsoft.com/office/drawing/2014/main" id="{E5E59FDC-558D-40BB-BBC0-7B74E6625893}"/>
              </a:ext>
            </a:extLst>
          </p:cNvPr>
          <p:cNvCxnSpPr>
            <a:cxnSpLocks/>
          </p:cNvCxnSpPr>
          <p:nvPr/>
        </p:nvCxnSpPr>
        <p:spPr>
          <a:xfrm>
            <a:off x="3933089" y="3587992"/>
            <a:ext cx="624933" cy="558235"/>
          </a:xfrm>
          <a:prstGeom prst="straightConnector1">
            <a:avLst/>
          </a:prstGeom>
          <a:noFill/>
          <a:ln w="6350" cap="flat" cmpd="sng" algn="ctr">
            <a:solidFill>
              <a:sysClr val="windowText" lastClr="000000"/>
            </a:solidFill>
            <a:prstDash val="solid"/>
            <a:miter lim="800000"/>
            <a:tailEnd type="stealth" w="med" len="lg"/>
          </a:ln>
          <a:effectLst/>
        </p:spPr>
      </p:cxnSp>
      <p:pic>
        <p:nvPicPr>
          <p:cNvPr id="13" name="图片 12">
            <a:extLst>
              <a:ext uri="{FF2B5EF4-FFF2-40B4-BE49-F238E27FC236}">
                <a16:creationId xmlns:a16="http://schemas.microsoft.com/office/drawing/2014/main" id="{9F610217-B20F-4A2A-B12A-5AB2D7871A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180" y="2499895"/>
            <a:ext cx="2243263" cy="107620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BA223D2-6909-4DF3-BF4A-368542F620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851" y="2091898"/>
            <a:ext cx="1945189" cy="1044482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4D56D76D-03BD-4E79-A9F2-25238704FC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750" y="2091898"/>
            <a:ext cx="720741" cy="1039614"/>
          </a:xfrm>
          <a:prstGeom prst="rect">
            <a:avLst/>
          </a:prstGeom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B93D64B5-DAF0-419F-9425-3D79B862F6E2}"/>
              </a:ext>
            </a:extLst>
          </p:cNvPr>
          <p:cNvSpPr txBox="1"/>
          <p:nvPr/>
        </p:nvSpPr>
        <p:spPr bwMode="auto">
          <a:xfrm>
            <a:off x="1962371" y="3186941"/>
            <a:ext cx="3964502" cy="72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buClr>
                <a:prstClr val="black"/>
              </a:buClr>
            </a:pP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D-E Low Irradiation Dose Area</a:t>
            </a:r>
          </a:p>
          <a:p>
            <a:pPr algn="ctr">
              <a:buClr>
                <a:prstClr val="black"/>
              </a:buClr>
            </a:pP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(10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-10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11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) n/cm</a:t>
            </a:r>
            <a:r>
              <a:rPr lang="en-US" altLang="zh-CN" sz="1200" b="1" baseline="30000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2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/s</a:t>
            </a:r>
            <a:endParaRPr lang="zh-CN" altLang="en-US" sz="12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buClr>
                <a:prstClr val="black"/>
              </a:buClr>
            </a:pPr>
            <a:endParaRPr lang="zh-CN" altLang="en-US" sz="1200" b="1" dirty="0">
              <a:solidFill>
                <a:prstClr val="black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0F57E9AB-AC46-49A5-9915-863C3866B4F5}"/>
              </a:ext>
            </a:extLst>
          </p:cNvPr>
          <p:cNvSpPr/>
          <p:nvPr/>
        </p:nvSpPr>
        <p:spPr>
          <a:xfrm>
            <a:off x="107052" y="1986455"/>
            <a:ext cx="5470156" cy="387201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930A6053-AC6B-4D8E-8156-6AC94993D22F}"/>
              </a:ext>
            </a:extLst>
          </p:cNvPr>
          <p:cNvSpPr txBox="1"/>
          <p:nvPr/>
        </p:nvSpPr>
        <p:spPr>
          <a:xfrm>
            <a:off x="163961" y="5282779"/>
            <a:ext cx="5229617" cy="53860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buClr>
                <a:prstClr val="black"/>
              </a:buClr>
              <a:defRPr sz="1200" b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marL="171450" indent="-171450"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The annual cumulative fluence of high-energy neutrons: 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r>
              <a:rPr lang="en-US" altLang="zh-CN" sz="1200" b="1" baseline="30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/cm</a:t>
            </a:r>
            <a:r>
              <a:rPr lang="en-US" altLang="zh-CN" sz="1200" b="1" baseline="30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en-US" altLang="zh-CN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@&gt;1MeV</a:t>
            </a:r>
          </a:p>
          <a:p>
            <a:pPr marL="171450" indent="-171450"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 the irradiation temperature: 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30~450</a:t>
            </a:r>
            <a:r>
              <a:rPr lang="en-US" altLang="zh-CN" sz="1200" b="1" baseline="30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r>
              <a:rPr lang="en-US" altLang="zh-CN" dirty="0"/>
              <a:t> @A area;30 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~70</a:t>
            </a:r>
            <a:r>
              <a:rPr lang="en-US" altLang="zh-CN" sz="1200" b="1" baseline="30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</a:t>
            </a:r>
            <a:r>
              <a:rPr lang="en-US" altLang="zh-CN" sz="1200" b="1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r>
              <a:rPr lang="en-US" altLang="zh-CN" dirty="0"/>
              <a:t> @D-E area</a:t>
            </a:r>
            <a:endParaRPr lang="zh-CN" altLang="en-US" dirty="0"/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DB2E6FE1-9B80-43A8-A5E2-D702F7567426}"/>
              </a:ext>
            </a:extLst>
          </p:cNvPr>
          <p:cNvSpPr txBox="1"/>
          <p:nvPr/>
        </p:nvSpPr>
        <p:spPr>
          <a:xfrm>
            <a:off x="0" y="6050753"/>
            <a:ext cx="564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altLang="zh-CN" sz="1600" dirty="0">
                <a:solidFill>
                  <a:srgbClr val="0070C0"/>
                </a:solidFill>
                <a:latin typeface="Arial Narrow" panose="020B0606020202030204" pitchFamily="34" charset="0"/>
              </a:rPr>
              <a:t>S</a:t>
            </a:r>
            <a:r>
              <a:rPr lang="en-US" altLang="zh-CN" sz="1600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amples were first placed in the D‑E zone for irradiation in Feb. 2024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altLang="zh-CN" sz="1600" dirty="0">
                <a:solidFill>
                  <a:srgbClr val="0070C0"/>
                </a:solidFill>
                <a:latin typeface="Arial Narrow" panose="020B0606020202030204" pitchFamily="34" charset="0"/>
              </a:rPr>
              <a:t>A zone  </a:t>
            </a:r>
            <a:r>
              <a:rPr lang="en-US" altLang="zh-CN" sz="1600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on the T7 target first began irradiation of samples in Oct</a:t>
            </a:r>
            <a:r>
              <a:rPr lang="en-US" altLang="zh-CN" sz="1600" dirty="0">
                <a:solidFill>
                  <a:srgbClr val="0070C0"/>
                </a:solidFill>
                <a:latin typeface="Arial Narrow" panose="020B0606020202030204" pitchFamily="34" charset="0"/>
              </a:rPr>
              <a:t>.</a:t>
            </a:r>
            <a:r>
              <a:rPr lang="zh-CN" altLang="en-US" sz="1600" dirty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en-US" altLang="zh-CN" sz="1600" i="0" dirty="0">
                <a:solidFill>
                  <a:srgbClr val="0070C0"/>
                </a:solidFill>
                <a:effectLst/>
                <a:latin typeface="Arial Narrow" panose="020B0606020202030204" pitchFamily="34" charset="0"/>
              </a:rPr>
              <a:t>2025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F9902B3-CEEB-4A2B-8924-A05D83287505}"/>
              </a:ext>
            </a:extLst>
          </p:cNvPr>
          <p:cNvSpPr txBox="1"/>
          <p:nvPr/>
        </p:nvSpPr>
        <p:spPr>
          <a:xfrm>
            <a:off x="935487" y="1558631"/>
            <a:ext cx="35234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0F1115"/>
                </a:solidFill>
                <a:latin typeface="quote-cjk-patch"/>
              </a:rPr>
              <a:t>B</a:t>
            </a:r>
            <a:r>
              <a:rPr lang="en-US" altLang="zh-CN" sz="2000" b="1" i="0" dirty="0">
                <a:solidFill>
                  <a:srgbClr val="0F1115"/>
                </a:solidFill>
                <a:effectLst/>
                <a:latin typeface="quote-cjk-patch"/>
              </a:rPr>
              <a:t>ased on CSNS operating target</a:t>
            </a:r>
            <a:endParaRPr lang="zh-CN" altLang="en-US" sz="2000" b="1" dirty="0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B76E7A5B-40F7-424E-A54A-B48FBAA5BC18}"/>
              </a:ext>
            </a:extLst>
          </p:cNvPr>
          <p:cNvSpPr txBox="1"/>
          <p:nvPr/>
        </p:nvSpPr>
        <p:spPr>
          <a:xfrm>
            <a:off x="6626714" y="1433712"/>
            <a:ext cx="52886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0F1115"/>
                </a:solidFill>
                <a:latin typeface="quote-cjk-patch"/>
              </a:rPr>
              <a:t>B</a:t>
            </a:r>
            <a:r>
              <a:rPr lang="en-US" altLang="zh-CN" sz="2000" b="1" i="0" dirty="0">
                <a:solidFill>
                  <a:srgbClr val="0F1115"/>
                </a:solidFill>
                <a:effectLst/>
                <a:latin typeface="quote-cjk-patch"/>
              </a:rPr>
              <a:t>ased on CSNS-II muon target station beam stop</a:t>
            </a:r>
            <a:endParaRPr lang="zh-CN" altLang="en-US" sz="2000" b="1" dirty="0"/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76C62C34-4545-469B-972B-E68389397B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4311" y="1874970"/>
            <a:ext cx="4576230" cy="4040250"/>
          </a:xfrm>
          <a:prstGeom prst="rect">
            <a:avLst/>
          </a:prstGeom>
        </p:spPr>
      </p:pic>
      <p:cxnSp>
        <p:nvCxnSpPr>
          <p:cNvPr id="29" name="直接箭头连接符 28">
            <a:extLst>
              <a:ext uri="{FF2B5EF4-FFF2-40B4-BE49-F238E27FC236}">
                <a16:creationId xmlns:a16="http://schemas.microsoft.com/office/drawing/2014/main" id="{92D076BA-F225-4BE6-AA15-2BABBF803DC9}"/>
              </a:ext>
            </a:extLst>
          </p:cNvPr>
          <p:cNvCxnSpPr>
            <a:cxnSpLocks/>
          </p:cNvCxnSpPr>
          <p:nvPr/>
        </p:nvCxnSpPr>
        <p:spPr bwMode="auto">
          <a:xfrm flipH="1">
            <a:off x="9427779" y="2717975"/>
            <a:ext cx="315312" cy="2219785"/>
          </a:xfrm>
          <a:prstGeom prst="straightConnector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</p:spPr>
      </p:cxnSp>
      <p:cxnSp>
        <p:nvCxnSpPr>
          <p:cNvPr id="31" name="直接箭头连接符 30">
            <a:extLst>
              <a:ext uri="{FF2B5EF4-FFF2-40B4-BE49-F238E27FC236}">
                <a16:creationId xmlns:a16="http://schemas.microsoft.com/office/drawing/2014/main" id="{84CE2B5F-562F-49EF-82E8-5A4B066EB850}"/>
              </a:ext>
            </a:extLst>
          </p:cNvPr>
          <p:cNvCxnSpPr>
            <a:cxnSpLocks/>
          </p:cNvCxnSpPr>
          <p:nvPr/>
        </p:nvCxnSpPr>
        <p:spPr>
          <a:xfrm flipH="1">
            <a:off x="10156424" y="5009441"/>
            <a:ext cx="152610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3" name="文本框 32">
            <a:extLst>
              <a:ext uri="{FF2B5EF4-FFF2-40B4-BE49-F238E27FC236}">
                <a16:creationId xmlns:a16="http://schemas.microsoft.com/office/drawing/2014/main" id="{79A187DA-233A-4354-800D-D88A774FF493}"/>
              </a:ext>
            </a:extLst>
          </p:cNvPr>
          <p:cNvSpPr txBox="1"/>
          <p:nvPr/>
        </p:nvSpPr>
        <p:spPr>
          <a:xfrm>
            <a:off x="10683997" y="4995652"/>
            <a:ext cx="15261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C00000"/>
                </a:solidFill>
              </a:rPr>
              <a:t>Proton beam</a:t>
            </a:r>
            <a:endParaRPr lang="zh-CN" altLang="en-US" sz="1600" dirty="0">
              <a:solidFill>
                <a:srgbClr val="C00000"/>
              </a:solidFill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C3B2DC63-EEB2-4691-9850-6FB51DEFC41F}"/>
              </a:ext>
            </a:extLst>
          </p:cNvPr>
          <p:cNvSpPr txBox="1"/>
          <p:nvPr/>
        </p:nvSpPr>
        <p:spPr>
          <a:xfrm>
            <a:off x="7563905" y="2023508"/>
            <a:ext cx="4394915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b="1" dirty="0">
                <a:solidFill>
                  <a:srgbClr val="C00000"/>
                </a:solidFill>
              </a:rPr>
              <a:t>Irradiation plug-in and sample chamber</a:t>
            </a:r>
          </a:p>
          <a:p>
            <a:pPr marL="171450" marR="0" lvl="0" indent="-171450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Neutron flux</a:t>
            </a: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~3×10</a:t>
            </a:r>
            <a:r>
              <a:rPr kumimoji="0" lang="en-US" altLang="zh-CN" sz="1200" b="1" i="0" u="none" strike="noStrike" kern="1200" cap="none" spc="0" normalizeH="0" baseline="3000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12</a:t>
            </a: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n/cm</a:t>
            </a:r>
            <a:r>
              <a:rPr kumimoji="0" lang="en-US" altLang="zh-CN" sz="1200" b="1" i="0" u="none" strike="noStrike" kern="1200" cap="none" spc="0" normalizeH="0" baseline="3000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/s</a:t>
            </a:r>
          </a:p>
          <a:p>
            <a:pPr marL="171450" marR="0" lvl="0" indent="-171450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altLang="zh-CN" sz="1200" b="1" dirty="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kumimoji="0" lang="en-US" altLang="zh-CN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rradiation</a:t>
            </a: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temperature: High &amp; low environment</a:t>
            </a:r>
          </a:p>
          <a:p>
            <a:pPr marL="0" marR="0" lvl="0" indent="0" algn="ct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buFontTx/>
              <a:buNone/>
              <a:tabLst/>
              <a:defRPr/>
            </a:pP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sz="1600" b="1" dirty="0">
              <a:solidFill>
                <a:srgbClr val="C00000"/>
              </a:solidFill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08C39D83-F54C-4236-95FC-751279E35DF6}"/>
              </a:ext>
            </a:extLst>
          </p:cNvPr>
          <p:cNvSpPr txBox="1"/>
          <p:nvPr/>
        </p:nvSpPr>
        <p:spPr>
          <a:xfrm>
            <a:off x="7235935" y="6075721"/>
            <a:ext cx="46989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285750" indent="-285750">
              <a:buFont typeface="Wingdings" panose="05000000000000000000" pitchFamily="2" charset="2"/>
              <a:buChar char="Ø"/>
              <a:defRPr sz="1600">
                <a:solidFill>
                  <a:srgbClr val="0070C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altLang="zh-CN" dirty="0"/>
              <a:t>The preliminary design is currently underway</a:t>
            </a:r>
          </a:p>
          <a:p>
            <a:r>
              <a:rPr lang="en-US" altLang="zh-CN" b="1" dirty="0"/>
              <a:t>Sample irradiation will be carried out in May 2028</a:t>
            </a:r>
            <a:endParaRPr lang="zh-CN" altLang="en-US" b="1" dirty="0"/>
          </a:p>
        </p:txBody>
      </p:sp>
      <p:sp>
        <p:nvSpPr>
          <p:cNvPr id="28" name="灯片编号占位符 2">
            <a:extLst>
              <a:ext uri="{FF2B5EF4-FFF2-40B4-BE49-F238E27FC236}">
                <a16:creationId xmlns:a16="http://schemas.microsoft.com/office/drawing/2014/main" id="{444339A8-B059-406E-B69C-C60670BEF82E}"/>
              </a:ext>
            </a:extLst>
          </p:cNvPr>
          <p:cNvSpPr>
            <a:spLocks noGrp="1"/>
          </p:cNvSpPr>
          <p:nvPr/>
        </p:nvSpPr>
        <p:spPr>
          <a:xfrm>
            <a:off x="9159293" y="649287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31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81403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22E5DDF-294A-47C7-9938-98EB7AF5D866}" type="slidenum">
              <a:rPr kumimoji="0" lang="en-US" altLang="zh-CN" sz="1333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altLang="zh-CN" sz="1333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 bwMode="auto">
          <a:xfrm>
            <a:off x="474639" y="181833"/>
            <a:ext cx="9175768" cy="5759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defTabSz="914400">
              <a:lnSpc>
                <a:spcPct val="90000"/>
              </a:lnSpc>
              <a:spcBef>
                <a:spcPct val="0"/>
              </a:spcBef>
              <a:buNone/>
              <a:defRPr kumimoji="0" sz="3000" b="0" i="0" u="none" strike="noStrike" kern="0" cap="none" spc="0" normalizeH="0" baseline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Black" panose="020B0A04020102020204" pitchFamily="34" charset="0"/>
                <a:ea typeface="微软雅黑" panose="020B0503020204020204" pitchFamily="34" charset="-122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381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762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1143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1524000" algn="ctr" rtl="0" fontAlgn="base">
              <a:spcBef>
                <a:spcPct val="0"/>
              </a:spcBef>
              <a:spcAft>
                <a:spcPct val="0"/>
              </a:spcAft>
              <a:defRPr sz="3665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dirty="0"/>
              <a:t>Progress of PIE Platform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2D6F147-9989-4F1D-AABC-77B14C01CC66}"/>
              </a:ext>
            </a:extLst>
          </p:cNvPr>
          <p:cNvSpPr txBox="1"/>
          <p:nvPr/>
        </p:nvSpPr>
        <p:spPr>
          <a:xfrm>
            <a:off x="148994" y="909359"/>
            <a:ext cx="11753039" cy="981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p"/>
              <a:tabLst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existing hot cell of CSNS has the basic sample preparation function for PIE samples and can also conduct macroscopic mechanical property and thermal conductivity tests.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p"/>
              <a:tabLst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The PIE platform will be completed by the end of 2026 and the environmental assessment qualification will be obtained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023B6F1C-8853-425D-89B5-340BEF989B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39" b="5493"/>
          <a:stretch/>
        </p:blipFill>
        <p:spPr>
          <a:xfrm>
            <a:off x="6238206" y="5151069"/>
            <a:ext cx="2462932" cy="122724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FB2B9C21-C774-4799-8B40-BB63F8EF8110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4139" y="4607953"/>
            <a:ext cx="2752846" cy="19269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8" name="文本框 17">
            <a:extLst>
              <a:ext uri="{FF2B5EF4-FFF2-40B4-BE49-F238E27FC236}">
                <a16:creationId xmlns:a16="http://schemas.microsoft.com/office/drawing/2014/main" id="{40C168D8-72A4-4933-A42B-A95FAC86947C}"/>
              </a:ext>
            </a:extLst>
          </p:cNvPr>
          <p:cNvSpPr txBox="1"/>
          <p:nvPr/>
        </p:nvSpPr>
        <p:spPr>
          <a:xfrm>
            <a:off x="9383955" y="6319803"/>
            <a:ext cx="2234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>
                <a:latin typeface="Arial Narrow" panose="020B0606020202030204" pitchFamily="34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Microstructure Characterization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(Dedicated FIB‑SEM)</a:t>
            </a:r>
            <a:endParaRPr kumimoji="0" lang="zh-CN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arrow" panose="020B0606020202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4B3A2557-7570-4DF0-A4B3-F5CEE4B9CF74}"/>
              </a:ext>
            </a:extLst>
          </p:cNvPr>
          <p:cNvSpPr txBox="1"/>
          <p:nvPr/>
        </p:nvSpPr>
        <p:spPr>
          <a:xfrm>
            <a:off x="6102705" y="6334010"/>
            <a:ext cx="26898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arrow" panose="020B0606020202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Automatic sample changer for neutron diffraction of radioactive samples</a:t>
            </a:r>
            <a:endParaRPr kumimoji="0" lang="zh-CN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arrow" panose="020B0606020202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5517B1A3-FAE0-44E6-ADB7-A701467DA877}"/>
              </a:ext>
            </a:extLst>
          </p:cNvPr>
          <p:cNvSpPr/>
          <p:nvPr/>
        </p:nvSpPr>
        <p:spPr>
          <a:xfrm>
            <a:off x="247488" y="1913001"/>
            <a:ext cx="5842206" cy="4944999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55961A10-74EF-46AE-939C-42E3F0FF7E66}"/>
              </a:ext>
            </a:extLst>
          </p:cNvPr>
          <p:cNvSpPr/>
          <p:nvPr/>
        </p:nvSpPr>
        <p:spPr>
          <a:xfrm>
            <a:off x="6138768" y="1919306"/>
            <a:ext cx="5842206" cy="4944999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3" name="矩形: 圆角 22">
            <a:extLst>
              <a:ext uri="{FF2B5EF4-FFF2-40B4-BE49-F238E27FC236}">
                <a16:creationId xmlns:a16="http://schemas.microsoft.com/office/drawing/2014/main" id="{D68FAEC4-D986-4E55-A319-12913CD888BB}"/>
              </a:ext>
            </a:extLst>
          </p:cNvPr>
          <p:cNvSpPr/>
          <p:nvPr/>
        </p:nvSpPr>
        <p:spPr>
          <a:xfrm>
            <a:off x="6638829" y="1934722"/>
            <a:ext cx="4848247" cy="2987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PIE Sample Testing &amp; Characterization Construction</a:t>
            </a:r>
            <a:endParaRPr kumimoji="0" lang="zh-CN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DE7C1C58-71D2-43D9-A854-8DAB63F2C072}"/>
              </a:ext>
            </a:extLst>
          </p:cNvPr>
          <p:cNvGrpSpPr/>
          <p:nvPr/>
        </p:nvGrpSpPr>
        <p:grpSpPr>
          <a:xfrm>
            <a:off x="6161331" y="3445413"/>
            <a:ext cx="2566630" cy="1669060"/>
            <a:chOff x="4543415" y="1855367"/>
            <a:chExt cx="2708816" cy="2664739"/>
          </a:xfrm>
        </p:grpSpPr>
        <p:pic>
          <p:nvPicPr>
            <p:cNvPr id="26" name="图片 25">
              <a:extLst>
                <a:ext uri="{FF2B5EF4-FFF2-40B4-BE49-F238E27FC236}">
                  <a16:creationId xmlns:a16="http://schemas.microsoft.com/office/drawing/2014/main" id="{880617D0-B596-41D9-BFDF-722C85706F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54313" y="1860992"/>
              <a:ext cx="1431256" cy="1375458"/>
            </a:xfrm>
            <a:prstGeom prst="rect">
              <a:avLst/>
            </a:prstGeom>
          </p:spPr>
        </p:pic>
        <p:pic>
          <p:nvPicPr>
            <p:cNvPr id="27" name="Picture 4" descr="美特斯电子试验机 MTS料拉力试验机电子材料拉伸强度试验机-阿里巴巴">
              <a:extLst>
                <a:ext uri="{FF2B5EF4-FFF2-40B4-BE49-F238E27FC236}">
                  <a16:creationId xmlns:a16="http://schemas.microsoft.com/office/drawing/2014/main" id="{BD25B82A-BE5B-428E-8A40-5D3B777CD45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6773" y="1855367"/>
              <a:ext cx="1375458" cy="13754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图片 27">
              <a:extLst>
                <a:ext uri="{FF2B5EF4-FFF2-40B4-BE49-F238E27FC236}">
                  <a16:creationId xmlns:a16="http://schemas.microsoft.com/office/drawing/2014/main" id="{9AD153BB-EFDB-4F05-9851-59420534891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543415" y="3251201"/>
              <a:ext cx="1349976" cy="1150612"/>
            </a:xfrm>
            <a:prstGeom prst="rect">
              <a:avLst/>
            </a:prstGeom>
          </p:spPr>
        </p:pic>
        <p:pic>
          <p:nvPicPr>
            <p:cNvPr id="29" name="图片 28">
              <a:extLst>
                <a:ext uri="{FF2B5EF4-FFF2-40B4-BE49-F238E27FC236}">
                  <a16:creationId xmlns:a16="http://schemas.microsoft.com/office/drawing/2014/main" id="{E53D89FA-450B-4A2D-8F97-50B746547C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53097"/>
            <a:stretch/>
          </p:blipFill>
          <p:spPr>
            <a:xfrm>
              <a:off x="6007732" y="3422136"/>
              <a:ext cx="1017422" cy="1097970"/>
            </a:xfrm>
            <a:prstGeom prst="rect">
              <a:avLst/>
            </a:prstGeom>
          </p:spPr>
        </p:pic>
      </p:grpSp>
      <p:sp>
        <p:nvSpPr>
          <p:cNvPr id="30" name="文本框 29">
            <a:extLst>
              <a:ext uri="{FF2B5EF4-FFF2-40B4-BE49-F238E27FC236}">
                <a16:creationId xmlns:a16="http://schemas.microsoft.com/office/drawing/2014/main" id="{CDE8333B-B5AD-481E-800A-0378B8A35EA3}"/>
              </a:ext>
            </a:extLst>
          </p:cNvPr>
          <p:cNvSpPr txBox="1"/>
          <p:nvPr/>
        </p:nvSpPr>
        <p:spPr>
          <a:xfrm>
            <a:off x="6139058" y="2593168"/>
            <a:ext cx="29819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Automatic optical microscope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Mechanical property test platform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DIC test system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Laser thermal conductivity analyzer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441E64A8-6998-41DE-9706-0AE91E5C4BAE}"/>
              </a:ext>
            </a:extLst>
          </p:cNvPr>
          <p:cNvSpPr txBox="1"/>
          <p:nvPr/>
        </p:nvSpPr>
        <p:spPr>
          <a:xfrm>
            <a:off x="6238206" y="2313877"/>
            <a:ext cx="22685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Existing PIE equipment</a:t>
            </a:r>
            <a:endParaRPr kumimoji="0" lang="zh-CN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795D525B-1E6A-406E-A539-50213E4514E6}"/>
              </a:ext>
            </a:extLst>
          </p:cNvPr>
          <p:cNvSpPr txBox="1"/>
          <p:nvPr/>
        </p:nvSpPr>
        <p:spPr>
          <a:xfrm>
            <a:off x="8733979" y="2299634"/>
            <a:ext cx="33009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400" b="1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New PIE equipment added in 2026</a:t>
            </a:r>
            <a:endParaRPr kumimoji="0" lang="zh-CN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33" name="图片 32">
            <a:extLst>
              <a:ext uri="{FF2B5EF4-FFF2-40B4-BE49-F238E27FC236}">
                <a16:creationId xmlns:a16="http://schemas.microsoft.com/office/drawing/2014/main" id="{5BB4F610-F068-4825-B337-E3E2A1CDD3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53832" y="3755128"/>
            <a:ext cx="3048201" cy="2595815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E41BBA73-777A-4A39-9D5D-6AB1233CB4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2080" y="4641965"/>
            <a:ext cx="2805919" cy="1926937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028CE758-7269-4D63-AB2B-1040DD4A7F2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3794" y="2284058"/>
            <a:ext cx="5947950" cy="2289884"/>
          </a:xfrm>
          <a:prstGeom prst="rect">
            <a:avLst/>
          </a:prstGeom>
        </p:spPr>
      </p:pic>
      <p:sp>
        <p:nvSpPr>
          <p:cNvPr id="36" name="文本框 35">
            <a:extLst>
              <a:ext uri="{FF2B5EF4-FFF2-40B4-BE49-F238E27FC236}">
                <a16:creationId xmlns:a16="http://schemas.microsoft.com/office/drawing/2014/main" id="{1B5AD577-3614-4CBD-810E-641DF2F802B6}"/>
              </a:ext>
            </a:extLst>
          </p:cNvPr>
          <p:cNvSpPr txBox="1"/>
          <p:nvPr/>
        </p:nvSpPr>
        <p:spPr bwMode="auto">
          <a:xfrm>
            <a:off x="495291" y="6555495"/>
            <a:ext cx="2598636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Sample preparation equip. in hot cell</a:t>
            </a: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C38C980F-6127-4F78-92E3-6CB826A957C5}"/>
              </a:ext>
            </a:extLst>
          </p:cNvPr>
          <p:cNvSpPr txBox="1"/>
          <p:nvPr/>
        </p:nvSpPr>
        <p:spPr bwMode="auto">
          <a:xfrm>
            <a:off x="3136985" y="6568902"/>
            <a:ext cx="3002073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PIE lab.</a:t>
            </a:r>
            <a:r>
              <a:rPr kumimoji="0" lang="zh-CN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en-US" altLang="zh-CN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in Low-Level Waste Hall of CSNS-II </a:t>
            </a: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2" name="矩形: 圆角 21">
            <a:extLst>
              <a:ext uri="{FF2B5EF4-FFF2-40B4-BE49-F238E27FC236}">
                <a16:creationId xmlns:a16="http://schemas.microsoft.com/office/drawing/2014/main" id="{57F87893-A860-4801-A079-7A28D91CBF80}"/>
              </a:ext>
            </a:extLst>
          </p:cNvPr>
          <p:cNvSpPr/>
          <p:nvPr/>
        </p:nvSpPr>
        <p:spPr>
          <a:xfrm>
            <a:off x="983974" y="1942817"/>
            <a:ext cx="4472609" cy="3322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CSNS Hot-cell &amp; PIE Sample Preparation</a:t>
            </a:r>
            <a:endParaRPr kumimoji="0" lang="zh-CN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BAD3B500-9B7B-46A8-9927-50B122260589}"/>
              </a:ext>
            </a:extLst>
          </p:cNvPr>
          <p:cNvSpPr txBox="1"/>
          <p:nvPr/>
        </p:nvSpPr>
        <p:spPr>
          <a:xfrm>
            <a:off x="8761078" y="2623162"/>
            <a:ext cx="32467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FIB-SEM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Impact testing machine, microhardness tester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Times New Roman" panose="02020603050405020304" pitchFamily="18" charset="0"/>
              </a:rPr>
              <a:t>Automatic Neutron diffraction &amp; small-angle experimental device for irradiated samples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Configuration of test environment equipment</a:t>
            </a:r>
            <a:endParaRPr kumimoji="0" lang="en-US" altLang="zh-CN" sz="1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8923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5733" y="250566"/>
            <a:ext cx="9175768" cy="575937"/>
          </a:xfrm>
        </p:spPr>
        <p:txBody>
          <a:bodyPr/>
          <a:lstStyle/>
          <a:p>
            <a:r>
              <a:rPr lang="en-US" altLang="zh-CN" sz="2800" kern="0" dirty="0">
                <a:solidFill>
                  <a:srgbClr val="C00000"/>
                </a:solidFill>
                <a:latin typeface="Arial Black" panose="020B0A04020102020204" pitchFamily="34" charset="0"/>
              </a:rPr>
              <a:t>Summary &amp; Outlook</a:t>
            </a:r>
            <a:endParaRPr lang="zh-CN" altLang="en-US" sz="2800" dirty="0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263037" y="1224482"/>
            <a:ext cx="11505630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Arial Narrow" panose="020B0606020202030204" pitchFamily="34" charset="0"/>
                <a:cs typeface="Calibri" panose="020F0502020204030204" pitchFamily="34" charset="0"/>
              </a:rPr>
              <a:t>RH system maintained efficient and stable operation, successfully completed the maintenance and replacement of some key radioactive components including emergency repairs, and accumulated valuable remote handling experience.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Arial Narrow" panose="020B0606020202030204" pitchFamily="34" charset="0"/>
                <a:cs typeface="Calibri" panose="020F0502020204030204" pitchFamily="34" charset="0"/>
              </a:rPr>
              <a:t>Currently, The CSNS-II RH upgrade work, as well as the development of key technology/equipment and the construction of PIE platform, are proceeding smoothly according to the plan.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400" b="1" dirty="0">
                <a:solidFill>
                  <a:srgbClr val="C00000"/>
                </a:solidFill>
                <a:latin typeface="Arial Narrow" panose="020B0606020202030204" pitchFamily="34" charset="0"/>
                <a:cs typeface="Calibri" panose="020F0502020204030204" pitchFamily="34" charset="0"/>
              </a:rPr>
              <a:t>Hope to strength international cooperation and jointly enhance the remote handling and PIE capabilities of the international spallation neutron source, such as by establishing special seminars or cooperative organizations.</a:t>
            </a:r>
            <a:endParaRPr lang="zh-CN" altLang="en-US" sz="2400" b="1" dirty="0">
              <a:solidFill>
                <a:srgbClr val="C00000"/>
              </a:solidFill>
              <a:latin typeface="Arial Narrow" panose="020B0606020202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灯片编号占位符 2">
            <a:extLst>
              <a:ext uri="{FF2B5EF4-FFF2-40B4-BE49-F238E27FC236}">
                <a16:creationId xmlns:a16="http://schemas.microsoft.com/office/drawing/2014/main" id="{7A14A0C0-D9DE-49F2-ADB7-031FB5E862BA}"/>
              </a:ext>
            </a:extLst>
          </p:cNvPr>
          <p:cNvSpPr>
            <a:spLocks noGrp="1"/>
          </p:cNvSpPr>
          <p:nvPr/>
        </p:nvSpPr>
        <p:spPr>
          <a:xfrm>
            <a:off x="9286019" y="655441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33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01920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0" y="6027003"/>
            <a:ext cx="12192000" cy="830997"/>
          </a:xfrm>
          <a:prstGeom prst="rect">
            <a:avLst/>
          </a:prstGeom>
          <a:solidFill>
            <a:schemeClr val="accent1">
              <a:alpha val="44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华文行楷" panose="02010800040101010101" pitchFamily="2" charset="-122"/>
              </a:rPr>
              <a:t>Thank you for your attention!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/>
          <a:srcRect t="33012"/>
          <a:stretch/>
        </p:blipFill>
        <p:spPr>
          <a:xfrm>
            <a:off x="0" y="0"/>
            <a:ext cx="12192000" cy="6153149"/>
          </a:xfrm>
          <a:prstGeom prst="rect">
            <a:avLst/>
          </a:prstGeom>
        </p:spPr>
      </p:pic>
      <p:pic>
        <p:nvPicPr>
          <p:cNvPr id="6" name="Picture 5" descr="I:\工作\照片\效果图 logo等\CSNSlogo.png">
            <a:extLst>
              <a:ext uri="{FF2B5EF4-FFF2-40B4-BE49-F238E27FC236}">
                <a16:creationId xmlns:a16="http://schemas.microsoft.com/office/drawing/2014/main" id="{E3AB4D5F-4C09-4470-B2F1-010F6476E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0766435" y="5379909"/>
            <a:ext cx="1365251" cy="773240"/>
          </a:xfrm>
          <a:prstGeom prst="rect">
            <a:avLst/>
          </a:prstGeom>
          <a:noFill/>
        </p:spPr>
      </p:pic>
      <p:sp>
        <p:nvSpPr>
          <p:cNvPr id="7" name="矩形 6"/>
          <p:cNvSpPr/>
          <p:nvPr/>
        </p:nvSpPr>
        <p:spPr>
          <a:xfrm>
            <a:off x="3122395" y="0"/>
            <a:ext cx="5507255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solidFill>
                  <a:srgbClr val="C00000"/>
                </a:solidFill>
                <a:latin typeface="Arial Rounded MT Bold" panose="020F0704030504030204" pitchFamily="34" charset="0"/>
                <a:ea typeface="微软雅黑" panose="020B0503020204020204" pitchFamily="34" charset="-122"/>
              </a:rPr>
              <a:t>CSNS REMOTE HANDLING TEAM</a:t>
            </a:r>
            <a:endParaRPr lang="zh-CN" altLang="en-US" sz="2400" b="1" dirty="0">
              <a:solidFill>
                <a:srgbClr val="C00000"/>
              </a:solidFill>
              <a:latin typeface="Arial Rounded MT Bold" panose="020F0704030504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灯片编号占位符 2">
            <a:extLst>
              <a:ext uri="{FF2B5EF4-FFF2-40B4-BE49-F238E27FC236}">
                <a16:creationId xmlns:a16="http://schemas.microsoft.com/office/drawing/2014/main" id="{D26E6CC6-6FA8-4199-B7F7-CBD0E7854F58}"/>
              </a:ext>
            </a:extLst>
          </p:cNvPr>
          <p:cNvSpPr>
            <a:spLocks noGrp="1"/>
          </p:cNvSpPr>
          <p:nvPr/>
        </p:nvSpPr>
        <p:spPr>
          <a:xfrm>
            <a:off x="9286019" y="655441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354" rtl="0" eaLnBrk="1" latinLnBrk="0" hangingPunct="1">
              <a:defRPr sz="1333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17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354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53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709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886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062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240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418" algn="l" defTabSz="914354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3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>
                <a:latin typeface="Calibri"/>
                <a:ea typeface="宋体" panose="02010600030101010101" pitchFamily="2" charset="-122"/>
              </a:rPr>
              <a:t>34</a:t>
            </a:r>
            <a:endParaRPr kumimoji="0" lang="en-US" altLang="zh-CN" sz="1333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1701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3"/>
    </mc:Choice>
    <mc:Fallback xmlns="">
      <p:transition spd="slow" advTm="4523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ODIxYTRhYzI3YWY1ZmViNmQ2MTMwMmE1OTYxY2VlNWQ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6_Office 主题​​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>
          <a:gsLst>
            <a:gs pos="0">
              <a:srgbClr val="012D86"/>
            </a:gs>
            <a:gs pos="100000">
              <a:srgbClr val="0E2557"/>
            </a:gs>
          </a:gsLst>
          <a:lin scaled="0"/>
        </a:gradFill>
        <a:ln>
          <a:noFill/>
        </a:ln>
        <a:effectLst>
          <a:outerShdw blurRad="50800" dist="38100" dir="8100000" algn="tr" rotWithShape="0">
            <a:prstClr val="black">
              <a:alpha val="40000"/>
            </a:prstClr>
          </a:outerShdw>
        </a:effectLst>
        <a:scene3d>
          <a:camera prst="orthographicFront">
            <a:rot lat="0" lon="0" rev="10800000"/>
          </a:camera>
          <a:lightRig rig="threePt" dir="t"/>
        </a:scene3d>
      </a:spPr>
      <a:bodyPr rtlCol="0" anchor="ctr"/>
      <a:lstStyle>
        <a:defPPr algn="ctr">
          <a:defRPr/>
        </a:defPPr>
      </a:lstStyle>
      <a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 algn="just">
          <a:lnSpc>
            <a:spcPct val="130000"/>
          </a:lnSpc>
          <a:defRPr sz="1600" dirty="0">
            <a:latin typeface="Times New Roman" panose="02020603050405020304" pitchFamily="18" charset="0"/>
            <a:ea typeface="黑体" panose="02010609060101010101" pitchFamily="49" charset="-122"/>
            <a:cs typeface="Times New Roman" panose="02020603050405020304" pitchFamily="18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>
          <a:gsLst>
            <a:gs pos="0">
              <a:srgbClr val="012D86"/>
            </a:gs>
            <a:gs pos="100000">
              <a:srgbClr val="0E2557"/>
            </a:gs>
          </a:gsLst>
          <a:lin scaled="0"/>
        </a:gradFill>
        <a:ln>
          <a:noFill/>
        </a:ln>
        <a:effectLst>
          <a:outerShdw blurRad="50800" dist="38100" dir="8100000" algn="tr" rotWithShape="0">
            <a:prstClr val="black">
              <a:alpha val="40000"/>
            </a:prstClr>
          </a:outerShdw>
        </a:effectLst>
        <a:scene3d>
          <a:camera prst="orthographicFront">
            <a:rot lat="0" lon="0" rev="10800000"/>
          </a:camera>
          <a:lightRig rig="threePt" dir="t"/>
        </a:scene3d>
      </a:spPr>
      <a:bodyPr rtlCol="0" anchor="ctr"/>
      <a:lstStyle>
        <a:defPPr algn="ctr">
          <a:defRPr/>
        </a:defPPr>
      </a:lstStyle>
      <a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a:style>
    </a:spDef>
    <a:txDef>
      <a:spPr bwMode="auto">
        <a:noFill/>
        <a:ln w="9525">
          <a:noFill/>
          <a:miter lim="800000"/>
        </a:ln>
      </a:spPr>
      <a:bodyPr wrap="none" rtlCol="0">
        <a:spAutoFit/>
      </a:bodyPr>
      <a:lstStyle>
        <a:defPPr marL="342900" indent="-342900" algn="l" eaLnBrk="0" hangingPunct="0">
          <a:spcBef>
            <a:spcPts val="600"/>
          </a:spcBef>
          <a:buClr>
            <a:schemeClr val="tx1"/>
          </a:buClr>
          <a:defRPr dirty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13664</TotalTime>
  <Words>3460</Words>
  <Application>Microsoft Office PowerPoint</Application>
  <PresentationFormat>宽屏</PresentationFormat>
  <Paragraphs>403</Paragraphs>
  <Slides>34</Slides>
  <Notes>30</Notes>
  <HiddenSlides>0</HiddenSlides>
  <MMClips>1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4</vt:i4>
      </vt:variant>
      <vt:variant>
        <vt:lpstr>幻灯片标题</vt:lpstr>
      </vt:variant>
      <vt:variant>
        <vt:i4>34</vt:i4>
      </vt:variant>
    </vt:vector>
  </HeadingPairs>
  <TitlesOfParts>
    <vt:vector size="49" baseType="lpstr">
      <vt:lpstr>quote-cjk-patch</vt:lpstr>
      <vt:lpstr>微软雅黑</vt:lpstr>
      <vt:lpstr>Arial</vt:lpstr>
      <vt:lpstr>Arial Black</vt:lpstr>
      <vt:lpstr>Arial Narrow</vt:lpstr>
      <vt:lpstr>Arial Rounded MT Bold</vt:lpstr>
      <vt:lpstr>Calibri</vt:lpstr>
      <vt:lpstr>Calibri Light</vt:lpstr>
      <vt:lpstr>Helvetica</vt:lpstr>
      <vt:lpstr>Times New Roman</vt:lpstr>
      <vt:lpstr>Wingdings</vt:lpstr>
      <vt:lpstr>WPS</vt:lpstr>
      <vt:lpstr>6_Office 主题​​</vt:lpstr>
      <vt:lpstr>3_Office 主题</vt:lpstr>
      <vt:lpstr>Office 主题</vt:lpstr>
      <vt:lpstr>PowerPoint 演示文稿</vt:lpstr>
      <vt:lpstr>PowerPoint 演示文稿</vt:lpstr>
      <vt:lpstr>CSNS overview</vt:lpstr>
      <vt:lpstr>Remote Handling(RH) System overview</vt:lpstr>
      <vt:lpstr>Overview- Basic capability &amp; direction of RH </vt:lpstr>
      <vt:lpstr>Overview-RH goals &amp; general principle</vt:lpstr>
      <vt:lpstr>Overview-RH major equipment &amp; test platforms </vt:lpstr>
      <vt:lpstr>Overview-Key comp. RH replacement history</vt:lpstr>
      <vt:lpstr>Current Status of CSNS RH-Shutter system</vt:lpstr>
      <vt:lpstr>Current Status of CSNS RH-Shutter system</vt:lpstr>
      <vt:lpstr>Current Status of CSNS RH-Target maintenance</vt:lpstr>
      <vt:lpstr>DN50 Pipe Leakage Maintenance in Target Trolley</vt:lpstr>
      <vt:lpstr>DN50 Pipe Leakage Maintenance in Target Trolley</vt:lpstr>
      <vt:lpstr>Summary of DN50 Pipe Leakage Maintenance</vt:lpstr>
      <vt:lpstr>Ion Exchanger Replacement for Cooling Water</vt:lpstr>
      <vt:lpstr>Progress of CSNS-II Remote Handling System</vt:lpstr>
      <vt:lpstr>Hot Cell (HC) upgrade</vt:lpstr>
      <vt:lpstr>MR replacement process development</vt:lpstr>
      <vt:lpstr>MR replacement process development</vt:lpstr>
      <vt:lpstr>MR maintenance equipment for CSNS-II</vt:lpstr>
      <vt:lpstr>Proton Beam Window(PBW) Replacement </vt:lpstr>
      <vt:lpstr>Proton Beam Window(PBW) Replacement </vt:lpstr>
      <vt:lpstr>Basement waste room upgrade</vt:lpstr>
      <vt:lpstr>Muon system remote handling</vt:lpstr>
      <vt:lpstr>Muon system remote handling</vt:lpstr>
      <vt:lpstr>R&amp;D on key equip. for special working conditions</vt:lpstr>
      <vt:lpstr>R&amp;D on key equipment for abnormal conditions</vt:lpstr>
      <vt:lpstr>R&amp;D on key equipment for abnormal conditions</vt:lpstr>
      <vt:lpstr>R&amp;D on key equipment</vt:lpstr>
      <vt:lpstr>R&amp;D on key technologies  </vt:lpstr>
      <vt:lpstr>Progress of irradiation &amp; PIE platform construction</vt:lpstr>
      <vt:lpstr>PowerPoint 演示文稿</vt:lpstr>
      <vt:lpstr>Summary &amp; Outlook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>LEEROY</dc:creator>
  <cp:lastModifiedBy>Li zhiduo</cp:lastModifiedBy>
  <cp:revision>788</cp:revision>
  <cp:lastPrinted>2025-11-17T09:00:48Z</cp:lastPrinted>
  <dcterms:created xsi:type="dcterms:W3CDTF">2019-06-19T02:08:00Z</dcterms:created>
  <dcterms:modified xsi:type="dcterms:W3CDTF">2026-04-14T12:13:37Z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2052-12.1.0.18276</vt:lpwstr>
  </property>
  <property fmtid="{D5CDD505-2E9C-101B-9397-08002B2CF9AE}" pid="3" name="ICV">
    <vt:lpwstr>9E1FD029723E4460BCB98331083DDAED_11</vt:lpwstr>
  </property>
</Properties>
</file>