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</p:sldMasterIdLst>
  <p:notesMasterIdLst>
    <p:notesMasterId r:id="rId31"/>
  </p:notesMasterIdLst>
  <p:handoutMasterIdLst>
    <p:handoutMasterId r:id="rId32"/>
  </p:handoutMasterIdLst>
  <p:sldIdLst>
    <p:sldId id="256" r:id="rId3"/>
    <p:sldId id="262" r:id="rId4"/>
    <p:sldId id="261" r:id="rId5"/>
    <p:sldId id="263" r:id="rId6"/>
    <p:sldId id="1013" r:id="rId7"/>
    <p:sldId id="348" r:id="rId8"/>
    <p:sldId id="357" r:id="rId9"/>
    <p:sldId id="358" r:id="rId10"/>
    <p:sldId id="359" r:id="rId11"/>
    <p:sldId id="339" r:id="rId12"/>
    <p:sldId id="360" r:id="rId13"/>
    <p:sldId id="338" r:id="rId14"/>
    <p:sldId id="372" r:id="rId15"/>
    <p:sldId id="340" r:id="rId16"/>
    <p:sldId id="341" r:id="rId17"/>
    <p:sldId id="373" r:id="rId18"/>
    <p:sldId id="374" r:id="rId19"/>
    <p:sldId id="364" r:id="rId20"/>
    <p:sldId id="365" r:id="rId21"/>
    <p:sldId id="268" r:id="rId22"/>
    <p:sldId id="1015" r:id="rId23"/>
    <p:sldId id="277" r:id="rId24"/>
    <p:sldId id="1006" r:id="rId25"/>
    <p:sldId id="1021" r:id="rId26"/>
    <p:sldId id="366" r:id="rId27"/>
    <p:sldId id="1014" r:id="rId28"/>
    <p:sldId id="260" r:id="rId29"/>
    <p:sldId id="258" r:id="rId30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40" autoAdjust="0"/>
  </p:normalViewPr>
  <p:slideViewPr>
    <p:cSldViewPr>
      <p:cViewPr varScale="1">
        <p:scale>
          <a:sx n="129" d="100"/>
          <a:sy n="129" d="100"/>
        </p:scale>
        <p:origin x="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03D6045-ACED-4FCC-BEF4-B4A2422B08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6DFE4C-E071-4533-BF69-7B137D7F81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10559A-E714-4D39-8DE3-F9261C85F8F1}" type="datetimeFigureOut">
              <a:rPr lang="de-DE"/>
              <a:pPr>
                <a:defRPr/>
              </a:pPr>
              <a:t>11.04.2026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EDEED6-2536-4549-9C83-BDD349F65A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4C9D73-1402-4DCE-8B14-895B340953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C1249E-816D-4588-B4A2-86B3801AE38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B9923B-E600-404F-A17E-F793EB162B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E7FBCD-CB31-495F-B957-235328BFE9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4AFF57-A38F-4DF7-BBCA-A01524C948C1}" type="datetimeFigureOut">
              <a:rPr lang="de-DE"/>
              <a:pPr>
                <a:defRPr/>
              </a:pPr>
              <a:t>11.04.2026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9D7C2AD3-2EA0-4176-A6EC-249037F308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0C0248F3-70E7-4866-A703-D1CBC9B68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39381F-10C3-4288-BA68-13A8AAD48F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94323C-12E2-4539-B350-624040A13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0B73A1-532A-4763-9625-29DA7FDA5C3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7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3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7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8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>
            <a:extLst>
              <a:ext uri="{FF2B5EF4-FFF2-40B4-BE49-F238E27FC236}">
                <a16:creationId xmlns:a16="http://schemas.microsoft.com/office/drawing/2014/main" id="{EE0C7D27-BA36-4E56-8553-197CF2AF78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izenplatzhalter 2">
            <a:extLst>
              <a:ext uri="{FF2B5EF4-FFF2-40B4-BE49-F238E27FC236}">
                <a16:creationId xmlns:a16="http://schemas.microsoft.com/office/drawing/2014/main" id="{C4FD6386-F13C-4008-8EF5-48185C5C5A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759AA74A-714F-4C42-B712-BC002B593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CC4425-5FBD-40FD-8FC1-C48C3F9DECA5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0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1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39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1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7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55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0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03141A23-E7FB-4913-B054-8E3BE64F8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FE373C3-B412-43D3-B886-B77BD04129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6CBCBDFE-45E7-4058-AF33-7536B19ED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8844-523E-46E5-ADEA-11B913293CC3}" type="slidenum">
              <a:rPr lang="de-DE" altLang="de-DE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>
            <a:extLst>
              <a:ext uri="{FF2B5EF4-FFF2-40B4-BE49-F238E27FC236}">
                <a16:creationId xmlns:a16="http://schemas.microsoft.com/office/drawing/2014/main" id="{D9BB1E69-34DF-46DE-AC08-A0CFBF7D4E83}"/>
              </a:ext>
            </a:extLst>
          </p:cNvPr>
          <p:cNvCxnSpPr/>
          <p:nvPr/>
        </p:nvCxnSpPr>
        <p:spPr>
          <a:xfrm>
            <a:off x="287338" y="4887913"/>
            <a:ext cx="80645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8000" y="1512000"/>
            <a:ext cx="8064000" cy="1890000"/>
          </a:xfrm>
        </p:spPr>
        <p:txBody>
          <a:bodyPr/>
          <a:lstStyle>
            <a:lvl1pPr algn="l">
              <a:defRPr sz="4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8000" y="3456000"/>
            <a:ext cx="8064000" cy="108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92F6304-5BB9-416A-83F6-88E967EA7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7338" y="4913313"/>
            <a:ext cx="8064500" cy="161925"/>
          </a:xfr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F1F2A054-7CC4-48C4-83CD-F45CE1B9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87337"/>
            <a:ext cx="54145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06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nf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>
            <a:extLst>
              <a:ext uri="{FF2B5EF4-FFF2-40B4-BE49-F238E27FC236}">
                <a16:creationId xmlns:a16="http://schemas.microsoft.com/office/drawing/2014/main" id="{A10ADE31-3095-4720-B6CC-90D1F8839C35}"/>
              </a:ext>
            </a:extLst>
          </p:cNvPr>
          <p:cNvCxnSpPr/>
          <p:nvPr/>
        </p:nvCxnSpPr>
        <p:spPr>
          <a:xfrm>
            <a:off x="285750" y="1008063"/>
            <a:ext cx="80645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7">
            <a:extLst>
              <a:ext uri="{FF2B5EF4-FFF2-40B4-BE49-F238E27FC236}">
                <a16:creationId xmlns:a16="http://schemas.microsoft.com/office/drawing/2014/main" id="{09C577D1-F244-4985-AD1F-2E3D37C6A1F5}"/>
              </a:ext>
            </a:extLst>
          </p:cNvPr>
          <p:cNvCxnSpPr/>
          <p:nvPr/>
        </p:nvCxnSpPr>
        <p:spPr>
          <a:xfrm>
            <a:off x="287338" y="4887913"/>
            <a:ext cx="80645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EA61699D-CA7F-49F8-BC13-DCA21B4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913313"/>
            <a:ext cx="82804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800" b="1">
                <a:latin typeface="Verdana" panose="020B0604030504040204" pitchFamily="34" charset="0"/>
              </a:rPr>
              <a:t>© FH AACHEN </a:t>
            </a:r>
            <a:r>
              <a:rPr lang="de-DE" altLang="de-DE" sz="800">
                <a:latin typeface="Verdana" panose="020B0604030504040204" pitchFamily="34" charset="0"/>
              </a:rPr>
              <a:t>UNIVERSITY OF APPLIED SCIENCES	</a:t>
            </a:r>
            <a:fld id="{6E86A9CD-1766-4475-A397-AA4F4857D2B9}" type="datetime4">
              <a:rPr lang="de-DE" altLang="de-DE" sz="800">
                <a:latin typeface="Verdana" panose="020B0604030504040204" pitchFamily="34" charset="0"/>
              </a:rPr>
              <a:pPr eaLnBrk="1" hangingPunct="1"/>
              <a:t>11. April 2026</a:t>
            </a:fld>
            <a:r>
              <a:rPr lang="de-DE" altLang="de-DE" sz="800">
                <a:latin typeface="Verdana" panose="020B0604030504040204" pitchFamily="34" charset="0"/>
              </a:rPr>
              <a:t>  |  </a:t>
            </a:r>
            <a:fld id="{14D0AADD-1A1D-4B43-97AF-8FB28685075F}" type="slidenum">
              <a:rPr lang="de-DE" altLang="de-DE" sz="800">
                <a:latin typeface="Verdana" panose="020B0604030504040204" pitchFamily="34" charset="0"/>
              </a:rPr>
              <a:pPr eaLnBrk="1" hangingPunct="1"/>
              <a:t>‹Nr.›</a:t>
            </a:fld>
            <a:endParaRPr lang="de-DE" altLang="de-DE" sz="800">
              <a:latin typeface="Verdana" panose="020B0604030504040204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8000" y="216000"/>
            <a:ext cx="8064000" cy="720000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8000" y="1152000"/>
            <a:ext cx="8064000" cy="360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4800">
                <a:solidFill>
                  <a:schemeClr val="tx1"/>
                </a:solidFill>
                <a:latin typeface="Verdana" pitchFamily="34" charset="0"/>
              </a:defRPr>
            </a:lvl1pPr>
            <a:lvl2pPr marL="0" indent="0">
              <a:spcBef>
                <a:spcPts val="2000"/>
              </a:spcBef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723900" indent="-368300">
              <a:buFont typeface="Verdana" pitchFamily="34" charset="0"/>
              <a:buChar char="&gt;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0" indent="0">
              <a:spcBef>
                <a:spcPts val="1600"/>
              </a:spcBef>
              <a:buFontTx/>
              <a:buNone/>
              <a:defRPr sz="1600" baseline="0">
                <a:solidFill>
                  <a:schemeClr val="tx1"/>
                </a:solidFill>
                <a:latin typeface="Verdana" pitchFamily="34" charset="0"/>
              </a:defRPr>
            </a:lvl4pPr>
            <a:lvl5pPr marL="723900" indent="-368300">
              <a:buFont typeface="Verdana" pitchFamily="34" charset="0"/>
              <a:buChar char="&gt;"/>
              <a:defRPr sz="1600">
                <a:solidFill>
                  <a:schemeClr val="tx1"/>
                </a:solidFill>
                <a:latin typeface="Verdana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B8C78D2-143C-4872-9665-3D1CB9E9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87337"/>
            <a:ext cx="54145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1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>
            <a:extLst>
              <a:ext uri="{FF2B5EF4-FFF2-40B4-BE49-F238E27FC236}">
                <a16:creationId xmlns:a16="http://schemas.microsoft.com/office/drawing/2014/main" id="{38F53EBB-6996-4E80-A84F-EFF6CB3DEBD7}"/>
              </a:ext>
            </a:extLst>
          </p:cNvPr>
          <p:cNvCxnSpPr/>
          <p:nvPr/>
        </p:nvCxnSpPr>
        <p:spPr>
          <a:xfrm>
            <a:off x="287338" y="4887913"/>
            <a:ext cx="80645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8000" y="1512000"/>
            <a:ext cx="8064000" cy="1890000"/>
          </a:xfrm>
        </p:spPr>
        <p:txBody>
          <a:bodyPr/>
          <a:lstStyle>
            <a:lvl1pPr algn="l">
              <a:defRPr sz="16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E815A2-3A44-4BA6-ADC7-DD975CAE7C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7338" y="4913313"/>
            <a:ext cx="8064500" cy="161925"/>
          </a:xfrm>
        </p:spPr>
        <p:txBody>
          <a:bodyPr/>
          <a:lstStyle>
            <a:lvl1pPr algn="l"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B25DC1F5-1DEC-4FC9-A202-F320DBD11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87337"/>
            <a:ext cx="54145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9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>
            <a:extLst>
              <a:ext uri="{FF2B5EF4-FFF2-40B4-BE49-F238E27FC236}">
                <a16:creationId xmlns:a16="http://schemas.microsoft.com/office/drawing/2014/main" id="{42ECBF6E-84AD-478E-AC03-67DBF2E8441B}"/>
              </a:ext>
            </a:extLst>
          </p:cNvPr>
          <p:cNvCxnSpPr/>
          <p:nvPr/>
        </p:nvCxnSpPr>
        <p:spPr>
          <a:xfrm>
            <a:off x="285750" y="1008063"/>
            <a:ext cx="80645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7">
            <a:extLst>
              <a:ext uri="{FF2B5EF4-FFF2-40B4-BE49-F238E27FC236}">
                <a16:creationId xmlns:a16="http://schemas.microsoft.com/office/drawing/2014/main" id="{BADC0B5A-C90A-4C96-843E-88B3EDFF384B}"/>
              </a:ext>
            </a:extLst>
          </p:cNvPr>
          <p:cNvCxnSpPr/>
          <p:nvPr/>
        </p:nvCxnSpPr>
        <p:spPr>
          <a:xfrm>
            <a:off x="287338" y="4887913"/>
            <a:ext cx="80645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47725E1-C38F-4027-BE9F-C46F8C71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913313"/>
            <a:ext cx="82804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800" b="1">
                <a:latin typeface="Verdana" panose="020B0604030504040204" pitchFamily="34" charset="0"/>
              </a:rPr>
              <a:t>© FH AACHEN </a:t>
            </a:r>
            <a:r>
              <a:rPr lang="de-DE" altLang="de-DE" sz="800">
                <a:latin typeface="Verdana" panose="020B0604030504040204" pitchFamily="34" charset="0"/>
              </a:rPr>
              <a:t>UNIVERSITY OF APPLIED SCIENCES	</a:t>
            </a:r>
            <a:fld id="{22882F14-A2EE-4B48-B8BA-E50732DD6818}" type="datetime4">
              <a:rPr lang="de-DE" altLang="de-DE" sz="800">
                <a:latin typeface="Verdana" panose="020B0604030504040204" pitchFamily="34" charset="0"/>
              </a:rPr>
              <a:pPr eaLnBrk="1" hangingPunct="1"/>
              <a:t>11. April 2026</a:t>
            </a:fld>
            <a:r>
              <a:rPr lang="de-DE" altLang="de-DE" sz="800">
                <a:latin typeface="Verdana" panose="020B0604030504040204" pitchFamily="34" charset="0"/>
              </a:rPr>
              <a:t>  |  </a:t>
            </a:r>
            <a:fld id="{9B6B56D9-A15A-4EFF-8E3B-CF8E908FA756}" type="slidenum">
              <a:rPr lang="de-DE" altLang="de-DE" sz="800">
                <a:latin typeface="Verdana" panose="020B0604030504040204" pitchFamily="34" charset="0"/>
              </a:rPr>
              <a:pPr eaLnBrk="1" hangingPunct="1"/>
              <a:t>‹Nr.›</a:t>
            </a:fld>
            <a:endParaRPr lang="de-DE" altLang="de-DE" sz="800">
              <a:latin typeface="Verdana" panose="020B0604030504040204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8000" y="215999"/>
            <a:ext cx="8064000" cy="720295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8000" y="1152000"/>
            <a:ext cx="8064000" cy="360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0" indent="0">
              <a:spcBef>
                <a:spcPts val="2000"/>
              </a:spcBef>
              <a:buNone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723900" indent="-368300">
              <a:buFont typeface="Verdana" pitchFamily="34" charset="0"/>
              <a:buChar char="&gt;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0" indent="0">
              <a:spcBef>
                <a:spcPts val="1600"/>
              </a:spcBef>
              <a:buFontTx/>
              <a:buNone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723900" indent="-368300">
              <a:buFont typeface="Verdana" pitchFamily="34" charset="0"/>
              <a:buChar char="&gt;"/>
              <a:defRPr sz="1600">
                <a:solidFill>
                  <a:schemeClr val="tx1"/>
                </a:solidFill>
                <a:latin typeface="Verdana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81D112-8877-4513-9C14-959AD82EE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87337"/>
            <a:ext cx="54145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20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>
            <a:extLst>
              <a:ext uri="{FF2B5EF4-FFF2-40B4-BE49-F238E27FC236}">
                <a16:creationId xmlns:a16="http://schemas.microsoft.com/office/drawing/2014/main" id="{255CEBF0-3FC6-4A9B-A23D-D21A82E2252E}"/>
              </a:ext>
            </a:extLst>
          </p:cNvPr>
          <p:cNvCxnSpPr/>
          <p:nvPr/>
        </p:nvCxnSpPr>
        <p:spPr>
          <a:xfrm>
            <a:off x="287338" y="1008063"/>
            <a:ext cx="80645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7">
            <a:extLst>
              <a:ext uri="{FF2B5EF4-FFF2-40B4-BE49-F238E27FC236}">
                <a16:creationId xmlns:a16="http://schemas.microsoft.com/office/drawing/2014/main" id="{C69B31BE-3639-4AC2-9CD0-4287ECA02296}"/>
              </a:ext>
            </a:extLst>
          </p:cNvPr>
          <p:cNvCxnSpPr/>
          <p:nvPr/>
        </p:nvCxnSpPr>
        <p:spPr>
          <a:xfrm>
            <a:off x="287338" y="4887913"/>
            <a:ext cx="80645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7EB791A8-E555-41C4-8666-3F6782E8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913313"/>
            <a:ext cx="82804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0772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800" b="1">
                <a:latin typeface="Verdana" panose="020B0604030504040204" pitchFamily="34" charset="0"/>
              </a:rPr>
              <a:t>© FH AACHEN </a:t>
            </a:r>
            <a:r>
              <a:rPr lang="de-DE" altLang="de-DE" sz="800">
                <a:latin typeface="Verdana" panose="020B0604030504040204" pitchFamily="34" charset="0"/>
              </a:rPr>
              <a:t>UNIVERSITY OF APPLIED SCIENCES	</a:t>
            </a:r>
            <a:fld id="{E98C4CEC-DC90-467A-96EF-29BC5D8F43A4}" type="datetime4">
              <a:rPr lang="de-DE" altLang="de-DE" sz="800">
                <a:latin typeface="Verdana" panose="020B0604030504040204" pitchFamily="34" charset="0"/>
              </a:rPr>
              <a:pPr eaLnBrk="1" hangingPunct="1"/>
              <a:t>11. April 2026</a:t>
            </a:fld>
            <a:r>
              <a:rPr lang="de-DE" altLang="de-DE" sz="800">
                <a:latin typeface="Verdana" panose="020B0604030504040204" pitchFamily="34" charset="0"/>
              </a:rPr>
              <a:t>  |  </a:t>
            </a:r>
            <a:fld id="{426B8BD2-FF04-4F29-AE14-01F3F4D56C7E}" type="slidenum">
              <a:rPr lang="de-DE" altLang="de-DE" sz="800">
                <a:latin typeface="Verdana" panose="020B0604030504040204" pitchFamily="34" charset="0"/>
              </a:rPr>
              <a:pPr eaLnBrk="1" hangingPunct="1"/>
              <a:t>‹Nr.›</a:t>
            </a:fld>
            <a:endParaRPr lang="de-DE" altLang="de-DE" sz="800">
              <a:latin typeface="Verdan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8000" y="1152000"/>
            <a:ext cx="3888000" cy="3600000"/>
          </a:xfrm>
        </p:spPr>
        <p:txBody>
          <a:bodyPr/>
          <a:lstStyle>
            <a:lvl1pPr>
              <a:defRPr sz="2400"/>
            </a:lvl1pPr>
            <a:lvl2pPr>
              <a:defRPr lang="de-DE" sz="24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>
              <a:defRPr sz="2000"/>
            </a:lvl3pPr>
            <a:lvl4pPr>
              <a:defRPr lang="de-DE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88000" y="216000"/>
            <a:ext cx="8064000" cy="720000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0"/>
          </p:nvPr>
        </p:nvSpPr>
        <p:spPr>
          <a:xfrm>
            <a:off x="4464000" y="1152000"/>
            <a:ext cx="3888000" cy="3600000"/>
          </a:xfrm>
        </p:spPr>
        <p:txBody>
          <a:bodyPr/>
          <a:lstStyle>
            <a:lvl1pPr>
              <a:defRPr sz="2400"/>
            </a:lvl1pPr>
            <a:lvl2pPr>
              <a:defRPr lang="de-DE" sz="24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>
              <a:defRPr sz="2000"/>
            </a:lvl3pPr>
            <a:lvl4pPr>
              <a:defRPr lang="de-DE" sz="16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B08C8F1E-1B66-4B2F-BE17-5A3ACAC79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287337"/>
            <a:ext cx="541451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2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anf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285750" y="864394"/>
            <a:ext cx="8064500" cy="1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287338" y="4887517"/>
            <a:ext cx="8064500" cy="11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287338" y="4913710"/>
            <a:ext cx="8280400" cy="9233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tabLst>
                <a:tab pos="6057900" algn="r"/>
              </a:tabLst>
              <a:defRPr/>
            </a:pPr>
            <a:r>
              <a:rPr lang="de-DE" sz="600" b="1" dirty="0">
                <a:latin typeface="Verdana" pitchFamily="34" charset="0"/>
              </a:rPr>
              <a:t>© FH AACHEN </a:t>
            </a:r>
            <a:r>
              <a:rPr lang="de-DE" sz="600" dirty="0">
                <a:latin typeface="Verdana" pitchFamily="34" charset="0"/>
              </a:rPr>
              <a:t>UNIVERSITY OF APPLIED SCIENCES	</a:t>
            </a:r>
            <a:fld id="{2D1084BD-6262-4A22-BBB7-9ABD029A916E}" type="datetime4">
              <a:rPr lang="de-DE" sz="600">
                <a:latin typeface="Verdana" pitchFamily="34" charset="0"/>
              </a:rPr>
              <a:pPr>
                <a:tabLst>
                  <a:tab pos="6057900" algn="r"/>
                </a:tabLst>
                <a:defRPr/>
              </a:pPr>
              <a:t>11. April 2026</a:t>
            </a:fld>
            <a:r>
              <a:rPr lang="de-DE" sz="600" dirty="0">
                <a:latin typeface="Verdana" pitchFamily="34" charset="0"/>
              </a:rPr>
              <a:t>  |  </a:t>
            </a:r>
            <a:fld id="{5AA2B3AE-1895-45C1-9F88-89FE24281A0A}" type="slidenum">
              <a:rPr lang="de-DE" sz="600">
                <a:latin typeface="Verdana" pitchFamily="34" charset="0"/>
              </a:rPr>
              <a:pPr>
                <a:tabLst>
                  <a:tab pos="6057900" algn="r"/>
                </a:tabLst>
                <a:defRPr/>
              </a:pPr>
              <a:t>‹Nr.›</a:t>
            </a:fld>
            <a:endParaRPr lang="de-DE" sz="600" dirty="0">
              <a:latin typeface="Verdana" pitchFamily="34" charset="0"/>
            </a:endParaRPr>
          </a:p>
        </p:txBody>
      </p:sp>
      <p:pic>
        <p:nvPicPr>
          <p:cNvPr id="9" name="Grafik 9" descr="FHAAC_RGB_oBL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4" y="215504"/>
            <a:ext cx="579437" cy="129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8000" y="216000"/>
            <a:ext cx="8064000" cy="540000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8000" y="1512000"/>
            <a:ext cx="8064000" cy="325181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600">
                <a:solidFill>
                  <a:schemeClr val="tx1"/>
                </a:solidFill>
                <a:latin typeface="Verdana" pitchFamily="34" charset="0"/>
              </a:defRPr>
            </a:lvl1pPr>
            <a:lvl2pPr marL="0" indent="0">
              <a:spcBef>
                <a:spcPts val="1500"/>
              </a:spcBef>
              <a:buNone/>
              <a:defRPr sz="1800">
                <a:solidFill>
                  <a:schemeClr val="tx1"/>
                </a:solidFill>
                <a:latin typeface="Verdana" pitchFamily="34" charset="0"/>
              </a:defRPr>
            </a:lvl2pPr>
            <a:lvl3pPr marL="542925" indent="-276225">
              <a:buFont typeface="Verdana" pitchFamily="34" charset="0"/>
              <a:buChar char="&gt;"/>
              <a:defRPr sz="1800">
                <a:solidFill>
                  <a:schemeClr val="tx1"/>
                </a:solidFill>
                <a:latin typeface="Verdana" pitchFamily="34" charset="0"/>
              </a:defRPr>
            </a:lvl3pPr>
            <a:lvl4pPr marL="0" indent="0">
              <a:spcBef>
                <a:spcPts val="1200"/>
              </a:spcBef>
              <a:buFontTx/>
              <a:buNone/>
              <a:defRPr sz="1200" baseline="0">
                <a:solidFill>
                  <a:schemeClr val="tx1"/>
                </a:solidFill>
                <a:latin typeface="Verdana" pitchFamily="34" charset="0"/>
              </a:defRPr>
            </a:lvl4pPr>
            <a:lvl5pPr marL="542925" indent="-276225">
              <a:buFont typeface="Verdana" pitchFamily="34" charset="0"/>
              <a:buChar char="&gt;"/>
              <a:defRPr sz="1200">
                <a:solidFill>
                  <a:schemeClr val="tx1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47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175B4722-BE97-4755-8CF3-CBB4B96B96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258C1E42-D228-4B11-B6D7-E5E9C933FE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788AB-7B91-4C24-8860-8411E7EBF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26A3A37-BBFE-4A45-85C8-4B6ED21A5B71}" type="datetime4">
              <a:rPr lang="de-DE"/>
              <a:pPr>
                <a:defRPr/>
              </a:pPr>
              <a:t>11. April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2A8315-A4B2-4EE9-9D2D-69DEF1237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95E61D-5910-4AFE-852A-D9602E7E6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Verdana" panose="020B0604030504040204" pitchFamily="34" charset="0"/>
              </a:defRPr>
            </a:lvl1pPr>
          </a:lstStyle>
          <a:p>
            <a:fld id="{290F4B4B-8404-41FB-86BF-3B41F74398F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200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723900" indent="-368300" algn="l" rtl="0" eaLnBrk="1" fontAlgn="base" hangingPunct="1">
        <a:spcBef>
          <a:spcPct val="20000"/>
        </a:spcBef>
        <a:spcAft>
          <a:spcPct val="0"/>
        </a:spcAft>
        <a:buFont typeface="Verdana" panose="020B0604030504040204" pitchFamily="34" charset="0"/>
        <a:buChar char="&gt;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ts val="16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723900" indent="-3683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>
            <a:extLst>
              <a:ext uri="{FF2B5EF4-FFF2-40B4-BE49-F238E27FC236}">
                <a16:creationId xmlns:a16="http://schemas.microsoft.com/office/drawing/2014/main" id="{DD0CCCE7-0B46-4B1A-8FE2-D37C90ECE0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>
            <a:extLst>
              <a:ext uri="{FF2B5EF4-FFF2-40B4-BE49-F238E27FC236}">
                <a16:creationId xmlns:a16="http://schemas.microsoft.com/office/drawing/2014/main" id="{DDBE83AA-7784-4942-A2B5-0B6A02645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AC175B-BBFC-4FAE-A75B-E27865BD7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AA9EE4F3-1094-4A73-B20E-56DA99B60AC1}" type="datetime4">
              <a:rPr lang="de-DE"/>
              <a:pPr>
                <a:defRPr/>
              </a:pPr>
              <a:t>11. April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35E69-2AB8-4DA2-9152-532029CF6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6BED92-4939-41A9-B47C-D70FD75D4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Verdana" panose="020B0604030504040204" pitchFamily="34" charset="0"/>
              </a:defRPr>
            </a:lvl1pPr>
          </a:lstStyle>
          <a:p>
            <a:fld id="{511C6298-32B6-46B3-AAB0-44DA4C696CD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4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723900" indent="-355600" algn="l" rtl="0" eaLnBrk="0" fontAlgn="base" hangingPunct="0">
        <a:spcBef>
          <a:spcPct val="20000"/>
        </a:spcBef>
        <a:spcAft>
          <a:spcPct val="0"/>
        </a:spcAft>
        <a:buFont typeface="Verdana" panose="020B0604030504040204" pitchFamily="34" charset="0"/>
        <a:buChar char="&gt;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ts val="16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723900" indent="-3683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.png"/><Relationship Id="rId18" Type="http://schemas.openxmlformats.org/officeDocument/2006/relationships/image" Target="../media/image54.jpeg"/><Relationship Id="rId3" Type="http://schemas.openxmlformats.org/officeDocument/2006/relationships/image" Target="../media/image41.jpeg"/><Relationship Id="rId21" Type="http://schemas.openxmlformats.org/officeDocument/2006/relationships/image" Target="../media/image56.jpeg"/><Relationship Id="rId7" Type="http://schemas.openxmlformats.org/officeDocument/2006/relationships/image" Target="../media/image45.jpeg"/><Relationship Id="rId12" Type="http://schemas.openxmlformats.org/officeDocument/2006/relationships/image" Target="../media/image50.jp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jp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8.jpeg"/><Relationship Id="rId19" Type="http://schemas.openxmlformats.org/officeDocument/2006/relationships/image" Target="../media/image55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Relationship Id="rId1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l-kordy@fh-aachen.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99mobest.uni-koeln.de/" TargetMode="External"/><Relationship Id="rId5" Type="http://schemas.openxmlformats.org/officeDocument/2006/relationships/hyperlink" Target="http://www.fh-aachen.de/" TargetMode="External"/><Relationship Id="rId4" Type="http://schemas.openxmlformats.org/officeDocument/2006/relationships/hyperlink" Target="mailto:t.el-kordy@fz-juelich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6970C05B-5C5A-44F3-9777-EEC11391FCA3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287338" y="682420"/>
            <a:ext cx="8173094" cy="1817322"/>
          </a:xfrm>
        </p:spPr>
        <p:txBody>
          <a:bodyPr/>
          <a:lstStyle/>
          <a:p>
            <a:pPr eaLnBrk="1" hangingPunct="1"/>
            <a:br>
              <a:rPr lang="en-US" altLang="de-DE" sz="2400" b="1" dirty="0">
                <a:solidFill>
                  <a:srgbClr val="00B1A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400" b="1" dirty="0">
                <a:solidFill>
                  <a:srgbClr val="00B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Development of a Remote Automated Target Assembly for Accelerator-Based Mo-99 Production</a:t>
            </a:r>
            <a:endParaRPr lang="de-DE" alt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Untertitel 2">
            <a:extLst>
              <a:ext uri="{FF2B5EF4-FFF2-40B4-BE49-F238E27FC236}">
                <a16:creationId xmlns:a16="http://schemas.microsoft.com/office/drawing/2014/main" id="{5CE199B8-20D6-4ADA-BDB8-19A2F92AC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38" y="2838862"/>
            <a:ext cx="8064500" cy="1440160"/>
          </a:xfrm>
        </p:spPr>
        <p:txBody>
          <a:bodyPr/>
          <a:lstStyle/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Tarek El-Kordy</a:t>
            </a: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14.04.2026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ICANS XXV</a:t>
            </a:r>
          </a:p>
        </p:txBody>
      </p:sp>
      <p:sp>
        <p:nvSpPr>
          <p:cNvPr id="8196" name="Fußzeilenplatzhalter 3">
            <a:extLst>
              <a:ext uri="{FF2B5EF4-FFF2-40B4-BE49-F238E27FC236}">
                <a16:creationId xmlns:a16="http://schemas.microsoft.com/office/drawing/2014/main" id="{90DCF7BC-C906-4131-B822-6392F17785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Verdana" panose="020B0604030504040204" pitchFamily="34" charset="0"/>
              <a:buChar char="&gt;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16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800" b="1" dirty="0">
                <a:solidFill>
                  <a:schemeClr val="bg1"/>
                </a:solidFill>
              </a:rPr>
              <a:t>© FH AACHEN </a:t>
            </a:r>
            <a:r>
              <a:rPr lang="de-DE" altLang="de-DE" sz="800" dirty="0">
                <a:solidFill>
                  <a:schemeClr val="bg1"/>
                </a:solidFill>
              </a:rPr>
              <a:t>UNIVERSITY OF APPLIED SCIENCES  |  REKTOR  |  BAYERNALLEE 11  |  52066 AACHEN  |  WWW.FH-AACHEN.DE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EFAE4A-7D4D-4717-9CBC-33EBE30E4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1331640" y="4495860"/>
            <a:ext cx="1752691" cy="57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AD850-084E-4B32-851C-0066FBCEC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0" y="4519772"/>
            <a:ext cx="1676400" cy="483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5D481-9424-470C-865B-9B33A7E60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40" y="4557741"/>
            <a:ext cx="1553241" cy="455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5CBF6-CDE3-41D9-A3E9-2DBCA36316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4116"/>
          <a:stretch/>
        </p:blipFill>
        <p:spPr>
          <a:xfrm>
            <a:off x="188640" y="4519772"/>
            <a:ext cx="1025139" cy="4935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412486-6AA5-FFBD-0325-EA260E756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2084" y="4201823"/>
            <a:ext cx="2261939" cy="1167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Querschnitt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der Target-Station</a:t>
            </a:r>
          </a:p>
        </p:txBody>
      </p:sp>
      <p:pic>
        <p:nvPicPr>
          <p:cNvPr id="4" name="Grafik 3" descr="Ein Bild, das Rechteck, Farbigkeit, parallel, Quadrat enthält.&#10;&#10;KI-generierte Inhalte können fehlerhaft sein.">
            <a:extLst>
              <a:ext uri="{FF2B5EF4-FFF2-40B4-BE49-F238E27FC236}">
                <a16:creationId xmlns:a16="http://schemas.microsoft.com/office/drawing/2014/main" id="{2AEDDAA8-A4F2-4BF1-BD33-40D5FF15B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94" y="843558"/>
            <a:ext cx="6858000" cy="4181935"/>
          </a:xfrm>
          <a:prstGeom prst="rect">
            <a:avLst/>
          </a:prstGeom>
        </p:spPr>
      </p:pic>
      <p:pic>
        <p:nvPicPr>
          <p:cNvPr id="7" name="Grafik 6" descr="Ein Bild, das Rechteck, Quadrat, Bild, Kunst enthält.&#10;&#10;KI-generierte Inhalte können fehlerhaft sein.">
            <a:extLst>
              <a:ext uri="{FF2B5EF4-FFF2-40B4-BE49-F238E27FC236}">
                <a16:creationId xmlns:a16="http://schemas.microsoft.com/office/drawing/2014/main" id="{2D4F0655-938A-4960-8A95-EB75D2D12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" y="0"/>
            <a:ext cx="9131012" cy="51435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B884D57-0A5E-44E4-ABC8-4200EF0BACF4}"/>
              </a:ext>
            </a:extLst>
          </p:cNvPr>
          <p:cNvSpPr/>
          <p:nvPr/>
        </p:nvSpPr>
        <p:spPr>
          <a:xfrm>
            <a:off x="5508104" y="4626670"/>
            <a:ext cx="1008112" cy="27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Ta-Target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D1E1D73-29C4-4886-B26C-1A35091A6115}"/>
              </a:ext>
            </a:extLst>
          </p:cNvPr>
          <p:cNvCxnSpPr>
            <a:cxnSpLocks/>
          </p:cNvCxnSpPr>
          <p:nvPr/>
        </p:nvCxnSpPr>
        <p:spPr>
          <a:xfrm flipH="1" flipV="1">
            <a:off x="4716016" y="3461585"/>
            <a:ext cx="864096" cy="1266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084E70E-3CBB-4C04-8A3E-452D1ADB5079}"/>
              </a:ext>
            </a:extLst>
          </p:cNvPr>
          <p:cNvSpPr/>
          <p:nvPr/>
        </p:nvSpPr>
        <p:spPr>
          <a:xfrm>
            <a:off x="7444989" y="3972257"/>
            <a:ext cx="1512168" cy="31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H</a:t>
            </a:r>
            <a:r>
              <a:rPr lang="de-DE" sz="1400" baseline="-25000" dirty="0"/>
              <a:t>2</a:t>
            </a:r>
            <a:r>
              <a:rPr lang="de-DE" sz="1400" dirty="0"/>
              <a:t>O Moderator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9C545A1-8249-48D7-A73A-3D7B2B6FD176}"/>
              </a:ext>
            </a:extLst>
          </p:cNvPr>
          <p:cNvCxnSpPr>
            <a:cxnSpLocks/>
          </p:cNvCxnSpPr>
          <p:nvPr/>
        </p:nvCxnSpPr>
        <p:spPr>
          <a:xfrm flipH="1" flipV="1">
            <a:off x="5072528" y="3380690"/>
            <a:ext cx="2523808" cy="6312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1329E5D9-71D2-46EC-B039-3035DB57D748}"/>
              </a:ext>
            </a:extLst>
          </p:cNvPr>
          <p:cNvSpPr/>
          <p:nvPr/>
        </p:nvSpPr>
        <p:spPr>
          <a:xfrm>
            <a:off x="7104341" y="2690312"/>
            <a:ext cx="1074768" cy="27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Mo-Target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B99E32C-FD87-4287-9304-949B2C4D40D5}"/>
              </a:ext>
            </a:extLst>
          </p:cNvPr>
          <p:cNvCxnSpPr>
            <a:cxnSpLocks/>
          </p:cNvCxnSpPr>
          <p:nvPr/>
        </p:nvCxnSpPr>
        <p:spPr>
          <a:xfrm flipH="1">
            <a:off x="4932040" y="2934525"/>
            <a:ext cx="2271844" cy="3586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ABEE4C0E-7B3A-46EC-82B7-CC3DE6DED76B}"/>
              </a:ext>
            </a:extLst>
          </p:cNvPr>
          <p:cNvSpPr/>
          <p:nvPr/>
        </p:nvSpPr>
        <p:spPr>
          <a:xfrm>
            <a:off x="7203884" y="937908"/>
            <a:ext cx="1472572" cy="250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MgO </a:t>
            </a:r>
            <a:r>
              <a:rPr lang="de-DE" sz="1400" dirty="0" err="1"/>
              <a:t>Reflector</a:t>
            </a:r>
            <a:endParaRPr lang="de-DE" sz="1400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4056875-ABF4-4880-9562-55A6C6CA8DE0}"/>
              </a:ext>
            </a:extLst>
          </p:cNvPr>
          <p:cNvCxnSpPr>
            <a:cxnSpLocks/>
          </p:cNvCxnSpPr>
          <p:nvPr/>
        </p:nvCxnSpPr>
        <p:spPr>
          <a:xfrm flipH="1">
            <a:off x="5580112" y="1096670"/>
            <a:ext cx="1703844" cy="16035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20259310-5E48-4714-AF64-50688D0D9395}"/>
              </a:ext>
            </a:extLst>
          </p:cNvPr>
          <p:cNvSpPr/>
          <p:nvPr/>
        </p:nvSpPr>
        <p:spPr>
          <a:xfrm>
            <a:off x="64306" y="424669"/>
            <a:ext cx="1342274" cy="26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Pb</a:t>
            </a:r>
            <a:r>
              <a:rPr lang="de-DE" sz="1400" dirty="0"/>
              <a:t> </a:t>
            </a:r>
            <a:r>
              <a:rPr lang="de-DE" sz="1400" dirty="0" err="1"/>
              <a:t>Shielding</a:t>
            </a:r>
            <a:endParaRPr lang="de-DE" sz="1400" dirty="0"/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C53D48C-6559-485C-BA47-3F31B7038A50}"/>
              </a:ext>
            </a:extLst>
          </p:cNvPr>
          <p:cNvCxnSpPr>
            <a:cxnSpLocks/>
          </p:cNvCxnSpPr>
          <p:nvPr/>
        </p:nvCxnSpPr>
        <p:spPr>
          <a:xfrm>
            <a:off x="1331640" y="639668"/>
            <a:ext cx="720080" cy="457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740EE5C5-7AFA-4513-BF03-8843F490AA42}"/>
              </a:ext>
            </a:extLst>
          </p:cNvPr>
          <p:cNvSpPr/>
          <p:nvPr/>
        </p:nvSpPr>
        <p:spPr>
          <a:xfrm>
            <a:off x="78202" y="2527552"/>
            <a:ext cx="1469462" cy="260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BPE </a:t>
            </a:r>
            <a:r>
              <a:rPr lang="de-DE" sz="1400" dirty="0" err="1"/>
              <a:t>Shielding</a:t>
            </a:r>
            <a:endParaRPr lang="de-DE" sz="1400" dirty="0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138CB98-96C5-43F7-97FA-A443E61E2066}"/>
              </a:ext>
            </a:extLst>
          </p:cNvPr>
          <p:cNvCxnSpPr>
            <a:cxnSpLocks/>
          </p:cNvCxnSpPr>
          <p:nvPr/>
        </p:nvCxnSpPr>
        <p:spPr>
          <a:xfrm flipV="1">
            <a:off x="1524348" y="2267787"/>
            <a:ext cx="165238" cy="2835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7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  <a:ea typeface="+mn-ea"/>
                <a:cs typeface="+mn-cs"/>
              </a:rPr>
              <a:t>TMR (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Transparenter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Reflektor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)</a:t>
            </a:r>
          </a:p>
        </p:txBody>
      </p:sp>
      <p:pic>
        <p:nvPicPr>
          <p:cNvPr id="5" name="Grafik 4" descr="Ein Bild, das Screenshot, Rechteck, Kunst enthält.&#10;&#10;KI-generierte Inhalte können fehlerhaft sein.">
            <a:extLst>
              <a:ext uri="{FF2B5EF4-FFF2-40B4-BE49-F238E27FC236}">
                <a16:creationId xmlns:a16="http://schemas.microsoft.com/office/drawing/2014/main" id="{4FA95A05-F526-4A04-9AD4-7CE52373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51570"/>
            <a:ext cx="6858000" cy="3857625"/>
          </a:xfrm>
          <a:prstGeom prst="rect">
            <a:avLst/>
          </a:prstGeom>
        </p:spPr>
      </p:pic>
      <p:pic>
        <p:nvPicPr>
          <p:cNvPr id="4" name="Grafik 3" descr="Ein Bild, das Mobiliar, Tisch, Screenshot, Im Haus enthält.&#10;&#10;KI-generierte Inhalte können fehlerhaft sein.">
            <a:extLst>
              <a:ext uri="{FF2B5EF4-FFF2-40B4-BE49-F238E27FC236}">
                <a16:creationId xmlns:a16="http://schemas.microsoft.com/office/drawing/2014/main" id="{92E78B46-DDB6-42E5-8DED-2ECCDD8F0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  <a:ea typeface="+mn-ea"/>
                <a:cs typeface="+mn-cs"/>
              </a:rPr>
              <a:t>TMR (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Transparenter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Reflektor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)</a:t>
            </a:r>
          </a:p>
        </p:txBody>
      </p:sp>
      <p:pic>
        <p:nvPicPr>
          <p:cNvPr id="5" name="Grafik 4" descr="Ein Bild, das Screenshot, Rechteck enthält.&#10;&#10;KI-generierte Inhalte können fehlerhaft sein.">
            <a:extLst>
              <a:ext uri="{FF2B5EF4-FFF2-40B4-BE49-F238E27FC236}">
                <a16:creationId xmlns:a16="http://schemas.microsoft.com/office/drawing/2014/main" id="{3AC4F5A6-0B51-41E0-897D-BD83DFB66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51570"/>
            <a:ext cx="6858000" cy="3857625"/>
          </a:xfrm>
          <a:prstGeom prst="rect">
            <a:avLst/>
          </a:prstGeom>
        </p:spPr>
      </p:pic>
      <p:pic>
        <p:nvPicPr>
          <p:cNvPr id="4" name="Grafik 3" descr="Ein Bild, das Mobiliar, Im Haus, Screenshot, Tisch enthält.&#10;&#10;KI-generierte Inhalte können fehlerhaft sein.">
            <a:extLst>
              <a:ext uri="{FF2B5EF4-FFF2-40B4-BE49-F238E27FC236}">
                <a16:creationId xmlns:a16="http://schemas.microsoft.com/office/drawing/2014/main" id="{3140B555-96D7-448F-BA07-F38FA0EEB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9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  <a:ea typeface="+mn-ea"/>
                <a:cs typeface="+mn-cs"/>
              </a:rPr>
              <a:t>TMR (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Transparenter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Reflektor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)</a:t>
            </a:r>
          </a:p>
        </p:txBody>
      </p:sp>
      <p:pic>
        <p:nvPicPr>
          <p:cNvPr id="6" name="Grafik 5" descr="Ein Bild, das Mobiliar, Tisch, Im Haus, Stuhl enthält.&#10;&#10;KI-generierte Inhalte können fehlerhaft sein.">
            <a:extLst>
              <a:ext uri="{FF2B5EF4-FFF2-40B4-BE49-F238E27FC236}">
                <a16:creationId xmlns:a16="http://schemas.microsoft.com/office/drawing/2014/main" id="{F397C043-DBAB-4C18-A515-607384C4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8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Anbringen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der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mobilen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Abschirmung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Grafik 3" descr="Ein Bild, das Maßstabsmodell, Haus, Spielzeug, Im Haus enthält.&#10;&#10;KI-generierte Inhalte können fehlerhaft sein.">
            <a:extLst>
              <a:ext uri="{FF2B5EF4-FFF2-40B4-BE49-F238E27FC236}">
                <a16:creationId xmlns:a16="http://schemas.microsoft.com/office/drawing/2014/main" id="{940E6558-1DE9-424F-9D60-C8BAAFB2E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0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Arial" charset="0"/>
                <a:ea typeface="+mn-ea"/>
                <a:cs typeface="+mn-cs"/>
              </a:rPr>
              <a:t>Anbringen</a:t>
            </a:r>
            <a:r>
              <a:rPr lang="en-US" sz="2800" dirty="0">
                <a:latin typeface="Arial" charset="0"/>
                <a:ea typeface="+mn-ea"/>
                <a:cs typeface="+mn-cs"/>
              </a:rPr>
              <a:t> der </a:t>
            </a:r>
            <a:r>
              <a:rPr lang="en-US" sz="2800" dirty="0" err="1">
                <a:latin typeface="Arial" charset="0"/>
                <a:ea typeface="+mn-ea"/>
                <a:cs typeface="+mn-cs"/>
              </a:rPr>
              <a:t>mobilen</a:t>
            </a:r>
            <a:r>
              <a:rPr lang="en-US" sz="2800" dirty="0">
                <a:latin typeface="Arial" charset="0"/>
                <a:ea typeface="+mn-ea"/>
                <a:cs typeface="+mn-cs"/>
              </a:rPr>
              <a:t> </a:t>
            </a:r>
            <a:r>
              <a:rPr lang="en-US" sz="2800" dirty="0" err="1">
                <a:latin typeface="Arial" charset="0"/>
                <a:ea typeface="+mn-ea"/>
                <a:cs typeface="+mn-cs"/>
              </a:rPr>
              <a:t>Abschirmung</a:t>
            </a:r>
            <a:r>
              <a:rPr lang="en-US" sz="2800" dirty="0">
                <a:latin typeface="Arial" charset="0"/>
                <a:ea typeface="+mn-ea"/>
                <a:cs typeface="+mn-cs"/>
              </a:rPr>
              <a:t> (transparent)</a:t>
            </a:r>
          </a:p>
        </p:txBody>
      </p:sp>
      <p:pic>
        <p:nvPicPr>
          <p:cNvPr id="4" name="Grafik 3" descr="Ein Bild, das Maßstabsmodell, Spielzeug, Im Haus enthält.&#10;&#10;KI-generierte Inhalte können fehlerhaft sein.">
            <a:extLst>
              <a:ext uri="{FF2B5EF4-FFF2-40B4-BE49-F238E27FC236}">
                <a16:creationId xmlns:a16="http://schemas.microsoft.com/office/drawing/2014/main" id="{19F9F546-ED3C-41DA-9DCA-03179B58B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4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Grafik 3" descr="Ein Bild, das Maßstabsmodell, Tisch, Wand, Im Haus enthält.&#10;&#10;KI-generierte Inhalte können fehlerhaft sein.">
            <a:extLst>
              <a:ext uri="{FF2B5EF4-FFF2-40B4-BE49-F238E27FC236}">
                <a16:creationId xmlns:a16="http://schemas.microsoft.com/office/drawing/2014/main" id="{33529A04-3C23-482A-9E9B-77D2F76A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6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Gesamtaufbau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Grafik 4" descr="Ein Bild, das Rad, Maßstabsmodell, Spielzeug enthält.&#10;&#10;KI-generierte Inhalte können fehlerhaft sein.">
            <a:extLst>
              <a:ext uri="{FF2B5EF4-FFF2-40B4-BE49-F238E27FC236}">
                <a16:creationId xmlns:a16="http://schemas.microsoft.com/office/drawing/2014/main" id="{06420547-67F9-44B3-9BF0-75BB9AD69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Austauschstation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in der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Heißzelle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Grafik 3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1A4B5004-7B14-4468-BE61-C3E7814D7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Austauschstation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in der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Heißzelle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Grafik 3" descr="Ein Bild, das Screenshot, Maßstabsmodell enthält.&#10;&#10;KI-generierte Inhalte können fehlerhaft sein.">
            <a:extLst>
              <a:ext uri="{FF2B5EF4-FFF2-40B4-BE49-F238E27FC236}">
                <a16:creationId xmlns:a16="http://schemas.microsoft.com/office/drawing/2014/main" id="{986CAA39-67DA-4987-B3FF-00204E6DE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9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Radiotracer Technetium-99m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20F1F5-11F9-4C39-B40D-D19EC046D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"/>
          <a:stretch/>
        </p:blipFill>
        <p:spPr>
          <a:xfrm>
            <a:off x="5189745" y="2356391"/>
            <a:ext cx="3420410" cy="236064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CB9860D-3422-42F4-BB59-57300DB6350F}"/>
              </a:ext>
            </a:extLst>
          </p:cNvPr>
          <p:cNvSpPr/>
          <p:nvPr/>
        </p:nvSpPr>
        <p:spPr>
          <a:xfrm>
            <a:off x="5760141" y="4651877"/>
            <a:ext cx="2678030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IMV 2007 Nuclear Medicine Market Summary Report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61F40903-B3DC-C63C-1415-BC2F721E62F3}"/>
              </a:ext>
            </a:extLst>
          </p:cNvPr>
          <p:cNvSpPr txBox="1"/>
          <p:nvPr/>
        </p:nvSpPr>
        <p:spPr>
          <a:xfrm>
            <a:off x="276305" y="1235262"/>
            <a:ext cx="83165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kern="1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400" kern="100" dirty="0">
                <a:cs typeface="Arial" panose="020B0604020202020204" pitchFamily="34" charset="0"/>
              </a:rPr>
              <a:t>30 million diagnostic nuclear medical procedures annually worldwide</a:t>
            </a:r>
          </a:p>
          <a:p>
            <a:r>
              <a:rPr lang="en-US" sz="1400" kern="100" dirty="0"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en-US" sz="1400" kern="100" dirty="0">
                <a:cs typeface="Arial" panose="020B0604020202020204" pitchFamily="34" charset="0"/>
              </a:rPr>
              <a:t> Most widely used radioisotope in diagnostic medicine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Germany: approx. 60,000 diagnostic exams weekly </a:t>
            </a:r>
            <a:r>
              <a:rPr lang="en-US" sz="1400" kern="1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kern="100" dirty="0">
                <a:cs typeface="Arial" panose="020B0604020202020204" pitchFamily="34" charset="0"/>
              </a:rPr>
              <a:t>2400 Ci </a:t>
            </a:r>
            <a:r>
              <a:rPr lang="en-US" sz="1400" kern="100" baseline="30000" dirty="0">
                <a:cs typeface="Arial" panose="020B0604020202020204" pitchFamily="34" charset="0"/>
              </a:rPr>
              <a:t>99</a:t>
            </a:r>
            <a:r>
              <a:rPr lang="en-US" sz="1400" kern="100" dirty="0">
                <a:cs typeface="Arial" panose="020B0604020202020204" pitchFamily="34" charset="0"/>
              </a:rPr>
              <a:t>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100" dirty="0">
              <a:latin typeface="Calibri" panose="020F0502020204030204" pitchFamily="34" charset="0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BBFDBE4-19FA-15D7-6757-39906F651B12}"/>
              </a:ext>
            </a:extLst>
          </p:cNvPr>
          <p:cNvCxnSpPr>
            <a:cxnSpLocks/>
          </p:cNvCxnSpPr>
          <p:nvPr/>
        </p:nvCxnSpPr>
        <p:spPr>
          <a:xfrm flipV="1">
            <a:off x="3290926" y="2744690"/>
            <a:ext cx="1083109" cy="35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17">
                <a:extLst>
                  <a:ext uri="{FF2B5EF4-FFF2-40B4-BE49-F238E27FC236}">
                    <a16:creationId xmlns:a16="http://schemas.microsoft.com/office/drawing/2014/main" id="{02CB6AEE-FE3A-1B73-1C81-4E511EF72138}"/>
                  </a:ext>
                </a:extLst>
              </p:cNvPr>
              <p:cNvSpPr txBox="1"/>
              <p:nvPr/>
            </p:nvSpPr>
            <p:spPr>
              <a:xfrm>
                <a:off x="4371684" y="2543598"/>
                <a:ext cx="953852" cy="47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99</m:t>
                          </m:r>
                        </m:sup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𝑇𝑐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17">
                <a:extLst>
                  <a:ext uri="{FF2B5EF4-FFF2-40B4-BE49-F238E27FC236}">
                    <a16:creationId xmlns:a16="http://schemas.microsoft.com/office/drawing/2014/main" id="{02CB6AEE-FE3A-1B73-1C81-4E511EF72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84" y="2543598"/>
                <a:ext cx="953852" cy="470450"/>
              </a:xfrm>
              <a:prstGeom prst="rect">
                <a:avLst/>
              </a:prstGeom>
              <a:blipFill>
                <a:blip r:embed="rId4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19">
                <a:extLst>
                  <a:ext uri="{FF2B5EF4-FFF2-40B4-BE49-F238E27FC236}">
                    <a16:creationId xmlns:a16="http://schemas.microsoft.com/office/drawing/2014/main" id="{0890B21B-F87E-6DAF-B275-2FDA64BDBECB}"/>
                  </a:ext>
                </a:extLst>
              </p:cNvPr>
              <p:cNvSpPr txBox="1"/>
              <p:nvPr/>
            </p:nvSpPr>
            <p:spPr>
              <a:xfrm>
                <a:off x="2850323" y="2399220"/>
                <a:ext cx="19619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de-DE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de-DE" sz="1400" i="0">
                          <a:latin typeface="Cambria Math" panose="02040503050406030204" pitchFamily="18" charset="0"/>
                        </a:rPr>
                        <m:t> 141 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" name="Textfeld 19">
                <a:extLst>
                  <a:ext uri="{FF2B5EF4-FFF2-40B4-BE49-F238E27FC236}">
                    <a16:creationId xmlns:a16="http://schemas.microsoft.com/office/drawing/2014/main" id="{0890B21B-F87E-6DAF-B275-2FDA64BDB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323" y="2399220"/>
                <a:ext cx="1961964" cy="307777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21">
                <a:extLst>
                  <a:ext uri="{FF2B5EF4-FFF2-40B4-BE49-F238E27FC236}">
                    <a16:creationId xmlns:a16="http://schemas.microsoft.com/office/drawing/2014/main" id="{E7A89C67-0867-DC42-3397-CF53AE27E409}"/>
                  </a:ext>
                </a:extLst>
              </p:cNvPr>
              <p:cNvSpPr txBox="1"/>
              <p:nvPr/>
            </p:nvSpPr>
            <p:spPr>
              <a:xfrm>
                <a:off x="3290926" y="2778823"/>
                <a:ext cx="953852" cy="321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de-DE" sz="1400" i="0">
                          <a:latin typeface="Cambria Math" panose="02040503050406030204" pitchFamily="18" charset="0"/>
                        </a:rPr>
                        <m:t>=6 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" name="Textfeld 21">
                <a:extLst>
                  <a:ext uri="{FF2B5EF4-FFF2-40B4-BE49-F238E27FC236}">
                    <a16:creationId xmlns:a16="http://schemas.microsoft.com/office/drawing/2014/main" id="{E7A89C67-0867-DC42-3397-CF53AE27E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926" y="2778823"/>
                <a:ext cx="953852" cy="321755"/>
              </a:xfrm>
              <a:prstGeom prst="rect">
                <a:avLst/>
              </a:prstGeom>
              <a:blipFill>
                <a:blip r:embed="rId6"/>
                <a:stretch>
                  <a:fillRect t="-35849" b="-1037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25">
                <a:extLst>
                  <a:ext uri="{FF2B5EF4-FFF2-40B4-BE49-F238E27FC236}">
                    <a16:creationId xmlns:a16="http://schemas.microsoft.com/office/drawing/2014/main" id="{11E06BAE-6967-1CCF-1040-52C9D34EC73A}"/>
                  </a:ext>
                </a:extLst>
              </p:cNvPr>
              <p:cNvSpPr txBox="1"/>
              <p:nvPr/>
            </p:nvSpPr>
            <p:spPr>
              <a:xfrm>
                <a:off x="254993" y="2423987"/>
                <a:ext cx="900100" cy="468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99</m:t>
                          </m:r>
                        </m:sup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𝑀𝑜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25">
                <a:extLst>
                  <a:ext uri="{FF2B5EF4-FFF2-40B4-BE49-F238E27FC236}">
                    <a16:creationId xmlns:a16="http://schemas.microsoft.com/office/drawing/2014/main" id="{11E06BAE-6967-1CCF-1040-52C9D34EC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93" y="2423987"/>
                <a:ext cx="900100" cy="468590"/>
              </a:xfrm>
              <a:prstGeom prst="rect">
                <a:avLst/>
              </a:prstGeom>
              <a:blipFill>
                <a:blip r:embed="rId7"/>
                <a:stretch>
                  <a:fillRect r="-680" b="-3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D7AF972-0C3C-A89C-F24D-4153F4A3069D}"/>
              </a:ext>
            </a:extLst>
          </p:cNvPr>
          <p:cNvCxnSpPr>
            <a:cxnSpLocks/>
          </p:cNvCxnSpPr>
          <p:nvPr/>
        </p:nvCxnSpPr>
        <p:spPr>
          <a:xfrm>
            <a:off x="1179795" y="2706139"/>
            <a:ext cx="113336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27">
                <a:extLst>
                  <a:ext uri="{FF2B5EF4-FFF2-40B4-BE49-F238E27FC236}">
                    <a16:creationId xmlns:a16="http://schemas.microsoft.com/office/drawing/2014/main" id="{21789AE3-0B33-45E5-EC0E-700660F83768}"/>
                  </a:ext>
                </a:extLst>
              </p:cNvPr>
              <p:cNvSpPr txBox="1"/>
              <p:nvPr/>
            </p:nvSpPr>
            <p:spPr>
              <a:xfrm>
                <a:off x="2259769" y="2422126"/>
                <a:ext cx="953852" cy="47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43</m:t>
                          </m:r>
                        </m:sub>
                        <m:sup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99</m:t>
                          </m:r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𝑇𝑐</m:t>
                          </m:r>
                        </m:e>
                      </m:sPre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2" name="Textfeld 27">
                <a:extLst>
                  <a:ext uri="{FF2B5EF4-FFF2-40B4-BE49-F238E27FC236}">
                    <a16:creationId xmlns:a16="http://schemas.microsoft.com/office/drawing/2014/main" id="{21789AE3-0B33-45E5-EC0E-700660F83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9" y="2422126"/>
                <a:ext cx="953852" cy="470450"/>
              </a:xfrm>
              <a:prstGeom prst="rect">
                <a:avLst/>
              </a:prstGeom>
              <a:blipFill>
                <a:blip r:embed="rId8"/>
                <a:stretch>
                  <a:fillRect r="-3205"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28">
                <a:extLst>
                  <a:ext uri="{FF2B5EF4-FFF2-40B4-BE49-F238E27FC236}">
                    <a16:creationId xmlns:a16="http://schemas.microsoft.com/office/drawing/2014/main" id="{283A31A1-013C-CAC1-6A63-F302D7C5198A}"/>
                  </a:ext>
                </a:extLst>
              </p:cNvPr>
              <p:cNvSpPr txBox="1"/>
              <p:nvPr/>
            </p:nvSpPr>
            <p:spPr>
              <a:xfrm>
                <a:off x="1532714" y="2357396"/>
                <a:ext cx="5806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3" name="Textfeld 28">
                <a:extLst>
                  <a:ext uri="{FF2B5EF4-FFF2-40B4-BE49-F238E27FC236}">
                    <a16:creationId xmlns:a16="http://schemas.microsoft.com/office/drawing/2014/main" id="{283A31A1-013C-CAC1-6A63-F302D7C51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714" y="2357396"/>
                <a:ext cx="580636" cy="307777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29">
                <a:extLst>
                  <a:ext uri="{FF2B5EF4-FFF2-40B4-BE49-F238E27FC236}">
                    <a16:creationId xmlns:a16="http://schemas.microsoft.com/office/drawing/2014/main" id="{222ADB3B-2776-9280-3128-57A983DA06D5}"/>
                  </a:ext>
                </a:extLst>
              </p:cNvPr>
              <p:cNvSpPr txBox="1"/>
              <p:nvPr/>
            </p:nvSpPr>
            <p:spPr>
              <a:xfrm>
                <a:off x="1253188" y="2731699"/>
                <a:ext cx="1059968" cy="321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de-DE" sz="1400" i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de-DE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4" name="Textfeld 29">
                <a:extLst>
                  <a:ext uri="{FF2B5EF4-FFF2-40B4-BE49-F238E27FC236}">
                    <a16:creationId xmlns:a16="http://schemas.microsoft.com/office/drawing/2014/main" id="{222ADB3B-2776-9280-3128-57A983DA0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188" y="2731699"/>
                <a:ext cx="1059968" cy="321755"/>
              </a:xfrm>
              <a:prstGeom prst="rect">
                <a:avLst/>
              </a:prstGeom>
              <a:blipFill>
                <a:blip r:embed="rId10"/>
                <a:stretch>
                  <a:fillRect t="-35849" b="-1037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31">
            <a:extLst>
              <a:ext uri="{FF2B5EF4-FFF2-40B4-BE49-F238E27FC236}">
                <a16:creationId xmlns:a16="http://schemas.microsoft.com/office/drawing/2014/main" id="{A1BCCEAB-59A3-8017-094E-7AD96D958E12}"/>
              </a:ext>
            </a:extLst>
          </p:cNvPr>
          <p:cNvSpPr txBox="1"/>
          <p:nvPr/>
        </p:nvSpPr>
        <p:spPr>
          <a:xfrm>
            <a:off x="276305" y="3395203"/>
            <a:ext cx="46673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Transportation viable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kern="100" dirty="0"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(Almost) pure gamma emitter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kern="100" dirty="0"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Physical and biological half-life ideal for fast scanning and low exposure</a:t>
            </a:r>
          </a:p>
        </p:txBody>
      </p:sp>
    </p:spTree>
    <p:extLst>
      <p:ext uri="{BB962C8B-B14F-4D97-AF65-F5344CB8AC3E}">
        <p14:creationId xmlns:p14="http://schemas.microsoft.com/office/powerpoint/2010/main" val="332679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a Digital Twin?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84EA03-A50B-45D0-A32D-8509FB1D836C}"/>
              </a:ext>
            </a:extLst>
          </p:cNvPr>
          <p:cNvSpPr txBox="1"/>
          <p:nvPr/>
        </p:nvSpPr>
        <p:spPr>
          <a:xfrm>
            <a:off x="1259632" y="2337700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digital twin is a virtual representation of a physical system that reflects its state, behavior, and properties (in real time).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F7135C2-4AB8-4D82-BCF3-5D28A39094C4}"/>
              </a:ext>
            </a:extLst>
          </p:cNvPr>
          <p:cNvSpPr/>
          <p:nvPr/>
        </p:nvSpPr>
        <p:spPr>
          <a:xfrm>
            <a:off x="1036367" y="2232125"/>
            <a:ext cx="6775994" cy="915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08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fr-FR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fr-FR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Twins</a:t>
            </a:r>
            <a:r>
              <a:rPr lang="fr-FR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in Radiation </a:t>
            </a:r>
            <a:r>
              <a:rPr lang="fr-FR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0CC6BDF2-33EE-F39D-918B-F074032E9C49}"/>
              </a:ext>
            </a:extLst>
          </p:cNvPr>
          <p:cNvSpPr txBox="1"/>
          <p:nvPr/>
        </p:nvSpPr>
        <p:spPr>
          <a:xfrm>
            <a:off x="0" y="3363838"/>
            <a:ext cx="8422939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776F2B-A33D-4AE9-9BF4-6A9207D0F42D}"/>
              </a:ext>
            </a:extLst>
          </p:cNvPr>
          <p:cNvSpPr txBox="1"/>
          <p:nvPr/>
        </p:nvSpPr>
        <p:spPr>
          <a:xfrm>
            <a:off x="276305" y="1275606"/>
            <a:ext cx="789609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 </a:t>
            </a:r>
            <a:r>
              <a:rPr lang="de-DE" sz="1400" dirty="0" err="1"/>
              <a:t>representation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inaccessible</a:t>
            </a:r>
            <a:r>
              <a:rPr lang="de-DE" sz="1400" dirty="0"/>
              <a:t>/high-radiation </a:t>
            </a:r>
            <a:r>
              <a:rPr lang="de-DE" sz="1400" dirty="0" err="1"/>
              <a:t>regions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Predictive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r>
              <a:rPr lang="de-DE" sz="1400" dirty="0"/>
              <a:t>: track </a:t>
            </a:r>
            <a:r>
              <a:rPr lang="de-DE" sz="1400" dirty="0" err="1"/>
              <a:t>damage</a:t>
            </a:r>
            <a:r>
              <a:rPr lang="de-DE" sz="1400" dirty="0"/>
              <a:t>, </a:t>
            </a:r>
            <a:r>
              <a:rPr lang="de-DE" sz="1400" dirty="0" err="1"/>
              <a:t>degradation</a:t>
            </a:r>
            <a:r>
              <a:rPr lang="de-DE" sz="1400" dirty="0"/>
              <a:t>, thermal </a:t>
            </a:r>
            <a:r>
              <a:rPr lang="de-DE" sz="1400" dirty="0" err="1"/>
              <a:t>fatigue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Optimize</a:t>
            </a:r>
            <a:r>
              <a:rPr lang="de-DE" sz="1400" dirty="0"/>
              <a:t> </a:t>
            </a:r>
            <a:r>
              <a:rPr lang="de-DE" sz="1400" dirty="0" err="1"/>
              <a:t>geometry</a:t>
            </a:r>
            <a:r>
              <a:rPr lang="de-DE" sz="1400" dirty="0"/>
              <a:t> and </a:t>
            </a:r>
            <a:r>
              <a:rPr lang="de-DE" sz="1400" dirty="0" err="1"/>
              <a:t>shielding</a:t>
            </a:r>
            <a:r>
              <a:rPr lang="de-DE" sz="1400" dirty="0"/>
              <a:t>, and </a:t>
            </a:r>
            <a:r>
              <a:rPr lang="de-DE" sz="1400" dirty="0" err="1"/>
              <a:t>minimize</a:t>
            </a:r>
            <a:r>
              <a:rPr lang="de-DE" sz="1400" dirty="0"/>
              <a:t> dose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Plan and </a:t>
            </a:r>
            <a:r>
              <a:rPr lang="de-DE" sz="1400" dirty="0" err="1"/>
              <a:t>test</a:t>
            </a:r>
            <a:r>
              <a:rPr lang="de-DE" sz="1400" dirty="0"/>
              <a:t> remote </a:t>
            </a:r>
            <a:r>
              <a:rPr lang="de-DE" sz="1400" dirty="0" err="1"/>
              <a:t>operations</a:t>
            </a:r>
            <a:r>
              <a:rPr lang="de-DE" sz="1400" dirty="0"/>
              <a:t>/</a:t>
            </a:r>
            <a:r>
              <a:rPr lang="de-DE" sz="1400" dirty="0" err="1"/>
              <a:t>robotics</a:t>
            </a:r>
            <a:r>
              <a:rPr lang="de-DE" sz="1400" dirty="0"/>
              <a:t> </a:t>
            </a:r>
            <a:r>
              <a:rPr lang="de-DE" sz="1400" dirty="0" err="1"/>
              <a:t>safely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Risk-</a:t>
            </a:r>
            <a:r>
              <a:rPr lang="de-DE" sz="1400" dirty="0" err="1"/>
              <a:t>free</a:t>
            </a:r>
            <a:r>
              <a:rPr lang="de-DE" sz="1400" dirty="0"/>
              <a:t> </a:t>
            </a:r>
            <a:r>
              <a:rPr lang="de-DE" sz="1400" dirty="0" err="1"/>
              <a:t>training</a:t>
            </a:r>
            <a:r>
              <a:rPr lang="de-DE" sz="1400" dirty="0"/>
              <a:t> &amp; </a:t>
            </a:r>
            <a:r>
              <a:rPr lang="de-DE" sz="1400" dirty="0" err="1"/>
              <a:t>workflow</a:t>
            </a:r>
            <a:r>
              <a:rPr lang="de-DE" sz="1400" dirty="0"/>
              <a:t> </a:t>
            </a:r>
            <a:r>
              <a:rPr lang="de-DE" sz="1400" dirty="0" err="1"/>
              <a:t>rehearsal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operators</a:t>
            </a:r>
            <a:r>
              <a:rPr lang="de-DE" sz="1400" dirty="0"/>
              <a:t> </a:t>
            </a:r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sz="1400" dirty="0"/>
              <a:t> </a:t>
            </a:r>
            <a:r>
              <a:rPr lang="de-DE" sz="1400" dirty="0" err="1"/>
              <a:t>minimize</a:t>
            </a:r>
            <a:r>
              <a:rPr lang="de-DE" sz="1400" dirty="0"/>
              <a:t> </a:t>
            </a:r>
            <a:r>
              <a:rPr lang="de-DE" sz="1400" dirty="0" err="1"/>
              <a:t>worker</a:t>
            </a:r>
            <a:r>
              <a:rPr lang="de-DE" sz="1400" dirty="0"/>
              <a:t> </a:t>
            </a:r>
            <a:r>
              <a:rPr lang="de-DE" sz="1400" dirty="0" err="1"/>
              <a:t>exposure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 </a:t>
            </a:r>
            <a:r>
              <a:rPr lang="de-DE" sz="1400" dirty="0" err="1"/>
              <a:t>Sensing</a:t>
            </a:r>
            <a:r>
              <a:rPr lang="de-DE" sz="1400" dirty="0"/>
              <a:t>: </a:t>
            </a:r>
            <a:r>
              <a:rPr lang="de-DE" sz="1400" dirty="0" err="1"/>
              <a:t>Reconstructs</a:t>
            </a:r>
            <a:r>
              <a:rPr lang="de-DE" sz="1400" dirty="0"/>
              <a:t> </a:t>
            </a:r>
            <a:r>
              <a:rPr lang="de-DE" sz="1400" dirty="0" err="1"/>
              <a:t>unmeasurable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(internal </a:t>
            </a:r>
            <a:r>
              <a:rPr lang="de-DE" sz="1400" dirty="0" err="1"/>
              <a:t>activation</a:t>
            </a:r>
            <a:r>
              <a:rPr lang="de-DE" sz="1400" dirty="0"/>
              <a:t>, </a:t>
            </a:r>
            <a:r>
              <a:rPr lang="de-DE" sz="1400" dirty="0" err="1"/>
              <a:t>flux</a:t>
            </a:r>
            <a:r>
              <a:rPr lang="de-DE" sz="1400" dirty="0"/>
              <a:t>) </a:t>
            </a:r>
            <a:r>
              <a:rPr lang="de-DE" sz="1400" dirty="0" err="1"/>
              <a:t>where</a:t>
            </a:r>
            <a:r>
              <a:rPr lang="de-DE" sz="1400" dirty="0"/>
              <a:t> </a:t>
            </a:r>
            <a:r>
              <a:rPr lang="de-DE" sz="1400" dirty="0" err="1"/>
              <a:t>physical</a:t>
            </a:r>
            <a:r>
              <a:rPr lang="de-DE" sz="1400" dirty="0"/>
              <a:t> </a:t>
            </a:r>
            <a:r>
              <a:rPr lang="de-DE" sz="1400" dirty="0" err="1"/>
              <a:t>sensors</a:t>
            </a:r>
            <a:r>
              <a:rPr lang="de-DE" sz="1400" dirty="0"/>
              <a:t> </a:t>
            </a:r>
            <a:r>
              <a:rPr lang="de-DE" sz="1400" dirty="0" err="1"/>
              <a:t>cannot</a:t>
            </a:r>
            <a:r>
              <a:rPr lang="de-DE" sz="1400" dirty="0"/>
              <a:t> </a:t>
            </a:r>
            <a:r>
              <a:rPr lang="de-DE" sz="1400" dirty="0" err="1"/>
              <a:t>survive</a:t>
            </a:r>
            <a:endParaRPr lang="de-DE" sz="1400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Lifecycle Management: Supports </a:t>
            </a:r>
            <a:r>
              <a:rPr lang="de-DE" sz="1400" dirty="0" err="1"/>
              <a:t>regulatory</a:t>
            </a:r>
            <a:r>
              <a:rPr lang="de-DE" sz="1400" dirty="0"/>
              <a:t> </a:t>
            </a:r>
            <a:r>
              <a:rPr lang="de-DE" sz="1400" dirty="0" err="1"/>
              <a:t>licensing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traceable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and </a:t>
            </a:r>
            <a:r>
              <a:rPr lang="de-DE" sz="1400" dirty="0" err="1"/>
              <a:t>optimizes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-term </a:t>
            </a:r>
            <a:r>
              <a:rPr lang="de-DE" sz="1400" dirty="0" err="1"/>
              <a:t>decommissioning</a:t>
            </a:r>
            <a:r>
              <a:rPr lang="de-DE" sz="1400" dirty="0"/>
              <a:t>/</a:t>
            </a:r>
            <a:r>
              <a:rPr lang="de-DE" sz="1400" dirty="0" err="1"/>
              <a:t>waste</a:t>
            </a:r>
            <a:r>
              <a:rPr lang="de-DE" sz="1400" dirty="0"/>
              <a:t> </a:t>
            </a:r>
            <a:r>
              <a:rPr lang="de-DE" sz="1400" dirty="0" err="1"/>
              <a:t>strategies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2567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en-US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Digital Twin with Software in the Loop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DAD4ADB8-6C96-4868-B015-A57C3A45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9288"/>
            <a:ext cx="8517868" cy="37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7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en-US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Digital Twin with Software in the Loop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DAD4ADB8-6C96-4868-B015-A57C3A45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9288"/>
            <a:ext cx="8517868" cy="372471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04AC848-125A-4BAB-9BC2-AD2C3ED62BA5}"/>
              </a:ext>
            </a:extLst>
          </p:cNvPr>
          <p:cNvSpPr/>
          <p:nvPr/>
        </p:nvSpPr>
        <p:spPr>
          <a:xfrm>
            <a:off x="5570621" y="3363112"/>
            <a:ext cx="2791148" cy="111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97F66CD-3045-45C9-8708-959EAD284A99}"/>
              </a:ext>
            </a:extLst>
          </p:cNvPr>
          <p:cNvSpPr/>
          <p:nvPr/>
        </p:nvSpPr>
        <p:spPr>
          <a:xfrm>
            <a:off x="1619672" y="3003798"/>
            <a:ext cx="2436804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D523257-219C-4546-8732-3C3B42E9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58" y="3488640"/>
            <a:ext cx="9953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todesk Inventor">
            <a:extLst>
              <a:ext uri="{FF2B5EF4-FFF2-40B4-BE49-F238E27FC236}">
                <a16:creationId xmlns:a16="http://schemas.microsoft.com/office/drawing/2014/main" id="{069E93BE-63D2-4F6D-B27D-8672DB021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1188" r="11188" b="11188"/>
          <a:stretch>
            <a:fillRect/>
          </a:stretch>
        </p:blipFill>
        <p:spPr bwMode="auto">
          <a:xfrm>
            <a:off x="1733640" y="3274662"/>
            <a:ext cx="894401" cy="9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F33DA55-FA96-46C6-8638-6E7CF110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36" y="3363112"/>
            <a:ext cx="1030842" cy="8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0792A5A-2C8F-4DAD-BB98-9B97712826E2}"/>
              </a:ext>
            </a:extLst>
          </p:cNvPr>
          <p:cNvSpPr/>
          <p:nvPr/>
        </p:nvSpPr>
        <p:spPr>
          <a:xfrm>
            <a:off x="5630056" y="1709064"/>
            <a:ext cx="2736304" cy="720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10" name="Picture 8" descr="Matlab#Simulink Siemens PLCSIMAdv S-Function |">
            <a:extLst>
              <a:ext uri="{FF2B5EF4-FFF2-40B4-BE49-F238E27FC236}">
                <a16:creationId xmlns:a16="http://schemas.microsoft.com/office/drawing/2014/main" id="{FBFD21B7-E0CF-4B61-B5F6-14807D1CC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13909" r="33767" b="25307"/>
          <a:stretch/>
        </p:blipFill>
        <p:spPr bwMode="auto">
          <a:xfrm>
            <a:off x="6837213" y="1635646"/>
            <a:ext cx="900346" cy="7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iemens TIA Portal V18 Which laptop I need ? - automation fair">
            <a:extLst>
              <a:ext uri="{FF2B5EF4-FFF2-40B4-BE49-F238E27FC236}">
                <a16:creationId xmlns:a16="http://schemas.microsoft.com/office/drawing/2014/main" id="{EC966884-0734-436E-A0D7-CF03D3A71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26200" r="55357" b="25500"/>
          <a:stretch>
            <a:fillRect/>
          </a:stretch>
        </p:blipFill>
        <p:spPr bwMode="auto">
          <a:xfrm>
            <a:off x="6075862" y="1672356"/>
            <a:ext cx="74381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61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en-US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Digital Twin with Software in the Loop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106B296-F97A-47F4-802A-548B1ABD7D21}"/>
              </a:ext>
            </a:extLst>
          </p:cNvPr>
          <p:cNvSpPr txBox="1"/>
          <p:nvPr/>
        </p:nvSpPr>
        <p:spPr>
          <a:xfrm>
            <a:off x="165919" y="1658516"/>
            <a:ext cx="40738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CAD Model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Block </a:t>
            </a:r>
            <a:r>
              <a:rPr lang="de-DE" sz="1400" dirty="0" err="1"/>
              <a:t>Diagram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Behavior</a:t>
            </a:r>
            <a:r>
              <a:rPr lang="de-DE" sz="1400" dirty="0"/>
              <a:t>, </a:t>
            </a:r>
          </a:p>
          <a:p>
            <a:pPr algn="ctr"/>
            <a:r>
              <a:rPr lang="de-DE" sz="1400" dirty="0"/>
              <a:t>Sensors and </a:t>
            </a:r>
            <a:r>
              <a:rPr lang="de-DE" sz="1400" dirty="0" err="1"/>
              <a:t>Actuators</a:t>
            </a:r>
            <a:r>
              <a:rPr lang="de-DE" sz="1400" dirty="0"/>
              <a:t> (Virtuos)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endParaRPr lang="de-DE" dirty="0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BACE1321-D6CB-4C96-A8E3-C45329F1D78E}"/>
              </a:ext>
            </a:extLst>
          </p:cNvPr>
          <p:cNvSpPr/>
          <p:nvPr/>
        </p:nvSpPr>
        <p:spPr>
          <a:xfrm>
            <a:off x="2058806" y="2016889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C0B6EB97-1879-4D42-B03A-0325A3014475}"/>
              </a:ext>
            </a:extLst>
          </p:cNvPr>
          <p:cNvSpPr/>
          <p:nvPr/>
        </p:nvSpPr>
        <p:spPr>
          <a:xfrm rot="18885082">
            <a:off x="2202821" y="3188229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B53F11-E9B3-4628-9B10-97DBF0ABAF5F}"/>
              </a:ext>
            </a:extLst>
          </p:cNvPr>
          <p:cNvSpPr txBox="1"/>
          <p:nvPr/>
        </p:nvSpPr>
        <p:spPr>
          <a:xfrm>
            <a:off x="4452571" y="1024527"/>
            <a:ext cx="424847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PLC </a:t>
            </a:r>
            <a:r>
              <a:rPr lang="de-DE" sz="1400" dirty="0" err="1"/>
              <a:t>programming</a:t>
            </a:r>
            <a:r>
              <a:rPr lang="de-DE" sz="1400" dirty="0"/>
              <a:t> (TIA, STEP 7)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HMI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Virtual Controller (PLCSIM)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endParaRPr lang="de-DE" dirty="0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36E903AF-EA64-4371-95BF-0EA478DC32A5}"/>
              </a:ext>
            </a:extLst>
          </p:cNvPr>
          <p:cNvSpPr/>
          <p:nvPr/>
        </p:nvSpPr>
        <p:spPr>
          <a:xfrm>
            <a:off x="6451295" y="1419622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FF5B644C-9DBD-479B-81FD-8E3EA154EBCD}"/>
              </a:ext>
            </a:extLst>
          </p:cNvPr>
          <p:cNvSpPr/>
          <p:nvPr/>
        </p:nvSpPr>
        <p:spPr>
          <a:xfrm>
            <a:off x="6451295" y="235572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6340252-BF4B-4A16-A63F-844F6EBDFF50}"/>
              </a:ext>
            </a:extLst>
          </p:cNvPr>
          <p:cNvSpPr/>
          <p:nvPr/>
        </p:nvSpPr>
        <p:spPr>
          <a:xfrm rot="2540241">
            <a:off x="6199348" y="3173128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C7B6CA6-E3DF-4167-8258-97A98FF1ECA3}"/>
              </a:ext>
            </a:extLst>
          </p:cNvPr>
          <p:cNvSpPr txBox="1"/>
          <p:nvPr/>
        </p:nvSpPr>
        <p:spPr>
          <a:xfrm>
            <a:off x="323528" y="3671405"/>
            <a:ext cx="81369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Connection </a:t>
            </a:r>
            <a:r>
              <a:rPr lang="de-DE" sz="1400" dirty="0" err="1"/>
              <a:t>between</a:t>
            </a:r>
            <a:r>
              <a:rPr lang="de-DE" sz="1400" dirty="0"/>
              <a:t> Virtual </a:t>
            </a:r>
            <a:r>
              <a:rPr lang="de-DE" sz="1400" dirty="0" err="1"/>
              <a:t>Machine</a:t>
            </a:r>
            <a:r>
              <a:rPr lang="de-DE" sz="1400" dirty="0"/>
              <a:t> and Virtual Controller (via TIA Export Tool and TIA </a:t>
            </a:r>
            <a:r>
              <a:rPr lang="de-DE" sz="1400" dirty="0" err="1"/>
              <a:t>Openness</a:t>
            </a:r>
            <a:r>
              <a:rPr lang="de-DE" sz="1400" dirty="0"/>
              <a:t>)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Simulation</a:t>
            </a:r>
          </a:p>
        </p:txBody>
      </p:sp>
      <p:sp>
        <p:nvSpPr>
          <p:cNvPr id="23" name="Pfeil: nach unten 22">
            <a:extLst>
              <a:ext uri="{FF2B5EF4-FFF2-40B4-BE49-F238E27FC236}">
                <a16:creationId xmlns:a16="http://schemas.microsoft.com/office/drawing/2014/main" id="{E74FA763-2CE8-478E-A2BC-F68B334C0C2C}"/>
              </a:ext>
            </a:extLst>
          </p:cNvPr>
          <p:cNvSpPr/>
          <p:nvPr/>
        </p:nvSpPr>
        <p:spPr>
          <a:xfrm>
            <a:off x="4164539" y="404015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63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Austausch</a:t>
            </a:r>
            <a:r>
              <a:rPr lang="en-US" sz="3000" dirty="0">
                <a:latin typeface="Arial" charset="0"/>
                <a:ea typeface="+mn-ea"/>
                <a:cs typeface="+mn-cs"/>
              </a:rPr>
              <a:t> des </a:t>
            </a:r>
            <a:r>
              <a:rPr lang="en-US" sz="3000" dirty="0" err="1">
                <a:latin typeface="Arial" charset="0"/>
                <a:ea typeface="+mn-ea"/>
                <a:cs typeface="+mn-cs"/>
              </a:rPr>
              <a:t>Molybdäns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Mo_exchange_virtuos_MiL">
            <a:hlinkClick r:id="" action="ppaction://media"/>
            <a:extLst>
              <a:ext uri="{FF2B5EF4-FFF2-40B4-BE49-F238E27FC236}">
                <a16:creationId xmlns:a16="http://schemas.microsoft.com/office/drawing/2014/main" id="{8357E2B6-66C9-407F-81AC-CEB9C5D6CD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6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and Outlook</a:t>
            </a:r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BA3926B9-EC12-A4B2-7D36-068F782929FC}"/>
              </a:ext>
            </a:extLst>
          </p:cNvPr>
          <p:cNvSpPr txBox="1"/>
          <p:nvPr/>
        </p:nvSpPr>
        <p:spPr>
          <a:xfrm>
            <a:off x="276305" y="1285668"/>
            <a:ext cx="8792513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Design of CAD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Concept for remote, automated handling of irradiated targets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Implementation of initial digital twin of the system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Further work includes: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TMR design optimized for 2400 Ci of </a:t>
            </a:r>
            <a:r>
              <a:rPr lang="en-US" sz="1400" baseline="30000" dirty="0"/>
              <a:t>99</a:t>
            </a:r>
            <a:r>
              <a:rPr lang="en-US" sz="1400" dirty="0"/>
              <a:t>Mo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Development of a generator system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Investigation of radiation protection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F995D879-4721-4F65-BF58-DA1BA5274EF7}"/>
              </a:ext>
            </a:extLst>
          </p:cNvPr>
          <p:cNvSpPr/>
          <p:nvPr/>
        </p:nvSpPr>
        <p:spPr>
          <a:xfrm>
            <a:off x="339602" y="4427713"/>
            <a:ext cx="479271" cy="2093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B3BD6F-2BF1-4400-96F7-D62F9EB429A1}"/>
              </a:ext>
            </a:extLst>
          </p:cNvPr>
          <p:cNvSpPr txBox="1"/>
          <p:nvPr/>
        </p:nvSpPr>
        <p:spPr>
          <a:xfrm>
            <a:off x="931914" y="4311265"/>
            <a:ext cx="813690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kern="100" dirty="0">
                <a:cs typeface="Arial" panose="020B0604020202020204" pitchFamily="34" charset="0"/>
              </a:rPr>
              <a:t>We are on track to deliver a feasible, comprehensive concept for sustainable production of </a:t>
            </a:r>
            <a:r>
              <a:rPr lang="en-US" sz="1400" kern="100" baseline="30000" dirty="0">
                <a:cs typeface="Arial" panose="020B0604020202020204" pitchFamily="34" charset="0"/>
              </a:rPr>
              <a:t>99</a:t>
            </a:r>
            <a:r>
              <a:rPr lang="en-US" sz="1400" kern="100" dirty="0">
                <a:cs typeface="Arial" panose="020B0604020202020204" pitchFamily="34" charset="0"/>
              </a:rPr>
              <a:t>Mo.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30AAF4A-8B73-4730-9D0E-4F44532C029B}"/>
              </a:ext>
            </a:extLst>
          </p:cNvPr>
          <p:cNvSpPr/>
          <p:nvPr/>
        </p:nvSpPr>
        <p:spPr>
          <a:xfrm>
            <a:off x="940544" y="4311265"/>
            <a:ext cx="7735912" cy="420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5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Contributors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Ein Bild, das Person, Lächeln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0B861B28-5C97-1718-17FB-AD50F6498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4554" r="18885" b="13225"/>
          <a:stretch/>
        </p:blipFill>
        <p:spPr>
          <a:xfrm>
            <a:off x="5646533" y="3949721"/>
            <a:ext cx="529252" cy="687936"/>
          </a:xfrm>
          <a:prstGeom prst="rect">
            <a:avLst/>
          </a:prstGeom>
        </p:spPr>
      </p:pic>
      <p:pic>
        <p:nvPicPr>
          <p:cNvPr id="6" name="Picture 73">
            <a:extLst>
              <a:ext uri="{FF2B5EF4-FFF2-40B4-BE49-F238E27FC236}">
                <a16:creationId xmlns:a16="http://schemas.microsoft.com/office/drawing/2014/main" id="{7366A03B-162A-44D0-9D8C-EAC93A2BB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"/>
          <a:stretch/>
        </p:blipFill>
        <p:spPr>
          <a:xfrm>
            <a:off x="2245700" y="1059584"/>
            <a:ext cx="806602" cy="1053288"/>
          </a:xfrm>
          <a:custGeom>
            <a:avLst/>
            <a:gdLst>
              <a:gd name="connsiteX0" fmla="*/ 10015 w 914472"/>
              <a:gd name="connsiteY0" fmla="*/ 0 h 1176664"/>
              <a:gd name="connsiteX1" fmla="*/ 914472 w 914472"/>
              <a:gd name="connsiteY1" fmla="*/ 0 h 1176664"/>
              <a:gd name="connsiteX2" fmla="*/ 914472 w 914472"/>
              <a:gd name="connsiteY2" fmla="*/ 1166134 h 1176664"/>
              <a:gd name="connsiteX3" fmla="*/ 901710 w 914472"/>
              <a:gd name="connsiteY3" fmla="*/ 1176664 h 1176664"/>
              <a:gd name="connsiteX4" fmla="*/ 23066 w 914472"/>
              <a:gd name="connsiteY4" fmla="*/ 1176664 h 1176664"/>
              <a:gd name="connsiteX5" fmla="*/ 0 w 914472"/>
              <a:gd name="connsiteY5" fmla="*/ 1157633 h 1176664"/>
              <a:gd name="connsiteX6" fmla="*/ 0 w 914472"/>
              <a:gd name="connsiteY6" fmla="*/ 8263 h 1176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72" h="1176664">
                <a:moveTo>
                  <a:pt x="10015" y="0"/>
                </a:moveTo>
                <a:lnTo>
                  <a:pt x="914472" y="0"/>
                </a:lnTo>
                <a:lnTo>
                  <a:pt x="914472" y="1166134"/>
                </a:lnTo>
                <a:lnTo>
                  <a:pt x="901710" y="1176664"/>
                </a:lnTo>
                <a:lnTo>
                  <a:pt x="23066" y="1176664"/>
                </a:lnTo>
                <a:lnTo>
                  <a:pt x="0" y="1157633"/>
                </a:lnTo>
                <a:lnTo>
                  <a:pt x="0" y="8263"/>
                </a:lnTo>
                <a:close/>
              </a:path>
            </a:pathLst>
          </a:custGeom>
        </p:spPr>
      </p:pic>
      <p:pic>
        <p:nvPicPr>
          <p:cNvPr id="7" name="Picture 75">
            <a:extLst>
              <a:ext uri="{FF2B5EF4-FFF2-40B4-BE49-F238E27FC236}">
                <a16:creationId xmlns:a16="http://schemas.microsoft.com/office/drawing/2014/main" id="{FEF12205-EFC1-4FB9-9CEE-697D9DC2D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-348" r="10846" b="348"/>
          <a:stretch/>
        </p:blipFill>
        <p:spPr>
          <a:xfrm>
            <a:off x="3851920" y="1059582"/>
            <a:ext cx="802562" cy="1053292"/>
          </a:xfrm>
          <a:prstGeom prst="rect">
            <a:avLst/>
          </a:prstGeom>
        </p:spPr>
      </p:pic>
      <p:pic>
        <p:nvPicPr>
          <p:cNvPr id="8" name="Picture 76">
            <a:extLst>
              <a:ext uri="{FF2B5EF4-FFF2-40B4-BE49-F238E27FC236}">
                <a16:creationId xmlns:a16="http://schemas.microsoft.com/office/drawing/2014/main" id="{8A51716E-276E-45ED-976D-552DB37C84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"/>
          <a:stretch/>
        </p:blipFill>
        <p:spPr>
          <a:xfrm>
            <a:off x="5593861" y="1059417"/>
            <a:ext cx="802562" cy="1049518"/>
          </a:xfrm>
          <a:prstGeom prst="rect">
            <a:avLst/>
          </a:prstGeom>
        </p:spPr>
      </p:pic>
      <p:pic>
        <p:nvPicPr>
          <p:cNvPr id="10" name="Picture 78">
            <a:extLst>
              <a:ext uri="{FF2B5EF4-FFF2-40B4-BE49-F238E27FC236}">
                <a16:creationId xmlns:a16="http://schemas.microsoft.com/office/drawing/2014/main" id="{D3E12FB0-3603-4C28-946C-17561DFE7A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12890"/>
          <a:stretch/>
        </p:blipFill>
        <p:spPr>
          <a:xfrm>
            <a:off x="500661" y="1064079"/>
            <a:ext cx="806606" cy="1049516"/>
          </a:xfrm>
          <a:prstGeom prst="rect">
            <a:avLst/>
          </a:prstGeom>
        </p:spPr>
      </p:pic>
      <p:pic>
        <p:nvPicPr>
          <p:cNvPr id="11" name="Picture 79">
            <a:extLst>
              <a:ext uri="{FF2B5EF4-FFF2-40B4-BE49-F238E27FC236}">
                <a16:creationId xmlns:a16="http://schemas.microsoft.com/office/drawing/2014/main" id="{AE9F34D6-1F8F-4D34-ACD8-D089E7CF45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r="11766"/>
          <a:stretch/>
        </p:blipFill>
        <p:spPr>
          <a:xfrm>
            <a:off x="7195864" y="1059417"/>
            <a:ext cx="802562" cy="1049518"/>
          </a:xfrm>
          <a:prstGeom prst="rect">
            <a:avLst/>
          </a:prstGeom>
        </p:spPr>
      </p:pic>
      <p:pic>
        <p:nvPicPr>
          <p:cNvPr id="12" name="Picture 80">
            <a:extLst>
              <a:ext uri="{FF2B5EF4-FFF2-40B4-BE49-F238E27FC236}">
                <a16:creationId xmlns:a16="http://schemas.microsoft.com/office/drawing/2014/main" id="{EE45EC64-CF5A-4C65-9231-4CAE5C236B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3098"/>
          <a:stretch/>
        </p:blipFill>
        <p:spPr>
          <a:xfrm>
            <a:off x="2293698" y="3959130"/>
            <a:ext cx="527810" cy="690222"/>
          </a:xfrm>
          <a:prstGeom prst="rect">
            <a:avLst/>
          </a:prstGeom>
        </p:spPr>
      </p:pic>
      <p:pic>
        <p:nvPicPr>
          <p:cNvPr id="13" name="Picture 81">
            <a:extLst>
              <a:ext uri="{FF2B5EF4-FFF2-40B4-BE49-F238E27FC236}">
                <a16:creationId xmlns:a16="http://schemas.microsoft.com/office/drawing/2014/main" id="{4358CF55-5AB8-4CE4-9675-60A919471E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4766" r="12812" b="21230"/>
          <a:stretch/>
        </p:blipFill>
        <p:spPr>
          <a:xfrm>
            <a:off x="3900292" y="3952288"/>
            <a:ext cx="527810" cy="690222"/>
          </a:xfrm>
          <a:prstGeom prst="rect">
            <a:avLst/>
          </a:prstGeom>
        </p:spPr>
      </p:pic>
      <p:pic>
        <p:nvPicPr>
          <p:cNvPr id="14" name="Picture 82">
            <a:extLst>
              <a:ext uri="{FF2B5EF4-FFF2-40B4-BE49-F238E27FC236}">
                <a16:creationId xmlns:a16="http://schemas.microsoft.com/office/drawing/2014/main" id="{DDE0E28B-E926-4A25-9136-09AAC7368E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t="28206" r="33117" b="4486"/>
          <a:stretch/>
        </p:blipFill>
        <p:spPr>
          <a:xfrm>
            <a:off x="553649" y="3957315"/>
            <a:ext cx="536840" cy="690222"/>
          </a:xfrm>
          <a:prstGeom prst="rect">
            <a:avLst/>
          </a:prstGeom>
        </p:spPr>
      </p:pic>
      <p:pic>
        <p:nvPicPr>
          <p:cNvPr id="18" name="Picture 86">
            <a:extLst>
              <a:ext uri="{FF2B5EF4-FFF2-40B4-BE49-F238E27FC236}">
                <a16:creationId xmlns:a16="http://schemas.microsoft.com/office/drawing/2014/main" id="{98C79E20-20BD-4A74-AF3D-4193D4853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900678" y="1917127"/>
            <a:ext cx="410050" cy="197432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6D68284A-2F53-4C63-A6B5-9E36710653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auto">
          <a:xfrm>
            <a:off x="5788481" y="1929552"/>
            <a:ext cx="624844" cy="2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1">
            <a:extLst>
              <a:ext uri="{FF2B5EF4-FFF2-40B4-BE49-F238E27FC236}">
                <a16:creationId xmlns:a16="http://schemas.microsoft.com/office/drawing/2014/main" id="{A099A60B-188A-4743-A0FA-ABA49925A4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7589436" y="1915440"/>
            <a:ext cx="410050" cy="19743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BF17D023-5E32-4D33-81C9-8FF279F547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auto">
          <a:xfrm>
            <a:off x="707442" y="4552610"/>
            <a:ext cx="410934" cy="13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8">
            <a:extLst>
              <a:ext uri="{FF2B5EF4-FFF2-40B4-BE49-F238E27FC236}">
                <a16:creationId xmlns:a16="http://schemas.microsoft.com/office/drawing/2014/main" id="{26F1B85A-8DCC-4E8D-800B-3DD89C2C16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2557603" y="4510839"/>
            <a:ext cx="269672" cy="129842"/>
          </a:xfrm>
          <a:prstGeom prst="rect">
            <a:avLst/>
          </a:prstGeom>
        </p:spPr>
      </p:pic>
      <p:pic>
        <p:nvPicPr>
          <p:cNvPr id="27" name="Picture 99">
            <a:extLst>
              <a:ext uri="{FF2B5EF4-FFF2-40B4-BE49-F238E27FC236}">
                <a16:creationId xmlns:a16="http://schemas.microsoft.com/office/drawing/2014/main" id="{36C26F93-A1CA-4003-8A73-99A920EFE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4158430" y="4510839"/>
            <a:ext cx="269672" cy="129842"/>
          </a:xfrm>
          <a:prstGeom prst="rect">
            <a:avLst/>
          </a:prstGeom>
        </p:spPr>
      </p:pic>
      <p:pic>
        <p:nvPicPr>
          <p:cNvPr id="28" name="Picture 100">
            <a:extLst>
              <a:ext uri="{FF2B5EF4-FFF2-40B4-BE49-F238E27FC236}">
                <a16:creationId xmlns:a16="http://schemas.microsoft.com/office/drawing/2014/main" id="{9CC032BC-8D24-4DEA-B00C-8AB4D684E2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42" y="1951380"/>
            <a:ext cx="553960" cy="1624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01">
            <a:extLst>
              <a:ext uri="{FF2B5EF4-FFF2-40B4-BE49-F238E27FC236}">
                <a16:creationId xmlns:a16="http://schemas.microsoft.com/office/drawing/2014/main" id="{50B53F08-85FE-49B9-B59F-A71534DD58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61" y="1951380"/>
            <a:ext cx="553960" cy="162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FF21AC61-705C-40BE-8ABF-78B2316DFE25}"/>
              </a:ext>
            </a:extLst>
          </p:cNvPr>
          <p:cNvSpPr txBox="1"/>
          <p:nvPr/>
        </p:nvSpPr>
        <p:spPr>
          <a:xfrm>
            <a:off x="236277" y="2080332"/>
            <a:ext cx="1738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Prof. Dr. Bernd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Neumaier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102">
            <a:extLst>
              <a:ext uri="{FF2B5EF4-FFF2-40B4-BE49-F238E27FC236}">
                <a16:creationId xmlns:a16="http://schemas.microsoft.com/office/drawing/2014/main" id="{38B07305-FADA-4779-971A-211571CD965D}"/>
              </a:ext>
            </a:extLst>
          </p:cNvPr>
          <p:cNvSpPr txBox="1"/>
          <p:nvPr/>
        </p:nvSpPr>
        <p:spPr>
          <a:xfrm>
            <a:off x="1831795" y="2073769"/>
            <a:ext cx="1676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Prof. Dr. Christoph Langer </a:t>
            </a:r>
          </a:p>
        </p:txBody>
      </p:sp>
      <p:sp>
        <p:nvSpPr>
          <p:cNvPr id="32" name="TextBox 103">
            <a:extLst>
              <a:ext uri="{FF2B5EF4-FFF2-40B4-BE49-F238E27FC236}">
                <a16:creationId xmlns:a16="http://schemas.microsoft.com/office/drawing/2014/main" id="{5C88F8AB-749C-486C-BCE2-B4AF0E342FD4}"/>
              </a:ext>
            </a:extLst>
          </p:cNvPr>
          <p:cNvSpPr txBox="1"/>
          <p:nvPr/>
        </p:nvSpPr>
        <p:spPr>
          <a:xfrm>
            <a:off x="3484011" y="2073769"/>
            <a:ext cx="15681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Prof. Dr. Michael Butzek</a:t>
            </a:r>
          </a:p>
        </p:txBody>
      </p:sp>
      <p:sp>
        <p:nvSpPr>
          <p:cNvPr id="33" name="TextBox 104">
            <a:extLst>
              <a:ext uri="{FF2B5EF4-FFF2-40B4-BE49-F238E27FC236}">
                <a16:creationId xmlns:a16="http://schemas.microsoft.com/office/drawing/2014/main" id="{6A535AC4-37FA-406F-8CCB-34DA75AAEA63}"/>
              </a:ext>
            </a:extLst>
          </p:cNvPr>
          <p:cNvSpPr txBox="1"/>
          <p:nvPr/>
        </p:nvSpPr>
        <p:spPr>
          <a:xfrm>
            <a:off x="1917666" y="3355422"/>
            <a:ext cx="1516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Dr. Thomas Gutberlet</a:t>
            </a:r>
          </a:p>
        </p:txBody>
      </p:sp>
      <p:sp>
        <p:nvSpPr>
          <p:cNvPr id="34" name="TextBox 105">
            <a:extLst>
              <a:ext uri="{FF2B5EF4-FFF2-40B4-BE49-F238E27FC236}">
                <a16:creationId xmlns:a16="http://schemas.microsoft.com/office/drawing/2014/main" id="{5097BA9F-228F-4184-B048-975CA67ECDCE}"/>
              </a:ext>
            </a:extLst>
          </p:cNvPr>
          <p:cNvSpPr txBox="1"/>
          <p:nvPr/>
        </p:nvSpPr>
        <p:spPr>
          <a:xfrm>
            <a:off x="3672916" y="3348893"/>
            <a:ext cx="1510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Dr. Eric Mauerhofer</a:t>
            </a:r>
          </a:p>
        </p:txBody>
      </p:sp>
      <p:sp>
        <p:nvSpPr>
          <p:cNvPr id="35" name="TextBox 106">
            <a:extLst>
              <a:ext uri="{FF2B5EF4-FFF2-40B4-BE49-F238E27FC236}">
                <a16:creationId xmlns:a16="http://schemas.microsoft.com/office/drawing/2014/main" id="{CFFC9D11-AADF-43A8-931E-B38A9A3CEE23}"/>
              </a:ext>
            </a:extLst>
          </p:cNvPr>
          <p:cNvSpPr txBox="1"/>
          <p:nvPr/>
        </p:nvSpPr>
        <p:spPr>
          <a:xfrm>
            <a:off x="5437517" y="3372060"/>
            <a:ext cx="1430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Dr. Paul Zakalek</a:t>
            </a:r>
          </a:p>
        </p:txBody>
      </p:sp>
      <p:sp>
        <p:nvSpPr>
          <p:cNvPr id="36" name="TextBox 107">
            <a:extLst>
              <a:ext uri="{FF2B5EF4-FFF2-40B4-BE49-F238E27FC236}">
                <a16:creationId xmlns:a16="http://schemas.microsoft.com/office/drawing/2014/main" id="{B91FEF37-5A3F-4BE8-9F8B-C5E58A5B3D84}"/>
              </a:ext>
            </a:extLst>
          </p:cNvPr>
          <p:cNvSpPr txBox="1"/>
          <p:nvPr/>
        </p:nvSpPr>
        <p:spPr>
          <a:xfrm>
            <a:off x="5016748" y="2077595"/>
            <a:ext cx="1699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Prof. Dr. Clemens Walther</a:t>
            </a:r>
          </a:p>
        </p:txBody>
      </p:sp>
      <p:sp>
        <p:nvSpPr>
          <p:cNvPr id="37" name="TextBox 108">
            <a:extLst>
              <a:ext uri="{FF2B5EF4-FFF2-40B4-BE49-F238E27FC236}">
                <a16:creationId xmlns:a16="http://schemas.microsoft.com/office/drawing/2014/main" id="{9DD7D977-D319-4416-9664-FAC3DFBD4E02}"/>
              </a:ext>
            </a:extLst>
          </p:cNvPr>
          <p:cNvSpPr txBox="1"/>
          <p:nvPr/>
        </p:nvSpPr>
        <p:spPr>
          <a:xfrm>
            <a:off x="333490" y="3367963"/>
            <a:ext cx="117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PD Dr. Erik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Strub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109">
            <a:extLst>
              <a:ext uri="{FF2B5EF4-FFF2-40B4-BE49-F238E27FC236}">
                <a16:creationId xmlns:a16="http://schemas.microsoft.com/office/drawing/2014/main" id="{43E49A62-4984-4C50-B1AE-FD97F1D540A4}"/>
              </a:ext>
            </a:extLst>
          </p:cNvPr>
          <p:cNvSpPr txBox="1"/>
          <p:nvPr/>
        </p:nvSpPr>
        <p:spPr>
          <a:xfrm>
            <a:off x="2130638" y="4642932"/>
            <a:ext cx="1006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Marco Michel</a:t>
            </a:r>
          </a:p>
        </p:txBody>
      </p:sp>
      <p:sp>
        <p:nvSpPr>
          <p:cNvPr id="39" name="TextBox 110">
            <a:extLst>
              <a:ext uri="{FF2B5EF4-FFF2-40B4-BE49-F238E27FC236}">
                <a16:creationId xmlns:a16="http://schemas.microsoft.com/office/drawing/2014/main" id="{0CE90366-E8B9-45B7-AFC4-3B2D101CCB67}"/>
              </a:ext>
            </a:extLst>
          </p:cNvPr>
          <p:cNvSpPr txBox="1"/>
          <p:nvPr/>
        </p:nvSpPr>
        <p:spPr>
          <a:xfrm>
            <a:off x="3686480" y="4642932"/>
            <a:ext cx="1184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Andreas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Dragoun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11">
            <a:extLst>
              <a:ext uri="{FF2B5EF4-FFF2-40B4-BE49-F238E27FC236}">
                <a16:creationId xmlns:a16="http://schemas.microsoft.com/office/drawing/2014/main" id="{343B92C9-36D2-48D7-8DED-38010F024C56}"/>
              </a:ext>
            </a:extLst>
          </p:cNvPr>
          <p:cNvSpPr txBox="1"/>
          <p:nvPr/>
        </p:nvSpPr>
        <p:spPr>
          <a:xfrm>
            <a:off x="452746" y="4643122"/>
            <a:ext cx="88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David Ohm</a:t>
            </a:r>
          </a:p>
        </p:txBody>
      </p:sp>
      <p:sp>
        <p:nvSpPr>
          <p:cNvPr id="41" name="TextBox 112">
            <a:extLst>
              <a:ext uri="{FF2B5EF4-FFF2-40B4-BE49-F238E27FC236}">
                <a16:creationId xmlns:a16="http://schemas.microsoft.com/office/drawing/2014/main" id="{CA6FAFD3-03D8-4108-AC46-F1CEA25BCE2A}"/>
              </a:ext>
            </a:extLst>
          </p:cNvPr>
          <p:cNvSpPr txBox="1"/>
          <p:nvPr/>
        </p:nvSpPr>
        <p:spPr>
          <a:xfrm>
            <a:off x="6805832" y="2080332"/>
            <a:ext cx="1699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Prof. Dr. Johannes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Ermert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13">
            <a:extLst>
              <a:ext uri="{FF2B5EF4-FFF2-40B4-BE49-F238E27FC236}">
                <a16:creationId xmlns:a16="http://schemas.microsoft.com/office/drawing/2014/main" id="{9FBCBF73-5454-48BE-B502-73F630E6DE24}"/>
              </a:ext>
            </a:extLst>
          </p:cNvPr>
          <p:cNvSpPr txBox="1"/>
          <p:nvPr/>
        </p:nvSpPr>
        <p:spPr>
          <a:xfrm>
            <a:off x="7017261" y="3348892"/>
            <a:ext cx="1159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Doruntin Shabani</a:t>
            </a:r>
          </a:p>
        </p:txBody>
      </p:sp>
      <p:sp>
        <p:nvSpPr>
          <p:cNvPr id="45" name="TextBox 115">
            <a:extLst>
              <a:ext uri="{FF2B5EF4-FFF2-40B4-BE49-F238E27FC236}">
                <a16:creationId xmlns:a16="http://schemas.microsoft.com/office/drawing/2014/main" id="{B6A22D7A-6923-4508-B48F-87ABFA3E3332}"/>
              </a:ext>
            </a:extLst>
          </p:cNvPr>
          <p:cNvSpPr txBox="1"/>
          <p:nvPr/>
        </p:nvSpPr>
        <p:spPr>
          <a:xfrm>
            <a:off x="5495530" y="4626581"/>
            <a:ext cx="10981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Tarek El-Kordy</a:t>
            </a:r>
          </a:p>
        </p:txBody>
      </p:sp>
      <p:pic>
        <p:nvPicPr>
          <p:cNvPr id="46" name="Picture 117">
            <a:extLst>
              <a:ext uri="{FF2B5EF4-FFF2-40B4-BE49-F238E27FC236}">
                <a16:creationId xmlns:a16="http://schemas.microsoft.com/office/drawing/2014/main" id="{E1F9067D-9D3C-4302-BCCC-067264E1B8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23" y="4530791"/>
            <a:ext cx="364316" cy="1068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77">
            <a:extLst>
              <a:ext uri="{FF2B5EF4-FFF2-40B4-BE49-F238E27FC236}">
                <a16:creationId xmlns:a16="http://schemas.microsoft.com/office/drawing/2014/main" id="{608D35CF-067E-453F-B346-5CDCBC2E306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131" r="2345" b="-131"/>
          <a:stretch/>
        </p:blipFill>
        <p:spPr>
          <a:xfrm>
            <a:off x="483195" y="2330607"/>
            <a:ext cx="824114" cy="1076158"/>
          </a:xfrm>
          <a:prstGeom prst="rect">
            <a:avLst/>
          </a:prstGeom>
        </p:spPr>
      </p:pic>
      <p:pic>
        <p:nvPicPr>
          <p:cNvPr id="15" name="Picture 83">
            <a:extLst>
              <a:ext uri="{FF2B5EF4-FFF2-40B4-BE49-F238E27FC236}">
                <a16:creationId xmlns:a16="http://schemas.microsoft.com/office/drawing/2014/main" id="{4B36633E-84DF-45D2-89C1-9D96AFB98CE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5171" r="1044" b="8611"/>
          <a:stretch/>
        </p:blipFill>
        <p:spPr>
          <a:xfrm>
            <a:off x="3836116" y="2332814"/>
            <a:ext cx="829150" cy="1072300"/>
          </a:xfrm>
          <a:prstGeom prst="rect">
            <a:avLst/>
          </a:prstGeom>
        </p:spPr>
      </p:pic>
      <p:pic>
        <p:nvPicPr>
          <p:cNvPr id="16" name="Picture 84">
            <a:extLst>
              <a:ext uri="{FF2B5EF4-FFF2-40B4-BE49-F238E27FC236}">
                <a16:creationId xmlns:a16="http://schemas.microsoft.com/office/drawing/2014/main" id="{352FA29F-AF75-4A79-A2D6-1C12D15CC8D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2228775" y="2330484"/>
            <a:ext cx="827194" cy="1072300"/>
          </a:xfrm>
          <a:prstGeom prst="rect">
            <a:avLst/>
          </a:prstGeom>
        </p:spPr>
      </p:pic>
      <p:pic>
        <p:nvPicPr>
          <p:cNvPr id="17" name="Picture 85">
            <a:extLst>
              <a:ext uri="{FF2B5EF4-FFF2-40B4-BE49-F238E27FC236}">
                <a16:creationId xmlns:a16="http://schemas.microsoft.com/office/drawing/2014/main" id="{D9A0CB9F-9A92-4AEC-82B2-FFC5C25171C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4286" r="-965"/>
          <a:stretch/>
        </p:blipFill>
        <p:spPr>
          <a:xfrm>
            <a:off x="5575440" y="2332814"/>
            <a:ext cx="814350" cy="1072300"/>
          </a:xfrm>
          <a:prstGeom prst="rect">
            <a:avLst/>
          </a:prstGeom>
        </p:spPr>
      </p:pic>
      <p:pic>
        <p:nvPicPr>
          <p:cNvPr id="20" name="Picture 90">
            <a:extLst>
              <a:ext uri="{FF2B5EF4-FFF2-40B4-BE49-F238E27FC236}">
                <a16:creationId xmlns:a16="http://schemas.microsoft.com/office/drawing/2014/main" id="{374EAC49-7306-4147-A6B0-8E5D9319E6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889056" y="3205049"/>
            <a:ext cx="418950" cy="201716"/>
          </a:xfrm>
          <a:prstGeom prst="rect">
            <a:avLst/>
          </a:prstGeom>
        </p:spPr>
      </p:pic>
      <p:pic>
        <p:nvPicPr>
          <p:cNvPr id="23" name="Picture 95">
            <a:extLst>
              <a:ext uri="{FF2B5EF4-FFF2-40B4-BE49-F238E27FC236}">
                <a16:creationId xmlns:a16="http://schemas.microsoft.com/office/drawing/2014/main" id="{6E30A67A-0E40-4704-ADD3-8F3F6A3032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15" y="3255593"/>
            <a:ext cx="514448" cy="148306"/>
          </a:xfrm>
          <a:prstGeom prst="rect">
            <a:avLst/>
          </a:prstGeom>
        </p:spPr>
      </p:pic>
      <p:pic>
        <p:nvPicPr>
          <p:cNvPr id="24" name="Picture 96">
            <a:extLst>
              <a:ext uri="{FF2B5EF4-FFF2-40B4-BE49-F238E27FC236}">
                <a16:creationId xmlns:a16="http://schemas.microsoft.com/office/drawing/2014/main" id="{ACCFB318-BF15-4857-95F1-3FB2BF2CD4A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05" y="3255593"/>
            <a:ext cx="514448" cy="148306"/>
          </a:xfrm>
          <a:prstGeom prst="rect">
            <a:avLst/>
          </a:prstGeom>
        </p:spPr>
      </p:pic>
      <p:pic>
        <p:nvPicPr>
          <p:cNvPr id="25" name="Picture 97">
            <a:extLst>
              <a:ext uri="{FF2B5EF4-FFF2-40B4-BE49-F238E27FC236}">
                <a16:creationId xmlns:a16="http://schemas.microsoft.com/office/drawing/2014/main" id="{58D8179A-FAE6-4C8A-B07C-A117D76A67D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42" y="3258591"/>
            <a:ext cx="514448" cy="148306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1E2A91C5-A9DB-4FDA-9F65-24E4BE20493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14379" r="20197" b="33911"/>
          <a:stretch/>
        </p:blipFill>
        <p:spPr>
          <a:xfrm>
            <a:off x="7178442" y="2333116"/>
            <a:ext cx="819984" cy="1070064"/>
          </a:xfrm>
          <a:prstGeom prst="rect">
            <a:avLst/>
          </a:prstGeom>
        </p:spPr>
      </p:pic>
      <p:pic>
        <p:nvPicPr>
          <p:cNvPr id="44" name="Picture 114">
            <a:extLst>
              <a:ext uri="{FF2B5EF4-FFF2-40B4-BE49-F238E27FC236}">
                <a16:creationId xmlns:a16="http://schemas.microsoft.com/office/drawing/2014/main" id="{0D396346-9221-4B8D-8415-E90739AE95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38" y="3236762"/>
            <a:ext cx="565988" cy="1660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Grafik 46" descr="Ein Bild, das Person, Lächeln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C065E31E-E220-4F59-B44C-883063F1D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4554" r="18885" b="13225"/>
          <a:stretch/>
        </p:blipFill>
        <p:spPr>
          <a:xfrm>
            <a:off x="5576515" y="3615871"/>
            <a:ext cx="814048" cy="1058122"/>
          </a:xfrm>
          <a:prstGeom prst="rect">
            <a:avLst/>
          </a:prstGeom>
        </p:spPr>
      </p:pic>
      <p:pic>
        <p:nvPicPr>
          <p:cNvPr id="48" name="Picture 80">
            <a:extLst>
              <a:ext uri="{FF2B5EF4-FFF2-40B4-BE49-F238E27FC236}">
                <a16:creationId xmlns:a16="http://schemas.microsoft.com/office/drawing/2014/main" id="{1951AAA8-FB55-4ED1-8D32-BE926174EC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3098"/>
          <a:stretch/>
        </p:blipFill>
        <p:spPr>
          <a:xfrm>
            <a:off x="2224067" y="3624664"/>
            <a:ext cx="811832" cy="1061640"/>
          </a:xfrm>
          <a:prstGeom prst="rect">
            <a:avLst/>
          </a:prstGeom>
        </p:spPr>
      </p:pic>
      <p:pic>
        <p:nvPicPr>
          <p:cNvPr id="49" name="Picture 81">
            <a:extLst>
              <a:ext uri="{FF2B5EF4-FFF2-40B4-BE49-F238E27FC236}">
                <a16:creationId xmlns:a16="http://schemas.microsoft.com/office/drawing/2014/main" id="{FBB041E4-D363-4D84-8F00-3B11EFA323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4766" r="12812" b="21230"/>
          <a:stretch/>
        </p:blipFill>
        <p:spPr>
          <a:xfrm>
            <a:off x="3830661" y="3617822"/>
            <a:ext cx="811832" cy="1061640"/>
          </a:xfrm>
          <a:prstGeom prst="rect">
            <a:avLst/>
          </a:prstGeom>
        </p:spPr>
      </p:pic>
      <p:pic>
        <p:nvPicPr>
          <p:cNvPr id="50" name="Picture 82">
            <a:extLst>
              <a:ext uri="{FF2B5EF4-FFF2-40B4-BE49-F238E27FC236}">
                <a16:creationId xmlns:a16="http://schemas.microsoft.com/office/drawing/2014/main" id="{F32AB3BC-F0A3-4238-A98E-B7213D2FE6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t="28206" r="33117" b="4486"/>
          <a:stretch/>
        </p:blipFill>
        <p:spPr>
          <a:xfrm>
            <a:off x="481589" y="3622850"/>
            <a:ext cx="825720" cy="1061638"/>
          </a:xfrm>
          <a:prstGeom prst="rect">
            <a:avLst/>
          </a:prstGeom>
        </p:spPr>
      </p:pic>
      <p:pic>
        <p:nvPicPr>
          <p:cNvPr id="51" name="Content Placeholder 4">
            <a:extLst>
              <a:ext uri="{FF2B5EF4-FFF2-40B4-BE49-F238E27FC236}">
                <a16:creationId xmlns:a16="http://schemas.microsoft.com/office/drawing/2014/main" id="{151D554C-17C8-4B9E-8A2E-24C3FABB8D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 bwMode="auto">
          <a:xfrm>
            <a:off x="696106" y="4500120"/>
            <a:ext cx="632064" cy="20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98">
            <a:extLst>
              <a:ext uri="{FF2B5EF4-FFF2-40B4-BE49-F238E27FC236}">
                <a16:creationId xmlns:a16="http://schemas.microsoft.com/office/drawing/2014/main" id="{4079DE83-40CC-4984-A8DB-F775FA9B8A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2626662" y="4486594"/>
            <a:ext cx="414784" cy="199710"/>
          </a:xfrm>
          <a:prstGeom prst="rect">
            <a:avLst/>
          </a:prstGeom>
        </p:spPr>
      </p:pic>
      <p:pic>
        <p:nvPicPr>
          <p:cNvPr id="53" name="Picture 99">
            <a:extLst>
              <a:ext uri="{FF2B5EF4-FFF2-40B4-BE49-F238E27FC236}">
                <a16:creationId xmlns:a16="http://schemas.microsoft.com/office/drawing/2014/main" id="{C7929256-39F0-47A4-97C4-43BE0CB7B0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4229036" y="4484369"/>
            <a:ext cx="414784" cy="199710"/>
          </a:xfrm>
          <a:prstGeom prst="rect">
            <a:avLst/>
          </a:prstGeom>
        </p:spPr>
      </p:pic>
      <p:pic>
        <p:nvPicPr>
          <p:cNvPr id="54" name="Picture 117">
            <a:extLst>
              <a:ext uri="{FF2B5EF4-FFF2-40B4-BE49-F238E27FC236}">
                <a16:creationId xmlns:a16="http://schemas.microsoft.com/office/drawing/2014/main" id="{CF677193-53E0-40CC-BFC3-7E4EA6B7DD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30" y="4510839"/>
            <a:ext cx="560360" cy="1643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2436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5">
            <a:extLst>
              <a:ext uri="{FF2B5EF4-FFF2-40B4-BE49-F238E27FC236}">
                <a16:creationId xmlns:a16="http://schemas.microsoft.com/office/drawing/2014/main" id="{EA5FD6BF-A1A8-4353-9FFE-C2D82643C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8" y="1995686"/>
            <a:ext cx="8064500" cy="1995487"/>
          </a:xfrm>
        </p:spPr>
        <p:txBody>
          <a:bodyPr/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FH Aachen 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Energy Technology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BMFTR : 02NUK080B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Tarek El-Kordy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el-kordy@fh-aachen.de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t.el-kordy@fz-juelich.de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www.fh-aachen.de</a:t>
            </a:r>
            <a:b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www.99mobest.uni-koeln.de</a:t>
            </a:r>
            <a:b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Fußzeilenplatzhalter 3">
            <a:extLst>
              <a:ext uri="{FF2B5EF4-FFF2-40B4-BE49-F238E27FC236}">
                <a16:creationId xmlns:a16="http://schemas.microsoft.com/office/drawing/2014/main" id="{56321A89-0513-4F99-8FC9-03906C5E7D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Verdana" panose="020B0604030504040204" pitchFamily="34" charset="0"/>
              <a:buChar char="&gt;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16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800" b="1">
                <a:solidFill>
                  <a:schemeClr val="bg1"/>
                </a:solidFill>
              </a:rPr>
              <a:t>© FH AACHEN </a:t>
            </a:r>
            <a:r>
              <a:rPr lang="de-DE" altLang="de-DE" sz="800">
                <a:solidFill>
                  <a:schemeClr val="bg1"/>
                </a:solidFill>
              </a:rPr>
              <a:t>UNIVERSITY OF APPLIED SCIENCES  |  REKTOR  |  BAYERNALLEE 11  |  52066 AACHEN  |  WWW.FH-AACHEN.DE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Method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58634C1-B067-4139-9EDD-80069CC11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28" y="1878560"/>
            <a:ext cx="7076404" cy="2042270"/>
          </a:xfrm>
          <a:prstGeom prst="rect">
            <a:avLst/>
          </a:prstGeom>
        </p:spPr>
      </p:pic>
      <p:sp>
        <p:nvSpPr>
          <p:cNvPr id="25" name="Textfeld 9">
            <a:extLst>
              <a:ext uri="{FF2B5EF4-FFF2-40B4-BE49-F238E27FC236}">
                <a16:creationId xmlns:a16="http://schemas.microsoft.com/office/drawing/2014/main" id="{8F68542B-4AC1-4C1D-89AD-7A59593346A4}"/>
              </a:ext>
            </a:extLst>
          </p:cNvPr>
          <p:cNvSpPr txBox="1"/>
          <p:nvPr/>
        </p:nvSpPr>
        <p:spPr>
          <a:xfrm>
            <a:off x="755212" y="3885522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FRM II TUM</a:t>
            </a:r>
          </a:p>
        </p:txBody>
      </p:sp>
      <p:sp>
        <p:nvSpPr>
          <p:cNvPr id="26" name="Textfeld 3">
            <a:extLst>
              <a:ext uri="{FF2B5EF4-FFF2-40B4-BE49-F238E27FC236}">
                <a16:creationId xmlns:a16="http://schemas.microsoft.com/office/drawing/2014/main" id="{7C02E512-7010-29A6-C58C-047D1E5300E2}"/>
              </a:ext>
            </a:extLst>
          </p:cNvPr>
          <p:cNvSpPr txBox="1"/>
          <p:nvPr/>
        </p:nvSpPr>
        <p:spPr>
          <a:xfrm>
            <a:off x="276305" y="1272657"/>
            <a:ext cx="8406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kern="100" dirty="0">
                <a:cs typeface="Arial" panose="020B0604020202020204" pitchFamily="34" charset="0"/>
              </a:rPr>
              <a:t>Most </a:t>
            </a:r>
            <a:r>
              <a:rPr lang="en-US" sz="1400" kern="100" baseline="30000" dirty="0">
                <a:cs typeface="Arial" panose="020B0604020202020204" pitchFamily="34" charset="0"/>
              </a:rPr>
              <a:t>99</a:t>
            </a:r>
            <a:r>
              <a:rPr lang="en-US" sz="1400" kern="100" dirty="0">
                <a:cs typeface="Arial" panose="020B0604020202020204" pitchFamily="34" charset="0"/>
              </a:rPr>
              <a:t>Mo is produced in research reactors with high neutron flux by irradiating targets made of highly or low-enriched uranium (HEU/LEU).</a:t>
            </a:r>
            <a:endParaRPr lang="de-DE" sz="1400" dirty="0"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3FB4DB-08EE-473C-9369-20158E90616E}"/>
              </a:ext>
            </a:extLst>
          </p:cNvPr>
          <p:cNvSpPr txBox="1"/>
          <p:nvPr/>
        </p:nvSpPr>
        <p:spPr>
          <a:xfrm>
            <a:off x="276305" y="4371950"/>
            <a:ext cx="75360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100" dirty="0">
                <a:solidFill>
                  <a:srgbClr val="FF0000"/>
                </a:solidFill>
                <a:cs typeface="Arial" panose="020B0604020202020204" pitchFamily="34" charset="0"/>
              </a:rPr>
              <a:t>Problems: </a:t>
            </a:r>
            <a:r>
              <a:rPr lang="en-US" sz="1400" kern="100" dirty="0">
                <a:cs typeface="Arial" panose="020B0604020202020204" pitchFamily="34" charset="0"/>
              </a:rPr>
              <a:t>Radioactive waste, </a:t>
            </a:r>
            <a:r>
              <a:rPr lang="en-US" sz="1400" dirty="0">
                <a:ea typeface="Aptos" panose="020B0004020202020204" pitchFamily="34" charset="0"/>
                <a:cs typeface="Arial" panose="020B0604020202020204" pitchFamily="34" charset="0"/>
              </a:rPr>
              <a:t>proliferation risks, </a:t>
            </a:r>
            <a:r>
              <a:rPr lang="en-US" sz="1400" kern="100" dirty="0">
                <a:cs typeface="Arial" panose="020B0604020202020204" pitchFamily="34" charset="0"/>
              </a:rPr>
              <a:t>aging reactor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23085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Joint Project 99MoBest </a:t>
            </a:r>
          </a:p>
        </p:txBody>
      </p:sp>
      <p:sp>
        <p:nvSpPr>
          <p:cNvPr id="3" name="Plus Sign 17">
            <a:extLst>
              <a:ext uri="{FF2B5EF4-FFF2-40B4-BE49-F238E27FC236}">
                <a16:creationId xmlns:a16="http://schemas.microsoft.com/office/drawing/2014/main" id="{62671A0D-C145-4430-9687-F2B23DC50551}"/>
              </a:ext>
            </a:extLst>
          </p:cNvPr>
          <p:cNvSpPr/>
          <p:nvPr/>
        </p:nvSpPr>
        <p:spPr>
          <a:xfrm>
            <a:off x="1309957" y="1738066"/>
            <a:ext cx="651427" cy="681037"/>
          </a:xfrm>
          <a:prstGeom prst="math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096E01BF-D218-492F-A0BE-CC5C2F75D028}"/>
              </a:ext>
            </a:extLst>
          </p:cNvPr>
          <p:cNvSpPr/>
          <p:nvPr/>
        </p:nvSpPr>
        <p:spPr>
          <a:xfrm>
            <a:off x="2312900" y="1611861"/>
            <a:ext cx="266700" cy="9715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5759F9AD-11F5-4CCE-BDAC-A32AA6A5FF8F}"/>
              </a:ext>
            </a:extLst>
          </p:cNvPr>
          <p:cNvSpPr txBox="1"/>
          <p:nvPr/>
        </p:nvSpPr>
        <p:spPr>
          <a:xfrm>
            <a:off x="1920666" y="2656238"/>
            <a:ext cx="110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Tantalum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(Ta-Target)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1F1B59DF-C45F-4F4E-BAA2-592F9402027E}"/>
              </a:ext>
            </a:extLst>
          </p:cNvPr>
          <p:cNvSpPr txBox="1"/>
          <p:nvPr/>
        </p:nvSpPr>
        <p:spPr>
          <a:xfrm>
            <a:off x="3632884" y="262369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</p:txBody>
      </p:sp>
      <p:sp>
        <p:nvSpPr>
          <p:cNvPr id="7" name="Plus Sign 21">
            <a:extLst>
              <a:ext uri="{FF2B5EF4-FFF2-40B4-BE49-F238E27FC236}">
                <a16:creationId xmlns:a16="http://schemas.microsoft.com/office/drawing/2014/main" id="{E33BC25B-791C-439E-9A1B-9DF0A46801D9}"/>
              </a:ext>
            </a:extLst>
          </p:cNvPr>
          <p:cNvSpPr/>
          <p:nvPr/>
        </p:nvSpPr>
        <p:spPr>
          <a:xfrm>
            <a:off x="4468530" y="1738066"/>
            <a:ext cx="651427" cy="681037"/>
          </a:xfrm>
          <a:prstGeom prst="math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F6B8351-1C96-4258-A5F2-D5CCB56F8673}"/>
              </a:ext>
            </a:extLst>
          </p:cNvPr>
          <p:cNvSpPr txBox="1"/>
          <p:nvPr/>
        </p:nvSpPr>
        <p:spPr>
          <a:xfrm>
            <a:off x="5205294" y="2623690"/>
            <a:ext cx="1107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(Mo-Target)</a:t>
            </a:r>
          </a:p>
        </p:txBody>
      </p:sp>
      <p:sp>
        <p:nvSpPr>
          <p:cNvPr id="9" name="Arrow: Right 23">
            <a:extLst>
              <a:ext uri="{FF2B5EF4-FFF2-40B4-BE49-F238E27FC236}">
                <a16:creationId xmlns:a16="http://schemas.microsoft.com/office/drawing/2014/main" id="{495A11FE-8669-4CFA-9C56-D602CCEEE2AC}"/>
              </a:ext>
            </a:extLst>
          </p:cNvPr>
          <p:cNvSpPr/>
          <p:nvPr/>
        </p:nvSpPr>
        <p:spPr>
          <a:xfrm>
            <a:off x="2833957" y="1830934"/>
            <a:ext cx="940157" cy="4953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Arrow: Right 24">
            <a:extLst>
              <a:ext uri="{FF2B5EF4-FFF2-40B4-BE49-F238E27FC236}">
                <a16:creationId xmlns:a16="http://schemas.microsoft.com/office/drawing/2014/main" id="{DF6D431D-4FBF-4952-87FA-71E9884BF905}"/>
              </a:ext>
            </a:extLst>
          </p:cNvPr>
          <p:cNvSpPr/>
          <p:nvPr/>
        </p:nvSpPr>
        <p:spPr>
          <a:xfrm>
            <a:off x="6415357" y="1830934"/>
            <a:ext cx="838200" cy="4953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AAC3655F-7752-4071-BDB9-9D80DB951E80}"/>
              </a:ext>
            </a:extLst>
          </p:cNvPr>
          <p:cNvSpPr txBox="1"/>
          <p:nvPr/>
        </p:nvSpPr>
        <p:spPr>
          <a:xfrm>
            <a:off x="372448" y="2623690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</a:p>
        </p:txBody>
      </p:sp>
      <p:sp>
        <p:nvSpPr>
          <p:cNvPr id="12" name="Oval 26">
            <a:extLst>
              <a:ext uri="{FF2B5EF4-FFF2-40B4-BE49-F238E27FC236}">
                <a16:creationId xmlns:a16="http://schemas.microsoft.com/office/drawing/2014/main" id="{71AF72B1-5223-466F-A23E-51E4E3855589}"/>
              </a:ext>
            </a:extLst>
          </p:cNvPr>
          <p:cNvSpPr/>
          <p:nvPr/>
        </p:nvSpPr>
        <p:spPr>
          <a:xfrm>
            <a:off x="700357" y="1951079"/>
            <a:ext cx="255011" cy="2550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27">
            <a:extLst>
              <a:ext uri="{FF2B5EF4-FFF2-40B4-BE49-F238E27FC236}">
                <a16:creationId xmlns:a16="http://schemas.microsoft.com/office/drawing/2014/main" id="{CB98B6F8-4EAF-499B-882D-DBC6D6D43D78}"/>
              </a:ext>
            </a:extLst>
          </p:cNvPr>
          <p:cNvSpPr/>
          <p:nvPr/>
        </p:nvSpPr>
        <p:spPr>
          <a:xfrm>
            <a:off x="4007499" y="1951079"/>
            <a:ext cx="255011" cy="255011"/>
          </a:xfrm>
          <a:prstGeom prst="ellipse">
            <a:avLst/>
          </a:prstGeom>
          <a:solidFill>
            <a:srgbClr val="13A39A"/>
          </a:solidFill>
          <a:ln>
            <a:solidFill>
              <a:srgbClr val="13A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365D1A61-C868-4A74-B9CB-8027A69616D1}"/>
              </a:ext>
            </a:extLst>
          </p:cNvPr>
          <p:cNvSpPr txBox="1"/>
          <p:nvPr/>
        </p:nvSpPr>
        <p:spPr>
          <a:xfrm>
            <a:off x="7696728" y="2629536"/>
            <a:ext cx="577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CE47AA35-804C-4DF0-B1D3-9E4C75705537}"/>
              </a:ext>
            </a:extLst>
          </p:cNvPr>
          <p:cNvSpPr/>
          <p:nvPr/>
        </p:nvSpPr>
        <p:spPr>
          <a:xfrm>
            <a:off x="5196157" y="1690426"/>
            <a:ext cx="990600" cy="990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30">
            <a:extLst>
              <a:ext uri="{FF2B5EF4-FFF2-40B4-BE49-F238E27FC236}">
                <a16:creationId xmlns:a16="http://schemas.microsoft.com/office/drawing/2014/main" id="{B07804EA-0E8B-444B-86BF-46DBE6AAC705}"/>
              </a:ext>
            </a:extLst>
          </p:cNvPr>
          <p:cNvSpPr/>
          <p:nvPr/>
        </p:nvSpPr>
        <p:spPr>
          <a:xfrm>
            <a:off x="7634557" y="1735685"/>
            <a:ext cx="685800" cy="685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58F1F5-E385-3265-C88C-7D3675DA9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14" y="3723878"/>
            <a:ext cx="1706100" cy="95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0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99MoBest: Subprojects and </a:t>
            </a:r>
            <a:r>
              <a:rPr lang="de-DE" alt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de-DE" alt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213">
            <a:extLst>
              <a:ext uri="{FF2B5EF4-FFF2-40B4-BE49-F238E27FC236}">
                <a16:creationId xmlns:a16="http://schemas.microsoft.com/office/drawing/2014/main" id="{E830A073-F9B3-4A28-BB89-E4E8D7350F42}"/>
              </a:ext>
            </a:extLst>
          </p:cNvPr>
          <p:cNvSpPr/>
          <p:nvPr/>
        </p:nvSpPr>
        <p:spPr>
          <a:xfrm>
            <a:off x="3099382" y="1514866"/>
            <a:ext cx="2412268" cy="2812980"/>
          </a:xfrm>
          <a:prstGeom prst="roundRect">
            <a:avLst/>
          </a:prstGeom>
          <a:noFill/>
          <a:ln w="38100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219">
            <a:extLst>
              <a:ext uri="{FF2B5EF4-FFF2-40B4-BE49-F238E27FC236}">
                <a16:creationId xmlns:a16="http://schemas.microsoft.com/office/drawing/2014/main" id="{7D37C43D-CAE8-4C96-B007-D0D7A56CF054}"/>
              </a:ext>
            </a:extLst>
          </p:cNvPr>
          <p:cNvSpPr txBox="1"/>
          <p:nvPr/>
        </p:nvSpPr>
        <p:spPr>
          <a:xfrm>
            <a:off x="248203" y="2081263"/>
            <a:ext cx="2412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n w="19050">
                  <a:noFill/>
                </a:ln>
                <a:ea typeface="Verdana" panose="020B0604030504040204" pitchFamily="34" charset="0"/>
                <a:cs typeface="Arial" panose="020B0604020202020204" pitchFamily="34" charset="0"/>
              </a:rPr>
              <a:t>Isotope extraction </a:t>
            </a:r>
          </a:p>
          <a:p>
            <a:pPr algn="ctr"/>
            <a:r>
              <a:rPr lang="en-US" sz="1600" b="1" dirty="0">
                <a:ln w="19050">
                  <a:noFill/>
                </a:ln>
                <a:ea typeface="Verdana" panose="020B0604030504040204" pitchFamily="34" charset="0"/>
                <a:cs typeface="Arial" panose="020B0604020202020204" pitchFamily="34" charset="0"/>
              </a:rPr>
              <a:t>and delivery system</a:t>
            </a:r>
          </a:p>
        </p:txBody>
      </p:sp>
      <p:sp>
        <p:nvSpPr>
          <p:cNvPr id="40" name="TextBox 220">
            <a:extLst>
              <a:ext uri="{FF2B5EF4-FFF2-40B4-BE49-F238E27FC236}">
                <a16:creationId xmlns:a16="http://schemas.microsoft.com/office/drawing/2014/main" id="{46E6AE0D-4552-4CE6-B21F-2602C6FF0506}"/>
              </a:ext>
            </a:extLst>
          </p:cNvPr>
          <p:cNvSpPr txBox="1"/>
          <p:nvPr/>
        </p:nvSpPr>
        <p:spPr>
          <a:xfrm>
            <a:off x="3059832" y="2081263"/>
            <a:ext cx="2467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n w="19050">
                  <a:noFill/>
                </a:ln>
                <a:ea typeface="Verdana" panose="020B0604030504040204" pitchFamily="34" charset="0"/>
                <a:cs typeface="Arial" panose="020B0604020202020204" pitchFamily="34" charset="0"/>
              </a:rPr>
              <a:t>TMR Design Concept</a:t>
            </a:r>
          </a:p>
          <a:p>
            <a:pPr algn="ctr"/>
            <a:r>
              <a:rPr lang="en-US" sz="1600" b="1" dirty="0">
                <a:ln w="19050">
                  <a:noFill/>
                </a:ln>
                <a:ea typeface="Verdana" panose="020B0604030504040204" pitchFamily="34" charset="0"/>
                <a:cs typeface="Arial" panose="020B0604020202020204" pitchFamily="34" charset="0"/>
              </a:rPr>
              <a:t>Handling and Transport</a:t>
            </a:r>
          </a:p>
        </p:txBody>
      </p:sp>
      <p:sp>
        <p:nvSpPr>
          <p:cNvPr id="41" name="TextBox 221">
            <a:extLst>
              <a:ext uri="{FF2B5EF4-FFF2-40B4-BE49-F238E27FC236}">
                <a16:creationId xmlns:a16="http://schemas.microsoft.com/office/drawing/2014/main" id="{56460923-5A9A-4B21-BE76-C904DEB8E14E}"/>
              </a:ext>
            </a:extLst>
          </p:cNvPr>
          <p:cNvSpPr txBox="1"/>
          <p:nvPr/>
        </p:nvSpPr>
        <p:spPr>
          <a:xfrm>
            <a:off x="5831070" y="1996900"/>
            <a:ext cx="2592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n w="19050">
                  <a:noFill/>
                </a:ln>
                <a:ea typeface="Verdana" panose="020B0604030504040204" pitchFamily="34" charset="0"/>
                <a:cs typeface="Arial" panose="020B0604020202020204" pitchFamily="34" charset="0"/>
              </a:rPr>
              <a:t>Investigation of radiation protection and disposal procedures</a:t>
            </a:r>
          </a:p>
        </p:txBody>
      </p:sp>
      <p:pic>
        <p:nvPicPr>
          <p:cNvPr id="42" name="Picture 223">
            <a:extLst>
              <a:ext uri="{FF2B5EF4-FFF2-40B4-BE49-F238E27FC236}">
                <a16:creationId xmlns:a16="http://schemas.microsoft.com/office/drawing/2014/main" id="{E4B88940-5802-4431-B6A8-3FB4483E5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4116"/>
          <a:stretch/>
        </p:blipFill>
        <p:spPr>
          <a:xfrm>
            <a:off x="329867" y="2623598"/>
            <a:ext cx="2248940" cy="1082824"/>
          </a:xfrm>
          <a:prstGeom prst="rect">
            <a:avLst/>
          </a:prstGeom>
        </p:spPr>
      </p:pic>
      <p:sp>
        <p:nvSpPr>
          <p:cNvPr id="43" name="Rectangle: Rounded Corners 217">
            <a:extLst>
              <a:ext uri="{FF2B5EF4-FFF2-40B4-BE49-F238E27FC236}">
                <a16:creationId xmlns:a16="http://schemas.microsoft.com/office/drawing/2014/main" id="{14A3D975-62E5-4A29-BF4B-7374290119DD}"/>
              </a:ext>
            </a:extLst>
          </p:cNvPr>
          <p:cNvSpPr/>
          <p:nvPr/>
        </p:nvSpPr>
        <p:spPr>
          <a:xfrm>
            <a:off x="255542" y="1514866"/>
            <a:ext cx="2412268" cy="2812980"/>
          </a:xfrm>
          <a:prstGeom prst="roundRect">
            <a:avLst/>
          </a:prstGeom>
          <a:noFill/>
          <a:ln w="38100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225">
            <a:extLst>
              <a:ext uri="{FF2B5EF4-FFF2-40B4-BE49-F238E27FC236}">
                <a16:creationId xmlns:a16="http://schemas.microsoft.com/office/drawing/2014/main" id="{AE99267A-8E9A-4D3D-A395-E668E0036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70" y="3003798"/>
            <a:ext cx="2236388" cy="656007"/>
          </a:xfrm>
          <a:prstGeom prst="rect">
            <a:avLst/>
          </a:prstGeom>
        </p:spPr>
      </p:pic>
      <p:pic>
        <p:nvPicPr>
          <p:cNvPr id="45" name="Content Placeholder 4">
            <a:extLst>
              <a:ext uri="{FF2B5EF4-FFF2-40B4-BE49-F238E27FC236}">
                <a16:creationId xmlns:a16="http://schemas.microsoft.com/office/drawing/2014/main" id="{CE6251C0-131C-4876-9B0E-EBEDFDAA4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5949561" y="3102818"/>
            <a:ext cx="2398300" cy="7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: Rounded Corners 216">
            <a:extLst>
              <a:ext uri="{FF2B5EF4-FFF2-40B4-BE49-F238E27FC236}">
                <a16:creationId xmlns:a16="http://schemas.microsoft.com/office/drawing/2014/main" id="{C8B61198-B741-4458-A1A5-22D3CDDCE41A}"/>
              </a:ext>
            </a:extLst>
          </p:cNvPr>
          <p:cNvSpPr/>
          <p:nvPr/>
        </p:nvSpPr>
        <p:spPr>
          <a:xfrm>
            <a:off x="5921080" y="1514866"/>
            <a:ext cx="2412268" cy="2812980"/>
          </a:xfrm>
          <a:prstGeom prst="roundRect">
            <a:avLst/>
          </a:prstGeom>
          <a:noFill/>
          <a:ln w="38100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rrow: Right 228">
            <a:extLst>
              <a:ext uri="{FF2B5EF4-FFF2-40B4-BE49-F238E27FC236}">
                <a16:creationId xmlns:a16="http://schemas.microsoft.com/office/drawing/2014/main" id="{FE38AB9D-5B3A-4083-9AC9-EAB01981E39B}"/>
              </a:ext>
            </a:extLst>
          </p:cNvPr>
          <p:cNvSpPr/>
          <p:nvPr/>
        </p:nvSpPr>
        <p:spPr>
          <a:xfrm rot="10800000">
            <a:off x="2673860" y="2162938"/>
            <a:ext cx="416482" cy="288032"/>
          </a:xfrm>
          <a:prstGeom prst="rightArrow">
            <a:avLst/>
          </a:prstGeom>
          <a:solidFill>
            <a:srgbClr val="00509B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230">
            <a:extLst>
              <a:ext uri="{FF2B5EF4-FFF2-40B4-BE49-F238E27FC236}">
                <a16:creationId xmlns:a16="http://schemas.microsoft.com/office/drawing/2014/main" id="{7965E15B-54AA-4E8E-A33A-DB72B4CCC59C}"/>
              </a:ext>
            </a:extLst>
          </p:cNvPr>
          <p:cNvSpPr/>
          <p:nvPr/>
        </p:nvSpPr>
        <p:spPr>
          <a:xfrm>
            <a:off x="5517702" y="2236021"/>
            <a:ext cx="403378" cy="143001"/>
          </a:xfrm>
          <a:prstGeom prst="rect">
            <a:avLst/>
          </a:prstGeom>
          <a:solidFill>
            <a:srgbClr val="00509B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Arrow: Right 231">
            <a:extLst>
              <a:ext uri="{FF2B5EF4-FFF2-40B4-BE49-F238E27FC236}">
                <a16:creationId xmlns:a16="http://schemas.microsoft.com/office/drawing/2014/main" id="{46FFE0F3-D38E-4999-8087-85DAF5F46083}"/>
              </a:ext>
            </a:extLst>
          </p:cNvPr>
          <p:cNvSpPr/>
          <p:nvPr/>
        </p:nvSpPr>
        <p:spPr>
          <a:xfrm rot="10800000">
            <a:off x="2667335" y="2594987"/>
            <a:ext cx="416482" cy="288032"/>
          </a:xfrm>
          <a:prstGeom prst="rightArrow">
            <a:avLst/>
          </a:prstGeom>
          <a:solidFill>
            <a:srgbClr val="00B1AC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rrow: Right 232">
            <a:extLst>
              <a:ext uri="{FF2B5EF4-FFF2-40B4-BE49-F238E27FC236}">
                <a16:creationId xmlns:a16="http://schemas.microsoft.com/office/drawing/2014/main" id="{602AA419-F540-487E-BD43-733A53FE045E}"/>
              </a:ext>
            </a:extLst>
          </p:cNvPr>
          <p:cNvSpPr/>
          <p:nvPr/>
        </p:nvSpPr>
        <p:spPr>
          <a:xfrm>
            <a:off x="2674760" y="3027036"/>
            <a:ext cx="409056" cy="288032"/>
          </a:xfrm>
          <a:prstGeom prst="rightArrow">
            <a:avLst/>
          </a:prstGeom>
          <a:solidFill>
            <a:srgbClr val="024F76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233">
            <a:extLst>
              <a:ext uri="{FF2B5EF4-FFF2-40B4-BE49-F238E27FC236}">
                <a16:creationId xmlns:a16="http://schemas.microsoft.com/office/drawing/2014/main" id="{EA231B5E-334E-4B58-9826-E0DE40D1D125}"/>
              </a:ext>
            </a:extLst>
          </p:cNvPr>
          <p:cNvSpPr/>
          <p:nvPr/>
        </p:nvSpPr>
        <p:spPr>
          <a:xfrm>
            <a:off x="2681907" y="3495088"/>
            <a:ext cx="403378" cy="143001"/>
          </a:xfrm>
          <a:prstGeom prst="rect">
            <a:avLst/>
          </a:prstGeom>
          <a:solidFill>
            <a:srgbClr val="024F76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rrow: Right 234">
            <a:extLst>
              <a:ext uri="{FF2B5EF4-FFF2-40B4-BE49-F238E27FC236}">
                <a16:creationId xmlns:a16="http://schemas.microsoft.com/office/drawing/2014/main" id="{447256E7-B750-484F-80A6-B4BA59E1EE1F}"/>
              </a:ext>
            </a:extLst>
          </p:cNvPr>
          <p:cNvSpPr/>
          <p:nvPr/>
        </p:nvSpPr>
        <p:spPr>
          <a:xfrm>
            <a:off x="5511650" y="3423080"/>
            <a:ext cx="403264" cy="288032"/>
          </a:xfrm>
          <a:prstGeom prst="rightArrow">
            <a:avLst/>
          </a:prstGeom>
          <a:solidFill>
            <a:srgbClr val="024F76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Arrow: Right 235">
            <a:extLst>
              <a:ext uri="{FF2B5EF4-FFF2-40B4-BE49-F238E27FC236}">
                <a16:creationId xmlns:a16="http://schemas.microsoft.com/office/drawing/2014/main" id="{795A2715-49D7-47AD-AE1B-D88FB2DD6827}"/>
              </a:ext>
            </a:extLst>
          </p:cNvPr>
          <p:cNvSpPr/>
          <p:nvPr/>
        </p:nvSpPr>
        <p:spPr>
          <a:xfrm rot="10800000">
            <a:off x="5519694" y="2594988"/>
            <a:ext cx="387999" cy="288032"/>
          </a:xfrm>
          <a:prstGeom prst="rightArrow">
            <a:avLst/>
          </a:prstGeom>
          <a:solidFill>
            <a:srgbClr val="00509B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rrow: Right 236">
            <a:extLst>
              <a:ext uri="{FF2B5EF4-FFF2-40B4-BE49-F238E27FC236}">
                <a16:creationId xmlns:a16="http://schemas.microsoft.com/office/drawing/2014/main" id="{3CDC30C1-4448-4E11-9DC5-A2662C3083D0}"/>
              </a:ext>
            </a:extLst>
          </p:cNvPr>
          <p:cNvSpPr/>
          <p:nvPr/>
        </p:nvSpPr>
        <p:spPr>
          <a:xfrm>
            <a:off x="5527216" y="3029133"/>
            <a:ext cx="379896" cy="288032"/>
          </a:xfrm>
          <a:prstGeom prst="rightArrow">
            <a:avLst/>
          </a:prstGeom>
          <a:solidFill>
            <a:srgbClr val="00B1AC"/>
          </a:solidFill>
          <a:ln w="9525">
            <a:solidFill>
              <a:srgbClr val="00B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5D0A89D1-9BF3-438F-BA22-46AE05518B74}"/>
              </a:ext>
            </a:extLst>
          </p:cNvPr>
          <p:cNvSpPr/>
          <p:nvPr/>
        </p:nvSpPr>
        <p:spPr>
          <a:xfrm>
            <a:off x="2915816" y="1275606"/>
            <a:ext cx="2808312" cy="33123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47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6">
            <a:extLst>
              <a:ext uri="{FF2B5EF4-FFF2-40B4-BE49-F238E27FC236}">
                <a16:creationId xmlns:a16="http://schemas.microsoft.com/office/drawing/2014/main" id="{025975B9-8608-407E-B6CC-457658B5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05" y="339502"/>
            <a:ext cx="8064500" cy="555650"/>
          </a:xfrm>
        </p:spPr>
        <p:txBody>
          <a:bodyPr/>
          <a:lstStyle/>
          <a:p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Technical Design Challenges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63D29953-D356-219F-1B94-7436045DCE39}"/>
              </a:ext>
            </a:extLst>
          </p:cNvPr>
          <p:cNvSpPr txBox="1"/>
          <p:nvPr/>
        </p:nvSpPr>
        <p:spPr>
          <a:xfrm>
            <a:off x="270253" y="1126792"/>
            <a:ext cx="5951879" cy="316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Heat generation and transport within the target station</a:t>
            </a:r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Thermo-mechanical stresses in the targets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US" sz="1400" dirty="0"/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Activated materials and activated corrosion products in the cooling water</a:t>
            </a:r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Radiolysis leading to formation of radicals, ions and gases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US" sz="1400" dirty="0"/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Radiation exposure outside the target–moderator–reflector assembly</a:t>
            </a:r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Radiation-induced degradation of electronics and structural materials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US" sz="1400" dirty="0"/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1CAA5F9F-4871-10F6-0E8C-EEBF0948D247}"/>
              </a:ext>
            </a:extLst>
          </p:cNvPr>
          <p:cNvSpPr txBox="1"/>
          <p:nvPr/>
        </p:nvSpPr>
        <p:spPr>
          <a:xfrm>
            <a:off x="6887742" y="1330324"/>
            <a:ext cx="1453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dirty="0"/>
              <a:t>Cooling loop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DEEF9F5A-8213-B841-9931-8756B2D56FA2}"/>
              </a:ext>
            </a:extLst>
          </p:cNvPr>
          <p:cNvSpPr/>
          <p:nvPr/>
        </p:nvSpPr>
        <p:spPr>
          <a:xfrm>
            <a:off x="6156176" y="1377465"/>
            <a:ext cx="724664" cy="213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2DEDA963-5557-12F9-D841-9C15673C7319}"/>
              </a:ext>
            </a:extLst>
          </p:cNvPr>
          <p:cNvSpPr/>
          <p:nvPr/>
        </p:nvSpPr>
        <p:spPr>
          <a:xfrm>
            <a:off x="6156175" y="3528594"/>
            <a:ext cx="724663" cy="213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203896B-1F70-0F3F-D3DE-E02D5534D407}"/>
              </a:ext>
            </a:extLst>
          </p:cNvPr>
          <p:cNvSpPr/>
          <p:nvPr/>
        </p:nvSpPr>
        <p:spPr>
          <a:xfrm>
            <a:off x="6168385" y="4454247"/>
            <a:ext cx="724663" cy="213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1416456E-C751-A0A4-38E9-5876761922ED}"/>
              </a:ext>
            </a:extLst>
          </p:cNvPr>
          <p:cNvSpPr/>
          <p:nvPr/>
        </p:nvSpPr>
        <p:spPr>
          <a:xfrm>
            <a:off x="6156176" y="2465002"/>
            <a:ext cx="724663" cy="213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/>
          </a:p>
        </p:txBody>
      </p:sp>
      <p:sp>
        <p:nvSpPr>
          <p:cNvPr id="9" name="Textfeld 13">
            <a:extLst>
              <a:ext uri="{FF2B5EF4-FFF2-40B4-BE49-F238E27FC236}">
                <a16:creationId xmlns:a16="http://schemas.microsoft.com/office/drawing/2014/main" id="{7812E5D0-B1E5-0FD9-6A30-C547FDD1F166}"/>
              </a:ext>
            </a:extLst>
          </p:cNvPr>
          <p:cNvSpPr txBox="1"/>
          <p:nvPr/>
        </p:nvSpPr>
        <p:spPr>
          <a:xfrm>
            <a:off x="6937985" y="3441416"/>
            <a:ext cx="1595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Shielding</a:t>
            </a:r>
            <a:endParaRPr lang="de-DE" sz="1400" dirty="0"/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9CDCED51-2077-97DF-01D7-5CEE6DE85348}"/>
              </a:ext>
            </a:extLst>
          </p:cNvPr>
          <p:cNvSpPr txBox="1"/>
          <p:nvPr/>
        </p:nvSpPr>
        <p:spPr>
          <a:xfrm>
            <a:off x="6937985" y="4251424"/>
            <a:ext cx="2242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handling</a:t>
            </a:r>
            <a:r>
              <a:rPr lang="de-DE" sz="1400" dirty="0"/>
              <a:t> &amp; </a:t>
            </a:r>
            <a:r>
              <a:rPr lang="de-DE" sz="1400" dirty="0" err="1"/>
              <a:t>transport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061288-8E0B-430B-9DB6-3580760FE636}"/>
              </a:ext>
            </a:extLst>
          </p:cNvPr>
          <p:cNvSpPr txBox="1"/>
          <p:nvPr/>
        </p:nvSpPr>
        <p:spPr>
          <a:xfrm>
            <a:off x="6925029" y="2286774"/>
            <a:ext cx="1909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Delay tank, </a:t>
            </a:r>
            <a:r>
              <a:rPr lang="de-DE" sz="1400" dirty="0" err="1"/>
              <a:t>degasser</a:t>
            </a:r>
            <a:r>
              <a:rPr lang="de-DE" sz="1400" dirty="0"/>
              <a:t>, </a:t>
            </a:r>
            <a:r>
              <a:rPr lang="de-DE" sz="1400" dirty="0" err="1"/>
              <a:t>ion</a:t>
            </a:r>
            <a:r>
              <a:rPr lang="de-DE" sz="1400" dirty="0"/>
              <a:t> </a:t>
            </a:r>
            <a:r>
              <a:rPr lang="de-DE" sz="1400" dirty="0" err="1"/>
              <a:t>exchanger</a:t>
            </a:r>
            <a:endParaRPr lang="de-DE" sz="14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929D7C7-1BDF-45BA-9496-7B41E9C1339C}"/>
              </a:ext>
            </a:extLst>
          </p:cNvPr>
          <p:cNvSpPr/>
          <p:nvPr/>
        </p:nvSpPr>
        <p:spPr>
          <a:xfrm>
            <a:off x="270253" y="4251424"/>
            <a:ext cx="8694235" cy="6329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E728B3F-4720-47D0-B0A4-9920822C4D08}"/>
              </a:ext>
            </a:extLst>
          </p:cNvPr>
          <p:cNvSpPr txBox="1"/>
          <p:nvPr/>
        </p:nvSpPr>
        <p:spPr>
          <a:xfrm>
            <a:off x="279749" y="4265908"/>
            <a:ext cx="4589812" cy="64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Weekly replacement of irradiated molybdenum target </a:t>
            </a:r>
          </a:p>
          <a:p>
            <a:pPr marL="128588" indent="-12858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Annual replacement of highly activated tantalum target</a:t>
            </a:r>
          </a:p>
        </p:txBody>
      </p:sp>
    </p:spTree>
    <p:extLst>
      <p:ext uri="{BB962C8B-B14F-4D97-AF65-F5344CB8AC3E}">
        <p14:creationId xmlns:p14="http://schemas.microsoft.com/office/powerpoint/2010/main" val="31508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>
                <a:latin typeface="Arial" charset="0"/>
                <a:ea typeface="+mn-ea"/>
                <a:cs typeface="+mn-cs"/>
              </a:rPr>
              <a:t>Gesamtaufbau</a:t>
            </a:r>
            <a:endParaRPr lang="en-US" sz="30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Grafik 4" descr="Ein Bild, das Rad, Maßstabsmodell, Spielzeug enthält.&#10;&#10;KI-generierte Inhalte können fehlerhaft sein.">
            <a:extLst>
              <a:ext uri="{FF2B5EF4-FFF2-40B4-BE49-F238E27FC236}">
                <a16:creationId xmlns:a16="http://schemas.microsoft.com/office/drawing/2014/main" id="{06420547-67F9-44B3-9BF0-75BB9AD69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  <a:ea typeface="+mn-ea"/>
                <a:cs typeface="+mn-cs"/>
              </a:rPr>
              <a:t>Target-Station</a:t>
            </a:r>
          </a:p>
        </p:txBody>
      </p:sp>
      <p:pic>
        <p:nvPicPr>
          <p:cNvPr id="4" name="Grafik 3" descr="Ein Bild, das Spielzeug, Bauklotz enthält.&#10;&#10;KI-generierte Inhalte können fehlerhaft sein.">
            <a:extLst>
              <a:ext uri="{FF2B5EF4-FFF2-40B4-BE49-F238E27FC236}">
                <a16:creationId xmlns:a16="http://schemas.microsoft.com/office/drawing/2014/main" id="{B293E25B-B345-4BE1-9609-5B5100AFC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1E225-9CF3-BAA6-AE5B-B54208D4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C751D-CE1C-D1CB-F4CD-EAAC78B2B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  <a:ea typeface="+mn-ea"/>
                <a:cs typeface="+mn-cs"/>
              </a:rPr>
              <a:t>TMR</a:t>
            </a:r>
          </a:p>
        </p:txBody>
      </p:sp>
      <p:pic>
        <p:nvPicPr>
          <p:cNvPr id="7" name="Grafik 6" descr="Ein Bild, das Rechteck, Screenshot, Quadrat, Pixel enthält.&#10;&#10;KI-generierte Inhalte können fehlerhaft sein.">
            <a:extLst>
              <a:ext uri="{FF2B5EF4-FFF2-40B4-BE49-F238E27FC236}">
                <a16:creationId xmlns:a16="http://schemas.microsoft.com/office/drawing/2014/main" id="{DEC8ADF9-7C9E-4DFE-9F52-24898CED3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1039"/>
      </p:ext>
    </p:extLst>
  </p:cSld>
  <p:clrMapOvr>
    <a:masterClrMapping/>
  </p:clrMapOvr>
</p:sld>
</file>

<file path=ppt/theme/theme1.xml><?xml version="1.0" encoding="utf-8"?>
<a:theme xmlns:a="http://schemas.openxmlformats.org/drawingml/2006/main" name="FHAAC Design weiß auf schwarz">
  <a:themeElements>
    <a:clrScheme name="FH Farb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1AC"/>
      </a:accent1>
      <a:accent2>
        <a:srgbClr val="13A39A"/>
      </a:accent2>
      <a:accent3>
        <a:srgbClr val="0C9088"/>
      </a:accent3>
      <a:accent4>
        <a:srgbClr val="006D68"/>
      </a:accent4>
      <a:accent5>
        <a:srgbClr val="004744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6645211F-792B-4A9D-A5BA-DFD318A77DF8}" vid="{B776A25A-316C-4BD1-9029-F13F0FE0C44C}"/>
    </a:ext>
  </a:extLst>
</a:theme>
</file>

<file path=ppt/theme/theme2.xml><?xml version="1.0" encoding="utf-8"?>
<a:theme xmlns:a="http://schemas.openxmlformats.org/drawingml/2006/main" name="1_FHAAC Design schwarz auf weiß">
  <a:themeElements>
    <a:clrScheme name="FHAAC Farb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1AC"/>
      </a:accent1>
      <a:accent2>
        <a:srgbClr val="13A39A"/>
      </a:accent2>
      <a:accent3>
        <a:srgbClr val="0C9088"/>
      </a:accent3>
      <a:accent4>
        <a:srgbClr val="006D68"/>
      </a:accent4>
      <a:accent5>
        <a:srgbClr val="004744"/>
      </a:accent5>
      <a:accent6>
        <a:srgbClr val="000000"/>
      </a:accent6>
      <a:hlink>
        <a:srgbClr val="0000FF"/>
      </a:hlink>
      <a:folHlink>
        <a:srgbClr val="800080"/>
      </a:folHlink>
    </a:clrScheme>
    <a:fontScheme name="FHAAC 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6645211F-792B-4A9D-A5BA-DFD318A77DF8}" vid="{BF54F18E-383F-46A5-982B-174E3C16B51C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FH-Aachen_PowerPoint-Vorlage_Format_16_9_weiß</Template>
  <TotalTime>0</TotalTime>
  <Words>709</Words>
  <Application>Microsoft Office PowerPoint</Application>
  <PresentationFormat>Bildschirmpräsentation (16:9)</PresentationFormat>
  <Paragraphs>162</Paragraphs>
  <Slides>28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Verdana</vt:lpstr>
      <vt:lpstr>Wingdings</vt:lpstr>
      <vt:lpstr>FHAAC Design weiß auf schwarz</vt:lpstr>
      <vt:lpstr>1_FHAAC Design schwarz auf weiß</vt:lpstr>
      <vt:lpstr> Conceptual Development of a Remote Automated Target Assembly for Accelerator-Based Mo-99 Production</vt:lpstr>
      <vt:lpstr>Radiotracer Technetium-99m</vt:lpstr>
      <vt:lpstr>Conventional Production Method</vt:lpstr>
      <vt:lpstr>Joint Project 99MoBest </vt:lpstr>
      <vt:lpstr>99MoBest: Subprojects and Objectives</vt:lpstr>
      <vt:lpstr>Technical Design Challenges</vt:lpstr>
      <vt:lpstr>Gesamtaufbau</vt:lpstr>
      <vt:lpstr>Target-Station</vt:lpstr>
      <vt:lpstr>TMR</vt:lpstr>
      <vt:lpstr>Querschnitt der Target-Station</vt:lpstr>
      <vt:lpstr>TMR (Transparenter Reflektor)</vt:lpstr>
      <vt:lpstr>TMR (Transparenter Reflektor)</vt:lpstr>
      <vt:lpstr>TMR (Transparenter Reflektor)</vt:lpstr>
      <vt:lpstr>Anbringen der mobilen Abschirmung</vt:lpstr>
      <vt:lpstr>Anbringen der mobilen Abschirmung (transparent)</vt:lpstr>
      <vt:lpstr>PowerPoint-Präsentation</vt:lpstr>
      <vt:lpstr>Gesamtaufbau</vt:lpstr>
      <vt:lpstr>Austauschstation in der Heißzelle</vt:lpstr>
      <vt:lpstr>Austauschstation in der Heißzelle</vt:lpstr>
      <vt:lpstr>What is a Digital Twin?</vt:lpstr>
      <vt:lpstr>Digital Twins in Radiation Environments</vt:lpstr>
      <vt:lpstr>Digital Twin with Software in the Loop</vt:lpstr>
      <vt:lpstr>Digital Twin with Software in the Loop</vt:lpstr>
      <vt:lpstr>Digital Twin with Software in the Loop</vt:lpstr>
      <vt:lpstr>Austausch des Molybdäns</vt:lpstr>
      <vt:lpstr>Conclusion and Outlook</vt:lpstr>
      <vt:lpstr>Project Contributors</vt:lpstr>
      <vt:lpstr>FH Aachen  Department of Energy Technology BMFTR : 02NUK080B  Tarek El-Kordy el-kordy@fh-aachen.de t.el-kordy@fz-juelich.de  www.fh-aachen.de www.99mobest.uni-koeln.de  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99MoBest   Beschleunigerbasierte 99Mo-Produktion an der HBS </dc:title>
  <dc:creator>El-Kordy, Tarek</dc:creator>
  <cp:lastModifiedBy>El-Kordy, Tarek</cp:lastModifiedBy>
  <cp:revision>165</cp:revision>
  <dcterms:created xsi:type="dcterms:W3CDTF">2026-03-30T16:58:59Z</dcterms:created>
  <dcterms:modified xsi:type="dcterms:W3CDTF">2026-04-11T13:55:43Z</dcterms:modified>
</cp:coreProperties>
</file>