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62" r:id="rId2"/>
    <p:sldId id="267" r:id="rId3"/>
    <p:sldId id="320" r:id="rId4"/>
    <p:sldId id="333" r:id="rId5"/>
    <p:sldId id="357" r:id="rId6"/>
    <p:sldId id="575" r:id="rId7"/>
    <p:sldId id="580" r:id="rId8"/>
    <p:sldId id="585" r:id="rId9"/>
    <p:sldId id="571" r:id="rId10"/>
    <p:sldId id="574" r:id="rId11"/>
    <p:sldId id="576" r:id="rId12"/>
    <p:sldId id="583" r:id="rId13"/>
    <p:sldId id="578" r:id="rId14"/>
    <p:sldId id="277" r:id="rId15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hn Dahl" initials="JD" lastIdx="5" clrIdx="0">
    <p:extLst>
      <p:ext uri="{19B8F6BF-5375-455C-9EA6-DF929625EA0E}">
        <p15:presenceInfo xmlns:p15="http://schemas.microsoft.com/office/powerpoint/2012/main" userId="S::john.dahl@lexcon.se::b23e4c24-0647-4583-8c59-146cbd67c568" providerId="AD"/>
      </p:ext>
    </p:extLst>
  </p:cmAuthor>
  <p:cmAuthor id="2" name="Szabina" initials="S" lastIdx="1" clrIdx="1">
    <p:extLst>
      <p:ext uri="{19B8F6BF-5375-455C-9EA6-DF929625EA0E}">
        <p15:presenceInfo xmlns:p15="http://schemas.microsoft.com/office/powerpoint/2012/main" userId="595f4029d69c320b" providerId="Windows Live"/>
      </p:ext>
    </p:extLst>
  </p:cmAuthor>
  <p:cmAuthor id="3" name="Carwyn Jones" initials="" lastIdx="4" clrIdx="2">
    <p:extLst>
      <p:ext uri="{19B8F6BF-5375-455C-9EA6-DF929625EA0E}">
        <p15:presenceInfo xmlns:p15="http://schemas.microsoft.com/office/powerpoint/2012/main" userId="S::carwynjones@esss.se::063a663b-581a-44ad-b663-5692110eac0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B1E1"/>
    <a:srgbClr val="CCDFDB"/>
    <a:srgbClr val="666666"/>
    <a:srgbClr val="CCCCCC"/>
    <a:srgbClr val="FECC99"/>
    <a:srgbClr val="FEE6CC"/>
    <a:srgbClr val="E5F0EC"/>
    <a:srgbClr val="D7E59A"/>
    <a:srgbClr val="EBF1CB"/>
    <a:srgbClr val="CDD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79" autoAdjust="0"/>
    <p:restoredTop sz="87827" autoAdjust="0"/>
  </p:normalViewPr>
  <p:slideViewPr>
    <p:cSldViewPr snapToGrid="0" snapToObjects="1">
      <p:cViewPr varScale="1">
        <p:scale>
          <a:sx n="129" d="100"/>
          <a:sy n="129" d="100"/>
        </p:scale>
        <p:origin x="2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16F17-FF12-814E-936A-620B3383A43B}" type="datetimeFigureOut">
              <a:rPr lang="sv-SE" smtClean="0"/>
              <a:t>2026-04-09</a:t>
            </a:fld>
            <a:endParaRPr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5A434-646A-2746-9BDC-885B2382B33E}" type="slidenum">
              <a:rPr lang="sv-SE" smtClean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1822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25517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91534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97789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76326F-12B3-7215-9E9A-D7E9573EC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2D8ACC-9CC6-378C-FD28-64A407BCE8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411E92-477D-132D-AC86-FA3E1061A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D7AE5-9D2D-2A27-1809-23F97E85E5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83150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A1EA8-A675-F5F0-7806-0264CF153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FE13BC-335A-0CD6-0FD8-1F4F14BD4C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87FFC8-1200-1599-E9E2-462F716FC2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D6C4D0-A14E-3FCB-D668-D51B2CD115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61447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C4F52-8B00-7161-922D-1A2ECE630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8C7E3E-6515-4CA8-0B86-40F6EECFC7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BC9B79-338A-7F55-ABBD-254029AC4D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F6A44-E348-24F1-8A7C-9D694CE3AB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80576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B4006-C045-67C4-C50C-CA55F0D11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5BFD69-E73F-3053-6422-D80AED1CE4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BEFA61-BB52-4650-1E7B-2A8A914055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349FBF-CEA3-D19D-F3A8-C6A1A51DF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38491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40A19-F027-AE21-AB2C-8E8691EC0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7E24EC-55EA-2198-3D5B-E587D0F60F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53E280-2784-391D-2557-47F50E877C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3A4574-FF42-B0AA-863A-2FE881A9EF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53277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58102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0637A-2C82-82F5-CD1D-08C7494FE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9C3BE9-1CD6-2049-EF59-3116FAB129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6AC8FC-6583-2B05-92B2-31F53A13F0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E620E6-773C-F36C-BBA2-0851E3D29B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10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294459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31952-4BFC-E0B4-37D5-F5DD328F2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4C7A01-BB20-908F-F5FB-4B5C0A2801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BDE6A8-BD55-CF57-7BBD-50331CAA28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3ADCF-B0D5-1328-4122-F68FCDAB7A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04852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2B808-C09C-FFC9-442A-D110CD07E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6E1CCB-5241-1CF2-55EE-7DDB01A5EE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85497-3215-53DC-C426-40528BC24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A4C6CE-943F-1ADD-B1CE-60E1EF00AB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46094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52189-E519-A62A-84CF-4BE266927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7C7864-5174-2711-FA86-1B22982AE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6130CC-CE8C-27A1-3447-4082D869DE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32DB2F-55BC-BBCB-18D1-553490B72A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5A434-646A-2746-9BDC-885B2382B33E}" type="slidenum">
              <a:rPr lang="sv-SE" smtClean="0"/>
              <a:t>13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01817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5105BBA5-0B01-43EB-96EC-725AF28E5A8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BB3141B3-566C-47FF-8C29-67289995D2FA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B965145F-CDA4-4965-A7C5-ACBA593934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03069" y="1048935"/>
            <a:ext cx="8872165" cy="476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4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BE7B1DDB-F4AA-4E8D-BD07-905FE45A5555}"/>
              </a:ext>
            </a:extLst>
          </p:cNvPr>
          <p:cNvSpPr/>
          <p:nvPr userDrawn="1"/>
        </p:nvSpPr>
        <p:spPr>
          <a:xfrm>
            <a:off x="-2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4780BC8-191C-6D4B-93F3-54A06FD4F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0395" y="1153621"/>
            <a:ext cx="8640000" cy="238760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20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81DF3056-F3A8-2949-876C-528413E342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0395" y="3883393"/>
            <a:ext cx="8640000" cy="921363"/>
          </a:xfrm>
          <a:prstGeom prst="rect">
            <a:avLst/>
          </a:prstGeom>
        </p:spPr>
        <p:txBody>
          <a:bodyPr lIns="9000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v-SE" dirty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EC66F586-F662-4573-A59B-7D4EDD05A153}"/>
              </a:ext>
            </a:extLst>
          </p:cNvPr>
          <p:cNvSpPr/>
          <p:nvPr userDrawn="1"/>
        </p:nvSpPr>
        <p:spPr>
          <a:xfrm>
            <a:off x="-2" y="447675"/>
            <a:ext cx="292101" cy="641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3193CED5-E020-4279-918D-055F43A918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24611" y="417443"/>
            <a:ext cx="826395" cy="800100"/>
          </a:xfrm>
          <a:prstGeom prst="rect">
            <a:avLst/>
          </a:prstGeom>
        </p:spPr>
      </p:pic>
      <p:sp>
        <p:nvSpPr>
          <p:cNvPr id="15" name="Platshållare för text 14">
            <a:extLst>
              <a:ext uri="{FF2B5EF4-FFF2-40B4-BE49-F238E27FC236}">
                <a16:creationId xmlns:a16="http://schemas.microsoft.com/office/drawing/2014/main" id="{EA5DA2EE-60AD-41D0-96B0-DDF02E0AE5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930395" y="5605695"/>
            <a:ext cx="6290892" cy="459883"/>
          </a:xfrm>
          <a:prstGeom prst="rect">
            <a:avLst/>
          </a:prstGeom>
        </p:spPr>
        <p:txBody>
          <a:bodyPr lIns="90000" tIns="18000" bIns="36000" anchor="b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 b="1" strike="noStrike" cap="all" spc="12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presented by &lt;name nameson&gt;</a:t>
            </a:r>
          </a:p>
        </p:txBody>
      </p:sp>
      <p:sp>
        <p:nvSpPr>
          <p:cNvPr id="10" name="Platshållare för datum 3">
            <a:extLst>
              <a:ext uri="{FF2B5EF4-FFF2-40B4-BE49-F238E27FC236}">
                <a16:creationId xmlns:a16="http://schemas.microsoft.com/office/drawing/2014/main" id="{5CE429DE-35D4-F144-9881-2C3DD8ABB6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930395" y="6096663"/>
            <a:ext cx="1241068" cy="365125"/>
          </a:xfrm>
        </p:spPr>
        <p:txBody>
          <a:bodyPr/>
          <a:lstStyle>
            <a:lvl1pPr>
              <a:defRPr sz="1200"/>
            </a:lvl1pPr>
          </a:lstStyle>
          <a:p>
            <a:fld id="{18896B66-0B3A-474C-9C9C-E4F07B1F5DAD}" type="datetime1">
              <a:rPr lang="sv-SE" smtClean="0"/>
              <a:pPr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0138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BCCEAFE-E21B-43CF-80C4-FF01C3F9D479}"/>
              </a:ext>
            </a:extLst>
          </p:cNvPr>
          <p:cNvSpPr/>
          <p:nvPr userDrawn="1"/>
        </p:nvSpPr>
        <p:spPr>
          <a:xfrm>
            <a:off x="0" y="16274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PRESENTATION </a:t>
            </a:r>
            <a:r>
              <a:rPr lang="sv-SE" dirty="0" err="1"/>
              <a:t>TITLe</a:t>
            </a:r>
            <a:r>
              <a:rPr lang="sv-SE" dirty="0"/>
              <a:t>/ 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7283078-D760-1647-8B80-66BA8B52336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A5E954D6-E4D2-47AD-A504-7408EC606D35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6426DF26-09C3-4DAE-B43E-0C11D6A6353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24611" y="417443"/>
            <a:ext cx="826395" cy="800100"/>
          </a:xfrm>
          <a:prstGeom prst="rect">
            <a:avLst/>
          </a:prstGeom>
        </p:spPr>
      </p:pic>
      <p:sp>
        <p:nvSpPr>
          <p:cNvPr id="11" name="Platshållare för text 10">
            <a:extLst>
              <a:ext uri="{FF2B5EF4-FFF2-40B4-BE49-F238E27FC236}">
                <a16:creationId xmlns:a16="http://schemas.microsoft.com/office/drawing/2014/main" id="{5C48DF05-1B09-4DA6-AC56-07304871CCD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5647" y="1640719"/>
            <a:ext cx="10042073" cy="4375520"/>
          </a:xfrm>
        </p:spPr>
        <p:txBody>
          <a:bodyPr>
            <a:noAutofit/>
          </a:bodyPr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latshållare för datum 3">
            <a:extLst>
              <a:ext uri="{FF2B5EF4-FFF2-40B4-BE49-F238E27FC236}">
                <a16:creationId xmlns:a16="http://schemas.microsoft.com/office/drawing/2014/main" id="{04D3287D-3E21-D845-8766-C307E67653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3988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/break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250D024A-8F85-4618-9506-0F493B263A92}"/>
              </a:ext>
            </a:extLst>
          </p:cNvPr>
          <p:cNvSpPr/>
          <p:nvPr userDrawn="1"/>
        </p:nvSpPr>
        <p:spPr>
          <a:xfrm>
            <a:off x="0" y="0"/>
            <a:ext cx="647771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628E18C2-A66E-436E-89DA-1C5D481CB4B4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latshållare för bild 12">
            <a:extLst>
              <a:ext uri="{FF2B5EF4-FFF2-40B4-BE49-F238E27FC236}">
                <a16:creationId xmlns:a16="http://schemas.microsoft.com/office/drawing/2014/main" id="{4FD00856-A3E1-48A7-B9CD-D7B89BD6A06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477712" y="0"/>
            <a:ext cx="5714288" cy="6858000"/>
          </a:xfrm>
          <a:solidFill>
            <a:srgbClr val="ECECEC"/>
          </a:solidFill>
        </p:spPr>
        <p:txBody>
          <a:bodyPr>
            <a:normAutofit/>
          </a:bodyPr>
          <a:lstStyle>
            <a:lvl1pPr algn="ctr">
              <a:defRPr sz="800"/>
            </a:lvl1pPr>
          </a:lstStyle>
          <a:p>
            <a:r>
              <a:rPr lang="sv-SE"/>
              <a:t>INSERT IMAGE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A8D8C0FE-DA05-418D-9F18-A5A81125AD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924611" y="417443"/>
            <a:ext cx="828000" cy="799200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FontTx/>
              <a:buNone/>
              <a:defRPr sz="100">
                <a:noFill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1848DA8D-03CE-4CA5-A851-F6ABAE67A9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47675"/>
            <a:ext cx="292100" cy="6410325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00">
                <a:noFill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55DE042-7DE8-4583-986C-4082375307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30491" y="1051132"/>
            <a:ext cx="4255909" cy="829149"/>
          </a:xfrm>
        </p:spPr>
        <p:txBody>
          <a:bodyPr rIns="18000" anchor="b" anchorCtr="0"/>
          <a:lstStyle>
            <a:lvl1pPr marL="0" indent="0">
              <a:buFontTx/>
              <a:buNone/>
              <a:defRPr sz="4800">
                <a:solidFill>
                  <a:schemeClr val="bg1"/>
                </a:solidFill>
                <a:latin typeface="+mn-lt"/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# (chapter)</a:t>
            </a:r>
          </a:p>
        </p:txBody>
      </p:sp>
      <p:sp>
        <p:nvSpPr>
          <p:cNvPr id="11" name="Platshållare för text 2">
            <a:extLst>
              <a:ext uri="{FF2B5EF4-FFF2-40B4-BE49-F238E27FC236}">
                <a16:creationId xmlns:a16="http://schemas.microsoft.com/office/drawing/2014/main" id="{1DC53C5B-9DC3-4646-B6B3-DD59404D44D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0491" y="2169209"/>
            <a:ext cx="4255909" cy="2462613"/>
          </a:xfrm>
        </p:spPr>
        <p:txBody>
          <a:bodyPr rIns="18000" anchor="t" anchorCtr="0"/>
          <a:lstStyle>
            <a:lvl1pPr marL="0" indent="0">
              <a:spcBef>
                <a:spcPts val="0"/>
              </a:spcBef>
              <a:buFontTx/>
              <a:buNone/>
              <a:defRPr sz="420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325464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 dirty="0"/>
              <a:t>PRESENTATION TITLE/FOOTER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 dirty="0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A5E954D6-E4D2-47AD-A504-7408EC606D35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6DD4ACE8-21C9-474B-A84B-6E399CB9F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5917406D-4BE3-3B4C-BCFF-41B4F0FAB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4400" y="1562400"/>
            <a:ext cx="9365782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13" name="Platshållare för datum 3">
            <a:extLst>
              <a:ext uri="{FF2B5EF4-FFF2-40B4-BE49-F238E27FC236}">
                <a16:creationId xmlns:a16="http://schemas.microsoft.com/office/drawing/2014/main" id="{3E8E36C4-8565-B94E-A90D-FF5DD7F8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28008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n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 dirty="0"/>
              <a:t>PRESENTATION TITLE/FOOTER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590CF35B-F516-4A5B-A8AB-7A0A28362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4400" y="1562400"/>
            <a:ext cx="4993785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58775" indent="-215900">
              <a:lnSpc>
                <a:spcPct val="100000"/>
              </a:lnSpc>
              <a:tabLst/>
              <a:defRPr/>
            </a:lvl2pPr>
            <a:lvl3pPr marL="449263" indent="-196850">
              <a:lnSpc>
                <a:spcPct val="100000"/>
              </a:lnSpc>
              <a:tabLst/>
              <a:defRPr/>
            </a:lvl3pPr>
            <a:lvl4pPr marL="541338" indent="-180000">
              <a:lnSpc>
                <a:spcPct val="100000"/>
              </a:lnSpc>
              <a:tabLst/>
              <a:defRPr/>
            </a:lvl4pPr>
            <a:lvl5pPr marL="63000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BA21051E-3C35-41FB-8E6B-797DB8F269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73692" y="1562400"/>
            <a:ext cx="4993785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60000" indent="-216000">
              <a:lnSpc>
                <a:spcPct val="100000"/>
              </a:lnSpc>
              <a:tabLst/>
              <a:defRPr/>
            </a:lvl2pPr>
            <a:lvl3pPr marL="450000" indent="-198000">
              <a:lnSpc>
                <a:spcPct val="100000"/>
              </a:lnSpc>
              <a:tabLst/>
              <a:defRPr/>
            </a:lvl3pPr>
            <a:lvl4pPr marL="540000" indent="-180000">
              <a:lnSpc>
                <a:spcPct val="100000"/>
              </a:lnSpc>
              <a:tabLst/>
              <a:defRPr/>
            </a:lvl4pPr>
            <a:lvl5pPr marL="62865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87E2C692-2C39-4CA8-AA87-45E0F36B6A0E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6" name="Bildobjekt 15">
            <a:extLst>
              <a:ext uri="{FF2B5EF4-FFF2-40B4-BE49-F238E27FC236}">
                <a16:creationId xmlns:a16="http://schemas.microsoft.com/office/drawing/2014/main" id="{E327627C-4BB8-4965-8107-0E7E741F83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11" name="Platshållare för datum 3">
            <a:extLst>
              <a:ext uri="{FF2B5EF4-FFF2-40B4-BE49-F238E27FC236}">
                <a16:creationId xmlns:a16="http://schemas.microsoft.com/office/drawing/2014/main" id="{154C1432-4F85-1F42-8016-9B83B89CC8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3510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n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 dirty="0"/>
              <a:t>PRESENTATION TITLE/FOOTER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590CF35B-F516-4A5B-A8AB-7A0A28362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4400" y="1562400"/>
            <a:ext cx="3255409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60000" indent="-216000">
              <a:lnSpc>
                <a:spcPct val="100000"/>
              </a:lnSpc>
              <a:tabLst/>
              <a:defRPr/>
            </a:lvl2pPr>
            <a:lvl3pPr marL="449263" indent="-196850">
              <a:lnSpc>
                <a:spcPct val="100000"/>
              </a:lnSpc>
              <a:tabLst/>
              <a:defRPr/>
            </a:lvl3pPr>
            <a:lvl4pPr marL="541338" indent="-180975">
              <a:lnSpc>
                <a:spcPct val="100000"/>
              </a:lnSpc>
              <a:tabLst/>
              <a:defRPr/>
            </a:lvl4pPr>
            <a:lvl5pPr marL="63000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87E2C692-2C39-4CA8-AA87-45E0F36B6A0E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6" name="Bildobjekt 15">
            <a:extLst>
              <a:ext uri="{FF2B5EF4-FFF2-40B4-BE49-F238E27FC236}">
                <a16:creationId xmlns:a16="http://schemas.microsoft.com/office/drawing/2014/main" id="{E327627C-4BB8-4965-8107-0E7E741F83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13" name="Platshållare för innehåll 2">
            <a:extLst>
              <a:ext uri="{FF2B5EF4-FFF2-40B4-BE49-F238E27FC236}">
                <a16:creationId xmlns:a16="http://schemas.microsoft.com/office/drawing/2014/main" id="{B2D0E559-A900-41F3-93C5-387A7764A152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605297" y="1562400"/>
            <a:ext cx="3255409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60000" indent="-216000">
              <a:lnSpc>
                <a:spcPct val="100000"/>
              </a:lnSpc>
              <a:tabLst/>
              <a:defRPr/>
            </a:lvl2pPr>
            <a:lvl3pPr marL="450000" indent="-198000">
              <a:lnSpc>
                <a:spcPct val="100000"/>
              </a:lnSpc>
              <a:tabLst/>
              <a:defRPr/>
            </a:lvl3pPr>
            <a:lvl4pPr marL="539750" indent="-196850">
              <a:lnSpc>
                <a:spcPct val="100000"/>
              </a:lnSpc>
              <a:tabLst/>
              <a:defRPr/>
            </a:lvl4pPr>
            <a:lvl5pPr marL="63000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7" name="Platshållare för innehåll 2">
            <a:extLst>
              <a:ext uri="{FF2B5EF4-FFF2-40B4-BE49-F238E27FC236}">
                <a16:creationId xmlns:a16="http://schemas.microsoft.com/office/drawing/2014/main" id="{E4E99B3B-ADB3-4D1A-9A7F-AA1B8528E6C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116194" y="1562400"/>
            <a:ext cx="3255409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60000" indent="-216000">
              <a:lnSpc>
                <a:spcPct val="100000"/>
              </a:lnSpc>
              <a:tabLst/>
              <a:defRPr/>
            </a:lvl2pPr>
            <a:lvl3pPr marL="450000" indent="-198000">
              <a:lnSpc>
                <a:spcPct val="100000"/>
              </a:lnSpc>
              <a:tabLst/>
              <a:defRPr/>
            </a:lvl3pPr>
            <a:lvl4pPr marL="540000" indent="-180000">
              <a:lnSpc>
                <a:spcPct val="100000"/>
              </a:lnSpc>
              <a:tabLst/>
              <a:defRPr/>
            </a:lvl4pPr>
            <a:lvl5pPr marL="63000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2" name="Platshållare för datum 3">
            <a:extLst>
              <a:ext uri="{FF2B5EF4-FFF2-40B4-BE49-F238E27FC236}">
                <a16:creationId xmlns:a16="http://schemas.microsoft.com/office/drawing/2014/main" id="{F91A8E7B-C629-D343-8A83-7EB0ADF608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6766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bild 6">
            <a:extLst>
              <a:ext uri="{FF2B5EF4-FFF2-40B4-BE49-F238E27FC236}">
                <a16:creationId xmlns:a16="http://schemas.microsoft.com/office/drawing/2014/main" id="{16B191E2-1C71-4B4C-B562-DD793673C24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373813" y="1562100"/>
            <a:ext cx="4994275" cy="476885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800">
                <a:solidFill>
                  <a:srgbClr val="666666"/>
                </a:solidFill>
              </a:defRPr>
            </a:lvl1pPr>
          </a:lstStyle>
          <a:p>
            <a:r>
              <a:rPr lang="sv-SE"/>
              <a:t>INSERT IMAGE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 dirty="0"/>
              <a:t>PRESENTATION TITL  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590CF35B-F516-4A5B-A8AB-7A0A28362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4400" y="1562400"/>
            <a:ext cx="4993785" cy="4768062"/>
          </a:xfrm>
        </p:spPr>
        <p:txBody>
          <a:bodyPr lIns="0" rIns="18000"/>
          <a:lstStyle>
            <a:lvl1pPr>
              <a:lnSpc>
                <a:spcPct val="100000"/>
              </a:lnSpc>
              <a:defRPr/>
            </a:lvl1pPr>
            <a:lvl2pPr marL="360000" indent="-216000">
              <a:lnSpc>
                <a:spcPct val="100000"/>
              </a:lnSpc>
              <a:tabLst/>
              <a:defRPr/>
            </a:lvl2pPr>
            <a:lvl3pPr marL="450000" indent="-198000">
              <a:lnSpc>
                <a:spcPct val="100000"/>
              </a:lnSpc>
              <a:tabLst/>
              <a:defRPr/>
            </a:lvl3pPr>
            <a:lvl4pPr marL="540000" indent="-180000">
              <a:lnSpc>
                <a:spcPct val="100000"/>
              </a:lnSpc>
              <a:tabLst/>
              <a:defRPr/>
            </a:lvl4pPr>
            <a:lvl5pPr marL="630000" indent="-162000">
              <a:lnSpc>
                <a:spcPct val="100000"/>
              </a:lnSpc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 dirty="0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BC4F3A85-66E6-412A-97CD-99D922EFBEE2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506E76ED-0FF0-4A03-8EB9-06B57B12EC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12" name="Platshållare för datum 3">
            <a:extLst>
              <a:ext uri="{FF2B5EF4-FFF2-40B4-BE49-F238E27FC236}">
                <a16:creationId xmlns:a16="http://schemas.microsoft.com/office/drawing/2014/main" id="{5D496E45-863B-704B-B14F-5E0F58578D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6655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. Full wid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tshållare för bild 12">
            <a:extLst>
              <a:ext uri="{FF2B5EF4-FFF2-40B4-BE49-F238E27FC236}">
                <a16:creationId xmlns:a16="http://schemas.microsoft.com/office/drawing/2014/main" id="{4FD00856-A3E1-48A7-B9CD-D7B89BD6A06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algn="ctr">
              <a:defRPr sz="800"/>
            </a:lvl1pPr>
          </a:lstStyle>
          <a:p>
            <a:r>
              <a:rPr lang="sv-SE" dirty="0"/>
              <a:t>INSERT IMAGE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A8D8C0FE-DA05-418D-9F18-A5A81125AD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924611" y="417443"/>
            <a:ext cx="828000" cy="799200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FontTx/>
              <a:buNone/>
              <a:defRPr sz="100">
                <a:noFill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1848DA8D-03CE-4CA5-A851-F6ABAE67A9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47675"/>
            <a:ext cx="292100" cy="6410325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00">
                <a:noFill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ubrik 1">
            <a:extLst>
              <a:ext uri="{FF2B5EF4-FFF2-40B4-BE49-F238E27FC236}">
                <a16:creationId xmlns:a16="http://schemas.microsoft.com/office/drawing/2014/main" id="{8F5BB748-C0D0-CB4F-BA93-7488E4BA70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Image </a:t>
            </a:r>
            <a:r>
              <a:rPr lang="sv-SE" dirty="0" err="1"/>
              <a:t>title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3286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96A591D-7BEE-2A48-BD08-DCDF3D90DE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/>
              <a:t>PRESENTATION TITLE / 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A5E954D6-E4D2-47AD-A504-7408EC606D35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6DD4ACE8-21C9-474B-A84B-6E399CB9F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7" name="Platshållare för diagram 6">
            <a:extLst>
              <a:ext uri="{FF2B5EF4-FFF2-40B4-BE49-F238E27FC236}">
                <a16:creationId xmlns:a16="http://schemas.microsoft.com/office/drawing/2014/main" id="{FA784AEE-BB11-4271-AB33-DE077410560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1103313" y="1657350"/>
            <a:ext cx="7767637" cy="4445000"/>
          </a:xfrm>
        </p:spPr>
        <p:txBody>
          <a:bodyPr/>
          <a:lstStyle>
            <a:lvl1pPr algn="ctr">
              <a:defRPr sz="800" cap="all" baseline="0"/>
            </a:lvl1pPr>
          </a:lstStyle>
          <a:p>
            <a:r>
              <a:rPr lang="en-US"/>
              <a:t>Click icon to add chart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1755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C1ADE6-C058-9C40-B135-034EB97B43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709" y="265373"/>
            <a:ext cx="9360000" cy="657339"/>
          </a:xfrm>
        </p:spPr>
        <p:txBody>
          <a:bodyPr lIns="90000" bIns="18000"/>
          <a:lstStyle>
            <a:lvl1pPr>
              <a:defRPr/>
            </a:lvl1pPr>
          </a:lstStyle>
          <a:p>
            <a:r>
              <a:rPr lang="sv-SE"/>
              <a:t>Headline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A0D4D5C-5B1B-1441-A13B-8613512E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3244" y="6475270"/>
            <a:ext cx="4320448" cy="365125"/>
          </a:xfrm>
        </p:spPr>
        <p:txBody>
          <a:bodyPr/>
          <a:lstStyle/>
          <a:p>
            <a:r>
              <a:rPr lang="sv-SE" dirty="0"/>
              <a:t>PRESENTATION TITLE/FOOTER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4FAE50-4669-D540-A55E-354FF0C5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fld id="{F7283078-D760-1647-8B80-66BA8B52336D}" type="slidenum">
              <a:rPr lang="sv-SE" smtClean="0"/>
              <a:t>‹#›</a:t>
            </a:fld>
            <a:endParaRPr lang="sv-SE"/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DD16215C-7D16-4D0F-BA5D-E02EED6FB2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709" y="931026"/>
            <a:ext cx="9360000" cy="507076"/>
          </a:xfrm>
        </p:spPr>
        <p:txBody>
          <a:bodyPr lIns="90000" tIns="1800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200">
                <a:solidFill>
                  <a:schemeClr val="accent1"/>
                </a:solidFill>
              </a:defRPr>
            </a:lvl1pPr>
            <a:lvl2pPr marL="82550" indent="0">
              <a:buNone/>
              <a:defRPr/>
            </a:lvl2pPr>
          </a:lstStyle>
          <a:p>
            <a:pPr lvl="0"/>
            <a:r>
              <a:rPr lang="sv-SE"/>
              <a:t>Sub-headline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A5E954D6-E4D2-47AD-A504-7408EC606D35}"/>
              </a:ext>
            </a:extLst>
          </p:cNvPr>
          <p:cNvSpPr/>
          <p:nvPr userDrawn="1"/>
        </p:nvSpPr>
        <p:spPr>
          <a:xfrm>
            <a:off x="0" y="447675"/>
            <a:ext cx="292101" cy="641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6DD4ACE8-21C9-474B-A84B-6E399CB9F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24611" y="417443"/>
            <a:ext cx="826394" cy="800100"/>
          </a:xfrm>
          <a:prstGeom prst="rect">
            <a:avLst/>
          </a:prstGeom>
        </p:spPr>
      </p:pic>
      <p:sp>
        <p:nvSpPr>
          <p:cNvPr id="8" name="Platshållare för tabell 7">
            <a:extLst>
              <a:ext uri="{FF2B5EF4-FFF2-40B4-BE49-F238E27FC236}">
                <a16:creationId xmlns:a16="http://schemas.microsoft.com/office/drawing/2014/main" id="{489D1BD7-202A-4115-BE6C-1B053CFFDE1E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1103313" y="1614488"/>
            <a:ext cx="9359900" cy="4406900"/>
          </a:xfrm>
        </p:spPr>
        <p:txBody>
          <a:bodyPr/>
          <a:lstStyle>
            <a:lvl1pPr algn="ctr">
              <a:defRPr sz="800" cap="all" baseline="0"/>
            </a:lvl1pPr>
          </a:lstStyle>
          <a:p>
            <a:r>
              <a:rPr lang="en-US"/>
              <a:t>Click icon to add table</a:t>
            </a:r>
            <a:endParaRPr lang="sv-SE"/>
          </a:p>
        </p:txBody>
      </p:sp>
      <p:sp>
        <p:nvSpPr>
          <p:cNvPr id="12" name="Platshållare för datum 3">
            <a:extLst>
              <a:ext uri="{FF2B5EF4-FFF2-40B4-BE49-F238E27FC236}">
                <a16:creationId xmlns:a16="http://schemas.microsoft.com/office/drawing/2014/main" id="{EF177138-95E5-674B-B010-143A8CD145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5647" y="6475270"/>
            <a:ext cx="832658" cy="365125"/>
          </a:xfrm>
        </p:spPr>
        <p:txBody>
          <a:bodyPr/>
          <a:lstStyle/>
          <a:p>
            <a:fld id="{18896B66-0B3A-474C-9C9C-E4F07B1F5DAD}" type="datetime1">
              <a:rPr lang="sv-SE" smtClean="0"/>
              <a:t>2026-04-09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2518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BE7B1DDB-F4AA-4E8D-BD07-905FE45A5555}"/>
              </a:ext>
            </a:extLst>
          </p:cNvPr>
          <p:cNvSpPr/>
          <p:nvPr userDrawn="1"/>
        </p:nvSpPr>
        <p:spPr>
          <a:xfrm>
            <a:off x="0" y="388593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4780BC8-191C-6D4B-93F3-54A06FD4F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0395" y="1153621"/>
            <a:ext cx="8640000" cy="238760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20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sv-SE" dirty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EC66F586-F662-4573-A59B-7D4EDD05A153}"/>
              </a:ext>
            </a:extLst>
          </p:cNvPr>
          <p:cNvSpPr/>
          <p:nvPr userDrawn="1"/>
        </p:nvSpPr>
        <p:spPr>
          <a:xfrm>
            <a:off x="-2" y="447675"/>
            <a:ext cx="292101" cy="641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3193CED5-E020-4279-918D-055F43A918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24611" y="417443"/>
            <a:ext cx="82639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79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81532B06-EA3A-AA45-A1FA-C8E1873FD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709" y="281999"/>
            <a:ext cx="9478393" cy="657340"/>
          </a:xfrm>
          <a:prstGeom prst="rect">
            <a:avLst/>
          </a:prstGeom>
        </p:spPr>
        <p:txBody>
          <a:bodyPr vert="horz" lIns="90000" tIns="45720" rIns="91440" bIns="45720" rtlCol="0" anchor="t" anchorCtr="0">
            <a:no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6E4D6F2-5CFB-9D4E-AED8-120937FE25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95647" y="6483583"/>
            <a:ext cx="8326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spc="80" baseline="0">
                <a:solidFill>
                  <a:srgbClr val="CCCCCC"/>
                </a:solidFill>
              </a:defRPr>
            </a:lvl1pPr>
          </a:lstStyle>
          <a:p>
            <a:fld id="{926FFDD8-E9D5-414B-9D01-E73C6B8A8FCA}" type="datetime1">
              <a:rPr lang="sv-SE" smtClean="0"/>
              <a:t>2026-04-09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15FD9D7-4C35-3343-B008-A413FF500A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53244" y="648358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80" baseline="0">
                <a:solidFill>
                  <a:srgbClr val="CCCCCC"/>
                </a:solidFill>
              </a:defRPr>
            </a:lvl1pPr>
          </a:lstStyle>
          <a:p>
            <a:r>
              <a:rPr lang="sv-SE"/>
              <a:t>PRESENTATION TITLE / FOOTER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F6B396D-270A-E047-8DAD-6D51B53CA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5292" y="648358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fld id="{F7283078-D760-1647-8B80-66BA8B52336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text 2">
            <a:extLst>
              <a:ext uri="{FF2B5EF4-FFF2-40B4-BE49-F238E27FC236}">
                <a16:creationId xmlns:a16="http://schemas.microsoft.com/office/drawing/2014/main" id="{CD0A89FF-22DC-4B6A-B9ED-60B2F32ED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5894" y="1561865"/>
            <a:ext cx="9561022" cy="4565397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82584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65" r:id="rId3"/>
    <p:sldLayoutId id="2147483667" r:id="rId4"/>
    <p:sldLayoutId id="2147483669" r:id="rId5"/>
    <p:sldLayoutId id="2147483650" r:id="rId6"/>
    <p:sldLayoutId id="2147483668" r:id="rId7"/>
    <p:sldLayoutId id="2147483662" r:id="rId8"/>
    <p:sldLayoutId id="2147483664" r:id="rId9"/>
    <p:sldLayoutId id="2147483663" r:id="rId10"/>
    <p:sldLayoutId id="2147483666" r:id="rId11"/>
    <p:sldLayoutId id="214748367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rgbClr val="666666"/>
          </a:solidFill>
          <a:latin typeface="+mj-lt"/>
          <a:ea typeface="+mj-ea"/>
          <a:cs typeface="+mj-cs"/>
        </a:defRPr>
      </a:lvl1pPr>
    </p:titleStyle>
    <p:bodyStyle>
      <a:lvl1pPr marL="101600" indent="-101600" algn="l" defTabSz="914400" rtl="0" eaLnBrk="1" latinLnBrk="0" hangingPunct="1">
        <a:lnSpc>
          <a:spcPct val="100000"/>
        </a:lnSpc>
        <a:spcBef>
          <a:spcPts val="1000"/>
        </a:spcBef>
        <a:buClr>
          <a:srgbClr val="666666"/>
        </a:buClr>
        <a:buFont typeface="Segoe UI" panose="020B0502040204020203" pitchFamily="34" charset="0"/>
        <a:buChar char=" "/>
        <a:defRPr sz="2000" kern="1200">
          <a:solidFill>
            <a:srgbClr val="666666"/>
          </a:solidFill>
          <a:latin typeface="+mn-lt"/>
          <a:ea typeface="+mn-ea"/>
          <a:cs typeface="+mn-cs"/>
        </a:defRPr>
      </a:lvl1pPr>
      <a:lvl2pPr marL="315913" indent="-233363" algn="l" defTabSz="914400" rtl="0" eaLnBrk="1" latinLnBrk="0" hangingPunct="1">
        <a:lnSpc>
          <a:spcPct val="100000"/>
        </a:lnSpc>
        <a:spcBef>
          <a:spcPts val="1000"/>
        </a:spcBef>
        <a:buClr>
          <a:srgbClr val="666666"/>
        </a:buClr>
        <a:buFont typeface="Wingdings" panose="05000000000000000000" pitchFamily="2" charset="2"/>
        <a:buChar char=""/>
        <a:defRPr sz="2000" kern="1200">
          <a:solidFill>
            <a:srgbClr val="666666"/>
          </a:solidFill>
          <a:latin typeface="+mn-lt"/>
          <a:ea typeface="+mn-ea"/>
          <a:cs typeface="+mn-cs"/>
        </a:defRPr>
      </a:lvl2pPr>
      <a:lvl3pPr marL="582613" indent="-250825" algn="l" defTabSz="914400" rtl="0" eaLnBrk="1" latinLnBrk="0" hangingPunct="1">
        <a:lnSpc>
          <a:spcPct val="100000"/>
        </a:lnSpc>
        <a:spcBef>
          <a:spcPts val="1000"/>
        </a:spcBef>
        <a:buClr>
          <a:srgbClr val="666666"/>
        </a:buClr>
        <a:buFont typeface="Arial" panose="020B0604020202020204" pitchFamily="34" charset="0"/>
        <a:buChar char="−"/>
        <a:defRPr sz="1800" kern="1200">
          <a:solidFill>
            <a:srgbClr val="666666"/>
          </a:solidFill>
          <a:latin typeface="+mn-lt"/>
          <a:ea typeface="+mn-ea"/>
          <a:cs typeface="+mn-cs"/>
        </a:defRPr>
      </a:lvl3pPr>
      <a:lvl4pPr marL="839788" indent="-233363" algn="l" defTabSz="914400" rtl="0" eaLnBrk="1" latinLnBrk="0" hangingPunct="1">
        <a:lnSpc>
          <a:spcPct val="100000"/>
        </a:lnSpc>
        <a:spcBef>
          <a:spcPts val="1000"/>
        </a:spcBef>
        <a:buClr>
          <a:srgbClr val="666666"/>
        </a:buClr>
        <a:buFont typeface="Arial" panose="020B0604020202020204" pitchFamily="34" charset="0"/>
        <a:buChar char="−"/>
        <a:defRPr sz="1600" kern="1200">
          <a:solidFill>
            <a:srgbClr val="666666"/>
          </a:solidFill>
          <a:latin typeface="+mn-lt"/>
          <a:ea typeface="+mn-ea"/>
          <a:cs typeface="+mn-cs"/>
        </a:defRPr>
      </a:lvl4pPr>
      <a:lvl5pPr marL="1055688" indent="-200025" algn="l" defTabSz="914400" rtl="0" eaLnBrk="1" latinLnBrk="0" hangingPunct="1">
        <a:lnSpc>
          <a:spcPct val="100000"/>
        </a:lnSpc>
        <a:spcBef>
          <a:spcPts val="1000"/>
        </a:spcBef>
        <a:buClr>
          <a:srgbClr val="666666"/>
        </a:buClr>
        <a:buFont typeface="Arial" panose="020B0604020202020204" pitchFamily="34" charset="0"/>
        <a:buChar char="−"/>
        <a:defRPr sz="1400" kern="1200">
          <a:solidFill>
            <a:srgbClr val="6666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267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145CF3-C12C-4347-8E68-43E798340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2152" y="1998148"/>
            <a:ext cx="11288110" cy="2387600"/>
          </a:xfrm>
        </p:spPr>
        <p:txBody>
          <a:bodyPr/>
          <a:lstStyle/>
          <a:p>
            <a:r>
              <a:rPr lang="en-US" dirty="0"/>
              <a:t>The ESS Target Station, impact of Nuclear Maintenance on layout and Design</a:t>
            </a:r>
            <a:br>
              <a:rPr lang="en-US" dirty="0"/>
            </a:br>
            <a:endParaRPr lang="en-GB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26DA0E2-82BB-493E-9B68-2D93A245C5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159" y="5605695"/>
            <a:ext cx="6290892" cy="459883"/>
          </a:xfrm>
        </p:spPr>
        <p:txBody>
          <a:bodyPr/>
          <a:lstStyle/>
          <a:p>
            <a:r>
              <a:rPr lang="en-GB" dirty="0"/>
              <a:t>PRESENTED BY Magnus Göhran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0E777A6-9513-43F3-BB24-ED0539ADDD88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69159" y="6117873"/>
            <a:ext cx="3215183" cy="459883"/>
          </a:xfrm>
        </p:spPr>
        <p:txBody>
          <a:bodyPr/>
          <a:lstStyle/>
          <a:p>
            <a:fld id="{18896B66-0B3A-474C-9C9C-E4F07B1F5DAD}" type="datetime1">
              <a:rPr lang="sv-SE" sz="1200" b="1">
                <a:solidFill>
                  <a:schemeClr val="bg1"/>
                </a:solidFill>
              </a:rPr>
              <a:pPr/>
              <a:t>2026-04-09</a:t>
            </a:fld>
            <a:endParaRPr lang="en-GB" sz="1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295689-8AA4-59E9-458E-F06413C95FD1}"/>
              </a:ext>
            </a:extLst>
          </p:cNvPr>
          <p:cNvSpPr txBox="1"/>
          <p:nvPr/>
        </p:nvSpPr>
        <p:spPr>
          <a:xfrm>
            <a:off x="662152" y="4050275"/>
            <a:ext cx="103001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Göhran, Magnus [1], Dr. Jones, Carwyn [1], Dr. Blyth, William [2], Dr. Török, Szabina [3]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[1] European Spallation Source, ESS ERIC P.O Box 176, SE-221 00 Lund, Sweden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[2] UKAEA (RACE), Culham Science Centre, Abingdon, Oxfordshire, OX14 3DB, UK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[3] HUN-REN, Centre for Energy Research, Budapest Hungary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Picture 2" descr="A logo with circles and letters&#10;&#10;AI-generated content may be incorrect.">
            <a:extLst>
              <a:ext uri="{FF2B5EF4-FFF2-40B4-BE49-F238E27FC236}">
                <a16:creationId xmlns:a16="http://schemas.microsoft.com/office/drawing/2014/main" id="{2F25F161-059F-2474-BADD-4F3FAB73EE4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419" y="470377"/>
            <a:ext cx="1428641" cy="910784"/>
          </a:xfrm>
          <a:prstGeom prst="rect">
            <a:avLst/>
          </a:prstGeom>
        </p:spPr>
      </p:pic>
      <p:pic>
        <p:nvPicPr>
          <p:cNvPr id="7" name="Picture 6" descr="A black and blue rectangle with a circle in the middle&#10;&#10;AI-generated content may be incorrect.">
            <a:extLst>
              <a:ext uri="{FF2B5EF4-FFF2-40B4-BE49-F238E27FC236}">
                <a16:creationId xmlns:a16="http://schemas.microsoft.com/office/drawing/2014/main" id="{94D246EA-DD4D-FF55-D428-B67282C182A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302" y="284329"/>
            <a:ext cx="1136665" cy="11344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DDBD41-A44B-49E0-882D-C3AB1D20405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260" y="467197"/>
            <a:ext cx="262255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D0FB8EB-1974-4F1B-9F83-4FDD9AB6C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508" y="137788"/>
            <a:ext cx="10374783" cy="657339"/>
          </a:xfrm>
        </p:spPr>
        <p:txBody>
          <a:bodyPr vert="horz" lIns="90000" tIns="45720" rIns="91440" bIns="18000" rtlCol="0" anchor="t" anchorCtr="0">
            <a:noAutofit/>
          </a:bodyPr>
          <a:lstStyle/>
          <a:p>
            <a:r>
              <a:rPr lang="en-US" sz="3800" b="1" dirty="0"/>
              <a:t>Agenda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4C15F7BF-F121-3737-497F-9CAFC9B1C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7283078-D760-1647-8B80-66BA8B52336D}" type="slidenum">
              <a:rPr lang="sv-SE" smtClean="0"/>
              <a:pPr>
                <a:spcAft>
                  <a:spcPts val="600"/>
                </a:spcAft>
              </a:pPr>
              <a:t>3</a:t>
            </a:fld>
            <a:endParaRPr lang="sv-S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12F770-521C-BE92-16F0-4CDC67B35816}"/>
              </a:ext>
            </a:extLst>
          </p:cNvPr>
          <p:cNvSpPr txBox="1"/>
          <p:nvPr/>
        </p:nvSpPr>
        <p:spPr>
          <a:xfrm>
            <a:off x="646508" y="795127"/>
            <a:ext cx="69788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3200" dirty="0">
              <a:solidFill>
                <a:srgbClr val="666666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666666"/>
                </a:solidFill>
              </a:rPr>
              <a:t>Setting the boundaries</a:t>
            </a:r>
          </a:p>
          <a:p>
            <a:pPr algn="l"/>
            <a:endParaRPr lang="en-GB" sz="3200" dirty="0">
              <a:solidFill>
                <a:srgbClr val="666666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666666"/>
                </a:solidFill>
              </a:rPr>
              <a:t>Facility and Machine Development</a:t>
            </a:r>
          </a:p>
          <a:p>
            <a:pPr algn="l"/>
            <a:endParaRPr lang="en-GB" sz="3200" dirty="0">
              <a:solidFill>
                <a:srgbClr val="666666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666666"/>
                </a:solidFill>
              </a:rPr>
              <a:t>Lessons Learned</a:t>
            </a:r>
          </a:p>
          <a:p>
            <a:pPr algn="l"/>
            <a:endParaRPr lang="en-GB" sz="3200" dirty="0">
              <a:solidFill>
                <a:srgbClr val="666666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666666"/>
                </a:solidFill>
              </a:rPr>
              <a:t>Conclusions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666666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78197B-D391-53DB-C6EC-17AC4052B495}"/>
              </a:ext>
            </a:extLst>
          </p:cNvPr>
          <p:cNvSpPr txBox="1"/>
          <p:nvPr/>
        </p:nvSpPr>
        <p:spPr>
          <a:xfrm>
            <a:off x="1087113" y="5319442"/>
            <a:ext cx="91402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666666"/>
                </a:solidFill>
                <a:sym typeface="Wingdings" pitchFamily="2" charset="2"/>
              </a:rPr>
              <a:t>In short: I will try to guide you through the impact of how some early design decisions have influenced the Target Station design and capacity to perform Nuclear Maintenance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041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07F69-7C8B-C5CE-231C-DFBC6A9A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299D868-13BF-B111-2CC7-FD76F6C49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484" y="265373"/>
            <a:ext cx="9360000" cy="657339"/>
          </a:xfrm>
        </p:spPr>
        <p:txBody>
          <a:bodyPr vert="horz" lIns="90000" tIns="45720" rIns="91440" bIns="18000" rtlCol="0" anchor="t" anchorCtr="0">
            <a:normAutofit/>
          </a:bodyPr>
          <a:lstStyle/>
          <a:p>
            <a:r>
              <a:rPr lang="en-US" sz="3800" b="1" dirty="0"/>
              <a:t>Setting</a:t>
            </a:r>
            <a:r>
              <a:rPr lang="en-US" b="1" dirty="0"/>
              <a:t> the Boundaries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33FA6AC2-272D-4D68-5180-55E0B2AAD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283078-D760-1647-8B80-66BA8B52336D}" type="slidenum">
              <a:rPr lang="sv-SE" smtClean="0"/>
              <a:pPr>
                <a:spcAft>
                  <a:spcPts val="600"/>
                </a:spcAft>
              </a:pPr>
              <a:t>4</a:t>
            </a:fld>
            <a:endParaRPr lang="sv-SE" dirty="0"/>
          </a:p>
        </p:txBody>
      </p:sp>
      <p:pic>
        <p:nvPicPr>
          <p:cNvPr id="6" name="Picture 5" descr="A diagram of different types of cylinders&#10;&#10;AI-generated content may be incorrect.">
            <a:extLst>
              <a:ext uri="{FF2B5EF4-FFF2-40B4-BE49-F238E27FC236}">
                <a16:creationId xmlns:a16="http://schemas.microsoft.com/office/drawing/2014/main" id="{A3914953-E0FC-C1E6-8374-E0735889CDA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077" y="594042"/>
            <a:ext cx="3973003" cy="59176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1EB37A-E475-77D1-16F8-648A4A38C43B}"/>
              </a:ext>
            </a:extLst>
          </p:cNvPr>
          <p:cNvSpPr txBox="1"/>
          <p:nvPr/>
        </p:nvSpPr>
        <p:spPr>
          <a:xfrm>
            <a:off x="7986717" y="5090275"/>
            <a:ext cx="3796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400" dirty="0">
                <a:solidFill>
                  <a:srgbClr val="0070C0"/>
                </a:solidFill>
              </a:rPr>
              <a:t>Blue = Moderator and Reflector Plug</a:t>
            </a:r>
          </a:p>
          <a:p>
            <a:pPr algn="l"/>
            <a:r>
              <a:rPr lang="en-GB" sz="1400" dirty="0">
                <a:solidFill>
                  <a:srgbClr val="FF0000"/>
                </a:solidFill>
              </a:rPr>
              <a:t>Red = Target Wheel</a:t>
            </a:r>
          </a:p>
          <a:p>
            <a:pPr algn="l"/>
            <a:r>
              <a:rPr lang="en-GB" sz="1400" dirty="0">
                <a:solidFill>
                  <a:schemeClr val="accent3">
                    <a:lumMod val="75000"/>
                  </a:schemeClr>
                </a:solidFill>
              </a:rPr>
              <a:t>Green = Shaft for Target Wheel</a:t>
            </a:r>
          </a:p>
          <a:p>
            <a:pPr algn="l"/>
            <a:r>
              <a:rPr lang="en-GB" sz="1400" dirty="0"/>
              <a:t>Black = Monolith (vacuum vessel)</a:t>
            </a:r>
          </a:p>
          <a:p>
            <a:pPr algn="l"/>
            <a:r>
              <a:rPr lang="en-GB" sz="1400" dirty="0"/>
              <a:t>Wave pattern = Monolith Maintenance access</a:t>
            </a:r>
          </a:p>
          <a:p>
            <a:pPr algn="l"/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45ADDD-9D96-6FDE-2652-9A0C4D634A6B}"/>
              </a:ext>
            </a:extLst>
          </p:cNvPr>
          <p:cNvSpPr txBox="1"/>
          <p:nvPr/>
        </p:nvSpPr>
        <p:spPr>
          <a:xfrm>
            <a:off x="636608" y="1059869"/>
            <a:ext cx="5605469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u="sng" dirty="0">
                <a:solidFill>
                  <a:srgbClr val="666666"/>
                </a:solidFill>
              </a:rPr>
              <a:t>When speaking about Maintenance, two main tracks:</a:t>
            </a:r>
          </a:p>
          <a:p>
            <a:pPr algn="l"/>
            <a:endParaRPr lang="en-GB" sz="1050" u="sng" dirty="0">
              <a:solidFill>
                <a:srgbClr val="666666"/>
              </a:solidFill>
            </a:endParaRPr>
          </a:p>
          <a:p>
            <a:pPr marL="342900" indent="-342900" algn="l">
              <a:buFontTx/>
              <a:buChar char="-"/>
            </a:pPr>
            <a:r>
              <a:rPr lang="en-GB" dirty="0">
                <a:solidFill>
                  <a:srgbClr val="666666"/>
                </a:solidFill>
              </a:rPr>
              <a:t>“We solve it once we designed our systems”</a:t>
            </a:r>
          </a:p>
          <a:p>
            <a:pPr marL="342900" indent="-342900" algn="l">
              <a:buFontTx/>
              <a:buChar char="-"/>
            </a:pPr>
            <a:r>
              <a:rPr lang="en-GB" dirty="0">
                <a:solidFill>
                  <a:srgbClr val="666666"/>
                </a:solidFill>
              </a:rPr>
              <a:t>”Maintenance is part of the system design”</a:t>
            </a:r>
          </a:p>
          <a:p>
            <a:pPr algn="l"/>
            <a:endParaRPr lang="en-GB" sz="1050" dirty="0">
              <a:solidFill>
                <a:srgbClr val="666666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</a:rPr>
              <a:t>What decisions have to be made at an early stage?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666666"/>
                </a:solidFill>
              </a:rPr>
              <a:t>What are the drivers (radiation, system design, waste management, etc.)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666666"/>
                </a:solidFill>
              </a:rPr>
              <a:t>What basic elements of the facility need to be decided (logistics, interfaces, etc.)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</a:rPr>
              <a:t>What are the facility impacts from early decisions?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666666"/>
                </a:solidFill>
              </a:rPr>
              <a:t>System breakdown (Transport Casks, </a:t>
            </a:r>
            <a:r>
              <a:rPr lang="en-GB" sz="1600" dirty="0" err="1">
                <a:solidFill>
                  <a:srgbClr val="666666"/>
                </a:solidFill>
              </a:rPr>
              <a:t>HotCell</a:t>
            </a:r>
            <a:r>
              <a:rPr lang="en-GB" sz="1600" dirty="0">
                <a:solidFill>
                  <a:srgbClr val="666666"/>
                </a:solidFill>
              </a:rPr>
              <a:t>, Waste Management, etc.)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666666"/>
                </a:solidFill>
              </a:rPr>
              <a:t>Size of building(s), Lift capacities, Safety limitations, etc.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</a:rPr>
              <a:t>How will these decisions drive the facility layout and System Design?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55A9E5-09C4-C3BC-B68F-A5E6F90C5EE8}"/>
              </a:ext>
            </a:extLst>
          </p:cNvPr>
          <p:cNvSpPr txBox="1"/>
          <p:nvPr/>
        </p:nvSpPr>
        <p:spPr>
          <a:xfrm>
            <a:off x="636608" y="5845795"/>
            <a:ext cx="50002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 </a:t>
            </a:r>
            <a:r>
              <a:rPr lang="en-GB" sz="1800" dirty="0">
                <a:solidFill>
                  <a:srgbClr val="666666"/>
                </a:solidFill>
              </a:rPr>
              <a:t>ESS choose “Alternative 2” (with a twist) – </a:t>
            </a:r>
            <a:r>
              <a:rPr lang="en-GB" sz="1800" b="1" dirty="0">
                <a:solidFill>
                  <a:srgbClr val="666666"/>
                </a:solidFill>
              </a:rPr>
              <a:t>Maintenance done vertically</a:t>
            </a:r>
            <a:endParaRPr lang="en-GB" b="1" dirty="0"/>
          </a:p>
        </p:txBody>
      </p:sp>
      <p:pic>
        <p:nvPicPr>
          <p:cNvPr id="9" name="Picture 8" descr="A blue and yellow tower&#10;&#10;AI-generated content may be incorrect.">
            <a:extLst>
              <a:ext uri="{FF2B5EF4-FFF2-40B4-BE49-F238E27FC236}">
                <a16:creationId xmlns:a16="http://schemas.microsoft.com/office/drawing/2014/main" id="{4FEC81D7-D1DD-1E83-AE55-88CC52B6F6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5080" y="1643606"/>
            <a:ext cx="1673304" cy="298663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FDC428F-EE10-A150-081B-3949451624D7}"/>
              </a:ext>
            </a:extLst>
          </p:cNvPr>
          <p:cNvCxnSpPr>
            <a:cxnSpLocks/>
          </p:cNvCxnSpPr>
          <p:nvPr/>
        </p:nvCxnSpPr>
        <p:spPr>
          <a:xfrm>
            <a:off x="11888384" y="778742"/>
            <a:ext cx="0" cy="971729"/>
          </a:xfrm>
          <a:prstGeom prst="straightConnector1">
            <a:avLst/>
          </a:prstGeom>
          <a:ln w="38100">
            <a:solidFill>
              <a:schemeClr val="accent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rved Left Arrow 16">
            <a:extLst>
              <a:ext uri="{FF2B5EF4-FFF2-40B4-BE49-F238E27FC236}">
                <a16:creationId xmlns:a16="http://schemas.microsoft.com/office/drawing/2014/main" id="{F29794A9-E689-BB42-57EC-65488AF0864F}"/>
              </a:ext>
            </a:extLst>
          </p:cNvPr>
          <p:cNvSpPr/>
          <p:nvPr/>
        </p:nvSpPr>
        <p:spPr>
          <a:xfrm>
            <a:off x="11389488" y="1516284"/>
            <a:ext cx="393540" cy="405113"/>
          </a:xfrm>
          <a:prstGeom prst="curvedLef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B33B8E-E34B-7271-CB79-56653D64B4B2}"/>
              </a:ext>
            </a:extLst>
          </p:cNvPr>
          <p:cNvSpPr txBox="1"/>
          <p:nvPr/>
        </p:nvSpPr>
        <p:spPr>
          <a:xfrm>
            <a:off x="11389488" y="1228921"/>
            <a:ext cx="405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👍</a:t>
            </a:r>
          </a:p>
        </p:txBody>
      </p:sp>
    </p:spTree>
    <p:extLst>
      <p:ext uri="{BB962C8B-B14F-4D97-AF65-F5344CB8AC3E}">
        <p14:creationId xmlns:p14="http://schemas.microsoft.com/office/powerpoint/2010/main" val="18744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49CB8-2EE1-4E89-937A-80DB3617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0BDA909-94BE-AFAB-2044-AD68605BB52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499" y="1617195"/>
            <a:ext cx="6422501" cy="335991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FCB51991-99EC-E879-6F94-845E63946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484" y="265373"/>
            <a:ext cx="9360000" cy="657339"/>
          </a:xfrm>
        </p:spPr>
        <p:txBody>
          <a:bodyPr vert="horz" lIns="90000" tIns="45720" rIns="91440" bIns="18000" rtlCol="0" anchor="t" anchorCtr="0">
            <a:normAutofit fontScale="90000"/>
          </a:bodyPr>
          <a:lstStyle/>
          <a:p>
            <a:r>
              <a:rPr lang="en-US" b="1" dirty="0"/>
              <a:t>Boundary Consequences </a:t>
            </a:r>
            <a:r>
              <a:rPr lang="en-US" b="1" dirty="0">
                <a:sym typeface="Wingdings" pitchFamily="2" charset="2"/>
              </a:rPr>
              <a:t></a:t>
            </a:r>
            <a:r>
              <a:rPr lang="en-US" b="1" dirty="0"/>
              <a:t> Facility Layout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C3565CD3-36BC-D5D8-F921-BD8BB5913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5292" y="647527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283078-D760-1647-8B80-66BA8B52336D}" type="slidenum">
              <a:rPr lang="sv-SE" smtClean="0"/>
              <a:pPr>
                <a:spcAft>
                  <a:spcPts val="600"/>
                </a:spcAft>
              </a:pPr>
              <a:t>5</a:t>
            </a:fld>
            <a:endParaRPr lang="sv-S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B15536-5A5B-1291-B689-7BC4BEC7C8A0}"/>
              </a:ext>
            </a:extLst>
          </p:cNvPr>
          <p:cNvSpPr txBox="1"/>
          <p:nvPr/>
        </p:nvSpPr>
        <p:spPr>
          <a:xfrm>
            <a:off x="362244" y="1203782"/>
            <a:ext cx="5883161" cy="499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u="sng" dirty="0">
                <a:solidFill>
                  <a:srgbClr val="666666"/>
                </a:solidFill>
              </a:rPr>
              <a:t>Vertical Maintenance:</a:t>
            </a:r>
          </a:p>
          <a:p>
            <a:pPr algn="l"/>
            <a:endParaRPr lang="en-GB" sz="1050" u="sng" dirty="0">
              <a:solidFill>
                <a:srgbClr val="666666"/>
              </a:solidFill>
            </a:endParaRPr>
          </a:p>
          <a:p>
            <a:pPr marL="285750" indent="-285750" algn="l">
              <a:buFont typeface="Wingdings" pitchFamily="2" charset="2"/>
              <a:buChar char="à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Cask system to facilitate logistics in the High Bay</a:t>
            </a:r>
          </a:p>
          <a:p>
            <a:pPr marL="285750" indent="-285750" algn="l">
              <a:buFont typeface="Wingdings" pitchFamily="2" charset="2"/>
              <a:buChar char="à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The </a:t>
            </a:r>
            <a:r>
              <a:rPr lang="en-GB" dirty="0" err="1">
                <a:solidFill>
                  <a:srgbClr val="666666"/>
                </a:solidFill>
                <a:sym typeface="Wingdings" pitchFamily="2" charset="2"/>
              </a:rPr>
              <a:t>HotCell</a:t>
            </a: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 (Active Cells Facility), disconnected from the Monolith</a:t>
            </a:r>
          </a:p>
          <a:p>
            <a:pPr marL="285750" indent="-285750" algn="l">
              <a:buFont typeface="Wingdings" pitchFamily="2" charset="2"/>
              <a:buChar char="à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Allows the Utilities and Cooling Plant to be connected directly to the Monolith </a:t>
            </a:r>
          </a:p>
          <a:p>
            <a:pPr marL="285750" indent="-285750" algn="l">
              <a:buFont typeface="Wingdings" pitchFamily="2" charset="2"/>
              <a:buChar char="à"/>
            </a:pPr>
            <a:endParaRPr lang="en-GB" dirty="0">
              <a:solidFill>
                <a:srgbClr val="666666"/>
              </a:solidFill>
              <a:sym typeface="Wingdings" pitchFamily="2" charset="2"/>
            </a:endParaRPr>
          </a:p>
          <a:p>
            <a:pPr algn="l"/>
            <a:r>
              <a:rPr lang="en-GB" u="sng" dirty="0">
                <a:solidFill>
                  <a:srgbClr val="666666"/>
                </a:solidFill>
                <a:sym typeface="Wingdings" pitchFamily="2" charset="2"/>
              </a:rPr>
              <a:t>Many Subsequent design impacts: </a:t>
            </a:r>
          </a:p>
          <a:p>
            <a:pPr algn="l"/>
            <a:endParaRPr lang="en-GB" u="sng" dirty="0">
              <a:solidFill>
                <a:srgbClr val="666666"/>
              </a:solidFill>
              <a:sym typeface="Wingdings" pitchFamily="2" charset="2"/>
            </a:endParaRP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In Monolith shielding block design and stacking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Gaseous Target Helium Cooling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Waste storage capacity 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Waste logistics and material logistics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Mock-up and Test Stands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General logistics and layout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Remote Handling System design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Etc..</a:t>
            </a:r>
            <a:endParaRPr lang="en-GB" dirty="0">
              <a:solidFill>
                <a:srgbClr val="66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97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5F9EE-B143-F97C-51A1-13F1AB66F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801503D1-E884-BC42-1BB5-21C1CD52B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7" y="265373"/>
            <a:ext cx="9893974" cy="657339"/>
          </a:xfrm>
        </p:spPr>
        <p:txBody>
          <a:bodyPr/>
          <a:lstStyle/>
          <a:p>
            <a:r>
              <a:rPr lang="en-US" sz="3800" b="1" dirty="0"/>
              <a:t>Boundary Consequences </a:t>
            </a:r>
            <a:r>
              <a:rPr lang="en-US" sz="3800" b="1" dirty="0">
                <a:sym typeface="Wingdings" pitchFamily="2" charset="2"/>
              </a:rPr>
              <a:t>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Machine Design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CC8B4113-5687-32DA-0258-040A421D9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6</a:t>
            </a:fld>
            <a:endParaRPr lang="sv-SE">
              <a:solidFill>
                <a:srgbClr val="CCCCCC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C8102FB-8DC0-E9CF-713A-DA89AA76485C}"/>
              </a:ext>
            </a:extLst>
          </p:cNvPr>
          <p:cNvGrpSpPr/>
          <p:nvPr/>
        </p:nvGrpSpPr>
        <p:grpSpPr>
          <a:xfrm flipH="1">
            <a:off x="1412111" y="1026755"/>
            <a:ext cx="10013510" cy="5322840"/>
            <a:chOff x="1976156" y="1463067"/>
            <a:chExt cx="8285863" cy="5343207"/>
          </a:xfrm>
        </p:grpSpPr>
        <p:pic>
          <p:nvPicPr>
            <p:cNvPr id="17" name="Content Placeholder 4">
              <a:extLst>
                <a:ext uri="{FF2B5EF4-FFF2-40B4-BE49-F238E27FC236}">
                  <a16:creationId xmlns:a16="http://schemas.microsoft.com/office/drawing/2014/main" id="{E2788796-32DB-FD40-8B94-ACF963846A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68550" y="1484783"/>
              <a:ext cx="3963170" cy="532149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3B21A2D-62FF-2B60-9021-BD3C2B4AAC0D}"/>
                </a:ext>
              </a:extLst>
            </p:cNvPr>
            <p:cNvSpPr txBox="1"/>
            <p:nvPr/>
          </p:nvSpPr>
          <p:spPr>
            <a:xfrm>
              <a:off x="1976156" y="5442084"/>
              <a:ext cx="2226162" cy="1328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Proton beam window to separate Monolith Atmosphere from Accelerator Vacuum</a:t>
              </a:r>
            </a:p>
            <a:p>
              <a:r>
                <a:rPr lang="en-US" sz="1600" dirty="0">
                  <a:sym typeface="Wingdings" pitchFamily="2" charset="2"/>
                </a:rPr>
                <a:t> </a:t>
              </a:r>
              <a:r>
                <a:rPr lang="en-US" sz="1600" u="sng" dirty="0">
                  <a:sym typeface="Wingdings" pitchFamily="2" charset="2"/>
                </a:rPr>
                <a:t>Exchanged vertically</a:t>
              </a:r>
              <a:endParaRPr lang="en-US" sz="1600" u="sng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D06991F-1C90-B82E-FED2-CEF1A9C68366}"/>
                </a:ext>
              </a:extLst>
            </p:cNvPr>
            <p:cNvSpPr txBox="1"/>
            <p:nvPr/>
          </p:nvSpPr>
          <p:spPr>
            <a:xfrm>
              <a:off x="2651038" y="1463067"/>
              <a:ext cx="2023997" cy="834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Diagnostics to measure Proton beam parameters</a:t>
              </a:r>
            </a:p>
            <a:p>
              <a:r>
                <a:rPr lang="en-US" sz="1600" dirty="0">
                  <a:sym typeface="Wingdings" pitchFamily="2" charset="2"/>
                </a:rPr>
                <a:t> </a:t>
              </a:r>
              <a:r>
                <a:rPr lang="en-US" sz="1600" u="sng" dirty="0">
                  <a:sym typeface="Wingdings" pitchFamily="2" charset="2"/>
                </a:rPr>
                <a:t>Exchanged vertically</a:t>
              </a:r>
              <a:endParaRPr lang="en-US" sz="1600" u="sng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E74B73-8D02-C29C-BC25-32B2B4045C2D}"/>
                </a:ext>
              </a:extLst>
            </p:cNvPr>
            <p:cNvSpPr txBox="1"/>
            <p:nvPr/>
          </p:nvSpPr>
          <p:spPr>
            <a:xfrm>
              <a:off x="8097462" y="1982911"/>
              <a:ext cx="2164557" cy="1081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Monolith vessel in vacuum with lid configuration for component access</a:t>
              </a:r>
            </a:p>
            <a:p>
              <a:r>
                <a:rPr lang="en-US" sz="1600" dirty="0">
                  <a:sym typeface="Wingdings" pitchFamily="2" charset="2"/>
                </a:rPr>
                <a:t> </a:t>
              </a:r>
              <a:r>
                <a:rPr lang="en-US" sz="1600" u="sng" dirty="0">
                  <a:sym typeface="Wingdings" pitchFamily="2" charset="2"/>
                </a:rPr>
                <a:t>Design for life</a:t>
              </a:r>
              <a:endParaRPr lang="en-US" sz="1600" u="sng" dirty="0"/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860A602-BA3D-E332-D84D-F97CA2853B91}"/>
                </a:ext>
              </a:extLst>
            </p:cNvPr>
            <p:cNvCxnSpPr>
              <a:cxnSpLocks/>
              <a:stCxn id="18" idx="3"/>
            </p:cNvCxnSpPr>
            <p:nvPr/>
          </p:nvCxnSpPr>
          <p:spPr>
            <a:xfrm flipV="1">
              <a:off x="4202318" y="4835974"/>
              <a:ext cx="1290013" cy="1270362"/>
            </a:xfrm>
            <a:prstGeom prst="line">
              <a:avLst/>
            </a:prstGeom>
            <a:ln w="15875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10C2115-DB8D-BEA6-3275-6C7956599DA3}"/>
                </a:ext>
              </a:extLst>
            </p:cNvPr>
            <p:cNvCxnSpPr>
              <a:cxnSpLocks/>
              <a:endCxn id="20" idx="2"/>
            </p:cNvCxnSpPr>
            <p:nvPr/>
          </p:nvCxnSpPr>
          <p:spPr>
            <a:xfrm flipH="1" flipV="1">
              <a:off x="3663037" y="2297244"/>
              <a:ext cx="906003" cy="1254447"/>
            </a:xfrm>
            <a:prstGeom prst="line">
              <a:avLst/>
            </a:prstGeom>
            <a:ln w="15875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009C2D8-D950-14C3-14DE-776A39DD1E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37541" y="2687067"/>
              <a:ext cx="1184891" cy="335657"/>
            </a:xfrm>
            <a:prstGeom prst="line">
              <a:avLst/>
            </a:prstGeom>
            <a:ln w="15875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53F9AF6-E810-F93A-F12F-0E3BD29B1679}"/>
              </a:ext>
            </a:extLst>
          </p:cNvPr>
          <p:cNvCxnSpPr>
            <a:cxnSpLocks/>
          </p:cNvCxnSpPr>
          <p:nvPr/>
        </p:nvCxnSpPr>
        <p:spPr>
          <a:xfrm flipV="1">
            <a:off x="3744888" y="4157805"/>
            <a:ext cx="2210159" cy="1157999"/>
          </a:xfrm>
          <a:prstGeom prst="line">
            <a:avLst/>
          </a:prstGeom>
          <a:ln w="158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408C1444-A30E-17BB-267B-D4E4485FBA0A}"/>
              </a:ext>
            </a:extLst>
          </p:cNvPr>
          <p:cNvSpPr txBox="1"/>
          <p:nvPr/>
        </p:nvSpPr>
        <p:spPr>
          <a:xfrm flipH="1">
            <a:off x="1251580" y="4654085"/>
            <a:ext cx="24933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Moderator reflector plug with shaft for cooling and cryogenics</a:t>
            </a:r>
          </a:p>
          <a:p>
            <a:r>
              <a:rPr lang="en-US" sz="1600" dirty="0">
                <a:sym typeface="Wingdings" pitchFamily="2" charset="2"/>
              </a:rPr>
              <a:t> </a:t>
            </a:r>
            <a:r>
              <a:rPr lang="en-US" sz="1600" u="sng" dirty="0">
                <a:sym typeface="Wingdings" pitchFamily="2" charset="2"/>
              </a:rPr>
              <a:t>Exchanged with a twist and then vertically</a:t>
            </a:r>
            <a:endParaRPr lang="en-US" sz="1600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5901E4E-BA2E-34D1-BA35-51DA17293787}"/>
              </a:ext>
            </a:extLst>
          </p:cNvPr>
          <p:cNvSpPr txBox="1"/>
          <p:nvPr/>
        </p:nvSpPr>
        <p:spPr>
          <a:xfrm flipH="1">
            <a:off x="1420156" y="2747511"/>
            <a:ext cx="2397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Turning Target Wheel with shaft for cooling </a:t>
            </a:r>
          </a:p>
          <a:p>
            <a:r>
              <a:rPr lang="en-US" sz="1600" dirty="0">
                <a:sym typeface="Wingdings" pitchFamily="2" charset="2"/>
              </a:rPr>
              <a:t> </a:t>
            </a:r>
            <a:r>
              <a:rPr lang="en-US" sz="1600" u="sng" dirty="0">
                <a:sym typeface="Wingdings" pitchFamily="2" charset="2"/>
              </a:rPr>
              <a:t>Exchanged vertically</a:t>
            </a:r>
            <a:endParaRPr lang="en-US" sz="1600" u="sng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9F7B7A3-4662-D105-A6D3-1002CB9CDA19}"/>
              </a:ext>
            </a:extLst>
          </p:cNvPr>
          <p:cNvCxnSpPr>
            <a:cxnSpLocks/>
            <a:stCxn id="38" idx="1"/>
          </p:cNvCxnSpPr>
          <p:nvPr/>
        </p:nvCxnSpPr>
        <p:spPr>
          <a:xfrm>
            <a:off x="3817359" y="3163010"/>
            <a:ext cx="1344950" cy="994795"/>
          </a:xfrm>
          <a:prstGeom prst="line">
            <a:avLst/>
          </a:prstGeom>
          <a:ln w="158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BFADB7A-A399-CE24-EE6E-CF1D7B784FB4}"/>
              </a:ext>
            </a:extLst>
          </p:cNvPr>
          <p:cNvCxnSpPr>
            <a:cxnSpLocks/>
            <a:stCxn id="20" idx="2"/>
          </p:cNvCxnSpPr>
          <p:nvPr/>
        </p:nvCxnSpPr>
        <p:spPr>
          <a:xfrm flipH="1">
            <a:off x="6528122" y="1857752"/>
            <a:ext cx="2858894" cy="1249665"/>
          </a:xfrm>
          <a:prstGeom prst="line">
            <a:avLst/>
          </a:prstGeom>
          <a:ln w="158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AB4200E9-C40A-4236-93D8-56673B866979}"/>
              </a:ext>
            </a:extLst>
          </p:cNvPr>
          <p:cNvSpPr txBox="1"/>
          <p:nvPr/>
        </p:nvSpPr>
        <p:spPr>
          <a:xfrm flipH="1">
            <a:off x="8606870" y="2805900"/>
            <a:ext cx="33589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Stackable shielding blocks with streaming reduction design, size and weight to facilitate handling</a:t>
            </a:r>
          </a:p>
          <a:p>
            <a:r>
              <a:rPr lang="en-US" sz="1600" dirty="0">
                <a:sym typeface="Wingdings" pitchFamily="2" charset="2"/>
              </a:rPr>
              <a:t> </a:t>
            </a:r>
            <a:r>
              <a:rPr lang="en-US" sz="1600" u="sng" dirty="0">
                <a:sym typeface="Wingdings" pitchFamily="2" charset="2"/>
              </a:rPr>
              <a:t>Designed for life but handled vertically to facilitate component exchange</a:t>
            </a:r>
            <a:endParaRPr lang="en-US" sz="1600" u="sng" dirty="0"/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8947D3B-E6B3-1398-5720-FDBB1A37660F}"/>
              </a:ext>
            </a:extLst>
          </p:cNvPr>
          <p:cNvCxnSpPr>
            <a:cxnSpLocks/>
            <a:stCxn id="60" idx="3"/>
          </p:cNvCxnSpPr>
          <p:nvPr/>
        </p:nvCxnSpPr>
        <p:spPr>
          <a:xfrm flipH="1" flipV="1">
            <a:off x="5955047" y="3429000"/>
            <a:ext cx="2651823" cy="161730"/>
          </a:xfrm>
          <a:prstGeom prst="line">
            <a:avLst/>
          </a:prstGeom>
          <a:ln w="158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08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6627E-3B2A-E99B-D2A7-64E32DCD2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BDFBD6BF-0725-6E63-5D18-4384D7ED1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7" y="265373"/>
            <a:ext cx="9893974" cy="657339"/>
          </a:xfrm>
        </p:spPr>
        <p:txBody>
          <a:bodyPr/>
          <a:lstStyle/>
          <a:p>
            <a:r>
              <a:rPr lang="en-US" sz="3800" b="1" dirty="0"/>
              <a:t>Boundary Consequences </a:t>
            </a:r>
            <a:r>
              <a:rPr lang="en-US" sz="3800" b="1" dirty="0">
                <a:sym typeface="Wingdings" pitchFamily="2" charset="2"/>
              </a:rPr>
              <a:t>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Machine Design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4500DFC-3AF3-2306-75B4-448A7CB1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7</a:t>
            </a:fld>
            <a:endParaRPr lang="sv-SE">
              <a:solidFill>
                <a:srgbClr val="CCCCCC"/>
              </a:solidFill>
            </a:endParaRPr>
          </a:p>
        </p:txBody>
      </p:sp>
      <p:pic>
        <p:nvPicPr>
          <p:cNvPr id="9" name="Picture 8" descr="A close-up of a machine&#10;&#10;AI-generated content may be incorrect.">
            <a:extLst>
              <a:ext uri="{FF2B5EF4-FFF2-40B4-BE49-F238E27FC236}">
                <a16:creationId xmlns:a16="http://schemas.microsoft.com/office/drawing/2014/main" id="{551CD6FD-0E1F-9F3C-468A-D0EEC804FA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003" y="2322268"/>
            <a:ext cx="3251673" cy="433556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0EDDFD6-C599-1B44-B7FE-D12662A1D8D5}"/>
              </a:ext>
            </a:extLst>
          </p:cNvPr>
          <p:cNvSpPr txBox="1"/>
          <p:nvPr/>
        </p:nvSpPr>
        <p:spPr>
          <a:xfrm>
            <a:off x="669403" y="4020637"/>
            <a:ext cx="34974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Moderator and Reflector Plug installation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BB6CB2-63CB-A074-67C7-1D4C96886CA5}"/>
              </a:ext>
            </a:extLst>
          </p:cNvPr>
          <p:cNvSpPr txBox="1"/>
          <p:nvPr/>
        </p:nvSpPr>
        <p:spPr>
          <a:xfrm>
            <a:off x="4991181" y="1902447"/>
            <a:ext cx="225931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Target Wheel installation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9EF86D-B12C-A223-762A-529D57A52222}"/>
              </a:ext>
            </a:extLst>
          </p:cNvPr>
          <p:cNvSpPr txBox="1"/>
          <p:nvPr/>
        </p:nvSpPr>
        <p:spPr>
          <a:xfrm>
            <a:off x="7915355" y="6029891"/>
            <a:ext cx="34974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Shielding stacking up on top of Target Wheel and Moderator &amp; Reflector Plug</a:t>
            </a:r>
          </a:p>
        </p:txBody>
      </p:sp>
      <p:pic>
        <p:nvPicPr>
          <p:cNvPr id="4" name="Picture 3" descr="A large metal cylinder with pipes&#10;&#10;AI-generated content may be incorrect.">
            <a:extLst>
              <a:ext uri="{FF2B5EF4-FFF2-40B4-BE49-F238E27FC236}">
                <a16:creationId xmlns:a16="http://schemas.microsoft.com/office/drawing/2014/main" id="{E931B700-D835-9652-E705-7E382398E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992" y="1010694"/>
            <a:ext cx="3916663" cy="2937497"/>
          </a:xfrm>
          <a:prstGeom prst="rect">
            <a:avLst/>
          </a:prstGeom>
        </p:spPr>
      </p:pic>
      <p:pic>
        <p:nvPicPr>
          <p:cNvPr id="8" name="Picture 7" descr="A close-up of a machine&#10;&#10;AI-generated content may be incorrect.">
            <a:extLst>
              <a:ext uri="{FF2B5EF4-FFF2-40B4-BE49-F238E27FC236}">
                <a16:creationId xmlns:a16="http://schemas.microsoft.com/office/drawing/2014/main" id="{8786748B-FA1B-3B2A-605C-20BF7F22C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1216" y="1019998"/>
            <a:ext cx="3701381" cy="493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2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3803B-207C-7C8E-0A0B-0F23E3B22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0E1BEEF9-829F-F41A-0165-C359C3C1C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7" y="265373"/>
            <a:ext cx="9893974" cy="657339"/>
          </a:xfrm>
        </p:spPr>
        <p:txBody>
          <a:bodyPr/>
          <a:lstStyle/>
          <a:p>
            <a:r>
              <a:rPr lang="en-US" sz="3800" b="1" dirty="0"/>
              <a:t>Boundary Consequences </a:t>
            </a:r>
            <a:r>
              <a:rPr lang="en-US" sz="3800" b="1" dirty="0">
                <a:sym typeface="Wingdings" pitchFamily="2" charset="2"/>
              </a:rPr>
              <a:t>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Machine Design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51A453D-70CD-F189-3BA2-90FA0BCA1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8</a:t>
            </a:fld>
            <a:endParaRPr lang="sv-SE">
              <a:solidFill>
                <a:srgbClr val="CCCCCC"/>
              </a:solidFill>
            </a:endParaRPr>
          </a:p>
        </p:txBody>
      </p:sp>
      <p:pic>
        <p:nvPicPr>
          <p:cNvPr id="3" name="Picture 2" descr="A diagram of a machine&#10;&#10;AI-generated content may be incorrect.">
            <a:extLst>
              <a:ext uri="{FF2B5EF4-FFF2-40B4-BE49-F238E27FC236}">
                <a16:creationId xmlns:a16="http://schemas.microsoft.com/office/drawing/2014/main" id="{4B1E23B9-6C9F-8D6D-4B86-5EF968BF2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494" y="1381540"/>
            <a:ext cx="4516207" cy="50123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B5532F-557F-4E3D-2CB5-9850E1C91E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088" y="2474843"/>
            <a:ext cx="3074576" cy="20714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696D3DA-57E1-8D6F-C76E-2DE8B3251B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0803" y="1198717"/>
            <a:ext cx="4012177" cy="5195128"/>
          </a:xfrm>
          <a:prstGeom prst="rect">
            <a:avLst/>
          </a:prstGeom>
        </p:spPr>
      </p:pic>
      <p:sp>
        <p:nvSpPr>
          <p:cNvPr id="23" name="Platshållare för text 20">
            <a:extLst>
              <a:ext uri="{FF2B5EF4-FFF2-40B4-BE49-F238E27FC236}">
                <a16:creationId xmlns:a16="http://schemas.microsoft.com/office/drawing/2014/main" id="{06660FA1-9226-1DD2-D96A-EFF8D4F4F3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5767" y="931024"/>
            <a:ext cx="9360000" cy="507076"/>
          </a:xfrm>
        </p:spPr>
        <p:txBody>
          <a:bodyPr/>
          <a:lstStyle/>
          <a:p>
            <a:r>
              <a:rPr lang="en-GB" dirty="0"/>
              <a:t>Monolith Maintenance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49463-EE89-C787-F63E-2564F6B71937}"/>
              </a:ext>
            </a:extLst>
          </p:cNvPr>
          <p:cNvSpPr txBox="1"/>
          <p:nvPr/>
        </p:nvSpPr>
        <p:spPr>
          <a:xfrm>
            <a:off x="983645" y="6290604"/>
            <a:ext cx="38666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666666"/>
                </a:solidFill>
              </a:rPr>
              <a:t>Moderator Twisted in the Monolith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D65E6AC-D0D5-1948-D883-61EDC8148B72}"/>
              </a:ext>
            </a:extLst>
          </p:cNvPr>
          <p:cNvSpPr txBox="1"/>
          <p:nvPr/>
        </p:nvSpPr>
        <p:spPr>
          <a:xfrm>
            <a:off x="5148882" y="1528695"/>
            <a:ext cx="29519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666666"/>
                </a:solidFill>
              </a:rPr>
              <a:t>Additional shielding on top off the monolith during cask operation</a:t>
            </a:r>
          </a:p>
        </p:txBody>
      </p:sp>
    </p:spTree>
    <p:extLst>
      <p:ext uri="{BB962C8B-B14F-4D97-AF65-F5344CB8AC3E}">
        <p14:creationId xmlns:p14="http://schemas.microsoft.com/office/powerpoint/2010/main" val="142364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EFA1F079-F15E-4F9B-A759-1B706219B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3" y="265373"/>
            <a:ext cx="10102312" cy="657339"/>
          </a:xfrm>
        </p:spPr>
        <p:txBody>
          <a:bodyPr/>
          <a:lstStyle/>
          <a:p>
            <a:r>
              <a:rPr lang="en-US" sz="3800" b="1" dirty="0"/>
              <a:t>Boundary Consequences </a:t>
            </a:r>
            <a:r>
              <a:rPr lang="en-US" sz="3800" b="1" dirty="0">
                <a:sym typeface="Wingdings" pitchFamily="2" charset="2"/>
              </a:rPr>
              <a:t> </a:t>
            </a:r>
            <a:r>
              <a:rPr lang="en-GB" sz="3800" b="1" dirty="0"/>
              <a:t>Active Cells Facility 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AC66BAE-0193-47F8-91A2-86B188165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9</a:t>
            </a:fld>
            <a:endParaRPr lang="sv-SE">
              <a:solidFill>
                <a:srgbClr val="CCCCCC"/>
              </a:solidFill>
            </a:endParaRPr>
          </a:p>
        </p:txBody>
      </p:sp>
      <p:sp>
        <p:nvSpPr>
          <p:cNvPr id="21" name="Platshållare för text 20">
            <a:extLst>
              <a:ext uri="{FF2B5EF4-FFF2-40B4-BE49-F238E27FC236}">
                <a16:creationId xmlns:a16="http://schemas.microsoft.com/office/drawing/2014/main" id="{AA5A267D-0531-4EAB-BF41-0CF5E50FD4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2684" y="922712"/>
            <a:ext cx="9360000" cy="507076"/>
          </a:xfrm>
        </p:spPr>
        <p:txBody>
          <a:bodyPr/>
          <a:lstStyle/>
          <a:p>
            <a:r>
              <a:rPr lang="en-GB" dirty="0"/>
              <a:t> World’s largest windowless </a:t>
            </a:r>
            <a:r>
              <a:rPr lang="en-GB" dirty="0" err="1"/>
              <a:t>HotCell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7D0507-6CED-7D49-A329-4FF05C188E83}"/>
              </a:ext>
            </a:extLst>
          </p:cNvPr>
          <p:cNvSpPr txBox="1"/>
          <p:nvPr/>
        </p:nvSpPr>
        <p:spPr>
          <a:xfrm>
            <a:off x="10182684" y="4351612"/>
            <a:ext cx="19831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666666"/>
                </a:solidFill>
              </a:rPr>
              <a:t>Main Features: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Built to 100s Sv/h range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30x15x12 m (</a:t>
            </a:r>
            <a:r>
              <a:rPr lang="en-GB" sz="1200" dirty="0" err="1">
                <a:solidFill>
                  <a:srgbClr val="666666"/>
                </a:solidFill>
              </a:rPr>
              <a:t>LxHxW</a:t>
            </a:r>
            <a:r>
              <a:rPr lang="en-GB" sz="1200" dirty="0">
                <a:solidFill>
                  <a:srgbClr val="666666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1.3 m High Density Concrete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No windows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Process Cell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Maintenance Cell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Waste storage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1200" dirty="0">
                <a:solidFill>
                  <a:srgbClr val="666666"/>
                </a:solidFill>
              </a:rPr>
              <a:t>Waste shipment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E22ADC2-CD13-034F-8F57-5BB4866553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0212" y="1319195"/>
            <a:ext cx="945769" cy="603191"/>
          </a:xfrm>
          <a:prstGeom prst="rect">
            <a:avLst/>
          </a:prstGeom>
        </p:spPr>
      </p:pic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657E6968-C5C7-11C8-93C2-01D043B0B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041" y="1319195"/>
            <a:ext cx="10318989" cy="550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9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2AF24-2A09-BDAB-BDCE-2169BE125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1995187E-4746-0A3B-B619-F65389F25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5" y="265373"/>
            <a:ext cx="9798778" cy="657339"/>
          </a:xfrm>
        </p:spPr>
        <p:txBody>
          <a:bodyPr/>
          <a:lstStyle/>
          <a:p>
            <a:r>
              <a:rPr lang="en-US" sz="3800" b="1" dirty="0"/>
              <a:t>Boundary Consequences </a:t>
            </a:r>
            <a:r>
              <a:rPr lang="en-US" sz="3800" b="1" dirty="0">
                <a:sym typeface="Wingdings" pitchFamily="2" charset="2"/>
              </a:rPr>
              <a:t>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Cask Assemblies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94D660D8-0C29-0414-3CA7-A9E90A6DA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10</a:t>
            </a:fld>
            <a:endParaRPr lang="sv-SE">
              <a:solidFill>
                <a:srgbClr val="CCCCCC"/>
              </a:solidFill>
            </a:endParaRPr>
          </a:p>
        </p:txBody>
      </p:sp>
      <p:pic>
        <p:nvPicPr>
          <p:cNvPr id="18" name="Picture 17" descr="A picture containing truck, boat, large, black&#10;&#10;Description automatically generated">
            <a:extLst>
              <a:ext uri="{FF2B5EF4-FFF2-40B4-BE49-F238E27FC236}">
                <a16:creationId xmlns:a16="http://schemas.microsoft.com/office/drawing/2014/main" id="{623FA2FC-AA4E-2C34-9949-5B07D3EE5A1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4384" y="1233027"/>
            <a:ext cx="3736862" cy="2071972"/>
          </a:xfrm>
          <a:prstGeom prst="rect">
            <a:avLst/>
          </a:prstGeom>
        </p:spPr>
      </p:pic>
      <p:pic>
        <p:nvPicPr>
          <p:cNvPr id="20" name="Picture 19" descr="A close up of a toy&#10;&#10;Description automatically generated">
            <a:extLst>
              <a:ext uri="{FF2B5EF4-FFF2-40B4-BE49-F238E27FC236}">
                <a16:creationId xmlns:a16="http://schemas.microsoft.com/office/drawing/2014/main" id="{D0869FAA-76E3-E543-8FDA-24B65270E5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04" y="1020537"/>
            <a:ext cx="1863369" cy="2331716"/>
          </a:xfrm>
          <a:prstGeom prst="rect">
            <a:avLst/>
          </a:prstGeom>
        </p:spPr>
      </p:pic>
      <p:pic>
        <p:nvPicPr>
          <p:cNvPr id="30" name="Picture 29" descr="A picture containing box, man, table, sitting&#10;&#10;Description automatically generated">
            <a:extLst>
              <a:ext uri="{FF2B5EF4-FFF2-40B4-BE49-F238E27FC236}">
                <a16:creationId xmlns:a16="http://schemas.microsoft.com/office/drawing/2014/main" id="{8BBB52CC-73CB-BEC9-EF30-C5ADF03085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6181" y="1020537"/>
            <a:ext cx="1974002" cy="242954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00B4F2C-F902-A3D0-796C-12B74FF5D62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24430" y="3803956"/>
            <a:ext cx="2599211" cy="195715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F8C05259-C2FD-4A56-D536-53CE2C45092B}"/>
              </a:ext>
            </a:extLst>
          </p:cNvPr>
          <p:cNvSpPr/>
          <p:nvPr/>
        </p:nvSpPr>
        <p:spPr>
          <a:xfrm>
            <a:off x="413663" y="3384427"/>
            <a:ext cx="2434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Mock-up</a:t>
            </a:r>
            <a:r>
              <a:rPr lang="en-GB" dirty="0"/>
              <a:t> </a:t>
            </a:r>
            <a:r>
              <a:rPr lang="en-GB" dirty="0">
                <a:solidFill>
                  <a:srgbClr val="666666"/>
                </a:solidFill>
              </a:rPr>
              <a:t>&amp; Test Stand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56F90F5-30F8-AE53-2989-3F611E2EF6E1}"/>
              </a:ext>
            </a:extLst>
          </p:cNvPr>
          <p:cNvSpPr/>
          <p:nvPr/>
        </p:nvSpPr>
        <p:spPr>
          <a:xfrm>
            <a:off x="3295213" y="3411461"/>
            <a:ext cx="2461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Active Cells - Floor Valve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2EA856D-19BF-8EF5-70E3-7B64385AD967}"/>
              </a:ext>
            </a:extLst>
          </p:cNvPr>
          <p:cNvSpPr/>
          <p:nvPr/>
        </p:nvSpPr>
        <p:spPr>
          <a:xfrm>
            <a:off x="5873241" y="3411461"/>
            <a:ext cx="49639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Maintenance</a:t>
            </a:r>
            <a:r>
              <a:rPr lang="en-GB" dirty="0"/>
              <a:t> </a:t>
            </a:r>
            <a:r>
              <a:rPr lang="en-GB" dirty="0">
                <a:solidFill>
                  <a:srgbClr val="666666"/>
                </a:solidFill>
              </a:rPr>
              <a:t>and</a:t>
            </a:r>
            <a:r>
              <a:rPr lang="en-GB" dirty="0"/>
              <a:t> </a:t>
            </a:r>
            <a:r>
              <a:rPr lang="en-GB" dirty="0">
                <a:solidFill>
                  <a:srgbClr val="666666"/>
                </a:solidFill>
              </a:rPr>
              <a:t>Decontamination</a:t>
            </a:r>
            <a:r>
              <a:rPr lang="en-GB" dirty="0"/>
              <a:t> </a:t>
            </a:r>
            <a:r>
              <a:rPr lang="en-GB" dirty="0">
                <a:solidFill>
                  <a:srgbClr val="666666"/>
                </a:solidFill>
              </a:rPr>
              <a:t>Station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5887591-428A-EE30-4E44-B1E5AD4FDE4E}"/>
              </a:ext>
            </a:extLst>
          </p:cNvPr>
          <p:cNvSpPr/>
          <p:nvPr/>
        </p:nvSpPr>
        <p:spPr>
          <a:xfrm>
            <a:off x="8944311" y="5990540"/>
            <a:ext cx="1959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Monolith</a:t>
            </a:r>
            <a:r>
              <a:rPr lang="en-GB" dirty="0"/>
              <a:t> </a:t>
            </a:r>
            <a:r>
              <a:rPr lang="en-GB" dirty="0">
                <a:solidFill>
                  <a:srgbClr val="666666"/>
                </a:solidFill>
              </a:rPr>
              <a:t>Testbed</a:t>
            </a:r>
          </a:p>
        </p:txBody>
      </p:sp>
      <p:pic>
        <p:nvPicPr>
          <p:cNvPr id="38" name="Picture 37" descr="A picture containing toy&#10;&#10;Description automatically generated">
            <a:extLst>
              <a:ext uri="{FF2B5EF4-FFF2-40B4-BE49-F238E27FC236}">
                <a16:creationId xmlns:a16="http://schemas.microsoft.com/office/drawing/2014/main" id="{0A6AAC20-4203-922A-2E10-FCBDCEBBF84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54" y="3992598"/>
            <a:ext cx="6352883" cy="2657801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D67BB353-932B-621A-DAD5-08C663A7F5ED}"/>
              </a:ext>
            </a:extLst>
          </p:cNvPr>
          <p:cNvSpPr/>
          <p:nvPr/>
        </p:nvSpPr>
        <p:spPr>
          <a:xfrm rot="20634905">
            <a:off x="2656765" y="5901866"/>
            <a:ext cx="3307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7 Casks with 24 Configurations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8263FE9-FF16-6132-FD9B-6E7508E74CF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904" y="1373595"/>
            <a:ext cx="262255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A5F10-24A3-44E4-5BCA-756C9B149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9E7191B0-056B-622C-1678-9132AD84F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5" y="265373"/>
            <a:ext cx="9798778" cy="657339"/>
          </a:xfrm>
        </p:spPr>
        <p:txBody>
          <a:bodyPr/>
          <a:lstStyle/>
          <a:p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Cask Assemblies (examples)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3128AA1-56B7-F41C-BE3C-897D0F60A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11</a:t>
            </a:fld>
            <a:endParaRPr lang="sv-SE" dirty="0">
              <a:solidFill>
                <a:srgbClr val="CCCCCC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25BB66A-B2FE-31FF-FC90-1A3334EAAE68}"/>
              </a:ext>
            </a:extLst>
          </p:cNvPr>
          <p:cNvSpPr/>
          <p:nvPr/>
        </p:nvSpPr>
        <p:spPr>
          <a:xfrm>
            <a:off x="600272" y="6290604"/>
            <a:ext cx="4565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Cask Assembly #3 with MUTS Gamma Gate</a:t>
            </a:r>
          </a:p>
        </p:txBody>
      </p:sp>
      <p:pic>
        <p:nvPicPr>
          <p:cNvPr id="2" name="Picture 1" descr="A large machine in a factory&#10;&#10;AI-generated content may be incorrect.">
            <a:extLst>
              <a:ext uri="{FF2B5EF4-FFF2-40B4-BE49-F238E27FC236}">
                <a16:creationId xmlns:a16="http://schemas.microsoft.com/office/drawing/2014/main" id="{C667ECB4-DEC1-0D18-39F0-0FCE787DB5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272" y="922712"/>
            <a:ext cx="5495728" cy="5304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CE51B6-BD8B-CC58-8AAD-07B6852D0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1549" y="922711"/>
            <a:ext cx="3978352" cy="530446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B795E17-C45E-902E-D185-2CFC9D615BBD}"/>
              </a:ext>
            </a:extLst>
          </p:cNvPr>
          <p:cNvSpPr/>
          <p:nvPr/>
        </p:nvSpPr>
        <p:spPr>
          <a:xfrm>
            <a:off x="6504487" y="6290604"/>
            <a:ext cx="4882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666666"/>
                </a:solidFill>
              </a:rPr>
              <a:t>Cask Assembly #7 with Monolith Gamma Gate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3BD10B-23B6-0C74-FD98-4F2CAA1B241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7486" y="46487"/>
            <a:ext cx="262255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5A5D7-762F-C252-AC39-CCB21A58B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76BB55EE-0892-6575-5CEF-D2899869E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5" y="265373"/>
            <a:ext cx="9798778" cy="657339"/>
          </a:xfrm>
        </p:spPr>
        <p:txBody>
          <a:bodyPr/>
          <a:lstStyle/>
          <a:p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Why is this Important - Lessons Learned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C29EA543-C21C-7EF5-CAF6-28AEF869F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12</a:t>
            </a:fld>
            <a:endParaRPr lang="sv-SE" dirty="0">
              <a:solidFill>
                <a:srgbClr val="CCCCCC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6FBA42-0781-559C-03BF-7AA5B9F298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9694" y="451335"/>
            <a:ext cx="945769" cy="6031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88BBE63-AEB4-6695-24EB-5486DEB6F963}"/>
              </a:ext>
            </a:extLst>
          </p:cNvPr>
          <p:cNvSpPr txBox="1"/>
          <p:nvPr/>
        </p:nvSpPr>
        <p:spPr>
          <a:xfrm>
            <a:off x="835765" y="1269942"/>
            <a:ext cx="1031179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Short term construction savings can sometimes be very expensive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Example: High bay crane capacity reduction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Defining a minimum key set of requirements that drive the building design is key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Seems obvious but is quite difficult – Example: number of casks/lifts to maintain monolith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In early design phase, change impact is difficult to predict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Building size, width changed from 24 to 22 meters (example below)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Be brave, just because something hasn’t been done before does not mean it is a good solution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Windowless </a:t>
            </a:r>
            <a:r>
              <a:rPr lang="en-GB" dirty="0" err="1">
                <a:solidFill>
                  <a:srgbClr val="666666"/>
                </a:solidFill>
                <a:sym typeface="Wingdings" pitchFamily="2" charset="2"/>
              </a:rPr>
              <a:t>HotCell</a:t>
            </a:r>
            <a:endParaRPr lang="en-GB" dirty="0">
              <a:solidFill>
                <a:srgbClr val="666666"/>
              </a:solidFill>
              <a:sym typeface="Wingdings" pitchFamily="2" charset="2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GB" dirty="0">
                <a:solidFill>
                  <a:srgbClr val="666666"/>
                </a:solidFill>
                <a:sym typeface="Wingdings" pitchFamily="2" charset="2"/>
              </a:rPr>
              <a:t>Remote Maintenance and Waste Management are significant cost drivers!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6FADF-60BA-D3D4-A55F-A57209CAE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4172" y="4070681"/>
            <a:ext cx="8230794" cy="2714096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E865864-3011-2B28-56D7-4B02AB9D67A6}"/>
              </a:ext>
            </a:extLst>
          </p:cNvPr>
          <p:cNvCxnSpPr/>
          <p:nvPr/>
        </p:nvCxnSpPr>
        <p:spPr>
          <a:xfrm>
            <a:off x="3687417" y="4855872"/>
            <a:ext cx="162007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8630257-C7EE-8C2E-FC94-73BCAC660F60}"/>
              </a:ext>
            </a:extLst>
          </p:cNvPr>
          <p:cNvCxnSpPr/>
          <p:nvPr/>
        </p:nvCxnSpPr>
        <p:spPr>
          <a:xfrm>
            <a:off x="3687417" y="6032003"/>
            <a:ext cx="162007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29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82C33-2038-60EE-353B-1D041D8C3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69065EE3-59E8-799E-8459-CAF70CE67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65" y="265373"/>
            <a:ext cx="9798778" cy="657339"/>
          </a:xfrm>
        </p:spPr>
        <p:txBody>
          <a:bodyPr/>
          <a:lstStyle/>
          <a:p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Wrap up and Conclusions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5BA019F-E3C6-BF1A-5909-DF199475C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83078-D760-1647-8B80-66BA8B52336D}" type="slidenum">
              <a:rPr lang="sv-SE" smtClean="0">
                <a:solidFill>
                  <a:srgbClr val="CCCCCC"/>
                </a:solidFill>
              </a:rPr>
              <a:t>13</a:t>
            </a:fld>
            <a:endParaRPr lang="sv-SE" dirty="0">
              <a:solidFill>
                <a:srgbClr val="CCCCCC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9D4175-BFC1-FB74-1DE2-E43C54359801}"/>
              </a:ext>
            </a:extLst>
          </p:cNvPr>
          <p:cNvSpPr txBox="1"/>
          <p:nvPr/>
        </p:nvSpPr>
        <p:spPr>
          <a:xfrm>
            <a:off x="684649" y="1597182"/>
            <a:ext cx="101010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666666"/>
                </a:solidFill>
              </a:rPr>
              <a:t>“All” of what you will see from the ESS Target Station layout during this conference, can be derived from the decision “Alternative 2” (with a twist), taken 2011-2012.</a:t>
            </a:r>
          </a:p>
          <a:p>
            <a:endParaRPr lang="en-GB" sz="2000" u="sng" dirty="0">
              <a:solidFill>
                <a:srgbClr val="666666"/>
              </a:solidFill>
            </a:endParaRPr>
          </a:p>
          <a:p>
            <a:endParaRPr lang="en-GB" sz="2000" u="sng" dirty="0">
              <a:solidFill>
                <a:srgbClr val="666666"/>
              </a:solidFill>
            </a:endParaRPr>
          </a:p>
          <a:p>
            <a:endParaRPr lang="en-GB" sz="2000" u="sng" dirty="0">
              <a:solidFill>
                <a:srgbClr val="666666"/>
              </a:solidFill>
            </a:endParaRPr>
          </a:p>
          <a:p>
            <a:r>
              <a:rPr lang="en-GB" sz="2000" u="sng" dirty="0">
                <a:solidFill>
                  <a:srgbClr val="666666"/>
                </a:solidFill>
              </a:rPr>
              <a:t>It is paramount that Nuclear Maintenance and Waste Management are allowed to influence these early decisions – it is applicable also to coming Fusion and 4</a:t>
            </a:r>
            <a:r>
              <a:rPr lang="en-GB" sz="2000" u="sng" baseline="30000" dirty="0">
                <a:solidFill>
                  <a:srgbClr val="666666"/>
                </a:solidFill>
              </a:rPr>
              <a:t>th</a:t>
            </a:r>
            <a:r>
              <a:rPr lang="en-GB" sz="2000" u="sng" dirty="0">
                <a:solidFill>
                  <a:srgbClr val="666666"/>
                </a:solidFill>
              </a:rPr>
              <a:t> generation Fission plants as well – even if the scientific design has not been finalized. </a:t>
            </a:r>
          </a:p>
        </p:txBody>
      </p:sp>
    </p:spTree>
    <p:extLst>
      <p:ext uri="{BB962C8B-B14F-4D97-AF65-F5344CB8AC3E}">
        <p14:creationId xmlns:p14="http://schemas.microsoft.com/office/powerpoint/2010/main" val="298510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145CF3-C12C-4347-8E68-43E798340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0394" y="1153620"/>
            <a:ext cx="9336695" cy="2440917"/>
          </a:xfrm>
        </p:spPr>
        <p:txBody>
          <a:bodyPr/>
          <a:lstStyle/>
          <a:p>
            <a:r>
              <a:rPr lang="en-US" dirty="0"/>
              <a:t>Thank You!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6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-tema">
  <a:themeElements>
    <a:clrScheme name="ESS 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99DC"/>
      </a:accent1>
      <a:accent2>
        <a:srgbClr val="003366"/>
      </a:accent2>
      <a:accent3>
        <a:srgbClr val="99BE00"/>
      </a:accent3>
      <a:accent4>
        <a:srgbClr val="006646"/>
      </a:accent4>
      <a:accent5>
        <a:srgbClr val="FF7D00"/>
      </a:accent5>
      <a:accent6>
        <a:srgbClr val="821482"/>
      </a:accent6>
      <a:hlink>
        <a:srgbClr val="0099DC"/>
      </a:hlink>
      <a:folHlink>
        <a:srgbClr val="0099DC"/>
      </a:folHlink>
    </a:clrScheme>
    <a:fontScheme name="ESS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mtClean="0">
            <a:solidFill>
              <a:srgbClr val="666666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C8E05FD6-4408-40A1-AAFA-F1913A6B3D38}" vid="{2ACFAA60-6D1B-4172-9AA5-52CCB5CBBC4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ESS-0060907 - Chess Core Powerpoint</Template>
  <TotalTime>94058</TotalTime>
  <Words>837</Words>
  <Application>Microsoft Macintosh PowerPoint</Application>
  <PresentationFormat>Widescreen</PresentationFormat>
  <Paragraphs>134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Courier New</vt:lpstr>
      <vt:lpstr>Segoe UI</vt:lpstr>
      <vt:lpstr>Segoe UI Light</vt:lpstr>
      <vt:lpstr>Segoe UI Semibold</vt:lpstr>
      <vt:lpstr>Wingdings</vt:lpstr>
      <vt:lpstr>Office-tema</vt:lpstr>
      <vt:lpstr>PowerPoint Presentation</vt:lpstr>
      <vt:lpstr>The ESS Target Station, impact of Nuclear Maintenance on layout and Design </vt:lpstr>
      <vt:lpstr>Agenda</vt:lpstr>
      <vt:lpstr>Setting the Boundaries</vt:lpstr>
      <vt:lpstr>Boundary Consequences  Facility Layout</vt:lpstr>
      <vt:lpstr>Boundary Consequences  Machine Design</vt:lpstr>
      <vt:lpstr>Boundary Consequences  Machine Design</vt:lpstr>
      <vt:lpstr>Boundary Consequences  Machine Design</vt:lpstr>
      <vt:lpstr>Boundary Consequences  Active Cells Facility </vt:lpstr>
      <vt:lpstr>Boundary Consequences  Cask Assemblies</vt:lpstr>
      <vt:lpstr>Cask Assemblies (examples)</vt:lpstr>
      <vt:lpstr>Why is this Important - Lessons Learned</vt:lpstr>
      <vt:lpstr>Wrap up and Conclusions</vt:lpstr>
      <vt:lpstr>Thank You! </vt:lpstr>
    </vt:vector>
  </TitlesOfParts>
  <Manager/>
  <Company>European Spallation Source ERIC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Luis Ortega</dc:creator>
  <cp:keywords/>
  <dc:description/>
  <cp:lastModifiedBy>Magnus Göhran</cp:lastModifiedBy>
  <cp:revision>307</cp:revision>
  <cp:lastPrinted>2019-03-08T10:27:30Z</cp:lastPrinted>
  <dcterms:created xsi:type="dcterms:W3CDTF">2020-04-09T08:48:41Z</dcterms:created>
  <dcterms:modified xsi:type="dcterms:W3CDTF">2026-04-14T10:50:52Z</dcterms:modified>
  <cp:category/>
</cp:coreProperties>
</file>