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82" r:id="rId2"/>
    <p:sldId id="383" r:id="rId3"/>
    <p:sldId id="271" r:id="rId4"/>
    <p:sldId id="384" r:id="rId5"/>
    <p:sldId id="385" r:id="rId6"/>
    <p:sldId id="306" r:id="rId7"/>
    <p:sldId id="386" r:id="rId8"/>
    <p:sldId id="284" r:id="rId9"/>
    <p:sldId id="350" r:id="rId10"/>
    <p:sldId id="331" r:id="rId11"/>
    <p:sldId id="285" r:id="rId12"/>
    <p:sldId id="274" r:id="rId13"/>
    <p:sldId id="339" r:id="rId14"/>
    <p:sldId id="388" r:id="rId15"/>
    <p:sldId id="387" r:id="rId16"/>
    <p:sldId id="356" r:id="rId17"/>
    <p:sldId id="389" r:id="rId18"/>
    <p:sldId id="338" r:id="rId19"/>
    <p:sldId id="286" r:id="rId20"/>
    <p:sldId id="390" r:id="rId21"/>
    <p:sldId id="391" r:id="rId22"/>
    <p:sldId id="269" r:id="rId23"/>
    <p:sldId id="346" r:id="rId24"/>
    <p:sldId id="392" r:id="rId25"/>
    <p:sldId id="275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DE6D7F-D8E9-4990-B66A-376F83B67F69}">
          <p14:sldIdLst>
            <p14:sldId id="382"/>
            <p14:sldId id="383"/>
            <p14:sldId id="271"/>
            <p14:sldId id="384"/>
            <p14:sldId id="385"/>
            <p14:sldId id="306"/>
            <p14:sldId id="386"/>
            <p14:sldId id="284"/>
            <p14:sldId id="350"/>
            <p14:sldId id="331"/>
            <p14:sldId id="285"/>
            <p14:sldId id="274"/>
            <p14:sldId id="339"/>
            <p14:sldId id="388"/>
            <p14:sldId id="387"/>
            <p14:sldId id="356"/>
            <p14:sldId id="389"/>
            <p14:sldId id="338"/>
            <p14:sldId id="286"/>
            <p14:sldId id="390"/>
            <p14:sldId id="391"/>
            <p14:sldId id="269"/>
            <p14:sldId id="346"/>
            <p14:sldId id="39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C"/>
    <a:srgbClr val="666666"/>
    <a:srgbClr val="CCCCCC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81" autoAdjust="0"/>
  </p:normalViewPr>
  <p:slideViewPr>
    <p:cSldViewPr snapToGrid="0" snapToObjects="1">
      <p:cViewPr varScale="1">
        <p:scale>
          <a:sx n="95" d="100"/>
          <a:sy n="95" d="100"/>
        </p:scale>
        <p:origin x="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sssse-my.sharepoint.com/personal/adrien_perrichon_ess_eu/Documents/VESPA/Instrumentation/2025-10-17%20Optimisation%20Detect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37/500/pitch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cartridge'!$F$7:$F$11</c:f>
              <c:numCache>
                <c:formatCode>0.0000</c:formatCode>
                <c:ptCount val="5"/>
                <c:pt idx="0" formatCode="General">
                  <c:v>1.2641</c:v>
                </c:pt>
                <c:pt idx="1">
                  <c:v>1.2724</c:v>
                </c:pt>
                <c:pt idx="2">
                  <c:v>1.2819</c:v>
                </c:pt>
                <c:pt idx="3">
                  <c:v>1.2915000000000001</c:v>
                </c:pt>
                <c:pt idx="4">
                  <c:v>1.2976000000000001</c:v>
                </c:pt>
              </c:numCache>
            </c:numRef>
          </c:xVal>
          <c:yVal>
            <c:numRef>
              <c:f>'LND cartridge'!$G$7:$G$11</c:f>
              <c:numCache>
                <c:formatCode>0.0000</c:formatCode>
                <c:ptCount val="5"/>
                <c:pt idx="0" formatCode="General">
                  <c:v>0.3357</c:v>
                </c:pt>
                <c:pt idx="1">
                  <c:v>0.33400000000000002</c:v>
                </c:pt>
                <c:pt idx="2">
                  <c:v>0.33410000000000001</c:v>
                </c:pt>
                <c:pt idx="3">
                  <c:v>0.33610000000000001</c:v>
                </c:pt>
                <c:pt idx="4">
                  <c:v>0.3387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E0-498D-BD19-75186AE3581C}"/>
            </c:ext>
          </c:extLst>
        </c:ser>
        <c:ser>
          <c:idx val="2"/>
          <c:order val="1"/>
          <c:tx>
            <c:v>36/500/pitch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cartridge'!$F$12:$F$16</c:f>
              <c:numCache>
                <c:formatCode>0.0000</c:formatCode>
                <c:ptCount val="5"/>
                <c:pt idx="0">
                  <c:v>1.2406999999999999</c:v>
                </c:pt>
                <c:pt idx="1">
                  <c:v>1.2512000000000001</c:v>
                </c:pt>
                <c:pt idx="2">
                  <c:v>1.2579</c:v>
                </c:pt>
                <c:pt idx="3">
                  <c:v>1.2673000000000001</c:v>
                </c:pt>
                <c:pt idx="4">
                  <c:v>1.2737000000000001</c:v>
                </c:pt>
              </c:numCache>
            </c:numRef>
          </c:xVal>
          <c:yVal>
            <c:numRef>
              <c:f>'LND cartridge'!$G$12:$G$16</c:f>
              <c:numCache>
                <c:formatCode>0.0000</c:formatCode>
                <c:ptCount val="5"/>
                <c:pt idx="0">
                  <c:v>0.33889999999999998</c:v>
                </c:pt>
                <c:pt idx="1">
                  <c:v>0.33629999999999999</c:v>
                </c:pt>
                <c:pt idx="2">
                  <c:v>0.33479999999999999</c:v>
                </c:pt>
                <c:pt idx="3">
                  <c:v>0.33510000000000001</c:v>
                </c:pt>
                <c:pt idx="4">
                  <c:v>0.33710000000000001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3E0-498D-BD19-75186AE3581C}"/>
            </c:ext>
          </c:extLst>
        </c:ser>
        <c:ser>
          <c:idx val="3"/>
          <c:order val="2"/>
          <c:tx>
            <c:v>37/498/pitch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cartridge'!$F$17:$F$21</c:f>
              <c:numCache>
                <c:formatCode>0.0000</c:formatCode>
                <c:ptCount val="5"/>
                <c:pt idx="0">
                  <c:v>1.2534000000000001</c:v>
                </c:pt>
                <c:pt idx="1">
                  <c:v>1.2617</c:v>
                </c:pt>
                <c:pt idx="2">
                  <c:v>1.2707999999999999</c:v>
                </c:pt>
                <c:pt idx="3">
                  <c:v>1.2809999999999999</c:v>
                </c:pt>
                <c:pt idx="4">
                  <c:v>1.2878000000000001</c:v>
                </c:pt>
              </c:numCache>
            </c:numRef>
          </c:xVal>
          <c:yVal>
            <c:numRef>
              <c:f>'LND cartridge'!$G$17:$G$21</c:f>
              <c:numCache>
                <c:formatCode>0.0000</c:formatCode>
                <c:ptCount val="5"/>
                <c:pt idx="0">
                  <c:v>0.33700000000000002</c:v>
                </c:pt>
                <c:pt idx="1">
                  <c:v>0.33439999999999998</c:v>
                </c:pt>
                <c:pt idx="2">
                  <c:v>0.33300000000000002</c:v>
                </c:pt>
                <c:pt idx="3">
                  <c:v>0.33400000000000002</c:v>
                </c:pt>
                <c:pt idx="4">
                  <c:v>0.3362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3E0-498D-BD19-75186AE3581C}"/>
            </c:ext>
          </c:extLst>
        </c:ser>
        <c:ser>
          <c:idx val="4"/>
          <c:order val="3"/>
          <c:tx>
            <c:v>37/502/pitch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cartridge'!$F$22:$F$25</c:f>
              <c:numCache>
                <c:formatCode>0.0000</c:formatCode>
                <c:ptCount val="4"/>
                <c:pt idx="0">
                  <c:v>1.2734000000000001</c:v>
                </c:pt>
                <c:pt idx="1">
                  <c:v>1.2829999999999999</c:v>
                </c:pt>
                <c:pt idx="2">
                  <c:v>1.2941</c:v>
                </c:pt>
                <c:pt idx="3">
                  <c:v>1.3003</c:v>
                </c:pt>
              </c:numCache>
            </c:numRef>
          </c:xVal>
          <c:yVal>
            <c:numRef>
              <c:f>'LND cartridge'!$G$22:$G$25</c:f>
              <c:numCache>
                <c:formatCode>0.0000</c:formatCode>
                <c:ptCount val="4"/>
                <c:pt idx="0">
                  <c:v>0.33500000000000002</c:v>
                </c:pt>
                <c:pt idx="1">
                  <c:v>0.33439999999999998</c:v>
                </c:pt>
                <c:pt idx="2">
                  <c:v>0.33589999999999998</c:v>
                </c:pt>
                <c:pt idx="3">
                  <c:v>0.33829999999999999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3E0-498D-BD19-75186AE3581C}"/>
            </c:ext>
          </c:extLst>
        </c:ser>
        <c:ser>
          <c:idx val="5"/>
          <c:order val="4"/>
          <c:tx>
            <c:v>36/498/pitch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cartridge'!$F$26:$F$31</c:f>
              <c:numCache>
                <c:formatCode>0.0000</c:formatCode>
                <c:ptCount val="6"/>
                <c:pt idx="0">
                  <c:v>1.2322</c:v>
                </c:pt>
                <c:pt idx="1">
                  <c:v>1.2407999999999999</c:v>
                </c:pt>
                <c:pt idx="2">
                  <c:v>1.2471000000000001</c:v>
                </c:pt>
                <c:pt idx="3">
                  <c:v>1.2547999999999999</c:v>
                </c:pt>
                <c:pt idx="4">
                  <c:v>1.2635000000000001</c:v>
                </c:pt>
                <c:pt idx="5">
                  <c:v>1.2686999999999999</c:v>
                </c:pt>
              </c:numCache>
            </c:numRef>
          </c:xVal>
          <c:yVal>
            <c:numRef>
              <c:f>'LND cartridge'!$G$26:$G$31</c:f>
              <c:numCache>
                <c:formatCode>0.0000</c:formatCode>
                <c:ptCount val="6"/>
                <c:pt idx="0">
                  <c:v>0.34150000000000003</c:v>
                </c:pt>
                <c:pt idx="1">
                  <c:v>0.33739999999999998</c:v>
                </c:pt>
                <c:pt idx="2">
                  <c:v>0.33529999999999999</c:v>
                </c:pt>
                <c:pt idx="3">
                  <c:v>0.33429999999999999</c:v>
                </c:pt>
                <c:pt idx="4">
                  <c:v>0.33500000000000002</c:v>
                </c:pt>
                <c:pt idx="5">
                  <c:v>0.3372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3E0-498D-BD19-75186AE3581C}"/>
            </c:ext>
          </c:extLst>
        </c:ser>
        <c:ser>
          <c:idx val="0"/>
          <c:order val="5"/>
          <c:tx>
            <c:v>35/498/pitch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cartridge'!$F$32:$F$37</c:f>
              <c:numCache>
                <c:formatCode>0.0000</c:formatCode>
                <c:ptCount val="6"/>
                <c:pt idx="0">
                  <c:v>1.2171000000000001</c:v>
                </c:pt>
                <c:pt idx="1">
                  <c:v>1.2230000000000001</c:v>
                </c:pt>
                <c:pt idx="2">
                  <c:v>1.2303999999999999</c:v>
                </c:pt>
                <c:pt idx="3">
                  <c:v>1.2351000000000001</c:v>
                </c:pt>
                <c:pt idx="4">
                  <c:v>1.2433000000000001</c:v>
                </c:pt>
                <c:pt idx="5">
                  <c:v>1.2465999999999999</c:v>
                </c:pt>
              </c:numCache>
            </c:numRef>
          </c:xVal>
          <c:yVal>
            <c:numRef>
              <c:f>'LND cartridge'!$G$32:$G$37</c:f>
              <c:numCache>
                <c:formatCode>0.0000</c:formatCode>
                <c:ptCount val="6"/>
                <c:pt idx="0">
                  <c:v>0.3422</c:v>
                </c:pt>
                <c:pt idx="1">
                  <c:v>0.33850000000000002</c:v>
                </c:pt>
                <c:pt idx="2">
                  <c:v>0.3362</c:v>
                </c:pt>
                <c:pt idx="3">
                  <c:v>0.33489999999999998</c:v>
                </c:pt>
                <c:pt idx="4">
                  <c:v>0.33639999999999998</c:v>
                </c:pt>
                <c:pt idx="5">
                  <c:v>0.33850000000000002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3E0-498D-BD19-75186AE3581C}"/>
            </c:ext>
          </c:extLst>
        </c:ser>
        <c:ser>
          <c:idx val="6"/>
          <c:order val="6"/>
          <c:tx>
            <c:v>32/505/pitch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'LND cartridge'!$F$38:$F$42</c:f>
              <c:numCache>
                <c:formatCode>0.0000</c:formatCode>
                <c:ptCount val="5"/>
                <c:pt idx="0">
                  <c:v>1.1762999999999999</c:v>
                </c:pt>
                <c:pt idx="1">
                  <c:v>1.1839</c:v>
                </c:pt>
                <c:pt idx="2">
                  <c:v>1.1904999999999999</c:v>
                </c:pt>
                <c:pt idx="3">
                  <c:v>1.1958</c:v>
                </c:pt>
                <c:pt idx="4">
                  <c:v>1.2009000000000001</c:v>
                </c:pt>
              </c:numCache>
            </c:numRef>
          </c:xVal>
          <c:yVal>
            <c:numRef>
              <c:f>'LND cartridge'!$G$38:$G$42</c:f>
              <c:numCache>
                <c:formatCode>0.0000</c:formatCode>
                <c:ptCount val="5"/>
                <c:pt idx="0">
                  <c:v>0.35060000000000002</c:v>
                </c:pt>
                <c:pt idx="1">
                  <c:v>0.34350000000000003</c:v>
                </c:pt>
                <c:pt idx="2">
                  <c:v>0.34129999999999999</c:v>
                </c:pt>
                <c:pt idx="3">
                  <c:v>0.34399999999999997</c:v>
                </c:pt>
                <c:pt idx="4">
                  <c:v>0.35010000000000002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3E0-498D-BD19-75186AE35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725727"/>
        <c:axId val="658724287"/>
      </c:scatterChart>
      <c:valAx>
        <c:axId val="6587257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Counts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658724287"/>
        <c:crosses val="autoZero"/>
        <c:crossBetween val="midCat"/>
      </c:valAx>
      <c:valAx>
        <c:axId val="658724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Resolution %Ei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SE"/>
          </a:p>
        </c:txPr>
        <c:crossAx val="65872572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drien.perrichon@ess.eu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vespa@ess.eu" TargetMode="External"/><Relationship Id="rId4" Type="http://schemas.openxmlformats.org/officeDocument/2006/relationships/hyperlink" Target="mailto:Monika.hartl@ess.e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78D4-5F51-E8F6-ABAB-51FB749D0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VESPA, the Neutron Vibrational Spectrometer at the ESS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DE724-4106-0F09-D205-0A409AD6A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Status &amp; update on the finalised design</a:t>
            </a:r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2C34C-F880-E416-3750-875CCCA56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4" y="5605695"/>
            <a:ext cx="7593167" cy="769226"/>
          </a:xfrm>
        </p:spPr>
        <p:txBody>
          <a:bodyPr/>
          <a:lstStyle/>
          <a:p>
            <a:r>
              <a:rPr lang="en-GB" dirty="0"/>
              <a:t>Adrien Perrichon / Monika Hartl</a:t>
            </a:r>
          </a:p>
          <a:p>
            <a:r>
              <a:rPr lang="en-GB" dirty="0"/>
              <a:t>ICANS XXV </a:t>
            </a:r>
            <a:r>
              <a:rPr lang="en-GB" dirty="0" err="1"/>
              <a:t>aPRIL</a:t>
            </a:r>
            <a:r>
              <a:rPr lang="en-GB" dirty="0"/>
              <a:t> 2026 – </a:t>
            </a:r>
            <a:r>
              <a:rPr lang="en-GB" dirty="0" err="1"/>
              <a:t>MalmÖ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9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5A2E-B183-54EB-EDF7-42D3B427D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7D4FE69-F950-96C6-95AC-DF0FB3F9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79902924-6363-FBCB-B8E3-FA9B4AA4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A055EBA-9023-1FD4-64E5-9944B3CC8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92" y="1296802"/>
            <a:ext cx="2428170" cy="2304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DF48234-85C4-51D0-5E56-1E395326B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687" y="3901404"/>
            <a:ext cx="2400927" cy="2304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4642A7B-FCF2-6A8D-B6E0-F487323D1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3"/>
          <a:stretch/>
        </p:blipFill>
        <p:spPr>
          <a:xfrm>
            <a:off x="5878142" y="1248570"/>
            <a:ext cx="2480998" cy="25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B395DD-6C99-69C2-59B2-0C463A0B9E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8"/>
          <a:stretch/>
        </p:blipFill>
        <p:spPr>
          <a:xfrm>
            <a:off x="5870113" y="3861920"/>
            <a:ext cx="2497057" cy="25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01E28DE-3B95-9329-4740-89043F03B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292" y="1296802"/>
            <a:ext cx="2428170" cy="2304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9FED23-866C-A21B-7F82-988832A7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687" y="3901404"/>
            <a:ext cx="2400927" cy="2304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B2601D-6E48-D9BC-F2CF-4444073402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3"/>
          <a:stretch/>
        </p:blipFill>
        <p:spPr>
          <a:xfrm>
            <a:off x="5878142" y="1248570"/>
            <a:ext cx="2480998" cy="25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EF6F8B-9852-4C98-8BEC-E3E746357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8"/>
          <a:stretch/>
        </p:blipFill>
        <p:spPr>
          <a:xfrm>
            <a:off x="5870113" y="3861920"/>
            <a:ext cx="2497057" cy="2520000"/>
          </a:xfrm>
          <a:prstGeom prst="rect">
            <a:avLst/>
          </a:prstGeom>
        </p:spPr>
      </p:pic>
      <p:sp>
        <p:nvSpPr>
          <p:cNvPr id="52" name="Platshållare för innehåll 5">
            <a:extLst>
              <a:ext uri="{FF2B5EF4-FFF2-40B4-BE49-F238E27FC236}">
                <a16:creationId xmlns:a16="http://schemas.microsoft.com/office/drawing/2014/main" id="{0E55B26C-0B6D-5170-AC0E-903BB131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562399"/>
            <a:ext cx="4472887" cy="2121327"/>
          </a:xfrm>
        </p:spPr>
        <p:txBody>
          <a:bodyPr/>
          <a:lstStyle/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Resolution of subframe 1 flexible from 0.8%Ei to 2.35%Ei, controlled through the PSC phases (&lt;30s switch)</a:t>
            </a:r>
          </a:p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Parasitic streams strictly suppressed</a:t>
            </a:r>
          </a:p>
          <a:p>
            <a:pPr marL="428625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High flux over the fingerprint (FP) region, 60-220 meV, and at low energy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4F686E55-1B82-668C-EAED-9E93BD53A97A}"/>
              </a:ext>
            </a:extLst>
          </p:cNvPr>
          <p:cNvGraphicFramePr>
            <a:graphicFrameLocks noGrp="1"/>
          </p:cNvGraphicFramePr>
          <p:nvPr/>
        </p:nvGraphicFramePr>
        <p:xfrm>
          <a:off x="1195647" y="3901404"/>
          <a:ext cx="433535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82">
                  <a:extLst>
                    <a:ext uri="{9D8B030D-6E8A-4147-A177-3AD203B41FA5}">
                      <a16:colId xmlns:a16="http://schemas.microsoft.com/office/drawing/2014/main" val="2094826122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1540362747"/>
                    </a:ext>
                  </a:extLst>
                </a:gridCol>
                <a:gridCol w="1174158">
                  <a:extLst>
                    <a:ext uri="{9D8B030D-6E8A-4147-A177-3AD203B41FA5}">
                      <a16:colId xmlns:a16="http://schemas.microsoft.com/office/drawing/2014/main" val="2815041765"/>
                    </a:ext>
                  </a:extLst>
                </a:gridCol>
              </a:tblGrid>
              <a:tr h="332319">
                <a:tc>
                  <a:txBody>
                    <a:bodyPr/>
                    <a:lstStyle/>
                    <a:p>
                      <a:r>
                        <a:rPr lang="en-GB" dirty="0">
                          <a:sym typeface="Symbol" panose="05050102010706020507" pitchFamily="18" charset="2"/>
                        </a:rPr>
                        <a:t>  in n/s/cm</a:t>
                      </a:r>
                      <a:r>
                        <a:rPr lang="en-GB" baseline="30000" dirty="0">
                          <a:sym typeface="Symbol" panose="05050102010706020507" pitchFamily="18" charset="2"/>
                        </a:rPr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&lt;85 meV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083980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VESPA HF 2.0MW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173529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VESPA HR 2.0MW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167888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VISION 2.0 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84273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VISION 1.4MW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26234"/>
                  </a:ext>
                </a:extLst>
              </a:tr>
              <a:tr h="332319">
                <a:tc>
                  <a:txBody>
                    <a:bodyPr/>
                    <a:lstStyle/>
                    <a:p>
                      <a:r>
                        <a:rPr lang="en-US" dirty="0"/>
                        <a:t>TOSCA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 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e5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4.5 e8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690438"/>
                  </a:ext>
                </a:extLst>
              </a:tr>
            </a:tbl>
          </a:graphicData>
        </a:graphic>
      </p:graphicFrame>
      <p:sp>
        <p:nvSpPr>
          <p:cNvPr id="7" name="Rubrik 1">
            <a:extLst>
              <a:ext uri="{FF2B5EF4-FFF2-40B4-BE49-F238E27FC236}">
                <a16:creationId xmlns:a16="http://schemas.microsoft.com/office/drawing/2014/main" id="{E08C570D-4119-1AF9-552E-116A41060FF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A4F5D27-8A70-358E-4919-4BAC04122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Resolution &amp; flux at sample position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E378856-7D9A-097F-63D1-F6788A47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17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D6DE-1293-65C0-EFD0-099BAD58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3D70-82EB-3FC1-6C44-278A0EF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BDABF7-BF43-57E4-B15E-8642FD3F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1C5437D0-00E2-6B95-EC16-10300E8B5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169" y="1177715"/>
            <a:ext cx="5919136" cy="507076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Time-focusing &amp; energy-focusing geometry</a:t>
            </a: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7B0896B3-7D0B-B346-06F4-56F3025E7B52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1F4F63-6179-5527-6090-347843C8D2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Taking TOSCA’s ideal wheel geometry toward a 3</a:t>
            </a:r>
            <a:r>
              <a:rPr lang="en-GB" sz="1800" baseline="30000" dirty="0"/>
              <a:t>rd</a:t>
            </a:r>
            <a:r>
              <a:rPr lang="en-GB" sz="1800" dirty="0"/>
              <a:t> generation </a:t>
            </a:r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ADC3319B-C6BB-6704-E8A0-DA13A021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3" name="Platshållare för innehåll 5">
            <a:extLst>
              <a:ext uri="{FF2B5EF4-FFF2-40B4-BE49-F238E27FC236}">
                <a16:creationId xmlns:a16="http://schemas.microsoft.com/office/drawing/2014/main" id="{156AC07B-9BC8-30D4-31E2-0DF11A099CF1}"/>
              </a:ext>
            </a:extLst>
          </p:cNvPr>
          <p:cNvSpPr txBox="1">
            <a:spLocks/>
          </p:cNvSpPr>
          <p:nvPr/>
        </p:nvSpPr>
        <p:spPr>
          <a:xfrm>
            <a:off x="1103709" y="5409353"/>
            <a:ext cx="10700021" cy="99005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goal to maximise the solid angle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 while keeping the resolution close to the theoretical limit</a:t>
            </a:r>
          </a:p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Design goal to achieve a signal-to-noise ratio SNR&gt;10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4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sym typeface="Symbol" panose="05050102010706020507" pitchFamily="18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CC8214-CF32-51FD-5122-1D25C1F6BF2D}"/>
              </a:ext>
            </a:extLst>
          </p:cNvPr>
          <p:cNvGrpSpPr/>
          <p:nvPr/>
        </p:nvGrpSpPr>
        <p:grpSpPr>
          <a:xfrm>
            <a:off x="5664642" y="1930520"/>
            <a:ext cx="6304533" cy="2974550"/>
            <a:chOff x="1486238" y="1120580"/>
            <a:chExt cx="6304533" cy="29745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25E701-1DDE-199B-1CA2-A7251CF3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155" r="10025"/>
            <a:stretch>
              <a:fillRect/>
            </a:stretch>
          </p:blipFill>
          <p:spPr>
            <a:xfrm>
              <a:off x="3917180" y="2685486"/>
              <a:ext cx="1515796" cy="140964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7" name="Platshållare för innehåll 5">
              <a:extLst>
                <a:ext uri="{FF2B5EF4-FFF2-40B4-BE49-F238E27FC236}">
                  <a16:creationId xmlns:a16="http://schemas.microsoft.com/office/drawing/2014/main" id="{17D24753-7EF1-785A-F161-07B876545B80}"/>
                </a:ext>
              </a:extLst>
            </p:cNvPr>
            <p:cNvSpPr txBox="1">
              <a:spLocks/>
            </p:cNvSpPr>
            <p:nvPr/>
          </p:nvSpPr>
          <p:spPr>
            <a:xfrm>
              <a:off x="3724179" y="1153743"/>
              <a:ext cx="1901798" cy="1577625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VISION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Focusing 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e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lliptical)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3.5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 = 1.5%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Platshållare för innehåll 5">
              <a:extLst>
                <a:ext uri="{FF2B5EF4-FFF2-40B4-BE49-F238E27FC236}">
                  <a16:creationId xmlns:a16="http://schemas.microsoft.com/office/drawing/2014/main" id="{AF1440C4-AD11-FCF8-00F7-AD984C60BC50}"/>
                </a:ext>
              </a:extLst>
            </p:cNvPr>
            <p:cNvSpPr txBox="1">
              <a:spLocks/>
            </p:cNvSpPr>
            <p:nvPr/>
          </p:nvSpPr>
          <p:spPr>
            <a:xfrm>
              <a:off x="1486238" y="1154128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TOSCA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Defocusing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(flat)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0.7%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Platshållare för innehåll 5">
              <a:extLst>
                <a:ext uri="{FF2B5EF4-FFF2-40B4-BE49-F238E27FC236}">
                  <a16:creationId xmlns:a16="http://schemas.microsoft.com/office/drawing/2014/main" id="{4FCF9849-2BB9-698E-46EE-D79D98AB48B2}"/>
                </a:ext>
              </a:extLst>
            </p:cNvPr>
            <p:cNvSpPr txBox="1">
              <a:spLocks/>
            </p:cNvSpPr>
            <p:nvPr/>
          </p:nvSpPr>
          <p:spPr>
            <a:xfrm>
              <a:off x="5304485" y="1120580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VESPA        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Focusing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parabolic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0.8% 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50156A-3631-0806-05FF-9A8BD3CE1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2510" y="2666957"/>
              <a:ext cx="1499823" cy="14096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26AFDB-9B46-548E-CE38-42C9342A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932" y="2666957"/>
              <a:ext cx="1421393" cy="139138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55C10-EFF5-DB1C-284F-297681FFCE7E}"/>
              </a:ext>
            </a:extLst>
          </p:cNvPr>
          <p:cNvGrpSpPr/>
          <p:nvPr/>
        </p:nvGrpSpPr>
        <p:grpSpPr>
          <a:xfrm>
            <a:off x="1117279" y="1790181"/>
            <a:ext cx="4825499" cy="3322901"/>
            <a:chOff x="795867" y="1765566"/>
            <a:chExt cx="4825499" cy="33229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2DC297E-D213-E8A2-5140-87161A0AD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3709" y="1955950"/>
              <a:ext cx="4122711" cy="242725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ED8B6C-D417-D08F-8B7B-A287DAB299BA}"/>
                </a:ext>
              </a:extLst>
            </p:cNvPr>
            <p:cNvSpPr txBox="1"/>
            <p:nvPr/>
          </p:nvSpPr>
          <p:spPr>
            <a:xfrm>
              <a:off x="1030769" y="4403976"/>
              <a:ext cx="4356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GB" sz="1400" dirty="0">
                  <a:latin typeface="+mj-lt"/>
                  <a:ea typeface="CMU Serif" panose="02000603000000000000" pitchFamily="2" charset="0"/>
                  <a:cs typeface="CMU Serif" panose="02000603000000000000" pitchFamily="2" charset="0"/>
                </a:rPr>
                <a:t>Perrichon, </a:t>
              </a:r>
              <a:r>
                <a:rPr lang="en-GB" sz="1400" dirty="0" err="1">
                  <a:solidFill>
                    <a:srgbClr val="202124"/>
                  </a:solidFill>
                  <a:latin typeface="+mj-lt"/>
                </a:rPr>
                <a:t>Nucl</a:t>
              </a:r>
              <a:r>
                <a:rPr lang="en-GB" sz="1400" dirty="0">
                  <a:solidFill>
                    <a:srgbClr val="202124"/>
                  </a:solidFill>
                  <a:latin typeface="+mj-lt"/>
                </a:rPr>
                <a:t>. </a:t>
              </a:r>
              <a:r>
                <a:rPr lang="en-GB" sz="1400" dirty="0" err="1">
                  <a:solidFill>
                    <a:srgbClr val="202124"/>
                  </a:solidFill>
                  <a:latin typeface="+mj-lt"/>
                </a:rPr>
                <a:t>Instrum</a:t>
              </a:r>
              <a:r>
                <a:rPr lang="en-GB" sz="1400" dirty="0">
                  <a:solidFill>
                    <a:srgbClr val="202124"/>
                  </a:solidFill>
                  <a:latin typeface="+mj-lt"/>
                </a:rPr>
                <a:t>. Methods Phys. Res. A.</a:t>
              </a:r>
              <a:r>
                <a:rPr lang="en-GB" sz="1400" b="0" i="0" dirty="0">
                  <a:solidFill>
                    <a:srgbClr val="202124"/>
                  </a:solidFill>
                  <a:effectLst/>
                  <a:latin typeface="+mj-lt"/>
                </a:rPr>
                <a:t> </a:t>
              </a:r>
              <a:r>
                <a:rPr lang="en-GB" sz="1400" b="1" i="0" dirty="0">
                  <a:solidFill>
                    <a:srgbClr val="202124"/>
                  </a:solidFill>
                  <a:effectLst/>
                  <a:latin typeface="+mj-lt"/>
                </a:rPr>
                <a:t>1041</a:t>
              </a:r>
              <a:r>
                <a:rPr lang="en-GB" sz="1400" b="0" i="0" dirty="0">
                  <a:solidFill>
                    <a:srgbClr val="202124"/>
                  </a:solidFill>
                  <a:effectLst/>
                  <a:latin typeface="+mj-lt"/>
                </a:rPr>
                <a:t> (2022) 167401</a:t>
              </a:r>
              <a:endPara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9C346E-F66E-CF39-7ADB-0C27D4C63C55}"/>
                </a:ext>
              </a:extLst>
            </p:cNvPr>
            <p:cNvSpPr/>
            <p:nvPr/>
          </p:nvSpPr>
          <p:spPr>
            <a:xfrm>
              <a:off x="795867" y="1765566"/>
              <a:ext cx="4825499" cy="3322901"/>
            </a:xfrm>
            <a:prstGeom prst="rect">
              <a:avLst/>
            </a:prstGeom>
            <a:solidFill>
              <a:srgbClr val="92D050">
                <a:alpha val="15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9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6D75-1F1D-710E-FE81-AE87C52B8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B9058-B0EC-A269-87CD-FCE4B13D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1FEE9D-4C0A-A857-DA1D-C04BE22D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67BB95E-5210-D7B1-4112-F1C354B57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9"/>
            <a:ext cx="6098131" cy="5034828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 into the wedge space between detector and analyser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requirements: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Minimum path length 14 cm (VISION)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Optimally 16 (CAMEA) to 20 cm (BIFROST)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line-of-sight from analysers to detectors without going through Be or significant shielding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or minimal shadowing</a:t>
            </a:r>
          </a:p>
          <a:p>
            <a:pPr marL="144000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requests: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Parallel illumination and filter planes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Minimise the number of Be 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gaps to accommodate frame and vessel</a:t>
            </a:r>
          </a:p>
        </p:txBody>
      </p:sp>
      <p:pic>
        <p:nvPicPr>
          <p:cNvPr id="11" name="Picture 10" descr="A diagram of a triangle and a triangle&#10;&#10;AI-generated content may be incorrect.">
            <a:extLst>
              <a:ext uri="{FF2B5EF4-FFF2-40B4-BE49-F238E27FC236}">
                <a16:creationId xmlns:a16="http://schemas.microsoft.com/office/drawing/2014/main" id="{7E8E54D9-6D82-5B8E-0193-87D2B9D5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820" y="548296"/>
            <a:ext cx="2585136" cy="59269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AD7E00-5309-61CE-844B-B401FFEEB49C}"/>
              </a:ext>
            </a:extLst>
          </p:cNvPr>
          <p:cNvSpPr txBox="1"/>
          <p:nvPr/>
        </p:nvSpPr>
        <p:spPr>
          <a:xfrm rot="1119437">
            <a:off x="8356896" y="560275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solid angle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C6A42-53AC-E628-7A35-3349475C7BA1}"/>
              </a:ext>
            </a:extLst>
          </p:cNvPr>
          <p:cNvSpPr txBox="1"/>
          <p:nvPr/>
        </p:nvSpPr>
        <p:spPr>
          <a:xfrm rot="4008482">
            <a:off x="8890496" y="4892112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solid angle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CB259-F4D3-14D3-A622-2344112FA85B}"/>
              </a:ext>
            </a:extLst>
          </p:cNvPr>
          <p:cNvSpPr txBox="1"/>
          <p:nvPr/>
        </p:nvSpPr>
        <p:spPr>
          <a:xfrm rot="18205125">
            <a:off x="7836746" y="452345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line-of-sight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D97DB-D6B8-EA5F-88A3-A45158B1A536}"/>
              </a:ext>
            </a:extLst>
          </p:cNvPr>
          <p:cNvSpPr txBox="1"/>
          <p:nvPr/>
        </p:nvSpPr>
        <p:spPr>
          <a:xfrm rot="19550673">
            <a:off x="8168053" y="1133400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line-of-sight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685AE4-5AC9-C7B6-69ED-49115244124D}"/>
              </a:ext>
            </a:extLst>
          </p:cNvPr>
          <p:cNvSpPr txBox="1"/>
          <p:nvPr/>
        </p:nvSpPr>
        <p:spPr>
          <a:xfrm rot="3965003">
            <a:off x="8988625" y="4578199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illumination</a:t>
            </a:r>
            <a:endParaRPr lang="en-SE" sz="1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89DF0D-96C6-093A-5FF6-13C9F47458D6}"/>
              </a:ext>
            </a:extLst>
          </p:cNvPr>
          <p:cNvSpPr txBox="1"/>
          <p:nvPr/>
        </p:nvSpPr>
        <p:spPr>
          <a:xfrm rot="3965003">
            <a:off x="9105388" y="4302048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  <a:latin typeface="Segoe UI"/>
              </a:rPr>
              <a:t>filter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plane</a:t>
            </a:r>
            <a:endParaRPr lang="en-SE" sz="1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B342BA-F5AC-6735-63DF-DD19C60BA321}"/>
              </a:ext>
            </a:extLst>
          </p:cNvPr>
          <p:cNvSpPr txBox="1"/>
          <p:nvPr/>
        </p:nvSpPr>
        <p:spPr>
          <a:xfrm>
            <a:off x="8362103" y="6216523"/>
            <a:ext cx="18844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focal circle radius</a:t>
            </a:r>
            <a:endParaRPr lang="en-SE" sz="1200" dirty="0">
              <a:solidFill>
                <a:srgbClr val="0099DC"/>
              </a:solidFill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9EF558F9-3DC5-F781-8337-E511B134CB0F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05705BD-EF94-D130-A727-A2CA78103457}"/>
              </a:ext>
            </a:extLst>
          </p:cNvPr>
          <p:cNvSpPr txBox="1">
            <a:spLocks/>
          </p:cNvSpPr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Beryllium filter envelope</a:t>
            </a:r>
            <a:endParaRPr lang="en-GB" sz="1800" dirty="0">
              <a:solidFill>
                <a:srgbClr val="7030A0"/>
              </a:solidFill>
            </a:endParaRP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16810BD1-72D6-0755-E79A-49EB9C40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4319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2E7FB-D7A5-AD22-2787-92880B6A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391B4-2D25-2760-1F4D-AAE343A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A9DB38-5E83-CC90-768F-02850090D1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672499" cy="507076"/>
          </a:xfrm>
        </p:spPr>
        <p:txBody>
          <a:bodyPr/>
          <a:lstStyle/>
          <a:p>
            <a:r>
              <a:rPr lang="en-GB" sz="1800" dirty="0"/>
              <a:t>Beryllium filter assembly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B1DBBC-2F2A-B9C8-B0B4-33E671A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BA6F7-6F12-4C51-D598-852A06DA9E14}"/>
              </a:ext>
            </a:extLst>
          </p:cNvPr>
          <p:cNvSpPr txBox="1"/>
          <p:nvPr/>
        </p:nvSpPr>
        <p:spPr>
          <a:xfrm>
            <a:off x="1157763" y="1365104"/>
            <a:ext cx="4564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Assembly of Be wedges and Cd 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(E&lt;5 meV) 78.8 %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(E&gt;5 meV) &lt;1e-4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95A56-0BFC-D180-C057-FABCC3831986}"/>
              </a:ext>
            </a:extLst>
          </p:cNvPr>
          <p:cNvGrpSpPr/>
          <p:nvPr/>
        </p:nvGrpSpPr>
        <p:grpSpPr>
          <a:xfrm>
            <a:off x="583899" y="3642922"/>
            <a:ext cx="6007547" cy="2444096"/>
            <a:chOff x="5816299" y="3614872"/>
            <a:chExt cx="6007547" cy="2444096"/>
          </a:xfrm>
        </p:grpSpPr>
        <p:pic>
          <p:nvPicPr>
            <p:cNvPr id="12" name="Picture 11" descr="A pink and blue line graph&#10;&#10;AI-generated content may be incorrect.">
              <a:extLst>
                <a:ext uri="{FF2B5EF4-FFF2-40B4-BE49-F238E27FC236}">
                  <a16:creationId xmlns:a16="http://schemas.microsoft.com/office/drawing/2014/main" id="{3946CAA0-E3FF-DA28-AC72-A2322DEE6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6299" y="3614872"/>
              <a:ext cx="6007547" cy="2444096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63D52B-B7B6-364D-8DC2-EB1BFF02D21B}"/>
                </a:ext>
              </a:extLst>
            </p:cNvPr>
            <p:cNvCxnSpPr/>
            <p:nvPr/>
          </p:nvCxnSpPr>
          <p:spPr>
            <a:xfrm>
              <a:off x="6486258" y="4674550"/>
              <a:ext cx="1298961" cy="85457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2F5E8E-96BB-6D36-C738-BABBBD683B0C}"/>
                </a:ext>
              </a:extLst>
            </p:cNvPr>
            <p:cNvSpPr txBox="1"/>
            <p:nvPr/>
          </p:nvSpPr>
          <p:spPr>
            <a:xfrm>
              <a:off x="5947176" y="5104441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128 mm</a:t>
              </a:r>
              <a:endParaRPr lang="en-SE" sz="1200" dirty="0">
                <a:solidFill>
                  <a:srgbClr val="00B050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B9C75D0-A25F-9DF3-3B57-8EEA390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6867089" y="4510274"/>
              <a:ext cx="918130" cy="10188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46409E-75B4-5864-EF4B-B5C11F21F4D4}"/>
                </a:ext>
              </a:extLst>
            </p:cNvPr>
            <p:cNvSpPr txBox="1"/>
            <p:nvPr/>
          </p:nvSpPr>
          <p:spPr>
            <a:xfrm>
              <a:off x="5857097" y="4128733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118 mm</a:t>
              </a:r>
              <a:endParaRPr lang="en-SE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4189092-6910-990D-BAA6-1560AD03C49E}"/>
                </a:ext>
              </a:extLst>
            </p:cNvPr>
            <p:cNvCxnSpPr>
              <a:cxnSpLocks/>
            </p:cNvCxnSpPr>
            <p:nvPr/>
          </p:nvCxnSpPr>
          <p:spPr>
            <a:xfrm>
              <a:off x="9947877" y="3836935"/>
              <a:ext cx="1153110" cy="168913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35C69BD-11E3-BF1A-50DF-C515889F84FB}"/>
                </a:ext>
              </a:extLst>
            </p:cNvPr>
            <p:cNvSpPr txBox="1"/>
            <p:nvPr/>
          </p:nvSpPr>
          <p:spPr>
            <a:xfrm>
              <a:off x="10071007" y="4446131"/>
              <a:ext cx="1732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175 mm</a:t>
              </a:r>
              <a:endParaRPr lang="en-SE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Rubrik 1">
            <a:extLst>
              <a:ext uri="{FF2B5EF4-FFF2-40B4-BE49-F238E27FC236}">
                <a16:creationId xmlns:a16="http://schemas.microsoft.com/office/drawing/2014/main" id="{1A7CFB63-27AF-BC92-2B6B-3279646ECA45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976A2A2A-FB18-3726-6AF1-6AF6E6E5F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79FE9D3-F90E-C473-3192-0E1B0FEAD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8" y="1781848"/>
            <a:ext cx="1366438" cy="2120492"/>
          </a:xfrm>
          <a:prstGeom prst="rect">
            <a:avLst/>
          </a:prstGeom>
        </p:spPr>
      </p:pic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55D7ECF4-39D5-853A-8B42-3C7B46785633}"/>
              </a:ext>
            </a:extLst>
          </p:cNvPr>
          <p:cNvSpPr txBox="1">
            <a:spLocks/>
          </p:cNvSpPr>
          <p:nvPr/>
        </p:nvSpPr>
        <p:spPr>
          <a:xfrm>
            <a:off x="6712962" y="6425638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67D6C4-1891-C1A5-C92B-2A5739CB2F6C}"/>
              </a:ext>
            </a:extLst>
          </p:cNvPr>
          <p:cNvGrpSpPr/>
          <p:nvPr/>
        </p:nvGrpSpPr>
        <p:grpSpPr>
          <a:xfrm>
            <a:off x="6825190" y="1781848"/>
            <a:ext cx="4550166" cy="4416125"/>
            <a:chOff x="5013091" y="1748622"/>
            <a:chExt cx="4550166" cy="4416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D2A268-1D54-C1FA-0D5F-551D830FF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3091" y="1748622"/>
              <a:ext cx="2094326" cy="4416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54E269-2D5B-7767-1A20-7F4CBB834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1386" y="1748622"/>
              <a:ext cx="2421871" cy="441612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9BC9F4-616F-7D85-99AB-EA0A4955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26" b="89876" l="6367" r="346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192" y="1781847"/>
            <a:ext cx="2094326" cy="441612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24F592-77AB-7053-C009-2905C983489E}"/>
              </a:ext>
            </a:extLst>
          </p:cNvPr>
          <p:cNvSpPr/>
          <p:nvPr/>
        </p:nvSpPr>
        <p:spPr>
          <a:xfrm>
            <a:off x="7715562" y="1965008"/>
            <a:ext cx="802567" cy="2289289"/>
          </a:xfrm>
          <a:custGeom>
            <a:avLst/>
            <a:gdLst>
              <a:gd name="connsiteX0" fmla="*/ 378259 w 802567"/>
              <a:gd name="connsiteY0" fmla="*/ 2289289 h 2289289"/>
              <a:gd name="connsiteX1" fmla="*/ 802567 w 802567"/>
              <a:gd name="connsiteY1" fmla="*/ 1644604 h 2289289"/>
              <a:gd name="connsiteX2" fmla="*/ 802567 w 802567"/>
              <a:gd name="connsiteY2" fmla="*/ 0 h 2289289"/>
              <a:gd name="connsiteX3" fmla="*/ 3289 w 802567"/>
              <a:gd name="connsiteY3" fmla="*/ 555876 h 2289289"/>
              <a:gd name="connsiteX4" fmla="*/ 0 w 802567"/>
              <a:gd name="connsiteY4" fmla="*/ 1019654 h 2289289"/>
              <a:gd name="connsiteX5" fmla="*/ 378259 w 802567"/>
              <a:gd name="connsiteY5" fmla="*/ 2289289 h 22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567" h="2289289">
                <a:moveTo>
                  <a:pt x="378259" y="2289289"/>
                </a:moveTo>
                <a:lnTo>
                  <a:pt x="802567" y="1644604"/>
                </a:lnTo>
                <a:lnTo>
                  <a:pt x="802567" y="0"/>
                </a:lnTo>
                <a:lnTo>
                  <a:pt x="3289" y="555876"/>
                </a:lnTo>
                <a:cubicBezTo>
                  <a:pt x="2193" y="710469"/>
                  <a:pt x="1096" y="865061"/>
                  <a:pt x="0" y="1019654"/>
                </a:cubicBezTo>
                <a:lnTo>
                  <a:pt x="378259" y="2289289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A32B1-8871-2BDD-DD9B-96AB7E917939}"/>
              </a:ext>
            </a:extLst>
          </p:cNvPr>
          <p:cNvSpPr/>
          <p:nvPr/>
        </p:nvSpPr>
        <p:spPr>
          <a:xfrm>
            <a:off x="8593781" y="1912380"/>
            <a:ext cx="49338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0E9611-06DB-E154-2229-7F04FDB7A0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6" b="89965" l="3371" r="55538">
                        <a14:backgroundMark x1="26806" y1="32746" x2="47352" y2="49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3485" y="1781846"/>
            <a:ext cx="2421871" cy="44161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EF15BA-97DD-F10E-F4A1-66E74471FBF4}"/>
              </a:ext>
            </a:extLst>
          </p:cNvPr>
          <p:cNvSpPr/>
          <p:nvPr/>
        </p:nvSpPr>
        <p:spPr>
          <a:xfrm>
            <a:off x="9401898" y="1979844"/>
            <a:ext cx="1533525" cy="2276475"/>
          </a:xfrm>
          <a:custGeom>
            <a:avLst/>
            <a:gdLst>
              <a:gd name="connsiteX0" fmla="*/ 823913 w 1533525"/>
              <a:gd name="connsiteY0" fmla="*/ 0 h 2276475"/>
              <a:gd name="connsiteX1" fmla="*/ 0 w 1533525"/>
              <a:gd name="connsiteY1" fmla="*/ 538162 h 2276475"/>
              <a:gd name="connsiteX2" fmla="*/ 38100 w 1533525"/>
              <a:gd name="connsiteY2" fmla="*/ 985837 h 2276475"/>
              <a:gd name="connsiteX3" fmla="*/ 757238 w 1533525"/>
              <a:gd name="connsiteY3" fmla="*/ 2271712 h 2276475"/>
              <a:gd name="connsiteX4" fmla="*/ 1133475 w 1533525"/>
              <a:gd name="connsiteY4" fmla="*/ 2276475 h 2276475"/>
              <a:gd name="connsiteX5" fmla="*/ 1428750 w 1533525"/>
              <a:gd name="connsiteY5" fmla="*/ 1943100 h 2276475"/>
              <a:gd name="connsiteX6" fmla="*/ 1509713 w 1533525"/>
              <a:gd name="connsiteY6" fmla="*/ 1633537 h 2276475"/>
              <a:gd name="connsiteX7" fmla="*/ 1533525 w 1533525"/>
              <a:gd name="connsiteY7" fmla="*/ 1409700 h 2276475"/>
              <a:gd name="connsiteX8" fmla="*/ 1057275 w 1533525"/>
              <a:gd name="connsiteY8" fmla="*/ 1409700 h 2276475"/>
              <a:gd name="connsiteX9" fmla="*/ 1047750 w 1533525"/>
              <a:gd name="connsiteY9" fmla="*/ 4762 h 2276475"/>
              <a:gd name="connsiteX10" fmla="*/ 823913 w 1533525"/>
              <a:gd name="connsiteY10" fmla="*/ 0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3525" h="2276475">
                <a:moveTo>
                  <a:pt x="823913" y="0"/>
                </a:moveTo>
                <a:lnTo>
                  <a:pt x="0" y="538162"/>
                </a:lnTo>
                <a:lnTo>
                  <a:pt x="38100" y="985837"/>
                </a:lnTo>
                <a:lnTo>
                  <a:pt x="757238" y="2271712"/>
                </a:lnTo>
                <a:lnTo>
                  <a:pt x="1133475" y="2276475"/>
                </a:lnTo>
                <a:lnTo>
                  <a:pt x="1428750" y="1943100"/>
                </a:lnTo>
                <a:lnTo>
                  <a:pt x="1509713" y="1633537"/>
                </a:lnTo>
                <a:lnTo>
                  <a:pt x="1533525" y="1409700"/>
                </a:lnTo>
                <a:lnTo>
                  <a:pt x="1057275" y="1409700"/>
                </a:lnTo>
                <a:lnTo>
                  <a:pt x="1047750" y="4762"/>
                </a:lnTo>
                <a:lnTo>
                  <a:pt x="823913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E271D1E-920D-172C-D08C-010D28F9B9E8}"/>
              </a:ext>
            </a:extLst>
          </p:cNvPr>
          <p:cNvSpPr/>
          <p:nvPr/>
        </p:nvSpPr>
        <p:spPr>
          <a:xfrm>
            <a:off x="10987811" y="1970319"/>
            <a:ext cx="76200" cy="804862"/>
          </a:xfrm>
          <a:custGeom>
            <a:avLst/>
            <a:gdLst>
              <a:gd name="connsiteX0" fmla="*/ 0 w 76200"/>
              <a:gd name="connsiteY0" fmla="*/ 0 h 804862"/>
              <a:gd name="connsiteX1" fmla="*/ 76200 w 76200"/>
              <a:gd name="connsiteY1" fmla="*/ 9525 h 804862"/>
              <a:gd name="connsiteX2" fmla="*/ 0 w 76200"/>
              <a:gd name="connsiteY2" fmla="*/ 804862 h 804862"/>
              <a:gd name="connsiteX3" fmla="*/ 0 w 76200"/>
              <a:gd name="connsiteY3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804862">
                <a:moveTo>
                  <a:pt x="0" y="0"/>
                </a:moveTo>
                <a:lnTo>
                  <a:pt x="76200" y="9525"/>
                </a:lnTo>
                <a:lnTo>
                  <a:pt x="0" y="804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BBA4C7-4C76-5BC3-FD94-7D9B83425A79}"/>
              </a:ext>
            </a:extLst>
          </p:cNvPr>
          <p:cNvSpPr/>
          <p:nvPr/>
        </p:nvSpPr>
        <p:spPr>
          <a:xfrm>
            <a:off x="10449648" y="1927612"/>
            <a:ext cx="538163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30B594-568F-AEDA-7CB8-8FBCFF9A6ED8}"/>
              </a:ext>
            </a:extLst>
          </p:cNvPr>
          <p:cNvCxnSpPr>
            <a:cxnSpLocks/>
          </p:cNvCxnSpPr>
          <p:nvPr/>
        </p:nvCxnSpPr>
        <p:spPr>
          <a:xfrm flipH="1" flipV="1">
            <a:off x="6582239" y="1912380"/>
            <a:ext cx="10684" cy="405134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35876-68FA-27A2-FEEC-CA3AADB1F324}"/>
              </a:ext>
            </a:extLst>
          </p:cNvPr>
          <p:cNvSpPr txBox="1"/>
          <p:nvPr/>
        </p:nvSpPr>
        <p:spPr>
          <a:xfrm rot="16200000">
            <a:off x="5913486" y="3805241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760mm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FC08AB-F48C-043E-3D11-BDCBA2BC85F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2" r="922"/>
          <a:stretch/>
        </p:blipFill>
        <p:spPr>
          <a:xfrm>
            <a:off x="10802569" y="4100098"/>
            <a:ext cx="1523814" cy="15669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974BA-A330-DFB6-5B5D-7CD541FED285}"/>
              </a:ext>
            </a:extLst>
          </p:cNvPr>
          <p:cNvCxnSpPr>
            <a:stCxn id="20" idx="8"/>
          </p:cNvCxnSpPr>
          <p:nvPr/>
        </p:nvCxnSpPr>
        <p:spPr>
          <a:xfrm>
            <a:off x="10459173" y="3389544"/>
            <a:ext cx="343396" cy="22774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E82EB2-E1DC-CF99-AA19-EEE8F2FCECEA}"/>
              </a:ext>
            </a:extLst>
          </p:cNvPr>
          <p:cNvCxnSpPr/>
          <p:nvPr/>
        </p:nvCxnSpPr>
        <p:spPr>
          <a:xfrm>
            <a:off x="10987811" y="1965008"/>
            <a:ext cx="1338572" cy="21350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687FF-A96C-6101-467B-92C2A908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05F62-0CCE-53E1-F4DA-00E22DB7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30D78-E4C9-D5E3-8651-BC3D311D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AA5379-9491-A2F9-C8EB-F7D33D2EEE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From scientific design to engineering design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AB13B9DA-B841-3847-3039-128EFA50C728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highlights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58FCDC-29E8-DB7D-CE00-02BFC45212F9}"/>
              </a:ext>
            </a:extLst>
          </p:cNvPr>
          <p:cNvGrpSpPr/>
          <p:nvPr/>
        </p:nvGrpSpPr>
        <p:grpSpPr>
          <a:xfrm>
            <a:off x="4934602" y="1401223"/>
            <a:ext cx="6667671" cy="5260708"/>
            <a:chOff x="3510766" y="1253131"/>
            <a:chExt cx="6667671" cy="5260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0B26FB-2E22-B082-27D2-960B175FEE02}"/>
                </a:ext>
              </a:extLst>
            </p:cNvPr>
            <p:cNvGrpSpPr/>
            <p:nvPr/>
          </p:nvGrpSpPr>
          <p:grpSpPr>
            <a:xfrm>
              <a:off x="3510766" y="1253131"/>
              <a:ext cx="6667671" cy="5260708"/>
              <a:chOff x="1563183" y="1446416"/>
              <a:chExt cx="5644536" cy="445346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EB5C834-728C-E20D-D156-0C070839B28F}"/>
                  </a:ext>
                </a:extLst>
              </p:cNvPr>
              <p:cNvGrpSpPr/>
              <p:nvPr/>
            </p:nvGrpSpPr>
            <p:grpSpPr>
              <a:xfrm>
                <a:off x="2331548" y="1446416"/>
                <a:ext cx="4196334" cy="4453467"/>
                <a:chOff x="5950034" y="436923"/>
                <a:chExt cx="5993685" cy="6360952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C0D746F-1BED-24A6-B4B4-5B0CD82642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950034" y="436923"/>
                  <a:ext cx="5993685" cy="6299876"/>
                </a:xfrm>
                <a:prstGeom prst="rect">
                  <a:avLst/>
                </a:prstGeom>
              </p:spPr>
            </p:pic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7C56FB39-7AE0-5DF5-FD6E-FAA74AE3886D}"/>
                    </a:ext>
                  </a:extLst>
                </p:cNvPr>
                <p:cNvCxnSpPr/>
                <p:nvPr/>
              </p:nvCxnSpPr>
              <p:spPr>
                <a:xfrm flipH="1">
                  <a:off x="10137913" y="1998183"/>
                  <a:ext cx="715617" cy="440217"/>
                </a:xfrm>
                <a:prstGeom prst="straightConnector1">
                  <a:avLst/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2624538-68CE-CD4C-68C7-304C251FB567}"/>
                    </a:ext>
                  </a:extLst>
                </p:cNvPr>
                <p:cNvSpPr txBox="1"/>
                <p:nvPr/>
              </p:nvSpPr>
              <p:spPr>
                <a:xfrm>
                  <a:off x="10826309" y="1703837"/>
                  <a:ext cx="7152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rgbClr val="FF0000"/>
                      </a:solidFill>
                    </a:rPr>
                    <a:t>∅ 2m</a:t>
                  </a: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AA8AE832-3373-A816-884A-6F3F217839E6}"/>
                    </a:ext>
                  </a:extLst>
                </p:cNvPr>
                <p:cNvCxnSpPr/>
                <p:nvPr/>
              </p:nvCxnSpPr>
              <p:spPr>
                <a:xfrm flipV="1">
                  <a:off x="7779026" y="3710609"/>
                  <a:ext cx="421113" cy="344556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768A45E-7168-7E32-BFC7-F66916984216}"/>
                    </a:ext>
                  </a:extLst>
                </p:cNvPr>
                <p:cNvSpPr txBox="1"/>
                <p:nvPr/>
              </p:nvSpPr>
              <p:spPr>
                <a:xfrm>
                  <a:off x="7515324" y="3954398"/>
                  <a:ext cx="314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FFACDD8-5F66-F176-6F42-5C25F48AC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29706" y="6073567"/>
                  <a:ext cx="1326810" cy="72430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07D7ECFB-ED31-1562-E98F-87E828829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27691" y="4802673"/>
                  <a:ext cx="1316027" cy="7302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2D36D4DD-EDAD-62C0-1D61-F1CE098F65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648758" y="5461130"/>
                  <a:ext cx="2135320" cy="1250497"/>
                </a:xfrm>
                <a:prstGeom prst="straightConnector1">
                  <a:avLst/>
                </a:prstGeom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015FF86-1865-8B19-1470-1ADA85324631}"/>
                    </a:ext>
                  </a:extLst>
                </p:cNvPr>
                <p:cNvSpPr txBox="1"/>
                <p:nvPr/>
              </p:nvSpPr>
              <p:spPr>
                <a:xfrm rot="19893958">
                  <a:off x="10514197" y="6011608"/>
                  <a:ext cx="8418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>
                      <a:solidFill>
                        <a:srgbClr val="FF0000"/>
                      </a:solidFill>
                    </a:rPr>
                    <a:t>~1.4m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527E7B6-F148-7E12-340B-EB6C9291291E}"/>
                  </a:ext>
                </a:extLst>
              </p:cNvPr>
              <p:cNvGrpSpPr/>
              <p:nvPr/>
            </p:nvGrpSpPr>
            <p:grpSpPr>
              <a:xfrm>
                <a:off x="1563183" y="3856460"/>
                <a:ext cx="1747398" cy="889696"/>
                <a:chOff x="1563183" y="3856460"/>
                <a:chExt cx="1747398" cy="889696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434EE9F-CEBE-F1F4-773F-CB5D7A122E55}"/>
                    </a:ext>
                  </a:extLst>
                </p:cNvPr>
                <p:cNvSpPr txBox="1"/>
                <p:nvPr/>
              </p:nvSpPr>
              <p:spPr>
                <a:xfrm>
                  <a:off x="1563183" y="4199003"/>
                  <a:ext cx="1198656" cy="547153"/>
                </a:xfrm>
                <a:prstGeom prst="rect">
                  <a:avLst/>
                </a:prstGeom>
                <a:noFill/>
                <a:ln w="15875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rgbClr val="666666"/>
                      </a:solidFill>
                    </a:rPr>
                    <a:t>G</a:t>
                  </a:r>
                  <a:r>
                    <a:rPr lang="en-SE" dirty="0">
                      <a:solidFill>
                        <a:srgbClr val="666666"/>
                      </a:solidFill>
                    </a:rPr>
                    <a:t>as box</a:t>
                  </a:r>
                  <a:r>
                    <a:rPr lang="en-GB" dirty="0">
                      <a:solidFill>
                        <a:srgbClr val="666666"/>
                      </a:solidFill>
                    </a:rPr>
                    <a:t> &amp;</a:t>
                  </a:r>
                  <a:r>
                    <a:rPr lang="en-SE" dirty="0">
                      <a:solidFill>
                        <a:srgbClr val="666666"/>
                      </a:solidFill>
                    </a:rPr>
                    <a:t> analysers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5E70400A-0B8F-5668-0BC5-1439497AFC52}"/>
                    </a:ext>
                  </a:extLst>
                </p:cNvPr>
                <p:cNvCxnSpPr>
                  <a:cxnSpLocks/>
                  <a:stCxn id="43" idx="3"/>
                </p:cNvCxnSpPr>
                <p:nvPr/>
              </p:nvCxnSpPr>
              <p:spPr>
                <a:xfrm flipV="1">
                  <a:off x="2761839" y="3856460"/>
                  <a:ext cx="548742" cy="616119"/>
                </a:xfrm>
                <a:prstGeom prst="straightConnector1">
                  <a:avLst/>
                </a:prstGeom>
                <a:ln w="15875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42DE54-A42E-F944-EEDB-843C38FEC8DC}"/>
                  </a:ext>
                </a:extLst>
              </p:cNvPr>
              <p:cNvGrpSpPr/>
              <p:nvPr/>
            </p:nvGrpSpPr>
            <p:grpSpPr>
              <a:xfrm>
                <a:off x="1575536" y="2125243"/>
                <a:ext cx="1636460" cy="547153"/>
                <a:chOff x="1575536" y="2125243"/>
                <a:chExt cx="1636460" cy="547153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C722895-5B7A-A7FB-6D2E-FCFC1F75B779}"/>
                    </a:ext>
                  </a:extLst>
                </p:cNvPr>
                <p:cNvSpPr txBox="1"/>
                <p:nvPr/>
              </p:nvSpPr>
              <p:spPr>
                <a:xfrm>
                  <a:off x="1575536" y="2125243"/>
                  <a:ext cx="1198656" cy="547153"/>
                </a:xfrm>
                <a:prstGeom prst="rect">
                  <a:avLst/>
                </a:prstGeom>
                <a:noFill/>
                <a:ln w="158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Beryllium filters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32A521AF-EB46-3A00-5126-070B085BB443}"/>
                    </a:ext>
                  </a:extLst>
                </p:cNvPr>
                <p:cNvCxnSpPr>
                  <a:cxnSpLocks/>
                  <a:stCxn id="41" idx="3"/>
                </p:cNvCxnSpPr>
                <p:nvPr/>
              </p:nvCxnSpPr>
              <p:spPr>
                <a:xfrm>
                  <a:off x="2774192" y="2398820"/>
                  <a:ext cx="437804" cy="70792"/>
                </a:xfrm>
                <a:prstGeom prst="straightConnector1">
                  <a:avLst/>
                </a:prstGeom>
                <a:ln w="158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23BBFB-73E9-8771-ADA2-E18A289F1A6B}"/>
                  </a:ext>
                </a:extLst>
              </p:cNvPr>
              <p:cNvGrpSpPr/>
              <p:nvPr/>
            </p:nvGrpSpPr>
            <p:grpSpPr>
              <a:xfrm>
                <a:off x="4849157" y="1481814"/>
                <a:ext cx="1598579" cy="895178"/>
                <a:chOff x="4849157" y="1481814"/>
                <a:chExt cx="1598579" cy="895178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1747979-AEB5-552B-F223-FB2C1696C473}"/>
                    </a:ext>
                  </a:extLst>
                </p:cNvPr>
                <p:cNvSpPr txBox="1"/>
                <p:nvPr/>
              </p:nvSpPr>
              <p:spPr>
                <a:xfrm>
                  <a:off x="5135057" y="1481814"/>
                  <a:ext cx="1312679" cy="547153"/>
                </a:xfrm>
                <a:prstGeom prst="rect">
                  <a:avLst/>
                </a:prstGeom>
                <a:noFill/>
                <a:ln w="158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Spectroscopy</a:t>
                  </a:r>
                  <a:br>
                    <a:rPr lang="sv-SE" dirty="0">
                      <a:solidFill>
                        <a:srgbClr val="666666"/>
                      </a:solidFill>
                    </a:rPr>
                  </a:br>
                  <a:r>
                    <a:rPr lang="sv-SE" dirty="0" err="1">
                      <a:solidFill>
                        <a:srgbClr val="666666"/>
                      </a:solidFill>
                    </a:rPr>
                    <a:t>detectors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26381A2E-3A30-713A-D624-B96254286D69}"/>
                    </a:ext>
                  </a:extLst>
                </p:cNvPr>
                <p:cNvCxnSpPr>
                  <a:cxnSpLocks/>
                  <a:stCxn id="39" idx="1"/>
                </p:cNvCxnSpPr>
                <p:nvPr/>
              </p:nvCxnSpPr>
              <p:spPr>
                <a:xfrm flipH="1">
                  <a:off x="4849157" y="1755391"/>
                  <a:ext cx="285900" cy="621601"/>
                </a:xfrm>
                <a:prstGeom prst="straightConnector1">
                  <a:avLst/>
                </a:prstGeom>
                <a:ln w="15875">
                  <a:solidFill>
                    <a:schemeClr val="accent2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395220-A177-7652-70D7-397002D4B099}"/>
                  </a:ext>
                </a:extLst>
              </p:cNvPr>
              <p:cNvGrpSpPr/>
              <p:nvPr/>
            </p:nvGrpSpPr>
            <p:grpSpPr>
              <a:xfrm>
                <a:off x="2746458" y="1531467"/>
                <a:ext cx="1394336" cy="312659"/>
                <a:chOff x="2746458" y="1531467"/>
                <a:chExt cx="1394336" cy="312659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EDA0E17-E4A4-65B7-3A49-9095580E0519}"/>
                    </a:ext>
                  </a:extLst>
                </p:cNvPr>
                <p:cNvSpPr txBox="1"/>
                <p:nvPr/>
              </p:nvSpPr>
              <p:spPr>
                <a:xfrm>
                  <a:off x="2746458" y="1531467"/>
                  <a:ext cx="875608" cy="312659"/>
                </a:xfrm>
                <a:prstGeom prst="rect">
                  <a:avLst/>
                </a:prstGeom>
                <a:noFill/>
                <a:ln w="15875">
                  <a:solidFill>
                    <a:srgbClr val="7030A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Cryostat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4D248E13-4E49-7BC2-9ACC-A56A6AA00A7D}"/>
                    </a:ext>
                  </a:extLst>
                </p:cNvPr>
                <p:cNvCxnSpPr>
                  <a:cxnSpLocks/>
                  <a:stCxn id="37" idx="3"/>
                </p:cNvCxnSpPr>
                <p:nvPr/>
              </p:nvCxnSpPr>
              <p:spPr>
                <a:xfrm>
                  <a:off x="3622066" y="1687797"/>
                  <a:ext cx="518728" cy="113413"/>
                </a:xfrm>
                <a:prstGeom prst="straightConnector1">
                  <a:avLst/>
                </a:prstGeom>
                <a:ln w="158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C99145D-2B1D-BF4B-8A48-A773C0ACCFBC}"/>
                  </a:ext>
                </a:extLst>
              </p:cNvPr>
              <p:cNvGrpSpPr/>
              <p:nvPr/>
            </p:nvGrpSpPr>
            <p:grpSpPr>
              <a:xfrm>
                <a:off x="5791397" y="3186989"/>
                <a:ext cx="1416322" cy="781647"/>
                <a:chOff x="5791397" y="3186989"/>
                <a:chExt cx="1416322" cy="781647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D9B50F7-79C6-6C8C-BCB5-D17A8102CC11}"/>
                    </a:ext>
                  </a:extLst>
                </p:cNvPr>
                <p:cNvSpPr txBox="1"/>
                <p:nvPr/>
              </p:nvSpPr>
              <p:spPr>
                <a:xfrm>
                  <a:off x="6081779" y="3186989"/>
                  <a:ext cx="1125940" cy="781647"/>
                </a:xfrm>
                <a:prstGeom prst="rect">
                  <a:avLst/>
                </a:prstGeom>
                <a:noFill/>
                <a:ln w="15875">
                  <a:solidFill>
                    <a:srgbClr val="FFFF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sv-SE" dirty="0">
                      <a:solidFill>
                        <a:srgbClr val="666666"/>
                      </a:solidFill>
                    </a:rPr>
                    <a:t>Lateral </a:t>
                  </a:r>
                  <a:r>
                    <a:rPr lang="sv-SE" dirty="0" err="1">
                      <a:solidFill>
                        <a:srgbClr val="666666"/>
                      </a:solidFill>
                    </a:rPr>
                    <a:t>diffraction</a:t>
                  </a:r>
                  <a:r>
                    <a:rPr lang="sv-SE" dirty="0">
                      <a:solidFill>
                        <a:srgbClr val="666666"/>
                      </a:solidFill>
                    </a:rPr>
                    <a:t> </a:t>
                  </a:r>
                  <a:r>
                    <a:rPr lang="sv-SE" dirty="0" err="1">
                      <a:solidFill>
                        <a:srgbClr val="666666"/>
                      </a:solidFill>
                    </a:rPr>
                    <a:t>detectors</a:t>
                  </a:r>
                  <a:endParaRPr lang="en-SE" dirty="0">
                    <a:solidFill>
                      <a:srgbClr val="666666"/>
                    </a:solidFill>
                  </a:endParaRP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DDEBB6C6-812A-6328-97BB-0DCE2A21C4A9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 flipH="1">
                  <a:off x="5791397" y="3577813"/>
                  <a:ext cx="290383" cy="193657"/>
                </a:xfrm>
                <a:prstGeom prst="straightConnector1">
                  <a:avLst/>
                </a:prstGeom>
                <a:ln w="158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C02A5E-6F16-048D-F5E5-2741D76D9E56}"/>
                </a:ext>
              </a:extLst>
            </p:cNvPr>
            <p:cNvSpPr txBox="1"/>
            <p:nvPr/>
          </p:nvSpPr>
          <p:spPr>
            <a:xfrm>
              <a:off x="9096930" y="4467642"/>
              <a:ext cx="1081507" cy="646331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dirty="0" err="1">
                  <a:solidFill>
                    <a:srgbClr val="666666"/>
                  </a:solidFill>
                </a:rPr>
                <a:t>Core</a:t>
              </a:r>
              <a:r>
                <a:rPr lang="sv-SE" dirty="0">
                  <a:solidFill>
                    <a:srgbClr val="666666"/>
                  </a:solidFill>
                </a:rPr>
                <a:t> structure</a:t>
              </a:r>
              <a:endParaRPr lang="en-SE" dirty="0">
                <a:solidFill>
                  <a:srgbClr val="666666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A1F5918-43BD-BD62-2F2C-9581BC5FEF97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8473752" y="4790808"/>
              <a:ext cx="623178" cy="489611"/>
            </a:xfrm>
            <a:prstGeom prst="straightConnector1">
              <a:avLst/>
            </a:prstGeom>
            <a:ln w="127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5">
            <a:extLst>
              <a:ext uri="{FF2B5EF4-FFF2-40B4-BE49-F238E27FC236}">
                <a16:creationId xmlns:a16="http://schemas.microsoft.com/office/drawing/2014/main" id="{C2D22A55-2F36-9FED-B174-9EE15F1D8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8"/>
            <a:ext cx="3691382" cy="4862359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focus on access and maintainability: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Translation stage from in-beam to maintenance position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Translation of the gas boxes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detector cartridges can be pulled out of the structure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cold heads easily accessible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module can be isolated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Feasibility of the entire system is confirmed, prototyping is ongoing, procurement to start shortly</a:t>
            </a:r>
          </a:p>
        </p:txBody>
      </p:sp>
      <p:pic>
        <p:nvPicPr>
          <p:cNvPr id="56" name="Picture 55" descr="A pair of gloves on a keyboard&#10;&#10;AI-generated content may be incorrect.">
            <a:extLst>
              <a:ext uri="{FF2B5EF4-FFF2-40B4-BE49-F238E27FC236}">
                <a16:creationId xmlns:a16="http://schemas.microsoft.com/office/drawing/2014/main" id="{61B35251-F1A7-A225-3DCE-29203DFE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02" y="5351870"/>
            <a:ext cx="1430518" cy="10728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FE649D0-2A10-1E8C-722D-3022DA7E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22" y="2931295"/>
            <a:ext cx="777076" cy="11849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DC48209-D8A9-2C55-AD0F-E9DF43C6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45" y="2951003"/>
            <a:ext cx="806897" cy="1184400"/>
          </a:xfrm>
          <a:prstGeom prst="rect">
            <a:avLst/>
          </a:prstGeom>
        </p:spPr>
      </p:pic>
      <p:sp>
        <p:nvSpPr>
          <p:cNvPr id="66" name="Platshållare för sidfot 3">
            <a:extLst>
              <a:ext uri="{FF2B5EF4-FFF2-40B4-BE49-F238E27FC236}">
                <a16:creationId xmlns:a16="http://schemas.microsoft.com/office/drawing/2014/main" id="{99B010EA-44DC-DC15-5D08-D1377859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2592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2159-87B3-A92C-BDC5-A61C4C5E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3229F-39C1-E3CC-C437-CD4A44875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580F1-7E53-9D70-8127-52F7F8271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31026"/>
            <a:ext cx="7548585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Detected intensity figure-of-merit &amp; other metrics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CC38E-D744-E024-3298-A7ECB12A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25" name="Rubrik 1">
            <a:extLst>
              <a:ext uri="{FF2B5EF4-FFF2-40B4-BE49-F238E27FC236}">
                <a16:creationId xmlns:a16="http://schemas.microsoft.com/office/drawing/2014/main" id="{1E375D52-B389-A888-B9EE-23E568F75C6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predicted performance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B16D4-2B80-925E-B5F3-E4435EAC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31" y="1055740"/>
            <a:ext cx="2599289" cy="2593806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8FA180C4-C2AA-0D2F-CD2E-9D8FB4D88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398"/>
            <a:ext cx="5936129" cy="4862359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Detected intensity FOM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day 1 (4 out of 16 modules, ESS at 0.8 MW): comparable to state-of-the-art instruments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Completed VESPA at nominal 2.0 MW:                        ~1 order of magnitude more intensity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Flexible energy resolution (0.8-2.5%Ei)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Excellent signal-to-noise &gt;1e4 (HOPG limit)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Beyond NVS, VESPA will also provide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Absolute normalisation of intensity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Medium resolution diffractogram and PDF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Low-resolution (5x5 mm) imaging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sidfot 3">
            <a:extLst>
              <a:ext uri="{FF2B5EF4-FFF2-40B4-BE49-F238E27FC236}">
                <a16:creationId xmlns:a16="http://schemas.microsoft.com/office/drawing/2014/main" id="{A5A69B29-26DE-4932-F082-EDDEF4B1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CFF48-277A-A512-5EAE-E6FE3F604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78857"/>
            <a:ext cx="5871783" cy="2737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2293DA-34A6-360E-E0F1-22EA0DE3D728}"/>
              </a:ext>
            </a:extLst>
          </p:cNvPr>
          <p:cNvSpPr txBox="1"/>
          <p:nvPr/>
        </p:nvSpPr>
        <p:spPr>
          <a:xfrm>
            <a:off x="6599207" y="3887039"/>
            <a:ext cx="1621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secondary only</a:t>
            </a:r>
          </a:p>
          <a:p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10 x 10 mm</a:t>
            </a:r>
            <a:r>
              <a:rPr lang="en-GB" sz="16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 sample</a:t>
            </a:r>
            <a:endParaRPr lang="sv-S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E33A0-CAB9-D48C-DF83-A8E7956B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31833E4-2159-71E9-83EA-C76F52CD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731E68-2F8F-951D-54E0-07B2433653A2}"/>
              </a:ext>
            </a:extLst>
          </p:cNvPr>
          <p:cNvGrpSpPr/>
          <p:nvPr/>
        </p:nvGrpSpPr>
        <p:grpSpPr>
          <a:xfrm>
            <a:off x="4372164" y="1180905"/>
            <a:ext cx="7126350" cy="5269727"/>
            <a:chOff x="2209559" y="1180905"/>
            <a:chExt cx="7370505" cy="52697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7E8C83-14EB-2B4D-909C-A11B7E4A2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1936" y="2190265"/>
              <a:ext cx="6968128" cy="32412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9535D-4879-EAA3-C8BD-D8D3064024D7}"/>
                </a:ext>
              </a:extLst>
            </p:cNvPr>
            <p:cNvSpPr txBox="1"/>
            <p:nvPr/>
          </p:nvSpPr>
          <p:spPr>
            <a:xfrm>
              <a:off x="5644286" y="5504324"/>
              <a:ext cx="1551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Rosa Camilleri (ESS)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26C772-1A63-EC5D-BE48-08F81E8BD748}"/>
                </a:ext>
              </a:extLst>
            </p:cNvPr>
            <p:cNvSpPr txBox="1"/>
            <p:nvPr/>
          </p:nvSpPr>
          <p:spPr>
            <a:xfrm>
              <a:off x="4326348" y="5527302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Helen Popland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(ESS)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F20B5-E899-2DE2-C9E1-E540009FBCD7}"/>
                </a:ext>
              </a:extLst>
            </p:cNvPr>
            <p:cNvSpPr txBox="1"/>
            <p:nvPr/>
          </p:nvSpPr>
          <p:spPr>
            <a:xfrm>
              <a:off x="2792807" y="5527302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Amalia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Chambon</a:t>
              </a:r>
            </a:p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(DTU)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B4CF42-84EE-B24B-1CC1-B3685BAED9E3}"/>
                </a:ext>
              </a:extLst>
            </p:cNvPr>
            <p:cNvSpPr txBox="1"/>
            <p:nvPr/>
          </p:nvSpPr>
          <p:spPr>
            <a:xfrm>
              <a:off x="2209559" y="1185995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Lorenzo Di Fresco (CNR)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8FB293-E4A8-D27D-B59F-AE955986BBBA}"/>
                </a:ext>
              </a:extLst>
            </p:cNvPr>
            <p:cNvSpPr txBox="1"/>
            <p:nvPr/>
          </p:nvSpPr>
          <p:spPr>
            <a:xfrm>
              <a:off x="3658254" y="1214610"/>
              <a:ext cx="12180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Monika Hartl (ESS)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E86B9C-1F55-D272-3D74-B79BADDCDBD5}"/>
                </a:ext>
              </a:extLst>
            </p:cNvPr>
            <p:cNvSpPr txBox="1"/>
            <p:nvPr/>
          </p:nvSpPr>
          <p:spPr>
            <a:xfrm>
              <a:off x="5087197" y="1180905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Liam Whitelegg (ESS)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3E4381-0DE3-9FF7-8339-65FB9F1D13C9}"/>
                </a:ext>
              </a:extLst>
            </p:cNvPr>
            <p:cNvSpPr txBox="1"/>
            <p:nvPr/>
          </p:nvSpPr>
          <p:spPr>
            <a:xfrm>
              <a:off x="6466032" y="1180905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Roberto Senesi (CNR)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6F569C-3CA4-3577-2B69-B75BD7CFAB34}"/>
                </a:ext>
              </a:extLst>
            </p:cNvPr>
            <p:cNvSpPr txBox="1"/>
            <p:nvPr/>
          </p:nvSpPr>
          <p:spPr>
            <a:xfrm>
              <a:off x="8150949" y="1214610"/>
              <a:ext cx="1286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Alexander Johansson(ESS)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ED939A-3258-8294-FE3D-30BBD28D22A8}"/>
                </a:ext>
              </a:extLst>
            </p:cNvPr>
            <p:cNvCxnSpPr>
              <a:cxnSpLocks/>
            </p:cNvCxnSpPr>
            <p:nvPr/>
          </p:nvCxnSpPr>
          <p:spPr>
            <a:xfrm>
              <a:off x="2869065" y="2161650"/>
              <a:ext cx="458335" cy="3373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98E086-9264-FF6C-ADC2-C54E0C67285F}"/>
                </a:ext>
              </a:extLst>
            </p:cNvPr>
            <p:cNvCxnSpPr>
              <a:cxnSpLocks/>
            </p:cNvCxnSpPr>
            <p:nvPr/>
          </p:nvCxnSpPr>
          <p:spPr>
            <a:xfrm>
              <a:off x="4326348" y="2137940"/>
              <a:ext cx="316486" cy="361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21C509-64BF-055D-6008-7DA298D6184D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5723200" y="2104235"/>
              <a:ext cx="7245" cy="3818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256B1B-1A20-54E3-5B5E-F941994A1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1892" y="2094470"/>
              <a:ext cx="188835" cy="404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884F302-5506-CD63-6AA0-56E36AF4F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3051" y="5190186"/>
              <a:ext cx="326587" cy="3094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61F7C3E-C4E1-2EEE-45EA-401FF1B5B188}"/>
                </a:ext>
              </a:extLst>
            </p:cNvPr>
            <p:cNvCxnSpPr>
              <a:cxnSpLocks/>
            </p:cNvCxnSpPr>
            <p:nvPr/>
          </p:nvCxnSpPr>
          <p:spPr>
            <a:xfrm>
              <a:off x="4935351" y="4964806"/>
              <a:ext cx="26578" cy="534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06D1CC5-9019-1721-DC10-D7A7AF101689}"/>
                </a:ext>
              </a:extLst>
            </p:cNvPr>
            <p:cNvCxnSpPr>
              <a:cxnSpLocks/>
            </p:cNvCxnSpPr>
            <p:nvPr/>
          </p:nvCxnSpPr>
          <p:spPr>
            <a:xfrm>
              <a:off x="6269864" y="4964806"/>
              <a:ext cx="150254" cy="574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28D58EF-13B8-8FA2-F4F9-3E91BCFC43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9694" y="2057513"/>
              <a:ext cx="742255" cy="3578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E588707-64F4-CAB5-4E75-F77C112A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44" y="1568501"/>
            <a:ext cx="3377025" cy="4692010"/>
          </a:xfrm>
        </p:spPr>
        <p:txBody>
          <a:bodyPr/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commissioning &amp;      First Science Experiments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Q2-Q3 2029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of User Program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Q4 2029</a:t>
            </a:r>
          </a:p>
          <a:p>
            <a:pPr marL="142875" lvl="1" indent="0"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r>
              <a: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for your attention!</a:t>
            </a:r>
          </a:p>
          <a:p>
            <a:pPr marL="142875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questions?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adrien.perrichon@ess.eu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monika.hartl@ess.eu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vespa@ess.eu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B15F96-4C15-95B2-8E59-E6DC74BBD4D1}"/>
              </a:ext>
            </a:extLst>
          </p:cNvPr>
          <p:cNvSpPr txBox="1"/>
          <p:nvPr/>
        </p:nvSpPr>
        <p:spPr>
          <a:xfrm>
            <a:off x="9670976" y="5721559"/>
            <a:ext cx="18097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 Lambrick (CNR/ISIS)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B28EB4EE-95EF-59C1-AEE8-C3ADCBA187E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Acknowledgments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97972A8-3171-23EE-08CF-F38C1971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 dirty="0"/>
          </a:p>
        </p:txBody>
      </p:sp>
      <p:sp>
        <p:nvSpPr>
          <p:cNvPr id="21" name="Platshållare för sidfot 3">
            <a:extLst>
              <a:ext uri="{FF2B5EF4-FFF2-40B4-BE49-F238E27FC236}">
                <a16:creationId xmlns:a16="http://schemas.microsoft.com/office/drawing/2014/main" id="{695A77C3-8294-E251-A9B8-7E22D39D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9420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FB293-C0B1-9A51-4664-0A43AB3A01F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D9F6E-4018-021D-210F-F8F9479603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BACAF9-E960-90A1-E05F-5EB45C41EA1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67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F451-9D9C-D7CD-4B9C-9EA26E3D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FEDD8-4FA6-5D8B-7EFA-A3A5C510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C5BF8-8C72-DC95-06B7-DEDC3DE1F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912870"/>
          </a:xfrm>
        </p:spPr>
        <p:txBody>
          <a:bodyPr/>
          <a:lstStyle/>
          <a:p>
            <a:r>
              <a:rPr lang="en-GB" sz="1800" dirty="0">
                <a:solidFill>
                  <a:srgbClr val="7030A0"/>
                </a:solidFill>
              </a:rPr>
              <a:t>Footprint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320 mm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Point-to-point (elliptic) focusing defined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7030A0"/>
                </a:solidFill>
                <a:sym typeface="Symbol" panose="05050102010706020507" pitchFamily="18" charset="2"/>
              </a:rPr>
              <a:t>min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&amp;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rgbClr val="7030A0"/>
                </a:solidFill>
                <a:sym typeface="Symbol" panose="05050102010706020507" pitchFamily="18" charset="2"/>
              </a:rPr>
              <a:t>max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(solid angle of analyser)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Detector</a:t>
            </a:r>
            <a:r>
              <a:rPr lang="en-GB" sz="1800" dirty="0">
                <a:sym typeface="Symbol" panose="05050102010706020507" pitchFamily="18" charset="2"/>
              </a:rPr>
              <a:t> 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position</a:t>
            </a:r>
            <a:r>
              <a:rPr lang="en-GB" sz="1800" dirty="0">
                <a:sym typeface="Symbol" panose="05050102010706020507" pitchFamily="18" charset="2"/>
              </a:rPr>
              <a:t>, 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pitch</a:t>
            </a:r>
            <a:r>
              <a:rPr lang="en-GB" sz="1800" dirty="0">
                <a:sym typeface="Symbol" panose="05050102010706020507" pitchFamily="18" charset="2"/>
              </a:rPr>
              <a:t>,</a:t>
            </a:r>
            <a:r>
              <a:rPr lang="en-GB" sz="1800" dirty="0">
                <a:solidFill>
                  <a:srgbClr val="0099DC"/>
                </a:solidFill>
                <a:sym typeface="Symbol" panose="05050102010706020507" pitchFamily="18" charset="2"/>
              </a:rPr>
              <a:t> number of tubes</a:t>
            </a:r>
            <a:endParaRPr lang="en-GB" sz="1800" dirty="0">
              <a:solidFill>
                <a:schemeClr val="accent1"/>
              </a:solidFill>
              <a:sym typeface="Symbol" panose="05050102010706020507" pitchFamily="18" charset="2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Vertical profile optimisation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points by sample (</a:t>
            </a:r>
            <a:r>
              <a:rPr lang="en-GB" sz="1800" dirty="0">
                <a:solidFill>
                  <a:schemeClr val="accent1"/>
                </a:solidFill>
              </a:rPr>
              <a:t>y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points by detector (</a:t>
            </a:r>
            <a:r>
              <a:rPr lang="en-GB" sz="1800" dirty="0">
                <a:solidFill>
                  <a:schemeClr val="accent1"/>
                </a:solidFill>
              </a:rPr>
              <a:t>y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GB" sz="1800" dirty="0"/>
              <a:t> 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profile optimisation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Horizontal focusing </a:t>
            </a:r>
            <a:r>
              <a:rPr lang="en-GB" sz="1800" dirty="0">
                <a:solidFill>
                  <a:schemeClr val="accent1"/>
                </a:solidFill>
              </a:rPr>
              <a:t>radius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 by sample (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Ellipse focal point by detector (</a:t>
            </a:r>
            <a:r>
              <a:rPr lang="en-GB" sz="1800" dirty="0">
                <a:solidFill>
                  <a:schemeClr val="accent1"/>
                </a:solidFill>
              </a:rPr>
              <a:t>z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44000" lvl="1" indent="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Collimator </a:t>
            </a:r>
            <a:r>
              <a:rPr lang="en-GB" sz="18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envelope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fixed to radial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CA633DA-9040-9642-59E8-F768152C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580785-1D2C-7EEE-1ADC-DF54C7AB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20"/>
          <a:stretch>
            <a:fillRect/>
          </a:stretch>
        </p:blipFill>
        <p:spPr>
          <a:xfrm>
            <a:off x="5898475" y="3698209"/>
            <a:ext cx="2155037" cy="2901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A31ECB-9F0F-7468-4D00-5C0A8CFE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821" y="1102129"/>
            <a:ext cx="3152791" cy="2932054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0FAAC4-6999-6760-10D6-64803E2C16FE}"/>
              </a:ext>
            </a:extLst>
          </p:cNvPr>
          <p:cNvSpPr txBox="1">
            <a:spLocks/>
          </p:cNvSpPr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Numerical optimisation of 13 parameters </a:t>
            </a:r>
            <a:r>
              <a:rPr lang="en-GB" sz="1800" dirty="0">
                <a:solidFill>
                  <a:srgbClr val="7030A0"/>
                </a:solidFill>
              </a:rPr>
              <a:t>(incl. 3 fixed)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101B14A0-6A43-3D3F-643B-067BE535B91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C50A22A-0D1C-CDDE-E166-75F2419237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93000"/>
              </p:ext>
            </p:extLst>
          </p:nvPr>
        </p:nvGraphicFramePr>
        <p:xfrm>
          <a:off x="8044753" y="4135622"/>
          <a:ext cx="3968118" cy="252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Platshållare för sidfot 3">
            <a:extLst>
              <a:ext uri="{FF2B5EF4-FFF2-40B4-BE49-F238E27FC236}">
                <a16:creationId xmlns:a16="http://schemas.microsoft.com/office/drawing/2014/main" id="{6F5AD836-6576-D2EC-6445-2FC19542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1808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0CBF-305B-8645-A3FD-D5B35D9C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0EF6C-004B-C189-1C86-DAAEC4358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C82433-6BF0-C42D-9519-D6F244C8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7FEA77-8515-AC18-1272-C83D6AF65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247517"/>
              </p:ext>
            </p:extLst>
          </p:nvPr>
        </p:nvGraphicFramePr>
        <p:xfrm>
          <a:off x="822670" y="1582236"/>
          <a:ext cx="10667716" cy="382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922">
                  <a:extLst>
                    <a:ext uri="{9D8B030D-6E8A-4147-A177-3AD203B41FA5}">
                      <a16:colId xmlns:a16="http://schemas.microsoft.com/office/drawing/2014/main" val="3566016888"/>
                    </a:ext>
                  </a:extLst>
                </a:gridCol>
                <a:gridCol w="1630393">
                  <a:extLst>
                    <a:ext uri="{9D8B030D-6E8A-4147-A177-3AD203B41FA5}">
                      <a16:colId xmlns:a16="http://schemas.microsoft.com/office/drawing/2014/main" val="2488797070"/>
                    </a:ext>
                  </a:extLst>
                </a:gridCol>
                <a:gridCol w="1604513">
                  <a:extLst>
                    <a:ext uri="{9D8B030D-6E8A-4147-A177-3AD203B41FA5}">
                      <a16:colId xmlns:a16="http://schemas.microsoft.com/office/drawing/2014/main" val="942388821"/>
                    </a:ext>
                  </a:extLst>
                </a:gridCol>
                <a:gridCol w="1406106">
                  <a:extLst>
                    <a:ext uri="{9D8B030D-6E8A-4147-A177-3AD203B41FA5}">
                      <a16:colId xmlns:a16="http://schemas.microsoft.com/office/drawing/2014/main" val="1367508657"/>
                    </a:ext>
                  </a:extLst>
                </a:gridCol>
                <a:gridCol w="681486">
                  <a:extLst>
                    <a:ext uri="{9D8B030D-6E8A-4147-A177-3AD203B41FA5}">
                      <a16:colId xmlns:a16="http://schemas.microsoft.com/office/drawing/2014/main" val="2978980879"/>
                    </a:ext>
                  </a:extLst>
                </a:gridCol>
                <a:gridCol w="4080296">
                  <a:extLst>
                    <a:ext uri="{9D8B030D-6E8A-4147-A177-3AD203B41FA5}">
                      <a16:colId xmlns:a16="http://schemas.microsoft.com/office/drawing/2014/main" val="3194853366"/>
                    </a:ext>
                  </a:extLst>
                </a:gridCol>
              </a:tblGrid>
              <a:tr h="336209">
                <a:tc>
                  <a:txBody>
                    <a:bodyPr/>
                    <a:lstStyle/>
                    <a:p>
                      <a:r>
                        <a:rPr lang="en-GB" sz="14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Institut, 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Status / Est. op.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400" dirty="0"/>
                        <a:t> (</a:t>
                      </a:r>
                      <a:r>
                        <a:rPr lang="en-GB" sz="1400" dirty="0" err="1"/>
                        <a:t>sr</a:t>
                      </a:r>
                      <a:r>
                        <a:rPr lang="en-GB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Resolution (% </a:t>
                      </a:r>
                      <a:r>
                        <a:rPr lang="en-GB" sz="1400" i="1" dirty="0"/>
                        <a:t>E</a:t>
                      </a:r>
                      <a:r>
                        <a:rPr lang="en-GB" sz="1400" baseline="-25000" dirty="0"/>
                        <a:t>i</a:t>
                      </a:r>
                      <a:r>
                        <a:rPr lang="en-GB" sz="1400" dirty="0"/>
                        <a:t>) </a:t>
                      </a:r>
                      <a:r>
                        <a:rPr lang="en-GB" sz="1400" dirty="0">
                          <a:sym typeface="Symbol" panose="05050102010706020507" pitchFamily="18" charset="2"/>
                        </a:rPr>
                        <a:t>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820307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dirty="0"/>
                        <a:t>NERA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FLNP, 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1.5-3, depends on scattering angle </a:t>
                      </a:r>
                      <a:r>
                        <a:rPr lang="el-GR" sz="1400" b="0" dirty="0"/>
                        <a:t>θ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982841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TOSCA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ISIS,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Operational</a:t>
                      </a:r>
                      <a:endParaRPr lang="en-GB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wheel</a:t>
                      </a:r>
                      <a:endParaRPr lang="en-GB" sz="14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i="0" dirty="0"/>
                        <a:t>1.5, depends on sample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272892"/>
                  </a:ext>
                </a:extLst>
              </a:tr>
              <a:tr h="324440">
                <a:tc>
                  <a:txBody>
                    <a:bodyPr/>
                    <a:lstStyle/>
                    <a:p>
                      <a:r>
                        <a:rPr lang="en-GB" sz="1400" dirty="0"/>
                        <a:t>FANS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NIST,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2-5 (Cu220), 2-7 (Cu311), depends on collimation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49490"/>
                  </a:ext>
                </a:extLst>
              </a:tr>
              <a:tr h="497263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Lagrange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ILL, 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Operational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single barrel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2-3 (Cu220), 1.5-2 (Cu331), depends on sample volume/height and collimation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60407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SNS,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Operational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C00000"/>
                          </a:solidFill>
                        </a:rPr>
                        <a:t>wheel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C00000"/>
                          </a:solidFill>
                        </a:rPr>
                        <a:t>1.5, depends on sample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51308"/>
                  </a:ext>
                </a:extLst>
              </a:tr>
              <a:tr h="329512">
                <a:tc>
                  <a:txBody>
                    <a:bodyPr/>
                    <a:lstStyle/>
                    <a:p>
                      <a:r>
                        <a:rPr lang="en-GB" sz="1400" dirty="0"/>
                        <a:t>BWAVES</a:t>
                      </a:r>
                      <a:endParaRPr lang="en-GB" sz="1400" dirty="0">
                        <a:sym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STS, 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strike="noStrike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2</a:t>
                      </a:r>
                      <a:r>
                        <a:rPr lang="el-GR" sz="1400" b="0" dirty="0"/>
                        <a:t>θ</a:t>
                      </a:r>
                      <a:r>
                        <a:rPr lang="en-GB" sz="1400" b="0" dirty="0"/>
                        <a:t> cylindrical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536479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BJN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FLNP, 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double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873731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iMovies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CSNS,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>
                          <a:solidFill>
                            <a:srgbClr val="00B050"/>
                          </a:solidFill>
                        </a:rPr>
                        <a:t>1.5, 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483806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TOSCA+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ISIS,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trike="noStrike" dirty="0">
                          <a:solidFill>
                            <a:srgbClr val="00B050"/>
                          </a:solidFill>
                        </a:rPr>
                        <a:t>&gt;2030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1.1 (0.8)</a:t>
                      </a:r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 depends on sample thickness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520364"/>
                  </a:ext>
                </a:extLst>
              </a:tr>
              <a:tr h="33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VESPA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ESS, 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strike="noStrike" dirty="0">
                          <a:solidFill>
                            <a:srgbClr val="00B050"/>
                          </a:solidFill>
                        </a:rPr>
                        <a:t>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wheel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00B050"/>
                          </a:solidFill>
                        </a:rPr>
                        <a:t>2.5 (HF), 0.8 (HR) </a:t>
                      </a:r>
                      <a:r>
                        <a:rPr lang="en-GB" sz="1400" b="0" i="0" dirty="0">
                          <a:solidFill>
                            <a:srgbClr val="00B050"/>
                          </a:solidFill>
                        </a:rPr>
                        <a:t>depends on sample thickness</a:t>
                      </a:r>
                      <a:endParaRPr lang="en-GB" sz="1400" b="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15490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9F8A6E5-8C98-3F87-45AC-469974808206}"/>
              </a:ext>
            </a:extLst>
          </p:cNvPr>
          <p:cNvSpPr txBox="1"/>
          <p:nvPr/>
        </p:nvSpPr>
        <p:spPr>
          <a:xfrm>
            <a:off x="8120652" y="5550571"/>
            <a:ext cx="3369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panose="05050102010706020507" pitchFamily="18" charset="2"/>
              </a:rPr>
              <a:t>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Resolutions in the fingerprint region (50-150 meV), at the resolution plateau if applicable, else at 100 meV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413850F2-BD43-245E-DA61-54AD70F4A01B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Spectrometers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E353803-3B1B-3CF4-C08B-3E5FF7CBBF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International landscape of NVS instruments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126327BC-FBEB-2699-DE0A-C1B0965B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5592471"/>
            <a:ext cx="6644135" cy="926211"/>
          </a:xfrm>
        </p:spPr>
        <p:txBody>
          <a:bodyPr/>
          <a:lstStyle/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Trend to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maximise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ym typeface="Symbol" panose="05050102010706020507" pitchFamily="18" charset="2"/>
              </a:rPr>
              <a:t> (incoherent scattering, limited </a:t>
            </a:r>
            <a:r>
              <a:rPr lang="en-GB" sz="1800" i="1" dirty="0">
                <a:sym typeface="Symbol" panose="05050102010706020507" pitchFamily="18" charset="2"/>
              </a:rPr>
              <a:t>Q</a:t>
            </a:r>
            <a:r>
              <a:rPr lang="en-GB" sz="1800" dirty="0">
                <a:sym typeface="Symbol" panose="05050102010706020507" pitchFamily="18" charset="2"/>
              </a:rPr>
              <a:t> info)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of the “wheel” geometry at spallation source</a:t>
            </a:r>
          </a:p>
        </p:txBody>
      </p:sp>
      <p:sp>
        <p:nvSpPr>
          <p:cNvPr id="14" name="Platshållare för sidfot 3">
            <a:extLst>
              <a:ext uri="{FF2B5EF4-FFF2-40B4-BE49-F238E27FC236}">
                <a16:creationId xmlns:a16="http://schemas.microsoft.com/office/drawing/2014/main" id="{3B79DE6E-612C-D77A-CD4D-5AF830D8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7211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CEE8-ACE0-051F-F8B5-995F06EE6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8AEBB217-898B-2C7B-F713-EDB80A02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760FA0C9-9BAB-09DC-00EA-7326F9E7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196216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Spectroscopy at the ESS</a:t>
            </a:r>
          </a:p>
        </p:txBody>
      </p:sp>
      <p:sp>
        <p:nvSpPr>
          <p:cNvPr id="13" name="Platshållare för text 6">
            <a:extLst>
              <a:ext uri="{FF2B5EF4-FFF2-40B4-BE49-F238E27FC236}">
                <a16:creationId xmlns:a16="http://schemas.microsoft.com/office/drawing/2014/main" id="{D2837BA1-D2C4-7EEC-EA75-45A828773E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7" y="931026"/>
            <a:ext cx="8336127" cy="507076"/>
          </a:xfrm>
        </p:spPr>
        <p:txBody>
          <a:bodyPr/>
          <a:lstStyle/>
          <a:p>
            <a:r>
              <a:rPr lang="en-GB" sz="1800" dirty="0"/>
              <a:t>A suite of 5 neutron spectrometers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B8FF96-F983-4DD7-5B3A-5F52DA2D54F8}"/>
              </a:ext>
            </a:extLst>
          </p:cNvPr>
          <p:cNvGrpSpPr/>
          <p:nvPr/>
        </p:nvGrpSpPr>
        <p:grpSpPr>
          <a:xfrm>
            <a:off x="961691" y="4164930"/>
            <a:ext cx="10821255" cy="1762539"/>
            <a:chOff x="781387" y="4883837"/>
            <a:chExt cx="10821255" cy="17625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8F9239-D719-8C75-C6C1-81F4CC85E007}"/>
                </a:ext>
              </a:extLst>
            </p:cNvPr>
            <p:cNvSpPr txBox="1"/>
            <p:nvPr/>
          </p:nvSpPr>
          <p:spPr>
            <a:xfrm>
              <a:off x="9256988" y="4883837"/>
              <a:ext cx="2345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VESPA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Thermal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INS (incoherent)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Q1 2029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F1DEA9-44FE-CCF9-D743-B8880E1456EF}"/>
                </a:ext>
              </a:extLst>
            </p:cNvPr>
            <p:cNvSpPr txBox="1"/>
            <p:nvPr/>
          </p:nvSpPr>
          <p:spPr>
            <a:xfrm>
              <a:off x="2942998" y="4892050"/>
              <a:ext cx="18631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CSPEC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All-purpose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Q3 2027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66CC14-0D10-19D8-3E8F-AB31897D5458}"/>
                </a:ext>
              </a:extLst>
            </p:cNvPr>
            <p:cNvSpPr txBox="1"/>
            <p:nvPr/>
          </p:nvSpPr>
          <p:spPr>
            <a:xfrm>
              <a:off x="7095377" y="4892050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MIRACLES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QENS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Q3 2027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788FCF-D4B7-B79E-1D44-6C848B624606}"/>
                </a:ext>
              </a:extLst>
            </p:cNvPr>
            <p:cNvSpPr txBox="1"/>
            <p:nvPr/>
          </p:nvSpPr>
          <p:spPr>
            <a:xfrm>
              <a:off x="781387" y="4887981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BIFROST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Indirect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Cold Neutrons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INS (magnetism)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Completed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D6CB6D-4BC3-ECBA-2411-560AF02DEC0F}"/>
                </a:ext>
              </a:extLst>
            </p:cNvPr>
            <p:cNvSpPr txBox="1"/>
            <p:nvPr/>
          </p:nvSpPr>
          <p:spPr>
            <a:xfrm>
              <a:off x="4933766" y="4892049"/>
              <a:ext cx="20340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ea typeface="CMU Serif" panose="02000603000000000000" pitchFamily="2" charset="0"/>
                  <a:cs typeface="CMU Serif" panose="02000603000000000000" pitchFamily="2" charset="0"/>
                </a:rPr>
                <a:t>TREX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Direct Geometry</a:t>
              </a:r>
            </a:p>
            <a:p>
              <a:pPr algn="ctr"/>
              <a:r>
                <a:rPr lang="en-GB" dirty="0">
                  <a:ea typeface="CMU Serif" panose="02000603000000000000" pitchFamily="2" charset="0"/>
                  <a:cs typeface="CMU Serif" panose="02000603000000000000" pitchFamily="2" charset="0"/>
                </a:rPr>
                <a:t>Bi-spectral</a:t>
              </a: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All-purpose</a:t>
              </a:r>
            </a:p>
            <a:p>
              <a:pPr algn="ctr"/>
              <a:endParaRPr lang="en-GB" i="1" dirty="0">
                <a:ea typeface="CMU Serif" panose="02000603000000000000" pitchFamily="2" charset="0"/>
                <a:cs typeface="CMU Serif" panose="02000603000000000000" pitchFamily="2" charset="0"/>
              </a:endParaRPr>
            </a:p>
            <a:p>
              <a:pPr algn="ctr"/>
              <a:r>
                <a:rPr lang="en-GB" i="1" dirty="0">
                  <a:ea typeface="CMU Serif" panose="02000603000000000000" pitchFamily="2" charset="0"/>
                  <a:cs typeface="CMU Serif" panose="02000603000000000000" pitchFamily="2" charset="0"/>
                </a:rPr>
                <a:t>Q4 2027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96FC93C-69D3-7EF1-3590-211606AEBBD8}"/>
              </a:ext>
            </a:extLst>
          </p:cNvPr>
          <p:cNvGrpSpPr/>
          <p:nvPr/>
        </p:nvGrpSpPr>
        <p:grpSpPr>
          <a:xfrm>
            <a:off x="766115" y="1515247"/>
            <a:ext cx="11002163" cy="2520000"/>
            <a:chOff x="560055" y="2002336"/>
            <a:chExt cx="11002163" cy="25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0178CC-B29C-AC11-048D-7C712878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61919" y="2002336"/>
              <a:ext cx="2400299" cy="2520000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1ED619-28EC-D530-EECC-4B8E179A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6943" y="2182336"/>
              <a:ext cx="162000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00C6BE-9CD1-329F-2723-BC2A4897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9322" y="2182336"/>
              <a:ext cx="1892695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D67131-4822-3BE2-50F7-3135532C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241"/>
            <a:stretch>
              <a:fillRect/>
            </a:stretch>
          </p:blipFill>
          <p:spPr>
            <a:xfrm>
              <a:off x="4940485" y="2182336"/>
              <a:ext cx="2265295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E9407A-2C2F-C4BD-D70D-9ADE3ED2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212" r="3764"/>
            <a:stretch>
              <a:fillRect/>
            </a:stretch>
          </p:blipFill>
          <p:spPr>
            <a:xfrm>
              <a:off x="560055" y="2182336"/>
              <a:ext cx="24933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A8296B8-35E7-47F4-1712-44AA7780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 dirty="0"/>
          </a:p>
        </p:txBody>
      </p:sp>
      <p:sp>
        <p:nvSpPr>
          <p:cNvPr id="20" name="Platshållare för sidfot 3">
            <a:extLst>
              <a:ext uri="{FF2B5EF4-FFF2-40B4-BE49-F238E27FC236}">
                <a16:creationId xmlns:a16="http://schemas.microsoft.com/office/drawing/2014/main" id="{DBC127BD-7317-5BDC-3BDC-A3AE2B34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3D8CAA-EA82-0DFF-97F9-A56A3FF2291A}"/>
              </a:ext>
            </a:extLst>
          </p:cNvPr>
          <p:cNvSpPr txBox="1"/>
          <p:nvPr/>
        </p:nvSpPr>
        <p:spPr>
          <a:xfrm>
            <a:off x="9677780" y="5919256"/>
            <a:ext cx="219502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Neutron Vibrational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Spectroscopy</a:t>
            </a:r>
          </a:p>
        </p:txBody>
      </p:sp>
    </p:spTree>
    <p:extLst>
      <p:ext uri="{BB962C8B-B14F-4D97-AF65-F5344CB8AC3E}">
        <p14:creationId xmlns:p14="http://schemas.microsoft.com/office/powerpoint/2010/main" val="23547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">
        <p:fade/>
      </p:transition>
    </mc:Choice>
    <mc:Fallback xmlns="">
      <p:transition spd="med" advTm="145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BBF06-C288-1E07-79AB-CDE96D12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E8D62-44B8-8121-36CE-56267C8B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0F04B2-7FF3-867D-C310-D61AB568F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32D29804-4817-8977-1038-76B2BBEC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562400"/>
            <a:ext cx="5919136" cy="507076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Time-focusing &amp; energy-focusing geometry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0442B-BEB4-A8AD-E278-97DBBDC27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89" y="2278290"/>
            <a:ext cx="6284495" cy="37000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914D46-4658-D035-2964-349271848B5D}"/>
              </a:ext>
            </a:extLst>
          </p:cNvPr>
          <p:cNvGrpSpPr/>
          <p:nvPr/>
        </p:nvGrpSpPr>
        <p:grpSpPr>
          <a:xfrm>
            <a:off x="7569493" y="1430833"/>
            <a:ext cx="3960000" cy="2308381"/>
            <a:chOff x="7602948" y="1131808"/>
            <a:chExt cx="4258674" cy="23083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75FE46-F25A-2A2A-6490-D5172F23D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275"/>
            <a:stretch/>
          </p:blipFill>
          <p:spPr>
            <a:xfrm>
              <a:off x="7676009" y="1179530"/>
              <a:ext cx="2066755" cy="21975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591DB8-A870-6FF6-60DE-B0378CDA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316"/>
            <a:stretch/>
          </p:blipFill>
          <p:spPr>
            <a:xfrm>
              <a:off x="9740494" y="1193883"/>
              <a:ext cx="2066755" cy="215154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8283D9-239B-3E34-0EB9-AB4AB15A9BB8}"/>
                </a:ext>
              </a:extLst>
            </p:cNvPr>
            <p:cNvSpPr/>
            <p:nvPr/>
          </p:nvSpPr>
          <p:spPr>
            <a:xfrm>
              <a:off x="7602948" y="1131808"/>
              <a:ext cx="4258674" cy="23083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0EC827E-5C12-C899-B68C-5B92D36A7C45}"/>
              </a:ext>
            </a:extLst>
          </p:cNvPr>
          <p:cNvSpPr txBox="1"/>
          <p:nvPr/>
        </p:nvSpPr>
        <p:spPr>
          <a:xfrm>
            <a:off x="8062018" y="1051492"/>
            <a:ext cx="312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Final energy (</a:t>
            </a:r>
            <a:r>
              <a:rPr lang="en-GB" i="1" dirty="0"/>
              <a:t>E</a:t>
            </a:r>
            <a:r>
              <a:rPr lang="en-GB" baseline="-25000" dirty="0"/>
              <a:t>2</a:t>
            </a:r>
            <a:r>
              <a:rPr lang="en-GB" dirty="0"/>
              <a:t>) at detector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141C80-843E-556D-C16B-3AEBE2C25701}"/>
              </a:ext>
            </a:extLst>
          </p:cNvPr>
          <p:cNvSpPr txBox="1"/>
          <p:nvPr/>
        </p:nvSpPr>
        <p:spPr>
          <a:xfrm>
            <a:off x="7772659" y="3859975"/>
            <a:ext cx="364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Secondary TOF (</a:t>
            </a:r>
            <a:r>
              <a:rPr lang="en-GB" i="1" dirty="0"/>
              <a:t>t</a:t>
            </a:r>
            <a:r>
              <a:rPr lang="en-GB" baseline="-25000" dirty="0"/>
              <a:t>2</a:t>
            </a:r>
            <a:r>
              <a:rPr lang="en-GB" dirty="0"/>
              <a:t>) at detector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DEB59-9C8F-C7AF-CC3F-873912D0D71B}"/>
              </a:ext>
            </a:extLst>
          </p:cNvPr>
          <p:cNvGrpSpPr>
            <a:grpSpLocks noChangeAspect="1"/>
          </p:cNvGrpSpPr>
          <p:nvPr/>
        </p:nvGrpSpPr>
        <p:grpSpPr>
          <a:xfrm>
            <a:off x="7569493" y="4236937"/>
            <a:ext cx="3960000" cy="2146486"/>
            <a:chOff x="7602948" y="4136577"/>
            <a:chExt cx="4258673" cy="230838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9B282F-405F-6C7D-488D-D33C7AEF9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3131" y="4217953"/>
              <a:ext cx="2118116" cy="2160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91C999-92D6-8F11-37C0-8D52CC90414B}"/>
                </a:ext>
              </a:extLst>
            </p:cNvPr>
            <p:cNvSpPr/>
            <p:nvPr/>
          </p:nvSpPr>
          <p:spPr>
            <a:xfrm>
              <a:off x="7602948" y="4136577"/>
              <a:ext cx="4258673" cy="23083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A62B59-DE84-6B02-5FE9-47850DCED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1757" y="4204625"/>
              <a:ext cx="2022762" cy="21600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EC4180E-725B-22BD-A646-79244A57E02A}"/>
              </a:ext>
            </a:extLst>
          </p:cNvPr>
          <p:cNvSpPr txBox="1"/>
          <p:nvPr/>
        </p:nvSpPr>
        <p:spPr>
          <a:xfrm>
            <a:off x="1094400" y="6070147"/>
            <a:ext cx="5636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Perrichon, </a:t>
            </a:r>
            <a:r>
              <a:rPr lang="en-GB" sz="1400" dirty="0" err="1">
                <a:solidFill>
                  <a:srgbClr val="202124"/>
                </a:solidFill>
                <a:latin typeface="+mj-lt"/>
              </a:rPr>
              <a:t>Nucl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. </a:t>
            </a:r>
            <a:r>
              <a:rPr lang="en-GB" sz="1400" dirty="0" err="1">
                <a:solidFill>
                  <a:srgbClr val="202124"/>
                </a:solidFill>
                <a:latin typeface="+mj-lt"/>
              </a:rPr>
              <a:t>Instrum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. Methods Phys. Res. A.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1041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(2022) 167401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A0BA60C9-6F3E-14DA-331A-3D3C9E24FB5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25E22AC-9962-0E37-A880-10C1B594F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TOSCA’s ideal wheel geometry</a:t>
            </a:r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2330D75B-2196-3B82-7E9E-E738A064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DD8A5A-6572-AB8E-3418-7BC6EE26D514}"/>
              </a:ext>
            </a:extLst>
          </p:cNvPr>
          <p:cNvSpPr/>
          <p:nvPr/>
        </p:nvSpPr>
        <p:spPr>
          <a:xfrm>
            <a:off x="1314071" y="2400388"/>
            <a:ext cx="1318692" cy="155629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175">
            <a:solidFill>
              <a:schemeClr val="accent1">
                <a:shade val="15000"/>
                <a:alpha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199E8-AB30-9B1B-06BB-9FCCA1202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EB1BBB6-B64B-5BFC-9377-C34A5F81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AB07EE1-46D6-8083-5914-C349B5748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6" y="1562400"/>
            <a:ext cx="10700021" cy="990058"/>
          </a:xfrm>
        </p:spPr>
        <p:txBody>
          <a:bodyPr/>
          <a:lstStyle/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goal to maximise the solid angle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Symbol" panose="05050102010706020507" pitchFamily="18" charset="2"/>
              </a:rPr>
              <a:t> while keeping the resolution close to the theoretical limit</a:t>
            </a:r>
          </a:p>
          <a:p>
            <a:pPr marL="171450" indent="-28575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Design goal to achieve a signal-to-noise ratio SNR&gt;10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sym typeface="Symbol" panose="05050102010706020507" pitchFamily="18" charset="2"/>
              </a:rPr>
              <a:t>4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  <a:sym typeface="Symbol" panose="05050102010706020507" pitchFamily="18" charset="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9128A6-D71D-2654-9A0F-B375D50697FC}"/>
              </a:ext>
            </a:extLst>
          </p:cNvPr>
          <p:cNvGrpSpPr/>
          <p:nvPr/>
        </p:nvGrpSpPr>
        <p:grpSpPr>
          <a:xfrm>
            <a:off x="1643989" y="2619878"/>
            <a:ext cx="8904023" cy="3472458"/>
            <a:chOff x="1012624" y="2154075"/>
            <a:chExt cx="8904023" cy="34724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389808-B33B-75E1-6112-76B22454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3704" y="3481329"/>
              <a:ext cx="2845888" cy="2138986"/>
            </a:xfrm>
            <a:prstGeom prst="rect">
              <a:avLst/>
            </a:prstGeom>
          </p:spPr>
        </p:pic>
        <p:sp>
          <p:nvSpPr>
            <p:cNvPr id="27" name="Platshållare för innehåll 5">
              <a:extLst>
                <a:ext uri="{FF2B5EF4-FFF2-40B4-BE49-F238E27FC236}">
                  <a16:creationId xmlns:a16="http://schemas.microsoft.com/office/drawing/2014/main" id="{9FDAC559-0E8D-F3D3-9918-90A3271EA540}"/>
                </a:ext>
              </a:extLst>
            </p:cNvPr>
            <p:cNvSpPr txBox="1">
              <a:spLocks/>
            </p:cNvSpPr>
            <p:nvPr/>
          </p:nvSpPr>
          <p:spPr>
            <a:xfrm>
              <a:off x="4111796" y="2154075"/>
              <a:ext cx="2769704" cy="1577625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VISION</a:t>
              </a:r>
            </a:p>
            <a:p>
              <a:pPr marL="0" indent="-11430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Focusing 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e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lliptical)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3.5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 = 1.5%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Platshållare för innehåll 5">
              <a:extLst>
                <a:ext uri="{FF2B5EF4-FFF2-40B4-BE49-F238E27FC236}">
                  <a16:creationId xmlns:a16="http://schemas.microsoft.com/office/drawing/2014/main" id="{E94626A9-3A81-38FC-B883-367854BA4489}"/>
                </a:ext>
              </a:extLst>
            </p:cNvPr>
            <p:cNvSpPr txBox="1">
              <a:spLocks/>
            </p:cNvSpPr>
            <p:nvPr/>
          </p:nvSpPr>
          <p:spPr>
            <a:xfrm>
              <a:off x="1012624" y="2154075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TOSCA </a:t>
              </a:r>
            </a:p>
            <a:p>
              <a:pPr marL="0" indent="-114300" algn="ctr">
                <a:spcBef>
                  <a:spcPts val="0"/>
                </a:spcBef>
                <a:buFont typeface="Segoe UI" panose="020B0502040204020203" pitchFamily="34" charset="0"/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Defocusing (flat)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0.7%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Platshållare för innehåll 5">
              <a:extLst>
                <a:ext uri="{FF2B5EF4-FFF2-40B4-BE49-F238E27FC236}">
                  <a16:creationId xmlns:a16="http://schemas.microsoft.com/office/drawing/2014/main" id="{1CAD66F4-B6D7-EE34-EF3B-F662CCA3102F}"/>
                </a:ext>
              </a:extLst>
            </p:cNvPr>
            <p:cNvSpPr txBox="1">
              <a:spLocks/>
            </p:cNvSpPr>
            <p:nvPr/>
          </p:nvSpPr>
          <p:spPr>
            <a:xfrm>
              <a:off x="7430361" y="2154075"/>
              <a:ext cx="2486286" cy="1735657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14300" algn="ctr">
                <a:buFont typeface="Segoe UI" panose="020B0502040204020203" pitchFamily="34" charset="0"/>
                <a:buNone/>
              </a:pPr>
              <a:r>
                <a:rPr lang="en-US" sz="18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VESPA        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Focusing (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parabolic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  <a:p>
              <a:pPr marL="228600" indent="-342900" algn="ctr">
                <a:spcBef>
                  <a:spcPts val="0"/>
                </a:spcBef>
                <a:buFont typeface="Symbol" panose="05050102010706020507" pitchFamily="18" charset="2"/>
                <a:buChar char="W"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= 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7.0 </a:t>
              </a:r>
              <a:r>
                <a:rPr lang="en-US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sr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E</a:t>
              </a:r>
              <a:r>
                <a:rPr lang="en-US" sz="1800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th.</a:t>
              </a:r>
              <a:r>
                <a:rPr 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Symbol" panose="05050102010706020507" pitchFamily="18" charset="2"/>
                </a:rPr>
                <a:t> = 0.8% Ei</a:t>
              </a:r>
              <a:endPara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AE81FF6-51DC-6A15-62BC-436EF278B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9915" y="3481329"/>
              <a:ext cx="2282439" cy="214520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58256D-2E60-3CDE-BC91-737A06D0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0942" y="3487547"/>
              <a:ext cx="2185125" cy="213898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1" name="Rubrik 1">
            <a:extLst>
              <a:ext uri="{FF2B5EF4-FFF2-40B4-BE49-F238E27FC236}">
                <a16:creationId xmlns:a16="http://schemas.microsoft.com/office/drawing/2014/main" id="{C65B3138-8562-B69B-A17C-FB5C963905E1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Wheel analyser design optimisation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D5233C7-43B5-5F11-2CC9-DD973D440C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Toward a 3</a:t>
            </a:r>
            <a:r>
              <a:rPr lang="en-GB" sz="1800" baseline="30000" dirty="0"/>
              <a:t>rd</a:t>
            </a:r>
            <a:r>
              <a:rPr lang="en-GB" sz="1800" dirty="0"/>
              <a:t> generation of the wheel geometry concept design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4DE2393-4D9F-21B3-9803-704A25C9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21</a:t>
            </a:fld>
            <a:endParaRPr lang="sv-SE" dirty="0"/>
          </a:p>
        </p:txBody>
      </p:sp>
      <p:sp>
        <p:nvSpPr>
          <p:cNvPr id="18" name="Platshållare för sidfot 3">
            <a:extLst>
              <a:ext uri="{FF2B5EF4-FFF2-40B4-BE49-F238E27FC236}">
                <a16:creationId xmlns:a16="http://schemas.microsoft.com/office/drawing/2014/main" id="{34A71E63-9B4E-D2D7-8A23-6D5F7AB2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8012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6E14-2079-303C-A8F3-790095125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D1A92-4482-D060-9E1F-AD879AC0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8347D-09DC-A891-E4C2-1D180A8EF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800" dirty="0"/>
              <a:t>Predicted (</a:t>
            </a:r>
            <a:r>
              <a:rPr lang="en-GB" sz="1800" dirty="0" err="1"/>
              <a:t>McStas</a:t>
            </a:r>
            <a:r>
              <a:rPr lang="en-GB" sz="1800" dirty="0"/>
              <a:t>) “per pixel” properties (37 PSD tubes with 5 mm pixel length)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7AD3D-BD58-8674-1A8A-ADEE72E0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36E0088-7B03-1DD9-661F-D1D429514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60866"/>
              </p:ext>
            </p:extLst>
          </p:nvPr>
        </p:nvGraphicFramePr>
        <p:xfrm>
          <a:off x="6878917" y="1697497"/>
          <a:ext cx="47632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920">
                  <a:extLst>
                    <a:ext uri="{9D8B030D-6E8A-4147-A177-3AD203B41FA5}">
                      <a16:colId xmlns:a16="http://schemas.microsoft.com/office/drawing/2014/main" val="2985483699"/>
                    </a:ext>
                  </a:extLst>
                </a:gridCol>
                <a:gridCol w="2002328">
                  <a:extLst>
                    <a:ext uri="{9D8B030D-6E8A-4147-A177-3AD203B41FA5}">
                      <a16:colId xmlns:a16="http://schemas.microsoft.com/office/drawing/2014/main" val="309668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Value</a:t>
                      </a:r>
                      <a:endParaRPr lang="en-GB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87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Detector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93.2%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895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Detector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95.6%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67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Filter transmission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78.8%</a:t>
                      </a:r>
                      <a:endParaRPr lang="en-GB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417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E2 (min – 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2.95 – 4.74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60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E2 (average)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3.89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791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Resolution at 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0.32% (*)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7494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DA81F02-DDD7-C5B3-ACBC-BBBFC6187BF9}"/>
              </a:ext>
            </a:extLst>
          </p:cNvPr>
          <p:cNvSpPr txBox="1"/>
          <p:nvPr/>
        </p:nvSpPr>
        <p:spPr>
          <a:xfrm>
            <a:off x="9260541" y="4726645"/>
            <a:ext cx="2584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(*) Missing contributions from tile thickness and detector electronics, approx. 0.5% total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E069E-FD92-A837-B31F-D621430F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71" y="1449253"/>
            <a:ext cx="5678746" cy="5026017"/>
          </a:xfrm>
          <a:prstGeom prst="rect">
            <a:avLst/>
          </a:prstGeom>
        </p:spPr>
      </p:pic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1C8D4004-0921-04D5-8B0C-29B76C9CF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17" y="4683574"/>
            <a:ext cx="2215902" cy="1636581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FBA7C909-DE8F-CC2D-EAC5-33CA8525354B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DD16C81D-E597-C86D-2373-31C135CD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1352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F5B6E-77D3-0439-0368-6E4C9B29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DB5E2-F1DD-0394-2AB6-F386E76D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040A8-957E-57F6-4DFD-FEA8A9F24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265366" cy="50707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Q-dependency, coverage &amp; resolution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2E18E-87CC-6247-9D13-26499E06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637E86-565F-E42B-5579-C81DB3F78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90"/>
          <a:stretch>
            <a:fillRect/>
          </a:stretch>
        </p:blipFill>
        <p:spPr>
          <a:xfrm>
            <a:off x="6877342" y="2768600"/>
            <a:ext cx="4031115" cy="3633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E0718A-D959-6421-5140-94CB1F1C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20" y="1761638"/>
            <a:ext cx="5265366" cy="464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EB4082-C4D3-33A3-94B6-87DE5224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76" y="1938449"/>
            <a:ext cx="2447276" cy="2237883"/>
          </a:xfrm>
          <a:prstGeom prst="rect">
            <a:avLst/>
          </a:prstGeom>
        </p:spPr>
      </p:pic>
      <p:sp>
        <p:nvSpPr>
          <p:cNvPr id="25" name="Rubrik 1">
            <a:extLst>
              <a:ext uri="{FF2B5EF4-FFF2-40B4-BE49-F238E27FC236}">
                <a16:creationId xmlns:a16="http://schemas.microsoft.com/office/drawing/2014/main" id="{6453699E-0EEF-15DA-6E87-49669691E978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26" name="Platshållare för sidfot 3">
            <a:extLst>
              <a:ext uri="{FF2B5EF4-FFF2-40B4-BE49-F238E27FC236}">
                <a16:creationId xmlns:a16="http://schemas.microsoft.com/office/drawing/2014/main" id="{74DB7AC8-E656-89CC-797E-10298C4B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A50F2C-B9B6-DDE8-21F6-CCB4964834AA}"/>
              </a:ext>
            </a:extLst>
          </p:cNvPr>
          <p:cNvGrpSpPr/>
          <p:nvPr/>
        </p:nvGrpSpPr>
        <p:grpSpPr>
          <a:xfrm>
            <a:off x="7553680" y="240125"/>
            <a:ext cx="2744288" cy="2429859"/>
            <a:chOff x="7553680" y="240125"/>
            <a:chExt cx="2744288" cy="24298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7F87BD-724E-A4DB-16D4-4048E8A4DCDB}"/>
                </a:ext>
              </a:extLst>
            </p:cNvPr>
            <p:cNvGrpSpPr/>
            <p:nvPr/>
          </p:nvGrpSpPr>
          <p:grpSpPr>
            <a:xfrm>
              <a:off x="7553680" y="240125"/>
              <a:ext cx="2635108" cy="2348087"/>
              <a:chOff x="7553680" y="138521"/>
              <a:chExt cx="2635108" cy="234808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7BE220-08BC-DFBB-68CA-76B70F927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6172" y="594042"/>
                <a:ext cx="1573454" cy="1874276"/>
              </a:xfrm>
              <a:prstGeom prst="rect">
                <a:avLst/>
              </a:prstGeom>
            </p:spPr>
          </p:pic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400D2BF7-4784-BAF1-89A3-2359A2B6263A}"/>
                  </a:ext>
                </a:extLst>
              </p:cNvPr>
              <p:cNvSpPr/>
              <p:nvPr/>
            </p:nvSpPr>
            <p:spPr>
              <a:xfrm rot="21364582">
                <a:off x="9228665" y="575753"/>
                <a:ext cx="677335" cy="1910855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rgbClr val="FF0000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D18849ED-5311-107E-7CF1-8DFF53BA578C}"/>
                  </a:ext>
                </a:extLst>
              </p:cNvPr>
              <p:cNvSpPr/>
              <p:nvPr/>
            </p:nvSpPr>
            <p:spPr>
              <a:xfrm rot="235418" flipH="1">
                <a:off x="7839869" y="575753"/>
                <a:ext cx="677335" cy="1910855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rgbClr val="FF0000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A4FA42D-87B4-0E22-0D8E-843421FA419E}"/>
                  </a:ext>
                </a:extLst>
              </p:cNvPr>
              <p:cNvSpPr txBox="1"/>
              <p:nvPr/>
            </p:nvSpPr>
            <p:spPr>
              <a:xfrm>
                <a:off x="9225255" y="156328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rgbClr val="FF0000"/>
                    </a:solidFill>
                  </a:rPr>
                  <a:t>E2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1B14569C-A3FD-F45B-F5A6-6442C83C2C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364582">
                <a:off x="9461421" y="316241"/>
                <a:ext cx="727367" cy="2052000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chemeClr val="accent1"/>
                </a:solidFill>
                <a:headEnd type="triangle" w="lg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C6CA8F52-DF9E-64AC-0805-349CBA2E8B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35418" flipH="1">
                <a:off x="7553680" y="363476"/>
                <a:ext cx="727367" cy="2052000"/>
              </a:xfrm>
              <a:prstGeom prst="arc">
                <a:avLst>
                  <a:gd name="adj1" fmla="val 16535463"/>
                  <a:gd name="adj2" fmla="val 3831851"/>
                </a:avLst>
              </a:prstGeom>
              <a:ln w="28575">
                <a:solidFill>
                  <a:schemeClr val="accent1"/>
                </a:solidFill>
                <a:headEnd type="non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335AAD0-D8C9-54F2-5CAE-D00DBD37F023}"/>
                  </a:ext>
                </a:extLst>
              </p:cNvPr>
              <p:cNvSpPr txBox="1"/>
              <p:nvPr/>
            </p:nvSpPr>
            <p:spPr>
              <a:xfrm>
                <a:off x="8112331" y="138521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accent1"/>
                    </a:solidFill>
                  </a:rPr>
                  <a:t>2</a:t>
                </a:r>
                <a:r>
                  <a:rPr lang="el-GR" sz="1800" dirty="0">
                    <a:solidFill>
                      <a:schemeClr val="accent1"/>
                    </a:solidFill>
                  </a:rPr>
                  <a:t>θ</a:t>
                </a:r>
                <a:endParaRPr lang="sv-SE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A63257F-7D66-6DEB-8689-DCE2C22EC7F6}"/>
                </a:ext>
              </a:extLst>
            </p:cNvPr>
            <p:cNvGrpSpPr/>
            <p:nvPr/>
          </p:nvGrpSpPr>
          <p:grpSpPr>
            <a:xfrm>
              <a:off x="8072742" y="2300652"/>
              <a:ext cx="2225226" cy="369332"/>
              <a:chOff x="8177842" y="2300652"/>
              <a:chExt cx="2225226" cy="369332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23CA9B8-79BC-EC4C-0010-C19190A5AF5C}"/>
                  </a:ext>
                </a:extLst>
              </p:cNvPr>
              <p:cNvCxnSpPr/>
              <p:nvPr/>
            </p:nvCxnSpPr>
            <p:spPr>
              <a:xfrm>
                <a:off x="8177842" y="2496431"/>
                <a:ext cx="1673524" cy="0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1D0E36E-3446-D0FF-9E32-AF0C7AF57798}"/>
                  </a:ext>
                </a:extLst>
              </p:cNvPr>
              <p:cNvSpPr txBox="1"/>
              <p:nvPr/>
            </p:nvSpPr>
            <p:spPr>
              <a:xfrm>
                <a:off x="9840856" y="2300652"/>
                <a:ext cx="5622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accent5"/>
                    </a:solidFill>
                  </a:rPr>
                  <a:t>n</a:t>
                </a:r>
                <a:endParaRPr lang="sv-SE" dirty="0">
                  <a:solidFill>
                    <a:schemeClr val="accent5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50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462BF-688F-6E6B-57D9-FAFB8B63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3426A-BF86-F7B1-2431-A0EFD162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E457FD-3DD6-BA61-7DFF-88471DE1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4672499" cy="507076"/>
          </a:xfrm>
        </p:spPr>
        <p:txBody>
          <a:bodyPr/>
          <a:lstStyle/>
          <a:p>
            <a:r>
              <a:rPr lang="en-GB" sz="1800" dirty="0"/>
              <a:t>Predicted beryllium filter performance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2C881C-73F3-BE6D-A6F7-56A0D3DA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6709C-18FF-0653-27CB-0FDE52608428}"/>
              </a:ext>
            </a:extLst>
          </p:cNvPr>
          <p:cNvSpPr txBox="1"/>
          <p:nvPr/>
        </p:nvSpPr>
        <p:spPr>
          <a:xfrm>
            <a:off x="1103709" y="1552606"/>
            <a:ext cx="45643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Assembly of Be wedges and Cd blades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Blades aligned on vertical divergence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(E&lt;5 meV) 78.8 %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</a:rPr>
              <a:t>Transmission (E&gt;5 meV) &lt;1e-4</a:t>
            </a:r>
          </a:p>
        </p:txBody>
      </p:sp>
      <p:pic>
        <p:nvPicPr>
          <p:cNvPr id="12" name="Picture 11" descr="A pink and blue line graph&#10;&#10;AI-generated content may be incorrect.">
            <a:extLst>
              <a:ext uri="{FF2B5EF4-FFF2-40B4-BE49-F238E27FC236}">
                <a16:creationId xmlns:a16="http://schemas.microsoft.com/office/drawing/2014/main" id="{42BC129E-C5A9-ACD2-60E0-C4BC8878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299" y="3614872"/>
            <a:ext cx="6007547" cy="2444096"/>
          </a:xfrm>
          <a:prstGeom prst="rect">
            <a:avLst/>
          </a:prstGeom>
        </p:spPr>
      </p:pic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D81E5103-A413-0223-4292-8F0FEBBF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62" y="3314492"/>
            <a:ext cx="4564389" cy="289321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4FC3CB1-36CC-6E25-2FC3-C1D7A1276C3F}"/>
              </a:ext>
            </a:extLst>
          </p:cNvPr>
          <p:cNvSpPr/>
          <p:nvPr/>
        </p:nvSpPr>
        <p:spPr>
          <a:xfrm>
            <a:off x="2120993" y="3674694"/>
            <a:ext cx="781276" cy="1558508"/>
          </a:xfrm>
          <a:prstGeom prst="roundRect">
            <a:avLst/>
          </a:prstGeom>
          <a:noFill/>
          <a:ln w="28575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A7892-84AE-0BC8-6CA0-1F717B2E5FE1}"/>
              </a:ext>
            </a:extLst>
          </p:cNvPr>
          <p:cNvSpPr txBox="1"/>
          <p:nvPr/>
        </p:nvSpPr>
        <p:spPr>
          <a:xfrm>
            <a:off x="2144587" y="3362075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99DC"/>
                </a:solidFill>
                <a:latin typeface="Segoe UI"/>
              </a:rPr>
              <a:t>~7e-5</a:t>
            </a:r>
            <a:endParaRPr lang="en-SE" sz="1400" dirty="0">
              <a:solidFill>
                <a:srgbClr val="0099DC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E0816C8-8864-98CE-E262-7DF6BB4B0A8B}"/>
              </a:ext>
            </a:extLst>
          </p:cNvPr>
          <p:cNvSpPr/>
          <p:nvPr/>
        </p:nvSpPr>
        <p:spPr>
          <a:xfrm>
            <a:off x="3993408" y="3674694"/>
            <a:ext cx="706780" cy="835580"/>
          </a:xfrm>
          <a:prstGeom prst="roundRect">
            <a:avLst/>
          </a:prstGeom>
          <a:noFill/>
          <a:ln w="28575">
            <a:solidFill>
              <a:srgbClr val="0099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F3C1DD-8924-A81D-55BE-E5FB3AAA14C0}"/>
              </a:ext>
            </a:extLst>
          </p:cNvPr>
          <p:cNvSpPr txBox="1"/>
          <p:nvPr/>
        </p:nvSpPr>
        <p:spPr>
          <a:xfrm>
            <a:off x="3938168" y="3384246"/>
            <a:ext cx="859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~5e-5</a:t>
            </a:r>
            <a:endParaRPr lang="en-SE" sz="1400" dirty="0">
              <a:solidFill>
                <a:srgbClr val="0099DC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0E40B5-C538-854D-BEAB-7412F4B3EB31}"/>
              </a:ext>
            </a:extLst>
          </p:cNvPr>
          <p:cNvSpPr/>
          <p:nvPr/>
        </p:nvSpPr>
        <p:spPr>
          <a:xfrm>
            <a:off x="2972873" y="3384136"/>
            <a:ext cx="949930" cy="112613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CAF5E-8531-A72D-2129-D3F43BA77DFB}"/>
              </a:ext>
            </a:extLst>
          </p:cNvPr>
          <p:cNvSpPr txBox="1"/>
          <p:nvPr/>
        </p:nvSpPr>
        <p:spPr>
          <a:xfrm>
            <a:off x="2688097" y="3049035"/>
            <a:ext cx="1540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~3e-5</a:t>
            </a:r>
            <a:endParaRPr lang="en-SE" sz="1400" dirty="0">
              <a:solidFill>
                <a:srgbClr val="00B05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B5B3A06-281B-775B-151F-F71A0E7EB7D2}"/>
              </a:ext>
            </a:extLst>
          </p:cNvPr>
          <p:cNvSpPr/>
          <p:nvPr/>
        </p:nvSpPr>
        <p:spPr>
          <a:xfrm>
            <a:off x="1248303" y="4572002"/>
            <a:ext cx="247211" cy="129041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EF067A-0BFE-1A48-B23B-05BD4D29A2E7}"/>
              </a:ext>
            </a:extLst>
          </p:cNvPr>
          <p:cNvSpPr txBox="1"/>
          <p:nvPr/>
        </p:nvSpPr>
        <p:spPr>
          <a:xfrm>
            <a:off x="925782" y="4264225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~3e-4</a:t>
            </a:r>
            <a:endParaRPr lang="en-SE" sz="1400" dirty="0">
              <a:solidFill>
                <a:srgbClr val="FFC00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C1F73A2-D22C-3469-39E1-261C20E81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793" y="1132470"/>
            <a:ext cx="2008171" cy="2122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5A6BFC-3149-0762-4DBE-5CEA0DC17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518" y="853555"/>
            <a:ext cx="1698461" cy="2635739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42AFB0A-82A8-706A-4DFC-14B74F34BC46}"/>
              </a:ext>
            </a:extLst>
          </p:cNvPr>
          <p:cNvSpPr/>
          <p:nvPr/>
        </p:nvSpPr>
        <p:spPr>
          <a:xfrm>
            <a:off x="1592718" y="4319901"/>
            <a:ext cx="469071" cy="129041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BD2DDB-5770-D1A4-D128-33D426BA90EB}"/>
              </a:ext>
            </a:extLst>
          </p:cNvPr>
          <p:cNvSpPr txBox="1"/>
          <p:nvPr/>
        </p:nvSpPr>
        <p:spPr>
          <a:xfrm>
            <a:off x="1449163" y="4032232"/>
            <a:ext cx="7872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  <a:latin typeface="Segoe UI"/>
              </a:rPr>
              <a:t>~1e-4</a:t>
            </a:r>
            <a:endParaRPr lang="en-SE" sz="1400" dirty="0">
              <a:solidFill>
                <a:srgbClr val="FFC00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54AB2A-523B-230E-5EEE-3CBEC31D864B}"/>
              </a:ext>
            </a:extLst>
          </p:cNvPr>
          <p:cNvCxnSpPr/>
          <p:nvPr/>
        </p:nvCxnSpPr>
        <p:spPr>
          <a:xfrm>
            <a:off x="6486258" y="4674550"/>
            <a:ext cx="1298961" cy="85457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D6F4AE2-E55C-4EAE-0586-85959947213B}"/>
              </a:ext>
            </a:extLst>
          </p:cNvPr>
          <p:cNvSpPr txBox="1"/>
          <p:nvPr/>
        </p:nvSpPr>
        <p:spPr>
          <a:xfrm>
            <a:off x="5947176" y="5104441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128 mm</a:t>
            </a:r>
            <a:endParaRPr lang="en-SE" sz="1200" dirty="0">
              <a:solidFill>
                <a:srgbClr val="00B05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A35FCB-A80E-0513-2211-991C277472AE}"/>
              </a:ext>
            </a:extLst>
          </p:cNvPr>
          <p:cNvCxnSpPr>
            <a:cxnSpLocks/>
          </p:cNvCxnSpPr>
          <p:nvPr/>
        </p:nvCxnSpPr>
        <p:spPr>
          <a:xfrm>
            <a:off x="6867089" y="4510274"/>
            <a:ext cx="918130" cy="10188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3AD9B8E-43B0-06A8-70F8-98299DC05341}"/>
              </a:ext>
            </a:extLst>
          </p:cNvPr>
          <p:cNvSpPr txBox="1"/>
          <p:nvPr/>
        </p:nvSpPr>
        <p:spPr>
          <a:xfrm>
            <a:off x="5857097" y="4128733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118 mm</a:t>
            </a:r>
            <a:endParaRPr lang="en-SE" sz="1200" dirty="0">
              <a:solidFill>
                <a:srgbClr val="FF0000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ACE1CA-F4F4-046A-AF28-1CA7938AA0A2}"/>
              </a:ext>
            </a:extLst>
          </p:cNvPr>
          <p:cNvCxnSpPr>
            <a:cxnSpLocks/>
          </p:cNvCxnSpPr>
          <p:nvPr/>
        </p:nvCxnSpPr>
        <p:spPr>
          <a:xfrm>
            <a:off x="9947877" y="3836935"/>
            <a:ext cx="1153110" cy="168913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5C8DA7C-1504-5A35-1106-D3D8E38B6F97}"/>
              </a:ext>
            </a:extLst>
          </p:cNvPr>
          <p:cNvSpPr txBox="1"/>
          <p:nvPr/>
        </p:nvSpPr>
        <p:spPr>
          <a:xfrm>
            <a:off x="10071007" y="4446131"/>
            <a:ext cx="17320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175 mm</a:t>
            </a:r>
            <a:endParaRPr lang="en-SE" sz="1200" dirty="0">
              <a:solidFill>
                <a:srgbClr val="00B050"/>
              </a:solidFill>
            </a:endParaRP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57BF40C-6380-CBE7-B9AF-96813914F517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wheel analyser</a:t>
            </a:r>
          </a:p>
        </p:txBody>
      </p: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5DDAFF2C-3A38-20CD-CE6E-7B71D33E3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273710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11CC2-EAAD-39FA-B879-0FA0C3CB5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F6F2F-E30A-C012-B885-14739837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66B5E-A042-F93E-5D00-F31F4E86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2026-04-14</a:t>
            </a:fld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436569-27E8-4F8E-D331-96C0A5639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5797423" cy="827558"/>
          </a:xfrm>
        </p:spPr>
        <p:txBody>
          <a:bodyPr/>
          <a:lstStyle/>
          <a:p>
            <a:r>
              <a:rPr lang="en-GB" dirty="0"/>
              <a:t>From scientific design to engineering design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775E8B6-03C1-717D-1336-E56A9347051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 highlights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3A286C-B084-675C-B207-525D73CCBF89}"/>
              </a:ext>
            </a:extLst>
          </p:cNvPr>
          <p:cNvGrpSpPr/>
          <p:nvPr/>
        </p:nvGrpSpPr>
        <p:grpSpPr>
          <a:xfrm>
            <a:off x="1307875" y="1831480"/>
            <a:ext cx="4550166" cy="4416125"/>
            <a:chOff x="5013091" y="1748622"/>
            <a:chExt cx="4550166" cy="44161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8DBA5D-DD59-13D4-92A1-D233BB6FE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3091" y="1748622"/>
              <a:ext cx="2094326" cy="44161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2AB1AB-2543-3C94-F055-2C12FF5D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386" y="1748622"/>
              <a:ext cx="2421871" cy="441612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5C383-5AD9-0888-1F08-8B68C7C288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26" b="89876" l="6367" r="346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7877" y="1831479"/>
            <a:ext cx="2094326" cy="441612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54DC0C-085B-3F7D-083E-914328E1ECE7}"/>
              </a:ext>
            </a:extLst>
          </p:cNvPr>
          <p:cNvSpPr/>
          <p:nvPr/>
        </p:nvSpPr>
        <p:spPr>
          <a:xfrm>
            <a:off x="2198247" y="2014640"/>
            <a:ext cx="802567" cy="2289289"/>
          </a:xfrm>
          <a:custGeom>
            <a:avLst/>
            <a:gdLst>
              <a:gd name="connsiteX0" fmla="*/ 378259 w 802567"/>
              <a:gd name="connsiteY0" fmla="*/ 2289289 h 2289289"/>
              <a:gd name="connsiteX1" fmla="*/ 802567 w 802567"/>
              <a:gd name="connsiteY1" fmla="*/ 1644604 h 2289289"/>
              <a:gd name="connsiteX2" fmla="*/ 802567 w 802567"/>
              <a:gd name="connsiteY2" fmla="*/ 0 h 2289289"/>
              <a:gd name="connsiteX3" fmla="*/ 3289 w 802567"/>
              <a:gd name="connsiteY3" fmla="*/ 555876 h 2289289"/>
              <a:gd name="connsiteX4" fmla="*/ 0 w 802567"/>
              <a:gd name="connsiteY4" fmla="*/ 1019654 h 2289289"/>
              <a:gd name="connsiteX5" fmla="*/ 378259 w 802567"/>
              <a:gd name="connsiteY5" fmla="*/ 2289289 h 22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567" h="2289289">
                <a:moveTo>
                  <a:pt x="378259" y="2289289"/>
                </a:moveTo>
                <a:lnTo>
                  <a:pt x="802567" y="1644604"/>
                </a:lnTo>
                <a:lnTo>
                  <a:pt x="802567" y="0"/>
                </a:lnTo>
                <a:lnTo>
                  <a:pt x="3289" y="555876"/>
                </a:lnTo>
                <a:cubicBezTo>
                  <a:pt x="2193" y="710469"/>
                  <a:pt x="1096" y="865061"/>
                  <a:pt x="0" y="1019654"/>
                </a:cubicBezTo>
                <a:lnTo>
                  <a:pt x="378259" y="2289289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4559E2-744B-E2A2-E552-D2CEAB9E515E}"/>
              </a:ext>
            </a:extLst>
          </p:cNvPr>
          <p:cNvSpPr/>
          <p:nvPr/>
        </p:nvSpPr>
        <p:spPr>
          <a:xfrm>
            <a:off x="3076466" y="1962012"/>
            <a:ext cx="49338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3B4877-8687-142A-2096-5E789DE160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96" b="89965" l="3371" r="55538">
                        <a14:backgroundMark x1="26806" y1="32746" x2="47352" y2="49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6170" y="1831478"/>
            <a:ext cx="2421871" cy="4416125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1F08E57-3494-A766-EB6B-4464141DBBCE}"/>
              </a:ext>
            </a:extLst>
          </p:cNvPr>
          <p:cNvSpPr/>
          <p:nvPr/>
        </p:nvSpPr>
        <p:spPr>
          <a:xfrm>
            <a:off x="3884583" y="2029476"/>
            <a:ext cx="1533525" cy="2276475"/>
          </a:xfrm>
          <a:custGeom>
            <a:avLst/>
            <a:gdLst>
              <a:gd name="connsiteX0" fmla="*/ 823913 w 1533525"/>
              <a:gd name="connsiteY0" fmla="*/ 0 h 2276475"/>
              <a:gd name="connsiteX1" fmla="*/ 0 w 1533525"/>
              <a:gd name="connsiteY1" fmla="*/ 538162 h 2276475"/>
              <a:gd name="connsiteX2" fmla="*/ 38100 w 1533525"/>
              <a:gd name="connsiteY2" fmla="*/ 985837 h 2276475"/>
              <a:gd name="connsiteX3" fmla="*/ 757238 w 1533525"/>
              <a:gd name="connsiteY3" fmla="*/ 2271712 h 2276475"/>
              <a:gd name="connsiteX4" fmla="*/ 1133475 w 1533525"/>
              <a:gd name="connsiteY4" fmla="*/ 2276475 h 2276475"/>
              <a:gd name="connsiteX5" fmla="*/ 1428750 w 1533525"/>
              <a:gd name="connsiteY5" fmla="*/ 1943100 h 2276475"/>
              <a:gd name="connsiteX6" fmla="*/ 1509713 w 1533525"/>
              <a:gd name="connsiteY6" fmla="*/ 1633537 h 2276475"/>
              <a:gd name="connsiteX7" fmla="*/ 1533525 w 1533525"/>
              <a:gd name="connsiteY7" fmla="*/ 1409700 h 2276475"/>
              <a:gd name="connsiteX8" fmla="*/ 1057275 w 1533525"/>
              <a:gd name="connsiteY8" fmla="*/ 1409700 h 2276475"/>
              <a:gd name="connsiteX9" fmla="*/ 1047750 w 1533525"/>
              <a:gd name="connsiteY9" fmla="*/ 4762 h 2276475"/>
              <a:gd name="connsiteX10" fmla="*/ 823913 w 1533525"/>
              <a:gd name="connsiteY10" fmla="*/ 0 h 227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3525" h="2276475">
                <a:moveTo>
                  <a:pt x="823913" y="0"/>
                </a:moveTo>
                <a:lnTo>
                  <a:pt x="0" y="538162"/>
                </a:lnTo>
                <a:lnTo>
                  <a:pt x="38100" y="985837"/>
                </a:lnTo>
                <a:lnTo>
                  <a:pt x="757238" y="2271712"/>
                </a:lnTo>
                <a:lnTo>
                  <a:pt x="1133475" y="2276475"/>
                </a:lnTo>
                <a:lnTo>
                  <a:pt x="1428750" y="1943100"/>
                </a:lnTo>
                <a:lnTo>
                  <a:pt x="1509713" y="1633537"/>
                </a:lnTo>
                <a:lnTo>
                  <a:pt x="1533525" y="1409700"/>
                </a:lnTo>
                <a:lnTo>
                  <a:pt x="1057275" y="1409700"/>
                </a:lnTo>
                <a:lnTo>
                  <a:pt x="1047750" y="4762"/>
                </a:lnTo>
                <a:lnTo>
                  <a:pt x="823913" y="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5CB7972-F915-5F9B-9A04-544B4ECCBB87}"/>
              </a:ext>
            </a:extLst>
          </p:cNvPr>
          <p:cNvSpPr/>
          <p:nvPr/>
        </p:nvSpPr>
        <p:spPr>
          <a:xfrm>
            <a:off x="5470496" y="2019951"/>
            <a:ext cx="76200" cy="804862"/>
          </a:xfrm>
          <a:custGeom>
            <a:avLst/>
            <a:gdLst>
              <a:gd name="connsiteX0" fmla="*/ 0 w 76200"/>
              <a:gd name="connsiteY0" fmla="*/ 0 h 804862"/>
              <a:gd name="connsiteX1" fmla="*/ 76200 w 76200"/>
              <a:gd name="connsiteY1" fmla="*/ 9525 h 804862"/>
              <a:gd name="connsiteX2" fmla="*/ 0 w 76200"/>
              <a:gd name="connsiteY2" fmla="*/ 804862 h 804862"/>
              <a:gd name="connsiteX3" fmla="*/ 0 w 76200"/>
              <a:gd name="connsiteY3" fmla="*/ 0 h 80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" h="804862">
                <a:moveTo>
                  <a:pt x="0" y="0"/>
                </a:moveTo>
                <a:lnTo>
                  <a:pt x="76200" y="9525"/>
                </a:lnTo>
                <a:lnTo>
                  <a:pt x="0" y="804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929A12-DEDE-1E79-3A3D-C44C93CC7B87}"/>
              </a:ext>
            </a:extLst>
          </p:cNvPr>
          <p:cNvSpPr/>
          <p:nvPr/>
        </p:nvSpPr>
        <p:spPr>
          <a:xfrm>
            <a:off x="4932333" y="1977244"/>
            <a:ext cx="538163" cy="1457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6F46C9-32EE-899A-9AC5-946C2EE2BEDC}"/>
              </a:ext>
            </a:extLst>
          </p:cNvPr>
          <p:cNvCxnSpPr>
            <a:cxnSpLocks/>
          </p:cNvCxnSpPr>
          <p:nvPr/>
        </p:nvCxnSpPr>
        <p:spPr>
          <a:xfrm flipH="1" flipV="1">
            <a:off x="1064924" y="1962012"/>
            <a:ext cx="10684" cy="405134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1DB42B-ED8F-27ED-587F-3DC2F2DA7A7B}"/>
              </a:ext>
            </a:extLst>
          </p:cNvPr>
          <p:cNvSpPr txBox="1"/>
          <p:nvPr/>
        </p:nvSpPr>
        <p:spPr>
          <a:xfrm rot="16200000">
            <a:off x="396171" y="385487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760mm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6F50FE-0472-34BF-3140-B492683F52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2" r="922"/>
          <a:stretch/>
        </p:blipFill>
        <p:spPr>
          <a:xfrm>
            <a:off x="5285254" y="4149730"/>
            <a:ext cx="1523814" cy="156690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425A5A-420B-056A-EA92-6C4F371D69B2}"/>
              </a:ext>
            </a:extLst>
          </p:cNvPr>
          <p:cNvCxnSpPr>
            <a:stCxn id="23" idx="8"/>
          </p:cNvCxnSpPr>
          <p:nvPr/>
        </p:nvCxnSpPr>
        <p:spPr>
          <a:xfrm>
            <a:off x="4941858" y="3439176"/>
            <a:ext cx="343396" cy="22774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125C85-7E09-BA17-00F2-6107BFEBA1FD}"/>
              </a:ext>
            </a:extLst>
          </p:cNvPr>
          <p:cNvCxnSpPr/>
          <p:nvPr/>
        </p:nvCxnSpPr>
        <p:spPr>
          <a:xfrm>
            <a:off x="5470496" y="2014640"/>
            <a:ext cx="1338572" cy="21350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875906-EB69-1DC2-EB16-3FE8B32467F6}"/>
              </a:ext>
            </a:extLst>
          </p:cNvPr>
          <p:cNvGrpSpPr>
            <a:grpSpLocks noChangeAspect="1"/>
          </p:cNvGrpSpPr>
          <p:nvPr/>
        </p:nvGrpSpPr>
        <p:grpSpPr>
          <a:xfrm>
            <a:off x="6790942" y="1725281"/>
            <a:ext cx="5001350" cy="4271986"/>
            <a:chOff x="5438581" y="369974"/>
            <a:chExt cx="6098832" cy="520941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973419-BBB4-2BFD-8B90-B0E7D39BE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37" t="9616"/>
            <a:stretch>
              <a:fillRect/>
            </a:stretch>
          </p:blipFill>
          <p:spPr>
            <a:xfrm>
              <a:off x="5438581" y="369974"/>
              <a:ext cx="3469484" cy="51974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6360DB-1DF0-7695-8D41-903F9071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441" t="9616" r="12256"/>
            <a:stretch>
              <a:fillRect/>
            </a:stretch>
          </p:blipFill>
          <p:spPr>
            <a:xfrm flipH="1">
              <a:off x="8584092" y="381920"/>
              <a:ext cx="2953321" cy="5197473"/>
            </a:xfrm>
            <a:prstGeom prst="rect">
              <a:avLst/>
            </a:prstGeom>
          </p:spPr>
        </p:pic>
      </p:grpSp>
      <p:sp>
        <p:nvSpPr>
          <p:cNvPr id="34" name="Platshållare för sidfot 3">
            <a:extLst>
              <a:ext uri="{FF2B5EF4-FFF2-40B4-BE49-F238E27FC236}">
                <a16:creationId xmlns:a16="http://schemas.microsoft.com/office/drawing/2014/main" id="{508C1756-B8D0-788F-ABAB-6BA30CBA5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6723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16566-7BA8-B604-1C76-3AECD5F4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F1DFA-E830-FCCB-4963-E6A8342C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0" name="Platshållare för innehåll 5">
            <a:extLst>
              <a:ext uri="{FF2B5EF4-FFF2-40B4-BE49-F238E27FC236}">
                <a16:creationId xmlns:a16="http://schemas.microsoft.com/office/drawing/2014/main" id="{8E20EEC3-C324-BF24-7F05-0644C1F8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7" y="1562400"/>
            <a:ext cx="5919136" cy="4246729"/>
          </a:xfrm>
        </p:spPr>
        <p:txBody>
          <a:bodyPr/>
          <a:lstStyle/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instruments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TOSCA 	@ISIS, UK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VISION 	@SNS, TN, USA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Lagrange 	@ILL, France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FANS		@NIST, MD, USA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NERA 	@FLNP, Russia</a:t>
            </a:r>
          </a:p>
          <a:p>
            <a:pPr marL="0" indent="-114300">
              <a:spcBef>
                <a:spcPts val="2400"/>
              </a:spcBef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Upcoming instruments &amp; upgrades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 	@ESS, Sweden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TOSCA+ 	@ISIS, UK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iMovies 	@CSNS, China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BJN 		@FLNP, Russia</a:t>
            </a:r>
          </a:p>
          <a:p>
            <a:pPr marL="3600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IN8(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?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	@ILL, France</a:t>
            </a:r>
          </a:p>
          <a:p>
            <a:pPr marL="3600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B-WAVES(?) 	@STS, TN, USA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FD6B3B-6269-402B-F2B3-2DE8CD0D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001" y="3844361"/>
            <a:ext cx="3767371" cy="2150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C1F45F-8C71-436F-B740-38D01228E023}"/>
              </a:ext>
            </a:extLst>
          </p:cNvPr>
          <p:cNvSpPr txBox="1"/>
          <p:nvPr/>
        </p:nvSpPr>
        <p:spPr>
          <a:xfrm>
            <a:off x="8701881" y="6000100"/>
            <a:ext cx="275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NERA, </a:t>
            </a:r>
            <a:r>
              <a:rPr lang="en-GB" sz="1400" dirty="0" err="1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Natkaniec</a:t>
            </a: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J. Phys. Conf. Ser.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554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(2014) 012002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F5D448-996A-F9EE-C421-EE5CDA76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236" y="3799805"/>
            <a:ext cx="3140698" cy="2157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0174B4-DF66-F84F-4F2B-DD47C997895F}"/>
              </a:ext>
            </a:extLst>
          </p:cNvPr>
          <p:cNvSpPr txBox="1"/>
          <p:nvPr/>
        </p:nvSpPr>
        <p:spPr>
          <a:xfrm>
            <a:off x="4981470" y="6000100"/>
            <a:ext cx="3287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LAGRANGE, Jiménez-Ruiz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J. Phys. Conf. Ser.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549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(2014) 012004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947ED-4128-F629-96C9-E97C7E01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273" y="1651470"/>
            <a:ext cx="2578433" cy="19437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904B7-4862-704A-83FF-E619F0226619}"/>
              </a:ext>
            </a:extLst>
          </p:cNvPr>
          <p:cNvSpPr txBox="1"/>
          <p:nvPr/>
        </p:nvSpPr>
        <p:spPr>
          <a:xfrm>
            <a:off x="9031265" y="2018678"/>
            <a:ext cx="2917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VISION, </a:t>
            </a:r>
            <a:r>
              <a:rPr lang="en-GB" sz="1400" dirty="0">
                <a:latin typeface="+mj-lt"/>
              </a:rPr>
              <a:t>https://neutrons.ornl.gov/vision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Seeger et al., 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Nucl. Instrum. Methods Phys. Res. A. </a:t>
            </a:r>
            <a:r>
              <a:rPr lang="en-GB" sz="1400" b="1" i="0" dirty="0">
                <a:solidFill>
                  <a:srgbClr val="202124"/>
                </a:solidFill>
                <a:effectLst/>
                <a:latin typeface="+mj-lt"/>
              </a:rPr>
              <a:t>604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(2009) 719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3952071-CF30-96F7-D622-11A675B4E80D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Spectrometers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DE6EE3E-54BA-6BD6-DA9A-0C78698D35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International landscape of NVS instruments</a:t>
            </a:r>
          </a:p>
        </p:txBody>
      </p:sp>
      <p:sp>
        <p:nvSpPr>
          <p:cNvPr id="20" name="Platshållare för sidfot 3">
            <a:extLst>
              <a:ext uri="{FF2B5EF4-FFF2-40B4-BE49-F238E27FC236}">
                <a16:creationId xmlns:a16="http://schemas.microsoft.com/office/drawing/2014/main" id="{F9094FE4-F649-668F-6CF7-0D0580CC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7581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5FD9739A-2FCC-FE97-866A-190D1555EE7C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Vibrational Spectroscopy (NVS)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6529F8-8968-0A9C-3AC3-D9000E8C96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Or Incoherent INS =</a:t>
            </a:r>
            <a:r>
              <a:rPr lang="en-US" sz="1800" dirty="0"/>
              <a:t>Neutron analogue to optical spectroscopy (FT-infrared/Raman)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FF1DFA-E830-FCCB-4963-E6A8342C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5101EA79-B787-59E7-7651-284B63341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398"/>
            <a:ext cx="7071034" cy="4912871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to hydrogen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selection rules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Non-destructive (no energy deposition)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Penetrability of neutrons through many materials (complex sample environments possible, probing bulk sample)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Quantitative method: simplicity of neutron-nucleus interaction allows calculation of intensities </a:t>
            </a:r>
          </a:p>
          <a:p>
            <a:pPr lvl="1">
              <a:buFont typeface="Wingdings" panose="05000000000000000000" pitchFamily="2" charset="2"/>
              <a:buChar char="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the “fingerprint” region: 480 – 1800 cm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(60 – 220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meV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144000" lvl="1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Poor resolution (1-3% of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E)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compared to optical spectroscopies</a:t>
            </a: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large amount of sample compared to optical spectroscopies (0.1-1g, depends on </a:t>
            </a:r>
            <a:r>
              <a:rPr 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GB" sz="18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Font typeface="Segoe UI" panose="020B0502040204020203" pitchFamily="34" charset="0"/>
              <a:buChar char="×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temperature measurements (intensity quickly drops with 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due to Debye-Waller factor)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DCD318-8E3D-5F67-A317-FF2E44A51132}"/>
              </a:ext>
            </a:extLst>
          </p:cNvPr>
          <p:cNvGrpSpPr/>
          <p:nvPr/>
        </p:nvGrpSpPr>
        <p:grpSpPr>
          <a:xfrm>
            <a:off x="8417750" y="1748208"/>
            <a:ext cx="3542666" cy="3077310"/>
            <a:chOff x="8417750" y="1761090"/>
            <a:chExt cx="3542666" cy="30773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8B42BA-A358-D6D6-75F6-BAB107B2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17750" y="2453411"/>
              <a:ext cx="3542666" cy="23849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2F1073-6AD2-1C44-11B6-8028992929A3}"/>
                </a:ext>
              </a:extLst>
            </p:cNvPr>
            <p:cNvSpPr txBox="1"/>
            <p:nvPr/>
          </p:nvSpPr>
          <p:spPr>
            <a:xfrm>
              <a:off x="8635285" y="2084079"/>
              <a:ext cx="3251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IR  </a:t>
              </a:r>
              <a:r>
                <a:rPr lang="en-US" sz="1600" dirty="0">
                  <a:solidFill>
                    <a:srgbClr val="0070C0"/>
                  </a:solidFill>
                </a:rPr>
                <a:t>Raman </a:t>
              </a:r>
              <a:r>
                <a:rPr lang="en-US" sz="1600" dirty="0">
                  <a:solidFill>
                    <a:schemeClr val="accent6"/>
                  </a:solidFill>
                </a:rPr>
                <a:t>NVS</a:t>
              </a:r>
              <a:endParaRPr lang="en-SE" sz="1600" dirty="0">
                <a:solidFill>
                  <a:schemeClr val="accent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12ACFC-E9F9-E5DF-7FF3-98EB26D1444B}"/>
                </a:ext>
              </a:extLst>
            </p:cNvPr>
            <p:cNvSpPr txBox="1"/>
            <p:nvPr/>
          </p:nvSpPr>
          <p:spPr>
            <a:xfrm>
              <a:off x="8668551" y="1761090"/>
              <a:ext cx="32519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2,5-diiodothiophene</a:t>
              </a:r>
              <a:endParaRPr lang="en-SE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C8ED8AB-88A2-6027-0199-F10E68BAF08B}"/>
              </a:ext>
            </a:extLst>
          </p:cNvPr>
          <p:cNvSpPr txBox="1"/>
          <p:nvPr/>
        </p:nvSpPr>
        <p:spPr>
          <a:xfrm>
            <a:off x="8769449" y="1490080"/>
            <a:ext cx="2995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Parker et al. JPCC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121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CMU Serif" panose="02000603000000000000" pitchFamily="2" charset="0"/>
                <a:cs typeface="CMU Serif" panose="02000603000000000000" pitchFamily="2" charset="0"/>
              </a:rPr>
              <a:t> (2017) 12636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4406025-D8DB-AF80-EF32-386AD54A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55285BF-7EEF-60E9-6E40-C2A8BD97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BD5AAE-186D-929A-6189-C6EC94BBE87D}"/>
              </a:ext>
            </a:extLst>
          </p:cNvPr>
          <p:cNvCxnSpPr/>
          <p:nvPr/>
        </p:nvCxnSpPr>
        <p:spPr>
          <a:xfrm>
            <a:off x="2645225" y="4747390"/>
            <a:ext cx="312019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94EC8-8C71-2C86-44B2-2803B31F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1B57F9-EBBC-814A-A447-3184911D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59016FC5-74D7-66EF-0349-4CD1353BD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400"/>
            <a:ext cx="9878401" cy="128837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Broad science case in chemistry, focus on catalysis &amp; energy materials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90% of measurements at base temperature (&lt;10K) = </a:t>
            </a:r>
            <a:r>
              <a:rPr lang="en-US" sz="1800" dirty="0">
                <a:solidFill>
                  <a:schemeClr val="accent1"/>
                </a:solidFill>
              </a:rPr>
              <a:t>fast cooling CCR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always installed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90% of measurements &lt;20 minutes in standard cans = high-capacity </a:t>
            </a:r>
            <a:r>
              <a:rPr lang="en-US" sz="1800" dirty="0">
                <a:solidFill>
                  <a:schemeClr val="accent1"/>
                </a:solidFill>
              </a:rPr>
              <a:t>sample changer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76573F-A714-3DBD-DD7D-440C54CA90F1}"/>
              </a:ext>
            </a:extLst>
          </p:cNvPr>
          <p:cNvGrpSpPr/>
          <p:nvPr/>
        </p:nvGrpSpPr>
        <p:grpSpPr>
          <a:xfrm>
            <a:off x="2799017" y="3048607"/>
            <a:ext cx="6593966" cy="3308109"/>
            <a:chOff x="2799017" y="3048607"/>
            <a:chExt cx="6593966" cy="33081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36EB838-78C5-1CC0-1D50-257BBBBA4F15}"/>
                </a:ext>
              </a:extLst>
            </p:cNvPr>
            <p:cNvGrpSpPr/>
            <p:nvPr/>
          </p:nvGrpSpPr>
          <p:grpSpPr>
            <a:xfrm>
              <a:off x="2799017" y="3048607"/>
              <a:ext cx="6593966" cy="3308109"/>
              <a:chOff x="2799017" y="3048607"/>
              <a:chExt cx="6593966" cy="33081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2EE3F8F-ABF1-2C76-C19B-EE73D72F2096}"/>
                  </a:ext>
                </a:extLst>
              </p:cNvPr>
              <p:cNvGrpSpPr/>
              <p:nvPr/>
            </p:nvGrpSpPr>
            <p:grpSpPr>
              <a:xfrm>
                <a:off x="2799017" y="3048607"/>
                <a:ext cx="6593966" cy="3308109"/>
                <a:chOff x="2799017" y="3048607"/>
                <a:chExt cx="6593966" cy="330810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C685B0A-D5F2-143F-BA33-A288D37D0854}"/>
                    </a:ext>
                  </a:extLst>
                </p:cNvPr>
                <p:cNvGrpSpPr/>
                <p:nvPr/>
              </p:nvGrpSpPr>
              <p:grpSpPr>
                <a:xfrm>
                  <a:off x="2799017" y="3048607"/>
                  <a:ext cx="6593966" cy="3308109"/>
                  <a:chOff x="2799017" y="3048607"/>
                  <a:chExt cx="6593966" cy="3308109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8672D96B-5FFA-A032-56FB-62FE9D84E4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799017" y="3048607"/>
                    <a:ext cx="6593966" cy="3308109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9CEAB78A-1F74-C7C2-121D-7C4482D01B41}"/>
                      </a:ext>
                    </a:extLst>
                  </p:cNvPr>
                  <p:cNvSpPr/>
                  <p:nvPr/>
                </p:nvSpPr>
                <p:spPr>
                  <a:xfrm>
                    <a:off x="6367717" y="3301993"/>
                    <a:ext cx="1503295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764E4B2F-0D09-7096-82E6-EE491B29887B}"/>
                      </a:ext>
                    </a:extLst>
                  </p:cNvPr>
                  <p:cNvSpPr/>
                  <p:nvPr/>
                </p:nvSpPr>
                <p:spPr>
                  <a:xfrm>
                    <a:off x="7125340" y="4446488"/>
                    <a:ext cx="2215884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31A1B98-736E-4A5A-2CFC-35533FBE993C}"/>
                      </a:ext>
                    </a:extLst>
                  </p:cNvPr>
                  <p:cNvSpPr/>
                  <p:nvPr/>
                </p:nvSpPr>
                <p:spPr>
                  <a:xfrm>
                    <a:off x="7069952" y="4787148"/>
                    <a:ext cx="2163695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18C8E328-161B-F103-E49C-EEF03F74ABA7}"/>
                      </a:ext>
                    </a:extLst>
                  </p:cNvPr>
                  <p:cNvSpPr/>
                  <p:nvPr/>
                </p:nvSpPr>
                <p:spPr>
                  <a:xfrm>
                    <a:off x="6206353" y="5752348"/>
                    <a:ext cx="1515248" cy="144000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2253B1D3-D283-D287-92E3-87BE9A1ED671}"/>
                      </a:ext>
                    </a:extLst>
                  </p:cNvPr>
                  <p:cNvSpPr/>
                  <p:nvPr/>
                </p:nvSpPr>
                <p:spPr>
                  <a:xfrm>
                    <a:off x="6330256" y="3269123"/>
                    <a:ext cx="1576615" cy="216000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4CCB8E06-2850-8F51-EE55-36912D6A5D7D}"/>
                      </a:ext>
                    </a:extLst>
                  </p:cNvPr>
                  <p:cNvSpPr/>
                  <p:nvPr/>
                </p:nvSpPr>
                <p:spPr>
                  <a:xfrm>
                    <a:off x="3286847" y="5247336"/>
                    <a:ext cx="1503295" cy="144000"/>
                  </a:xfrm>
                  <a:prstGeom prst="rect">
                    <a:avLst/>
                  </a:prstGeom>
                  <a:noFill/>
                  <a:ln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264F55B-781A-28B1-BF4F-1ABED8197B29}"/>
                    </a:ext>
                  </a:extLst>
                </p:cNvPr>
                <p:cNvSpPr/>
                <p:nvPr/>
              </p:nvSpPr>
              <p:spPr>
                <a:xfrm>
                  <a:off x="6917656" y="3798046"/>
                  <a:ext cx="1724320" cy="144000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1DF1592-59C7-D334-5996-DEB40794BB72}"/>
                    </a:ext>
                  </a:extLst>
                </p:cNvPr>
                <p:cNvSpPr/>
                <p:nvPr/>
              </p:nvSpPr>
              <p:spPr>
                <a:xfrm>
                  <a:off x="6723422" y="3538070"/>
                  <a:ext cx="1368721" cy="14400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FBE593-2E63-BACE-1EF9-4FABE5CAAE92}"/>
                  </a:ext>
                </a:extLst>
              </p:cNvPr>
              <p:cNvSpPr/>
              <p:nvPr/>
            </p:nvSpPr>
            <p:spPr>
              <a:xfrm>
                <a:off x="7086499" y="4407648"/>
                <a:ext cx="2306483" cy="216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2911DF-9A1E-F964-C833-3A1033E4DF57}"/>
                </a:ext>
              </a:extLst>
            </p:cNvPr>
            <p:cNvSpPr/>
            <p:nvPr/>
          </p:nvSpPr>
          <p:spPr>
            <a:xfrm>
              <a:off x="5375625" y="5885251"/>
              <a:ext cx="948656" cy="3482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C3CE4039-3A63-2D81-E54B-61284F4F91BC}"/>
              </a:ext>
            </a:extLst>
          </p:cNvPr>
          <p:cNvSpPr txBox="1">
            <a:spLocks/>
          </p:cNvSpPr>
          <p:nvPr/>
        </p:nvSpPr>
        <p:spPr>
          <a:xfrm>
            <a:off x="8148955" y="2906688"/>
            <a:ext cx="2169383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00B050"/>
                </a:solidFill>
              </a:rPr>
              <a:t>Electrochemistry cell &amp; </a:t>
            </a:r>
            <a:r>
              <a:rPr lang="en-US" sz="1400" dirty="0" err="1">
                <a:solidFill>
                  <a:srgbClr val="00B050"/>
                </a:solidFill>
              </a:rPr>
              <a:t>potentiostat</a:t>
            </a:r>
            <a:r>
              <a:rPr lang="en-US" sz="1400" dirty="0">
                <a:solidFill>
                  <a:srgbClr val="00B050"/>
                </a:solidFill>
              </a:rPr>
              <a:t> (impedance)</a:t>
            </a:r>
          </a:p>
        </p:txBody>
      </p:sp>
      <p:sp>
        <p:nvSpPr>
          <p:cNvPr id="27" name="Platshållare för innehåll 5">
            <a:extLst>
              <a:ext uri="{FF2B5EF4-FFF2-40B4-BE49-F238E27FC236}">
                <a16:creationId xmlns:a16="http://schemas.microsoft.com/office/drawing/2014/main" id="{7DAEF3EB-D1A2-5C46-4EA3-7B63836AA5D2}"/>
              </a:ext>
            </a:extLst>
          </p:cNvPr>
          <p:cNvSpPr txBox="1">
            <a:spLocks/>
          </p:cNvSpPr>
          <p:nvPr/>
        </p:nvSpPr>
        <p:spPr>
          <a:xfrm>
            <a:off x="7827148" y="5843261"/>
            <a:ext cx="1514076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FF0000"/>
                </a:solidFill>
              </a:rPr>
              <a:t>Gas flow cells &amp; gas handling panel (200 bar)</a:t>
            </a:r>
          </a:p>
        </p:txBody>
      </p:sp>
      <p:sp>
        <p:nvSpPr>
          <p:cNvPr id="28" name="Platshållare för innehåll 5">
            <a:extLst>
              <a:ext uri="{FF2B5EF4-FFF2-40B4-BE49-F238E27FC236}">
                <a16:creationId xmlns:a16="http://schemas.microsoft.com/office/drawing/2014/main" id="{B8682C09-4442-9A44-C18B-59FF46317426}"/>
              </a:ext>
            </a:extLst>
          </p:cNvPr>
          <p:cNvSpPr txBox="1">
            <a:spLocks/>
          </p:cNvSpPr>
          <p:nvPr/>
        </p:nvSpPr>
        <p:spPr>
          <a:xfrm>
            <a:off x="8641976" y="3485123"/>
            <a:ext cx="1819835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rgbClr val="FFC000"/>
                </a:solidFill>
              </a:rPr>
              <a:t>Illumination cells &amp; optical stick</a:t>
            </a:r>
          </a:p>
        </p:txBody>
      </p:sp>
      <p:sp>
        <p:nvSpPr>
          <p:cNvPr id="29" name="Platshållare för innehåll 5">
            <a:extLst>
              <a:ext uri="{FF2B5EF4-FFF2-40B4-BE49-F238E27FC236}">
                <a16:creationId xmlns:a16="http://schemas.microsoft.com/office/drawing/2014/main" id="{ABCB258A-F1CA-2C98-E4DD-B6FBE09751F8}"/>
              </a:ext>
            </a:extLst>
          </p:cNvPr>
          <p:cNvSpPr txBox="1">
            <a:spLocks/>
          </p:cNvSpPr>
          <p:nvPr/>
        </p:nvSpPr>
        <p:spPr>
          <a:xfrm>
            <a:off x="2109694" y="5552998"/>
            <a:ext cx="1434353" cy="72487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chemeClr val="accent6"/>
                </a:solidFill>
              </a:rPr>
              <a:t>Pressure cells &amp; high-pressure gas handling panel &amp; gas intensifier</a:t>
            </a:r>
          </a:p>
        </p:txBody>
      </p:sp>
      <p:sp>
        <p:nvSpPr>
          <p:cNvPr id="30" name="Platshållare för innehåll 5">
            <a:extLst>
              <a:ext uri="{FF2B5EF4-FFF2-40B4-BE49-F238E27FC236}">
                <a16:creationId xmlns:a16="http://schemas.microsoft.com/office/drawing/2014/main" id="{90024D47-C01F-BA6F-268A-DEA926A673E4}"/>
              </a:ext>
            </a:extLst>
          </p:cNvPr>
          <p:cNvSpPr txBox="1">
            <a:spLocks/>
          </p:cNvSpPr>
          <p:nvPr/>
        </p:nvSpPr>
        <p:spPr>
          <a:xfrm>
            <a:off x="8222610" y="5161658"/>
            <a:ext cx="1514076" cy="36512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400" algn="ctr">
              <a:buNone/>
            </a:pPr>
            <a:r>
              <a:rPr lang="en-US" sz="1400" dirty="0">
                <a:solidFill>
                  <a:schemeClr val="accent1"/>
                </a:solidFill>
              </a:rPr>
              <a:t>Catalysis rig</a:t>
            </a:r>
          </a:p>
        </p:txBody>
      </p:sp>
      <p:sp>
        <p:nvSpPr>
          <p:cNvPr id="31" name="Platshållare för innehåll 5">
            <a:extLst>
              <a:ext uri="{FF2B5EF4-FFF2-40B4-BE49-F238E27FC236}">
                <a16:creationId xmlns:a16="http://schemas.microsoft.com/office/drawing/2014/main" id="{0746A923-E86E-7DB4-618F-DA42C0F4B0FA}"/>
              </a:ext>
            </a:extLst>
          </p:cNvPr>
          <p:cNvSpPr txBox="1">
            <a:spLocks/>
          </p:cNvSpPr>
          <p:nvPr/>
        </p:nvSpPr>
        <p:spPr>
          <a:xfrm>
            <a:off x="9980711" y="4446488"/>
            <a:ext cx="1670852" cy="201408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50000" indent="-198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Raman </a:t>
            </a:r>
            <a:r>
              <a:rPr lang="en-US" sz="1400" dirty="0">
                <a:solidFill>
                  <a:schemeClr val="tx2"/>
                </a:solidFill>
              </a:rPr>
              <a:t>stick &amp; spectrometer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Mass spectrometry &amp; RGA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Ortho/para H2 convertor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Pump &amp; probe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09C84D-BF0C-B7CB-50D9-09513DD7C490}"/>
              </a:ext>
            </a:extLst>
          </p:cNvPr>
          <p:cNvSpPr/>
          <p:nvPr/>
        </p:nvSpPr>
        <p:spPr>
          <a:xfrm>
            <a:off x="9920945" y="4446488"/>
            <a:ext cx="1786965" cy="202878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33" name="Rubrik 1">
            <a:extLst>
              <a:ext uri="{FF2B5EF4-FFF2-40B4-BE49-F238E27FC236}">
                <a16:creationId xmlns:a16="http://schemas.microsoft.com/office/drawing/2014/main" id="{4DB682B9-8E65-C5D3-9B7C-EA089FC1C284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B291E800-83C9-EFC8-7222-E5A05E2DF3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science case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E420DB4-B48A-DAAD-8D9D-A87AF75B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 dirty="0"/>
          </a:p>
        </p:txBody>
      </p:sp>
      <p:sp>
        <p:nvSpPr>
          <p:cNvPr id="38" name="Platshållare för sidfot 3">
            <a:extLst>
              <a:ext uri="{FF2B5EF4-FFF2-40B4-BE49-F238E27FC236}">
                <a16:creationId xmlns:a16="http://schemas.microsoft.com/office/drawing/2014/main" id="{4D440299-AC13-67BD-DD72-A6FBE7FF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375392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22" name="Platshållare för innehåll 5">
            <a:extLst>
              <a:ext uri="{FF2B5EF4-FFF2-40B4-BE49-F238E27FC236}">
                <a16:creationId xmlns:a16="http://schemas.microsoft.com/office/drawing/2014/main" id="{D0E72DAC-4592-4315-A5F2-012A44B8B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42" y="1562400"/>
            <a:ext cx="4382961" cy="4208309"/>
          </a:xfrm>
        </p:spPr>
        <p:txBody>
          <a:bodyPr/>
          <a:lstStyle/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E7 beam port with direct view of the thermal moderator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m long instrument with a high-</a:t>
            </a: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elliptic supermirror guide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chopper cascade to achieve 3 subframes and variable resolution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Broad band, Ei = 3–1200 meV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Indirect-geometry crystal-analyser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Complex and compact secondary spectrometer: 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13000 HOPG crystals, 280 kg of cryo-cooled Be, 600 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3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He tubes, in &lt;2 m</a:t>
            </a:r>
            <a:r>
              <a:rPr lang="en-GB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3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footprint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6939D8-D512-47B1-BA51-AC06CBAE349C}"/>
              </a:ext>
            </a:extLst>
          </p:cNvPr>
          <p:cNvGrpSpPr>
            <a:grpSpLocks noChangeAspect="1"/>
          </p:cNvGrpSpPr>
          <p:nvPr/>
        </p:nvGrpSpPr>
        <p:grpSpPr>
          <a:xfrm>
            <a:off x="5953135" y="860612"/>
            <a:ext cx="5857224" cy="5544460"/>
            <a:chOff x="5578607" y="506083"/>
            <a:chExt cx="6231752" cy="58989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0D9D80-D88A-4152-AAD3-0D0E388D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8607" y="506083"/>
              <a:ext cx="6231752" cy="589898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A5434A-E914-49A3-886C-A5B891DBA102}"/>
                </a:ext>
              </a:extLst>
            </p:cNvPr>
            <p:cNvSpPr/>
            <p:nvPr/>
          </p:nvSpPr>
          <p:spPr>
            <a:xfrm>
              <a:off x="9739618" y="5360565"/>
              <a:ext cx="771788" cy="6658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ubrik 1">
            <a:extLst>
              <a:ext uri="{FF2B5EF4-FFF2-40B4-BE49-F238E27FC236}">
                <a16:creationId xmlns:a16="http://schemas.microsoft.com/office/drawing/2014/main" id="{7CA3D484-84A8-3AA5-0123-824FABB4A7D3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9EE014-FE83-752F-2075-28F8BA0A7E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quick facts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E878D4C-B25E-FF23-01FC-9D25E42B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 dirty="0"/>
          </a:p>
        </p:txBody>
      </p:sp>
      <p:sp>
        <p:nvSpPr>
          <p:cNvPr id="16" name="Platshållare för sidfot 3">
            <a:extLst>
              <a:ext uri="{FF2B5EF4-FFF2-40B4-BE49-F238E27FC236}">
                <a16:creationId xmlns:a16="http://schemas.microsoft.com/office/drawing/2014/main" id="{957470A2-1629-4B43-1F9F-71E270C0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</p:spTree>
    <p:extLst>
      <p:ext uri="{BB962C8B-B14F-4D97-AF65-F5344CB8AC3E}">
        <p14:creationId xmlns:p14="http://schemas.microsoft.com/office/powerpoint/2010/main" val="10286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E0A0E1F7-6C59-6BB4-1941-1318EE7C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33058BF-D4DD-747F-A747-B0BA970E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47" y="1714429"/>
            <a:ext cx="9855284" cy="368447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9506DC7-AD2C-BACC-D172-4B040CAF8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15730" b="10115"/>
          <a:stretch>
            <a:fillRect/>
          </a:stretch>
        </p:blipFill>
        <p:spPr bwMode="auto">
          <a:xfrm>
            <a:off x="583145" y="4466427"/>
            <a:ext cx="4373769" cy="2032652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1A6EAF8-7F36-AF05-4002-4AEA2FD8E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10396" r="36904" b="6460"/>
          <a:stretch>
            <a:fillRect/>
          </a:stretch>
        </p:blipFill>
        <p:spPr bwMode="auto">
          <a:xfrm>
            <a:off x="9645092" y="1360489"/>
            <a:ext cx="1947958" cy="2279035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E1D382-AB0A-2975-0715-5ECE63ED8D5F}"/>
              </a:ext>
            </a:extLst>
          </p:cNvPr>
          <p:cNvSpPr txBox="1"/>
          <p:nvPr/>
        </p:nvSpPr>
        <p:spPr>
          <a:xfrm>
            <a:off x="1195647" y="1897564"/>
            <a:ext cx="261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PSC1, PSC2, PSC3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E00DA7-A072-F4DD-67C2-6870C50F5DE2}"/>
              </a:ext>
            </a:extLst>
          </p:cNvPr>
          <p:cNvSpPr txBox="1"/>
          <p:nvPr/>
        </p:nvSpPr>
        <p:spPr>
          <a:xfrm>
            <a:off x="391026" y="3934974"/>
            <a:ext cx="67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FOC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B04F4-B410-068F-FF53-D72C85AF2EC5}"/>
              </a:ext>
            </a:extLst>
          </p:cNvPr>
          <p:cNvSpPr txBox="1"/>
          <p:nvPr/>
        </p:nvSpPr>
        <p:spPr>
          <a:xfrm>
            <a:off x="4173803" y="4528416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T0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5595A8-2A1B-0F46-CA70-E2AD5BD47ECE}"/>
              </a:ext>
            </a:extLst>
          </p:cNvPr>
          <p:cNvSpPr txBox="1"/>
          <p:nvPr/>
        </p:nvSpPr>
        <p:spPr>
          <a:xfrm>
            <a:off x="3130020" y="4528416"/>
            <a:ext cx="83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sFOC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18048C-2532-1FA0-D8FF-E5AA08535BB3}"/>
              </a:ext>
            </a:extLst>
          </p:cNvPr>
          <p:cNvSpPr txBox="1"/>
          <p:nvPr/>
        </p:nvSpPr>
        <p:spPr>
          <a:xfrm>
            <a:off x="7880133" y="1674055"/>
            <a:ext cx="159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slit system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8E0596-A91F-C92C-59D3-F0EBDD221671}"/>
              </a:ext>
            </a:extLst>
          </p:cNvPr>
          <p:cNvCxnSpPr>
            <a:cxnSpLocks/>
          </p:cNvCxnSpPr>
          <p:nvPr/>
        </p:nvCxnSpPr>
        <p:spPr>
          <a:xfrm>
            <a:off x="939774" y="4304306"/>
            <a:ext cx="619549" cy="1105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A181EA-CEE0-D3E1-27D2-4EDDF16DF417}"/>
              </a:ext>
            </a:extLst>
          </p:cNvPr>
          <p:cNvCxnSpPr>
            <a:cxnSpLocks/>
          </p:cNvCxnSpPr>
          <p:nvPr/>
        </p:nvCxnSpPr>
        <p:spPr>
          <a:xfrm>
            <a:off x="1559323" y="4304306"/>
            <a:ext cx="207727" cy="12315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18C768-81F5-F659-6A37-DC5BECFA436B}"/>
              </a:ext>
            </a:extLst>
          </p:cNvPr>
          <p:cNvCxnSpPr>
            <a:cxnSpLocks/>
          </p:cNvCxnSpPr>
          <p:nvPr/>
        </p:nvCxnSpPr>
        <p:spPr>
          <a:xfrm flipH="1">
            <a:off x="4158586" y="4906459"/>
            <a:ext cx="218928" cy="7885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108920-5B9A-7AD3-3365-39CCD4584916}"/>
              </a:ext>
            </a:extLst>
          </p:cNvPr>
          <p:cNvCxnSpPr>
            <a:cxnSpLocks/>
          </p:cNvCxnSpPr>
          <p:nvPr/>
        </p:nvCxnSpPr>
        <p:spPr>
          <a:xfrm>
            <a:off x="3501189" y="4906459"/>
            <a:ext cx="190605" cy="765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95C4D-707B-9DBF-552E-1AC726A76594}"/>
              </a:ext>
            </a:extLst>
          </p:cNvPr>
          <p:cNvCxnSpPr>
            <a:cxnSpLocks/>
          </p:cNvCxnSpPr>
          <p:nvPr/>
        </p:nvCxnSpPr>
        <p:spPr>
          <a:xfrm>
            <a:off x="1894807" y="2289967"/>
            <a:ext cx="188052" cy="5808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DC09E-961D-02E0-4448-F6041B92CC1B}"/>
              </a:ext>
            </a:extLst>
          </p:cNvPr>
          <p:cNvCxnSpPr>
            <a:cxnSpLocks/>
          </p:cNvCxnSpPr>
          <p:nvPr/>
        </p:nvCxnSpPr>
        <p:spPr>
          <a:xfrm>
            <a:off x="9389219" y="2007778"/>
            <a:ext cx="950980" cy="773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2429F24-167C-666C-D54A-308E0D387831}"/>
              </a:ext>
            </a:extLst>
          </p:cNvPr>
          <p:cNvSpPr txBox="1"/>
          <p:nvPr/>
        </p:nvSpPr>
        <p:spPr>
          <a:xfrm>
            <a:off x="6011085" y="2757791"/>
            <a:ext cx="13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sample prep. area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CF0F02-2A3A-25E7-C51E-B0C028E9A494}"/>
              </a:ext>
            </a:extLst>
          </p:cNvPr>
          <p:cNvSpPr txBox="1"/>
          <p:nvPr/>
        </p:nvSpPr>
        <p:spPr>
          <a:xfrm>
            <a:off x="6730348" y="5644398"/>
            <a:ext cx="1715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spectrometer (lower) cave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8DC032-5ECC-A6F8-B29D-61147C22B289}"/>
              </a:ext>
            </a:extLst>
          </p:cNvPr>
          <p:cNvCxnSpPr>
            <a:cxnSpLocks/>
          </p:cNvCxnSpPr>
          <p:nvPr/>
        </p:nvCxnSpPr>
        <p:spPr>
          <a:xfrm>
            <a:off x="6947450" y="3471111"/>
            <a:ext cx="1102375" cy="63625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FEFC22-2F80-904A-3C8B-D52ADB1A9C63}"/>
              </a:ext>
            </a:extLst>
          </p:cNvPr>
          <p:cNvCxnSpPr>
            <a:cxnSpLocks/>
          </p:cNvCxnSpPr>
          <p:nvPr/>
        </p:nvCxnSpPr>
        <p:spPr>
          <a:xfrm flipV="1">
            <a:off x="7588258" y="4691874"/>
            <a:ext cx="944097" cy="8860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1A86392-6613-3F09-DA95-50BF2F2EF80D}"/>
              </a:ext>
            </a:extLst>
          </p:cNvPr>
          <p:cNvSpPr txBox="1"/>
          <p:nvPr/>
        </p:nvSpPr>
        <p:spPr>
          <a:xfrm>
            <a:off x="1012092" y="3657974"/>
            <a:ext cx="118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heavy shutter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CBAED0-2A8A-63FD-A08B-E333F4A48B2D}"/>
              </a:ext>
            </a:extLst>
          </p:cNvPr>
          <p:cNvCxnSpPr>
            <a:cxnSpLocks/>
          </p:cNvCxnSpPr>
          <p:nvPr/>
        </p:nvCxnSpPr>
        <p:spPr>
          <a:xfrm>
            <a:off x="8305698" y="3198353"/>
            <a:ext cx="545281" cy="92128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F99FEEB-9037-F9F0-3577-8ADC75F15219}"/>
              </a:ext>
            </a:extLst>
          </p:cNvPr>
          <p:cNvSpPr txBox="1"/>
          <p:nvPr/>
        </p:nvSpPr>
        <p:spPr>
          <a:xfrm>
            <a:off x="7444389" y="2467893"/>
            <a:ext cx="1673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experimental (upper) cave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A462387-8535-A23E-9111-84163B9141E4}"/>
              </a:ext>
            </a:extLst>
          </p:cNvPr>
          <p:cNvCxnSpPr>
            <a:cxnSpLocks/>
          </p:cNvCxnSpPr>
          <p:nvPr/>
        </p:nvCxnSpPr>
        <p:spPr>
          <a:xfrm flipV="1">
            <a:off x="9118053" y="4512850"/>
            <a:ext cx="396259" cy="106507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658E6FC-10BE-0EF2-FF1D-2D16FF51B0C5}"/>
              </a:ext>
            </a:extLst>
          </p:cNvPr>
          <p:cNvSpPr txBox="1"/>
          <p:nvPr/>
        </p:nvSpPr>
        <p:spPr>
          <a:xfrm>
            <a:off x="8548974" y="5649233"/>
            <a:ext cx="118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control </a:t>
            </a:r>
          </a:p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hutch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F1E8D43-17C6-5E16-5C79-752CF4E26CB8}"/>
              </a:ext>
            </a:extLst>
          </p:cNvPr>
          <p:cNvCxnSpPr>
            <a:cxnSpLocks/>
          </p:cNvCxnSpPr>
          <p:nvPr/>
        </p:nvCxnSpPr>
        <p:spPr>
          <a:xfrm flipH="1" flipV="1">
            <a:off x="9514312" y="4857250"/>
            <a:ext cx="825887" cy="720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81C81F5C-34E6-E503-4CC6-63E6DE7CFEE4}"/>
              </a:ext>
            </a:extLst>
          </p:cNvPr>
          <p:cNvSpPr txBox="1"/>
          <p:nvPr/>
        </p:nvSpPr>
        <p:spPr>
          <a:xfrm>
            <a:off x="9837210" y="5671659"/>
            <a:ext cx="135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GLT &amp; beam stop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45EE7B0-FE91-64EF-A1AA-E1ACE4D12899}"/>
              </a:ext>
            </a:extLst>
          </p:cNvPr>
          <p:cNvCxnSpPr>
            <a:cxnSpLocks/>
          </p:cNvCxnSpPr>
          <p:nvPr/>
        </p:nvCxnSpPr>
        <p:spPr>
          <a:xfrm>
            <a:off x="9596984" y="1266755"/>
            <a:ext cx="1061838" cy="11165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4D67115-7E1D-818F-F3A1-2F752BFBB5F0}"/>
              </a:ext>
            </a:extLst>
          </p:cNvPr>
          <p:cNvSpPr txBox="1"/>
          <p:nvPr/>
        </p:nvSpPr>
        <p:spPr>
          <a:xfrm>
            <a:off x="8053505" y="1027206"/>
            <a:ext cx="159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cryostat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ED5B77D-8DEC-BDB6-0E30-908A9C304122}"/>
              </a:ext>
            </a:extLst>
          </p:cNvPr>
          <p:cNvCxnSpPr>
            <a:cxnSpLocks/>
          </p:cNvCxnSpPr>
          <p:nvPr/>
        </p:nvCxnSpPr>
        <p:spPr>
          <a:xfrm>
            <a:off x="9389219" y="1494911"/>
            <a:ext cx="1269603" cy="120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3CD0DFD-DBCF-887E-18EE-2EDFC832649D}"/>
              </a:ext>
            </a:extLst>
          </p:cNvPr>
          <p:cNvSpPr txBox="1"/>
          <p:nvPr/>
        </p:nvSpPr>
        <p:spPr>
          <a:xfrm>
            <a:off x="7903786" y="1293543"/>
            <a:ext cx="156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spectrometer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F709845-2BA8-D2F8-5893-DCB0D54027AF}"/>
              </a:ext>
            </a:extLst>
          </p:cNvPr>
          <p:cNvCxnSpPr>
            <a:cxnSpLocks/>
          </p:cNvCxnSpPr>
          <p:nvPr/>
        </p:nvCxnSpPr>
        <p:spPr>
          <a:xfrm flipV="1">
            <a:off x="1103708" y="5596672"/>
            <a:ext cx="117444" cy="54865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EEB1491-05E6-33A6-04F6-6D8A6E6B7C30}"/>
              </a:ext>
            </a:extLst>
          </p:cNvPr>
          <p:cNvCxnSpPr>
            <a:cxnSpLocks/>
          </p:cNvCxnSpPr>
          <p:nvPr/>
        </p:nvCxnSpPr>
        <p:spPr>
          <a:xfrm flipH="1" flipV="1">
            <a:off x="1634912" y="5619727"/>
            <a:ext cx="106803" cy="49776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9C2241B-9977-E3D0-0C72-77194BC9CCF0}"/>
              </a:ext>
            </a:extLst>
          </p:cNvPr>
          <p:cNvSpPr txBox="1"/>
          <p:nvPr/>
        </p:nvSpPr>
        <p:spPr>
          <a:xfrm>
            <a:off x="694574" y="6164948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4163EBD-B2BE-6220-46D8-5DACC1187A88}"/>
              </a:ext>
            </a:extLst>
          </p:cNvPr>
          <p:cNvSpPr txBox="1"/>
          <p:nvPr/>
        </p:nvSpPr>
        <p:spPr>
          <a:xfrm>
            <a:off x="1490924" y="6154795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BM2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D933DE9-2CB8-4D38-EC4C-FA44CD9E7EEF}"/>
              </a:ext>
            </a:extLst>
          </p:cNvPr>
          <p:cNvCxnSpPr>
            <a:cxnSpLocks/>
          </p:cNvCxnSpPr>
          <p:nvPr/>
        </p:nvCxnSpPr>
        <p:spPr>
          <a:xfrm flipH="1" flipV="1">
            <a:off x="4573972" y="5841693"/>
            <a:ext cx="606861" cy="26918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974148E-EFCF-8B3A-85F6-AEDAAC798412}"/>
              </a:ext>
            </a:extLst>
          </p:cNvPr>
          <p:cNvSpPr txBox="1"/>
          <p:nvPr/>
        </p:nvSpPr>
        <p:spPr>
          <a:xfrm>
            <a:off x="5214406" y="5674910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BM3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CB8DE20-87B4-4783-8B6C-4FDF1A6A9427}"/>
              </a:ext>
            </a:extLst>
          </p:cNvPr>
          <p:cNvCxnSpPr>
            <a:cxnSpLocks/>
          </p:cNvCxnSpPr>
          <p:nvPr/>
        </p:nvCxnSpPr>
        <p:spPr>
          <a:xfrm flipH="1" flipV="1">
            <a:off x="10426067" y="2801746"/>
            <a:ext cx="880737" cy="173512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BA65C5E-F272-8034-02E4-F08B118AB26D}"/>
              </a:ext>
            </a:extLst>
          </p:cNvPr>
          <p:cNvCxnSpPr>
            <a:cxnSpLocks/>
          </p:cNvCxnSpPr>
          <p:nvPr/>
        </p:nvCxnSpPr>
        <p:spPr>
          <a:xfrm flipH="1" flipV="1">
            <a:off x="11012744" y="2840437"/>
            <a:ext cx="481591" cy="978793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49C0AAF-DBF1-27D8-C079-411A213B30B3}"/>
              </a:ext>
            </a:extLst>
          </p:cNvPr>
          <p:cNvSpPr txBox="1"/>
          <p:nvPr/>
        </p:nvSpPr>
        <p:spPr>
          <a:xfrm>
            <a:off x="11099039" y="4623351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1271958-BBF5-074B-2D42-B13AB736BC4E}"/>
              </a:ext>
            </a:extLst>
          </p:cNvPr>
          <p:cNvSpPr txBox="1"/>
          <p:nvPr/>
        </p:nvSpPr>
        <p:spPr>
          <a:xfrm>
            <a:off x="11367413" y="3837587"/>
            <a:ext cx="69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ADLaM Display" panose="020F0502020204030204" pitchFamily="2" charset="0"/>
                <a:cs typeface="ADLaM Display" panose="020F0502020204030204" pitchFamily="2" charset="0"/>
              </a:rPr>
              <a:t>BM5</a:t>
            </a:r>
          </a:p>
        </p:txBody>
      </p:sp>
      <p:sp>
        <p:nvSpPr>
          <p:cNvPr id="30" name="Rubrik 1">
            <a:extLst>
              <a:ext uri="{FF2B5EF4-FFF2-40B4-BE49-F238E27FC236}">
                <a16:creationId xmlns:a16="http://schemas.microsoft.com/office/drawing/2014/main" id="{F926D83D-3886-598B-71F1-83BD450CB6C0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VESPA, the NVS spectrometer at the ESS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5E1C97A-614A-3E43-6C11-E87E9705C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VESPA’s beamline layout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4E31E78A-1C43-8E47-01A9-026B12A7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85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VIBRATIONAL NEUTRON SPECTROMETER AT THE 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6E48E-D1D9-49DA-B0EF-DEFF5A81E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222" y="1518216"/>
            <a:ext cx="3955657" cy="4846085"/>
          </a:xfrm>
          <a:prstGeom prst="rect">
            <a:avLst/>
          </a:prstGeom>
        </p:spPr>
      </p:pic>
      <p:sp>
        <p:nvSpPr>
          <p:cNvPr id="9" name="Platshållare för innehåll 5">
            <a:extLst>
              <a:ext uri="{FF2B5EF4-FFF2-40B4-BE49-F238E27FC236}">
                <a16:creationId xmlns:a16="http://schemas.microsoft.com/office/drawing/2014/main" id="{A7F1FB0D-D235-417D-807D-CA2A16C7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648" y="1562399"/>
            <a:ext cx="3453192" cy="4494126"/>
          </a:xfrm>
        </p:spPr>
        <p:txBody>
          <a:bodyPr/>
          <a:lstStyle/>
          <a:p>
            <a:pPr marL="0" indent="-114300"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59 m long instrument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 Hz ESS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3 meV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1200 meV</a:t>
            </a:r>
          </a:p>
          <a:p>
            <a:pPr marL="0" indent="-11430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profile</a:t>
            </a:r>
          </a:p>
          <a:p>
            <a:pPr marL="485775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spot 30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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40 mm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marL="485775" lvl="1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Divergence 2°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High-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supermirror guide with elliptic profile, elliptic feeder, and straight section for the pulse-shaping choppers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A14C3-A1BC-4B95-A27E-E056F37AA276}"/>
              </a:ext>
            </a:extLst>
          </p:cNvPr>
          <p:cNvSpPr txBox="1"/>
          <p:nvPr/>
        </p:nvSpPr>
        <p:spPr>
          <a:xfrm>
            <a:off x="1103709" y="5984810"/>
            <a:ext cx="3156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400" dirty="0">
                <a:latin typeface="+mj-lt"/>
                <a:ea typeface="CMU Serif" panose="02000603000000000000" pitchFamily="2" charset="0"/>
                <a:cs typeface="CMU Serif" panose="02000603000000000000" pitchFamily="2" charset="0"/>
              </a:rPr>
              <a:t>Zanetti et al., </a:t>
            </a:r>
            <a:r>
              <a:rPr lang="en-GB" sz="1400" dirty="0">
                <a:solidFill>
                  <a:srgbClr val="202124"/>
                </a:solidFill>
                <a:latin typeface="+mj-lt"/>
              </a:rPr>
              <a:t>Phys. B </a:t>
            </a:r>
            <a:r>
              <a:rPr lang="en-GB" sz="1400" b="1" dirty="0">
                <a:solidFill>
                  <a:srgbClr val="202124"/>
                </a:solidFill>
                <a:latin typeface="+mj-lt"/>
              </a:rPr>
              <a:t>562</a:t>
            </a:r>
            <a:r>
              <a:rPr lang="en-GB" sz="1400" b="0" i="0" dirty="0">
                <a:solidFill>
                  <a:srgbClr val="202124"/>
                </a:solidFill>
                <a:effectLst/>
                <a:latin typeface="+mj-lt"/>
              </a:rPr>
              <a:t> (2019) 107</a:t>
            </a:r>
            <a:endParaRPr lang="en-GB" sz="1400" dirty="0">
              <a:latin typeface="+mj-lt"/>
              <a:ea typeface="CMU Serif" panose="02000603000000000000" pitchFamily="2" charset="0"/>
              <a:cs typeface="CMU Serif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8F6CA-B223-4D8A-B432-D086CD4B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091" y="1775012"/>
            <a:ext cx="2375314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75B63-DF10-4284-9822-DF6A8FE0D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182" y="4125141"/>
            <a:ext cx="2443223" cy="2160000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697A79EA-82D4-A1D1-4703-B45C382FA11C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51E2E97-D564-1FD3-7F6D-AAC19A97A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Supermirror guide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CBFCBC3-E902-F67F-8F18-3C413E2B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4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7F2D8-D44A-1550-39DC-D1292F9DC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03D3C1-100E-4EF9-851C-4BEDE698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id="{7769069C-940A-E0B1-66B3-9FBC7FF9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8255677" cy="365125"/>
          </a:xfrm>
        </p:spPr>
        <p:txBody>
          <a:bodyPr/>
          <a:lstStyle/>
          <a:p>
            <a:r>
              <a:rPr lang="en-GB" dirty="0"/>
              <a:t>VESPA, THE NEUTRON vibrational SPECTROMETER AT THE ESS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1FA2F18-0DAC-5857-2598-4208DE4A09F4}"/>
              </a:ext>
            </a:extLst>
          </p:cNvPr>
          <p:cNvGrpSpPr/>
          <p:nvPr/>
        </p:nvGrpSpPr>
        <p:grpSpPr>
          <a:xfrm>
            <a:off x="831288" y="2398491"/>
            <a:ext cx="8951165" cy="3975367"/>
            <a:chOff x="831288" y="1992086"/>
            <a:chExt cx="8951165" cy="39753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FCB606-D26F-05BD-50B9-99D8538B9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288" y="1992086"/>
              <a:ext cx="8951165" cy="3975367"/>
              <a:chOff x="802638" y="1703058"/>
              <a:chExt cx="10745387" cy="477221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4CEC29D-9347-8247-26A2-B684EACDD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2638" y="1703058"/>
                <a:ext cx="6928368" cy="477221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4282195-A204-C489-4F13-848BA8FC4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35292" y="2078109"/>
                <a:ext cx="2812733" cy="4290919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20A1B40C-E9EA-82E3-A6B3-11BD9D2A69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5780" y="3779301"/>
                <a:ext cx="956766" cy="8379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DE5A369-F38C-2FA2-0857-520C09E109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05780" y="3039232"/>
                <a:ext cx="928564" cy="14394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F337FD7-6599-3A8A-E2F9-4ACA4AD2B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5780" y="5548953"/>
                <a:ext cx="956766" cy="3079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86AD37C-CB31-E689-4858-2AB4CEBC42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99804" y="4843823"/>
                <a:ext cx="962742" cy="4785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F9A6BC-2317-A1B4-8809-0BE929888E6E}"/>
                </a:ext>
              </a:extLst>
            </p:cNvPr>
            <p:cNvSpPr txBox="1"/>
            <p:nvPr/>
          </p:nvSpPr>
          <p:spPr>
            <a:xfrm rot="16512068">
              <a:off x="951088" y="3292905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1200 meV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8CA15F-F841-5748-5E48-D4BE09253C65}"/>
                </a:ext>
              </a:extLst>
            </p:cNvPr>
            <p:cNvSpPr txBox="1"/>
            <p:nvPr/>
          </p:nvSpPr>
          <p:spPr>
            <a:xfrm rot="18080212">
              <a:off x="2329853" y="3375833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23.6 meV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28BC9B-6CA9-62E6-EC75-1401954DB733}"/>
                </a:ext>
              </a:extLst>
            </p:cNvPr>
            <p:cNvSpPr txBox="1"/>
            <p:nvPr/>
          </p:nvSpPr>
          <p:spPr>
            <a:xfrm rot="19097218">
              <a:off x="3523252" y="3324442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6.8 meV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7A34AC-8896-1FA8-CCBF-6BABE42201B7}"/>
                </a:ext>
              </a:extLst>
            </p:cNvPr>
            <p:cNvSpPr txBox="1"/>
            <p:nvPr/>
          </p:nvSpPr>
          <p:spPr>
            <a:xfrm rot="18248729">
              <a:off x="1894822" y="3369167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19.3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C7A909-4FB6-1041-5BD4-EC51D5F873ED}"/>
                </a:ext>
              </a:extLst>
            </p:cNvPr>
            <p:cNvSpPr txBox="1"/>
            <p:nvPr/>
          </p:nvSpPr>
          <p:spPr>
            <a:xfrm rot="19169456">
              <a:off x="3163994" y="3189854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6.1 meV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BF837C-FBB8-7C1E-4803-1C5A5F172201}"/>
                </a:ext>
              </a:extLst>
            </p:cNvPr>
            <p:cNvSpPr txBox="1"/>
            <p:nvPr/>
          </p:nvSpPr>
          <p:spPr>
            <a:xfrm rot="19787113">
              <a:off x="4656693" y="2991688"/>
              <a:ext cx="9188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dirty="0"/>
                <a:t>2.9 meV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0CC5E8D-6832-DE7E-5BC1-A07180A5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47" y="4755782"/>
            <a:ext cx="1320294" cy="1529795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452CC5-49E5-4FF7-36A6-E8A90028D461}"/>
              </a:ext>
            </a:extLst>
          </p:cNvPr>
          <p:cNvCxnSpPr/>
          <p:nvPr/>
        </p:nvCxnSpPr>
        <p:spPr>
          <a:xfrm>
            <a:off x="9842863" y="5850308"/>
            <a:ext cx="711926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0E2C1F1-28E1-E271-7B60-970DCEA3F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47" y="2208937"/>
            <a:ext cx="1320294" cy="240266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CA1904C-C939-8F71-D268-1B38BC6EBD66}"/>
              </a:ext>
            </a:extLst>
          </p:cNvPr>
          <p:cNvCxnSpPr>
            <a:cxnSpLocks/>
          </p:cNvCxnSpPr>
          <p:nvPr/>
        </p:nvCxnSpPr>
        <p:spPr>
          <a:xfrm flipV="1">
            <a:off x="9134478" y="4241319"/>
            <a:ext cx="1420311" cy="6653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95128D9-E16A-C23C-F81E-9FE094C06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688" y="2136827"/>
            <a:ext cx="1320295" cy="181485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CD0E07-6EDC-DCC4-2980-9D1C8C0B1149}"/>
              </a:ext>
            </a:extLst>
          </p:cNvPr>
          <p:cNvCxnSpPr>
            <a:cxnSpLocks/>
          </p:cNvCxnSpPr>
          <p:nvPr/>
        </p:nvCxnSpPr>
        <p:spPr>
          <a:xfrm flipV="1">
            <a:off x="8272452" y="3689212"/>
            <a:ext cx="650772" cy="29709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77CF4485-B45C-F5EE-8E82-259623F5E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385" y="490491"/>
            <a:ext cx="1812535" cy="1303571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1B9295E-668E-C921-C0F4-356511E79D2D}"/>
              </a:ext>
            </a:extLst>
          </p:cNvPr>
          <p:cNvCxnSpPr>
            <a:cxnSpLocks/>
          </p:cNvCxnSpPr>
          <p:nvPr/>
        </p:nvCxnSpPr>
        <p:spPr>
          <a:xfrm flipV="1">
            <a:off x="8136099" y="1840506"/>
            <a:ext cx="704591" cy="942303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ubrik 1">
            <a:extLst>
              <a:ext uri="{FF2B5EF4-FFF2-40B4-BE49-F238E27FC236}">
                <a16:creationId xmlns:a16="http://schemas.microsoft.com/office/drawing/2014/main" id="{D4F122C9-3264-17A4-B51B-433DD19E3874}"/>
              </a:ext>
            </a:extLst>
          </p:cNvPr>
          <p:cNvSpPr txBox="1">
            <a:spLocks/>
          </p:cNvSpPr>
          <p:nvPr/>
        </p:nvSpPr>
        <p:spPr>
          <a:xfrm>
            <a:off x="1103709" y="196216"/>
            <a:ext cx="9360000" cy="657339"/>
          </a:xfrm>
          <a:prstGeom prst="rect">
            <a:avLst/>
          </a:prstGeom>
        </p:spPr>
        <p:txBody>
          <a:bodyPr vert="horz" lIns="90000" tIns="45720" rIns="91440" bIns="18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VESPA’s primary spectrometer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70E4A1DF-9DA5-BC37-6253-F4BF9DDCC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sz="1800" dirty="0"/>
              <a:t>Chopper cascade</a:t>
            </a:r>
          </a:p>
        </p:txBody>
      </p:sp>
      <p:sp>
        <p:nvSpPr>
          <p:cNvPr id="38" name="Platshållare för innehåll 5">
            <a:extLst>
              <a:ext uri="{FF2B5EF4-FFF2-40B4-BE49-F238E27FC236}">
                <a16:creationId xmlns:a16="http://schemas.microsoft.com/office/drawing/2014/main" id="{269A06F7-6A9A-CD02-CDB4-523EADD7F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8" y="1562399"/>
            <a:ext cx="6644135" cy="1010804"/>
          </a:xfrm>
        </p:spPr>
        <p:txBody>
          <a:bodyPr/>
          <a:lstStyle/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Easy to define subframes with flexible time-resolution (3 PSC)</a:t>
            </a:r>
          </a:p>
          <a:p>
            <a:pPr marL="429750" lvl="1" indent="-28575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Difficult to minimize background (3 FOC and T0 chopper)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E188F34C-53C3-B675-5D34-1BB180E1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206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9152</TotalTime>
  <Words>2167</Words>
  <Application>Microsoft Office PowerPoint</Application>
  <PresentationFormat>Widescreen</PresentationFormat>
  <Paragraphs>485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ADLaM Display</vt:lpstr>
      <vt:lpstr>Arial</vt:lpstr>
      <vt:lpstr>Calibri</vt:lpstr>
      <vt:lpstr>CMU Serif</vt:lpstr>
      <vt:lpstr>Segoe UI</vt:lpstr>
      <vt:lpstr>Segoe UI Light</vt:lpstr>
      <vt:lpstr>Segoe UI Semibold</vt:lpstr>
      <vt:lpstr>Symbol</vt:lpstr>
      <vt:lpstr>Wingdings</vt:lpstr>
      <vt:lpstr>Office-tema</vt:lpstr>
      <vt:lpstr>VESPA, the Neutron Vibrational Spectrometer at the ESS</vt:lpstr>
      <vt:lpstr>Neutron Spectroscopy at the 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Monika Hartl</cp:lastModifiedBy>
  <cp:revision>287</cp:revision>
  <cp:lastPrinted>2019-03-08T10:27:30Z</cp:lastPrinted>
  <dcterms:created xsi:type="dcterms:W3CDTF">2020-01-21T09:56:49Z</dcterms:created>
  <dcterms:modified xsi:type="dcterms:W3CDTF">2026-04-14T12:04:11Z</dcterms:modified>
</cp:coreProperties>
</file>