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7" r:id="rId2"/>
    <p:sldId id="278" r:id="rId3"/>
    <p:sldId id="268" r:id="rId4"/>
    <p:sldId id="275" r:id="rId5"/>
    <p:sldId id="269" r:id="rId6"/>
    <p:sldId id="282" r:id="rId7"/>
    <p:sldId id="259" r:id="rId8"/>
    <p:sldId id="283" r:id="rId9"/>
    <p:sldId id="279" r:id="rId10"/>
    <p:sldId id="284" r:id="rId11"/>
    <p:sldId id="281" r:id="rId12"/>
    <p:sldId id="280" r:id="rId13"/>
    <p:sldId id="2146848134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88" autoAdjust="0"/>
    <p:restoredTop sz="94681" autoAdjust="0"/>
  </p:normalViewPr>
  <p:slideViewPr>
    <p:cSldViewPr snapToGrid="0" snapToObjects="1">
      <p:cViewPr>
        <p:scale>
          <a:sx n="128" d="100"/>
          <a:sy n="128" d="100"/>
        </p:scale>
        <p:origin x="1560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2026-04-10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2026-04-10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SKADI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Small-Angle Scattering at ESS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Sebastian Jaksch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2026-04-10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1B928-3FB9-41B1-8A32-81C7CE650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Detector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67685C-C7F4-3074-69E9-BDF14EE5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C41D6-12DD-EF67-527F-3BBA5B7AF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6D957-E3D2-D361-A996-17223FCE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8291F2-AB84-771D-29B5-0E676BDE2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548" y="4070931"/>
            <a:ext cx="4955035" cy="2664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F763-A924-28CA-BF05-600841220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86" y="3860181"/>
            <a:ext cx="3486786" cy="2615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CBE101-6E2B-E776-D73A-1FA91A448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210" y="4120567"/>
            <a:ext cx="1972143" cy="2479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4588C4-3E1A-C0B7-DA73-A6B456286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957" y="954854"/>
            <a:ext cx="2379081" cy="31657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A96F81-F08B-60AC-ACDE-2A7246C37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86" y="1035251"/>
            <a:ext cx="2972775" cy="2972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0BAD72-A4CC-784E-C0DD-04330AA38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7913" y="1034142"/>
            <a:ext cx="5280239" cy="297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6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09F25-B629-63F6-F56F-F36FBDFC8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Simulation Preparation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121841-BE6F-F85B-0107-CFC0DEFE9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6BF45-97C7-6A35-03E0-8E2AF7715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CC9AB-CAD5-8B22-A42B-206D73D4B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5C0A98-7E2F-D599-3FC4-462B733CB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71" y="922712"/>
            <a:ext cx="5835650" cy="297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814733-3283-1BCC-F390-D5E4C05B9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043" y="549636"/>
            <a:ext cx="4274310" cy="60429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D6295D-4100-78BA-C481-CDC6AA134A23}"/>
              </a:ext>
            </a:extLst>
          </p:cNvPr>
          <p:cNvSpPr txBox="1"/>
          <p:nvPr/>
        </p:nvSpPr>
        <p:spPr>
          <a:xfrm>
            <a:off x="1103709" y="4422913"/>
            <a:ext cx="50883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Preparing for rollout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U</a:t>
            </a:r>
            <a:r>
              <a:rPr lang="en-SE" dirty="0">
                <a:solidFill>
                  <a:srgbClr val="666666"/>
                </a:solidFill>
              </a:rPr>
              <a:t>sers will be able to test different instrument configurations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A</a:t>
            </a:r>
            <a:r>
              <a:rPr lang="en-SE" dirty="0">
                <a:solidFill>
                  <a:srgbClr val="666666"/>
                </a:solidFill>
              </a:rPr>
              <a:t>llows for pretesting of experiment time and optimized resolution in desired Q-range</a:t>
            </a:r>
          </a:p>
        </p:txBody>
      </p:sp>
    </p:spTree>
    <p:extLst>
      <p:ext uri="{BB962C8B-B14F-4D97-AF65-F5344CB8AC3E}">
        <p14:creationId xmlns:p14="http://schemas.microsoft.com/office/powerpoint/2010/main" val="382427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7975B-44B7-C913-1037-2C9371EB9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Early Science Workshop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EE72D-BB53-2CD3-B39E-C137EBB13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4FB94E-5E7C-9952-B6D6-66186809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7745F-5A56-D422-A314-AC5D8D49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8F9456-AA13-4CED-F18C-F339A3881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63" y="1343991"/>
            <a:ext cx="4965700" cy="436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92FA00-BD97-6098-8B44-C8E4DC31A28E}"/>
              </a:ext>
            </a:extLst>
          </p:cNvPr>
          <p:cNvSpPr txBox="1"/>
          <p:nvPr/>
        </p:nvSpPr>
        <p:spPr>
          <a:xfrm>
            <a:off x="6298923" y="1838455"/>
            <a:ext cx="51795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2400" b="1" dirty="0"/>
              <a:t>https://indico.ess.eu/event/3938/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4DFFFF-6081-CD88-AE5D-31FA58CC0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394" y="2527559"/>
            <a:ext cx="5535525" cy="372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4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7FB7-EB73-794B-3E8C-F1BE5FB3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Thanks to ….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18061E-3E28-A228-61F2-22266B2BD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F76A4-E41D-F95F-4731-19F946243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F68EAF-D236-83E1-C57A-E2FE242F4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927" y="922712"/>
            <a:ext cx="9365782" cy="4768062"/>
          </a:xfrm>
        </p:spPr>
        <p:txBody>
          <a:bodyPr/>
          <a:lstStyle/>
          <a:p>
            <a:r>
              <a:rPr lang="en-SE" dirty="0"/>
              <a:t>Romuald Hanslik, FZJ</a:t>
            </a:r>
          </a:p>
          <a:p>
            <a:r>
              <a:rPr lang="en-SE" dirty="0"/>
              <a:t>Sylvain Désert, formerly LLB now ESS</a:t>
            </a:r>
          </a:p>
          <a:p>
            <a:r>
              <a:rPr lang="en-SE" dirty="0"/>
              <a:t>Tadeusz Kozielewski, FZJ</a:t>
            </a:r>
          </a:p>
          <a:p>
            <a:r>
              <a:rPr lang="en-SE" dirty="0"/>
              <a:t>Ralf Engels, FZJ</a:t>
            </a:r>
          </a:p>
          <a:p>
            <a:r>
              <a:rPr lang="en-SE" dirty="0"/>
              <a:t>Tamires Gallo, ESS</a:t>
            </a:r>
          </a:p>
          <a:p>
            <a:r>
              <a:rPr lang="en-SE" dirty="0"/>
              <a:t>Annika Stellhorn, ESS</a:t>
            </a:r>
          </a:p>
          <a:p>
            <a:r>
              <a:rPr lang="en-SE" dirty="0"/>
              <a:t>Henrich Frielinghaus, FZJ</a:t>
            </a:r>
          </a:p>
          <a:p>
            <a:endParaRPr lang="en-SE" dirty="0"/>
          </a:p>
          <a:p>
            <a:endParaRPr lang="en-SE" dirty="0"/>
          </a:p>
          <a:p>
            <a:endParaRPr lang="en-SE" dirty="0"/>
          </a:p>
          <a:p>
            <a:pPr marL="0" indent="0">
              <a:buNone/>
            </a:pPr>
            <a:r>
              <a:rPr lang="en-SE" sz="3600" b="1" dirty="0"/>
              <a:t>… And you, for your attention !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B64D59-F3FD-BFA5-E990-006EA00B0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5C33E880-81E3-698A-F4D8-964E9CEB819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096000" y="1509083"/>
            <a:ext cx="4775040" cy="359532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4072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F08C3-0161-D096-482F-B335EA7C2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Science Case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D0E7C4-3E6F-3CDA-D241-29BADD9C3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53C1B-7600-06C5-0936-0ACA86179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FA4528E-EEA4-6D8B-A129-A9F5DF7D8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  <p:grpSp>
        <p:nvGrpSpPr>
          <p:cNvPr id="9" name="Group 12">
            <a:extLst>
              <a:ext uri="{FF2B5EF4-FFF2-40B4-BE49-F238E27FC236}">
                <a16:creationId xmlns:a16="http://schemas.microsoft.com/office/drawing/2014/main" id="{9B6A5B81-C632-A59E-AAF3-5BDD0B6E247B}"/>
              </a:ext>
            </a:extLst>
          </p:cNvPr>
          <p:cNvGrpSpPr/>
          <p:nvPr/>
        </p:nvGrpSpPr>
        <p:grpSpPr>
          <a:xfrm>
            <a:off x="1103709" y="844825"/>
            <a:ext cx="9690187" cy="5747801"/>
            <a:chOff x="14489640" y="15760800"/>
            <a:chExt cx="13373280" cy="6931440"/>
          </a:xfrm>
        </p:grpSpPr>
        <p:pic>
          <p:nvPicPr>
            <p:cNvPr id="10" name="Picture 66">
              <a:extLst>
                <a:ext uri="{FF2B5EF4-FFF2-40B4-BE49-F238E27FC236}">
                  <a16:creationId xmlns:a16="http://schemas.microsoft.com/office/drawing/2014/main" id="{BFA8C5CB-9B4D-ED1F-3B7B-AF010669314F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14489640" y="15760800"/>
              <a:ext cx="13373280" cy="69314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B9450C74-36CA-993D-D21F-DA504846376C}"/>
                </a:ext>
              </a:extLst>
            </p:cNvPr>
            <p:cNvPicPr/>
            <p:nvPr/>
          </p:nvPicPr>
          <p:blipFill>
            <a:blip r:embed="rId3"/>
            <a:srcRect l="34720" t="47131"/>
            <a:stretch/>
          </p:blipFill>
          <p:spPr>
            <a:xfrm>
              <a:off x="19896480" y="19931400"/>
              <a:ext cx="1708560" cy="851040"/>
            </a:xfrm>
            <a:prstGeom prst="rect">
              <a:avLst/>
            </a:prstGeom>
            <a:noFill/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7562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Overview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  <p:pic>
        <p:nvPicPr>
          <p:cNvPr id="13" name="Grafik 29" descr="Ein Bild, das Zug, Maßstabsmodell enthält.&#10;&#10;Automatisch generierte Beschreibung">
            <a:extLst>
              <a:ext uri="{FF2B5EF4-FFF2-40B4-BE49-F238E27FC236}">
                <a16:creationId xmlns:a16="http://schemas.microsoft.com/office/drawing/2014/main" id="{FFC8BCD5-75C8-19EE-01E8-2883A8E15D1E}"/>
              </a:ext>
            </a:extLst>
          </p:cNvPr>
          <p:cNvPicPr/>
          <p:nvPr/>
        </p:nvPicPr>
        <p:blipFill>
          <a:blip r:embed="rId2"/>
          <a:srcRect t="17573" b="26655"/>
          <a:stretch/>
        </p:blipFill>
        <p:spPr>
          <a:xfrm>
            <a:off x="384418" y="1897810"/>
            <a:ext cx="11118363" cy="3407113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716E1B-E678-08D2-393B-DE9B1E46D751}"/>
              </a:ext>
            </a:extLst>
          </p:cNvPr>
          <p:cNvSpPr txBox="1"/>
          <p:nvPr/>
        </p:nvSpPr>
        <p:spPr>
          <a:xfrm>
            <a:off x="3240163" y="2984432"/>
            <a:ext cx="136325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/>
              <a:t>Chopper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459B54-CFFC-B327-861D-BC0831FA2FF8}"/>
              </a:ext>
            </a:extLst>
          </p:cNvPr>
          <p:cNvSpPr txBox="1"/>
          <p:nvPr/>
        </p:nvSpPr>
        <p:spPr>
          <a:xfrm>
            <a:off x="5273843" y="1876241"/>
            <a:ext cx="255397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/>
              <a:t>Sample </a:t>
            </a:r>
            <a:r>
              <a:rPr lang="de-DE" sz="1200" b="1" dirty="0" err="1"/>
              <a:t>Exposure</a:t>
            </a:r>
            <a:r>
              <a:rPr lang="de-DE" sz="1200" b="1" dirty="0"/>
              <a:t> System</a:t>
            </a:r>
          </a:p>
          <a:p>
            <a:pPr algn="ctr"/>
            <a:r>
              <a:rPr lang="de-DE" sz="1200" dirty="0"/>
              <a:t>Sample </a:t>
            </a:r>
            <a:r>
              <a:rPr lang="de-DE" sz="1200" dirty="0" err="1"/>
              <a:t>area</a:t>
            </a:r>
            <a:r>
              <a:rPr lang="de-DE" sz="1200" dirty="0"/>
              <a:t>, </a:t>
            </a:r>
            <a:r>
              <a:rPr lang="de-DE" sz="1200" dirty="0" err="1"/>
              <a:t>shielding</a:t>
            </a:r>
            <a:endParaRPr lang="de-DE" sz="1200" dirty="0"/>
          </a:p>
          <a:p>
            <a:pPr algn="ctr"/>
            <a:r>
              <a:rPr lang="de-DE" sz="1200" dirty="0" err="1"/>
              <a:t>Roughly</a:t>
            </a:r>
            <a:r>
              <a:rPr lang="de-DE" sz="1200" dirty="0"/>
              <a:t> 3x3 m open </a:t>
            </a:r>
            <a:r>
              <a:rPr lang="de-DE" sz="1200" dirty="0" err="1"/>
              <a:t>space</a:t>
            </a:r>
            <a:r>
              <a:rPr lang="de-DE" sz="1200" dirty="0"/>
              <a:t>, top and </a:t>
            </a:r>
            <a:r>
              <a:rPr lang="de-DE" sz="1200" dirty="0" err="1"/>
              <a:t>side</a:t>
            </a:r>
            <a:r>
              <a:rPr lang="de-DE" sz="1200" dirty="0"/>
              <a:t> </a:t>
            </a:r>
            <a:r>
              <a:rPr lang="de-DE" sz="1200" dirty="0" err="1"/>
              <a:t>accessible</a:t>
            </a:r>
            <a:endParaRPr lang="de-DE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F61F9F-77B0-C75C-2B81-31EFA4496447}"/>
              </a:ext>
            </a:extLst>
          </p:cNvPr>
          <p:cNvSpPr txBox="1"/>
          <p:nvPr/>
        </p:nvSpPr>
        <p:spPr>
          <a:xfrm>
            <a:off x="8888734" y="4627332"/>
            <a:ext cx="276644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/>
              <a:t>Neutron </a:t>
            </a:r>
            <a:r>
              <a:rPr lang="de-DE" sz="1200" b="1" dirty="0" err="1"/>
              <a:t>detector</a:t>
            </a:r>
            <a:r>
              <a:rPr lang="de-DE" sz="1200" b="1" dirty="0"/>
              <a:t> </a:t>
            </a:r>
            <a:r>
              <a:rPr lang="de-DE" sz="1200" b="1" dirty="0" err="1"/>
              <a:t>system</a:t>
            </a:r>
            <a:endParaRPr lang="de-DE" sz="1200" b="1" dirty="0"/>
          </a:p>
          <a:p>
            <a:pPr algn="ctr"/>
            <a:r>
              <a:rPr lang="de-DE" sz="1200" dirty="0" err="1"/>
              <a:t>Two</a:t>
            </a:r>
            <a:r>
              <a:rPr lang="de-DE" sz="1200" dirty="0"/>
              <a:t> </a:t>
            </a:r>
            <a:r>
              <a:rPr lang="de-DE" sz="1200" dirty="0" err="1"/>
              <a:t>independent</a:t>
            </a:r>
            <a:r>
              <a:rPr lang="de-DE" sz="1200" dirty="0"/>
              <a:t> </a:t>
            </a:r>
            <a:r>
              <a:rPr lang="de-DE" sz="1200" dirty="0" err="1"/>
              <a:t>detector</a:t>
            </a:r>
            <a:r>
              <a:rPr lang="de-DE" sz="1200" dirty="0"/>
              <a:t> </a:t>
            </a:r>
            <a:r>
              <a:rPr lang="de-DE" sz="1200" dirty="0" err="1"/>
              <a:t>banks</a:t>
            </a:r>
            <a:r>
              <a:rPr lang="de-DE" sz="1200" dirty="0"/>
              <a:t> </a:t>
            </a:r>
            <a:r>
              <a:rPr lang="de-DE" sz="1200" dirty="0" err="1"/>
              <a:t>movable</a:t>
            </a:r>
            <a:r>
              <a:rPr lang="de-DE" sz="1200" dirty="0"/>
              <a:t>, </a:t>
            </a:r>
            <a:r>
              <a:rPr lang="de-DE" sz="1200" dirty="0" err="1"/>
              <a:t>one</a:t>
            </a:r>
            <a:r>
              <a:rPr lang="de-DE" sz="1200" dirty="0"/>
              <a:t> </a:t>
            </a:r>
            <a:r>
              <a:rPr lang="de-DE" sz="1200" dirty="0" err="1"/>
              <a:t>fixed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low</a:t>
            </a:r>
            <a:r>
              <a:rPr lang="de-DE" sz="1200" dirty="0"/>
              <a:t> </a:t>
            </a:r>
            <a:r>
              <a:rPr lang="de-DE" sz="1200" dirty="0" err="1"/>
              <a:t>angles</a:t>
            </a:r>
            <a:r>
              <a:rPr lang="de-DE" sz="1200" dirty="0"/>
              <a:t> at 20 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368D20-9653-44CF-F3B0-4BD602B1C1A9}"/>
              </a:ext>
            </a:extLst>
          </p:cNvPr>
          <p:cNvSpPr txBox="1"/>
          <p:nvPr/>
        </p:nvSpPr>
        <p:spPr>
          <a:xfrm>
            <a:off x="1610641" y="5611734"/>
            <a:ext cx="23602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/>
              <a:t>Beam </a:t>
            </a:r>
            <a:r>
              <a:rPr lang="de-DE" sz="1200" b="1" dirty="0" err="1"/>
              <a:t>filtering</a:t>
            </a:r>
            <a:r>
              <a:rPr lang="de-DE" sz="1200" b="1" dirty="0"/>
              <a:t> </a:t>
            </a:r>
            <a:r>
              <a:rPr lang="de-DE" sz="1200" b="1" dirty="0" err="1"/>
              <a:t>system</a:t>
            </a:r>
            <a:endParaRPr lang="de-DE" sz="1200" b="1" dirty="0"/>
          </a:p>
          <a:p>
            <a:pPr algn="ctr"/>
            <a:r>
              <a:rPr lang="de-DE" sz="1200" dirty="0"/>
              <a:t>V-</a:t>
            </a:r>
            <a:r>
              <a:rPr lang="de-DE" sz="1200" dirty="0" err="1"/>
              <a:t>cavity</a:t>
            </a:r>
            <a:r>
              <a:rPr lang="de-DE" sz="1200" dirty="0"/>
              <a:t> </a:t>
            </a:r>
            <a:r>
              <a:rPr lang="de-DE" sz="1200" dirty="0" err="1"/>
              <a:t>polarizer</a:t>
            </a:r>
            <a:r>
              <a:rPr lang="de-DE" sz="1200" dirty="0"/>
              <a:t>, </a:t>
            </a:r>
            <a:r>
              <a:rPr lang="de-DE" sz="1200" dirty="0" err="1"/>
              <a:t>gradient</a:t>
            </a:r>
            <a:r>
              <a:rPr lang="de-DE" sz="1200" dirty="0"/>
              <a:t> </a:t>
            </a:r>
            <a:r>
              <a:rPr lang="de-DE" sz="1200" dirty="0" err="1"/>
              <a:t>spin</a:t>
            </a:r>
            <a:r>
              <a:rPr lang="de-DE" sz="1200" dirty="0"/>
              <a:t> </a:t>
            </a:r>
            <a:r>
              <a:rPr lang="de-DE" sz="1200" dirty="0" err="1"/>
              <a:t>flipper</a:t>
            </a:r>
            <a:endParaRPr lang="de-DE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CA0A89-C9FC-EFFA-E407-78A098DDB678}"/>
              </a:ext>
            </a:extLst>
          </p:cNvPr>
          <p:cNvSpPr txBox="1"/>
          <p:nvPr/>
        </p:nvSpPr>
        <p:spPr>
          <a:xfrm>
            <a:off x="391116" y="2400232"/>
            <a:ext cx="23474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/>
              <a:t>Beam </a:t>
            </a:r>
            <a:r>
              <a:rPr lang="de-DE" sz="1200" b="1" dirty="0" err="1"/>
              <a:t>extraction</a:t>
            </a:r>
            <a:r>
              <a:rPr lang="de-DE" sz="1200" b="1" dirty="0"/>
              <a:t> </a:t>
            </a:r>
            <a:r>
              <a:rPr lang="de-DE" sz="1200" b="1" dirty="0" err="1"/>
              <a:t>Sysystem</a:t>
            </a:r>
            <a:endParaRPr lang="de-DE" sz="1200" b="1" dirty="0"/>
          </a:p>
          <a:p>
            <a:pPr algn="ctr"/>
            <a:r>
              <a:rPr lang="de-DE" sz="1200" dirty="0"/>
              <a:t>NBOA, BBG, </a:t>
            </a:r>
            <a:r>
              <a:rPr lang="de-DE" sz="1200" dirty="0" err="1"/>
              <a:t>Reflector</a:t>
            </a:r>
            <a:endParaRPr lang="de-DE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5E2FBD-AFB1-A2A1-263D-C793C2966AF5}"/>
              </a:ext>
            </a:extLst>
          </p:cNvPr>
          <p:cNvSpPr txBox="1"/>
          <p:nvPr/>
        </p:nvSpPr>
        <p:spPr>
          <a:xfrm>
            <a:off x="4459281" y="5150068"/>
            <a:ext cx="24188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/>
              <a:t>Beam </a:t>
            </a:r>
            <a:r>
              <a:rPr lang="de-DE" sz="1200" b="1" dirty="0" err="1"/>
              <a:t>geometry</a:t>
            </a:r>
            <a:r>
              <a:rPr lang="de-DE" sz="1200" b="1" dirty="0"/>
              <a:t> </a:t>
            </a:r>
            <a:r>
              <a:rPr lang="de-DE" sz="1200" b="1" dirty="0" err="1"/>
              <a:t>conditioning</a:t>
            </a:r>
            <a:endParaRPr lang="de-DE" sz="1200" b="1" dirty="0"/>
          </a:p>
          <a:p>
            <a:pPr algn="ctr"/>
            <a:r>
              <a:rPr lang="de-DE" sz="1200" dirty="0" err="1"/>
              <a:t>Collimation</a:t>
            </a:r>
            <a:r>
              <a:rPr lang="de-DE" sz="1200" dirty="0"/>
              <a:t> and </a:t>
            </a:r>
            <a:r>
              <a:rPr lang="de-DE" sz="1200" dirty="0" err="1"/>
              <a:t>apertures</a:t>
            </a:r>
            <a:endParaRPr lang="de-DE" sz="1200" dirty="0"/>
          </a:p>
          <a:p>
            <a:pPr algn="ctr"/>
            <a:r>
              <a:rPr lang="de-DE" sz="1200" dirty="0"/>
              <a:t>20, 14, 8 and 4 m plus </a:t>
            </a:r>
            <a:r>
              <a:rPr lang="de-DE" sz="1200" dirty="0" err="1"/>
              <a:t>slit</a:t>
            </a:r>
            <a:r>
              <a:rPr lang="de-DE" sz="1200" dirty="0"/>
              <a:t> VSANS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9B75CB24-201D-BC45-92E9-290EE0C2B770}"/>
              </a:ext>
            </a:extLst>
          </p:cNvPr>
          <p:cNvSpPr txBox="1"/>
          <p:nvPr/>
        </p:nvSpPr>
        <p:spPr>
          <a:xfrm>
            <a:off x="313146" y="5605485"/>
            <a:ext cx="119398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b="1" dirty="0"/>
              <a:t>Heavy </a:t>
            </a:r>
            <a:r>
              <a:rPr lang="de-DE" sz="1200" b="1" dirty="0" err="1"/>
              <a:t>shutter</a:t>
            </a:r>
            <a:endParaRPr lang="de-DE" sz="1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E2DFCE-93BE-E270-503F-29D2534B25E8}"/>
              </a:ext>
            </a:extLst>
          </p:cNvPr>
          <p:cNvSpPr txBox="1"/>
          <p:nvPr/>
        </p:nvSpPr>
        <p:spPr>
          <a:xfrm>
            <a:off x="6878085" y="5565566"/>
            <a:ext cx="396024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/>
              <a:t>Neutron </a:t>
            </a:r>
            <a:r>
              <a:rPr lang="de-DE" sz="1200" b="1" dirty="0" err="1"/>
              <a:t>Detector</a:t>
            </a:r>
            <a:endParaRPr lang="de-DE" sz="1200" b="1" dirty="0"/>
          </a:p>
          <a:p>
            <a:pPr algn="ctr"/>
            <a:r>
              <a:rPr lang="de-DE" sz="1200" dirty="0"/>
              <a:t>1 m</a:t>
            </a:r>
            <a:r>
              <a:rPr lang="de-DE" sz="1200" baseline="30000" dirty="0"/>
              <a:t>2</a:t>
            </a:r>
            <a:r>
              <a:rPr lang="de-DE" sz="1200" dirty="0"/>
              <a:t> </a:t>
            </a:r>
            <a:r>
              <a:rPr lang="de-DE" sz="1200" dirty="0" err="1"/>
              <a:t>active</a:t>
            </a:r>
            <a:r>
              <a:rPr lang="de-DE" sz="1200" dirty="0"/>
              <a:t> </a:t>
            </a:r>
            <a:r>
              <a:rPr lang="de-DE" sz="1200" dirty="0" err="1"/>
              <a:t>area</a:t>
            </a:r>
            <a:r>
              <a:rPr lang="de-DE" sz="1200" dirty="0"/>
              <a:t> on </a:t>
            </a:r>
            <a:r>
              <a:rPr lang="de-DE" sz="1200" dirty="0" err="1"/>
              <a:t>two</a:t>
            </a:r>
            <a:r>
              <a:rPr lang="de-DE" sz="1200" dirty="0"/>
              <a:t> </a:t>
            </a:r>
            <a:r>
              <a:rPr lang="de-DE" sz="1200" dirty="0" err="1"/>
              <a:t>banks</a:t>
            </a:r>
            <a:r>
              <a:rPr lang="de-DE" sz="1200" dirty="0"/>
              <a:t> (6x6 mm</a:t>
            </a:r>
            <a:r>
              <a:rPr lang="de-DE" sz="1200" baseline="30000" dirty="0"/>
              <a:t>2</a:t>
            </a:r>
            <a:r>
              <a:rPr lang="de-DE" sz="1200" dirty="0"/>
              <a:t> </a:t>
            </a:r>
            <a:r>
              <a:rPr lang="de-DE" sz="1200" dirty="0" err="1"/>
              <a:t>resolution</a:t>
            </a:r>
            <a:r>
              <a:rPr lang="de-DE" sz="1200" dirty="0"/>
              <a:t>) and </a:t>
            </a:r>
            <a:r>
              <a:rPr lang="de-DE" sz="1200" dirty="0" err="1"/>
              <a:t>low</a:t>
            </a:r>
            <a:r>
              <a:rPr lang="de-DE" sz="1200" dirty="0"/>
              <a:t> angle </a:t>
            </a:r>
            <a:r>
              <a:rPr lang="de-DE" sz="1200" dirty="0" err="1"/>
              <a:t>detector</a:t>
            </a:r>
            <a:r>
              <a:rPr lang="de-DE" sz="1200" dirty="0"/>
              <a:t> (3x3 mm</a:t>
            </a:r>
            <a:r>
              <a:rPr lang="de-DE" sz="1200" baseline="30000" dirty="0"/>
              <a:t>2</a:t>
            </a:r>
            <a:r>
              <a:rPr lang="de-DE" sz="1200" dirty="0"/>
              <a:t> </a:t>
            </a:r>
            <a:r>
              <a:rPr lang="de-DE" sz="1200" dirty="0" err="1"/>
              <a:t>resolution</a:t>
            </a:r>
            <a:r>
              <a:rPr lang="de-DE" sz="1200" dirty="0"/>
              <a:t>) at </a:t>
            </a:r>
            <a:r>
              <a:rPr lang="de-DE" sz="1200" dirty="0" err="1"/>
              <a:t>start</a:t>
            </a:r>
            <a:r>
              <a:rPr lang="de-DE" sz="1200" dirty="0"/>
              <a:t>,</a:t>
            </a:r>
          </a:p>
          <a:p>
            <a:pPr algn="ctr"/>
            <a:r>
              <a:rPr lang="de-DE" sz="1200" dirty="0"/>
              <a:t>2 m</a:t>
            </a:r>
            <a:r>
              <a:rPr lang="de-DE" sz="1200" baseline="30000" dirty="0"/>
              <a:t>2</a:t>
            </a:r>
            <a:r>
              <a:rPr lang="de-DE" sz="1200" dirty="0"/>
              <a:t> </a:t>
            </a:r>
            <a:r>
              <a:rPr lang="de-DE" sz="1200" dirty="0" err="1"/>
              <a:t>full</a:t>
            </a:r>
            <a:r>
              <a:rPr lang="de-DE" sz="1200" dirty="0"/>
              <a:t> </a:t>
            </a:r>
            <a:r>
              <a:rPr lang="de-DE" sz="1200" dirty="0" err="1"/>
              <a:t>scope</a:t>
            </a:r>
            <a:endParaRPr lang="de-DE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D8803E-31F4-6A07-18B1-10765324488F}"/>
              </a:ext>
            </a:extLst>
          </p:cNvPr>
          <p:cNvSpPr txBox="1"/>
          <p:nvPr/>
        </p:nvSpPr>
        <p:spPr>
          <a:xfrm>
            <a:off x="8064564" y="1666978"/>
            <a:ext cx="333841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 err="1"/>
              <a:t>Hutch</a:t>
            </a:r>
            <a:endParaRPr lang="de-DE" sz="1200" b="1" dirty="0"/>
          </a:p>
          <a:p>
            <a:pPr algn="ctr"/>
            <a:r>
              <a:rPr lang="de-DE" sz="1200" dirty="0"/>
              <a:t>Space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two</a:t>
            </a:r>
            <a:r>
              <a:rPr lang="de-DE" sz="1200" dirty="0"/>
              <a:t> </a:t>
            </a:r>
            <a:r>
              <a:rPr lang="de-DE" sz="1200" dirty="0" err="1"/>
              <a:t>teams</a:t>
            </a:r>
            <a:r>
              <a:rPr lang="de-DE" sz="1200" dirty="0"/>
              <a:t> and </a:t>
            </a:r>
            <a:r>
              <a:rPr lang="de-DE" sz="1200" dirty="0" err="1"/>
              <a:t>instrument</a:t>
            </a:r>
            <a:r>
              <a:rPr lang="de-DE" sz="1200" dirty="0"/>
              <a:t> </a:t>
            </a:r>
            <a:r>
              <a:rPr lang="de-DE" sz="1200" dirty="0" err="1"/>
              <a:t>workshop</a:t>
            </a:r>
            <a:endParaRPr lang="de-DE" sz="12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3B93F7-B3F5-77E9-67B2-D8FE2C64B829}"/>
              </a:ext>
            </a:extLst>
          </p:cNvPr>
          <p:cNvCxnSpPr>
            <a:stCxn id="18" idx="2"/>
          </p:cNvCxnSpPr>
          <p:nvPr/>
        </p:nvCxnSpPr>
        <p:spPr>
          <a:xfrm flipH="1">
            <a:off x="893618" y="2861897"/>
            <a:ext cx="671240" cy="17654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772825-2DA8-B66D-2421-443954F8A7CF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910137" y="5035452"/>
            <a:ext cx="460614" cy="5700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893AA0B-1B1D-9DD8-0FB6-DA2010C1602D}"/>
              </a:ext>
            </a:extLst>
          </p:cNvPr>
          <p:cNvCxnSpPr>
            <a:stCxn id="17" idx="0"/>
          </p:cNvCxnSpPr>
          <p:nvPr/>
        </p:nvCxnSpPr>
        <p:spPr>
          <a:xfrm flipH="1" flipV="1">
            <a:off x="2738599" y="5150068"/>
            <a:ext cx="52188" cy="4616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88E8EE-6772-7310-AAE5-C678B24987B3}"/>
              </a:ext>
            </a:extLst>
          </p:cNvPr>
          <p:cNvCxnSpPr>
            <a:stCxn id="14" idx="2"/>
          </p:cNvCxnSpPr>
          <p:nvPr/>
        </p:nvCxnSpPr>
        <p:spPr>
          <a:xfrm flipH="1">
            <a:off x="2452255" y="3261431"/>
            <a:ext cx="1469537" cy="12551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9D3F68-4680-C0EE-FC5B-0584632F3E5B}"/>
              </a:ext>
            </a:extLst>
          </p:cNvPr>
          <p:cNvCxnSpPr/>
          <p:nvPr/>
        </p:nvCxnSpPr>
        <p:spPr>
          <a:xfrm flipH="1">
            <a:off x="3740727" y="3467666"/>
            <a:ext cx="181064" cy="8041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CF3CE99-3ADE-3E10-9750-B9CA69EC4F86}"/>
              </a:ext>
            </a:extLst>
          </p:cNvPr>
          <p:cNvCxnSpPr>
            <a:stCxn id="19" idx="0"/>
          </p:cNvCxnSpPr>
          <p:nvPr/>
        </p:nvCxnSpPr>
        <p:spPr>
          <a:xfrm flipH="1" flipV="1">
            <a:off x="4648200" y="4759036"/>
            <a:ext cx="1020483" cy="391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BA3DA73-A582-145F-6BAC-71D1F5509798}"/>
              </a:ext>
            </a:extLst>
          </p:cNvPr>
          <p:cNvCxnSpPr>
            <a:stCxn id="15" idx="2"/>
          </p:cNvCxnSpPr>
          <p:nvPr/>
        </p:nvCxnSpPr>
        <p:spPr>
          <a:xfrm>
            <a:off x="6550831" y="2707238"/>
            <a:ext cx="437155" cy="8941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3A96BF3-5971-701C-1152-A92C730EED87}"/>
              </a:ext>
            </a:extLst>
          </p:cNvPr>
          <p:cNvCxnSpPr>
            <a:stCxn id="16" idx="0"/>
          </p:cNvCxnSpPr>
          <p:nvPr/>
        </p:nvCxnSpPr>
        <p:spPr>
          <a:xfrm flipH="1" flipV="1">
            <a:off x="8845399" y="3981339"/>
            <a:ext cx="1426559" cy="6459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702E935-B4C3-6C05-60EB-C0DFB75496A8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8645236" y="4073503"/>
            <a:ext cx="212971" cy="14920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2EAE16-B704-8161-E4D5-791A2F799633}"/>
              </a:ext>
            </a:extLst>
          </p:cNvPr>
          <p:cNvCxnSpPr>
            <a:stCxn id="22" idx="2"/>
          </p:cNvCxnSpPr>
          <p:nvPr/>
        </p:nvCxnSpPr>
        <p:spPr>
          <a:xfrm>
            <a:off x="9733771" y="2128643"/>
            <a:ext cx="95219" cy="9030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BA9C2EBC-2726-BB0C-2322-4996A20B5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572" y="171898"/>
            <a:ext cx="2879531" cy="142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Simulated Performance Data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  <p:graphicFrame>
        <p:nvGraphicFramePr>
          <p:cNvPr id="16" name="Content Placeholder 6">
            <a:extLst>
              <a:ext uri="{FF2B5EF4-FFF2-40B4-BE49-F238E27FC236}">
                <a16:creationId xmlns:a16="http://schemas.microsoft.com/office/drawing/2014/main" id="{BC0FDD64-27B5-24B7-E5B2-53FB1F4BCE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127165"/>
              </p:ext>
            </p:extLst>
          </p:nvPr>
        </p:nvGraphicFramePr>
        <p:xfrm>
          <a:off x="1611976" y="4280710"/>
          <a:ext cx="8690474" cy="2194560"/>
        </p:xfrm>
        <a:graphic>
          <a:graphicData uri="http://schemas.openxmlformats.org/drawingml/2006/table">
            <a:tbl>
              <a:tblPr/>
              <a:tblGrid>
                <a:gridCol w="2662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5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6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8934">
                <a:tc gridSpan="2"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1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Technical </a:t>
                      </a:r>
                      <a:r>
                        <a:rPr lang="de-DE" sz="1200" b="1" strike="noStrike" spc="-1" dirty="0" err="1">
                          <a:solidFill>
                            <a:schemeClr val="dk1"/>
                          </a:solidFill>
                          <a:latin typeface="Arial"/>
                        </a:rPr>
                        <a:t>Specification</a:t>
                      </a:r>
                      <a:endParaRPr lang="en-GB" sz="12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25200">
                      <a:solidFill>
                        <a:srgbClr val="023D6B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1200" b="1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Standard </a:t>
                      </a:r>
                      <a:r>
                        <a:rPr lang="de-DE" sz="1200" b="1" strike="noStrike" spc="-1" dirty="0" err="1">
                          <a:solidFill>
                            <a:schemeClr val="dk1"/>
                          </a:solidFill>
                          <a:latin typeface="Arial"/>
                        </a:rPr>
                        <a:t>mode</a:t>
                      </a:r>
                      <a:r>
                        <a:rPr lang="de-DE" sz="1200" b="1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 14 Hz</a:t>
                      </a:r>
                      <a:endParaRPr lang="en-GB" sz="12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25200">
                      <a:solidFill>
                        <a:srgbClr val="023D6B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934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Instrument </a:t>
                      </a:r>
                      <a:r>
                        <a:rPr lang="de-DE" sz="1200" b="0" strike="noStrike" spc="-1" dirty="0" err="1">
                          <a:solidFill>
                            <a:schemeClr val="dk1"/>
                          </a:solidFill>
                          <a:latin typeface="Arial"/>
                        </a:rPr>
                        <a:t>class</a:t>
                      </a:r>
                      <a:endParaRPr lang="en-GB" sz="12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2520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CCD8E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Polarized SANS</a:t>
                      </a:r>
                      <a:endParaRPr lang="en-GB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2520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Bandwidth</a:t>
                      </a:r>
                      <a:endParaRPr lang="en-GB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2520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CCD8E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5 </a:t>
                      </a:r>
                      <a:r>
                        <a:rPr lang="de-DE" sz="1200" b="0" strike="noStrike" spc="-1" dirty="0" err="1">
                          <a:solidFill>
                            <a:schemeClr val="dk1"/>
                          </a:solidFill>
                          <a:latin typeface="Arial"/>
                        </a:rPr>
                        <a:t>Å</a:t>
                      </a:r>
                      <a:endParaRPr lang="en-GB" sz="12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2520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934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Moderator</a:t>
                      </a:r>
                      <a:endParaRPr lang="en-GB" sz="12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CCD8E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Cold</a:t>
                      </a:r>
                      <a:endParaRPr lang="en-GB" sz="12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 dirty="0" err="1">
                          <a:solidFill>
                            <a:schemeClr val="dk1"/>
                          </a:solidFill>
                          <a:latin typeface="Arial"/>
                        </a:rPr>
                        <a:t>Wavelength</a:t>
                      </a:r>
                      <a:r>
                        <a:rPr lang="de-DE" sz="1200" b="0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r>
                        <a:rPr lang="de-DE" sz="1200" b="0" strike="noStrike" spc="-1" dirty="0" err="1">
                          <a:solidFill>
                            <a:schemeClr val="dk1"/>
                          </a:solidFill>
                          <a:latin typeface="Arial"/>
                        </a:rPr>
                        <a:t>range</a:t>
                      </a:r>
                      <a:endParaRPr lang="en-GB" sz="12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CCD8E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3 – 21 Å</a:t>
                      </a:r>
                      <a:endParaRPr lang="en-GB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934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Q </a:t>
                      </a:r>
                      <a:r>
                        <a:rPr lang="de-DE" sz="1200" b="0" strike="noStrike" spc="-1" dirty="0" err="1">
                          <a:solidFill>
                            <a:schemeClr val="dk1"/>
                          </a:solidFill>
                          <a:latin typeface="Arial"/>
                        </a:rPr>
                        <a:t>range</a:t>
                      </a:r>
                      <a:endParaRPr lang="en-GB" sz="12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CCD8E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10</a:t>
                      </a:r>
                      <a:r>
                        <a:rPr lang="de-DE" sz="1200" b="0" strike="noStrike" spc="-1" baseline="30000">
                          <a:solidFill>
                            <a:schemeClr val="dk1"/>
                          </a:solidFill>
                          <a:latin typeface="Arial"/>
                        </a:rPr>
                        <a:t>-4</a:t>
                      </a: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 – 1 Å</a:t>
                      </a:r>
                      <a:r>
                        <a:rPr lang="de-DE" sz="1200" b="0" strike="noStrike" spc="-1" baseline="30000">
                          <a:solidFill>
                            <a:schemeClr val="dk1"/>
                          </a:solidFill>
                          <a:latin typeface="Arial"/>
                        </a:rPr>
                        <a:t>-1</a:t>
                      </a:r>
                      <a:endParaRPr lang="en-GB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Momentum resolution</a:t>
                      </a:r>
                      <a:endParaRPr lang="en-GB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CCD8E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l-GR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Δ</a:t>
                      </a: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Q/Q = 2 – 7%</a:t>
                      </a:r>
                      <a:endParaRPr lang="en-GB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934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Flux at sample (2 MW)</a:t>
                      </a:r>
                      <a:endParaRPr lang="en-GB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CCD8E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3.6 x 10</a:t>
                      </a:r>
                      <a:r>
                        <a:rPr lang="de-DE" sz="1200" b="0" strike="noStrike" spc="-1" baseline="30000">
                          <a:solidFill>
                            <a:schemeClr val="dk1"/>
                          </a:solidFill>
                          <a:latin typeface="Arial"/>
                        </a:rPr>
                        <a:t>8</a:t>
                      </a: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 ns</a:t>
                      </a:r>
                      <a:r>
                        <a:rPr lang="de-DE" sz="1200" b="0" strike="noStrike" spc="-1" baseline="30000">
                          <a:solidFill>
                            <a:schemeClr val="dk1"/>
                          </a:solidFill>
                          <a:latin typeface="Arial"/>
                        </a:rPr>
                        <a:t>-1</a:t>
                      </a: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cm</a:t>
                      </a:r>
                      <a:r>
                        <a:rPr lang="de-DE" sz="1200" b="0" strike="noStrike" spc="-1" baseline="30000">
                          <a:solidFill>
                            <a:schemeClr val="dk1"/>
                          </a:solidFill>
                          <a:latin typeface="Arial"/>
                        </a:rPr>
                        <a:t>-2</a:t>
                      </a:r>
                      <a:endParaRPr lang="en-GB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de-DE" sz="1200" b="1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Pulse </a:t>
                      </a:r>
                      <a:r>
                        <a:rPr lang="de-DE" sz="1200" b="1" strike="noStrike" spc="-1" dirty="0" err="1">
                          <a:solidFill>
                            <a:schemeClr val="dk1"/>
                          </a:solidFill>
                          <a:latin typeface="Arial"/>
                        </a:rPr>
                        <a:t>skipping</a:t>
                      </a:r>
                      <a:r>
                        <a:rPr lang="de-DE" sz="1200" b="1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 </a:t>
                      </a:r>
                      <a:r>
                        <a:rPr lang="de-DE" sz="1200" b="1" strike="noStrike" spc="-1" dirty="0" err="1">
                          <a:solidFill>
                            <a:schemeClr val="dk1"/>
                          </a:solidFill>
                          <a:latin typeface="Arial"/>
                        </a:rPr>
                        <a:t>mode</a:t>
                      </a:r>
                      <a:r>
                        <a:rPr lang="de-DE" sz="1200" b="1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 7 Hz</a:t>
                      </a:r>
                      <a:endParaRPr lang="en-GB" sz="12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934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Detector type</a:t>
                      </a:r>
                      <a:endParaRPr lang="en-GB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CCD8E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Li-scintillator, pixelated</a:t>
                      </a:r>
                      <a:endParaRPr lang="en-GB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200" b="0" strike="noStrike" spc="-1" dirty="0" err="1">
                          <a:solidFill>
                            <a:schemeClr val="dk1"/>
                          </a:solidFill>
                          <a:latin typeface="Arial"/>
                        </a:rPr>
                        <a:t>Bandwidth</a:t>
                      </a:r>
                      <a:endParaRPr lang="en-GB" sz="12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CCD8E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10 Å</a:t>
                      </a:r>
                      <a:endParaRPr lang="en-GB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934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Detector coverage (current)</a:t>
                      </a:r>
                      <a:endParaRPr lang="en-GB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CCD8E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1 m</a:t>
                      </a:r>
                      <a:r>
                        <a:rPr lang="de-DE" sz="1200" b="0" strike="noStrike" spc="-1" baseline="30000">
                          <a:solidFill>
                            <a:schemeClr val="dk1"/>
                          </a:solidFill>
                          <a:latin typeface="Arial"/>
                        </a:rPr>
                        <a:t>2</a:t>
                      </a:r>
                      <a:endParaRPr lang="en-GB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Wavelength range</a:t>
                      </a:r>
                      <a:endParaRPr lang="en-GB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CCD8E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3 – 21 Å</a:t>
                      </a:r>
                      <a:endParaRPr lang="en-GB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934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Detector coverage (full scope)</a:t>
                      </a:r>
                      <a:endParaRPr lang="en-GB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CCD8E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2 m</a:t>
                      </a:r>
                      <a:r>
                        <a:rPr lang="de-DE" sz="1200" b="0" strike="noStrike" spc="-1" baseline="30000">
                          <a:solidFill>
                            <a:schemeClr val="dk1"/>
                          </a:solidFill>
                          <a:latin typeface="Arial"/>
                        </a:rPr>
                        <a:t>2</a:t>
                      </a:r>
                      <a:endParaRPr lang="en-GB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Momentum resolution</a:t>
                      </a:r>
                      <a:endParaRPr lang="en-GB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CCD8E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l-GR" sz="1200" b="0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Δ</a:t>
                      </a:r>
                      <a:r>
                        <a:rPr lang="de-DE" sz="1200" b="0" strike="noStrike" spc="-1" dirty="0">
                          <a:solidFill>
                            <a:schemeClr val="dk1"/>
                          </a:solidFill>
                          <a:latin typeface="Arial"/>
                        </a:rPr>
                        <a:t>Q/Q = 1 – 7%</a:t>
                      </a:r>
                      <a:endParaRPr lang="en-GB" sz="1200" b="0" strike="noStrike" spc="-1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23D6B"/>
                      </a:solidFill>
                      <a:prstDash val="solid"/>
                    </a:lnL>
                    <a:lnR w="12240">
                      <a:solidFill>
                        <a:srgbClr val="023D6B"/>
                      </a:solidFill>
                      <a:prstDash val="solid"/>
                    </a:lnR>
                    <a:lnT w="12240">
                      <a:solidFill>
                        <a:srgbClr val="023D6B"/>
                      </a:solidFill>
                      <a:prstDash val="solid"/>
                    </a:lnT>
                    <a:lnB w="12240">
                      <a:solidFill>
                        <a:srgbClr val="023D6B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064E508B-D9FF-9E74-603B-35EB6BFC250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245258" y="922712"/>
            <a:ext cx="9701483" cy="3275175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 Handling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49E7E3-2BC1-8FB8-F75F-35F1D96AE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94" y="1249367"/>
            <a:ext cx="4101353" cy="33424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FD0052-42C3-B05C-11D3-1606FC757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874" y="1249367"/>
            <a:ext cx="3159705" cy="33437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7C5520-5CBD-4973-45F5-BA12F0882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406" y="1249366"/>
            <a:ext cx="3812456" cy="33424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C65000-29C1-AFAD-3662-07A0D93C5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406" y="4714006"/>
            <a:ext cx="3812456" cy="17171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9DDEDB-CA09-465D-F906-AE6591EB4AB6}"/>
              </a:ext>
            </a:extLst>
          </p:cNvPr>
          <p:cNvSpPr txBox="1"/>
          <p:nvPr/>
        </p:nvSpPr>
        <p:spPr>
          <a:xfrm>
            <a:off x="447694" y="4972400"/>
            <a:ext cx="7573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666666"/>
                </a:solidFill>
              </a:rPr>
              <a:t>Two exchangable sample tables with kinetic mounts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U</a:t>
            </a:r>
            <a:r>
              <a:rPr lang="en-SE" dirty="0">
                <a:solidFill>
                  <a:srgbClr val="666666"/>
                </a:solidFill>
              </a:rPr>
              <a:t>p to 990 kg loads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O</a:t>
            </a:r>
            <a:r>
              <a:rPr lang="en-SE" dirty="0">
                <a:solidFill>
                  <a:srgbClr val="666666"/>
                </a:solidFill>
              </a:rPr>
              <a:t>ptical table on top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666666"/>
                </a:solidFill>
              </a:rPr>
              <a:t>Huber axes and hexapods available</a:t>
            </a:r>
          </a:p>
        </p:txBody>
      </p:sp>
    </p:spTree>
    <p:extLst>
      <p:ext uri="{BB962C8B-B14F-4D97-AF65-F5344CB8AC3E}">
        <p14:creationId xmlns:p14="http://schemas.microsoft.com/office/powerpoint/2010/main" val="1574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CDC9D8-B240-3296-48CB-9E1D4DE6F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Sample Handling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A0C57-1933-55E1-638E-4736F34A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  FOOTER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536677-FB54-1322-9968-B76E0CC6F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7E2DBFF-6B36-DD7E-EA3F-FDC573D2D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EEB45D-A272-4C2B-3A3C-7D1CEED33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198" y="922712"/>
            <a:ext cx="5287620" cy="3965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C3979E-FCDC-2CFA-9AF8-0A5AAA5D4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16262" y="1418426"/>
            <a:ext cx="3965713" cy="29742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32C0CE-0705-2F84-D71D-91729D214191}"/>
              </a:ext>
            </a:extLst>
          </p:cNvPr>
          <p:cNvSpPr txBox="1"/>
          <p:nvPr/>
        </p:nvSpPr>
        <p:spPr>
          <a:xfrm>
            <a:off x="2533708" y="5081683"/>
            <a:ext cx="7573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rgbClr val="666666"/>
                </a:solidFill>
              </a:rPr>
              <a:t>Sample</a:t>
            </a:r>
            <a:r>
              <a:rPr lang="sv-SE" dirty="0">
                <a:solidFill>
                  <a:srgbClr val="666666"/>
                </a:solidFill>
              </a:rPr>
              <a:t> stack on </a:t>
            </a:r>
            <a:r>
              <a:rPr lang="sv-SE" dirty="0" err="1">
                <a:solidFill>
                  <a:srgbClr val="666666"/>
                </a:solidFill>
              </a:rPr>
              <a:t>top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made</a:t>
            </a:r>
            <a:r>
              <a:rPr lang="sv-SE" dirty="0">
                <a:solidFill>
                  <a:srgbClr val="666666"/>
                </a:solidFill>
              </a:rPr>
              <a:t> from aluminium </a:t>
            </a:r>
            <a:r>
              <a:rPr lang="sv-SE" dirty="0" err="1">
                <a:solidFill>
                  <a:srgbClr val="666666"/>
                </a:solidFill>
              </a:rPr>
              <a:t>profiles</a:t>
            </a:r>
            <a:endParaRPr lang="sv-SE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666666"/>
                </a:solidFill>
              </a:rPr>
              <a:t>Simple to </a:t>
            </a:r>
            <a:r>
              <a:rPr lang="sv-SE" dirty="0" err="1">
                <a:solidFill>
                  <a:srgbClr val="666666"/>
                </a:solidFill>
              </a:rPr>
              <a:t>reproduce</a:t>
            </a:r>
            <a:r>
              <a:rPr lang="sv-SE" dirty="0">
                <a:solidFill>
                  <a:srgbClr val="666666"/>
                </a:solidFill>
              </a:rPr>
              <a:t> for </a:t>
            </a:r>
            <a:r>
              <a:rPr lang="sv-SE" dirty="0" err="1">
                <a:solidFill>
                  <a:srgbClr val="666666"/>
                </a:solidFill>
              </a:rPr>
              <a:t>custom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sample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environment</a:t>
            </a:r>
            <a:endParaRPr lang="sv-SE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666666"/>
                </a:solidFill>
              </a:rPr>
              <a:t>Power </a:t>
            </a:r>
            <a:r>
              <a:rPr lang="sv-SE" dirty="0" err="1">
                <a:solidFill>
                  <a:srgbClr val="666666"/>
                </a:solidFill>
              </a:rPr>
              <a:t>supply</a:t>
            </a:r>
            <a:r>
              <a:rPr lang="sv-SE" dirty="0">
                <a:solidFill>
                  <a:srgbClr val="666666"/>
                </a:solidFill>
              </a:rPr>
              <a:t> and </a:t>
            </a:r>
            <a:r>
              <a:rPr lang="sv-SE" dirty="0" err="1">
                <a:solidFill>
                  <a:srgbClr val="666666"/>
                </a:solidFill>
              </a:rPr>
              <a:t>connectors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directly</a:t>
            </a:r>
            <a:r>
              <a:rPr lang="sv-SE" dirty="0">
                <a:solidFill>
                  <a:srgbClr val="666666"/>
                </a:solidFill>
              </a:rPr>
              <a:t> in the table for setup off-instrument</a:t>
            </a:r>
            <a:endParaRPr lang="en-SE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9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ubrik 18">
            <a:extLst>
              <a:ext uri="{FF2B5EF4-FFF2-40B4-BE49-F238E27FC236}">
                <a16:creationId xmlns:a16="http://schemas.microsoft.com/office/drawing/2014/main" id="{0452FAA5-FC34-4228-A2D3-B27D03D2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Background Minimization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888BAD2-760C-4CF6-86EF-762B6EA8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C4C838D-0A5E-487E-BAD3-9D49788F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D3F734BD-2E05-A340-95EF-D9DAE90B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FB9F9F-B5E6-5556-5F97-442D9EBF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7212" y="1538568"/>
            <a:ext cx="3128682" cy="23465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D8D99C-E077-8358-08FC-0BA11CB72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219" y="932651"/>
            <a:ext cx="7772400" cy="36113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217AE2-02EE-2F41-66B1-0AAFE4269F22}"/>
              </a:ext>
            </a:extLst>
          </p:cNvPr>
          <p:cNvSpPr txBox="1"/>
          <p:nvPr/>
        </p:nvSpPr>
        <p:spPr>
          <a:xfrm>
            <a:off x="1103709" y="4810539"/>
            <a:ext cx="9590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Guidelines for low background instruments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666666"/>
                </a:solidFill>
              </a:rPr>
              <a:t>Absorb early: Collimation shielding directly around the neutron guide inside the bunker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666666"/>
                </a:solidFill>
              </a:rPr>
              <a:t>Do not scatter back onto the detector: Get lost box behind detector</a:t>
            </a:r>
          </a:p>
        </p:txBody>
      </p:sp>
    </p:spTree>
    <p:extLst>
      <p:ext uri="{BB962C8B-B14F-4D97-AF65-F5344CB8AC3E}">
        <p14:creationId xmlns:p14="http://schemas.microsoft.com/office/powerpoint/2010/main" val="11270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80EC2-261C-9127-8478-81DF05D73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Background Minimization</a:t>
            </a:r>
            <a:endParaRPr lang="en-S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86EBF-690E-1F39-B0F5-E8548C7F8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5BC79-5A9B-6CE3-E7C8-EF85756E0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9A3CA-4E17-B0EB-D477-00D2B1C2C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C8360-27CC-4016-0ED8-2833E2456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80656" y="1252330"/>
            <a:ext cx="4353340" cy="4353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B741A4-9F9A-A0FF-F2DE-6C2428E15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50639" y="1796497"/>
            <a:ext cx="4353341" cy="3265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B124DD-6B2E-E61B-2876-A1E949FF0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5209" y="1796497"/>
            <a:ext cx="4353339" cy="326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2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5D238E-7756-1096-34C0-E59F742B5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729" y="2653885"/>
            <a:ext cx="3229445" cy="2782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326426-00BC-0F4F-8CFC-24A152950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Detector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83191-BA2C-71CF-FAAB-252FEBFD5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2026-04-10</a:t>
            </a:fld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9F86E3-CE05-CDDD-641A-CF633199C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2FA0D0-AF6A-C622-30C6-8EC01448A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A8B171-3066-5EBF-305D-C10863AC5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7895" y="1402001"/>
            <a:ext cx="4015409" cy="3011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531E9D-7A35-00F1-B054-C03B52E8E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379" y="900078"/>
            <a:ext cx="3265878" cy="24494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7A34F8-007B-08B5-5BBE-1F68517E4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4248" y="1923221"/>
            <a:ext cx="4015410" cy="30115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3BD18B-D79E-7FFE-D906-B753233F73F5}"/>
              </a:ext>
            </a:extLst>
          </p:cNvPr>
          <p:cNvSpPr txBox="1"/>
          <p:nvPr/>
        </p:nvSpPr>
        <p:spPr>
          <a:xfrm>
            <a:off x="367748" y="5387232"/>
            <a:ext cx="4144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P</a:t>
            </a:r>
            <a:r>
              <a:rPr lang="en-SE" dirty="0">
                <a:solidFill>
                  <a:srgbClr val="666666"/>
                </a:solidFill>
              </a:rPr>
              <a:t>ixelated scintillation detector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666666"/>
                </a:solidFill>
              </a:rPr>
              <a:t>6x6 mm</a:t>
            </a:r>
            <a:r>
              <a:rPr lang="en-SE" baseline="30000" dirty="0">
                <a:solidFill>
                  <a:srgbClr val="666666"/>
                </a:solidFill>
              </a:rPr>
              <a:t>2</a:t>
            </a:r>
            <a:r>
              <a:rPr lang="en-SE" dirty="0">
                <a:solidFill>
                  <a:srgbClr val="666666"/>
                </a:solidFill>
              </a:rPr>
              <a:t> or 3x3 mm</a:t>
            </a:r>
            <a:r>
              <a:rPr lang="en-SE" baseline="30000" dirty="0">
                <a:solidFill>
                  <a:srgbClr val="666666"/>
                </a:solidFill>
              </a:rPr>
              <a:t>2</a:t>
            </a:r>
            <a:r>
              <a:rPr lang="en-SE" dirty="0">
                <a:solidFill>
                  <a:srgbClr val="666666"/>
                </a:solidFill>
              </a:rPr>
              <a:t> resolution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D</a:t>
            </a:r>
            <a:r>
              <a:rPr lang="en-SE" dirty="0">
                <a:solidFill>
                  <a:srgbClr val="666666"/>
                </a:solidFill>
              </a:rPr>
              <a:t>irect beam capable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2F188D-8448-14B8-B1B6-F799FDD54661}"/>
              </a:ext>
            </a:extLst>
          </p:cNvPr>
          <p:cNvSpPr txBox="1"/>
          <p:nvPr/>
        </p:nvSpPr>
        <p:spPr>
          <a:xfrm>
            <a:off x="4052444" y="5383528"/>
            <a:ext cx="4541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rgbClr val="666666"/>
                </a:solidFill>
              </a:rPr>
              <a:t>Starting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with</a:t>
            </a:r>
            <a:r>
              <a:rPr lang="sv-SE" dirty="0">
                <a:solidFill>
                  <a:srgbClr val="666666"/>
                </a:solidFill>
              </a:rPr>
              <a:t> 50% </a:t>
            </a:r>
            <a:r>
              <a:rPr lang="sv-SE" dirty="0" err="1">
                <a:solidFill>
                  <a:srgbClr val="666666"/>
                </a:solidFill>
              </a:rPr>
              <a:t>coverage</a:t>
            </a:r>
            <a:endParaRPr lang="sv-SE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rgbClr val="666666"/>
                </a:solidFill>
              </a:rPr>
              <a:t>Better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than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microsecond</a:t>
            </a:r>
            <a:r>
              <a:rPr lang="sv-SE" dirty="0">
                <a:solidFill>
                  <a:srgbClr val="666666"/>
                </a:solidFill>
              </a:rPr>
              <a:t> TOF resolution</a:t>
            </a:r>
          </a:p>
        </p:txBody>
      </p:sp>
    </p:spTree>
    <p:extLst>
      <p:ext uri="{BB962C8B-B14F-4D97-AF65-F5344CB8AC3E}">
        <p14:creationId xmlns:p14="http://schemas.microsoft.com/office/powerpoint/2010/main" val="17084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5985</TotalTime>
  <Words>492</Words>
  <Application>Microsoft Macintosh PowerPoint</Application>
  <PresentationFormat>Widescreen</PresentationFormat>
  <Paragraphs>131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SKADI</vt:lpstr>
      <vt:lpstr>Science Case</vt:lpstr>
      <vt:lpstr>Instrument Overview</vt:lpstr>
      <vt:lpstr>Simulated Performance Data</vt:lpstr>
      <vt:lpstr>Sample Handling</vt:lpstr>
      <vt:lpstr>Sample Handling</vt:lpstr>
      <vt:lpstr>Background Minimization</vt:lpstr>
      <vt:lpstr>Background Minimization</vt:lpstr>
      <vt:lpstr>Detector</vt:lpstr>
      <vt:lpstr>Detector</vt:lpstr>
      <vt:lpstr>Simulation Preparation</vt:lpstr>
      <vt:lpstr>Early Science Workshop</vt:lpstr>
      <vt:lpstr>Thanks to 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Sebastian Jaksch</dc:creator>
  <cp:lastModifiedBy>Sebastian Jaksch</cp:lastModifiedBy>
  <cp:revision>4</cp:revision>
  <cp:lastPrinted>2019-03-08T10:27:30Z</cp:lastPrinted>
  <dcterms:created xsi:type="dcterms:W3CDTF">2026-04-10T07:19:11Z</dcterms:created>
  <dcterms:modified xsi:type="dcterms:W3CDTF">2026-04-14T11:04:47Z</dcterms:modified>
</cp:coreProperties>
</file>