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45"/>
  </p:notesMasterIdLst>
  <p:sldIdLst>
    <p:sldId id="256" r:id="rId2"/>
    <p:sldId id="337" r:id="rId3"/>
    <p:sldId id="277" r:id="rId4"/>
    <p:sldId id="276" r:id="rId5"/>
    <p:sldId id="269" r:id="rId6"/>
    <p:sldId id="272" r:id="rId7"/>
    <p:sldId id="273" r:id="rId8"/>
    <p:sldId id="266" r:id="rId9"/>
    <p:sldId id="275" r:id="rId10"/>
    <p:sldId id="322" r:id="rId11"/>
    <p:sldId id="304" r:id="rId12"/>
    <p:sldId id="271" r:id="rId13"/>
    <p:sldId id="323" r:id="rId14"/>
    <p:sldId id="320" r:id="rId15"/>
    <p:sldId id="270" r:id="rId16"/>
    <p:sldId id="260" r:id="rId17"/>
    <p:sldId id="321" r:id="rId18"/>
    <p:sldId id="324" r:id="rId19"/>
    <p:sldId id="325" r:id="rId20"/>
    <p:sldId id="302" r:id="rId21"/>
    <p:sldId id="295" r:id="rId22"/>
    <p:sldId id="296" r:id="rId23"/>
    <p:sldId id="290" r:id="rId24"/>
    <p:sldId id="289" r:id="rId25"/>
    <p:sldId id="291" r:id="rId26"/>
    <p:sldId id="294" r:id="rId27"/>
    <p:sldId id="262" r:id="rId28"/>
    <p:sldId id="261" r:id="rId29"/>
    <p:sldId id="259" r:id="rId30"/>
    <p:sldId id="258" r:id="rId31"/>
    <p:sldId id="265" r:id="rId32"/>
    <p:sldId id="331" r:id="rId33"/>
    <p:sldId id="329" r:id="rId34"/>
    <p:sldId id="312" r:id="rId35"/>
    <p:sldId id="327" r:id="rId36"/>
    <p:sldId id="298" r:id="rId37"/>
    <p:sldId id="299" r:id="rId38"/>
    <p:sldId id="305" r:id="rId39"/>
    <p:sldId id="281" r:id="rId40"/>
    <p:sldId id="333" r:id="rId41"/>
    <p:sldId id="335" r:id="rId42"/>
    <p:sldId id="283" r:id="rId43"/>
    <p:sldId id="338" r:id="rId44"/>
  </p:sldIdLst>
  <p:sldSz cx="12192000" cy="6858000"/>
  <p:notesSz cx="6858000" cy="9144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18"/>
    <p:restoredTop sz="77135" autoAdjust="0"/>
  </p:normalViewPr>
  <p:slideViewPr>
    <p:cSldViewPr snapToGrid="0">
      <p:cViewPr varScale="1">
        <p:scale>
          <a:sx n="114" d="100"/>
          <a:sy n="114" d="100"/>
        </p:scale>
        <p:origin x="904" y="176"/>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e l'en-tête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2692D82D-4A8E-4B52-A9DC-5CC7C2606412}" type="datetimeFigureOut">
              <a:rPr lang="fr-FR"/>
              <a:t>14/04/2026</a:t>
            </a:fld>
            <a:endParaRPr lang="fr-FR"/>
          </a:p>
        </p:txBody>
      </p:sp>
      <p:sp>
        <p:nvSpPr>
          <p:cNvPr id="4" name="Espace réservé de l'image des diapositives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fr-FR"/>
          </a:p>
        </p:txBody>
      </p:sp>
      <p:sp>
        <p:nvSpPr>
          <p:cNvPr id="5" name="Espace réservé des notes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6" name="Espace réservé du pied de page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13763DE7-9D0C-435C-9959-20A05DE53569}" type="slidenum">
              <a:rPr lang="fr-FR"/>
              <a:t>‹#›</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dirty="0"/>
              <a:t>Hello, my name is Kyriakos ,I am a PhD student at CEA/LLB and I’m supervised by Xavier </a:t>
            </a:r>
            <a:r>
              <a:rPr lang="en-US" dirty="0" err="1"/>
              <a:t>Fabreges</a:t>
            </a:r>
            <a:r>
              <a:rPr lang="en-US" dirty="0"/>
              <a:t> and Frederic Ott.</a:t>
            </a:r>
          </a:p>
          <a:p>
            <a:pPr>
              <a:defRPr/>
            </a:pPr>
            <a:r>
              <a:rPr lang="en-US" dirty="0"/>
              <a:t>Today I will present fantastic which is an indirect geometry time spectrometer designed for ICONE </a:t>
            </a:r>
          </a:p>
        </p:txBody>
      </p:sp>
      <p:sp>
        <p:nvSpPr>
          <p:cNvPr id="4" name="Slide Number Placeholder 3"/>
          <p:cNvSpPr>
            <a:spLocks noGrp="1"/>
          </p:cNvSpPr>
          <p:nvPr>
            <p:ph type="sldNum" sz="quarter" idx="10"/>
          </p:nvPr>
        </p:nvSpPr>
        <p:spPr bwMode="auto"/>
        <p:txBody>
          <a:bodyPr/>
          <a:lstStyle/>
          <a:p>
            <a:pPr>
              <a:defRPr/>
            </a:pPr>
            <a:fld id="{9BD150DF-8A74-86B4-7A1D-D9E8E754D839}" type="slidenum">
              <a:rPr/>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t>
            </a:r>
            <a:r>
              <a:rPr lang="en-US" dirty="0" err="1"/>
              <a:t>chooper</a:t>
            </a:r>
            <a:r>
              <a:rPr lang="en-US" dirty="0"/>
              <a:t> cascade is compromised by 3 choppers </a:t>
            </a:r>
          </a:p>
          <a:p>
            <a:pPr marL="171450" indent="-171450">
              <a:buFont typeface="Arial" panose="020B0604020202020204" pitchFamily="34" charset="0"/>
              <a:buChar char="•"/>
            </a:pPr>
            <a:r>
              <a:rPr lang="en-US" dirty="0"/>
              <a:t>A pulse </a:t>
            </a:r>
            <a:r>
              <a:rPr lang="en-US" dirty="0" err="1"/>
              <a:t>shapping</a:t>
            </a:r>
            <a:r>
              <a:rPr lang="en-US" dirty="0"/>
              <a:t> , a Frame </a:t>
            </a:r>
            <a:r>
              <a:rPr lang="en-US" dirty="0" err="1"/>
              <a:t>ovelpap</a:t>
            </a:r>
            <a:r>
              <a:rPr lang="en-US" dirty="0"/>
              <a:t> , and  Bandwidth </a:t>
            </a:r>
            <a:r>
              <a:rPr lang="en-US" dirty="0" err="1"/>
              <a:t>chooper</a:t>
            </a:r>
            <a:endParaRPr lang="en-US" dirty="0"/>
          </a:p>
          <a:p>
            <a:pPr marL="171450" indent="-171450">
              <a:buFont typeface="Arial" panose="020B0604020202020204" pitchFamily="34" charset="0"/>
              <a:buChar char="•"/>
            </a:pPr>
            <a:r>
              <a:rPr lang="en-US" dirty="0"/>
              <a:t>Here you can see the distance – time </a:t>
            </a:r>
            <a:r>
              <a:rPr lang="en-US" dirty="0" err="1"/>
              <a:t>digram</a:t>
            </a:r>
            <a:r>
              <a:rPr lang="en-US" dirty="0"/>
              <a:t> </a:t>
            </a:r>
          </a:p>
          <a:p>
            <a:pPr marL="171450" indent="-171450">
              <a:buFont typeface="Arial" panose="020B0604020202020204" pitchFamily="34" charset="0"/>
              <a:buChar char="•"/>
            </a:pPr>
            <a:r>
              <a:rPr lang="en-US" dirty="0"/>
              <a:t>The </a:t>
            </a:r>
            <a:r>
              <a:rPr lang="en-US" dirty="0" err="1"/>
              <a:t>waveleght</a:t>
            </a:r>
            <a:r>
              <a:rPr lang="en-US" dirty="0"/>
              <a:t> distribution after each </a:t>
            </a:r>
            <a:r>
              <a:rPr lang="en-US" dirty="0" err="1"/>
              <a:t>chooper</a:t>
            </a:r>
            <a:r>
              <a:rPr lang="en-US" dirty="0"/>
              <a:t> and the pulse a sample position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11</a:t>
            </a:fld>
            <a:endParaRPr lang="fr-FR"/>
          </a:p>
        </p:txBody>
      </p:sp>
    </p:spTree>
    <p:extLst>
      <p:ext uri="{BB962C8B-B14F-4D97-AF65-F5344CB8AC3E}">
        <p14:creationId xmlns:p14="http://schemas.microsoft.com/office/powerpoint/2010/main" val="337392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90301-1E9E-FCBC-A848-F3F7AE32F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9CB3D-2E8D-BF57-5841-327148936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E734F-7FA8-4238-D1ED-2BE8151001FD}"/>
              </a:ext>
            </a:extLst>
          </p:cNvPr>
          <p:cNvSpPr>
            <a:spLocks noGrp="1"/>
          </p:cNvSpPr>
          <p:nvPr>
            <p:ph type="body" idx="1"/>
          </p:nvPr>
        </p:nvSpPr>
        <p:spPr/>
        <p:txBody>
          <a:bodyPr/>
          <a:lstStyle/>
          <a:p>
            <a:pPr marL="171450" indent="-171450">
              <a:buFont typeface="Arial" panose="020B0604020202020204" pitchFamily="34" charset="0"/>
              <a:buChar char="•"/>
            </a:pPr>
            <a:r>
              <a:rPr lang="en-US" dirty="0"/>
              <a:t>The </a:t>
            </a:r>
            <a:r>
              <a:rPr lang="en-US" dirty="0" err="1"/>
              <a:t>chooper</a:t>
            </a:r>
            <a:r>
              <a:rPr lang="en-US" dirty="0"/>
              <a:t> cascade is compromised by 3 choppers </a:t>
            </a:r>
          </a:p>
          <a:p>
            <a:pPr marL="171450" indent="-171450">
              <a:buFont typeface="Arial" panose="020B0604020202020204" pitchFamily="34" charset="0"/>
              <a:buChar char="•"/>
            </a:pPr>
            <a:r>
              <a:rPr lang="en-US" dirty="0"/>
              <a:t>A pulse </a:t>
            </a:r>
            <a:r>
              <a:rPr lang="en-US" dirty="0" err="1"/>
              <a:t>shapping</a:t>
            </a:r>
            <a:r>
              <a:rPr lang="en-US" dirty="0"/>
              <a:t> , a Frame </a:t>
            </a:r>
            <a:r>
              <a:rPr lang="en-US" dirty="0" err="1"/>
              <a:t>ovelpap</a:t>
            </a:r>
            <a:r>
              <a:rPr lang="en-US" dirty="0"/>
              <a:t> , and  Bandwidth </a:t>
            </a:r>
            <a:r>
              <a:rPr lang="en-US" dirty="0" err="1"/>
              <a:t>chooper</a:t>
            </a:r>
            <a:endParaRPr lang="en-US" dirty="0"/>
          </a:p>
          <a:p>
            <a:pPr marL="171450" indent="-171450">
              <a:buFont typeface="Arial" panose="020B0604020202020204" pitchFamily="34" charset="0"/>
              <a:buChar char="•"/>
            </a:pPr>
            <a:r>
              <a:rPr lang="en-US" dirty="0"/>
              <a:t>Here you can see the distance – time </a:t>
            </a:r>
            <a:r>
              <a:rPr lang="en-US" dirty="0" err="1"/>
              <a:t>digram</a:t>
            </a:r>
            <a:r>
              <a:rPr lang="en-US" dirty="0"/>
              <a:t> </a:t>
            </a:r>
          </a:p>
          <a:p>
            <a:pPr marL="171450" indent="-171450">
              <a:buFont typeface="Arial" panose="020B0604020202020204" pitchFamily="34" charset="0"/>
              <a:buChar char="•"/>
            </a:pPr>
            <a:r>
              <a:rPr lang="en-US" dirty="0"/>
              <a:t>The </a:t>
            </a:r>
            <a:r>
              <a:rPr lang="en-US" dirty="0" err="1"/>
              <a:t>waveleght</a:t>
            </a:r>
            <a:r>
              <a:rPr lang="en-US" dirty="0"/>
              <a:t> distribution after each </a:t>
            </a:r>
            <a:r>
              <a:rPr lang="en-US" dirty="0" err="1"/>
              <a:t>chooper</a:t>
            </a:r>
            <a:r>
              <a:rPr lang="en-US" dirty="0"/>
              <a:t> and the pulse a sample position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A4A19BF-7742-4ABD-0C89-21DDDCD20EC6}"/>
              </a:ext>
            </a:extLst>
          </p:cNvPr>
          <p:cNvSpPr>
            <a:spLocks noGrp="1"/>
          </p:cNvSpPr>
          <p:nvPr>
            <p:ph type="sldNum" sz="quarter" idx="5"/>
          </p:nvPr>
        </p:nvSpPr>
        <p:spPr/>
        <p:txBody>
          <a:bodyPr/>
          <a:lstStyle/>
          <a:p>
            <a:pPr>
              <a:defRPr/>
            </a:pPr>
            <a:fld id="{13763DE7-9D0C-435C-9959-20A05DE53569}" type="slidenum">
              <a:rPr lang="fr-FR" smtClean="0"/>
              <a:t>13</a:t>
            </a:fld>
            <a:endParaRPr lang="fr-FR"/>
          </a:p>
        </p:txBody>
      </p:sp>
    </p:spTree>
    <p:extLst>
      <p:ext uri="{BB962C8B-B14F-4D97-AF65-F5344CB8AC3E}">
        <p14:creationId xmlns:p14="http://schemas.microsoft.com/office/powerpoint/2010/main" val="3097012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To talk a bit about the resolution of the instrument,</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There are several contributors to the resolution of the instrument. </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There are uncertainties in time, length , lattice spacing of the </a:t>
            </a:r>
            <a:r>
              <a:rPr lang="en-US" sz="1200" b="0" i="0" u="none" strike="noStrike" dirty="0" err="1">
                <a:solidFill>
                  <a:schemeClr val="tx1"/>
                </a:solidFill>
                <a:effectLst/>
                <a:latin typeface="+mn-lt"/>
                <a:ea typeface="+mn-ea"/>
                <a:cs typeface="+mn-cs"/>
              </a:rPr>
              <a:t>analyser</a:t>
            </a:r>
            <a:r>
              <a:rPr lang="en-US" sz="1200" b="0" i="0" u="none" strike="noStrike" dirty="0">
                <a:solidFill>
                  <a:schemeClr val="tx1"/>
                </a:solidFill>
                <a:effectLst/>
                <a:latin typeface="+mn-lt"/>
                <a:ea typeface="+mn-ea"/>
                <a:cs typeface="+mn-cs"/>
              </a:rPr>
              <a:t> and angular distribution. </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The most dominant factor is the time uncertainty due to the moderator pulse and the sample size.</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14</a:t>
            </a:fld>
            <a:endParaRPr lang="fr-FR"/>
          </a:p>
        </p:txBody>
      </p:sp>
    </p:spTree>
    <p:extLst>
      <p:ext uri="{BB962C8B-B14F-4D97-AF65-F5344CB8AC3E}">
        <p14:creationId xmlns:p14="http://schemas.microsoft.com/office/powerpoint/2010/main" val="2694287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15</a:t>
            </a:fld>
            <a:endParaRPr lang="fr-FR"/>
          </a:p>
        </p:txBody>
      </p:sp>
    </p:spTree>
    <p:extLst>
      <p:ext uri="{BB962C8B-B14F-4D97-AF65-F5344CB8AC3E}">
        <p14:creationId xmlns:p14="http://schemas.microsoft.com/office/powerpoint/2010/main" val="542273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compute the energy resolution is by using the isotropic sample , with an input file of vertical lines, and then cut horizontally and fit the peaks with a gaussian. What we can take from here is that with increasing q , the energy resolution worsen, but this is insignificant with a maximum change of 50 </a:t>
            </a:r>
            <a:r>
              <a:rPr lang="el-GR" dirty="0"/>
              <a:t>μ</a:t>
            </a:r>
            <a:r>
              <a:rPr lang="en-US" dirty="0"/>
              <a:t>eV </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18</a:t>
            </a:fld>
            <a:endParaRPr lang="fr-FR"/>
          </a:p>
        </p:txBody>
      </p:sp>
    </p:spTree>
    <p:extLst>
      <p:ext uri="{BB962C8B-B14F-4D97-AF65-F5344CB8AC3E}">
        <p14:creationId xmlns:p14="http://schemas.microsoft.com/office/powerpoint/2010/main" val="1347003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for the Q resolution, we have an input file with horizontal lines and we cut vertically. From this we can take that with increasing energy transfer we have worst Q resolution with a maximum change of 0.035 1/AA which is significant</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19</a:t>
            </a:fld>
            <a:endParaRPr lang="fr-FR"/>
          </a:p>
        </p:txBody>
      </p:sp>
    </p:spTree>
    <p:extLst>
      <p:ext uri="{BB962C8B-B14F-4D97-AF65-F5344CB8AC3E}">
        <p14:creationId xmlns:p14="http://schemas.microsoft.com/office/powerpoint/2010/main" val="2465489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also used a NACALF powder to </a:t>
            </a:r>
            <a:r>
              <a:rPr lang="en-US" dirty="0" err="1"/>
              <a:t>investicate</a:t>
            </a:r>
            <a:r>
              <a:rPr lang="en-US" dirty="0"/>
              <a:t> the q resolution at the elastic line.</a:t>
            </a:r>
          </a:p>
          <a:p>
            <a:r>
              <a:rPr lang="en-US" dirty="0"/>
              <a:t>Here you can see the </a:t>
            </a:r>
            <a:r>
              <a:rPr lang="en-US" dirty="0" err="1"/>
              <a:t>bragg</a:t>
            </a:r>
            <a:r>
              <a:rPr lang="en-US" dirty="0"/>
              <a:t> peaks on the S(q, w )  diagram , and this is what we get if we cut at zero energy transfer </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20</a:t>
            </a:fld>
            <a:endParaRPr lang="fr-FR"/>
          </a:p>
        </p:txBody>
      </p:sp>
    </p:spTree>
    <p:extLst>
      <p:ext uri="{BB962C8B-B14F-4D97-AF65-F5344CB8AC3E}">
        <p14:creationId xmlns:p14="http://schemas.microsoft.com/office/powerpoint/2010/main" val="478250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comparison with </a:t>
            </a:r>
            <a:r>
              <a:rPr lang="en-US" dirty="0" err="1"/>
              <a:t>bifrost</a:t>
            </a:r>
            <a:r>
              <a:rPr lang="en-US" dirty="0"/>
              <a:t>, as </a:t>
            </a:r>
            <a:r>
              <a:rPr lang="en-US" dirty="0" err="1"/>
              <a:t>soo</a:t>
            </a:r>
            <a:r>
              <a:rPr lang="en-US" dirty="0"/>
              <a:t> can see there is a large difference in Q resolution and we still need to investigate and understand the reason for this large difference </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21</a:t>
            </a:fld>
            <a:endParaRPr lang="fr-FR"/>
          </a:p>
        </p:txBody>
      </p:sp>
    </p:spTree>
    <p:extLst>
      <p:ext uri="{BB962C8B-B14F-4D97-AF65-F5344CB8AC3E}">
        <p14:creationId xmlns:p14="http://schemas.microsoft.com/office/powerpoint/2010/main" val="3366260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talk about the options we have for neutron filters to absorb the second harmonic</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22</a:t>
            </a:fld>
            <a:endParaRPr lang="fr-FR"/>
          </a:p>
        </p:txBody>
      </p:sp>
    </p:spTree>
    <p:extLst>
      <p:ext uri="{BB962C8B-B14F-4D97-AF65-F5344CB8AC3E}">
        <p14:creationId xmlns:p14="http://schemas.microsoft.com/office/powerpoint/2010/main" val="2007161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options is Be or graphite filter.</a:t>
            </a:r>
          </a:p>
          <a:p>
            <a:r>
              <a:rPr lang="en-US" dirty="0"/>
              <a:t>For the graphite we can select specific wavelengths, 3.8 AA and 4.2 AA witch is a bit limiting , the other two can not detected because the will be reflected behind the sample </a:t>
            </a:r>
          </a:p>
          <a:p>
            <a:r>
              <a:rPr lang="en-US" dirty="0"/>
              <a:t>For the Be filter we can select wavelengths larger than 4AA.</a:t>
            </a:r>
          </a:p>
          <a:p>
            <a:r>
              <a:rPr lang="en-US" dirty="0"/>
              <a:t>The problem with these filters is that depending on the wavelength range of the incident beam the elastic line might not be accessible </a:t>
            </a:r>
          </a:p>
          <a:p>
            <a:r>
              <a:rPr lang="en-US" dirty="0"/>
              <a:t>Comparing graphite to Be , as you can see here the intensity for graphite is 4 orders of magnitude higher , so Be will be more suitable for weak signals</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23</a:t>
            </a:fld>
            <a:endParaRPr lang="fr-FR"/>
          </a:p>
        </p:txBody>
      </p:sp>
    </p:spTree>
    <p:extLst>
      <p:ext uri="{BB962C8B-B14F-4D97-AF65-F5344CB8AC3E}">
        <p14:creationId xmlns:p14="http://schemas.microsoft.com/office/powerpoint/2010/main" val="168175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ICONE stands for Innovative </a:t>
            </a:r>
            <a:r>
              <a:rPr lang="en-US" dirty="0" err="1"/>
              <a:t>Compacte</a:t>
            </a:r>
            <a:r>
              <a:rPr lang="en-US" dirty="0"/>
              <a:t> </a:t>
            </a:r>
            <a:r>
              <a:rPr lang="en-US" dirty="0" err="1"/>
              <a:t>Nreutron</a:t>
            </a:r>
            <a:r>
              <a:rPr lang="en-US" dirty="0"/>
              <a:t> facility and it’s a </a:t>
            </a:r>
            <a:r>
              <a:rPr lang="en-US" dirty="0" err="1"/>
              <a:t>Hicans</a:t>
            </a:r>
            <a:r>
              <a:rPr lang="en-US" dirty="0"/>
              <a:t> meaning a high current accelerator neutron source.</a:t>
            </a:r>
          </a:p>
          <a:p>
            <a:pPr marL="171450" indent="-171450">
              <a:buFont typeface="Arial" panose="020B0604020202020204" pitchFamily="34" charset="0"/>
              <a:buChar char="•"/>
            </a:pPr>
            <a:r>
              <a:rPr lang="en-US" dirty="0"/>
              <a:t>It aims to provide access to neutron beams and </a:t>
            </a:r>
            <a:r>
              <a:rPr lang="en-US" dirty="0" err="1"/>
              <a:t>instuments</a:t>
            </a:r>
            <a:r>
              <a:rPr lang="en-US" dirty="0"/>
              <a:t> for the Franch scientific community over the next 40 years</a:t>
            </a:r>
          </a:p>
          <a:p>
            <a:pPr marL="171450" indent="-171450">
              <a:buFont typeface="Arial" panose="020B0604020202020204" pitchFamily="34" charset="0"/>
              <a:buChar char="•"/>
            </a:pPr>
            <a:r>
              <a:rPr lang="en-US" dirty="0"/>
              <a:t>There are two targets, the first for high flux </a:t>
            </a:r>
            <a:r>
              <a:rPr lang="en-US" dirty="0" err="1"/>
              <a:t>instrumnts</a:t>
            </a:r>
            <a:r>
              <a:rPr lang="en-US" dirty="0"/>
              <a:t> , with 20 Hz Frequency and 2 </a:t>
            </a:r>
            <a:r>
              <a:rPr lang="en-US" dirty="0" err="1"/>
              <a:t>ms</a:t>
            </a:r>
            <a:r>
              <a:rPr lang="en-US" dirty="0"/>
              <a:t> pulse.</a:t>
            </a:r>
          </a:p>
          <a:p>
            <a:pPr marL="171450" indent="-171450">
              <a:buFont typeface="Arial" panose="020B0604020202020204" pitchFamily="34" charset="0"/>
              <a:buChar char="•"/>
            </a:pPr>
            <a:r>
              <a:rPr lang="en-US" dirty="0"/>
              <a:t>And the second for high resolution </a:t>
            </a:r>
            <a:r>
              <a:rPr lang="en-US" dirty="0" err="1"/>
              <a:t>instuments</a:t>
            </a:r>
            <a:r>
              <a:rPr lang="en-US" dirty="0"/>
              <a:t> , with 50 Hz frequency and 0.4ms pulse.</a:t>
            </a:r>
          </a:p>
          <a:p>
            <a:pPr marL="171450" indent="-171450">
              <a:buFont typeface="Arial" panose="020B0604020202020204" pitchFamily="34" charset="0"/>
              <a:buChar char="•"/>
            </a:pPr>
            <a:r>
              <a:rPr lang="en-US" dirty="0"/>
              <a:t>There will be a wide </a:t>
            </a:r>
            <a:r>
              <a:rPr lang="en-US" dirty="0" err="1"/>
              <a:t>viriaty</a:t>
            </a:r>
            <a:r>
              <a:rPr lang="en-US" dirty="0"/>
              <a:t> of instrument for SANS, imaging, </a:t>
            </a:r>
            <a:r>
              <a:rPr lang="en-US" dirty="0" err="1"/>
              <a:t>reflectotry</a:t>
            </a:r>
            <a:r>
              <a:rPr lang="en-US" dirty="0"/>
              <a:t> , Diffraction and spectroscopy.</a:t>
            </a:r>
          </a:p>
          <a:p>
            <a:pPr marL="171450" indent="-171450">
              <a:buFont typeface="Arial" panose="020B0604020202020204" pitchFamily="34" charset="0"/>
              <a:buChar char="•"/>
            </a:pPr>
            <a:r>
              <a:rPr lang="en-US" dirty="0"/>
              <a:t>FANTASTIC is located on second high resolution target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2</a:t>
            </a:fld>
            <a:endParaRPr lang="fr-FR"/>
          </a:p>
        </p:txBody>
      </p:sp>
    </p:spTree>
    <p:extLst>
      <p:ext uri="{BB962C8B-B14F-4D97-AF65-F5344CB8AC3E}">
        <p14:creationId xmlns:p14="http://schemas.microsoft.com/office/powerpoint/2010/main" val="1081114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option is a super mirror filter.</a:t>
            </a:r>
          </a:p>
          <a:p>
            <a:r>
              <a:rPr lang="en-US" dirty="0"/>
              <a:t>Based on the m value of the mirror and the tilt of the channels we can adjust the wavelength cut off, something that makes it very flexible </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24</a:t>
            </a:fld>
            <a:endParaRPr lang="fr-FR"/>
          </a:p>
        </p:txBody>
      </p:sp>
    </p:spTree>
    <p:extLst>
      <p:ext uri="{BB962C8B-B14F-4D97-AF65-F5344CB8AC3E}">
        <p14:creationId xmlns:p14="http://schemas.microsoft.com/office/powerpoint/2010/main" val="2695647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compare the transmission of the 3 filters. At 4.2 AA , graphite has the highest transmission at 80 % , the Be at 70% and then the super mirror at 56%</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25</a:t>
            </a:fld>
            <a:endParaRPr lang="fr-FR"/>
          </a:p>
        </p:txBody>
      </p:sp>
    </p:spTree>
    <p:extLst>
      <p:ext uri="{BB962C8B-B14F-4D97-AF65-F5344CB8AC3E}">
        <p14:creationId xmlns:p14="http://schemas.microsoft.com/office/powerpoint/2010/main" val="2974918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I will talk a bit about the data treatment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 we know the time of flight , the distance from the moderator to sample  and the distance from the sample to the detector.</a:t>
            </a:r>
          </a:p>
          <a:p>
            <a:pPr marL="171450" indent="-171450">
              <a:buFont typeface="Arial" panose="020B0604020202020204" pitchFamily="34" charset="0"/>
              <a:buChar char="•"/>
            </a:pPr>
            <a:r>
              <a:rPr lang="en-US" dirty="0"/>
              <a:t>From these three we can compute the incident energy.</a:t>
            </a:r>
          </a:p>
          <a:p>
            <a:pPr marL="171450" indent="-171450">
              <a:buFont typeface="Arial" panose="020B0604020202020204" pitchFamily="34" charset="0"/>
              <a:buChar char="•"/>
            </a:pPr>
            <a:r>
              <a:rPr lang="en-US" dirty="0"/>
              <a:t>From the </a:t>
            </a:r>
            <a:r>
              <a:rPr lang="en-US" dirty="0" err="1"/>
              <a:t>analyser</a:t>
            </a:r>
            <a:r>
              <a:rPr lang="en-US" dirty="0"/>
              <a:t> angle we can compute the final energy  and correct the travel distance after the </a:t>
            </a:r>
            <a:r>
              <a:rPr lang="en-US" dirty="0" err="1"/>
              <a:t>analyser</a:t>
            </a:r>
            <a:r>
              <a:rPr lang="en-US" dirty="0"/>
              <a:t> because.</a:t>
            </a:r>
          </a:p>
          <a:p>
            <a:pPr marL="171450" indent="-171450">
              <a:buFont typeface="Arial" panose="020B0604020202020204" pitchFamily="34" charset="0"/>
              <a:buChar char="•"/>
            </a:pPr>
            <a:r>
              <a:rPr lang="en-US" dirty="0"/>
              <a:t>And at the end , the  energy </a:t>
            </a:r>
            <a:r>
              <a:rPr lang="en-US" dirty="0" err="1"/>
              <a:t>tranfer</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26</a:t>
            </a:fld>
            <a:endParaRPr lang="fr-FR"/>
          </a:p>
        </p:txBody>
      </p:sp>
    </p:spTree>
    <p:extLst>
      <p:ext uri="{BB962C8B-B14F-4D97-AF65-F5344CB8AC3E}">
        <p14:creationId xmlns:p14="http://schemas.microsoft.com/office/powerpoint/2010/main" val="3695023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 to compute the momentum </a:t>
            </a:r>
            <a:r>
              <a:rPr lang="en-US" dirty="0" err="1"/>
              <a:t>tranfer</a:t>
            </a:r>
            <a:r>
              <a:rPr lang="en-US" dirty="0"/>
              <a:t> , for each </a:t>
            </a:r>
            <a:r>
              <a:rPr lang="en-US" dirty="0" err="1"/>
              <a:t>analyser</a:t>
            </a:r>
            <a:r>
              <a:rPr lang="en-US" dirty="0"/>
              <a:t> channel , we know the incident the final </a:t>
            </a:r>
            <a:r>
              <a:rPr lang="en-US" dirty="0" err="1"/>
              <a:t>wavector</a:t>
            </a:r>
            <a:r>
              <a:rPr lang="en-US" dirty="0"/>
              <a:t>.</a:t>
            </a:r>
          </a:p>
          <a:p>
            <a:pPr marL="171450" indent="-171450">
              <a:buFont typeface="Arial" panose="020B0604020202020204" pitchFamily="34" charset="0"/>
              <a:buChar char="•"/>
            </a:pPr>
            <a:r>
              <a:rPr lang="en-US" dirty="0"/>
              <a:t>Based on the position of the </a:t>
            </a:r>
            <a:r>
              <a:rPr lang="en-US" dirty="0" err="1"/>
              <a:t>analyser</a:t>
            </a:r>
            <a:r>
              <a:rPr lang="en-US" dirty="0"/>
              <a:t> we know the two theta , scattering angle </a:t>
            </a:r>
          </a:p>
          <a:p>
            <a:pPr marL="171450" indent="-171450">
              <a:buFont typeface="Arial" panose="020B0604020202020204" pitchFamily="34" charset="0"/>
              <a:buChar char="•"/>
            </a:pPr>
            <a:r>
              <a:rPr lang="en-US" dirty="0"/>
              <a:t>Because each </a:t>
            </a:r>
            <a:r>
              <a:rPr lang="en-US" dirty="0" err="1"/>
              <a:t>analyser</a:t>
            </a:r>
            <a:r>
              <a:rPr lang="en-US" dirty="0"/>
              <a:t> correspond to two tube detector , we need to correct the angle based on the tube index.</a:t>
            </a:r>
          </a:p>
          <a:p>
            <a:pPr marL="171450" indent="-171450">
              <a:buFont typeface="Arial" panose="020B0604020202020204" pitchFamily="34" charset="0"/>
              <a:buChar char="•"/>
            </a:pPr>
            <a:r>
              <a:rPr lang="en-US" dirty="0"/>
              <a:t>At last we compute the Q vector.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27</a:t>
            </a:fld>
            <a:endParaRPr lang="fr-FR"/>
          </a:p>
        </p:txBody>
      </p:sp>
    </p:spTree>
    <p:extLst>
      <p:ext uri="{BB962C8B-B14F-4D97-AF65-F5344CB8AC3E}">
        <p14:creationId xmlns:p14="http://schemas.microsoft.com/office/powerpoint/2010/main" val="3205389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validate that and instrument and the data reduction routines are working properly, we have used the </a:t>
            </a:r>
            <a:r>
              <a:rPr lang="en-US" sz="1200" b="0" i="0" u="none" strike="noStrike" dirty="0" err="1">
                <a:solidFill>
                  <a:schemeClr val="tx1"/>
                </a:solidFill>
                <a:effectLst/>
                <a:latin typeface="+mn-lt"/>
                <a:ea typeface="+mn-ea"/>
                <a:cs typeface="+mn-cs"/>
              </a:rPr>
              <a:t>Isotropic_sqw</a:t>
            </a:r>
            <a:r>
              <a:rPr lang="en-US" sz="1200" b="0" i="0" u="none" strike="noStrike" dirty="0">
                <a:solidFill>
                  <a:schemeClr val="tx1"/>
                </a:solidFill>
                <a:effectLst/>
                <a:latin typeface="+mn-lt"/>
                <a:ea typeface="+mn-ea"/>
                <a:cs typeface="+mn-cs"/>
              </a:rPr>
              <a:t> component of </a:t>
            </a:r>
            <a:r>
              <a:rPr lang="en-US" sz="1200" b="0" i="0" u="none" strike="noStrike" dirty="0" err="1">
                <a:solidFill>
                  <a:schemeClr val="tx1"/>
                </a:solidFill>
                <a:effectLst/>
                <a:latin typeface="+mn-lt"/>
                <a:ea typeface="+mn-ea"/>
                <a:cs typeface="+mn-cs"/>
              </a:rPr>
              <a:t>mcstas</a:t>
            </a:r>
            <a:r>
              <a:rPr lang="en-US" sz="1200" b="0" i="0" u="none" strike="noStrike" dirty="0">
                <a:solidFill>
                  <a:schemeClr val="tx1"/>
                </a:solidFill>
                <a:effectLst/>
                <a:latin typeface="+mn-lt"/>
                <a:ea typeface="+mn-ea"/>
                <a:cs typeface="+mn-cs"/>
              </a:rPr>
              <a:t> which is an inelastic powder sample. </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Using this sample someone can use an input file of a predefined dispersion curve.</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So, here we can see how the dispersion is suppose to look like and which region of it can we theoretically covered by our instrument. </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And this is what we have obtained by performing a visual experiment with </a:t>
            </a:r>
            <a:r>
              <a:rPr lang="en-US" sz="1200" b="0" i="0" u="none" strike="noStrike" dirty="0" err="1">
                <a:solidFill>
                  <a:schemeClr val="tx1"/>
                </a:solidFill>
                <a:effectLst/>
                <a:latin typeface="+mn-lt"/>
                <a:ea typeface="+mn-ea"/>
                <a:cs typeface="+mn-cs"/>
              </a:rPr>
              <a:t>McStas</a:t>
            </a:r>
            <a:r>
              <a:rPr lang="en-US" sz="1200" b="0" i="0" u="none" strike="noStrike"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As you can see, it closely matches the input file.</a:t>
            </a:r>
          </a:p>
          <a:p>
            <a:pPr marL="171450" indent="-171450">
              <a:buFont typeface="Arial" panose="020B0604020202020204" pitchFamily="34" charset="0"/>
              <a:buChar char="•"/>
            </a:pPr>
            <a:endParaRPr lang="en-US" sz="1200" b="0" i="0" u="none" strike="noStrike"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28</a:t>
            </a:fld>
            <a:endParaRPr lang="fr-FR"/>
          </a:p>
        </p:txBody>
      </p:sp>
    </p:spTree>
    <p:extLst>
      <p:ext uri="{BB962C8B-B14F-4D97-AF65-F5344CB8AC3E}">
        <p14:creationId xmlns:p14="http://schemas.microsoft.com/office/powerpoint/2010/main" val="2590521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use a single crystal there are additional data reduction steps to account for the sample rotation. </a:t>
            </a:r>
          </a:p>
          <a:p>
            <a:pPr marL="171450" indent="-171450">
              <a:buFont typeface="Arial" panose="020B0604020202020204" pitchFamily="34" charset="0"/>
              <a:buChar char="•"/>
            </a:pPr>
            <a:r>
              <a:rPr lang="en-US" dirty="0"/>
              <a:t>We know the </a:t>
            </a:r>
            <a:r>
              <a:rPr lang="en-US" dirty="0" err="1"/>
              <a:t>Q_vector</a:t>
            </a:r>
            <a:r>
              <a:rPr lang="en-US" dirty="0"/>
              <a:t> in the lab frame.</a:t>
            </a:r>
          </a:p>
          <a:p>
            <a:pPr marL="171450" indent="-171450">
              <a:buFont typeface="Arial" panose="020B0604020202020204" pitchFamily="34" charset="0"/>
              <a:buChar char="•"/>
            </a:pPr>
            <a:r>
              <a:rPr lang="en-US" dirty="0"/>
              <a:t>From the lattice parameters , we compute the UB matrix.</a:t>
            </a:r>
          </a:p>
          <a:p>
            <a:pPr marL="171450" indent="-171450">
              <a:buFont typeface="Arial" panose="020B0604020202020204" pitchFamily="34" charset="0"/>
              <a:buChar char="•"/>
            </a:pPr>
            <a:r>
              <a:rPr lang="en-US" dirty="0"/>
              <a:t>Form the sample angles of rotation , we compute rotation matrix, no this case we only rotate around the y axis.</a:t>
            </a:r>
          </a:p>
          <a:p>
            <a:pPr marL="171450" indent="-171450">
              <a:buFont typeface="Arial" panose="020B0604020202020204" pitchFamily="34" charset="0"/>
              <a:buChar char="•"/>
            </a:pPr>
            <a:r>
              <a:rPr lang="en-US" dirty="0"/>
              <a:t>At last we compute the Miller indices </a:t>
            </a:r>
            <a:r>
              <a:rPr lang="en-US" dirty="0" err="1"/>
              <a:t>hkl</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29</a:t>
            </a:fld>
            <a:endParaRPr lang="fr-FR"/>
          </a:p>
        </p:txBody>
      </p:sp>
    </p:spTree>
    <p:extLst>
      <p:ext uri="{BB962C8B-B14F-4D97-AF65-F5344CB8AC3E}">
        <p14:creationId xmlns:p14="http://schemas.microsoft.com/office/powerpoint/2010/main" val="4379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l-GR" dirty="0"/>
          </a:p>
          <a:p>
            <a:pPr marL="171450" indent="-171450">
              <a:buFont typeface="Arial" panose="020B0604020202020204" pitchFamily="34" charset="0"/>
              <a:buChar char="•"/>
            </a:pPr>
            <a:r>
              <a:rPr lang="en-US" dirty="0"/>
              <a:t>For a single crystal, we used the phonon simple component of </a:t>
            </a:r>
            <a:r>
              <a:rPr lang="en-US" dirty="0" err="1"/>
              <a:t>mcstas</a:t>
            </a:r>
            <a:r>
              <a:rPr lang="en-US" dirty="0"/>
              <a:t>  which simulates one acoustic branch with the default parameters for Lead.</a:t>
            </a:r>
          </a:p>
          <a:p>
            <a:pPr marL="171450" indent="-171450">
              <a:buFont typeface="Arial" panose="020B0604020202020204" pitchFamily="34" charset="0"/>
              <a:buChar char="•"/>
            </a:pPr>
            <a:r>
              <a:rPr lang="en-US" dirty="0"/>
              <a:t>After performing a full 360 rotation and reducing the data, we have obtained these plots.</a:t>
            </a:r>
          </a:p>
          <a:p>
            <a:pPr marL="171450" indent="-171450">
              <a:buFont typeface="Arial" panose="020B0604020202020204" pitchFamily="34" charset="0"/>
              <a:buChar char="•"/>
            </a:pPr>
            <a:r>
              <a:rPr lang="en-US" dirty="0"/>
              <a:t>Here you can see constant energy cuts , and here constant –l cuts.</a:t>
            </a:r>
          </a:p>
          <a:p>
            <a:pPr marL="171450" indent="-171450">
              <a:buFont typeface="Arial" panose="020B0604020202020204" pitchFamily="34" charset="0"/>
              <a:buChar char="•"/>
            </a:pPr>
            <a:r>
              <a:rPr lang="en-US" dirty="0"/>
              <a:t>If we cut at a highly symmetric point, we observe that the dispersion </a:t>
            </a:r>
            <a:r>
              <a:rPr lang="en-US" dirty="0" err="1"/>
              <a:t>optained</a:t>
            </a:r>
            <a:r>
              <a:rPr lang="en-US" dirty="0"/>
              <a:t> using the instrument closely matches the theoretical form dispersion.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30</a:t>
            </a:fld>
            <a:endParaRPr lang="fr-FR"/>
          </a:p>
        </p:txBody>
      </p:sp>
    </p:spTree>
    <p:extLst>
      <p:ext uri="{BB962C8B-B14F-4D97-AF65-F5344CB8AC3E}">
        <p14:creationId xmlns:p14="http://schemas.microsoft.com/office/powerpoint/2010/main" val="2530786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0C1F0-39B4-94E2-057D-B44C2CA52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FF425-7DC3-E118-F11B-334CE8872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8A421-761A-F1BC-836D-05D237722D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ED6CBC-8EE3-5370-E4A7-4EC5AF47D937}"/>
              </a:ext>
            </a:extLst>
          </p:cNvPr>
          <p:cNvSpPr>
            <a:spLocks noGrp="1"/>
          </p:cNvSpPr>
          <p:nvPr>
            <p:ph type="sldNum" sz="quarter" idx="5"/>
          </p:nvPr>
        </p:nvSpPr>
        <p:spPr/>
        <p:txBody>
          <a:bodyPr/>
          <a:lstStyle/>
          <a:p>
            <a:pPr>
              <a:defRPr/>
            </a:pPr>
            <a:fld id="{13763DE7-9D0C-435C-9959-20A05DE53569}" type="slidenum">
              <a:rPr lang="fr-FR" smtClean="0"/>
              <a:t>31</a:t>
            </a:fld>
            <a:endParaRPr lang="fr-FR"/>
          </a:p>
        </p:txBody>
      </p:sp>
    </p:spTree>
    <p:extLst>
      <p:ext uri="{BB962C8B-B14F-4D97-AF65-F5344CB8AC3E}">
        <p14:creationId xmlns:p14="http://schemas.microsoft.com/office/powerpoint/2010/main" val="624472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want to compare the performance of the fantastic with </a:t>
            </a:r>
            <a:r>
              <a:rPr lang="en-US" dirty="0" err="1"/>
              <a:t>bifrost</a:t>
            </a:r>
            <a:r>
              <a:rPr lang="en-US" dirty="0"/>
              <a:t>. The </a:t>
            </a:r>
            <a:r>
              <a:rPr lang="en-US" dirty="0" err="1"/>
              <a:t>bifrost</a:t>
            </a:r>
            <a:r>
              <a:rPr lang="en-US" dirty="0"/>
              <a:t> digital twin and the scripts for the data treatment are readily available, so we have used the same exact sample with the same configuration on the two instruments. Firstly the flux at sample position of </a:t>
            </a:r>
            <a:r>
              <a:rPr lang="en-US" dirty="0" err="1"/>
              <a:t>bifrost</a:t>
            </a:r>
            <a:r>
              <a:rPr lang="en-US" dirty="0"/>
              <a:t> is 300 times higher than fantastic as you can see the for </a:t>
            </a:r>
            <a:r>
              <a:rPr lang="en-US" dirty="0" err="1"/>
              <a:t>fanstiastic</a:t>
            </a:r>
            <a:r>
              <a:rPr lang="en-US" dirty="0"/>
              <a:t> of the the order of magnitude 10 to the 9</a:t>
            </a:r>
            <a:r>
              <a:rPr lang="en-US" baseline="30000" dirty="0"/>
              <a:t>th</a:t>
            </a:r>
            <a:r>
              <a:rPr lang="en-US" dirty="0"/>
              <a:t> and for fantastic 10 to the 7</a:t>
            </a:r>
            <a:r>
              <a:rPr lang="en-US" baseline="30000" dirty="0"/>
              <a:t>th</a:t>
            </a:r>
            <a:r>
              <a:rPr lang="en-US" dirty="0"/>
              <a:t> . And this is the main parameter that impacts the performance of the instrument.  So, for a cut at 4 </a:t>
            </a:r>
            <a:r>
              <a:rPr lang="en-US" dirty="0" err="1"/>
              <a:t>meV</a:t>
            </a:r>
            <a:r>
              <a:rPr lang="en-US" dirty="0"/>
              <a:t> and having performed the same </a:t>
            </a:r>
            <a:r>
              <a:rPr lang="en-US" dirty="0" err="1"/>
              <a:t>bining</a:t>
            </a:r>
            <a:r>
              <a:rPr lang="en-US" dirty="0"/>
              <a:t> in energy ,</a:t>
            </a:r>
            <a:r>
              <a:rPr lang="en-US" dirty="0" err="1"/>
              <a:t>qx</a:t>
            </a:r>
            <a:r>
              <a:rPr lang="en-US" dirty="0"/>
              <a:t> and </a:t>
            </a:r>
            <a:r>
              <a:rPr lang="en-US" dirty="0" err="1"/>
              <a:t>qy</a:t>
            </a:r>
            <a:r>
              <a:rPr lang="en-US" dirty="0"/>
              <a:t> between and normalizing by the total </a:t>
            </a:r>
            <a:r>
              <a:rPr lang="en-US" dirty="0" err="1"/>
              <a:t>analyser</a:t>
            </a:r>
            <a:r>
              <a:rPr lang="en-US" dirty="0"/>
              <a:t> area, </a:t>
            </a:r>
            <a:r>
              <a:rPr lang="en-US" dirty="0" err="1"/>
              <a:t>bifrost</a:t>
            </a:r>
            <a:r>
              <a:rPr lang="en-US" dirty="0"/>
              <a:t> is 240 times more </a:t>
            </a:r>
            <a:r>
              <a:rPr lang="en-US" dirty="0" err="1"/>
              <a:t>powerfull</a:t>
            </a:r>
            <a:r>
              <a:rPr lang="en-US" dirty="0"/>
              <a:t>. </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33</a:t>
            </a:fld>
            <a:endParaRPr lang="fr-FR"/>
          </a:p>
        </p:txBody>
      </p:sp>
    </p:spTree>
    <p:extLst>
      <p:ext uri="{BB962C8B-B14F-4D97-AF65-F5344CB8AC3E}">
        <p14:creationId xmlns:p14="http://schemas.microsoft.com/office/powerpoint/2010/main" val="3462225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want to compare fantastic with experimental measurements</a:t>
            </a:r>
          </a:p>
          <a:p>
            <a:r>
              <a:rPr lang="en-US" dirty="0"/>
              <a:t>So we performed an experiment on IN8 at ILLL measuring a phonon</a:t>
            </a:r>
          </a:p>
          <a:p>
            <a:r>
              <a:rPr lang="en-US" dirty="0"/>
              <a:t>Ww have used the </a:t>
            </a:r>
            <a:r>
              <a:rPr lang="en-US" dirty="0" err="1"/>
              <a:t>McStas</a:t>
            </a:r>
            <a:r>
              <a:rPr lang="en-US" dirty="0"/>
              <a:t> digital twin of IN8  to calibrate the </a:t>
            </a:r>
            <a:r>
              <a:rPr lang="en-US" dirty="0" err="1"/>
              <a:t>Phonon_simple</a:t>
            </a:r>
            <a:r>
              <a:rPr lang="en-US" dirty="0"/>
              <a:t> sample , and used the calibrated sample on fantastic </a:t>
            </a:r>
          </a:p>
          <a:p>
            <a:r>
              <a:rPr lang="en-US" dirty="0"/>
              <a:t>To calibrate the sample we need to adjust 3 parameters , the scattering length which changes the intensity of the peak </a:t>
            </a:r>
          </a:p>
          <a:p>
            <a:r>
              <a:rPr lang="en-US" dirty="0"/>
              <a:t>The speed of sound which changes the </a:t>
            </a:r>
            <a:r>
              <a:rPr lang="en-US" dirty="0" err="1"/>
              <a:t>possiosion</a:t>
            </a:r>
            <a:r>
              <a:rPr lang="en-US" dirty="0"/>
              <a:t> of the peak  and the </a:t>
            </a:r>
            <a:r>
              <a:rPr lang="en-US" dirty="0" err="1"/>
              <a:t>mosaicity</a:t>
            </a:r>
            <a:r>
              <a:rPr lang="en-US" dirty="0"/>
              <a:t>.</a:t>
            </a:r>
          </a:p>
          <a:p>
            <a:r>
              <a:rPr lang="en-US" dirty="0"/>
              <a:t>The phonon simple component does not support any mosaic spread , so we had to modify it, so that it rotates the velocity vector of the scattered neutron </a:t>
            </a:r>
          </a:p>
          <a:p>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35</a:t>
            </a:fld>
            <a:endParaRPr lang="fr-FR"/>
          </a:p>
        </p:txBody>
      </p:sp>
    </p:spTree>
    <p:extLst>
      <p:ext uri="{BB962C8B-B14F-4D97-AF65-F5344CB8AC3E}">
        <p14:creationId xmlns:p14="http://schemas.microsoft.com/office/powerpoint/2010/main" val="82360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There are two times of of TOF </a:t>
            </a:r>
            <a:r>
              <a:rPr lang="en-US" sz="1200" b="0" i="0" u="none" strike="noStrike" dirty="0" err="1">
                <a:solidFill>
                  <a:schemeClr val="tx1"/>
                </a:solidFill>
                <a:effectLst/>
                <a:latin typeface="+mn-lt"/>
                <a:ea typeface="+mn-ea"/>
                <a:cs typeface="+mn-cs"/>
              </a:rPr>
              <a:t>spectometers</a:t>
            </a:r>
            <a:r>
              <a:rPr lang="en-US" sz="1200" b="0" i="0" u="none" strike="noStrike" dirty="0">
                <a:solidFill>
                  <a:schemeClr val="tx1"/>
                </a:solidFill>
                <a:effectLst/>
                <a:latin typeface="+mn-lt"/>
                <a:ea typeface="+mn-ea"/>
                <a:cs typeface="+mn-cs"/>
              </a:rPr>
              <a:t>, direct and indirect or inverse geometry.</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With direct the incident beam that hits the sample is monochromatic, meaning that we select one </a:t>
            </a:r>
            <a:r>
              <a:rPr lang="en-US" sz="1200" b="0" i="0" u="none" strike="noStrike" dirty="0" err="1">
                <a:solidFill>
                  <a:schemeClr val="tx1"/>
                </a:solidFill>
                <a:effectLst/>
                <a:latin typeface="+mn-lt"/>
                <a:ea typeface="+mn-ea"/>
                <a:cs typeface="+mn-cs"/>
              </a:rPr>
              <a:t>wavelenght</a:t>
            </a:r>
            <a:r>
              <a:rPr lang="en-US" sz="1200" b="0" i="0" u="none" strike="noStrike" dirty="0">
                <a:solidFill>
                  <a:schemeClr val="tx1"/>
                </a:solidFill>
                <a:effectLst/>
                <a:latin typeface="+mn-lt"/>
                <a:ea typeface="+mn-ea"/>
                <a:cs typeface="+mn-cs"/>
              </a:rPr>
              <a:t> using a chopper or a monochromator. </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The final energy is calculated using the </a:t>
            </a:r>
            <a:r>
              <a:rPr lang="en-US" sz="1200" b="0" i="0" u="none" strike="noStrike" dirty="0" err="1">
                <a:solidFill>
                  <a:schemeClr val="tx1"/>
                </a:solidFill>
                <a:effectLst/>
                <a:latin typeface="+mn-lt"/>
                <a:ea typeface="+mn-ea"/>
                <a:cs typeface="+mn-cs"/>
              </a:rPr>
              <a:t>tof</a:t>
            </a:r>
            <a:r>
              <a:rPr lang="en-US" sz="1200" b="0" i="0" u="none" strike="noStrike" dirty="0">
                <a:solidFill>
                  <a:schemeClr val="tx1"/>
                </a:solidFill>
                <a:effectLst/>
                <a:latin typeface="+mn-lt"/>
                <a:ea typeface="+mn-ea"/>
                <a:cs typeface="+mn-cs"/>
              </a:rPr>
              <a:t> knowing the distance from the source to sample and the distance from the sample to the detector.</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In indirect geometry </a:t>
            </a:r>
            <a:r>
              <a:rPr lang="en-US" sz="1200" b="0" i="0" u="none" strike="noStrike" dirty="0" err="1">
                <a:solidFill>
                  <a:schemeClr val="tx1"/>
                </a:solidFill>
                <a:effectLst/>
                <a:latin typeface="+mn-lt"/>
                <a:ea typeface="+mn-ea"/>
                <a:cs typeface="+mn-cs"/>
              </a:rPr>
              <a:t>spectometers</a:t>
            </a:r>
            <a:r>
              <a:rPr lang="en-US" sz="1200" b="0" i="0" u="none" strike="noStrike" dirty="0">
                <a:solidFill>
                  <a:schemeClr val="tx1"/>
                </a:solidFill>
                <a:effectLst/>
                <a:latin typeface="+mn-lt"/>
                <a:ea typeface="+mn-ea"/>
                <a:cs typeface="+mn-cs"/>
              </a:rPr>
              <a:t>, we have a white incident beam and then we can select one final energy using an </a:t>
            </a:r>
            <a:r>
              <a:rPr lang="en-US" sz="1200" b="0" i="0" u="none" strike="noStrike" dirty="0" err="1">
                <a:solidFill>
                  <a:schemeClr val="tx1"/>
                </a:solidFill>
                <a:effectLst/>
                <a:latin typeface="+mn-lt"/>
                <a:ea typeface="+mn-ea"/>
                <a:cs typeface="+mn-cs"/>
              </a:rPr>
              <a:t>analyser</a:t>
            </a:r>
            <a:r>
              <a:rPr lang="en-US" sz="1200" b="0" i="0" u="none" strike="noStrike" dirty="0">
                <a:solidFill>
                  <a:schemeClr val="tx1"/>
                </a:solidFill>
                <a:effectLst/>
                <a:latin typeface="+mn-lt"/>
                <a:ea typeface="+mn-ea"/>
                <a:cs typeface="+mn-cs"/>
              </a:rPr>
              <a:t>. </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In this case the incident </a:t>
            </a:r>
            <a:r>
              <a:rPr lang="en-US" sz="1200" b="0" i="0" u="none" strike="noStrike" dirty="0" err="1">
                <a:solidFill>
                  <a:schemeClr val="tx1"/>
                </a:solidFill>
                <a:effectLst/>
                <a:latin typeface="+mn-lt"/>
                <a:ea typeface="+mn-ea"/>
                <a:cs typeface="+mn-cs"/>
              </a:rPr>
              <a:t>wavelenght</a:t>
            </a:r>
            <a:r>
              <a:rPr lang="en-US" sz="1200" b="0" i="0" u="none" strike="noStrike" dirty="0">
                <a:solidFill>
                  <a:schemeClr val="tx1"/>
                </a:solidFill>
                <a:effectLst/>
                <a:latin typeface="+mn-lt"/>
                <a:ea typeface="+mn-ea"/>
                <a:cs typeface="+mn-cs"/>
              </a:rPr>
              <a:t> will be calculated using the </a:t>
            </a:r>
            <a:r>
              <a:rPr lang="en-US" sz="1200" b="0" i="0" u="none" strike="noStrike" dirty="0" err="1">
                <a:solidFill>
                  <a:schemeClr val="tx1"/>
                </a:solidFill>
                <a:effectLst/>
                <a:latin typeface="+mn-lt"/>
                <a:ea typeface="+mn-ea"/>
                <a:cs typeface="+mn-cs"/>
              </a:rPr>
              <a:t>tof</a:t>
            </a:r>
            <a:r>
              <a:rPr lang="en-US" sz="1200" b="0" i="0" u="none" strike="noStrike" dirty="0">
                <a:solidFill>
                  <a:schemeClr val="tx1"/>
                </a:solidFill>
                <a:effectLst/>
                <a:latin typeface="+mn-lt"/>
                <a:ea typeface="+mn-ea"/>
                <a:cs typeface="+mn-cs"/>
              </a:rPr>
              <a:t> and the distances.</a:t>
            </a:r>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3</a:t>
            </a:fld>
            <a:endParaRPr lang="fr-FR"/>
          </a:p>
        </p:txBody>
      </p:sp>
    </p:spTree>
    <p:extLst>
      <p:ext uri="{BB962C8B-B14F-4D97-AF65-F5344CB8AC3E}">
        <p14:creationId xmlns:p14="http://schemas.microsoft.com/office/powerpoint/2010/main" val="3794212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you can see the phonon 440 as measured on IN8 and here with blue the peak from the calibrated sample</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36</a:t>
            </a:fld>
            <a:endParaRPr lang="fr-FR"/>
          </a:p>
        </p:txBody>
      </p:sp>
    </p:spTree>
    <p:extLst>
      <p:ext uri="{BB962C8B-B14F-4D97-AF65-F5344CB8AC3E}">
        <p14:creationId xmlns:p14="http://schemas.microsoft.com/office/powerpoint/2010/main" val="603511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1"/>
            <a:r>
              <a:rPr lang="en-US" sz="1200" b="0" i="0" u="none" strike="noStrike" dirty="0">
                <a:solidFill>
                  <a:schemeClr val="tx1"/>
                </a:solidFill>
                <a:effectLst/>
                <a:latin typeface="+mn-lt"/>
                <a:ea typeface="+mn-ea"/>
                <a:cs typeface="+mn-cs"/>
              </a:rPr>
              <a:t>So , we have used the calibrated sample on fantastic and </a:t>
            </a:r>
            <a:r>
              <a:rPr lang="en-US" sz="1200" b="0" i="0" u="none" strike="noStrike" dirty="0" err="1">
                <a:solidFill>
                  <a:schemeClr val="tx1"/>
                </a:solidFill>
                <a:effectLst/>
                <a:latin typeface="+mn-lt"/>
                <a:ea typeface="+mn-ea"/>
                <a:cs typeface="+mn-cs"/>
              </a:rPr>
              <a:t>permomed</a:t>
            </a:r>
            <a:r>
              <a:rPr lang="en-US" sz="1200" b="0" i="0" u="none" strike="noStrike" dirty="0">
                <a:solidFill>
                  <a:schemeClr val="tx1"/>
                </a:solidFill>
                <a:effectLst/>
                <a:latin typeface="+mn-lt"/>
                <a:ea typeface="+mn-ea"/>
                <a:cs typeface="+mn-cs"/>
              </a:rPr>
              <a:t> a 40 degree </a:t>
            </a:r>
            <a:r>
              <a:rPr lang="en-US" sz="1200" b="0" i="0" u="none" strike="noStrike" dirty="0" err="1">
                <a:solidFill>
                  <a:schemeClr val="tx1"/>
                </a:solidFill>
                <a:effectLst/>
                <a:latin typeface="+mn-lt"/>
                <a:ea typeface="+mn-ea"/>
                <a:cs typeface="+mn-cs"/>
              </a:rPr>
              <a:t>roation</a:t>
            </a:r>
            <a:r>
              <a:rPr lang="en-US" sz="1200" b="0" i="0" u="none" strike="noStrike" dirty="0">
                <a:solidFill>
                  <a:schemeClr val="tx1"/>
                </a:solidFill>
                <a:effectLst/>
                <a:latin typeface="+mn-lt"/>
                <a:ea typeface="+mn-ea"/>
                <a:cs typeface="+mn-cs"/>
              </a:rPr>
              <a:t> of the sample every ¼ of a degree which is a 5min measurement </a:t>
            </a:r>
          </a:p>
          <a:p>
            <a:pPr latinLnBrk="1"/>
            <a:r>
              <a:rPr lang="en-US" sz="1200" b="0" i="0" u="none" strike="noStrike" dirty="0">
                <a:solidFill>
                  <a:schemeClr val="tx1"/>
                </a:solidFill>
                <a:effectLst/>
                <a:latin typeface="+mn-lt"/>
                <a:ea typeface="+mn-ea"/>
                <a:cs typeface="+mn-cs"/>
              </a:rPr>
              <a:t>If we cut the 440 peak at 6 </a:t>
            </a:r>
            <a:r>
              <a:rPr lang="en-US" sz="1200" b="0" i="0" u="none" strike="noStrike" dirty="0" err="1">
                <a:solidFill>
                  <a:schemeClr val="tx1"/>
                </a:solidFill>
                <a:effectLst/>
                <a:latin typeface="+mn-lt"/>
                <a:ea typeface="+mn-ea"/>
                <a:cs typeface="+mn-cs"/>
              </a:rPr>
              <a:t>meV</a:t>
            </a:r>
            <a:r>
              <a:rPr lang="en-US" sz="1200" b="0" i="0" u="none" strike="noStrike" dirty="0">
                <a:solidFill>
                  <a:schemeClr val="tx1"/>
                </a:solidFill>
                <a:effectLst/>
                <a:latin typeface="+mn-lt"/>
                <a:ea typeface="+mn-ea"/>
                <a:cs typeface="+mn-cs"/>
              </a:rPr>
              <a:t>, we have a 200 lower intensity than IN8</a:t>
            </a:r>
          </a:p>
          <a:p>
            <a:pPr latinLnBrk="1"/>
            <a:r>
              <a:rPr lang="en-US" sz="1200" b="0" i="0" u="none" strike="noStrike" dirty="0">
                <a:solidFill>
                  <a:schemeClr val="tx1"/>
                </a:solidFill>
                <a:effectLst/>
                <a:latin typeface="+mn-lt"/>
                <a:ea typeface="+mn-ea"/>
                <a:cs typeface="+mn-cs"/>
              </a:rPr>
              <a:t>But the strength of fantastic is that it can cover a wide HKL-</a:t>
            </a:r>
            <a:r>
              <a:rPr lang="en-US" sz="1200" b="0" i="0" u="none" strike="noStrike" dirty="0" err="1">
                <a:solidFill>
                  <a:schemeClr val="tx1"/>
                </a:solidFill>
                <a:effectLst/>
                <a:latin typeface="+mn-lt"/>
                <a:ea typeface="+mn-ea"/>
                <a:cs typeface="+mn-cs"/>
              </a:rPr>
              <a:t>hw</a:t>
            </a:r>
            <a:r>
              <a:rPr lang="en-US" sz="1200" b="0" i="0" u="none" strike="noStrike" dirty="0">
                <a:solidFill>
                  <a:schemeClr val="tx1"/>
                </a:solidFill>
                <a:effectLst/>
                <a:latin typeface="+mn-lt"/>
                <a:ea typeface="+mn-ea"/>
                <a:cs typeface="+mn-cs"/>
              </a:rPr>
              <a:t> space ,so a lot more information </a:t>
            </a:r>
          </a:p>
          <a:p>
            <a:pPr latinLnBrk="1"/>
            <a:r>
              <a:rPr lang="en-US" sz="1200" b="0" i="0" u="none" strike="noStrike" dirty="0">
                <a:solidFill>
                  <a:schemeClr val="tx1"/>
                </a:solidFill>
                <a:effectLst/>
                <a:latin typeface="+mn-lt"/>
                <a:ea typeface="+mn-ea"/>
                <a:cs typeface="+mn-cs"/>
              </a:rPr>
              <a:t>If we take advantage of the </a:t>
            </a:r>
            <a:r>
              <a:rPr lang="en-US" sz="1200" b="0" i="0" u="none" strike="noStrike" dirty="0" err="1">
                <a:solidFill>
                  <a:schemeClr val="tx1"/>
                </a:solidFill>
                <a:effectLst/>
                <a:latin typeface="+mn-lt"/>
                <a:ea typeface="+mn-ea"/>
                <a:cs typeface="+mn-cs"/>
              </a:rPr>
              <a:t>symmetery</a:t>
            </a:r>
            <a:r>
              <a:rPr lang="en-US" sz="1200" b="0" i="0" u="none" strike="noStrike" dirty="0">
                <a:solidFill>
                  <a:schemeClr val="tx1"/>
                </a:solidFill>
                <a:effectLst/>
                <a:latin typeface="+mn-lt"/>
                <a:ea typeface="+mn-ea"/>
                <a:cs typeface="+mn-cs"/>
              </a:rPr>
              <a:t> and sum the </a:t>
            </a:r>
            <a:r>
              <a:rPr lang="en-US" sz="1200" b="0" i="0" u="none" strike="noStrike" dirty="0" err="1">
                <a:solidFill>
                  <a:schemeClr val="tx1"/>
                </a:solidFill>
                <a:effectLst/>
                <a:latin typeface="+mn-lt"/>
                <a:ea typeface="+mn-ea"/>
                <a:cs typeface="+mn-cs"/>
              </a:rPr>
              <a:t>toal</a:t>
            </a:r>
            <a:r>
              <a:rPr lang="en-US" sz="1200" b="0" i="0" u="none" strike="noStrike" dirty="0">
                <a:solidFill>
                  <a:schemeClr val="tx1"/>
                </a:solidFill>
                <a:effectLst/>
                <a:latin typeface="+mn-lt"/>
                <a:ea typeface="+mn-ea"/>
                <a:cs typeface="+mn-cs"/>
              </a:rPr>
              <a:t> intensity of the ring at 6 </a:t>
            </a:r>
            <a:r>
              <a:rPr lang="en-US" sz="1200" b="0" i="0" u="none" strike="noStrike" dirty="0" err="1">
                <a:solidFill>
                  <a:schemeClr val="tx1"/>
                </a:solidFill>
                <a:effectLst/>
                <a:latin typeface="+mn-lt"/>
                <a:ea typeface="+mn-ea"/>
                <a:cs typeface="+mn-cs"/>
              </a:rPr>
              <a:t>mev</a:t>
            </a:r>
            <a:r>
              <a:rPr lang="en-US" sz="1200" b="0" i="0" u="none" strike="noStrike" dirty="0">
                <a:solidFill>
                  <a:schemeClr val="tx1"/>
                </a:solidFill>
                <a:effectLst/>
                <a:latin typeface="+mn-lt"/>
                <a:ea typeface="+mn-ea"/>
                <a:cs typeface="+mn-cs"/>
              </a:rPr>
              <a:t> , the </a:t>
            </a:r>
            <a:r>
              <a:rPr lang="en-US" sz="1200" b="0" i="0" u="none" strike="noStrike" dirty="0" err="1">
                <a:solidFill>
                  <a:schemeClr val="tx1"/>
                </a:solidFill>
                <a:effectLst/>
                <a:latin typeface="+mn-lt"/>
                <a:ea typeface="+mn-ea"/>
                <a:cs typeface="+mn-cs"/>
              </a:rPr>
              <a:t>intisity</a:t>
            </a:r>
            <a:r>
              <a:rPr lang="en-US" sz="1200" b="0" i="0" u="none" strike="noStrike" dirty="0">
                <a:solidFill>
                  <a:schemeClr val="tx1"/>
                </a:solidFill>
                <a:effectLst/>
                <a:latin typeface="+mn-lt"/>
                <a:ea typeface="+mn-ea"/>
                <a:cs typeface="+mn-cs"/>
              </a:rPr>
              <a:t> 6.5 n/sec which is the sample order of magnitude as in8</a:t>
            </a:r>
          </a:p>
          <a:p>
            <a:pPr latinLnBrk="1"/>
            <a:r>
              <a:rPr lang="en-US" sz="1200" b="0" i="0" u="none" strike="noStrike" dirty="0">
                <a:solidFill>
                  <a:schemeClr val="tx1"/>
                </a:solidFill>
                <a:effectLst/>
                <a:latin typeface="+mn-lt"/>
                <a:ea typeface="+mn-ea"/>
                <a:cs typeface="+mn-cs"/>
              </a:rPr>
              <a:t>If we sum at different energy transfers the total intensity is 3 times higher than  IN8</a:t>
            </a:r>
          </a:p>
          <a:p>
            <a:pPr latinLnBrk="1"/>
            <a:r>
              <a:rPr lang="en-US" sz="1200" b="0" i="0" u="none" strike="noStrike" dirty="0">
                <a:solidFill>
                  <a:schemeClr val="tx1"/>
                </a:solidFill>
                <a:effectLst/>
                <a:latin typeface="+mn-lt"/>
                <a:ea typeface="+mn-ea"/>
                <a:cs typeface="+mn-cs"/>
              </a:rPr>
              <a:t>If we some everything it’s 50 times higher than IN8 </a:t>
            </a:r>
          </a:p>
          <a:p>
            <a:pPr latinLnBrk="1"/>
            <a:endParaRPr lang="en-US" sz="1200" b="0" i="0" u="none" strike="noStrike" dirty="0">
              <a:solidFill>
                <a:schemeClr val="tx1"/>
              </a:solidFill>
              <a:effectLst/>
              <a:latin typeface="+mn-lt"/>
              <a:ea typeface="+mn-ea"/>
              <a:cs typeface="+mn-cs"/>
            </a:endParaRPr>
          </a:p>
          <a:p>
            <a:pPr marL="0" marR="0" lvl="0" indent="0" algn="l" defTabSz="914400" eaLnBrk="1" fontAlgn="auto" latinLnBrk="1" hangingPunct="1">
              <a:lnSpc>
                <a:spcPct val="100000"/>
              </a:lnSpc>
              <a:spcBef>
                <a:spcPts val="0"/>
              </a:spcBef>
              <a:spcAft>
                <a:spcPts val="0"/>
              </a:spcAft>
              <a:buClrTx/>
              <a:buSzTx/>
              <a:buFontTx/>
              <a:buNone/>
              <a:tabLst/>
              <a:defRPr/>
            </a:pPr>
            <a:r>
              <a:rPr lang="en-GB" sz="1200" dirty="0">
                <a:solidFill>
                  <a:schemeClr val="tx1"/>
                </a:solidFill>
                <a:effectLst/>
                <a:latin typeface="+mn-lt"/>
                <a:ea typeface="+mn-ea"/>
                <a:cs typeface="+mn-cs"/>
              </a:rPr>
              <a:t>This first comparison shows the efficiency of an indirect geometry </a:t>
            </a:r>
            <a:r>
              <a:rPr lang="en-GB" sz="1200" dirty="0" err="1">
                <a:solidFill>
                  <a:schemeClr val="tx1"/>
                </a:solidFill>
                <a:effectLst/>
                <a:latin typeface="+mn-lt"/>
                <a:ea typeface="+mn-ea"/>
                <a:cs typeface="+mn-cs"/>
              </a:rPr>
              <a:t>ToF</a:t>
            </a:r>
            <a:r>
              <a:rPr lang="en-GB" sz="1200" dirty="0">
                <a:solidFill>
                  <a:schemeClr val="tx1"/>
                </a:solidFill>
                <a:effectLst/>
                <a:latin typeface="+mn-lt"/>
                <a:ea typeface="+mn-ea"/>
                <a:cs typeface="+mn-cs"/>
              </a:rPr>
              <a:t> spectrometer for (Q, </a:t>
            </a:r>
            <a:r>
              <a:rPr lang="en-GB" sz="1200" dirty="0" err="1">
                <a:solidFill>
                  <a:schemeClr val="tx1"/>
                </a:solidFill>
                <a:effectLst/>
                <a:latin typeface="+mn-lt"/>
                <a:ea typeface="+mn-ea"/>
                <a:cs typeface="+mn-cs"/>
              </a:rPr>
              <a:t>ω</a:t>
            </a:r>
            <a:r>
              <a:rPr lang="en-GB" sz="1200" dirty="0">
                <a:solidFill>
                  <a:schemeClr val="tx1"/>
                </a:solidFill>
                <a:effectLst/>
                <a:latin typeface="+mn-lt"/>
                <a:ea typeface="+mn-ea"/>
                <a:cs typeface="+mn-cs"/>
              </a:rPr>
              <a:t>) space exploration and coverage while a conventional triple-axis instrument on a continuous source is the optimal setup for specific (Q, ΔE) energy scans.</a:t>
            </a:r>
            <a:endParaRPr lang="en-US" sz="1200" dirty="0">
              <a:solidFill>
                <a:schemeClr val="tx1"/>
              </a:solidFill>
              <a:effectLst/>
              <a:latin typeface="+mn-lt"/>
              <a:ea typeface="+mn-ea"/>
              <a:cs typeface="+mn-cs"/>
            </a:endParaRPr>
          </a:p>
          <a:p>
            <a:pPr latinLnBrk="1"/>
            <a:endParaRPr lang="en-US" sz="1200" b="0" i="0" u="none" strike="noStrike" dirty="0">
              <a:solidFill>
                <a:schemeClr val="tx1"/>
              </a:solidFill>
              <a:effectLst/>
              <a:latin typeface="+mn-lt"/>
              <a:ea typeface="+mn-ea"/>
              <a:cs typeface="+mn-cs"/>
            </a:endParaRPr>
          </a:p>
          <a:p>
            <a:pPr latinLnBrk="1"/>
            <a:endParaRPr lang="en-US" sz="1200" b="0" i="0" u="none" strike="noStrike" dirty="0">
              <a:solidFill>
                <a:schemeClr val="tx1"/>
              </a:solidFill>
              <a:effectLst/>
              <a:latin typeface="+mn-lt"/>
              <a:ea typeface="+mn-ea"/>
              <a:cs typeface="+mn-cs"/>
            </a:endParaRPr>
          </a:p>
          <a:p>
            <a:pPr latinLnBrk="1"/>
            <a:endParaRPr lang="en-US" sz="1200" b="0" i="0" u="none" strike="noStrike" dirty="0">
              <a:solidFill>
                <a:schemeClr val="tx1"/>
              </a:solidFill>
              <a:effectLst/>
              <a:latin typeface="+mn-lt"/>
              <a:ea typeface="+mn-ea"/>
              <a:cs typeface="+mn-cs"/>
            </a:endParaRPr>
          </a:p>
          <a:p>
            <a:pPr latinLnBrk="1"/>
            <a:endParaRPr lang="en-US" sz="1200" b="0" i="0" u="none" strike="noStrike" dirty="0">
              <a:solidFill>
                <a:schemeClr val="tx1"/>
              </a:solidFill>
              <a:effectLst/>
              <a:latin typeface="+mn-lt"/>
              <a:ea typeface="+mn-ea"/>
              <a:cs typeface="+mn-cs"/>
            </a:endParaRPr>
          </a:p>
          <a:p>
            <a:pPr latinLnBrk="1"/>
            <a:endParaRPr lang="en-US" sz="1200" b="0" i="0" u="none" strike="noStrike" dirty="0">
              <a:solidFill>
                <a:schemeClr val="tx1"/>
              </a:solidFill>
              <a:effectLst/>
              <a:latin typeface="+mn-lt"/>
              <a:ea typeface="+mn-ea"/>
              <a:cs typeface="+mn-cs"/>
            </a:endParaRPr>
          </a:p>
          <a:p>
            <a:pPr latinLnBrk="1"/>
            <a:endParaRPr lang="en-US" sz="1200" b="0" i="0" u="none" strike="noStrike" dirty="0">
              <a:solidFill>
                <a:schemeClr val="tx1"/>
              </a:solidFill>
              <a:effectLst/>
              <a:latin typeface="+mn-lt"/>
              <a:ea typeface="+mn-ea"/>
              <a:cs typeface="+mn-cs"/>
            </a:endParaRPr>
          </a:p>
          <a:p>
            <a:pPr latinLnBrk="1"/>
            <a:r>
              <a:rPr lang="en-US" sz="1200" b="0" i="0" u="none" strike="noStrike" dirty="0">
                <a:solidFill>
                  <a:schemeClr val="tx1"/>
                </a:solidFill>
                <a:effectLst/>
                <a:latin typeface="+mn-lt"/>
                <a:ea typeface="+mn-ea"/>
                <a:cs typeface="+mn-cs"/>
              </a:rPr>
              <a:t>H=100 </a:t>
            </a:r>
          </a:p>
          <a:p>
            <a:pPr latinLnBrk="1"/>
            <a:r>
              <a:rPr lang="en-US" sz="1200" b="0" i="0" u="none" strike="noStrike" dirty="0">
                <a:solidFill>
                  <a:schemeClr val="tx1"/>
                </a:solidFill>
                <a:effectLst/>
                <a:latin typeface="+mn-lt"/>
                <a:ea typeface="+mn-ea"/>
                <a:cs typeface="+mn-cs"/>
              </a:rPr>
              <a:t>K=0 </a:t>
            </a:r>
          </a:p>
          <a:p>
            <a:pPr latinLnBrk="1"/>
            <a:r>
              <a:rPr lang="en-US" sz="1200" b="0" i="0" u="none" strike="noStrike" dirty="0">
                <a:solidFill>
                  <a:schemeClr val="tx1"/>
                </a:solidFill>
                <a:effectLst/>
                <a:latin typeface="+mn-lt"/>
                <a:ea typeface="+mn-ea"/>
                <a:cs typeface="+mn-cs"/>
              </a:rPr>
              <a:t>L=100 </a:t>
            </a:r>
          </a:p>
          <a:p>
            <a:pPr latinLnBrk="1"/>
            <a:r>
              <a:rPr lang="en-US" sz="1200" b="0" i="0" u="none" strike="noStrike" dirty="0">
                <a:solidFill>
                  <a:schemeClr val="tx1"/>
                </a:solidFill>
                <a:effectLst/>
                <a:latin typeface="+mn-lt"/>
                <a:ea typeface="+mn-ea"/>
                <a:cs typeface="+mn-cs"/>
              </a:rPr>
              <a:t>E=37</a:t>
            </a:r>
          </a:p>
          <a:p>
            <a:br>
              <a:rPr lang="en-US" dirty="0"/>
            </a:br>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37</a:t>
            </a:fld>
            <a:endParaRPr lang="fr-FR"/>
          </a:p>
        </p:txBody>
      </p:sp>
    </p:spTree>
    <p:extLst>
      <p:ext uri="{BB962C8B-B14F-4D97-AF65-F5344CB8AC3E}">
        <p14:creationId xmlns:p14="http://schemas.microsoft.com/office/powerpoint/2010/main" val="3517583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effectLst/>
                <a:latin typeface="+mn-lt"/>
                <a:ea typeface="+mn-ea"/>
                <a:cs typeface="+mn-cs"/>
              </a:rPr>
              <a:t>We also want to </a:t>
            </a:r>
            <a:r>
              <a:rPr lang="en-US" sz="1200" dirty="0" err="1">
                <a:solidFill>
                  <a:schemeClr val="tx1"/>
                </a:solidFill>
                <a:effectLst/>
                <a:latin typeface="+mn-lt"/>
                <a:ea typeface="+mn-ea"/>
                <a:cs typeface="+mn-cs"/>
              </a:rPr>
              <a:t>eastimate</a:t>
            </a:r>
            <a:r>
              <a:rPr lang="en-US" sz="1200" dirty="0">
                <a:solidFill>
                  <a:schemeClr val="tx1"/>
                </a:solidFill>
                <a:effectLst/>
                <a:latin typeface="+mn-lt"/>
                <a:ea typeface="+mn-ea"/>
                <a:cs typeface="+mn-cs"/>
              </a:rPr>
              <a:t> the signal to background ration of the instrument. To do this we have to </a:t>
            </a:r>
            <a:r>
              <a:rPr lang="en-US" sz="1200" dirty="0" err="1">
                <a:solidFill>
                  <a:schemeClr val="tx1"/>
                </a:solidFill>
                <a:effectLst/>
                <a:latin typeface="+mn-lt"/>
                <a:ea typeface="+mn-ea"/>
                <a:cs typeface="+mn-cs"/>
              </a:rPr>
              <a:t>investicate</a:t>
            </a:r>
            <a:r>
              <a:rPr lang="en-US" sz="1200" dirty="0">
                <a:solidFill>
                  <a:schemeClr val="tx1"/>
                </a:solidFill>
                <a:effectLst/>
                <a:latin typeface="+mn-lt"/>
                <a:ea typeface="+mn-ea"/>
                <a:cs typeface="+mn-cs"/>
              </a:rPr>
              <a:t> the interaction of the neutron with the </a:t>
            </a:r>
            <a:r>
              <a:rPr lang="en-US" sz="1200" dirty="0" err="1">
                <a:solidFill>
                  <a:schemeClr val="tx1"/>
                </a:solidFill>
                <a:effectLst/>
                <a:latin typeface="+mn-lt"/>
                <a:ea typeface="+mn-ea"/>
                <a:cs typeface="+mn-cs"/>
              </a:rPr>
              <a:t>stactural</a:t>
            </a:r>
            <a:r>
              <a:rPr lang="en-US" sz="1200" dirty="0">
                <a:solidFill>
                  <a:schemeClr val="tx1"/>
                </a:solidFill>
                <a:effectLst/>
                <a:latin typeface="+mn-lt"/>
                <a:ea typeface="+mn-ea"/>
                <a:cs typeface="+mn-cs"/>
              </a:rPr>
              <a:t> material of the instrument and determine the origin of the background. Basically how much each component of the instrument contributes to the background and improve the shielding of the component.</a:t>
            </a:r>
          </a:p>
          <a:p>
            <a:r>
              <a:rPr lang="en-US" sz="1200" dirty="0">
                <a:solidFill>
                  <a:schemeClr val="tx1"/>
                </a:solidFill>
                <a:effectLst/>
                <a:latin typeface="+mn-lt"/>
                <a:ea typeface="+mn-ea"/>
                <a:cs typeface="+mn-cs"/>
              </a:rPr>
              <a:t>Do do this we have developed a model of the instrument in </a:t>
            </a:r>
            <a:r>
              <a:rPr lang="en-US" sz="1200" dirty="0" err="1">
                <a:solidFill>
                  <a:schemeClr val="tx1"/>
                </a:solidFill>
                <a:effectLst/>
                <a:latin typeface="+mn-lt"/>
                <a:ea typeface="+mn-ea"/>
                <a:cs typeface="+mn-cs"/>
              </a:rPr>
              <a:t>OpenMC</a:t>
            </a:r>
            <a:r>
              <a:rPr lang="en-US" sz="1200" dirty="0">
                <a:solidFill>
                  <a:schemeClr val="tx1"/>
                </a:solidFill>
                <a:effectLst/>
                <a:latin typeface="+mn-lt"/>
                <a:ea typeface="+mn-ea"/>
                <a:cs typeface="+mn-cs"/>
              </a:rPr>
              <a:t> monte </a:t>
            </a:r>
            <a:r>
              <a:rPr lang="en-US" sz="1200" dirty="0" err="1">
                <a:solidFill>
                  <a:schemeClr val="tx1"/>
                </a:solidFill>
                <a:effectLst/>
                <a:latin typeface="+mn-lt"/>
                <a:ea typeface="+mn-ea"/>
                <a:cs typeface="+mn-cs"/>
              </a:rPr>
              <a:t>carlo</a:t>
            </a:r>
            <a:r>
              <a:rPr lang="en-US" sz="1200" dirty="0">
                <a:solidFill>
                  <a:schemeClr val="tx1"/>
                </a:solidFill>
                <a:effectLst/>
                <a:latin typeface="+mn-lt"/>
                <a:ea typeface="+mn-ea"/>
                <a:cs typeface="+mn-cs"/>
              </a:rPr>
              <a:t> </a:t>
            </a:r>
            <a:r>
              <a:rPr lang="en-US" sz="1200" dirty="0" err="1">
                <a:solidFill>
                  <a:schemeClr val="tx1"/>
                </a:solidFill>
                <a:effectLst/>
                <a:latin typeface="+mn-lt"/>
                <a:ea typeface="+mn-ea"/>
                <a:cs typeface="+mn-cs"/>
              </a:rPr>
              <a:t>partical</a:t>
            </a:r>
            <a:r>
              <a:rPr lang="en-US" sz="1200" dirty="0">
                <a:solidFill>
                  <a:schemeClr val="tx1"/>
                </a:solidFill>
                <a:effectLst/>
                <a:latin typeface="+mn-lt"/>
                <a:ea typeface="+mn-ea"/>
                <a:cs typeface="+mn-cs"/>
              </a:rPr>
              <a:t> transport code. The model incudes the </a:t>
            </a:r>
            <a:r>
              <a:rPr lang="en-US" sz="1200" dirty="0" err="1">
                <a:solidFill>
                  <a:schemeClr val="tx1"/>
                </a:solidFill>
                <a:effectLst/>
                <a:latin typeface="+mn-lt"/>
                <a:ea typeface="+mn-ea"/>
                <a:cs typeface="+mn-cs"/>
              </a:rPr>
              <a:t>sampe</a:t>
            </a:r>
            <a:r>
              <a:rPr lang="en-US" sz="1200" dirty="0">
                <a:solidFill>
                  <a:schemeClr val="tx1"/>
                </a:solidFill>
                <a:effectLst/>
                <a:latin typeface="+mn-lt"/>
                <a:ea typeface="+mn-ea"/>
                <a:cs typeface="+mn-cs"/>
              </a:rPr>
              <a:t> and cryostat , the </a:t>
            </a:r>
            <a:r>
              <a:rPr lang="en-US" sz="1200" dirty="0" err="1">
                <a:solidFill>
                  <a:schemeClr val="tx1"/>
                </a:solidFill>
                <a:effectLst/>
                <a:latin typeface="+mn-lt"/>
                <a:ea typeface="+mn-ea"/>
                <a:cs typeface="+mn-cs"/>
              </a:rPr>
              <a:t>collimato</a:t>
            </a:r>
            <a:r>
              <a:rPr lang="en-US" sz="1200" dirty="0">
                <a:solidFill>
                  <a:schemeClr val="tx1"/>
                </a:solidFill>
                <a:effectLst/>
                <a:latin typeface="+mn-lt"/>
                <a:ea typeface="+mn-ea"/>
                <a:cs typeface="+mn-cs"/>
              </a:rPr>
              <a:t> , the Be-filter , the </a:t>
            </a:r>
            <a:r>
              <a:rPr lang="en-US" sz="1200" dirty="0" err="1">
                <a:solidFill>
                  <a:schemeClr val="tx1"/>
                </a:solidFill>
                <a:effectLst/>
                <a:latin typeface="+mn-lt"/>
                <a:ea typeface="+mn-ea"/>
                <a:cs typeface="+mn-cs"/>
              </a:rPr>
              <a:t>ana;ysers</a:t>
            </a:r>
            <a:r>
              <a:rPr lang="en-US" sz="1200" dirty="0">
                <a:solidFill>
                  <a:schemeClr val="tx1"/>
                </a:solidFill>
                <a:effectLst/>
                <a:latin typeface="+mn-lt"/>
                <a:ea typeface="+mn-ea"/>
                <a:cs typeface="+mn-cs"/>
              </a:rPr>
              <a:t> , the He3 tubes , the </a:t>
            </a:r>
            <a:r>
              <a:rPr lang="en-US" sz="1200" dirty="0" err="1">
                <a:solidFill>
                  <a:schemeClr val="tx1"/>
                </a:solidFill>
                <a:effectLst/>
                <a:latin typeface="+mn-lt"/>
                <a:ea typeface="+mn-ea"/>
                <a:cs typeface="+mn-cs"/>
              </a:rPr>
              <a:t>beamstop</a:t>
            </a:r>
            <a:r>
              <a:rPr lang="en-US" sz="1200" dirty="0">
                <a:solidFill>
                  <a:schemeClr val="tx1"/>
                </a:solidFill>
                <a:effectLst/>
                <a:latin typeface="+mn-lt"/>
                <a:ea typeface="+mn-ea"/>
                <a:cs typeface="+mn-cs"/>
              </a:rPr>
              <a:t> and the concrete walls .</a:t>
            </a:r>
          </a:p>
          <a:p>
            <a:endParaRPr lang="en-US" sz="1200" dirty="0">
              <a:solidFill>
                <a:schemeClr val="tx1"/>
              </a:solidFill>
              <a:effectLst/>
              <a:latin typeface="+mn-lt"/>
              <a:ea typeface="+mn-ea"/>
              <a:cs typeface="+mn-cs"/>
            </a:endParaRPr>
          </a:p>
          <a:p>
            <a:endParaRPr lang="en-US" sz="1200" dirty="0">
              <a:solidFill>
                <a:schemeClr val="tx1"/>
              </a:solidFill>
              <a:effectLst/>
              <a:latin typeface="+mn-lt"/>
              <a:ea typeface="+mn-ea"/>
              <a:cs typeface="+mn-cs"/>
            </a:endParaRPr>
          </a:p>
          <a:p>
            <a:endParaRPr lang="en-US" sz="1200" dirty="0">
              <a:solidFill>
                <a:schemeClr val="tx1"/>
              </a:solidFill>
              <a:effectLst/>
              <a:latin typeface="+mn-lt"/>
              <a:ea typeface="+mn-ea"/>
              <a:cs typeface="+mn-cs"/>
            </a:endParaRPr>
          </a:p>
          <a:p>
            <a:r>
              <a:rPr lang="en-US" sz="1200" dirty="0">
                <a:solidFill>
                  <a:schemeClr val="tx1"/>
                </a:solidFill>
                <a:effectLst/>
                <a:latin typeface="+mn-lt"/>
                <a:ea typeface="+mn-ea"/>
                <a:cs typeface="+mn-cs"/>
              </a:rPr>
              <a:t>Moving on to </a:t>
            </a:r>
            <a:r>
              <a:rPr lang="en-US" sz="1200" dirty="0" err="1">
                <a:solidFill>
                  <a:schemeClr val="tx1"/>
                </a:solidFill>
                <a:effectLst/>
                <a:latin typeface="+mn-lt"/>
                <a:ea typeface="+mn-ea"/>
                <a:cs typeface="+mn-cs"/>
              </a:rPr>
              <a:t>OpenMC</a:t>
            </a:r>
            <a:r>
              <a:rPr lang="en-US" sz="1200" dirty="0">
                <a:solidFill>
                  <a:schemeClr val="tx1"/>
                </a:solidFill>
                <a:effectLst/>
                <a:latin typeface="+mn-lt"/>
                <a:ea typeface="+mn-ea"/>
                <a:cs typeface="+mn-cs"/>
              </a:rPr>
              <a:t>, even though it is not a code tailored for neutron scattering experiments, it is a more well-rounded and versatile code, offering more capabilities than </a:t>
            </a:r>
            <a:r>
              <a:rPr lang="en-US" sz="1200" dirty="0" err="1">
                <a:solidFill>
                  <a:schemeClr val="tx1"/>
                </a:solidFill>
                <a:effectLst/>
                <a:latin typeface="+mn-lt"/>
                <a:ea typeface="+mn-ea"/>
                <a:cs typeface="+mn-cs"/>
              </a:rPr>
              <a:t>McStas</a:t>
            </a:r>
            <a:r>
              <a:rPr lang="en-US" sz="1200" dirty="0">
                <a:solidFill>
                  <a:schemeClr val="tx1"/>
                </a:solidFill>
                <a:effectLst/>
                <a:latin typeface="+mn-lt"/>
                <a:ea typeface="+mn-ea"/>
                <a:cs typeface="+mn-cs"/>
              </a:rPr>
              <a:t>. Since, in the course of this thesis, we want to study the gamma and neutron background generated by the interaction of the neutron with the machine's structural materials (something not feasible with </a:t>
            </a:r>
            <a:r>
              <a:rPr lang="en-US" sz="1200" dirty="0" err="1">
                <a:solidFill>
                  <a:schemeClr val="tx1"/>
                </a:solidFill>
                <a:effectLst/>
                <a:latin typeface="+mn-lt"/>
                <a:ea typeface="+mn-ea"/>
                <a:cs typeface="+mn-cs"/>
              </a:rPr>
              <a:t>McStas</a:t>
            </a:r>
            <a:r>
              <a:rPr lang="en-US" sz="1200" dirty="0">
                <a:solidFill>
                  <a:schemeClr val="tx1"/>
                </a:solidFill>
                <a:effectLst/>
                <a:latin typeface="+mn-lt"/>
                <a:ea typeface="+mn-ea"/>
                <a:cs typeface="+mn-cs"/>
              </a:rPr>
              <a:t>) we choose to compare these two codes by creating a simple instrument. </a:t>
            </a:r>
          </a:p>
          <a:p>
            <a:r>
              <a:rPr lang="en-US" sz="1200" dirty="0">
                <a:solidFill>
                  <a:schemeClr val="tx1"/>
                </a:solidFill>
                <a:effectLst/>
                <a:latin typeface="+mn-lt"/>
                <a:ea typeface="+mn-ea"/>
                <a:cs typeface="+mn-cs"/>
              </a:rPr>
              <a:t> </a:t>
            </a:r>
          </a:p>
          <a:p>
            <a:r>
              <a:rPr lang="en-US" sz="1200" dirty="0">
                <a:solidFill>
                  <a:schemeClr val="tx1"/>
                </a:solidFill>
                <a:effectLst/>
                <a:latin typeface="+mn-lt"/>
                <a:ea typeface="+mn-ea"/>
                <a:cs typeface="+mn-cs"/>
              </a:rPr>
              <a:t>A simple diffractometer consisting of a monochromatic neutron source, a graphite sample, a beam stop, and a plane detector was created using the two codes. Graphite was chosen because of the availability of TSL-S(</a:t>
            </a:r>
            <a:r>
              <a:rPr lang="fr-FR" sz="1200" dirty="0">
                <a:solidFill>
                  <a:schemeClr val="tx1"/>
                </a:solidFill>
                <a:effectLst/>
                <a:latin typeface="+mn-lt"/>
                <a:ea typeface="+mn-ea"/>
                <a:cs typeface="+mn-cs"/>
              </a:rPr>
              <a:t>α</a:t>
            </a:r>
            <a:r>
              <a:rPr lang="en-US" sz="1200" dirty="0">
                <a:solidFill>
                  <a:schemeClr val="tx1"/>
                </a:solidFill>
                <a:effectLst/>
                <a:latin typeface="+mn-lt"/>
                <a:ea typeface="+mn-ea"/>
                <a:cs typeface="+mn-cs"/>
              </a:rPr>
              <a:t>,</a:t>
            </a:r>
            <a:r>
              <a:rPr lang="fr-FR" sz="1200" dirty="0">
                <a:solidFill>
                  <a:schemeClr val="tx1"/>
                </a:solidFill>
                <a:effectLst/>
                <a:latin typeface="+mn-lt"/>
                <a:ea typeface="+mn-ea"/>
                <a:cs typeface="+mn-cs"/>
              </a:rPr>
              <a:t>β</a:t>
            </a:r>
            <a:r>
              <a:rPr lang="en-US" sz="1200" dirty="0">
                <a:solidFill>
                  <a:schemeClr val="tx1"/>
                </a:solidFill>
                <a:effectLst/>
                <a:latin typeface="+mn-lt"/>
                <a:ea typeface="+mn-ea"/>
                <a:cs typeface="+mn-cs"/>
              </a:rPr>
              <a:t>) cross-sections in the nuclear data library. However, since both codes can be integrated with </a:t>
            </a:r>
            <a:r>
              <a:rPr lang="en-US" sz="1200" dirty="0" err="1">
                <a:solidFill>
                  <a:schemeClr val="tx1"/>
                </a:solidFill>
                <a:effectLst/>
                <a:latin typeface="+mn-lt"/>
                <a:ea typeface="+mn-ea"/>
                <a:cs typeface="+mn-cs"/>
              </a:rPr>
              <a:t>NCrystal</a:t>
            </a:r>
            <a:r>
              <a:rPr lang="en-US" sz="1200" dirty="0">
                <a:solidFill>
                  <a:schemeClr val="tx1"/>
                </a:solidFill>
                <a:effectLst/>
                <a:latin typeface="+mn-lt"/>
                <a:ea typeface="+mn-ea"/>
                <a:cs typeface="+mn-cs"/>
              </a:rPr>
              <a:t>, different samples can be used, including single crystals. The same diffraction pattern was obtained with the two codes. </a:t>
            </a:r>
            <a:r>
              <a:rPr lang="en-US" sz="1200" dirty="0" err="1">
                <a:solidFill>
                  <a:schemeClr val="tx1"/>
                </a:solidFill>
                <a:effectLst/>
                <a:latin typeface="+mn-lt"/>
                <a:ea typeface="+mn-ea"/>
                <a:cs typeface="+mn-cs"/>
              </a:rPr>
              <a:t>Scipp</a:t>
            </a:r>
            <a:r>
              <a:rPr lang="en-US" sz="1200" dirty="0">
                <a:solidFill>
                  <a:schemeClr val="tx1"/>
                </a:solidFill>
                <a:effectLst/>
                <a:latin typeface="+mn-lt"/>
                <a:ea typeface="+mn-ea"/>
                <a:cs typeface="+mn-cs"/>
              </a:rPr>
              <a:t>, a scientific data analysis library developed by the European Spallation Source (ESS), was used to identify the diffraction peaks (Figure 2), the position of the peaks is identical between </a:t>
            </a:r>
            <a:r>
              <a:rPr lang="en-US" sz="1200" dirty="0" err="1">
                <a:solidFill>
                  <a:schemeClr val="tx1"/>
                </a:solidFill>
                <a:effectLst/>
                <a:latin typeface="+mn-lt"/>
                <a:ea typeface="+mn-ea"/>
                <a:cs typeface="+mn-cs"/>
              </a:rPr>
              <a:t>mcstas</a:t>
            </a:r>
            <a:r>
              <a:rPr lang="en-US" sz="1200" dirty="0">
                <a:solidFill>
                  <a:schemeClr val="tx1"/>
                </a:solidFill>
                <a:effectLst/>
                <a:latin typeface="+mn-lt"/>
                <a:ea typeface="+mn-ea"/>
                <a:cs typeface="+mn-cs"/>
              </a:rPr>
              <a:t> and </a:t>
            </a:r>
            <a:r>
              <a:rPr lang="en-US" sz="1200" dirty="0" err="1">
                <a:solidFill>
                  <a:schemeClr val="tx1"/>
                </a:solidFill>
                <a:effectLst/>
                <a:latin typeface="+mn-lt"/>
                <a:ea typeface="+mn-ea"/>
                <a:cs typeface="+mn-cs"/>
              </a:rPr>
              <a:t>OpenMC</a:t>
            </a:r>
            <a:r>
              <a:rPr lang="en-US" sz="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38</a:t>
            </a:fld>
            <a:endParaRPr lang="fr-FR"/>
          </a:p>
        </p:txBody>
      </p:sp>
    </p:spTree>
    <p:extLst>
      <p:ext uri="{BB962C8B-B14F-4D97-AF65-F5344CB8AC3E}">
        <p14:creationId xmlns:p14="http://schemas.microsoft.com/office/powerpoint/2010/main" val="1233878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talk a bit about how we quantify the background. Firstly from the angle of the analyzer we know exactly where on the length of the tube the scattered neutron will be detected , The signal the we are going to have n the rest of the tube an the be considered as </a:t>
            </a:r>
            <a:r>
              <a:rPr lang="en-US" dirty="0" err="1"/>
              <a:t>backgroung</a:t>
            </a:r>
            <a:r>
              <a:rPr lang="en-US" dirty="0"/>
              <a:t>. </a:t>
            </a:r>
          </a:p>
          <a:p>
            <a:endParaRPr lang="en-US" dirty="0"/>
          </a:p>
          <a:p>
            <a:r>
              <a:rPr lang="en-US" dirty="0"/>
              <a:t>Here you can see the signal that we obtain on all the tubes ,we then sum radially and obtain this peak here. We then sum the signal on the entire tube , </a:t>
            </a:r>
            <a:r>
              <a:rPr lang="en-US" dirty="0" err="1"/>
              <a:t>exlcuting</a:t>
            </a:r>
            <a:r>
              <a:rPr lang="en-US" dirty="0"/>
              <a:t> the region of the peak.</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39</a:t>
            </a:fld>
            <a:endParaRPr lang="fr-FR"/>
          </a:p>
        </p:txBody>
      </p:sp>
    </p:spTree>
    <p:extLst>
      <p:ext uri="{BB962C8B-B14F-4D97-AF65-F5344CB8AC3E}">
        <p14:creationId xmlns:p14="http://schemas.microsoft.com/office/powerpoint/2010/main" val="3614996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performed many simulations , each time  removing one component of the </a:t>
            </a:r>
            <a:r>
              <a:rPr lang="en-US" dirty="0" err="1"/>
              <a:t>interument</a:t>
            </a:r>
            <a:r>
              <a:rPr lang="en-US" dirty="0"/>
              <a:t> . By doing this we will be able to know how much each component contributed to the background.</a:t>
            </a:r>
          </a:p>
          <a:p>
            <a:r>
              <a:rPr lang="en-US" dirty="0"/>
              <a:t>So from this we can observe that for the full model including all the components of the instrument , the signal to background ratio is equal to 10. The most significant contributor to the background is the concrete walls. When including the the Be filter the </a:t>
            </a:r>
            <a:r>
              <a:rPr lang="en-US" dirty="0" err="1"/>
              <a:t>backgound</a:t>
            </a:r>
            <a:r>
              <a:rPr lang="en-US" dirty="0"/>
              <a:t> is reduced by 30 %, the </a:t>
            </a:r>
            <a:r>
              <a:rPr lang="en-US" dirty="0" err="1"/>
              <a:t>cryostal</a:t>
            </a:r>
            <a:r>
              <a:rPr lang="en-US" dirty="0"/>
              <a:t> contributes 15 % to the background and the </a:t>
            </a:r>
            <a:r>
              <a:rPr lang="en-US" dirty="0" err="1"/>
              <a:t>airscattering</a:t>
            </a:r>
            <a:r>
              <a:rPr lang="en-US" dirty="0"/>
              <a:t> 40 %</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40</a:t>
            </a:fld>
            <a:endParaRPr lang="fr-FR"/>
          </a:p>
        </p:txBody>
      </p:sp>
    </p:spTree>
    <p:extLst>
      <p:ext uri="{BB962C8B-B14F-4D97-AF65-F5344CB8AC3E}">
        <p14:creationId xmlns:p14="http://schemas.microsoft.com/office/powerpoint/2010/main" val="1405584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41</a:t>
            </a:fld>
            <a:endParaRPr lang="fr-FR"/>
          </a:p>
        </p:txBody>
      </p:sp>
    </p:spTree>
    <p:extLst>
      <p:ext uri="{BB962C8B-B14F-4D97-AF65-F5344CB8AC3E}">
        <p14:creationId xmlns:p14="http://schemas.microsoft.com/office/powerpoint/2010/main" val="2482842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Regarding the design of the instrument </a:t>
            </a:r>
          </a:p>
          <a:p>
            <a:pPr marL="171450" indent="-171450">
              <a:buFont typeface="Arial" panose="020B0604020202020204" pitchFamily="34" charset="0"/>
              <a:buChar char="•"/>
            </a:pPr>
            <a:r>
              <a:rPr lang="en-US" dirty="0"/>
              <a:t>It is compromised by a 35 m long elliptical guide </a:t>
            </a:r>
          </a:p>
          <a:p>
            <a:pPr marL="171450" indent="-171450">
              <a:buFont typeface="Arial" panose="020B0604020202020204" pitchFamily="34" charset="0"/>
              <a:buChar char="•"/>
            </a:pPr>
            <a:r>
              <a:rPr lang="en-US" dirty="0"/>
              <a:t>An array of 30 curved </a:t>
            </a:r>
            <a:r>
              <a:rPr lang="en-US" dirty="0" err="1"/>
              <a:t>analysers</a:t>
            </a:r>
            <a:r>
              <a:rPr lang="en-US" dirty="0"/>
              <a:t> positioned </a:t>
            </a:r>
            <a:r>
              <a:rPr lang="en-US" dirty="0" err="1"/>
              <a:t>evey</a:t>
            </a:r>
            <a:r>
              <a:rPr lang="en-US" dirty="0"/>
              <a:t> 4 degrees 87cm from the sample.</a:t>
            </a:r>
          </a:p>
          <a:p>
            <a:pPr marL="171450" indent="-171450">
              <a:buFont typeface="Arial" panose="020B0604020202020204" pitchFamily="34" charset="0"/>
              <a:buChar char="•"/>
            </a:pPr>
            <a:r>
              <a:rPr lang="en-US" dirty="0"/>
              <a:t>The </a:t>
            </a:r>
            <a:r>
              <a:rPr lang="en-US" dirty="0" err="1"/>
              <a:t>analysers</a:t>
            </a:r>
            <a:r>
              <a:rPr lang="en-US" dirty="0"/>
              <a:t> reflect neutrons downwards to a position sensitive time of flight detector of two helium tubes </a:t>
            </a:r>
          </a:p>
          <a:p>
            <a:pPr marL="171450" indent="-171450">
              <a:buFont typeface="Arial" panose="020B0604020202020204" pitchFamily="34" charset="0"/>
              <a:buChar char="•"/>
            </a:pPr>
            <a:r>
              <a:rPr lang="en-US" dirty="0"/>
              <a:t>Half way between  the sample and the </a:t>
            </a:r>
            <a:r>
              <a:rPr lang="en-US" dirty="0" err="1"/>
              <a:t>analyser</a:t>
            </a:r>
            <a:r>
              <a:rPr lang="en-US" dirty="0"/>
              <a:t> there’s a Be filter to remove the second harmonic and a banana monitor to help with the alignment of the sample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4</a:t>
            </a:fld>
            <a:endParaRPr lang="fr-FR"/>
          </a:p>
        </p:txBody>
      </p:sp>
    </p:spTree>
    <p:extLst>
      <p:ext uri="{BB962C8B-B14F-4D97-AF65-F5344CB8AC3E}">
        <p14:creationId xmlns:p14="http://schemas.microsoft.com/office/powerpoint/2010/main" val="35465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t>
            </a:r>
            <a:r>
              <a:rPr lang="en-US" dirty="0" err="1"/>
              <a:t>analysers</a:t>
            </a:r>
            <a:r>
              <a:rPr lang="en-US" dirty="0"/>
              <a:t> can be rotated in order to different final </a:t>
            </a:r>
            <a:r>
              <a:rPr lang="en-US" dirty="0" err="1"/>
              <a:t>waveleghts</a:t>
            </a:r>
            <a:r>
              <a:rPr lang="en-US" dirty="0"/>
              <a:t>.</a:t>
            </a:r>
          </a:p>
          <a:p>
            <a:pPr marL="171450" indent="-171450">
              <a:buFont typeface="Arial" panose="020B0604020202020204" pitchFamily="34" charset="0"/>
              <a:buChar char="•"/>
            </a:pPr>
            <a:r>
              <a:rPr lang="en-US" dirty="0"/>
              <a:t>Depending on the final </a:t>
            </a:r>
            <a:r>
              <a:rPr lang="en-US" dirty="0" err="1"/>
              <a:t>wavelght</a:t>
            </a:r>
            <a:r>
              <a:rPr lang="en-US" dirty="0"/>
              <a:t> different part of the Q-energy </a:t>
            </a:r>
            <a:r>
              <a:rPr lang="en-US" dirty="0" err="1"/>
              <a:t>tranfer</a:t>
            </a:r>
            <a:r>
              <a:rPr lang="en-US" dirty="0"/>
              <a:t> region can be covered.</a:t>
            </a:r>
          </a:p>
          <a:p>
            <a:pPr marL="171450" indent="-171450">
              <a:buFont typeface="Arial" panose="020B0604020202020204" pitchFamily="34" charset="0"/>
              <a:buChar char="•"/>
            </a:pPr>
            <a:r>
              <a:rPr lang="en-US" dirty="0"/>
              <a:t>If you choose a larger </a:t>
            </a:r>
            <a:r>
              <a:rPr lang="en-US" dirty="0" err="1"/>
              <a:t>wavelght</a:t>
            </a:r>
            <a:r>
              <a:rPr lang="en-US" dirty="0"/>
              <a:t> you can access a higher energy </a:t>
            </a:r>
            <a:r>
              <a:rPr lang="en-US" dirty="0" err="1"/>
              <a:t>tranfer</a:t>
            </a:r>
            <a:r>
              <a:rPr lang="en-US" dirty="0"/>
              <a:t>, but a narrower Q range.</a:t>
            </a:r>
          </a:p>
          <a:p>
            <a:pPr marL="171450" indent="-171450">
              <a:buFont typeface="Arial" panose="020B0604020202020204" pitchFamily="34" charset="0"/>
              <a:buChar char="•"/>
            </a:pPr>
            <a:r>
              <a:rPr lang="en-US" dirty="0"/>
              <a:t>And the opposite for a smaller </a:t>
            </a:r>
            <a:r>
              <a:rPr lang="en-US" dirty="0" err="1"/>
              <a:t>waveleght</a:t>
            </a:r>
            <a:r>
              <a:rPr lang="en-US" dirty="0"/>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5</a:t>
            </a:fld>
            <a:endParaRPr lang="fr-FR"/>
          </a:p>
        </p:txBody>
      </p:sp>
    </p:spTree>
    <p:extLst>
      <p:ext uri="{BB962C8B-B14F-4D97-AF65-F5344CB8AC3E}">
        <p14:creationId xmlns:p14="http://schemas.microsoft.com/office/powerpoint/2010/main" val="210397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instrument is simulated in </a:t>
            </a:r>
            <a:r>
              <a:rPr lang="en-US" dirty="0" err="1"/>
              <a:t>McStas</a:t>
            </a:r>
            <a:r>
              <a:rPr lang="en-US" dirty="0"/>
              <a:t> </a:t>
            </a:r>
          </a:p>
          <a:p>
            <a:pPr marL="171450" indent="-171450">
              <a:buFont typeface="Arial" panose="020B0604020202020204" pitchFamily="34" charset="0"/>
              <a:buChar char="•"/>
            </a:pPr>
            <a:r>
              <a:rPr lang="en-US" dirty="0"/>
              <a:t>The filters, </a:t>
            </a:r>
            <a:r>
              <a:rPr lang="en-US" dirty="0" err="1"/>
              <a:t>analysers</a:t>
            </a:r>
            <a:r>
              <a:rPr lang="en-US" dirty="0"/>
              <a:t>, slits and detectors are group in order to act as one component.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6</a:t>
            </a:fld>
            <a:endParaRPr lang="fr-FR"/>
          </a:p>
        </p:txBody>
      </p:sp>
    </p:spTree>
    <p:extLst>
      <p:ext uri="{BB962C8B-B14F-4D97-AF65-F5344CB8AC3E}">
        <p14:creationId xmlns:p14="http://schemas.microsoft.com/office/powerpoint/2010/main" val="686205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The elliptical guide is defined by the distance from the focal point to the entrance or exit of the guide. </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These parameters must be optimized to achieve maximum brilliance transfer.</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To accomplish this, we used </a:t>
            </a:r>
            <a:r>
              <a:rPr lang="en-US" sz="1200" b="1" i="0" u="none" strike="noStrike" dirty="0" err="1">
                <a:solidFill>
                  <a:schemeClr val="tx1"/>
                </a:solidFill>
                <a:effectLst/>
                <a:latin typeface="+mn-lt"/>
                <a:ea typeface="+mn-ea"/>
                <a:cs typeface="+mn-cs"/>
              </a:rPr>
              <a:t>McStasScript</a:t>
            </a:r>
            <a:r>
              <a:rPr lang="en-US" sz="1200" b="0" i="0" u="none" strike="noStrike" dirty="0">
                <a:solidFill>
                  <a:schemeClr val="tx1"/>
                </a:solidFill>
                <a:effectLst/>
                <a:latin typeface="+mn-lt"/>
                <a:ea typeface="+mn-ea"/>
                <a:cs typeface="+mn-cs"/>
              </a:rPr>
              <a:t> to define a Python function that takes these parameters as input, runs a simulation, and returns the total intensity measured by a divergence monitor. </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This monitor has dimensions of 2×2 cm, corresponding to the sample size we are optimizing for, and a divergence acceptance of ±1 degree.</a:t>
            </a:r>
          </a:p>
          <a:p>
            <a:pPr marL="171450" indent="-171450">
              <a:buFont typeface="Arial" panose="020B0604020202020204" pitchFamily="34" charset="0"/>
              <a:buChar char="•"/>
            </a:pPr>
            <a:r>
              <a:rPr lang="en-US" sz="1200" b="0" i="0" u="none" strike="noStrike" dirty="0">
                <a:solidFill>
                  <a:schemeClr val="tx1"/>
                </a:solidFill>
                <a:effectLst/>
                <a:latin typeface="+mn-lt"/>
                <a:ea typeface="+mn-ea"/>
                <a:cs typeface="+mn-cs"/>
              </a:rPr>
              <a:t>To identify the optimal parameter combination, we used an optimization library called </a:t>
            </a:r>
            <a:r>
              <a:rPr lang="en-US" sz="1200" b="0" i="0" u="none" strike="noStrike" dirty="0" err="1">
                <a:solidFill>
                  <a:schemeClr val="tx1"/>
                </a:solidFill>
                <a:effectLst/>
                <a:latin typeface="+mn-lt"/>
                <a:ea typeface="+mn-ea"/>
                <a:cs typeface="+mn-cs"/>
              </a:rPr>
              <a:t>Optuna</a:t>
            </a:r>
            <a:r>
              <a:rPr lang="en-US" sz="1200" b="0" i="0" u="none" strike="noStrike" dirty="0">
                <a:solidFill>
                  <a:schemeClr val="tx1"/>
                </a:solidFill>
                <a:effectLst/>
                <a:latin typeface="+mn-lt"/>
                <a:ea typeface="+mn-ea"/>
                <a:cs typeface="+mn-cs"/>
              </a:rPr>
              <a:t>.</a:t>
            </a: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tx1"/>
                </a:solidFill>
                <a:effectLst/>
                <a:latin typeface="+mn-lt"/>
                <a:ea typeface="+mn-ea"/>
                <a:cs typeface="+mn-cs"/>
              </a:rPr>
              <a:t>This library, instead of sampling blindly, builds </a:t>
            </a:r>
            <a:r>
              <a:rPr lang="en-US" sz="1200" b="1" i="0" u="none" strike="noStrike" dirty="0">
                <a:solidFill>
                  <a:schemeClr val="tx1"/>
                </a:solidFill>
                <a:effectLst/>
                <a:latin typeface="+mn-lt"/>
                <a:ea typeface="+mn-ea"/>
                <a:cs typeface="+mn-cs"/>
              </a:rPr>
              <a:t>probabilistic models</a:t>
            </a:r>
            <a:r>
              <a:rPr lang="en-US" sz="1200" b="0" i="0" u="none" strike="noStrike" dirty="0">
                <a:solidFill>
                  <a:schemeClr val="tx1"/>
                </a:solidFill>
                <a:effectLst/>
                <a:latin typeface="+mn-lt"/>
                <a:ea typeface="+mn-ea"/>
                <a:cs typeface="+mn-cs"/>
              </a:rPr>
              <a:t> of good and bad parameters combinations, and focuses sampling on the </a:t>
            </a:r>
            <a:r>
              <a:rPr lang="en-US" sz="1200" b="1" i="0" u="none" strike="noStrike" dirty="0">
                <a:solidFill>
                  <a:schemeClr val="tx1"/>
                </a:solidFill>
                <a:effectLst/>
                <a:latin typeface="+mn-lt"/>
                <a:ea typeface="+mn-ea"/>
                <a:cs typeface="+mn-cs"/>
              </a:rPr>
              <a:t>most promising regions</a:t>
            </a:r>
            <a:r>
              <a:rPr lang="en-US" sz="1200" b="0" i="0" u="none" strike="noStrike" dirty="0">
                <a:solidFill>
                  <a:schemeClr val="tx1"/>
                </a:solidFill>
                <a:effectLst/>
                <a:latin typeface="+mn-lt"/>
                <a:ea typeface="+mn-ea"/>
                <a:cs typeface="+mn-cs"/>
              </a:rPr>
              <a:t> of the search range, as you can see here.</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7</a:t>
            </a:fld>
            <a:endParaRPr lang="fr-FR"/>
          </a:p>
        </p:txBody>
      </p:sp>
    </p:spTree>
    <p:extLst>
      <p:ext uri="{BB962C8B-B14F-4D97-AF65-F5344CB8AC3E}">
        <p14:creationId xmlns:p14="http://schemas.microsoft.com/office/powerpoint/2010/main" val="3173112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the best parameter combination given by </a:t>
            </a:r>
            <a:r>
              <a:rPr lang="en-US" dirty="0" err="1"/>
              <a:t>optuna</a:t>
            </a:r>
            <a:r>
              <a:rPr lang="en-US" dirty="0"/>
              <a:t>, we </a:t>
            </a:r>
            <a:r>
              <a:rPr lang="en-US" dirty="0" err="1"/>
              <a:t>optain</a:t>
            </a:r>
            <a:r>
              <a:rPr lang="en-US" dirty="0"/>
              <a:t> a brilliance </a:t>
            </a:r>
            <a:r>
              <a:rPr lang="en-US" dirty="0" err="1"/>
              <a:t>tranfer</a:t>
            </a:r>
            <a:r>
              <a:rPr lang="en-US" dirty="0"/>
              <a:t> of 82 per cent .</a:t>
            </a:r>
          </a:p>
          <a:p>
            <a:pPr marL="171450" indent="-171450">
              <a:buFont typeface="Arial" panose="020B0604020202020204" pitchFamily="34" charset="0"/>
              <a:buChar char="•"/>
            </a:pPr>
            <a:r>
              <a:rPr lang="en-US" dirty="0"/>
              <a:t>Here </a:t>
            </a:r>
            <a:r>
              <a:rPr lang="en-US" dirty="0" err="1"/>
              <a:t>tou</a:t>
            </a:r>
            <a:r>
              <a:rPr lang="en-US" dirty="0"/>
              <a:t> can see the divergence and a intensity at sample position.</a:t>
            </a:r>
          </a:p>
          <a:p>
            <a:pPr marL="171450" indent="-171450">
              <a:buFont typeface="Arial" panose="020B0604020202020204" pitchFamily="34" charset="0"/>
              <a:buChar char="•"/>
            </a:pPr>
            <a:r>
              <a:rPr lang="en-US" dirty="0"/>
              <a:t>The flux at sample position is of the order of magnitude ten to the seven neutrons per second per centimeter squared.</a:t>
            </a:r>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8</a:t>
            </a:fld>
            <a:endParaRPr lang="fr-FR"/>
          </a:p>
        </p:txBody>
      </p:sp>
    </p:spTree>
    <p:extLst>
      <p:ext uri="{BB962C8B-B14F-4D97-AF65-F5344CB8AC3E}">
        <p14:creationId xmlns:p14="http://schemas.microsoft.com/office/powerpoint/2010/main" val="2291482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763DE7-9D0C-435C-9959-20A05DE53569}" type="slidenum">
              <a:rPr lang="fr-FR" smtClean="0"/>
              <a:t>10</a:t>
            </a:fld>
            <a:endParaRPr lang="fr-FR"/>
          </a:p>
        </p:txBody>
      </p:sp>
    </p:spTree>
    <p:extLst>
      <p:ext uri="{BB962C8B-B14F-4D97-AF65-F5344CB8AC3E}">
        <p14:creationId xmlns:p14="http://schemas.microsoft.com/office/powerpoint/2010/main" val="836278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24000" y="1122363"/>
            <a:ext cx="9144000" cy="2387600"/>
          </a:xfrm>
        </p:spPr>
        <p:txBody>
          <a:bodyPr anchor="b"/>
          <a:lstStyle>
            <a:lvl1pPr algn="ctr">
              <a:defRPr sz="6000"/>
            </a:lvl1pPr>
          </a:lstStyle>
          <a:p>
            <a:pPr>
              <a:defRPr/>
            </a:pPr>
            <a:r>
              <a:rPr lang="fr-FR"/>
              <a:t>Modifiez le style du titre</a:t>
            </a:r>
          </a:p>
        </p:txBody>
      </p:sp>
      <p:sp>
        <p:nvSpPr>
          <p:cNvPr id="3" name="Sous-titr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Modifier le style des sous-titres du masque</a:t>
            </a:r>
          </a:p>
        </p:txBody>
      </p:sp>
      <p:sp>
        <p:nvSpPr>
          <p:cNvPr id="4" name="Espace réservé de la date 3"/>
          <p:cNvSpPr>
            <a:spLocks noGrp="1"/>
          </p:cNvSpPr>
          <p:nvPr>
            <p:ph type="dt" sz="half" idx="10"/>
          </p:nvPr>
        </p:nvSpPr>
        <p:spPr bwMode="auto"/>
        <p:txBody>
          <a:bodyPr/>
          <a:lstStyle/>
          <a:p>
            <a:pPr>
              <a:defRPr/>
            </a:pPr>
            <a:fld id="{EF14C120-09AC-D64B-92E4-6CE378FFF34D}" type="datetime1">
              <a:rPr lang="en-US" smtClean="0"/>
              <a:t>4/14/26</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75F13DEF-92BD-604A-ACD7-BBF50C73AD62}" type="slidenum">
              <a:rPr lang="fr-F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p>
        </p:txBody>
      </p:sp>
      <p:sp>
        <p:nvSpPr>
          <p:cNvPr id="3" name="Espace réservé pour une image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fr-FR"/>
              <a:t>Cliquez sur l'icône pour ajouter une image</a:t>
            </a:r>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5" name="Espace réservé de la date 4"/>
          <p:cNvSpPr>
            <a:spLocks noGrp="1"/>
          </p:cNvSpPr>
          <p:nvPr>
            <p:ph type="dt" sz="half" idx="10"/>
          </p:nvPr>
        </p:nvSpPr>
        <p:spPr bwMode="auto"/>
        <p:txBody>
          <a:bodyPr/>
          <a:lstStyle/>
          <a:p>
            <a:pPr>
              <a:defRPr/>
            </a:pPr>
            <a:fld id="{71D57685-9B34-4A4C-B174-A552B8FDB0F7}" type="datetime1">
              <a:rPr lang="en-US" smtClean="0"/>
              <a:t>4/14/26</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75F13DEF-92BD-604A-ACD7-BBF50C73AD62}" type="slidenum">
              <a:rPr lang="fr-F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p>
        </p:txBody>
      </p:sp>
      <p:sp>
        <p:nvSpPr>
          <p:cNvPr id="3" name="Espace réservé du texte vertical 2"/>
          <p:cNvSpPr>
            <a:spLocks noGrp="1"/>
          </p:cNvSpPr>
          <p:nvPr>
            <p:ph type="body" orient="vert" idx="1"/>
          </p:nvPr>
        </p:nvSpPr>
        <p:spPr bwMode="auto"/>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e la date 3"/>
          <p:cNvSpPr>
            <a:spLocks noGrp="1"/>
          </p:cNvSpPr>
          <p:nvPr>
            <p:ph type="dt" sz="half" idx="10"/>
          </p:nvPr>
        </p:nvSpPr>
        <p:spPr bwMode="auto"/>
        <p:txBody>
          <a:bodyPr/>
          <a:lstStyle/>
          <a:p>
            <a:pPr>
              <a:defRPr/>
            </a:pPr>
            <a:fld id="{31649562-4ADA-324D-AFF5-BFF04065A2D0}" type="datetime1">
              <a:rPr lang="en-US" smtClean="0"/>
              <a:t>4/14/26</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75F13DEF-92BD-604A-ACD7-BBF50C73AD62}" type="slidenum">
              <a:rPr lang="fr-F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2" name="Titre vertical 1"/>
          <p:cNvSpPr>
            <a:spLocks noGrp="1"/>
          </p:cNvSpPr>
          <p:nvPr>
            <p:ph type="title" orient="vert"/>
          </p:nvPr>
        </p:nvSpPr>
        <p:spPr bwMode="auto">
          <a:xfrm>
            <a:off x="8724900" y="365125"/>
            <a:ext cx="2628900" cy="5811838"/>
          </a:xfrm>
        </p:spPr>
        <p:txBody>
          <a:bodyPr vert="eaVert"/>
          <a:lstStyle/>
          <a:p>
            <a:pPr>
              <a:defRPr/>
            </a:pPr>
            <a:r>
              <a:rPr lang="fr-FR"/>
              <a:t>Modifiez le style du titre</a:t>
            </a:r>
          </a:p>
        </p:txBody>
      </p:sp>
      <p:sp>
        <p:nvSpPr>
          <p:cNvPr id="3" name="Espace réservé du texte vertical 2"/>
          <p:cNvSpPr>
            <a:spLocks noGrp="1"/>
          </p:cNvSpPr>
          <p:nvPr>
            <p:ph type="body" orient="vert" idx="1"/>
          </p:nvPr>
        </p:nvSpPr>
        <p:spPr bwMode="auto">
          <a:xfrm>
            <a:off x="838200" y="365125"/>
            <a:ext cx="7734300" cy="5811838"/>
          </a:xfrm>
        </p:spPr>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e la date 3"/>
          <p:cNvSpPr>
            <a:spLocks noGrp="1"/>
          </p:cNvSpPr>
          <p:nvPr>
            <p:ph type="dt" sz="half" idx="10"/>
          </p:nvPr>
        </p:nvSpPr>
        <p:spPr bwMode="auto"/>
        <p:txBody>
          <a:bodyPr/>
          <a:lstStyle/>
          <a:p>
            <a:pPr>
              <a:defRPr/>
            </a:pPr>
            <a:fld id="{D1CBA679-88D3-D24A-9B97-F24EE4CD9044}" type="datetime1">
              <a:rPr lang="en-US" smtClean="0"/>
              <a:t>4/14/26</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75F13DEF-92BD-604A-ACD7-BBF50C73AD62}" type="slidenum">
              <a:rPr lang="fr-F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1850" y="1626614"/>
            <a:ext cx="10515600" cy="2748694"/>
          </a:xfrm>
        </p:spPr>
        <p:txBody>
          <a:bodyPr anchor="b"/>
          <a:lstStyle>
            <a:lvl1pPr>
              <a:defRPr sz="6000"/>
            </a:lvl1pPr>
          </a:lstStyle>
          <a:p>
            <a:pPr>
              <a:defRPr/>
            </a:pPr>
            <a:r>
              <a:rPr lang="fr-FR"/>
              <a:t>Modifiez le style du titre</a:t>
            </a:r>
          </a:p>
        </p:txBody>
      </p:sp>
      <p:sp>
        <p:nvSpPr>
          <p:cNvPr id="3" name="Espace réservé du texte 2"/>
          <p:cNvSpPr>
            <a:spLocks noGrp="1"/>
          </p:cNvSpPr>
          <p:nvPr>
            <p:ph type="body" idx="1"/>
          </p:nvPr>
        </p:nvSpPr>
        <p:spPr bwMode="auto">
          <a:xfrm>
            <a:off x="831850" y="4589463"/>
            <a:ext cx="10515600" cy="1500187"/>
          </a:xfrm>
        </p:spPr>
        <p:txBody>
          <a:bodyPr/>
          <a:lstStyle>
            <a:lvl1pPr marL="0" indent="0">
              <a:buNone/>
              <a:defRPr sz="2400" b="1">
                <a:solidFill>
                  <a:srgbClr val="006EB7"/>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defRPr/>
            </a:pPr>
            <a:r>
              <a:rPr lang="fr-FR"/>
              <a:t>Modifier les styles du texte du masque</a:t>
            </a:r>
            <a:endParaRPr/>
          </a:p>
        </p:txBody>
      </p:sp>
      <p:sp>
        <p:nvSpPr>
          <p:cNvPr id="4" name="Espace réservé de la date 3"/>
          <p:cNvSpPr>
            <a:spLocks noGrp="1"/>
          </p:cNvSpPr>
          <p:nvPr>
            <p:ph type="dt" sz="half" idx="10"/>
          </p:nvPr>
        </p:nvSpPr>
        <p:spPr bwMode="auto"/>
        <p:txBody>
          <a:bodyPr/>
          <a:lstStyle/>
          <a:p>
            <a:pPr>
              <a:defRPr/>
            </a:pPr>
            <a:fld id="{0E080874-5C17-FC42-BA25-0B267686D37F}" type="datetime1">
              <a:rPr lang="en-US" smtClean="0"/>
              <a:t>4/14/26</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75F13DEF-92BD-604A-ACD7-BBF50C73AD62}" type="slidenum">
              <a:rPr lang="fr-FR"/>
              <a:t>‹#›</a:t>
            </a:fld>
            <a:endParaRPr lang="fr-FR"/>
          </a:p>
        </p:txBody>
      </p:sp>
      <p:cxnSp>
        <p:nvCxnSpPr>
          <p:cNvPr id="7" name="Connecteur droit 6"/>
          <p:cNvCxnSpPr>
            <a:cxnSpLocks/>
          </p:cNvCxnSpPr>
          <p:nvPr userDrawn="1"/>
        </p:nvCxnSpPr>
        <p:spPr bwMode="auto">
          <a:xfrm>
            <a:off x="948786" y="4434682"/>
            <a:ext cx="4090574" cy="0"/>
          </a:xfrm>
          <a:prstGeom prst="line">
            <a:avLst/>
          </a:prstGeom>
          <a:ln w="76200">
            <a:solidFill>
              <a:srgbClr val="FBBA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pic>
        <p:nvPicPr>
          <p:cNvPr id="9" name="Image 8"/>
          <p:cNvPicPr>
            <a:picLocks noChangeAspect="1"/>
          </p:cNvPicPr>
          <p:nvPr userDrawn="1"/>
        </p:nvPicPr>
        <p:blipFill>
          <a:blip r:embed="rId2">
            <a:alphaModFix amt="20000"/>
          </a:blip>
          <a:srcRect l="29255" t="34051"/>
          <a:stretch/>
        </p:blipFill>
        <p:spPr bwMode="auto">
          <a:xfrm>
            <a:off x="0" y="0"/>
            <a:ext cx="3182341" cy="2808316"/>
          </a:xfrm>
          <a:prstGeom prst="rect">
            <a:avLst/>
          </a:prstGeom>
        </p:spPr>
      </p:pic>
      <p:sp>
        <p:nvSpPr>
          <p:cNvPr id="2" name="Titre 1"/>
          <p:cNvSpPr>
            <a:spLocks noGrp="1"/>
          </p:cNvSpPr>
          <p:nvPr>
            <p:ph type="title" hasCustomPrompt="1"/>
          </p:nvPr>
        </p:nvSpPr>
        <p:spPr bwMode="auto">
          <a:xfrm>
            <a:off x="838200" y="365125"/>
            <a:ext cx="10515600" cy="1281113"/>
          </a:xfrm>
        </p:spPr>
        <p:txBody>
          <a:bodyPr/>
          <a:lstStyle>
            <a:lvl1pPr>
              <a:defRPr u="none">
                <a:solidFill>
                  <a:srgbClr val="006EB7"/>
                </a:solidFill>
              </a:defRPr>
            </a:lvl1pPr>
          </a:lstStyle>
          <a:p>
            <a:pPr>
              <a:defRPr/>
            </a:pPr>
            <a:r>
              <a:rPr lang="fr-FR"/>
              <a:t>MODIFIEZ LE STYLE DU TITRE</a:t>
            </a:r>
            <a:endParaRPr/>
          </a:p>
        </p:txBody>
      </p:sp>
      <p:sp>
        <p:nvSpPr>
          <p:cNvPr id="3" name="Espace réservé du contenu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e la date 3"/>
          <p:cNvSpPr>
            <a:spLocks noGrp="1"/>
          </p:cNvSpPr>
          <p:nvPr>
            <p:ph type="dt" sz="half" idx="10"/>
          </p:nvPr>
        </p:nvSpPr>
        <p:spPr bwMode="auto"/>
        <p:txBody>
          <a:bodyPr/>
          <a:lstStyle/>
          <a:p>
            <a:pPr>
              <a:defRPr/>
            </a:pPr>
            <a:fld id="{B32B1273-9E5A-1C44-86A3-0DEA6810ABE2}" type="datetime1">
              <a:rPr lang="en-US" smtClean="0"/>
              <a:t>4/14/26</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75F13DEF-92BD-604A-ACD7-BBF50C73AD62}" type="slidenum">
              <a:rPr lang="fr-F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obj" preserve="1" userDrawn="1">
  <p:cSld name="1_Titre et contenu">
    <p:spTree>
      <p:nvGrpSpPr>
        <p:cNvPr id="1" name=""/>
        <p:cNvGrpSpPr/>
        <p:nvPr/>
      </p:nvGrpSpPr>
      <p:grpSpPr bwMode="auto">
        <a:xfrm>
          <a:off x="0" y="0"/>
          <a:ext cx="0" cy="0"/>
          <a:chOff x="0" y="0"/>
          <a:chExt cx="0" cy="0"/>
        </a:xfrm>
      </p:grpSpPr>
      <p:sp>
        <p:nvSpPr>
          <p:cNvPr id="2" name="Titre 1"/>
          <p:cNvSpPr>
            <a:spLocks noGrp="1"/>
          </p:cNvSpPr>
          <p:nvPr>
            <p:ph type="title" hasCustomPrompt="1"/>
          </p:nvPr>
        </p:nvSpPr>
        <p:spPr bwMode="auto">
          <a:xfrm>
            <a:off x="1139952" y="40480"/>
            <a:ext cx="10515600" cy="1281113"/>
          </a:xfrm>
        </p:spPr>
        <p:txBody>
          <a:bodyPr/>
          <a:lstStyle>
            <a:lvl1pPr>
              <a:defRPr>
                <a:solidFill>
                  <a:srgbClr val="006EB7"/>
                </a:solidFill>
              </a:defRPr>
            </a:lvl1pPr>
          </a:lstStyle>
          <a:p>
            <a:pPr>
              <a:defRPr/>
            </a:pPr>
            <a:r>
              <a:rPr lang="fr-FR"/>
              <a:t>MODIFIEZ LE STYLE DU TITRE</a:t>
            </a:r>
            <a:endParaRPr/>
          </a:p>
        </p:txBody>
      </p:sp>
      <p:sp>
        <p:nvSpPr>
          <p:cNvPr id="3" name="Espace réservé du contenu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e la date 3"/>
          <p:cNvSpPr>
            <a:spLocks noGrp="1"/>
          </p:cNvSpPr>
          <p:nvPr>
            <p:ph type="dt" sz="half" idx="10"/>
          </p:nvPr>
        </p:nvSpPr>
        <p:spPr bwMode="auto"/>
        <p:txBody>
          <a:bodyPr/>
          <a:lstStyle/>
          <a:p>
            <a:pPr>
              <a:defRPr/>
            </a:pPr>
            <a:fld id="{FED52022-B4D3-2E4B-A764-E733FCB1BFF6}" type="datetime1">
              <a:rPr lang="en-US" smtClean="0"/>
              <a:t>4/14/26</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75F13DEF-92BD-604A-ACD7-BBF50C73AD62}" type="slidenum">
              <a:rPr lang="fr-FR"/>
              <a:t>‹#›</a:t>
            </a:fld>
            <a:endParaRPr lang="fr-FR"/>
          </a:p>
        </p:txBody>
      </p:sp>
      <p:cxnSp>
        <p:nvCxnSpPr>
          <p:cNvPr id="7" name="Connecteur droit 6"/>
          <p:cNvCxnSpPr>
            <a:cxnSpLocks/>
          </p:cNvCxnSpPr>
          <p:nvPr userDrawn="1"/>
        </p:nvCxnSpPr>
        <p:spPr bwMode="auto">
          <a:xfrm>
            <a:off x="0" y="676180"/>
            <a:ext cx="756000" cy="0"/>
          </a:xfrm>
          <a:prstGeom prst="line">
            <a:avLst/>
          </a:prstGeom>
          <a:ln w="76200">
            <a:solidFill>
              <a:srgbClr val="FBBA00"/>
            </a:solidFill>
          </a:ln>
        </p:spPr>
        <p:style>
          <a:lnRef idx="2">
            <a:schemeClr val="accent1"/>
          </a:lnRef>
          <a:fillRef idx="0">
            <a:schemeClr val="accent1"/>
          </a:fillRef>
          <a:effectRef idx="1">
            <a:schemeClr val="accent1"/>
          </a:effectRef>
          <a:fontRef idx="minor">
            <a:schemeClr val="tx1"/>
          </a:fontRef>
        </p:style>
      </p:cxnSp>
      <p:pic>
        <p:nvPicPr>
          <p:cNvPr id="8" name="Image 8">
            <a:extLst>
              <a:ext uri="{FF2B5EF4-FFF2-40B4-BE49-F238E27FC236}">
                <a16:creationId xmlns:a16="http://schemas.microsoft.com/office/drawing/2014/main" id="{BEA06803-CC72-489D-0F2C-BE8B214E8519}"/>
              </a:ext>
            </a:extLst>
          </p:cNvPr>
          <p:cNvPicPr>
            <a:picLocks noChangeAspect="1"/>
          </p:cNvPicPr>
          <p:nvPr userDrawn="1"/>
        </p:nvPicPr>
        <p:blipFill>
          <a:blip r:embed="rId2">
            <a:alphaModFix amt="20000"/>
          </a:blip>
          <a:srcRect l="29255" t="34051"/>
          <a:stretch/>
        </p:blipFill>
        <p:spPr bwMode="auto">
          <a:xfrm>
            <a:off x="0" y="0"/>
            <a:ext cx="3182341" cy="280831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p>
        </p:txBody>
      </p:sp>
      <p:sp>
        <p:nvSpPr>
          <p:cNvPr id="3" name="Espace réservé du contenu 2"/>
          <p:cNvSpPr>
            <a:spLocks noGrp="1"/>
          </p:cNvSpPr>
          <p:nvPr>
            <p:ph sz="half" idx="1"/>
          </p:nvPr>
        </p:nvSpPr>
        <p:spPr bwMode="auto">
          <a:xfrm>
            <a:off x="838200" y="1825625"/>
            <a:ext cx="51816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u contenu 3"/>
          <p:cNvSpPr>
            <a:spLocks noGrp="1"/>
          </p:cNvSpPr>
          <p:nvPr>
            <p:ph sz="half" idx="2"/>
          </p:nvPr>
        </p:nvSpPr>
        <p:spPr bwMode="auto">
          <a:xfrm>
            <a:off x="6172200" y="1825625"/>
            <a:ext cx="51816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5" name="Espace réservé de la date 4"/>
          <p:cNvSpPr>
            <a:spLocks noGrp="1"/>
          </p:cNvSpPr>
          <p:nvPr>
            <p:ph type="dt" sz="half" idx="10"/>
          </p:nvPr>
        </p:nvSpPr>
        <p:spPr bwMode="auto"/>
        <p:txBody>
          <a:bodyPr/>
          <a:lstStyle/>
          <a:p>
            <a:pPr>
              <a:defRPr/>
            </a:pPr>
            <a:fld id="{226435CD-11CC-3B49-B13C-EFA16BBE2E32}" type="datetime1">
              <a:rPr lang="en-US" smtClean="0"/>
              <a:t>4/14/26</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75F13DEF-92BD-604A-ACD7-BBF50C73AD62}" type="slidenum">
              <a:rPr lang="fr-F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365125"/>
            <a:ext cx="10515600" cy="1325563"/>
          </a:xfrm>
        </p:spPr>
        <p:txBody>
          <a:bodyPr/>
          <a:lstStyle/>
          <a:p>
            <a:pPr>
              <a:defRPr/>
            </a:pPr>
            <a:r>
              <a:rPr lang="fr-FR"/>
              <a:t>Modifiez le style du titre</a:t>
            </a:r>
          </a:p>
        </p:txBody>
      </p:sp>
      <p:sp>
        <p:nvSpPr>
          <p:cNvPr id="3" name="Espace réservé du texte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4" name="Espace réservé du contenu 3"/>
          <p:cNvSpPr>
            <a:spLocks noGrp="1"/>
          </p:cNvSpPr>
          <p:nvPr>
            <p:ph sz="half" idx="2"/>
          </p:nvPr>
        </p:nvSpPr>
        <p:spPr bwMode="auto">
          <a:xfrm>
            <a:off x="839788" y="2505074"/>
            <a:ext cx="5157787"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5" name="Espace réservé du texte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6" name="Espace réservé du contenu 5"/>
          <p:cNvSpPr>
            <a:spLocks noGrp="1"/>
          </p:cNvSpPr>
          <p:nvPr>
            <p:ph sz="quarter" idx="4"/>
          </p:nvPr>
        </p:nvSpPr>
        <p:spPr bwMode="auto">
          <a:xfrm>
            <a:off x="6172200" y="2505074"/>
            <a:ext cx="5183188"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7" name="Espace réservé de la date 6"/>
          <p:cNvSpPr>
            <a:spLocks noGrp="1"/>
          </p:cNvSpPr>
          <p:nvPr>
            <p:ph type="dt" sz="half" idx="10"/>
          </p:nvPr>
        </p:nvSpPr>
        <p:spPr bwMode="auto"/>
        <p:txBody>
          <a:bodyPr/>
          <a:lstStyle/>
          <a:p>
            <a:pPr>
              <a:defRPr/>
            </a:pPr>
            <a:fld id="{41781D30-CA95-4646-8A33-5F5E07880B8A}" type="datetime1">
              <a:rPr lang="en-US" smtClean="0"/>
              <a:t>4/14/26</a:t>
            </a:fld>
            <a:endParaRPr lang="fr-FR"/>
          </a:p>
        </p:txBody>
      </p:sp>
      <p:sp>
        <p:nvSpPr>
          <p:cNvPr id="8" name="Espace réservé du pied de page 7"/>
          <p:cNvSpPr>
            <a:spLocks noGrp="1"/>
          </p:cNvSpPr>
          <p:nvPr>
            <p:ph type="ftr" sz="quarter" idx="11"/>
          </p:nvPr>
        </p:nvSpPr>
        <p:spPr bwMode="auto"/>
        <p:txBody>
          <a:bodyPr/>
          <a:lstStyle/>
          <a:p>
            <a:pPr>
              <a:defRPr/>
            </a:pPr>
            <a:endParaRPr lang="fr-FR"/>
          </a:p>
        </p:txBody>
      </p:sp>
      <p:sp>
        <p:nvSpPr>
          <p:cNvPr id="9" name="Espace réservé du numéro de diapositive 8"/>
          <p:cNvSpPr>
            <a:spLocks noGrp="1"/>
          </p:cNvSpPr>
          <p:nvPr>
            <p:ph type="sldNum" sz="quarter" idx="12"/>
          </p:nvPr>
        </p:nvSpPr>
        <p:spPr bwMode="auto"/>
        <p:txBody>
          <a:bodyPr/>
          <a:lstStyle/>
          <a:p>
            <a:pPr>
              <a:defRPr/>
            </a:pPr>
            <a:fld id="{75F13DEF-92BD-604A-ACD7-BBF50C73AD62}" type="slidenum">
              <a:rPr lang="fr-F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p>
        </p:txBody>
      </p:sp>
      <p:sp>
        <p:nvSpPr>
          <p:cNvPr id="3" name="Espace réservé de la date 2"/>
          <p:cNvSpPr>
            <a:spLocks noGrp="1"/>
          </p:cNvSpPr>
          <p:nvPr>
            <p:ph type="dt" sz="half" idx="10"/>
          </p:nvPr>
        </p:nvSpPr>
        <p:spPr bwMode="auto"/>
        <p:txBody>
          <a:bodyPr/>
          <a:lstStyle/>
          <a:p>
            <a:pPr>
              <a:defRPr/>
            </a:pPr>
            <a:fld id="{13BFACD0-4AA8-354D-A706-1C8462B16D2E}" type="datetime1">
              <a:rPr lang="en-US" smtClean="0"/>
              <a:t>4/14/26</a:t>
            </a:fld>
            <a:endParaRPr lang="fr-FR"/>
          </a:p>
        </p:txBody>
      </p:sp>
      <p:sp>
        <p:nvSpPr>
          <p:cNvPr id="4" name="Espace réservé du pied de page 3"/>
          <p:cNvSpPr>
            <a:spLocks noGrp="1"/>
          </p:cNvSpPr>
          <p:nvPr>
            <p:ph type="ftr" sz="quarter" idx="11"/>
          </p:nvPr>
        </p:nvSpPr>
        <p:spPr bwMode="auto"/>
        <p:txBody>
          <a:bodyPr/>
          <a:lstStyle/>
          <a:p>
            <a:pPr>
              <a:defRPr/>
            </a:pPr>
            <a:endParaRPr lang="fr-FR"/>
          </a:p>
        </p:txBody>
      </p:sp>
      <p:sp>
        <p:nvSpPr>
          <p:cNvPr id="5" name="Espace réservé du numéro de diapositive 4"/>
          <p:cNvSpPr>
            <a:spLocks noGrp="1"/>
          </p:cNvSpPr>
          <p:nvPr>
            <p:ph type="sldNum" sz="quarter" idx="12"/>
          </p:nvPr>
        </p:nvSpPr>
        <p:spPr bwMode="auto"/>
        <p:txBody>
          <a:bodyPr/>
          <a:lstStyle/>
          <a:p>
            <a:pPr>
              <a:defRPr/>
            </a:pPr>
            <a:fld id="{75F13DEF-92BD-604A-ACD7-BBF50C73AD62}" type="slidenum">
              <a:rPr lang="fr-F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2" name="Espace réservé de la date 1"/>
          <p:cNvSpPr>
            <a:spLocks noGrp="1"/>
          </p:cNvSpPr>
          <p:nvPr>
            <p:ph type="dt" sz="half" idx="10"/>
          </p:nvPr>
        </p:nvSpPr>
        <p:spPr bwMode="auto"/>
        <p:txBody>
          <a:bodyPr/>
          <a:lstStyle/>
          <a:p>
            <a:pPr>
              <a:defRPr/>
            </a:pPr>
            <a:fld id="{524BA423-05AD-1D42-8612-E28929D96760}" type="datetime1">
              <a:rPr lang="en-US" smtClean="0"/>
              <a:t>4/14/26</a:t>
            </a:fld>
            <a:endParaRPr lang="fr-FR"/>
          </a:p>
        </p:txBody>
      </p:sp>
      <p:sp>
        <p:nvSpPr>
          <p:cNvPr id="3" name="Espace réservé du pied de page 2"/>
          <p:cNvSpPr>
            <a:spLocks noGrp="1"/>
          </p:cNvSpPr>
          <p:nvPr>
            <p:ph type="ftr" sz="quarter" idx="11"/>
          </p:nvPr>
        </p:nvSpPr>
        <p:spPr bwMode="auto"/>
        <p:txBody>
          <a:bodyPr/>
          <a:lstStyle/>
          <a:p>
            <a:pPr>
              <a:defRPr/>
            </a:pPr>
            <a:endParaRPr lang="fr-FR"/>
          </a:p>
        </p:txBody>
      </p:sp>
      <p:sp>
        <p:nvSpPr>
          <p:cNvPr id="4" name="Espace réservé du numéro de diapositive 3"/>
          <p:cNvSpPr>
            <a:spLocks noGrp="1"/>
          </p:cNvSpPr>
          <p:nvPr>
            <p:ph type="sldNum" sz="quarter" idx="12"/>
          </p:nvPr>
        </p:nvSpPr>
        <p:spPr bwMode="auto"/>
        <p:txBody>
          <a:bodyPr/>
          <a:lstStyle/>
          <a:p>
            <a:pPr>
              <a:defRPr/>
            </a:pPr>
            <a:fld id="{75F13DEF-92BD-604A-ACD7-BBF50C73AD62}" type="slidenum">
              <a:rPr lang="fr-F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p>
        </p:txBody>
      </p:sp>
      <p:sp>
        <p:nvSpPr>
          <p:cNvPr id="3" name="Espace réservé du contenu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5" name="Espace réservé de la date 4"/>
          <p:cNvSpPr>
            <a:spLocks noGrp="1"/>
          </p:cNvSpPr>
          <p:nvPr>
            <p:ph type="dt" sz="half" idx="10"/>
          </p:nvPr>
        </p:nvSpPr>
        <p:spPr bwMode="auto"/>
        <p:txBody>
          <a:bodyPr/>
          <a:lstStyle/>
          <a:p>
            <a:pPr>
              <a:defRPr/>
            </a:pPr>
            <a:fld id="{66355C1D-A769-834E-93BF-69A296F5A622}" type="datetime1">
              <a:rPr lang="en-US" smtClean="0"/>
              <a:t>4/14/26</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75F13DEF-92BD-604A-ACD7-BBF50C73AD62}" type="slidenum">
              <a:rPr lang="fr-F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2" name="Espace réservé du titr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3" name="Espace réservé du text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rgbClr val="20355B"/>
                </a:solidFill>
                <a:latin typeface="Arial"/>
                <a:cs typeface="Arial"/>
              </a:defRPr>
            </a:lvl1pPr>
          </a:lstStyle>
          <a:p>
            <a:pPr>
              <a:defRPr/>
            </a:pPr>
            <a:fld id="{572BC010-2342-7043-9BA8-2867C93EE4A0}" type="datetime1">
              <a:rPr lang="en-US" smtClean="0"/>
              <a:t>4/14/26</a:t>
            </a:fld>
            <a:endParaRPr lang="fr-FR"/>
          </a:p>
        </p:txBody>
      </p:sp>
      <p:sp>
        <p:nvSpPr>
          <p:cNvPr id="5" name="Espace réservé du pied de pag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rgbClr val="20355B"/>
                </a:solidFill>
                <a:latin typeface="Arial"/>
                <a:cs typeface="Arial"/>
              </a:defRPr>
            </a:lvl1pPr>
          </a:lstStyle>
          <a:p>
            <a:pPr>
              <a:defRPr/>
            </a:pPr>
            <a:endParaRPr lang="fr-FR"/>
          </a:p>
        </p:txBody>
      </p:sp>
      <p:sp>
        <p:nvSpPr>
          <p:cNvPr id="6" name="Espace réservé du numéro de diapositiv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rgbClr val="20355B"/>
                </a:solidFill>
                <a:latin typeface="Arial"/>
                <a:cs typeface="Arial"/>
              </a:defRPr>
            </a:lvl1pPr>
          </a:lstStyle>
          <a:p>
            <a:pPr>
              <a:defRPr/>
            </a:pPr>
            <a:fld id="{75F13DEF-92BD-604A-ACD7-BBF50C73AD62}" type="slidenum">
              <a:rPr lang="fr-F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a:lnSpc>
          <a:spcPct val="90000"/>
        </a:lnSpc>
        <a:spcBef>
          <a:spcPts val="0"/>
        </a:spcBef>
        <a:buNone/>
        <a:defRPr sz="3600" b="1" i="0">
          <a:solidFill>
            <a:srgbClr val="20355B"/>
          </a:solidFill>
          <a:latin typeface="Arial"/>
          <a:ea typeface="+mj-ea"/>
          <a:cs typeface="Arial"/>
        </a:defRPr>
      </a:lvl1pPr>
    </p:titleStyle>
    <p:bodyStyle>
      <a:lvl1pPr marL="228600" indent="-228600" algn="l" defTabSz="914400">
        <a:lnSpc>
          <a:spcPct val="90000"/>
        </a:lnSpc>
        <a:spcBef>
          <a:spcPts val="1000"/>
        </a:spcBef>
        <a:buFont typeface="Arial"/>
        <a:buChar char="•"/>
        <a:defRPr sz="2800">
          <a:solidFill>
            <a:srgbClr val="20355B"/>
          </a:solidFill>
          <a:latin typeface="Arial"/>
          <a:ea typeface="Inter"/>
          <a:cs typeface="Arial"/>
        </a:defRPr>
      </a:lvl1pPr>
      <a:lvl2pPr marL="685800" indent="-228600" algn="l" defTabSz="914400">
        <a:lnSpc>
          <a:spcPct val="90000"/>
        </a:lnSpc>
        <a:spcBef>
          <a:spcPts val="500"/>
        </a:spcBef>
        <a:buFont typeface="Arial"/>
        <a:buChar char="•"/>
        <a:defRPr sz="2400">
          <a:solidFill>
            <a:srgbClr val="20355B"/>
          </a:solidFill>
          <a:latin typeface="Arial"/>
          <a:ea typeface="Inter"/>
          <a:cs typeface="Arial"/>
        </a:defRPr>
      </a:lvl2pPr>
      <a:lvl3pPr marL="1143000" indent="-228600" algn="l" defTabSz="914400">
        <a:lnSpc>
          <a:spcPct val="90000"/>
        </a:lnSpc>
        <a:spcBef>
          <a:spcPts val="500"/>
        </a:spcBef>
        <a:buFont typeface="Arial"/>
        <a:buChar char="•"/>
        <a:defRPr sz="2000">
          <a:solidFill>
            <a:srgbClr val="20355B"/>
          </a:solidFill>
          <a:latin typeface="Arial"/>
          <a:ea typeface="Inter"/>
          <a:cs typeface="Arial"/>
        </a:defRPr>
      </a:lvl3pPr>
      <a:lvl4pPr marL="1600200" indent="-228600" algn="l" defTabSz="914400">
        <a:lnSpc>
          <a:spcPct val="90000"/>
        </a:lnSpc>
        <a:spcBef>
          <a:spcPts val="500"/>
        </a:spcBef>
        <a:buFont typeface="Arial"/>
        <a:buChar char="•"/>
        <a:defRPr sz="1800">
          <a:solidFill>
            <a:srgbClr val="20355B"/>
          </a:solidFill>
          <a:latin typeface="Arial"/>
          <a:ea typeface="Inter"/>
          <a:cs typeface="Arial"/>
        </a:defRPr>
      </a:lvl4pPr>
      <a:lvl5pPr marL="2057400" indent="-228600" algn="l" defTabSz="914400">
        <a:lnSpc>
          <a:spcPct val="90000"/>
        </a:lnSpc>
        <a:spcBef>
          <a:spcPts val="500"/>
        </a:spcBef>
        <a:buFont typeface="Arial"/>
        <a:buChar char="•"/>
        <a:defRPr sz="1800">
          <a:solidFill>
            <a:srgbClr val="20355B"/>
          </a:solidFill>
          <a:latin typeface="Arial"/>
          <a:ea typeface="Inter"/>
          <a:cs typeface="Arial"/>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4.xml"/><Relationship Id="rId7" Type="http://schemas.openxmlformats.org/officeDocument/2006/relationships/image" Target="../media/image42.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notesSlide" Target="../notesSlides/notesSlide22.xml"/><Relationship Id="rId18" Type="http://schemas.openxmlformats.org/officeDocument/2006/relationships/image" Target="../media/image630.png"/><Relationship Id="rId26" Type="http://schemas.openxmlformats.org/officeDocument/2006/relationships/image" Target="../media/image73.png"/><Relationship Id="rId3" Type="http://schemas.openxmlformats.org/officeDocument/2006/relationships/tags" Target="../tags/tag8.xml"/><Relationship Id="rId21" Type="http://schemas.openxmlformats.org/officeDocument/2006/relationships/image" Target="../media/image68.png"/><Relationship Id="rId7" Type="http://schemas.openxmlformats.org/officeDocument/2006/relationships/tags" Target="../tags/tag12.xml"/><Relationship Id="rId12" Type="http://schemas.openxmlformats.org/officeDocument/2006/relationships/slideLayout" Target="../slideLayouts/slideLayout4.xml"/><Relationship Id="rId17" Type="http://schemas.openxmlformats.org/officeDocument/2006/relationships/image" Target="../media/image620.png"/><Relationship Id="rId25" Type="http://schemas.openxmlformats.org/officeDocument/2006/relationships/image" Target="../media/image72.png"/><Relationship Id="rId2" Type="http://schemas.openxmlformats.org/officeDocument/2006/relationships/tags" Target="../tags/tag7.xml"/><Relationship Id="rId16" Type="http://schemas.openxmlformats.org/officeDocument/2006/relationships/image" Target="../media/image610.png"/><Relationship Id="rId20" Type="http://schemas.openxmlformats.org/officeDocument/2006/relationships/image" Target="../media/image650.png"/><Relationship Id="rId29" Type="http://schemas.openxmlformats.org/officeDocument/2006/relationships/image" Target="../media/image76.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image" Target="../media/image71.png"/><Relationship Id="rId5" Type="http://schemas.openxmlformats.org/officeDocument/2006/relationships/tags" Target="../tags/tag10.xml"/><Relationship Id="rId15" Type="http://schemas.openxmlformats.org/officeDocument/2006/relationships/image" Target="../media/image600.png"/><Relationship Id="rId23" Type="http://schemas.openxmlformats.org/officeDocument/2006/relationships/image" Target="../media/image70.png"/><Relationship Id="rId28" Type="http://schemas.openxmlformats.org/officeDocument/2006/relationships/image" Target="../media/image75.png"/><Relationship Id="rId10" Type="http://schemas.openxmlformats.org/officeDocument/2006/relationships/tags" Target="../tags/tag15.xml"/><Relationship Id="rId19" Type="http://schemas.openxmlformats.org/officeDocument/2006/relationships/image" Target="../media/image640.png"/><Relationship Id="rId31" Type="http://schemas.openxmlformats.org/officeDocument/2006/relationships/image" Target="../media/image78.png"/><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image" Target="../media/image590.pn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580.png"/><Relationship Id="rId18" Type="http://schemas.openxmlformats.org/officeDocument/2006/relationships/image" Target="../media/image84.png"/><Relationship Id="rId3" Type="http://schemas.openxmlformats.org/officeDocument/2006/relationships/tags" Target="../tags/tag19.xml"/><Relationship Id="rId21" Type="http://schemas.openxmlformats.org/officeDocument/2006/relationships/image" Target="../media/image340.png"/><Relationship Id="rId7" Type="http://schemas.openxmlformats.org/officeDocument/2006/relationships/notesSlide" Target="../notesSlides/notesSlide23.xml"/><Relationship Id="rId12" Type="http://schemas.openxmlformats.org/officeDocument/2006/relationships/image" Target="../media/image570.png"/><Relationship Id="rId17" Type="http://schemas.openxmlformats.org/officeDocument/2006/relationships/image" Target="../media/image83.png"/><Relationship Id="rId2" Type="http://schemas.openxmlformats.org/officeDocument/2006/relationships/tags" Target="../tags/tag18.xml"/><Relationship Id="rId16" Type="http://schemas.openxmlformats.org/officeDocument/2006/relationships/image" Target="../media/image82.png"/><Relationship Id="rId20" Type="http://schemas.openxmlformats.org/officeDocument/2006/relationships/image" Target="../media/image330.png"/><Relationship Id="rId1" Type="http://schemas.openxmlformats.org/officeDocument/2006/relationships/tags" Target="../tags/tag17.xml"/><Relationship Id="rId6" Type="http://schemas.openxmlformats.org/officeDocument/2006/relationships/slideLayout" Target="../slideLayouts/slideLayout4.xml"/><Relationship Id="rId11" Type="http://schemas.openxmlformats.org/officeDocument/2006/relationships/image" Target="../media/image560.png"/><Relationship Id="rId5" Type="http://schemas.openxmlformats.org/officeDocument/2006/relationships/tags" Target="../tags/tag21.xml"/><Relationship Id="rId15" Type="http://schemas.openxmlformats.org/officeDocument/2006/relationships/image" Target="../media/image81.png"/><Relationship Id="rId10" Type="http://schemas.openxmlformats.org/officeDocument/2006/relationships/image" Target="../media/image550.png"/><Relationship Id="rId19" Type="http://schemas.openxmlformats.org/officeDocument/2006/relationships/image" Target="../media/image320.png"/><Relationship Id="rId4" Type="http://schemas.openxmlformats.org/officeDocument/2006/relationships/tags" Target="../tags/tag20.xml"/><Relationship Id="rId9" Type="http://schemas.openxmlformats.org/officeDocument/2006/relationships/image" Target="../media/image540.png"/><Relationship Id="rId1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71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00.png"/><Relationship Id="rId5" Type="http://schemas.openxmlformats.org/officeDocument/2006/relationships/image" Target="../media/image690.png"/><Relationship Id="rId4" Type="http://schemas.openxmlformats.org/officeDocument/2006/relationships/image" Target="../media/image680.png"/></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tags" Target="../tags/tag23.xml"/><Relationship Id="rId7" Type="http://schemas.openxmlformats.org/officeDocument/2006/relationships/image" Target="../media/image91.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0.emf"/><Relationship Id="rId5" Type="http://schemas.openxmlformats.org/officeDocument/2006/relationships/notesSlide" Target="../notesSlides/notesSlide26.xml"/><Relationship Id="rId10" Type="http://schemas.openxmlformats.org/officeDocument/2006/relationships/image" Target="../media/image88.png"/><Relationship Id="rId4" Type="http://schemas.openxmlformats.org/officeDocument/2006/relationships/slideLayout" Target="../slideLayouts/slideLayout4.xml"/><Relationship Id="rId9" Type="http://schemas.openxmlformats.org/officeDocument/2006/relationships/image" Target="../media/image9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0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18.png"/><Relationship Id="rId3" Type="http://schemas.openxmlformats.org/officeDocument/2006/relationships/tags" Target="../tags/tag26.xml"/><Relationship Id="rId7" Type="http://schemas.openxmlformats.org/officeDocument/2006/relationships/image" Target="../media/image115.png"/><Relationship Id="rId12" Type="http://schemas.openxmlformats.org/officeDocument/2006/relationships/image" Target="../media/image117.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33.xml"/><Relationship Id="rId11" Type="http://schemas.openxmlformats.org/officeDocument/2006/relationships/image" Target="../media/image74.png"/><Relationship Id="rId5" Type="http://schemas.openxmlformats.org/officeDocument/2006/relationships/slideLayout" Target="../slideLayouts/slideLayout4.xml"/><Relationship Id="rId10" Type="http://schemas.openxmlformats.org/officeDocument/2006/relationships/image" Target="../media/image73.png"/><Relationship Id="rId4" Type="http://schemas.openxmlformats.org/officeDocument/2006/relationships/tags" Target="../tags/tag27.xml"/><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7.xml"/><Relationship Id="rId7"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8.xml"/><Relationship Id="rId7"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2" name="Image 1"/>
          <p:cNvPicPr>
            <a:picLocks noChangeAspect="1"/>
          </p:cNvPicPr>
          <p:nvPr/>
        </p:nvPicPr>
        <p:blipFill>
          <a:blip r:embed="rId3"/>
          <a:stretch/>
        </p:blipFill>
        <p:spPr bwMode="auto">
          <a:xfrm>
            <a:off x="0" y="0"/>
            <a:ext cx="12192001" cy="6867243"/>
          </a:xfrm>
          <a:prstGeom prst="rect">
            <a:avLst/>
          </a:prstGeom>
        </p:spPr>
      </p:pic>
      <p:pic>
        <p:nvPicPr>
          <p:cNvPr id="3" name="Graphique 2"/>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9306588" y="5684108"/>
            <a:ext cx="2750883" cy="1074378"/>
          </a:xfrm>
          <a:prstGeom prst="rect">
            <a:avLst/>
          </a:prstGeom>
        </p:spPr>
      </p:pic>
      <p:grpSp>
        <p:nvGrpSpPr>
          <p:cNvPr id="4" name="Group"/>
          <p:cNvGrpSpPr/>
          <p:nvPr/>
        </p:nvGrpSpPr>
        <p:grpSpPr bwMode="auto">
          <a:xfrm>
            <a:off x="2381962" y="-11673"/>
            <a:ext cx="1665289" cy="1605758"/>
            <a:chOff x="0" y="0"/>
            <a:chExt cx="1665288" cy="1605757"/>
          </a:xfrm>
        </p:grpSpPr>
        <p:pic>
          <p:nvPicPr>
            <p:cNvPr id="5" name="Image 4" descr="Image 4"/>
            <p:cNvPicPr>
              <a:picLocks noChangeAspect="1"/>
            </p:cNvPicPr>
            <p:nvPr/>
          </p:nvPicPr>
          <p:blipFill>
            <a:blip r:embed="rId6"/>
            <a:stretch/>
          </p:blipFill>
          <p:spPr bwMode="auto">
            <a:xfrm>
              <a:off x="226794" y="196829"/>
              <a:ext cx="1211945" cy="1211945"/>
            </a:xfrm>
            <a:prstGeom prst="rect">
              <a:avLst/>
            </a:prstGeom>
            <a:ln w="12700" cap="flat">
              <a:noFill/>
              <a:miter lim="400000"/>
            </a:ln>
            <a:effectLst/>
          </p:spPr>
        </p:pic>
        <p:sp>
          <p:nvSpPr>
            <p:cNvPr id="6" name="Shape"/>
            <p:cNvSpPr/>
            <p:nvPr/>
          </p:nvSpPr>
          <p:spPr bwMode="auto">
            <a:xfrm>
              <a:off x="0" y="0"/>
              <a:ext cx="1665288" cy="16057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6671" y="2600"/>
                  </a:moveTo>
                  <a:lnTo>
                    <a:pt x="14934" y="2600"/>
                  </a:lnTo>
                  <a:cubicBezTo>
                    <a:pt x="16042" y="2600"/>
                    <a:pt x="16704" y="2600"/>
                    <a:pt x="17147" y="2792"/>
                  </a:cubicBezTo>
                  <a:cubicBezTo>
                    <a:pt x="17786" y="3033"/>
                    <a:pt x="18289" y="3555"/>
                    <a:pt x="18522" y="4217"/>
                  </a:cubicBezTo>
                  <a:cubicBezTo>
                    <a:pt x="18707" y="4677"/>
                    <a:pt x="18707" y="5369"/>
                    <a:pt x="18707" y="6518"/>
                  </a:cubicBezTo>
                  <a:lnTo>
                    <a:pt x="18707" y="15082"/>
                  </a:lnTo>
                  <a:cubicBezTo>
                    <a:pt x="18707" y="16231"/>
                    <a:pt x="18707" y="16923"/>
                    <a:pt x="18522" y="17383"/>
                  </a:cubicBezTo>
                  <a:cubicBezTo>
                    <a:pt x="18289" y="18045"/>
                    <a:pt x="17786" y="18567"/>
                    <a:pt x="17147" y="18808"/>
                  </a:cubicBezTo>
                  <a:cubicBezTo>
                    <a:pt x="16704" y="19000"/>
                    <a:pt x="16042" y="19000"/>
                    <a:pt x="14934" y="19000"/>
                  </a:cubicBezTo>
                  <a:lnTo>
                    <a:pt x="6671" y="19000"/>
                  </a:lnTo>
                  <a:cubicBezTo>
                    <a:pt x="5563" y="19000"/>
                    <a:pt x="4896" y="19000"/>
                    <a:pt x="4453" y="18808"/>
                  </a:cubicBezTo>
                  <a:cubicBezTo>
                    <a:pt x="3814" y="18567"/>
                    <a:pt x="3311" y="18045"/>
                    <a:pt x="3078" y="17383"/>
                  </a:cubicBezTo>
                  <a:cubicBezTo>
                    <a:pt x="2893" y="16923"/>
                    <a:pt x="2893" y="16231"/>
                    <a:pt x="2893" y="15082"/>
                  </a:cubicBezTo>
                  <a:lnTo>
                    <a:pt x="2893" y="6518"/>
                  </a:lnTo>
                  <a:cubicBezTo>
                    <a:pt x="2893" y="5369"/>
                    <a:pt x="2893" y="4677"/>
                    <a:pt x="3078" y="4217"/>
                  </a:cubicBezTo>
                  <a:cubicBezTo>
                    <a:pt x="3311" y="3555"/>
                    <a:pt x="3814" y="3033"/>
                    <a:pt x="4453" y="2792"/>
                  </a:cubicBezTo>
                  <a:cubicBezTo>
                    <a:pt x="4896" y="2600"/>
                    <a:pt x="5563" y="2600"/>
                    <a:pt x="6671" y="2600"/>
                  </a:cubicBezTo>
                  <a:close/>
                </a:path>
              </a:pathLst>
            </a:custGeom>
            <a:solidFill>
              <a:srgbClr val="FFFFFF"/>
            </a:solidFill>
            <a:ln w="12700" cap="flat">
              <a:noFill/>
              <a:miter lim="400000"/>
            </a:ln>
            <a:effectLst/>
          </p:spPr>
          <p:txBody>
            <a:bodyPr wrap="square" lIns="48767" tIns="48767" rIns="48767" bIns="48767" numCol="1" anchor="ctr">
              <a:noAutofit/>
            </a:bodyPr>
            <a:lstStyle/>
            <a:p>
              <a:pPr>
                <a:defRPr/>
              </a:pPr>
              <a:endParaRPr/>
            </a:p>
          </p:txBody>
        </p:sp>
      </p:grpSp>
      <p:sp>
        <p:nvSpPr>
          <p:cNvPr id="8" name="Titre 1"/>
          <p:cNvSpPr txBox="1"/>
          <p:nvPr/>
        </p:nvSpPr>
        <p:spPr bwMode="auto">
          <a:xfrm>
            <a:off x="913636" y="2128538"/>
            <a:ext cx="10632188" cy="2379322"/>
          </a:xfrm>
          <a:prstGeom prst="rect">
            <a:avLst/>
          </a:prstGeom>
        </p:spPr>
        <p:txBody>
          <a:bodyPr/>
          <a:lstStyle>
            <a:lvl1pPr algn="l" defTabSz="914400">
              <a:lnSpc>
                <a:spcPct val="90000"/>
              </a:lnSpc>
              <a:spcBef>
                <a:spcPts val="0"/>
              </a:spcBef>
              <a:buNone/>
              <a:defRPr sz="3600" b="1" i="0">
                <a:solidFill>
                  <a:srgbClr val="20355B"/>
                </a:solidFill>
                <a:latin typeface="Arial"/>
                <a:ea typeface="+mj-ea"/>
                <a:cs typeface="Arial"/>
              </a:defRPr>
            </a:lvl1pPr>
          </a:lstStyle>
          <a:p>
            <a:pPr lvl="0" algn="ctr" rtl="0">
              <a:buSzPts val="990"/>
            </a:pPr>
            <a:r>
              <a:rPr lang="en-GB" sz="4800" dirty="0"/>
              <a:t>FANTASTIC </a:t>
            </a:r>
          </a:p>
          <a:p>
            <a:pPr lvl="0" algn="ctr" rtl="0">
              <a:buSzPts val="990"/>
            </a:pPr>
            <a:r>
              <a:rPr lang="en-GB" sz="4800" dirty="0"/>
              <a:t>Indirect geometry TOF spectrometer designed of the ICONE source </a:t>
            </a:r>
            <a:endParaRPr lang="fr-FR" sz="4800" dirty="0">
              <a:solidFill>
                <a:srgbClr val="1B345C"/>
              </a:solidFill>
            </a:endParaRPr>
          </a:p>
        </p:txBody>
      </p:sp>
      <p:pic>
        <p:nvPicPr>
          <p:cNvPr id="9" name="LLB.svg" descr="LLB.svg">
            <a:extLst>
              <a:ext uri="{FF2B5EF4-FFF2-40B4-BE49-F238E27FC236}">
                <a16:creationId xmlns:a16="http://schemas.microsoft.com/office/drawing/2014/main" id="{0D96F25C-17E9-FA3F-5C89-9BB9F14D5A7E}"/>
              </a:ext>
            </a:extLst>
          </p:cNvPr>
          <p:cNvPicPr>
            <a:picLocks noChangeAspect="1"/>
          </p:cNvPicPr>
          <p:nvPr/>
        </p:nvPicPr>
        <p:blipFill>
          <a:blip r:embed="rId7"/>
          <a:stretch>
            <a:fillRect/>
          </a:stretch>
        </p:blipFill>
        <p:spPr>
          <a:xfrm>
            <a:off x="0" y="185610"/>
            <a:ext cx="1306388" cy="1211348"/>
          </a:xfrm>
          <a:prstGeom prst="rect">
            <a:avLst/>
          </a:prstGeom>
          <a:ln w="12700">
            <a:miter lim="400000"/>
          </a:ln>
        </p:spPr>
      </p:pic>
      <p:pic>
        <p:nvPicPr>
          <p:cNvPr id="10" name="Picture 2">
            <a:extLst>
              <a:ext uri="{FF2B5EF4-FFF2-40B4-BE49-F238E27FC236}">
                <a16:creationId xmlns:a16="http://schemas.microsoft.com/office/drawing/2014/main" id="{9463293C-976B-E61B-9A7A-7E0B2760FD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6915" y="321726"/>
            <a:ext cx="2042216" cy="7179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B7171A-9B09-74BC-2A17-8A151A8E5A85}"/>
              </a:ext>
            </a:extLst>
          </p:cNvPr>
          <p:cNvSpPr txBox="1"/>
          <p:nvPr/>
        </p:nvSpPr>
        <p:spPr>
          <a:xfrm>
            <a:off x="4818818" y="5236759"/>
            <a:ext cx="4693756" cy="646331"/>
          </a:xfrm>
          <a:prstGeom prst="rect">
            <a:avLst/>
          </a:prstGeom>
          <a:noFill/>
        </p:spPr>
        <p:txBody>
          <a:bodyPr wrap="square" rtlCol="0">
            <a:spAutoFit/>
          </a:bodyPr>
          <a:lstStyle/>
          <a:p>
            <a:r>
              <a:rPr lang="en-US" dirty="0"/>
              <a:t>Student: Kyriakos KARYOS</a:t>
            </a:r>
          </a:p>
          <a:p>
            <a:r>
              <a:rPr lang="en-US" dirty="0"/>
              <a:t>Supervisors: Xavier FABREGES, Frédéric OTT</a:t>
            </a:r>
          </a:p>
        </p:txBody>
      </p:sp>
      <p:pic>
        <p:nvPicPr>
          <p:cNvPr id="12" name="Picture 11" descr="A blue circle with white text&#10;&#10;AI-generated content may be incorrect.">
            <a:extLst>
              <a:ext uri="{FF2B5EF4-FFF2-40B4-BE49-F238E27FC236}">
                <a16:creationId xmlns:a16="http://schemas.microsoft.com/office/drawing/2014/main" id="{7A946556-8E29-EADC-5F5F-5D7A9A53AF5B}"/>
              </a:ext>
            </a:extLst>
          </p:cNvPr>
          <p:cNvPicPr>
            <a:picLocks noChangeAspect="1"/>
          </p:cNvPicPr>
          <p:nvPr/>
        </p:nvPicPr>
        <p:blipFill>
          <a:blip r:embed="rId9"/>
          <a:stretch>
            <a:fillRect/>
          </a:stretch>
        </p:blipFill>
        <p:spPr bwMode="auto">
          <a:xfrm>
            <a:off x="1306388" y="171168"/>
            <a:ext cx="1240077" cy="1240077"/>
          </a:xfrm>
          <a:prstGeom prst="rect">
            <a:avLst/>
          </a:prstGeom>
        </p:spPr>
      </p:pic>
      <p:sp>
        <p:nvSpPr>
          <p:cNvPr id="11" name="Slide Number Placeholder 10">
            <a:extLst>
              <a:ext uri="{FF2B5EF4-FFF2-40B4-BE49-F238E27FC236}">
                <a16:creationId xmlns:a16="http://schemas.microsoft.com/office/drawing/2014/main" id="{9778F15C-1D3C-74E0-FC16-548CA47F1BB8}"/>
              </a:ext>
            </a:extLst>
          </p:cNvPr>
          <p:cNvSpPr>
            <a:spLocks noGrp="1"/>
          </p:cNvSpPr>
          <p:nvPr>
            <p:ph type="sldNum" sz="quarter" idx="12"/>
          </p:nvPr>
        </p:nvSpPr>
        <p:spPr/>
        <p:txBody>
          <a:bodyPr/>
          <a:lstStyle/>
          <a:p>
            <a:pPr>
              <a:defRPr/>
            </a:pPr>
            <a:fld id="{75F13DEF-92BD-604A-ACD7-BBF50C73AD62}" type="slidenum">
              <a:rPr lang="fr-FR" smtClean="0"/>
              <a:t>0</a:t>
            </a:fld>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1AC02-7EDD-5772-C752-3EF2BB735922}"/>
              </a:ext>
            </a:extLst>
          </p:cNvPr>
          <p:cNvSpPr>
            <a:spLocks noGrp="1"/>
          </p:cNvSpPr>
          <p:nvPr>
            <p:ph type="title"/>
          </p:nvPr>
        </p:nvSpPr>
        <p:spPr/>
        <p:txBody>
          <a:bodyPr/>
          <a:lstStyle/>
          <a:p>
            <a:r>
              <a:rPr lang="en-US" dirty="0"/>
              <a:t>Divergence slits</a:t>
            </a:r>
          </a:p>
        </p:txBody>
      </p:sp>
      <p:sp>
        <p:nvSpPr>
          <p:cNvPr id="4" name="Slide Number Placeholder 3">
            <a:extLst>
              <a:ext uri="{FF2B5EF4-FFF2-40B4-BE49-F238E27FC236}">
                <a16:creationId xmlns:a16="http://schemas.microsoft.com/office/drawing/2014/main" id="{53C59AE4-7398-D896-4994-E65C907074E6}"/>
              </a:ext>
            </a:extLst>
          </p:cNvPr>
          <p:cNvSpPr>
            <a:spLocks noGrp="1"/>
          </p:cNvSpPr>
          <p:nvPr>
            <p:ph type="sldNum" sz="quarter" idx="12"/>
          </p:nvPr>
        </p:nvSpPr>
        <p:spPr/>
        <p:txBody>
          <a:bodyPr/>
          <a:lstStyle/>
          <a:p>
            <a:pPr>
              <a:defRPr/>
            </a:pPr>
            <a:fld id="{75F13DEF-92BD-604A-ACD7-BBF50C73AD62}" type="slidenum">
              <a:rPr lang="fr-FR" smtClean="0"/>
              <a:t>9</a:t>
            </a:fld>
            <a:endParaRPr lang="fr-FR"/>
          </a:p>
        </p:txBody>
      </p:sp>
      <p:pic>
        <p:nvPicPr>
          <p:cNvPr id="8" name="Graphic 7">
            <a:extLst>
              <a:ext uri="{FF2B5EF4-FFF2-40B4-BE49-F238E27FC236}">
                <a16:creationId xmlns:a16="http://schemas.microsoft.com/office/drawing/2014/main" id="{B1F82EE8-BAEC-ED1D-5884-4E9DB10827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488" y="1651215"/>
            <a:ext cx="4925568" cy="2983486"/>
          </a:xfrm>
          <a:prstGeom prst="rect">
            <a:avLst/>
          </a:prstGeom>
        </p:spPr>
      </p:pic>
      <p:sp>
        <p:nvSpPr>
          <p:cNvPr id="9" name="TextBox 8">
            <a:extLst>
              <a:ext uri="{FF2B5EF4-FFF2-40B4-BE49-F238E27FC236}">
                <a16:creationId xmlns:a16="http://schemas.microsoft.com/office/drawing/2014/main" id="{AAA499E9-80D9-654E-4BBA-C7F84F24E1D9}"/>
              </a:ext>
            </a:extLst>
          </p:cNvPr>
          <p:cNvSpPr txBox="1"/>
          <p:nvPr/>
        </p:nvSpPr>
        <p:spPr>
          <a:xfrm>
            <a:off x="780288" y="4913376"/>
            <a:ext cx="3572256" cy="1200329"/>
          </a:xfrm>
          <a:prstGeom prst="rect">
            <a:avLst/>
          </a:prstGeom>
          <a:noFill/>
        </p:spPr>
        <p:txBody>
          <a:bodyPr wrap="square" rtlCol="0">
            <a:spAutoFit/>
          </a:bodyPr>
          <a:lstStyle/>
          <a:p>
            <a:r>
              <a:rPr lang="en-US" dirty="0"/>
              <a:t>Positions from guide exit: </a:t>
            </a:r>
          </a:p>
          <a:p>
            <a:r>
              <a:rPr lang="en-US" dirty="0"/>
              <a:t>0.3 m</a:t>
            </a:r>
          </a:p>
          <a:p>
            <a:r>
              <a:rPr lang="en-US" dirty="0"/>
              <a:t>0.7m</a:t>
            </a:r>
          </a:p>
          <a:p>
            <a:r>
              <a:rPr lang="en-US" dirty="0"/>
              <a:t>1.1m</a:t>
            </a:r>
          </a:p>
        </p:txBody>
      </p:sp>
      <p:pic>
        <p:nvPicPr>
          <p:cNvPr id="11" name="Graphic 10">
            <a:extLst>
              <a:ext uri="{FF2B5EF4-FFF2-40B4-BE49-F238E27FC236}">
                <a16:creationId xmlns:a16="http://schemas.microsoft.com/office/drawing/2014/main" id="{54FC343D-8CAA-6E02-F1EB-52CDF6B76D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2378" y="1954735"/>
            <a:ext cx="2914134" cy="1772187"/>
          </a:xfrm>
          <a:prstGeom prst="rect">
            <a:avLst/>
          </a:prstGeom>
        </p:spPr>
      </p:pic>
      <p:pic>
        <p:nvPicPr>
          <p:cNvPr id="13" name="Graphic 12">
            <a:extLst>
              <a:ext uri="{FF2B5EF4-FFF2-40B4-BE49-F238E27FC236}">
                <a16:creationId xmlns:a16="http://schemas.microsoft.com/office/drawing/2014/main" id="{C21113FD-0E0A-DCC5-2FB8-39F0740218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65566" y="1819317"/>
            <a:ext cx="3136812" cy="1907605"/>
          </a:xfrm>
          <a:prstGeom prst="rect">
            <a:avLst/>
          </a:prstGeom>
        </p:spPr>
      </p:pic>
      <p:sp>
        <p:nvSpPr>
          <p:cNvPr id="14" name="TextBox 13">
            <a:extLst>
              <a:ext uri="{FF2B5EF4-FFF2-40B4-BE49-F238E27FC236}">
                <a16:creationId xmlns:a16="http://schemas.microsoft.com/office/drawing/2014/main" id="{777888C4-4B04-1DC3-3213-FF4114CC9389}"/>
              </a:ext>
            </a:extLst>
          </p:cNvPr>
          <p:cNvSpPr txBox="1"/>
          <p:nvPr/>
        </p:nvSpPr>
        <p:spPr>
          <a:xfrm>
            <a:off x="5607654" y="1449985"/>
            <a:ext cx="3136812" cy="369332"/>
          </a:xfrm>
          <a:prstGeom prst="rect">
            <a:avLst/>
          </a:prstGeom>
          <a:noFill/>
        </p:spPr>
        <p:txBody>
          <a:bodyPr wrap="square" rtlCol="0">
            <a:spAutoFit/>
          </a:bodyPr>
          <a:lstStyle/>
          <a:p>
            <a:r>
              <a:rPr lang="en-US" dirty="0"/>
              <a:t>Divergence = +/- 0.5 degrees</a:t>
            </a:r>
          </a:p>
        </p:txBody>
      </p:sp>
      <p:sp>
        <p:nvSpPr>
          <p:cNvPr id="15" name="TextBox 14">
            <a:extLst>
              <a:ext uri="{FF2B5EF4-FFF2-40B4-BE49-F238E27FC236}">
                <a16:creationId xmlns:a16="http://schemas.microsoft.com/office/drawing/2014/main" id="{47DF3420-498B-9C41-6B20-37BFE7DC2632}"/>
              </a:ext>
            </a:extLst>
          </p:cNvPr>
          <p:cNvSpPr txBox="1"/>
          <p:nvPr/>
        </p:nvSpPr>
        <p:spPr>
          <a:xfrm>
            <a:off x="8860290" y="1466549"/>
            <a:ext cx="3136812" cy="369332"/>
          </a:xfrm>
          <a:prstGeom prst="rect">
            <a:avLst/>
          </a:prstGeom>
          <a:noFill/>
        </p:spPr>
        <p:txBody>
          <a:bodyPr wrap="square" rtlCol="0">
            <a:spAutoFit/>
          </a:bodyPr>
          <a:lstStyle/>
          <a:p>
            <a:r>
              <a:rPr lang="en-US" dirty="0"/>
              <a:t>Divergence = +/- 0.25 degrees</a:t>
            </a:r>
          </a:p>
        </p:txBody>
      </p:sp>
      <p:sp>
        <p:nvSpPr>
          <p:cNvPr id="16" name="TextBox 15">
            <a:extLst>
              <a:ext uri="{FF2B5EF4-FFF2-40B4-BE49-F238E27FC236}">
                <a16:creationId xmlns:a16="http://schemas.microsoft.com/office/drawing/2014/main" id="{7A7C74BE-62C3-B0F6-6160-CDA005F2B94D}"/>
              </a:ext>
            </a:extLst>
          </p:cNvPr>
          <p:cNvSpPr txBox="1"/>
          <p:nvPr/>
        </p:nvSpPr>
        <p:spPr>
          <a:xfrm>
            <a:off x="5723478" y="3845776"/>
            <a:ext cx="3136812" cy="646331"/>
          </a:xfrm>
          <a:prstGeom prst="rect">
            <a:avLst/>
          </a:prstGeom>
          <a:noFill/>
        </p:spPr>
        <p:txBody>
          <a:bodyPr wrap="square" rtlCol="0">
            <a:spAutoFit/>
          </a:bodyPr>
          <a:lstStyle/>
          <a:p>
            <a:r>
              <a:rPr lang="el-GR" dirty="0"/>
              <a:t>Φ = 3.86</a:t>
            </a:r>
            <a:r>
              <a:rPr lang="en-US" dirty="0"/>
              <a:t> e6 n/sec/cm2</a:t>
            </a:r>
          </a:p>
          <a:p>
            <a:endParaRPr lang="en-US" dirty="0"/>
          </a:p>
        </p:txBody>
      </p:sp>
      <p:sp>
        <p:nvSpPr>
          <p:cNvPr id="17" name="TextBox 16">
            <a:extLst>
              <a:ext uri="{FF2B5EF4-FFF2-40B4-BE49-F238E27FC236}">
                <a16:creationId xmlns:a16="http://schemas.microsoft.com/office/drawing/2014/main" id="{BF406E66-5F16-6EFE-3C2C-8EDF83A47772}"/>
              </a:ext>
            </a:extLst>
          </p:cNvPr>
          <p:cNvSpPr txBox="1"/>
          <p:nvPr/>
        </p:nvSpPr>
        <p:spPr>
          <a:xfrm>
            <a:off x="9055188" y="3845776"/>
            <a:ext cx="3136812" cy="369332"/>
          </a:xfrm>
          <a:prstGeom prst="rect">
            <a:avLst/>
          </a:prstGeom>
          <a:noFill/>
        </p:spPr>
        <p:txBody>
          <a:bodyPr wrap="square" rtlCol="0">
            <a:spAutoFit/>
          </a:bodyPr>
          <a:lstStyle/>
          <a:p>
            <a:r>
              <a:rPr lang="el-GR" dirty="0"/>
              <a:t>Φ = </a:t>
            </a:r>
            <a:r>
              <a:rPr lang="en-US" dirty="0"/>
              <a:t>5.16 e5 n/sec/cm2</a:t>
            </a:r>
          </a:p>
        </p:txBody>
      </p:sp>
    </p:spTree>
    <p:extLst>
      <p:ext uri="{BB962C8B-B14F-4D97-AF65-F5344CB8AC3E}">
        <p14:creationId xmlns:p14="http://schemas.microsoft.com/office/powerpoint/2010/main" val="1415070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211CBB-0BC2-3395-2269-DEB56F2E4DFD}"/>
              </a:ext>
            </a:extLst>
          </p:cNvPr>
          <p:cNvSpPr>
            <a:spLocks noGrp="1"/>
          </p:cNvSpPr>
          <p:nvPr>
            <p:ph type="sldNum" sz="quarter" idx="12"/>
          </p:nvPr>
        </p:nvSpPr>
        <p:spPr/>
        <p:txBody>
          <a:bodyPr/>
          <a:lstStyle/>
          <a:p>
            <a:pPr>
              <a:defRPr/>
            </a:pPr>
            <a:fld id="{75F13DEF-92BD-604A-ACD7-BBF50C73AD62}" type="slidenum">
              <a:rPr lang="fr-FR" smtClean="0"/>
              <a:t>10</a:t>
            </a:fld>
            <a:endParaRPr lang="fr-FR"/>
          </a:p>
        </p:txBody>
      </p:sp>
      <p:pic>
        <p:nvPicPr>
          <p:cNvPr id="18434" name="Picture 2">
            <a:extLst>
              <a:ext uri="{FF2B5EF4-FFF2-40B4-BE49-F238E27FC236}">
                <a16:creationId xmlns:a16="http://schemas.microsoft.com/office/drawing/2014/main" id="{FDAB8222-338C-5014-4F68-336AF3C41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19" y="-44810"/>
            <a:ext cx="13079896" cy="690281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70E44A3-B59B-072C-46C3-BB4879257319}"/>
              </a:ext>
            </a:extLst>
          </p:cNvPr>
          <p:cNvSpPr>
            <a:spLocks noGrp="1"/>
          </p:cNvSpPr>
          <p:nvPr>
            <p:ph type="title"/>
          </p:nvPr>
        </p:nvSpPr>
        <p:spPr>
          <a:xfrm>
            <a:off x="4608444" y="393547"/>
            <a:ext cx="10515600" cy="1281113"/>
          </a:xfrm>
        </p:spPr>
        <p:txBody>
          <a:bodyPr/>
          <a:lstStyle/>
          <a:p>
            <a:r>
              <a:rPr lang="en-US" dirty="0">
                <a:solidFill>
                  <a:schemeClr val="bg1"/>
                </a:solidFill>
              </a:rPr>
              <a:t>Chopper cascade - full digital twin  </a:t>
            </a:r>
          </a:p>
        </p:txBody>
      </p:sp>
      <p:pic>
        <p:nvPicPr>
          <p:cNvPr id="2" name="Picture 2" descr="McStas homepage">
            <a:extLst>
              <a:ext uri="{FF2B5EF4-FFF2-40B4-BE49-F238E27FC236}">
                <a16:creationId xmlns:a16="http://schemas.microsoft.com/office/drawing/2014/main" id="{7F9D9718-D2C9-2AA2-3852-CE5845A9C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14278"/>
            <a:ext cx="2919896" cy="1707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336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7E13B-E0DF-9A73-1339-31D9EBCFF2E1}"/>
              </a:ext>
            </a:extLst>
          </p:cNvPr>
          <p:cNvSpPr>
            <a:spLocks noGrp="1"/>
          </p:cNvSpPr>
          <p:nvPr>
            <p:ph type="title"/>
          </p:nvPr>
        </p:nvSpPr>
        <p:spPr>
          <a:xfrm>
            <a:off x="1006137" y="-127919"/>
            <a:ext cx="10515600" cy="1281113"/>
          </a:xfrm>
        </p:spPr>
        <p:txBody>
          <a:bodyPr>
            <a:normAutofit/>
          </a:bodyPr>
          <a:lstStyle/>
          <a:p>
            <a:r>
              <a:rPr lang="en-US" sz="2800" dirty="0"/>
              <a:t>Choppers cascade – 1</a:t>
            </a:r>
            <a:r>
              <a:rPr lang="en-US" sz="2800" baseline="30000" dirty="0"/>
              <a:t>st</a:t>
            </a:r>
            <a:r>
              <a:rPr lang="en-US" sz="2800" dirty="0"/>
              <a:t> configuration , 400</a:t>
            </a:r>
            <a:r>
              <a:rPr lang="el-GR" sz="2800" dirty="0"/>
              <a:t>μ</a:t>
            </a:r>
            <a:r>
              <a:rPr lang="en-US" sz="2800" dirty="0"/>
              <a:t>s pulse   </a:t>
            </a:r>
          </a:p>
        </p:txBody>
      </p:sp>
      <p:grpSp>
        <p:nvGrpSpPr>
          <p:cNvPr id="42" name="Group 41">
            <a:extLst>
              <a:ext uri="{FF2B5EF4-FFF2-40B4-BE49-F238E27FC236}">
                <a16:creationId xmlns:a16="http://schemas.microsoft.com/office/drawing/2014/main" id="{386AD635-F411-1521-2620-1374CA1414A7}"/>
              </a:ext>
            </a:extLst>
          </p:cNvPr>
          <p:cNvGrpSpPr/>
          <p:nvPr/>
        </p:nvGrpSpPr>
        <p:grpSpPr>
          <a:xfrm>
            <a:off x="189659" y="1197307"/>
            <a:ext cx="2820235" cy="5327188"/>
            <a:chOff x="223482" y="1072178"/>
            <a:chExt cx="2820235" cy="5327188"/>
          </a:xfrm>
        </p:grpSpPr>
        <p:grpSp>
          <p:nvGrpSpPr>
            <p:cNvPr id="38" name="Group 37">
              <a:extLst>
                <a:ext uri="{FF2B5EF4-FFF2-40B4-BE49-F238E27FC236}">
                  <a16:creationId xmlns:a16="http://schemas.microsoft.com/office/drawing/2014/main" id="{A349270D-D2D5-623E-9FC0-FD48A3DFF579}"/>
                </a:ext>
              </a:extLst>
            </p:cNvPr>
            <p:cNvGrpSpPr/>
            <p:nvPr/>
          </p:nvGrpSpPr>
          <p:grpSpPr>
            <a:xfrm>
              <a:off x="223482" y="1072178"/>
              <a:ext cx="2462426" cy="5201443"/>
              <a:chOff x="223482" y="1072178"/>
              <a:chExt cx="2462426" cy="5201443"/>
            </a:xfrm>
          </p:grpSpPr>
          <p:grpSp>
            <p:nvGrpSpPr>
              <p:cNvPr id="31" name="Group 30">
                <a:extLst>
                  <a:ext uri="{FF2B5EF4-FFF2-40B4-BE49-F238E27FC236}">
                    <a16:creationId xmlns:a16="http://schemas.microsoft.com/office/drawing/2014/main" id="{9B02E168-4C0F-20CF-C917-27B19FE67BFA}"/>
                  </a:ext>
                </a:extLst>
              </p:cNvPr>
              <p:cNvGrpSpPr/>
              <p:nvPr/>
            </p:nvGrpSpPr>
            <p:grpSpPr>
              <a:xfrm>
                <a:off x="1282255" y="3270603"/>
                <a:ext cx="1403653" cy="1474429"/>
                <a:chOff x="678001" y="4705299"/>
                <a:chExt cx="1842435" cy="1842433"/>
              </a:xfrm>
            </p:grpSpPr>
            <p:sp>
              <p:nvSpPr>
                <p:cNvPr id="32" name="Oval 31">
                  <a:extLst>
                    <a:ext uri="{FF2B5EF4-FFF2-40B4-BE49-F238E27FC236}">
                      <a16:creationId xmlns:a16="http://schemas.microsoft.com/office/drawing/2014/main" id="{7FD69BDB-E01C-4FBA-0763-85B8C9F041A0}"/>
                    </a:ext>
                  </a:extLst>
                </p:cNvPr>
                <p:cNvSpPr/>
                <p:nvPr/>
              </p:nvSpPr>
              <p:spPr>
                <a:xfrm>
                  <a:off x="678003" y="4705299"/>
                  <a:ext cx="1842433" cy="1842433"/>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Block Arc 32">
                  <a:extLst>
                    <a:ext uri="{FF2B5EF4-FFF2-40B4-BE49-F238E27FC236}">
                      <a16:creationId xmlns:a16="http://schemas.microsoft.com/office/drawing/2014/main" id="{37EB69CE-78E1-B1F2-B08F-B0C32D656775}"/>
                    </a:ext>
                  </a:extLst>
                </p:cNvPr>
                <p:cNvSpPr/>
                <p:nvPr/>
              </p:nvSpPr>
              <p:spPr>
                <a:xfrm>
                  <a:off x="678001" y="4705299"/>
                  <a:ext cx="1842433" cy="1842433"/>
                </a:xfrm>
                <a:prstGeom prst="blockArc">
                  <a:avLst>
                    <a:gd name="adj1" fmla="val 11766728"/>
                    <a:gd name="adj2" fmla="val 0"/>
                    <a:gd name="adj3" fmla="val 25000"/>
                  </a:avLst>
                </a:prstGeom>
                <a:solidFill>
                  <a:schemeClr val="bg1"/>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grpSp>
          <p:grpSp>
            <p:nvGrpSpPr>
              <p:cNvPr id="34" name="Group 33">
                <a:extLst>
                  <a:ext uri="{FF2B5EF4-FFF2-40B4-BE49-F238E27FC236}">
                    <a16:creationId xmlns:a16="http://schemas.microsoft.com/office/drawing/2014/main" id="{FE5588A4-B81B-D516-157F-B05CE9274FD7}"/>
                  </a:ext>
                </a:extLst>
              </p:cNvPr>
              <p:cNvGrpSpPr/>
              <p:nvPr/>
            </p:nvGrpSpPr>
            <p:grpSpPr>
              <a:xfrm rot="17343659">
                <a:off x="451497" y="4514170"/>
                <a:ext cx="1572154" cy="1451989"/>
                <a:chOff x="678001" y="4705299"/>
                <a:chExt cx="1842434" cy="1842433"/>
              </a:xfrm>
            </p:grpSpPr>
            <p:sp>
              <p:nvSpPr>
                <p:cNvPr id="35" name="Oval 34">
                  <a:extLst>
                    <a:ext uri="{FF2B5EF4-FFF2-40B4-BE49-F238E27FC236}">
                      <a16:creationId xmlns:a16="http://schemas.microsoft.com/office/drawing/2014/main" id="{99F177CB-7E80-3C71-635F-B459CC335AED}"/>
                    </a:ext>
                  </a:extLst>
                </p:cNvPr>
                <p:cNvSpPr/>
                <p:nvPr/>
              </p:nvSpPr>
              <p:spPr>
                <a:xfrm>
                  <a:off x="678002" y="4705299"/>
                  <a:ext cx="1842433" cy="1842433"/>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Block Arc 35">
                  <a:extLst>
                    <a:ext uri="{FF2B5EF4-FFF2-40B4-BE49-F238E27FC236}">
                      <a16:creationId xmlns:a16="http://schemas.microsoft.com/office/drawing/2014/main" id="{F3E0E78A-9126-955D-4F7C-F783563C2C96}"/>
                    </a:ext>
                  </a:extLst>
                </p:cNvPr>
                <p:cNvSpPr/>
                <p:nvPr/>
              </p:nvSpPr>
              <p:spPr>
                <a:xfrm>
                  <a:off x="678001" y="4705299"/>
                  <a:ext cx="1842433" cy="1842433"/>
                </a:xfrm>
                <a:prstGeom prst="blockArc">
                  <a:avLst>
                    <a:gd name="adj1" fmla="val 18858363"/>
                    <a:gd name="adj2" fmla="val 0"/>
                    <a:gd name="adj3" fmla="val 25000"/>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grpSp>
          <p:grpSp>
            <p:nvGrpSpPr>
              <p:cNvPr id="30" name="Group 29">
                <a:extLst>
                  <a:ext uri="{FF2B5EF4-FFF2-40B4-BE49-F238E27FC236}">
                    <a16:creationId xmlns:a16="http://schemas.microsoft.com/office/drawing/2014/main" id="{82492444-0AA5-B173-477C-0F6DB3FE86DB}"/>
                  </a:ext>
                </a:extLst>
              </p:cNvPr>
              <p:cNvGrpSpPr/>
              <p:nvPr/>
            </p:nvGrpSpPr>
            <p:grpSpPr>
              <a:xfrm>
                <a:off x="223482" y="4799193"/>
                <a:ext cx="1473139" cy="1474428"/>
                <a:chOff x="678001" y="4705299"/>
                <a:chExt cx="1842434" cy="1842433"/>
              </a:xfrm>
            </p:grpSpPr>
            <p:sp>
              <p:nvSpPr>
                <p:cNvPr id="28" name="Oval 27">
                  <a:extLst>
                    <a:ext uri="{FF2B5EF4-FFF2-40B4-BE49-F238E27FC236}">
                      <a16:creationId xmlns:a16="http://schemas.microsoft.com/office/drawing/2014/main" id="{1DC78BB3-2C45-91CF-8087-6AEF8C0BFE38}"/>
                    </a:ext>
                  </a:extLst>
                </p:cNvPr>
                <p:cNvSpPr/>
                <p:nvPr/>
              </p:nvSpPr>
              <p:spPr>
                <a:xfrm>
                  <a:off x="678002" y="4705299"/>
                  <a:ext cx="1842433" cy="1842433"/>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9" name="Block Arc 28">
                  <a:extLst>
                    <a:ext uri="{FF2B5EF4-FFF2-40B4-BE49-F238E27FC236}">
                      <a16:creationId xmlns:a16="http://schemas.microsoft.com/office/drawing/2014/main" id="{2191EEAE-151B-FC34-0DA7-6C3A54E2A885}"/>
                    </a:ext>
                  </a:extLst>
                </p:cNvPr>
                <p:cNvSpPr/>
                <p:nvPr/>
              </p:nvSpPr>
              <p:spPr>
                <a:xfrm>
                  <a:off x="678001" y="4705299"/>
                  <a:ext cx="1842433" cy="1842433"/>
                </a:xfrm>
                <a:prstGeom prst="blockArc">
                  <a:avLst>
                    <a:gd name="adj1" fmla="val 13324836"/>
                    <a:gd name="adj2" fmla="val 0"/>
                    <a:gd name="adj3" fmla="val 2500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solidFill>
                      <a:schemeClr val="tx1"/>
                    </a:solidFill>
                  </a:endParaRPr>
                </a:p>
              </p:txBody>
            </p:sp>
          </p:grpSp>
          <p:grpSp>
            <p:nvGrpSpPr>
              <p:cNvPr id="21" name="Group 20">
                <a:extLst>
                  <a:ext uri="{FF2B5EF4-FFF2-40B4-BE49-F238E27FC236}">
                    <a16:creationId xmlns:a16="http://schemas.microsoft.com/office/drawing/2014/main" id="{94D40CA3-2CF5-49CA-85EE-A61169484A1A}"/>
                  </a:ext>
                </a:extLst>
              </p:cNvPr>
              <p:cNvGrpSpPr/>
              <p:nvPr/>
            </p:nvGrpSpPr>
            <p:grpSpPr>
              <a:xfrm rot="18022517">
                <a:off x="-786092" y="3400429"/>
                <a:ext cx="5037506" cy="381003"/>
                <a:chOff x="1187531" y="2780803"/>
                <a:chExt cx="5343902" cy="381003"/>
              </a:xfrm>
            </p:grpSpPr>
            <p:sp>
              <p:nvSpPr>
                <p:cNvPr id="25" name="Delay 24">
                  <a:extLst>
                    <a:ext uri="{FF2B5EF4-FFF2-40B4-BE49-F238E27FC236}">
                      <a16:creationId xmlns:a16="http://schemas.microsoft.com/office/drawing/2014/main" id="{3C2F3375-BC70-96A3-EA0D-145A4307CF7A}"/>
                    </a:ext>
                  </a:extLst>
                </p:cNvPr>
                <p:cNvSpPr/>
                <p:nvPr/>
              </p:nvSpPr>
              <p:spPr>
                <a:xfrm rot="16200000">
                  <a:off x="3729843" y="238493"/>
                  <a:ext cx="259279" cy="5343900"/>
                </a:xfrm>
                <a:prstGeom prst="flowChartDelay">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elay 25">
                  <a:extLst>
                    <a:ext uri="{FF2B5EF4-FFF2-40B4-BE49-F238E27FC236}">
                      <a16:creationId xmlns:a16="http://schemas.microsoft.com/office/drawing/2014/main" id="{D2B5C36A-6E69-6809-5397-C82D248EB4AE}"/>
                    </a:ext>
                  </a:extLst>
                </p:cNvPr>
                <p:cNvSpPr/>
                <p:nvPr/>
              </p:nvSpPr>
              <p:spPr>
                <a:xfrm rot="5400000">
                  <a:off x="3729840" y="360215"/>
                  <a:ext cx="259282" cy="5343900"/>
                </a:xfrm>
                <a:prstGeom prst="flowChartDelay">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9" name="TextBox 38">
              <a:extLst>
                <a:ext uri="{FF2B5EF4-FFF2-40B4-BE49-F238E27FC236}">
                  <a16:creationId xmlns:a16="http://schemas.microsoft.com/office/drawing/2014/main" id="{8C64EC04-5DA2-3863-5E3B-B5D9F36AD5E0}"/>
                </a:ext>
              </a:extLst>
            </p:cNvPr>
            <p:cNvSpPr txBox="1"/>
            <p:nvPr/>
          </p:nvSpPr>
          <p:spPr>
            <a:xfrm>
              <a:off x="1363789" y="6030034"/>
              <a:ext cx="842756" cy="369332"/>
            </a:xfrm>
            <a:prstGeom prst="rect">
              <a:avLst/>
            </a:prstGeom>
            <a:noFill/>
          </p:spPr>
          <p:txBody>
            <a:bodyPr wrap="square" rtlCol="0">
              <a:spAutoFit/>
            </a:bodyPr>
            <a:lstStyle/>
            <a:p>
              <a:r>
                <a:rPr lang="en-US" dirty="0"/>
                <a:t>PSC</a:t>
              </a:r>
            </a:p>
          </p:txBody>
        </p:sp>
        <p:sp>
          <p:nvSpPr>
            <p:cNvPr id="40" name="TextBox 39">
              <a:extLst>
                <a:ext uri="{FF2B5EF4-FFF2-40B4-BE49-F238E27FC236}">
                  <a16:creationId xmlns:a16="http://schemas.microsoft.com/office/drawing/2014/main" id="{86B3327E-D482-F862-A4D6-42217B95B3D0}"/>
                </a:ext>
              </a:extLst>
            </p:cNvPr>
            <p:cNvSpPr txBox="1"/>
            <p:nvPr/>
          </p:nvSpPr>
          <p:spPr>
            <a:xfrm>
              <a:off x="1811605" y="5365193"/>
              <a:ext cx="842756" cy="369332"/>
            </a:xfrm>
            <a:prstGeom prst="rect">
              <a:avLst/>
            </a:prstGeom>
            <a:noFill/>
          </p:spPr>
          <p:txBody>
            <a:bodyPr wrap="square" rtlCol="0">
              <a:spAutoFit/>
            </a:bodyPr>
            <a:lstStyle/>
            <a:p>
              <a:r>
                <a:rPr lang="en-US" dirty="0"/>
                <a:t>AOC</a:t>
              </a:r>
            </a:p>
          </p:txBody>
        </p:sp>
        <p:sp>
          <p:nvSpPr>
            <p:cNvPr id="41" name="TextBox 40">
              <a:extLst>
                <a:ext uri="{FF2B5EF4-FFF2-40B4-BE49-F238E27FC236}">
                  <a16:creationId xmlns:a16="http://schemas.microsoft.com/office/drawing/2014/main" id="{8779714C-BE7B-896F-2E5C-CAD68A61FED7}"/>
                </a:ext>
              </a:extLst>
            </p:cNvPr>
            <p:cNvSpPr txBox="1"/>
            <p:nvPr/>
          </p:nvSpPr>
          <p:spPr>
            <a:xfrm>
              <a:off x="2200961" y="4653440"/>
              <a:ext cx="842756" cy="369332"/>
            </a:xfrm>
            <a:prstGeom prst="rect">
              <a:avLst/>
            </a:prstGeom>
            <a:noFill/>
          </p:spPr>
          <p:txBody>
            <a:bodyPr wrap="square" rtlCol="0">
              <a:spAutoFit/>
            </a:bodyPr>
            <a:lstStyle/>
            <a:p>
              <a:r>
                <a:rPr lang="en-US" dirty="0"/>
                <a:t>BC</a:t>
              </a:r>
            </a:p>
          </p:txBody>
        </p:sp>
      </p:grpSp>
      <p:graphicFrame>
        <p:nvGraphicFramePr>
          <p:cNvPr id="43" name="Table 42">
            <a:extLst>
              <a:ext uri="{FF2B5EF4-FFF2-40B4-BE49-F238E27FC236}">
                <a16:creationId xmlns:a16="http://schemas.microsoft.com/office/drawing/2014/main" id="{B0FC13C1-AA31-F5F8-62CE-890BE5B4B465}"/>
              </a:ext>
            </a:extLst>
          </p:cNvPr>
          <p:cNvGraphicFramePr>
            <a:graphicFrameLocks noGrp="1"/>
          </p:cNvGraphicFramePr>
          <p:nvPr>
            <p:extLst>
              <p:ext uri="{D42A27DB-BD31-4B8C-83A1-F6EECF244321}">
                <p14:modId xmlns:p14="http://schemas.microsoft.com/office/powerpoint/2010/main" val="412338734"/>
              </p:ext>
            </p:extLst>
          </p:nvPr>
        </p:nvGraphicFramePr>
        <p:xfrm>
          <a:off x="189659" y="989221"/>
          <a:ext cx="3631570" cy="2125980"/>
        </p:xfrm>
        <a:graphic>
          <a:graphicData uri="http://schemas.openxmlformats.org/drawingml/2006/table">
            <a:tbl>
              <a:tblPr firstRow="1" bandRow="1">
                <a:tableStyleId>{C083E6E3-FA7D-4D7B-A595-EF9225AFEA82}</a:tableStyleId>
              </a:tblPr>
              <a:tblGrid>
                <a:gridCol w="886759">
                  <a:extLst>
                    <a:ext uri="{9D8B030D-6E8A-4147-A177-3AD203B41FA5}">
                      <a16:colId xmlns:a16="http://schemas.microsoft.com/office/drawing/2014/main" val="3533146547"/>
                    </a:ext>
                  </a:extLst>
                </a:gridCol>
                <a:gridCol w="800088">
                  <a:extLst>
                    <a:ext uri="{9D8B030D-6E8A-4147-A177-3AD203B41FA5}">
                      <a16:colId xmlns:a16="http://schemas.microsoft.com/office/drawing/2014/main" val="2992369334"/>
                    </a:ext>
                  </a:extLst>
                </a:gridCol>
                <a:gridCol w="908258">
                  <a:extLst>
                    <a:ext uri="{9D8B030D-6E8A-4147-A177-3AD203B41FA5}">
                      <a16:colId xmlns:a16="http://schemas.microsoft.com/office/drawing/2014/main" val="816727257"/>
                    </a:ext>
                  </a:extLst>
                </a:gridCol>
                <a:gridCol w="1036465">
                  <a:extLst>
                    <a:ext uri="{9D8B030D-6E8A-4147-A177-3AD203B41FA5}">
                      <a16:colId xmlns:a16="http://schemas.microsoft.com/office/drawing/2014/main" val="237451722"/>
                    </a:ext>
                  </a:extLst>
                </a:gridCol>
              </a:tblGrid>
              <a:tr h="492847">
                <a:tc>
                  <a:txBody>
                    <a:bodyPr/>
                    <a:lstStyle/>
                    <a:p>
                      <a:pPr algn="ctr"/>
                      <a:r>
                        <a:rPr lang="en-US" sz="1050" b="1" u="sng"/>
                        <a:t>Chopper</a:t>
                      </a:r>
                      <a:endParaRPr lang="en-US" sz="1050" b="1" u="sng" dirty="0"/>
                    </a:p>
                  </a:txBody>
                  <a:tcPr anchor="ctr"/>
                </a:tc>
                <a:tc>
                  <a:txBody>
                    <a:bodyPr/>
                    <a:lstStyle/>
                    <a:p>
                      <a:pPr algn="ctr"/>
                      <a:r>
                        <a:rPr lang="en-US" sz="1050" b="1" u="sng" dirty="0"/>
                        <a:t>Opening</a:t>
                      </a:r>
                    </a:p>
                  </a:txBody>
                  <a:tcPr anchor="ctr"/>
                </a:tc>
                <a:tc>
                  <a:txBody>
                    <a:bodyPr/>
                    <a:lstStyle/>
                    <a:p>
                      <a:pPr algn="ctr"/>
                      <a:r>
                        <a:rPr lang="en-US" sz="1050" b="1" u="sng" dirty="0"/>
                        <a:t>Frequency</a:t>
                      </a:r>
                    </a:p>
                  </a:txBody>
                  <a:tcPr anchor="ctr"/>
                </a:tc>
                <a:tc>
                  <a:txBody>
                    <a:bodyPr/>
                    <a:lstStyle/>
                    <a:p>
                      <a:pPr algn="ctr"/>
                      <a:r>
                        <a:rPr lang="en-US" sz="1050" b="1" u="sng" dirty="0"/>
                        <a:t>Distance from the moderator</a:t>
                      </a:r>
                    </a:p>
                  </a:txBody>
                  <a:tcPr anchor="ctr"/>
                </a:tc>
                <a:extLst>
                  <a:ext uri="{0D108BD9-81ED-4DB2-BD59-A6C34878D82A}">
                    <a16:rowId xmlns:a16="http://schemas.microsoft.com/office/drawing/2014/main" val="3881687314"/>
                  </a:ext>
                </a:extLst>
              </a:tr>
              <a:tr h="492847">
                <a:tc>
                  <a:txBody>
                    <a:bodyPr/>
                    <a:lstStyle/>
                    <a:p>
                      <a:pPr algn="ctr"/>
                      <a:r>
                        <a:rPr lang="en-US" sz="1050" b="1" dirty="0"/>
                        <a:t>Pulse Shaping (PSC) </a:t>
                      </a:r>
                    </a:p>
                  </a:txBody>
                  <a:tcPr anchor="ctr"/>
                </a:tc>
                <a:tc>
                  <a:txBody>
                    <a:bodyPr/>
                    <a:lstStyle/>
                    <a:p>
                      <a:pPr algn="ctr"/>
                      <a:r>
                        <a:rPr lang="en-US" sz="1050" b="1" dirty="0"/>
                        <a:t>140</a:t>
                      </a:r>
                      <a:r>
                        <a:rPr lang="en-US" sz="1050" b="1" baseline="30000" dirty="0"/>
                        <a:t>o</a:t>
                      </a:r>
                      <a:endParaRPr lang="en-US" sz="1050" b="1" dirty="0"/>
                    </a:p>
                  </a:txBody>
                  <a:tcPr anchor="ctr"/>
                </a:tc>
                <a:tc>
                  <a:txBody>
                    <a:bodyPr/>
                    <a:lstStyle/>
                    <a:p>
                      <a:pPr algn="ctr"/>
                      <a:r>
                        <a:rPr lang="en-US" sz="1050" b="1" dirty="0"/>
                        <a:t>50Hz</a:t>
                      </a:r>
                    </a:p>
                  </a:txBody>
                  <a:tcPr anchor="ctr"/>
                </a:tc>
                <a:tc>
                  <a:txBody>
                    <a:bodyPr/>
                    <a:lstStyle/>
                    <a:p>
                      <a:pPr algn="ctr"/>
                      <a:r>
                        <a:rPr lang="en-US" sz="1050" b="1" dirty="0"/>
                        <a:t>2m</a:t>
                      </a:r>
                    </a:p>
                  </a:txBody>
                  <a:tcPr anchor="ctr"/>
                </a:tc>
                <a:extLst>
                  <a:ext uri="{0D108BD9-81ED-4DB2-BD59-A6C34878D82A}">
                    <a16:rowId xmlns:a16="http://schemas.microsoft.com/office/drawing/2014/main" val="3945102519"/>
                  </a:ext>
                </a:extLst>
              </a:tr>
              <a:tr h="492847">
                <a:tc>
                  <a:txBody>
                    <a:bodyPr/>
                    <a:lstStyle/>
                    <a:p>
                      <a:pPr algn="ctr"/>
                      <a:r>
                        <a:rPr lang="en-US" sz="1050" b="1" dirty="0"/>
                        <a:t>Anti Frame Overlap (AOC)</a:t>
                      </a:r>
                    </a:p>
                  </a:txBody>
                  <a:tcPr anchor="ctr"/>
                </a:tc>
                <a:tc>
                  <a:txBody>
                    <a:bodyPr/>
                    <a:lstStyle/>
                    <a:p>
                      <a:pPr algn="ctr"/>
                      <a:r>
                        <a:rPr lang="en-US" sz="1050" b="1" dirty="0"/>
                        <a:t>40</a:t>
                      </a:r>
                      <a:r>
                        <a:rPr lang="en-US" sz="1050" b="1" baseline="30000" dirty="0"/>
                        <a:t>o</a:t>
                      </a:r>
                      <a:endParaRPr lang="en-US" sz="1050" b="1" dirty="0"/>
                    </a:p>
                  </a:txBody>
                  <a:tcPr anchor="ctr"/>
                </a:tc>
                <a:tc>
                  <a:txBody>
                    <a:bodyPr/>
                    <a:lstStyle/>
                    <a:p>
                      <a:pPr algn="ctr"/>
                      <a:r>
                        <a:rPr lang="en-US" sz="1050" b="1" dirty="0"/>
                        <a:t>50Hz</a:t>
                      </a:r>
                    </a:p>
                  </a:txBody>
                  <a:tcPr anchor="ctr"/>
                </a:tc>
                <a:tc>
                  <a:txBody>
                    <a:bodyPr/>
                    <a:lstStyle/>
                    <a:p>
                      <a:pPr algn="ctr"/>
                      <a:r>
                        <a:rPr lang="en-US" sz="1050" b="1" dirty="0"/>
                        <a:t>2.05m</a:t>
                      </a:r>
                    </a:p>
                  </a:txBody>
                  <a:tcPr anchor="ctr"/>
                </a:tc>
                <a:extLst>
                  <a:ext uri="{0D108BD9-81ED-4DB2-BD59-A6C34878D82A}">
                    <a16:rowId xmlns:a16="http://schemas.microsoft.com/office/drawing/2014/main" val="4291978285"/>
                  </a:ext>
                </a:extLst>
              </a:tr>
              <a:tr h="358434">
                <a:tc>
                  <a:txBody>
                    <a:bodyPr/>
                    <a:lstStyle/>
                    <a:p>
                      <a:pPr algn="ctr"/>
                      <a:r>
                        <a:rPr lang="en-US" sz="1050" b="1" dirty="0"/>
                        <a:t>Bandwidth (BC)</a:t>
                      </a:r>
                    </a:p>
                  </a:txBody>
                  <a:tcPr anchor="ctr"/>
                </a:tc>
                <a:tc>
                  <a:txBody>
                    <a:bodyPr/>
                    <a:lstStyle/>
                    <a:p>
                      <a:pPr algn="ctr"/>
                      <a:r>
                        <a:rPr lang="en-US" sz="1050" b="1" dirty="0"/>
                        <a:t>170</a:t>
                      </a:r>
                      <a:r>
                        <a:rPr lang="en-US" sz="1050" b="1" baseline="30000" dirty="0"/>
                        <a:t>o</a:t>
                      </a:r>
                      <a:endParaRPr lang="en-US" sz="1050" b="1" dirty="0"/>
                    </a:p>
                  </a:txBody>
                  <a:tcPr anchor="ctr"/>
                </a:tc>
                <a:tc>
                  <a:txBody>
                    <a:bodyPr/>
                    <a:lstStyle/>
                    <a:p>
                      <a:pPr algn="ctr"/>
                      <a:r>
                        <a:rPr lang="en-US" sz="1050" b="1" dirty="0"/>
                        <a:t>50Hz</a:t>
                      </a:r>
                    </a:p>
                  </a:txBody>
                  <a:tcPr anchor="ctr"/>
                </a:tc>
                <a:tc>
                  <a:txBody>
                    <a:bodyPr/>
                    <a:lstStyle/>
                    <a:p>
                      <a:pPr algn="ctr"/>
                      <a:r>
                        <a:rPr lang="en-US" sz="1050" b="1" dirty="0"/>
                        <a:t>19m</a:t>
                      </a:r>
                    </a:p>
                  </a:txBody>
                  <a:tcPr anchor="ctr"/>
                </a:tc>
                <a:extLst>
                  <a:ext uri="{0D108BD9-81ED-4DB2-BD59-A6C34878D82A}">
                    <a16:rowId xmlns:a16="http://schemas.microsoft.com/office/drawing/2014/main" val="651364193"/>
                  </a:ext>
                </a:extLst>
              </a:tr>
            </a:tbl>
          </a:graphicData>
        </a:graphic>
      </p:graphicFrame>
      <p:pic>
        <p:nvPicPr>
          <p:cNvPr id="49" name="Picture 48" descr="A rainbow colored lines on a white background&#10;&#10;AI-generated content may be incorrect.">
            <a:extLst>
              <a:ext uri="{FF2B5EF4-FFF2-40B4-BE49-F238E27FC236}">
                <a16:creationId xmlns:a16="http://schemas.microsoft.com/office/drawing/2014/main" id="{B02F27A4-4949-F1F0-6849-C63B90B41FE5}"/>
              </a:ext>
            </a:extLst>
          </p:cNvPr>
          <p:cNvPicPr>
            <a:picLocks noChangeAspect="1"/>
          </p:cNvPicPr>
          <p:nvPr/>
        </p:nvPicPr>
        <p:blipFill>
          <a:blip r:embed="rId3"/>
          <a:stretch>
            <a:fillRect/>
          </a:stretch>
        </p:blipFill>
        <p:spPr>
          <a:xfrm>
            <a:off x="5010666" y="816355"/>
            <a:ext cx="6041382" cy="2624259"/>
          </a:xfrm>
          <a:prstGeom prst="rect">
            <a:avLst/>
          </a:prstGeom>
        </p:spPr>
      </p:pic>
      <p:sp>
        <p:nvSpPr>
          <p:cNvPr id="3" name="Slide Number Placeholder 2">
            <a:extLst>
              <a:ext uri="{FF2B5EF4-FFF2-40B4-BE49-F238E27FC236}">
                <a16:creationId xmlns:a16="http://schemas.microsoft.com/office/drawing/2014/main" id="{99A6126C-7BE4-8915-83F7-ACC2BBD20160}"/>
              </a:ext>
            </a:extLst>
          </p:cNvPr>
          <p:cNvSpPr>
            <a:spLocks noGrp="1"/>
          </p:cNvSpPr>
          <p:nvPr>
            <p:ph type="sldNum" sz="quarter" idx="12"/>
          </p:nvPr>
        </p:nvSpPr>
        <p:spPr/>
        <p:txBody>
          <a:bodyPr/>
          <a:lstStyle/>
          <a:p>
            <a:pPr>
              <a:defRPr/>
            </a:pPr>
            <a:fld id="{75F13DEF-92BD-604A-ACD7-BBF50C73AD62}" type="slidenum">
              <a:rPr lang="fr-FR" smtClean="0"/>
              <a:t>11</a:t>
            </a:fld>
            <a:endParaRPr lang="fr-FR"/>
          </a:p>
        </p:txBody>
      </p:sp>
      <p:pic>
        <p:nvPicPr>
          <p:cNvPr id="4" name="Picture 3">
            <a:extLst>
              <a:ext uri="{FF2B5EF4-FFF2-40B4-BE49-F238E27FC236}">
                <a16:creationId xmlns:a16="http://schemas.microsoft.com/office/drawing/2014/main" id="{AF3183B2-DCF3-34A6-B6E2-1D622FED6F59}"/>
              </a:ext>
            </a:extLst>
          </p:cNvPr>
          <p:cNvPicPr>
            <a:picLocks noChangeAspect="1"/>
          </p:cNvPicPr>
          <p:nvPr/>
        </p:nvPicPr>
        <p:blipFill>
          <a:blip r:embed="rId4"/>
          <a:stretch>
            <a:fillRect/>
          </a:stretch>
        </p:blipFill>
        <p:spPr>
          <a:xfrm>
            <a:off x="10402466" y="111071"/>
            <a:ext cx="1682606" cy="677799"/>
          </a:xfrm>
          <a:prstGeom prst="rect">
            <a:avLst/>
          </a:prstGeom>
        </p:spPr>
      </p:pic>
      <p:pic>
        <p:nvPicPr>
          <p:cNvPr id="6" name="Picture 5" descr="A graph of a number of different colored lines&#10;&#10;AI-generated content may be incorrect.">
            <a:extLst>
              <a:ext uri="{FF2B5EF4-FFF2-40B4-BE49-F238E27FC236}">
                <a16:creationId xmlns:a16="http://schemas.microsoft.com/office/drawing/2014/main" id="{2ACAB623-09DB-3BEA-3987-D3A9BB34E108}"/>
              </a:ext>
            </a:extLst>
          </p:cNvPr>
          <p:cNvPicPr>
            <a:picLocks noChangeAspect="1"/>
          </p:cNvPicPr>
          <p:nvPr/>
        </p:nvPicPr>
        <p:blipFill>
          <a:blip r:embed="rId5"/>
          <a:stretch>
            <a:fillRect/>
          </a:stretch>
        </p:blipFill>
        <p:spPr>
          <a:xfrm>
            <a:off x="5897535" y="3468099"/>
            <a:ext cx="4127327" cy="3095495"/>
          </a:xfrm>
          <a:prstGeom prst="rect">
            <a:avLst/>
          </a:prstGeom>
        </p:spPr>
      </p:pic>
    </p:spTree>
    <p:extLst>
      <p:ext uri="{BB962C8B-B14F-4D97-AF65-F5344CB8AC3E}">
        <p14:creationId xmlns:p14="http://schemas.microsoft.com/office/powerpoint/2010/main" val="3983066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0D003-8F03-180E-45E8-7EF652C6FE47}"/>
              </a:ext>
            </a:extLst>
          </p:cNvPr>
          <p:cNvSpPr>
            <a:spLocks noGrp="1"/>
          </p:cNvSpPr>
          <p:nvPr>
            <p:ph type="title"/>
          </p:nvPr>
        </p:nvSpPr>
        <p:spPr/>
        <p:txBody>
          <a:bodyPr/>
          <a:lstStyle/>
          <a:p>
            <a:br>
              <a:rPr lang="en-US" dirty="0"/>
            </a:br>
            <a:r>
              <a:rPr lang="en-US" dirty="0"/>
              <a:t>Resolution degradation</a:t>
            </a:r>
          </a:p>
        </p:txBody>
      </p:sp>
      <p:sp>
        <p:nvSpPr>
          <p:cNvPr id="4" name="Slide Number Placeholder 3">
            <a:extLst>
              <a:ext uri="{FF2B5EF4-FFF2-40B4-BE49-F238E27FC236}">
                <a16:creationId xmlns:a16="http://schemas.microsoft.com/office/drawing/2014/main" id="{02C7416D-CE44-F8A8-8C1E-D142FC93AC67}"/>
              </a:ext>
            </a:extLst>
          </p:cNvPr>
          <p:cNvSpPr>
            <a:spLocks noGrp="1"/>
          </p:cNvSpPr>
          <p:nvPr>
            <p:ph type="sldNum" sz="quarter" idx="12"/>
          </p:nvPr>
        </p:nvSpPr>
        <p:spPr/>
        <p:txBody>
          <a:bodyPr/>
          <a:lstStyle/>
          <a:p>
            <a:pPr>
              <a:defRPr/>
            </a:pPr>
            <a:fld id="{75F13DEF-92BD-604A-ACD7-BBF50C73AD62}" type="slidenum">
              <a:rPr lang="fr-FR" smtClean="0"/>
              <a:t>12</a:t>
            </a:fld>
            <a:endParaRPr lang="fr-FR"/>
          </a:p>
        </p:txBody>
      </p:sp>
      <p:grpSp>
        <p:nvGrpSpPr>
          <p:cNvPr id="5" name="Group 4">
            <a:extLst>
              <a:ext uri="{FF2B5EF4-FFF2-40B4-BE49-F238E27FC236}">
                <a16:creationId xmlns:a16="http://schemas.microsoft.com/office/drawing/2014/main" id="{ACB63ADE-96D8-DDCD-BB5F-726A33EF3A50}"/>
              </a:ext>
            </a:extLst>
          </p:cNvPr>
          <p:cNvGrpSpPr/>
          <p:nvPr/>
        </p:nvGrpSpPr>
        <p:grpSpPr>
          <a:xfrm>
            <a:off x="2252567" y="1471532"/>
            <a:ext cx="7485497" cy="5178524"/>
            <a:chOff x="2507748" y="1814935"/>
            <a:chExt cx="7485497" cy="5178524"/>
          </a:xfrm>
        </p:grpSpPr>
        <p:pic>
          <p:nvPicPr>
            <p:cNvPr id="6" name="Image" descr="Image">
              <a:extLst>
                <a:ext uri="{FF2B5EF4-FFF2-40B4-BE49-F238E27FC236}">
                  <a16:creationId xmlns:a16="http://schemas.microsoft.com/office/drawing/2014/main" id="{C95EDDCC-3252-3663-2ED2-8B7E7E52078C}"/>
                </a:ext>
              </a:extLst>
            </p:cNvPr>
            <p:cNvPicPr>
              <a:picLocks noChangeAspect="1"/>
            </p:cNvPicPr>
            <p:nvPr/>
          </p:nvPicPr>
          <p:blipFill>
            <a:blip r:embed="rId2"/>
            <a:stretch>
              <a:fillRect/>
            </a:stretch>
          </p:blipFill>
          <p:spPr>
            <a:xfrm>
              <a:off x="2507748" y="1814935"/>
              <a:ext cx="7485497" cy="5178524"/>
            </a:xfrm>
            <a:prstGeom prst="rect">
              <a:avLst/>
            </a:prstGeom>
            <a:ln w="12700">
              <a:miter lim="400000"/>
            </a:ln>
          </p:spPr>
        </p:pic>
        <p:sp>
          <p:nvSpPr>
            <p:cNvPr id="7" name="Rectangle">
              <a:extLst>
                <a:ext uri="{FF2B5EF4-FFF2-40B4-BE49-F238E27FC236}">
                  <a16:creationId xmlns:a16="http://schemas.microsoft.com/office/drawing/2014/main" id="{62F335FF-91C4-FABA-3DE5-AF7DCC11911A}"/>
                </a:ext>
              </a:extLst>
            </p:cNvPr>
            <p:cNvSpPr/>
            <p:nvPr/>
          </p:nvSpPr>
          <p:spPr>
            <a:xfrm>
              <a:off x="3356798" y="2137692"/>
              <a:ext cx="662400" cy="3929766"/>
            </a:xfrm>
            <a:prstGeom prst="rect">
              <a:avLst/>
            </a:prstGeom>
            <a:solidFill>
              <a:srgbClr val="00F900">
                <a:alpha val="16216"/>
              </a:srgbClr>
            </a:solidFill>
            <a:ln w="12700">
              <a:solidFill>
                <a:schemeClr val="accent1"/>
              </a:solidFill>
              <a:miter/>
            </a:ln>
            <a:effectLst>
              <a:outerShdw blurRad="63500" dist="19050" dir="5400000" rotWithShape="0">
                <a:srgbClr val="000000">
                  <a:alpha val="63000"/>
                </a:srgbClr>
              </a:outerShdw>
            </a:effectLst>
          </p:spPr>
          <p:txBody>
            <a:bodyPr lIns="45719" rIns="45719" anchor="ctr"/>
            <a:lstStyle/>
            <a:p>
              <a:pPr>
                <a:defRPr>
                  <a:solidFill>
                    <a:srgbClr val="FFFFFF"/>
                  </a:solidFill>
                </a:defRPr>
              </a:pPr>
              <a:endParaRPr/>
            </a:p>
          </p:txBody>
        </p:sp>
      </p:grpSp>
      <p:sp>
        <p:nvSpPr>
          <p:cNvPr id="8" name="τ = 400μs…">
            <a:extLst>
              <a:ext uri="{FF2B5EF4-FFF2-40B4-BE49-F238E27FC236}">
                <a16:creationId xmlns:a16="http://schemas.microsoft.com/office/drawing/2014/main" id="{AF38DF86-B003-0146-CF15-1336B570959F}"/>
              </a:ext>
            </a:extLst>
          </p:cNvPr>
          <p:cNvSpPr txBox="1"/>
          <p:nvPr/>
        </p:nvSpPr>
        <p:spPr>
          <a:xfrm>
            <a:off x="4393667" y="2344738"/>
            <a:ext cx="3391311"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err="1"/>
              <a:t>τ</a:t>
            </a:r>
            <a:r>
              <a:rPr dirty="0"/>
              <a:t> = 400μs </a:t>
            </a:r>
          </a:p>
          <a:p>
            <a:endParaRPr dirty="0"/>
          </a:p>
          <a:p>
            <a:r>
              <a:rPr dirty="0"/>
              <a:t>65% </a:t>
            </a:r>
            <a:r>
              <a:rPr lang="en-US" dirty="0"/>
              <a:t>usable</a:t>
            </a:r>
            <a:endParaRPr dirty="0"/>
          </a:p>
          <a:p>
            <a:r>
              <a:rPr dirty="0"/>
              <a:t>35% </a:t>
            </a:r>
            <a:r>
              <a:rPr lang="en-US" dirty="0"/>
              <a:t>resolution degradation </a:t>
            </a:r>
            <a:r>
              <a:rPr dirty="0"/>
              <a:t>t = 3τ</a:t>
            </a:r>
          </a:p>
        </p:txBody>
      </p:sp>
    </p:spTree>
    <p:extLst>
      <p:ext uri="{BB962C8B-B14F-4D97-AF65-F5344CB8AC3E}">
        <p14:creationId xmlns:p14="http://schemas.microsoft.com/office/powerpoint/2010/main" val="642938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69F96-A4D9-447E-3653-F6C0F5EE6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15EEF-D96D-C01E-845C-10A027EAD7E4}"/>
              </a:ext>
            </a:extLst>
          </p:cNvPr>
          <p:cNvSpPr>
            <a:spLocks noGrp="1"/>
          </p:cNvSpPr>
          <p:nvPr>
            <p:ph type="title"/>
          </p:nvPr>
        </p:nvSpPr>
        <p:spPr>
          <a:xfrm>
            <a:off x="1006137" y="-127919"/>
            <a:ext cx="10515600" cy="1281113"/>
          </a:xfrm>
        </p:spPr>
        <p:txBody>
          <a:bodyPr>
            <a:normAutofit/>
          </a:bodyPr>
          <a:lstStyle/>
          <a:p>
            <a:r>
              <a:rPr lang="en-US" sz="2800" dirty="0"/>
              <a:t>Choppers cascade – 2</a:t>
            </a:r>
            <a:r>
              <a:rPr lang="en-US" sz="2800" baseline="30000" dirty="0"/>
              <a:t>nd</a:t>
            </a:r>
            <a:r>
              <a:rPr lang="en-US" sz="2800" dirty="0"/>
              <a:t>  configuration , 800</a:t>
            </a:r>
            <a:r>
              <a:rPr lang="el-GR" sz="2800" dirty="0"/>
              <a:t>μ</a:t>
            </a:r>
            <a:r>
              <a:rPr lang="en-US" sz="2800" dirty="0"/>
              <a:t>s pulse   </a:t>
            </a:r>
          </a:p>
        </p:txBody>
      </p:sp>
      <p:graphicFrame>
        <p:nvGraphicFramePr>
          <p:cNvPr id="43" name="Table 42">
            <a:extLst>
              <a:ext uri="{FF2B5EF4-FFF2-40B4-BE49-F238E27FC236}">
                <a16:creationId xmlns:a16="http://schemas.microsoft.com/office/drawing/2014/main" id="{3AB20504-65C2-075F-CA1F-0ED2FC780508}"/>
              </a:ext>
            </a:extLst>
          </p:cNvPr>
          <p:cNvGraphicFramePr>
            <a:graphicFrameLocks noGrp="1"/>
          </p:cNvGraphicFramePr>
          <p:nvPr>
            <p:extLst>
              <p:ext uri="{D42A27DB-BD31-4B8C-83A1-F6EECF244321}">
                <p14:modId xmlns:p14="http://schemas.microsoft.com/office/powerpoint/2010/main" val="3012308338"/>
              </p:ext>
            </p:extLst>
          </p:nvPr>
        </p:nvGraphicFramePr>
        <p:xfrm>
          <a:off x="1006137" y="1153194"/>
          <a:ext cx="3631570" cy="2125980"/>
        </p:xfrm>
        <a:graphic>
          <a:graphicData uri="http://schemas.openxmlformats.org/drawingml/2006/table">
            <a:tbl>
              <a:tblPr firstRow="1" bandRow="1">
                <a:tableStyleId>{C083E6E3-FA7D-4D7B-A595-EF9225AFEA82}</a:tableStyleId>
              </a:tblPr>
              <a:tblGrid>
                <a:gridCol w="886759">
                  <a:extLst>
                    <a:ext uri="{9D8B030D-6E8A-4147-A177-3AD203B41FA5}">
                      <a16:colId xmlns:a16="http://schemas.microsoft.com/office/drawing/2014/main" val="3533146547"/>
                    </a:ext>
                  </a:extLst>
                </a:gridCol>
                <a:gridCol w="800088">
                  <a:extLst>
                    <a:ext uri="{9D8B030D-6E8A-4147-A177-3AD203B41FA5}">
                      <a16:colId xmlns:a16="http://schemas.microsoft.com/office/drawing/2014/main" val="2992369334"/>
                    </a:ext>
                  </a:extLst>
                </a:gridCol>
                <a:gridCol w="908258">
                  <a:extLst>
                    <a:ext uri="{9D8B030D-6E8A-4147-A177-3AD203B41FA5}">
                      <a16:colId xmlns:a16="http://schemas.microsoft.com/office/drawing/2014/main" val="816727257"/>
                    </a:ext>
                  </a:extLst>
                </a:gridCol>
                <a:gridCol w="1036465">
                  <a:extLst>
                    <a:ext uri="{9D8B030D-6E8A-4147-A177-3AD203B41FA5}">
                      <a16:colId xmlns:a16="http://schemas.microsoft.com/office/drawing/2014/main" val="237451722"/>
                    </a:ext>
                  </a:extLst>
                </a:gridCol>
              </a:tblGrid>
              <a:tr h="492847">
                <a:tc>
                  <a:txBody>
                    <a:bodyPr/>
                    <a:lstStyle/>
                    <a:p>
                      <a:pPr algn="ctr"/>
                      <a:r>
                        <a:rPr lang="en-US" sz="1050" b="1" u="sng"/>
                        <a:t>Chopper</a:t>
                      </a:r>
                      <a:endParaRPr lang="en-US" sz="1050" b="1" u="sng" dirty="0"/>
                    </a:p>
                  </a:txBody>
                  <a:tcPr anchor="ctr"/>
                </a:tc>
                <a:tc>
                  <a:txBody>
                    <a:bodyPr/>
                    <a:lstStyle/>
                    <a:p>
                      <a:pPr algn="ctr"/>
                      <a:r>
                        <a:rPr lang="en-US" sz="1050" b="1" u="sng" dirty="0"/>
                        <a:t>Opening</a:t>
                      </a:r>
                    </a:p>
                  </a:txBody>
                  <a:tcPr anchor="ctr"/>
                </a:tc>
                <a:tc>
                  <a:txBody>
                    <a:bodyPr/>
                    <a:lstStyle/>
                    <a:p>
                      <a:pPr algn="ctr"/>
                      <a:r>
                        <a:rPr lang="en-US" sz="1050" b="1" u="sng" dirty="0"/>
                        <a:t>Frequency</a:t>
                      </a:r>
                    </a:p>
                  </a:txBody>
                  <a:tcPr anchor="ctr"/>
                </a:tc>
                <a:tc>
                  <a:txBody>
                    <a:bodyPr/>
                    <a:lstStyle/>
                    <a:p>
                      <a:pPr algn="ctr"/>
                      <a:r>
                        <a:rPr lang="en-US" sz="1050" b="1" u="sng" dirty="0"/>
                        <a:t>Distance from the moderator</a:t>
                      </a:r>
                    </a:p>
                  </a:txBody>
                  <a:tcPr anchor="ctr"/>
                </a:tc>
                <a:extLst>
                  <a:ext uri="{0D108BD9-81ED-4DB2-BD59-A6C34878D82A}">
                    <a16:rowId xmlns:a16="http://schemas.microsoft.com/office/drawing/2014/main" val="3881687314"/>
                  </a:ext>
                </a:extLst>
              </a:tr>
              <a:tr h="492847">
                <a:tc>
                  <a:txBody>
                    <a:bodyPr/>
                    <a:lstStyle/>
                    <a:p>
                      <a:pPr algn="ctr"/>
                      <a:r>
                        <a:rPr lang="en-US" sz="1050" b="1" dirty="0"/>
                        <a:t>Pulse Shaping (PSC) </a:t>
                      </a:r>
                    </a:p>
                  </a:txBody>
                  <a:tcPr anchor="ctr"/>
                </a:tc>
                <a:tc>
                  <a:txBody>
                    <a:bodyPr/>
                    <a:lstStyle/>
                    <a:p>
                      <a:pPr algn="ctr"/>
                      <a:r>
                        <a:rPr lang="en-US" sz="1050" b="1" dirty="0"/>
                        <a:t>20</a:t>
                      </a:r>
                      <a:r>
                        <a:rPr lang="en-US" sz="1050" b="1" baseline="30000" dirty="0"/>
                        <a:t>o</a:t>
                      </a:r>
                      <a:endParaRPr lang="en-US" sz="1050" b="1" dirty="0"/>
                    </a:p>
                  </a:txBody>
                  <a:tcPr anchor="ctr"/>
                </a:tc>
                <a:tc>
                  <a:txBody>
                    <a:bodyPr/>
                    <a:lstStyle/>
                    <a:p>
                      <a:pPr algn="ctr"/>
                      <a:r>
                        <a:rPr lang="en-US" sz="1050" b="1" dirty="0"/>
                        <a:t>N*40Hz</a:t>
                      </a:r>
                    </a:p>
                  </a:txBody>
                  <a:tcPr anchor="ctr"/>
                </a:tc>
                <a:tc>
                  <a:txBody>
                    <a:bodyPr/>
                    <a:lstStyle/>
                    <a:p>
                      <a:pPr algn="ctr"/>
                      <a:r>
                        <a:rPr lang="en-US" sz="1050" b="1" dirty="0"/>
                        <a:t>1m</a:t>
                      </a:r>
                    </a:p>
                  </a:txBody>
                  <a:tcPr anchor="ctr"/>
                </a:tc>
                <a:extLst>
                  <a:ext uri="{0D108BD9-81ED-4DB2-BD59-A6C34878D82A}">
                    <a16:rowId xmlns:a16="http://schemas.microsoft.com/office/drawing/2014/main" val="3945102519"/>
                  </a:ext>
                </a:extLst>
              </a:tr>
              <a:tr h="492847">
                <a:tc>
                  <a:txBody>
                    <a:bodyPr/>
                    <a:lstStyle/>
                    <a:p>
                      <a:pPr algn="ctr"/>
                      <a:r>
                        <a:rPr lang="en-US" sz="1050" b="1" dirty="0"/>
                        <a:t>Anti Frame Overlap (AOC)</a:t>
                      </a:r>
                    </a:p>
                  </a:txBody>
                  <a:tcPr anchor="ctr"/>
                </a:tc>
                <a:tc>
                  <a:txBody>
                    <a:bodyPr/>
                    <a:lstStyle/>
                    <a:p>
                      <a:pPr algn="ctr"/>
                      <a:r>
                        <a:rPr lang="en-US" sz="1050" b="1" dirty="0"/>
                        <a:t>20</a:t>
                      </a:r>
                      <a:r>
                        <a:rPr lang="en-US" sz="1050" b="1" baseline="30000" dirty="0"/>
                        <a:t>o</a:t>
                      </a:r>
                      <a:endParaRPr lang="en-US" sz="1050" b="1" dirty="0"/>
                    </a:p>
                  </a:txBody>
                  <a:tcPr anchor="ctr"/>
                </a:tc>
                <a:tc>
                  <a:txBody>
                    <a:bodyPr/>
                    <a:lstStyle/>
                    <a:p>
                      <a:pPr algn="ctr"/>
                      <a:r>
                        <a:rPr lang="en-US" sz="1050" b="1" dirty="0"/>
                        <a:t>40Hz</a:t>
                      </a:r>
                    </a:p>
                  </a:txBody>
                  <a:tcPr anchor="ctr"/>
                </a:tc>
                <a:tc>
                  <a:txBody>
                    <a:bodyPr/>
                    <a:lstStyle/>
                    <a:p>
                      <a:pPr algn="ctr"/>
                      <a:r>
                        <a:rPr lang="en-US" sz="1050" b="1" dirty="0"/>
                        <a:t>1.05m</a:t>
                      </a:r>
                    </a:p>
                  </a:txBody>
                  <a:tcPr anchor="ctr"/>
                </a:tc>
                <a:extLst>
                  <a:ext uri="{0D108BD9-81ED-4DB2-BD59-A6C34878D82A}">
                    <a16:rowId xmlns:a16="http://schemas.microsoft.com/office/drawing/2014/main" val="4291978285"/>
                  </a:ext>
                </a:extLst>
              </a:tr>
              <a:tr h="358434">
                <a:tc>
                  <a:txBody>
                    <a:bodyPr/>
                    <a:lstStyle/>
                    <a:p>
                      <a:pPr algn="ctr"/>
                      <a:r>
                        <a:rPr lang="en-US" sz="1050" b="1" dirty="0"/>
                        <a:t>Bandwidth (BC)</a:t>
                      </a:r>
                    </a:p>
                  </a:txBody>
                  <a:tcPr anchor="ctr"/>
                </a:tc>
                <a:tc>
                  <a:txBody>
                    <a:bodyPr/>
                    <a:lstStyle/>
                    <a:p>
                      <a:pPr algn="ctr"/>
                      <a:r>
                        <a:rPr lang="en-US" sz="1050" b="1" dirty="0"/>
                        <a:t>90</a:t>
                      </a:r>
                      <a:r>
                        <a:rPr lang="en-US" sz="1050" b="1" baseline="30000" dirty="0"/>
                        <a:t>o</a:t>
                      </a:r>
                      <a:endParaRPr lang="en-US" sz="1050" b="1" dirty="0"/>
                    </a:p>
                  </a:txBody>
                  <a:tcPr anchor="ctr"/>
                </a:tc>
                <a:tc>
                  <a:txBody>
                    <a:bodyPr/>
                    <a:lstStyle/>
                    <a:p>
                      <a:pPr algn="ctr"/>
                      <a:r>
                        <a:rPr lang="en-US" sz="1050" b="1" dirty="0"/>
                        <a:t>40Hz</a:t>
                      </a:r>
                    </a:p>
                  </a:txBody>
                  <a:tcPr anchor="ctr"/>
                </a:tc>
                <a:tc>
                  <a:txBody>
                    <a:bodyPr/>
                    <a:lstStyle/>
                    <a:p>
                      <a:pPr algn="ctr"/>
                      <a:r>
                        <a:rPr lang="en-US" sz="1050" b="1" dirty="0"/>
                        <a:t>17m</a:t>
                      </a:r>
                    </a:p>
                  </a:txBody>
                  <a:tcPr anchor="ctr"/>
                </a:tc>
                <a:extLst>
                  <a:ext uri="{0D108BD9-81ED-4DB2-BD59-A6C34878D82A}">
                    <a16:rowId xmlns:a16="http://schemas.microsoft.com/office/drawing/2014/main" val="651364193"/>
                  </a:ext>
                </a:extLst>
              </a:tr>
            </a:tbl>
          </a:graphicData>
        </a:graphic>
      </p:graphicFrame>
      <p:sp>
        <p:nvSpPr>
          <p:cNvPr id="3" name="Slide Number Placeholder 2">
            <a:extLst>
              <a:ext uri="{FF2B5EF4-FFF2-40B4-BE49-F238E27FC236}">
                <a16:creationId xmlns:a16="http://schemas.microsoft.com/office/drawing/2014/main" id="{9532425E-E22D-1D4B-5537-97F2070CBA85}"/>
              </a:ext>
            </a:extLst>
          </p:cNvPr>
          <p:cNvSpPr>
            <a:spLocks noGrp="1"/>
          </p:cNvSpPr>
          <p:nvPr>
            <p:ph type="sldNum" sz="quarter" idx="12"/>
          </p:nvPr>
        </p:nvSpPr>
        <p:spPr/>
        <p:txBody>
          <a:bodyPr/>
          <a:lstStyle/>
          <a:p>
            <a:pPr>
              <a:defRPr/>
            </a:pPr>
            <a:fld id="{75F13DEF-92BD-604A-ACD7-BBF50C73AD62}" type="slidenum">
              <a:rPr lang="fr-FR" smtClean="0"/>
              <a:t>13</a:t>
            </a:fld>
            <a:endParaRPr lang="fr-FR"/>
          </a:p>
        </p:txBody>
      </p:sp>
      <p:pic>
        <p:nvPicPr>
          <p:cNvPr id="6" name="Picture 5" descr="A graph of different colored lines&#10;&#10;AI-generated content may be incorrect.">
            <a:extLst>
              <a:ext uri="{FF2B5EF4-FFF2-40B4-BE49-F238E27FC236}">
                <a16:creationId xmlns:a16="http://schemas.microsoft.com/office/drawing/2014/main" id="{D1552D71-B426-AF73-E4D5-2FEBD42FDAB1}"/>
              </a:ext>
            </a:extLst>
          </p:cNvPr>
          <p:cNvPicPr>
            <a:picLocks noChangeAspect="1"/>
          </p:cNvPicPr>
          <p:nvPr/>
        </p:nvPicPr>
        <p:blipFill>
          <a:blip r:embed="rId5"/>
          <a:stretch>
            <a:fillRect/>
          </a:stretch>
        </p:blipFill>
        <p:spPr>
          <a:xfrm>
            <a:off x="5822065" y="735064"/>
            <a:ext cx="4305784" cy="3229338"/>
          </a:xfrm>
          <a:prstGeom prst="rect">
            <a:avLst/>
          </a:prstGeom>
        </p:spPr>
      </p:pic>
      <p:pic>
        <p:nvPicPr>
          <p:cNvPr id="2054" name="Picture 6">
            <a:extLst>
              <a:ext uri="{FF2B5EF4-FFF2-40B4-BE49-F238E27FC236}">
                <a16:creationId xmlns:a16="http://schemas.microsoft.com/office/drawing/2014/main" id="{55954D68-E347-16AE-D8D2-98D2804CE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8360" y="3964402"/>
            <a:ext cx="3859489" cy="28681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93E0F0-07EC-3598-8CB9-CC4B2B351FC5}"/>
              </a:ext>
            </a:extLst>
          </p:cNvPr>
          <p:cNvSpPr txBox="1"/>
          <p:nvPr/>
        </p:nvSpPr>
        <p:spPr>
          <a:xfrm>
            <a:off x="915468" y="4295387"/>
            <a:ext cx="4397312" cy="369332"/>
          </a:xfrm>
          <a:prstGeom prst="rect">
            <a:avLst/>
          </a:prstGeom>
          <a:noFill/>
        </p:spPr>
        <p:txBody>
          <a:bodyPr wrap="square" rtlCol="0">
            <a:spAutoFit/>
          </a:bodyPr>
          <a:lstStyle/>
          <a:p>
            <a:r>
              <a:rPr lang="en-US" dirty="0"/>
              <a:t>Flux at sample position reduced by 54%  </a:t>
            </a:r>
          </a:p>
        </p:txBody>
      </p:sp>
      <p:pic>
        <p:nvPicPr>
          <p:cNvPr id="10" name="Picture 9">
            <a:extLst>
              <a:ext uri="{FF2B5EF4-FFF2-40B4-BE49-F238E27FC236}">
                <a16:creationId xmlns:a16="http://schemas.microsoft.com/office/drawing/2014/main" id="{1C9782ED-53B9-1613-52A1-2CA0C1C162C9}"/>
              </a:ext>
            </a:extLst>
          </p:cNvPr>
          <p:cNvPicPr>
            <a:picLocks noChangeAspect="1"/>
          </p:cNvPicPr>
          <p:nvPr>
            <p:custDataLst>
              <p:tags r:id="rId1"/>
            </p:custDataLst>
          </p:nvPr>
        </p:nvPicPr>
        <p:blipFill>
          <a:blip r:embed="rId7"/>
          <a:stretch>
            <a:fillRect/>
          </a:stretch>
        </p:blipFill>
        <p:spPr>
          <a:xfrm>
            <a:off x="1035548" y="4741454"/>
            <a:ext cx="2907792" cy="298704"/>
          </a:xfrm>
          <a:prstGeom prst="rect">
            <a:avLst/>
          </a:prstGeom>
        </p:spPr>
      </p:pic>
      <p:sp>
        <p:nvSpPr>
          <p:cNvPr id="11" name="TextBox 10">
            <a:extLst>
              <a:ext uri="{FF2B5EF4-FFF2-40B4-BE49-F238E27FC236}">
                <a16:creationId xmlns:a16="http://schemas.microsoft.com/office/drawing/2014/main" id="{A648DE5A-2B77-9545-A30A-07DC75C821B8}"/>
              </a:ext>
            </a:extLst>
          </p:cNvPr>
          <p:cNvSpPr txBox="1"/>
          <p:nvPr/>
        </p:nvSpPr>
        <p:spPr>
          <a:xfrm>
            <a:off x="915469" y="5187521"/>
            <a:ext cx="2894531" cy="369332"/>
          </a:xfrm>
          <a:prstGeom prst="rect">
            <a:avLst/>
          </a:prstGeom>
          <a:noFill/>
        </p:spPr>
        <p:txBody>
          <a:bodyPr wrap="square" rtlCol="0">
            <a:spAutoFit/>
          </a:bodyPr>
          <a:lstStyle/>
          <a:p>
            <a:r>
              <a:rPr lang="en-US" dirty="0"/>
              <a:t>From:</a:t>
            </a:r>
          </a:p>
        </p:txBody>
      </p:sp>
      <p:pic>
        <p:nvPicPr>
          <p:cNvPr id="15" name="Picture 14">
            <a:extLst>
              <a:ext uri="{FF2B5EF4-FFF2-40B4-BE49-F238E27FC236}">
                <a16:creationId xmlns:a16="http://schemas.microsoft.com/office/drawing/2014/main" id="{D71B3EAE-8DA8-7D20-6DAC-F543B2C1A017}"/>
              </a:ext>
            </a:extLst>
          </p:cNvPr>
          <p:cNvPicPr>
            <a:picLocks noChangeAspect="1"/>
          </p:cNvPicPr>
          <p:nvPr>
            <p:custDataLst>
              <p:tags r:id="rId2"/>
            </p:custDataLst>
          </p:nvPr>
        </p:nvPicPr>
        <p:blipFill>
          <a:blip r:embed="rId8"/>
          <a:stretch>
            <a:fillRect/>
          </a:stretch>
        </p:blipFill>
        <p:spPr>
          <a:xfrm>
            <a:off x="1006137" y="5633587"/>
            <a:ext cx="2779776" cy="298704"/>
          </a:xfrm>
          <a:prstGeom prst="rect">
            <a:avLst/>
          </a:prstGeom>
        </p:spPr>
      </p:pic>
    </p:spTree>
    <p:extLst>
      <p:ext uri="{BB962C8B-B14F-4D97-AF65-F5344CB8AC3E}">
        <p14:creationId xmlns:p14="http://schemas.microsoft.com/office/powerpoint/2010/main" val="1295284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458DF-3B0B-E679-DD44-3D5DC70165B2}"/>
              </a:ext>
            </a:extLst>
          </p:cNvPr>
          <p:cNvSpPr>
            <a:spLocks noGrp="1"/>
          </p:cNvSpPr>
          <p:nvPr>
            <p:ph type="title"/>
          </p:nvPr>
        </p:nvSpPr>
        <p:spPr/>
        <p:txBody>
          <a:bodyPr/>
          <a:lstStyle/>
          <a:p>
            <a:r>
              <a:rPr lang="en-GB" dirty="0"/>
              <a:t>Energy resolution of an indirect geometry TOF instrument</a:t>
            </a:r>
            <a:endParaRPr lang="en-US" dirty="0"/>
          </a:p>
        </p:txBody>
      </p:sp>
      <p:sp>
        <p:nvSpPr>
          <p:cNvPr id="33" name="Rounded Rectangle 32">
            <a:extLst>
              <a:ext uri="{FF2B5EF4-FFF2-40B4-BE49-F238E27FC236}">
                <a16:creationId xmlns:a16="http://schemas.microsoft.com/office/drawing/2014/main" id="{BE87D499-738D-6514-DF8B-B08DB01C28E4}"/>
              </a:ext>
            </a:extLst>
          </p:cNvPr>
          <p:cNvSpPr/>
          <p:nvPr/>
        </p:nvSpPr>
        <p:spPr>
          <a:xfrm>
            <a:off x="3077527" y="3362063"/>
            <a:ext cx="989507" cy="895957"/>
          </a:xfrm>
          <a:prstGeom prst="roundRect">
            <a:avLst/>
          </a:prstGeom>
          <a:noFill/>
          <a:ln w="57150">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34" name="Rounded Rectangle 33">
            <a:extLst>
              <a:ext uri="{FF2B5EF4-FFF2-40B4-BE49-F238E27FC236}">
                <a16:creationId xmlns:a16="http://schemas.microsoft.com/office/drawing/2014/main" id="{72B45D04-B7D1-467B-C006-C634C0B43578}"/>
              </a:ext>
            </a:extLst>
          </p:cNvPr>
          <p:cNvSpPr/>
          <p:nvPr/>
        </p:nvSpPr>
        <p:spPr>
          <a:xfrm>
            <a:off x="6278339" y="3406917"/>
            <a:ext cx="989508" cy="839289"/>
          </a:xfrm>
          <a:prstGeom prst="roundRect">
            <a:avLst/>
          </a:prstGeom>
          <a:noFill/>
          <a:ln w="57150">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p>
        </p:txBody>
      </p:sp>
      <p:grpSp>
        <p:nvGrpSpPr>
          <p:cNvPr id="37" name="Group 36">
            <a:extLst>
              <a:ext uri="{FF2B5EF4-FFF2-40B4-BE49-F238E27FC236}">
                <a16:creationId xmlns:a16="http://schemas.microsoft.com/office/drawing/2014/main" id="{257CC4F3-83C9-1CAD-658E-C470DE8E7A73}"/>
              </a:ext>
            </a:extLst>
          </p:cNvPr>
          <p:cNvGrpSpPr/>
          <p:nvPr/>
        </p:nvGrpSpPr>
        <p:grpSpPr>
          <a:xfrm>
            <a:off x="1085410" y="1977114"/>
            <a:ext cx="10166522" cy="3595914"/>
            <a:chOff x="1085410" y="1977114"/>
            <a:chExt cx="10166522" cy="3595914"/>
          </a:xfrm>
        </p:grpSpPr>
        <p:grpSp>
          <p:nvGrpSpPr>
            <p:cNvPr id="16" name="Group 15">
              <a:extLst>
                <a:ext uri="{FF2B5EF4-FFF2-40B4-BE49-F238E27FC236}">
                  <a16:creationId xmlns:a16="http://schemas.microsoft.com/office/drawing/2014/main" id="{9F339416-37AB-A84D-25F1-5995C1070960}"/>
                </a:ext>
              </a:extLst>
            </p:cNvPr>
            <p:cNvGrpSpPr/>
            <p:nvPr/>
          </p:nvGrpSpPr>
          <p:grpSpPr>
            <a:xfrm>
              <a:off x="1085410" y="1977114"/>
              <a:ext cx="10166522" cy="3595914"/>
              <a:chOff x="700400" y="1438100"/>
              <a:chExt cx="7934225" cy="2674800"/>
            </a:xfrm>
          </p:grpSpPr>
          <p:cxnSp>
            <p:nvCxnSpPr>
              <p:cNvPr id="17" name="Google Shape;265;p27">
                <a:extLst>
                  <a:ext uri="{FF2B5EF4-FFF2-40B4-BE49-F238E27FC236}">
                    <a16:creationId xmlns:a16="http://schemas.microsoft.com/office/drawing/2014/main" id="{0A68A5E2-4FCA-A39D-7999-FC58D0A93C20}"/>
                  </a:ext>
                </a:extLst>
              </p:cNvPr>
              <p:cNvCxnSpPr/>
              <p:nvPr/>
            </p:nvCxnSpPr>
            <p:spPr>
              <a:xfrm rot="10800000" flipH="1">
                <a:off x="6191175" y="2101250"/>
                <a:ext cx="149400" cy="501000"/>
              </a:xfrm>
              <a:prstGeom prst="straightConnector1">
                <a:avLst/>
              </a:prstGeom>
              <a:noFill/>
              <a:ln w="9525" cap="flat" cmpd="sng">
                <a:solidFill>
                  <a:schemeClr val="dk2"/>
                </a:solidFill>
                <a:prstDash val="solid"/>
                <a:round/>
                <a:headEnd type="none" w="med" len="med"/>
                <a:tailEnd type="stealth" w="med" len="med"/>
              </a:ln>
            </p:spPr>
          </p:cxnSp>
          <p:grpSp>
            <p:nvGrpSpPr>
              <p:cNvPr id="18" name="Group 17">
                <a:extLst>
                  <a:ext uri="{FF2B5EF4-FFF2-40B4-BE49-F238E27FC236}">
                    <a16:creationId xmlns:a16="http://schemas.microsoft.com/office/drawing/2014/main" id="{F7913648-3565-BDAE-332B-BE03737421B7}"/>
                  </a:ext>
                </a:extLst>
              </p:cNvPr>
              <p:cNvGrpSpPr/>
              <p:nvPr/>
            </p:nvGrpSpPr>
            <p:grpSpPr>
              <a:xfrm>
                <a:off x="700400" y="1438100"/>
                <a:ext cx="7934225" cy="2674800"/>
                <a:chOff x="700400" y="1438100"/>
                <a:chExt cx="7934225" cy="2674800"/>
              </a:xfrm>
            </p:grpSpPr>
            <p:sp>
              <p:nvSpPr>
                <p:cNvPr id="19" name="Google Shape;267;p27">
                  <a:extLst>
                    <a:ext uri="{FF2B5EF4-FFF2-40B4-BE49-F238E27FC236}">
                      <a16:creationId xmlns:a16="http://schemas.microsoft.com/office/drawing/2014/main" id="{3A96B73D-15D3-7AA3-7834-75778E9EB8A5}"/>
                    </a:ext>
                  </a:extLst>
                </p:cNvPr>
                <p:cNvSpPr txBox="1"/>
                <p:nvPr/>
              </p:nvSpPr>
              <p:spPr>
                <a:xfrm>
                  <a:off x="6421525" y="3590600"/>
                  <a:ext cx="2213100" cy="5223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2"/>
                    </a:buClr>
                    <a:buSzPts val="1200"/>
                    <a:buChar char="●"/>
                  </a:pPr>
                  <a:r>
                    <a:rPr lang="en-GB" sz="1400" dirty="0">
                      <a:solidFill>
                        <a:schemeClr val="dk2"/>
                      </a:solidFill>
                    </a:rPr>
                    <a:t>Angular spread due to sample size</a:t>
                  </a:r>
                  <a:endParaRPr sz="1400" dirty="0">
                    <a:solidFill>
                      <a:schemeClr val="dk2"/>
                    </a:solidFill>
                  </a:endParaRPr>
                </a:p>
                <a:p>
                  <a:pPr marL="457200" lvl="0" indent="0" algn="l" rtl="0">
                    <a:spcBef>
                      <a:spcPts val="0"/>
                    </a:spcBef>
                    <a:spcAft>
                      <a:spcPts val="0"/>
                    </a:spcAft>
                    <a:buNone/>
                  </a:pPr>
                  <a:endParaRPr sz="1400" dirty="0">
                    <a:solidFill>
                      <a:schemeClr val="dk2"/>
                    </a:solidFill>
                  </a:endParaRPr>
                </a:p>
                <a:p>
                  <a:pPr marL="0" lvl="0" indent="0" algn="l" rtl="0">
                    <a:spcBef>
                      <a:spcPts val="0"/>
                    </a:spcBef>
                    <a:spcAft>
                      <a:spcPts val="0"/>
                    </a:spcAft>
                    <a:buNone/>
                  </a:pPr>
                  <a:endParaRPr sz="1400" dirty="0">
                    <a:solidFill>
                      <a:schemeClr val="dk2"/>
                    </a:solidFill>
                  </a:endParaRPr>
                </a:p>
              </p:txBody>
            </p:sp>
            <p:grpSp>
              <p:nvGrpSpPr>
                <p:cNvPr id="20" name="Group 19">
                  <a:extLst>
                    <a:ext uri="{FF2B5EF4-FFF2-40B4-BE49-F238E27FC236}">
                      <a16:creationId xmlns:a16="http://schemas.microsoft.com/office/drawing/2014/main" id="{CFC0693A-AC9B-163F-0F5D-E4D3C7E8EBDB}"/>
                    </a:ext>
                  </a:extLst>
                </p:cNvPr>
                <p:cNvGrpSpPr/>
                <p:nvPr/>
              </p:nvGrpSpPr>
              <p:grpSpPr>
                <a:xfrm>
                  <a:off x="700400" y="1438100"/>
                  <a:ext cx="7537007" cy="2348938"/>
                  <a:chOff x="700400" y="1438100"/>
                  <a:chExt cx="7537007" cy="2348938"/>
                </a:xfrm>
              </p:grpSpPr>
              <p:sp>
                <p:nvSpPr>
                  <p:cNvPr id="21" name="Google Shape;264;p27">
                    <a:extLst>
                      <a:ext uri="{FF2B5EF4-FFF2-40B4-BE49-F238E27FC236}">
                        <a16:creationId xmlns:a16="http://schemas.microsoft.com/office/drawing/2014/main" id="{8EAFA82E-7813-9E3A-AE1E-429483080EAF}"/>
                      </a:ext>
                    </a:extLst>
                  </p:cNvPr>
                  <p:cNvSpPr txBox="1"/>
                  <p:nvPr/>
                </p:nvSpPr>
                <p:spPr>
                  <a:xfrm>
                    <a:off x="4108700" y="3441438"/>
                    <a:ext cx="2213100" cy="3456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chemeClr val="dk2"/>
                      </a:buClr>
                      <a:buSzPts val="1300"/>
                      <a:buChar char="●"/>
                    </a:pPr>
                    <a:r>
                      <a:rPr lang="en-GB" sz="1400" dirty="0">
                        <a:solidFill>
                          <a:schemeClr val="dk2"/>
                        </a:solidFill>
                      </a:rPr>
                      <a:t>Detector thickness</a:t>
                    </a:r>
                    <a:endParaRPr sz="1400" dirty="0">
                      <a:solidFill>
                        <a:schemeClr val="dk2"/>
                      </a:solidFill>
                    </a:endParaRPr>
                  </a:p>
                  <a:p>
                    <a:pPr marL="457200" lvl="0" indent="-311150" algn="l" rtl="0">
                      <a:spcBef>
                        <a:spcPts val="0"/>
                      </a:spcBef>
                      <a:spcAft>
                        <a:spcPts val="0"/>
                      </a:spcAft>
                      <a:buClr>
                        <a:schemeClr val="dk2"/>
                      </a:buClr>
                      <a:buSzPts val="1300"/>
                      <a:buChar char="●"/>
                    </a:pPr>
                    <a:r>
                      <a:rPr lang="en-GB" sz="1400" dirty="0">
                        <a:solidFill>
                          <a:schemeClr val="dk2"/>
                        </a:solidFill>
                      </a:rPr>
                      <a:t>Sample size </a:t>
                    </a:r>
                    <a:endParaRPr sz="1400" dirty="0">
                      <a:solidFill>
                        <a:schemeClr val="dk2"/>
                      </a:solidFill>
                    </a:endParaRPr>
                  </a:p>
                </p:txBody>
              </p:sp>
              <p:grpSp>
                <p:nvGrpSpPr>
                  <p:cNvPr id="22" name="Group 21">
                    <a:extLst>
                      <a:ext uri="{FF2B5EF4-FFF2-40B4-BE49-F238E27FC236}">
                        <a16:creationId xmlns:a16="http://schemas.microsoft.com/office/drawing/2014/main" id="{9FF568BF-C011-BCB3-7B88-BD03BBC025A8}"/>
                      </a:ext>
                    </a:extLst>
                  </p:cNvPr>
                  <p:cNvGrpSpPr/>
                  <p:nvPr/>
                </p:nvGrpSpPr>
                <p:grpSpPr>
                  <a:xfrm>
                    <a:off x="700400" y="1438100"/>
                    <a:ext cx="7537007" cy="2281375"/>
                    <a:chOff x="700400" y="1438100"/>
                    <a:chExt cx="7537007" cy="2281375"/>
                  </a:xfrm>
                </p:grpSpPr>
                <p:sp>
                  <p:nvSpPr>
                    <p:cNvPr id="23" name="Google Shape;262;p27">
                      <a:extLst>
                        <a:ext uri="{FF2B5EF4-FFF2-40B4-BE49-F238E27FC236}">
                          <a16:creationId xmlns:a16="http://schemas.microsoft.com/office/drawing/2014/main" id="{BFA83D9D-8E75-CD31-8DCB-C8CFFDDE0334}"/>
                        </a:ext>
                      </a:extLst>
                    </p:cNvPr>
                    <p:cNvSpPr txBox="1"/>
                    <p:nvPr/>
                  </p:nvSpPr>
                  <p:spPr>
                    <a:xfrm>
                      <a:off x="3978075" y="1636013"/>
                      <a:ext cx="2213100" cy="3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200"/>
                        </a:spcAft>
                        <a:buNone/>
                      </a:pPr>
                      <a:r>
                        <a:rPr lang="en-GB" sz="1400" dirty="0">
                          <a:solidFill>
                            <a:schemeClr val="dk2"/>
                          </a:solidFill>
                        </a:rPr>
                        <a:t>moderator depth</a:t>
                      </a:r>
                      <a:endParaRPr sz="200" dirty="0">
                        <a:solidFill>
                          <a:schemeClr val="dk2"/>
                        </a:solidFill>
                      </a:endParaRPr>
                    </a:p>
                  </p:txBody>
                </p:sp>
                <p:grpSp>
                  <p:nvGrpSpPr>
                    <p:cNvPr id="24" name="Group 23">
                      <a:extLst>
                        <a:ext uri="{FF2B5EF4-FFF2-40B4-BE49-F238E27FC236}">
                          <a16:creationId xmlns:a16="http://schemas.microsoft.com/office/drawing/2014/main" id="{97020580-F8D6-2109-2EF2-116E23A13406}"/>
                        </a:ext>
                      </a:extLst>
                    </p:cNvPr>
                    <p:cNvGrpSpPr/>
                    <p:nvPr/>
                  </p:nvGrpSpPr>
                  <p:grpSpPr>
                    <a:xfrm>
                      <a:off x="700400" y="1438100"/>
                      <a:ext cx="7537007" cy="2281375"/>
                      <a:chOff x="700400" y="1438100"/>
                      <a:chExt cx="7537007" cy="2281375"/>
                    </a:xfrm>
                  </p:grpSpPr>
                  <p:sp>
                    <p:nvSpPr>
                      <p:cNvPr id="25" name="Google Shape;260;p27">
                        <a:extLst>
                          <a:ext uri="{FF2B5EF4-FFF2-40B4-BE49-F238E27FC236}">
                            <a16:creationId xmlns:a16="http://schemas.microsoft.com/office/drawing/2014/main" id="{E2B33662-30B0-1C25-F8EA-910F6DBCF083}"/>
                          </a:ext>
                        </a:extLst>
                      </p:cNvPr>
                      <p:cNvSpPr txBox="1"/>
                      <p:nvPr/>
                    </p:nvSpPr>
                    <p:spPr>
                      <a:xfrm>
                        <a:off x="700400" y="1438100"/>
                        <a:ext cx="3408300" cy="8685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2"/>
                          </a:buClr>
                          <a:buSzPts val="1200"/>
                          <a:buChar char="●"/>
                        </a:pPr>
                        <a:r>
                          <a:rPr lang="en-GB" sz="1400" dirty="0">
                            <a:solidFill>
                              <a:schemeClr val="dk2"/>
                            </a:solidFill>
                          </a:rPr>
                          <a:t>Moderator pulse </a:t>
                        </a:r>
                        <a:endParaRPr sz="1400" dirty="0">
                          <a:solidFill>
                            <a:schemeClr val="dk2"/>
                          </a:solidFill>
                        </a:endParaRPr>
                      </a:p>
                      <a:p>
                        <a:pPr marL="457200" lvl="0" indent="-304800" algn="l" rtl="0">
                          <a:spcBef>
                            <a:spcPts val="0"/>
                          </a:spcBef>
                          <a:spcAft>
                            <a:spcPts val="0"/>
                          </a:spcAft>
                          <a:buClr>
                            <a:schemeClr val="dk2"/>
                          </a:buClr>
                          <a:buSzPts val="1200"/>
                          <a:buChar char="●"/>
                        </a:pPr>
                        <a:r>
                          <a:rPr lang="en-GB" sz="1400" dirty="0">
                            <a:solidFill>
                              <a:schemeClr val="dk2"/>
                            </a:solidFill>
                          </a:rPr>
                          <a:t>Passing thought the guide - minimum and maximum number of reflections </a:t>
                        </a:r>
                        <a:endParaRPr sz="1400" dirty="0">
                          <a:solidFill>
                            <a:schemeClr val="dk2"/>
                          </a:solidFill>
                        </a:endParaRPr>
                      </a:p>
                      <a:p>
                        <a:pPr marL="457200" lvl="0" indent="-304800" algn="l" rtl="0">
                          <a:spcBef>
                            <a:spcPts val="0"/>
                          </a:spcBef>
                          <a:spcAft>
                            <a:spcPts val="0"/>
                          </a:spcAft>
                          <a:buClr>
                            <a:schemeClr val="dk2"/>
                          </a:buClr>
                          <a:buSzPts val="1200"/>
                          <a:buChar char="●"/>
                        </a:pPr>
                        <a:r>
                          <a:rPr lang="en-GB" sz="1400" dirty="0">
                            <a:solidFill>
                              <a:schemeClr val="dk2"/>
                            </a:solidFill>
                          </a:rPr>
                          <a:t>Sample size </a:t>
                        </a:r>
                        <a:endParaRPr sz="1400" dirty="0">
                          <a:solidFill>
                            <a:schemeClr val="dk2"/>
                          </a:solidFill>
                        </a:endParaRPr>
                      </a:p>
                      <a:p>
                        <a:pPr marL="0" lvl="0" indent="0" algn="l" rtl="0">
                          <a:spcBef>
                            <a:spcPts val="1200"/>
                          </a:spcBef>
                          <a:spcAft>
                            <a:spcPts val="0"/>
                          </a:spcAft>
                          <a:buNone/>
                        </a:pPr>
                        <a:endParaRPr sz="200" dirty="0">
                          <a:solidFill>
                            <a:schemeClr val="dk2"/>
                          </a:solidFill>
                        </a:endParaRPr>
                      </a:p>
                    </p:txBody>
                  </p:sp>
                  <p:grpSp>
                    <p:nvGrpSpPr>
                      <p:cNvPr id="26" name="Group 25">
                        <a:extLst>
                          <a:ext uri="{FF2B5EF4-FFF2-40B4-BE49-F238E27FC236}">
                            <a16:creationId xmlns:a16="http://schemas.microsoft.com/office/drawing/2014/main" id="{65564CBA-047C-51F2-0CE9-F5BAFDE2F52A}"/>
                          </a:ext>
                        </a:extLst>
                      </p:cNvPr>
                      <p:cNvGrpSpPr/>
                      <p:nvPr/>
                    </p:nvGrpSpPr>
                    <p:grpSpPr>
                      <a:xfrm>
                        <a:off x="2343850" y="1825297"/>
                        <a:ext cx="5893557" cy="1894178"/>
                        <a:chOff x="2343850" y="1825297"/>
                        <a:chExt cx="5893557" cy="1894178"/>
                      </a:xfrm>
                    </p:grpSpPr>
                    <p:cxnSp>
                      <p:nvCxnSpPr>
                        <p:cNvPr id="28" name="Google Shape;259;p27">
                          <a:extLst>
                            <a:ext uri="{FF2B5EF4-FFF2-40B4-BE49-F238E27FC236}">
                              <a16:creationId xmlns:a16="http://schemas.microsoft.com/office/drawing/2014/main" id="{A0315F7C-9E32-F3C5-4ABA-A49143B0C62D}"/>
                            </a:ext>
                          </a:extLst>
                        </p:cNvPr>
                        <p:cNvCxnSpPr/>
                        <p:nvPr/>
                      </p:nvCxnSpPr>
                      <p:spPr>
                        <a:xfrm rot="10800000">
                          <a:off x="2343850" y="2119700"/>
                          <a:ext cx="205500" cy="495000"/>
                        </a:xfrm>
                        <a:prstGeom prst="straightConnector1">
                          <a:avLst/>
                        </a:prstGeom>
                        <a:noFill/>
                        <a:ln w="9525" cap="flat" cmpd="sng">
                          <a:solidFill>
                            <a:schemeClr val="dk2"/>
                          </a:solidFill>
                          <a:prstDash val="solid"/>
                          <a:round/>
                          <a:headEnd type="none" w="med" len="med"/>
                          <a:tailEnd type="stealth" w="med" len="med"/>
                        </a:ln>
                      </p:spPr>
                    </p:cxnSp>
                    <p:cxnSp>
                      <p:nvCxnSpPr>
                        <p:cNvPr id="29" name="Google Shape;261;p27">
                          <a:extLst>
                            <a:ext uri="{FF2B5EF4-FFF2-40B4-BE49-F238E27FC236}">
                              <a16:creationId xmlns:a16="http://schemas.microsoft.com/office/drawing/2014/main" id="{AB29218E-FCEA-E423-CB0F-E4828BD7DE32}"/>
                            </a:ext>
                          </a:extLst>
                        </p:cNvPr>
                        <p:cNvCxnSpPr/>
                        <p:nvPr/>
                      </p:nvCxnSpPr>
                      <p:spPr>
                        <a:xfrm rot="10800000" flipH="1">
                          <a:off x="3850350" y="1886275"/>
                          <a:ext cx="454500" cy="841800"/>
                        </a:xfrm>
                        <a:prstGeom prst="straightConnector1">
                          <a:avLst/>
                        </a:prstGeom>
                        <a:noFill/>
                        <a:ln w="9525" cap="flat" cmpd="sng">
                          <a:solidFill>
                            <a:schemeClr val="dk2"/>
                          </a:solidFill>
                          <a:prstDash val="solid"/>
                          <a:round/>
                          <a:headEnd type="none" w="med" len="med"/>
                          <a:tailEnd type="stealth" w="med" len="med"/>
                        </a:ln>
                      </p:spPr>
                    </p:cxnSp>
                    <p:cxnSp>
                      <p:nvCxnSpPr>
                        <p:cNvPr id="30" name="Google Shape;263;p27">
                          <a:extLst>
                            <a:ext uri="{FF2B5EF4-FFF2-40B4-BE49-F238E27FC236}">
                              <a16:creationId xmlns:a16="http://schemas.microsoft.com/office/drawing/2014/main" id="{735EA988-5E81-D90B-6390-06DED35DA9EA}"/>
                            </a:ext>
                          </a:extLst>
                        </p:cNvPr>
                        <p:cNvCxnSpPr/>
                        <p:nvPr/>
                      </p:nvCxnSpPr>
                      <p:spPr>
                        <a:xfrm flipH="1">
                          <a:off x="4807700" y="2933500"/>
                          <a:ext cx="180300" cy="624300"/>
                        </a:xfrm>
                        <a:prstGeom prst="straightConnector1">
                          <a:avLst/>
                        </a:prstGeom>
                        <a:noFill/>
                        <a:ln w="9525" cap="flat" cmpd="sng">
                          <a:solidFill>
                            <a:schemeClr val="dk2"/>
                          </a:solidFill>
                          <a:prstDash val="solid"/>
                          <a:round/>
                          <a:headEnd type="none" w="med" len="med"/>
                          <a:tailEnd type="stealth" w="med" len="med"/>
                        </a:ln>
                      </p:spPr>
                    </p:cxnSp>
                    <p:sp>
                      <p:nvSpPr>
                        <p:cNvPr id="31" name="Google Shape;266;p27">
                          <a:extLst>
                            <a:ext uri="{FF2B5EF4-FFF2-40B4-BE49-F238E27FC236}">
                              <a16:creationId xmlns:a16="http://schemas.microsoft.com/office/drawing/2014/main" id="{CA125E34-746B-3A46-5A2B-81E6D0D74E1B}"/>
                            </a:ext>
                          </a:extLst>
                        </p:cNvPr>
                        <p:cNvSpPr txBox="1"/>
                        <p:nvPr/>
                      </p:nvSpPr>
                      <p:spPr>
                        <a:xfrm>
                          <a:off x="5752149" y="1825297"/>
                          <a:ext cx="2485258" cy="3949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dirty="0">
                              <a:solidFill>
                                <a:schemeClr val="dk2"/>
                              </a:solidFill>
                            </a:rPr>
                            <a:t>Analyser lattice spacing</a:t>
                          </a:r>
                          <a:endParaRPr sz="1400" dirty="0">
                            <a:solidFill>
                              <a:schemeClr val="dk2"/>
                            </a:solidFill>
                          </a:endParaRPr>
                        </a:p>
                        <a:p>
                          <a:pPr marL="0" lvl="0" indent="0" algn="l" rtl="0">
                            <a:spcBef>
                              <a:spcPts val="1200"/>
                            </a:spcBef>
                            <a:spcAft>
                              <a:spcPts val="0"/>
                            </a:spcAft>
                            <a:buNone/>
                          </a:pPr>
                          <a:endParaRPr sz="1400" dirty="0">
                            <a:solidFill>
                              <a:schemeClr val="dk2"/>
                            </a:solidFill>
                          </a:endParaRPr>
                        </a:p>
                      </p:txBody>
                    </p:sp>
                    <p:cxnSp>
                      <p:nvCxnSpPr>
                        <p:cNvPr id="32" name="Google Shape;268;p27">
                          <a:extLst>
                            <a:ext uri="{FF2B5EF4-FFF2-40B4-BE49-F238E27FC236}">
                              <a16:creationId xmlns:a16="http://schemas.microsoft.com/office/drawing/2014/main" id="{B4ECA433-5777-84C2-57C2-792289EC2372}"/>
                            </a:ext>
                          </a:extLst>
                        </p:cNvPr>
                        <p:cNvCxnSpPr/>
                        <p:nvPr/>
                      </p:nvCxnSpPr>
                      <p:spPr>
                        <a:xfrm flipH="1">
                          <a:off x="7382625" y="2997675"/>
                          <a:ext cx="21600" cy="721800"/>
                        </a:xfrm>
                        <a:prstGeom prst="straightConnector1">
                          <a:avLst/>
                        </a:prstGeom>
                        <a:noFill/>
                        <a:ln w="9525" cap="flat" cmpd="sng">
                          <a:solidFill>
                            <a:schemeClr val="dk2"/>
                          </a:solidFill>
                          <a:prstDash val="solid"/>
                          <a:round/>
                          <a:headEnd type="none" w="med" len="med"/>
                          <a:tailEnd type="stealth" w="med" len="med"/>
                        </a:ln>
                      </p:spPr>
                    </p:cxnSp>
                  </p:grpSp>
                </p:grpSp>
              </p:grpSp>
            </p:grpSp>
          </p:grpSp>
        </p:grpSp>
        <p:pic>
          <p:nvPicPr>
            <p:cNvPr id="36" name="Picture 35">
              <a:extLst>
                <a:ext uri="{FF2B5EF4-FFF2-40B4-BE49-F238E27FC236}">
                  <a16:creationId xmlns:a16="http://schemas.microsoft.com/office/drawing/2014/main" id="{5AAACB07-7933-BBE3-0451-B70D8A7D1CB3}"/>
                </a:ext>
              </a:extLst>
            </p:cNvPr>
            <p:cNvPicPr>
              <a:picLocks noChangeAspect="1"/>
            </p:cNvPicPr>
            <p:nvPr>
              <p:custDataLst>
                <p:tags r:id="rId1"/>
              </p:custDataLst>
            </p:nvPr>
          </p:nvPicPr>
          <p:blipFill>
            <a:blip r:embed="rId4"/>
            <a:stretch>
              <a:fillRect/>
            </a:stretch>
          </p:blipFill>
          <p:spPr>
            <a:xfrm>
              <a:off x="1312091" y="3475573"/>
              <a:ext cx="9044432" cy="757936"/>
            </a:xfrm>
            <a:prstGeom prst="rect">
              <a:avLst/>
            </a:prstGeom>
          </p:spPr>
        </p:pic>
      </p:grpSp>
      <p:sp>
        <p:nvSpPr>
          <p:cNvPr id="3" name="Rounded Rectangle 2">
            <a:extLst>
              <a:ext uri="{FF2B5EF4-FFF2-40B4-BE49-F238E27FC236}">
                <a16:creationId xmlns:a16="http://schemas.microsoft.com/office/drawing/2014/main" id="{B18C8427-9802-FA22-C939-EA262940EED2}"/>
              </a:ext>
            </a:extLst>
          </p:cNvPr>
          <p:cNvSpPr/>
          <p:nvPr/>
        </p:nvSpPr>
        <p:spPr>
          <a:xfrm>
            <a:off x="8750654" y="3418731"/>
            <a:ext cx="1321814" cy="839289"/>
          </a:xfrm>
          <a:prstGeom prst="roundRect">
            <a:avLst/>
          </a:prstGeom>
          <a:noFill/>
          <a:ln w="57150">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 name="Slide Number Placeholder 3">
            <a:extLst>
              <a:ext uri="{FF2B5EF4-FFF2-40B4-BE49-F238E27FC236}">
                <a16:creationId xmlns:a16="http://schemas.microsoft.com/office/drawing/2014/main" id="{BD0BEDC3-A1F6-5662-A56F-318C237BDBC0}"/>
              </a:ext>
            </a:extLst>
          </p:cNvPr>
          <p:cNvSpPr>
            <a:spLocks noGrp="1"/>
          </p:cNvSpPr>
          <p:nvPr>
            <p:ph type="sldNum" sz="quarter" idx="12"/>
          </p:nvPr>
        </p:nvSpPr>
        <p:spPr/>
        <p:txBody>
          <a:bodyPr/>
          <a:lstStyle/>
          <a:p>
            <a:pPr>
              <a:defRPr/>
            </a:pPr>
            <a:fld id="{75F13DEF-92BD-604A-ACD7-BBF50C73AD62}" type="slidenum">
              <a:rPr lang="fr-FR" smtClean="0"/>
              <a:t>14</a:t>
            </a:fld>
            <a:endParaRPr lang="fr-FR"/>
          </a:p>
        </p:txBody>
      </p:sp>
    </p:spTree>
    <p:extLst>
      <p:ext uri="{BB962C8B-B14F-4D97-AF65-F5344CB8AC3E}">
        <p14:creationId xmlns:p14="http://schemas.microsoft.com/office/powerpoint/2010/main" val="387871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1EF82-8CC7-1C09-5689-1BA7B6F78645}"/>
              </a:ext>
            </a:extLst>
          </p:cNvPr>
          <p:cNvSpPr>
            <a:spLocks noGrp="1"/>
          </p:cNvSpPr>
          <p:nvPr>
            <p:ph type="title"/>
          </p:nvPr>
        </p:nvSpPr>
        <p:spPr/>
        <p:txBody>
          <a:bodyPr/>
          <a:lstStyle/>
          <a:p>
            <a:r>
              <a:rPr lang="en-GB" dirty="0"/>
              <a:t>Energy resolution – methodology</a:t>
            </a:r>
            <a:endParaRPr lang="en-US" dirty="0"/>
          </a:p>
        </p:txBody>
      </p:sp>
      <p:sp>
        <p:nvSpPr>
          <p:cNvPr id="3" name="Slide Number Placeholder 2">
            <a:extLst>
              <a:ext uri="{FF2B5EF4-FFF2-40B4-BE49-F238E27FC236}">
                <a16:creationId xmlns:a16="http://schemas.microsoft.com/office/drawing/2014/main" id="{600CE235-5360-7286-49F4-D079C6F5F58D}"/>
              </a:ext>
            </a:extLst>
          </p:cNvPr>
          <p:cNvSpPr>
            <a:spLocks noGrp="1"/>
          </p:cNvSpPr>
          <p:nvPr>
            <p:ph type="sldNum" sz="quarter" idx="12"/>
          </p:nvPr>
        </p:nvSpPr>
        <p:spPr>
          <a:xfrm>
            <a:off x="9330127" y="6383467"/>
            <a:ext cx="2743200" cy="365125"/>
          </a:xfrm>
        </p:spPr>
        <p:txBody>
          <a:bodyPr/>
          <a:lstStyle/>
          <a:p>
            <a:pPr>
              <a:defRPr/>
            </a:pPr>
            <a:fld id="{75F13DEF-92BD-604A-ACD7-BBF50C73AD62}" type="slidenum">
              <a:rPr lang="fr-FR" smtClean="0"/>
              <a:t>15</a:t>
            </a:fld>
            <a:endParaRPr lang="fr-FR" dirty="0"/>
          </a:p>
        </p:txBody>
      </p:sp>
      <p:sp>
        <p:nvSpPr>
          <p:cNvPr id="4" name="TextBox 3">
            <a:extLst>
              <a:ext uri="{FF2B5EF4-FFF2-40B4-BE49-F238E27FC236}">
                <a16:creationId xmlns:a16="http://schemas.microsoft.com/office/drawing/2014/main" id="{2E94E2BE-FC21-C886-632F-CF2812534CAE}"/>
              </a:ext>
            </a:extLst>
          </p:cNvPr>
          <p:cNvSpPr txBox="1"/>
          <p:nvPr/>
        </p:nvSpPr>
        <p:spPr>
          <a:xfrm>
            <a:off x="5420272" y="2375295"/>
            <a:ext cx="5861155" cy="2585323"/>
          </a:xfrm>
          <a:prstGeom prst="rect">
            <a:avLst/>
          </a:prstGeom>
          <a:noFill/>
        </p:spPr>
        <p:txBody>
          <a:bodyPr wrap="square" rtlCol="0">
            <a:spAutoFit/>
          </a:bodyPr>
          <a:lstStyle/>
          <a:p>
            <a:pPr marL="285750" indent="-285750">
              <a:buFont typeface="Arial" panose="020B0604020202020204" pitchFamily="34" charset="0"/>
              <a:buChar char="•"/>
            </a:pPr>
            <a:r>
              <a:rPr lang="en-US" dirty="0"/>
              <a:t>Sample of d=0.02m , h =0.02 m</a:t>
            </a:r>
          </a:p>
          <a:p>
            <a:pPr marL="285750" indent="-285750">
              <a:buFont typeface="Arial" panose="020B0604020202020204" pitchFamily="34" charset="0"/>
              <a:buChar char="•"/>
            </a:pPr>
            <a:r>
              <a:rPr lang="en-US" dirty="0"/>
              <a:t>Direct beam, 2</a:t>
            </a:r>
            <a:r>
              <a:rPr lang="el-GR" dirty="0"/>
              <a:t>θ=0</a:t>
            </a:r>
            <a:r>
              <a:rPr lang="el-GR" baseline="30000" dirty="0"/>
              <a:t>ο</a:t>
            </a:r>
            <a:endParaRPr lang="en-US" dirty="0"/>
          </a:p>
          <a:p>
            <a:pPr marL="285750" indent="-285750">
              <a:buFont typeface="Arial" panose="020B0604020202020204" pitchFamily="34" charset="0"/>
              <a:buChar char="•"/>
            </a:pPr>
            <a:r>
              <a:rPr lang="en-US" i="1" dirty="0" err="1"/>
              <a:t>Tunnelling_sample</a:t>
            </a:r>
            <a:r>
              <a:rPr lang="en-US" i="1" dirty="0"/>
              <a:t> </a:t>
            </a:r>
            <a:r>
              <a:rPr lang="en-US" dirty="0"/>
              <a:t>or </a:t>
            </a:r>
            <a:r>
              <a:rPr lang="en-US" i="1" dirty="0"/>
              <a:t>Incoherent</a:t>
            </a:r>
            <a:r>
              <a:rPr lang="en-US" dirty="0"/>
              <a:t> sample – define the energy transfer </a:t>
            </a:r>
          </a:p>
          <a:p>
            <a:pPr marL="285750" indent="-285750">
              <a:buFont typeface="Arial" panose="020B0604020202020204" pitchFamily="34" charset="0"/>
              <a:buChar char="•"/>
            </a:pPr>
            <a:r>
              <a:rPr lang="en-US" dirty="0"/>
              <a:t>Detector below the analyzer -TOF signal </a:t>
            </a:r>
          </a:p>
          <a:p>
            <a:pPr marL="285750" indent="-285750">
              <a:buFont typeface="Arial" panose="020B0604020202020204" pitchFamily="34" charset="0"/>
              <a:buChar char="•"/>
            </a:pPr>
            <a:r>
              <a:rPr lang="en-US" dirty="0"/>
              <a:t>Convert TOF to </a:t>
            </a:r>
            <a:r>
              <a:rPr lang="en-US" dirty="0" err="1"/>
              <a:t>hw</a:t>
            </a:r>
            <a:endParaRPr lang="en-US" dirty="0"/>
          </a:p>
          <a:p>
            <a:pPr marL="285750" indent="-285750">
              <a:buFont typeface="Arial" panose="020B0604020202020204" pitchFamily="34" charset="0"/>
              <a:buChar char="•"/>
            </a:pPr>
            <a:r>
              <a:rPr lang="en-US" dirty="0"/>
              <a:t>Fit </a:t>
            </a:r>
            <a:r>
              <a:rPr lang="en-US" dirty="0" err="1"/>
              <a:t>hw</a:t>
            </a:r>
            <a:r>
              <a:rPr lang="en-US" dirty="0"/>
              <a:t> ”signal” with a skewed gaussian </a:t>
            </a:r>
          </a:p>
          <a:p>
            <a:pPr marL="285750" indent="-285750">
              <a:buFont typeface="Arial" panose="020B0604020202020204" pitchFamily="34" charset="0"/>
              <a:buChar char="•"/>
            </a:pPr>
            <a:r>
              <a:rPr lang="en-US" dirty="0"/>
              <a:t>For different </a:t>
            </a:r>
            <a:r>
              <a:rPr lang="en-US" dirty="0" err="1"/>
              <a:t>hw</a:t>
            </a:r>
            <a:r>
              <a:rPr lang="en-US" dirty="0"/>
              <a:t> and </a:t>
            </a:r>
            <a:r>
              <a:rPr lang="el-GR" dirty="0"/>
              <a:t>λ</a:t>
            </a:r>
            <a:r>
              <a:rPr lang="en-US" dirty="0"/>
              <a:t>f</a:t>
            </a:r>
          </a:p>
          <a:p>
            <a:endParaRPr lang="en-US" dirty="0"/>
          </a:p>
        </p:txBody>
      </p:sp>
      <p:pic>
        <p:nvPicPr>
          <p:cNvPr id="8194" name="Picture 2">
            <a:extLst>
              <a:ext uri="{FF2B5EF4-FFF2-40B4-BE49-F238E27FC236}">
                <a16:creationId xmlns:a16="http://schemas.microsoft.com/office/drawing/2014/main" id="{BD2B23A4-DE7A-D092-9A61-28C94AED8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573" y="2084068"/>
            <a:ext cx="3771900"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774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243C-8C3C-E2FA-519C-80C7A2C16DD4}"/>
              </a:ext>
            </a:extLst>
          </p:cNvPr>
          <p:cNvSpPr>
            <a:spLocks noGrp="1"/>
          </p:cNvSpPr>
          <p:nvPr>
            <p:ph type="title"/>
          </p:nvPr>
        </p:nvSpPr>
        <p:spPr/>
        <p:txBody>
          <a:bodyPr/>
          <a:lstStyle/>
          <a:p>
            <a:r>
              <a:rPr lang="en-US" dirty="0"/>
              <a:t>Energy resolution – 1</a:t>
            </a:r>
            <a:r>
              <a:rPr lang="en-US" baseline="30000" dirty="0"/>
              <a:t>st</a:t>
            </a:r>
            <a:r>
              <a:rPr lang="en-US" dirty="0"/>
              <a:t> chopper configuration</a:t>
            </a:r>
          </a:p>
        </p:txBody>
      </p:sp>
      <p:sp>
        <p:nvSpPr>
          <p:cNvPr id="4" name="Slide Number Placeholder 3">
            <a:extLst>
              <a:ext uri="{FF2B5EF4-FFF2-40B4-BE49-F238E27FC236}">
                <a16:creationId xmlns:a16="http://schemas.microsoft.com/office/drawing/2014/main" id="{B7166F31-084C-9101-94F9-A4816FD95879}"/>
              </a:ext>
            </a:extLst>
          </p:cNvPr>
          <p:cNvSpPr>
            <a:spLocks noGrp="1"/>
          </p:cNvSpPr>
          <p:nvPr>
            <p:ph type="sldNum" sz="quarter" idx="12"/>
          </p:nvPr>
        </p:nvSpPr>
        <p:spPr/>
        <p:txBody>
          <a:bodyPr/>
          <a:lstStyle/>
          <a:p>
            <a:pPr>
              <a:defRPr/>
            </a:pPr>
            <a:fld id="{75F13DEF-92BD-604A-ACD7-BBF50C73AD62}" type="slidenum">
              <a:rPr lang="fr-FR" smtClean="0"/>
              <a:t>16</a:t>
            </a:fld>
            <a:endParaRPr lang="fr-FR"/>
          </a:p>
        </p:txBody>
      </p:sp>
      <p:pic>
        <p:nvPicPr>
          <p:cNvPr id="1028" name="Picture 4">
            <a:extLst>
              <a:ext uri="{FF2B5EF4-FFF2-40B4-BE49-F238E27FC236}">
                <a16:creationId xmlns:a16="http://schemas.microsoft.com/office/drawing/2014/main" id="{80FA7CC8-B7C2-0B50-ECBA-E849D9DB5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615" y="862678"/>
            <a:ext cx="7794585" cy="49870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9CCBD0-389D-57D7-0B24-0D3CE52B5D6D}"/>
              </a:ext>
            </a:extLst>
          </p:cNvPr>
          <p:cNvSpPr txBox="1"/>
          <p:nvPr/>
        </p:nvSpPr>
        <p:spPr>
          <a:xfrm>
            <a:off x="9224076" y="1481515"/>
            <a:ext cx="2743200" cy="369332"/>
          </a:xfrm>
          <a:prstGeom prst="rect">
            <a:avLst/>
          </a:prstGeom>
          <a:noFill/>
        </p:spPr>
        <p:txBody>
          <a:bodyPr wrap="square" rtlCol="0">
            <a:spAutoFit/>
          </a:bodyPr>
          <a:lstStyle/>
          <a:p>
            <a:r>
              <a:rPr lang="en-US" dirty="0"/>
              <a:t>Sample size: 2cmX2cm</a:t>
            </a:r>
          </a:p>
        </p:txBody>
      </p:sp>
      <p:sp>
        <p:nvSpPr>
          <p:cNvPr id="9" name="TextBox 8">
            <a:extLst>
              <a:ext uri="{FF2B5EF4-FFF2-40B4-BE49-F238E27FC236}">
                <a16:creationId xmlns:a16="http://schemas.microsoft.com/office/drawing/2014/main" id="{DF979A08-C8AE-CD7E-3F6E-C0A4CE0428DD}"/>
              </a:ext>
            </a:extLst>
          </p:cNvPr>
          <p:cNvSpPr txBox="1"/>
          <p:nvPr/>
        </p:nvSpPr>
        <p:spPr>
          <a:xfrm>
            <a:off x="3362921" y="5615582"/>
            <a:ext cx="5861155" cy="923330"/>
          </a:xfrm>
          <a:prstGeom prst="rect">
            <a:avLst/>
          </a:prstGeom>
          <a:noFill/>
        </p:spPr>
        <p:txBody>
          <a:bodyPr wrap="square" rtlCol="0">
            <a:spAutoFit/>
          </a:bodyPr>
          <a:lstStyle/>
          <a:p>
            <a:pPr marL="285750" indent="-285750">
              <a:buFont typeface="Arial" panose="020B0604020202020204" pitchFamily="34" charset="0"/>
              <a:buChar char="•"/>
            </a:pPr>
            <a:r>
              <a:rPr lang="en-US" dirty="0"/>
              <a:t>Higher </a:t>
            </a:r>
            <a:r>
              <a:rPr lang="el-GR" dirty="0"/>
              <a:t>λ</a:t>
            </a:r>
            <a:r>
              <a:rPr lang="en-US" dirty="0"/>
              <a:t>f -&gt; better resolution.</a:t>
            </a:r>
          </a:p>
          <a:p>
            <a:pPr marL="285750" indent="-285750">
              <a:buFont typeface="Arial" panose="020B0604020202020204" pitchFamily="34" charset="0"/>
              <a:buChar char="•"/>
            </a:pPr>
            <a:r>
              <a:rPr lang="en-US" dirty="0"/>
              <a:t>Resolution worsens for higher </a:t>
            </a:r>
            <a:r>
              <a:rPr lang="en-US" dirty="0" err="1"/>
              <a:t>hw</a:t>
            </a:r>
            <a:r>
              <a:rPr lang="en-US" dirty="0"/>
              <a:t>.</a:t>
            </a:r>
          </a:p>
          <a:p>
            <a:pPr marL="285750" indent="-285750">
              <a:buFont typeface="Arial" panose="020B0604020202020204" pitchFamily="34" charset="0"/>
              <a:buChar char="•"/>
            </a:pPr>
            <a:r>
              <a:rPr lang="en-US" dirty="0"/>
              <a:t>For the </a:t>
            </a:r>
            <a:r>
              <a:rPr lang="el-GR" dirty="0"/>
              <a:t>λ</a:t>
            </a:r>
            <a:r>
              <a:rPr lang="en-US" dirty="0"/>
              <a:t>f=4.2 AA  </a:t>
            </a:r>
            <a:r>
              <a:rPr lang="en-US" dirty="0" err="1"/>
              <a:t>fwhm</a:t>
            </a:r>
            <a:r>
              <a:rPr lang="en-US" dirty="0"/>
              <a:t>=0.4-2 </a:t>
            </a:r>
            <a:r>
              <a:rPr lang="en-US" dirty="0" err="1"/>
              <a:t>meV</a:t>
            </a:r>
            <a:endParaRPr lang="en-US" dirty="0"/>
          </a:p>
        </p:txBody>
      </p:sp>
    </p:spTree>
    <p:extLst>
      <p:ext uri="{BB962C8B-B14F-4D97-AF65-F5344CB8AC3E}">
        <p14:creationId xmlns:p14="http://schemas.microsoft.com/office/powerpoint/2010/main" val="2708223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5A111-459F-7109-827B-E8A899376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429A22-255B-50E9-0F32-CAD6187D5C0B}"/>
              </a:ext>
            </a:extLst>
          </p:cNvPr>
          <p:cNvSpPr>
            <a:spLocks noGrp="1"/>
          </p:cNvSpPr>
          <p:nvPr>
            <p:ph type="title"/>
          </p:nvPr>
        </p:nvSpPr>
        <p:spPr/>
        <p:txBody>
          <a:bodyPr/>
          <a:lstStyle/>
          <a:p>
            <a:r>
              <a:rPr lang="en-US" dirty="0"/>
              <a:t>Energy resolution – 2</a:t>
            </a:r>
            <a:r>
              <a:rPr lang="en-US" baseline="30000" dirty="0"/>
              <a:t>nd</a:t>
            </a:r>
            <a:r>
              <a:rPr lang="en-US" dirty="0"/>
              <a:t>  chopper configuration</a:t>
            </a:r>
          </a:p>
        </p:txBody>
      </p:sp>
      <p:sp>
        <p:nvSpPr>
          <p:cNvPr id="4" name="Slide Number Placeholder 3">
            <a:extLst>
              <a:ext uri="{FF2B5EF4-FFF2-40B4-BE49-F238E27FC236}">
                <a16:creationId xmlns:a16="http://schemas.microsoft.com/office/drawing/2014/main" id="{BBDBD30F-EB04-5FC0-1A52-9DB869E4FC4D}"/>
              </a:ext>
            </a:extLst>
          </p:cNvPr>
          <p:cNvSpPr>
            <a:spLocks noGrp="1"/>
          </p:cNvSpPr>
          <p:nvPr>
            <p:ph type="sldNum" sz="quarter" idx="12"/>
          </p:nvPr>
        </p:nvSpPr>
        <p:spPr/>
        <p:txBody>
          <a:bodyPr/>
          <a:lstStyle/>
          <a:p>
            <a:pPr>
              <a:defRPr/>
            </a:pPr>
            <a:fld id="{75F13DEF-92BD-604A-ACD7-BBF50C73AD62}" type="slidenum">
              <a:rPr lang="fr-FR" smtClean="0"/>
              <a:t>17</a:t>
            </a:fld>
            <a:endParaRPr lang="fr-FR"/>
          </a:p>
        </p:txBody>
      </p:sp>
      <p:pic>
        <p:nvPicPr>
          <p:cNvPr id="5" name="Picture 4" descr="A graph with a line and a point&#10;&#10;AI-generated content may be incorrect.">
            <a:extLst>
              <a:ext uri="{FF2B5EF4-FFF2-40B4-BE49-F238E27FC236}">
                <a16:creationId xmlns:a16="http://schemas.microsoft.com/office/drawing/2014/main" id="{33C5CA12-89D5-ECF9-51B3-C1F5161D4BE1}"/>
              </a:ext>
            </a:extLst>
          </p:cNvPr>
          <p:cNvPicPr>
            <a:picLocks noChangeAspect="1"/>
          </p:cNvPicPr>
          <p:nvPr/>
        </p:nvPicPr>
        <p:blipFill>
          <a:blip r:embed="rId2"/>
          <a:stretch>
            <a:fillRect/>
          </a:stretch>
        </p:blipFill>
        <p:spPr>
          <a:xfrm>
            <a:off x="2604384" y="1144928"/>
            <a:ext cx="7153074" cy="4835881"/>
          </a:xfrm>
          <a:prstGeom prst="rect">
            <a:avLst/>
          </a:prstGeom>
        </p:spPr>
      </p:pic>
    </p:spTree>
    <p:extLst>
      <p:ext uri="{BB962C8B-B14F-4D97-AF65-F5344CB8AC3E}">
        <p14:creationId xmlns:p14="http://schemas.microsoft.com/office/powerpoint/2010/main" val="1358023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B606-B8F0-9422-D8DA-0E0C6BF39431}"/>
              </a:ext>
            </a:extLst>
          </p:cNvPr>
          <p:cNvSpPr>
            <a:spLocks noGrp="1"/>
          </p:cNvSpPr>
          <p:nvPr>
            <p:ph type="title"/>
          </p:nvPr>
        </p:nvSpPr>
        <p:spPr>
          <a:xfrm>
            <a:off x="838200" y="0"/>
            <a:ext cx="10515600" cy="1281113"/>
          </a:xfrm>
        </p:spPr>
        <p:txBody>
          <a:bodyPr/>
          <a:lstStyle/>
          <a:p>
            <a:r>
              <a:rPr lang="en-GB" dirty="0"/>
              <a:t>Energy resolution – Q dependence</a:t>
            </a:r>
            <a:endParaRPr lang="en-US" dirty="0"/>
          </a:p>
        </p:txBody>
      </p:sp>
      <p:sp>
        <p:nvSpPr>
          <p:cNvPr id="4" name="Slide Number Placeholder 3">
            <a:extLst>
              <a:ext uri="{FF2B5EF4-FFF2-40B4-BE49-F238E27FC236}">
                <a16:creationId xmlns:a16="http://schemas.microsoft.com/office/drawing/2014/main" id="{21D3D86F-4621-C54F-9B37-2A271B2CDB63}"/>
              </a:ext>
            </a:extLst>
          </p:cNvPr>
          <p:cNvSpPr>
            <a:spLocks noGrp="1"/>
          </p:cNvSpPr>
          <p:nvPr>
            <p:ph type="sldNum" sz="quarter" idx="12"/>
          </p:nvPr>
        </p:nvSpPr>
        <p:spPr/>
        <p:txBody>
          <a:bodyPr/>
          <a:lstStyle/>
          <a:p>
            <a:pPr>
              <a:defRPr/>
            </a:pPr>
            <a:fld id="{75F13DEF-92BD-604A-ACD7-BBF50C73AD62}" type="slidenum">
              <a:rPr lang="fr-FR" smtClean="0"/>
              <a:t>18</a:t>
            </a:fld>
            <a:endParaRPr lang="fr-FR"/>
          </a:p>
        </p:txBody>
      </p:sp>
      <p:pic>
        <p:nvPicPr>
          <p:cNvPr id="13314" name="Picture 2">
            <a:extLst>
              <a:ext uri="{FF2B5EF4-FFF2-40B4-BE49-F238E27FC236}">
                <a16:creationId xmlns:a16="http://schemas.microsoft.com/office/drawing/2014/main" id="{9E20755F-075E-D8A0-7C24-DE1D2F436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86" y="1281113"/>
            <a:ext cx="3943439" cy="263212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9B499EE5-0038-AA9B-A093-AC9C2C5F26D2}"/>
              </a:ext>
            </a:extLst>
          </p:cNvPr>
          <p:cNvCxnSpPr>
            <a:cxnSpLocks/>
          </p:cNvCxnSpPr>
          <p:nvPr/>
        </p:nvCxnSpPr>
        <p:spPr bwMode="auto">
          <a:xfrm flipV="1">
            <a:off x="1288500" y="1379096"/>
            <a:ext cx="0" cy="216607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B66EA08-46BF-48D7-CC37-B24AE7370F43}"/>
              </a:ext>
            </a:extLst>
          </p:cNvPr>
          <p:cNvCxnSpPr>
            <a:cxnSpLocks/>
          </p:cNvCxnSpPr>
          <p:nvPr/>
        </p:nvCxnSpPr>
        <p:spPr bwMode="auto">
          <a:xfrm flipV="1">
            <a:off x="1613287" y="1379096"/>
            <a:ext cx="0" cy="216607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3410B94-F72B-59D8-A1AF-6FAB676F68D1}"/>
              </a:ext>
            </a:extLst>
          </p:cNvPr>
          <p:cNvCxnSpPr>
            <a:cxnSpLocks/>
          </p:cNvCxnSpPr>
          <p:nvPr/>
        </p:nvCxnSpPr>
        <p:spPr bwMode="auto">
          <a:xfrm flipV="1">
            <a:off x="1950565" y="1379096"/>
            <a:ext cx="0" cy="216607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3316" name="Picture 4">
            <a:extLst>
              <a:ext uri="{FF2B5EF4-FFF2-40B4-BE49-F238E27FC236}">
                <a16:creationId xmlns:a16="http://schemas.microsoft.com/office/drawing/2014/main" id="{593C0CC2-E0A3-04F8-AB64-F44A2F3F7F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72" r="11114"/>
          <a:stretch>
            <a:fillRect/>
          </a:stretch>
        </p:blipFill>
        <p:spPr bwMode="auto">
          <a:xfrm>
            <a:off x="2628479" y="1109947"/>
            <a:ext cx="1124255" cy="109337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E44CA505-33B5-681B-5981-747BC98782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8498" y="1030933"/>
            <a:ext cx="4103469" cy="3066329"/>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7CC41802-E44D-B575-6345-9BD08A82D7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7759" y="1109947"/>
            <a:ext cx="3886200" cy="29083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8F51973-4A51-F26A-8187-D26434F47E14}"/>
              </a:ext>
            </a:extLst>
          </p:cNvPr>
          <p:cNvSpPr txBox="1"/>
          <p:nvPr/>
        </p:nvSpPr>
        <p:spPr>
          <a:xfrm>
            <a:off x="498091" y="4455689"/>
            <a:ext cx="496515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Grid with horizontal – constant </a:t>
            </a:r>
            <a:r>
              <a:rPr lang="en-US" dirty="0" err="1"/>
              <a:t>hw</a:t>
            </a:r>
            <a:r>
              <a:rPr lang="en-US" dirty="0"/>
              <a:t> lines</a:t>
            </a:r>
          </a:p>
          <a:p>
            <a:pPr marL="285750" indent="-285750">
              <a:buFont typeface="Arial" panose="020B0604020202020204" pitchFamily="34" charset="0"/>
              <a:buChar char="•"/>
            </a:pPr>
            <a:r>
              <a:rPr lang="en-US" dirty="0"/>
              <a:t> Cut vertically </a:t>
            </a:r>
          </a:p>
          <a:p>
            <a:pPr marL="285750" indent="-285750">
              <a:buFont typeface="Arial" panose="020B0604020202020204" pitchFamily="34" charset="0"/>
              <a:buChar char="•"/>
            </a:pPr>
            <a:r>
              <a:rPr lang="en-US" dirty="0"/>
              <a:t>Higher Q -&gt; slightly worst </a:t>
            </a:r>
            <a:r>
              <a:rPr lang="en-US" dirty="0" err="1"/>
              <a:t>hw</a:t>
            </a:r>
            <a:r>
              <a:rPr lang="en-US" dirty="0"/>
              <a:t> resolution </a:t>
            </a:r>
          </a:p>
          <a:p>
            <a:pPr marL="285750" indent="-285750">
              <a:buFont typeface="Arial" panose="020B0604020202020204" pitchFamily="34" charset="0"/>
              <a:buChar char="•"/>
            </a:pPr>
            <a:r>
              <a:rPr lang="el-GR" dirty="0"/>
              <a:t>Δ</a:t>
            </a:r>
            <a:r>
              <a:rPr lang="en-US" dirty="0" err="1"/>
              <a:t>hw</a:t>
            </a:r>
            <a:r>
              <a:rPr lang="en-US" dirty="0"/>
              <a:t>= 0.05 </a:t>
            </a:r>
            <a:r>
              <a:rPr lang="en-US" dirty="0" err="1"/>
              <a:t>meV</a:t>
            </a:r>
            <a:r>
              <a:rPr lang="en-US" dirty="0"/>
              <a:t> = 50</a:t>
            </a:r>
            <a:r>
              <a:rPr lang="el-GR" dirty="0"/>
              <a:t>μ</a:t>
            </a:r>
            <a:r>
              <a:rPr lang="en-US" dirty="0"/>
              <a:t>eV -&gt; insignificant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545794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C894-B314-D1EC-6057-4BB428D96081}"/>
              </a:ext>
            </a:extLst>
          </p:cNvPr>
          <p:cNvSpPr>
            <a:spLocks noGrp="1"/>
          </p:cNvSpPr>
          <p:nvPr>
            <p:ph type="title"/>
          </p:nvPr>
        </p:nvSpPr>
        <p:spPr/>
        <p:txBody>
          <a:bodyPr/>
          <a:lstStyle/>
          <a:p>
            <a:r>
              <a:rPr lang="en-US" dirty="0"/>
              <a:t>ICONE : Innovative </a:t>
            </a:r>
            <a:r>
              <a:rPr lang="en-US" dirty="0" err="1"/>
              <a:t>COmpacte</a:t>
            </a:r>
            <a:r>
              <a:rPr lang="en-US" dirty="0"/>
              <a:t> </a:t>
            </a:r>
            <a:r>
              <a:rPr lang="en-US" dirty="0" err="1"/>
              <a:t>NEutrons</a:t>
            </a:r>
            <a:r>
              <a:rPr lang="en-US" dirty="0"/>
              <a:t> facility</a:t>
            </a:r>
          </a:p>
        </p:txBody>
      </p:sp>
      <p:sp>
        <p:nvSpPr>
          <p:cNvPr id="4" name="Slide Number Placeholder 3">
            <a:extLst>
              <a:ext uri="{FF2B5EF4-FFF2-40B4-BE49-F238E27FC236}">
                <a16:creationId xmlns:a16="http://schemas.microsoft.com/office/drawing/2014/main" id="{8878F0A6-0B02-9FE9-2E0E-984CA63A80F0}"/>
              </a:ext>
            </a:extLst>
          </p:cNvPr>
          <p:cNvSpPr>
            <a:spLocks noGrp="1"/>
          </p:cNvSpPr>
          <p:nvPr>
            <p:ph type="sldNum" sz="quarter" idx="12"/>
          </p:nvPr>
        </p:nvSpPr>
        <p:spPr/>
        <p:txBody>
          <a:bodyPr/>
          <a:lstStyle/>
          <a:p>
            <a:pPr>
              <a:defRPr/>
            </a:pPr>
            <a:fld id="{75F13DEF-92BD-604A-ACD7-BBF50C73AD62}" type="slidenum">
              <a:rPr lang="fr-FR" smtClean="0"/>
              <a:t>1</a:t>
            </a:fld>
            <a:endParaRPr lang="fr-FR"/>
          </a:p>
        </p:txBody>
      </p:sp>
      <p:pic>
        <p:nvPicPr>
          <p:cNvPr id="5" name="Picture 4">
            <a:extLst>
              <a:ext uri="{FF2B5EF4-FFF2-40B4-BE49-F238E27FC236}">
                <a16:creationId xmlns:a16="http://schemas.microsoft.com/office/drawing/2014/main" id="{C8AA9D04-6F33-A796-6E9D-E4D84F009044}"/>
              </a:ext>
            </a:extLst>
          </p:cNvPr>
          <p:cNvPicPr>
            <a:picLocks noChangeAspect="1"/>
          </p:cNvPicPr>
          <p:nvPr/>
        </p:nvPicPr>
        <p:blipFill>
          <a:blip r:embed="rId2"/>
          <a:stretch>
            <a:fillRect/>
          </a:stretch>
        </p:blipFill>
        <p:spPr>
          <a:xfrm>
            <a:off x="293116" y="1660159"/>
            <a:ext cx="8125968" cy="5061316"/>
          </a:xfrm>
          <a:prstGeom prst="rect">
            <a:avLst/>
          </a:prstGeom>
        </p:spPr>
      </p:pic>
      <p:pic>
        <p:nvPicPr>
          <p:cNvPr id="6" name="Picture 5">
            <a:extLst>
              <a:ext uri="{FF2B5EF4-FFF2-40B4-BE49-F238E27FC236}">
                <a16:creationId xmlns:a16="http://schemas.microsoft.com/office/drawing/2014/main" id="{2E2C68B6-2FCC-5247-E3C0-C33E88C99773}"/>
              </a:ext>
            </a:extLst>
          </p:cNvPr>
          <p:cNvPicPr>
            <a:picLocks noChangeAspect="1"/>
          </p:cNvPicPr>
          <p:nvPr/>
        </p:nvPicPr>
        <p:blipFill>
          <a:blip r:embed="rId3"/>
          <a:stretch>
            <a:fillRect/>
          </a:stretch>
        </p:blipFill>
        <p:spPr>
          <a:xfrm>
            <a:off x="8419084" y="1210065"/>
            <a:ext cx="2882900" cy="2908300"/>
          </a:xfrm>
          <a:prstGeom prst="rect">
            <a:avLst/>
          </a:prstGeom>
        </p:spPr>
      </p:pic>
      <p:pic>
        <p:nvPicPr>
          <p:cNvPr id="10" name="Picture 9">
            <a:extLst>
              <a:ext uri="{FF2B5EF4-FFF2-40B4-BE49-F238E27FC236}">
                <a16:creationId xmlns:a16="http://schemas.microsoft.com/office/drawing/2014/main" id="{71A9E5A5-FF50-5467-09D9-A3C5B85164B7}"/>
              </a:ext>
            </a:extLst>
          </p:cNvPr>
          <p:cNvPicPr>
            <a:picLocks noChangeAspect="1"/>
          </p:cNvPicPr>
          <p:nvPr/>
        </p:nvPicPr>
        <p:blipFill>
          <a:blip r:embed="rId4"/>
          <a:stretch>
            <a:fillRect/>
          </a:stretch>
        </p:blipFill>
        <p:spPr>
          <a:xfrm>
            <a:off x="9385300" y="929279"/>
            <a:ext cx="1193800" cy="1193800"/>
          </a:xfrm>
          <a:prstGeom prst="rect">
            <a:avLst/>
          </a:prstGeom>
        </p:spPr>
      </p:pic>
    </p:spTree>
    <p:extLst>
      <p:ext uri="{BB962C8B-B14F-4D97-AF65-F5344CB8AC3E}">
        <p14:creationId xmlns:p14="http://schemas.microsoft.com/office/powerpoint/2010/main" val="1797531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FC82A-FE8A-C036-6D88-5F47303BE0DD}"/>
              </a:ext>
            </a:extLst>
          </p:cNvPr>
          <p:cNvSpPr>
            <a:spLocks noGrp="1"/>
          </p:cNvSpPr>
          <p:nvPr>
            <p:ph type="title"/>
          </p:nvPr>
        </p:nvSpPr>
        <p:spPr>
          <a:xfrm>
            <a:off x="838200" y="85412"/>
            <a:ext cx="10515600" cy="1281113"/>
          </a:xfrm>
        </p:spPr>
        <p:txBody>
          <a:bodyPr/>
          <a:lstStyle/>
          <a:p>
            <a:r>
              <a:rPr lang="en-GB" dirty="0"/>
              <a:t>Q resolution</a:t>
            </a:r>
            <a:endParaRPr lang="en-US" dirty="0"/>
          </a:p>
        </p:txBody>
      </p:sp>
      <p:sp>
        <p:nvSpPr>
          <p:cNvPr id="4" name="Slide Number Placeholder 3">
            <a:extLst>
              <a:ext uri="{FF2B5EF4-FFF2-40B4-BE49-F238E27FC236}">
                <a16:creationId xmlns:a16="http://schemas.microsoft.com/office/drawing/2014/main" id="{8A132DD4-8E41-8783-3357-A1222F74A8D4}"/>
              </a:ext>
            </a:extLst>
          </p:cNvPr>
          <p:cNvSpPr>
            <a:spLocks noGrp="1"/>
          </p:cNvSpPr>
          <p:nvPr>
            <p:ph type="sldNum" sz="quarter" idx="12"/>
          </p:nvPr>
        </p:nvSpPr>
        <p:spPr/>
        <p:txBody>
          <a:bodyPr/>
          <a:lstStyle/>
          <a:p>
            <a:pPr>
              <a:defRPr/>
            </a:pPr>
            <a:fld id="{75F13DEF-92BD-604A-ACD7-BBF50C73AD62}" type="slidenum">
              <a:rPr lang="fr-FR" smtClean="0"/>
              <a:t>19</a:t>
            </a:fld>
            <a:endParaRPr lang="fr-FR"/>
          </a:p>
        </p:txBody>
      </p:sp>
      <p:grpSp>
        <p:nvGrpSpPr>
          <p:cNvPr id="3" name="Group 2">
            <a:extLst>
              <a:ext uri="{FF2B5EF4-FFF2-40B4-BE49-F238E27FC236}">
                <a16:creationId xmlns:a16="http://schemas.microsoft.com/office/drawing/2014/main" id="{A00A1ABA-B139-6F29-63DE-2F911044AB82}"/>
              </a:ext>
            </a:extLst>
          </p:cNvPr>
          <p:cNvGrpSpPr/>
          <p:nvPr/>
        </p:nvGrpSpPr>
        <p:grpSpPr>
          <a:xfrm>
            <a:off x="509666" y="1086486"/>
            <a:ext cx="4920651" cy="3290815"/>
            <a:chOff x="152684" y="1200162"/>
            <a:chExt cx="3979320" cy="2661275"/>
          </a:xfrm>
        </p:grpSpPr>
        <p:pic>
          <p:nvPicPr>
            <p:cNvPr id="14338" name="Picture 2">
              <a:extLst>
                <a:ext uri="{FF2B5EF4-FFF2-40B4-BE49-F238E27FC236}">
                  <a16:creationId xmlns:a16="http://schemas.microsoft.com/office/drawing/2014/main" id="{F81F4535-83B9-9ABC-BFD5-880FEAD52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84" y="1200162"/>
              <a:ext cx="3979320" cy="26612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8A9D0DF0-7136-2F90-C78F-635E8B207418}"/>
                </a:ext>
              </a:extLst>
            </p:cNvPr>
            <p:cNvCxnSpPr>
              <a:cxnSpLocks/>
            </p:cNvCxnSpPr>
            <p:nvPr/>
          </p:nvCxnSpPr>
          <p:spPr bwMode="auto">
            <a:xfrm>
              <a:off x="419725" y="3421505"/>
              <a:ext cx="332032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05BE28D-396D-B4A9-D97C-4449D4A40B8C}"/>
                </a:ext>
              </a:extLst>
            </p:cNvPr>
            <p:cNvCxnSpPr>
              <a:cxnSpLocks/>
            </p:cNvCxnSpPr>
            <p:nvPr/>
          </p:nvCxnSpPr>
          <p:spPr bwMode="auto">
            <a:xfrm>
              <a:off x="419725" y="3244121"/>
              <a:ext cx="332032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4D6D9D6-B2AE-5778-FF1B-283E980A8A5A}"/>
                </a:ext>
              </a:extLst>
            </p:cNvPr>
            <p:cNvCxnSpPr>
              <a:cxnSpLocks/>
            </p:cNvCxnSpPr>
            <p:nvPr/>
          </p:nvCxnSpPr>
          <p:spPr bwMode="auto">
            <a:xfrm>
              <a:off x="482184" y="2981793"/>
              <a:ext cx="332032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4C601EE6-55A2-D545-8DAC-C8665F6C7906}"/>
              </a:ext>
            </a:extLst>
          </p:cNvPr>
          <p:cNvSpPr txBox="1"/>
          <p:nvPr/>
        </p:nvSpPr>
        <p:spPr>
          <a:xfrm>
            <a:off x="658698" y="4596646"/>
            <a:ext cx="6210782" cy="1200329"/>
          </a:xfrm>
          <a:prstGeom prst="rect">
            <a:avLst/>
          </a:prstGeom>
          <a:noFill/>
        </p:spPr>
        <p:txBody>
          <a:bodyPr wrap="square" rtlCol="0">
            <a:spAutoFit/>
          </a:bodyPr>
          <a:lstStyle/>
          <a:p>
            <a:pPr marL="285750" indent="-285750">
              <a:buFont typeface="Arial" panose="020B0604020202020204" pitchFamily="34" charset="0"/>
              <a:buChar char="•"/>
            </a:pPr>
            <a:r>
              <a:rPr lang="en-US" dirty="0"/>
              <a:t>Grid with vertical – constant Q lines</a:t>
            </a:r>
          </a:p>
          <a:p>
            <a:pPr marL="285750" indent="-285750">
              <a:buFont typeface="Arial" panose="020B0604020202020204" pitchFamily="34" charset="0"/>
              <a:buChar char="•"/>
            </a:pPr>
            <a:r>
              <a:rPr lang="en-US" dirty="0"/>
              <a:t> Cut horizontally  </a:t>
            </a:r>
          </a:p>
          <a:p>
            <a:pPr marL="285750" indent="-285750">
              <a:buFont typeface="Arial" panose="020B0604020202020204" pitchFamily="34" charset="0"/>
              <a:buChar char="•"/>
            </a:pPr>
            <a:r>
              <a:rPr lang="en-US" dirty="0"/>
              <a:t>Higher </a:t>
            </a:r>
            <a:r>
              <a:rPr lang="en-US" dirty="0" err="1"/>
              <a:t>hw</a:t>
            </a:r>
            <a:r>
              <a:rPr lang="en-US" dirty="0"/>
              <a:t> -&gt; worst Q resolution </a:t>
            </a:r>
          </a:p>
          <a:p>
            <a:endParaRPr lang="en-US" dirty="0"/>
          </a:p>
        </p:txBody>
      </p:sp>
      <p:pic>
        <p:nvPicPr>
          <p:cNvPr id="14340" name="Picture 4">
            <a:extLst>
              <a:ext uri="{FF2B5EF4-FFF2-40B4-BE49-F238E27FC236}">
                <a16:creationId xmlns:a16="http://schemas.microsoft.com/office/drawing/2014/main" id="{20E0A819-1F3E-DD3A-ADAB-908C0E5E71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01" r="9649"/>
          <a:stretch>
            <a:fillRect/>
          </a:stretch>
        </p:blipFill>
        <p:spPr bwMode="auto">
          <a:xfrm>
            <a:off x="1038780" y="1101554"/>
            <a:ext cx="1131758" cy="10736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aph of a function&#10;&#10;AI-generated content may be incorrect.">
            <a:extLst>
              <a:ext uri="{FF2B5EF4-FFF2-40B4-BE49-F238E27FC236}">
                <a16:creationId xmlns:a16="http://schemas.microsoft.com/office/drawing/2014/main" id="{1ECAFD4E-E3DF-42A1-107F-B5CC9DA333CF}"/>
              </a:ext>
            </a:extLst>
          </p:cNvPr>
          <p:cNvPicPr>
            <a:picLocks noChangeAspect="1"/>
          </p:cNvPicPr>
          <p:nvPr/>
        </p:nvPicPr>
        <p:blipFill>
          <a:blip r:embed="rId5">
            <a:extLst>
              <a:ext uri="{28A0092B-C50C-407E-A947-70E740481C1C}">
                <a14:useLocalDpi xmlns:a14="http://schemas.microsoft.com/office/drawing/2010/main" val="0"/>
              </a:ext>
            </a:extLst>
          </a:blip>
          <a:srcRect t="5066"/>
          <a:stretch>
            <a:fillRect/>
          </a:stretch>
        </p:blipFill>
        <p:spPr>
          <a:xfrm>
            <a:off x="5672132" y="784026"/>
            <a:ext cx="6045152" cy="4161669"/>
          </a:xfrm>
          <a:prstGeom prst="rect">
            <a:avLst/>
          </a:prstGeom>
        </p:spPr>
      </p:pic>
    </p:spTree>
    <p:extLst>
      <p:ext uri="{BB962C8B-B14F-4D97-AF65-F5344CB8AC3E}">
        <p14:creationId xmlns:p14="http://schemas.microsoft.com/office/powerpoint/2010/main" val="2973324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AC473-9FC8-BDF6-1403-DB4891A4C55F}"/>
              </a:ext>
            </a:extLst>
          </p:cNvPr>
          <p:cNvSpPr>
            <a:spLocks noGrp="1"/>
          </p:cNvSpPr>
          <p:nvPr>
            <p:ph type="title"/>
          </p:nvPr>
        </p:nvSpPr>
        <p:spPr/>
        <p:txBody>
          <a:bodyPr/>
          <a:lstStyle/>
          <a:p>
            <a:r>
              <a:rPr lang="en-US" dirty="0"/>
              <a:t>NACALF powder sample</a:t>
            </a:r>
          </a:p>
        </p:txBody>
      </p:sp>
      <p:sp>
        <p:nvSpPr>
          <p:cNvPr id="4" name="Slide Number Placeholder 3">
            <a:extLst>
              <a:ext uri="{FF2B5EF4-FFF2-40B4-BE49-F238E27FC236}">
                <a16:creationId xmlns:a16="http://schemas.microsoft.com/office/drawing/2014/main" id="{2E091E48-03C6-1D1B-80FE-ECA5EBD73BF1}"/>
              </a:ext>
            </a:extLst>
          </p:cNvPr>
          <p:cNvSpPr>
            <a:spLocks noGrp="1"/>
          </p:cNvSpPr>
          <p:nvPr>
            <p:ph type="sldNum" sz="quarter" idx="12"/>
          </p:nvPr>
        </p:nvSpPr>
        <p:spPr/>
        <p:txBody>
          <a:bodyPr/>
          <a:lstStyle/>
          <a:p>
            <a:pPr>
              <a:defRPr/>
            </a:pPr>
            <a:fld id="{75F13DEF-92BD-604A-ACD7-BBF50C73AD62}" type="slidenum">
              <a:rPr lang="fr-FR" smtClean="0"/>
              <a:t>20</a:t>
            </a:fld>
            <a:endParaRPr lang="fr-FR"/>
          </a:p>
        </p:txBody>
      </p:sp>
      <p:pic>
        <p:nvPicPr>
          <p:cNvPr id="7170" name="Picture 2">
            <a:extLst>
              <a:ext uri="{FF2B5EF4-FFF2-40B4-BE49-F238E27FC236}">
                <a16:creationId xmlns:a16="http://schemas.microsoft.com/office/drawing/2014/main" id="{F26C0D58-3D16-6392-A11D-C0F9EB88A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55" y="1244675"/>
            <a:ext cx="4606410" cy="313368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D1B4A398-FF00-7A7C-CC60-384C45679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225" y="4505867"/>
            <a:ext cx="2593863" cy="16585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608E6F04-674D-83D1-E85E-80FB9A300F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4958" y="1663038"/>
            <a:ext cx="4838700" cy="3822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889BBB7-83E9-5961-6DA5-6596C174CA45}"/>
              </a:ext>
            </a:extLst>
          </p:cNvPr>
          <p:cNvSpPr/>
          <p:nvPr/>
        </p:nvSpPr>
        <p:spPr>
          <a:xfrm>
            <a:off x="1592132" y="3429000"/>
            <a:ext cx="2398956" cy="45451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urved Connector 6">
            <a:extLst>
              <a:ext uri="{FF2B5EF4-FFF2-40B4-BE49-F238E27FC236}">
                <a16:creationId xmlns:a16="http://schemas.microsoft.com/office/drawing/2014/main" id="{E63C4C44-9DCC-3A82-24F2-EE23701CBB4C}"/>
              </a:ext>
            </a:extLst>
          </p:cNvPr>
          <p:cNvCxnSpPr>
            <a:cxnSpLocks/>
            <a:stCxn id="5" idx="1"/>
            <a:endCxn id="7172" idx="1"/>
          </p:cNvCxnSpPr>
          <p:nvPr/>
        </p:nvCxnSpPr>
        <p:spPr bwMode="auto">
          <a:xfrm rot="10800000" flipV="1">
            <a:off x="1397226" y="3656256"/>
            <a:ext cx="194907" cy="1678876"/>
          </a:xfrm>
          <a:prstGeom prst="curvedConnector3">
            <a:avLst>
              <a:gd name="adj1" fmla="val 217287"/>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0166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7365B-47B5-D100-5AF8-B52326FDBA65}"/>
              </a:ext>
            </a:extLst>
          </p:cNvPr>
          <p:cNvSpPr>
            <a:spLocks noGrp="1"/>
          </p:cNvSpPr>
          <p:nvPr>
            <p:ph type="title"/>
          </p:nvPr>
        </p:nvSpPr>
        <p:spPr>
          <a:xfrm>
            <a:off x="990600" y="40480"/>
            <a:ext cx="10515600" cy="1281113"/>
          </a:xfrm>
        </p:spPr>
        <p:txBody>
          <a:bodyPr/>
          <a:lstStyle/>
          <a:p>
            <a:r>
              <a:rPr lang="en-US" dirty="0"/>
              <a:t>NACALF powder sample</a:t>
            </a:r>
          </a:p>
        </p:txBody>
      </p:sp>
      <p:sp>
        <p:nvSpPr>
          <p:cNvPr id="4" name="Slide Number Placeholder 3">
            <a:extLst>
              <a:ext uri="{FF2B5EF4-FFF2-40B4-BE49-F238E27FC236}">
                <a16:creationId xmlns:a16="http://schemas.microsoft.com/office/drawing/2014/main" id="{BF90FB56-0DEF-17EE-66F8-CFFF3EB11394}"/>
              </a:ext>
            </a:extLst>
          </p:cNvPr>
          <p:cNvSpPr>
            <a:spLocks noGrp="1"/>
          </p:cNvSpPr>
          <p:nvPr>
            <p:ph type="sldNum" sz="quarter" idx="12"/>
          </p:nvPr>
        </p:nvSpPr>
        <p:spPr/>
        <p:txBody>
          <a:bodyPr/>
          <a:lstStyle/>
          <a:p>
            <a:pPr>
              <a:defRPr/>
            </a:pPr>
            <a:fld id="{75F13DEF-92BD-604A-ACD7-BBF50C73AD62}" type="slidenum">
              <a:rPr lang="fr-FR" smtClean="0"/>
              <a:t>21</a:t>
            </a:fld>
            <a:endParaRPr lang="fr-FR"/>
          </a:p>
        </p:txBody>
      </p:sp>
      <p:sp>
        <p:nvSpPr>
          <p:cNvPr id="5" name="TextBox 4">
            <a:extLst>
              <a:ext uri="{FF2B5EF4-FFF2-40B4-BE49-F238E27FC236}">
                <a16:creationId xmlns:a16="http://schemas.microsoft.com/office/drawing/2014/main" id="{FAA7C9E6-BB4D-E346-3BD2-45032167C696}"/>
              </a:ext>
            </a:extLst>
          </p:cNvPr>
          <p:cNvSpPr txBox="1"/>
          <p:nvPr/>
        </p:nvSpPr>
        <p:spPr>
          <a:xfrm>
            <a:off x="3361336" y="6387432"/>
            <a:ext cx="5746088" cy="369332"/>
          </a:xfrm>
          <a:prstGeom prst="rect">
            <a:avLst/>
          </a:prstGeom>
          <a:noFill/>
        </p:spPr>
        <p:txBody>
          <a:bodyPr wrap="square" rtlCol="0">
            <a:spAutoFit/>
          </a:bodyPr>
          <a:lstStyle/>
          <a:p>
            <a:r>
              <a:rPr lang="en-US" dirty="0"/>
              <a:t> BIFROST@ESS data, Kristine Krighaar master thesis</a:t>
            </a:r>
          </a:p>
        </p:txBody>
      </p:sp>
      <p:sp>
        <p:nvSpPr>
          <p:cNvPr id="7" name="Rectangle 4">
            <a:extLst>
              <a:ext uri="{FF2B5EF4-FFF2-40B4-BE49-F238E27FC236}">
                <a16:creationId xmlns:a16="http://schemas.microsoft.com/office/drawing/2014/main" id="{5BFAE035-76F1-8B0C-08E5-494B6B37971A}"/>
              </a:ext>
            </a:extLst>
          </p:cNvPr>
          <p:cNvSpPr>
            <a:spLocks noChangeArrowheads="1"/>
          </p:cNvSpPr>
          <p:nvPr/>
        </p:nvSpPr>
        <p:spPr bwMode="auto">
          <a:xfrm>
            <a:off x="152400" y="-80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AA8EF921-BA82-468C-D6AE-0E00B7471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659" y="1811920"/>
            <a:ext cx="6065941" cy="45755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B80ED4F-73E0-E783-64AF-AFA80597B642}"/>
              </a:ext>
            </a:extLst>
          </p:cNvPr>
          <p:cNvPicPr>
            <a:picLocks noChangeAspect="1"/>
          </p:cNvPicPr>
          <p:nvPr/>
        </p:nvPicPr>
        <p:blipFill>
          <a:blip r:embed="rId4"/>
          <a:stretch>
            <a:fillRect/>
          </a:stretch>
        </p:blipFill>
        <p:spPr>
          <a:xfrm>
            <a:off x="7278340" y="40480"/>
            <a:ext cx="4881329" cy="1862748"/>
          </a:xfrm>
          <a:prstGeom prst="rect">
            <a:avLst/>
          </a:prstGeom>
        </p:spPr>
      </p:pic>
    </p:spTree>
    <p:extLst>
      <p:ext uri="{BB962C8B-B14F-4D97-AF65-F5344CB8AC3E}">
        <p14:creationId xmlns:p14="http://schemas.microsoft.com/office/powerpoint/2010/main" val="2537912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BDA2FEA-41E6-6E4D-DB2B-7E27A8CC05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38" r="64393"/>
          <a:stretch>
            <a:fillRect/>
          </a:stretch>
        </p:blipFill>
        <p:spPr bwMode="auto">
          <a:xfrm>
            <a:off x="9089478" y="2824842"/>
            <a:ext cx="3314700" cy="9430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D6EE756-78BA-9471-A7AC-AACE32B66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3022" y="-1"/>
            <a:ext cx="4498978" cy="32983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045B6B0-26E1-82A0-4EE9-823D48C81D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016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B307DD4-B188-ECAC-6D70-592D79A28806}"/>
              </a:ext>
            </a:extLst>
          </p:cNvPr>
          <p:cNvSpPr>
            <a:spLocks noGrp="1"/>
          </p:cNvSpPr>
          <p:nvPr>
            <p:ph type="title"/>
          </p:nvPr>
        </p:nvSpPr>
        <p:spPr>
          <a:xfrm>
            <a:off x="1676400" y="5214025"/>
            <a:ext cx="10515600" cy="1281113"/>
          </a:xfrm>
        </p:spPr>
        <p:txBody>
          <a:bodyPr/>
          <a:lstStyle/>
          <a:p>
            <a:r>
              <a:rPr lang="en-US" dirty="0">
                <a:solidFill>
                  <a:schemeClr val="bg1"/>
                </a:solidFill>
              </a:rPr>
              <a:t>Neutron Filters - Discard the second harmonic</a:t>
            </a:r>
          </a:p>
        </p:txBody>
      </p:sp>
      <p:sp>
        <p:nvSpPr>
          <p:cNvPr id="6" name="Slide Number Placeholder 5">
            <a:extLst>
              <a:ext uri="{FF2B5EF4-FFF2-40B4-BE49-F238E27FC236}">
                <a16:creationId xmlns:a16="http://schemas.microsoft.com/office/drawing/2014/main" id="{5EE000EF-95D0-76AD-90E0-9127422B8DBA}"/>
              </a:ext>
            </a:extLst>
          </p:cNvPr>
          <p:cNvSpPr>
            <a:spLocks noGrp="1"/>
          </p:cNvSpPr>
          <p:nvPr>
            <p:ph type="sldNum" sz="quarter" idx="12"/>
          </p:nvPr>
        </p:nvSpPr>
        <p:spPr/>
        <p:txBody>
          <a:bodyPr/>
          <a:lstStyle/>
          <a:p>
            <a:pPr>
              <a:defRPr/>
            </a:pPr>
            <a:fld id="{75F13DEF-92BD-604A-ACD7-BBF50C73AD62}" type="slidenum">
              <a:rPr lang="fr-FR" smtClean="0"/>
              <a:t>22</a:t>
            </a:fld>
            <a:endParaRPr lang="fr-FR"/>
          </a:p>
        </p:txBody>
      </p:sp>
    </p:spTree>
    <p:extLst>
      <p:ext uri="{BB962C8B-B14F-4D97-AF65-F5344CB8AC3E}">
        <p14:creationId xmlns:p14="http://schemas.microsoft.com/office/powerpoint/2010/main" val="1036969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73C6-FCC2-B64D-F299-D6BC53FC39E5}"/>
              </a:ext>
            </a:extLst>
          </p:cNvPr>
          <p:cNvSpPr>
            <a:spLocks noGrp="1"/>
          </p:cNvSpPr>
          <p:nvPr>
            <p:ph type="title"/>
          </p:nvPr>
        </p:nvSpPr>
        <p:spPr/>
        <p:txBody>
          <a:bodyPr/>
          <a:lstStyle/>
          <a:p>
            <a:r>
              <a:rPr lang="en-US" dirty="0"/>
              <a:t>Neutron Filters: Beryllium or Graphite </a:t>
            </a:r>
          </a:p>
        </p:txBody>
      </p:sp>
      <p:pic>
        <p:nvPicPr>
          <p:cNvPr id="2050" name="Picture 2">
            <a:extLst>
              <a:ext uri="{FF2B5EF4-FFF2-40B4-BE49-F238E27FC236}">
                <a16:creationId xmlns:a16="http://schemas.microsoft.com/office/drawing/2014/main" id="{4CE0CA0B-B3FF-6EC0-1C20-F235F012D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970" y="1159219"/>
            <a:ext cx="3782566" cy="2886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A4E21C0-3F2F-A734-D975-C8C3898F1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541" y="1061248"/>
            <a:ext cx="4118309" cy="30829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741B1E-E7C6-14BD-2C25-BE4D6FC79354}"/>
              </a:ext>
            </a:extLst>
          </p:cNvPr>
          <p:cNvSpPr txBox="1"/>
          <p:nvPr/>
        </p:nvSpPr>
        <p:spPr>
          <a:xfrm>
            <a:off x="1139952" y="4373093"/>
            <a:ext cx="7830257" cy="1754326"/>
          </a:xfrm>
          <a:prstGeom prst="rect">
            <a:avLst/>
          </a:prstGeom>
          <a:noFill/>
        </p:spPr>
        <p:txBody>
          <a:bodyPr wrap="square" rtlCol="0">
            <a:spAutoFit/>
          </a:bodyPr>
          <a:lstStyle/>
          <a:p>
            <a:pPr marL="285750" indent="-285750">
              <a:buFont typeface="Arial" panose="020B0604020202020204" pitchFamily="34" charset="0"/>
              <a:buChar char="•"/>
            </a:pPr>
            <a:r>
              <a:rPr lang="en-US" dirty="0"/>
              <a:t>Be : Select wavelengths of </a:t>
            </a:r>
            <a:r>
              <a:rPr lang="el-GR" dirty="0"/>
              <a:t>λ</a:t>
            </a:r>
            <a:r>
              <a:rPr lang="en-US" dirty="0"/>
              <a:t>f&gt;4AA.</a:t>
            </a:r>
          </a:p>
          <a:p>
            <a:pPr marL="285750" indent="-285750">
              <a:buFont typeface="Arial" panose="020B0604020202020204" pitchFamily="34" charset="0"/>
              <a:buChar char="•"/>
            </a:pPr>
            <a:r>
              <a:rPr lang="en-US" dirty="0"/>
              <a:t>Depending on the wavelength range of the incident beam (usually 2-4AA), the elastic line might be inaccessible.</a:t>
            </a:r>
          </a:p>
          <a:p>
            <a:pPr marL="285750" indent="-285750">
              <a:buFont typeface="Arial" panose="020B0604020202020204" pitchFamily="34" charset="0"/>
              <a:buChar char="•"/>
            </a:pPr>
            <a:r>
              <a:rPr lang="en-US" dirty="0"/>
              <a:t>Graphite : Select specific wavelengths </a:t>
            </a:r>
            <a:r>
              <a:rPr lang="el-GR" dirty="0"/>
              <a:t>λ</a:t>
            </a:r>
            <a:r>
              <a:rPr lang="en-US" dirty="0"/>
              <a:t>f= </a:t>
            </a:r>
            <a:r>
              <a:rPr lang="en-US" b="1" dirty="0">
                <a:solidFill>
                  <a:srgbClr val="C00000"/>
                </a:solidFill>
              </a:rPr>
              <a:t>1.6, 2.4</a:t>
            </a:r>
            <a:r>
              <a:rPr lang="en-US" dirty="0"/>
              <a:t>,</a:t>
            </a:r>
            <a:r>
              <a:rPr lang="en-US" b="1" dirty="0">
                <a:solidFill>
                  <a:schemeClr val="accent6"/>
                </a:solidFill>
              </a:rPr>
              <a:t> 3.8,4.2 </a:t>
            </a:r>
            <a:r>
              <a:rPr lang="en-US" dirty="0"/>
              <a:t>AA.</a:t>
            </a:r>
          </a:p>
          <a:p>
            <a:pPr marL="285750" indent="-285750">
              <a:buFont typeface="Arial" panose="020B0604020202020204" pitchFamily="34" charset="0"/>
              <a:buChar char="•"/>
            </a:pPr>
            <a:r>
              <a:rPr lang="en-US" dirty="0" err="1"/>
              <a:t>I_graphite</a:t>
            </a:r>
            <a:r>
              <a:rPr lang="en-US" dirty="0"/>
              <a:t>&gt;&gt; </a:t>
            </a:r>
            <a:r>
              <a:rPr lang="en-US" dirty="0" err="1"/>
              <a:t>I_Be</a:t>
            </a:r>
            <a:r>
              <a:rPr lang="en-US" dirty="0"/>
              <a:t>. Be more suitable for weaker signals.</a:t>
            </a:r>
          </a:p>
          <a:p>
            <a:pPr marL="285750" indent="-28575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468CDCF9-840C-DAA6-2B01-B42D44BC438D}"/>
              </a:ext>
            </a:extLst>
          </p:cNvPr>
          <p:cNvSpPr>
            <a:spLocks noGrp="1"/>
          </p:cNvSpPr>
          <p:nvPr>
            <p:ph type="sldNum" sz="quarter" idx="12"/>
          </p:nvPr>
        </p:nvSpPr>
        <p:spPr/>
        <p:txBody>
          <a:bodyPr/>
          <a:lstStyle/>
          <a:p>
            <a:pPr>
              <a:defRPr/>
            </a:pPr>
            <a:fld id="{75F13DEF-92BD-604A-ACD7-BBF50C73AD62}" type="slidenum">
              <a:rPr lang="fr-FR" smtClean="0"/>
              <a:t>23</a:t>
            </a:fld>
            <a:endParaRPr lang="fr-FR"/>
          </a:p>
        </p:txBody>
      </p:sp>
    </p:spTree>
    <p:extLst>
      <p:ext uri="{BB962C8B-B14F-4D97-AF65-F5344CB8AC3E}">
        <p14:creationId xmlns:p14="http://schemas.microsoft.com/office/powerpoint/2010/main" val="3163049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8258-9E82-965D-5E51-1FBC98048738}"/>
              </a:ext>
            </a:extLst>
          </p:cNvPr>
          <p:cNvSpPr>
            <a:spLocks noGrp="1"/>
          </p:cNvSpPr>
          <p:nvPr>
            <p:ph type="title"/>
          </p:nvPr>
        </p:nvSpPr>
        <p:spPr>
          <a:xfrm>
            <a:off x="899115" y="-3788"/>
            <a:ext cx="10515600" cy="1281113"/>
          </a:xfrm>
        </p:spPr>
        <p:txBody>
          <a:bodyPr/>
          <a:lstStyle/>
          <a:p>
            <a:r>
              <a:rPr lang="en-US" dirty="0"/>
              <a:t>Neutron Filters: Super-mirror</a:t>
            </a:r>
          </a:p>
        </p:txBody>
      </p:sp>
      <p:grpSp>
        <p:nvGrpSpPr>
          <p:cNvPr id="5" name="Group 4">
            <a:extLst>
              <a:ext uri="{FF2B5EF4-FFF2-40B4-BE49-F238E27FC236}">
                <a16:creationId xmlns:a16="http://schemas.microsoft.com/office/drawing/2014/main" id="{8A8991CD-DDFE-2B6C-0671-EF61D8A956F5}"/>
              </a:ext>
            </a:extLst>
          </p:cNvPr>
          <p:cNvGrpSpPr/>
          <p:nvPr/>
        </p:nvGrpSpPr>
        <p:grpSpPr>
          <a:xfrm>
            <a:off x="1453637" y="1152416"/>
            <a:ext cx="3061214" cy="2286609"/>
            <a:chOff x="4402137" y="2130176"/>
            <a:chExt cx="4284663" cy="3035300"/>
          </a:xfrm>
        </p:grpSpPr>
        <p:pic>
          <p:nvPicPr>
            <p:cNvPr id="3078" name="Picture 6">
              <a:extLst>
                <a:ext uri="{FF2B5EF4-FFF2-40B4-BE49-F238E27FC236}">
                  <a16:creationId xmlns:a16="http://schemas.microsoft.com/office/drawing/2014/main" id="{2828F32C-BF5C-580E-7EA2-DB02367530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360"/>
            <a:stretch>
              <a:fillRect/>
            </a:stretch>
          </p:blipFill>
          <p:spPr bwMode="auto">
            <a:xfrm>
              <a:off x="4402137" y="2130176"/>
              <a:ext cx="4284663" cy="303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4CAA2C87-D442-894E-CC23-EE15198463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578" t="44979" r="7356" b="29752"/>
            <a:stretch>
              <a:fillRect/>
            </a:stretch>
          </p:blipFill>
          <p:spPr bwMode="auto">
            <a:xfrm rot="20138975">
              <a:off x="7936786" y="2250681"/>
              <a:ext cx="750013" cy="7670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ADF2871-7BEA-1F4F-3696-DBF126864A85}"/>
              </a:ext>
            </a:extLst>
          </p:cNvPr>
          <p:cNvGrpSpPr/>
          <p:nvPr/>
        </p:nvGrpSpPr>
        <p:grpSpPr>
          <a:xfrm>
            <a:off x="5612297" y="1152416"/>
            <a:ext cx="5385238" cy="2094072"/>
            <a:chOff x="4373124" y="3388961"/>
            <a:chExt cx="5385238" cy="2094072"/>
          </a:xfrm>
        </p:grpSpPr>
        <p:pic>
          <p:nvPicPr>
            <p:cNvPr id="3084" name="Picture 12">
              <a:extLst>
                <a:ext uri="{FF2B5EF4-FFF2-40B4-BE49-F238E27FC236}">
                  <a16:creationId xmlns:a16="http://schemas.microsoft.com/office/drawing/2014/main" id="{5EAE5F7C-C9B5-161E-012C-0781446FC0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644"/>
            <a:stretch>
              <a:fillRect/>
            </a:stretch>
          </p:blipFill>
          <p:spPr bwMode="auto">
            <a:xfrm>
              <a:off x="4373124" y="3429000"/>
              <a:ext cx="4178300" cy="20540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66666F4-53AD-5D68-BEEA-366752F4F904}"/>
                </a:ext>
              </a:extLst>
            </p:cNvPr>
            <p:cNvSpPr txBox="1"/>
            <p:nvPr/>
          </p:nvSpPr>
          <p:spPr>
            <a:xfrm>
              <a:off x="8551424" y="4905766"/>
              <a:ext cx="1206938" cy="369332"/>
            </a:xfrm>
            <a:prstGeom prst="rect">
              <a:avLst/>
            </a:prstGeom>
            <a:noFill/>
          </p:spPr>
          <p:txBody>
            <a:bodyPr wrap="square" rtlCol="0">
              <a:spAutoFit/>
            </a:bodyPr>
            <a:lstStyle/>
            <a:p>
              <a:r>
                <a:rPr lang="en-US" dirty="0"/>
                <a:t>Sample</a:t>
              </a:r>
            </a:p>
          </p:txBody>
        </p:sp>
        <p:sp>
          <p:nvSpPr>
            <p:cNvPr id="8" name="TextBox 7">
              <a:extLst>
                <a:ext uri="{FF2B5EF4-FFF2-40B4-BE49-F238E27FC236}">
                  <a16:creationId xmlns:a16="http://schemas.microsoft.com/office/drawing/2014/main" id="{5AC9A365-6DB1-F2C1-6DE2-170B18AEBFC4}"/>
                </a:ext>
              </a:extLst>
            </p:cNvPr>
            <p:cNvSpPr txBox="1"/>
            <p:nvPr/>
          </p:nvSpPr>
          <p:spPr>
            <a:xfrm>
              <a:off x="8551424" y="3388961"/>
              <a:ext cx="1206938" cy="369332"/>
            </a:xfrm>
            <a:prstGeom prst="rect">
              <a:avLst/>
            </a:prstGeom>
            <a:noFill/>
          </p:spPr>
          <p:txBody>
            <a:bodyPr wrap="square" rtlCol="0">
              <a:spAutoFit/>
            </a:bodyPr>
            <a:lstStyle/>
            <a:p>
              <a:r>
                <a:rPr lang="en-US" dirty="0"/>
                <a:t>Absorber</a:t>
              </a:r>
            </a:p>
          </p:txBody>
        </p:sp>
      </p:grpSp>
      <p:pic>
        <p:nvPicPr>
          <p:cNvPr id="3086" name="Picture 14">
            <a:extLst>
              <a:ext uri="{FF2B5EF4-FFF2-40B4-BE49-F238E27FC236}">
                <a16:creationId xmlns:a16="http://schemas.microsoft.com/office/drawing/2014/main" id="{3581338E-C57E-F497-09F8-E822F45C52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15" y="3709767"/>
            <a:ext cx="3809516" cy="28910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a:extLst>
              <a:ext uri="{FF2B5EF4-FFF2-40B4-BE49-F238E27FC236}">
                <a16:creationId xmlns:a16="http://schemas.microsoft.com/office/drawing/2014/main" id="{5E942D40-EC58-57E0-C535-BDF9188515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486" y="3506685"/>
            <a:ext cx="3809516" cy="28910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634D284-C301-6A7F-3048-DA0383BB0202}"/>
              </a:ext>
            </a:extLst>
          </p:cNvPr>
          <p:cNvSpPr txBox="1"/>
          <p:nvPr/>
        </p:nvSpPr>
        <p:spPr>
          <a:xfrm>
            <a:off x="5872164" y="4071938"/>
            <a:ext cx="434340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Adjust the wavelength cut-off based on the m-value and the tilt angle of the </a:t>
            </a:r>
            <a:r>
              <a:rPr lang="en-US" sz="2000" dirty="0" err="1"/>
              <a:t>sm</a:t>
            </a:r>
            <a:r>
              <a:rPr lang="en-US" sz="2000" dirty="0"/>
              <a:t>-channels</a:t>
            </a:r>
          </a:p>
          <a:p>
            <a:pPr marL="285750" indent="-285750">
              <a:buFont typeface="Arial" panose="020B0604020202020204" pitchFamily="34" charset="0"/>
              <a:buChar char="•"/>
            </a:pPr>
            <a:r>
              <a:rPr lang="en-US" sz="2000" dirty="0"/>
              <a:t>Very flexible </a:t>
            </a:r>
          </a:p>
          <a:p>
            <a:pPr marL="285750" indent="-285750">
              <a:buFont typeface="Arial" panose="020B0604020202020204" pitchFamily="34" charset="0"/>
              <a:buChar char="•"/>
            </a:pPr>
            <a:r>
              <a:rPr lang="en-US" sz="2000" dirty="0"/>
              <a:t>Suitable for very small samples (d=1.5 mm) – low divergence </a:t>
            </a:r>
          </a:p>
          <a:p>
            <a:pPr marL="285750" indent="-285750">
              <a:buFont typeface="Arial" panose="020B0604020202020204" pitchFamily="34" charset="0"/>
              <a:buChar char="•"/>
            </a:pPr>
            <a:endParaRPr lang="en-US" sz="2000" dirty="0"/>
          </a:p>
        </p:txBody>
      </p:sp>
      <p:sp>
        <p:nvSpPr>
          <p:cNvPr id="12" name="Slide Number Placeholder 11">
            <a:extLst>
              <a:ext uri="{FF2B5EF4-FFF2-40B4-BE49-F238E27FC236}">
                <a16:creationId xmlns:a16="http://schemas.microsoft.com/office/drawing/2014/main" id="{B56AD8D3-C97E-47C4-A99C-B4B9D106025C}"/>
              </a:ext>
            </a:extLst>
          </p:cNvPr>
          <p:cNvSpPr>
            <a:spLocks noGrp="1"/>
          </p:cNvSpPr>
          <p:nvPr>
            <p:ph type="sldNum" sz="quarter" idx="12"/>
          </p:nvPr>
        </p:nvSpPr>
        <p:spPr/>
        <p:txBody>
          <a:bodyPr/>
          <a:lstStyle/>
          <a:p>
            <a:pPr>
              <a:defRPr/>
            </a:pPr>
            <a:fld id="{75F13DEF-92BD-604A-ACD7-BBF50C73AD62}" type="slidenum">
              <a:rPr lang="fr-FR" smtClean="0"/>
              <a:t>24</a:t>
            </a:fld>
            <a:endParaRPr lang="fr-FR"/>
          </a:p>
        </p:txBody>
      </p:sp>
    </p:spTree>
    <p:extLst>
      <p:ext uri="{BB962C8B-B14F-4D97-AF65-F5344CB8AC3E}">
        <p14:creationId xmlns:p14="http://schemas.microsoft.com/office/powerpoint/2010/main" val="2824906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FBD46-5C2C-DD41-8F2A-C9FB2FD34622}"/>
              </a:ext>
            </a:extLst>
          </p:cNvPr>
          <p:cNvSpPr>
            <a:spLocks noGrp="1"/>
          </p:cNvSpPr>
          <p:nvPr>
            <p:ph type="title"/>
          </p:nvPr>
        </p:nvSpPr>
        <p:spPr/>
        <p:txBody>
          <a:bodyPr/>
          <a:lstStyle/>
          <a:p>
            <a:r>
              <a:rPr lang="en-US" dirty="0"/>
              <a:t>Neutron Filters : Transmission</a:t>
            </a:r>
          </a:p>
        </p:txBody>
      </p:sp>
      <p:pic>
        <p:nvPicPr>
          <p:cNvPr id="6146" name="Picture 2">
            <a:extLst>
              <a:ext uri="{FF2B5EF4-FFF2-40B4-BE49-F238E27FC236}">
                <a16:creationId xmlns:a16="http://schemas.microsoft.com/office/drawing/2014/main" id="{0CE907D6-3A8B-71D7-F163-87545277E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688" y="950912"/>
            <a:ext cx="9075612" cy="560305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ACCB754B-70E1-D98F-3BE6-6D4D86AF24CC}"/>
              </a:ext>
            </a:extLst>
          </p:cNvPr>
          <p:cNvCxnSpPr>
            <a:cxnSpLocks/>
          </p:cNvCxnSpPr>
          <p:nvPr/>
        </p:nvCxnSpPr>
        <p:spPr bwMode="auto">
          <a:xfrm>
            <a:off x="3914775" y="1321593"/>
            <a:ext cx="0" cy="5093495"/>
          </a:xfrm>
          <a:prstGeom prst="line">
            <a:avLst/>
          </a:prstGeom>
          <a:ln w="571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0D343D48-F4E8-F8AF-8F20-1A3F4F7D886F}"/>
              </a:ext>
            </a:extLst>
          </p:cNvPr>
          <p:cNvSpPr txBox="1"/>
          <p:nvPr/>
        </p:nvSpPr>
        <p:spPr>
          <a:xfrm>
            <a:off x="3443288" y="6299863"/>
            <a:ext cx="1385888" cy="369332"/>
          </a:xfrm>
          <a:prstGeom prst="rect">
            <a:avLst/>
          </a:prstGeom>
          <a:noFill/>
        </p:spPr>
        <p:txBody>
          <a:bodyPr wrap="square" rtlCol="0">
            <a:spAutoFit/>
          </a:bodyPr>
          <a:lstStyle/>
          <a:p>
            <a:r>
              <a:rPr lang="el-GR" b="1" dirty="0"/>
              <a:t>λ</a:t>
            </a:r>
            <a:r>
              <a:rPr lang="en-US" b="1" dirty="0"/>
              <a:t>f=</a:t>
            </a:r>
            <a:r>
              <a:rPr lang="el-GR" b="1" dirty="0"/>
              <a:t> 4.2 ΑΑ</a:t>
            </a:r>
            <a:endParaRPr lang="en-US" b="1" dirty="0"/>
          </a:p>
        </p:txBody>
      </p:sp>
      <p:sp>
        <p:nvSpPr>
          <p:cNvPr id="9" name="Slide Number Placeholder 8">
            <a:extLst>
              <a:ext uri="{FF2B5EF4-FFF2-40B4-BE49-F238E27FC236}">
                <a16:creationId xmlns:a16="http://schemas.microsoft.com/office/drawing/2014/main" id="{0676B31A-1609-177F-CFCB-F3174D694A51}"/>
              </a:ext>
            </a:extLst>
          </p:cNvPr>
          <p:cNvSpPr>
            <a:spLocks noGrp="1"/>
          </p:cNvSpPr>
          <p:nvPr>
            <p:ph type="sldNum" sz="quarter" idx="12"/>
          </p:nvPr>
        </p:nvSpPr>
        <p:spPr/>
        <p:txBody>
          <a:bodyPr/>
          <a:lstStyle/>
          <a:p>
            <a:pPr>
              <a:defRPr/>
            </a:pPr>
            <a:fld id="{75F13DEF-92BD-604A-ACD7-BBF50C73AD62}" type="slidenum">
              <a:rPr lang="fr-FR" smtClean="0"/>
              <a:t>25</a:t>
            </a:fld>
            <a:endParaRPr lang="fr-FR"/>
          </a:p>
        </p:txBody>
      </p:sp>
    </p:spTree>
    <p:extLst>
      <p:ext uri="{BB962C8B-B14F-4D97-AF65-F5344CB8AC3E}">
        <p14:creationId xmlns:p14="http://schemas.microsoft.com/office/powerpoint/2010/main" val="2700790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82A5-30C0-E46F-5B6C-FB8F0AEEC324}"/>
              </a:ext>
            </a:extLst>
          </p:cNvPr>
          <p:cNvSpPr>
            <a:spLocks noGrp="1"/>
          </p:cNvSpPr>
          <p:nvPr>
            <p:ph type="title"/>
          </p:nvPr>
        </p:nvSpPr>
        <p:spPr/>
        <p:txBody>
          <a:bodyPr/>
          <a:lstStyle/>
          <a:p>
            <a:r>
              <a:rPr lang="en-US" dirty="0"/>
              <a:t>Data treatment</a:t>
            </a:r>
            <a:r>
              <a:rPr lang="el-GR" dirty="0"/>
              <a:t> : </a:t>
            </a:r>
            <a:r>
              <a:rPr lang="en-US" dirty="0"/>
              <a:t>Energy transfer</a:t>
            </a:r>
          </a:p>
        </p:txBody>
      </p:sp>
      <p:cxnSp>
        <p:nvCxnSpPr>
          <p:cNvPr id="8" name="Straight Arrow Connector 7">
            <a:extLst>
              <a:ext uri="{FF2B5EF4-FFF2-40B4-BE49-F238E27FC236}">
                <a16:creationId xmlns:a16="http://schemas.microsoft.com/office/drawing/2014/main" id="{2B40B952-CA0D-D294-28DE-04C5E4660788}"/>
              </a:ext>
            </a:extLst>
          </p:cNvPr>
          <p:cNvCxnSpPr>
            <a:cxnSpLocks/>
            <a:stCxn id="13" idx="3"/>
            <a:endCxn id="14" idx="1"/>
          </p:cNvCxnSpPr>
          <p:nvPr/>
        </p:nvCxnSpPr>
        <p:spPr bwMode="auto">
          <a:xfrm>
            <a:off x="2209123" y="5005392"/>
            <a:ext cx="268146" cy="1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7923B09-6F79-DC66-2BE5-9C3CD35A154F}"/>
                  </a:ext>
                </a:extLst>
              </p:cNvPr>
              <p:cNvSpPr txBox="1"/>
              <p:nvPr/>
            </p:nvSpPr>
            <p:spPr>
              <a:xfrm>
                <a:off x="1139952" y="3029361"/>
                <a:ext cx="914400" cy="3362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Arial" panose="020B0604020202020204" pitchFamily="34" charset="0"/>
                        </a:rPr>
                        <m:t>𝑇𝑂𝐹</m:t>
                      </m:r>
                    </m:oMath>
                  </m:oMathPara>
                </a14:m>
                <a:endParaRPr lang="en-US" sz="1400"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C7923B09-6F79-DC66-2BE5-9C3CD35A154F}"/>
                  </a:ext>
                </a:extLst>
              </p:cNvPr>
              <p:cNvSpPr txBox="1">
                <a:spLocks noRot="1" noChangeAspect="1" noMove="1" noResize="1" noEditPoints="1" noAdjustHandles="1" noChangeArrowheads="1" noChangeShapeType="1" noTextEdit="1"/>
              </p:cNvSpPr>
              <p:nvPr/>
            </p:nvSpPr>
            <p:spPr>
              <a:xfrm>
                <a:off x="1139952" y="3029361"/>
                <a:ext cx="914400" cy="33628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82691D7-E1E6-F973-3ADB-51D8C09A25F1}"/>
                  </a:ext>
                </a:extLst>
              </p:cNvPr>
              <p:cNvSpPr txBox="1"/>
              <p:nvPr/>
            </p:nvSpPr>
            <p:spPr>
              <a:xfrm>
                <a:off x="1139952" y="3528729"/>
                <a:ext cx="914400" cy="3362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400" i="1" dirty="0" smtClean="0">
                              <a:latin typeface="Cambria Math" panose="02040503050406030204" pitchFamily="18" charset="0"/>
                              <a:cs typeface="Arial" panose="020B0604020202020204" pitchFamily="34" charset="0"/>
                            </a:rPr>
                          </m:ctrlPr>
                        </m:sSubPr>
                        <m:e>
                          <m:r>
                            <a:rPr lang="en-US" sz="1400" b="0" i="1" dirty="0" smtClean="0">
                              <a:latin typeface="Cambria Math" panose="02040503050406030204" pitchFamily="18" charset="0"/>
                              <a:cs typeface="Arial" panose="020B0604020202020204" pitchFamily="34" charset="0"/>
                            </a:rPr>
                            <m:t>𝐿</m:t>
                          </m:r>
                        </m:e>
                        <m:sub>
                          <m:r>
                            <a:rPr lang="en-US" sz="1400" b="0" i="1" dirty="0" smtClean="0">
                              <a:latin typeface="Cambria Math" panose="02040503050406030204" pitchFamily="18" charset="0"/>
                              <a:cs typeface="Arial" panose="020B0604020202020204" pitchFamily="34" charset="0"/>
                            </a:rPr>
                            <m:t>𝑖</m:t>
                          </m:r>
                        </m:sub>
                      </m:sSub>
                    </m:oMath>
                  </m:oMathPara>
                </a14:m>
                <a:endParaRPr lang="en-US" sz="1400" dirty="0">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C82691D7-E1E6-F973-3ADB-51D8C09A25F1}"/>
                  </a:ext>
                </a:extLst>
              </p:cNvPr>
              <p:cNvSpPr txBox="1">
                <a:spLocks noRot="1" noChangeAspect="1" noMove="1" noResize="1" noEditPoints="1" noAdjustHandles="1" noChangeArrowheads="1" noChangeShapeType="1" noTextEdit="1"/>
              </p:cNvSpPr>
              <p:nvPr/>
            </p:nvSpPr>
            <p:spPr>
              <a:xfrm>
                <a:off x="1139952" y="3528729"/>
                <a:ext cx="914400" cy="3362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1E0C566-171A-C909-AA02-59A72F7DD9C8}"/>
                  </a:ext>
                </a:extLst>
              </p:cNvPr>
              <p:cNvSpPr txBox="1"/>
              <p:nvPr/>
            </p:nvSpPr>
            <p:spPr>
              <a:xfrm>
                <a:off x="1139952" y="4074171"/>
                <a:ext cx="914400" cy="3551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𝐿</m:t>
                          </m:r>
                        </m:e>
                        <m:sub>
                          <m:r>
                            <a:rPr lang="en-US" sz="1400" b="0" i="1" smtClean="0">
                              <a:latin typeface="Cambria Math" panose="02040503050406030204" pitchFamily="18" charset="0"/>
                              <a:cs typeface="Arial" panose="020B0604020202020204" pitchFamily="34" charset="0"/>
                            </a:rPr>
                            <m:t>𝑓</m:t>
                          </m:r>
                        </m:sub>
                      </m:sSub>
                    </m:oMath>
                  </m:oMathPara>
                </a14:m>
                <a:endParaRPr lang="en-US" sz="1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31E0C566-171A-C909-AA02-59A72F7DD9C8}"/>
                  </a:ext>
                </a:extLst>
              </p:cNvPr>
              <p:cNvSpPr txBox="1">
                <a:spLocks noRot="1" noChangeAspect="1" noMove="1" noResize="1" noEditPoints="1" noAdjustHandles="1" noChangeArrowheads="1" noChangeShapeType="1" noTextEdit="1"/>
              </p:cNvSpPr>
              <p:nvPr/>
            </p:nvSpPr>
            <p:spPr>
              <a:xfrm>
                <a:off x="1139952" y="4074171"/>
                <a:ext cx="914400" cy="3551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5C90897-0BAD-6CBA-A4A8-050F6239D148}"/>
                  </a:ext>
                </a:extLst>
              </p:cNvPr>
              <p:cNvSpPr txBox="1"/>
              <p:nvPr/>
            </p:nvSpPr>
            <p:spPr>
              <a:xfrm>
                <a:off x="993781" y="4827965"/>
                <a:ext cx="1215342" cy="3548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l-GR" sz="1400" b="0" i="1" smtClean="0">
                              <a:latin typeface="Cambria Math" panose="02040503050406030204" pitchFamily="18" charset="0"/>
                              <a:cs typeface="Arial" panose="020B0604020202020204" pitchFamily="34" charset="0"/>
                            </a:rPr>
                          </m:ctrlPr>
                        </m:sSubPr>
                        <m:e>
                          <m:r>
                            <a:rPr lang="el-GR" sz="1400" b="0" i="1" smtClean="0">
                              <a:latin typeface="Cambria Math" panose="02040503050406030204" pitchFamily="18" charset="0"/>
                              <a:cs typeface="Arial" panose="020B0604020202020204" pitchFamily="34" charset="0"/>
                            </a:rPr>
                            <m:t>𝜃</m:t>
                          </m:r>
                        </m:e>
                        <m:sub>
                          <m:r>
                            <a:rPr lang="en-US" sz="1400" b="0" i="1" smtClean="0">
                              <a:latin typeface="Cambria Math" panose="02040503050406030204" pitchFamily="18" charset="0"/>
                              <a:cs typeface="Arial" panose="020B0604020202020204" pitchFamily="34" charset="0"/>
                            </a:rPr>
                            <m:t>𝑎𝑛𝑎𝑙𝑦𝑠𝑒𝑟</m:t>
                          </m:r>
                        </m:sub>
                      </m:sSub>
                    </m:oMath>
                  </m:oMathPara>
                </a14:m>
                <a:endParaRPr lang="en-US" sz="1400" b="0"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F5C90897-0BAD-6CBA-A4A8-050F6239D148}"/>
                  </a:ext>
                </a:extLst>
              </p:cNvPr>
              <p:cNvSpPr txBox="1">
                <a:spLocks noRot="1" noChangeAspect="1" noMove="1" noResize="1" noEditPoints="1" noAdjustHandles="1" noChangeArrowheads="1" noChangeShapeType="1" noTextEdit="1"/>
              </p:cNvSpPr>
              <p:nvPr/>
            </p:nvSpPr>
            <p:spPr>
              <a:xfrm>
                <a:off x="993781" y="4827965"/>
                <a:ext cx="1215342" cy="35485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2DF01FB-01E7-AFFA-F1CE-5402F633AE26}"/>
                  </a:ext>
                </a:extLst>
              </p:cNvPr>
              <p:cNvSpPr txBox="1"/>
              <p:nvPr/>
            </p:nvSpPr>
            <p:spPr>
              <a:xfrm>
                <a:off x="2477269" y="4827965"/>
                <a:ext cx="1352309" cy="3551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 xmlns:m="http://schemas.openxmlformats.org/officeDocument/2006/math">
                    <m:sSub>
                      <m:sSubPr>
                        <m:ctrlPr>
                          <a:rPr lang="en-US" sz="1400" i="1" dirty="0" smtClean="0">
                            <a:latin typeface="Cambria Math" panose="02040503050406030204" pitchFamily="18" charset="0"/>
                            <a:cs typeface="Arial" panose="020B0604020202020204" pitchFamily="34" charset="0"/>
                          </a:rPr>
                        </m:ctrlPr>
                      </m:sSubPr>
                      <m:e>
                        <m:r>
                          <a:rPr lang="el-GR" sz="1400" i="1" dirty="0">
                            <a:latin typeface="Cambria Math" panose="02040503050406030204" pitchFamily="18" charset="0"/>
                            <a:cs typeface="Arial" panose="020B0604020202020204" pitchFamily="34" charset="0"/>
                          </a:rPr>
                          <m:t>𝜆</m:t>
                        </m:r>
                      </m:e>
                      <m:sub>
                        <m:r>
                          <a:rPr lang="en-US" sz="1400" b="0" i="1" dirty="0" smtClean="0">
                            <a:latin typeface="Cambria Math" panose="02040503050406030204" pitchFamily="18" charset="0"/>
                            <a:cs typeface="Arial" panose="020B0604020202020204" pitchFamily="34" charset="0"/>
                          </a:rPr>
                          <m:t>𝑓</m:t>
                        </m:r>
                      </m:sub>
                    </m:sSub>
                  </m:oMath>
                </a14:m>
                <a:r>
                  <a:rPr lang="en-US" sz="1400" dirty="0">
                    <a:latin typeface="Arial" panose="020B0604020202020204" pitchFamily="34" charset="0"/>
                    <a:cs typeface="Arial" panose="020B0604020202020204" pitchFamily="34" charset="0"/>
                  </a:rPr>
                  <a:t> , </a:t>
                </a:r>
                <a14:m>
                  <m:oMath xmlns:m="http://schemas.openxmlformats.org/officeDocument/2006/math">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𝐸</m:t>
                        </m:r>
                      </m:e>
                      <m:sub>
                        <m:r>
                          <a:rPr lang="en-US" sz="1400" b="0" i="1" smtClean="0">
                            <a:latin typeface="Cambria Math" panose="02040503050406030204" pitchFamily="18" charset="0"/>
                            <a:cs typeface="Arial" panose="020B0604020202020204" pitchFamily="34" charset="0"/>
                          </a:rPr>
                          <m:t>𝑓</m:t>
                        </m:r>
                      </m:sub>
                    </m:sSub>
                  </m:oMath>
                </a14:m>
                <a:r>
                  <a:rPr lang="en-US" sz="1400" dirty="0">
                    <a:latin typeface="Arial" panose="020B0604020202020204" pitchFamily="34" charset="0"/>
                    <a:cs typeface="Arial" panose="020B0604020202020204" pitchFamily="34" charset="0"/>
                  </a:rPr>
                  <a:t> , </a:t>
                </a:r>
                <a14:m>
                  <m:oMath xmlns:m="http://schemas.openxmlformats.org/officeDocument/2006/math">
                    <m:sSub>
                      <m:sSubPr>
                        <m:ctrlPr>
                          <a:rPr lang="en-US" sz="1400" i="1">
                            <a:latin typeface="Cambria Math" panose="02040503050406030204" pitchFamily="18" charset="0"/>
                            <a:cs typeface="Arial" panose="020B0604020202020204" pitchFamily="34" charset="0"/>
                          </a:rPr>
                        </m:ctrlPr>
                      </m:sSubPr>
                      <m:e>
                        <m:r>
                          <a:rPr lang="en-US" sz="1400" i="1">
                            <a:latin typeface="Cambria Math" panose="02040503050406030204" pitchFamily="18" charset="0"/>
                            <a:cs typeface="Arial" panose="020B0604020202020204" pitchFamily="34" charset="0"/>
                          </a:rPr>
                          <m:t>𝑘</m:t>
                        </m:r>
                      </m:e>
                      <m:sub>
                        <m:r>
                          <a:rPr lang="en-US" sz="1400" b="0" i="1" smtClean="0">
                            <a:latin typeface="Cambria Math" panose="02040503050406030204" pitchFamily="18" charset="0"/>
                            <a:cs typeface="Arial" panose="020B0604020202020204" pitchFamily="34" charset="0"/>
                          </a:rPr>
                          <m:t>𝑓</m:t>
                        </m:r>
                      </m:sub>
                    </m:sSub>
                  </m:oMath>
                </a14:m>
                <a:endParaRPr lang="en-US" sz="14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82DF01FB-01E7-AFFA-F1CE-5402F633AE26}"/>
                  </a:ext>
                </a:extLst>
              </p:cNvPr>
              <p:cNvSpPr txBox="1">
                <a:spLocks noRot="1" noChangeAspect="1" noMove="1" noResize="1" noEditPoints="1" noAdjustHandles="1" noChangeArrowheads="1" noChangeShapeType="1" noTextEdit="1"/>
              </p:cNvSpPr>
              <p:nvPr/>
            </p:nvSpPr>
            <p:spPr>
              <a:xfrm>
                <a:off x="2477269" y="4827965"/>
                <a:ext cx="1352309" cy="355132"/>
              </a:xfrm>
              <a:prstGeom prst="rect">
                <a:avLst/>
              </a:prstGeom>
              <a:blipFill>
                <a:blip r:embed="rId18"/>
                <a:stretch>
                  <a:fillRect t="-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F1C0F4C-4C29-24D6-633F-C0B14F6601D3}"/>
                  </a:ext>
                </a:extLst>
              </p:cNvPr>
              <p:cNvSpPr txBox="1"/>
              <p:nvPr/>
            </p:nvSpPr>
            <p:spPr>
              <a:xfrm>
                <a:off x="4187951" y="3679346"/>
                <a:ext cx="1352309" cy="3362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 xmlns:m="http://schemas.openxmlformats.org/officeDocument/2006/math">
                    <m:sSub>
                      <m:sSubPr>
                        <m:ctrlPr>
                          <a:rPr lang="en-US" sz="1400" b="0" i="1" dirty="0" smtClean="0">
                            <a:latin typeface="Cambria Math" panose="02040503050406030204" pitchFamily="18" charset="0"/>
                            <a:cs typeface="Arial" panose="020B0604020202020204" pitchFamily="34" charset="0"/>
                          </a:rPr>
                        </m:ctrlPr>
                      </m:sSubPr>
                      <m:e>
                        <m:r>
                          <a:rPr lang="el-GR" sz="1400" i="1" dirty="0" smtClean="0">
                            <a:latin typeface="Cambria Math" panose="02040503050406030204" pitchFamily="18" charset="0"/>
                            <a:cs typeface="Arial" panose="020B0604020202020204" pitchFamily="34" charset="0"/>
                          </a:rPr>
                          <m:t>𝜆</m:t>
                        </m:r>
                      </m:e>
                      <m:sub>
                        <m:r>
                          <a:rPr lang="en-US" sz="1400" b="0" i="1" dirty="0" smtClean="0">
                            <a:latin typeface="Cambria Math" panose="02040503050406030204" pitchFamily="18" charset="0"/>
                            <a:cs typeface="Arial" panose="020B0604020202020204" pitchFamily="34" charset="0"/>
                          </a:rPr>
                          <m:t>𝑖</m:t>
                        </m:r>
                      </m:sub>
                    </m:sSub>
                  </m:oMath>
                </a14:m>
                <a:r>
                  <a:rPr lang="en-US" sz="1400" b="0" dirty="0">
                    <a:latin typeface="Arial" panose="020B0604020202020204" pitchFamily="34" charset="0"/>
                    <a:cs typeface="Arial" panose="020B0604020202020204" pitchFamily="34" charset="0"/>
                  </a:rPr>
                  <a:t> , </a:t>
                </a:r>
                <a14:m>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𝐸</m:t>
                        </m:r>
                      </m:e>
                      <m:sub>
                        <m:r>
                          <a:rPr lang="en-US" sz="1400" b="0" i="1" smtClean="0">
                            <a:latin typeface="Cambria Math" panose="02040503050406030204" pitchFamily="18" charset="0"/>
                            <a:cs typeface="Arial" panose="020B0604020202020204" pitchFamily="34" charset="0"/>
                          </a:rPr>
                          <m:t>𝑖</m:t>
                        </m:r>
                      </m:sub>
                    </m:sSub>
                  </m:oMath>
                </a14:m>
                <a:r>
                  <a:rPr lang="en-US" sz="1400" dirty="0">
                    <a:latin typeface="Arial" panose="020B0604020202020204" pitchFamily="34" charset="0"/>
                    <a:cs typeface="Arial" panose="020B0604020202020204" pitchFamily="34" charset="0"/>
                  </a:rPr>
                  <a:t> , </a:t>
                </a:r>
                <a14:m>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𝑘</m:t>
                        </m:r>
                      </m:e>
                      <m:sub>
                        <m:r>
                          <a:rPr lang="en-US" sz="1400" b="0" i="1" smtClean="0">
                            <a:latin typeface="Cambria Math" panose="02040503050406030204" pitchFamily="18" charset="0"/>
                            <a:cs typeface="Arial" panose="020B0604020202020204" pitchFamily="34" charset="0"/>
                          </a:rPr>
                          <m:t>𝑖</m:t>
                        </m:r>
                      </m:sub>
                    </m:sSub>
                  </m:oMath>
                </a14:m>
                <a:endParaRPr lang="en-US" sz="1400" b="0" dirty="0">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1F1C0F4C-4C29-24D6-633F-C0B14F6601D3}"/>
                  </a:ext>
                </a:extLst>
              </p:cNvPr>
              <p:cNvSpPr txBox="1">
                <a:spLocks noRot="1" noChangeAspect="1" noMove="1" noResize="1" noEditPoints="1" noAdjustHandles="1" noChangeArrowheads="1" noChangeShapeType="1" noTextEdit="1"/>
              </p:cNvSpPr>
              <p:nvPr/>
            </p:nvSpPr>
            <p:spPr>
              <a:xfrm>
                <a:off x="4187951" y="3679346"/>
                <a:ext cx="1352309" cy="336286"/>
              </a:xfrm>
              <a:prstGeom prst="rect">
                <a:avLst/>
              </a:prstGeom>
              <a:blipFill>
                <a:blip r:embed="rId19"/>
                <a:stretch>
                  <a:fillRect t="-3448"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C244636-1773-F12F-FAAE-EBAE00CBD38F}"/>
                  </a:ext>
                </a:extLst>
              </p:cNvPr>
              <p:cNvSpPr txBox="1"/>
              <p:nvPr/>
            </p:nvSpPr>
            <p:spPr>
              <a:xfrm>
                <a:off x="6429581" y="3691811"/>
                <a:ext cx="987709" cy="3362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cs typeface="Arial" panose="020B0604020202020204" pitchFamily="34" charset="0"/>
                        </a:rPr>
                        <m:t>h𝑤</m:t>
                      </m:r>
                    </m:oMath>
                  </m:oMathPara>
                </a14:m>
                <a:endParaRPr lang="en-US" sz="14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6C244636-1773-F12F-FAAE-EBAE00CBD38F}"/>
                  </a:ext>
                </a:extLst>
              </p:cNvPr>
              <p:cNvSpPr txBox="1">
                <a:spLocks noRot="1" noChangeAspect="1" noMove="1" noResize="1" noEditPoints="1" noAdjustHandles="1" noChangeArrowheads="1" noChangeShapeType="1" noTextEdit="1"/>
              </p:cNvSpPr>
              <p:nvPr/>
            </p:nvSpPr>
            <p:spPr>
              <a:xfrm>
                <a:off x="6429581" y="3691811"/>
                <a:ext cx="987709" cy="336286"/>
              </a:xfrm>
              <a:prstGeom prst="rect">
                <a:avLst/>
              </a:prstGeom>
              <a:blipFill>
                <a:blip r:embed="rId20"/>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17CDC0B4-52EE-A67D-C2BD-78FF1A063C64}"/>
              </a:ext>
            </a:extLst>
          </p:cNvPr>
          <p:cNvCxnSpPr>
            <a:cxnSpLocks/>
            <a:stCxn id="10" idx="3"/>
            <a:endCxn id="15" idx="1"/>
          </p:cNvCxnSpPr>
          <p:nvPr/>
        </p:nvCxnSpPr>
        <p:spPr bwMode="auto">
          <a:xfrm>
            <a:off x="2054352" y="3197505"/>
            <a:ext cx="2133599" cy="6499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E7D4F1DD-6F09-3175-13A0-7343E6C5D74C}"/>
              </a:ext>
            </a:extLst>
          </p:cNvPr>
          <p:cNvCxnSpPr>
            <a:cxnSpLocks/>
            <a:stCxn id="11" idx="3"/>
            <a:endCxn id="15" idx="1"/>
          </p:cNvCxnSpPr>
          <p:nvPr/>
        </p:nvCxnSpPr>
        <p:spPr bwMode="auto">
          <a:xfrm>
            <a:off x="2054352" y="3696873"/>
            <a:ext cx="2133599" cy="15061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FD0393ED-A212-CE71-91AA-5BBB1030ED8B}"/>
              </a:ext>
            </a:extLst>
          </p:cNvPr>
          <p:cNvCxnSpPr>
            <a:cxnSpLocks/>
            <a:stCxn id="12" idx="3"/>
            <a:endCxn id="15" idx="1"/>
          </p:cNvCxnSpPr>
          <p:nvPr/>
        </p:nvCxnSpPr>
        <p:spPr bwMode="auto">
          <a:xfrm flipV="1">
            <a:off x="2054352" y="3847490"/>
            <a:ext cx="2133599" cy="4042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9322F56A-A9FB-5B19-53D1-6C687B54D954}"/>
              </a:ext>
            </a:extLst>
          </p:cNvPr>
          <p:cNvCxnSpPr>
            <a:cxnSpLocks/>
            <a:stCxn id="15" idx="3"/>
            <a:endCxn id="16" idx="1"/>
          </p:cNvCxnSpPr>
          <p:nvPr/>
        </p:nvCxnSpPr>
        <p:spPr bwMode="auto">
          <a:xfrm>
            <a:off x="5540260" y="3847489"/>
            <a:ext cx="889321" cy="12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AFB67E5C-F266-79C5-D58A-26FF7F4039CA}"/>
              </a:ext>
            </a:extLst>
          </p:cNvPr>
          <p:cNvCxnSpPr>
            <a:cxnSpLocks/>
            <a:stCxn id="14" idx="3"/>
            <a:endCxn id="16" idx="1"/>
          </p:cNvCxnSpPr>
          <p:nvPr/>
        </p:nvCxnSpPr>
        <p:spPr bwMode="auto">
          <a:xfrm flipV="1">
            <a:off x="3829578" y="3859954"/>
            <a:ext cx="2600003" cy="11455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id="{A5ECD832-9E32-6324-DE00-8E335C281245}"/>
              </a:ext>
            </a:extLst>
          </p:cNvPr>
          <p:cNvPicPr>
            <a:picLocks noChangeAspect="1"/>
          </p:cNvPicPr>
          <p:nvPr>
            <p:custDataLst>
              <p:tags r:id="rId1"/>
            </p:custDataLst>
          </p:nvPr>
        </p:nvPicPr>
        <p:blipFill>
          <a:blip r:embed="rId21"/>
          <a:stretch>
            <a:fillRect/>
          </a:stretch>
        </p:blipFill>
        <p:spPr>
          <a:xfrm>
            <a:off x="3121151" y="1837023"/>
            <a:ext cx="3061479" cy="238188"/>
          </a:xfrm>
          <a:prstGeom prst="rect">
            <a:avLst/>
          </a:prstGeom>
        </p:spPr>
      </p:pic>
      <p:pic>
        <p:nvPicPr>
          <p:cNvPr id="7" name="Picture 6">
            <a:extLst>
              <a:ext uri="{FF2B5EF4-FFF2-40B4-BE49-F238E27FC236}">
                <a16:creationId xmlns:a16="http://schemas.microsoft.com/office/drawing/2014/main" id="{355F60FD-722A-B40B-1474-B4DC8EECD6EF}"/>
              </a:ext>
            </a:extLst>
          </p:cNvPr>
          <p:cNvPicPr>
            <a:picLocks noChangeAspect="1"/>
          </p:cNvPicPr>
          <p:nvPr>
            <p:custDataLst>
              <p:tags r:id="rId2"/>
            </p:custDataLst>
          </p:nvPr>
        </p:nvPicPr>
        <p:blipFill>
          <a:blip r:embed="rId22"/>
          <a:stretch>
            <a:fillRect/>
          </a:stretch>
        </p:blipFill>
        <p:spPr>
          <a:xfrm>
            <a:off x="3496698" y="2506680"/>
            <a:ext cx="2310384" cy="481789"/>
          </a:xfrm>
          <a:prstGeom prst="rect">
            <a:avLst/>
          </a:prstGeom>
        </p:spPr>
      </p:pic>
      <p:sp>
        <p:nvSpPr>
          <p:cNvPr id="3" name="Slide Number Placeholder 2">
            <a:extLst>
              <a:ext uri="{FF2B5EF4-FFF2-40B4-BE49-F238E27FC236}">
                <a16:creationId xmlns:a16="http://schemas.microsoft.com/office/drawing/2014/main" id="{B58DE52A-3ADF-6AC1-B7EC-FEBE5C3775C2}"/>
              </a:ext>
            </a:extLst>
          </p:cNvPr>
          <p:cNvSpPr>
            <a:spLocks noGrp="1"/>
          </p:cNvSpPr>
          <p:nvPr>
            <p:ph type="sldNum" sz="quarter" idx="12"/>
          </p:nvPr>
        </p:nvSpPr>
        <p:spPr/>
        <p:txBody>
          <a:bodyPr/>
          <a:lstStyle/>
          <a:p>
            <a:pPr>
              <a:defRPr/>
            </a:pPr>
            <a:fld id="{75F13DEF-92BD-604A-ACD7-BBF50C73AD62}" type="slidenum">
              <a:rPr lang="fr-FR" smtClean="0"/>
              <a:t>26</a:t>
            </a:fld>
            <a:endParaRPr lang="fr-FR"/>
          </a:p>
        </p:txBody>
      </p:sp>
      <p:cxnSp>
        <p:nvCxnSpPr>
          <p:cNvPr id="20" name="Straight Arrow Connector 19">
            <a:extLst>
              <a:ext uri="{FF2B5EF4-FFF2-40B4-BE49-F238E27FC236}">
                <a16:creationId xmlns:a16="http://schemas.microsoft.com/office/drawing/2014/main" id="{24E793E4-23FC-456A-F0B0-500ECD1F7838}"/>
              </a:ext>
            </a:extLst>
          </p:cNvPr>
          <p:cNvCxnSpPr>
            <a:stCxn id="13" idx="0"/>
            <a:endCxn id="12" idx="2"/>
          </p:cNvCxnSpPr>
          <p:nvPr/>
        </p:nvCxnSpPr>
        <p:spPr bwMode="auto">
          <a:xfrm flipH="1" flipV="1">
            <a:off x="1597152" y="4429303"/>
            <a:ext cx="4300" cy="39866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66" name="Picture 65">
            <a:extLst>
              <a:ext uri="{FF2B5EF4-FFF2-40B4-BE49-F238E27FC236}">
                <a16:creationId xmlns:a16="http://schemas.microsoft.com/office/drawing/2014/main" id="{AB33AC28-6641-184C-91F1-21463498108A}"/>
              </a:ext>
            </a:extLst>
          </p:cNvPr>
          <p:cNvPicPr>
            <a:picLocks noChangeAspect="1"/>
          </p:cNvPicPr>
          <p:nvPr>
            <p:custDataLst>
              <p:tags r:id="rId3"/>
            </p:custDataLst>
          </p:nvPr>
        </p:nvPicPr>
        <p:blipFill>
          <a:blip r:embed="rId23"/>
          <a:stretch>
            <a:fillRect/>
          </a:stretch>
        </p:blipFill>
        <p:spPr>
          <a:xfrm>
            <a:off x="8840255" y="1491675"/>
            <a:ext cx="1363378" cy="224492"/>
          </a:xfrm>
          <a:prstGeom prst="rect">
            <a:avLst/>
          </a:prstGeom>
        </p:spPr>
      </p:pic>
      <p:cxnSp>
        <p:nvCxnSpPr>
          <p:cNvPr id="76" name="Curved Connector 75">
            <a:extLst>
              <a:ext uri="{FF2B5EF4-FFF2-40B4-BE49-F238E27FC236}">
                <a16:creationId xmlns:a16="http://schemas.microsoft.com/office/drawing/2014/main" id="{07CF4C43-9EA6-2815-4E31-B4DD865A3339}"/>
              </a:ext>
            </a:extLst>
          </p:cNvPr>
          <p:cNvCxnSpPr>
            <a:stCxn id="73" idx="2"/>
          </p:cNvCxnSpPr>
          <p:nvPr/>
        </p:nvCxnSpPr>
        <p:spPr bwMode="auto">
          <a:xfrm rot="16200000" flipH="1">
            <a:off x="9323647" y="3617454"/>
            <a:ext cx="261343" cy="121651"/>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98" name="Group 97">
            <a:extLst>
              <a:ext uri="{FF2B5EF4-FFF2-40B4-BE49-F238E27FC236}">
                <a16:creationId xmlns:a16="http://schemas.microsoft.com/office/drawing/2014/main" id="{F1F96E9E-5810-1847-DE3A-516A9C6CDC6F}"/>
              </a:ext>
            </a:extLst>
          </p:cNvPr>
          <p:cNvGrpSpPr/>
          <p:nvPr/>
        </p:nvGrpSpPr>
        <p:grpSpPr>
          <a:xfrm>
            <a:off x="7811580" y="1419215"/>
            <a:ext cx="4244071" cy="2475527"/>
            <a:chOff x="7811580" y="1419215"/>
            <a:chExt cx="4244071" cy="2475527"/>
          </a:xfrm>
        </p:grpSpPr>
        <p:grpSp>
          <p:nvGrpSpPr>
            <p:cNvPr id="97" name="Group 96">
              <a:extLst>
                <a:ext uri="{FF2B5EF4-FFF2-40B4-BE49-F238E27FC236}">
                  <a16:creationId xmlns:a16="http://schemas.microsoft.com/office/drawing/2014/main" id="{ED763A0E-51B0-6985-17E2-E56125EDA8C0}"/>
                </a:ext>
              </a:extLst>
            </p:cNvPr>
            <p:cNvGrpSpPr/>
            <p:nvPr/>
          </p:nvGrpSpPr>
          <p:grpSpPr>
            <a:xfrm>
              <a:off x="7811580" y="1419215"/>
              <a:ext cx="4244071" cy="2475527"/>
              <a:chOff x="7811580" y="1419215"/>
              <a:chExt cx="4244071" cy="2475527"/>
            </a:xfrm>
          </p:grpSpPr>
          <p:grpSp>
            <p:nvGrpSpPr>
              <p:cNvPr id="74" name="Group 73">
                <a:extLst>
                  <a:ext uri="{FF2B5EF4-FFF2-40B4-BE49-F238E27FC236}">
                    <a16:creationId xmlns:a16="http://schemas.microsoft.com/office/drawing/2014/main" id="{516F0881-EDFE-7F3C-F420-2A9AAFCD0250}"/>
                  </a:ext>
                </a:extLst>
              </p:cNvPr>
              <p:cNvGrpSpPr/>
              <p:nvPr/>
            </p:nvGrpSpPr>
            <p:grpSpPr>
              <a:xfrm>
                <a:off x="7811580" y="1419215"/>
                <a:ext cx="4244071" cy="2128394"/>
                <a:chOff x="7902566" y="1862000"/>
                <a:chExt cx="4244071" cy="2128394"/>
              </a:xfrm>
            </p:grpSpPr>
            <p:grpSp>
              <p:nvGrpSpPr>
                <p:cNvPr id="72" name="Group 71">
                  <a:extLst>
                    <a:ext uri="{FF2B5EF4-FFF2-40B4-BE49-F238E27FC236}">
                      <a16:creationId xmlns:a16="http://schemas.microsoft.com/office/drawing/2014/main" id="{06611D67-D9B9-54BE-E273-569837AB0C32}"/>
                    </a:ext>
                  </a:extLst>
                </p:cNvPr>
                <p:cNvGrpSpPr/>
                <p:nvPr/>
              </p:nvGrpSpPr>
              <p:grpSpPr>
                <a:xfrm>
                  <a:off x="7902566" y="1862000"/>
                  <a:ext cx="4244071" cy="2060699"/>
                  <a:chOff x="7902566" y="1862000"/>
                  <a:chExt cx="4244071" cy="2060699"/>
                </a:xfrm>
              </p:grpSpPr>
              <p:pic>
                <p:nvPicPr>
                  <p:cNvPr id="63" name="Picture 62">
                    <a:extLst>
                      <a:ext uri="{FF2B5EF4-FFF2-40B4-BE49-F238E27FC236}">
                        <a16:creationId xmlns:a16="http://schemas.microsoft.com/office/drawing/2014/main" id="{50205A3A-B2DC-CC9D-B8A1-783E15FC8947}"/>
                      </a:ext>
                    </a:extLst>
                  </p:cNvPr>
                  <p:cNvPicPr>
                    <a:picLocks noChangeAspect="1"/>
                  </p:cNvPicPr>
                  <p:nvPr>
                    <p:custDataLst>
                      <p:tags r:id="rId10"/>
                    </p:custDataLst>
                  </p:nvPr>
                </p:nvPicPr>
                <p:blipFill>
                  <a:blip r:embed="rId24"/>
                  <a:stretch>
                    <a:fillRect/>
                  </a:stretch>
                </p:blipFill>
                <p:spPr>
                  <a:xfrm>
                    <a:off x="10476333" y="3453052"/>
                    <a:ext cx="1670304" cy="245872"/>
                  </a:xfrm>
                  <a:prstGeom prst="rect">
                    <a:avLst/>
                  </a:prstGeom>
                </p:spPr>
              </p:pic>
              <p:grpSp>
                <p:nvGrpSpPr>
                  <p:cNvPr id="69" name="Group 68">
                    <a:extLst>
                      <a:ext uri="{FF2B5EF4-FFF2-40B4-BE49-F238E27FC236}">
                        <a16:creationId xmlns:a16="http://schemas.microsoft.com/office/drawing/2014/main" id="{CC788B13-3DB2-15F5-9376-17A7A5D5DEDF}"/>
                      </a:ext>
                    </a:extLst>
                  </p:cNvPr>
                  <p:cNvGrpSpPr/>
                  <p:nvPr/>
                </p:nvGrpSpPr>
                <p:grpSpPr>
                  <a:xfrm>
                    <a:off x="7902566" y="1862000"/>
                    <a:ext cx="3752986" cy="2060699"/>
                    <a:chOff x="7902566" y="1862000"/>
                    <a:chExt cx="3752986" cy="2060699"/>
                  </a:xfrm>
                </p:grpSpPr>
                <p:grpSp>
                  <p:nvGrpSpPr>
                    <p:cNvPr id="57" name="Group 56">
                      <a:extLst>
                        <a:ext uri="{FF2B5EF4-FFF2-40B4-BE49-F238E27FC236}">
                          <a16:creationId xmlns:a16="http://schemas.microsoft.com/office/drawing/2014/main" id="{489F5441-99AC-36CF-2DC3-D885291B986C}"/>
                        </a:ext>
                      </a:extLst>
                    </p:cNvPr>
                    <p:cNvGrpSpPr/>
                    <p:nvPr/>
                  </p:nvGrpSpPr>
                  <p:grpSpPr>
                    <a:xfrm>
                      <a:off x="8057477" y="1862000"/>
                      <a:ext cx="3598075" cy="2060699"/>
                      <a:chOff x="8057478" y="1838061"/>
                      <a:chExt cx="3598075" cy="2060699"/>
                    </a:xfrm>
                  </p:grpSpPr>
                  <p:grpSp>
                    <p:nvGrpSpPr>
                      <p:cNvPr id="54" name="Group 53">
                        <a:extLst>
                          <a:ext uri="{FF2B5EF4-FFF2-40B4-BE49-F238E27FC236}">
                            <a16:creationId xmlns:a16="http://schemas.microsoft.com/office/drawing/2014/main" id="{55DAADFA-A086-B589-256D-A155E4E3EA2E}"/>
                          </a:ext>
                        </a:extLst>
                      </p:cNvPr>
                      <p:cNvGrpSpPr/>
                      <p:nvPr/>
                    </p:nvGrpSpPr>
                    <p:grpSpPr>
                      <a:xfrm>
                        <a:off x="8057478" y="1838061"/>
                        <a:ext cx="3598075" cy="2060699"/>
                        <a:chOff x="8057478" y="1838061"/>
                        <a:chExt cx="3598075" cy="2060699"/>
                      </a:xfrm>
                    </p:grpSpPr>
                    <p:sp>
                      <p:nvSpPr>
                        <p:cNvPr id="40" name="Arc 39">
                          <a:extLst>
                            <a:ext uri="{FF2B5EF4-FFF2-40B4-BE49-F238E27FC236}">
                              <a16:creationId xmlns:a16="http://schemas.microsoft.com/office/drawing/2014/main" id="{648125DF-274D-ED7C-812C-456E3D4E8F01}"/>
                            </a:ext>
                          </a:extLst>
                        </p:cNvPr>
                        <p:cNvSpPr/>
                        <p:nvPr/>
                      </p:nvSpPr>
                      <p:spPr bwMode="auto">
                        <a:xfrm>
                          <a:off x="9982200" y="1838061"/>
                          <a:ext cx="1172584" cy="1527586"/>
                        </a:xfrm>
                        <a:prstGeom prst="arc">
                          <a:avLst/>
                        </a:prstGeom>
                        <a:ln w="76200"/>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41" name="Can 40">
                          <a:extLst>
                            <a:ext uri="{FF2B5EF4-FFF2-40B4-BE49-F238E27FC236}">
                              <a16:creationId xmlns:a16="http://schemas.microsoft.com/office/drawing/2014/main" id="{F67036D2-09C9-0093-977A-B08C88E84444}"/>
                            </a:ext>
                          </a:extLst>
                        </p:cNvPr>
                        <p:cNvSpPr/>
                        <p:nvPr/>
                      </p:nvSpPr>
                      <p:spPr>
                        <a:xfrm rot="16200000">
                          <a:off x="10197275" y="2440483"/>
                          <a:ext cx="173355" cy="2743200"/>
                        </a:xfrm>
                        <a:prstGeom prst="ca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1E6A451B-ACF7-AC53-1912-FFDF1BC467F4}"/>
                            </a:ext>
                          </a:extLst>
                        </p:cNvPr>
                        <p:cNvCxnSpPr/>
                        <p:nvPr/>
                      </p:nvCxnSpPr>
                      <p:spPr bwMode="auto">
                        <a:xfrm>
                          <a:off x="8098716" y="2183801"/>
                          <a:ext cx="2995108"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5" name="Straight Connector 44">
                          <a:extLst>
                            <a:ext uri="{FF2B5EF4-FFF2-40B4-BE49-F238E27FC236}">
                              <a16:creationId xmlns:a16="http://schemas.microsoft.com/office/drawing/2014/main" id="{557D8F04-3A99-98BD-9506-F96D96463B59}"/>
                            </a:ext>
                          </a:extLst>
                        </p:cNvPr>
                        <p:cNvCxnSpPr>
                          <a:endCxn id="40" idx="0"/>
                        </p:cNvCxnSpPr>
                        <p:nvPr/>
                      </p:nvCxnSpPr>
                      <p:spPr bwMode="auto">
                        <a:xfrm flipV="1">
                          <a:off x="8057478" y="1838061"/>
                          <a:ext cx="2511014" cy="324226"/>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86E93FD2-8A91-104C-142A-ECBA1ECE66F2}"/>
                            </a:ext>
                          </a:extLst>
                        </p:cNvPr>
                        <p:cNvCxnSpPr>
                          <a:endCxn id="40" idx="2"/>
                        </p:cNvCxnSpPr>
                        <p:nvPr/>
                      </p:nvCxnSpPr>
                      <p:spPr bwMode="auto">
                        <a:xfrm>
                          <a:off x="8057478" y="2162287"/>
                          <a:ext cx="3097306" cy="439567"/>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4FB22A23-CD0E-19FF-761F-50B47C91FD51}"/>
                            </a:ext>
                          </a:extLst>
                        </p:cNvPr>
                        <p:cNvCxnSpPr>
                          <a:stCxn id="40" idx="0"/>
                        </p:cNvCxnSpPr>
                        <p:nvPr/>
                      </p:nvCxnSpPr>
                      <p:spPr bwMode="auto">
                        <a:xfrm flipH="1">
                          <a:off x="9434456" y="1838061"/>
                          <a:ext cx="1134036" cy="188734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Straight Connector 50">
                          <a:extLst>
                            <a:ext uri="{FF2B5EF4-FFF2-40B4-BE49-F238E27FC236}">
                              <a16:creationId xmlns:a16="http://schemas.microsoft.com/office/drawing/2014/main" id="{0A1B851D-2D0E-E8F4-6E80-B36D31098630}"/>
                            </a:ext>
                          </a:extLst>
                        </p:cNvPr>
                        <p:cNvCxnSpPr/>
                        <p:nvPr/>
                      </p:nvCxnSpPr>
                      <p:spPr bwMode="auto">
                        <a:xfrm flipH="1">
                          <a:off x="9434456" y="2183801"/>
                          <a:ext cx="1659368" cy="1541604"/>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69D2680F-B833-2CA7-4980-57171FB0B997}"/>
                            </a:ext>
                          </a:extLst>
                        </p:cNvPr>
                        <p:cNvCxnSpPr>
                          <a:stCxn id="40" idx="2"/>
                        </p:cNvCxnSpPr>
                        <p:nvPr/>
                      </p:nvCxnSpPr>
                      <p:spPr bwMode="auto">
                        <a:xfrm flipH="1">
                          <a:off x="9434456" y="2601854"/>
                          <a:ext cx="1720328" cy="1089957"/>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cxnSp>
                    <p:nvCxnSpPr>
                      <p:cNvPr id="56" name="Straight Connector 55">
                        <a:extLst>
                          <a:ext uri="{FF2B5EF4-FFF2-40B4-BE49-F238E27FC236}">
                            <a16:creationId xmlns:a16="http://schemas.microsoft.com/office/drawing/2014/main" id="{25372D0C-1879-5EBD-A384-B0126299B017}"/>
                          </a:ext>
                        </a:extLst>
                      </p:cNvPr>
                      <p:cNvCxnSpPr>
                        <a:cxnSpLocks/>
                      </p:cNvCxnSpPr>
                      <p:nvPr/>
                    </p:nvCxnSpPr>
                    <p:spPr bwMode="auto">
                      <a:xfrm>
                        <a:off x="11093824" y="2183801"/>
                        <a:ext cx="0" cy="1541604"/>
                      </a:xfrm>
                      <a:prstGeom prst="line">
                        <a:avLst/>
                      </a:prstGeom>
                    </p:spPr>
                    <p:style>
                      <a:lnRef idx="2">
                        <a:schemeClr val="accent1"/>
                      </a:lnRef>
                      <a:fillRef idx="0">
                        <a:schemeClr val="accent1"/>
                      </a:fillRef>
                      <a:effectRef idx="1">
                        <a:schemeClr val="accent1"/>
                      </a:effectRef>
                      <a:fontRef idx="minor">
                        <a:schemeClr val="tx1"/>
                      </a:fontRef>
                    </p:style>
                  </p:cxnSp>
                </p:grpSp>
                <p:sp>
                  <p:nvSpPr>
                    <p:cNvPr id="68" name="Can 67">
                      <a:extLst>
                        <a:ext uri="{FF2B5EF4-FFF2-40B4-BE49-F238E27FC236}">
                          <a16:creationId xmlns:a16="http://schemas.microsoft.com/office/drawing/2014/main" id="{9E906243-86AE-7405-D2BD-D523BCF4C1B8}"/>
                        </a:ext>
                      </a:extLst>
                    </p:cNvPr>
                    <p:cNvSpPr/>
                    <p:nvPr/>
                  </p:nvSpPr>
                  <p:spPr>
                    <a:xfrm>
                      <a:off x="7902566" y="2055398"/>
                      <a:ext cx="175530" cy="233741"/>
                    </a:xfrm>
                    <a:prstGeom prst="can">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 name="Picture 70">
                    <a:extLst>
                      <a:ext uri="{FF2B5EF4-FFF2-40B4-BE49-F238E27FC236}">
                        <a16:creationId xmlns:a16="http://schemas.microsoft.com/office/drawing/2014/main" id="{183A7303-0DD7-660D-FE2B-88710818A3A1}"/>
                      </a:ext>
                    </a:extLst>
                  </p:cNvPr>
                  <p:cNvPicPr>
                    <a:picLocks noChangeAspect="1"/>
                  </p:cNvPicPr>
                  <p:nvPr>
                    <p:custDataLst>
                      <p:tags r:id="rId11"/>
                    </p:custDataLst>
                  </p:nvPr>
                </p:nvPicPr>
                <p:blipFill>
                  <a:blip r:embed="rId25"/>
                  <a:stretch>
                    <a:fillRect/>
                  </a:stretch>
                </p:blipFill>
                <p:spPr>
                  <a:xfrm>
                    <a:off x="10101969" y="2686903"/>
                    <a:ext cx="209296" cy="237744"/>
                  </a:xfrm>
                  <a:prstGeom prst="rect">
                    <a:avLst/>
                  </a:prstGeom>
                </p:spPr>
              </p:pic>
            </p:grpSp>
            <p:sp>
              <p:nvSpPr>
                <p:cNvPr id="73" name="Rectangle 72">
                  <a:extLst>
                    <a:ext uri="{FF2B5EF4-FFF2-40B4-BE49-F238E27FC236}">
                      <a16:creationId xmlns:a16="http://schemas.microsoft.com/office/drawing/2014/main" id="{62512985-1E2B-ACB2-E692-7D54E65BA737}"/>
                    </a:ext>
                  </a:extLst>
                </p:cNvPr>
                <p:cNvSpPr/>
                <p:nvPr/>
              </p:nvSpPr>
              <p:spPr>
                <a:xfrm>
                  <a:off x="9389448" y="3666573"/>
                  <a:ext cx="190062" cy="32382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pic>
            <p:nvPicPr>
              <p:cNvPr id="81" name="Picture 80">
                <a:extLst>
                  <a:ext uri="{FF2B5EF4-FFF2-40B4-BE49-F238E27FC236}">
                    <a16:creationId xmlns:a16="http://schemas.microsoft.com/office/drawing/2014/main" id="{A3DD1A2D-9992-A928-1576-BB5E4CE083D9}"/>
                  </a:ext>
                </a:extLst>
              </p:cNvPr>
              <p:cNvPicPr>
                <a:picLocks noChangeAspect="1"/>
              </p:cNvPicPr>
              <p:nvPr>
                <p:custDataLst>
                  <p:tags r:id="rId9"/>
                </p:custDataLst>
              </p:nvPr>
            </p:nvPicPr>
            <p:blipFill>
              <a:blip r:embed="rId26"/>
              <a:stretch>
                <a:fillRect/>
              </a:stretch>
            </p:blipFill>
            <p:spPr>
              <a:xfrm>
                <a:off x="9535984" y="3709830"/>
                <a:ext cx="245872" cy="184912"/>
              </a:xfrm>
              <a:prstGeom prst="rect">
                <a:avLst/>
              </a:prstGeom>
            </p:spPr>
          </p:pic>
        </p:grpSp>
        <p:pic>
          <p:nvPicPr>
            <p:cNvPr id="88" name="Picture 87">
              <a:extLst>
                <a:ext uri="{FF2B5EF4-FFF2-40B4-BE49-F238E27FC236}">
                  <a16:creationId xmlns:a16="http://schemas.microsoft.com/office/drawing/2014/main" id="{52743A71-F61D-BC1C-E964-05A79A6A76B7}"/>
                </a:ext>
              </a:extLst>
            </p:cNvPr>
            <p:cNvPicPr>
              <a:picLocks noChangeAspect="1"/>
            </p:cNvPicPr>
            <p:nvPr>
              <p:custDataLst>
                <p:tags r:id="rId8"/>
              </p:custDataLst>
            </p:nvPr>
          </p:nvPicPr>
          <p:blipFill>
            <a:blip r:embed="rId27"/>
            <a:stretch>
              <a:fillRect/>
            </a:stretch>
          </p:blipFill>
          <p:spPr>
            <a:xfrm>
              <a:off x="10115631" y="3491711"/>
              <a:ext cx="617728" cy="184912"/>
            </a:xfrm>
            <a:prstGeom prst="rect">
              <a:avLst/>
            </a:prstGeom>
          </p:spPr>
        </p:pic>
      </p:grpSp>
      <p:grpSp>
        <p:nvGrpSpPr>
          <p:cNvPr id="102" name="Group 101">
            <a:extLst>
              <a:ext uri="{FF2B5EF4-FFF2-40B4-BE49-F238E27FC236}">
                <a16:creationId xmlns:a16="http://schemas.microsoft.com/office/drawing/2014/main" id="{382E609D-C280-8873-9FF7-A7F73D497673}"/>
              </a:ext>
            </a:extLst>
          </p:cNvPr>
          <p:cNvGrpSpPr/>
          <p:nvPr/>
        </p:nvGrpSpPr>
        <p:grpSpPr>
          <a:xfrm>
            <a:off x="8434569" y="4074548"/>
            <a:ext cx="3055601" cy="1817793"/>
            <a:chOff x="8434569" y="4074548"/>
            <a:chExt cx="3055601" cy="1817793"/>
          </a:xfrm>
        </p:grpSpPr>
        <p:pic>
          <p:nvPicPr>
            <p:cNvPr id="79" name="Picture 78">
              <a:extLst>
                <a:ext uri="{FF2B5EF4-FFF2-40B4-BE49-F238E27FC236}">
                  <a16:creationId xmlns:a16="http://schemas.microsoft.com/office/drawing/2014/main" id="{4A965C77-2165-D287-5917-48728764A1BE}"/>
                </a:ext>
              </a:extLst>
            </p:cNvPr>
            <p:cNvPicPr>
              <a:picLocks noChangeAspect="1"/>
            </p:cNvPicPr>
            <p:nvPr>
              <p:custDataLst>
                <p:tags r:id="rId4"/>
              </p:custDataLst>
            </p:nvPr>
          </p:nvPicPr>
          <p:blipFill>
            <a:blip r:embed="rId28"/>
            <a:stretch>
              <a:fillRect/>
            </a:stretch>
          </p:blipFill>
          <p:spPr>
            <a:xfrm>
              <a:off x="9125036" y="4074548"/>
              <a:ext cx="1591464" cy="429208"/>
            </a:xfrm>
            <a:prstGeom prst="rect">
              <a:avLst/>
            </a:prstGeom>
          </p:spPr>
        </p:pic>
        <p:pic>
          <p:nvPicPr>
            <p:cNvPr id="83" name="Picture 82">
              <a:extLst>
                <a:ext uri="{FF2B5EF4-FFF2-40B4-BE49-F238E27FC236}">
                  <a16:creationId xmlns:a16="http://schemas.microsoft.com/office/drawing/2014/main" id="{39F411C7-593B-F36C-70ED-EB2A81D6BB52}"/>
                </a:ext>
              </a:extLst>
            </p:cNvPr>
            <p:cNvPicPr>
              <a:picLocks noChangeAspect="1"/>
            </p:cNvPicPr>
            <p:nvPr>
              <p:custDataLst>
                <p:tags r:id="rId5"/>
              </p:custDataLst>
            </p:nvPr>
          </p:nvPicPr>
          <p:blipFill>
            <a:blip r:embed="rId29"/>
            <a:stretch>
              <a:fillRect/>
            </a:stretch>
          </p:blipFill>
          <p:spPr>
            <a:xfrm>
              <a:off x="8769966" y="4563796"/>
              <a:ext cx="2281039" cy="231410"/>
            </a:xfrm>
            <a:prstGeom prst="rect">
              <a:avLst/>
            </a:prstGeom>
          </p:spPr>
        </p:pic>
        <p:sp>
          <p:nvSpPr>
            <p:cNvPr id="84" name="TextBox 83">
              <a:extLst>
                <a:ext uri="{FF2B5EF4-FFF2-40B4-BE49-F238E27FC236}">
                  <a16:creationId xmlns:a16="http://schemas.microsoft.com/office/drawing/2014/main" id="{BE94D009-F6C2-73BF-5EE2-8AC1F5F36C32}"/>
                </a:ext>
              </a:extLst>
            </p:cNvPr>
            <p:cNvSpPr txBox="1"/>
            <p:nvPr/>
          </p:nvSpPr>
          <p:spPr>
            <a:xfrm>
              <a:off x="9601188" y="4822249"/>
              <a:ext cx="722362" cy="307777"/>
            </a:xfrm>
            <a:prstGeom prst="rect">
              <a:avLst/>
            </a:prstGeom>
            <a:noFill/>
          </p:spPr>
          <p:txBody>
            <a:bodyPr wrap="square" rtlCol="0">
              <a:spAutoFit/>
            </a:bodyPr>
            <a:lstStyle/>
            <a:p>
              <a:r>
                <a:rPr lang="en-US" sz="1400" b="1" dirty="0"/>
                <a:t>OR</a:t>
              </a:r>
            </a:p>
          </p:txBody>
        </p:sp>
        <p:pic>
          <p:nvPicPr>
            <p:cNvPr id="91" name="Picture 90">
              <a:extLst>
                <a:ext uri="{FF2B5EF4-FFF2-40B4-BE49-F238E27FC236}">
                  <a16:creationId xmlns:a16="http://schemas.microsoft.com/office/drawing/2014/main" id="{A9AF8BC2-7347-F8C9-3D2B-E8AD7DD05D2F}"/>
                </a:ext>
              </a:extLst>
            </p:cNvPr>
            <p:cNvPicPr>
              <a:picLocks noChangeAspect="1"/>
            </p:cNvPicPr>
            <p:nvPr>
              <p:custDataLst>
                <p:tags r:id="rId6"/>
              </p:custDataLst>
            </p:nvPr>
          </p:nvPicPr>
          <p:blipFill>
            <a:blip r:embed="rId30"/>
            <a:stretch>
              <a:fillRect/>
            </a:stretch>
          </p:blipFill>
          <p:spPr>
            <a:xfrm>
              <a:off x="8551921" y="5128549"/>
              <a:ext cx="2861914" cy="268199"/>
            </a:xfrm>
            <a:prstGeom prst="rect">
              <a:avLst/>
            </a:prstGeom>
          </p:spPr>
        </p:pic>
        <p:pic>
          <p:nvPicPr>
            <p:cNvPr id="101" name="Picture 100">
              <a:extLst>
                <a:ext uri="{FF2B5EF4-FFF2-40B4-BE49-F238E27FC236}">
                  <a16:creationId xmlns:a16="http://schemas.microsoft.com/office/drawing/2014/main" id="{1F95DB27-F0DE-DDD7-2C19-AE0E5AEFF6FC}"/>
                </a:ext>
              </a:extLst>
            </p:cNvPr>
            <p:cNvPicPr>
              <a:picLocks noChangeAspect="1"/>
            </p:cNvPicPr>
            <p:nvPr>
              <p:custDataLst>
                <p:tags r:id="rId7"/>
              </p:custDataLst>
            </p:nvPr>
          </p:nvPicPr>
          <p:blipFill>
            <a:blip r:embed="rId31"/>
            <a:stretch>
              <a:fillRect/>
            </a:stretch>
          </p:blipFill>
          <p:spPr>
            <a:xfrm>
              <a:off x="8434569" y="5522165"/>
              <a:ext cx="3055601" cy="370176"/>
            </a:xfrm>
            <a:prstGeom prst="rect">
              <a:avLst/>
            </a:prstGeom>
          </p:spPr>
        </p:pic>
      </p:grpSp>
    </p:spTree>
    <p:extLst>
      <p:ext uri="{BB962C8B-B14F-4D97-AF65-F5344CB8AC3E}">
        <p14:creationId xmlns:p14="http://schemas.microsoft.com/office/powerpoint/2010/main" val="238653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0" name="Group 119">
            <a:extLst>
              <a:ext uri="{FF2B5EF4-FFF2-40B4-BE49-F238E27FC236}">
                <a16:creationId xmlns:a16="http://schemas.microsoft.com/office/drawing/2014/main" id="{959AAA2C-0CEC-5EE4-8CF2-C376D83669E4}"/>
              </a:ext>
            </a:extLst>
          </p:cNvPr>
          <p:cNvGrpSpPr/>
          <p:nvPr/>
        </p:nvGrpSpPr>
        <p:grpSpPr>
          <a:xfrm>
            <a:off x="9708282" y="47896"/>
            <a:ext cx="2272992" cy="2037188"/>
            <a:chOff x="4975055" y="344537"/>
            <a:chExt cx="2272992" cy="2037188"/>
          </a:xfrm>
        </p:grpSpPr>
        <p:grpSp>
          <p:nvGrpSpPr>
            <p:cNvPr id="121" name="Group 120">
              <a:extLst>
                <a:ext uri="{FF2B5EF4-FFF2-40B4-BE49-F238E27FC236}">
                  <a16:creationId xmlns:a16="http://schemas.microsoft.com/office/drawing/2014/main" id="{F3ADBCB6-B031-A043-232C-BBEA514D2AD2}"/>
                </a:ext>
              </a:extLst>
            </p:cNvPr>
            <p:cNvGrpSpPr/>
            <p:nvPr/>
          </p:nvGrpSpPr>
          <p:grpSpPr>
            <a:xfrm>
              <a:off x="4975055" y="344537"/>
              <a:ext cx="2272992" cy="2037188"/>
              <a:chOff x="4975055" y="344537"/>
              <a:chExt cx="2272992" cy="2037188"/>
            </a:xfrm>
          </p:grpSpPr>
          <p:grpSp>
            <p:nvGrpSpPr>
              <p:cNvPr id="123" name="Group 122">
                <a:extLst>
                  <a:ext uri="{FF2B5EF4-FFF2-40B4-BE49-F238E27FC236}">
                    <a16:creationId xmlns:a16="http://schemas.microsoft.com/office/drawing/2014/main" id="{0B1EDF4E-FE47-7639-A5BC-B22A3EBD5BCE}"/>
                  </a:ext>
                </a:extLst>
              </p:cNvPr>
              <p:cNvGrpSpPr/>
              <p:nvPr/>
            </p:nvGrpSpPr>
            <p:grpSpPr>
              <a:xfrm>
                <a:off x="4975055" y="344537"/>
                <a:ext cx="2230926" cy="1964261"/>
                <a:chOff x="4975055" y="344537"/>
                <a:chExt cx="2230926" cy="1964261"/>
              </a:xfrm>
            </p:grpSpPr>
            <p:grpSp>
              <p:nvGrpSpPr>
                <p:cNvPr id="127" name="Google Shape;226;p25">
                  <a:extLst>
                    <a:ext uri="{FF2B5EF4-FFF2-40B4-BE49-F238E27FC236}">
                      <a16:creationId xmlns:a16="http://schemas.microsoft.com/office/drawing/2014/main" id="{E3A11322-FA43-50BF-FE53-22185006C959}"/>
                    </a:ext>
                  </a:extLst>
                </p:cNvPr>
                <p:cNvGrpSpPr/>
                <p:nvPr/>
              </p:nvGrpSpPr>
              <p:grpSpPr>
                <a:xfrm>
                  <a:off x="4975055" y="344537"/>
                  <a:ext cx="2119323" cy="1472654"/>
                  <a:chOff x="571213" y="584988"/>
                  <a:chExt cx="2339725" cy="1556388"/>
                </a:xfrm>
              </p:grpSpPr>
              <p:pic>
                <p:nvPicPr>
                  <p:cNvPr id="131" name="Google Shape;227;p25">
                    <a:extLst>
                      <a:ext uri="{FF2B5EF4-FFF2-40B4-BE49-F238E27FC236}">
                        <a16:creationId xmlns:a16="http://schemas.microsoft.com/office/drawing/2014/main" id="{0FEC7D7B-AE4D-FC71-8752-55A952A48439}"/>
                      </a:ext>
                    </a:extLst>
                  </p:cNvPr>
                  <p:cNvPicPr preferRelativeResize="0"/>
                  <p:nvPr/>
                </p:nvPicPr>
                <p:blipFill>
                  <a:blip r:embed="rId8">
                    <a:alphaModFix/>
                  </a:blip>
                  <a:stretch>
                    <a:fillRect/>
                  </a:stretch>
                </p:blipFill>
                <p:spPr>
                  <a:xfrm>
                    <a:off x="571213" y="584988"/>
                    <a:ext cx="2339725" cy="1528149"/>
                  </a:xfrm>
                  <a:prstGeom prst="rect">
                    <a:avLst/>
                  </a:prstGeom>
                  <a:noFill/>
                  <a:ln>
                    <a:noFill/>
                  </a:ln>
                </p:spPr>
              </p:pic>
              <p:sp>
                <p:nvSpPr>
                  <p:cNvPr id="132" name="Google Shape;228;p25">
                    <a:extLst>
                      <a:ext uri="{FF2B5EF4-FFF2-40B4-BE49-F238E27FC236}">
                        <a16:creationId xmlns:a16="http://schemas.microsoft.com/office/drawing/2014/main" id="{7BF0C128-E24B-D457-0175-477066BB14DB}"/>
                      </a:ext>
                    </a:extLst>
                  </p:cNvPr>
                  <p:cNvSpPr/>
                  <p:nvPr/>
                </p:nvSpPr>
                <p:spPr>
                  <a:xfrm>
                    <a:off x="1505475" y="1404800"/>
                    <a:ext cx="339300" cy="1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a:solidFill>
                          <a:schemeClr val="accent1"/>
                        </a:solidFill>
                      </a:rPr>
                      <a:t>kf</a:t>
                    </a:r>
                    <a:r>
                      <a:rPr lang="en-GB" sz="1100">
                        <a:solidFill>
                          <a:schemeClr val="accent3"/>
                        </a:solidFill>
                      </a:rPr>
                      <a:t> </a:t>
                    </a:r>
                    <a:endParaRPr sz="1100">
                      <a:solidFill>
                        <a:schemeClr val="accent3"/>
                      </a:solidFill>
                    </a:endParaRPr>
                  </a:p>
                </p:txBody>
              </p:sp>
              <p:sp>
                <p:nvSpPr>
                  <p:cNvPr id="133" name="Google Shape;229;p25">
                    <a:extLst>
                      <a:ext uri="{FF2B5EF4-FFF2-40B4-BE49-F238E27FC236}">
                        <a16:creationId xmlns:a16="http://schemas.microsoft.com/office/drawing/2014/main" id="{B3DBB013-CE68-CA8E-5A05-8FE5EDF45083}"/>
                      </a:ext>
                    </a:extLst>
                  </p:cNvPr>
                  <p:cNvSpPr/>
                  <p:nvPr/>
                </p:nvSpPr>
                <p:spPr>
                  <a:xfrm>
                    <a:off x="1661375" y="1984175"/>
                    <a:ext cx="611700" cy="1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a:solidFill>
                          <a:srgbClr val="6AA84F"/>
                        </a:solidFill>
                      </a:rPr>
                      <a:t>ki</a:t>
                    </a:r>
                    <a:endParaRPr sz="1100">
                      <a:solidFill>
                        <a:srgbClr val="6AA84F"/>
                      </a:solidFill>
                    </a:endParaRPr>
                  </a:p>
                </p:txBody>
              </p:sp>
            </p:grpSp>
            <p:cxnSp>
              <p:nvCxnSpPr>
                <p:cNvPr id="128" name="Straight Arrow Connector 127">
                  <a:extLst>
                    <a:ext uri="{FF2B5EF4-FFF2-40B4-BE49-F238E27FC236}">
                      <a16:creationId xmlns:a16="http://schemas.microsoft.com/office/drawing/2014/main" id="{032E58D6-DFF1-8450-6601-71E5C1DAD359}"/>
                    </a:ext>
                  </a:extLst>
                </p:cNvPr>
                <p:cNvCxnSpPr/>
                <p:nvPr/>
              </p:nvCxnSpPr>
              <p:spPr bwMode="auto">
                <a:xfrm>
                  <a:off x="5821310" y="1617647"/>
                  <a:ext cx="1384671" cy="0"/>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cxnSp>
              <p:nvCxnSpPr>
                <p:cNvPr id="129" name="Straight Arrow Connector 128">
                  <a:extLst>
                    <a:ext uri="{FF2B5EF4-FFF2-40B4-BE49-F238E27FC236}">
                      <a16:creationId xmlns:a16="http://schemas.microsoft.com/office/drawing/2014/main" id="{0CC34305-A2DB-EA3C-ABE8-A7847633B853}"/>
                    </a:ext>
                  </a:extLst>
                </p:cNvPr>
                <p:cNvCxnSpPr>
                  <a:cxnSpLocks/>
                </p:cNvCxnSpPr>
                <p:nvPr/>
              </p:nvCxnSpPr>
              <p:spPr bwMode="auto">
                <a:xfrm flipV="1">
                  <a:off x="5821310" y="590550"/>
                  <a:ext cx="0" cy="1027097"/>
                </a:xfrm>
                <a:prstGeom prst="straightConnector1">
                  <a:avLst/>
                </a:prstGeom>
                <a:ln>
                  <a:solidFill>
                    <a:srgbClr val="0070C0"/>
                  </a:solidFill>
                  <a:prstDash val="dash"/>
                  <a:tailEnd type="triangle"/>
                </a:ln>
              </p:spPr>
              <p:style>
                <a:lnRef idx="1">
                  <a:schemeClr val="accent6"/>
                </a:lnRef>
                <a:fillRef idx="0">
                  <a:schemeClr val="accent6"/>
                </a:fillRef>
                <a:effectRef idx="0">
                  <a:schemeClr val="accent6"/>
                </a:effectRef>
                <a:fontRef idx="minor">
                  <a:schemeClr val="tx1"/>
                </a:fontRef>
              </p:style>
            </p:cxnSp>
            <p:cxnSp>
              <p:nvCxnSpPr>
                <p:cNvPr id="130" name="Straight Arrow Connector 129">
                  <a:extLst>
                    <a:ext uri="{FF2B5EF4-FFF2-40B4-BE49-F238E27FC236}">
                      <a16:creationId xmlns:a16="http://schemas.microsoft.com/office/drawing/2014/main" id="{7CFAF247-5FF6-471D-AF7B-41FE8A8B536F}"/>
                    </a:ext>
                  </a:extLst>
                </p:cNvPr>
                <p:cNvCxnSpPr>
                  <a:cxnSpLocks/>
                </p:cNvCxnSpPr>
                <p:nvPr/>
              </p:nvCxnSpPr>
              <p:spPr bwMode="auto">
                <a:xfrm flipH="1">
                  <a:off x="5426805" y="1617647"/>
                  <a:ext cx="394504" cy="691151"/>
                </a:xfrm>
                <a:prstGeom prst="straightConnector1">
                  <a:avLst/>
                </a:prstGeom>
                <a:ln>
                  <a:solidFill>
                    <a:schemeClr val="tx1"/>
                  </a:solidFill>
                  <a:prstDash val="dash"/>
                  <a:tailEnd type="triangle"/>
                </a:ln>
              </p:spPr>
              <p:style>
                <a:lnRef idx="1">
                  <a:schemeClr val="accent6"/>
                </a:lnRef>
                <a:fillRef idx="0">
                  <a:schemeClr val="accent6"/>
                </a:fillRef>
                <a:effectRef idx="0">
                  <a:schemeClr val="accent6"/>
                </a:effectRef>
                <a:fontRef idx="minor">
                  <a:schemeClr val="tx1"/>
                </a:fontRef>
              </p:style>
            </p:cxnSp>
          </p:grpSp>
          <p:sp>
            <p:nvSpPr>
              <p:cNvPr id="124" name="TextBox 123">
                <a:extLst>
                  <a:ext uri="{FF2B5EF4-FFF2-40B4-BE49-F238E27FC236}">
                    <a16:creationId xmlns:a16="http://schemas.microsoft.com/office/drawing/2014/main" id="{7F00D6A3-2CE6-D376-55D0-0D271EC895E2}"/>
                  </a:ext>
                </a:extLst>
              </p:cNvPr>
              <p:cNvSpPr txBox="1"/>
              <p:nvPr/>
            </p:nvSpPr>
            <p:spPr>
              <a:xfrm>
                <a:off x="6930547" y="1555580"/>
                <a:ext cx="317500" cy="261610"/>
              </a:xfrm>
              <a:prstGeom prst="rect">
                <a:avLst/>
              </a:prstGeom>
              <a:noFill/>
            </p:spPr>
            <p:txBody>
              <a:bodyPr wrap="square" rtlCol="0">
                <a:spAutoFit/>
              </a:bodyPr>
              <a:lstStyle/>
              <a:p>
                <a:r>
                  <a:rPr lang="en-US" sz="1050" b="1" dirty="0">
                    <a:solidFill>
                      <a:srgbClr val="00B050"/>
                    </a:solidFill>
                  </a:rPr>
                  <a:t>z</a:t>
                </a:r>
              </a:p>
            </p:txBody>
          </p:sp>
          <p:sp>
            <p:nvSpPr>
              <p:cNvPr id="125" name="TextBox 124">
                <a:extLst>
                  <a:ext uri="{FF2B5EF4-FFF2-40B4-BE49-F238E27FC236}">
                    <a16:creationId xmlns:a16="http://schemas.microsoft.com/office/drawing/2014/main" id="{62A0FD65-9A61-CEA2-7621-8C2DB35C19EE}"/>
                  </a:ext>
                </a:extLst>
              </p:cNvPr>
              <p:cNvSpPr txBox="1"/>
              <p:nvPr/>
            </p:nvSpPr>
            <p:spPr>
              <a:xfrm>
                <a:off x="5503809" y="2120115"/>
                <a:ext cx="317500" cy="261610"/>
              </a:xfrm>
              <a:prstGeom prst="rect">
                <a:avLst/>
              </a:prstGeom>
              <a:noFill/>
            </p:spPr>
            <p:txBody>
              <a:bodyPr wrap="square" rtlCol="0">
                <a:spAutoFit/>
              </a:bodyPr>
              <a:lstStyle/>
              <a:p>
                <a:r>
                  <a:rPr lang="en-US" sz="1050" b="1" dirty="0"/>
                  <a:t>y</a:t>
                </a:r>
              </a:p>
            </p:txBody>
          </p:sp>
          <p:sp>
            <p:nvSpPr>
              <p:cNvPr id="126" name="TextBox 125">
                <a:extLst>
                  <a:ext uri="{FF2B5EF4-FFF2-40B4-BE49-F238E27FC236}">
                    <a16:creationId xmlns:a16="http://schemas.microsoft.com/office/drawing/2014/main" id="{9ED35AA2-E7E0-4B05-E615-A812499EC92D}"/>
                  </a:ext>
                </a:extLst>
              </p:cNvPr>
              <p:cNvSpPr txBox="1"/>
              <p:nvPr/>
            </p:nvSpPr>
            <p:spPr>
              <a:xfrm>
                <a:off x="5816230" y="523711"/>
                <a:ext cx="317500" cy="261610"/>
              </a:xfrm>
              <a:prstGeom prst="rect">
                <a:avLst/>
              </a:prstGeom>
              <a:noFill/>
            </p:spPr>
            <p:txBody>
              <a:bodyPr wrap="square" rtlCol="0">
                <a:spAutoFit/>
              </a:bodyPr>
              <a:lstStyle/>
              <a:p>
                <a:r>
                  <a:rPr lang="en-US" sz="1050" b="1" dirty="0">
                    <a:solidFill>
                      <a:srgbClr val="0070C0"/>
                    </a:solidFill>
                  </a:rPr>
                  <a:t>x</a:t>
                </a:r>
              </a:p>
            </p:txBody>
          </p:sp>
        </p:grpSp>
        <p:sp>
          <p:nvSpPr>
            <p:cNvPr id="122" name="TextBox 121">
              <a:extLst>
                <a:ext uri="{FF2B5EF4-FFF2-40B4-BE49-F238E27FC236}">
                  <a16:creationId xmlns:a16="http://schemas.microsoft.com/office/drawing/2014/main" id="{36055FC7-FD63-F8DC-6197-EBFAC8842FE9}"/>
                </a:ext>
              </a:extLst>
            </p:cNvPr>
            <p:cNvSpPr txBox="1"/>
            <p:nvPr/>
          </p:nvSpPr>
          <p:spPr>
            <a:xfrm>
              <a:off x="6008311" y="474958"/>
              <a:ext cx="889370" cy="253916"/>
            </a:xfrm>
            <a:prstGeom prst="rect">
              <a:avLst/>
            </a:prstGeom>
            <a:noFill/>
          </p:spPr>
          <p:txBody>
            <a:bodyPr wrap="square" rtlCol="0">
              <a:spAutoFit/>
            </a:bodyPr>
            <a:lstStyle/>
            <a:p>
              <a:r>
                <a:rPr lang="en-US" sz="1000" dirty="0"/>
                <a:t>Top view</a:t>
              </a:r>
            </a:p>
          </p:txBody>
        </p:sp>
      </p:grpSp>
      <p:sp>
        <p:nvSpPr>
          <p:cNvPr id="2" name="Title 1">
            <a:extLst>
              <a:ext uri="{FF2B5EF4-FFF2-40B4-BE49-F238E27FC236}">
                <a16:creationId xmlns:a16="http://schemas.microsoft.com/office/drawing/2014/main" id="{A62460A5-8727-33DC-DFE0-682BA87210B6}"/>
              </a:ext>
            </a:extLst>
          </p:cNvPr>
          <p:cNvSpPr>
            <a:spLocks noGrp="1"/>
          </p:cNvSpPr>
          <p:nvPr>
            <p:ph type="title"/>
          </p:nvPr>
        </p:nvSpPr>
        <p:spPr/>
        <p:txBody>
          <a:bodyPr/>
          <a:lstStyle/>
          <a:p>
            <a:r>
              <a:rPr lang="en-US" dirty="0"/>
              <a:t>Data treatment</a:t>
            </a:r>
            <a:r>
              <a:rPr lang="el-GR" dirty="0"/>
              <a:t>:</a:t>
            </a:r>
            <a:r>
              <a:rPr lang="en-US" dirty="0"/>
              <a:t> Momentum transfer</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A631E57-1DEF-4575-A672-C5F2A6F23CA6}"/>
                  </a:ext>
                </a:extLst>
              </p:cNvPr>
              <p:cNvSpPr txBox="1"/>
              <p:nvPr/>
            </p:nvSpPr>
            <p:spPr>
              <a:xfrm>
                <a:off x="1604304" y="1953156"/>
                <a:ext cx="89024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𝑘</m:t>
                          </m:r>
                        </m:e>
                        <m:sub>
                          <m:r>
                            <a:rPr lang="en-US" sz="1400" b="0" i="1" smtClean="0">
                              <a:latin typeface="Cambria Math" panose="02040503050406030204" pitchFamily="18" charset="0"/>
                              <a:cs typeface="Arial" panose="020B0604020202020204" pitchFamily="34" charset="0"/>
                            </a:rPr>
                            <m:t>𝑖</m:t>
                          </m:r>
                        </m:sub>
                      </m:sSub>
                    </m:oMath>
                  </m:oMathPara>
                </a14:m>
                <a:endParaRPr lang="en-US" sz="1400" b="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BA631E57-1DEF-4575-A672-C5F2A6F23CA6}"/>
                  </a:ext>
                </a:extLst>
              </p:cNvPr>
              <p:cNvSpPr txBox="1">
                <a:spLocks noRot="1" noChangeAspect="1" noMove="1" noResize="1" noEditPoints="1" noAdjustHandles="1" noChangeArrowheads="1" noChangeShapeType="1" noTextEdit="1"/>
              </p:cNvSpPr>
              <p:nvPr/>
            </p:nvSpPr>
            <p:spPr>
              <a:xfrm>
                <a:off x="1604304" y="1953156"/>
                <a:ext cx="890240"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05BDC7E-DE96-0F48-E1FC-3DF0CEDB2C6F}"/>
                  </a:ext>
                </a:extLst>
              </p:cNvPr>
              <p:cNvSpPr txBox="1"/>
              <p:nvPr/>
            </p:nvSpPr>
            <p:spPr>
              <a:xfrm>
                <a:off x="1653980" y="2644945"/>
                <a:ext cx="890239" cy="3250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𝑘</m:t>
                          </m:r>
                        </m:e>
                        <m:sub>
                          <m:r>
                            <a:rPr lang="en-US" sz="1400" b="0" i="1" smtClean="0">
                              <a:latin typeface="Cambria Math" panose="02040503050406030204" pitchFamily="18" charset="0"/>
                              <a:cs typeface="Arial" panose="020B0604020202020204" pitchFamily="34" charset="0"/>
                            </a:rPr>
                            <m:t>𝑓</m:t>
                          </m:r>
                        </m:sub>
                      </m:sSub>
                    </m:oMath>
                  </m:oMathPara>
                </a14:m>
                <a:endParaRPr lang="en-US" sz="1400" b="0" dirty="0">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105BDC7E-DE96-0F48-E1FC-3DF0CEDB2C6F}"/>
                  </a:ext>
                </a:extLst>
              </p:cNvPr>
              <p:cNvSpPr txBox="1">
                <a:spLocks noRot="1" noChangeAspect="1" noMove="1" noResize="1" noEditPoints="1" noAdjustHandles="1" noChangeArrowheads="1" noChangeShapeType="1" noTextEdit="1"/>
              </p:cNvSpPr>
              <p:nvPr/>
            </p:nvSpPr>
            <p:spPr>
              <a:xfrm>
                <a:off x="1653980" y="2644945"/>
                <a:ext cx="890239" cy="325025"/>
              </a:xfrm>
              <a:prstGeom prst="rect">
                <a:avLst/>
              </a:prstGeom>
              <a:blipFill>
                <a:blip r:embed="rId10"/>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519787D-89DD-8DCF-A5EC-905A901B2477}"/>
              </a:ext>
            </a:extLst>
          </p:cNvPr>
          <p:cNvSpPr txBox="1"/>
          <p:nvPr/>
        </p:nvSpPr>
        <p:spPr>
          <a:xfrm>
            <a:off x="1224656" y="3205247"/>
            <a:ext cx="174888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0" dirty="0">
                <a:latin typeface="Arial" panose="020B0604020202020204" pitchFamily="34" charset="0"/>
                <a:cs typeface="Arial" panose="020B0604020202020204" pitchFamily="34" charset="0"/>
              </a:rPr>
              <a:t>Analyzer/Detector position</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36EB464-283C-3D68-36E6-2FCE8D8E8246}"/>
                  </a:ext>
                </a:extLst>
              </p:cNvPr>
              <p:cNvSpPr txBox="1"/>
              <p:nvPr/>
            </p:nvSpPr>
            <p:spPr>
              <a:xfrm>
                <a:off x="3334097" y="3304344"/>
                <a:ext cx="890239"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2</m:t>
                          </m:r>
                          <m:r>
                            <a:rPr lang="el-GR" sz="1400" b="0" i="1" smtClean="0">
                              <a:latin typeface="Cambria Math" panose="02040503050406030204" pitchFamily="18" charset="0"/>
                              <a:cs typeface="Arial" panose="020B0604020202020204" pitchFamily="34" charset="0"/>
                            </a:rPr>
                            <m:t>𝜃</m:t>
                          </m:r>
                        </m:e>
                        <m:sub>
                          <m:r>
                            <a:rPr lang="en-US" sz="1400" b="0" i="1" smtClean="0">
                              <a:latin typeface="Cambria Math" panose="02040503050406030204" pitchFamily="18" charset="0"/>
                              <a:cs typeface="Arial" panose="020B0604020202020204" pitchFamily="34" charset="0"/>
                            </a:rPr>
                            <m:t>𝑐𝑒𝑛𝑡𝑒𝑟</m:t>
                          </m:r>
                        </m:sub>
                      </m:sSub>
                    </m:oMath>
                  </m:oMathPara>
                </a14:m>
                <a:endParaRPr lang="en-US" sz="1400" b="0"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436EB464-283C-3D68-36E6-2FCE8D8E8246}"/>
                  </a:ext>
                </a:extLst>
              </p:cNvPr>
              <p:cNvSpPr txBox="1">
                <a:spLocks noRot="1" noChangeAspect="1" noMove="1" noResize="1" noEditPoints="1" noAdjustHandles="1" noChangeArrowheads="1" noChangeShapeType="1" noTextEdit="1"/>
              </p:cNvSpPr>
              <p:nvPr/>
            </p:nvSpPr>
            <p:spPr>
              <a:xfrm>
                <a:off x="3334097" y="3304344"/>
                <a:ext cx="890239" cy="307777"/>
              </a:xfrm>
              <a:prstGeom prst="rect">
                <a:avLst/>
              </a:prstGeom>
              <a:blipFill>
                <a:blip r:embed="rId11"/>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F30BCC5-07CE-578D-7268-3D4308ACE424}"/>
              </a:ext>
            </a:extLst>
          </p:cNvPr>
          <p:cNvSpPr txBox="1"/>
          <p:nvPr/>
        </p:nvSpPr>
        <p:spPr>
          <a:xfrm>
            <a:off x="4675954" y="3205247"/>
            <a:ext cx="643057"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Arial" panose="020B0604020202020204" pitchFamily="34" charset="0"/>
                <a:cs typeface="Arial" panose="020B0604020202020204" pitchFamily="34" charset="0"/>
              </a:rPr>
              <a:t>Tube index</a:t>
            </a:r>
            <a:endParaRPr lang="en-US" sz="1400" b="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BD9BA0-E4EE-AEEE-DA89-4DC4213D38CF}"/>
                  </a:ext>
                </a:extLst>
              </p:cNvPr>
              <p:cNvSpPr txBox="1"/>
              <p:nvPr/>
            </p:nvSpPr>
            <p:spPr>
              <a:xfrm>
                <a:off x="5863565" y="3312968"/>
                <a:ext cx="947863"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2</m:t>
                          </m:r>
                          <m:r>
                            <a:rPr lang="el-GR" sz="1400" b="0" i="1" smtClean="0">
                              <a:latin typeface="Cambria Math" panose="02040503050406030204" pitchFamily="18" charset="0"/>
                              <a:cs typeface="Arial" panose="020B0604020202020204" pitchFamily="34" charset="0"/>
                            </a:rPr>
                            <m:t>𝜃</m:t>
                          </m:r>
                        </m:e>
                        <m:sub>
                          <m:r>
                            <a:rPr lang="en-US" sz="1400" b="0" i="1" smtClean="0">
                              <a:latin typeface="Cambria Math" panose="02040503050406030204" pitchFamily="18" charset="0"/>
                              <a:cs typeface="Arial" panose="020B0604020202020204" pitchFamily="34" charset="0"/>
                            </a:rPr>
                            <m:t>𝑐𝑜𝑟𝑟𝑒𝑐𝑡𝑒𝑑</m:t>
                          </m:r>
                        </m:sub>
                      </m:sSub>
                    </m:oMath>
                  </m:oMathPara>
                </a14:m>
                <a:endParaRPr lang="en-US" sz="1400" b="0" dirty="0">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C1BD9BA0-E4EE-AEEE-DA89-4DC4213D38CF}"/>
                  </a:ext>
                </a:extLst>
              </p:cNvPr>
              <p:cNvSpPr txBox="1">
                <a:spLocks noRot="1" noChangeAspect="1" noMove="1" noResize="1" noEditPoints="1" noAdjustHandles="1" noChangeArrowheads="1" noChangeShapeType="1" noTextEdit="1"/>
              </p:cNvSpPr>
              <p:nvPr/>
            </p:nvSpPr>
            <p:spPr>
              <a:xfrm>
                <a:off x="5863565" y="3312968"/>
                <a:ext cx="947863" cy="307777"/>
              </a:xfrm>
              <a:prstGeom prst="rect">
                <a:avLst/>
              </a:prstGeom>
              <a:blipFill>
                <a:blip r:embed="rId12"/>
                <a:stretch>
                  <a:fillRect l="-2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D03A13E-51E8-31BB-DBB3-FC45B16F56F0}"/>
                  </a:ext>
                </a:extLst>
              </p:cNvPr>
              <p:cNvSpPr txBox="1"/>
              <p:nvPr/>
            </p:nvSpPr>
            <p:spPr>
              <a:xfrm>
                <a:off x="7447031" y="1778769"/>
                <a:ext cx="1057522" cy="7859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cs typeface="Arial" panose="020B0604020202020204" pitchFamily="34" charset="0"/>
                            </a:rPr>
                          </m:ctrlPr>
                        </m:accPr>
                        <m:e>
                          <m:r>
                            <a:rPr lang="en-US" sz="1400" b="0" i="1" smtClean="0">
                              <a:latin typeface="Cambria Math" panose="02040503050406030204" pitchFamily="18" charset="0"/>
                              <a:cs typeface="Arial" panose="020B0604020202020204" pitchFamily="34" charset="0"/>
                            </a:rPr>
                            <m:t>𝑄</m:t>
                          </m:r>
                        </m:e>
                      </m:acc>
                      <m:r>
                        <a:rPr lang="en-US" sz="1400" b="0" i="1" smtClean="0">
                          <a:latin typeface="Cambria Math" panose="02040503050406030204" pitchFamily="18" charset="0"/>
                          <a:cs typeface="Arial" panose="020B0604020202020204" pitchFamily="34" charset="0"/>
                        </a:rPr>
                        <m:t>=</m:t>
                      </m:r>
                      <m:d>
                        <m:dPr>
                          <m:ctrlPr>
                            <a:rPr lang="en-US" sz="1400" b="0" i="1" smtClean="0">
                              <a:latin typeface="Cambria Math" panose="02040503050406030204" pitchFamily="18" charset="0"/>
                              <a:cs typeface="Arial" panose="020B0604020202020204" pitchFamily="34" charset="0"/>
                            </a:rPr>
                          </m:ctrlPr>
                        </m:dPr>
                        <m:e>
                          <m:f>
                            <m:fPr>
                              <m:type m:val="noBar"/>
                              <m:ctrlPr>
                                <a:rPr lang="en-US" sz="1400" b="0" i="1" smtClean="0">
                                  <a:latin typeface="Cambria Math" panose="02040503050406030204" pitchFamily="18" charset="0"/>
                                  <a:cs typeface="Arial" panose="020B0604020202020204" pitchFamily="34" charset="0"/>
                                </a:rPr>
                              </m:ctrlPr>
                            </m:fPr>
                            <m:num>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𝑄</m:t>
                                  </m:r>
                                </m:e>
                                <m:sub>
                                  <m:r>
                                    <a:rPr lang="en-US" sz="1400" b="0" i="1" smtClean="0">
                                      <a:latin typeface="Cambria Math" panose="02040503050406030204" pitchFamily="18" charset="0"/>
                                      <a:cs typeface="Arial" panose="020B0604020202020204" pitchFamily="34" charset="0"/>
                                    </a:rPr>
                                    <m:t>𝑥</m:t>
                                  </m:r>
                                </m:sub>
                              </m:sSub>
                            </m:num>
                            <m:den>
                              <m:eqArr>
                                <m:eqArrPr>
                                  <m:ctrlPr>
                                    <a:rPr lang="en-US" sz="1400" b="0" i="1" smtClean="0">
                                      <a:latin typeface="Cambria Math" panose="02040503050406030204" pitchFamily="18" charset="0"/>
                                      <a:cs typeface="Arial" panose="020B0604020202020204" pitchFamily="34" charset="0"/>
                                    </a:rPr>
                                  </m:ctrlPr>
                                </m:eqArrPr>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𝑄</m:t>
                                      </m:r>
                                    </m:e>
                                    <m:sub>
                                      <m:r>
                                        <a:rPr lang="en-US" sz="1400" b="0" i="1" smtClean="0">
                                          <a:latin typeface="Cambria Math" panose="02040503050406030204" pitchFamily="18" charset="0"/>
                                          <a:cs typeface="Arial" panose="020B0604020202020204" pitchFamily="34" charset="0"/>
                                        </a:rPr>
                                        <m:t>𝑦</m:t>
                                      </m:r>
                                    </m:sub>
                                  </m:sSub>
                                </m:e>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𝑄</m:t>
                                      </m:r>
                                    </m:e>
                                    <m:sub>
                                      <m:r>
                                        <a:rPr lang="en-US" sz="1400" b="0" i="1" smtClean="0">
                                          <a:latin typeface="Cambria Math" panose="02040503050406030204" pitchFamily="18" charset="0"/>
                                          <a:cs typeface="Arial" panose="020B0604020202020204" pitchFamily="34" charset="0"/>
                                        </a:rPr>
                                        <m:t>𝑧</m:t>
                                      </m:r>
                                    </m:sub>
                                  </m:sSub>
                                </m:e>
                              </m:eqArr>
                            </m:den>
                          </m:f>
                        </m:e>
                      </m:d>
                    </m:oMath>
                  </m:oMathPara>
                </a14:m>
                <a:endParaRPr lang="en-US" sz="1400" b="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8D03A13E-51E8-31BB-DBB3-FC45B16F56F0}"/>
                  </a:ext>
                </a:extLst>
              </p:cNvPr>
              <p:cNvSpPr txBox="1">
                <a:spLocks noRot="1" noChangeAspect="1" noMove="1" noResize="1" noEditPoints="1" noAdjustHandles="1" noChangeArrowheads="1" noChangeShapeType="1" noTextEdit="1"/>
              </p:cNvSpPr>
              <p:nvPr/>
            </p:nvSpPr>
            <p:spPr>
              <a:xfrm>
                <a:off x="7447031" y="1778769"/>
                <a:ext cx="1057522" cy="785921"/>
              </a:xfrm>
              <a:prstGeom prst="rect">
                <a:avLst/>
              </a:prstGeom>
              <a:blipFill>
                <a:blip r:embed="rId13"/>
                <a:stretch>
                  <a:fillRect/>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74BED868-26DD-F54A-058D-1D6301590EB1}"/>
              </a:ext>
            </a:extLst>
          </p:cNvPr>
          <p:cNvCxnSpPr>
            <a:stCxn id="8" idx="3"/>
            <a:endCxn id="9" idx="1"/>
          </p:cNvCxnSpPr>
          <p:nvPr/>
        </p:nvCxnSpPr>
        <p:spPr bwMode="auto">
          <a:xfrm flipV="1">
            <a:off x="2973539" y="3458233"/>
            <a:ext cx="360558" cy="86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BD3AE63E-931F-6FB0-8FA4-9B06081CB142}"/>
              </a:ext>
            </a:extLst>
          </p:cNvPr>
          <p:cNvCxnSpPr>
            <a:stCxn id="9" idx="3"/>
            <a:endCxn id="10" idx="1"/>
          </p:cNvCxnSpPr>
          <p:nvPr/>
        </p:nvCxnSpPr>
        <p:spPr bwMode="auto">
          <a:xfrm>
            <a:off x="4224336" y="3458233"/>
            <a:ext cx="451618" cy="86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1A9EF0AC-94C1-81B6-886B-90A48304ACEA}"/>
              </a:ext>
            </a:extLst>
          </p:cNvPr>
          <p:cNvCxnSpPr>
            <a:stCxn id="10" idx="3"/>
            <a:endCxn id="11" idx="1"/>
          </p:cNvCxnSpPr>
          <p:nvPr/>
        </p:nvCxnSpPr>
        <p:spPr bwMode="auto">
          <a:xfrm>
            <a:off x="5319011" y="3466857"/>
            <a:ext cx="54455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60ABF5F0-1A3E-53B6-E808-6D90DBDD3A5B}"/>
              </a:ext>
            </a:extLst>
          </p:cNvPr>
          <p:cNvCxnSpPr>
            <a:cxnSpLocks/>
            <a:stCxn id="4" idx="3"/>
            <a:endCxn id="12" idx="1"/>
          </p:cNvCxnSpPr>
          <p:nvPr/>
        </p:nvCxnSpPr>
        <p:spPr bwMode="auto">
          <a:xfrm>
            <a:off x="2494544" y="2107045"/>
            <a:ext cx="4952487" cy="646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F6A16385-C17A-2F08-4A75-A2077D4239E1}"/>
              </a:ext>
            </a:extLst>
          </p:cNvPr>
          <p:cNvCxnSpPr>
            <a:stCxn id="5" idx="3"/>
            <a:endCxn id="12" idx="1"/>
          </p:cNvCxnSpPr>
          <p:nvPr/>
        </p:nvCxnSpPr>
        <p:spPr bwMode="auto">
          <a:xfrm flipV="1">
            <a:off x="2544219" y="2171730"/>
            <a:ext cx="4902812" cy="6357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C8D1B443-6211-5899-0861-D018D858E4D0}"/>
              </a:ext>
            </a:extLst>
          </p:cNvPr>
          <p:cNvCxnSpPr>
            <a:stCxn id="11" idx="3"/>
            <a:endCxn id="12" idx="1"/>
          </p:cNvCxnSpPr>
          <p:nvPr/>
        </p:nvCxnSpPr>
        <p:spPr bwMode="auto">
          <a:xfrm flipV="1">
            <a:off x="6811428" y="2171730"/>
            <a:ext cx="635603" cy="129512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7" name="Picture 26">
            <a:extLst>
              <a:ext uri="{FF2B5EF4-FFF2-40B4-BE49-F238E27FC236}">
                <a16:creationId xmlns:a16="http://schemas.microsoft.com/office/drawing/2014/main" id="{6E608CFB-1E8A-04E7-AFD2-25C0B52705C4}"/>
              </a:ext>
            </a:extLst>
          </p:cNvPr>
          <p:cNvPicPr>
            <a:picLocks noChangeAspect="1"/>
          </p:cNvPicPr>
          <p:nvPr>
            <p:custDataLst>
              <p:tags r:id="rId1"/>
            </p:custDataLst>
          </p:nvPr>
        </p:nvPicPr>
        <p:blipFill>
          <a:blip r:embed="rId14"/>
          <a:stretch>
            <a:fillRect/>
          </a:stretch>
        </p:blipFill>
        <p:spPr>
          <a:xfrm>
            <a:off x="8933877" y="1778769"/>
            <a:ext cx="1700916" cy="265403"/>
          </a:xfrm>
          <a:prstGeom prst="rect">
            <a:avLst/>
          </a:prstGeom>
        </p:spPr>
      </p:pic>
      <p:pic>
        <p:nvPicPr>
          <p:cNvPr id="24" name="Picture 23">
            <a:extLst>
              <a:ext uri="{FF2B5EF4-FFF2-40B4-BE49-F238E27FC236}">
                <a16:creationId xmlns:a16="http://schemas.microsoft.com/office/drawing/2014/main" id="{F58E5842-8005-2E43-27AA-082C27FB9DF0}"/>
              </a:ext>
            </a:extLst>
          </p:cNvPr>
          <p:cNvPicPr>
            <a:picLocks noChangeAspect="1"/>
          </p:cNvPicPr>
          <p:nvPr>
            <p:custDataLst>
              <p:tags r:id="rId2"/>
            </p:custDataLst>
          </p:nvPr>
        </p:nvPicPr>
        <p:blipFill>
          <a:blip r:embed="rId15"/>
          <a:stretch>
            <a:fillRect/>
          </a:stretch>
        </p:blipFill>
        <p:spPr>
          <a:xfrm>
            <a:off x="9303628" y="2077246"/>
            <a:ext cx="657988" cy="216996"/>
          </a:xfrm>
          <a:prstGeom prst="rect">
            <a:avLst/>
          </a:prstGeom>
        </p:spPr>
      </p:pic>
      <p:pic>
        <p:nvPicPr>
          <p:cNvPr id="29" name="Picture 28">
            <a:extLst>
              <a:ext uri="{FF2B5EF4-FFF2-40B4-BE49-F238E27FC236}">
                <a16:creationId xmlns:a16="http://schemas.microsoft.com/office/drawing/2014/main" id="{316CFF3C-CDBD-2BEE-C909-BA187C6669E7}"/>
              </a:ext>
            </a:extLst>
          </p:cNvPr>
          <p:cNvPicPr>
            <a:picLocks noChangeAspect="1"/>
          </p:cNvPicPr>
          <p:nvPr>
            <p:custDataLst>
              <p:tags r:id="rId3"/>
            </p:custDataLst>
          </p:nvPr>
        </p:nvPicPr>
        <p:blipFill>
          <a:blip r:embed="rId16"/>
          <a:stretch>
            <a:fillRect/>
          </a:stretch>
        </p:blipFill>
        <p:spPr>
          <a:xfrm>
            <a:off x="8758728" y="2315525"/>
            <a:ext cx="2086050" cy="263658"/>
          </a:xfrm>
          <a:prstGeom prst="rect">
            <a:avLst/>
          </a:prstGeom>
        </p:spPr>
      </p:pic>
      <p:pic>
        <p:nvPicPr>
          <p:cNvPr id="79" name="Picture 78">
            <a:extLst>
              <a:ext uri="{FF2B5EF4-FFF2-40B4-BE49-F238E27FC236}">
                <a16:creationId xmlns:a16="http://schemas.microsoft.com/office/drawing/2014/main" id="{693DE321-8C5D-1943-60D3-9FAEB61FEDAA}"/>
              </a:ext>
            </a:extLst>
          </p:cNvPr>
          <p:cNvPicPr>
            <a:picLocks noChangeAspect="1"/>
          </p:cNvPicPr>
          <p:nvPr>
            <p:custDataLst>
              <p:tags r:id="rId4"/>
            </p:custDataLst>
          </p:nvPr>
        </p:nvPicPr>
        <p:blipFill>
          <a:blip r:embed="rId17"/>
          <a:stretch>
            <a:fillRect/>
          </a:stretch>
        </p:blipFill>
        <p:spPr>
          <a:xfrm>
            <a:off x="8214438" y="4198054"/>
            <a:ext cx="2133600" cy="394208"/>
          </a:xfrm>
          <a:prstGeom prst="rect">
            <a:avLst/>
          </a:prstGeom>
        </p:spPr>
      </p:pic>
      <p:pic>
        <p:nvPicPr>
          <p:cNvPr id="82" name="Picture 81">
            <a:extLst>
              <a:ext uri="{FF2B5EF4-FFF2-40B4-BE49-F238E27FC236}">
                <a16:creationId xmlns:a16="http://schemas.microsoft.com/office/drawing/2014/main" id="{53E514E8-3026-105E-4ED4-7282EC2FD674}"/>
              </a:ext>
            </a:extLst>
          </p:cNvPr>
          <p:cNvPicPr>
            <a:picLocks noChangeAspect="1"/>
          </p:cNvPicPr>
          <p:nvPr>
            <p:custDataLst>
              <p:tags r:id="rId5"/>
            </p:custDataLst>
          </p:nvPr>
        </p:nvPicPr>
        <p:blipFill>
          <a:blip r:embed="rId18"/>
          <a:stretch>
            <a:fillRect/>
          </a:stretch>
        </p:blipFill>
        <p:spPr>
          <a:xfrm>
            <a:off x="6870619" y="4692331"/>
            <a:ext cx="4815840" cy="757936"/>
          </a:xfrm>
          <a:prstGeom prst="rect">
            <a:avLst/>
          </a:prstGeom>
        </p:spPr>
      </p:pic>
      <p:grpSp>
        <p:nvGrpSpPr>
          <p:cNvPr id="83" name="Group 82">
            <a:extLst>
              <a:ext uri="{FF2B5EF4-FFF2-40B4-BE49-F238E27FC236}">
                <a16:creationId xmlns:a16="http://schemas.microsoft.com/office/drawing/2014/main" id="{C24470F8-D6DE-6745-2A1C-44C9C63E41B0}"/>
              </a:ext>
            </a:extLst>
          </p:cNvPr>
          <p:cNvGrpSpPr/>
          <p:nvPr/>
        </p:nvGrpSpPr>
        <p:grpSpPr>
          <a:xfrm>
            <a:off x="193686" y="4146757"/>
            <a:ext cx="6403387" cy="1482452"/>
            <a:chOff x="445469" y="2094018"/>
            <a:chExt cx="6403387" cy="1482452"/>
          </a:xfrm>
        </p:grpSpPr>
        <p:grpSp>
          <p:nvGrpSpPr>
            <p:cNvPr id="84" name="Group 83">
              <a:extLst>
                <a:ext uri="{FF2B5EF4-FFF2-40B4-BE49-F238E27FC236}">
                  <a16:creationId xmlns:a16="http://schemas.microsoft.com/office/drawing/2014/main" id="{CB4221D3-6D65-F1D6-9050-5B92D5F8BBD1}"/>
                </a:ext>
              </a:extLst>
            </p:cNvPr>
            <p:cNvGrpSpPr/>
            <p:nvPr/>
          </p:nvGrpSpPr>
          <p:grpSpPr>
            <a:xfrm>
              <a:off x="445469" y="2094018"/>
              <a:ext cx="6403387" cy="1482452"/>
              <a:chOff x="445469" y="2094018"/>
              <a:chExt cx="6403387" cy="1482452"/>
            </a:xfrm>
          </p:grpSpPr>
          <p:grpSp>
            <p:nvGrpSpPr>
              <p:cNvPr id="86" name="Group 85">
                <a:extLst>
                  <a:ext uri="{FF2B5EF4-FFF2-40B4-BE49-F238E27FC236}">
                    <a16:creationId xmlns:a16="http://schemas.microsoft.com/office/drawing/2014/main" id="{80550A74-0150-FAFD-3884-7DC112EBF38F}"/>
                  </a:ext>
                </a:extLst>
              </p:cNvPr>
              <p:cNvGrpSpPr/>
              <p:nvPr/>
            </p:nvGrpSpPr>
            <p:grpSpPr>
              <a:xfrm>
                <a:off x="445469" y="2094018"/>
                <a:ext cx="6403387" cy="1482452"/>
                <a:chOff x="463757" y="2027502"/>
                <a:chExt cx="6403387" cy="1482452"/>
              </a:xfrm>
            </p:grpSpPr>
            <p:sp>
              <p:nvSpPr>
                <p:cNvPr id="88" name="TextBox 87">
                  <a:extLst>
                    <a:ext uri="{FF2B5EF4-FFF2-40B4-BE49-F238E27FC236}">
                      <a16:creationId xmlns:a16="http://schemas.microsoft.com/office/drawing/2014/main" id="{E5EFA0B1-FE07-9A9F-779D-240C3891C1F7}"/>
                    </a:ext>
                  </a:extLst>
                </p:cNvPr>
                <p:cNvSpPr txBox="1"/>
                <p:nvPr/>
              </p:nvSpPr>
              <p:spPr>
                <a:xfrm>
                  <a:off x="3580717" y="2027502"/>
                  <a:ext cx="112471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analyzer</a:t>
                  </a:r>
                </a:p>
              </p:txBody>
            </p:sp>
            <p:grpSp>
              <p:nvGrpSpPr>
                <p:cNvPr id="89" name="Group 88">
                  <a:extLst>
                    <a:ext uri="{FF2B5EF4-FFF2-40B4-BE49-F238E27FC236}">
                      <a16:creationId xmlns:a16="http://schemas.microsoft.com/office/drawing/2014/main" id="{C8FC5DF7-79D5-4D80-C6FB-922DE0F735F5}"/>
                    </a:ext>
                  </a:extLst>
                </p:cNvPr>
                <p:cNvGrpSpPr/>
                <p:nvPr/>
              </p:nvGrpSpPr>
              <p:grpSpPr>
                <a:xfrm>
                  <a:off x="463757" y="2281246"/>
                  <a:ext cx="6403387" cy="1228708"/>
                  <a:chOff x="463757" y="2281246"/>
                  <a:chExt cx="6403387" cy="1228708"/>
                </a:xfrm>
              </p:grpSpPr>
              <p:grpSp>
                <p:nvGrpSpPr>
                  <p:cNvPr id="90" name="Group 89">
                    <a:extLst>
                      <a:ext uri="{FF2B5EF4-FFF2-40B4-BE49-F238E27FC236}">
                        <a16:creationId xmlns:a16="http://schemas.microsoft.com/office/drawing/2014/main" id="{82E0E8F2-1748-3788-22A2-36C23B1D2086}"/>
                      </a:ext>
                    </a:extLst>
                  </p:cNvPr>
                  <p:cNvGrpSpPr/>
                  <p:nvPr/>
                </p:nvGrpSpPr>
                <p:grpSpPr>
                  <a:xfrm>
                    <a:off x="463757" y="2281246"/>
                    <a:ext cx="6403387" cy="1228708"/>
                    <a:chOff x="463757" y="2281246"/>
                    <a:chExt cx="6403387" cy="1228708"/>
                  </a:xfrm>
                </p:grpSpPr>
                <p:grpSp>
                  <p:nvGrpSpPr>
                    <p:cNvPr id="92" name="Group 91">
                      <a:extLst>
                        <a:ext uri="{FF2B5EF4-FFF2-40B4-BE49-F238E27FC236}">
                          <a16:creationId xmlns:a16="http://schemas.microsoft.com/office/drawing/2014/main" id="{1F3ADA33-31BB-9E64-424A-DFFC47E0A2FD}"/>
                        </a:ext>
                      </a:extLst>
                    </p:cNvPr>
                    <p:cNvGrpSpPr/>
                    <p:nvPr/>
                  </p:nvGrpSpPr>
                  <p:grpSpPr>
                    <a:xfrm>
                      <a:off x="463757" y="2348666"/>
                      <a:ext cx="6403387" cy="1161288"/>
                      <a:chOff x="463757" y="2348666"/>
                      <a:chExt cx="6403387" cy="1161288"/>
                    </a:xfrm>
                  </p:grpSpPr>
                  <p:grpSp>
                    <p:nvGrpSpPr>
                      <p:cNvPr id="94" name="Group 93">
                        <a:extLst>
                          <a:ext uri="{FF2B5EF4-FFF2-40B4-BE49-F238E27FC236}">
                            <a16:creationId xmlns:a16="http://schemas.microsoft.com/office/drawing/2014/main" id="{60CF2249-EE1A-A8CB-F411-E9BED6567DF7}"/>
                          </a:ext>
                        </a:extLst>
                      </p:cNvPr>
                      <p:cNvGrpSpPr/>
                      <p:nvPr/>
                    </p:nvGrpSpPr>
                    <p:grpSpPr>
                      <a:xfrm>
                        <a:off x="463757" y="2348666"/>
                        <a:ext cx="6403387" cy="1161288"/>
                        <a:chOff x="463757" y="2348666"/>
                        <a:chExt cx="6403387" cy="1161288"/>
                      </a:xfrm>
                    </p:grpSpPr>
                    <p:grpSp>
                      <p:nvGrpSpPr>
                        <p:cNvPr id="96" name="Group 95">
                          <a:extLst>
                            <a:ext uri="{FF2B5EF4-FFF2-40B4-BE49-F238E27FC236}">
                              <a16:creationId xmlns:a16="http://schemas.microsoft.com/office/drawing/2014/main" id="{91D05DF3-C32C-A274-D500-A5255ACDD60F}"/>
                            </a:ext>
                          </a:extLst>
                        </p:cNvPr>
                        <p:cNvGrpSpPr/>
                        <p:nvPr/>
                      </p:nvGrpSpPr>
                      <p:grpSpPr>
                        <a:xfrm>
                          <a:off x="463757" y="2509793"/>
                          <a:ext cx="6403387" cy="852073"/>
                          <a:chOff x="463757" y="2509793"/>
                          <a:chExt cx="6403387" cy="852073"/>
                        </a:xfrm>
                      </p:grpSpPr>
                      <p:grpSp>
                        <p:nvGrpSpPr>
                          <p:cNvPr id="98" name="Group 97">
                            <a:extLst>
                              <a:ext uri="{FF2B5EF4-FFF2-40B4-BE49-F238E27FC236}">
                                <a16:creationId xmlns:a16="http://schemas.microsoft.com/office/drawing/2014/main" id="{6ECB49AF-877D-3A34-E3CE-3CD7FDD5528B}"/>
                              </a:ext>
                            </a:extLst>
                          </p:cNvPr>
                          <p:cNvGrpSpPr/>
                          <p:nvPr/>
                        </p:nvGrpSpPr>
                        <p:grpSpPr>
                          <a:xfrm rot="16200000">
                            <a:off x="2710625" y="262925"/>
                            <a:ext cx="852073" cy="5345810"/>
                            <a:chOff x="2295144" y="305182"/>
                            <a:chExt cx="852073" cy="5345810"/>
                          </a:xfrm>
                        </p:grpSpPr>
                        <p:grpSp>
                          <p:nvGrpSpPr>
                            <p:cNvPr id="100" name="Group 99">
                              <a:extLst>
                                <a:ext uri="{FF2B5EF4-FFF2-40B4-BE49-F238E27FC236}">
                                  <a16:creationId xmlns:a16="http://schemas.microsoft.com/office/drawing/2014/main" id="{44745AE2-1FAD-B339-8209-469EEB306A9E}"/>
                                </a:ext>
                              </a:extLst>
                            </p:cNvPr>
                            <p:cNvGrpSpPr/>
                            <p:nvPr/>
                          </p:nvGrpSpPr>
                          <p:grpSpPr>
                            <a:xfrm>
                              <a:off x="2295144" y="941832"/>
                              <a:ext cx="822960" cy="4709160"/>
                              <a:chOff x="2350008" y="301752"/>
                              <a:chExt cx="822960" cy="4709160"/>
                            </a:xfrm>
                          </p:grpSpPr>
                          <p:grpSp>
                            <p:nvGrpSpPr>
                              <p:cNvPr id="102" name="Group 101">
                                <a:extLst>
                                  <a:ext uri="{FF2B5EF4-FFF2-40B4-BE49-F238E27FC236}">
                                    <a16:creationId xmlns:a16="http://schemas.microsoft.com/office/drawing/2014/main" id="{CD2E9B3A-31B9-45C3-3EAA-4282017A7744}"/>
                                  </a:ext>
                                </a:extLst>
                              </p:cNvPr>
                              <p:cNvGrpSpPr/>
                              <p:nvPr/>
                            </p:nvGrpSpPr>
                            <p:grpSpPr>
                              <a:xfrm>
                                <a:off x="2350008" y="420624"/>
                                <a:ext cx="822960" cy="4590288"/>
                                <a:chOff x="2350008" y="420624"/>
                                <a:chExt cx="822960" cy="4590288"/>
                              </a:xfrm>
                            </p:grpSpPr>
                            <p:grpSp>
                              <p:nvGrpSpPr>
                                <p:cNvPr id="104" name="Group 103">
                                  <a:extLst>
                                    <a:ext uri="{FF2B5EF4-FFF2-40B4-BE49-F238E27FC236}">
                                      <a16:creationId xmlns:a16="http://schemas.microsoft.com/office/drawing/2014/main" id="{E9F3805A-323E-8105-02C8-FD1C518B96D0}"/>
                                    </a:ext>
                                  </a:extLst>
                                </p:cNvPr>
                                <p:cNvGrpSpPr/>
                                <p:nvPr/>
                              </p:nvGrpSpPr>
                              <p:grpSpPr>
                                <a:xfrm>
                                  <a:off x="2350008" y="420624"/>
                                  <a:ext cx="822960" cy="1545336"/>
                                  <a:chOff x="2194560" y="1033272"/>
                                  <a:chExt cx="822960" cy="2020824"/>
                                </a:xfrm>
                              </p:grpSpPr>
                              <p:sp>
                                <p:nvSpPr>
                                  <p:cNvPr id="108" name="Can 107">
                                    <a:extLst>
                                      <a:ext uri="{FF2B5EF4-FFF2-40B4-BE49-F238E27FC236}">
                                        <a16:creationId xmlns:a16="http://schemas.microsoft.com/office/drawing/2014/main" id="{B45E4EB7-2FC2-5277-AD87-94A03F7D87A3}"/>
                                      </a:ext>
                                    </a:extLst>
                                  </p:cNvPr>
                                  <p:cNvSpPr/>
                                  <p:nvPr/>
                                </p:nvSpPr>
                                <p:spPr>
                                  <a:xfrm>
                                    <a:off x="2194560" y="1033272"/>
                                    <a:ext cx="411480" cy="2020824"/>
                                  </a:xfrm>
                                  <a:prstGeom prst="ca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9" name="Can 108">
                                    <a:extLst>
                                      <a:ext uri="{FF2B5EF4-FFF2-40B4-BE49-F238E27FC236}">
                                        <a16:creationId xmlns:a16="http://schemas.microsoft.com/office/drawing/2014/main" id="{B2B148EB-2ECB-741C-7904-8E14F11C862F}"/>
                                      </a:ext>
                                    </a:extLst>
                                  </p:cNvPr>
                                  <p:cNvSpPr/>
                                  <p:nvPr/>
                                </p:nvSpPr>
                                <p:spPr>
                                  <a:xfrm>
                                    <a:off x="2606040" y="1033272"/>
                                    <a:ext cx="411480" cy="2020824"/>
                                  </a:xfrm>
                                  <a:prstGeom prst="ca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grpSp>
                            <p:cxnSp>
                              <p:nvCxnSpPr>
                                <p:cNvPr id="105" name="Straight Connector 104">
                                  <a:extLst>
                                    <a:ext uri="{FF2B5EF4-FFF2-40B4-BE49-F238E27FC236}">
                                      <a16:creationId xmlns:a16="http://schemas.microsoft.com/office/drawing/2014/main" id="{315E6664-083D-8989-A02C-175F5CB93FE3}"/>
                                    </a:ext>
                                  </a:extLst>
                                </p:cNvPr>
                                <p:cNvCxnSpPr>
                                  <a:cxnSpLocks/>
                                  <a:stCxn id="109" idx="2"/>
                                </p:cNvCxnSpPr>
                                <p:nvPr/>
                              </p:nvCxnSpPr>
                              <p:spPr bwMode="auto">
                                <a:xfrm>
                                  <a:off x="2761488" y="1193292"/>
                                  <a:ext cx="0" cy="3817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453C97E8-34F5-8FC5-BB31-D4C20A8A76A8}"/>
                                    </a:ext>
                                  </a:extLst>
                                </p:cNvPr>
                                <p:cNvCxnSpPr>
                                  <a:cxnSpLocks/>
                                  <a:stCxn id="109" idx="3"/>
                                </p:cNvCxnSpPr>
                                <p:nvPr/>
                              </p:nvCxnSpPr>
                              <p:spPr bwMode="auto">
                                <a:xfrm flipH="1">
                                  <a:off x="2761487" y="1965960"/>
                                  <a:ext cx="205741" cy="30449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999133EE-7A31-C669-E190-9C8308C22C43}"/>
                                    </a:ext>
                                  </a:extLst>
                                </p:cNvPr>
                                <p:cNvCxnSpPr>
                                  <a:cxnSpLocks/>
                                  <a:stCxn id="108" idx="3"/>
                                </p:cNvCxnSpPr>
                                <p:nvPr/>
                              </p:nvCxnSpPr>
                              <p:spPr bwMode="auto">
                                <a:xfrm>
                                  <a:off x="2555748" y="1965960"/>
                                  <a:ext cx="205739" cy="3044952"/>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03" name="Straight Arrow Connector 102">
                                <a:extLst>
                                  <a:ext uri="{FF2B5EF4-FFF2-40B4-BE49-F238E27FC236}">
                                    <a16:creationId xmlns:a16="http://schemas.microsoft.com/office/drawing/2014/main" id="{BBF90C2A-DA92-FE63-8C5A-29865478EB69}"/>
                                  </a:ext>
                                </a:extLst>
                              </p:cNvPr>
                              <p:cNvCxnSpPr>
                                <a:cxnSpLocks/>
                              </p:cNvCxnSpPr>
                              <p:nvPr/>
                            </p:nvCxnSpPr>
                            <p:spPr bwMode="auto">
                              <a:xfrm>
                                <a:off x="2761487" y="301752"/>
                                <a:ext cx="411481"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B6849274-B1B0-8088-E2E1-A578BC31E036}"/>
                                    </a:ext>
                                  </a:extLst>
                                </p:cNvPr>
                                <p:cNvSpPr txBox="1"/>
                                <p:nvPr/>
                              </p:nvSpPr>
                              <p:spPr>
                                <a:xfrm rot="5400000">
                                  <a:off x="2573734" y="232334"/>
                                  <a:ext cx="500635"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𝑡𝑢𝑏𝑒</m:t>
                                            </m:r>
                                          </m:sub>
                                        </m:sSub>
                                      </m:oMath>
                                    </m:oMathPara>
                                  </a14:m>
                                  <a:endParaRPr lang="en-US" b="0" dirty="0"/>
                                </a:p>
                                <a:p>
                                  <a:endParaRPr lang="en-US" dirty="0"/>
                                </a:p>
                              </p:txBody>
                            </p:sp>
                          </mc:Choice>
                          <mc:Fallback xmlns="">
                            <p:sp>
                              <p:nvSpPr>
                                <p:cNvPr id="101" name="TextBox 100">
                                  <a:extLst>
                                    <a:ext uri="{FF2B5EF4-FFF2-40B4-BE49-F238E27FC236}">
                                      <a16:creationId xmlns:a16="http://schemas.microsoft.com/office/drawing/2014/main" id="{B6849274-B1B0-8088-E2E1-A578BC31E036}"/>
                                    </a:ext>
                                  </a:extLst>
                                </p:cNvPr>
                                <p:cNvSpPr txBox="1">
                                  <a:spLocks noRot="1" noChangeAspect="1" noMove="1" noResize="1" noEditPoints="1" noAdjustHandles="1" noChangeArrowheads="1" noChangeShapeType="1" noTextEdit="1"/>
                                </p:cNvSpPr>
                                <p:nvPr/>
                              </p:nvSpPr>
                              <p:spPr>
                                <a:xfrm rot="5400000">
                                  <a:off x="2573734" y="232334"/>
                                  <a:ext cx="500635" cy="646331"/>
                                </a:xfrm>
                                <a:prstGeom prst="rect">
                                  <a:avLst/>
                                </a:prstGeom>
                                <a:blipFill>
                                  <a:blip r:embed="rId19"/>
                                  <a:stretch>
                                    <a:fillRect r="-30000"/>
                                  </a:stretch>
                                </a:blipFill>
                              </p:spPr>
                              <p:txBody>
                                <a:bodyPr/>
                                <a:lstStyle/>
                                <a:p>
                                  <a:r>
                                    <a:rPr lang="en-US">
                                      <a:noFill/>
                                    </a:rPr>
                                    <a:t> </a:t>
                                  </a:r>
                                </a:p>
                              </p:txBody>
                            </p:sp>
                          </mc:Fallback>
                        </mc:AlternateContent>
                      </p:grpSp>
                      <p:sp>
                        <p:nvSpPr>
                          <p:cNvPr id="99" name="TextBox 98">
                            <a:extLst>
                              <a:ext uri="{FF2B5EF4-FFF2-40B4-BE49-F238E27FC236}">
                                <a16:creationId xmlns:a16="http://schemas.microsoft.com/office/drawing/2014/main" id="{1F687A96-C934-6F92-DC6F-CFD74AD38A69}"/>
                              </a:ext>
                            </a:extLst>
                          </p:cNvPr>
                          <p:cNvSpPr txBox="1"/>
                          <p:nvPr/>
                        </p:nvSpPr>
                        <p:spPr>
                          <a:xfrm>
                            <a:off x="5742432" y="2744644"/>
                            <a:ext cx="112471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sample</a:t>
                            </a:r>
                          </a:p>
                        </p:txBody>
                      </p:sp>
                    </p:grpSp>
                    <p:cxnSp>
                      <p:nvCxnSpPr>
                        <p:cNvPr id="97" name="Straight Connector 96">
                          <a:extLst>
                            <a:ext uri="{FF2B5EF4-FFF2-40B4-BE49-F238E27FC236}">
                              <a16:creationId xmlns:a16="http://schemas.microsoft.com/office/drawing/2014/main" id="{53F3D288-0EE6-DFAA-0426-6A1C6356CB42}"/>
                            </a:ext>
                          </a:extLst>
                        </p:cNvPr>
                        <p:cNvCxnSpPr/>
                        <p:nvPr/>
                      </p:nvCxnSpPr>
                      <p:spPr bwMode="auto">
                        <a:xfrm>
                          <a:off x="4032504" y="2348666"/>
                          <a:ext cx="0" cy="1161288"/>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95" name="Curved Connector 94">
                        <a:extLst>
                          <a:ext uri="{FF2B5EF4-FFF2-40B4-BE49-F238E27FC236}">
                            <a16:creationId xmlns:a16="http://schemas.microsoft.com/office/drawing/2014/main" id="{12DF6632-0302-AC47-3B6B-21ED71B53F2E}"/>
                          </a:ext>
                        </a:extLst>
                      </p:cNvPr>
                      <p:cNvCxnSpPr/>
                      <p:nvPr/>
                    </p:nvCxnSpPr>
                    <p:spPr bwMode="auto">
                      <a:xfrm rot="5400000" flipH="1" flipV="1">
                        <a:off x="5059589" y="2648803"/>
                        <a:ext cx="304982" cy="256032"/>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087A1C93-364C-88DA-EB6B-DADC2A6CE218}"/>
                            </a:ext>
                          </a:extLst>
                        </p:cNvPr>
                        <p:cNvSpPr txBox="1"/>
                        <p:nvPr/>
                      </p:nvSpPr>
                      <p:spPr>
                        <a:xfrm>
                          <a:off x="4848606" y="2281246"/>
                          <a:ext cx="112471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a:rPr lang="el-GR" b="0" i="1" smtClean="0">
                                        <a:latin typeface="Cambria Math" panose="02040503050406030204" pitchFamily="18" charset="0"/>
                                        <a:cs typeface="Times New Roman" panose="02020603050405020304" pitchFamily="18" charset="0"/>
                                      </a:rPr>
                                      <m:t>𝜃</m:t>
                                    </m:r>
                                  </m:e>
                                  <m:sup>
                                    <m:r>
                                      <a:rPr lang="en-US" b="0" i="1" smtClean="0">
                                        <a:latin typeface="Cambria Math" panose="02040503050406030204" pitchFamily="18" charset="0"/>
                                        <a:cs typeface="Times New Roman" panose="02020603050405020304" pitchFamily="18" charset="0"/>
                                      </a:rPr>
                                      <m:t>′</m:t>
                                    </m:r>
                                  </m:sup>
                                </m:sSup>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93" name="TextBox 92">
                          <a:extLst>
                            <a:ext uri="{FF2B5EF4-FFF2-40B4-BE49-F238E27FC236}">
                              <a16:creationId xmlns:a16="http://schemas.microsoft.com/office/drawing/2014/main" id="{087A1C93-364C-88DA-EB6B-DADC2A6CE218}"/>
                            </a:ext>
                          </a:extLst>
                        </p:cNvPr>
                        <p:cNvSpPr txBox="1">
                          <a:spLocks noRot="1" noChangeAspect="1" noMove="1" noResize="1" noEditPoints="1" noAdjustHandles="1" noChangeArrowheads="1" noChangeShapeType="1" noTextEdit="1"/>
                        </p:cNvSpPr>
                        <p:nvPr/>
                      </p:nvSpPr>
                      <p:spPr>
                        <a:xfrm>
                          <a:off x="4848606" y="2281246"/>
                          <a:ext cx="1124712" cy="369332"/>
                        </a:xfrm>
                        <a:prstGeom prst="rect">
                          <a:avLst/>
                        </a:prstGeom>
                        <a:blipFill>
                          <a:blip r:embed="rId2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E0399A50-ADE2-C41A-9644-F5114C475211}"/>
                          </a:ext>
                        </a:extLst>
                      </p:cNvPr>
                      <p:cNvSpPr txBox="1"/>
                      <p:nvPr/>
                    </p:nvSpPr>
                    <p:spPr>
                      <a:xfrm>
                        <a:off x="3166951" y="2906616"/>
                        <a:ext cx="1124712"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𝐿</m:t>
                                  </m:r>
                                </m:e>
                                <m:sub>
                                  <m:r>
                                    <a:rPr lang="en-US" b="0" i="1" smtClean="0">
                                      <a:latin typeface="Cambria Math" panose="02040503050406030204" pitchFamily="18" charset="0"/>
                                      <a:cs typeface="Times New Roman" panose="02020603050405020304" pitchFamily="18" charset="0"/>
                                    </a:rPr>
                                    <m:t>𝑓</m:t>
                                  </m:r>
                                </m:sub>
                              </m:sSub>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91" name="TextBox 90">
                        <a:extLst>
                          <a:ext uri="{FF2B5EF4-FFF2-40B4-BE49-F238E27FC236}">
                            <a16:creationId xmlns:a16="http://schemas.microsoft.com/office/drawing/2014/main" id="{E0399A50-ADE2-C41A-9644-F5114C475211}"/>
                          </a:ext>
                        </a:extLst>
                      </p:cNvPr>
                      <p:cNvSpPr txBox="1">
                        <a:spLocks noRot="1" noChangeAspect="1" noMove="1" noResize="1" noEditPoints="1" noAdjustHandles="1" noChangeArrowheads="1" noChangeShapeType="1" noTextEdit="1"/>
                      </p:cNvSpPr>
                      <p:nvPr/>
                    </p:nvSpPr>
                    <p:spPr>
                      <a:xfrm>
                        <a:off x="3166951" y="2906616"/>
                        <a:ext cx="1124712" cy="391582"/>
                      </a:xfrm>
                      <a:prstGeom prst="rect">
                        <a:avLst/>
                      </a:prstGeom>
                      <a:blipFill>
                        <a:blip r:embed="rId21"/>
                        <a:stretch>
                          <a:fillRect b="-9375"/>
                        </a:stretch>
                      </a:blipFill>
                    </p:spPr>
                    <p:txBody>
                      <a:bodyPr/>
                      <a:lstStyle/>
                      <a:p>
                        <a:r>
                          <a:rPr lang="en-US">
                            <a:noFill/>
                          </a:rPr>
                          <a:t> </a:t>
                        </a:r>
                      </a:p>
                    </p:txBody>
                  </p:sp>
                </mc:Fallback>
              </mc:AlternateContent>
            </p:grpSp>
          </p:grpSp>
          <p:sp>
            <p:nvSpPr>
              <p:cNvPr id="87" name="TextBox 86">
                <a:extLst>
                  <a:ext uri="{FF2B5EF4-FFF2-40B4-BE49-F238E27FC236}">
                    <a16:creationId xmlns:a16="http://schemas.microsoft.com/office/drawing/2014/main" id="{71211367-EE20-464B-4BC1-BBAAE48993C9}"/>
                  </a:ext>
                </a:extLst>
              </p:cNvPr>
              <p:cNvSpPr txBox="1"/>
              <p:nvPr/>
            </p:nvSpPr>
            <p:spPr>
              <a:xfrm>
                <a:off x="2386584" y="2650578"/>
                <a:ext cx="16459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0</a:t>
                </a:r>
              </a:p>
            </p:txBody>
          </p:sp>
        </p:grpSp>
        <p:sp>
          <p:nvSpPr>
            <p:cNvPr id="85" name="TextBox 84">
              <a:extLst>
                <a:ext uri="{FF2B5EF4-FFF2-40B4-BE49-F238E27FC236}">
                  <a16:creationId xmlns:a16="http://schemas.microsoft.com/office/drawing/2014/main" id="{EE93B652-63DC-B8A0-29C7-02DEF3A2AB1D}"/>
                </a:ext>
              </a:extLst>
            </p:cNvPr>
            <p:cNvSpPr txBox="1"/>
            <p:nvPr/>
          </p:nvSpPr>
          <p:spPr>
            <a:xfrm>
              <a:off x="2401864" y="3059050"/>
              <a:ext cx="16459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a:t>
              </a:r>
            </a:p>
          </p:txBody>
        </p:sp>
      </p:grpSp>
      <p:sp>
        <p:nvSpPr>
          <p:cNvPr id="3" name="Slide Number Placeholder 2">
            <a:extLst>
              <a:ext uri="{FF2B5EF4-FFF2-40B4-BE49-F238E27FC236}">
                <a16:creationId xmlns:a16="http://schemas.microsoft.com/office/drawing/2014/main" id="{D7C16859-9107-3870-CE34-EE1BE320C7E6}"/>
              </a:ext>
            </a:extLst>
          </p:cNvPr>
          <p:cNvSpPr>
            <a:spLocks noGrp="1"/>
          </p:cNvSpPr>
          <p:nvPr>
            <p:ph type="sldNum" sz="quarter" idx="12"/>
          </p:nvPr>
        </p:nvSpPr>
        <p:spPr/>
        <p:txBody>
          <a:bodyPr/>
          <a:lstStyle/>
          <a:p>
            <a:pPr>
              <a:defRPr/>
            </a:pPr>
            <a:fld id="{75F13DEF-92BD-604A-ACD7-BBF50C73AD62}" type="slidenum">
              <a:rPr lang="fr-FR" smtClean="0"/>
              <a:t>27</a:t>
            </a:fld>
            <a:endParaRPr lang="fr-FR"/>
          </a:p>
        </p:txBody>
      </p:sp>
    </p:spTree>
    <p:extLst>
      <p:ext uri="{BB962C8B-B14F-4D97-AF65-F5344CB8AC3E}">
        <p14:creationId xmlns:p14="http://schemas.microsoft.com/office/powerpoint/2010/main" val="39979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074E-0C61-9D95-797B-F6BC054E9ECA}"/>
              </a:ext>
            </a:extLst>
          </p:cNvPr>
          <p:cNvSpPr>
            <a:spLocks noGrp="1"/>
          </p:cNvSpPr>
          <p:nvPr>
            <p:ph type="title"/>
          </p:nvPr>
        </p:nvSpPr>
        <p:spPr/>
        <p:txBody>
          <a:bodyPr/>
          <a:lstStyle/>
          <a:p>
            <a:r>
              <a:rPr lang="en-US" dirty="0"/>
              <a:t>Data treatment: Inelastic powder sample</a:t>
            </a:r>
          </a:p>
        </p:txBody>
      </p:sp>
      <p:pic>
        <p:nvPicPr>
          <p:cNvPr id="5" name="Picture 4">
            <a:extLst>
              <a:ext uri="{FF2B5EF4-FFF2-40B4-BE49-F238E27FC236}">
                <a16:creationId xmlns:a16="http://schemas.microsoft.com/office/drawing/2014/main" id="{0CBDB8AE-2818-2FB1-CC5C-EDA25713126F}"/>
              </a:ext>
            </a:extLst>
          </p:cNvPr>
          <p:cNvPicPr>
            <a:picLocks noChangeAspect="1"/>
          </p:cNvPicPr>
          <p:nvPr>
            <p:custDataLst>
              <p:tags r:id="rId1"/>
            </p:custDataLst>
          </p:nvPr>
        </p:nvPicPr>
        <p:blipFill>
          <a:blip r:embed="rId4"/>
          <a:stretch>
            <a:fillRect/>
          </a:stretch>
        </p:blipFill>
        <p:spPr>
          <a:xfrm>
            <a:off x="7735267" y="5534685"/>
            <a:ext cx="3976624" cy="323088"/>
          </a:xfrm>
          <a:prstGeom prst="rect">
            <a:avLst/>
          </a:prstGeom>
        </p:spPr>
      </p:pic>
      <p:grpSp>
        <p:nvGrpSpPr>
          <p:cNvPr id="15" name="Group 14">
            <a:extLst>
              <a:ext uri="{FF2B5EF4-FFF2-40B4-BE49-F238E27FC236}">
                <a16:creationId xmlns:a16="http://schemas.microsoft.com/office/drawing/2014/main" id="{F8B0B5B0-9AEE-5672-906D-95E8C086D5CF}"/>
              </a:ext>
            </a:extLst>
          </p:cNvPr>
          <p:cNvGrpSpPr/>
          <p:nvPr/>
        </p:nvGrpSpPr>
        <p:grpSpPr>
          <a:xfrm>
            <a:off x="1005841" y="1417638"/>
            <a:ext cx="9737062" cy="4901801"/>
            <a:chOff x="1005841" y="1417638"/>
            <a:chExt cx="9737062" cy="4901801"/>
          </a:xfrm>
        </p:grpSpPr>
        <p:grpSp>
          <p:nvGrpSpPr>
            <p:cNvPr id="11" name="Group 10">
              <a:extLst>
                <a:ext uri="{FF2B5EF4-FFF2-40B4-BE49-F238E27FC236}">
                  <a16:creationId xmlns:a16="http://schemas.microsoft.com/office/drawing/2014/main" id="{88E9943D-BD06-A6DA-9401-495FD1D83C93}"/>
                </a:ext>
              </a:extLst>
            </p:cNvPr>
            <p:cNvGrpSpPr/>
            <p:nvPr/>
          </p:nvGrpSpPr>
          <p:grpSpPr>
            <a:xfrm>
              <a:off x="1005841" y="1417638"/>
              <a:ext cx="9737062" cy="3885533"/>
              <a:chOff x="1014985" y="1920240"/>
              <a:chExt cx="9737062" cy="3885533"/>
            </a:xfrm>
          </p:grpSpPr>
          <p:pic>
            <p:nvPicPr>
              <p:cNvPr id="7" name="Google Shape;251;p26">
                <a:extLst>
                  <a:ext uri="{FF2B5EF4-FFF2-40B4-BE49-F238E27FC236}">
                    <a16:creationId xmlns:a16="http://schemas.microsoft.com/office/drawing/2014/main" id="{FA13765D-A019-210D-CBBB-DA498CC453FD}"/>
                  </a:ext>
                </a:extLst>
              </p:cNvPr>
              <p:cNvPicPr preferRelativeResize="0"/>
              <p:nvPr/>
            </p:nvPicPr>
            <p:blipFill>
              <a:blip r:embed="rId5">
                <a:alphaModFix/>
              </a:blip>
              <a:stretch>
                <a:fillRect/>
              </a:stretch>
            </p:blipFill>
            <p:spPr>
              <a:xfrm>
                <a:off x="1014985" y="2380355"/>
                <a:ext cx="4824838" cy="3425418"/>
              </a:xfrm>
              <a:prstGeom prst="rect">
                <a:avLst/>
              </a:prstGeom>
              <a:noFill/>
              <a:ln>
                <a:noFill/>
              </a:ln>
            </p:spPr>
          </p:pic>
          <p:pic>
            <p:nvPicPr>
              <p:cNvPr id="8" name="Google Shape;250;p26">
                <a:extLst>
                  <a:ext uri="{FF2B5EF4-FFF2-40B4-BE49-F238E27FC236}">
                    <a16:creationId xmlns:a16="http://schemas.microsoft.com/office/drawing/2014/main" id="{60AB0E3F-2D45-EF4C-FA35-3A33E45BFB73}"/>
                  </a:ext>
                </a:extLst>
              </p:cNvPr>
              <p:cNvPicPr preferRelativeResize="0"/>
              <p:nvPr/>
            </p:nvPicPr>
            <p:blipFill>
              <a:blip r:embed="rId6">
                <a:alphaModFix/>
              </a:blip>
              <a:stretch>
                <a:fillRect/>
              </a:stretch>
            </p:blipFill>
            <p:spPr>
              <a:xfrm>
                <a:off x="6096000" y="2380355"/>
                <a:ext cx="4656047" cy="3425418"/>
              </a:xfrm>
              <a:prstGeom prst="rect">
                <a:avLst/>
              </a:prstGeom>
              <a:noFill/>
              <a:ln>
                <a:noFill/>
              </a:ln>
            </p:spPr>
          </p:pic>
          <p:sp>
            <p:nvSpPr>
              <p:cNvPr id="9" name="TextBox 8">
                <a:extLst>
                  <a:ext uri="{FF2B5EF4-FFF2-40B4-BE49-F238E27FC236}">
                    <a16:creationId xmlns:a16="http://schemas.microsoft.com/office/drawing/2014/main" id="{FC021151-9896-38C8-ED77-2A268CA6EE74}"/>
                  </a:ext>
                </a:extLst>
              </p:cNvPr>
              <p:cNvSpPr txBox="1"/>
              <p:nvPr/>
            </p:nvSpPr>
            <p:spPr>
              <a:xfrm>
                <a:off x="1737360" y="1920240"/>
                <a:ext cx="3575304" cy="369332"/>
              </a:xfrm>
              <a:prstGeom prst="rect">
                <a:avLst/>
              </a:prstGeom>
              <a:noFill/>
            </p:spPr>
            <p:txBody>
              <a:bodyPr wrap="square" rtlCol="0">
                <a:spAutoFit/>
              </a:bodyPr>
              <a:lstStyle/>
              <a:p>
                <a:r>
                  <a:rPr lang="en-US" b="1" dirty="0">
                    <a:solidFill>
                      <a:schemeClr val="dk2"/>
                    </a:solidFill>
                  </a:rPr>
                  <a:t>Input file for </a:t>
                </a:r>
                <a:r>
                  <a:rPr lang="en-US" b="1" dirty="0" err="1">
                    <a:solidFill>
                      <a:schemeClr val="dk2"/>
                    </a:solidFill>
                  </a:rPr>
                  <a:t>Isotropic_Sqw</a:t>
                </a:r>
                <a:endParaRPr lang="en-US" b="1" dirty="0">
                  <a:solidFill>
                    <a:schemeClr val="dk2"/>
                  </a:solidFill>
                </a:endParaRPr>
              </a:p>
            </p:txBody>
          </p:sp>
          <p:sp>
            <p:nvSpPr>
              <p:cNvPr id="10" name="TextBox 9">
                <a:extLst>
                  <a:ext uri="{FF2B5EF4-FFF2-40B4-BE49-F238E27FC236}">
                    <a16:creationId xmlns:a16="http://schemas.microsoft.com/office/drawing/2014/main" id="{B224CFAD-EA5A-FB25-49A6-27974F080644}"/>
                  </a:ext>
                </a:extLst>
              </p:cNvPr>
              <p:cNvSpPr txBox="1"/>
              <p:nvPr/>
            </p:nvSpPr>
            <p:spPr>
              <a:xfrm>
                <a:off x="6956410" y="2004023"/>
                <a:ext cx="3294013" cy="369332"/>
              </a:xfrm>
              <a:prstGeom prst="rect">
                <a:avLst/>
              </a:prstGeom>
              <a:noFill/>
            </p:spPr>
            <p:txBody>
              <a:bodyPr wrap="square" rtlCol="0">
                <a:spAutoFit/>
              </a:bodyPr>
              <a:lstStyle/>
              <a:p>
                <a:pPr lvl="0" rtl="0"/>
                <a:r>
                  <a:rPr lang="en-GB" b="1" dirty="0">
                    <a:solidFill>
                      <a:schemeClr val="dk2"/>
                    </a:solidFill>
                  </a:rPr>
                  <a:t>Virtual experiment - </a:t>
                </a:r>
                <a:r>
                  <a:rPr lang="en-GB" b="1" dirty="0" err="1">
                    <a:solidFill>
                      <a:schemeClr val="dk2"/>
                    </a:solidFill>
                  </a:rPr>
                  <a:t>McStas</a:t>
                </a:r>
                <a:endParaRPr lang="en-GB" b="1" dirty="0">
                  <a:solidFill>
                    <a:schemeClr val="dk2"/>
                  </a:solidFill>
                </a:endParaRPr>
              </a:p>
            </p:txBody>
          </p:sp>
        </p:grpSp>
        <p:cxnSp>
          <p:nvCxnSpPr>
            <p:cNvPr id="13" name="Curved Connector 12">
              <a:extLst>
                <a:ext uri="{FF2B5EF4-FFF2-40B4-BE49-F238E27FC236}">
                  <a16:creationId xmlns:a16="http://schemas.microsoft.com/office/drawing/2014/main" id="{D04BE871-7D16-1152-7126-C17C0F99190F}"/>
                </a:ext>
              </a:extLst>
            </p:cNvPr>
            <p:cNvCxnSpPr/>
            <p:nvPr/>
          </p:nvCxnSpPr>
          <p:spPr bwMode="auto">
            <a:xfrm rot="16200000" flipH="1">
              <a:off x="2990329" y="4690631"/>
              <a:ext cx="1151662" cy="859536"/>
            </a:xfrm>
            <a:prstGeom prst="curved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07FE421-3023-EEDD-E0BA-58A7FA70B758}"/>
                </a:ext>
              </a:extLst>
            </p:cNvPr>
            <p:cNvSpPr txBox="1"/>
            <p:nvPr/>
          </p:nvSpPr>
          <p:spPr>
            <a:xfrm>
              <a:off x="3050903" y="5673108"/>
              <a:ext cx="2779776" cy="646331"/>
            </a:xfrm>
            <a:prstGeom prst="rect">
              <a:avLst/>
            </a:prstGeom>
            <a:noFill/>
          </p:spPr>
          <p:txBody>
            <a:bodyPr wrap="square" rtlCol="0">
              <a:spAutoFit/>
            </a:bodyPr>
            <a:lstStyle/>
            <a:p>
              <a:r>
                <a:rPr lang="en-US" dirty="0"/>
                <a:t>Accessible Q-</a:t>
              </a:r>
              <a:r>
                <a:rPr lang="en-US" dirty="0" err="1"/>
                <a:t>hw</a:t>
              </a:r>
              <a:r>
                <a:rPr lang="en-US" dirty="0"/>
                <a:t> region</a:t>
              </a:r>
              <a:r>
                <a:rPr lang="el-GR" dirty="0"/>
                <a:t> </a:t>
              </a:r>
              <a:r>
                <a:rPr lang="en-US" dirty="0"/>
                <a:t>for </a:t>
              </a:r>
              <a:r>
                <a:rPr lang="el-GR" dirty="0"/>
                <a:t>λ_</a:t>
              </a:r>
              <a:r>
                <a:rPr lang="en-US" dirty="0"/>
                <a:t>f =4.2 AA</a:t>
              </a:r>
            </a:p>
          </p:txBody>
        </p:sp>
      </p:grpSp>
      <p:sp>
        <p:nvSpPr>
          <p:cNvPr id="3" name="Slide Number Placeholder 2">
            <a:extLst>
              <a:ext uri="{FF2B5EF4-FFF2-40B4-BE49-F238E27FC236}">
                <a16:creationId xmlns:a16="http://schemas.microsoft.com/office/drawing/2014/main" id="{4726821B-8396-9EB6-BC54-6D5DB0C85C92}"/>
              </a:ext>
            </a:extLst>
          </p:cNvPr>
          <p:cNvSpPr>
            <a:spLocks noGrp="1"/>
          </p:cNvSpPr>
          <p:nvPr>
            <p:ph type="sldNum" sz="quarter" idx="12"/>
          </p:nvPr>
        </p:nvSpPr>
        <p:spPr/>
        <p:txBody>
          <a:bodyPr/>
          <a:lstStyle/>
          <a:p>
            <a:pPr>
              <a:defRPr/>
            </a:pPr>
            <a:fld id="{75F13DEF-92BD-604A-ACD7-BBF50C73AD62}" type="slidenum">
              <a:rPr lang="fr-FR" smtClean="0"/>
              <a:t>28</a:t>
            </a:fld>
            <a:endParaRPr lang="fr-FR"/>
          </a:p>
        </p:txBody>
      </p:sp>
      <p:pic>
        <p:nvPicPr>
          <p:cNvPr id="4" name="Picture 3">
            <a:extLst>
              <a:ext uri="{FF2B5EF4-FFF2-40B4-BE49-F238E27FC236}">
                <a16:creationId xmlns:a16="http://schemas.microsoft.com/office/drawing/2014/main" id="{F1808963-CE22-B068-E8DE-E04EE70AEC07}"/>
              </a:ext>
            </a:extLst>
          </p:cNvPr>
          <p:cNvPicPr>
            <a:picLocks noChangeAspect="1"/>
          </p:cNvPicPr>
          <p:nvPr/>
        </p:nvPicPr>
        <p:blipFill>
          <a:blip r:embed="rId7"/>
          <a:stretch>
            <a:fillRect/>
          </a:stretch>
        </p:blipFill>
        <p:spPr>
          <a:xfrm>
            <a:off x="10241279" y="43316"/>
            <a:ext cx="1891646" cy="540950"/>
          </a:xfrm>
          <a:prstGeom prst="rect">
            <a:avLst/>
          </a:prstGeom>
        </p:spPr>
      </p:pic>
    </p:spTree>
    <p:extLst>
      <p:ext uri="{BB962C8B-B14F-4D97-AF65-F5344CB8AC3E}">
        <p14:creationId xmlns:p14="http://schemas.microsoft.com/office/powerpoint/2010/main" val="523401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B346C-41E4-04D4-FE3C-55F17DC159E2}"/>
              </a:ext>
            </a:extLst>
          </p:cNvPr>
          <p:cNvSpPr>
            <a:spLocks noGrp="1"/>
          </p:cNvSpPr>
          <p:nvPr>
            <p:ph type="title"/>
          </p:nvPr>
        </p:nvSpPr>
        <p:spPr/>
        <p:txBody>
          <a:bodyPr/>
          <a:lstStyle/>
          <a:p>
            <a:r>
              <a:rPr lang="en-US" dirty="0"/>
              <a:t>ICONE : Innovative </a:t>
            </a:r>
            <a:r>
              <a:rPr lang="en-US" dirty="0" err="1"/>
              <a:t>COmpacte</a:t>
            </a:r>
            <a:r>
              <a:rPr lang="en-US" dirty="0"/>
              <a:t> </a:t>
            </a:r>
            <a:r>
              <a:rPr lang="en-US" dirty="0" err="1"/>
              <a:t>NEutrons</a:t>
            </a:r>
            <a:r>
              <a:rPr lang="en-US" dirty="0"/>
              <a:t> facility</a:t>
            </a:r>
          </a:p>
        </p:txBody>
      </p:sp>
      <p:pic>
        <p:nvPicPr>
          <p:cNvPr id="4" name="pasted-movie.png" descr="pasted-movie.png">
            <a:extLst>
              <a:ext uri="{FF2B5EF4-FFF2-40B4-BE49-F238E27FC236}">
                <a16:creationId xmlns:a16="http://schemas.microsoft.com/office/drawing/2014/main" id="{E858C6EB-10CA-E795-B31F-6AEE3DBAF0C4}"/>
              </a:ext>
            </a:extLst>
          </p:cNvPr>
          <p:cNvPicPr>
            <a:picLocks noGrp="1" noChangeAspect="1"/>
          </p:cNvPicPr>
          <p:nvPr>
            <p:ph idx="1"/>
          </p:nvPr>
        </p:nvPicPr>
        <p:blipFill>
          <a:blip r:embed="rId3"/>
          <a:stretch>
            <a:fillRect/>
          </a:stretch>
        </p:blipFill>
        <p:spPr>
          <a:xfrm>
            <a:off x="7393713" y="2056631"/>
            <a:ext cx="4527268" cy="4351338"/>
          </a:xfrm>
          <a:prstGeom prst="rect">
            <a:avLst/>
          </a:prstGeom>
          <a:ln w="12700">
            <a:miter lim="400000"/>
          </a:ln>
        </p:spPr>
      </p:pic>
      <p:sp>
        <p:nvSpPr>
          <p:cNvPr id="5" name="TextBox 4">
            <a:extLst>
              <a:ext uri="{FF2B5EF4-FFF2-40B4-BE49-F238E27FC236}">
                <a16:creationId xmlns:a16="http://schemas.microsoft.com/office/drawing/2014/main" id="{CE934842-3EE7-A7D4-179F-F15FAF88776D}"/>
              </a:ext>
            </a:extLst>
          </p:cNvPr>
          <p:cNvSpPr txBox="1"/>
          <p:nvPr/>
        </p:nvSpPr>
        <p:spPr>
          <a:xfrm>
            <a:off x="536448" y="1321593"/>
            <a:ext cx="6246796"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rPr>
              <a:t>Access to neutron beams and instruments for the French scientific community over the next 40 years.</a:t>
            </a:r>
            <a:endParaRPr lang="en-US" dirty="0"/>
          </a:p>
          <a:p>
            <a:endParaRPr lang="en-US" dirty="0">
              <a:solidFill>
                <a:srgbClr val="000000"/>
              </a:solidFill>
            </a:endParaRPr>
          </a:p>
          <a:p>
            <a:pPr marL="285750" indent="-285750">
              <a:buFont typeface="Arial" panose="020B0604020202020204" pitchFamily="34" charset="0"/>
              <a:buChar char="•"/>
            </a:pPr>
            <a:r>
              <a:rPr lang="en-US" dirty="0"/>
              <a:t>2 Targets :</a:t>
            </a:r>
          </a:p>
          <a:p>
            <a:pPr marL="742950" lvl="1" indent="-285750">
              <a:buFont typeface="Wingdings" pitchFamily="2" charset="2"/>
              <a:buChar char="Ø"/>
            </a:pPr>
            <a:r>
              <a:rPr lang="en-US" dirty="0"/>
              <a:t>Target 1 : high flux 20 Hz, 2 </a:t>
            </a:r>
            <a:r>
              <a:rPr lang="en-US" dirty="0" err="1"/>
              <a:t>ms</a:t>
            </a:r>
            <a:endParaRPr lang="en-US" sz="1200" dirty="0">
              <a:solidFill>
                <a:srgbClr val="000000"/>
              </a:solidFill>
              <a:latin typeface="Times Roman"/>
              <a:sym typeface="Times Roman"/>
            </a:endParaRPr>
          </a:p>
          <a:p>
            <a:pPr marL="742950" lvl="1" indent="-285750">
              <a:buFont typeface="Wingdings" pitchFamily="2" charset="2"/>
              <a:buChar char="Ø"/>
            </a:pPr>
            <a:r>
              <a:rPr lang="en-US" dirty="0"/>
              <a:t>Target 2 : high resolution 50 Hz , 0.4 </a:t>
            </a:r>
            <a:r>
              <a:rPr lang="en-US" dirty="0" err="1">
                <a:sym typeface="Symbol"/>
              </a:rPr>
              <a:t>m</a:t>
            </a:r>
            <a:r>
              <a:rPr lang="en-US" dirty="0" err="1"/>
              <a:t>s</a:t>
            </a:r>
            <a:endParaRPr lang="en-US" dirty="0"/>
          </a:p>
          <a:p>
            <a:pPr lvl="1"/>
            <a:endParaRPr lang="en-US" dirty="0"/>
          </a:p>
          <a:p>
            <a:pPr marL="285750" indent="-285750">
              <a:buFont typeface="Arial" panose="020B0604020202020204" pitchFamily="34" charset="0"/>
              <a:buChar char="•"/>
            </a:pPr>
            <a:r>
              <a:rPr lang="en-US" dirty="0"/>
              <a:t>Instrument suite:</a:t>
            </a:r>
          </a:p>
          <a:p>
            <a:pPr marL="742950" lvl="1" indent="-285750">
              <a:buFont typeface="Wingdings" pitchFamily="2" charset="2"/>
              <a:buChar char="Ø"/>
            </a:pPr>
            <a:r>
              <a:rPr lang="en-US" dirty="0"/>
              <a:t>SANS</a:t>
            </a:r>
          </a:p>
          <a:p>
            <a:pPr marL="742950" lvl="1" indent="-285750">
              <a:buFont typeface="Wingdings" pitchFamily="2" charset="2"/>
              <a:buChar char="Ø"/>
            </a:pPr>
            <a:r>
              <a:rPr lang="en-US" dirty="0"/>
              <a:t>Imaging</a:t>
            </a:r>
          </a:p>
          <a:p>
            <a:pPr marL="742950" lvl="1" indent="-285750">
              <a:buFont typeface="Wingdings" pitchFamily="2" charset="2"/>
              <a:buChar char="Ø"/>
            </a:pPr>
            <a:r>
              <a:rPr lang="en-US" dirty="0"/>
              <a:t>Reflectometry </a:t>
            </a:r>
          </a:p>
          <a:p>
            <a:pPr marL="742950" lvl="1" indent="-285750">
              <a:buFont typeface="Wingdings" pitchFamily="2" charset="2"/>
              <a:buChar char="Ø"/>
            </a:pPr>
            <a:r>
              <a:rPr lang="en-US" dirty="0"/>
              <a:t>Diffraction</a:t>
            </a:r>
          </a:p>
          <a:p>
            <a:pPr marL="742950" lvl="1" indent="-285750">
              <a:buFont typeface="Wingdings" pitchFamily="2" charset="2"/>
              <a:buChar char="Ø"/>
            </a:pPr>
            <a:r>
              <a:rPr lang="en-US" dirty="0"/>
              <a:t>Spectroscopy</a:t>
            </a:r>
          </a:p>
          <a:p>
            <a:pPr marL="742950" lvl="1" indent="-285750">
              <a:buFont typeface="Wingdings" pitchFamily="2" charset="2"/>
              <a:buChar char="Ø"/>
            </a:pPr>
            <a:endParaRPr lang="en-US" dirty="0"/>
          </a:p>
          <a:p>
            <a:pPr marL="285750" indent="-285750">
              <a:buFont typeface="Arial" panose="020B0604020202020204" pitchFamily="34" charset="0"/>
              <a:buChar char="•"/>
            </a:pPr>
            <a:r>
              <a:rPr lang="en-US" dirty="0"/>
              <a:t>Poster presenting ICONE by </a:t>
            </a:r>
            <a:r>
              <a:rPr lang="en-US" dirty="0" err="1"/>
              <a:t>F.Ott</a:t>
            </a:r>
            <a:endParaRPr lang="en-US" dirty="0"/>
          </a:p>
          <a:p>
            <a:pPr marL="742950" lvl="1" indent="-285750">
              <a:buFont typeface="Wingdings" pitchFamily="2" charset="2"/>
              <a:buChar char="Ø"/>
            </a:pPr>
            <a:endParaRPr lang="en-US" dirty="0"/>
          </a:p>
          <a:p>
            <a:pPr marL="285750" indent="-285750">
              <a:buFont typeface="Arial" panose="020B0604020202020204" pitchFamily="34" charset="0"/>
              <a:buChar char="•"/>
            </a:pPr>
            <a:r>
              <a:rPr lang="en-US" dirty="0"/>
              <a:t>FANSTASIC : Indirect Geometry TOF spectrometer</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D2B8D513-AB17-100E-D020-0A34A22B0A0A}"/>
              </a:ext>
            </a:extLst>
          </p:cNvPr>
          <p:cNvSpPr txBox="1"/>
          <p:nvPr/>
        </p:nvSpPr>
        <p:spPr>
          <a:xfrm>
            <a:off x="7393713" y="2888318"/>
            <a:ext cx="1742173" cy="369332"/>
          </a:xfrm>
          <a:prstGeom prst="rect">
            <a:avLst/>
          </a:prstGeom>
          <a:noFill/>
        </p:spPr>
        <p:txBody>
          <a:bodyPr wrap="square" rtlCol="0">
            <a:spAutoFit/>
          </a:bodyPr>
          <a:lstStyle/>
          <a:p>
            <a:r>
              <a:rPr lang="en-US" dirty="0"/>
              <a:t>High resolution </a:t>
            </a:r>
          </a:p>
        </p:txBody>
      </p:sp>
      <p:sp>
        <p:nvSpPr>
          <p:cNvPr id="7" name="TextBox 6">
            <a:extLst>
              <a:ext uri="{FF2B5EF4-FFF2-40B4-BE49-F238E27FC236}">
                <a16:creationId xmlns:a16="http://schemas.microsoft.com/office/drawing/2014/main" id="{A1D20A17-871C-DFC4-D030-E892855AD9D1}"/>
              </a:ext>
            </a:extLst>
          </p:cNvPr>
          <p:cNvSpPr txBox="1"/>
          <p:nvPr/>
        </p:nvSpPr>
        <p:spPr>
          <a:xfrm>
            <a:off x="10277282" y="1735623"/>
            <a:ext cx="1742173" cy="369332"/>
          </a:xfrm>
          <a:prstGeom prst="rect">
            <a:avLst/>
          </a:prstGeom>
          <a:noFill/>
        </p:spPr>
        <p:txBody>
          <a:bodyPr wrap="square" rtlCol="0">
            <a:spAutoFit/>
          </a:bodyPr>
          <a:lstStyle/>
          <a:p>
            <a:r>
              <a:rPr lang="en-US" dirty="0"/>
              <a:t>High flux </a:t>
            </a:r>
          </a:p>
        </p:txBody>
      </p:sp>
      <p:sp>
        <p:nvSpPr>
          <p:cNvPr id="8" name="Oval 7">
            <a:extLst>
              <a:ext uri="{FF2B5EF4-FFF2-40B4-BE49-F238E27FC236}">
                <a16:creationId xmlns:a16="http://schemas.microsoft.com/office/drawing/2014/main" id="{E87EF09A-92E4-994B-E6A8-B848B2EFE9A6}"/>
              </a:ext>
            </a:extLst>
          </p:cNvPr>
          <p:cNvSpPr/>
          <p:nvPr/>
        </p:nvSpPr>
        <p:spPr>
          <a:xfrm rot="1471874">
            <a:off x="7663792" y="5207310"/>
            <a:ext cx="512110" cy="105877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0BB5E4C-1211-6A9B-559C-FF428AB08822}"/>
              </a:ext>
            </a:extLst>
          </p:cNvPr>
          <p:cNvSpPr>
            <a:spLocks noGrp="1"/>
          </p:cNvSpPr>
          <p:nvPr>
            <p:ph type="sldNum" sz="quarter" idx="12"/>
          </p:nvPr>
        </p:nvSpPr>
        <p:spPr/>
        <p:txBody>
          <a:bodyPr/>
          <a:lstStyle/>
          <a:p>
            <a:pPr>
              <a:defRPr/>
            </a:pPr>
            <a:fld id="{75F13DEF-92BD-604A-ACD7-BBF50C73AD62}" type="slidenum">
              <a:rPr lang="fr-FR" smtClean="0"/>
              <a:t>2</a:t>
            </a:fld>
            <a:endParaRPr lang="fr-FR"/>
          </a:p>
        </p:txBody>
      </p:sp>
    </p:spTree>
    <p:extLst>
      <p:ext uri="{BB962C8B-B14F-4D97-AF65-F5344CB8AC3E}">
        <p14:creationId xmlns:p14="http://schemas.microsoft.com/office/powerpoint/2010/main" val="14396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2F8DD-FCC6-D132-8ACB-B0B93CB70EDF}"/>
              </a:ext>
            </a:extLst>
          </p:cNvPr>
          <p:cNvSpPr>
            <a:spLocks noGrp="1"/>
          </p:cNvSpPr>
          <p:nvPr>
            <p:ph type="title"/>
          </p:nvPr>
        </p:nvSpPr>
        <p:spPr/>
        <p:txBody>
          <a:bodyPr/>
          <a:lstStyle/>
          <a:p>
            <a:r>
              <a:rPr lang="en-US" dirty="0"/>
              <a:t>Single crystal </a:t>
            </a:r>
          </a:p>
        </p:txBody>
      </p:sp>
      <p:grpSp>
        <p:nvGrpSpPr>
          <p:cNvPr id="7" name="Group 6">
            <a:extLst>
              <a:ext uri="{FF2B5EF4-FFF2-40B4-BE49-F238E27FC236}">
                <a16:creationId xmlns:a16="http://schemas.microsoft.com/office/drawing/2014/main" id="{38AC46A8-AA26-8A0E-1041-7D8F5F4C4FC0}"/>
              </a:ext>
            </a:extLst>
          </p:cNvPr>
          <p:cNvGrpSpPr/>
          <p:nvPr/>
        </p:nvGrpSpPr>
        <p:grpSpPr>
          <a:xfrm>
            <a:off x="8325679" y="1500815"/>
            <a:ext cx="3401568" cy="4176102"/>
            <a:chOff x="8174737" y="1920240"/>
            <a:chExt cx="3401568" cy="4176102"/>
          </a:xfrm>
        </p:grpSpPr>
        <p:pic>
          <p:nvPicPr>
            <p:cNvPr id="5" name="Picture 4" descr="A diagram of a graph and a diagram of a graph&#10;&#10;AI-generated content may be incorrect.">
              <a:extLst>
                <a:ext uri="{FF2B5EF4-FFF2-40B4-BE49-F238E27FC236}">
                  <a16:creationId xmlns:a16="http://schemas.microsoft.com/office/drawing/2014/main" id="{65998199-631D-F026-2779-1D7BDD173C34}"/>
                </a:ext>
              </a:extLst>
            </p:cNvPr>
            <p:cNvPicPr>
              <a:picLocks noChangeAspect="1"/>
            </p:cNvPicPr>
            <p:nvPr/>
          </p:nvPicPr>
          <p:blipFill>
            <a:blip r:embed="rId3"/>
            <a:srcRect t="4489" r="51924"/>
            <a:stretch>
              <a:fillRect/>
            </a:stretch>
          </p:blipFill>
          <p:spPr>
            <a:xfrm>
              <a:off x="8174737" y="1920240"/>
              <a:ext cx="3401568" cy="3563546"/>
            </a:xfrm>
            <a:prstGeom prst="rect">
              <a:avLst/>
            </a:prstGeom>
          </p:spPr>
        </p:pic>
        <p:sp>
          <p:nvSpPr>
            <p:cNvPr id="6" name="TextBox 5">
              <a:extLst>
                <a:ext uri="{FF2B5EF4-FFF2-40B4-BE49-F238E27FC236}">
                  <a16:creationId xmlns:a16="http://schemas.microsoft.com/office/drawing/2014/main" id="{71C7B47C-F0A8-1821-21DC-EEBF555AA2E0}"/>
                </a:ext>
              </a:extLst>
            </p:cNvPr>
            <p:cNvSpPr txBox="1"/>
            <p:nvPr/>
          </p:nvSpPr>
          <p:spPr>
            <a:xfrm>
              <a:off x="8467344" y="5419234"/>
              <a:ext cx="3108961" cy="677108"/>
            </a:xfrm>
            <a:prstGeom prst="rect">
              <a:avLst/>
            </a:prstGeom>
            <a:noFill/>
          </p:spPr>
          <p:txBody>
            <a:bodyPr wrap="square" rtlCol="0">
              <a:spAutoFit/>
            </a:bodyPr>
            <a:lstStyle/>
            <a:p>
              <a:r>
                <a:rPr lang="en-US" sz="1000" dirty="0"/>
                <a:t>MJOLNIR: A software package for multiplexing neutron spectrometers, Jakob Lass</a:t>
              </a:r>
            </a:p>
            <a:p>
              <a:endParaRPr lang="en-US" dirty="0"/>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AB11B61-1C1D-4A21-FB90-683393AF0260}"/>
                  </a:ext>
                </a:extLst>
              </p:cNvPr>
              <p:cNvSpPr txBox="1"/>
              <p:nvPr/>
            </p:nvSpPr>
            <p:spPr>
              <a:xfrm>
                <a:off x="1103376" y="2005074"/>
                <a:ext cx="1057522" cy="7034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cs typeface="Arial" panose="020B0604020202020204" pitchFamily="34" charset="0"/>
                            </a:rPr>
                          </m:ctrlPr>
                        </m:accPr>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𝑄</m:t>
                              </m:r>
                            </m:e>
                            <m:sub>
                              <m:r>
                                <a:rPr lang="en-US" sz="1400" b="0" i="1" smtClean="0">
                                  <a:latin typeface="Cambria Math" panose="02040503050406030204" pitchFamily="18" charset="0"/>
                                  <a:cs typeface="Arial" panose="020B0604020202020204" pitchFamily="34" charset="0"/>
                                </a:rPr>
                                <m:t>𝑙</m:t>
                              </m:r>
                            </m:sub>
                          </m:sSub>
                        </m:e>
                      </m:acc>
                      <m:r>
                        <a:rPr lang="en-US" sz="1400" b="0" i="1" smtClean="0">
                          <a:latin typeface="Cambria Math" panose="02040503050406030204" pitchFamily="18" charset="0"/>
                          <a:cs typeface="Arial" panose="020B0604020202020204" pitchFamily="34" charset="0"/>
                        </a:rPr>
                        <m:t>=</m:t>
                      </m:r>
                      <m:d>
                        <m:dPr>
                          <m:ctrlPr>
                            <a:rPr lang="en-US" sz="1400" b="0" i="1" smtClean="0">
                              <a:latin typeface="Cambria Math" panose="02040503050406030204" pitchFamily="18" charset="0"/>
                              <a:cs typeface="Arial" panose="020B0604020202020204" pitchFamily="34" charset="0"/>
                            </a:rPr>
                          </m:ctrlPr>
                        </m:dPr>
                        <m:e>
                          <m:f>
                            <m:fPr>
                              <m:type m:val="noBar"/>
                              <m:ctrlPr>
                                <a:rPr lang="en-US" sz="1400" b="0" i="1" smtClean="0">
                                  <a:latin typeface="Cambria Math" panose="02040503050406030204" pitchFamily="18" charset="0"/>
                                  <a:cs typeface="Arial" panose="020B0604020202020204" pitchFamily="34" charset="0"/>
                                </a:rPr>
                              </m:ctrlPr>
                            </m:fPr>
                            <m:num>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𝑄</m:t>
                                  </m:r>
                                </m:e>
                                <m:sub>
                                  <m:r>
                                    <a:rPr lang="en-US" sz="1400" b="0" i="1" smtClean="0">
                                      <a:latin typeface="Cambria Math" panose="02040503050406030204" pitchFamily="18" charset="0"/>
                                      <a:cs typeface="Arial" panose="020B0604020202020204" pitchFamily="34" charset="0"/>
                                    </a:rPr>
                                    <m:t>𝑥</m:t>
                                  </m:r>
                                </m:sub>
                              </m:sSub>
                            </m:num>
                            <m:den>
                              <m:eqArr>
                                <m:eqArrPr>
                                  <m:ctrlPr>
                                    <a:rPr lang="en-US" sz="1400" b="0" i="1" smtClean="0">
                                      <a:latin typeface="Cambria Math" panose="02040503050406030204" pitchFamily="18" charset="0"/>
                                      <a:cs typeface="Arial" panose="020B0604020202020204" pitchFamily="34" charset="0"/>
                                    </a:rPr>
                                  </m:ctrlPr>
                                </m:eqArrPr>
                                <m:e>
                                  <m:r>
                                    <a:rPr lang="en-US" sz="1400" b="0" i="1" smtClean="0">
                                      <a:latin typeface="Cambria Math" panose="02040503050406030204" pitchFamily="18" charset="0"/>
                                      <a:cs typeface="Arial" panose="020B0604020202020204" pitchFamily="34" charset="0"/>
                                    </a:rPr>
                                    <m:t>0</m:t>
                                  </m:r>
                                </m:e>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𝑄</m:t>
                                      </m:r>
                                    </m:e>
                                    <m:sub>
                                      <m:r>
                                        <a:rPr lang="en-US" sz="1400" b="0" i="1" smtClean="0">
                                          <a:latin typeface="Cambria Math" panose="02040503050406030204" pitchFamily="18" charset="0"/>
                                          <a:cs typeface="Arial" panose="020B0604020202020204" pitchFamily="34" charset="0"/>
                                        </a:rPr>
                                        <m:t>𝑧</m:t>
                                      </m:r>
                                    </m:sub>
                                  </m:sSub>
                                </m:e>
                              </m:eqArr>
                            </m:den>
                          </m:f>
                        </m:e>
                      </m:d>
                    </m:oMath>
                  </m:oMathPara>
                </a14:m>
                <a:endParaRPr lang="en-US" sz="1400" b="0" dirty="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7AB11B61-1C1D-4A21-FB90-683393AF0260}"/>
                  </a:ext>
                </a:extLst>
              </p:cNvPr>
              <p:cNvSpPr txBox="1">
                <a:spLocks noRot="1" noChangeAspect="1" noMove="1" noResize="1" noEditPoints="1" noAdjustHandles="1" noChangeArrowheads="1" noChangeShapeType="1" noTextEdit="1"/>
              </p:cNvSpPr>
              <p:nvPr/>
            </p:nvSpPr>
            <p:spPr>
              <a:xfrm>
                <a:off x="1103376" y="2005074"/>
                <a:ext cx="1057522" cy="703462"/>
              </a:xfrm>
              <a:prstGeom prst="rect">
                <a:avLst/>
              </a:prstGeom>
              <a:blipFill>
                <a:blip r:embed="rId4"/>
                <a:stretch>
                  <a:fillRect b="-172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0E29576-0849-D03B-9257-6F7CCB2F5FDC}"/>
              </a:ext>
            </a:extLst>
          </p:cNvPr>
          <p:cNvSpPr txBox="1"/>
          <p:nvPr/>
        </p:nvSpPr>
        <p:spPr>
          <a:xfrm>
            <a:off x="1013393" y="3189875"/>
            <a:ext cx="140208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0" dirty="0">
                <a:latin typeface="Arial" panose="020B0604020202020204" pitchFamily="34" charset="0"/>
                <a:cs typeface="Arial" panose="020B0604020202020204" pitchFamily="34" charset="0"/>
              </a:rPr>
              <a:t>Lattic</a:t>
            </a:r>
            <a:r>
              <a:rPr lang="en-US" sz="1400" dirty="0">
                <a:latin typeface="Arial" panose="020B0604020202020204" pitchFamily="34" charset="0"/>
                <a:cs typeface="Arial" panose="020B0604020202020204" pitchFamily="34" charset="0"/>
              </a:rPr>
              <a:t>e Parameters</a:t>
            </a:r>
            <a:endParaRPr lang="en-US" sz="1400" b="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07B54D8-D133-EB11-30B7-CE525512BA40}"/>
              </a:ext>
            </a:extLst>
          </p:cNvPr>
          <p:cNvSpPr txBox="1"/>
          <p:nvPr/>
        </p:nvSpPr>
        <p:spPr>
          <a:xfrm>
            <a:off x="2930653" y="3297596"/>
            <a:ext cx="140208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0" dirty="0">
                <a:latin typeface="Arial" panose="020B0604020202020204" pitchFamily="34" charset="0"/>
                <a:cs typeface="Arial" panose="020B0604020202020204" pitchFamily="34" charset="0"/>
              </a:rPr>
              <a:t>UB matrix</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66F9F98-1C1F-CA26-FFF3-1DB8E7373208}"/>
                  </a:ext>
                </a:extLst>
              </p:cNvPr>
              <p:cNvSpPr txBox="1"/>
              <p:nvPr/>
            </p:nvSpPr>
            <p:spPr>
              <a:xfrm>
                <a:off x="931097" y="4401177"/>
                <a:ext cx="1402080" cy="9711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0" dirty="0">
                    <a:latin typeface="Arial" panose="020B0604020202020204" pitchFamily="34" charset="0"/>
                    <a:cs typeface="Arial" panose="020B0604020202020204" pitchFamily="34" charset="0"/>
                  </a:rPr>
                  <a:t>Sample Rotation </a:t>
                </a:r>
                <a14:m>
                  <m:oMath xmlns:m="http://schemas.openxmlformats.org/officeDocument/2006/math">
                    <m:d>
                      <m:dPr>
                        <m:ctrlPr>
                          <a:rPr lang="en-US" sz="1400" b="0" i="1" smtClean="0">
                            <a:latin typeface="Cambria Math" panose="02040503050406030204" pitchFamily="18" charset="0"/>
                            <a:cs typeface="Arial" panose="020B0604020202020204" pitchFamily="34" charset="0"/>
                          </a:rPr>
                        </m:ctrlPr>
                      </m:dPr>
                      <m:e>
                        <m:r>
                          <a:rPr lang="el-GR" sz="1400" b="0" i="1" smtClean="0">
                            <a:latin typeface="Cambria Math" panose="02040503050406030204" pitchFamily="18" charset="0"/>
                            <a:cs typeface="Arial" panose="020B0604020202020204" pitchFamily="34" charset="0"/>
                          </a:rPr>
                          <m:t>𝜈</m:t>
                        </m:r>
                        <m:r>
                          <a:rPr lang="el-GR" sz="1400" b="0" i="1" smtClean="0">
                            <a:latin typeface="Cambria Math" panose="02040503050406030204" pitchFamily="18" charset="0"/>
                            <a:cs typeface="Arial" panose="020B0604020202020204" pitchFamily="34" charset="0"/>
                          </a:rPr>
                          <m:t>,</m:t>
                        </m:r>
                        <m:r>
                          <a:rPr lang="el-GR" sz="1400" b="0" i="1" smtClean="0">
                            <a:latin typeface="Cambria Math" panose="02040503050406030204" pitchFamily="18" charset="0"/>
                            <a:cs typeface="Arial" panose="020B0604020202020204" pitchFamily="34" charset="0"/>
                          </a:rPr>
                          <m:t>𝜔</m:t>
                        </m:r>
                        <m:r>
                          <a:rPr lang="el-GR" sz="1400" b="0" i="1" smtClean="0">
                            <a:latin typeface="Cambria Math" panose="02040503050406030204" pitchFamily="18" charset="0"/>
                            <a:cs typeface="Arial" panose="020B0604020202020204" pitchFamily="34" charset="0"/>
                          </a:rPr>
                          <m:t>,</m:t>
                        </m:r>
                        <m:r>
                          <a:rPr lang="el-GR" sz="1400" b="0" i="1" smtClean="0">
                            <a:latin typeface="Cambria Math" panose="02040503050406030204" pitchFamily="18" charset="0"/>
                            <a:cs typeface="Arial" panose="020B0604020202020204" pitchFamily="34" charset="0"/>
                          </a:rPr>
                          <m:t>𝜇</m:t>
                        </m:r>
                      </m:e>
                    </m:d>
                  </m:oMath>
                </a14:m>
                <a:r>
                  <a:rPr lang="en-US" sz="1400" b="0" dirty="0">
                    <a:latin typeface="Arial" panose="020B0604020202020204" pitchFamily="34" charset="0"/>
                    <a:cs typeface="Arial" panose="020B0604020202020204" pitchFamily="34" charset="0"/>
                  </a:rPr>
                  <a:t>, only </a:t>
                </a:r>
                <a14:m>
                  <m:oMath xmlns:m="http://schemas.openxmlformats.org/officeDocument/2006/math">
                    <m:r>
                      <a:rPr lang="el-GR" sz="1400" b="0" i="1" smtClean="0">
                        <a:latin typeface="Cambria Math" panose="02040503050406030204" pitchFamily="18" charset="0"/>
                        <a:cs typeface="Arial" panose="020B0604020202020204" pitchFamily="34" charset="0"/>
                      </a:rPr>
                      <m:t>𝜔</m:t>
                    </m:r>
                    <m:r>
                      <a:rPr lang="el-GR" sz="1400" b="0" i="1" smtClean="0">
                        <a:latin typeface="Cambria Math" panose="02040503050406030204" pitchFamily="18" charset="0"/>
                        <a:cs typeface="Arial" panose="020B0604020202020204" pitchFamily="34" charset="0"/>
                      </a:rPr>
                      <m:t>=</m:t>
                    </m:r>
                    <m:r>
                      <a:rPr lang="en-US" sz="1400" b="0" i="1" smtClean="0">
                        <a:latin typeface="Cambria Math" panose="02040503050406030204" pitchFamily="18" charset="0"/>
                        <a:cs typeface="Arial" panose="020B0604020202020204" pitchFamily="34" charset="0"/>
                      </a:rPr>
                      <m:t>𝑅𝑜</m:t>
                    </m:r>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𝑡</m:t>
                        </m:r>
                      </m:e>
                      <m:sub>
                        <m:r>
                          <a:rPr lang="en-US" sz="1400" b="0" i="1" smtClean="0">
                            <a:latin typeface="Cambria Math" panose="02040503050406030204" pitchFamily="18" charset="0"/>
                            <a:cs typeface="Arial" panose="020B0604020202020204" pitchFamily="34" charset="0"/>
                          </a:rPr>
                          <m:t>𝑦</m:t>
                        </m:r>
                      </m:sub>
                    </m:sSub>
                    <m:r>
                      <a:rPr lang="en-US" sz="1400" b="0" i="1" smtClean="0">
                        <a:latin typeface="Cambria Math" panose="02040503050406030204" pitchFamily="18" charset="0"/>
                        <a:cs typeface="Arial" panose="020B0604020202020204" pitchFamily="34" charset="0"/>
                      </a:rPr>
                      <m:t>=</m:t>
                    </m:r>
                    <m:r>
                      <a:rPr lang="en-US" sz="1400" b="0" i="1" smtClean="0">
                        <a:latin typeface="Cambria Math" panose="02040503050406030204" pitchFamily="18" charset="0"/>
                        <a:cs typeface="Arial" panose="020B0604020202020204" pitchFamily="34" charset="0"/>
                      </a:rPr>
                      <m:t>𝐴</m:t>
                    </m:r>
                    <m:r>
                      <a:rPr lang="en-US" sz="1400" b="0" i="1" smtClean="0">
                        <a:latin typeface="Cambria Math" panose="02040503050406030204" pitchFamily="18" charset="0"/>
                        <a:cs typeface="Arial" panose="020B0604020202020204" pitchFamily="34" charset="0"/>
                      </a:rPr>
                      <m:t>3</m:t>
                    </m:r>
                  </m:oMath>
                </a14:m>
                <a:endParaRPr lang="en-US" sz="1400" b="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866F9F98-1C1F-CA26-FFF3-1DB8E7373208}"/>
                  </a:ext>
                </a:extLst>
              </p:cNvPr>
              <p:cNvSpPr txBox="1">
                <a:spLocks noRot="1" noChangeAspect="1" noMove="1" noResize="1" noEditPoints="1" noAdjustHandles="1" noChangeArrowheads="1" noChangeShapeType="1" noTextEdit="1"/>
              </p:cNvSpPr>
              <p:nvPr/>
            </p:nvSpPr>
            <p:spPr>
              <a:xfrm>
                <a:off x="931097" y="4401177"/>
                <a:ext cx="1402080" cy="971100"/>
              </a:xfrm>
              <a:prstGeom prst="rect">
                <a:avLst/>
              </a:prstGeom>
              <a:blipFill>
                <a:blip r:embed="rId5"/>
                <a:stretch>
                  <a:fillRect t="-1282"/>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A3E79793-8861-6E56-9D84-DFB16D534D1D}"/>
              </a:ext>
            </a:extLst>
          </p:cNvPr>
          <p:cNvSpPr txBox="1"/>
          <p:nvPr/>
        </p:nvSpPr>
        <p:spPr>
          <a:xfrm>
            <a:off x="2930653" y="4731924"/>
            <a:ext cx="140208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0" dirty="0">
                <a:latin typeface="Arial" panose="020B0604020202020204" pitchFamily="34" charset="0"/>
                <a:cs typeface="Arial" panose="020B0604020202020204" pitchFamily="34" charset="0"/>
              </a:rPr>
              <a:t>R matrix</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213ABA-053A-7213-DBCA-86C43429CF44}"/>
                  </a:ext>
                </a:extLst>
              </p:cNvPr>
              <p:cNvSpPr txBox="1"/>
              <p:nvPr/>
            </p:nvSpPr>
            <p:spPr>
              <a:xfrm>
                <a:off x="5589607" y="3069758"/>
                <a:ext cx="1526846" cy="689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cs typeface="Arial" panose="020B0604020202020204" pitchFamily="34" charset="0"/>
                            </a:rPr>
                          </m:ctrlPr>
                        </m:accPr>
                        <m:e>
                          <m:r>
                            <a:rPr lang="en-US" sz="1400" b="0" i="1" smtClean="0">
                              <a:latin typeface="Cambria Math" panose="02040503050406030204" pitchFamily="18" charset="0"/>
                              <a:cs typeface="Arial" panose="020B0604020202020204" pitchFamily="34" charset="0"/>
                            </a:rPr>
                            <m:t>h𝑘𝑙</m:t>
                          </m:r>
                        </m:e>
                      </m:acc>
                      <m:r>
                        <a:rPr lang="en-US" sz="1400" b="0" i="1" smtClean="0">
                          <a:latin typeface="Cambria Math" panose="02040503050406030204" pitchFamily="18" charset="0"/>
                          <a:cs typeface="Arial" panose="020B0604020202020204" pitchFamily="34" charset="0"/>
                        </a:rPr>
                        <m:t>=</m:t>
                      </m:r>
                      <m:d>
                        <m:dPr>
                          <m:ctrlPr>
                            <a:rPr lang="en-US" sz="1400" b="0" i="1" smtClean="0">
                              <a:latin typeface="Cambria Math" panose="02040503050406030204" pitchFamily="18" charset="0"/>
                              <a:cs typeface="Arial" panose="020B0604020202020204" pitchFamily="34" charset="0"/>
                            </a:rPr>
                          </m:ctrlPr>
                        </m:dPr>
                        <m:e>
                          <m:f>
                            <m:fPr>
                              <m:type m:val="noBar"/>
                              <m:ctrlPr>
                                <a:rPr lang="en-US" sz="1400" b="0" i="1" smtClean="0">
                                  <a:latin typeface="Cambria Math" panose="02040503050406030204" pitchFamily="18" charset="0"/>
                                  <a:cs typeface="Arial" panose="020B0604020202020204" pitchFamily="34" charset="0"/>
                                </a:rPr>
                              </m:ctrlPr>
                            </m:fPr>
                            <m:num>
                              <m:r>
                                <a:rPr lang="en-US" sz="1400" b="0" i="1" smtClean="0">
                                  <a:latin typeface="Cambria Math" panose="02040503050406030204" pitchFamily="18" charset="0"/>
                                  <a:cs typeface="Arial" panose="020B0604020202020204" pitchFamily="34" charset="0"/>
                                </a:rPr>
                                <m:t>h</m:t>
                              </m:r>
                            </m:num>
                            <m:den>
                              <m:eqArr>
                                <m:eqArrPr>
                                  <m:ctrlPr>
                                    <a:rPr lang="en-US" sz="1400" b="0" i="1" smtClean="0">
                                      <a:latin typeface="Cambria Math" panose="02040503050406030204" pitchFamily="18" charset="0"/>
                                      <a:cs typeface="Arial" panose="020B0604020202020204" pitchFamily="34" charset="0"/>
                                    </a:rPr>
                                  </m:ctrlPr>
                                </m:eqArrPr>
                                <m:e>
                                  <m:r>
                                    <a:rPr lang="en-US" sz="1400" b="0" i="1" smtClean="0">
                                      <a:latin typeface="Cambria Math" panose="02040503050406030204" pitchFamily="18" charset="0"/>
                                      <a:cs typeface="Arial" panose="020B0604020202020204" pitchFamily="34" charset="0"/>
                                    </a:rPr>
                                    <m:t>𝑘</m:t>
                                  </m:r>
                                </m:e>
                                <m:e>
                                  <m:r>
                                    <a:rPr lang="en-US" sz="1400" b="0" i="1" smtClean="0">
                                      <a:latin typeface="Cambria Math" panose="02040503050406030204" pitchFamily="18" charset="0"/>
                                      <a:cs typeface="Arial" panose="020B0604020202020204" pitchFamily="34" charset="0"/>
                                    </a:rPr>
                                    <m:t>𝑙</m:t>
                                  </m:r>
                                </m:e>
                              </m:eqArr>
                            </m:den>
                          </m:f>
                        </m:e>
                      </m:d>
                    </m:oMath>
                  </m:oMathPara>
                </a14:m>
                <a:endParaRPr lang="en-US" sz="1400" b="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F1213ABA-053A-7213-DBCA-86C43429CF44}"/>
                  </a:ext>
                </a:extLst>
              </p:cNvPr>
              <p:cNvSpPr txBox="1">
                <a:spLocks noRot="1" noChangeAspect="1" noMove="1" noResize="1" noEditPoints="1" noAdjustHandles="1" noChangeArrowheads="1" noChangeShapeType="1" noTextEdit="1"/>
              </p:cNvSpPr>
              <p:nvPr/>
            </p:nvSpPr>
            <p:spPr>
              <a:xfrm>
                <a:off x="5589607" y="3069758"/>
                <a:ext cx="1526846" cy="6899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FE44160-55BD-83CB-5A96-399D216CE0E0}"/>
                  </a:ext>
                </a:extLst>
              </p:cNvPr>
              <p:cNvSpPr txBox="1"/>
              <p:nvPr/>
            </p:nvSpPr>
            <p:spPr>
              <a:xfrm>
                <a:off x="5646130" y="3828417"/>
                <a:ext cx="1719004" cy="6810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cs typeface="Arial" panose="020B0604020202020204" pitchFamily="34" charset="0"/>
                            </a:rPr>
                          </m:ctrlPr>
                        </m:accPr>
                        <m:e>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𝑄</m:t>
                              </m:r>
                            </m:e>
                            <m:sub>
                              <m:r>
                                <a:rPr lang="en-US" sz="1400" b="0" i="1" smtClean="0">
                                  <a:latin typeface="Cambria Math" panose="02040503050406030204" pitchFamily="18" charset="0"/>
                                  <a:cs typeface="Arial" panose="020B0604020202020204" pitchFamily="34" charset="0"/>
                                </a:rPr>
                                <m:t>𝑙</m:t>
                              </m:r>
                            </m:sub>
                          </m:sSub>
                        </m:e>
                      </m:acc>
                      <m:r>
                        <a:rPr lang="en-US" sz="1400" b="0" i="1" smtClean="0">
                          <a:latin typeface="Cambria Math" panose="02040503050406030204" pitchFamily="18" charset="0"/>
                          <a:cs typeface="Arial" panose="020B0604020202020204" pitchFamily="34" charset="0"/>
                        </a:rPr>
                        <m:t>=2</m:t>
                      </m:r>
                      <m:r>
                        <a:rPr lang="el-GR" sz="1400" b="0" i="1" smtClean="0">
                          <a:latin typeface="Cambria Math" panose="02040503050406030204" pitchFamily="18" charset="0"/>
                          <a:cs typeface="Arial" panose="020B0604020202020204" pitchFamily="34" charset="0"/>
                        </a:rPr>
                        <m:t>𝜋</m:t>
                      </m:r>
                      <m:r>
                        <a:rPr lang="en-US" sz="1400" b="0" i="1" smtClean="0">
                          <a:latin typeface="Cambria Math" panose="02040503050406030204" pitchFamily="18" charset="0"/>
                          <a:cs typeface="Arial" panose="020B0604020202020204" pitchFamily="34" charset="0"/>
                        </a:rPr>
                        <m:t>𝑅</m:t>
                      </m:r>
                      <m:r>
                        <a:rPr lang="en-US" sz="1400" b="0" i="1" smtClean="0">
                          <a:latin typeface="Cambria Math" panose="02040503050406030204" pitchFamily="18" charset="0"/>
                          <a:cs typeface="Arial" panose="020B0604020202020204" pitchFamily="34" charset="0"/>
                        </a:rPr>
                        <m:t>⋅</m:t>
                      </m:r>
                      <m:r>
                        <a:rPr lang="en-US" sz="1400" b="0" i="1" smtClean="0">
                          <a:latin typeface="Cambria Math" panose="02040503050406030204" pitchFamily="18" charset="0"/>
                          <a:cs typeface="Arial" panose="020B0604020202020204" pitchFamily="34" charset="0"/>
                        </a:rPr>
                        <m:t>𝑈𝐵</m:t>
                      </m:r>
                      <m:d>
                        <m:dPr>
                          <m:ctrlPr>
                            <a:rPr lang="en-US" sz="1400" b="0" i="1" smtClean="0">
                              <a:latin typeface="Cambria Math" panose="02040503050406030204" pitchFamily="18" charset="0"/>
                              <a:cs typeface="Arial" panose="020B0604020202020204" pitchFamily="34" charset="0"/>
                            </a:rPr>
                          </m:ctrlPr>
                        </m:dPr>
                        <m:e>
                          <m:f>
                            <m:fPr>
                              <m:type m:val="noBar"/>
                              <m:ctrlPr>
                                <a:rPr lang="en-US" sz="1400" b="0" i="1" smtClean="0">
                                  <a:latin typeface="Cambria Math" panose="02040503050406030204" pitchFamily="18" charset="0"/>
                                  <a:cs typeface="Arial" panose="020B0604020202020204" pitchFamily="34" charset="0"/>
                                </a:rPr>
                              </m:ctrlPr>
                            </m:fPr>
                            <m:num>
                              <m:r>
                                <a:rPr lang="en-US" sz="1400" b="0" i="1" smtClean="0">
                                  <a:latin typeface="Cambria Math" panose="02040503050406030204" pitchFamily="18" charset="0"/>
                                  <a:cs typeface="Arial" panose="020B0604020202020204" pitchFamily="34" charset="0"/>
                                </a:rPr>
                                <m:t>h</m:t>
                              </m:r>
                            </m:num>
                            <m:den>
                              <m:eqArr>
                                <m:eqArrPr>
                                  <m:ctrlPr>
                                    <a:rPr lang="en-US" sz="1400" b="0" i="1" smtClean="0">
                                      <a:latin typeface="Cambria Math" panose="02040503050406030204" pitchFamily="18" charset="0"/>
                                      <a:cs typeface="Arial" panose="020B0604020202020204" pitchFamily="34" charset="0"/>
                                    </a:rPr>
                                  </m:ctrlPr>
                                </m:eqArrPr>
                                <m:e>
                                  <m:r>
                                    <a:rPr lang="en-US" sz="1400" b="0" i="1" smtClean="0">
                                      <a:latin typeface="Cambria Math" panose="02040503050406030204" pitchFamily="18" charset="0"/>
                                      <a:cs typeface="Arial" panose="020B0604020202020204" pitchFamily="34" charset="0"/>
                                    </a:rPr>
                                    <m:t>0</m:t>
                                  </m:r>
                                </m:e>
                                <m:e>
                                  <m:r>
                                    <a:rPr lang="en-US" sz="1400" b="0" i="1" smtClean="0">
                                      <a:latin typeface="Cambria Math" panose="02040503050406030204" pitchFamily="18" charset="0"/>
                                      <a:cs typeface="Arial" panose="020B0604020202020204" pitchFamily="34" charset="0"/>
                                    </a:rPr>
                                    <m:t>𝑙</m:t>
                                  </m:r>
                                </m:e>
                              </m:eqArr>
                            </m:den>
                          </m:f>
                        </m:e>
                      </m:d>
                    </m:oMath>
                  </m:oMathPara>
                </a14:m>
                <a:endParaRPr lang="en-US" sz="1400" b="0" dirty="0">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9FE44160-55BD-83CB-5A96-399D216CE0E0}"/>
                  </a:ext>
                </a:extLst>
              </p:cNvPr>
              <p:cNvSpPr txBox="1">
                <a:spLocks noRot="1" noChangeAspect="1" noMove="1" noResize="1" noEditPoints="1" noAdjustHandles="1" noChangeArrowheads="1" noChangeShapeType="1" noTextEdit="1"/>
              </p:cNvSpPr>
              <p:nvPr/>
            </p:nvSpPr>
            <p:spPr>
              <a:xfrm>
                <a:off x="5646130" y="3828417"/>
                <a:ext cx="1719004" cy="681020"/>
              </a:xfrm>
              <a:prstGeom prst="rect">
                <a:avLst/>
              </a:prstGeom>
              <a:blipFill>
                <a:blip r:embed="rId7"/>
                <a:stretch>
                  <a:fillRect b="-1818"/>
                </a:stretch>
              </a:blipFill>
              <a:ln>
                <a:noFill/>
              </a:ln>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0248B69A-F5FF-596B-9FD5-105122CB8BEF}"/>
              </a:ext>
            </a:extLst>
          </p:cNvPr>
          <p:cNvCxnSpPr>
            <a:stCxn id="8" idx="3"/>
            <a:endCxn id="14" idx="1"/>
          </p:cNvCxnSpPr>
          <p:nvPr/>
        </p:nvCxnSpPr>
        <p:spPr bwMode="auto">
          <a:xfrm>
            <a:off x="2160898" y="2356805"/>
            <a:ext cx="3428709" cy="10579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5363D5DA-94FB-8018-470A-88F7E64FEFBA}"/>
              </a:ext>
            </a:extLst>
          </p:cNvPr>
          <p:cNvCxnSpPr>
            <a:stCxn id="10" idx="3"/>
            <a:endCxn id="11" idx="1"/>
          </p:cNvCxnSpPr>
          <p:nvPr/>
        </p:nvCxnSpPr>
        <p:spPr bwMode="auto">
          <a:xfrm>
            <a:off x="2415473" y="3451485"/>
            <a:ext cx="51518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BDA9A39C-371F-B3BC-6B9F-82DB875D69D8}"/>
              </a:ext>
            </a:extLst>
          </p:cNvPr>
          <p:cNvCxnSpPr>
            <a:stCxn id="11" idx="3"/>
            <a:endCxn id="14" idx="1"/>
          </p:cNvCxnSpPr>
          <p:nvPr/>
        </p:nvCxnSpPr>
        <p:spPr bwMode="auto">
          <a:xfrm flipV="1">
            <a:off x="4332733" y="3414757"/>
            <a:ext cx="1256874" cy="367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C2E9491D-5E5C-4E1D-0166-BDB683A2CC03}"/>
              </a:ext>
            </a:extLst>
          </p:cNvPr>
          <p:cNvCxnSpPr>
            <a:stCxn id="12" idx="3"/>
            <a:endCxn id="13" idx="1"/>
          </p:cNvCxnSpPr>
          <p:nvPr/>
        </p:nvCxnSpPr>
        <p:spPr bwMode="auto">
          <a:xfrm flipV="1">
            <a:off x="2333177" y="4885813"/>
            <a:ext cx="597476" cy="9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B0D878E7-132E-FDF7-E5DA-D2A4C94C4223}"/>
              </a:ext>
            </a:extLst>
          </p:cNvPr>
          <p:cNvCxnSpPr>
            <a:stCxn id="13" idx="3"/>
            <a:endCxn id="14" idx="1"/>
          </p:cNvCxnSpPr>
          <p:nvPr/>
        </p:nvCxnSpPr>
        <p:spPr bwMode="auto">
          <a:xfrm flipV="1">
            <a:off x="4332733" y="3414757"/>
            <a:ext cx="1256874" cy="14710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 name="Slide Number Placeholder 2">
            <a:extLst>
              <a:ext uri="{FF2B5EF4-FFF2-40B4-BE49-F238E27FC236}">
                <a16:creationId xmlns:a16="http://schemas.microsoft.com/office/drawing/2014/main" id="{FF4AF7B3-5ED9-B98D-CB3B-51412F8FDBE1}"/>
              </a:ext>
            </a:extLst>
          </p:cNvPr>
          <p:cNvSpPr>
            <a:spLocks noGrp="1"/>
          </p:cNvSpPr>
          <p:nvPr>
            <p:ph type="sldNum" sz="quarter" idx="12"/>
          </p:nvPr>
        </p:nvSpPr>
        <p:spPr/>
        <p:txBody>
          <a:bodyPr/>
          <a:lstStyle/>
          <a:p>
            <a:pPr>
              <a:defRPr/>
            </a:pPr>
            <a:fld id="{75F13DEF-92BD-604A-ACD7-BBF50C73AD62}" type="slidenum">
              <a:rPr lang="fr-FR" smtClean="0"/>
              <a:t>29</a:t>
            </a:fld>
            <a:endParaRPr lang="fr-FR"/>
          </a:p>
        </p:txBody>
      </p:sp>
    </p:spTree>
    <p:extLst>
      <p:ext uri="{BB962C8B-B14F-4D97-AF65-F5344CB8AC3E}">
        <p14:creationId xmlns:p14="http://schemas.microsoft.com/office/powerpoint/2010/main" val="26471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05F3-F0FA-E572-710B-89C08A95413E}"/>
              </a:ext>
            </a:extLst>
          </p:cNvPr>
          <p:cNvSpPr>
            <a:spLocks noGrp="1"/>
          </p:cNvSpPr>
          <p:nvPr>
            <p:ph type="title"/>
          </p:nvPr>
        </p:nvSpPr>
        <p:spPr>
          <a:xfrm>
            <a:off x="1094232" y="-27432"/>
            <a:ext cx="11609832" cy="1281113"/>
          </a:xfrm>
        </p:spPr>
        <p:txBody>
          <a:bodyPr/>
          <a:lstStyle/>
          <a:p>
            <a:r>
              <a:rPr lang="en-US" dirty="0"/>
              <a:t>Data treatment :Single crystal </a:t>
            </a:r>
            <a:r>
              <a:rPr lang="el-GR" dirty="0"/>
              <a:t>– </a:t>
            </a:r>
            <a:r>
              <a:rPr lang="en-US" dirty="0" err="1"/>
              <a:t>Phonon_simple</a:t>
            </a:r>
            <a:endParaRPr lang="en-US" dirty="0"/>
          </a:p>
        </p:txBody>
      </p:sp>
      <p:grpSp>
        <p:nvGrpSpPr>
          <p:cNvPr id="25" name="Group 24">
            <a:extLst>
              <a:ext uri="{FF2B5EF4-FFF2-40B4-BE49-F238E27FC236}">
                <a16:creationId xmlns:a16="http://schemas.microsoft.com/office/drawing/2014/main" id="{A03F32F6-E518-295F-1A97-A3999D1DA486}"/>
              </a:ext>
            </a:extLst>
          </p:cNvPr>
          <p:cNvGrpSpPr/>
          <p:nvPr/>
        </p:nvGrpSpPr>
        <p:grpSpPr>
          <a:xfrm>
            <a:off x="4465304" y="890958"/>
            <a:ext cx="4440762" cy="6004479"/>
            <a:chOff x="4465304" y="890958"/>
            <a:chExt cx="4440762" cy="6004479"/>
          </a:xfrm>
        </p:grpSpPr>
        <p:pic>
          <p:nvPicPr>
            <p:cNvPr id="20" name="Picture 19">
              <a:extLst>
                <a:ext uri="{FF2B5EF4-FFF2-40B4-BE49-F238E27FC236}">
                  <a16:creationId xmlns:a16="http://schemas.microsoft.com/office/drawing/2014/main" id="{105C4552-CA6F-01CE-365D-A3E0158D8911}"/>
                </a:ext>
              </a:extLst>
            </p:cNvPr>
            <p:cNvPicPr>
              <a:picLocks noChangeAspect="1"/>
            </p:cNvPicPr>
            <p:nvPr/>
          </p:nvPicPr>
          <p:blipFill>
            <a:blip r:embed="rId6"/>
            <a:stretch>
              <a:fillRect/>
            </a:stretch>
          </p:blipFill>
          <p:spPr>
            <a:xfrm>
              <a:off x="4465304" y="890958"/>
              <a:ext cx="4280617" cy="3082480"/>
            </a:xfrm>
            <a:prstGeom prst="rect">
              <a:avLst/>
            </a:prstGeom>
          </p:spPr>
        </p:pic>
        <p:pic>
          <p:nvPicPr>
            <p:cNvPr id="22" name="Picture 21">
              <a:extLst>
                <a:ext uri="{FF2B5EF4-FFF2-40B4-BE49-F238E27FC236}">
                  <a16:creationId xmlns:a16="http://schemas.microsoft.com/office/drawing/2014/main" id="{514216F7-B698-ACB1-A293-EC6625EB03AF}"/>
                </a:ext>
              </a:extLst>
            </p:cNvPr>
            <p:cNvPicPr>
              <a:picLocks noChangeAspect="1"/>
            </p:cNvPicPr>
            <p:nvPr/>
          </p:nvPicPr>
          <p:blipFill>
            <a:blip r:embed="rId7"/>
            <a:stretch>
              <a:fillRect/>
            </a:stretch>
          </p:blipFill>
          <p:spPr>
            <a:xfrm>
              <a:off x="4625449" y="3928278"/>
              <a:ext cx="4120472" cy="2967159"/>
            </a:xfrm>
            <a:prstGeom prst="rect">
              <a:avLst/>
            </a:prstGeom>
          </p:spPr>
        </p:pic>
        <p:pic>
          <p:nvPicPr>
            <p:cNvPr id="23" name="Picture 22">
              <a:extLst>
                <a:ext uri="{FF2B5EF4-FFF2-40B4-BE49-F238E27FC236}">
                  <a16:creationId xmlns:a16="http://schemas.microsoft.com/office/drawing/2014/main" id="{A1DF435B-A5E8-DD59-2214-81273AA197A0}"/>
                </a:ext>
              </a:extLst>
            </p:cNvPr>
            <p:cNvPicPr>
              <a:picLocks noChangeAspect="1"/>
            </p:cNvPicPr>
            <p:nvPr/>
          </p:nvPicPr>
          <p:blipFill>
            <a:blip r:embed="rId7"/>
            <a:srcRect t="93602"/>
            <a:stretch>
              <a:fillRect/>
            </a:stretch>
          </p:blipFill>
          <p:spPr>
            <a:xfrm>
              <a:off x="4545376" y="3738441"/>
              <a:ext cx="4120472" cy="189837"/>
            </a:xfrm>
            <a:prstGeom prst="rect">
              <a:avLst/>
            </a:prstGeom>
          </p:spPr>
        </p:pic>
        <p:pic>
          <p:nvPicPr>
            <p:cNvPr id="24" name="Picture 23">
              <a:extLst>
                <a:ext uri="{FF2B5EF4-FFF2-40B4-BE49-F238E27FC236}">
                  <a16:creationId xmlns:a16="http://schemas.microsoft.com/office/drawing/2014/main" id="{6B80CE77-1F67-790E-0AEA-C29AC8C36C3A}"/>
                </a:ext>
              </a:extLst>
            </p:cNvPr>
            <p:cNvPicPr>
              <a:picLocks noChangeAspect="1"/>
            </p:cNvPicPr>
            <p:nvPr/>
          </p:nvPicPr>
          <p:blipFill>
            <a:blip r:embed="rId6"/>
            <a:srcRect t="92427"/>
            <a:stretch>
              <a:fillRect/>
            </a:stretch>
          </p:blipFill>
          <p:spPr>
            <a:xfrm>
              <a:off x="4625449" y="6662001"/>
              <a:ext cx="4280617" cy="233436"/>
            </a:xfrm>
            <a:prstGeom prst="rect">
              <a:avLst/>
            </a:prstGeom>
          </p:spPr>
        </p:pic>
      </p:grpSp>
      <p:pic>
        <p:nvPicPr>
          <p:cNvPr id="27" name="video_icns.mp4">
            <a:hlinkClick r:id="" action="ppaction://media"/>
            <a:extLst>
              <a:ext uri="{FF2B5EF4-FFF2-40B4-BE49-F238E27FC236}">
                <a16:creationId xmlns:a16="http://schemas.microsoft.com/office/drawing/2014/main" id="{352CD656-AFB7-27D0-2A0E-95ACF5F2B01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53556" y="890958"/>
            <a:ext cx="4131675" cy="7345200"/>
          </a:xfrm>
          <a:prstGeom prst="rect">
            <a:avLst/>
          </a:prstGeom>
        </p:spPr>
      </p:pic>
      <p:sp>
        <p:nvSpPr>
          <p:cNvPr id="28" name="TextBox 27">
            <a:extLst>
              <a:ext uri="{FF2B5EF4-FFF2-40B4-BE49-F238E27FC236}">
                <a16:creationId xmlns:a16="http://schemas.microsoft.com/office/drawing/2014/main" id="{47018E33-D043-8E69-7237-70437EC4F795}"/>
              </a:ext>
            </a:extLst>
          </p:cNvPr>
          <p:cNvSpPr txBox="1"/>
          <p:nvPr/>
        </p:nvSpPr>
        <p:spPr>
          <a:xfrm>
            <a:off x="9165336" y="1802034"/>
            <a:ext cx="3026664" cy="2031325"/>
          </a:xfrm>
          <a:prstGeom prst="rect">
            <a:avLst/>
          </a:prstGeom>
          <a:noFill/>
        </p:spPr>
        <p:txBody>
          <a:bodyPr wrap="square" rtlCol="0">
            <a:spAutoFit/>
          </a:bodyPr>
          <a:lstStyle/>
          <a:p>
            <a:r>
              <a:rPr lang="en-US" u="sng" dirty="0"/>
              <a:t>Parameters for Lead – Pb:</a:t>
            </a:r>
          </a:p>
          <a:p>
            <a:r>
              <a:rPr lang="en-US" dirty="0"/>
              <a:t>a = 4.95 AA</a:t>
            </a:r>
          </a:p>
          <a:p>
            <a:r>
              <a:rPr lang="en-US" dirty="0"/>
              <a:t>b = 9.4 </a:t>
            </a:r>
            <a:r>
              <a:rPr lang="en-US" dirty="0" err="1"/>
              <a:t>fm</a:t>
            </a:r>
            <a:r>
              <a:rPr lang="en-US" dirty="0"/>
              <a:t> </a:t>
            </a:r>
          </a:p>
          <a:p>
            <a:r>
              <a:rPr lang="en-US" dirty="0"/>
              <a:t>M = 207.2 amu</a:t>
            </a:r>
          </a:p>
          <a:p>
            <a:r>
              <a:rPr lang="en-US" dirty="0"/>
              <a:t>c = 10 </a:t>
            </a:r>
            <a:r>
              <a:rPr lang="en-US" dirty="0" err="1"/>
              <a:t>meV</a:t>
            </a:r>
            <a:r>
              <a:rPr lang="en-US" dirty="0"/>
              <a:t>*AA</a:t>
            </a:r>
          </a:p>
          <a:p>
            <a:endParaRPr lang="en-US" dirty="0"/>
          </a:p>
          <a:p>
            <a:endParaRPr lang="en-US" dirty="0"/>
          </a:p>
        </p:txBody>
      </p:sp>
      <p:grpSp>
        <p:nvGrpSpPr>
          <p:cNvPr id="38" name="Group 37">
            <a:extLst>
              <a:ext uri="{FF2B5EF4-FFF2-40B4-BE49-F238E27FC236}">
                <a16:creationId xmlns:a16="http://schemas.microsoft.com/office/drawing/2014/main" id="{3E836D37-24D7-49FF-5DEB-D25C66B4AC63}"/>
              </a:ext>
            </a:extLst>
          </p:cNvPr>
          <p:cNvGrpSpPr/>
          <p:nvPr/>
        </p:nvGrpSpPr>
        <p:grpSpPr>
          <a:xfrm>
            <a:off x="7059168" y="2514600"/>
            <a:ext cx="4447032" cy="2825496"/>
            <a:chOff x="7059168" y="2514600"/>
            <a:chExt cx="4447032" cy="2825496"/>
          </a:xfrm>
        </p:grpSpPr>
        <p:pic>
          <p:nvPicPr>
            <p:cNvPr id="30" name="Picture 29">
              <a:extLst>
                <a:ext uri="{FF2B5EF4-FFF2-40B4-BE49-F238E27FC236}">
                  <a16:creationId xmlns:a16="http://schemas.microsoft.com/office/drawing/2014/main" id="{C9047DC8-35EC-E90D-7484-4D2F7700FE4D}"/>
                </a:ext>
              </a:extLst>
            </p:cNvPr>
            <p:cNvPicPr>
              <a:picLocks noChangeAspect="1"/>
            </p:cNvPicPr>
            <p:nvPr>
              <p:custDataLst>
                <p:tags r:id="rId3"/>
              </p:custDataLst>
            </p:nvPr>
          </p:nvPicPr>
          <p:blipFill>
            <a:blip r:embed="rId9"/>
            <a:stretch>
              <a:fillRect/>
            </a:stretch>
          </p:blipFill>
          <p:spPr>
            <a:xfrm>
              <a:off x="9165336" y="3802393"/>
              <a:ext cx="2340864" cy="310896"/>
            </a:xfrm>
            <a:prstGeom prst="rect">
              <a:avLst/>
            </a:prstGeom>
          </p:spPr>
        </p:pic>
        <p:cxnSp>
          <p:nvCxnSpPr>
            <p:cNvPr id="32" name="Curved Connector 31">
              <a:extLst>
                <a:ext uri="{FF2B5EF4-FFF2-40B4-BE49-F238E27FC236}">
                  <a16:creationId xmlns:a16="http://schemas.microsoft.com/office/drawing/2014/main" id="{D1EA608C-AEE3-9560-9E2D-6AD64CDB6D82}"/>
                </a:ext>
              </a:extLst>
            </p:cNvPr>
            <p:cNvCxnSpPr/>
            <p:nvPr/>
          </p:nvCxnSpPr>
          <p:spPr bwMode="auto">
            <a:xfrm>
              <a:off x="7333488" y="2514600"/>
              <a:ext cx="1746504" cy="1443241"/>
            </a:xfrm>
            <a:prstGeom prst="curved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Curved Connector 36">
              <a:extLst>
                <a:ext uri="{FF2B5EF4-FFF2-40B4-BE49-F238E27FC236}">
                  <a16:creationId xmlns:a16="http://schemas.microsoft.com/office/drawing/2014/main" id="{496AD20E-716B-7D97-E15B-9F2BC0A88233}"/>
                </a:ext>
              </a:extLst>
            </p:cNvPr>
            <p:cNvCxnSpPr/>
            <p:nvPr/>
          </p:nvCxnSpPr>
          <p:spPr bwMode="auto">
            <a:xfrm flipV="1">
              <a:off x="7059168" y="3957841"/>
              <a:ext cx="2020824" cy="1382255"/>
            </a:xfrm>
            <a:prstGeom prst="curved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Slide Number Placeholder 2">
            <a:extLst>
              <a:ext uri="{FF2B5EF4-FFF2-40B4-BE49-F238E27FC236}">
                <a16:creationId xmlns:a16="http://schemas.microsoft.com/office/drawing/2014/main" id="{3E5A7359-D85F-AE75-7171-7F9CCED4C665}"/>
              </a:ext>
            </a:extLst>
          </p:cNvPr>
          <p:cNvSpPr>
            <a:spLocks noGrp="1"/>
          </p:cNvSpPr>
          <p:nvPr>
            <p:ph type="sldNum" sz="quarter" idx="12"/>
          </p:nvPr>
        </p:nvSpPr>
        <p:spPr>
          <a:xfrm>
            <a:off x="8665848" y="6230475"/>
            <a:ext cx="2743200" cy="365125"/>
          </a:xfrm>
        </p:spPr>
        <p:txBody>
          <a:bodyPr/>
          <a:lstStyle/>
          <a:p>
            <a:pPr>
              <a:defRPr/>
            </a:pPr>
            <a:fld id="{75F13DEF-92BD-604A-ACD7-BBF50C73AD62}" type="slidenum">
              <a:rPr lang="fr-FR" smtClean="0"/>
              <a:t>30</a:t>
            </a:fld>
            <a:endParaRPr lang="fr-FR"/>
          </a:p>
        </p:txBody>
      </p:sp>
      <p:pic>
        <p:nvPicPr>
          <p:cNvPr id="5" name="Picture 4">
            <a:extLst>
              <a:ext uri="{FF2B5EF4-FFF2-40B4-BE49-F238E27FC236}">
                <a16:creationId xmlns:a16="http://schemas.microsoft.com/office/drawing/2014/main" id="{7151107E-CDFE-9A9E-6DEF-9D4F3B05394B}"/>
              </a:ext>
            </a:extLst>
          </p:cNvPr>
          <p:cNvPicPr>
            <a:picLocks noChangeAspect="1"/>
          </p:cNvPicPr>
          <p:nvPr/>
        </p:nvPicPr>
        <p:blipFill>
          <a:blip r:embed="rId10"/>
          <a:stretch>
            <a:fillRect/>
          </a:stretch>
        </p:blipFill>
        <p:spPr>
          <a:xfrm>
            <a:off x="10529266" y="0"/>
            <a:ext cx="1662733" cy="475488"/>
          </a:xfrm>
          <a:prstGeom prst="rect">
            <a:avLst/>
          </a:prstGeom>
        </p:spPr>
      </p:pic>
    </p:spTree>
    <p:extLst>
      <p:ext uri="{BB962C8B-B14F-4D97-AF65-F5344CB8AC3E}">
        <p14:creationId xmlns:p14="http://schemas.microsoft.com/office/powerpoint/2010/main" val="261559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27"/>
                </p:tgtEl>
              </p:cMediaNode>
            </p:video>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18362-AA7A-B93A-2B6C-7690D8BBFC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8CCDE1-3ACA-7C9E-36F2-D3DFBEB68D12}"/>
              </a:ext>
            </a:extLst>
          </p:cNvPr>
          <p:cNvSpPr>
            <a:spLocks noGrp="1"/>
          </p:cNvSpPr>
          <p:nvPr>
            <p:ph type="title"/>
          </p:nvPr>
        </p:nvSpPr>
        <p:spPr>
          <a:xfrm>
            <a:off x="831850" y="2875120"/>
            <a:ext cx="10515600" cy="1500187"/>
          </a:xfrm>
        </p:spPr>
        <p:txBody>
          <a:bodyPr/>
          <a:lstStyle/>
          <a:p>
            <a:r>
              <a:rPr lang="en-US" dirty="0"/>
              <a:t>Performance comparisons</a:t>
            </a:r>
          </a:p>
        </p:txBody>
      </p:sp>
      <p:sp>
        <p:nvSpPr>
          <p:cNvPr id="3" name="Text Placeholder 2">
            <a:extLst>
              <a:ext uri="{FF2B5EF4-FFF2-40B4-BE49-F238E27FC236}">
                <a16:creationId xmlns:a16="http://schemas.microsoft.com/office/drawing/2014/main" id="{14EA14E0-B3D6-DEA4-211D-822C443AA146}"/>
              </a:ext>
            </a:extLst>
          </p:cNvPr>
          <p:cNvSpPr>
            <a:spLocks noGrp="1"/>
          </p:cNvSpPr>
          <p:nvPr>
            <p:ph type="body" idx="1"/>
          </p:nvPr>
        </p:nvSpPr>
        <p:spPr/>
        <p:txBody>
          <a:bodyPr/>
          <a:lstStyle/>
          <a:p>
            <a:r>
              <a:rPr lang="en-US" dirty="0"/>
              <a:t>BIFROST , CAMEA , IN8</a:t>
            </a:r>
          </a:p>
        </p:txBody>
      </p:sp>
      <p:sp>
        <p:nvSpPr>
          <p:cNvPr id="4" name="Slide Number Placeholder 3">
            <a:extLst>
              <a:ext uri="{FF2B5EF4-FFF2-40B4-BE49-F238E27FC236}">
                <a16:creationId xmlns:a16="http://schemas.microsoft.com/office/drawing/2014/main" id="{B55891A1-44E0-D064-F8F2-BDCCD076862A}"/>
              </a:ext>
            </a:extLst>
          </p:cNvPr>
          <p:cNvSpPr>
            <a:spLocks noGrp="1"/>
          </p:cNvSpPr>
          <p:nvPr>
            <p:ph type="sldNum" sz="quarter" idx="12"/>
          </p:nvPr>
        </p:nvSpPr>
        <p:spPr/>
        <p:txBody>
          <a:bodyPr/>
          <a:lstStyle/>
          <a:p>
            <a:pPr>
              <a:defRPr/>
            </a:pPr>
            <a:fld id="{75F13DEF-92BD-604A-ACD7-BBF50C73AD62}" type="slidenum">
              <a:rPr lang="fr-FR" smtClean="0"/>
              <a:t>31</a:t>
            </a:fld>
            <a:endParaRPr lang="fr-FR"/>
          </a:p>
        </p:txBody>
      </p:sp>
    </p:spTree>
    <p:extLst>
      <p:ext uri="{BB962C8B-B14F-4D97-AF65-F5344CB8AC3E}">
        <p14:creationId xmlns:p14="http://schemas.microsoft.com/office/powerpoint/2010/main" val="551876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C6C22-9DDB-D817-C5AA-8EB6E08E9CA8}"/>
              </a:ext>
            </a:extLst>
          </p:cNvPr>
          <p:cNvSpPr>
            <a:spLocks noGrp="1"/>
          </p:cNvSpPr>
          <p:nvPr>
            <p:ph type="title"/>
          </p:nvPr>
        </p:nvSpPr>
        <p:spPr/>
        <p:txBody>
          <a:bodyPr/>
          <a:lstStyle/>
          <a:p>
            <a:r>
              <a:rPr lang="en-US" dirty="0"/>
              <a:t>Accessible S(</a:t>
            </a:r>
            <a:r>
              <a:rPr lang="en-US" dirty="0" err="1"/>
              <a:t>q,hw</a:t>
            </a:r>
            <a:r>
              <a:rPr lang="en-US" dirty="0"/>
              <a:t>) region </a:t>
            </a:r>
          </a:p>
        </p:txBody>
      </p:sp>
      <p:sp>
        <p:nvSpPr>
          <p:cNvPr id="4" name="Slide Number Placeholder 3">
            <a:extLst>
              <a:ext uri="{FF2B5EF4-FFF2-40B4-BE49-F238E27FC236}">
                <a16:creationId xmlns:a16="http://schemas.microsoft.com/office/drawing/2014/main" id="{055B5101-CC35-13EF-0A38-91C9D6F7BCA6}"/>
              </a:ext>
            </a:extLst>
          </p:cNvPr>
          <p:cNvSpPr>
            <a:spLocks noGrp="1"/>
          </p:cNvSpPr>
          <p:nvPr>
            <p:ph type="sldNum" sz="quarter" idx="12"/>
          </p:nvPr>
        </p:nvSpPr>
        <p:spPr/>
        <p:txBody>
          <a:bodyPr/>
          <a:lstStyle/>
          <a:p>
            <a:pPr>
              <a:defRPr/>
            </a:pPr>
            <a:fld id="{75F13DEF-92BD-604A-ACD7-BBF50C73AD62}" type="slidenum">
              <a:rPr lang="fr-FR" smtClean="0"/>
              <a:t>32</a:t>
            </a:fld>
            <a:endParaRPr lang="fr-FR"/>
          </a:p>
        </p:txBody>
      </p:sp>
      <p:pic>
        <p:nvPicPr>
          <p:cNvPr id="6" name="Picture 5" descr="A graph of a red blue and yellow graph&#10;&#10;AI-generated content may be incorrect.">
            <a:extLst>
              <a:ext uri="{FF2B5EF4-FFF2-40B4-BE49-F238E27FC236}">
                <a16:creationId xmlns:a16="http://schemas.microsoft.com/office/drawing/2014/main" id="{98FCEE3C-0638-4AE7-8D04-AEBAEACEAF3E}"/>
              </a:ext>
            </a:extLst>
          </p:cNvPr>
          <p:cNvPicPr>
            <a:picLocks noChangeAspect="1"/>
          </p:cNvPicPr>
          <p:nvPr/>
        </p:nvPicPr>
        <p:blipFill>
          <a:blip r:embed="rId2"/>
          <a:stretch>
            <a:fillRect/>
          </a:stretch>
        </p:blipFill>
        <p:spPr>
          <a:xfrm>
            <a:off x="1632672" y="963190"/>
            <a:ext cx="8333129" cy="5758285"/>
          </a:xfrm>
          <a:prstGeom prst="rect">
            <a:avLst/>
          </a:prstGeom>
        </p:spPr>
      </p:pic>
    </p:spTree>
    <p:extLst>
      <p:ext uri="{BB962C8B-B14F-4D97-AF65-F5344CB8AC3E}">
        <p14:creationId xmlns:p14="http://schemas.microsoft.com/office/powerpoint/2010/main" val="1064937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180D8A-083B-F811-A298-0950D455A10C}"/>
              </a:ext>
            </a:extLst>
          </p:cNvPr>
          <p:cNvSpPr>
            <a:spLocks noGrp="1"/>
          </p:cNvSpPr>
          <p:nvPr>
            <p:ph type="sldNum" sz="quarter" idx="12"/>
          </p:nvPr>
        </p:nvSpPr>
        <p:spPr/>
        <p:txBody>
          <a:bodyPr/>
          <a:lstStyle/>
          <a:p>
            <a:pPr>
              <a:defRPr/>
            </a:pPr>
            <a:fld id="{75F13DEF-92BD-604A-ACD7-BBF50C73AD62}" type="slidenum">
              <a:rPr lang="fr-FR" smtClean="0"/>
              <a:t>33</a:t>
            </a:fld>
            <a:endParaRPr lang="fr-FR"/>
          </a:p>
        </p:txBody>
      </p:sp>
      <p:sp>
        <p:nvSpPr>
          <p:cNvPr id="5" name="Title 1">
            <a:extLst>
              <a:ext uri="{FF2B5EF4-FFF2-40B4-BE49-F238E27FC236}">
                <a16:creationId xmlns:a16="http://schemas.microsoft.com/office/drawing/2014/main" id="{099A415F-C2EF-E2FD-FF9F-53A1BEDB324D}"/>
              </a:ext>
            </a:extLst>
          </p:cNvPr>
          <p:cNvSpPr>
            <a:spLocks noGrp="1"/>
          </p:cNvSpPr>
          <p:nvPr>
            <p:ph type="title"/>
          </p:nvPr>
        </p:nvSpPr>
        <p:spPr>
          <a:xfrm>
            <a:off x="1040510" y="122663"/>
            <a:ext cx="4865919" cy="1600200"/>
          </a:xfrm>
        </p:spPr>
        <p:txBody>
          <a:bodyPr anchor="b">
            <a:normAutofit/>
          </a:bodyPr>
          <a:lstStyle/>
          <a:p>
            <a:r>
              <a:rPr lang="en-US" dirty="0"/>
              <a:t>Comparison with simulations of BIFROST@ESS</a:t>
            </a:r>
          </a:p>
        </p:txBody>
      </p:sp>
      <p:graphicFrame>
        <p:nvGraphicFramePr>
          <p:cNvPr id="6" name="Table 5">
            <a:extLst>
              <a:ext uri="{FF2B5EF4-FFF2-40B4-BE49-F238E27FC236}">
                <a16:creationId xmlns:a16="http://schemas.microsoft.com/office/drawing/2014/main" id="{A6B6E29F-8BD3-4CB4-71A7-04B15F97FFCC}"/>
              </a:ext>
            </a:extLst>
          </p:cNvPr>
          <p:cNvGraphicFramePr>
            <a:graphicFrameLocks noGrp="1"/>
          </p:cNvGraphicFramePr>
          <p:nvPr>
            <p:extLst>
              <p:ext uri="{D42A27DB-BD31-4B8C-83A1-F6EECF244321}">
                <p14:modId xmlns:p14="http://schemas.microsoft.com/office/powerpoint/2010/main" val="841765935"/>
              </p:ext>
            </p:extLst>
          </p:nvPr>
        </p:nvGraphicFramePr>
        <p:xfrm>
          <a:off x="4870278" y="2202069"/>
          <a:ext cx="6380356" cy="3600257"/>
        </p:xfrm>
        <a:graphic>
          <a:graphicData uri="http://schemas.openxmlformats.org/drawingml/2006/table">
            <a:tbl>
              <a:tblPr/>
              <a:tblGrid>
                <a:gridCol w="1854397">
                  <a:extLst>
                    <a:ext uri="{9D8B030D-6E8A-4147-A177-3AD203B41FA5}">
                      <a16:colId xmlns:a16="http://schemas.microsoft.com/office/drawing/2014/main" val="2944853822"/>
                    </a:ext>
                  </a:extLst>
                </a:gridCol>
                <a:gridCol w="1652666">
                  <a:extLst>
                    <a:ext uri="{9D8B030D-6E8A-4147-A177-3AD203B41FA5}">
                      <a16:colId xmlns:a16="http://schemas.microsoft.com/office/drawing/2014/main" val="2702408535"/>
                    </a:ext>
                  </a:extLst>
                </a:gridCol>
                <a:gridCol w="1652666">
                  <a:extLst>
                    <a:ext uri="{9D8B030D-6E8A-4147-A177-3AD203B41FA5}">
                      <a16:colId xmlns:a16="http://schemas.microsoft.com/office/drawing/2014/main" val="3262436554"/>
                    </a:ext>
                  </a:extLst>
                </a:gridCol>
                <a:gridCol w="1220627">
                  <a:extLst>
                    <a:ext uri="{9D8B030D-6E8A-4147-A177-3AD203B41FA5}">
                      <a16:colId xmlns:a16="http://schemas.microsoft.com/office/drawing/2014/main" val="675451317"/>
                    </a:ext>
                  </a:extLst>
                </a:gridCol>
              </a:tblGrid>
              <a:tr h="592318">
                <a:tc>
                  <a:txBody>
                    <a:bodyPr/>
                    <a:lstStyle/>
                    <a:p>
                      <a:pPr marL="0" marR="0" algn="l" fontAlgn="t">
                        <a:lnSpc>
                          <a:spcPct val="115000"/>
                        </a:lnSpc>
                        <a:buNone/>
                      </a:pPr>
                      <a:r>
                        <a:rPr lang="en-GB" sz="1600" b="0" i="0" u="none" strike="noStrike" kern="100" dirty="0">
                          <a:effectLst/>
                          <a:latin typeface="Aptos" panose="020B0004020202020204" pitchFamily="34" charset="0"/>
                          <a:ea typeface="Times New Roman" panose="02020603050405020304" pitchFamily="18" charset="0"/>
                          <a:cs typeface="Aptos" panose="020B0004020202020204" pitchFamily="34" charset="0"/>
                        </a:rPr>
                        <a:t> </a:t>
                      </a:r>
                      <a:endParaRPr lang="en-GB" sz="2800" b="0" i="0" u="none" strike="noStrike" dirty="0">
                        <a:effectLst/>
                        <a:latin typeface="Arial" panose="020B0604020202020204" pitchFamily="34" charset="0"/>
                      </a:endParaRPr>
                    </a:p>
                  </a:txBody>
                  <a:tcPr marL="98852" marR="98852" marT="98852" marB="9885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buNone/>
                      </a:pPr>
                      <a:r>
                        <a:rPr lang="en-GB" sz="1600" b="1" i="0" u="none" strike="noStrike" kern="100">
                          <a:effectLst/>
                          <a:latin typeface="Aptos" panose="020B0004020202020204" pitchFamily="34" charset="0"/>
                          <a:ea typeface="Times New Roman" panose="02020603050405020304" pitchFamily="18" charset="0"/>
                          <a:cs typeface="Aptos" panose="020B0004020202020204" pitchFamily="34" charset="0"/>
                        </a:rPr>
                        <a:t>FANTASTIC</a:t>
                      </a:r>
                      <a:endParaRPr lang="en-GB" sz="2800" b="0" i="0" u="none" strike="noStrike">
                        <a:effectLst/>
                        <a:latin typeface="Arial" panose="020B0604020202020204" pitchFamily="34" charset="0"/>
                      </a:endParaRPr>
                    </a:p>
                  </a:txBody>
                  <a:tcPr marL="98852" marR="98852" marT="98852" marB="9885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buNone/>
                      </a:pPr>
                      <a:r>
                        <a:rPr lang="en-GB" sz="1600" b="1" i="0" u="none" strike="noStrike" kern="100">
                          <a:effectLst/>
                          <a:latin typeface="Aptos" panose="020B0004020202020204" pitchFamily="34" charset="0"/>
                          <a:ea typeface="Times New Roman" panose="02020603050405020304" pitchFamily="18" charset="0"/>
                          <a:cs typeface="Aptos" panose="020B0004020202020204" pitchFamily="34" charset="0"/>
                        </a:rPr>
                        <a:t>BIFROST</a:t>
                      </a:r>
                      <a:endParaRPr lang="en-GB" sz="2800" b="0" i="0" u="none" strike="noStrike">
                        <a:effectLst/>
                        <a:latin typeface="Arial" panose="020B0604020202020204" pitchFamily="34" charset="0"/>
                      </a:endParaRPr>
                    </a:p>
                  </a:txBody>
                  <a:tcPr marL="98852" marR="98852" marT="98852" marB="9885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buNone/>
                      </a:pPr>
                      <a:r>
                        <a:rPr lang="en-GB" sz="1600" b="1" i="0" u="none" strike="noStrike" kern="100">
                          <a:effectLst/>
                          <a:latin typeface="Aptos" panose="020B0004020202020204" pitchFamily="34" charset="0"/>
                          <a:ea typeface="Times New Roman" panose="02020603050405020304" pitchFamily="18" charset="0"/>
                          <a:cs typeface="Aptos" panose="020B0004020202020204" pitchFamily="34" charset="0"/>
                        </a:rPr>
                        <a:t>BIFROST gains</a:t>
                      </a:r>
                      <a:endParaRPr lang="en-GB" sz="2800" b="0" i="0" u="none" strike="noStrike">
                        <a:effectLst/>
                        <a:latin typeface="Arial" panose="020B0604020202020204" pitchFamily="34" charset="0"/>
                      </a:endParaRPr>
                    </a:p>
                  </a:txBody>
                  <a:tcPr marL="106761" marR="106761" marT="148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2828703"/>
                  </a:ext>
                </a:extLst>
              </a:tr>
              <a:tr h="491955">
                <a:tc>
                  <a:txBody>
                    <a:bodyPr/>
                    <a:lstStyle/>
                    <a:p>
                      <a:pPr marL="0" marR="0" algn="l" fontAlgn="t">
                        <a:lnSpc>
                          <a:spcPct val="115000"/>
                        </a:lnSpc>
                        <a:buNone/>
                      </a:pPr>
                      <a:r>
                        <a:rPr lang="en-GB" sz="2000" b="1" i="0" u="none" strike="noStrike" kern="1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Flux</a:t>
                      </a:r>
                      <a:endParaRPr lang="en-GB" sz="1600" b="1" i="0" u="none" strike="noStrike" dirty="0">
                        <a:solidFill>
                          <a:srgbClr val="FF0000"/>
                        </a:solidFill>
                        <a:effectLst/>
                        <a:latin typeface="Arial" panose="020B0604020202020204" pitchFamily="34" charset="0"/>
                      </a:endParaRPr>
                    </a:p>
                  </a:txBody>
                  <a:tcPr marL="98852" marR="98852" marT="98852" marB="9885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buNone/>
                      </a:pPr>
                      <a:r>
                        <a:rPr lang="en-GB" sz="1600" b="0" i="0" u="none" strike="noStrike" kern="100" dirty="0">
                          <a:effectLst/>
                          <a:latin typeface="Aptos" panose="020B0004020202020204" pitchFamily="34" charset="0"/>
                          <a:ea typeface="Times New Roman" panose="02020603050405020304" pitchFamily="18" charset="0"/>
                          <a:cs typeface="Aptos" panose="020B0004020202020204" pitchFamily="34" charset="0"/>
                        </a:rPr>
                        <a:t>2x10</a:t>
                      </a:r>
                      <a:r>
                        <a:rPr lang="en-GB" sz="1600" b="0" i="0" u="none" strike="noStrike" kern="100" baseline="30000" dirty="0">
                          <a:effectLst/>
                          <a:latin typeface="Aptos" panose="020B0004020202020204" pitchFamily="34" charset="0"/>
                          <a:ea typeface="Times New Roman" panose="02020603050405020304" pitchFamily="18" charset="0"/>
                          <a:cs typeface="Aptos" panose="020B0004020202020204" pitchFamily="34" charset="0"/>
                        </a:rPr>
                        <a:t>7</a:t>
                      </a:r>
                      <a:r>
                        <a:rPr lang="en-GB" sz="1600" b="0" i="0" u="none" strike="noStrike" kern="100" dirty="0">
                          <a:effectLst/>
                          <a:latin typeface="Aptos" panose="020B0004020202020204" pitchFamily="34" charset="0"/>
                          <a:ea typeface="Times New Roman" panose="02020603050405020304" pitchFamily="18" charset="0"/>
                          <a:cs typeface="Aptos" panose="020B0004020202020204" pitchFamily="34" charset="0"/>
                        </a:rPr>
                        <a:t> n/s/cm</a:t>
                      </a:r>
                      <a:r>
                        <a:rPr lang="en-GB" sz="1600" b="0" i="0" u="none" strike="noStrike" kern="100" baseline="30000" dirty="0">
                          <a:effectLst/>
                          <a:latin typeface="Aptos" panose="020B0004020202020204" pitchFamily="34" charset="0"/>
                          <a:ea typeface="Times New Roman" panose="02020603050405020304" pitchFamily="18" charset="0"/>
                          <a:cs typeface="Aptos" panose="020B0004020202020204" pitchFamily="34" charset="0"/>
                        </a:rPr>
                        <a:t>2</a:t>
                      </a:r>
                      <a:endParaRPr lang="en-GB" sz="1600" b="0" i="0" u="none" strike="noStrike" dirty="0">
                        <a:effectLst/>
                        <a:latin typeface="Arial" panose="020B0604020202020204" pitchFamily="34" charset="0"/>
                      </a:endParaRPr>
                    </a:p>
                  </a:txBody>
                  <a:tcPr marL="98852" marR="98852" marT="98852" marB="9885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buNone/>
                      </a:pPr>
                      <a:r>
                        <a:rPr lang="en-GB" sz="1600" b="0" i="0" u="none" strike="noStrike" kern="100">
                          <a:effectLst/>
                          <a:latin typeface="Aptos" panose="020B0004020202020204" pitchFamily="34" charset="0"/>
                          <a:ea typeface="Times New Roman" panose="02020603050405020304" pitchFamily="18" charset="0"/>
                          <a:cs typeface="Aptos" panose="020B0004020202020204" pitchFamily="34" charset="0"/>
                        </a:rPr>
                        <a:t>6x10</a:t>
                      </a:r>
                      <a:r>
                        <a:rPr lang="en-GB" sz="1600" b="0" i="0" u="none" strike="noStrike" kern="100" baseline="30000">
                          <a:effectLst/>
                          <a:latin typeface="Aptos" panose="020B0004020202020204" pitchFamily="34" charset="0"/>
                          <a:ea typeface="Times New Roman" panose="02020603050405020304" pitchFamily="18" charset="0"/>
                          <a:cs typeface="Aptos" panose="020B0004020202020204" pitchFamily="34" charset="0"/>
                        </a:rPr>
                        <a:t>9</a:t>
                      </a:r>
                      <a:r>
                        <a:rPr lang="en-GB" sz="1600" b="0" i="0" u="none" strike="noStrike" kern="100">
                          <a:effectLst/>
                          <a:latin typeface="Aptos" panose="020B0004020202020204" pitchFamily="34" charset="0"/>
                          <a:ea typeface="Times New Roman" panose="02020603050405020304" pitchFamily="18" charset="0"/>
                          <a:cs typeface="Aptos" panose="020B0004020202020204" pitchFamily="34" charset="0"/>
                        </a:rPr>
                        <a:t> n/s/cm</a:t>
                      </a:r>
                      <a:r>
                        <a:rPr lang="en-GB" sz="1600" b="0" i="0" u="none" strike="noStrike" kern="100" baseline="30000">
                          <a:effectLst/>
                          <a:latin typeface="Aptos" panose="020B0004020202020204" pitchFamily="34" charset="0"/>
                          <a:ea typeface="Times New Roman" panose="02020603050405020304" pitchFamily="18" charset="0"/>
                          <a:cs typeface="Aptos" panose="020B0004020202020204" pitchFamily="34" charset="0"/>
                        </a:rPr>
                        <a:t>2</a:t>
                      </a:r>
                      <a:endParaRPr lang="en-GB" sz="1600" b="0" i="0" u="none" strike="noStrike">
                        <a:effectLst/>
                        <a:latin typeface="Arial" panose="020B0604020202020204" pitchFamily="34" charset="0"/>
                      </a:endParaRPr>
                    </a:p>
                  </a:txBody>
                  <a:tcPr marL="98852" marR="98852" marT="98852" marB="9885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buNone/>
                      </a:pPr>
                      <a:r>
                        <a:rPr lang="en-GB" sz="2000" b="1" i="0" u="none" strike="noStrike" kern="100" dirty="0">
                          <a:effectLst/>
                          <a:latin typeface="Aptos" panose="020B0004020202020204" pitchFamily="34" charset="0"/>
                          <a:ea typeface="Times New Roman" panose="02020603050405020304" pitchFamily="18" charset="0"/>
                          <a:cs typeface="Aptos" panose="020B0004020202020204" pitchFamily="34" charset="0"/>
                        </a:rPr>
                        <a:t>300</a:t>
                      </a:r>
                      <a:endParaRPr lang="en-GB" sz="1600" b="1" i="0" u="none" strike="noStrike" dirty="0">
                        <a:effectLst/>
                        <a:latin typeface="Arial" panose="020B0604020202020204" pitchFamily="34" charset="0"/>
                      </a:endParaRPr>
                    </a:p>
                  </a:txBody>
                  <a:tcPr marL="106761" marR="106761" marT="148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8240958"/>
                  </a:ext>
                </a:extLst>
              </a:tr>
              <a:tr h="491955">
                <a:tc>
                  <a:txBody>
                    <a:bodyPr/>
                    <a:lstStyle/>
                    <a:p>
                      <a:pPr marL="0" marR="0" algn="l" fontAlgn="t">
                        <a:lnSpc>
                          <a:spcPct val="115000"/>
                        </a:lnSpc>
                        <a:buNone/>
                      </a:pPr>
                      <a:r>
                        <a:rPr lang="en-GB" sz="1600" b="0" i="0" u="none" strike="noStrike" kern="100" dirty="0">
                          <a:effectLst/>
                          <a:latin typeface="Aptos" panose="020B0004020202020204" pitchFamily="34" charset="0"/>
                          <a:ea typeface="Times New Roman" panose="02020603050405020304" pitchFamily="18" charset="0"/>
                          <a:cs typeface="Aptos" panose="020B0004020202020204" pitchFamily="34" charset="0"/>
                        </a:rPr>
                        <a:t>@ 4meV </a:t>
                      </a:r>
                      <a:endParaRPr lang="en-GB" sz="1600" b="0" i="0" u="none" strike="noStrike" dirty="0">
                        <a:effectLst/>
                        <a:latin typeface="Arial" panose="020B0604020202020204" pitchFamily="34" charset="0"/>
                      </a:endParaRPr>
                    </a:p>
                  </a:txBody>
                  <a:tcPr marL="98852" marR="98852" marT="98852" marB="9885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buNone/>
                      </a:pPr>
                      <a:r>
                        <a:rPr lang="en-GB" sz="1600" b="0" i="0" u="none" strike="noStrike" kern="100" dirty="0">
                          <a:effectLst/>
                          <a:latin typeface="Aptos" panose="020B0004020202020204" pitchFamily="34" charset="0"/>
                          <a:ea typeface="Times New Roman" panose="02020603050405020304" pitchFamily="18" charset="0"/>
                          <a:cs typeface="Aptos" panose="020B0004020202020204" pitchFamily="34" charset="0"/>
                        </a:rPr>
                        <a:t>6.5x10</a:t>
                      </a:r>
                      <a:r>
                        <a:rPr lang="en-GB" sz="1600" b="0" i="0" u="none" strike="noStrike" kern="100" baseline="30000" dirty="0">
                          <a:effectLst/>
                          <a:latin typeface="Aptos" panose="020B0004020202020204" pitchFamily="34" charset="0"/>
                          <a:ea typeface="Times New Roman" panose="02020603050405020304" pitchFamily="18" charset="0"/>
                          <a:cs typeface="Aptos" panose="020B0004020202020204" pitchFamily="34" charset="0"/>
                        </a:rPr>
                        <a:t>-4 </a:t>
                      </a:r>
                      <a:r>
                        <a:rPr lang="en-GB" sz="1600" b="0" i="0" u="none" strike="noStrike" kern="100" baseline="0" dirty="0">
                          <a:effectLst/>
                          <a:latin typeface="Aptos" panose="020B0004020202020204" pitchFamily="34" charset="0"/>
                          <a:ea typeface="Times New Roman" panose="02020603050405020304" pitchFamily="18" charset="0"/>
                          <a:cs typeface="Aptos" panose="020B0004020202020204" pitchFamily="34" charset="0"/>
                        </a:rPr>
                        <a:t> </a:t>
                      </a:r>
                      <a:r>
                        <a:rPr lang="en-GB" sz="1600" b="0" i="0" u="none" strike="noStrike" kern="100" dirty="0">
                          <a:effectLst/>
                          <a:latin typeface="Aptos" panose="020B0004020202020204" pitchFamily="34" charset="0"/>
                          <a:ea typeface="Times New Roman" panose="02020603050405020304" pitchFamily="18" charset="0"/>
                          <a:cs typeface="Aptos" panose="020B0004020202020204" pitchFamily="34" charset="0"/>
                        </a:rPr>
                        <a:t>n/s</a:t>
                      </a:r>
                      <a:endParaRPr lang="en-GB" sz="1600" b="0" i="0" u="none" strike="noStrike" dirty="0">
                        <a:effectLst/>
                        <a:latin typeface="Arial" panose="020B0604020202020204" pitchFamily="34" charset="0"/>
                      </a:endParaRPr>
                    </a:p>
                  </a:txBody>
                  <a:tcPr marL="98852" marR="98852" marT="98852" marB="9885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buNone/>
                      </a:pPr>
                      <a:r>
                        <a:rPr lang="en-GB" sz="1600" b="0" i="0" u="none" strike="noStrike" kern="100" dirty="0">
                          <a:effectLst/>
                          <a:latin typeface="Aptos" panose="020B0004020202020204" pitchFamily="34" charset="0"/>
                          <a:ea typeface="Times New Roman" panose="02020603050405020304" pitchFamily="18" charset="0"/>
                          <a:cs typeface="Aptos" panose="020B0004020202020204" pitchFamily="34" charset="0"/>
                        </a:rPr>
                        <a:t>0.12 n/s</a:t>
                      </a:r>
                      <a:endParaRPr lang="en-GB" sz="1600" b="0" i="0" u="none" strike="noStrike" dirty="0">
                        <a:effectLst/>
                        <a:latin typeface="Arial" panose="020B0604020202020204" pitchFamily="34" charset="0"/>
                      </a:endParaRPr>
                    </a:p>
                  </a:txBody>
                  <a:tcPr marL="98852" marR="98852" marT="98852" marB="9885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buNone/>
                      </a:pPr>
                      <a:r>
                        <a:rPr lang="en-GB" sz="1600" b="0" i="0" u="none" strike="noStrike" kern="100" dirty="0">
                          <a:effectLst/>
                          <a:latin typeface="Aptos" panose="020B0004020202020204" pitchFamily="34" charset="0"/>
                          <a:ea typeface="Times New Roman" panose="02020603050405020304" pitchFamily="18" charset="0"/>
                          <a:cs typeface="Aptos" panose="020B0004020202020204" pitchFamily="34" charset="0"/>
                        </a:rPr>
                        <a:t>184</a:t>
                      </a:r>
                      <a:endParaRPr lang="en-GB" sz="1600" b="0" i="0" u="none" strike="noStrike" dirty="0">
                        <a:effectLst/>
                        <a:latin typeface="Arial" panose="020B0604020202020204" pitchFamily="34" charset="0"/>
                      </a:endParaRPr>
                    </a:p>
                  </a:txBody>
                  <a:tcPr marL="106761" marR="106761" marT="148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9750253"/>
                  </a:ext>
                </a:extLst>
              </a:tr>
              <a:tr h="780486">
                <a:tc>
                  <a:txBody>
                    <a:bodyPr/>
                    <a:lstStyle/>
                    <a:p>
                      <a:pPr marL="0" marR="0" algn="l" fontAlgn="t">
                        <a:lnSpc>
                          <a:spcPct val="115000"/>
                        </a:lnSpc>
                        <a:buNone/>
                      </a:pPr>
                      <a:r>
                        <a:rPr lang="en-GB" sz="2000" b="0" i="0" u="none" strike="noStrike" kern="100" dirty="0">
                          <a:solidFill>
                            <a:schemeClr val="tx1"/>
                          </a:solidFill>
                          <a:effectLst/>
                          <a:latin typeface="Aptos" panose="020B0004020202020204" pitchFamily="34" charset="0"/>
                          <a:ea typeface="Times New Roman" panose="02020603050405020304" pitchFamily="18" charset="0"/>
                          <a:cs typeface="Aptos" panose="020B0004020202020204" pitchFamily="34" charset="0"/>
                        </a:rPr>
                        <a:t>Total analyser area</a:t>
                      </a:r>
                      <a:endParaRPr lang="en-GB" sz="2000" b="0" i="0" u="none" strike="noStrike" dirty="0">
                        <a:solidFill>
                          <a:schemeClr val="tx1"/>
                        </a:solidFill>
                        <a:effectLst/>
                        <a:latin typeface="Arial" panose="020B0604020202020204" pitchFamily="34" charset="0"/>
                      </a:endParaRPr>
                    </a:p>
                  </a:txBody>
                  <a:tcPr marL="98852" marR="98852" marT="98852" marB="9885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algn="ctr" fontAlgn="t">
                        <a:lnSpc>
                          <a:spcPct val="115000"/>
                        </a:lnSpc>
                        <a:buNone/>
                      </a:pPr>
                      <a:r>
                        <a:rPr lang="en-GB" sz="1600" b="0" i="0" u="none" strike="noStrike" kern="1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0.147 m</a:t>
                      </a:r>
                      <a:r>
                        <a:rPr lang="en-GB" sz="1600" b="0" i="0" u="none" strike="noStrike" kern="100" baseline="30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2</a:t>
                      </a:r>
                      <a:endParaRPr lang="en-GB" sz="1600" b="0" i="0" u="none" strike="noStrike" baseline="30000" dirty="0">
                        <a:effectLst/>
                        <a:latin typeface="Arial" panose="020B0604020202020204" pitchFamily="34" charset="0"/>
                      </a:endParaRPr>
                    </a:p>
                  </a:txBody>
                  <a:tcPr marL="98852" marR="98852" marT="98852" marB="9885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fontAlgn="t">
                        <a:lnSpc>
                          <a:spcPct val="115000"/>
                        </a:lnSpc>
                        <a:buNone/>
                      </a:pPr>
                      <a:r>
                        <a:rPr lang="en-GB" sz="1600" b="0" i="0" u="none" strike="noStrike" kern="1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0.192 m</a:t>
                      </a:r>
                      <a:r>
                        <a:rPr lang="en-GB" sz="1600" b="0" i="0" u="none" strike="noStrike" kern="100" baseline="30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2</a:t>
                      </a:r>
                      <a:endParaRPr lang="en-GB" sz="1600" b="0" i="0" u="none" strike="noStrike" baseline="30000" dirty="0">
                        <a:effectLst/>
                        <a:latin typeface="Arial" panose="020B0604020202020204" pitchFamily="34" charset="0"/>
                      </a:endParaRPr>
                    </a:p>
                  </a:txBody>
                  <a:tcPr marL="98852" marR="98852" marT="98852" marB="9885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fontAlgn="t">
                        <a:lnSpc>
                          <a:spcPct val="115000"/>
                        </a:lnSpc>
                        <a:buNone/>
                      </a:pPr>
                      <a:r>
                        <a:rPr lang="en-GB" sz="1600" b="0" i="0" u="none" strike="noStrike" kern="1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1.31</a:t>
                      </a:r>
                      <a:endParaRPr lang="en-GB" sz="1600" b="0" i="0" u="none" strike="noStrike" dirty="0">
                        <a:effectLst/>
                        <a:latin typeface="Arial" panose="020B0604020202020204" pitchFamily="34" charset="0"/>
                      </a:endParaRPr>
                    </a:p>
                  </a:txBody>
                  <a:tcPr marL="106761" marR="106761" marT="148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04641569"/>
                  </a:ext>
                </a:extLst>
              </a:tr>
              <a:tr h="1069016">
                <a:tc>
                  <a:txBody>
                    <a:bodyPr/>
                    <a:lstStyle/>
                    <a:p>
                      <a:pPr marL="0" marR="0" lvl="0" indent="0" algn="l" defTabSz="914400" eaLnBrk="1" fontAlgn="t" latinLnBrk="0" hangingPunct="1">
                        <a:lnSpc>
                          <a:spcPct val="115000"/>
                        </a:lnSpc>
                        <a:spcBef>
                          <a:spcPts val="0"/>
                        </a:spcBef>
                        <a:spcAft>
                          <a:spcPts val="0"/>
                        </a:spcAft>
                        <a:buClrTx/>
                        <a:buSzTx/>
                        <a:buFontTx/>
                        <a:buNone/>
                        <a:tabLst/>
                        <a:defRPr/>
                      </a:pPr>
                      <a:r>
                        <a:rPr lang="en-GB" sz="1800" b="1" i="0" u="none" strike="noStrike" kern="1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 4meV normalized</a:t>
                      </a:r>
                      <a:endParaRPr lang="en-GB" sz="1800" b="1" i="0" u="none" strike="noStrike" dirty="0">
                        <a:solidFill>
                          <a:srgbClr val="FF0000"/>
                        </a:solidFill>
                        <a:effectLst/>
                        <a:latin typeface="Arial" panose="020B0604020202020204" pitchFamily="34" charset="0"/>
                      </a:endParaRPr>
                    </a:p>
                  </a:txBody>
                  <a:tcPr marL="98852" marR="98852" marT="98852" marB="988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eaLnBrk="1" fontAlgn="t" latinLnBrk="0" hangingPunct="1">
                        <a:lnSpc>
                          <a:spcPct val="115000"/>
                        </a:lnSpc>
                        <a:spcBef>
                          <a:spcPts val="0"/>
                        </a:spcBef>
                        <a:spcAft>
                          <a:spcPts val="0"/>
                        </a:spcAft>
                        <a:buClrTx/>
                        <a:buSzTx/>
                        <a:buFontTx/>
                        <a:buNone/>
                        <a:tabLst/>
                        <a:defRPr/>
                      </a:pPr>
                      <a:r>
                        <a:rPr lang="en-GB" sz="1600" b="0" i="0" u="none" strike="noStrike" kern="100" dirty="0">
                          <a:effectLst/>
                          <a:latin typeface="Aptos" panose="020B0004020202020204" pitchFamily="34" charset="0"/>
                          <a:ea typeface="Times New Roman" panose="02020603050405020304" pitchFamily="18" charset="0"/>
                          <a:cs typeface="Aptos" panose="020B0004020202020204" pitchFamily="34" charset="0"/>
                        </a:rPr>
                        <a:t>44.2 x10</a:t>
                      </a:r>
                      <a:r>
                        <a:rPr lang="en-GB" sz="1600" b="0" i="0" u="none" strike="noStrike" kern="100" baseline="30000" dirty="0">
                          <a:effectLst/>
                          <a:latin typeface="Aptos" panose="020B0004020202020204" pitchFamily="34" charset="0"/>
                          <a:ea typeface="Times New Roman" panose="02020603050405020304" pitchFamily="18" charset="0"/>
                          <a:cs typeface="Aptos" panose="020B0004020202020204" pitchFamily="34" charset="0"/>
                        </a:rPr>
                        <a:t>-4 </a:t>
                      </a:r>
                      <a:r>
                        <a:rPr lang="en-GB" sz="1600" b="0" i="0" u="none" strike="noStrike" kern="100" dirty="0">
                          <a:effectLst/>
                          <a:latin typeface="Aptos" panose="020B0004020202020204" pitchFamily="34" charset="0"/>
                          <a:ea typeface="Times New Roman" panose="02020603050405020304" pitchFamily="18" charset="0"/>
                          <a:cs typeface="Aptos" panose="020B0004020202020204" pitchFamily="34" charset="0"/>
                        </a:rPr>
                        <a:t> n/s/</a:t>
                      </a:r>
                      <a:r>
                        <a:rPr lang="en-GB" sz="1600" b="0" i="0" u="none" strike="noStrike" kern="1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a:t>
                      </a:r>
                      <a:r>
                        <a:rPr lang="en-GB" sz="1600" b="0" i="0" u="none" strike="noStrike" kern="100" baseline="30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2</a:t>
                      </a:r>
                      <a:endParaRPr lang="en-GB" sz="1600" b="0" i="0" u="none" strike="noStrike" dirty="0">
                        <a:effectLst/>
                        <a:latin typeface="Arial" panose="020B0604020202020204" pitchFamily="34" charset="0"/>
                      </a:endParaRPr>
                    </a:p>
                    <a:p>
                      <a:pPr marL="0" marR="0" algn="ctr" fontAlgn="t">
                        <a:lnSpc>
                          <a:spcPct val="115000"/>
                        </a:lnSpc>
                        <a:buNone/>
                      </a:pPr>
                      <a:endParaRPr lang="en-GB" sz="1600" b="0" i="0" u="none" strike="noStrike" dirty="0">
                        <a:effectLst/>
                        <a:latin typeface="Arial" panose="020B0604020202020204" pitchFamily="34" charset="0"/>
                      </a:endParaRPr>
                    </a:p>
                  </a:txBody>
                  <a:tcPr marL="98852" marR="98852" marT="98852" marB="98852"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lvl="0" indent="0" algn="ctr" defTabSz="914400" eaLnBrk="1" fontAlgn="t" latinLnBrk="0" hangingPunct="1">
                        <a:lnSpc>
                          <a:spcPct val="115000"/>
                        </a:lnSpc>
                        <a:spcBef>
                          <a:spcPts val="0"/>
                        </a:spcBef>
                        <a:spcAft>
                          <a:spcPts val="0"/>
                        </a:spcAft>
                        <a:buClrTx/>
                        <a:buSzTx/>
                        <a:buFontTx/>
                        <a:buNone/>
                        <a:tabLst/>
                        <a:defRPr/>
                      </a:pPr>
                      <a:r>
                        <a:rPr lang="en-GB" sz="1600" b="0" i="0" u="none" strike="noStrike" kern="100" dirty="0">
                          <a:effectLst/>
                          <a:latin typeface="Aptos" panose="020B0004020202020204" pitchFamily="34" charset="0"/>
                          <a:ea typeface="Times New Roman" panose="02020603050405020304" pitchFamily="18" charset="0"/>
                          <a:cs typeface="Aptos" panose="020B0004020202020204" pitchFamily="34" charset="0"/>
                        </a:rPr>
                        <a:t>0.625 n/s/</a:t>
                      </a:r>
                      <a:r>
                        <a:rPr lang="en-GB" sz="1600" b="0" i="0" u="none" strike="noStrike" kern="1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a:t>
                      </a:r>
                      <a:r>
                        <a:rPr lang="en-GB" sz="1600" b="0" i="0" u="none" strike="noStrike" kern="100" baseline="30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2</a:t>
                      </a:r>
                      <a:endParaRPr lang="en-GB" sz="1600" b="0" i="0" u="none" strike="noStrike" dirty="0">
                        <a:effectLst/>
                        <a:latin typeface="Arial" panose="020B0604020202020204" pitchFamily="34" charset="0"/>
                      </a:endParaRPr>
                    </a:p>
                    <a:p>
                      <a:pPr marL="0" marR="0" algn="ctr" fontAlgn="t">
                        <a:lnSpc>
                          <a:spcPct val="115000"/>
                        </a:lnSpc>
                        <a:buNone/>
                      </a:pPr>
                      <a:endParaRPr lang="en-GB" sz="1600" b="0" i="0" u="none" strike="noStrike" dirty="0">
                        <a:effectLst/>
                        <a:latin typeface="Arial" panose="020B0604020202020204" pitchFamily="34" charset="0"/>
                      </a:endParaRPr>
                    </a:p>
                  </a:txBody>
                  <a:tcPr marL="98852" marR="98852" marT="98852" marB="9885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lvl="0" indent="0" algn="ctr" defTabSz="914400" eaLnBrk="1" fontAlgn="t" latinLnBrk="0" hangingPunct="1">
                        <a:lnSpc>
                          <a:spcPct val="115000"/>
                        </a:lnSpc>
                        <a:spcBef>
                          <a:spcPts val="0"/>
                        </a:spcBef>
                        <a:spcAft>
                          <a:spcPts val="0"/>
                        </a:spcAft>
                        <a:buClrTx/>
                        <a:buSzTx/>
                        <a:buFontTx/>
                        <a:buNone/>
                        <a:tabLst/>
                        <a:defRPr/>
                      </a:pPr>
                      <a:r>
                        <a:rPr lang="en-GB" sz="2000" b="1" i="0" u="none" strike="noStrike" kern="100" dirty="0">
                          <a:effectLst/>
                          <a:latin typeface="Aptos" panose="020B0004020202020204" pitchFamily="34" charset="0"/>
                          <a:ea typeface="Times New Roman" panose="02020603050405020304" pitchFamily="18" charset="0"/>
                          <a:cs typeface="Aptos" panose="020B0004020202020204" pitchFamily="34" charset="0"/>
                        </a:rPr>
                        <a:t>141</a:t>
                      </a:r>
                      <a:endParaRPr lang="en-GB" sz="1600" b="1" i="0" u="none" strike="noStrike" kern="100" dirty="0">
                        <a:effectLst/>
                        <a:latin typeface="Aptos" panose="020B0004020202020204" pitchFamily="34" charset="0"/>
                        <a:ea typeface="Times New Roman" panose="02020603050405020304" pitchFamily="18" charset="0"/>
                        <a:cs typeface="Aptos" panose="020B0004020202020204" pitchFamily="34" charset="0"/>
                      </a:endParaRPr>
                    </a:p>
                    <a:p>
                      <a:pPr marL="0" marR="0" algn="ctr" fontAlgn="t">
                        <a:lnSpc>
                          <a:spcPct val="115000"/>
                        </a:lnSpc>
                        <a:buNone/>
                      </a:pPr>
                      <a:endParaRPr lang="en-GB" sz="1600" b="0" i="0" u="none" strike="noStrike" dirty="0">
                        <a:effectLst/>
                        <a:latin typeface="Arial" panose="020B0604020202020204" pitchFamily="34" charset="0"/>
                      </a:endParaRPr>
                    </a:p>
                  </a:txBody>
                  <a:tcPr marL="106761" marR="106761" marT="148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86043070"/>
                  </a:ext>
                </a:extLst>
              </a:tr>
            </a:tbl>
          </a:graphicData>
        </a:graphic>
      </p:graphicFrame>
      <p:pic>
        <p:nvPicPr>
          <p:cNvPr id="7" name="Google Shape;579;g1ff99e452c2_0_89">
            <a:extLst>
              <a:ext uri="{FF2B5EF4-FFF2-40B4-BE49-F238E27FC236}">
                <a16:creationId xmlns:a16="http://schemas.microsoft.com/office/drawing/2014/main" id="{2D600D35-7323-7AAF-3D4E-F1A380D000D3}"/>
              </a:ext>
            </a:extLst>
          </p:cNvPr>
          <p:cNvPicPr preferRelativeResize="0"/>
          <p:nvPr/>
        </p:nvPicPr>
        <p:blipFill>
          <a:blip r:embed="rId3">
            <a:alphaModFix/>
          </a:blip>
          <a:stretch>
            <a:fillRect/>
          </a:stretch>
        </p:blipFill>
        <p:spPr>
          <a:xfrm>
            <a:off x="7452990" y="136525"/>
            <a:ext cx="4259766" cy="1738571"/>
          </a:xfrm>
          <a:prstGeom prst="rect">
            <a:avLst/>
          </a:prstGeom>
          <a:noFill/>
          <a:ln>
            <a:noFill/>
          </a:ln>
        </p:spPr>
      </p:pic>
      <p:sp>
        <p:nvSpPr>
          <p:cNvPr id="9" name="TextBox 8">
            <a:extLst>
              <a:ext uri="{FF2B5EF4-FFF2-40B4-BE49-F238E27FC236}">
                <a16:creationId xmlns:a16="http://schemas.microsoft.com/office/drawing/2014/main" id="{4E1C1A96-EE10-1478-65E1-2BBBAC8CFE07}"/>
              </a:ext>
            </a:extLst>
          </p:cNvPr>
          <p:cNvSpPr txBox="1"/>
          <p:nvPr/>
        </p:nvSpPr>
        <p:spPr>
          <a:xfrm>
            <a:off x="1253100" y="1777800"/>
            <a:ext cx="1683835" cy="369332"/>
          </a:xfrm>
          <a:prstGeom prst="rect">
            <a:avLst/>
          </a:prstGeom>
          <a:noFill/>
        </p:spPr>
        <p:txBody>
          <a:bodyPr wrap="square" rtlCol="0">
            <a:spAutoFit/>
          </a:bodyPr>
          <a:lstStyle/>
          <a:p>
            <a:r>
              <a:rPr lang="en-US" b="1" dirty="0"/>
              <a:t>FANTASTIC</a:t>
            </a:r>
          </a:p>
        </p:txBody>
      </p:sp>
      <p:pic>
        <p:nvPicPr>
          <p:cNvPr id="11" name="Picture 10" descr="A graph of a purple and yellow dotted object&#10;&#10;AI-generated content may be incorrect.">
            <a:extLst>
              <a:ext uri="{FF2B5EF4-FFF2-40B4-BE49-F238E27FC236}">
                <a16:creationId xmlns:a16="http://schemas.microsoft.com/office/drawing/2014/main" id="{5F392E9E-5590-B0D3-45F9-746E627DBEEE}"/>
              </a:ext>
            </a:extLst>
          </p:cNvPr>
          <p:cNvPicPr>
            <a:picLocks noChangeAspect="1"/>
          </p:cNvPicPr>
          <p:nvPr/>
        </p:nvPicPr>
        <p:blipFill>
          <a:blip r:embed="rId4"/>
          <a:stretch>
            <a:fillRect/>
          </a:stretch>
        </p:blipFill>
        <p:spPr>
          <a:xfrm>
            <a:off x="0" y="2064483"/>
            <a:ext cx="4752850" cy="3225148"/>
          </a:xfrm>
          <a:prstGeom prst="rect">
            <a:avLst/>
          </a:prstGeom>
        </p:spPr>
      </p:pic>
      <p:sp>
        <p:nvSpPr>
          <p:cNvPr id="12" name="Rectangle 11">
            <a:extLst>
              <a:ext uri="{FF2B5EF4-FFF2-40B4-BE49-F238E27FC236}">
                <a16:creationId xmlns:a16="http://schemas.microsoft.com/office/drawing/2014/main" id="{0CF0E65B-A7DB-6BB3-32E2-012530A20C8D}"/>
              </a:ext>
            </a:extLst>
          </p:cNvPr>
          <p:cNvSpPr/>
          <p:nvPr/>
        </p:nvSpPr>
        <p:spPr>
          <a:xfrm>
            <a:off x="2002420" y="3516060"/>
            <a:ext cx="1111170" cy="80129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79F2CF-DB16-688D-605C-552859A477D0}"/>
              </a:ext>
            </a:extLst>
          </p:cNvPr>
          <p:cNvSpPr txBox="1"/>
          <p:nvPr/>
        </p:nvSpPr>
        <p:spPr>
          <a:xfrm>
            <a:off x="497711" y="5289631"/>
            <a:ext cx="2870522" cy="923330"/>
          </a:xfrm>
          <a:prstGeom prst="rect">
            <a:avLst/>
          </a:prstGeom>
          <a:noFill/>
        </p:spPr>
        <p:txBody>
          <a:bodyPr wrap="square" rtlCol="0">
            <a:spAutoFit/>
          </a:bodyPr>
          <a:lstStyle/>
          <a:p>
            <a:r>
              <a:rPr lang="en-US" dirty="0"/>
              <a:t>Phonon simple – same configuration on both digital twins</a:t>
            </a:r>
          </a:p>
        </p:txBody>
      </p:sp>
    </p:spTree>
    <p:extLst>
      <p:ext uri="{BB962C8B-B14F-4D97-AF65-F5344CB8AC3E}">
        <p14:creationId xmlns:p14="http://schemas.microsoft.com/office/powerpoint/2010/main" val="193156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
                                        <p:tgtEl>
                                          <p:spTgt spid="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4201-4B2D-945E-69F0-8DB724FD3838}"/>
              </a:ext>
            </a:extLst>
          </p:cNvPr>
          <p:cNvSpPr>
            <a:spLocks noGrp="1"/>
          </p:cNvSpPr>
          <p:nvPr>
            <p:ph type="title"/>
          </p:nvPr>
        </p:nvSpPr>
        <p:spPr/>
        <p:txBody>
          <a:bodyPr/>
          <a:lstStyle/>
          <a:p>
            <a:r>
              <a:rPr lang="en-US" dirty="0"/>
              <a:t>Comparison with experimental measurements CAMEA@PSI</a:t>
            </a:r>
          </a:p>
        </p:txBody>
      </p:sp>
      <p:sp>
        <p:nvSpPr>
          <p:cNvPr id="4" name="Slide Number Placeholder 3">
            <a:extLst>
              <a:ext uri="{FF2B5EF4-FFF2-40B4-BE49-F238E27FC236}">
                <a16:creationId xmlns:a16="http://schemas.microsoft.com/office/drawing/2014/main" id="{A727AC20-6AFE-670A-88A5-8B3C723BA1DC}"/>
              </a:ext>
            </a:extLst>
          </p:cNvPr>
          <p:cNvSpPr>
            <a:spLocks noGrp="1"/>
          </p:cNvSpPr>
          <p:nvPr>
            <p:ph type="sldNum" sz="quarter" idx="12"/>
          </p:nvPr>
        </p:nvSpPr>
        <p:spPr/>
        <p:txBody>
          <a:bodyPr/>
          <a:lstStyle/>
          <a:p>
            <a:pPr>
              <a:defRPr/>
            </a:pPr>
            <a:fld id="{75F13DEF-92BD-604A-ACD7-BBF50C73AD62}" type="slidenum">
              <a:rPr lang="fr-FR" smtClean="0"/>
              <a:t>34</a:t>
            </a:fld>
            <a:endParaRPr lang="fr-FR"/>
          </a:p>
        </p:txBody>
      </p:sp>
      <p:grpSp>
        <p:nvGrpSpPr>
          <p:cNvPr id="17" name="Group 16">
            <a:extLst>
              <a:ext uri="{FF2B5EF4-FFF2-40B4-BE49-F238E27FC236}">
                <a16:creationId xmlns:a16="http://schemas.microsoft.com/office/drawing/2014/main" id="{8C062565-BD70-8A44-12E6-1CCD9E1753E1}"/>
              </a:ext>
            </a:extLst>
          </p:cNvPr>
          <p:cNvGrpSpPr/>
          <p:nvPr/>
        </p:nvGrpSpPr>
        <p:grpSpPr>
          <a:xfrm>
            <a:off x="1973749" y="1212662"/>
            <a:ext cx="2730075" cy="2766350"/>
            <a:chOff x="0" y="1215341"/>
            <a:chExt cx="2730075" cy="2766350"/>
          </a:xfrm>
        </p:grpSpPr>
        <p:grpSp>
          <p:nvGrpSpPr>
            <p:cNvPr id="11" name="Group 10">
              <a:extLst>
                <a:ext uri="{FF2B5EF4-FFF2-40B4-BE49-F238E27FC236}">
                  <a16:creationId xmlns:a16="http://schemas.microsoft.com/office/drawing/2014/main" id="{D7CD228C-B109-EFDF-A669-0DACC7FD9CD6}"/>
                </a:ext>
              </a:extLst>
            </p:cNvPr>
            <p:cNvGrpSpPr/>
            <p:nvPr/>
          </p:nvGrpSpPr>
          <p:grpSpPr>
            <a:xfrm>
              <a:off x="0" y="1215341"/>
              <a:ext cx="2730075" cy="2766350"/>
              <a:chOff x="180487" y="1851949"/>
              <a:chExt cx="2730075" cy="2766350"/>
            </a:xfrm>
          </p:grpSpPr>
          <p:pic>
            <p:nvPicPr>
              <p:cNvPr id="8" name="Picture 7" descr="A screen shot of a grid&#10;&#10;AI-generated content may be incorrect.">
                <a:extLst>
                  <a:ext uri="{FF2B5EF4-FFF2-40B4-BE49-F238E27FC236}">
                    <a16:creationId xmlns:a16="http://schemas.microsoft.com/office/drawing/2014/main" id="{A14C315E-89CC-6FAB-347D-BC0F43AE670E}"/>
                  </a:ext>
                </a:extLst>
              </p:cNvPr>
              <p:cNvPicPr>
                <a:picLocks noChangeAspect="1"/>
              </p:cNvPicPr>
              <p:nvPr/>
            </p:nvPicPr>
            <p:blipFill>
              <a:blip r:embed="rId2"/>
              <a:srcRect t="16027" b="12805"/>
              <a:stretch>
                <a:fillRect/>
              </a:stretch>
            </p:blipFill>
            <p:spPr>
              <a:xfrm>
                <a:off x="180487" y="1851949"/>
                <a:ext cx="2730075" cy="2766350"/>
              </a:xfrm>
              <a:prstGeom prst="rect">
                <a:avLst/>
              </a:prstGeom>
            </p:spPr>
          </p:pic>
          <p:sp>
            <p:nvSpPr>
              <p:cNvPr id="9" name="TextBox 8">
                <a:extLst>
                  <a:ext uri="{FF2B5EF4-FFF2-40B4-BE49-F238E27FC236}">
                    <a16:creationId xmlns:a16="http://schemas.microsoft.com/office/drawing/2014/main" id="{34ACC741-E110-E554-512F-2E120A7FB8B8}"/>
                  </a:ext>
                </a:extLst>
              </p:cNvPr>
              <p:cNvSpPr txBox="1"/>
              <p:nvPr/>
            </p:nvSpPr>
            <p:spPr>
              <a:xfrm>
                <a:off x="703606" y="2016888"/>
                <a:ext cx="1683835" cy="369332"/>
              </a:xfrm>
              <a:prstGeom prst="rect">
                <a:avLst/>
              </a:prstGeom>
              <a:noFill/>
            </p:spPr>
            <p:txBody>
              <a:bodyPr wrap="square" rtlCol="0">
                <a:spAutoFit/>
              </a:bodyPr>
              <a:lstStyle/>
              <a:p>
                <a:r>
                  <a:rPr lang="en-US" b="1" dirty="0"/>
                  <a:t>CAMEA</a:t>
                </a:r>
              </a:p>
            </p:txBody>
          </p:sp>
        </p:grpSp>
        <p:sp>
          <p:nvSpPr>
            <p:cNvPr id="16" name="Rectangle 15">
              <a:extLst>
                <a:ext uri="{FF2B5EF4-FFF2-40B4-BE49-F238E27FC236}">
                  <a16:creationId xmlns:a16="http://schemas.microsoft.com/office/drawing/2014/main" id="{15EE091C-D8C5-4092-8A66-52A21528C560}"/>
                </a:ext>
              </a:extLst>
            </p:cNvPr>
            <p:cNvSpPr/>
            <p:nvPr/>
          </p:nvSpPr>
          <p:spPr>
            <a:xfrm>
              <a:off x="748619" y="2439889"/>
              <a:ext cx="478297" cy="63897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750DF8B0-00A0-6FAC-7BFE-C342B1924E5F}"/>
              </a:ext>
            </a:extLst>
          </p:cNvPr>
          <p:cNvGrpSpPr/>
          <p:nvPr/>
        </p:nvGrpSpPr>
        <p:grpSpPr>
          <a:xfrm>
            <a:off x="5150734" y="1079307"/>
            <a:ext cx="4027990" cy="2906271"/>
            <a:chOff x="231494" y="4302874"/>
            <a:chExt cx="3256591" cy="2349692"/>
          </a:xfrm>
        </p:grpSpPr>
        <p:grpSp>
          <p:nvGrpSpPr>
            <p:cNvPr id="15" name="Group 14">
              <a:extLst>
                <a:ext uri="{FF2B5EF4-FFF2-40B4-BE49-F238E27FC236}">
                  <a16:creationId xmlns:a16="http://schemas.microsoft.com/office/drawing/2014/main" id="{5D36C0BC-4AE4-612C-2FD4-5B719ACC593D}"/>
                </a:ext>
              </a:extLst>
            </p:cNvPr>
            <p:cNvGrpSpPr/>
            <p:nvPr/>
          </p:nvGrpSpPr>
          <p:grpSpPr>
            <a:xfrm>
              <a:off x="231494" y="4302874"/>
              <a:ext cx="3256591" cy="2349692"/>
              <a:chOff x="231494" y="4302874"/>
              <a:chExt cx="3256591" cy="2349692"/>
            </a:xfrm>
          </p:grpSpPr>
          <p:pic>
            <p:nvPicPr>
              <p:cNvPr id="13" name="Picture 12" descr="A purple and green dotted shape&#10;&#10;AI-generated content may be incorrect.">
                <a:extLst>
                  <a:ext uri="{FF2B5EF4-FFF2-40B4-BE49-F238E27FC236}">
                    <a16:creationId xmlns:a16="http://schemas.microsoft.com/office/drawing/2014/main" id="{6578B8FA-E5D9-96EA-D51D-8C41C39E8C9A}"/>
                  </a:ext>
                </a:extLst>
              </p:cNvPr>
              <p:cNvPicPr>
                <a:picLocks noChangeAspect="1"/>
              </p:cNvPicPr>
              <p:nvPr/>
            </p:nvPicPr>
            <p:blipFill>
              <a:blip r:embed="rId3"/>
              <a:stretch>
                <a:fillRect/>
              </a:stretch>
            </p:blipFill>
            <p:spPr>
              <a:xfrm>
                <a:off x="231494" y="4302874"/>
                <a:ext cx="3256591" cy="2349692"/>
              </a:xfrm>
              <a:prstGeom prst="rect">
                <a:avLst/>
              </a:prstGeom>
            </p:spPr>
          </p:pic>
          <p:sp>
            <p:nvSpPr>
              <p:cNvPr id="14" name="TextBox 13">
                <a:extLst>
                  <a:ext uri="{FF2B5EF4-FFF2-40B4-BE49-F238E27FC236}">
                    <a16:creationId xmlns:a16="http://schemas.microsoft.com/office/drawing/2014/main" id="{A1C97962-B270-C87A-41A3-3B7B85001866}"/>
                  </a:ext>
                </a:extLst>
              </p:cNvPr>
              <p:cNvSpPr txBox="1"/>
              <p:nvPr/>
            </p:nvSpPr>
            <p:spPr>
              <a:xfrm>
                <a:off x="1716088" y="4361561"/>
                <a:ext cx="1683835" cy="369332"/>
              </a:xfrm>
              <a:prstGeom prst="rect">
                <a:avLst/>
              </a:prstGeom>
              <a:noFill/>
            </p:spPr>
            <p:txBody>
              <a:bodyPr wrap="square" rtlCol="0">
                <a:spAutoFit/>
              </a:bodyPr>
              <a:lstStyle/>
              <a:p>
                <a:r>
                  <a:rPr lang="en-US" b="1" dirty="0"/>
                  <a:t>FANTASTIC</a:t>
                </a:r>
              </a:p>
            </p:txBody>
          </p:sp>
        </p:grpSp>
        <p:sp>
          <p:nvSpPr>
            <p:cNvPr id="18" name="Rectangle 17">
              <a:extLst>
                <a:ext uri="{FF2B5EF4-FFF2-40B4-BE49-F238E27FC236}">
                  <a16:creationId xmlns:a16="http://schemas.microsoft.com/office/drawing/2014/main" id="{C93B2CCC-1BA2-3944-FDEE-79799AEAC83B}"/>
                </a:ext>
              </a:extLst>
            </p:cNvPr>
            <p:cNvSpPr/>
            <p:nvPr/>
          </p:nvSpPr>
          <p:spPr>
            <a:xfrm>
              <a:off x="1909932" y="5444321"/>
              <a:ext cx="594044" cy="49481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6F699842-271D-E37E-AA19-FC4C7FE4782E}"/>
              </a:ext>
            </a:extLst>
          </p:cNvPr>
          <p:cNvSpPr txBox="1"/>
          <p:nvPr/>
        </p:nvSpPr>
        <p:spPr>
          <a:xfrm>
            <a:off x="2937029" y="4292798"/>
            <a:ext cx="6523963" cy="2308324"/>
          </a:xfrm>
          <a:prstGeom prst="rect">
            <a:avLst/>
          </a:prstGeom>
          <a:noFill/>
        </p:spPr>
        <p:txBody>
          <a:bodyPr wrap="square" rtlCol="0">
            <a:spAutoFit/>
          </a:bodyPr>
          <a:lstStyle/>
          <a:p>
            <a:pPr marL="285750" indent="-285750">
              <a:buFont typeface="Wingdings" pitchFamily="2" charset="2"/>
              <a:buChar char="è"/>
            </a:pPr>
            <a:r>
              <a:rPr lang="en-US" dirty="0"/>
              <a:t>MnF2 experimental measurements on CAMEA (Jakob Lass)</a:t>
            </a:r>
          </a:p>
          <a:p>
            <a:pPr marL="285750" indent="-285750">
              <a:buFont typeface="Wingdings" pitchFamily="2" charset="2"/>
              <a:buChar char="è"/>
            </a:pPr>
            <a:r>
              <a:rPr lang="en-US" dirty="0" err="1"/>
              <a:t>SpinWave_BCO</a:t>
            </a:r>
            <a:r>
              <a:rPr lang="en-US" dirty="0"/>
              <a:t> sample </a:t>
            </a:r>
          </a:p>
          <a:p>
            <a:r>
              <a:rPr lang="en-US" sz="1200" dirty="0"/>
              <a:t>(Accurate simulations of magnetic excitations in the</a:t>
            </a:r>
          </a:p>
          <a:p>
            <a:r>
              <a:rPr lang="en-US" sz="1200" dirty="0"/>
              <a:t>neutron simulation package </a:t>
            </a:r>
            <a:r>
              <a:rPr lang="en-US" sz="1200" dirty="0" err="1"/>
              <a:t>McStas</a:t>
            </a:r>
            <a:r>
              <a:rPr lang="en-US" sz="1200" dirty="0"/>
              <a:t> - Silas B. Schack)</a:t>
            </a:r>
          </a:p>
          <a:p>
            <a:endParaRPr lang="en-US" sz="1200" dirty="0"/>
          </a:p>
          <a:p>
            <a:pPr marL="171450" indent="-171450">
              <a:buFont typeface="Arial" panose="020B0604020202020204" pitchFamily="34" charset="0"/>
              <a:buChar char="•"/>
            </a:pPr>
            <a:r>
              <a:rPr lang="en-US" dirty="0"/>
              <a:t>Ring at </a:t>
            </a:r>
            <a:r>
              <a:rPr lang="en-US" dirty="0" err="1"/>
              <a:t>hw</a:t>
            </a:r>
            <a:r>
              <a:rPr lang="en-US" dirty="0"/>
              <a:t>=3,5 </a:t>
            </a:r>
            <a:r>
              <a:rPr lang="en-US" dirty="0" err="1"/>
              <a:t>meV</a:t>
            </a:r>
            <a:r>
              <a:rPr lang="en-US" dirty="0"/>
              <a:t>  on CAMEA: 1.68 n/sec</a:t>
            </a:r>
          </a:p>
          <a:p>
            <a:pPr marL="171450" indent="-171450">
              <a:buFont typeface="Arial" panose="020B0604020202020204" pitchFamily="34" charset="0"/>
              <a:buChar char="•"/>
            </a:pPr>
            <a:r>
              <a:rPr lang="en-US" dirty="0"/>
              <a:t>Ring at </a:t>
            </a:r>
            <a:r>
              <a:rPr lang="en-US" dirty="0" err="1"/>
              <a:t>hw</a:t>
            </a:r>
            <a:r>
              <a:rPr lang="en-US" dirty="0"/>
              <a:t>=3,5 </a:t>
            </a:r>
            <a:r>
              <a:rPr lang="en-US" dirty="0" err="1"/>
              <a:t>meV</a:t>
            </a:r>
            <a:r>
              <a:rPr lang="en-US" dirty="0"/>
              <a:t>  on FANTASTIC: 0.79  n/sec</a:t>
            </a:r>
          </a:p>
          <a:p>
            <a:pPr marL="171450" indent="-171450">
              <a:buFont typeface="Arial" panose="020B0604020202020204" pitchFamily="34" charset="0"/>
              <a:buChar char="•"/>
            </a:pPr>
            <a:r>
              <a:rPr lang="en-US" dirty="0"/>
              <a:t>CAMEA 53% more flux</a:t>
            </a:r>
          </a:p>
          <a:p>
            <a:pPr marL="285750" indent="-285750">
              <a:buFont typeface="Wingdings" pitchFamily="2" charset="2"/>
              <a:buChar char="è"/>
            </a:pPr>
            <a:endParaRPr lang="en-US" dirty="0"/>
          </a:p>
        </p:txBody>
      </p:sp>
    </p:spTree>
    <p:extLst>
      <p:ext uri="{BB962C8B-B14F-4D97-AF65-F5344CB8AC3E}">
        <p14:creationId xmlns:p14="http://schemas.microsoft.com/office/powerpoint/2010/main" val="331824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4C62-A616-B7C6-0D55-856A8224E443}"/>
              </a:ext>
            </a:extLst>
          </p:cNvPr>
          <p:cNvSpPr>
            <a:spLocks noGrp="1"/>
          </p:cNvSpPr>
          <p:nvPr>
            <p:ph type="title"/>
          </p:nvPr>
        </p:nvSpPr>
        <p:spPr>
          <a:xfrm>
            <a:off x="792712" y="-18920"/>
            <a:ext cx="9751826" cy="1281113"/>
          </a:xfrm>
        </p:spPr>
        <p:txBody>
          <a:bodyPr/>
          <a:lstStyle/>
          <a:p>
            <a:r>
              <a:rPr lang="en-US" dirty="0"/>
              <a:t>Comparison with experimental measurements IN8@ILL</a:t>
            </a:r>
          </a:p>
        </p:txBody>
      </p:sp>
      <p:sp>
        <p:nvSpPr>
          <p:cNvPr id="4" name="Slide Number Placeholder 3">
            <a:extLst>
              <a:ext uri="{FF2B5EF4-FFF2-40B4-BE49-F238E27FC236}">
                <a16:creationId xmlns:a16="http://schemas.microsoft.com/office/drawing/2014/main" id="{172001AB-6135-35B7-842F-DC42BC656DFC}"/>
              </a:ext>
            </a:extLst>
          </p:cNvPr>
          <p:cNvSpPr>
            <a:spLocks noGrp="1"/>
          </p:cNvSpPr>
          <p:nvPr>
            <p:ph type="sldNum" sz="quarter" idx="12"/>
          </p:nvPr>
        </p:nvSpPr>
        <p:spPr/>
        <p:txBody>
          <a:bodyPr/>
          <a:lstStyle/>
          <a:p>
            <a:pPr>
              <a:defRPr/>
            </a:pPr>
            <a:fld id="{75F13DEF-92BD-604A-ACD7-BBF50C73AD62}" type="slidenum">
              <a:rPr lang="fr-FR" smtClean="0"/>
              <a:t>35</a:t>
            </a:fld>
            <a:endParaRPr lang="fr-FR"/>
          </a:p>
        </p:txBody>
      </p:sp>
      <p:grpSp>
        <p:nvGrpSpPr>
          <p:cNvPr id="5" name="Group 4">
            <a:extLst>
              <a:ext uri="{FF2B5EF4-FFF2-40B4-BE49-F238E27FC236}">
                <a16:creationId xmlns:a16="http://schemas.microsoft.com/office/drawing/2014/main" id="{33F5D700-3697-454F-2710-1C76859B5514}"/>
              </a:ext>
            </a:extLst>
          </p:cNvPr>
          <p:cNvGrpSpPr/>
          <p:nvPr/>
        </p:nvGrpSpPr>
        <p:grpSpPr>
          <a:xfrm>
            <a:off x="918119" y="1048680"/>
            <a:ext cx="9912052" cy="2109962"/>
            <a:chOff x="820148" y="2599894"/>
            <a:chExt cx="9912052" cy="2109962"/>
          </a:xfrm>
        </p:grpSpPr>
        <p:grpSp>
          <p:nvGrpSpPr>
            <p:cNvPr id="6" name="Group 5">
              <a:extLst>
                <a:ext uri="{FF2B5EF4-FFF2-40B4-BE49-F238E27FC236}">
                  <a16:creationId xmlns:a16="http://schemas.microsoft.com/office/drawing/2014/main" id="{8616054E-DFB8-6786-5788-8A002F0B4540}"/>
                </a:ext>
              </a:extLst>
            </p:cNvPr>
            <p:cNvGrpSpPr/>
            <p:nvPr/>
          </p:nvGrpSpPr>
          <p:grpSpPr>
            <a:xfrm>
              <a:off x="820148" y="3898008"/>
              <a:ext cx="1335015" cy="811848"/>
              <a:chOff x="3015663" y="2722059"/>
              <a:chExt cx="1335015" cy="811848"/>
            </a:xfrm>
          </p:grpSpPr>
          <p:pic>
            <p:nvPicPr>
              <p:cNvPr id="25" name="Picture 2" descr="Accueil du site">
                <a:extLst>
                  <a:ext uri="{FF2B5EF4-FFF2-40B4-BE49-F238E27FC236}">
                    <a16:creationId xmlns:a16="http://schemas.microsoft.com/office/drawing/2014/main" id="{D7C0EA5A-C074-6A69-F58B-370D456ED1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695"/>
              <a:stretch>
                <a:fillRect/>
              </a:stretch>
            </p:blipFill>
            <p:spPr bwMode="auto">
              <a:xfrm>
                <a:off x="3015663" y="2722059"/>
                <a:ext cx="1279259" cy="7069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63FD852-10C4-40CB-9C9D-3F382FA4A56A}"/>
                  </a:ext>
                </a:extLst>
              </p:cNvPr>
              <p:cNvSpPr txBox="1"/>
              <p:nvPr/>
            </p:nvSpPr>
            <p:spPr>
              <a:xfrm>
                <a:off x="3271537" y="2949132"/>
                <a:ext cx="1079141" cy="584775"/>
              </a:xfrm>
              <a:prstGeom prst="rect">
                <a:avLst/>
              </a:prstGeom>
              <a:noFill/>
            </p:spPr>
            <p:txBody>
              <a:bodyPr wrap="square" rtlCol="0">
                <a:spAutoFit/>
              </a:bodyPr>
              <a:lstStyle/>
              <a:p>
                <a:r>
                  <a:rPr lang="en-US" sz="3200" b="1" dirty="0">
                    <a:solidFill>
                      <a:srgbClr val="FF0000"/>
                    </a:solidFill>
                  </a:rPr>
                  <a:t>IN8</a:t>
                </a:r>
              </a:p>
            </p:txBody>
          </p:sp>
        </p:grpSp>
        <p:grpSp>
          <p:nvGrpSpPr>
            <p:cNvPr id="7" name="Group 6">
              <a:extLst>
                <a:ext uri="{FF2B5EF4-FFF2-40B4-BE49-F238E27FC236}">
                  <a16:creationId xmlns:a16="http://schemas.microsoft.com/office/drawing/2014/main" id="{0CD918E9-DAC3-2070-F941-F7D1FC9019BF}"/>
                </a:ext>
              </a:extLst>
            </p:cNvPr>
            <p:cNvGrpSpPr/>
            <p:nvPr/>
          </p:nvGrpSpPr>
          <p:grpSpPr>
            <a:xfrm>
              <a:off x="820148" y="2599894"/>
              <a:ext cx="1613366" cy="1348566"/>
              <a:chOff x="820148" y="2599894"/>
              <a:chExt cx="1613366" cy="1348566"/>
            </a:xfrm>
          </p:grpSpPr>
          <p:grpSp>
            <p:nvGrpSpPr>
              <p:cNvPr id="21" name="Group 20">
                <a:extLst>
                  <a:ext uri="{FF2B5EF4-FFF2-40B4-BE49-F238E27FC236}">
                    <a16:creationId xmlns:a16="http://schemas.microsoft.com/office/drawing/2014/main" id="{6C39FF24-18A5-E73B-FEAD-47487709DABF}"/>
                  </a:ext>
                </a:extLst>
              </p:cNvPr>
              <p:cNvGrpSpPr/>
              <p:nvPr/>
            </p:nvGrpSpPr>
            <p:grpSpPr>
              <a:xfrm>
                <a:off x="820148" y="2599894"/>
                <a:ext cx="1413248" cy="829106"/>
                <a:chOff x="820148" y="2599894"/>
                <a:chExt cx="1413248" cy="829106"/>
              </a:xfrm>
            </p:grpSpPr>
            <p:pic>
              <p:nvPicPr>
                <p:cNvPr id="23" name="Picture 2" descr="McStas logo">
                  <a:extLst>
                    <a:ext uri="{FF2B5EF4-FFF2-40B4-BE49-F238E27FC236}">
                      <a16:creationId xmlns:a16="http://schemas.microsoft.com/office/drawing/2014/main" id="{E2FF30C0-C56F-9AEE-DCE9-3B9EFD3DB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48" y="2599894"/>
                  <a:ext cx="1413248" cy="82910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7BD8BDD-04C1-45D2-698A-00960727452C}"/>
                    </a:ext>
                  </a:extLst>
                </p:cNvPr>
                <p:cNvSpPr txBox="1"/>
                <p:nvPr/>
              </p:nvSpPr>
              <p:spPr>
                <a:xfrm>
                  <a:off x="1139952" y="2722059"/>
                  <a:ext cx="1079141" cy="584775"/>
                </a:xfrm>
                <a:prstGeom prst="rect">
                  <a:avLst/>
                </a:prstGeom>
                <a:noFill/>
              </p:spPr>
              <p:txBody>
                <a:bodyPr wrap="square" rtlCol="0">
                  <a:spAutoFit/>
                </a:bodyPr>
                <a:lstStyle/>
                <a:p>
                  <a:r>
                    <a:rPr lang="en-US" sz="3200" b="1" dirty="0">
                      <a:solidFill>
                        <a:srgbClr val="FF0000"/>
                      </a:solidFill>
                    </a:rPr>
                    <a:t>IN8</a:t>
                  </a:r>
                </a:p>
              </p:txBody>
            </p:sp>
          </p:grpSp>
          <p:sp>
            <p:nvSpPr>
              <p:cNvPr id="22" name="TextBox 21">
                <a:extLst>
                  <a:ext uri="{FF2B5EF4-FFF2-40B4-BE49-F238E27FC236}">
                    <a16:creationId xmlns:a16="http://schemas.microsoft.com/office/drawing/2014/main" id="{FFC70C2E-927A-B5B3-C65C-70D003104038}"/>
                  </a:ext>
                </a:extLst>
              </p:cNvPr>
              <p:cNvSpPr txBox="1"/>
              <p:nvPr/>
            </p:nvSpPr>
            <p:spPr>
              <a:xfrm>
                <a:off x="1354373" y="3363685"/>
                <a:ext cx="1079141" cy="584775"/>
              </a:xfrm>
              <a:prstGeom prst="rect">
                <a:avLst/>
              </a:prstGeom>
              <a:noFill/>
            </p:spPr>
            <p:txBody>
              <a:bodyPr wrap="square" rtlCol="0">
                <a:spAutoFit/>
              </a:bodyPr>
              <a:lstStyle/>
              <a:p>
                <a:r>
                  <a:rPr lang="en-US" sz="3200" b="1" dirty="0"/>
                  <a:t>+</a:t>
                </a:r>
              </a:p>
            </p:txBody>
          </p:sp>
        </p:grpSp>
        <p:grpSp>
          <p:nvGrpSpPr>
            <p:cNvPr id="8" name="Group 7">
              <a:extLst>
                <a:ext uri="{FF2B5EF4-FFF2-40B4-BE49-F238E27FC236}">
                  <a16:creationId xmlns:a16="http://schemas.microsoft.com/office/drawing/2014/main" id="{13A7BD76-08FD-0C01-8587-94B9318772B5}"/>
                </a:ext>
              </a:extLst>
            </p:cNvPr>
            <p:cNvGrpSpPr/>
            <p:nvPr/>
          </p:nvGrpSpPr>
          <p:grpSpPr>
            <a:xfrm>
              <a:off x="2155163" y="3014446"/>
              <a:ext cx="3025905" cy="1403023"/>
              <a:chOff x="2155163" y="3014446"/>
              <a:chExt cx="3025905" cy="1403023"/>
            </a:xfrm>
          </p:grpSpPr>
          <p:grpSp>
            <p:nvGrpSpPr>
              <p:cNvPr id="17" name="Group 16">
                <a:extLst>
                  <a:ext uri="{FF2B5EF4-FFF2-40B4-BE49-F238E27FC236}">
                    <a16:creationId xmlns:a16="http://schemas.microsoft.com/office/drawing/2014/main" id="{227A4C37-4C23-DF67-AF0D-35101515FFE7}"/>
                  </a:ext>
                </a:extLst>
              </p:cNvPr>
              <p:cNvGrpSpPr/>
              <p:nvPr/>
            </p:nvGrpSpPr>
            <p:grpSpPr>
              <a:xfrm>
                <a:off x="2155163" y="3014446"/>
                <a:ext cx="1424378" cy="1403023"/>
                <a:chOff x="2155163" y="3014446"/>
                <a:chExt cx="1424378" cy="1403023"/>
              </a:xfrm>
            </p:grpSpPr>
            <p:cxnSp>
              <p:nvCxnSpPr>
                <p:cNvPr id="19" name="Straight Arrow Connector 18">
                  <a:extLst>
                    <a:ext uri="{FF2B5EF4-FFF2-40B4-BE49-F238E27FC236}">
                      <a16:creationId xmlns:a16="http://schemas.microsoft.com/office/drawing/2014/main" id="{032CE64D-B5F4-17FD-43D0-73F6EB518BFF}"/>
                    </a:ext>
                  </a:extLst>
                </p:cNvPr>
                <p:cNvCxnSpPr/>
                <p:nvPr/>
              </p:nvCxnSpPr>
              <p:spPr bwMode="auto">
                <a:xfrm>
                  <a:off x="2233396" y="3014446"/>
                  <a:ext cx="1346145" cy="2923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411948A-44E0-AA18-A4EF-0447E4AB6527}"/>
                    </a:ext>
                  </a:extLst>
                </p:cNvPr>
                <p:cNvCxnSpPr>
                  <a:stCxn id="26" idx="3"/>
                </p:cNvCxnSpPr>
                <p:nvPr/>
              </p:nvCxnSpPr>
              <p:spPr bwMode="auto">
                <a:xfrm flipV="1">
                  <a:off x="2155163" y="3596992"/>
                  <a:ext cx="1424378" cy="8204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8" name="TextBox 17">
                <a:extLst>
                  <a:ext uri="{FF2B5EF4-FFF2-40B4-BE49-F238E27FC236}">
                    <a16:creationId xmlns:a16="http://schemas.microsoft.com/office/drawing/2014/main" id="{54CF109B-B400-086A-23FF-5BEED18FFF10}"/>
                  </a:ext>
                </a:extLst>
              </p:cNvPr>
              <p:cNvSpPr txBox="1"/>
              <p:nvPr/>
            </p:nvSpPr>
            <p:spPr>
              <a:xfrm>
                <a:off x="3697955" y="3014446"/>
                <a:ext cx="1483113" cy="923330"/>
              </a:xfrm>
              <a:prstGeom prst="rect">
                <a:avLst/>
              </a:prstGeom>
              <a:noFill/>
            </p:spPr>
            <p:txBody>
              <a:bodyPr wrap="square" rtlCol="0">
                <a:spAutoFit/>
              </a:bodyPr>
              <a:lstStyle/>
              <a:p>
                <a:r>
                  <a:rPr lang="en-US" dirty="0"/>
                  <a:t>Calibrated sample component</a:t>
                </a:r>
              </a:p>
            </p:txBody>
          </p:sp>
        </p:grpSp>
        <p:grpSp>
          <p:nvGrpSpPr>
            <p:cNvPr id="9" name="Group 8">
              <a:extLst>
                <a:ext uri="{FF2B5EF4-FFF2-40B4-BE49-F238E27FC236}">
                  <a16:creationId xmlns:a16="http://schemas.microsoft.com/office/drawing/2014/main" id="{B359FCC6-4C0C-36A9-D632-3F0BF2AD2716}"/>
                </a:ext>
              </a:extLst>
            </p:cNvPr>
            <p:cNvGrpSpPr/>
            <p:nvPr/>
          </p:nvGrpSpPr>
          <p:grpSpPr>
            <a:xfrm>
              <a:off x="4783873" y="3137272"/>
              <a:ext cx="3679903" cy="829106"/>
              <a:chOff x="4783873" y="3137272"/>
              <a:chExt cx="3679903" cy="829106"/>
            </a:xfrm>
          </p:grpSpPr>
          <p:grpSp>
            <p:nvGrpSpPr>
              <p:cNvPr id="13" name="Group 12">
                <a:extLst>
                  <a:ext uri="{FF2B5EF4-FFF2-40B4-BE49-F238E27FC236}">
                    <a16:creationId xmlns:a16="http://schemas.microsoft.com/office/drawing/2014/main" id="{9EA6F8CF-CFB9-82A1-EECA-1E544188353C}"/>
                  </a:ext>
                </a:extLst>
              </p:cNvPr>
              <p:cNvGrpSpPr/>
              <p:nvPr/>
            </p:nvGrpSpPr>
            <p:grpSpPr>
              <a:xfrm>
                <a:off x="5765594" y="3137272"/>
                <a:ext cx="2698182" cy="829106"/>
                <a:chOff x="5765594" y="3137272"/>
                <a:chExt cx="2698182" cy="829106"/>
              </a:xfrm>
            </p:grpSpPr>
            <p:pic>
              <p:nvPicPr>
                <p:cNvPr id="15" name="Picture 2" descr="McStas logo">
                  <a:extLst>
                    <a:ext uri="{FF2B5EF4-FFF2-40B4-BE49-F238E27FC236}">
                      <a16:creationId xmlns:a16="http://schemas.microsoft.com/office/drawing/2014/main" id="{DC77D4EA-2781-91B4-1155-5F648FEF0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838" y="3137272"/>
                  <a:ext cx="1413248" cy="8291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0A95788-F152-0605-83E5-D6CD8010D18C}"/>
                    </a:ext>
                  </a:extLst>
                </p:cNvPr>
                <p:cNvSpPr txBox="1"/>
                <p:nvPr/>
              </p:nvSpPr>
              <p:spPr>
                <a:xfrm>
                  <a:off x="5765594" y="3294155"/>
                  <a:ext cx="2698182" cy="461665"/>
                </a:xfrm>
                <a:prstGeom prst="rect">
                  <a:avLst/>
                </a:prstGeom>
                <a:noFill/>
              </p:spPr>
              <p:txBody>
                <a:bodyPr wrap="square" rtlCol="0">
                  <a:spAutoFit/>
                </a:bodyPr>
                <a:lstStyle/>
                <a:p>
                  <a:r>
                    <a:rPr lang="en-US" sz="2400" b="1" dirty="0">
                      <a:solidFill>
                        <a:srgbClr val="FF0000"/>
                      </a:solidFill>
                    </a:rPr>
                    <a:t>FANTASTIC</a:t>
                  </a:r>
                </a:p>
              </p:txBody>
            </p:sp>
          </p:grpSp>
          <p:cxnSp>
            <p:nvCxnSpPr>
              <p:cNvPr id="14" name="Straight Arrow Connector 13">
                <a:extLst>
                  <a:ext uri="{FF2B5EF4-FFF2-40B4-BE49-F238E27FC236}">
                    <a16:creationId xmlns:a16="http://schemas.microsoft.com/office/drawing/2014/main" id="{23DEC4BB-02FA-48A9-9944-44BFB7493A17}"/>
                  </a:ext>
                </a:extLst>
              </p:cNvPr>
              <p:cNvCxnSpPr>
                <a:endCxn id="16" idx="1"/>
              </p:cNvCxnSpPr>
              <p:nvPr/>
            </p:nvCxnSpPr>
            <p:spPr bwMode="auto">
              <a:xfrm>
                <a:off x="4783873" y="3476111"/>
                <a:ext cx="981721" cy="488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E4EA6CE2-9B83-F9E4-AAA2-07E2414F59A4}"/>
                </a:ext>
              </a:extLst>
            </p:cNvPr>
            <p:cNvGrpSpPr/>
            <p:nvPr/>
          </p:nvGrpSpPr>
          <p:grpSpPr>
            <a:xfrm>
              <a:off x="7426712" y="3138668"/>
              <a:ext cx="3305488" cy="646331"/>
              <a:chOff x="7426712" y="3138668"/>
              <a:chExt cx="3305488" cy="646331"/>
            </a:xfrm>
          </p:grpSpPr>
          <p:sp>
            <p:nvSpPr>
              <p:cNvPr id="11" name="TextBox 10">
                <a:extLst>
                  <a:ext uri="{FF2B5EF4-FFF2-40B4-BE49-F238E27FC236}">
                    <a16:creationId xmlns:a16="http://schemas.microsoft.com/office/drawing/2014/main" id="{6FA800D2-0897-3002-ECB3-819BE0AD80A4}"/>
                  </a:ext>
                </a:extLst>
              </p:cNvPr>
              <p:cNvSpPr txBox="1"/>
              <p:nvPr/>
            </p:nvSpPr>
            <p:spPr>
              <a:xfrm>
                <a:off x="8534566" y="3138668"/>
                <a:ext cx="2197634" cy="646331"/>
              </a:xfrm>
              <a:prstGeom prst="rect">
                <a:avLst/>
              </a:prstGeom>
              <a:noFill/>
            </p:spPr>
            <p:txBody>
              <a:bodyPr wrap="square" rtlCol="0">
                <a:spAutoFit/>
              </a:bodyPr>
              <a:lstStyle/>
              <a:p>
                <a:r>
                  <a:rPr lang="en-US" dirty="0"/>
                  <a:t>Virtual experiment</a:t>
                </a:r>
              </a:p>
              <a:p>
                <a:r>
                  <a:rPr lang="en-US" dirty="0"/>
                  <a:t> + comparisons</a:t>
                </a:r>
              </a:p>
            </p:txBody>
          </p:sp>
          <p:cxnSp>
            <p:nvCxnSpPr>
              <p:cNvPr id="12" name="Straight Arrow Connector 11">
                <a:extLst>
                  <a:ext uri="{FF2B5EF4-FFF2-40B4-BE49-F238E27FC236}">
                    <a16:creationId xmlns:a16="http://schemas.microsoft.com/office/drawing/2014/main" id="{D12CEFFE-82E2-E08C-A840-7D73CAB775A2}"/>
                  </a:ext>
                </a:extLst>
              </p:cNvPr>
              <p:cNvCxnSpPr>
                <a:cxnSpLocks/>
                <a:endCxn id="11" idx="1"/>
              </p:cNvCxnSpPr>
              <p:nvPr/>
            </p:nvCxnSpPr>
            <p:spPr bwMode="auto">
              <a:xfrm flipV="1">
                <a:off x="7426712" y="3461834"/>
                <a:ext cx="1107854" cy="142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sp>
        <p:nvSpPr>
          <p:cNvPr id="28" name="TextBox 27">
            <a:extLst>
              <a:ext uri="{FF2B5EF4-FFF2-40B4-BE49-F238E27FC236}">
                <a16:creationId xmlns:a16="http://schemas.microsoft.com/office/drawing/2014/main" id="{06458427-825E-CB9E-27D6-C820A7D702FB}"/>
              </a:ext>
            </a:extLst>
          </p:cNvPr>
          <p:cNvSpPr txBox="1"/>
          <p:nvPr/>
        </p:nvSpPr>
        <p:spPr>
          <a:xfrm>
            <a:off x="614597" y="3475486"/>
            <a:ext cx="3002480" cy="369332"/>
          </a:xfrm>
          <a:prstGeom prst="rect">
            <a:avLst/>
          </a:prstGeom>
          <a:noFill/>
        </p:spPr>
        <p:txBody>
          <a:bodyPr wrap="square">
            <a:spAutoFit/>
          </a:bodyPr>
          <a:lstStyle/>
          <a:p>
            <a:r>
              <a:rPr lang="en-US" sz="1800" b="1" i="1" dirty="0" err="1"/>
              <a:t>Phonon_simple.comp</a:t>
            </a:r>
            <a:r>
              <a:rPr lang="en-US" sz="1800" b="1" i="1" dirty="0"/>
              <a:t> </a:t>
            </a:r>
            <a:endParaRPr lang="en-US" b="1" dirty="0"/>
          </a:p>
        </p:txBody>
      </p:sp>
      <p:sp>
        <p:nvSpPr>
          <p:cNvPr id="29" name="TextBox 28">
            <a:extLst>
              <a:ext uri="{FF2B5EF4-FFF2-40B4-BE49-F238E27FC236}">
                <a16:creationId xmlns:a16="http://schemas.microsoft.com/office/drawing/2014/main" id="{663C21EA-760C-B2F7-ED3E-554A90CE7F6D}"/>
              </a:ext>
            </a:extLst>
          </p:cNvPr>
          <p:cNvSpPr txBox="1"/>
          <p:nvPr/>
        </p:nvSpPr>
        <p:spPr>
          <a:xfrm>
            <a:off x="7616392" y="3145978"/>
            <a:ext cx="4039160" cy="369332"/>
          </a:xfrm>
          <a:prstGeom prst="rect">
            <a:avLst/>
          </a:prstGeom>
          <a:noFill/>
        </p:spPr>
        <p:txBody>
          <a:bodyPr wrap="square">
            <a:spAutoFit/>
          </a:bodyPr>
          <a:lstStyle/>
          <a:p>
            <a:r>
              <a:rPr lang="en-US" sz="1800" b="1" i="1" u="sng" dirty="0" err="1"/>
              <a:t>Phonon_simple_mosaic.comp</a:t>
            </a:r>
            <a:r>
              <a:rPr lang="en-US" sz="1800" b="1" i="1" u="sng" dirty="0"/>
              <a:t> </a:t>
            </a:r>
            <a:endParaRPr lang="en-US" b="1" u="sng" dirty="0"/>
          </a:p>
        </p:txBody>
      </p:sp>
      <p:sp>
        <p:nvSpPr>
          <p:cNvPr id="30" name="TextBox 29">
            <a:extLst>
              <a:ext uri="{FF2B5EF4-FFF2-40B4-BE49-F238E27FC236}">
                <a16:creationId xmlns:a16="http://schemas.microsoft.com/office/drawing/2014/main" id="{A2598556-EB75-C7E9-1B67-244F5A3D413A}"/>
              </a:ext>
            </a:extLst>
          </p:cNvPr>
          <p:cNvSpPr txBox="1"/>
          <p:nvPr/>
        </p:nvSpPr>
        <p:spPr>
          <a:xfrm>
            <a:off x="617645" y="3847631"/>
            <a:ext cx="2510852" cy="2862322"/>
          </a:xfrm>
          <a:prstGeom prst="rect">
            <a:avLst/>
          </a:prstGeom>
          <a:noFill/>
        </p:spPr>
        <p:txBody>
          <a:bodyPr wrap="square" rtlCol="0">
            <a:spAutoFit/>
          </a:bodyPr>
          <a:lstStyle/>
          <a:p>
            <a:pPr marL="285750" indent="-285750">
              <a:buFont typeface="Arial" panose="020B0604020202020204" pitchFamily="34" charset="0"/>
              <a:buChar char="•"/>
            </a:pPr>
            <a:r>
              <a:rPr lang="en-US" sz="1400" dirty="0"/>
              <a:t>Tb2Ti2O7</a:t>
            </a:r>
          </a:p>
          <a:p>
            <a:pPr marL="285750" indent="-285750">
              <a:buFont typeface="Arial" panose="020B0604020202020204" pitchFamily="34" charset="0"/>
              <a:buChar char="•"/>
            </a:pPr>
            <a:r>
              <a:rPr lang="en-US" sz="1400" dirty="0"/>
              <a:t>a=10.06</a:t>
            </a:r>
          </a:p>
          <a:p>
            <a:pPr marL="285750" indent="-285750">
              <a:buFont typeface="Arial" panose="020B0604020202020204" pitchFamily="34" charset="0"/>
              <a:buChar char="•"/>
            </a:pPr>
            <a:r>
              <a:rPr lang="en-US" sz="1600" b="1" dirty="0"/>
              <a:t>b=;=adjust intensity of the peak (scattering length)</a:t>
            </a:r>
          </a:p>
          <a:p>
            <a:pPr marL="285750" indent="-285750">
              <a:buFont typeface="Arial" panose="020B0604020202020204" pitchFamily="34" charset="0"/>
              <a:buChar char="•"/>
            </a:pPr>
            <a:r>
              <a:rPr lang="en-US" sz="1400" dirty="0"/>
              <a:t>M=525.58</a:t>
            </a:r>
          </a:p>
          <a:p>
            <a:pPr marL="285750" indent="-285750">
              <a:buFont typeface="Arial" panose="020B0604020202020204" pitchFamily="34" charset="0"/>
              <a:buChar char="•"/>
            </a:pPr>
            <a:r>
              <a:rPr lang="en-US" sz="1600" b="1" dirty="0"/>
              <a:t>c=;=adjust the position  of the peak (speed of sound)</a:t>
            </a:r>
            <a:endParaRPr lang="en-US" sz="1600" dirty="0"/>
          </a:p>
          <a:p>
            <a:pPr marL="285750" indent="-285750">
              <a:buFont typeface="Arial" panose="020B0604020202020204" pitchFamily="34" charset="0"/>
              <a:buChar char="•"/>
            </a:pPr>
            <a:r>
              <a:rPr lang="en-US" sz="1400" dirty="0"/>
              <a:t>T=273.15+1.5 K</a:t>
            </a:r>
          </a:p>
          <a:p>
            <a:pPr marL="285750" indent="-285750">
              <a:buFont typeface="Arial" panose="020B0604020202020204" pitchFamily="34" charset="0"/>
              <a:buChar char="•"/>
            </a:pPr>
            <a:r>
              <a:rPr lang="en-US" sz="1400" dirty="0"/>
              <a:t>radius=2.5mm</a:t>
            </a:r>
          </a:p>
          <a:p>
            <a:pPr marL="285750" indent="-285750">
              <a:buFont typeface="Arial" panose="020B0604020202020204" pitchFamily="34" charset="0"/>
              <a:buChar char="•"/>
            </a:pPr>
            <a:r>
              <a:rPr lang="en-US" sz="1400" dirty="0"/>
              <a:t>height=2.5cm</a:t>
            </a:r>
          </a:p>
        </p:txBody>
      </p:sp>
      <p:pic>
        <p:nvPicPr>
          <p:cNvPr id="10242" name="Picture 2">
            <a:extLst>
              <a:ext uri="{FF2B5EF4-FFF2-40B4-BE49-F238E27FC236}">
                <a16:creationId xmlns:a16="http://schemas.microsoft.com/office/drawing/2014/main" id="{CE851745-E385-B599-6273-AA3CC19E47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6497" y="3841309"/>
            <a:ext cx="3450694" cy="239505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7BF527A-C94B-E182-18CB-13174CED86F7}"/>
              </a:ext>
            </a:extLst>
          </p:cNvPr>
          <p:cNvSpPr txBox="1"/>
          <p:nvPr/>
        </p:nvSpPr>
        <p:spPr>
          <a:xfrm>
            <a:off x="7677462" y="3673946"/>
            <a:ext cx="3595141" cy="1661993"/>
          </a:xfrm>
          <a:prstGeom prst="rect">
            <a:avLst/>
          </a:prstGeom>
          <a:noFill/>
        </p:spPr>
        <p:txBody>
          <a:bodyPr wrap="square" rtlCol="0">
            <a:spAutoFit/>
          </a:bodyPr>
          <a:lstStyle/>
          <a:p>
            <a:pPr marL="285750" indent="-285750">
              <a:buFont typeface="Arial" panose="020B0604020202020204" pitchFamily="34" charset="0"/>
              <a:buChar char="•"/>
            </a:pPr>
            <a:r>
              <a:rPr lang="en-US" sz="1400" dirty="0"/>
              <a:t>Mortified component to account for sample </a:t>
            </a:r>
            <a:r>
              <a:rPr lang="en-US" sz="1400" dirty="0" err="1"/>
              <a:t>mosaicity</a:t>
            </a:r>
            <a:r>
              <a:rPr lang="en-US" sz="1400" dirty="0"/>
              <a:t>.</a:t>
            </a:r>
          </a:p>
          <a:p>
            <a:pPr marL="285750" indent="-285750">
              <a:buFont typeface="Arial" panose="020B0604020202020204" pitchFamily="34" charset="0"/>
              <a:buChar char="•"/>
            </a:pPr>
            <a:r>
              <a:rPr lang="en-US" sz="1400" dirty="0"/>
              <a:t>Randomly rotating each scattered neutron’s velocity vector by a small Gaussian-distributed angle.</a:t>
            </a:r>
          </a:p>
          <a:p>
            <a:pPr marL="285750" indent="-285750">
              <a:buFont typeface="Arial" panose="020B0604020202020204" pitchFamily="34" charset="0"/>
              <a:buChar char="•"/>
            </a:pPr>
            <a:r>
              <a:rPr lang="en-US" sz="1600" b="1" dirty="0" err="1"/>
              <a:t>mosaicity</a:t>
            </a:r>
            <a:r>
              <a:rPr lang="en-US" sz="1600" b="1" dirty="0"/>
              <a:t>=?=adjust the </a:t>
            </a:r>
            <a:r>
              <a:rPr lang="en-US" sz="1600" b="1" dirty="0" err="1"/>
              <a:t>fwhm</a:t>
            </a:r>
            <a:r>
              <a:rPr lang="en-US" sz="1600" b="1" dirty="0"/>
              <a:t> of the peak</a:t>
            </a:r>
          </a:p>
        </p:txBody>
      </p:sp>
      <p:sp>
        <p:nvSpPr>
          <p:cNvPr id="33" name="TextBox 32">
            <a:extLst>
              <a:ext uri="{FF2B5EF4-FFF2-40B4-BE49-F238E27FC236}">
                <a16:creationId xmlns:a16="http://schemas.microsoft.com/office/drawing/2014/main" id="{6EA9B5EC-1A41-555A-6E8A-A0A4899E9476}"/>
              </a:ext>
            </a:extLst>
          </p:cNvPr>
          <p:cNvSpPr txBox="1"/>
          <p:nvPr/>
        </p:nvSpPr>
        <p:spPr>
          <a:xfrm>
            <a:off x="467139" y="3015228"/>
            <a:ext cx="3149938" cy="677108"/>
          </a:xfrm>
          <a:prstGeom prst="rect">
            <a:avLst/>
          </a:prstGeom>
          <a:noFill/>
        </p:spPr>
        <p:txBody>
          <a:bodyPr wrap="square" rtlCol="0">
            <a:spAutoFit/>
          </a:bodyPr>
          <a:lstStyle/>
          <a:p>
            <a:r>
              <a:rPr lang="en-US" sz="1000" dirty="0"/>
              <a:t>Phonon anomaly in Tb2Ti2O7 pyrochlore : a fingerprint of magneto-elastic coupling</a:t>
            </a:r>
          </a:p>
          <a:p>
            <a:r>
              <a:rPr lang="en-US" sz="1000" dirty="0"/>
              <a:t>Sylvain PETIT , Victor BALEDENT </a:t>
            </a:r>
          </a:p>
          <a:p>
            <a:endParaRPr lang="en-US" sz="800" dirty="0"/>
          </a:p>
        </p:txBody>
      </p:sp>
    </p:spTree>
    <p:extLst>
      <p:ext uri="{BB962C8B-B14F-4D97-AF65-F5344CB8AC3E}">
        <p14:creationId xmlns:p14="http://schemas.microsoft.com/office/powerpoint/2010/main" val="3279016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70B4-9F2A-6361-2C0F-38A694E6FD6C}"/>
              </a:ext>
            </a:extLst>
          </p:cNvPr>
          <p:cNvSpPr>
            <a:spLocks noGrp="1"/>
          </p:cNvSpPr>
          <p:nvPr>
            <p:ph type="title"/>
          </p:nvPr>
        </p:nvSpPr>
        <p:spPr/>
        <p:txBody>
          <a:bodyPr/>
          <a:lstStyle/>
          <a:p>
            <a:r>
              <a:rPr lang="en-US" dirty="0"/>
              <a:t>Calibration</a:t>
            </a:r>
          </a:p>
        </p:txBody>
      </p:sp>
      <p:sp>
        <p:nvSpPr>
          <p:cNvPr id="4" name="Slide Number Placeholder 3">
            <a:extLst>
              <a:ext uri="{FF2B5EF4-FFF2-40B4-BE49-F238E27FC236}">
                <a16:creationId xmlns:a16="http://schemas.microsoft.com/office/drawing/2014/main" id="{599BB121-7C48-3051-F963-B9CE0D45CF8E}"/>
              </a:ext>
            </a:extLst>
          </p:cNvPr>
          <p:cNvSpPr>
            <a:spLocks noGrp="1"/>
          </p:cNvSpPr>
          <p:nvPr>
            <p:ph type="sldNum" sz="quarter" idx="12"/>
          </p:nvPr>
        </p:nvSpPr>
        <p:spPr/>
        <p:txBody>
          <a:bodyPr/>
          <a:lstStyle/>
          <a:p>
            <a:pPr>
              <a:defRPr/>
            </a:pPr>
            <a:fld id="{75F13DEF-92BD-604A-ACD7-BBF50C73AD62}" type="slidenum">
              <a:rPr lang="fr-FR" smtClean="0"/>
              <a:t>36</a:t>
            </a:fld>
            <a:endParaRPr lang="fr-FR"/>
          </a:p>
        </p:txBody>
      </p:sp>
      <p:pic>
        <p:nvPicPr>
          <p:cNvPr id="11266" name="Picture 2">
            <a:extLst>
              <a:ext uri="{FF2B5EF4-FFF2-40B4-BE49-F238E27FC236}">
                <a16:creationId xmlns:a16="http://schemas.microsoft.com/office/drawing/2014/main" id="{EB1CD537-B7AA-3574-3CF1-4BD149FDE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16" y="1361798"/>
            <a:ext cx="4057810" cy="30336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AB29375-C28F-6E2D-4346-9C66C33D851A}"/>
              </a:ext>
            </a:extLst>
          </p:cNvPr>
          <p:cNvSpPr txBox="1"/>
          <p:nvPr/>
        </p:nvSpPr>
        <p:spPr>
          <a:xfrm>
            <a:off x="2995657" y="1845757"/>
            <a:ext cx="2263515" cy="646331"/>
          </a:xfrm>
          <a:prstGeom prst="rect">
            <a:avLst/>
          </a:prstGeom>
          <a:noFill/>
        </p:spPr>
        <p:txBody>
          <a:bodyPr wrap="square" rtlCol="0">
            <a:spAutoFit/>
          </a:bodyPr>
          <a:lstStyle/>
          <a:p>
            <a:r>
              <a:rPr lang="en-US" dirty="0"/>
              <a:t>Phonon at 440,</a:t>
            </a:r>
          </a:p>
          <a:p>
            <a:r>
              <a:rPr lang="en-US" dirty="0"/>
              <a:t>IN8 measurement</a:t>
            </a:r>
          </a:p>
        </p:txBody>
      </p:sp>
      <p:pic>
        <p:nvPicPr>
          <p:cNvPr id="11268" name="Picture 4">
            <a:extLst>
              <a:ext uri="{FF2B5EF4-FFF2-40B4-BE49-F238E27FC236}">
                <a16:creationId xmlns:a16="http://schemas.microsoft.com/office/drawing/2014/main" id="{2047069E-4522-F635-CA64-71E014F22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3524" y="1218874"/>
            <a:ext cx="4587302" cy="34372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5BA4D93-993B-2E02-E223-F4708CC24AD2}"/>
              </a:ext>
            </a:extLst>
          </p:cNvPr>
          <p:cNvSpPr txBox="1"/>
          <p:nvPr/>
        </p:nvSpPr>
        <p:spPr>
          <a:xfrm>
            <a:off x="5868648" y="4784586"/>
            <a:ext cx="4302178" cy="1754326"/>
          </a:xfrm>
          <a:prstGeom prst="rect">
            <a:avLst/>
          </a:prstGeom>
          <a:noFill/>
        </p:spPr>
        <p:txBody>
          <a:bodyPr wrap="square" rtlCol="0">
            <a:spAutoFit/>
          </a:bodyPr>
          <a:lstStyle/>
          <a:p>
            <a:r>
              <a:rPr lang="en-US" dirty="0"/>
              <a:t>Calibrated sample with IN8 digital twin</a:t>
            </a:r>
          </a:p>
          <a:p>
            <a:r>
              <a:rPr lang="en-US" dirty="0"/>
              <a:t>Parameters:</a:t>
            </a:r>
          </a:p>
          <a:p>
            <a:pPr marL="285750" indent="-285750" rtl="0">
              <a:buFont typeface="Arial" panose="020B0604020202020204" pitchFamily="34" charset="0"/>
              <a:buChar char="•"/>
            </a:pPr>
            <a:r>
              <a:rPr lang="en-US" dirty="0"/>
              <a:t>c=21.8498 </a:t>
            </a:r>
            <a:r>
              <a:rPr lang="en-US" dirty="0" err="1"/>
              <a:t>meV</a:t>
            </a:r>
            <a:r>
              <a:rPr lang="en-US" dirty="0"/>
              <a:t>/AA^(-1)</a:t>
            </a:r>
          </a:p>
          <a:p>
            <a:pPr marL="285750" indent="-285750" rtl="0">
              <a:buFont typeface="Arial" panose="020B0604020202020204" pitchFamily="34" charset="0"/>
              <a:buChar char="•"/>
            </a:pPr>
            <a:r>
              <a:rPr lang="en-US" dirty="0"/>
              <a:t>b=824.245 </a:t>
            </a:r>
            <a:r>
              <a:rPr lang="en-US" dirty="0" err="1"/>
              <a:t>fm</a:t>
            </a:r>
            <a:endParaRPr lang="en-US" dirty="0"/>
          </a:p>
          <a:p>
            <a:pPr marL="285750" indent="-285750" rtl="0">
              <a:buFont typeface="Arial" panose="020B0604020202020204" pitchFamily="34" charset="0"/>
              <a:buChar char="•"/>
            </a:pPr>
            <a:r>
              <a:rPr lang="en-US" dirty="0"/>
              <a:t>Mosaic=48.683 arcmin </a:t>
            </a:r>
          </a:p>
          <a:p>
            <a:endParaRPr lang="en-US" dirty="0"/>
          </a:p>
        </p:txBody>
      </p:sp>
      <p:sp>
        <p:nvSpPr>
          <p:cNvPr id="7" name="TextBox 6">
            <a:extLst>
              <a:ext uri="{FF2B5EF4-FFF2-40B4-BE49-F238E27FC236}">
                <a16:creationId xmlns:a16="http://schemas.microsoft.com/office/drawing/2014/main" id="{E704CF18-A9B4-BCBD-7230-84C4546DFC95}"/>
              </a:ext>
            </a:extLst>
          </p:cNvPr>
          <p:cNvSpPr txBox="1"/>
          <p:nvPr/>
        </p:nvSpPr>
        <p:spPr>
          <a:xfrm>
            <a:off x="924911" y="4656083"/>
            <a:ext cx="3540622" cy="1477328"/>
          </a:xfrm>
          <a:prstGeom prst="rect">
            <a:avLst/>
          </a:prstGeom>
          <a:noFill/>
        </p:spPr>
        <p:txBody>
          <a:bodyPr wrap="square" rtlCol="0">
            <a:spAutoFit/>
          </a:bodyPr>
          <a:lstStyle/>
          <a:p>
            <a:r>
              <a:rPr lang="en-US" dirty="0"/>
              <a:t>Instrument configuration:</a:t>
            </a:r>
          </a:p>
          <a:p>
            <a:r>
              <a:rPr lang="en-US" dirty="0"/>
              <a:t>Monochromator: Si 111</a:t>
            </a:r>
          </a:p>
          <a:p>
            <a:r>
              <a:rPr lang="en-US" dirty="0" err="1"/>
              <a:t>Analyser</a:t>
            </a:r>
            <a:r>
              <a:rPr lang="en-US" dirty="0"/>
              <a:t>: Cu 111</a:t>
            </a:r>
          </a:p>
          <a:p>
            <a:r>
              <a:rPr lang="en-US" dirty="0" err="1"/>
              <a:t>Kf</a:t>
            </a:r>
            <a:r>
              <a:rPr lang="en-US" dirty="0"/>
              <a:t> = 2.66 1/AA</a:t>
            </a:r>
          </a:p>
          <a:p>
            <a:r>
              <a:rPr lang="en-US" dirty="0"/>
              <a:t>Ki = 3.16 1/AA</a:t>
            </a:r>
          </a:p>
        </p:txBody>
      </p:sp>
      <p:pic>
        <p:nvPicPr>
          <p:cNvPr id="3" name="Picture 2">
            <a:extLst>
              <a:ext uri="{FF2B5EF4-FFF2-40B4-BE49-F238E27FC236}">
                <a16:creationId xmlns:a16="http://schemas.microsoft.com/office/drawing/2014/main" id="{BD0A2F8F-5910-9894-1C19-393D9F4F517F}"/>
              </a:ext>
            </a:extLst>
          </p:cNvPr>
          <p:cNvPicPr>
            <a:picLocks noChangeAspect="1"/>
          </p:cNvPicPr>
          <p:nvPr/>
        </p:nvPicPr>
        <p:blipFill>
          <a:blip r:embed="rId5"/>
          <a:stretch>
            <a:fillRect/>
          </a:stretch>
        </p:blipFill>
        <p:spPr>
          <a:xfrm>
            <a:off x="9665608" y="0"/>
            <a:ext cx="2526392" cy="1512277"/>
          </a:xfrm>
          <a:prstGeom prst="rect">
            <a:avLst/>
          </a:prstGeom>
        </p:spPr>
      </p:pic>
    </p:spTree>
    <p:extLst>
      <p:ext uri="{BB962C8B-B14F-4D97-AF65-F5344CB8AC3E}">
        <p14:creationId xmlns:p14="http://schemas.microsoft.com/office/powerpoint/2010/main" val="4040080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screenshot of a graph&#10;&#10;AI-generated content may be incorrect.">
            <a:extLst>
              <a:ext uri="{FF2B5EF4-FFF2-40B4-BE49-F238E27FC236}">
                <a16:creationId xmlns:a16="http://schemas.microsoft.com/office/drawing/2014/main" id="{C15A6042-DE71-E4E8-EEF7-3F38DB5B2244}"/>
              </a:ext>
            </a:extLst>
          </p:cNvPr>
          <p:cNvPicPr>
            <a:picLocks noChangeAspect="1"/>
          </p:cNvPicPr>
          <p:nvPr/>
        </p:nvPicPr>
        <p:blipFill>
          <a:blip r:embed="rId3"/>
          <a:srcRect r="18674"/>
          <a:stretch>
            <a:fillRect/>
          </a:stretch>
        </p:blipFill>
        <p:spPr>
          <a:xfrm>
            <a:off x="5648777" y="1149300"/>
            <a:ext cx="2884145" cy="2485216"/>
          </a:xfrm>
          <a:prstGeom prst="rect">
            <a:avLst/>
          </a:prstGeom>
        </p:spPr>
      </p:pic>
      <p:sp>
        <p:nvSpPr>
          <p:cNvPr id="2" name="Title 1">
            <a:extLst>
              <a:ext uri="{FF2B5EF4-FFF2-40B4-BE49-F238E27FC236}">
                <a16:creationId xmlns:a16="http://schemas.microsoft.com/office/drawing/2014/main" id="{9D4FFFC8-2521-B591-93B2-2E3E033CF3F2}"/>
              </a:ext>
            </a:extLst>
          </p:cNvPr>
          <p:cNvSpPr>
            <a:spLocks noGrp="1"/>
          </p:cNvSpPr>
          <p:nvPr>
            <p:ph type="title"/>
          </p:nvPr>
        </p:nvSpPr>
        <p:spPr/>
        <p:txBody>
          <a:bodyPr/>
          <a:lstStyle/>
          <a:p>
            <a:r>
              <a:rPr lang="en-US" dirty="0"/>
              <a:t>Comparison with experimental measurements</a:t>
            </a:r>
          </a:p>
        </p:txBody>
      </p:sp>
      <p:sp>
        <p:nvSpPr>
          <p:cNvPr id="4" name="Slide Number Placeholder 3">
            <a:extLst>
              <a:ext uri="{FF2B5EF4-FFF2-40B4-BE49-F238E27FC236}">
                <a16:creationId xmlns:a16="http://schemas.microsoft.com/office/drawing/2014/main" id="{92D8ECB0-FBE0-FA88-1825-B6FBEB49FFAC}"/>
              </a:ext>
            </a:extLst>
          </p:cNvPr>
          <p:cNvSpPr>
            <a:spLocks noGrp="1"/>
          </p:cNvSpPr>
          <p:nvPr>
            <p:ph type="sldNum" sz="quarter" idx="12"/>
          </p:nvPr>
        </p:nvSpPr>
        <p:spPr/>
        <p:txBody>
          <a:bodyPr/>
          <a:lstStyle/>
          <a:p>
            <a:pPr>
              <a:defRPr/>
            </a:pPr>
            <a:fld id="{75F13DEF-92BD-604A-ACD7-BBF50C73AD62}" type="slidenum">
              <a:rPr lang="fr-FR" smtClean="0"/>
              <a:t>37</a:t>
            </a:fld>
            <a:endParaRPr lang="fr-FR"/>
          </a:p>
        </p:txBody>
      </p:sp>
      <p:sp>
        <p:nvSpPr>
          <p:cNvPr id="6" name="AutoShape 3">
            <a:extLst>
              <a:ext uri="{FF2B5EF4-FFF2-40B4-BE49-F238E27FC236}">
                <a16:creationId xmlns:a16="http://schemas.microsoft.com/office/drawing/2014/main" id="{4F770CC3-C48A-08C0-90F4-DF898A68BEF2}"/>
              </a:ext>
            </a:extLst>
          </p:cNvPr>
          <p:cNvSpPr>
            <a:spLocks noChangeAspect="1" noChangeArrowheads="1"/>
          </p:cNvSpPr>
          <p:nvPr/>
        </p:nvSpPr>
        <p:spPr bwMode="auto">
          <a:xfrm>
            <a:off x="5943600" y="3276600"/>
            <a:ext cx="2743200" cy="274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85A0BE28-3C59-D4EC-6338-4A4006FF01C4}"/>
              </a:ext>
            </a:extLst>
          </p:cNvPr>
          <p:cNvSpPr txBox="1"/>
          <p:nvPr/>
        </p:nvSpPr>
        <p:spPr>
          <a:xfrm>
            <a:off x="1501852" y="3939715"/>
            <a:ext cx="8776468" cy="3416320"/>
          </a:xfrm>
          <a:prstGeom prst="rect">
            <a:avLst/>
          </a:prstGeom>
          <a:noFill/>
        </p:spPr>
        <p:txBody>
          <a:bodyPr wrap="square" rtlCol="0">
            <a:spAutoFit/>
          </a:bodyPr>
          <a:lstStyle/>
          <a:p>
            <a:pPr marL="285750" indent="-285750">
              <a:buFont typeface="Arial" panose="020B0604020202020204" pitchFamily="34" charset="0"/>
              <a:buChar char="•"/>
            </a:pPr>
            <a:r>
              <a:rPr lang="en-US" dirty="0"/>
              <a:t>At [440] cutting at </a:t>
            </a:r>
            <a:r>
              <a:rPr lang="en-US" dirty="0" err="1"/>
              <a:t>hw</a:t>
            </a:r>
            <a:r>
              <a:rPr lang="en-US" dirty="0"/>
              <a:t> = 6meV,  IN8 peak is ~200 times higher than FANTASTIC. </a:t>
            </a:r>
          </a:p>
          <a:p>
            <a:pPr marL="285750" indent="-285750">
              <a:buFont typeface="Arial" panose="020B0604020202020204" pitchFamily="34" charset="0"/>
              <a:buChar char="•"/>
            </a:pPr>
            <a:r>
              <a:rPr lang="en-US" dirty="0"/>
              <a:t>FANTASTIC can cover a wide HKL-</a:t>
            </a:r>
            <a:r>
              <a:rPr lang="en-US" dirty="0" err="1"/>
              <a:t>hw</a:t>
            </a:r>
            <a:r>
              <a:rPr lang="en-US" dirty="0"/>
              <a:t> space.</a:t>
            </a:r>
          </a:p>
          <a:p>
            <a:pPr marL="285750" indent="-285750">
              <a:buFont typeface="Arial" panose="020B0604020202020204" pitchFamily="34" charset="0"/>
              <a:buChar char="•"/>
            </a:pPr>
            <a:r>
              <a:rPr lang="en-US" dirty="0"/>
              <a:t>With FANTASTIC we have access to more information.</a:t>
            </a:r>
          </a:p>
          <a:p>
            <a:pPr marL="285750" indent="-285750">
              <a:buFont typeface="Arial" panose="020B0604020202020204" pitchFamily="34" charset="0"/>
              <a:buChar char="•"/>
            </a:pPr>
            <a:r>
              <a:rPr lang="en-US" dirty="0"/>
              <a:t>Taking advantage of the symmetry ,the total intensity of the at </a:t>
            </a:r>
            <a:r>
              <a:rPr lang="en-US" dirty="0" err="1"/>
              <a:t>hw</a:t>
            </a:r>
            <a:r>
              <a:rPr lang="en-US" dirty="0"/>
              <a:t> =6meV is 5.92 n/sec , same order of magnitude as IN8.</a:t>
            </a:r>
          </a:p>
          <a:p>
            <a:pPr marL="285750" indent="-285750">
              <a:buFont typeface="Arial" panose="020B0604020202020204" pitchFamily="34" charset="0"/>
              <a:buChar char="•"/>
            </a:pPr>
            <a:r>
              <a:rPr lang="en-US" dirty="0"/>
              <a:t> Since we also have access to different energy transfers, at 440-hw, the total intensity is 34.5 n/sec.</a:t>
            </a:r>
          </a:p>
          <a:p>
            <a:pPr marL="285750" indent="-285750">
              <a:buFont typeface="Arial" panose="020B0604020202020204" pitchFamily="34" charset="0"/>
              <a:buChar char="•"/>
            </a:pPr>
            <a:r>
              <a:rPr lang="en-US" dirty="0"/>
              <a:t>Total intensity from FANTASTIC : 185.4 n/sec.</a:t>
            </a:r>
          </a:p>
          <a:p>
            <a:endParaRPr lang="en-US" dirty="0"/>
          </a:p>
          <a:p>
            <a:br>
              <a:rPr lang="en-US" dirty="0"/>
            </a:br>
            <a:br>
              <a:rPr lang="en-US" dirty="0"/>
            </a:br>
            <a:endParaRPr lang="en-US" dirty="0"/>
          </a:p>
        </p:txBody>
      </p:sp>
      <p:cxnSp>
        <p:nvCxnSpPr>
          <p:cNvPr id="19" name="Straight Connector 18">
            <a:extLst>
              <a:ext uri="{FF2B5EF4-FFF2-40B4-BE49-F238E27FC236}">
                <a16:creationId xmlns:a16="http://schemas.microsoft.com/office/drawing/2014/main" id="{B6670F33-F23A-127E-8023-5FC8567D61A4}"/>
              </a:ext>
            </a:extLst>
          </p:cNvPr>
          <p:cNvCxnSpPr>
            <a:cxnSpLocks/>
          </p:cNvCxnSpPr>
          <p:nvPr/>
        </p:nvCxnSpPr>
        <p:spPr bwMode="auto">
          <a:xfrm>
            <a:off x="6096000" y="2050271"/>
            <a:ext cx="2308325"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24" name="Graphic 23">
            <a:extLst>
              <a:ext uri="{FF2B5EF4-FFF2-40B4-BE49-F238E27FC236}">
                <a16:creationId xmlns:a16="http://schemas.microsoft.com/office/drawing/2014/main" id="{6DF6C8E4-97E4-F5F3-A251-D0BE84D20E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36" y="1321593"/>
            <a:ext cx="3023545" cy="2059404"/>
          </a:xfrm>
          <a:prstGeom prst="rect">
            <a:avLst/>
          </a:prstGeom>
        </p:spPr>
      </p:pic>
      <p:pic>
        <p:nvPicPr>
          <p:cNvPr id="28" name="Picture 27" descr="A screenshot of a computer generated image&#10;&#10;AI-generated content may be incorrect.">
            <a:extLst>
              <a:ext uri="{FF2B5EF4-FFF2-40B4-BE49-F238E27FC236}">
                <a16:creationId xmlns:a16="http://schemas.microsoft.com/office/drawing/2014/main" id="{3A23DB54-98B0-5565-A1C2-44549ED9FAE8}"/>
              </a:ext>
            </a:extLst>
          </p:cNvPr>
          <p:cNvPicPr>
            <a:picLocks noChangeAspect="1"/>
          </p:cNvPicPr>
          <p:nvPr/>
        </p:nvPicPr>
        <p:blipFill>
          <a:blip r:embed="rId6"/>
          <a:srcRect r="16816"/>
          <a:stretch>
            <a:fillRect/>
          </a:stretch>
        </p:blipFill>
        <p:spPr>
          <a:xfrm>
            <a:off x="3021253" y="1160116"/>
            <a:ext cx="2627524" cy="2382357"/>
          </a:xfrm>
          <a:prstGeom prst="rect">
            <a:avLst/>
          </a:prstGeom>
        </p:spPr>
      </p:pic>
      <p:pic>
        <p:nvPicPr>
          <p:cNvPr id="35" name="Picture 34" descr="A graph of a number of dots&#10;&#10;AI-generated content may be incorrect.">
            <a:extLst>
              <a:ext uri="{FF2B5EF4-FFF2-40B4-BE49-F238E27FC236}">
                <a16:creationId xmlns:a16="http://schemas.microsoft.com/office/drawing/2014/main" id="{100BF2F1-A564-247F-FA9B-3FF022827B94}"/>
              </a:ext>
            </a:extLst>
          </p:cNvPr>
          <p:cNvPicPr>
            <a:picLocks noChangeAspect="1"/>
          </p:cNvPicPr>
          <p:nvPr/>
        </p:nvPicPr>
        <p:blipFill>
          <a:blip r:embed="rId7"/>
          <a:stretch>
            <a:fillRect/>
          </a:stretch>
        </p:blipFill>
        <p:spPr>
          <a:xfrm>
            <a:off x="8554915" y="1149299"/>
            <a:ext cx="3547859" cy="2682069"/>
          </a:xfrm>
          <a:prstGeom prst="rect">
            <a:avLst/>
          </a:prstGeom>
        </p:spPr>
      </p:pic>
      <p:sp>
        <p:nvSpPr>
          <p:cNvPr id="8" name="Rectangle 7">
            <a:extLst>
              <a:ext uri="{FF2B5EF4-FFF2-40B4-BE49-F238E27FC236}">
                <a16:creationId xmlns:a16="http://schemas.microsoft.com/office/drawing/2014/main" id="{2A89E22D-3DE7-B1E5-A522-ED82F7443241}"/>
              </a:ext>
            </a:extLst>
          </p:cNvPr>
          <p:cNvSpPr/>
          <p:nvPr/>
        </p:nvSpPr>
        <p:spPr>
          <a:xfrm>
            <a:off x="9982200" y="1626792"/>
            <a:ext cx="757666" cy="685664"/>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066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FA0E-FB8B-70A6-24C2-38AD5E3D7323}"/>
              </a:ext>
            </a:extLst>
          </p:cNvPr>
          <p:cNvSpPr>
            <a:spLocks noGrp="1"/>
          </p:cNvSpPr>
          <p:nvPr>
            <p:ph type="title"/>
          </p:nvPr>
        </p:nvSpPr>
        <p:spPr/>
        <p:txBody>
          <a:bodyPr/>
          <a:lstStyle/>
          <a:p>
            <a:r>
              <a:rPr lang="en-US" dirty="0"/>
              <a:t>Signal to background ratio</a:t>
            </a:r>
          </a:p>
        </p:txBody>
      </p:sp>
      <p:sp>
        <p:nvSpPr>
          <p:cNvPr id="6" name="TextBox 5">
            <a:extLst>
              <a:ext uri="{FF2B5EF4-FFF2-40B4-BE49-F238E27FC236}">
                <a16:creationId xmlns:a16="http://schemas.microsoft.com/office/drawing/2014/main" id="{20691F9B-8DE6-EE79-0E0B-C905738E435A}"/>
              </a:ext>
            </a:extLst>
          </p:cNvPr>
          <p:cNvSpPr txBox="1"/>
          <p:nvPr/>
        </p:nvSpPr>
        <p:spPr>
          <a:xfrm>
            <a:off x="868737" y="872801"/>
            <a:ext cx="10613572" cy="2769989"/>
          </a:xfrm>
          <a:prstGeom prst="rect">
            <a:avLst/>
          </a:prstGeom>
          <a:noFill/>
        </p:spPr>
        <p:txBody>
          <a:bodyPr wrap="square" rtlCol="0">
            <a:spAutoFit/>
          </a:bodyPr>
          <a:lstStyle/>
          <a:p>
            <a:pPr marL="285750" indent="-285750">
              <a:buFont typeface="Wingdings" pitchFamily="2" charset="2"/>
              <a:buChar char="Ø"/>
            </a:pPr>
            <a:r>
              <a:rPr lang="en-US" sz="2400" dirty="0"/>
              <a:t>Investigate the interaction of neutrons with the instrument’s structural materials and determine the origin of the background</a:t>
            </a:r>
            <a:r>
              <a:rPr lang="el-GR" sz="2400" dirty="0"/>
              <a:t> – </a:t>
            </a:r>
            <a:r>
              <a:rPr lang="en-US" sz="2400" dirty="0"/>
              <a:t>characterize the background.</a:t>
            </a:r>
          </a:p>
          <a:p>
            <a:pPr marL="285750" indent="-285750">
              <a:buFont typeface="Wingdings" pitchFamily="2" charset="2"/>
              <a:buChar char="Ø"/>
            </a:pPr>
            <a:r>
              <a:rPr lang="en-US" sz="2400" dirty="0"/>
              <a:t>Determine the source of the background and shield from it.</a:t>
            </a:r>
          </a:p>
          <a:p>
            <a:pPr marL="285750" indent="-285750">
              <a:buFont typeface="Wingdings" pitchFamily="2" charset="2"/>
              <a:buChar char="Ø"/>
            </a:pPr>
            <a:r>
              <a:rPr lang="en-US" sz="2400" dirty="0"/>
              <a:t>A model of the instrument was developed in </a:t>
            </a:r>
            <a:r>
              <a:rPr lang="en-US" sz="2400" dirty="0" err="1"/>
              <a:t>OpenMC</a:t>
            </a:r>
            <a:endParaRPr lang="en-US" sz="2400" dirty="0"/>
          </a:p>
          <a:p>
            <a:pPr rtl="0">
              <a:spcBef>
                <a:spcPts val="0"/>
              </a:spcBef>
              <a:buSzPts val="1100"/>
            </a:pPr>
            <a:endParaRPr lang="en-GB" dirty="0"/>
          </a:p>
          <a:p>
            <a:pPr rtl="0">
              <a:spcBef>
                <a:spcPts val="0"/>
              </a:spcBef>
              <a:buSzPts val="1100"/>
            </a:pPr>
            <a:endParaRPr lang="en-GB" dirty="0"/>
          </a:p>
          <a:p>
            <a:endParaRPr lang="en-US" dirty="0"/>
          </a:p>
        </p:txBody>
      </p:sp>
      <p:sp>
        <p:nvSpPr>
          <p:cNvPr id="3" name="Slide Number Placeholder 2">
            <a:extLst>
              <a:ext uri="{FF2B5EF4-FFF2-40B4-BE49-F238E27FC236}">
                <a16:creationId xmlns:a16="http://schemas.microsoft.com/office/drawing/2014/main" id="{BA95D495-2615-C41D-6D5B-1927E88E4226}"/>
              </a:ext>
            </a:extLst>
          </p:cNvPr>
          <p:cNvSpPr>
            <a:spLocks noGrp="1"/>
          </p:cNvSpPr>
          <p:nvPr>
            <p:ph type="sldNum" sz="quarter" idx="12"/>
          </p:nvPr>
        </p:nvSpPr>
        <p:spPr/>
        <p:txBody>
          <a:bodyPr/>
          <a:lstStyle/>
          <a:p>
            <a:pPr>
              <a:defRPr/>
            </a:pPr>
            <a:fld id="{75F13DEF-92BD-604A-ACD7-BBF50C73AD62}" type="slidenum">
              <a:rPr lang="fr-FR" smtClean="0"/>
              <a:t>38</a:t>
            </a:fld>
            <a:endParaRPr lang="fr-FR"/>
          </a:p>
        </p:txBody>
      </p:sp>
      <p:pic>
        <p:nvPicPr>
          <p:cNvPr id="7" name="Google Shape;292;p29">
            <a:extLst>
              <a:ext uri="{FF2B5EF4-FFF2-40B4-BE49-F238E27FC236}">
                <a16:creationId xmlns:a16="http://schemas.microsoft.com/office/drawing/2014/main" id="{8272BA39-B415-8E20-43A5-93285CD143F0}"/>
              </a:ext>
            </a:extLst>
          </p:cNvPr>
          <p:cNvPicPr preferRelativeResize="0"/>
          <p:nvPr/>
        </p:nvPicPr>
        <p:blipFill>
          <a:blip r:embed="rId3">
            <a:alphaModFix/>
          </a:blip>
          <a:stretch>
            <a:fillRect/>
          </a:stretch>
        </p:blipFill>
        <p:spPr>
          <a:xfrm>
            <a:off x="7905508" y="105617"/>
            <a:ext cx="3866331" cy="871032"/>
          </a:xfrm>
          <a:prstGeom prst="rect">
            <a:avLst/>
          </a:prstGeom>
          <a:noFill/>
          <a:ln>
            <a:noFill/>
          </a:ln>
        </p:spPr>
      </p:pic>
      <p:pic>
        <p:nvPicPr>
          <p:cNvPr id="5122" name="Picture 2">
            <a:extLst>
              <a:ext uri="{FF2B5EF4-FFF2-40B4-BE49-F238E27FC236}">
                <a16:creationId xmlns:a16="http://schemas.microsoft.com/office/drawing/2014/main" id="{10593FD1-AE90-9854-18E1-36D973A622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993" t="41395" b="34515"/>
          <a:stretch>
            <a:fillRect/>
          </a:stretch>
        </p:blipFill>
        <p:spPr bwMode="auto">
          <a:xfrm>
            <a:off x="3964477" y="3043827"/>
            <a:ext cx="3084723" cy="12811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0D93FC09-A913-5625-5FB6-B16E26EA2F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0631" y="2788887"/>
            <a:ext cx="4050818" cy="201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8E8A8A9F-CBC7-C3B1-1C0E-927B715AC7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4044" y="4929330"/>
            <a:ext cx="3976312" cy="18467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3919F9-7DD3-0F31-D1DB-437C7FFA96DF}"/>
              </a:ext>
            </a:extLst>
          </p:cNvPr>
          <p:cNvSpPr txBox="1"/>
          <p:nvPr/>
        </p:nvSpPr>
        <p:spPr>
          <a:xfrm>
            <a:off x="166431" y="3043827"/>
            <a:ext cx="3084723" cy="2585323"/>
          </a:xfrm>
          <a:prstGeom prst="rect">
            <a:avLst/>
          </a:prstGeom>
          <a:noFill/>
        </p:spPr>
        <p:txBody>
          <a:bodyPr wrap="square" rtlCol="0">
            <a:spAutoFit/>
          </a:bodyPr>
          <a:lstStyle/>
          <a:p>
            <a:r>
              <a:rPr lang="en-US" dirty="0"/>
              <a:t>The model includes:</a:t>
            </a:r>
          </a:p>
          <a:p>
            <a:pPr marL="285750" indent="-285750">
              <a:buFont typeface="Arial" panose="020B0604020202020204" pitchFamily="34" charset="0"/>
              <a:buChar char="•"/>
            </a:pPr>
            <a:r>
              <a:rPr lang="en-US" dirty="0"/>
              <a:t>Sample – Cryostat</a:t>
            </a:r>
          </a:p>
          <a:p>
            <a:pPr marL="285750" indent="-285750">
              <a:buFont typeface="Arial" panose="020B0604020202020204" pitchFamily="34" charset="0"/>
              <a:buChar char="•"/>
            </a:pPr>
            <a:r>
              <a:rPr lang="en-US" dirty="0"/>
              <a:t>Collimator</a:t>
            </a:r>
          </a:p>
          <a:p>
            <a:pPr marL="285750" indent="-285750">
              <a:buFont typeface="Arial" panose="020B0604020202020204" pitchFamily="34" charset="0"/>
              <a:buChar char="•"/>
            </a:pPr>
            <a:r>
              <a:rPr lang="en-US" dirty="0"/>
              <a:t>Be-filter </a:t>
            </a:r>
          </a:p>
          <a:p>
            <a:pPr marL="285750" indent="-285750">
              <a:buFont typeface="Arial" panose="020B0604020202020204" pitchFamily="34" charset="0"/>
              <a:buChar char="•"/>
            </a:pPr>
            <a:r>
              <a:rPr lang="en-US" dirty="0"/>
              <a:t>Analyzers</a:t>
            </a:r>
          </a:p>
          <a:p>
            <a:pPr marL="285750" indent="-285750">
              <a:buFont typeface="Arial" panose="020B0604020202020204" pitchFamily="34" charset="0"/>
              <a:buChar char="•"/>
            </a:pPr>
            <a:r>
              <a:rPr lang="en-US" dirty="0"/>
              <a:t>He3 tubes</a:t>
            </a:r>
          </a:p>
          <a:p>
            <a:pPr marL="285750" indent="-285750">
              <a:buFont typeface="Arial" panose="020B0604020202020204" pitchFamily="34" charset="0"/>
              <a:buChar char="•"/>
            </a:pPr>
            <a:r>
              <a:rPr lang="en-US" dirty="0"/>
              <a:t>Beam stop</a:t>
            </a:r>
          </a:p>
          <a:p>
            <a:pPr marL="285750" indent="-285750">
              <a:buFont typeface="Arial" panose="020B0604020202020204" pitchFamily="34" charset="0"/>
              <a:buChar char="•"/>
            </a:pPr>
            <a:r>
              <a:rPr lang="en-US" dirty="0"/>
              <a:t>Concrete walls</a:t>
            </a:r>
          </a:p>
          <a:p>
            <a:pPr marL="285750" indent="-285750">
              <a:buFont typeface="Arial" panose="020B0604020202020204" pitchFamily="34" charset="0"/>
              <a:buChar char="•"/>
            </a:pPr>
            <a:endParaRPr lang="en-US" dirty="0"/>
          </a:p>
        </p:txBody>
      </p:sp>
      <p:pic>
        <p:nvPicPr>
          <p:cNvPr id="5128" name="Picture 8">
            <a:extLst>
              <a:ext uri="{FF2B5EF4-FFF2-40B4-BE49-F238E27FC236}">
                <a16:creationId xmlns:a16="http://schemas.microsoft.com/office/drawing/2014/main" id="{649688E2-F8FF-7877-DA09-CF55AD1CC2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0761" y="4778787"/>
            <a:ext cx="2595372" cy="184670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E6894E96-0BF4-C555-4809-694F12060D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8987" y="4586826"/>
            <a:ext cx="2641774" cy="203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62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9F38A-7D03-70EA-E855-E907D6A92181}"/>
              </a:ext>
            </a:extLst>
          </p:cNvPr>
          <p:cNvSpPr>
            <a:spLocks noGrp="1"/>
          </p:cNvSpPr>
          <p:nvPr>
            <p:ph type="title"/>
          </p:nvPr>
        </p:nvSpPr>
        <p:spPr/>
        <p:txBody>
          <a:bodyPr/>
          <a:lstStyle/>
          <a:p>
            <a:r>
              <a:rPr lang="en-GB" dirty="0"/>
              <a:t>Indirect geometry TOF spectrometers</a:t>
            </a:r>
            <a:endParaRPr lang="en-US" dirty="0"/>
          </a:p>
        </p:txBody>
      </p:sp>
      <p:sp>
        <p:nvSpPr>
          <p:cNvPr id="6" name="Google Shape;124;p17">
            <a:extLst>
              <a:ext uri="{FF2B5EF4-FFF2-40B4-BE49-F238E27FC236}">
                <a16:creationId xmlns:a16="http://schemas.microsoft.com/office/drawing/2014/main" id="{E73AFBC1-60BA-E4A8-3FD3-29FAF2DE6E08}"/>
              </a:ext>
            </a:extLst>
          </p:cNvPr>
          <p:cNvSpPr txBox="1">
            <a:spLocks/>
          </p:cNvSpPr>
          <p:nvPr/>
        </p:nvSpPr>
        <p:spPr bwMode="auto">
          <a:xfrm>
            <a:off x="767053" y="2910468"/>
            <a:ext cx="5873598" cy="2297151"/>
          </a:xfrm>
          <a:prstGeom prst="rect">
            <a:avLst/>
          </a:prstGeom>
        </p:spPr>
        <p:txBody>
          <a:bodyPr spcFirstLastPara="1" vert="horz" wrap="square" lIns="68575" tIns="34275" rIns="68575" bIns="34275" rtlCol="0" anchor="t" anchorCtr="0">
            <a:normAutofit/>
          </a:bodyPr>
          <a:lstStyle>
            <a:lvl1pPr marL="228600" indent="-228600" algn="l" defTabSz="914400">
              <a:lnSpc>
                <a:spcPct val="90000"/>
              </a:lnSpc>
              <a:spcBef>
                <a:spcPts val="1000"/>
              </a:spcBef>
              <a:buFont typeface="Arial"/>
              <a:buChar char="•"/>
              <a:defRPr sz="2800">
                <a:solidFill>
                  <a:srgbClr val="20355B"/>
                </a:solidFill>
                <a:latin typeface="Arial"/>
                <a:ea typeface="Inter"/>
                <a:cs typeface="Arial"/>
              </a:defRPr>
            </a:lvl1pPr>
            <a:lvl2pPr marL="685800" indent="-228600" algn="l" defTabSz="914400">
              <a:lnSpc>
                <a:spcPct val="90000"/>
              </a:lnSpc>
              <a:spcBef>
                <a:spcPts val="500"/>
              </a:spcBef>
              <a:buFont typeface="Arial"/>
              <a:buChar char="•"/>
              <a:defRPr sz="2400">
                <a:solidFill>
                  <a:srgbClr val="20355B"/>
                </a:solidFill>
                <a:latin typeface="Arial"/>
                <a:ea typeface="Inter"/>
                <a:cs typeface="Arial"/>
              </a:defRPr>
            </a:lvl2pPr>
            <a:lvl3pPr marL="1143000" indent="-228600" algn="l" defTabSz="914400">
              <a:lnSpc>
                <a:spcPct val="90000"/>
              </a:lnSpc>
              <a:spcBef>
                <a:spcPts val="500"/>
              </a:spcBef>
              <a:buFont typeface="Arial"/>
              <a:buChar char="•"/>
              <a:defRPr sz="2000">
                <a:solidFill>
                  <a:srgbClr val="20355B"/>
                </a:solidFill>
                <a:latin typeface="Arial"/>
                <a:ea typeface="Inter"/>
                <a:cs typeface="Arial"/>
              </a:defRPr>
            </a:lvl3pPr>
            <a:lvl4pPr marL="1600200" indent="-228600" algn="l" defTabSz="914400">
              <a:lnSpc>
                <a:spcPct val="90000"/>
              </a:lnSpc>
              <a:spcBef>
                <a:spcPts val="500"/>
              </a:spcBef>
              <a:buFont typeface="Arial"/>
              <a:buChar char="•"/>
              <a:defRPr sz="1800">
                <a:solidFill>
                  <a:srgbClr val="20355B"/>
                </a:solidFill>
                <a:latin typeface="Arial"/>
                <a:ea typeface="Inter"/>
                <a:cs typeface="Arial"/>
              </a:defRPr>
            </a:lvl4pPr>
            <a:lvl5pPr marL="2057400" indent="-228600" algn="l" defTabSz="914400">
              <a:lnSpc>
                <a:spcPct val="90000"/>
              </a:lnSpc>
              <a:spcBef>
                <a:spcPts val="500"/>
              </a:spcBef>
              <a:buFont typeface="Arial"/>
              <a:buChar char="•"/>
              <a:defRPr sz="1800">
                <a:solidFill>
                  <a:srgbClr val="20355B"/>
                </a:solidFill>
                <a:latin typeface="Arial"/>
                <a:ea typeface="Inter"/>
                <a:cs typeface="Arial"/>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rtl="0">
              <a:spcBef>
                <a:spcPts val="800"/>
              </a:spcBef>
              <a:buFont typeface="Arial"/>
              <a:buNone/>
            </a:pPr>
            <a:r>
              <a:rPr lang="en-GB" u="sng" dirty="0"/>
              <a:t>Indirect/Inverse Geometry </a:t>
            </a:r>
          </a:p>
          <a:p>
            <a:pPr marL="457200" indent="-304800" rtl="0">
              <a:spcBef>
                <a:spcPts val="800"/>
              </a:spcBef>
              <a:buSzPts val="1200"/>
            </a:pPr>
            <a:r>
              <a:rPr lang="en-GB" sz="2000" dirty="0"/>
              <a:t>Polychromatic incident beam</a:t>
            </a:r>
          </a:p>
          <a:p>
            <a:pPr marL="457200" indent="-304800" rtl="0">
              <a:spcBef>
                <a:spcPts val="800"/>
              </a:spcBef>
              <a:buSzPts val="1200"/>
            </a:pPr>
            <a:r>
              <a:rPr lang="en-GB" sz="2000" dirty="0"/>
              <a:t>Fixed final energy</a:t>
            </a:r>
          </a:p>
          <a:p>
            <a:pPr marL="457200" indent="-304800" rtl="0">
              <a:spcBef>
                <a:spcPts val="800"/>
              </a:spcBef>
              <a:buSzPts val="1200"/>
            </a:pPr>
            <a:r>
              <a:rPr lang="en-GB" sz="2000" dirty="0"/>
              <a:t>Determine incident energy with the TOF</a:t>
            </a:r>
          </a:p>
          <a:p>
            <a:pPr marL="457200" indent="0" rtl="0">
              <a:spcBef>
                <a:spcPts val="800"/>
              </a:spcBef>
              <a:buFont typeface="Arial"/>
              <a:buNone/>
            </a:pPr>
            <a:endParaRPr lang="en-GB" sz="1600" dirty="0"/>
          </a:p>
        </p:txBody>
      </p:sp>
      <p:pic>
        <p:nvPicPr>
          <p:cNvPr id="8" name="Google Shape;134;p17">
            <a:extLst>
              <a:ext uri="{FF2B5EF4-FFF2-40B4-BE49-F238E27FC236}">
                <a16:creationId xmlns:a16="http://schemas.microsoft.com/office/drawing/2014/main" id="{8B53DAA0-A028-ADB9-290C-1188B8E74C7B}"/>
              </a:ext>
            </a:extLst>
          </p:cNvPr>
          <p:cNvPicPr preferRelativeResize="0"/>
          <p:nvPr/>
        </p:nvPicPr>
        <p:blipFill>
          <a:blip r:embed="rId3">
            <a:alphaModFix/>
          </a:blip>
          <a:stretch>
            <a:fillRect/>
          </a:stretch>
        </p:blipFill>
        <p:spPr>
          <a:xfrm>
            <a:off x="6139546" y="1321593"/>
            <a:ext cx="4912502" cy="1281113"/>
          </a:xfrm>
          <a:prstGeom prst="rect">
            <a:avLst/>
          </a:prstGeom>
          <a:noFill/>
          <a:ln>
            <a:noFill/>
          </a:ln>
        </p:spPr>
      </p:pic>
      <p:grpSp>
        <p:nvGrpSpPr>
          <p:cNvPr id="13" name="Google Shape;130;p17">
            <a:extLst>
              <a:ext uri="{FF2B5EF4-FFF2-40B4-BE49-F238E27FC236}">
                <a16:creationId xmlns:a16="http://schemas.microsoft.com/office/drawing/2014/main" id="{897D4E7D-1AB0-63EB-B24E-1AC601E6392B}"/>
              </a:ext>
            </a:extLst>
          </p:cNvPr>
          <p:cNvGrpSpPr/>
          <p:nvPr/>
        </p:nvGrpSpPr>
        <p:grpSpPr>
          <a:xfrm>
            <a:off x="6267752" y="3003786"/>
            <a:ext cx="4364099" cy="3420604"/>
            <a:chOff x="5235578" y="2294775"/>
            <a:chExt cx="3449346" cy="2703616"/>
          </a:xfrm>
        </p:grpSpPr>
        <p:pic>
          <p:nvPicPr>
            <p:cNvPr id="14" name="Google Shape;131;p17">
              <a:extLst>
                <a:ext uri="{FF2B5EF4-FFF2-40B4-BE49-F238E27FC236}">
                  <a16:creationId xmlns:a16="http://schemas.microsoft.com/office/drawing/2014/main" id="{B25D2D85-F728-1A59-3C5F-C4E6197B5228}"/>
                </a:ext>
              </a:extLst>
            </p:cNvPr>
            <p:cNvPicPr preferRelativeResize="0"/>
            <p:nvPr/>
          </p:nvPicPr>
          <p:blipFill rotWithShape="1">
            <a:blip r:embed="rId4">
              <a:alphaModFix/>
            </a:blip>
            <a:srcRect l="53273" t="14022"/>
            <a:stretch/>
          </p:blipFill>
          <p:spPr>
            <a:xfrm>
              <a:off x="5825050" y="2294775"/>
              <a:ext cx="2859873" cy="2571897"/>
            </a:xfrm>
            <a:prstGeom prst="rect">
              <a:avLst/>
            </a:prstGeom>
            <a:noFill/>
            <a:ln>
              <a:noFill/>
            </a:ln>
          </p:spPr>
        </p:pic>
        <p:sp>
          <p:nvSpPr>
            <p:cNvPr id="15" name="Google Shape;132;p17">
              <a:extLst>
                <a:ext uri="{FF2B5EF4-FFF2-40B4-BE49-F238E27FC236}">
                  <a16:creationId xmlns:a16="http://schemas.microsoft.com/office/drawing/2014/main" id="{79926FD9-D327-8857-CBBB-BBC5692C3558}"/>
                </a:ext>
              </a:extLst>
            </p:cNvPr>
            <p:cNvSpPr/>
            <p:nvPr/>
          </p:nvSpPr>
          <p:spPr>
            <a:xfrm>
              <a:off x="5235578" y="4678891"/>
              <a:ext cx="1256100" cy="319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 name="Slide Number Placeholder 2">
            <a:extLst>
              <a:ext uri="{FF2B5EF4-FFF2-40B4-BE49-F238E27FC236}">
                <a16:creationId xmlns:a16="http://schemas.microsoft.com/office/drawing/2014/main" id="{FE928968-2981-E379-B889-3509CA5EFD8D}"/>
              </a:ext>
            </a:extLst>
          </p:cNvPr>
          <p:cNvSpPr>
            <a:spLocks noGrp="1"/>
          </p:cNvSpPr>
          <p:nvPr>
            <p:ph type="sldNum" sz="quarter" idx="12"/>
          </p:nvPr>
        </p:nvSpPr>
        <p:spPr/>
        <p:txBody>
          <a:bodyPr/>
          <a:lstStyle/>
          <a:p>
            <a:pPr>
              <a:defRPr/>
            </a:pPr>
            <a:fld id="{75F13DEF-92BD-604A-ACD7-BBF50C73AD62}" type="slidenum">
              <a:rPr lang="fr-FR" smtClean="0"/>
              <a:t>3</a:t>
            </a:fld>
            <a:endParaRPr lang="fr-FR"/>
          </a:p>
        </p:txBody>
      </p:sp>
    </p:spTree>
    <p:extLst>
      <p:ext uri="{BB962C8B-B14F-4D97-AF65-F5344CB8AC3E}">
        <p14:creationId xmlns:p14="http://schemas.microsoft.com/office/powerpoint/2010/main" val="3732947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2BCE-8697-657F-67E8-36AD94A2A817}"/>
              </a:ext>
            </a:extLst>
          </p:cNvPr>
          <p:cNvSpPr>
            <a:spLocks noGrp="1"/>
          </p:cNvSpPr>
          <p:nvPr>
            <p:ph type="title"/>
          </p:nvPr>
        </p:nvSpPr>
        <p:spPr/>
        <p:txBody>
          <a:bodyPr/>
          <a:lstStyle/>
          <a:p>
            <a:r>
              <a:rPr lang="en-US" dirty="0"/>
              <a:t>Background quantification</a:t>
            </a:r>
          </a:p>
        </p:txBody>
      </p:sp>
      <p:sp>
        <p:nvSpPr>
          <p:cNvPr id="4" name="Slide Number Placeholder 3">
            <a:extLst>
              <a:ext uri="{FF2B5EF4-FFF2-40B4-BE49-F238E27FC236}">
                <a16:creationId xmlns:a16="http://schemas.microsoft.com/office/drawing/2014/main" id="{3DF3562B-B40B-A6DB-74D4-AF41C0128161}"/>
              </a:ext>
            </a:extLst>
          </p:cNvPr>
          <p:cNvSpPr>
            <a:spLocks noGrp="1"/>
          </p:cNvSpPr>
          <p:nvPr>
            <p:ph type="sldNum" sz="quarter" idx="12"/>
          </p:nvPr>
        </p:nvSpPr>
        <p:spPr/>
        <p:txBody>
          <a:bodyPr/>
          <a:lstStyle/>
          <a:p>
            <a:pPr>
              <a:defRPr/>
            </a:pPr>
            <a:fld id="{75F13DEF-92BD-604A-ACD7-BBF50C73AD62}" type="slidenum">
              <a:rPr lang="fr-FR" smtClean="0"/>
              <a:t>39</a:t>
            </a:fld>
            <a:endParaRPr lang="fr-FR"/>
          </a:p>
        </p:txBody>
      </p:sp>
      <p:grpSp>
        <p:nvGrpSpPr>
          <p:cNvPr id="9" name="Group 8">
            <a:extLst>
              <a:ext uri="{FF2B5EF4-FFF2-40B4-BE49-F238E27FC236}">
                <a16:creationId xmlns:a16="http://schemas.microsoft.com/office/drawing/2014/main" id="{1B04B5E0-8C1B-0512-C27F-CA3EF11BBFA4}"/>
              </a:ext>
            </a:extLst>
          </p:cNvPr>
          <p:cNvGrpSpPr/>
          <p:nvPr/>
        </p:nvGrpSpPr>
        <p:grpSpPr>
          <a:xfrm>
            <a:off x="730190" y="1068854"/>
            <a:ext cx="4272026" cy="4570142"/>
            <a:chOff x="8107426" y="1075483"/>
            <a:chExt cx="4272026" cy="4570142"/>
          </a:xfrm>
        </p:grpSpPr>
        <p:pic>
          <p:nvPicPr>
            <p:cNvPr id="6148" name="Picture 4">
              <a:extLst>
                <a:ext uri="{FF2B5EF4-FFF2-40B4-BE49-F238E27FC236}">
                  <a16:creationId xmlns:a16="http://schemas.microsoft.com/office/drawing/2014/main" id="{E838088C-2D45-B618-7DC8-DC68C350A6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9552" b="42233"/>
            <a:stretch>
              <a:fillRect/>
            </a:stretch>
          </p:blipFill>
          <p:spPr bwMode="auto">
            <a:xfrm>
              <a:off x="8107426" y="1075483"/>
              <a:ext cx="3749548" cy="212888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A50B484-8BAF-A2B3-04E5-1EF787832ED9}"/>
                </a:ext>
              </a:extLst>
            </p:cNvPr>
            <p:cNvGrpSpPr/>
            <p:nvPr/>
          </p:nvGrpSpPr>
          <p:grpSpPr>
            <a:xfrm>
              <a:off x="8107426" y="3424633"/>
              <a:ext cx="4272026" cy="2220992"/>
              <a:chOff x="8107426" y="3424633"/>
              <a:chExt cx="4272026" cy="2220992"/>
            </a:xfrm>
          </p:grpSpPr>
          <p:pic>
            <p:nvPicPr>
              <p:cNvPr id="6146" name="Picture 2">
                <a:extLst>
                  <a:ext uri="{FF2B5EF4-FFF2-40B4-BE49-F238E27FC236}">
                    <a16:creationId xmlns:a16="http://schemas.microsoft.com/office/drawing/2014/main" id="{856ACE24-64CE-CA2F-C161-0D125AB5045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5886" b="41835"/>
              <a:stretch>
                <a:fillRect/>
              </a:stretch>
            </p:blipFill>
            <p:spPr bwMode="auto">
              <a:xfrm>
                <a:off x="8107426" y="3424633"/>
                <a:ext cx="3749548" cy="2097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AFF77B-01D2-522A-0B9D-D31290BBA7CF}"/>
                  </a:ext>
                </a:extLst>
              </p:cNvPr>
              <p:cNvSpPr txBox="1"/>
              <p:nvPr/>
            </p:nvSpPr>
            <p:spPr>
              <a:xfrm>
                <a:off x="10629900" y="5337848"/>
                <a:ext cx="1749552" cy="307777"/>
              </a:xfrm>
              <a:prstGeom prst="rect">
                <a:avLst/>
              </a:prstGeom>
              <a:noFill/>
            </p:spPr>
            <p:txBody>
              <a:bodyPr wrap="square" rtlCol="0">
                <a:spAutoFit/>
              </a:bodyPr>
              <a:lstStyle/>
              <a:p>
                <a:r>
                  <a:rPr lang="en-US" sz="1400" dirty="0"/>
                  <a:t>Log scale</a:t>
                </a:r>
              </a:p>
            </p:txBody>
          </p:sp>
        </p:grpSp>
      </p:grpSp>
      <p:grpSp>
        <p:nvGrpSpPr>
          <p:cNvPr id="10" name="Group 9">
            <a:extLst>
              <a:ext uri="{FF2B5EF4-FFF2-40B4-BE49-F238E27FC236}">
                <a16:creationId xmlns:a16="http://schemas.microsoft.com/office/drawing/2014/main" id="{E70CB7EA-771C-69D1-6CF9-D64E37A4D4BB}"/>
              </a:ext>
            </a:extLst>
          </p:cNvPr>
          <p:cNvGrpSpPr/>
          <p:nvPr/>
        </p:nvGrpSpPr>
        <p:grpSpPr>
          <a:xfrm>
            <a:off x="1426218" y="2200235"/>
            <a:ext cx="2042553" cy="4338677"/>
            <a:chOff x="8737600" y="2196819"/>
            <a:chExt cx="2042553" cy="4338677"/>
          </a:xfrm>
        </p:grpSpPr>
        <p:sp>
          <p:nvSpPr>
            <p:cNvPr id="7" name="Oval 6">
              <a:extLst>
                <a:ext uri="{FF2B5EF4-FFF2-40B4-BE49-F238E27FC236}">
                  <a16:creationId xmlns:a16="http://schemas.microsoft.com/office/drawing/2014/main" id="{78211E8F-9EEA-C11C-2FFF-9A39FF8E372B}"/>
                </a:ext>
              </a:extLst>
            </p:cNvPr>
            <p:cNvSpPr/>
            <p:nvPr/>
          </p:nvSpPr>
          <p:spPr>
            <a:xfrm>
              <a:off x="8737600" y="4492943"/>
              <a:ext cx="2042553" cy="204255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30E3A77-8F8B-728B-F2C6-E762A024D572}"/>
                </a:ext>
              </a:extLst>
            </p:cNvPr>
            <p:cNvSpPr/>
            <p:nvPr/>
          </p:nvSpPr>
          <p:spPr>
            <a:xfrm>
              <a:off x="8737600" y="2196819"/>
              <a:ext cx="2042553" cy="204255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9192FB2C-328F-F003-3089-2435EA1E66E4}"/>
              </a:ext>
            </a:extLst>
          </p:cNvPr>
          <p:cNvGrpSpPr/>
          <p:nvPr/>
        </p:nvGrpSpPr>
        <p:grpSpPr>
          <a:xfrm>
            <a:off x="8917449" y="1179403"/>
            <a:ext cx="2892273" cy="1907788"/>
            <a:chOff x="7811580" y="1419215"/>
            <a:chExt cx="3752986" cy="2475527"/>
          </a:xfrm>
        </p:grpSpPr>
        <p:grpSp>
          <p:nvGrpSpPr>
            <p:cNvPr id="12" name="Group 11">
              <a:extLst>
                <a:ext uri="{FF2B5EF4-FFF2-40B4-BE49-F238E27FC236}">
                  <a16:creationId xmlns:a16="http://schemas.microsoft.com/office/drawing/2014/main" id="{C653D050-1828-3CCC-4240-CA45F79B579F}"/>
                </a:ext>
              </a:extLst>
            </p:cNvPr>
            <p:cNvGrpSpPr/>
            <p:nvPr/>
          </p:nvGrpSpPr>
          <p:grpSpPr>
            <a:xfrm>
              <a:off x="7811580" y="1419215"/>
              <a:ext cx="3752986" cy="2475527"/>
              <a:chOff x="7811580" y="1419215"/>
              <a:chExt cx="3752986" cy="2475527"/>
            </a:xfrm>
          </p:grpSpPr>
          <p:grpSp>
            <p:nvGrpSpPr>
              <p:cNvPr id="14" name="Group 13">
                <a:extLst>
                  <a:ext uri="{FF2B5EF4-FFF2-40B4-BE49-F238E27FC236}">
                    <a16:creationId xmlns:a16="http://schemas.microsoft.com/office/drawing/2014/main" id="{ED9A4D5E-1412-DFD6-D409-D542BA5E6EDD}"/>
                  </a:ext>
                </a:extLst>
              </p:cNvPr>
              <p:cNvGrpSpPr/>
              <p:nvPr/>
            </p:nvGrpSpPr>
            <p:grpSpPr>
              <a:xfrm>
                <a:off x="7811580" y="1419215"/>
                <a:ext cx="3752986" cy="2128394"/>
                <a:chOff x="7902566" y="1862000"/>
                <a:chExt cx="3752986" cy="2128394"/>
              </a:xfrm>
            </p:grpSpPr>
            <p:grpSp>
              <p:nvGrpSpPr>
                <p:cNvPr id="16" name="Group 15">
                  <a:extLst>
                    <a:ext uri="{FF2B5EF4-FFF2-40B4-BE49-F238E27FC236}">
                      <a16:creationId xmlns:a16="http://schemas.microsoft.com/office/drawing/2014/main" id="{2B58B762-D929-5F9B-63FF-367A062519ED}"/>
                    </a:ext>
                  </a:extLst>
                </p:cNvPr>
                <p:cNvGrpSpPr/>
                <p:nvPr/>
              </p:nvGrpSpPr>
              <p:grpSpPr>
                <a:xfrm>
                  <a:off x="7902566" y="1862000"/>
                  <a:ext cx="3752986" cy="2060699"/>
                  <a:chOff x="7902566" y="1862000"/>
                  <a:chExt cx="3752986" cy="2060699"/>
                </a:xfrm>
              </p:grpSpPr>
              <p:grpSp>
                <p:nvGrpSpPr>
                  <p:cNvPr id="18" name="Group 17">
                    <a:extLst>
                      <a:ext uri="{FF2B5EF4-FFF2-40B4-BE49-F238E27FC236}">
                        <a16:creationId xmlns:a16="http://schemas.microsoft.com/office/drawing/2014/main" id="{6F8AAA38-5054-80BC-67B0-11C99FF8FA32}"/>
                      </a:ext>
                    </a:extLst>
                  </p:cNvPr>
                  <p:cNvGrpSpPr/>
                  <p:nvPr/>
                </p:nvGrpSpPr>
                <p:grpSpPr>
                  <a:xfrm>
                    <a:off x="7902566" y="1862000"/>
                    <a:ext cx="3752986" cy="2060699"/>
                    <a:chOff x="7902566" y="1862000"/>
                    <a:chExt cx="3752986" cy="2060699"/>
                  </a:xfrm>
                </p:grpSpPr>
                <p:grpSp>
                  <p:nvGrpSpPr>
                    <p:cNvPr id="20" name="Group 19">
                      <a:extLst>
                        <a:ext uri="{FF2B5EF4-FFF2-40B4-BE49-F238E27FC236}">
                          <a16:creationId xmlns:a16="http://schemas.microsoft.com/office/drawing/2014/main" id="{A88ADD5F-7C42-B4F8-8E6E-9B9C1902044C}"/>
                        </a:ext>
                      </a:extLst>
                    </p:cNvPr>
                    <p:cNvGrpSpPr/>
                    <p:nvPr/>
                  </p:nvGrpSpPr>
                  <p:grpSpPr>
                    <a:xfrm>
                      <a:off x="8057477" y="1862000"/>
                      <a:ext cx="3598075" cy="2060699"/>
                      <a:chOff x="8057478" y="1838061"/>
                      <a:chExt cx="3598075" cy="2060699"/>
                    </a:xfrm>
                  </p:grpSpPr>
                  <p:grpSp>
                    <p:nvGrpSpPr>
                      <p:cNvPr id="22" name="Group 21">
                        <a:extLst>
                          <a:ext uri="{FF2B5EF4-FFF2-40B4-BE49-F238E27FC236}">
                            <a16:creationId xmlns:a16="http://schemas.microsoft.com/office/drawing/2014/main" id="{8A588B8B-6463-AE2B-4595-9CADED8CB506}"/>
                          </a:ext>
                        </a:extLst>
                      </p:cNvPr>
                      <p:cNvGrpSpPr/>
                      <p:nvPr/>
                    </p:nvGrpSpPr>
                    <p:grpSpPr>
                      <a:xfrm>
                        <a:off x="8057478" y="1838061"/>
                        <a:ext cx="3598075" cy="2060699"/>
                        <a:chOff x="8057478" y="1838061"/>
                        <a:chExt cx="3598075" cy="2060699"/>
                      </a:xfrm>
                    </p:grpSpPr>
                    <p:sp>
                      <p:nvSpPr>
                        <p:cNvPr id="24" name="Arc 23">
                          <a:extLst>
                            <a:ext uri="{FF2B5EF4-FFF2-40B4-BE49-F238E27FC236}">
                              <a16:creationId xmlns:a16="http://schemas.microsoft.com/office/drawing/2014/main" id="{051B5DC3-AB16-9CF2-8B88-E1F2C6C754AB}"/>
                            </a:ext>
                          </a:extLst>
                        </p:cNvPr>
                        <p:cNvSpPr/>
                        <p:nvPr/>
                      </p:nvSpPr>
                      <p:spPr bwMode="auto">
                        <a:xfrm>
                          <a:off x="9982200" y="1838061"/>
                          <a:ext cx="1172584" cy="1527586"/>
                        </a:xfrm>
                        <a:prstGeom prst="arc">
                          <a:avLst/>
                        </a:prstGeom>
                        <a:ln w="76200"/>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25" name="Can 24">
                          <a:extLst>
                            <a:ext uri="{FF2B5EF4-FFF2-40B4-BE49-F238E27FC236}">
                              <a16:creationId xmlns:a16="http://schemas.microsoft.com/office/drawing/2014/main" id="{33F23046-48D0-C4FB-432F-AC2DAE4F095C}"/>
                            </a:ext>
                          </a:extLst>
                        </p:cNvPr>
                        <p:cNvSpPr/>
                        <p:nvPr/>
                      </p:nvSpPr>
                      <p:spPr>
                        <a:xfrm rot="16200000">
                          <a:off x="10197275" y="2440483"/>
                          <a:ext cx="173355" cy="2743200"/>
                        </a:xfrm>
                        <a:prstGeom prst="ca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064E2D6F-A126-8456-2AF5-D35A3D7C94BF}"/>
                            </a:ext>
                          </a:extLst>
                        </p:cNvPr>
                        <p:cNvCxnSpPr/>
                        <p:nvPr/>
                      </p:nvCxnSpPr>
                      <p:spPr bwMode="auto">
                        <a:xfrm>
                          <a:off x="8098716" y="2183801"/>
                          <a:ext cx="2995108"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87B0B541-B712-342E-82B9-43DFE33CB32A}"/>
                            </a:ext>
                          </a:extLst>
                        </p:cNvPr>
                        <p:cNvCxnSpPr>
                          <a:endCxn id="24" idx="0"/>
                        </p:cNvCxnSpPr>
                        <p:nvPr/>
                      </p:nvCxnSpPr>
                      <p:spPr bwMode="auto">
                        <a:xfrm flipV="1">
                          <a:off x="8057478" y="1838061"/>
                          <a:ext cx="2511014" cy="324226"/>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E2F80BBA-C428-E5E3-D38A-A2706684056A}"/>
                            </a:ext>
                          </a:extLst>
                        </p:cNvPr>
                        <p:cNvCxnSpPr>
                          <a:endCxn id="24" idx="2"/>
                        </p:cNvCxnSpPr>
                        <p:nvPr/>
                      </p:nvCxnSpPr>
                      <p:spPr bwMode="auto">
                        <a:xfrm>
                          <a:off x="8057478" y="2162287"/>
                          <a:ext cx="3097306" cy="439567"/>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0CB5BF00-9FBB-1D82-2CD6-9FD2C4FBF4C7}"/>
                            </a:ext>
                          </a:extLst>
                        </p:cNvPr>
                        <p:cNvCxnSpPr>
                          <a:stCxn id="24" idx="0"/>
                        </p:cNvCxnSpPr>
                        <p:nvPr/>
                      </p:nvCxnSpPr>
                      <p:spPr bwMode="auto">
                        <a:xfrm flipH="1">
                          <a:off x="9434456" y="1838061"/>
                          <a:ext cx="1134036" cy="188734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55EC6C2A-BABA-5FEE-EB3F-54B7B05566DA}"/>
                            </a:ext>
                          </a:extLst>
                        </p:cNvPr>
                        <p:cNvCxnSpPr/>
                        <p:nvPr/>
                      </p:nvCxnSpPr>
                      <p:spPr bwMode="auto">
                        <a:xfrm flipH="1">
                          <a:off x="9434456" y="2183801"/>
                          <a:ext cx="1659368" cy="154160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17717FB-A756-76A6-0AE7-50A7737BC254}"/>
                            </a:ext>
                          </a:extLst>
                        </p:cNvPr>
                        <p:cNvCxnSpPr>
                          <a:stCxn id="24" idx="2"/>
                        </p:cNvCxnSpPr>
                        <p:nvPr/>
                      </p:nvCxnSpPr>
                      <p:spPr bwMode="auto">
                        <a:xfrm flipH="1">
                          <a:off x="9434456" y="2601854"/>
                          <a:ext cx="1720328" cy="1089957"/>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cxnSp>
                    <p:nvCxnSpPr>
                      <p:cNvPr id="23" name="Straight Connector 22">
                        <a:extLst>
                          <a:ext uri="{FF2B5EF4-FFF2-40B4-BE49-F238E27FC236}">
                            <a16:creationId xmlns:a16="http://schemas.microsoft.com/office/drawing/2014/main" id="{5ABC6758-CD9F-D7A5-6EC1-9B0141A5D305}"/>
                          </a:ext>
                        </a:extLst>
                      </p:cNvPr>
                      <p:cNvCxnSpPr>
                        <a:cxnSpLocks/>
                      </p:cNvCxnSpPr>
                      <p:nvPr/>
                    </p:nvCxnSpPr>
                    <p:spPr bwMode="auto">
                      <a:xfrm>
                        <a:off x="11093824" y="2183801"/>
                        <a:ext cx="0" cy="1541604"/>
                      </a:xfrm>
                      <a:prstGeom prst="line">
                        <a:avLst/>
                      </a:prstGeom>
                    </p:spPr>
                    <p:style>
                      <a:lnRef idx="2">
                        <a:schemeClr val="accent1"/>
                      </a:lnRef>
                      <a:fillRef idx="0">
                        <a:schemeClr val="accent1"/>
                      </a:fillRef>
                      <a:effectRef idx="1">
                        <a:schemeClr val="accent1"/>
                      </a:effectRef>
                      <a:fontRef idx="minor">
                        <a:schemeClr val="tx1"/>
                      </a:fontRef>
                    </p:style>
                  </p:cxnSp>
                </p:grpSp>
                <p:sp>
                  <p:nvSpPr>
                    <p:cNvPr id="21" name="Can 20">
                      <a:extLst>
                        <a:ext uri="{FF2B5EF4-FFF2-40B4-BE49-F238E27FC236}">
                          <a16:creationId xmlns:a16="http://schemas.microsoft.com/office/drawing/2014/main" id="{DEA9CF76-2432-467D-0A5F-C8274D541C91}"/>
                        </a:ext>
                      </a:extLst>
                    </p:cNvPr>
                    <p:cNvSpPr/>
                    <p:nvPr/>
                  </p:nvSpPr>
                  <p:spPr>
                    <a:xfrm>
                      <a:off x="7902566" y="2055398"/>
                      <a:ext cx="175530" cy="233741"/>
                    </a:xfrm>
                    <a:prstGeom prst="can">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A8150409-5770-EE46-56EA-F688E2BE3AB8}"/>
                      </a:ext>
                    </a:extLst>
                  </p:cNvPr>
                  <p:cNvPicPr>
                    <a:picLocks noChangeAspect="1"/>
                  </p:cNvPicPr>
                  <p:nvPr>
                    <p:custDataLst>
                      <p:tags r:id="rId4"/>
                    </p:custDataLst>
                  </p:nvPr>
                </p:nvPicPr>
                <p:blipFill>
                  <a:blip r:embed="rId9"/>
                  <a:stretch>
                    <a:fillRect/>
                  </a:stretch>
                </p:blipFill>
                <p:spPr>
                  <a:xfrm>
                    <a:off x="10101969" y="2686903"/>
                    <a:ext cx="209296" cy="237744"/>
                  </a:xfrm>
                  <a:prstGeom prst="rect">
                    <a:avLst/>
                  </a:prstGeom>
                </p:spPr>
              </p:pic>
            </p:grpSp>
            <p:sp>
              <p:nvSpPr>
                <p:cNvPr id="17" name="Rectangle 16">
                  <a:extLst>
                    <a:ext uri="{FF2B5EF4-FFF2-40B4-BE49-F238E27FC236}">
                      <a16:creationId xmlns:a16="http://schemas.microsoft.com/office/drawing/2014/main" id="{0AA0E5C3-CA8D-89EC-BDEF-997368042517}"/>
                    </a:ext>
                  </a:extLst>
                </p:cNvPr>
                <p:cNvSpPr/>
                <p:nvPr/>
              </p:nvSpPr>
              <p:spPr>
                <a:xfrm>
                  <a:off x="9389448" y="3666573"/>
                  <a:ext cx="190062" cy="32382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45B85914-95DE-F903-B0BC-E7C38FA2D5EC}"/>
                  </a:ext>
                </a:extLst>
              </p:cNvPr>
              <p:cNvPicPr>
                <a:picLocks noChangeAspect="1"/>
              </p:cNvPicPr>
              <p:nvPr>
                <p:custDataLst>
                  <p:tags r:id="rId3"/>
                </p:custDataLst>
              </p:nvPr>
            </p:nvPicPr>
            <p:blipFill>
              <a:blip r:embed="rId10"/>
              <a:stretch>
                <a:fillRect/>
              </a:stretch>
            </p:blipFill>
            <p:spPr>
              <a:xfrm>
                <a:off x="9535984" y="3709830"/>
                <a:ext cx="245872" cy="184912"/>
              </a:xfrm>
              <a:prstGeom prst="rect">
                <a:avLst/>
              </a:prstGeom>
            </p:spPr>
          </p:pic>
        </p:grpSp>
        <p:pic>
          <p:nvPicPr>
            <p:cNvPr id="13" name="Picture 12">
              <a:extLst>
                <a:ext uri="{FF2B5EF4-FFF2-40B4-BE49-F238E27FC236}">
                  <a16:creationId xmlns:a16="http://schemas.microsoft.com/office/drawing/2014/main" id="{69C9E007-DE46-A6F5-4041-890C2CEEAA6F}"/>
                </a:ext>
              </a:extLst>
            </p:cNvPr>
            <p:cNvPicPr>
              <a:picLocks noChangeAspect="1"/>
            </p:cNvPicPr>
            <p:nvPr>
              <p:custDataLst>
                <p:tags r:id="rId2"/>
              </p:custDataLst>
            </p:nvPr>
          </p:nvPicPr>
          <p:blipFill>
            <a:blip r:embed="rId11"/>
            <a:stretch>
              <a:fillRect/>
            </a:stretch>
          </p:blipFill>
          <p:spPr>
            <a:xfrm>
              <a:off x="10115631" y="3491711"/>
              <a:ext cx="617728" cy="184912"/>
            </a:xfrm>
            <a:prstGeom prst="rect">
              <a:avLst/>
            </a:prstGeom>
          </p:spPr>
        </p:pic>
      </p:grpSp>
      <p:pic>
        <p:nvPicPr>
          <p:cNvPr id="6150" name="Picture 6">
            <a:extLst>
              <a:ext uri="{FF2B5EF4-FFF2-40B4-BE49-F238E27FC236}">
                <a16:creationId xmlns:a16="http://schemas.microsoft.com/office/drawing/2014/main" id="{87B336AB-EF0D-EA9F-8A36-3C87CAF75BB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67380"/>
          <a:stretch>
            <a:fillRect/>
          </a:stretch>
        </p:blipFill>
        <p:spPr bwMode="auto">
          <a:xfrm>
            <a:off x="4633908" y="1227789"/>
            <a:ext cx="3957059" cy="209788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A7143B8B-F097-9EE3-FE08-9E25DB68791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64260"/>
          <a:stretch>
            <a:fillRect/>
          </a:stretch>
        </p:blipFill>
        <p:spPr bwMode="auto">
          <a:xfrm>
            <a:off x="4891564" y="3653747"/>
            <a:ext cx="3699403" cy="2148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6FA5F47C-16D4-D9D1-6A83-74E3C13EE0EC}"/>
              </a:ext>
            </a:extLst>
          </p:cNvPr>
          <p:cNvPicPr>
            <a:picLocks noChangeAspect="1"/>
          </p:cNvPicPr>
          <p:nvPr>
            <p:custDataLst>
              <p:tags r:id="rId1"/>
            </p:custDataLst>
          </p:nvPr>
        </p:nvPicPr>
        <p:blipFill>
          <a:blip r:embed="rId13"/>
          <a:stretch>
            <a:fillRect/>
          </a:stretch>
        </p:blipFill>
        <p:spPr>
          <a:xfrm>
            <a:off x="5378158" y="5802607"/>
            <a:ext cx="2958592" cy="619760"/>
          </a:xfrm>
          <a:prstGeom prst="rect">
            <a:avLst/>
          </a:prstGeom>
        </p:spPr>
      </p:pic>
      <p:sp>
        <p:nvSpPr>
          <p:cNvPr id="34" name="TextBox 33">
            <a:extLst>
              <a:ext uri="{FF2B5EF4-FFF2-40B4-BE49-F238E27FC236}">
                <a16:creationId xmlns:a16="http://schemas.microsoft.com/office/drawing/2014/main" id="{31D29CDF-58AC-B471-297A-96F9488C77F4}"/>
              </a:ext>
            </a:extLst>
          </p:cNvPr>
          <p:cNvSpPr txBox="1"/>
          <p:nvPr/>
        </p:nvSpPr>
        <p:spPr>
          <a:xfrm>
            <a:off x="8723231" y="3317546"/>
            <a:ext cx="3190182" cy="2462213"/>
          </a:xfrm>
          <a:prstGeom prst="rect">
            <a:avLst/>
          </a:prstGeom>
          <a:noFill/>
        </p:spPr>
        <p:txBody>
          <a:bodyPr wrap="square" rtlCol="0">
            <a:spAutoFit/>
          </a:bodyPr>
          <a:lstStyle/>
          <a:p>
            <a:pPr marL="285750" indent="-285750" rtl="0">
              <a:spcBef>
                <a:spcPts val="0"/>
              </a:spcBef>
              <a:buSzPts val="1100"/>
              <a:buFont typeface="Wingdings" pitchFamily="2" charset="2"/>
              <a:buChar char="Ø"/>
            </a:pPr>
            <a:r>
              <a:rPr lang="en-GB" dirty="0"/>
              <a:t>Based on the angle of the analyser we know where on the length of the tube the scattered neutrons will be detected.</a:t>
            </a:r>
          </a:p>
          <a:p>
            <a:pPr marL="285750" indent="-285750" rtl="0">
              <a:spcBef>
                <a:spcPts val="0"/>
              </a:spcBef>
              <a:buSzPts val="1100"/>
              <a:buFont typeface="Wingdings" pitchFamily="2" charset="2"/>
              <a:buChar char="Ø"/>
            </a:pPr>
            <a:r>
              <a:rPr lang="en-GB" dirty="0"/>
              <a:t>On the rest of the tube the signal will be background.</a:t>
            </a:r>
          </a:p>
          <a:p>
            <a:pPr rtl="0">
              <a:spcBef>
                <a:spcPts val="0"/>
              </a:spcBef>
              <a:buSzPts val="1100"/>
            </a:pPr>
            <a:endParaRPr lang="en-GB" sz="1400" dirty="0"/>
          </a:p>
          <a:p>
            <a:pPr marL="285750" indent="-285750">
              <a:buFont typeface="Wingdings" pitchFamily="2" charset="2"/>
              <a:buChar char="Ø"/>
            </a:pPr>
            <a:endParaRPr lang="en-US" sz="1400" dirty="0"/>
          </a:p>
        </p:txBody>
      </p:sp>
    </p:spTree>
    <p:extLst>
      <p:ext uri="{BB962C8B-B14F-4D97-AF65-F5344CB8AC3E}">
        <p14:creationId xmlns:p14="http://schemas.microsoft.com/office/powerpoint/2010/main" val="213646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1DF8-082F-E5F7-AB71-E6E155440DE8}"/>
              </a:ext>
            </a:extLst>
          </p:cNvPr>
          <p:cNvSpPr>
            <a:spLocks noGrp="1"/>
          </p:cNvSpPr>
          <p:nvPr>
            <p:ph type="title"/>
          </p:nvPr>
        </p:nvSpPr>
        <p:spPr/>
        <p:txBody>
          <a:bodyPr/>
          <a:lstStyle/>
          <a:p>
            <a:r>
              <a:rPr lang="en-US" dirty="0"/>
              <a:t>How much each component contributes to the background</a:t>
            </a:r>
          </a:p>
        </p:txBody>
      </p:sp>
      <p:sp>
        <p:nvSpPr>
          <p:cNvPr id="4" name="Slide Number Placeholder 3">
            <a:extLst>
              <a:ext uri="{FF2B5EF4-FFF2-40B4-BE49-F238E27FC236}">
                <a16:creationId xmlns:a16="http://schemas.microsoft.com/office/drawing/2014/main" id="{5B70FF29-AEF5-3B52-11B7-9F34DC4FEED3}"/>
              </a:ext>
            </a:extLst>
          </p:cNvPr>
          <p:cNvSpPr>
            <a:spLocks noGrp="1"/>
          </p:cNvSpPr>
          <p:nvPr>
            <p:ph type="sldNum" sz="quarter" idx="12"/>
          </p:nvPr>
        </p:nvSpPr>
        <p:spPr/>
        <p:txBody>
          <a:bodyPr/>
          <a:lstStyle/>
          <a:p>
            <a:pPr>
              <a:defRPr/>
            </a:pPr>
            <a:fld id="{75F13DEF-92BD-604A-ACD7-BBF50C73AD62}" type="slidenum">
              <a:rPr lang="fr-FR" smtClean="0"/>
              <a:t>40</a:t>
            </a:fld>
            <a:endParaRPr lang="fr-FR" dirty="0"/>
          </a:p>
        </p:txBody>
      </p:sp>
      <p:pic>
        <p:nvPicPr>
          <p:cNvPr id="7170" name="Picture 2">
            <a:extLst>
              <a:ext uri="{FF2B5EF4-FFF2-40B4-BE49-F238E27FC236}">
                <a16:creationId xmlns:a16="http://schemas.microsoft.com/office/drawing/2014/main" id="{038246B5-EF5D-C39D-C038-D802990125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87"/>
          <a:stretch>
            <a:fillRect/>
          </a:stretch>
        </p:blipFill>
        <p:spPr bwMode="auto">
          <a:xfrm>
            <a:off x="267460" y="1574800"/>
            <a:ext cx="5737706" cy="40489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7E9B5E59-0A88-FA46-A97F-A3EA5C3F7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15293"/>
            <a:ext cx="5828540" cy="17137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1EFFDDA-D7A2-2CBB-AC0C-98B84F0CD34A}"/>
              </a:ext>
            </a:extLst>
          </p:cNvPr>
          <p:cNvSpPr txBox="1"/>
          <p:nvPr/>
        </p:nvSpPr>
        <p:spPr>
          <a:xfrm>
            <a:off x="6705600" y="3810000"/>
            <a:ext cx="4648200" cy="2585323"/>
          </a:xfrm>
          <a:prstGeom prst="rect">
            <a:avLst/>
          </a:prstGeom>
          <a:noFill/>
        </p:spPr>
        <p:txBody>
          <a:bodyPr wrap="square" rtlCol="0">
            <a:spAutoFit/>
          </a:bodyPr>
          <a:lstStyle/>
          <a:p>
            <a:r>
              <a:rPr lang="en-US" dirty="0"/>
              <a:t>Key observations:</a:t>
            </a:r>
          </a:p>
          <a:p>
            <a:pPr marL="285750" indent="-285750">
              <a:buFont typeface="Arial" panose="020B0604020202020204" pitchFamily="34" charset="0"/>
              <a:buChar char="•"/>
            </a:pPr>
            <a:r>
              <a:rPr lang="en-US" dirty="0"/>
              <a:t>Full model: S/B ~ 10 </a:t>
            </a:r>
          </a:p>
          <a:p>
            <a:pPr marL="285750" indent="-285750">
              <a:buFont typeface="Arial" panose="020B0604020202020204" pitchFamily="34" charset="0"/>
              <a:buChar char="•"/>
            </a:pPr>
            <a:r>
              <a:rPr lang="en-US" dirty="0"/>
              <a:t>The most significant contributor is the concrete wall, 18 times higher background</a:t>
            </a:r>
          </a:p>
          <a:p>
            <a:pPr marL="285750" indent="-285750">
              <a:buFont typeface="Arial" panose="020B0604020202020204" pitchFamily="34" charset="0"/>
              <a:buChar char="•"/>
            </a:pPr>
            <a:r>
              <a:rPr lang="en-US" dirty="0"/>
              <a:t>Be filter: 30 % reduction </a:t>
            </a:r>
          </a:p>
          <a:p>
            <a:pPr marL="285750" indent="-285750">
              <a:buFont typeface="Arial" panose="020B0604020202020204" pitchFamily="34" charset="0"/>
              <a:buChar char="•"/>
            </a:pPr>
            <a:r>
              <a:rPr lang="en-US" dirty="0"/>
              <a:t>Cryostat : 15 % increase</a:t>
            </a:r>
          </a:p>
          <a:p>
            <a:pPr marL="285750" indent="-285750">
              <a:buFont typeface="Arial" panose="020B0604020202020204" pitchFamily="34" charset="0"/>
              <a:buChar char="•"/>
            </a:pPr>
            <a:r>
              <a:rPr lang="en-US" dirty="0"/>
              <a:t>Air scattering : 44 % increase</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966340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0237-DB67-0D8D-470E-3BF59AC851DA}"/>
              </a:ext>
            </a:extLst>
          </p:cNvPr>
          <p:cNvSpPr>
            <a:spLocks noGrp="1"/>
          </p:cNvSpPr>
          <p:nvPr>
            <p:ph type="title"/>
          </p:nvPr>
        </p:nvSpPr>
        <p:spPr/>
        <p:txBody>
          <a:bodyPr/>
          <a:lstStyle/>
          <a:p>
            <a:r>
              <a:rPr lang="en-GB" dirty="0"/>
              <a:t>Thank you for your attention</a:t>
            </a:r>
            <a:endParaRPr lang="en-US" dirty="0"/>
          </a:p>
        </p:txBody>
      </p:sp>
      <p:sp>
        <p:nvSpPr>
          <p:cNvPr id="3" name="Text Placeholder 2">
            <a:extLst>
              <a:ext uri="{FF2B5EF4-FFF2-40B4-BE49-F238E27FC236}">
                <a16:creationId xmlns:a16="http://schemas.microsoft.com/office/drawing/2014/main" id="{B119C6E2-02C3-7862-59AE-BFA1AB12A761}"/>
              </a:ext>
            </a:extLst>
          </p:cNvPr>
          <p:cNvSpPr>
            <a:spLocks noGrp="1"/>
          </p:cNvSpPr>
          <p:nvPr>
            <p:ph type="body" idx="1"/>
          </p:nvPr>
        </p:nvSpPr>
        <p:spPr/>
        <p:txBody>
          <a:bodyPr/>
          <a:lstStyle/>
          <a:p>
            <a:endParaRPr lang="en-US"/>
          </a:p>
        </p:txBody>
      </p:sp>
      <p:pic>
        <p:nvPicPr>
          <p:cNvPr id="4" name="Google Shape;317;p31" descr="Image 4">
            <a:extLst>
              <a:ext uri="{FF2B5EF4-FFF2-40B4-BE49-F238E27FC236}">
                <a16:creationId xmlns:a16="http://schemas.microsoft.com/office/drawing/2014/main" id="{05C86208-1E07-B2DB-47E7-58D50BBD285D}"/>
              </a:ext>
            </a:extLst>
          </p:cNvPr>
          <p:cNvPicPr preferRelativeResize="0"/>
          <p:nvPr/>
        </p:nvPicPr>
        <p:blipFill rotWithShape="1">
          <a:blip r:embed="rId3">
            <a:alphaModFix/>
          </a:blip>
          <a:srcRect/>
          <a:stretch/>
        </p:blipFill>
        <p:spPr>
          <a:xfrm>
            <a:off x="2278106" y="180369"/>
            <a:ext cx="1652814" cy="1592282"/>
          </a:xfrm>
          <a:prstGeom prst="rect">
            <a:avLst/>
          </a:prstGeom>
          <a:noFill/>
          <a:ln>
            <a:noFill/>
          </a:ln>
        </p:spPr>
      </p:pic>
      <p:pic>
        <p:nvPicPr>
          <p:cNvPr id="5" name="Google Shape;319;p31">
            <a:extLst>
              <a:ext uri="{FF2B5EF4-FFF2-40B4-BE49-F238E27FC236}">
                <a16:creationId xmlns:a16="http://schemas.microsoft.com/office/drawing/2014/main" id="{943C648E-A7C3-87D0-7E9C-53AF8423BBFB}"/>
              </a:ext>
            </a:extLst>
          </p:cNvPr>
          <p:cNvPicPr preferRelativeResize="0"/>
          <p:nvPr/>
        </p:nvPicPr>
        <p:blipFill>
          <a:blip r:embed="rId4">
            <a:alphaModFix/>
          </a:blip>
          <a:stretch>
            <a:fillRect/>
          </a:stretch>
        </p:blipFill>
        <p:spPr>
          <a:xfrm>
            <a:off x="4161321" y="119837"/>
            <a:ext cx="1934679" cy="1941163"/>
          </a:xfrm>
          <a:prstGeom prst="rect">
            <a:avLst/>
          </a:prstGeom>
          <a:noFill/>
          <a:ln>
            <a:noFill/>
          </a:ln>
        </p:spPr>
      </p:pic>
      <p:sp>
        <p:nvSpPr>
          <p:cNvPr id="6" name="Slide Number Placeholder 5">
            <a:extLst>
              <a:ext uri="{FF2B5EF4-FFF2-40B4-BE49-F238E27FC236}">
                <a16:creationId xmlns:a16="http://schemas.microsoft.com/office/drawing/2014/main" id="{6269C5F9-AC36-78E3-98F3-9E186F42304A}"/>
              </a:ext>
            </a:extLst>
          </p:cNvPr>
          <p:cNvSpPr>
            <a:spLocks noGrp="1"/>
          </p:cNvSpPr>
          <p:nvPr>
            <p:ph type="sldNum" sz="quarter" idx="12"/>
          </p:nvPr>
        </p:nvSpPr>
        <p:spPr/>
        <p:txBody>
          <a:bodyPr/>
          <a:lstStyle/>
          <a:p>
            <a:pPr>
              <a:defRPr/>
            </a:pPr>
            <a:fld id="{75F13DEF-92BD-604A-ACD7-BBF50C73AD62}" type="slidenum">
              <a:rPr lang="fr-FR" smtClean="0"/>
              <a:t>41</a:t>
            </a:fld>
            <a:endParaRPr lang="fr-FR"/>
          </a:p>
        </p:txBody>
      </p:sp>
      <p:pic>
        <p:nvPicPr>
          <p:cNvPr id="7" name="Picture 6" descr="A blue circle with white text&#10;&#10;AI-generated content may be incorrect.">
            <a:extLst>
              <a:ext uri="{FF2B5EF4-FFF2-40B4-BE49-F238E27FC236}">
                <a16:creationId xmlns:a16="http://schemas.microsoft.com/office/drawing/2014/main" id="{CC9C40A5-522F-6A13-7106-F180B7F19D1E}"/>
              </a:ext>
            </a:extLst>
          </p:cNvPr>
          <p:cNvPicPr>
            <a:picLocks noChangeAspect="1"/>
          </p:cNvPicPr>
          <p:nvPr/>
        </p:nvPicPr>
        <p:blipFill>
          <a:blip r:embed="rId5"/>
          <a:stretch>
            <a:fillRect/>
          </a:stretch>
        </p:blipFill>
        <p:spPr bwMode="auto">
          <a:xfrm>
            <a:off x="295170" y="119837"/>
            <a:ext cx="1652814" cy="1652814"/>
          </a:xfrm>
          <a:prstGeom prst="rect">
            <a:avLst/>
          </a:prstGeom>
        </p:spPr>
      </p:pic>
    </p:spTree>
    <p:extLst>
      <p:ext uri="{BB962C8B-B14F-4D97-AF65-F5344CB8AC3E}">
        <p14:creationId xmlns:p14="http://schemas.microsoft.com/office/powerpoint/2010/main" val="2608842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28B1F-AF76-001D-ABCA-848B12496F96}"/>
              </a:ext>
            </a:extLst>
          </p:cNvPr>
          <p:cNvSpPr>
            <a:spLocks noGrp="1"/>
          </p:cNvSpPr>
          <p:nvPr>
            <p:ph type="sldNum" sz="quarter" idx="12"/>
          </p:nvPr>
        </p:nvSpPr>
        <p:spPr/>
        <p:txBody>
          <a:bodyPr/>
          <a:lstStyle/>
          <a:p>
            <a:pPr>
              <a:defRPr/>
            </a:pPr>
            <a:fld id="{75F13DEF-92BD-604A-ACD7-BBF50C73AD62}" type="slidenum">
              <a:rPr lang="fr-FR" smtClean="0"/>
              <a:t>42</a:t>
            </a:fld>
            <a:endParaRPr lang="fr-FR"/>
          </a:p>
        </p:txBody>
      </p:sp>
      <p:pic>
        <p:nvPicPr>
          <p:cNvPr id="4" name="Picture 3">
            <a:extLst>
              <a:ext uri="{FF2B5EF4-FFF2-40B4-BE49-F238E27FC236}">
                <a16:creationId xmlns:a16="http://schemas.microsoft.com/office/drawing/2014/main" id="{5D71BF18-4A0F-FFF8-5B34-042CF86C1D76}"/>
              </a:ext>
            </a:extLst>
          </p:cNvPr>
          <p:cNvPicPr>
            <a:picLocks noChangeAspect="1"/>
          </p:cNvPicPr>
          <p:nvPr/>
        </p:nvPicPr>
        <p:blipFill>
          <a:blip r:embed="rId2"/>
          <a:stretch>
            <a:fillRect/>
          </a:stretch>
        </p:blipFill>
        <p:spPr>
          <a:xfrm>
            <a:off x="1748282" y="-494208"/>
            <a:ext cx="9069070" cy="7352208"/>
          </a:xfrm>
          <a:prstGeom prst="rect">
            <a:avLst/>
          </a:prstGeom>
        </p:spPr>
      </p:pic>
    </p:spTree>
    <p:extLst>
      <p:ext uri="{BB962C8B-B14F-4D97-AF65-F5344CB8AC3E}">
        <p14:creationId xmlns:p14="http://schemas.microsoft.com/office/powerpoint/2010/main" val="2847197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DDB18-2457-B9D1-4BF7-F41882DD8E18}"/>
              </a:ext>
            </a:extLst>
          </p:cNvPr>
          <p:cNvSpPr>
            <a:spLocks noGrp="1"/>
          </p:cNvSpPr>
          <p:nvPr>
            <p:ph type="title"/>
          </p:nvPr>
        </p:nvSpPr>
        <p:spPr>
          <a:xfrm>
            <a:off x="838200" y="13318"/>
            <a:ext cx="10515600" cy="1281113"/>
          </a:xfrm>
        </p:spPr>
        <p:txBody>
          <a:bodyPr/>
          <a:lstStyle/>
          <a:p>
            <a:r>
              <a:rPr lang="en-US" dirty="0"/>
              <a:t>Instrument Design</a:t>
            </a:r>
          </a:p>
        </p:txBody>
      </p:sp>
      <p:grpSp>
        <p:nvGrpSpPr>
          <p:cNvPr id="135" name="Group 134">
            <a:extLst>
              <a:ext uri="{FF2B5EF4-FFF2-40B4-BE49-F238E27FC236}">
                <a16:creationId xmlns:a16="http://schemas.microsoft.com/office/drawing/2014/main" id="{BFDD1B7D-7DD6-EA8B-4B19-17B39472F7CC}"/>
              </a:ext>
            </a:extLst>
          </p:cNvPr>
          <p:cNvGrpSpPr/>
          <p:nvPr/>
        </p:nvGrpSpPr>
        <p:grpSpPr>
          <a:xfrm>
            <a:off x="1296644" y="3995509"/>
            <a:ext cx="12077289" cy="2731500"/>
            <a:chOff x="1461586" y="3939456"/>
            <a:chExt cx="12077289" cy="2731500"/>
          </a:xfrm>
        </p:grpSpPr>
        <p:grpSp>
          <p:nvGrpSpPr>
            <p:cNvPr id="95" name="Group 94">
              <a:extLst>
                <a:ext uri="{FF2B5EF4-FFF2-40B4-BE49-F238E27FC236}">
                  <a16:creationId xmlns:a16="http://schemas.microsoft.com/office/drawing/2014/main" id="{98C38633-9D0A-9A49-85BB-B222FDD2E4B6}"/>
                </a:ext>
              </a:extLst>
            </p:cNvPr>
            <p:cNvGrpSpPr/>
            <p:nvPr/>
          </p:nvGrpSpPr>
          <p:grpSpPr>
            <a:xfrm>
              <a:off x="1461586" y="3939456"/>
              <a:ext cx="12077289" cy="2731500"/>
              <a:chOff x="444568" y="48172"/>
              <a:chExt cx="13144675" cy="4482141"/>
            </a:xfrm>
          </p:grpSpPr>
          <p:grpSp>
            <p:nvGrpSpPr>
              <p:cNvPr id="96" name="Group 95">
                <a:extLst>
                  <a:ext uri="{FF2B5EF4-FFF2-40B4-BE49-F238E27FC236}">
                    <a16:creationId xmlns:a16="http://schemas.microsoft.com/office/drawing/2014/main" id="{3402317D-462C-E4A5-EC9E-0686CAE29EC8}"/>
                  </a:ext>
                </a:extLst>
              </p:cNvPr>
              <p:cNvGrpSpPr/>
              <p:nvPr/>
            </p:nvGrpSpPr>
            <p:grpSpPr>
              <a:xfrm>
                <a:off x="444568" y="173065"/>
                <a:ext cx="11176256" cy="4357248"/>
                <a:chOff x="444568" y="173065"/>
                <a:chExt cx="11176256" cy="4357248"/>
              </a:xfrm>
            </p:grpSpPr>
            <p:sp>
              <p:nvSpPr>
                <p:cNvPr id="98" name="Rectangle 97">
                  <a:extLst>
                    <a:ext uri="{FF2B5EF4-FFF2-40B4-BE49-F238E27FC236}">
                      <a16:creationId xmlns:a16="http://schemas.microsoft.com/office/drawing/2014/main" id="{6E4EA45C-48E8-B73B-2211-51BEC47EDA0C}"/>
                    </a:ext>
                  </a:extLst>
                </p:cNvPr>
                <p:cNvSpPr/>
                <p:nvPr/>
              </p:nvSpPr>
              <p:spPr>
                <a:xfrm>
                  <a:off x="924333" y="1022855"/>
                  <a:ext cx="3267656" cy="258101"/>
                </a:xfrm>
                <a:prstGeom prst="rect">
                  <a:avLst/>
                </a:prstGeom>
                <a:gradFill flip="none" rotWithShape="1">
                  <a:gsLst>
                    <a:gs pos="0">
                      <a:srgbClr val="9C4F96"/>
                    </a:gs>
                    <a:gs pos="21000">
                      <a:srgbClr val="FF6355"/>
                    </a:gs>
                    <a:gs pos="100000">
                      <a:srgbClr val="2AA8F2"/>
                    </a:gs>
                    <a:gs pos="84075">
                      <a:srgbClr val="8BD448"/>
                    </a:gs>
                    <a:gs pos="65000">
                      <a:srgbClr val="FAE442"/>
                    </a:gs>
                    <a:gs pos="41000">
                      <a:srgbClr val="FBA949"/>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9E014998-EE31-0FE5-946B-A7D79A0D3AA1}"/>
                    </a:ext>
                  </a:extLst>
                </p:cNvPr>
                <p:cNvGrpSpPr/>
                <p:nvPr/>
              </p:nvGrpSpPr>
              <p:grpSpPr>
                <a:xfrm>
                  <a:off x="444568" y="173065"/>
                  <a:ext cx="11176256" cy="4357248"/>
                  <a:chOff x="444568" y="173065"/>
                  <a:chExt cx="11176256" cy="4357248"/>
                </a:xfrm>
              </p:grpSpPr>
              <p:grpSp>
                <p:nvGrpSpPr>
                  <p:cNvPr id="100" name="Group 99">
                    <a:extLst>
                      <a:ext uri="{FF2B5EF4-FFF2-40B4-BE49-F238E27FC236}">
                        <a16:creationId xmlns:a16="http://schemas.microsoft.com/office/drawing/2014/main" id="{DE195AF3-12B2-1A48-C2D8-7174C40368A9}"/>
                      </a:ext>
                    </a:extLst>
                  </p:cNvPr>
                  <p:cNvGrpSpPr/>
                  <p:nvPr/>
                </p:nvGrpSpPr>
                <p:grpSpPr>
                  <a:xfrm>
                    <a:off x="444568" y="173065"/>
                    <a:ext cx="11176256" cy="4357248"/>
                    <a:chOff x="444568" y="173065"/>
                    <a:chExt cx="11176256" cy="4357248"/>
                  </a:xfrm>
                </p:grpSpPr>
                <p:grpSp>
                  <p:nvGrpSpPr>
                    <p:cNvPr id="103" name="Group 102">
                      <a:extLst>
                        <a:ext uri="{FF2B5EF4-FFF2-40B4-BE49-F238E27FC236}">
                          <a16:creationId xmlns:a16="http://schemas.microsoft.com/office/drawing/2014/main" id="{07602F1B-369C-1B38-8988-F1E7D28B266B}"/>
                        </a:ext>
                      </a:extLst>
                    </p:cNvPr>
                    <p:cNvGrpSpPr/>
                    <p:nvPr/>
                  </p:nvGrpSpPr>
                  <p:grpSpPr>
                    <a:xfrm>
                      <a:off x="444568" y="173065"/>
                      <a:ext cx="11176256" cy="4357248"/>
                      <a:chOff x="444568" y="173065"/>
                      <a:chExt cx="11176256" cy="4357248"/>
                    </a:xfrm>
                  </p:grpSpPr>
                  <p:grpSp>
                    <p:nvGrpSpPr>
                      <p:cNvPr id="106" name="Group 105">
                        <a:extLst>
                          <a:ext uri="{FF2B5EF4-FFF2-40B4-BE49-F238E27FC236}">
                            <a16:creationId xmlns:a16="http://schemas.microsoft.com/office/drawing/2014/main" id="{40CC83E9-947B-ACF3-5EFD-C9097AB267DA}"/>
                          </a:ext>
                        </a:extLst>
                      </p:cNvPr>
                      <p:cNvGrpSpPr/>
                      <p:nvPr/>
                    </p:nvGrpSpPr>
                    <p:grpSpPr>
                      <a:xfrm>
                        <a:off x="444568" y="173065"/>
                        <a:ext cx="10840672" cy="4102055"/>
                        <a:chOff x="444568" y="173065"/>
                        <a:chExt cx="10840672" cy="4102055"/>
                      </a:xfrm>
                    </p:grpSpPr>
                    <p:grpSp>
                      <p:nvGrpSpPr>
                        <p:cNvPr id="108" name="Group 107">
                          <a:extLst>
                            <a:ext uri="{FF2B5EF4-FFF2-40B4-BE49-F238E27FC236}">
                              <a16:creationId xmlns:a16="http://schemas.microsoft.com/office/drawing/2014/main" id="{D95B127A-7047-A461-A758-02C9E2011414}"/>
                            </a:ext>
                          </a:extLst>
                        </p:cNvPr>
                        <p:cNvGrpSpPr/>
                        <p:nvPr/>
                      </p:nvGrpSpPr>
                      <p:grpSpPr>
                        <a:xfrm>
                          <a:off x="444568" y="173065"/>
                          <a:ext cx="9461275" cy="4102055"/>
                          <a:chOff x="444568" y="173065"/>
                          <a:chExt cx="9461275" cy="4102055"/>
                        </a:xfrm>
                      </p:grpSpPr>
                      <p:grpSp>
                        <p:nvGrpSpPr>
                          <p:cNvPr id="110" name="Group 109">
                            <a:extLst>
                              <a:ext uri="{FF2B5EF4-FFF2-40B4-BE49-F238E27FC236}">
                                <a16:creationId xmlns:a16="http://schemas.microsoft.com/office/drawing/2014/main" id="{EFED4531-1DCB-1D71-45B8-2955BEAC244E}"/>
                              </a:ext>
                            </a:extLst>
                          </p:cNvPr>
                          <p:cNvGrpSpPr/>
                          <p:nvPr/>
                        </p:nvGrpSpPr>
                        <p:grpSpPr>
                          <a:xfrm>
                            <a:off x="676894" y="645138"/>
                            <a:ext cx="9056466" cy="3629982"/>
                            <a:chOff x="676894" y="645138"/>
                            <a:chExt cx="9056466" cy="3629982"/>
                          </a:xfrm>
                        </p:grpSpPr>
                        <p:sp>
                          <p:nvSpPr>
                            <p:cNvPr id="115" name="Rectangle 83">
                              <a:extLst>
                                <a:ext uri="{FF2B5EF4-FFF2-40B4-BE49-F238E27FC236}">
                                  <a16:creationId xmlns:a16="http://schemas.microsoft.com/office/drawing/2014/main" id="{2D239B5C-87C4-D785-8936-B8DADD71EAE1}"/>
                                </a:ext>
                              </a:extLst>
                            </p:cNvPr>
                            <p:cNvSpPr/>
                            <p:nvPr/>
                          </p:nvSpPr>
                          <p:spPr>
                            <a:xfrm rot="15229154">
                              <a:off x="7467005" y="2532047"/>
                              <a:ext cx="3280444" cy="182835"/>
                            </a:xfrm>
                            <a:custGeom>
                              <a:avLst/>
                              <a:gdLst>
                                <a:gd name="connsiteX0" fmla="*/ 0 w 4003925"/>
                                <a:gd name="connsiteY0" fmla="*/ 0 h 264824"/>
                                <a:gd name="connsiteX1" fmla="*/ 4003925 w 4003925"/>
                                <a:gd name="connsiteY1" fmla="*/ 0 h 264824"/>
                                <a:gd name="connsiteX2" fmla="*/ 4003925 w 4003925"/>
                                <a:gd name="connsiteY2" fmla="*/ 264824 h 264824"/>
                                <a:gd name="connsiteX3" fmla="*/ 0 w 4003925"/>
                                <a:gd name="connsiteY3" fmla="*/ 264824 h 264824"/>
                                <a:gd name="connsiteX4" fmla="*/ 0 w 4003925"/>
                                <a:gd name="connsiteY4" fmla="*/ 0 h 264824"/>
                                <a:gd name="connsiteX0" fmla="*/ 0 w 4003925"/>
                                <a:gd name="connsiteY0" fmla="*/ 0 h 264824"/>
                                <a:gd name="connsiteX1" fmla="*/ 3920798 w 4003925"/>
                                <a:gd name="connsiteY1" fmla="*/ 23751 h 264824"/>
                                <a:gd name="connsiteX2" fmla="*/ 4003925 w 4003925"/>
                                <a:gd name="connsiteY2" fmla="*/ 264824 h 264824"/>
                                <a:gd name="connsiteX3" fmla="*/ 0 w 4003925"/>
                                <a:gd name="connsiteY3" fmla="*/ 264824 h 264824"/>
                                <a:gd name="connsiteX4" fmla="*/ 0 w 4003925"/>
                                <a:gd name="connsiteY4" fmla="*/ 0 h 2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3925" h="264824">
                                  <a:moveTo>
                                    <a:pt x="0" y="0"/>
                                  </a:moveTo>
                                  <a:lnTo>
                                    <a:pt x="3920798" y="23751"/>
                                  </a:lnTo>
                                  <a:lnTo>
                                    <a:pt x="4003925" y="264824"/>
                                  </a:lnTo>
                                  <a:lnTo>
                                    <a:pt x="0" y="264824"/>
                                  </a:lnTo>
                                  <a:lnTo>
                                    <a:pt x="0" y="0"/>
                                  </a:lnTo>
                                  <a:close/>
                                </a:path>
                              </a:pathLst>
                            </a:custGeom>
                            <a:gradFill flip="none" rotWithShape="1">
                              <a:gsLst>
                                <a:gs pos="0">
                                  <a:srgbClr val="9C4F96"/>
                                </a:gs>
                                <a:gs pos="14000">
                                  <a:srgbClr val="FF635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1D266EB9-D3F3-2E10-850D-9FA005E8715F}"/>
                                </a:ext>
                              </a:extLst>
                            </p:cNvPr>
                            <p:cNvGrpSpPr/>
                            <p:nvPr/>
                          </p:nvGrpSpPr>
                          <p:grpSpPr>
                            <a:xfrm>
                              <a:off x="676894" y="645138"/>
                              <a:ext cx="9056466" cy="3629982"/>
                              <a:chOff x="676894" y="645138"/>
                              <a:chExt cx="9056466" cy="3629982"/>
                            </a:xfrm>
                          </p:grpSpPr>
                          <p:sp>
                            <p:nvSpPr>
                              <p:cNvPr id="117" name="Rectangle 83">
                                <a:extLst>
                                  <a:ext uri="{FF2B5EF4-FFF2-40B4-BE49-F238E27FC236}">
                                    <a16:creationId xmlns:a16="http://schemas.microsoft.com/office/drawing/2014/main" id="{B48A6607-9AB9-34F2-6AFC-FF817E4027E5}"/>
                                  </a:ext>
                                </a:extLst>
                              </p:cNvPr>
                              <p:cNvSpPr/>
                              <p:nvPr/>
                            </p:nvSpPr>
                            <p:spPr>
                              <a:xfrm rot="16782204">
                                <a:off x="6821244" y="2564712"/>
                                <a:ext cx="3119675" cy="208729"/>
                              </a:xfrm>
                              <a:custGeom>
                                <a:avLst/>
                                <a:gdLst>
                                  <a:gd name="connsiteX0" fmla="*/ 0 w 4003925"/>
                                  <a:gd name="connsiteY0" fmla="*/ 0 h 264824"/>
                                  <a:gd name="connsiteX1" fmla="*/ 4003925 w 4003925"/>
                                  <a:gd name="connsiteY1" fmla="*/ 0 h 264824"/>
                                  <a:gd name="connsiteX2" fmla="*/ 4003925 w 4003925"/>
                                  <a:gd name="connsiteY2" fmla="*/ 264824 h 264824"/>
                                  <a:gd name="connsiteX3" fmla="*/ 0 w 4003925"/>
                                  <a:gd name="connsiteY3" fmla="*/ 264824 h 264824"/>
                                  <a:gd name="connsiteX4" fmla="*/ 0 w 4003925"/>
                                  <a:gd name="connsiteY4" fmla="*/ 0 h 264824"/>
                                  <a:gd name="connsiteX0" fmla="*/ 0 w 4003925"/>
                                  <a:gd name="connsiteY0" fmla="*/ 0 h 264824"/>
                                  <a:gd name="connsiteX1" fmla="*/ 3920798 w 4003925"/>
                                  <a:gd name="connsiteY1" fmla="*/ 23751 h 264824"/>
                                  <a:gd name="connsiteX2" fmla="*/ 4003925 w 4003925"/>
                                  <a:gd name="connsiteY2" fmla="*/ 264824 h 264824"/>
                                  <a:gd name="connsiteX3" fmla="*/ 0 w 4003925"/>
                                  <a:gd name="connsiteY3" fmla="*/ 264824 h 264824"/>
                                  <a:gd name="connsiteX4" fmla="*/ 0 w 4003925"/>
                                  <a:gd name="connsiteY4" fmla="*/ 0 h 2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3925" h="264824">
                                    <a:moveTo>
                                      <a:pt x="0" y="0"/>
                                    </a:moveTo>
                                    <a:lnTo>
                                      <a:pt x="3920798" y="23751"/>
                                    </a:lnTo>
                                    <a:lnTo>
                                      <a:pt x="4003925" y="264824"/>
                                    </a:lnTo>
                                    <a:lnTo>
                                      <a:pt x="0" y="264824"/>
                                    </a:lnTo>
                                    <a:lnTo>
                                      <a:pt x="0" y="0"/>
                                    </a:lnTo>
                                    <a:close/>
                                  </a:path>
                                </a:pathLst>
                              </a:custGeom>
                              <a:gradFill>
                                <a:gsLst>
                                  <a:gs pos="0">
                                    <a:srgbClr val="9C4F96"/>
                                  </a:gs>
                                  <a:gs pos="12000">
                                    <a:srgbClr val="FBA94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8" name="Group 117">
                                <a:extLst>
                                  <a:ext uri="{FF2B5EF4-FFF2-40B4-BE49-F238E27FC236}">
                                    <a16:creationId xmlns:a16="http://schemas.microsoft.com/office/drawing/2014/main" id="{D501E2ED-8799-EF52-2D14-9474D0126C82}"/>
                                  </a:ext>
                                </a:extLst>
                              </p:cNvPr>
                              <p:cNvGrpSpPr/>
                              <p:nvPr/>
                            </p:nvGrpSpPr>
                            <p:grpSpPr>
                              <a:xfrm>
                                <a:off x="676894" y="645138"/>
                                <a:ext cx="9056466" cy="3629982"/>
                                <a:chOff x="676894" y="645138"/>
                                <a:chExt cx="9056466" cy="3629982"/>
                              </a:xfrm>
                            </p:grpSpPr>
                            <p:grpSp>
                              <p:nvGrpSpPr>
                                <p:cNvPr id="119" name="Group 118">
                                  <a:extLst>
                                    <a:ext uri="{FF2B5EF4-FFF2-40B4-BE49-F238E27FC236}">
                                      <a16:creationId xmlns:a16="http://schemas.microsoft.com/office/drawing/2014/main" id="{B4561B82-6670-C1C7-257F-3E1B1CD578AE}"/>
                                    </a:ext>
                                  </a:extLst>
                                </p:cNvPr>
                                <p:cNvGrpSpPr/>
                                <p:nvPr/>
                              </p:nvGrpSpPr>
                              <p:grpSpPr>
                                <a:xfrm>
                                  <a:off x="676894" y="645138"/>
                                  <a:ext cx="9056466" cy="3629982"/>
                                  <a:chOff x="676894" y="645138"/>
                                  <a:chExt cx="9056466" cy="3629982"/>
                                </a:xfrm>
                              </p:grpSpPr>
                              <p:grpSp>
                                <p:nvGrpSpPr>
                                  <p:cNvPr id="121" name="Group 120">
                                    <a:extLst>
                                      <a:ext uri="{FF2B5EF4-FFF2-40B4-BE49-F238E27FC236}">
                                        <a16:creationId xmlns:a16="http://schemas.microsoft.com/office/drawing/2014/main" id="{1DC026BB-9117-4050-AB55-892B5D4200E0}"/>
                                      </a:ext>
                                    </a:extLst>
                                  </p:cNvPr>
                                  <p:cNvGrpSpPr/>
                                  <p:nvPr/>
                                </p:nvGrpSpPr>
                                <p:grpSpPr>
                                  <a:xfrm>
                                    <a:off x="676894" y="645138"/>
                                    <a:ext cx="8637486" cy="3528121"/>
                                    <a:chOff x="1163782" y="2129553"/>
                                    <a:chExt cx="8637486" cy="3528121"/>
                                  </a:xfrm>
                                </p:grpSpPr>
                                <p:grpSp>
                                  <p:nvGrpSpPr>
                                    <p:cNvPr id="124" name="Group 123">
                                      <a:extLst>
                                        <a:ext uri="{FF2B5EF4-FFF2-40B4-BE49-F238E27FC236}">
                                          <a16:creationId xmlns:a16="http://schemas.microsoft.com/office/drawing/2014/main" id="{9E22AF78-46DC-50DB-5B4F-413C18F8B1B4}"/>
                                        </a:ext>
                                      </a:extLst>
                                    </p:cNvPr>
                                    <p:cNvGrpSpPr/>
                                    <p:nvPr/>
                                  </p:nvGrpSpPr>
                                  <p:grpSpPr>
                                    <a:xfrm>
                                      <a:off x="1163782" y="2129553"/>
                                      <a:ext cx="8262035" cy="969905"/>
                                      <a:chOff x="1163782" y="2129553"/>
                                      <a:chExt cx="8262035" cy="969905"/>
                                    </a:xfrm>
                                  </p:grpSpPr>
                                  <p:grpSp>
                                    <p:nvGrpSpPr>
                                      <p:cNvPr id="126" name="Group 125">
                                        <a:extLst>
                                          <a:ext uri="{FF2B5EF4-FFF2-40B4-BE49-F238E27FC236}">
                                            <a16:creationId xmlns:a16="http://schemas.microsoft.com/office/drawing/2014/main" id="{D0BE6376-E463-B0C8-5AE0-AF97B79D89DA}"/>
                                          </a:ext>
                                        </a:extLst>
                                      </p:cNvPr>
                                      <p:cNvGrpSpPr/>
                                      <p:nvPr/>
                                    </p:nvGrpSpPr>
                                    <p:grpSpPr>
                                      <a:xfrm>
                                        <a:off x="1163782" y="2339437"/>
                                        <a:ext cx="8051470" cy="760021"/>
                                        <a:chOff x="2386940" y="2517568"/>
                                        <a:chExt cx="8051470" cy="760021"/>
                                      </a:xfrm>
                                    </p:grpSpPr>
                                    <p:sp>
                                      <p:nvSpPr>
                                        <p:cNvPr id="128" name="Can 127">
                                          <a:extLst>
                                            <a:ext uri="{FF2B5EF4-FFF2-40B4-BE49-F238E27FC236}">
                                              <a16:creationId xmlns:a16="http://schemas.microsoft.com/office/drawing/2014/main" id="{00D2B823-5E59-9D56-79E6-E6A92520FBF9}"/>
                                            </a:ext>
                                          </a:extLst>
                                        </p:cNvPr>
                                        <p:cNvSpPr/>
                                        <p:nvPr/>
                                      </p:nvSpPr>
                                      <p:spPr>
                                        <a:xfrm>
                                          <a:off x="2386940" y="2648198"/>
                                          <a:ext cx="237506" cy="332509"/>
                                        </a:xfrm>
                                        <a:prstGeom prst="can">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9" name="Straight Arrow Connector 128">
                                          <a:extLst>
                                            <a:ext uri="{FF2B5EF4-FFF2-40B4-BE49-F238E27FC236}">
                                              <a16:creationId xmlns:a16="http://schemas.microsoft.com/office/drawing/2014/main" id="{A9266BD5-6C9D-A6D4-93E4-06DBEE26F934}"/>
                                            </a:ext>
                                          </a:extLst>
                                        </p:cNvPr>
                                        <p:cNvCxnSpPr>
                                          <a:cxnSpLocks/>
                                          <a:stCxn id="128" idx="4"/>
                                        </p:cNvCxnSpPr>
                                        <p:nvPr/>
                                      </p:nvCxnSpPr>
                                      <p:spPr>
                                        <a:xfrm>
                                          <a:off x="2624446" y="2814453"/>
                                          <a:ext cx="3277590"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30" name="Terminator 129">
                                          <a:extLst>
                                            <a:ext uri="{FF2B5EF4-FFF2-40B4-BE49-F238E27FC236}">
                                              <a16:creationId xmlns:a16="http://schemas.microsoft.com/office/drawing/2014/main" id="{1BF4B81D-B5B4-8A15-6F06-52DC9B84DB04}"/>
                                            </a:ext>
                                          </a:extLst>
                                        </p:cNvPr>
                                        <p:cNvSpPr/>
                                        <p:nvPr/>
                                      </p:nvSpPr>
                                      <p:spPr>
                                        <a:xfrm>
                                          <a:off x="5902035" y="2529444"/>
                                          <a:ext cx="629393" cy="570016"/>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1" name="Terminator 130">
                                          <a:extLst>
                                            <a:ext uri="{FF2B5EF4-FFF2-40B4-BE49-F238E27FC236}">
                                              <a16:creationId xmlns:a16="http://schemas.microsoft.com/office/drawing/2014/main" id="{48B4DB5E-5CA1-B355-BB54-0461EE413AB5}"/>
                                            </a:ext>
                                          </a:extLst>
                                        </p:cNvPr>
                                        <p:cNvSpPr/>
                                        <p:nvPr/>
                                      </p:nvSpPr>
                                      <p:spPr>
                                        <a:xfrm>
                                          <a:off x="5749439" y="2517568"/>
                                          <a:ext cx="45719" cy="570016"/>
                                        </a:xfrm>
                                        <a:prstGeom prst="flowChartTermina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32" name="Straight Arrow Connector 131">
                                          <a:extLst>
                                            <a:ext uri="{FF2B5EF4-FFF2-40B4-BE49-F238E27FC236}">
                                              <a16:creationId xmlns:a16="http://schemas.microsoft.com/office/drawing/2014/main" id="{112E90AF-8D1B-2372-7D1E-5D2C53AFBEAC}"/>
                                            </a:ext>
                                          </a:extLst>
                                        </p:cNvPr>
                                        <p:cNvCxnSpPr>
                                          <a:cxnSpLocks/>
                                        </p:cNvCxnSpPr>
                                        <p:nvPr/>
                                      </p:nvCxnSpPr>
                                      <p:spPr>
                                        <a:xfrm>
                                          <a:off x="2624446" y="3277589"/>
                                          <a:ext cx="7813964"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sp>
                                    <p:nvSpPr>
                                      <p:cNvPr id="127" name="Moon 126">
                                        <a:extLst>
                                          <a:ext uri="{FF2B5EF4-FFF2-40B4-BE49-F238E27FC236}">
                                            <a16:creationId xmlns:a16="http://schemas.microsoft.com/office/drawing/2014/main" id="{675286CE-0C58-ADA6-762A-444CDFC983D5}"/>
                                          </a:ext>
                                        </a:extLst>
                                      </p:cNvPr>
                                      <p:cNvSpPr/>
                                      <p:nvPr/>
                                    </p:nvSpPr>
                                    <p:spPr>
                                      <a:xfrm rot="8961044">
                                        <a:off x="9140177" y="2129553"/>
                                        <a:ext cx="285640" cy="937655"/>
                                      </a:xfrm>
                                      <a:prstGeom prst="moon">
                                        <a:avLst>
                                          <a:gd name="adj" fmla="val 42160"/>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cxnSp>
                                  <p:nvCxnSpPr>
                                    <p:cNvPr id="125" name="Straight Arrow Connector 124">
                                      <a:extLst>
                                        <a:ext uri="{FF2B5EF4-FFF2-40B4-BE49-F238E27FC236}">
                                          <a16:creationId xmlns:a16="http://schemas.microsoft.com/office/drawing/2014/main" id="{8E683906-EC53-5DE6-857F-D5AC8AFD9775}"/>
                                        </a:ext>
                                      </a:extLst>
                                    </p:cNvPr>
                                    <p:cNvCxnSpPr>
                                      <a:cxnSpLocks/>
                                    </p:cNvCxnSpPr>
                                    <p:nvPr/>
                                  </p:nvCxnSpPr>
                                  <p:spPr>
                                    <a:xfrm>
                                      <a:off x="9801268" y="2582872"/>
                                      <a:ext cx="0" cy="307480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sp>
                                <p:nvSpPr>
                                  <p:cNvPr id="122" name="Rectangle 121">
                                    <a:extLst>
                                      <a:ext uri="{FF2B5EF4-FFF2-40B4-BE49-F238E27FC236}">
                                        <a16:creationId xmlns:a16="http://schemas.microsoft.com/office/drawing/2014/main" id="{21E65AEC-A65F-0ECF-67F5-3021DDF4A33B}"/>
                                      </a:ext>
                                    </a:extLst>
                                  </p:cNvPr>
                                  <p:cNvSpPr/>
                                  <p:nvPr/>
                                </p:nvSpPr>
                                <p:spPr>
                                  <a:xfrm>
                                    <a:off x="7937121" y="4173259"/>
                                    <a:ext cx="1796239" cy="101861"/>
                                  </a:xfrm>
                                  <a:prstGeom prst="rect">
                                    <a:avLst/>
                                  </a:prstGeom>
                                  <a:solidFill>
                                    <a:srgbClr val="0432FF"/>
                                  </a:solidFill>
                                  <a:ln>
                                    <a:solidFill>
                                      <a:srgbClr val="0432F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28337ED6-CD91-DB46-616C-B4A5FD5133FC}"/>
                                      </a:ext>
                                    </a:extLst>
                                  </p:cNvPr>
                                  <p:cNvSpPr/>
                                  <p:nvPr/>
                                </p:nvSpPr>
                                <p:spPr>
                                  <a:xfrm>
                                    <a:off x="7937121" y="2688833"/>
                                    <a:ext cx="1796239" cy="10186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20" name="Rectangle 83">
                                  <a:extLst>
                                    <a:ext uri="{FF2B5EF4-FFF2-40B4-BE49-F238E27FC236}">
                                      <a16:creationId xmlns:a16="http://schemas.microsoft.com/office/drawing/2014/main" id="{E31FA4AB-B74F-69B7-F2A3-459501F6AE89}"/>
                                    </a:ext>
                                  </a:extLst>
                                </p:cNvPr>
                                <p:cNvSpPr/>
                                <p:nvPr/>
                              </p:nvSpPr>
                              <p:spPr>
                                <a:xfrm>
                                  <a:off x="4831315" y="1022855"/>
                                  <a:ext cx="4003925" cy="264824"/>
                                </a:xfrm>
                                <a:custGeom>
                                  <a:avLst/>
                                  <a:gdLst>
                                    <a:gd name="connsiteX0" fmla="*/ 0 w 4003925"/>
                                    <a:gd name="connsiteY0" fmla="*/ 0 h 264824"/>
                                    <a:gd name="connsiteX1" fmla="*/ 4003925 w 4003925"/>
                                    <a:gd name="connsiteY1" fmla="*/ 0 h 264824"/>
                                    <a:gd name="connsiteX2" fmla="*/ 4003925 w 4003925"/>
                                    <a:gd name="connsiteY2" fmla="*/ 264824 h 264824"/>
                                    <a:gd name="connsiteX3" fmla="*/ 0 w 4003925"/>
                                    <a:gd name="connsiteY3" fmla="*/ 264824 h 264824"/>
                                    <a:gd name="connsiteX4" fmla="*/ 0 w 4003925"/>
                                    <a:gd name="connsiteY4" fmla="*/ 0 h 264824"/>
                                    <a:gd name="connsiteX0" fmla="*/ 0 w 4003925"/>
                                    <a:gd name="connsiteY0" fmla="*/ 0 h 264824"/>
                                    <a:gd name="connsiteX1" fmla="*/ 3920798 w 4003925"/>
                                    <a:gd name="connsiteY1" fmla="*/ 23751 h 264824"/>
                                    <a:gd name="connsiteX2" fmla="*/ 4003925 w 4003925"/>
                                    <a:gd name="connsiteY2" fmla="*/ 264824 h 264824"/>
                                    <a:gd name="connsiteX3" fmla="*/ 0 w 4003925"/>
                                    <a:gd name="connsiteY3" fmla="*/ 264824 h 264824"/>
                                    <a:gd name="connsiteX4" fmla="*/ 0 w 4003925"/>
                                    <a:gd name="connsiteY4" fmla="*/ 0 h 2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3925" h="264824">
                                      <a:moveTo>
                                        <a:pt x="0" y="0"/>
                                      </a:moveTo>
                                      <a:lnTo>
                                        <a:pt x="3920798" y="23751"/>
                                      </a:lnTo>
                                      <a:lnTo>
                                        <a:pt x="4003925" y="264824"/>
                                      </a:lnTo>
                                      <a:lnTo>
                                        <a:pt x="0" y="264824"/>
                                      </a:lnTo>
                                      <a:lnTo>
                                        <a:pt x="0" y="0"/>
                                      </a:lnTo>
                                      <a:close/>
                                    </a:path>
                                  </a:pathLst>
                                </a:custGeom>
                                <a:gradFill flip="none" rotWithShape="1">
                                  <a:gsLst>
                                    <a:gs pos="0">
                                      <a:srgbClr val="9C4F96"/>
                                    </a:gs>
                                    <a:gs pos="40000">
                                      <a:srgbClr val="FF6355"/>
                                    </a:gs>
                                    <a:gs pos="85000">
                                      <a:srgbClr val="FAE442"/>
                                    </a:gs>
                                    <a:gs pos="65000">
                                      <a:srgbClr val="FBA949"/>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111" name="TextBox 110">
                            <a:extLst>
                              <a:ext uri="{FF2B5EF4-FFF2-40B4-BE49-F238E27FC236}">
                                <a16:creationId xmlns:a16="http://schemas.microsoft.com/office/drawing/2014/main" id="{3F8BC222-2232-8AE9-7BC5-2BBF8BD6C194}"/>
                              </a:ext>
                            </a:extLst>
                          </p:cNvPr>
                          <p:cNvSpPr txBox="1"/>
                          <p:nvPr/>
                        </p:nvSpPr>
                        <p:spPr>
                          <a:xfrm>
                            <a:off x="444568" y="637399"/>
                            <a:ext cx="959530" cy="429278"/>
                          </a:xfrm>
                          <a:prstGeom prst="rect">
                            <a:avLst/>
                          </a:prstGeom>
                          <a:noFill/>
                          <a:ln>
                            <a:noFill/>
                          </a:ln>
                        </p:spPr>
                        <p:txBody>
                          <a:bodyPr wrap="square" rtlCol="0">
                            <a:spAutoFit/>
                          </a:bodyPr>
                          <a:lstStyle/>
                          <a:p>
                            <a:r>
                              <a:rPr lang="en-US" sz="1100" b="1" dirty="0">
                                <a:latin typeface="Times New Roman" panose="02020603050405020304" pitchFamily="18" charset="0"/>
                                <a:cs typeface="Times New Roman" panose="02020603050405020304" pitchFamily="18" charset="0"/>
                              </a:rPr>
                              <a:t>sample</a:t>
                            </a:r>
                            <a:endParaRPr lang="en-US" sz="1400" b="1" dirty="0">
                              <a:latin typeface="Times New Roman" panose="02020603050405020304" pitchFamily="18" charset="0"/>
                              <a:cs typeface="Times New Roman" panose="02020603050405020304" pitchFamily="18" charset="0"/>
                            </a:endParaRPr>
                          </a:p>
                        </p:txBody>
                      </p:sp>
                      <p:sp>
                        <p:nvSpPr>
                          <p:cNvPr id="112" name="TextBox 111">
                            <a:extLst>
                              <a:ext uri="{FF2B5EF4-FFF2-40B4-BE49-F238E27FC236}">
                                <a16:creationId xmlns:a16="http://schemas.microsoft.com/office/drawing/2014/main" id="{989B30E3-B596-A96B-592E-570837FC0859}"/>
                              </a:ext>
                            </a:extLst>
                          </p:cNvPr>
                          <p:cNvSpPr txBox="1"/>
                          <p:nvPr/>
                        </p:nvSpPr>
                        <p:spPr>
                          <a:xfrm>
                            <a:off x="3373338" y="173065"/>
                            <a:ext cx="959530" cy="946937"/>
                          </a:xfrm>
                          <a:prstGeom prst="rect">
                            <a:avLst/>
                          </a:prstGeom>
                          <a:noFill/>
                          <a:ln>
                            <a:noFill/>
                          </a:ln>
                        </p:spPr>
                        <p:txBody>
                          <a:bodyPr wrap="square" rtlCol="0">
                            <a:spAutoFit/>
                          </a:bodyPr>
                          <a:lstStyle/>
                          <a:p>
                            <a:r>
                              <a:rPr lang="en-US" sz="1050" b="1" dirty="0">
                                <a:latin typeface="Times New Roman" panose="02020603050405020304" pitchFamily="18" charset="0"/>
                                <a:cs typeface="Times New Roman" panose="02020603050405020304" pitchFamily="18" charset="0"/>
                              </a:rPr>
                              <a:t>PSD-TOF banana monitor</a:t>
                            </a:r>
                          </a:p>
                        </p:txBody>
                      </p:sp>
                      <p:sp>
                        <p:nvSpPr>
                          <p:cNvPr id="113" name="TextBox 112">
                            <a:extLst>
                              <a:ext uri="{FF2B5EF4-FFF2-40B4-BE49-F238E27FC236}">
                                <a16:creationId xmlns:a16="http://schemas.microsoft.com/office/drawing/2014/main" id="{12795975-A08D-7E12-B3DE-916C93033C45}"/>
                              </a:ext>
                            </a:extLst>
                          </p:cNvPr>
                          <p:cNvSpPr txBox="1"/>
                          <p:nvPr/>
                        </p:nvSpPr>
                        <p:spPr>
                          <a:xfrm>
                            <a:off x="4332868" y="221482"/>
                            <a:ext cx="1763132" cy="429278"/>
                          </a:xfrm>
                          <a:prstGeom prst="rect">
                            <a:avLst/>
                          </a:prstGeom>
                          <a:noFill/>
                          <a:ln>
                            <a:noFill/>
                          </a:ln>
                        </p:spPr>
                        <p:txBody>
                          <a:bodyPr wrap="square" rtlCol="0">
                            <a:spAutoFit/>
                          </a:bodyPr>
                          <a:lstStyle/>
                          <a:p>
                            <a:r>
                              <a:rPr lang="en-US" sz="1100" b="1" dirty="0">
                                <a:latin typeface="Times New Roman" panose="02020603050405020304" pitchFamily="18" charset="0"/>
                                <a:cs typeface="Times New Roman" panose="02020603050405020304" pitchFamily="18" charset="0"/>
                              </a:rPr>
                              <a:t>Beryllium filter</a:t>
                            </a:r>
                          </a:p>
                        </p:txBody>
                      </p:sp>
                      <p:sp>
                        <p:nvSpPr>
                          <p:cNvPr id="114" name="TextBox 113">
                            <a:extLst>
                              <a:ext uri="{FF2B5EF4-FFF2-40B4-BE49-F238E27FC236}">
                                <a16:creationId xmlns:a16="http://schemas.microsoft.com/office/drawing/2014/main" id="{8E5E6F8D-E1F9-CA51-D954-ABA978642847}"/>
                              </a:ext>
                            </a:extLst>
                          </p:cNvPr>
                          <p:cNvSpPr txBox="1"/>
                          <p:nvPr/>
                        </p:nvSpPr>
                        <p:spPr>
                          <a:xfrm>
                            <a:off x="7937121" y="412134"/>
                            <a:ext cx="1968722" cy="454530"/>
                          </a:xfrm>
                          <a:prstGeom prst="rect">
                            <a:avLst/>
                          </a:prstGeom>
                          <a:noFill/>
                          <a:ln>
                            <a:noFill/>
                          </a:ln>
                        </p:spPr>
                        <p:txBody>
                          <a:bodyPr wrap="square" rtlCol="0">
                            <a:spAutoFit/>
                          </a:bodyPr>
                          <a:lstStyle/>
                          <a:p>
                            <a:r>
                              <a:rPr lang="en-US" sz="1200" b="1" dirty="0">
                                <a:latin typeface="Times New Roman" panose="02020603050405020304" pitchFamily="18" charset="0"/>
                                <a:cs typeface="Times New Roman" panose="02020603050405020304" pitchFamily="18" charset="0"/>
                              </a:rPr>
                              <a:t>Curved analyzers </a:t>
                            </a:r>
                          </a:p>
                        </p:txBody>
                      </p:sp>
                    </p:grpSp>
                    <p:sp>
                      <p:nvSpPr>
                        <p:cNvPr id="109" name="TextBox 108">
                          <a:extLst>
                            <a:ext uri="{FF2B5EF4-FFF2-40B4-BE49-F238E27FC236}">
                              <a16:creationId xmlns:a16="http://schemas.microsoft.com/office/drawing/2014/main" id="{0CC336AE-2E93-50C5-16DD-26AD0CAD4455}"/>
                            </a:ext>
                          </a:extLst>
                        </p:cNvPr>
                        <p:cNvSpPr txBox="1"/>
                        <p:nvPr/>
                      </p:nvSpPr>
                      <p:spPr>
                        <a:xfrm>
                          <a:off x="9316518" y="2762918"/>
                          <a:ext cx="1968722" cy="454530"/>
                        </a:xfrm>
                        <a:prstGeom prst="rect">
                          <a:avLst/>
                        </a:prstGeom>
                        <a:noFill/>
                        <a:ln>
                          <a:noFill/>
                        </a:ln>
                      </p:spPr>
                      <p:txBody>
                        <a:bodyPr wrap="square" rtlCol="0">
                          <a:spAutoFit/>
                        </a:bodyPr>
                        <a:lstStyle/>
                        <a:p>
                          <a:r>
                            <a:rPr lang="en-US" sz="1200" b="1" dirty="0">
                              <a:latin typeface="Times New Roman" panose="02020603050405020304" pitchFamily="18" charset="0"/>
                              <a:cs typeface="Times New Roman" panose="02020603050405020304" pitchFamily="18" charset="0"/>
                            </a:rPr>
                            <a:t>Slits/Collimators</a:t>
                          </a:r>
                        </a:p>
                      </p:txBody>
                    </p:sp>
                  </p:grpSp>
                  <p:sp>
                    <p:nvSpPr>
                      <p:cNvPr id="107" name="TextBox 106">
                        <a:extLst>
                          <a:ext uri="{FF2B5EF4-FFF2-40B4-BE49-F238E27FC236}">
                            <a16:creationId xmlns:a16="http://schemas.microsoft.com/office/drawing/2014/main" id="{8AC38158-1679-3814-719D-63B8C130261F}"/>
                          </a:ext>
                        </a:extLst>
                      </p:cNvPr>
                      <p:cNvSpPr txBox="1"/>
                      <p:nvPr/>
                    </p:nvSpPr>
                    <p:spPr>
                      <a:xfrm>
                        <a:off x="9652102" y="3772763"/>
                        <a:ext cx="1968722" cy="757550"/>
                      </a:xfrm>
                      <a:prstGeom prst="rect">
                        <a:avLst/>
                      </a:prstGeom>
                      <a:noFill/>
                      <a:ln>
                        <a:noFill/>
                      </a:ln>
                    </p:spPr>
                    <p:txBody>
                      <a:bodyPr wrap="square" rtlCol="0">
                        <a:spAutoFit/>
                      </a:bodyPr>
                      <a:lstStyle/>
                      <a:p>
                        <a:r>
                          <a:rPr lang="en-US" sz="1200" b="1" dirty="0">
                            <a:latin typeface="Times New Roman" panose="02020603050405020304" pitchFamily="18" charset="0"/>
                            <a:cs typeface="Times New Roman" panose="02020603050405020304" pitchFamily="18" charset="0"/>
                          </a:rPr>
                          <a:t>PSD-TOF monitors</a:t>
                        </a:r>
                      </a:p>
                      <a:p>
                        <a:r>
                          <a:rPr lang="en-US" sz="1200" b="1" dirty="0">
                            <a:latin typeface="Times New Roman" panose="02020603050405020304" pitchFamily="18" charset="0"/>
                            <a:cs typeface="Times New Roman" panose="02020603050405020304" pitchFamily="18" charset="0"/>
                          </a:rPr>
                          <a:t>56cmX2*1.9cm</a:t>
                        </a:r>
                      </a:p>
                    </p:txBody>
                  </p:sp>
                </p:grpSp>
                <p:sp>
                  <p:nvSpPr>
                    <p:cNvPr id="104" name="TextBox 103">
                      <a:extLst>
                        <a:ext uri="{FF2B5EF4-FFF2-40B4-BE49-F238E27FC236}">
                          <a16:creationId xmlns:a16="http://schemas.microsoft.com/office/drawing/2014/main" id="{804C1960-BB33-641A-4307-38DD8F36A63B}"/>
                        </a:ext>
                      </a:extLst>
                    </p:cNvPr>
                    <p:cNvSpPr txBox="1"/>
                    <p:nvPr/>
                  </p:nvSpPr>
                  <p:spPr>
                    <a:xfrm>
                      <a:off x="4085112" y="1620384"/>
                      <a:ext cx="1093987" cy="505034"/>
                    </a:xfrm>
                    <a:prstGeom prst="rect">
                      <a:avLst/>
                    </a:prstGeom>
                    <a:no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86.8 cm</a:t>
                      </a:r>
                    </a:p>
                  </p:txBody>
                </p:sp>
                <p:sp>
                  <p:nvSpPr>
                    <p:cNvPr id="105" name="TextBox 104">
                      <a:extLst>
                        <a:ext uri="{FF2B5EF4-FFF2-40B4-BE49-F238E27FC236}">
                          <a16:creationId xmlns:a16="http://schemas.microsoft.com/office/drawing/2014/main" id="{11B2FCB8-C83C-F87C-2C50-3238E5B65E74}"/>
                        </a:ext>
                      </a:extLst>
                    </p:cNvPr>
                    <p:cNvSpPr txBox="1"/>
                    <p:nvPr/>
                  </p:nvSpPr>
                  <p:spPr>
                    <a:xfrm>
                      <a:off x="1838750" y="1089586"/>
                      <a:ext cx="988256" cy="606040"/>
                    </a:xfrm>
                    <a:prstGeom prst="rect">
                      <a:avLst/>
                    </a:prstGeom>
                    <a:no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36.4</a:t>
                      </a:r>
                      <a:r>
                        <a:rPr lang="en-US" dirty="0">
                          <a:latin typeface="Times New Roman" panose="02020603050405020304" pitchFamily="18" charset="0"/>
                          <a:cs typeface="Times New Roman" panose="02020603050405020304" pitchFamily="18" charset="0"/>
                        </a:rPr>
                        <a:t> cm</a:t>
                      </a:r>
                    </a:p>
                  </p:txBody>
                </p:sp>
              </p:grpSp>
              <p:sp>
                <p:nvSpPr>
                  <p:cNvPr id="101" name="TextBox 100">
                    <a:extLst>
                      <a:ext uri="{FF2B5EF4-FFF2-40B4-BE49-F238E27FC236}">
                        <a16:creationId xmlns:a16="http://schemas.microsoft.com/office/drawing/2014/main" id="{F86F028B-1872-58CF-4AE0-04D10D90AA7E}"/>
                      </a:ext>
                    </a:extLst>
                  </p:cNvPr>
                  <p:cNvSpPr txBox="1"/>
                  <p:nvPr/>
                </p:nvSpPr>
                <p:spPr>
                  <a:xfrm>
                    <a:off x="9326835" y="3217781"/>
                    <a:ext cx="988256" cy="505034"/>
                  </a:xfrm>
                  <a:prstGeom prst="rect">
                    <a:avLst/>
                  </a:prstGeom>
                  <a:no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50 cm</a:t>
                    </a:r>
                  </a:p>
                </p:txBody>
              </p:sp>
              <p:sp>
                <p:nvSpPr>
                  <p:cNvPr id="102" name="TextBox 101">
                    <a:extLst>
                      <a:ext uri="{FF2B5EF4-FFF2-40B4-BE49-F238E27FC236}">
                        <a16:creationId xmlns:a16="http://schemas.microsoft.com/office/drawing/2014/main" id="{07F3C214-53D4-B35F-2726-FEB02BD95CD5}"/>
                      </a:ext>
                    </a:extLst>
                  </p:cNvPr>
                  <p:cNvSpPr txBox="1"/>
                  <p:nvPr/>
                </p:nvSpPr>
                <p:spPr>
                  <a:xfrm>
                    <a:off x="9501056" y="1661250"/>
                    <a:ext cx="988256" cy="505034"/>
                  </a:xfrm>
                  <a:prstGeom prst="rect">
                    <a:avLst/>
                  </a:prstGeom>
                  <a:no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25 cm</a:t>
                    </a:r>
                  </a:p>
                </p:txBody>
              </p:sp>
            </p:grpSp>
          </p:grpSp>
          <p:sp>
            <p:nvSpPr>
              <p:cNvPr id="97" name="TextBox 96">
                <a:extLst>
                  <a:ext uri="{FF2B5EF4-FFF2-40B4-BE49-F238E27FC236}">
                    <a16:creationId xmlns:a16="http://schemas.microsoft.com/office/drawing/2014/main" id="{0AB02D7F-CDBA-2A99-7822-EC886F96DDF4}"/>
                  </a:ext>
                </a:extLst>
              </p:cNvPr>
              <p:cNvSpPr txBox="1"/>
              <p:nvPr/>
            </p:nvSpPr>
            <p:spPr>
              <a:xfrm>
                <a:off x="10120179" y="48172"/>
                <a:ext cx="3469064" cy="656544"/>
              </a:xfrm>
              <a:prstGeom prst="rect">
                <a:avLst/>
              </a:prstGeom>
              <a:noFill/>
            </p:spPr>
            <p:txBody>
              <a:bodyPr wrap="square" rtlCol="0">
                <a:spAutoFit/>
              </a:bodyPr>
              <a:lstStyle/>
              <a:p>
                <a:r>
                  <a:rPr lang="en-US" sz="2000" b="1" i="1" u="sng" dirty="0">
                    <a:latin typeface="Times New Roman" panose="02020603050405020304" pitchFamily="18" charset="0"/>
                    <a:cs typeface="Times New Roman" panose="02020603050405020304" pitchFamily="18" charset="0"/>
                  </a:rPr>
                  <a:t>Side view </a:t>
                </a:r>
              </a:p>
            </p:txBody>
          </p:sp>
        </p:grpSp>
        <p:cxnSp>
          <p:nvCxnSpPr>
            <p:cNvPr id="133" name="Straight Arrow Connector 132">
              <a:extLst>
                <a:ext uri="{FF2B5EF4-FFF2-40B4-BE49-F238E27FC236}">
                  <a16:creationId xmlns:a16="http://schemas.microsoft.com/office/drawing/2014/main" id="{A9DB129D-3FC1-C659-6794-C6999C53D0F0}"/>
                </a:ext>
              </a:extLst>
            </p:cNvPr>
            <p:cNvCxnSpPr>
              <a:cxnSpLocks/>
            </p:cNvCxnSpPr>
            <p:nvPr/>
          </p:nvCxnSpPr>
          <p:spPr>
            <a:xfrm>
              <a:off x="9780031" y="4583527"/>
              <a:ext cx="0" cy="95315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grpSp>
        <p:nvGrpSpPr>
          <p:cNvPr id="141" name="Group 140">
            <a:extLst>
              <a:ext uri="{FF2B5EF4-FFF2-40B4-BE49-F238E27FC236}">
                <a16:creationId xmlns:a16="http://schemas.microsoft.com/office/drawing/2014/main" id="{EB6F6FBC-237A-6C30-AC4D-6D1E9AFAD1FB}"/>
              </a:ext>
            </a:extLst>
          </p:cNvPr>
          <p:cNvGrpSpPr/>
          <p:nvPr/>
        </p:nvGrpSpPr>
        <p:grpSpPr>
          <a:xfrm>
            <a:off x="838200" y="187043"/>
            <a:ext cx="12713021" cy="6436247"/>
            <a:chOff x="838200" y="187043"/>
            <a:chExt cx="12713021" cy="6436247"/>
          </a:xfrm>
        </p:grpSpPr>
        <p:grpSp>
          <p:nvGrpSpPr>
            <p:cNvPr id="139" name="Group 138">
              <a:extLst>
                <a:ext uri="{FF2B5EF4-FFF2-40B4-BE49-F238E27FC236}">
                  <a16:creationId xmlns:a16="http://schemas.microsoft.com/office/drawing/2014/main" id="{96016397-6643-C5D2-E411-85FA0ECCAFA6}"/>
                </a:ext>
              </a:extLst>
            </p:cNvPr>
            <p:cNvGrpSpPr/>
            <p:nvPr/>
          </p:nvGrpSpPr>
          <p:grpSpPr>
            <a:xfrm>
              <a:off x="838200" y="187043"/>
              <a:ext cx="12713021" cy="6436247"/>
              <a:chOff x="838200" y="187043"/>
              <a:chExt cx="12713021" cy="6436247"/>
            </a:xfrm>
          </p:grpSpPr>
          <p:grpSp>
            <p:nvGrpSpPr>
              <p:cNvPr id="137" name="Group 136">
                <a:extLst>
                  <a:ext uri="{FF2B5EF4-FFF2-40B4-BE49-F238E27FC236}">
                    <a16:creationId xmlns:a16="http://schemas.microsoft.com/office/drawing/2014/main" id="{5247C814-1680-A916-34BE-FCED8DBF94CA}"/>
                  </a:ext>
                </a:extLst>
              </p:cNvPr>
              <p:cNvGrpSpPr/>
              <p:nvPr/>
            </p:nvGrpSpPr>
            <p:grpSpPr>
              <a:xfrm>
                <a:off x="838200" y="187043"/>
                <a:ext cx="12713021" cy="6436247"/>
                <a:chOff x="838200" y="187043"/>
                <a:chExt cx="12713021" cy="6436247"/>
              </a:xfrm>
            </p:grpSpPr>
            <p:grpSp>
              <p:nvGrpSpPr>
                <p:cNvPr id="4" name="Group 3">
                  <a:extLst>
                    <a:ext uri="{FF2B5EF4-FFF2-40B4-BE49-F238E27FC236}">
                      <a16:creationId xmlns:a16="http://schemas.microsoft.com/office/drawing/2014/main" id="{964321BE-053C-397C-AA65-89A94360388D}"/>
                    </a:ext>
                  </a:extLst>
                </p:cNvPr>
                <p:cNvGrpSpPr/>
                <p:nvPr/>
              </p:nvGrpSpPr>
              <p:grpSpPr>
                <a:xfrm>
                  <a:off x="838200" y="187043"/>
                  <a:ext cx="12713021" cy="6436247"/>
                  <a:chOff x="308759" y="618597"/>
                  <a:chExt cx="13783204" cy="8263231"/>
                </a:xfrm>
              </p:grpSpPr>
              <p:grpSp>
                <p:nvGrpSpPr>
                  <p:cNvPr id="5" name="Group 4">
                    <a:extLst>
                      <a:ext uri="{FF2B5EF4-FFF2-40B4-BE49-F238E27FC236}">
                        <a16:creationId xmlns:a16="http://schemas.microsoft.com/office/drawing/2014/main" id="{B6075DA0-3655-BCAF-AAB1-00DE11E2CE8D}"/>
                      </a:ext>
                    </a:extLst>
                  </p:cNvPr>
                  <p:cNvGrpSpPr/>
                  <p:nvPr/>
                </p:nvGrpSpPr>
                <p:grpSpPr>
                  <a:xfrm>
                    <a:off x="308759" y="679793"/>
                    <a:ext cx="11400804" cy="8202035"/>
                    <a:chOff x="308759" y="679793"/>
                    <a:chExt cx="11400804" cy="8202035"/>
                  </a:xfrm>
                </p:grpSpPr>
                <p:grpSp>
                  <p:nvGrpSpPr>
                    <p:cNvPr id="7" name="Group 6">
                      <a:extLst>
                        <a:ext uri="{FF2B5EF4-FFF2-40B4-BE49-F238E27FC236}">
                          <a16:creationId xmlns:a16="http://schemas.microsoft.com/office/drawing/2014/main" id="{DC29E866-EF90-40FA-F853-B66CFEFBDF74}"/>
                        </a:ext>
                      </a:extLst>
                    </p:cNvPr>
                    <p:cNvGrpSpPr/>
                    <p:nvPr/>
                  </p:nvGrpSpPr>
                  <p:grpSpPr>
                    <a:xfrm>
                      <a:off x="308759" y="679793"/>
                      <a:ext cx="11400804" cy="8202035"/>
                      <a:chOff x="308759" y="679793"/>
                      <a:chExt cx="11400804" cy="8202035"/>
                    </a:xfrm>
                  </p:grpSpPr>
                  <p:grpSp>
                    <p:nvGrpSpPr>
                      <p:cNvPr id="9" name="Group 8">
                        <a:extLst>
                          <a:ext uri="{FF2B5EF4-FFF2-40B4-BE49-F238E27FC236}">
                            <a16:creationId xmlns:a16="http://schemas.microsoft.com/office/drawing/2014/main" id="{DDD4890F-9958-F8F0-C571-FDD57733644A}"/>
                          </a:ext>
                        </a:extLst>
                      </p:cNvPr>
                      <p:cNvGrpSpPr/>
                      <p:nvPr/>
                    </p:nvGrpSpPr>
                    <p:grpSpPr>
                      <a:xfrm>
                        <a:off x="308759" y="679793"/>
                        <a:ext cx="11400804" cy="8202035"/>
                        <a:chOff x="308759" y="679793"/>
                        <a:chExt cx="11400804" cy="8202035"/>
                      </a:xfrm>
                    </p:grpSpPr>
                    <p:grpSp>
                      <p:nvGrpSpPr>
                        <p:cNvPr id="11" name="Group 10">
                          <a:extLst>
                            <a:ext uri="{FF2B5EF4-FFF2-40B4-BE49-F238E27FC236}">
                              <a16:creationId xmlns:a16="http://schemas.microsoft.com/office/drawing/2014/main" id="{6FAA032C-8B95-B105-C46B-095114995018}"/>
                            </a:ext>
                          </a:extLst>
                        </p:cNvPr>
                        <p:cNvGrpSpPr/>
                        <p:nvPr/>
                      </p:nvGrpSpPr>
                      <p:grpSpPr>
                        <a:xfrm>
                          <a:off x="308759" y="679793"/>
                          <a:ext cx="11400804" cy="8202035"/>
                          <a:chOff x="351809" y="748072"/>
                          <a:chExt cx="11400804" cy="8202035"/>
                        </a:xfrm>
                      </p:grpSpPr>
                      <p:grpSp>
                        <p:nvGrpSpPr>
                          <p:cNvPr id="13" name="Group 12">
                            <a:extLst>
                              <a:ext uri="{FF2B5EF4-FFF2-40B4-BE49-F238E27FC236}">
                                <a16:creationId xmlns:a16="http://schemas.microsoft.com/office/drawing/2014/main" id="{7BFCBDC2-529C-944E-EE31-ABC1DBA2A290}"/>
                              </a:ext>
                            </a:extLst>
                          </p:cNvPr>
                          <p:cNvGrpSpPr/>
                          <p:nvPr/>
                        </p:nvGrpSpPr>
                        <p:grpSpPr>
                          <a:xfrm>
                            <a:off x="351809" y="748072"/>
                            <a:ext cx="11400804" cy="8202035"/>
                            <a:chOff x="351809" y="748072"/>
                            <a:chExt cx="11400804" cy="8202035"/>
                          </a:xfrm>
                        </p:grpSpPr>
                        <p:grpSp>
                          <p:nvGrpSpPr>
                            <p:cNvPr id="15" name="Group 14">
                              <a:extLst>
                                <a:ext uri="{FF2B5EF4-FFF2-40B4-BE49-F238E27FC236}">
                                  <a16:creationId xmlns:a16="http://schemas.microsoft.com/office/drawing/2014/main" id="{EE5DD34B-CE8B-5941-3005-643762EBE362}"/>
                                </a:ext>
                              </a:extLst>
                            </p:cNvPr>
                            <p:cNvGrpSpPr/>
                            <p:nvPr/>
                          </p:nvGrpSpPr>
                          <p:grpSpPr>
                            <a:xfrm>
                              <a:off x="351809" y="748072"/>
                              <a:ext cx="11400804" cy="8202035"/>
                              <a:chOff x="351809" y="748072"/>
                              <a:chExt cx="11400804" cy="8202035"/>
                            </a:xfrm>
                          </p:grpSpPr>
                          <p:grpSp>
                            <p:nvGrpSpPr>
                              <p:cNvPr id="17" name="Group 16">
                                <a:extLst>
                                  <a:ext uri="{FF2B5EF4-FFF2-40B4-BE49-F238E27FC236}">
                                    <a16:creationId xmlns:a16="http://schemas.microsoft.com/office/drawing/2014/main" id="{07E36987-EA38-FE26-7651-94F496BDE199}"/>
                                  </a:ext>
                                </a:extLst>
                              </p:cNvPr>
                              <p:cNvGrpSpPr/>
                              <p:nvPr/>
                            </p:nvGrpSpPr>
                            <p:grpSpPr>
                              <a:xfrm>
                                <a:off x="351809" y="748072"/>
                                <a:ext cx="11400804" cy="8202035"/>
                                <a:chOff x="351809" y="748072"/>
                                <a:chExt cx="11400804" cy="8202035"/>
                              </a:xfrm>
                            </p:grpSpPr>
                            <p:grpSp>
                              <p:nvGrpSpPr>
                                <p:cNvPr id="19" name="Group 18">
                                  <a:extLst>
                                    <a:ext uri="{FF2B5EF4-FFF2-40B4-BE49-F238E27FC236}">
                                      <a16:creationId xmlns:a16="http://schemas.microsoft.com/office/drawing/2014/main" id="{31335A2B-DFC2-F473-A40B-3335B95EA48E}"/>
                                    </a:ext>
                                  </a:extLst>
                                </p:cNvPr>
                                <p:cNvGrpSpPr/>
                                <p:nvPr/>
                              </p:nvGrpSpPr>
                              <p:grpSpPr>
                                <a:xfrm>
                                  <a:off x="351809" y="748072"/>
                                  <a:ext cx="11400804" cy="8202035"/>
                                  <a:chOff x="351809" y="748072"/>
                                  <a:chExt cx="11400804" cy="8202035"/>
                                </a:xfrm>
                              </p:grpSpPr>
                              <p:sp>
                                <p:nvSpPr>
                                  <p:cNvPr id="21" name="TextBox 20">
                                    <a:extLst>
                                      <a:ext uri="{FF2B5EF4-FFF2-40B4-BE49-F238E27FC236}">
                                        <a16:creationId xmlns:a16="http://schemas.microsoft.com/office/drawing/2014/main" id="{55B1E77F-26DA-72C3-9800-D5361C960F7D}"/>
                                      </a:ext>
                                    </a:extLst>
                                  </p:cNvPr>
                                  <p:cNvSpPr txBox="1"/>
                                  <p:nvPr/>
                                </p:nvSpPr>
                                <p:spPr>
                                  <a:xfrm>
                                    <a:off x="351809" y="4045902"/>
                                    <a:ext cx="2266694" cy="671741"/>
                                  </a:xfrm>
                                  <a:prstGeom prst="rect">
                                    <a:avLst/>
                                  </a:prstGeom>
                                  <a:noFill/>
                                  <a:ln>
                                    <a:no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ICONE source/moderator</a:t>
                                    </a:r>
                                  </a:p>
                                </p:txBody>
                              </p:sp>
                              <p:grpSp>
                                <p:nvGrpSpPr>
                                  <p:cNvPr id="22" name="Group 21">
                                    <a:extLst>
                                      <a:ext uri="{FF2B5EF4-FFF2-40B4-BE49-F238E27FC236}">
                                        <a16:creationId xmlns:a16="http://schemas.microsoft.com/office/drawing/2014/main" id="{59B4583A-1BC6-D65E-5A02-7264300B2D9D}"/>
                                      </a:ext>
                                    </a:extLst>
                                  </p:cNvPr>
                                  <p:cNvGrpSpPr/>
                                  <p:nvPr/>
                                </p:nvGrpSpPr>
                                <p:grpSpPr>
                                  <a:xfrm>
                                    <a:off x="1181033" y="748072"/>
                                    <a:ext cx="10571580" cy="8202035"/>
                                    <a:chOff x="1181033" y="748072"/>
                                    <a:chExt cx="10571580" cy="8202035"/>
                                  </a:xfrm>
                                </p:grpSpPr>
                                <p:grpSp>
                                  <p:nvGrpSpPr>
                                    <p:cNvPr id="25" name="Group 24">
                                      <a:extLst>
                                        <a:ext uri="{FF2B5EF4-FFF2-40B4-BE49-F238E27FC236}">
                                          <a16:creationId xmlns:a16="http://schemas.microsoft.com/office/drawing/2014/main" id="{D641851E-4A17-350A-A02D-6D38DFBD3D7C}"/>
                                        </a:ext>
                                      </a:extLst>
                                    </p:cNvPr>
                                    <p:cNvGrpSpPr/>
                                    <p:nvPr/>
                                  </p:nvGrpSpPr>
                                  <p:grpSpPr>
                                    <a:xfrm>
                                      <a:off x="1181033" y="748072"/>
                                      <a:ext cx="10571580" cy="8202035"/>
                                      <a:chOff x="1181033" y="748072"/>
                                      <a:chExt cx="10571580" cy="8202035"/>
                                    </a:xfrm>
                                  </p:grpSpPr>
                                  <p:sp>
                                    <p:nvSpPr>
                                      <p:cNvPr id="27" name="TextBox 26">
                                        <a:extLst>
                                          <a:ext uri="{FF2B5EF4-FFF2-40B4-BE49-F238E27FC236}">
                                            <a16:creationId xmlns:a16="http://schemas.microsoft.com/office/drawing/2014/main" id="{5475DE8B-B121-B52C-8C5C-B9DBBDDF9D1E}"/>
                                          </a:ext>
                                        </a:extLst>
                                      </p:cNvPr>
                                      <p:cNvSpPr txBox="1"/>
                                      <p:nvPr/>
                                    </p:nvSpPr>
                                    <p:spPr>
                                      <a:xfrm>
                                        <a:off x="7964168" y="4462950"/>
                                        <a:ext cx="988256" cy="395142"/>
                                      </a:xfrm>
                                      <a:prstGeom prst="rect">
                                        <a:avLst/>
                                      </a:prstGeom>
                                      <a:no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36.4 cm</a:t>
                                        </a:r>
                                      </a:p>
                                    </p:txBody>
                                  </p:sp>
                                  <p:grpSp>
                                    <p:nvGrpSpPr>
                                      <p:cNvPr id="28" name="Group 27">
                                        <a:extLst>
                                          <a:ext uri="{FF2B5EF4-FFF2-40B4-BE49-F238E27FC236}">
                                            <a16:creationId xmlns:a16="http://schemas.microsoft.com/office/drawing/2014/main" id="{4E81FD77-208E-B4CA-C6B5-F80A7666A91E}"/>
                                          </a:ext>
                                        </a:extLst>
                                      </p:cNvPr>
                                      <p:cNvGrpSpPr/>
                                      <p:nvPr/>
                                    </p:nvGrpSpPr>
                                    <p:grpSpPr>
                                      <a:xfrm>
                                        <a:off x="1181033" y="748072"/>
                                        <a:ext cx="10571580" cy="8202035"/>
                                        <a:chOff x="1181033" y="748072"/>
                                        <a:chExt cx="10571580" cy="8202035"/>
                                      </a:xfrm>
                                    </p:grpSpPr>
                                    <p:grpSp>
                                      <p:nvGrpSpPr>
                                        <p:cNvPr id="29" name="Group 28">
                                          <a:extLst>
                                            <a:ext uri="{FF2B5EF4-FFF2-40B4-BE49-F238E27FC236}">
                                              <a16:creationId xmlns:a16="http://schemas.microsoft.com/office/drawing/2014/main" id="{35468370-9980-C2EA-2B93-E9BC95387EB0}"/>
                                            </a:ext>
                                          </a:extLst>
                                        </p:cNvPr>
                                        <p:cNvGrpSpPr/>
                                        <p:nvPr/>
                                      </p:nvGrpSpPr>
                                      <p:grpSpPr>
                                        <a:xfrm>
                                          <a:off x="1181033" y="748072"/>
                                          <a:ext cx="10571580" cy="8202035"/>
                                          <a:chOff x="1181033" y="748072"/>
                                          <a:chExt cx="10571580" cy="8202035"/>
                                        </a:xfrm>
                                      </p:grpSpPr>
                                      <p:grpSp>
                                        <p:nvGrpSpPr>
                                          <p:cNvPr id="31" name="Group 30">
                                            <a:extLst>
                                              <a:ext uri="{FF2B5EF4-FFF2-40B4-BE49-F238E27FC236}">
                                                <a16:creationId xmlns:a16="http://schemas.microsoft.com/office/drawing/2014/main" id="{2E5E92C2-C5EF-1970-6448-BEE4AD038E35}"/>
                                              </a:ext>
                                            </a:extLst>
                                          </p:cNvPr>
                                          <p:cNvGrpSpPr/>
                                          <p:nvPr/>
                                        </p:nvGrpSpPr>
                                        <p:grpSpPr>
                                          <a:xfrm>
                                            <a:off x="1181033" y="748072"/>
                                            <a:ext cx="10571580" cy="8202035"/>
                                            <a:chOff x="1620420" y="1864353"/>
                                            <a:chExt cx="10571580" cy="8202035"/>
                                          </a:xfrm>
                                        </p:grpSpPr>
                                        <p:grpSp>
                                          <p:nvGrpSpPr>
                                            <p:cNvPr id="33" name="Group 32">
                                              <a:extLst>
                                                <a:ext uri="{FF2B5EF4-FFF2-40B4-BE49-F238E27FC236}">
                                                  <a16:creationId xmlns:a16="http://schemas.microsoft.com/office/drawing/2014/main" id="{CB5CBC71-A4D5-E909-C17C-EF8BBC64149C}"/>
                                                </a:ext>
                                              </a:extLst>
                                            </p:cNvPr>
                                            <p:cNvGrpSpPr/>
                                            <p:nvPr/>
                                          </p:nvGrpSpPr>
                                          <p:grpSpPr>
                                            <a:xfrm>
                                              <a:off x="1620420" y="1864353"/>
                                              <a:ext cx="10571580" cy="8202035"/>
                                              <a:chOff x="1088233" y="142432"/>
                                              <a:chExt cx="10571580" cy="8202035"/>
                                            </a:xfrm>
                                          </p:grpSpPr>
                                          <p:cxnSp>
                                            <p:nvCxnSpPr>
                                              <p:cNvPr id="35" name="Straight Arrow Connector 34">
                                                <a:extLst>
                                                  <a:ext uri="{FF2B5EF4-FFF2-40B4-BE49-F238E27FC236}">
                                                    <a16:creationId xmlns:a16="http://schemas.microsoft.com/office/drawing/2014/main" id="{D496B696-7C7A-663C-B636-D461A8DE2AD4}"/>
                                                  </a:ext>
                                                </a:extLst>
                                              </p:cNvPr>
                                              <p:cNvCxnSpPr>
                                                <a:cxnSpLocks/>
                                              </p:cNvCxnSpPr>
                                              <p:nvPr/>
                                            </p:nvCxnSpPr>
                                            <p:spPr>
                                              <a:xfrm>
                                                <a:off x="7493329" y="4349989"/>
                                                <a:ext cx="3921061" cy="15187"/>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FD279201-3559-A0E4-E5B7-C26A2043A6A2}"/>
                                                  </a:ext>
                                                </a:extLst>
                                              </p:cNvPr>
                                              <p:cNvGrpSpPr/>
                                              <p:nvPr/>
                                            </p:nvGrpSpPr>
                                            <p:grpSpPr>
                                              <a:xfrm>
                                                <a:off x="1088233" y="142432"/>
                                                <a:ext cx="10571580" cy="8202035"/>
                                                <a:chOff x="518218" y="878701"/>
                                                <a:chExt cx="10571580" cy="8202035"/>
                                              </a:xfrm>
                                            </p:grpSpPr>
                                            <p:grpSp>
                                              <p:nvGrpSpPr>
                                                <p:cNvPr id="37" name="Group 36">
                                                  <a:extLst>
                                                    <a:ext uri="{FF2B5EF4-FFF2-40B4-BE49-F238E27FC236}">
                                                      <a16:creationId xmlns:a16="http://schemas.microsoft.com/office/drawing/2014/main" id="{F8F32E41-B318-D17B-80A6-02BA574BC4F0}"/>
                                                    </a:ext>
                                                  </a:extLst>
                                                </p:cNvPr>
                                                <p:cNvGrpSpPr/>
                                                <p:nvPr/>
                                              </p:nvGrpSpPr>
                                              <p:grpSpPr>
                                                <a:xfrm>
                                                  <a:off x="6096000" y="3497283"/>
                                                  <a:ext cx="2430483" cy="1431779"/>
                                                  <a:chOff x="6096000" y="3497283"/>
                                                  <a:chExt cx="2430483" cy="1431779"/>
                                                </a:xfrm>
                                              </p:grpSpPr>
                                              <p:cxnSp>
                                                <p:nvCxnSpPr>
                                                  <p:cNvPr id="54" name="Straight Arrow Connector 53">
                                                    <a:extLst>
                                                      <a:ext uri="{FF2B5EF4-FFF2-40B4-BE49-F238E27FC236}">
                                                        <a16:creationId xmlns:a16="http://schemas.microsoft.com/office/drawing/2014/main" id="{61402511-823E-DA93-587F-FEE09AF91FFF}"/>
                                                      </a:ext>
                                                    </a:extLst>
                                                  </p:cNvPr>
                                                  <p:cNvCxnSpPr>
                                                    <a:cxnSpLocks/>
                                                    <a:stCxn id="51" idx="4"/>
                                                  </p:cNvCxnSpPr>
                                                  <p:nvPr/>
                                                </p:nvCxnSpPr>
                                                <p:spPr>
                                                  <a:xfrm>
                                                    <a:off x="6923314" y="4922322"/>
                                                    <a:ext cx="1603169"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4BB1CA39-A704-EAB2-E86C-C166334C065E}"/>
                                                      </a:ext>
                                                    </a:extLst>
                                                  </p:cNvPr>
                                                  <p:cNvCxnSpPr>
                                                    <a:cxnSpLocks/>
                                                  </p:cNvCxnSpPr>
                                                  <p:nvPr/>
                                                </p:nvCxnSpPr>
                                                <p:spPr>
                                                  <a:xfrm flipH="1" flipV="1">
                                                    <a:off x="6096000" y="3497283"/>
                                                    <a:ext cx="741151" cy="1431779"/>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938E5563-503E-8958-AD3E-D884D407720C}"/>
                                                    </a:ext>
                                                  </a:extLst>
                                                </p:cNvPr>
                                                <p:cNvGrpSpPr/>
                                                <p:nvPr/>
                                              </p:nvGrpSpPr>
                                              <p:grpSpPr>
                                                <a:xfrm>
                                                  <a:off x="518218" y="878701"/>
                                                  <a:ext cx="10571580" cy="8202035"/>
                                                  <a:chOff x="518218" y="878701"/>
                                                  <a:chExt cx="10571580" cy="8202035"/>
                                                </a:xfrm>
                                              </p:grpSpPr>
                                              <p:grpSp>
                                                <p:nvGrpSpPr>
                                                  <p:cNvPr id="39" name="Group 38">
                                                    <a:extLst>
                                                      <a:ext uri="{FF2B5EF4-FFF2-40B4-BE49-F238E27FC236}">
                                                        <a16:creationId xmlns:a16="http://schemas.microsoft.com/office/drawing/2014/main" id="{E5FFEF14-1E68-10A9-A84C-040DDD0F6A54}"/>
                                                      </a:ext>
                                                    </a:extLst>
                                                  </p:cNvPr>
                                                  <p:cNvGrpSpPr/>
                                                  <p:nvPr/>
                                                </p:nvGrpSpPr>
                                                <p:grpSpPr>
                                                  <a:xfrm>
                                                    <a:off x="518218" y="4728357"/>
                                                    <a:ext cx="6405096" cy="599705"/>
                                                    <a:chOff x="568029" y="2780803"/>
                                                    <a:chExt cx="6794673" cy="599705"/>
                                                  </a:xfrm>
                                                </p:grpSpPr>
                                                <p:sp>
                                                  <p:nvSpPr>
                                                    <p:cNvPr id="46" name="Rectangle 45">
                                                      <a:extLst>
                                                        <a:ext uri="{FF2B5EF4-FFF2-40B4-BE49-F238E27FC236}">
                                                          <a16:creationId xmlns:a16="http://schemas.microsoft.com/office/drawing/2014/main" id="{6F5E49F9-4B81-8261-C1DD-3525D32586F7}"/>
                                                        </a:ext>
                                                      </a:extLst>
                                                    </p:cNvPr>
                                                    <p:cNvSpPr/>
                                                    <p:nvPr/>
                                                  </p:nvSpPr>
                                                  <p:spPr>
                                                    <a:xfrm>
                                                      <a:off x="568029" y="2818566"/>
                                                      <a:ext cx="273133" cy="273133"/>
                                                    </a:xfrm>
                                                    <a:prstGeom prst="rect">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Arrow Connector 46">
                                                      <a:extLst>
                                                        <a:ext uri="{FF2B5EF4-FFF2-40B4-BE49-F238E27FC236}">
                                                          <a16:creationId xmlns:a16="http://schemas.microsoft.com/office/drawing/2014/main" id="{B020B2FC-259C-55BB-D984-0D111DC510A8}"/>
                                                        </a:ext>
                                                      </a:extLst>
                                                    </p:cNvPr>
                                                    <p:cNvCxnSpPr>
                                                      <a:cxnSpLocks/>
                                                    </p:cNvCxnSpPr>
                                                    <p:nvPr/>
                                                  </p:nvCxnSpPr>
                                                  <p:spPr>
                                                    <a:xfrm>
                                                      <a:off x="773478" y="2956956"/>
                                                      <a:ext cx="414053"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0A43AFBC-6C13-696D-1295-693BBF5799F9}"/>
                                                        </a:ext>
                                                      </a:extLst>
                                                    </p:cNvPr>
                                                    <p:cNvGrpSpPr/>
                                                    <p:nvPr/>
                                                  </p:nvGrpSpPr>
                                                  <p:grpSpPr>
                                                    <a:xfrm>
                                                      <a:off x="1187531" y="2780803"/>
                                                      <a:ext cx="5343902" cy="381003"/>
                                                      <a:chOff x="1187531" y="2780803"/>
                                                      <a:chExt cx="5343902" cy="381003"/>
                                                    </a:xfrm>
                                                  </p:grpSpPr>
                                                  <p:sp>
                                                    <p:nvSpPr>
                                                      <p:cNvPr id="52" name="Delay 51">
                                                        <a:extLst>
                                                          <a:ext uri="{FF2B5EF4-FFF2-40B4-BE49-F238E27FC236}">
                                                            <a16:creationId xmlns:a16="http://schemas.microsoft.com/office/drawing/2014/main" id="{7A33407A-E85F-33BD-C64F-CC05E7122CF2}"/>
                                                          </a:ext>
                                                        </a:extLst>
                                                      </p:cNvPr>
                                                      <p:cNvSpPr/>
                                                      <p:nvPr/>
                                                    </p:nvSpPr>
                                                    <p:spPr>
                                                      <a:xfrm rot="16200000">
                                                        <a:off x="3729843" y="238493"/>
                                                        <a:ext cx="259279" cy="5343900"/>
                                                      </a:xfrm>
                                                      <a:prstGeom prst="flowChartDelay">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elay 52">
                                                        <a:extLst>
                                                          <a:ext uri="{FF2B5EF4-FFF2-40B4-BE49-F238E27FC236}">
                                                            <a16:creationId xmlns:a16="http://schemas.microsoft.com/office/drawing/2014/main" id="{F056639A-C8B2-A0DA-D27B-61D0EFEE0D34}"/>
                                                          </a:ext>
                                                        </a:extLst>
                                                      </p:cNvPr>
                                                      <p:cNvSpPr/>
                                                      <p:nvPr/>
                                                    </p:nvSpPr>
                                                    <p:spPr>
                                                      <a:xfrm rot="5400000">
                                                        <a:off x="3729840" y="360215"/>
                                                        <a:ext cx="259282" cy="5343900"/>
                                                      </a:xfrm>
                                                      <a:prstGeom prst="flowChartDelay">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9" name="Straight Arrow Connector 48">
                                                      <a:extLst>
                                                        <a:ext uri="{FF2B5EF4-FFF2-40B4-BE49-F238E27FC236}">
                                                          <a16:creationId xmlns:a16="http://schemas.microsoft.com/office/drawing/2014/main" id="{BDC634F1-EE6C-EE60-6570-12AB359536FC}"/>
                                                        </a:ext>
                                                      </a:extLst>
                                                    </p:cNvPr>
                                                    <p:cNvCxnSpPr>
                                                      <a:cxnSpLocks/>
                                                    </p:cNvCxnSpPr>
                                                    <p:nvPr/>
                                                  </p:nvCxnSpPr>
                                                  <p:spPr>
                                                    <a:xfrm>
                                                      <a:off x="1187531" y="3366654"/>
                                                      <a:ext cx="5343901" cy="13854"/>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061557F0-E521-8307-748D-502E7003E7B2}"/>
                                                        </a:ext>
                                                      </a:extLst>
                                                    </p:cNvPr>
                                                    <p:cNvCxnSpPr>
                                                      <a:cxnSpLocks/>
                                                    </p:cNvCxnSpPr>
                                                    <p:nvPr/>
                                                  </p:nvCxnSpPr>
                                                  <p:spPr>
                                                    <a:xfrm>
                                                      <a:off x="6531432" y="2974768"/>
                                                      <a:ext cx="629389"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51" name="Can 50">
                                                      <a:extLst>
                                                        <a:ext uri="{FF2B5EF4-FFF2-40B4-BE49-F238E27FC236}">
                                                          <a16:creationId xmlns:a16="http://schemas.microsoft.com/office/drawing/2014/main" id="{901B0DFA-3AF7-4F94-B448-A39927C2C5AA}"/>
                                                        </a:ext>
                                                      </a:extLst>
                                                    </p:cNvPr>
                                                    <p:cNvSpPr/>
                                                    <p:nvPr/>
                                                  </p:nvSpPr>
                                                  <p:spPr>
                                                    <a:xfrm>
                                                      <a:off x="7160821" y="2824722"/>
                                                      <a:ext cx="201881" cy="300091"/>
                                                    </a:xfrm>
                                                    <a:prstGeom prst="can">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32FEEADC-3AC4-32C3-B890-E13FAD1A11A8}"/>
                                                      </a:ext>
                                                    </a:extLst>
                                                  </p:cNvPr>
                                                  <p:cNvGrpSpPr/>
                                                  <p:nvPr/>
                                                </p:nvGrpSpPr>
                                                <p:grpSpPr>
                                                  <a:xfrm>
                                                    <a:off x="2263850" y="878701"/>
                                                    <a:ext cx="8825948" cy="8202035"/>
                                                    <a:chOff x="2263850" y="878701"/>
                                                    <a:chExt cx="8825948" cy="8202035"/>
                                                  </a:xfrm>
                                                </p:grpSpPr>
                                                <p:grpSp>
                                                  <p:nvGrpSpPr>
                                                    <p:cNvPr id="41" name="Group 40">
                                                      <a:extLst>
                                                        <a:ext uri="{FF2B5EF4-FFF2-40B4-BE49-F238E27FC236}">
                                                          <a16:creationId xmlns:a16="http://schemas.microsoft.com/office/drawing/2014/main" id="{4C87FA97-5344-98A2-A50A-673F65FAAE68}"/>
                                                        </a:ext>
                                                      </a:extLst>
                                                    </p:cNvPr>
                                                    <p:cNvGrpSpPr/>
                                                    <p:nvPr/>
                                                  </p:nvGrpSpPr>
                                                  <p:grpSpPr>
                                                    <a:xfrm>
                                                      <a:off x="2263850" y="878701"/>
                                                      <a:ext cx="8825948" cy="8202035"/>
                                                      <a:chOff x="2263850" y="878701"/>
                                                      <a:chExt cx="8825948" cy="8202035"/>
                                                    </a:xfrm>
                                                  </p:grpSpPr>
                                                  <p:sp>
                                                    <p:nvSpPr>
                                                      <p:cNvPr id="43" name="Block Arc 42">
                                                        <a:extLst>
                                                          <a:ext uri="{FF2B5EF4-FFF2-40B4-BE49-F238E27FC236}">
                                                            <a16:creationId xmlns:a16="http://schemas.microsoft.com/office/drawing/2014/main" id="{61E095DA-9470-9481-85E1-15E4D352816A}"/>
                                                          </a:ext>
                                                        </a:extLst>
                                                      </p:cNvPr>
                                                      <p:cNvSpPr/>
                                                      <p:nvPr/>
                                                    </p:nvSpPr>
                                                    <p:spPr>
                                                      <a:xfrm>
                                                        <a:off x="4723465" y="2914811"/>
                                                        <a:ext cx="4209391" cy="4028500"/>
                                                      </a:xfrm>
                                                      <a:prstGeom prst="blockArc">
                                                        <a:avLst>
                                                          <a:gd name="adj1" fmla="val 14587084"/>
                                                          <a:gd name="adj2" fmla="val 21575864"/>
                                                          <a:gd name="adj3" fmla="val 10260"/>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44" name="Block Arc 43">
                                                        <a:extLst>
                                                          <a:ext uri="{FF2B5EF4-FFF2-40B4-BE49-F238E27FC236}">
                                                            <a16:creationId xmlns:a16="http://schemas.microsoft.com/office/drawing/2014/main" id="{B1DDA116-FC2D-0A37-099C-896A0ADE120F}"/>
                                                          </a:ext>
                                                        </a:extLst>
                                                      </p:cNvPr>
                                                      <p:cNvSpPr/>
                                                      <p:nvPr/>
                                                    </p:nvSpPr>
                                                    <p:spPr>
                                                      <a:xfrm>
                                                        <a:off x="2263850" y="878701"/>
                                                        <a:ext cx="8825948" cy="8202035"/>
                                                      </a:xfrm>
                                                      <a:prstGeom prst="blockArc">
                                                        <a:avLst>
                                                          <a:gd name="adj1" fmla="val 14713110"/>
                                                          <a:gd name="adj2" fmla="val 21599628"/>
                                                          <a:gd name="adj3" fmla="val 5809"/>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cxnSp>
                                                    <p:nvCxnSpPr>
                                                      <p:cNvPr id="45" name="Straight Arrow Connector 44">
                                                        <a:extLst>
                                                          <a:ext uri="{FF2B5EF4-FFF2-40B4-BE49-F238E27FC236}">
                                                            <a16:creationId xmlns:a16="http://schemas.microsoft.com/office/drawing/2014/main" id="{000249D8-735D-1BE0-DD09-0BA4BD3B4519}"/>
                                                          </a:ext>
                                                        </a:extLst>
                                                      </p:cNvPr>
                                                      <p:cNvCxnSpPr>
                                                        <a:cxnSpLocks/>
                                                      </p:cNvCxnSpPr>
                                                      <p:nvPr/>
                                                    </p:nvCxnSpPr>
                                                    <p:spPr>
                                                      <a:xfrm flipH="1" flipV="1">
                                                        <a:off x="5218043" y="1679713"/>
                                                        <a:ext cx="713380" cy="1413922"/>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42" name="Block Arc 41">
                                                      <a:extLst>
                                                        <a:ext uri="{FF2B5EF4-FFF2-40B4-BE49-F238E27FC236}">
                                                          <a16:creationId xmlns:a16="http://schemas.microsoft.com/office/drawing/2014/main" id="{8F87CDF4-3044-1F14-92A3-5B87C1420418}"/>
                                                        </a:ext>
                                                      </a:extLst>
                                                    </p:cNvPr>
                                                    <p:cNvSpPr/>
                                                    <p:nvPr/>
                                                  </p:nvSpPr>
                                                  <p:spPr>
                                                    <a:xfrm>
                                                      <a:off x="5377441" y="3412076"/>
                                                      <a:ext cx="3070245" cy="3056625"/>
                                                    </a:xfrm>
                                                    <a:prstGeom prst="blockArc">
                                                      <a:avLst>
                                                        <a:gd name="adj1" fmla="val 14543905"/>
                                                        <a:gd name="adj2" fmla="val 21579294"/>
                                                        <a:gd name="adj3" fmla="val 1536"/>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grpSp>
                                            </p:grpSp>
                                          </p:grpSp>
                                        </p:grpSp>
                                        <p:cxnSp>
                                          <p:nvCxnSpPr>
                                            <p:cNvPr id="34" name="Straight Arrow Connector 33">
                                              <a:extLst>
                                                <a:ext uri="{FF2B5EF4-FFF2-40B4-BE49-F238E27FC236}">
                                                  <a16:creationId xmlns:a16="http://schemas.microsoft.com/office/drawing/2014/main" id="{4FE3ECA3-B51B-3804-CED1-BB269035A549}"/>
                                                </a:ext>
                                              </a:extLst>
                                            </p:cNvPr>
                                            <p:cNvCxnSpPr>
                                              <a:cxnSpLocks/>
                                              <a:stCxn id="52" idx="3"/>
                                            </p:cNvCxnSpPr>
                                            <p:nvPr/>
                                          </p:nvCxnSpPr>
                                          <p:spPr>
                                            <a:xfrm flipH="1">
                                              <a:off x="4723155" y="5714010"/>
                                              <a:ext cx="2" cy="381003"/>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32" name="TextBox 31">
                                            <a:extLst>
                                              <a:ext uri="{FF2B5EF4-FFF2-40B4-BE49-F238E27FC236}">
                                                <a16:creationId xmlns:a16="http://schemas.microsoft.com/office/drawing/2014/main" id="{FED35EE4-ED42-AB1E-CAC9-44A6A8650791}"/>
                                              </a:ext>
                                            </a:extLst>
                                          </p:cNvPr>
                                          <p:cNvSpPr txBox="1"/>
                                          <p:nvPr/>
                                        </p:nvSpPr>
                                        <p:spPr>
                                          <a:xfrm>
                                            <a:off x="4377612" y="4590806"/>
                                            <a:ext cx="795647" cy="395142"/>
                                          </a:xfrm>
                                          <a:prstGeom prst="rect">
                                            <a:avLst/>
                                          </a:prstGeom>
                                          <a:no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12 cm</a:t>
                                            </a:r>
                                          </a:p>
                                        </p:txBody>
                                      </p:sp>
                                    </p:grpSp>
                                    <p:sp>
                                      <p:nvSpPr>
                                        <p:cNvPr id="30" name="TextBox 29">
                                          <a:extLst>
                                            <a:ext uri="{FF2B5EF4-FFF2-40B4-BE49-F238E27FC236}">
                                              <a16:creationId xmlns:a16="http://schemas.microsoft.com/office/drawing/2014/main" id="{97F92195-A2F3-21F2-80FC-6455FEB4AF0A}"/>
                                            </a:ext>
                                          </a:extLst>
                                        </p:cNvPr>
                                        <p:cNvSpPr txBox="1"/>
                                        <p:nvPr/>
                                      </p:nvSpPr>
                                      <p:spPr>
                                        <a:xfrm>
                                          <a:off x="9197847" y="4978732"/>
                                          <a:ext cx="1093987" cy="395142"/>
                                        </a:xfrm>
                                        <a:prstGeom prst="rect">
                                          <a:avLst/>
                                        </a:prstGeom>
                                        <a:no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86.8 cm</a:t>
                                          </a:r>
                                        </a:p>
                                      </p:txBody>
                                    </p:sp>
                                  </p:grpSp>
                                </p:grpSp>
                                <p:cxnSp>
                                  <p:nvCxnSpPr>
                                    <p:cNvPr id="26" name="Straight Arrow Connector 25">
                                      <a:extLst>
                                        <a:ext uri="{FF2B5EF4-FFF2-40B4-BE49-F238E27FC236}">
                                          <a16:creationId xmlns:a16="http://schemas.microsoft.com/office/drawing/2014/main" id="{E07A40A3-3769-66C2-7A09-AD9DE829D89F}"/>
                                        </a:ext>
                                      </a:extLst>
                                    </p:cNvPr>
                                    <p:cNvCxnSpPr/>
                                    <p:nvPr/>
                                  </p:nvCxnSpPr>
                                  <p:spPr>
                                    <a:xfrm flipV="1">
                                      <a:off x="8229600" y="2963006"/>
                                      <a:ext cx="228696" cy="403648"/>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23" name="TextBox 22">
                                    <a:extLst>
                                      <a:ext uri="{FF2B5EF4-FFF2-40B4-BE49-F238E27FC236}">
                                        <a16:creationId xmlns:a16="http://schemas.microsoft.com/office/drawing/2014/main" id="{5FF4B05E-4131-FD02-C842-78AE7C2474DE}"/>
                                      </a:ext>
                                    </a:extLst>
                                  </p:cNvPr>
                                  <p:cNvSpPr txBox="1"/>
                                  <p:nvPr/>
                                </p:nvSpPr>
                                <p:spPr>
                                  <a:xfrm>
                                    <a:off x="3229338" y="4158524"/>
                                    <a:ext cx="2266694" cy="474170"/>
                                  </a:xfrm>
                                  <a:prstGeom prst="rect">
                                    <a:avLst/>
                                  </a:prstGeom>
                                  <a:noFill/>
                                  <a:ln>
                                    <a:no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Elliptical</a:t>
                                    </a:r>
                                    <a:r>
                                      <a:rPr lang="en-US" b="1"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guide</a:t>
                                    </a:r>
                                    <a:endParaRPr lang="en-US"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3B9B0D9D-5D2F-FC19-0351-1F57A2D73111}"/>
                                      </a:ext>
                                    </a:extLst>
                                  </p:cNvPr>
                                  <p:cNvSpPr txBox="1"/>
                                  <p:nvPr/>
                                </p:nvSpPr>
                                <p:spPr>
                                  <a:xfrm>
                                    <a:off x="6594238" y="2458339"/>
                                    <a:ext cx="2799144" cy="395142"/>
                                  </a:xfrm>
                                  <a:prstGeom prst="rect">
                                    <a:avLst/>
                                  </a:prstGeom>
                                  <a:noFill/>
                                  <a:ln>
                                    <a:no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Beryllium/Graphite/SM filter</a:t>
                                    </a:r>
                                  </a:p>
                                </p:txBody>
                              </p:sp>
                            </p:grpSp>
                            <p:sp>
                              <p:nvSpPr>
                                <p:cNvPr id="20" name="TextBox 19">
                                  <a:extLst>
                                    <a:ext uri="{FF2B5EF4-FFF2-40B4-BE49-F238E27FC236}">
                                      <a16:creationId xmlns:a16="http://schemas.microsoft.com/office/drawing/2014/main" id="{7750E195-AA59-46A5-311D-8917948F41AF}"/>
                                    </a:ext>
                                  </a:extLst>
                                </p:cNvPr>
                                <p:cNvSpPr txBox="1"/>
                                <p:nvPr/>
                              </p:nvSpPr>
                              <p:spPr>
                                <a:xfrm>
                                  <a:off x="7229125" y="896634"/>
                                  <a:ext cx="2888211" cy="395142"/>
                                </a:xfrm>
                                <a:prstGeom prst="rect">
                                  <a:avLst/>
                                </a:prstGeom>
                                <a:noFill/>
                                <a:ln>
                                  <a:no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Curved analyzers (30 in total)</a:t>
                                  </a:r>
                                </a:p>
                              </p:txBody>
                            </p:sp>
                          </p:grpSp>
                          <p:sp>
                            <p:nvSpPr>
                              <p:cNvPr id="18" name="TextBox 17">
                                <a:extLst>
                                  <a:ext uri="{FF2B5EF4-FFF2-40B4-BE49-F238E27FC236}">
                                    <a16:creationId xmlns:a16="http://schemas.microsoft.com/office/drawing/2014/main" id="{419425E2-4666-981C-EA2A-784F6DEC6C11}"/>
                                  </a:ext>
                                </a:extLst>
                              </p:cNvPr>
                              <p:cNvSpPr txBox="1"/>
                              <p:nvPr/>
                            </p:nvSpPr>
                            <p:spPr>
                              <a:xfrm>
                                <a:off x="4497921" y="2961057"/>
                                <a:ext cx="2266694" cy="671741"/>
                              </a:xfrm>
                              <a:prstGeom prst="rect">
                                <a:avLst/>
                              </a:prstGeom>
                              <a:noFill/>
                              <a:ln>
                                <a:no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PSD-TOF banana monitor</a:t>
                                </a:r>
                              </a:p>
                            </p:txBody>
                          </p:sp>
                        </p:grpSp>
                        <p:cxnSp>
                          <p:nvCxnSpPr>
                            <p:cNvPr id="16" name="Straight Arrow Connector 15">
                              <a:extLst>
                                <a:ext uri="{FF2B5EF4-FFF2-40B4-BE49-F238E27FC236}">
                                  <a16:creationId xmlns:a16="http://schemas.microsoft.com/office/drawing/2014/main" id="{3C714363-62BE-2CEA-107A-96EE731AB80E}"/>
                                </a:ext>
                              </a:extLst>
                            </p:cNvPr>
                            <p:cNvCxnSpPr>
                              <a:stCxn id="42" idx="0"/>
                            </p:cNvCxnSpPr>
                            <p:nvPr/>
                          </p:nvCxnSpPr>
                          <p:spPr>
                            <a:xfrm flipH="1" flipV="1">
                              <a:off x="6040256" y="3302290"/>
                              <a:ext cx="837227" cy="172608"/>
                            </a:xfrm>
                            <a:prstGeom prst="straightConnector1">
                              <a:avLst/>
                            </a:prstGeom>
                            <a:ln w="38100">
                              <a:solidFill>
                                <a:srgbClr val="FF0000"/>
                              </a:solidFill>
                              <a:prstDash val="dashDot"/>
                              <a:tailEnd type="triangle"/>
                            </a:ln>
                          </p:spPr>
                          <p:style>
                            <a:lnRef idx="2">
                              <a:schemeClr val="accent1"/>
                            </a:lnRef>
                            <a:fillRef idx="0">
                              <a:schemeClr val="accent1"/>
                            </a:fillRef>
                            <a:effectRef idx="1">
                              <a:schemeClr val="accent1"/>
                            </a:effectRef>
                            <a:fontRef idx="minor">
                              <a:schemeClr val="tx1"/>
                            </a:fontRef>
                          </p:style>
                        </p:cxnSp>
                      </p:grpSp>
                      <p:sp>
                        <p:nvSpPr>
                          <p:cNvPr id="14" name="TextBox 13">
                            <a:extLst>
                              <a:ext uri="{FF2B5EF4-FFF2-40B4-BE49-F238E27FC236}">
                                <a16:creationId xmlns:a16="http://schemas.microsoft.com/office/drawing/2014/main" id="{5EF08551-DFB8-C23B-E869-403DEE714A25}"/>
                              </a:ext>
                            </a:extLst>
                          </p:cNvPr>
                          <p:cNvSpPr txBox="1"/>
                          <p:nvPr/>
                        </p:nvSpPr>
                        <p:spPr>
                          <a:xfrm>
                            <a:off x="7184896" y="5008115"/>
                            <a:ext cx="2266694" cy="395142"/>
                          </a:xfrm>
                          <a:prstGeom prst="rect">
                            <a:avLst/>
                          </a:prstGeom>
                          <a:noFill/>
                          <a:ln>
                            <a:no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sample</a:t>
                            </a:r>
                          </a:p>
                        </p:txBody>
                      </p:sp>
                    </p:grpSp>
                    <p:sp>
                      <p:nvSpPr>
                        <p:cNvPr id="12" name="TextBox 11">
                          <a:extLst>
                            <a:ext uri="{FF2B5EF4-FFF2-40B4-BE49-F238E27FC236}">
                              <a16:creationId xmlns:a16="http://schemas.microsoft.com/office/drawing/2014/main" id="{64B56F3C-F797-A986-CDEF-8A2E2C8CEE7F}"/>
                            </a:ext>
                          </a:extLst>
                        </p:cNvPr>
                        <p:cNvSpPr txBox="1"/>
                        <p:nvPr/>
                      </p:nvSpPr>
                      <p:spPr>
                        <a:xfrm>
                          <a:off x="8300638" y="3061667"/>
                          <a:ext cx="795647" cy="434655"/>
                        </a:xfrm>
                        <a:prstGeom prst="rect">
                          <a:avLst/>
                        </a:prstGeom>
                        <a:noFill/>
                        <a:ln>
                          <a:noFill/>
                        </a:ln>
                      </p:spPr>
                      <p:txBody>
                        <a:bodyPr wrap="square" rtlCol="0">
                          <a:spAutoFit/>
                        </a:bodyPr>
                        <a:lstStyle/>
                        <a:p>
                          <a:r>
                            <a:rPr lang="en-US" sz="1600" dirty="0">
                              <a:latin typeface="Times New Roman" panose="02020603050405020304" pitchFamily="18" charset="0"/>
                              <a:cs typeface="Times New Roman" panose="02020603050405020304" pitchFamily="18" charset="0"/>
                            </a:rPr>
                            <a:t>7 cm</a:t>
                          </a:r>
                        </a:p>
                      </p:txBody>
                    </p:sp>
                  </p:grpSp>
                  <p:sp>
                    <p:nvSpPr>
                      <p:cNvPr id="10" name="Arc 9">
                        <a:extLst>
                          <a:ext uri="{FF2B5EF4-FFF2-40B4-BE49-F238E27FC236}">
                            <a16:creationId xmlns:a16="http://schemas.microsoft.com/office/drawing/2014/main" id="{9CAB0679-F096-3921-BEEF-9262BD0A29A8}"/>
                          </a:ext>
                        </a:extLst>
                      </p:cNvPr>
                      <p:cNvSpPr/>
                      <p:nvPr/>
                    </p:nvSpPr>
                    <p:spPr>
                      <a:xfrm>
                        <a:off x="6845633" y="4406151"/>
                        <a:ext cx="873847" cy="59890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8" name="TextBox 7">
                      <a:extLst>
                        <a:ext uri="{FF2B5EF4-FFF2-40B4-BE49-F238E27FC236}">
                          <a16:creationId xmlns:a16="http://schemas.microsoft.com/office/drawing/2014/main" id="{E70BC0CD-436B-184B-A40F-C4D3790F20A7}"/>
                        </a:ext>
                      </a:extLst>
                    </p:cNvPr>
                    <p:cNvSpPr txBox="1"/>
                    <p:nvPr/>
                  </p:nvSpPr>
                  <p:spPr>
                    <a:xfrm>
                      <a:off x="7235053" y="4099481"/>
                      <a:ext cx="795647" cy="395142"/>
                    </a:xfrm>
                    <a:prstGeom prst="rect">
                      <a:avLst/>
                    </a:prstGeom>
                    <a:no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120 </a:t>
                      </a:r>
                      <a:r>
                        <a:rPr lang="en-US" sz="1400" baseline="30000" dirty="0">
                          <a:latin typeface="Times New Roman" panose="02020603050405020304" pitchFamily="18" charset="0"/>
                          <a:cs typeface="Times New Roman" panose="02020603050405020304" pitchFamily="18" charset="0"/>
                        </a:rPr>
                        <a:t>o</a:t>
                      </a:r>
                      <a:endParaRPr lang="en-US" sz="1400" dirty="0">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E951AC07-F77A-026E-53F9-6ED2D4637536}"/>
                      </a:ext>
                    </a:extLst>
                  </p:cNvPr>
                  <p:cNvSpPr txBox="1"/>
                  <p:nvPr/>
                </p:nvSpPr>
                <p:spPr>
                  <a:xfrm>
                    <a:off x="10622899" y="618597"/>
                    <a:ext cx="3469064" cy="513685"/>
                  </a:xfrm>
                  <a:prstGeom prst="rect">
                    <a:avLst/>
                  </a:prstGeom>
                  <a:noFill/>
                </p:spPr>
                <p:txBody>
                  <a:bodyPr wrap="square" rtlCol="0">
                    <a:spAutoFit/>
                  </a:bodyPr>
                  <a:lstStyle/>
                  <a:p>
                    <a:r>
                      <a:rPr lang="en-US" sz="2000" b="1" i="1" u="sng" dirty="0">
                        <a:latin typeface="Times New Roman" panose="02020603050405020304" pitchFamily="18" charset="0"/>
                        <a:cs typeface="Times New Roman" panose="02020603050405020304" pitchFamily="18" charset="0"/>
                      </a:rPr>
                      <a:t>Top view </a:t>
                    </a:r>
                  </a:p>
                </p:txBody>
              </p:sp>
            </p:grpSp>
            <p:sp>
              <p:nvSpPr>
                <p:cNvPr id="136" name="TextBox 135">
                  <a:extLst>
                    <a:ext uri="{FF2B5EF4-FFF2-40B4-BE49-F238E27FC236}">
                      <a16:creationId xmlns:a16="http://schemas.microsoft.com/office/drawing/2014/main" id="{07ED4134-937D-CA9F-A86E-3BBF9BD1E08D}"/>
                    </a:ext>
                  </a:extLst>
                </p:cNvPr>
                <p:cNvSpPr txBox="1"/>
                <p:nvPr/>
              </p:nvSpPr>
              <p:spPr>
                <a:xfrm>
                  <a:off x="1688872" y="3381847"/>
                  <a:ext cx="795647" cy="307777"/>
                </a:xfrm>
                <a:prstGeom prst="rect">
                  <a:avLst/>
                </a:prstGeom>
                <a:no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0.5 m</a:t>
                  </a:r>
                </a:p>
              </p:txBody>
            </p:sp>
          </p:grpSp>
          <p:sp>
            <p:nvSpPr>
              <p:cNvPr id="138" name="TextBox 137">
                <a:extLst>
                  <a:ext uri="{FF2B5EF4-FFF2-40B4-BE49-F238E27FC236}">
                    <a16:creationId xmlns:a16="http://schemas.microsoft.com/office/drawing/2014/main" id="{1868091B-C748-9CC2-EFA1-E58784C5D1DD}"/>
                  </a:ext>
                </a:extLst>
              </p:cNvPr>
              <p:cNvSpPr txBox="1"/>
              <p:nvPr/>
            </p:nvSpPr>
            <p:spPr>
              <a:xfrm>
                <a:off x="6773070" y="3367230"/>
                <a:ext cx="795647" cy="307777"/>
              </a:xfrm>
              <a:prstGeom prst="rect">
                <a:avLst/>
              </a:prstGeom>
              <a:no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1.5 m</a:t>
                </a:r>
              </a:p>
            </p:txBody>
          </p:sp>
        </p:grpSp>
        <p:sp>
          <p:nvSpPr>
            <p:cNvPr id="140" name="TextBox 139">
              <a:extLst>
                <a:ext uri="{FF2B5EF4-FFF2-40B4-BE49-F238E27FC236}">
                  <a16:creationId xmlns:a16="http://schemas.microsoft.com/office/drawing/2014/main" id="{C8226FE9-4C75-8539-7A61-74CE87424BA7}"/>
                </a:ext>
              </a:extLst>
            </p:cNvPr>
            <p:cNvSpPr txBox="1"/>
            <p:nvPr/>
          </p:nvSpPr>
          <p:spPr>
            <a:xfrm>
              <a:off x="4243740" y="3630928"/>
              <a:ext cx="795647" cy="307777"/>
            </a:xfrm>
            <a:prstGeom prst="rect">
              <a:avLst/>
            </a:prstGeom>
            <a:noFill/>
            <a:ln>
              <a:noFill/>
            </a:ln>
          </p:spPr>
          <p:txBody>
            <a:bodyPr wrap="square" rtlCol="0">
              <a:spAutoFit/>
            </a:bodyPr>
            <a:lstStyle/>
            <a:p>
              <a:r>
                <a:rPr lang="en-US" sz="1400" dirty="0">
                  <a:latin typeface="Times New Roman" panose="02020603050405020304" pitchFamily="18" charset="0"/>
                  <a:cs typeface="Times New Roman" panose="02020603050405020304" pitchFamily="18" charset="0"/>
                </a:rPr>
                <a:t>35 m</a:t>
              </a:r>
            </a:p>
          </p:txBody>
        </p:sp>
      </p:grpSp>
      <p:sp>
        <p:nvSpPr>
          <p:cNvPr id="3" name="Slide Number Placeholder 2">
            <a:extLst>
              <a:ext uri="{FF2B5EF4-FFF2-40B4-BE49-F238E27FC236}">
                <a16:creationId xmlns:a16="http://schemas.microsoft.com/office/drawing/2014/main" id="{4790882E-AA7D-C116-CE7E-D9AC15680976}"/>
              </a:ext>
            </a:extLst>
          </p:cNvPr>
          <p:cNvSpPr>
            <a:spLocks noGrp="1"/>
          </p:cNvSpPr>
          <p:nvPr>
            <p:ph type="sldNum" sz="quarter" idx="12"/>
          </p:nvPr>
        </p:nvSpPr>
        <p:spPr/>
        <p:txBody>
          <a:bodyPr/>
          <a:lstStyle/>
          <a:p>
            <a:pPr>
              <a:defRPr/>
            </a:pPr>
            <a:fld id="{75F13DEF-92BD-604A-ACD7-BBF50C73AD62}" type="slidenum">
              <a:rPr lang="fr-FR" smtClean="0"/>
              <a:t>4</a:t>
            </a:fld>
            <a:endParaRPr lang="fr-FR"/>
          </a:p>
        </p:txBody>
      </p:sp>
    </p:spTree>
    <p:extLst>
      <p:ext uri="{BB962C8B-B14F-4D97-AF65-F5344CB8AC3E}">
        <p14:creationId xmlns:p14="http://schemas.microsoft.com/office/powerpoint/2010/main" val="2683186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8265-7F79-81C9-561A-F5F92CD2D7E0}"/>
              </a:ext>
            </a:extLst>
          </p:cNvPr>
          <p:cNvSpPr>
            <a:spLocks noGrp="1"/>
          </p:cNvSpPr>
          <p:nvPr>
            <p:ph type="title"/>
          </p:nvPr>
        </p:nvSpPr>
        <p:spPr/>
        <p:txBody>
          <a:bodyPr/>
          <a:lstStyle/>
          <a:p>
            <a:r>
              <a:rPr lang="en-US" dirty="0"/>
              <a:t>Accessible Q-</a:t>
            </a:r>
            <a:r>
              <a:rPr lang="el-GR" dirty="0"/>
              <a:t>ΔΕ </a:t>
            </a:r>
            <a:r>
              <a:rPr lang="en-US" dirty="0"/>
              <a:t>region</a:t>
            </a:r>
          </a:p>
        </p:txBody>
      </p:sp>
      <p:sp>
        <p:nvSpPr>
          <p:cNvPr id="7" name="TextBox 6">
            <a:extLst>
              <a:ext uri="{FF2B5EF4-FFF2-40B4-BE49-F238E27FC236}">
                <a16:creationId xmlns:a16="http://schemas.microsoft.com/office/drawing/2014/main" id="{1DAB66AC-E135-0F80-EF0C-E8F41D551D94}"/>
              </a:ext>
            </a:extLst>
          </p:cNvPr>
          <p:cNvSpPr txBox="1"/>
          <p:nvPr/>
        </p:nvSpPr>
        <p:spPr>
          <a:xfrm>
            <a:off x="8107680" y="1152394"/>
            <a:ext cx="4175446" cy="2308324"/>
          </a:xfrm>
          <a:prstGeom prst="rect">
            <a:avLst/>
          </a:prstGeom>
          <a:noFill/>
        </p:spPr>
        <p:txBody>
          <a:bodyPr wrap="square">
            <a:spAutoFit/>
          </a:bodyPr>
          <a:lstStyle/>
          <a:p>
            <a:pPr marL="285750" indent="-285750">
              <a:buFont typeface="Arial" panose="020B0604020202020204" pitchFamily="34" charset="0"/>
              <a:buChar char="•"/>
            </a:pPr>
            <a:r>
              <a:rPr lang="en-US" dirty="0"/>
              <a:t>Analyzers can rotate selecting different final wavelengths.</a:t>
            </a:r>
          </a:p>
          <a:p>
            <a:pPr marL="285750" indent="-285750">
              <a:buFont typeface="Arial" panose="020B0604020202020204" pitchFamily="34" charset="0"/>
              <a:buChar char="•"/>
            </a:pPr>
            <a:r>
              <a:rPr lang="en-US" dirty="0"/>
              <a:t>Access different Q-</a:t>
            </a:r>
            <a:r>
              <a:rPr lang="el-GR" dirty="0"/>
              <a:t>Δ</a:t>
            </a:r>
            <a:r>
              <a:rPr lang="en-US" dirty="0"/>
              <a:t>E regions.</a:t>
            </a:r>
          </a:p>
          <a:p>
            <a:pPr marL="285750" indent="-285750">
              <a:buFont typeface="Arial" panose="020B0604020202020204" pitchFamily="34" charset="0"/>
              <a:buChar char="•"/>
            </a:pPr>
            <a:r>
              <a:rPr lang="en-US" dirty="0"/>
              <a:t>Longer wavelength -&gt; Larger energy transfer and narrower Q ranger.</a:t>
            </a:r>
          </a:p>
          <a:p>
            <a:pPr marL="285750" indent="-285750">
              <a:buFont typeface="Arial" panose="020B0604020202020204" pitchFamily="34" charset="0"/>
              <a:buChar char="•"/>
            </a:pPr>
            <a:r>
              <a:rPr lang="en-US" dirty="0"/>
              <a:t> Shorter wavelength -&gt; Smaller energy transfer and wider Q ranger.</a:t>
            </a:r>
          </a:p>
          <a:p>
            <a:pPr marL="285750" indent="-285750">
              <a:buFont typeface="Arial" panose="020B0604020202020204" pitchFamily="34" charset="0"/>
              <a:buChar char="•"/>
            </a:pPr>
            <a:endParaRPr lang="en-US" dirty="0"/>
          </a:p>
        </p:txBody>
      </p:sp>
      <p:pic>
        <p:nvPicPr>
          <p:cNvPr id="5" name="Picture 4" descr="A graph showing different colored lines&#10;&#10;AI-generated content may be incorrect.">
            <a:extLst>
              <a:ext uri="{FF2B5EF4-FFF2-40B4-BE49-F238E27FC236}">
                <a16:creationId xmlns:a16="http://schemas.microsoft.com/office/drawing/2014/main" id="{7C8A5C8A-3473-458B-A391-226B6B3F444B}"/>
              </a:ext>
            </a:extLst>
          </p:cNvPr>
          <p:cNvPicPr>
            <a:picLocks noChangeAspect="1"/>
          </p:cNvPicPr>
          <p:nvPr/>
        </p:nvPicPr>
        <p:blipFill>
          <a:blip r:embed="rId3"/>
          <a:stretch>
            <a:fillRect/>
          </a:stretch>
        </p:blipFill>
        <p:spPr>
          <a:xfrm>
            <a:off x="198121" y="1152394"/>
            <a:ext cx="7772400" cy="5422604"/>
          </a:xfrm>
          <a:prstGeom prst="rect">
            <a:avLst/>
          </a:prstGeom>
        </p:spPr>
      </p:pic>
      <p:sp>
        <p:nvSpPr>
          <p:cNvPr id="3" name="Slide Number Placeholder 2">
            <a:extLst>
              <a:ext uri="{FF2B5EF4-FFF2-40B4-BE49-F238E27FC236}">
                <a16:creationId xmlns:a16="http://schemas.microsoft.com/office/drawing/2014/main" id="{71214FB0-877F-870C-70D2-54858957D33B}"/>
              </a:ext>
            </a:extLst>
          </p:cNvPr>
          <p:cNvSpPr>
            <a:spLocks noGrp="1"/>
          </p:cNvSpPr>
          <p:nvPr>
            <p:ph type="sldNum" sz="quarter" idx="12"/>
          </p:nvPr>
        </p:nvSpPr>
        <p:spPr/>
        <p:txBody>
          <a:bodyPr/>
          <a:lstStyle/>
          <a:p>
            <a:pPr>
              <a:defRPr/>
            </a:pPr>
            <a:fld id="{75F13DEF-92BD-604A-ACD7-BBF50C73AD62}" type="slidenum">
              <a:rPr lang="fr-FR" smtClean="0"/>
              <a:t>5</a:t>
            </a:fld>
            <a:endParaRPr lang="fr-FR"/>
          </a:p>
        </p:txBody>
      </p:sp>
    </p:spTree>
    <p:extLst>
      <p:ext uri="{BB962C8B-B14F-4D97-AF65-F5344CB8AC3E}">
        <p14:creationId xmlns:p14="http://schemas.microsoft.com/office/powerpoint/2010/main" val="555574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90154F-5287-6DF8-F4EF-AD67756A52AA}"/>
              </a:ext>
            </a:extLst>
          </p:cNvPr>
          <p:cNvPicPr>
            <a:picLocks noChangeAspect="1"/>
          </p:cNvPicPr>
          <p:nvPr/>
        </p:nvPicPr>
        <p:blipFill>
          <a:blip r:embed="rId3"/>
          <a:stretch>
            <a:fillRect/>
          </a:stretch>
        </p:blipFill>
        <p:spPr>
          <a:xfrm>
            <a:off x="13252" y="0"/>
            <a:ext cx="12194729" cy="6922008"/>
          </a:xfrm>
          <a:prstGeom prst="rect">
            <a:avLst/>
          </a:prstGeom>
        </p:spPr>
      </p:pic>
      <p:sp>
        <p:nvSpPr>
          <p:cNvPr id="3" name="Slide Number Placeholder 2">
            <a:extLst>
              <a:ext uri="{FF2B5EF4-FFF2-40B4-BE49-F238E27FC236}">
                <a16:creationId xmlns:a16="http://schemas.microsoft.com/office/drawing/2014/main" id="{73F5A39A-FB02-63E4-6BB6-EC38189D2418}"/>
              </a:ext>
            </a:extLst>
          </p:cNvPr>
          <p:cNvSpPr>
            <a:spLocks noGrp="1"/>
          </p:cNvSpPr>
          <p:nvPr>
            <p:ph type="sldNum" sz="quarter" idx="12"/>
          </p:nvPr>
        </p:nvSpPr>
        <p:spPr/>
        <p:txBody>
          <a:bodyPr/>
          <a:lstStyle/>
          <a:p>
            <a:pPr>
              <a:defRPr/>
            </a:pPr>
            <a:fld id="{75F13DEF-92BD-604A-ACD7-BBF50C73AD62}" type="slidenum">
              <a:rPr lang="fr-FR" smtClean="0"/>
              <a:t>6</a:t>
            </a:fld>
            <a:endParaRPr lang="fr-FR"/>
          </a:p>
        </p:txBody>
      </p:sp>
      <p:pic>
        <p:nvPicPr>
          <p:cNvPr id="23554" name="Picture 2" descr="McStas homepage">
            <a:extLst>
              <a:ext uri="{FF2B5EF4-FFF2-40B4-BE49-F238E27FC236}">
                <a16:creationId xmlns:a16="http://schemas.microsoft.com/office/drawing/2014/main" id="{3D9FC8CF-1AF3-6C6C-59AA-254FCB96A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991" y="5014277"/>
            <a:ext cx="2919896" cy="1707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345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811AF-5CD2-8A18-1BFA-4B1965867E9B}"/>
              </a:ext>
            </a:extLst>
          </p:cNvPr>
          <p:cNvSpPr>
            <a:spLocks noGrp="1"/>
          </p:cNvSpPr>
          <p:nvPr>
            <p:ph type="title"/>
          </p:nvPr>
        </p:nvSpPr>
        <p:spPr/>
        <p:txBody>
          <a:bodyPr/>
          <a:lstStyle/>
          <a:p>
            <a:r>
              <a:rPr lang="en-US" dirty="0"/>
              <a:t>Guide parameter optimization</a:t>
            </a:r>
          </a:p>
        </p:txBody>
      </p:sp>
      <p:grpSp>
        <p:nvGrpSpPr>
          <p:cNvPr id="30" name="Group 29">
            <a:extLst>
              <a:ext uri="{FF2B5EF4-FFF2-40B4-BE49-F238E27FC236}">
                <a16:creationId xmlns:a16="http://schemas.microsoft.com/office/drawing/2014/main" id="{5302EF1C-0576-FE7E-2E70-1D16736BDF85}"/>
              </a:ext>
            </a:extLst>
          </p:cNvPr>
          <p:cNvGrpSpPr/>
          <p:nvPr/>
        </p:nvGrpSpPr>
        <p:grpSpPr>
          <a:xfrm>
            <a:off x="2047791" y="1154197"/>
            <a:ext cx="8511858" cy="1388967"/>
            <a:chOff x="1736895" y="879877"/>
            <a:chExt cx="8511858" cy="1388967"/>
          </a:xfrm>
        </p:grpSpPr>
        <p:grpSp>
          <p:nvGrpSpPr>
            <p:cNvPr id="8" name="Group 7">
              <a:extLst>
                <a:ext uri="{FF2B5EF4-FFF2-40B4-BE49-F238E27FC236}">
                  <a16:creationId xmlns:a16="http://schemas.microsoft.com/office/drawing/2014/main" id="{D425F621-A62F-FFB2-5A53-03E756BB9DDB}"/>
                </a:ext>
              </a:extLst>
            </p:cNvPr>
            <p:cNvGrpSpPr/>
            <p:nvPr/>
          </p:nvGrpSpPr>
          <p:grpSpPr>
            <a:xfrm>
              <a:off x="1736895" y="879877"/>
              <a:ext cx="8511858" cy="1038909"/>
              <a:chOff x="1328696" y="1766845"/>
              <a:chExt cx="8511858" cy="1038909"/>
            </a:xfrm>
          </p:grpSpPr>
          <p:grpSp>
            <p:nvGrpSpPr>
              <p:cNvPr id="9" name="Group 8">
                <a:extLst>
                  <a:ext uri="{FF2B5EF4-FFF2-40B4-BE49-F238E27FC236}">
                    <a16:creationId xmlns:a16="http://schemas.microsoft.com/office/drawing/2014/main" id="{31B31817-8F9F-F243-BAC3-1AB48AA7050D}"/>
                  </a:ext>
                </a:extLst>
              </p:cNvPr>
              <p:cNvGrpSpPr/>
              <p:nvPr/>
            </p:nvGrpSpPr>
            <p:grpSpPr>
              <a:xfrm>
                <a:off x="1328696" y="1766845"/>
                <a:ext cx="8511858" cy="1038909"/>
                <a:chOff x="587075" y="4158524"/>
                <a:chExt cx="8511858" cy="1038909"/>
              </a:xfrm>
            </p:grpSpPr>
            <p:grpSp>
              <p:nvGrpSpPr>
                <p:cNvPr id="12" name="Group 11">
                  <a:extLst>
                    <a:ext uri="{FF2B5EF4-FFF2-40B4-BE49-F238E27FC236}">
                      <a16:creationId xmlns:a16="http://schemas.microsoft.com/office/drawing/2014/main" id="{69ED2F6F-84A2-6824-F9FE-0B7EBAD1088B}"/>
                    </a:ext>
                  </a:extLst>
                </p:cNvPr>
                <p:cNvGrpSpPr/>
                <p:nvPr/>
              </p:nvGrpSpPr>
              <p:grpSpPr>
                <a:xfrm>
                  <a:off x="587075" y="4158524"/>
                  <a:ext cx="6999054" cy="1038909"/>
                  <a:chOff x="587075" y="4158524"/>
                  <a:chExt cx="6999054" cy="1038909"/>
                </a:xfrm>
              </p:grpSpPr>
              <p:sp>
                <p:nvSpPr>
                  <p:cNvPr id="14" name="TextBox 13">
                    <a:extLst>
                      <a:ext uri="{FF2B5EF4-FFF2-40B4-BE49-F238E27FC236}">
                        <a16:creationId xmlns:a16="http://schemas.microsoft.com/office/drawing/2014/main" id="{B9B78F75-7A14-E186-C045-147DEE89BE52}"/>
                      </a:ext>
                    </a:extLst>
                  </p:cNvPr>
                  <p:cNvSpPr txBox="1"/>
                  <p:nvPr/>
                </p:nvSpPr>
                <p:spPr>
                  <a:xfrm>
                    <a:off x="587075" y="4287255"/>
                    <a:ext cx="2266694" cy="369332"/>
                  </a:xfrm>
                  <a:prstGeom prst="rect">
                    <a:avLst/>
                  </a:prstGeom>
                  <a:noFill/>
                  <a:ln>
                    <a:noFill/>
                  </a:ln>
                </p:spPr>
                <p:txBody>
                  <a:bodyPr wrap="square" rtlCol="0">
                    <a:spAutoFit/>
                  </a:bodyPr>
                  <a:lstStyle/>
                  <a:p>
                    <a:r>
                      <a:rPr lang="en-US" b="1" dirty="0">
                        <a:latin typeface="Times New Roman" panose="02020603050405020304" pitchFamily="18" charset="0"/>
                        <a:cs typeface="Times New Roman" panose="02020603050405020304" pitchFamily="18" charset="0"/>
                      </a:rPr>
                      <a:t>moderator</a:t>
                    </a:r>
                  </a:p>
                </p:txBody>
              </p:sp>
              <p:grpSp>
                <p:nvGrpSpPr>
                  <p:cNvPr id="15" name="Group 14">
                    <a:extLst>
                      <a:ext uri="{FF2B5EF4-FFF2-40B4-BE49-F238E27FC236}">
                        <a16:creationId xmlns:a16="http://schemas.microsoft.com/office/drawing/2014/main" id="{76553A3D-FB60-79B0-C135-00A233CFA6AC}"/>
                      </a:ext>
                    </a:extLst>
                  </p:cNvPr>
                  <p:cNvGrpSpPr/>
                  <p:nvPr/>
                </p:nvGrpSpPr>
                <p:grpSpPr>
                  <a:xfrm>
                    <a:off x="1181033" y="4590806"/>
                    <a:ext cx="6405096" cy="606627"/>
                    <a:chOff x="1181033" y="4590806"/>
                    <a:chExt cx="6405096" cy="606627"/>
                  </a:xfrm>
                </p:grpSpPr>
                <p:grpSp>
                  <p:nvGrpSpPr>
                    <p:cNvPr id="17" name="Group 16">
                      <a:extLst>
                        <a:ext uri="{FF2B5EF4-FFF2-40B4-BE49-F238E27FC236}">
                          <a16:creationId xmlns:a16="http://schemas.microsoft.com/office/drawing/2014/main" id="{827198A3-B873-0F84-0A7A-20EF88B1B1B2}"/>
                        </a:ext>
                      </a:extLst>
                    </p:cNvPr>
                    <p:cNvGrpSpPr/>
                    <p:nvPr/>
                  </p:nvGrpSpPr>
                  <p:grpSpPr>
                    <a:xfrm>
                      <a:off x="1181033" y="4597728"/>
                      <a:ext cx="6405096" cy="599705"/>
                      <a:chOff x="1620420" y="5714009"/>
                      <a:chExt cx="6405096" cy="599705"/>
                    </a:xfrm>
                  </p:grpSpPr>
                  <p:grpSp>
                    <p:nvGrpSpPr>
                      <p:cNvPr id="19" name="Group 18">
                        <a:extLst>
                          <a:ext uri="{FF2B5EF4-FFF2-40B4-BE49-F238E27FC236}">
                            <a16:creationId xmlns:a16="http://schemas.microsoft.com/office/drawing/2014/main" id="{437824EB-2CC7-1F36-D0C5-5E351A05318D}"/>
                          </a:ext>
                        </a:extLst>
                      </p:cNvPr>
                      <p:cNvGrpSpPr/>
                      <p:nvPr/>
                    </p:nvGrpSpPr>
                    <p:grpSpPr>
                      <a:xfrm>
                        <a:off x="1620420" y="5714009"/>
                        <a:ext cx="6405096" cy="599705"/>
                        <a:chOff x="568029" y="2780803"/>
                        <a:chExt cx="6794673" cy="599705"/>
                      </a:xfrm>
                    </p:grpSpPr>
                    <p:sp>
                      <p:nvSpPr>
                        <p:cNvPr id="21" name="Rectangle 20">
                          <a:extLst>
                            <a:ext uri="{FF2B5EF4-FFF2-40B4-BE49-F238E27FC236}">
                              <a16:creationId xmlns:a16="http://schemas.microsoft.com/office/drawing/2014/main" id="{0B60483B-A1A4-C039-A876-B08F206153A0}"/>
                            </a:ext>
                          </a:extLst>
                        </p:cNvPr>
                        <p:cNvSpPr/>
                        <p:nvPr/>
                      </p:nvSpPr>
                      <p:spPr>
                        <a:xfrm>
                          <a:off x="568029" y="2818566"/>
                          <a:ext cx="273133" cy="273133"/>
                        </a:xfrm>
                        <a:prstGeom prst="rect">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CE38103D-57FF-7BF3-723F-193ECDBC2865}"/>
                            </a:ext>
                          </a:extLst>
                        </p:cNvPr>
                        <p:cNvCxnSpPr>
                          <a:cxnSpLocks/>
                        </p:cNvCxnSpPr>
                        <p:nvPr/>
                      </p:nvCxnSpPr>
                      <p:spPr>
                        <a:xfrm>
                          <a:off x="773478" y="2956956"/>
                          <a:ext cx="414053"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E014BD8A-81FC-FE44-322E-4D5633CB4FDB}"/>
                            </a:ext>
                          </a:extLst>
                        </p:cNvPr>
                        <p:cNvGrpSpPr/>
                        <p:nvPr/>
                      </p:nvGrpSpPr>
                      <p:grpSpPr>
                        <a:xfrm>
                          <a:off x="1187531" y="2780803"/>
                          <a:ext cx="5343902" cy="381003"/>
                          <a:chOff x="1187531" y="2780803"/>
                          <a:chExt cx="5343902" cy="381003"/>
                        </a:xfrm>
                      </p:grpSpPr>
                      <p:sp>
                        <p:nvSpPr>
                          <p:cNvPr id="27" name="Delay 26">
                            <a:extLst>
                              <a:ext uri="{FF2B5EF4-FFF2-40B4-BE49-F238E27FC236}">
                                <a16:creationId xmlns:a16="http://schemas.microsoft.com/office/drawing/2014/main" id="{88C1DAF2-4780-AA4C-CCCF-3982265CE144}"/>
                              </a:ext>
                            </a:extLst>
                          </p:cNvPr>
                          <p:cNvSpPr/>
                          <p:nvPr/>
                        </p:nvSpPr>
                        <p:spPr>
                          <a:xfrm rot="16200000">
                            <a:off x="3729843" y="238493"/>
                            <a:ext cx="259279" cy="5343900"/>
                          </a:xfrm>
                          <a:prstGeom prst="flowChartDelay">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elay 27">
                            <a:extLst>
                              <a:ext uri="{FF2B5EF4-FFF2-40B4-BE49-F238E27FC236}">
                                <a16:creationId xmlns:a16="http://schemas.microsoft.com/office/drawing/2014/main" id="{2708EE2E-3B01-D24E-278E-D86EC9A7B217}"/>
                              </a:ext>
                            </a:extLst>
                          </p:cNvPr>
                          <p:cNvSpPr/>
                          <p:nvPr/>
                        </p:nvSpPr>
                        <p:spPr>
                          <a:xfrm rot="5400000">
                            <a:off x="3729840" y="360215"/>
                            <a:ext cx="259282" cy="5343900"/>
                          </a:xfrm>
                          <a:prstGeom prst="flowChartDelay">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4" name="Straight Arrow Connector 23">
                          <a:extLst>
                            <a:ext uri="{FF2B5EF4-FFF2-40B4-BE49-F238E27FC236}">
                              <a16:creationId xmlns:a16="http://schemas.microsoft.com/office/drawing/2014/main" id="{D62C928F-FB08-53AC-D320-B78F3AB3454C}"/>
                            </a:ext>
                          </a:extLst>
                        </p:cNvPr>
                        <p:cNvCxnSpPr>
                          <a:cxnSpLocks/>
                        </p:cNvCxnSpPr>
                        <p:nvPr/>
                      </p:nvCxnSpPr>
                      <p:spPr>
                        <a:xfrm>
                          <a:off x="1187531" y="3366654"/>
                          <a:ext cx="5343901" cy="13854"/>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35948E0A-D1BD-5B2B-634A-0B15D8A6D81F}"/>
                            </a:ext>
                          </a:extLst>
                        </p:cNvPr>
                        <p:cNvCxnSpPr>
                          <a:cxnSpLocks/>
                        </p:cNvCxnSpPr>
                        <p:nvPr/>
                      </p:nvCxnSpPr>
                      <p:spPr>
                        <a:xfrm>
                          <a:off x="6531432" y="2974768"/>
                          <a:ext cx="629389"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Can 25">
                          <a:extLst>
                            <a:ext uri="{FF2B5EF4-FFF2-40B4-BE49-F238E27FC236}">
                              <a16:creationId xmlns:a16="http://schemas.microsoft.com/office/drawing/2014/main" id="{46FBC6A8-FB31-65D1-B387-0CB16DCF4FE5}"/>
                            </a:ext>
                          </a:extLst>
                        </p:cNvPr>
                        <p:cNvSpPr/>
                        <p:nvPr/>
                      </p:nvSpPr>
                      <p:spPr>
                        <a:xfrm>
                          <a:off x="7160821" y="2824722"/>
                          <a:ext cx="201881" cy="300091"/>
                        </a:xfrm>
                        <a:prstGeom prst="can">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Arrow Connector 19">
                        <a:extLst>
                          <a:ext uri="{FF2B5EF4-FFF2-40B4-BE49-F238E27FC236}">
                            <a16:creationId xmlns:a16="http://schemas.microsoft.com/office/drawing/2014/main" id="{EEA19CFC-CF37-1C5D-9CB8-2E553389B3A0}"/>
                          </a:ext>
                        </a:extLst>
                      </p:cNvPr>
                      <p:cNvCxnSpPr>
                        <a:cxnSpLocks/>
                        <a:stCxn id="27" idx="3"/>
                      </p:cNvCxnSpPr>
                      <p:nvPr/>
                    </p:nvCxnSpPr>
                    <p:spPr>
                      <a:xfrm flipH="1">
                        <a:off x="4723155" y="5714010"/>
                        <a:ext cx="2" cy="381003"/>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18" name="TextBox 17">
                      <a:extLst>
                        <a:ext uri="{FF2B5EF4-FFF2-40B4-BE49-F238E27FC236}">
                          <a16:creationId xmlns:a16="http://schemas.microsoft.com/office/drawing/2014/main" id="{01900B53-AFAC-E9F7-5571-4075BB2B7B8A}"/>
                        </a:ext>
                      </a:extLst>
                    </p:cNvPr>
                    <p:cNvSpPr txBox="1"/>
                    <p:nvPr/>
                  </p:nvSpPr>
                  <p:spPr>
                    <a:xfrm>
                      <a:off x="4377612" y="4590806"/>
                      <a:ext cx="795647" cy="380010"/>
                    </a:xfrm>
                    <a:prstGeom prst="rect">
                      <a:avLst/>
                    </a:prstGeom>
                    <a:noFill/>
                    <a:ln>
                      <a:noFill/>
                    </a:ln>
                  </p:spPr>
                  <p:txBody>
                    <a:bodyPr wrap="square" rtlCol="0">
                      <a:spAutoFit/>
                    </a:bodyPr>
                    <a:lstStyle/>
                    <a:p>
                      <a:r>
                        <a:rPr lang="en-US" dirty="0">
                          <a:latin typeface="Times New Roman" panose="02020603050405020304" pitchFamily="18" charset="0"/>
                          <a:cs typeface="Times New Roman" panose="02020603050405020304" pitchFamily="18" charset="0"/>
                        </a:rPr>
                        <a:t>12 cm</a:t>
                      </a:r>
                    </a:p>
                  </p:txBody>
                </p:sp>
              </p:grpSp>
              <p:sp>
                <p:nvSpPr>
                  <p:cNvPr id="16" name="TextBox 15">
                    <a:extLst>
                      <a:ext uri="{FF2B5EF4-FFF2-40B4-BE49-F238E27FC236}">
                        <a16:creationId xmlns:a16="http://schemas.microsoft.com/office/drawing/2014/main" id="{FD354F77-81E3-606F-894D-0E3C643A574D}"/>
                      </a:ext>
                    </a:extLst>
                  </p:cNvPr>
                  <p:cNvSpPr txBox="1"/>
                  <p:nvPr/>
                </p:nvSpPr>
                <p:spPr>
                  <a:xfrm>
                    <a:off x="3229338" y="4158524"/>
                    <a:ext cx="2266694" cy="369332"/>
                  </a:xfrm>
                  <a:prstGeom prst="rect">
                    <a:avLst/>
                  </a:prstGeom>
                  <a:noFill/>
                  <a:ln>
                    <a:noFill/>
                  </a:ln>
                </p:spPr>
                <p:txBody>
                  <a:bodyPr wrap="square" rtlCol="0">
                    <a:spAutoFit/>
                  </a:bodyPr>
                  <a:lstStyle/>
                  <a:p>
                    <a:r>
                      <a:rPr lang="en-US" b="1" dirty="0">
                        <a:latin typeface="Times New Roman" panose="02020603050405020304" pitchFamily="18" charset="0"/>
                        <a:cs typeface="Times New Roman" panose="02020603050405020304" pitchFamily="18" charset="0"/>
                      </a:rPr>
                      <a:t>Elliptical guide</a:t>
                    </a:r>
                  </a:p>
                </p:txBody>
              </p:sp>
            </p:grpSp>
            <p:sp>
              <p:nvSpPr>
                <p:cNvPr id="13" name="TextBox 12">
                  <a:extLst>
                    <a:ext uri="{FF2B5EF4-FFF2-40B4-BE49-F238E27FC236}">
                      <a16:creationId xmlns:a16="http://schemas.microsoft.com/office/drawing/2014/main" id="{ED7F60C2-1DE3-DE62-4005-2C7280E077FD}"/>
                    </a:ext>
                  </a:extLst>
                </p:cNvPr>
                <p:cNvSpPr txBox="1"/>
                <p:nvPr/>
              </p:nvSpPr>
              <p:spPr>
                <a:xfrm>
                  <a:off x="6832239" y="4389222"/>
                  <a:ext cx="2266694" cy="307777"/>
                </a:xfrm>
                <a:prstGeom prst="rect">
                  <a:avLst/>
                </a:prstGeom>
                <a:noFill/>
                <a:ln>
                  <a:no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sample</a:t>
                  </a:r>
                </a:p>
              </p:txBody>
            </p:sp>
          </p:grpSp>
          <p:sp>
            <p:nvSpPr>
              <p:cNvPr id="10" name="TextBox 9">
                <a:extLst>
                  <a:ext uri="{FF2B5EF4-FFF2-40B4-BE49-F238E27FC236}">
                    <a16:creationId xmlns:a16="http://schemas.microsoft.com/office/drawing/2014/main" id="{E3753CE1-4836-538D-F1BE-10F1F837CB36}"/>
                  </a:ext>
                </a:extLst>
              </p:cNvPr>
              <p:cNvSpPr txBox="1"/>
              <p:nvPr/>
            </p:nvSpPr>
            <p:spPr>
              <a:xfrm>
                <a:off x="1977782" y="2397044"/>
                <a:ext cx="795647" cy="380010"/>
              </a:xfrm>
              <a:prstGeom prst="rect">
                <a:avLst/>
              </a:prstGeom>
              <a:noFill/>
              <a:ln>
                <a:noFill/>
              </a:ln>
            </p:spPr>
            <p:txBody>
              <a:bodyPr wrap="square" rtlCol="0">
                <a:spAutoFit/>
              </a:bodyPr>
              <a:lstStyle/>
              <a:p>
                <a:r>
                  <a:rPr lang="en-US" dirty="0">
                    <a:latin typeface="Times New Roman" panose="02020603050405020304" pitchFamily="18" charset="0"/>
                    <a:cs typeface="Times New Roman" panose="02020603050405020304" pitchFamily="18" charset="0"/>
                  </a:rPr>
                  <a:t>0.5 m</a:t>
                </a:r>
              </a:p>
            </p:txBody>
          </p:sp>
          <p:sp>
            <p:nvSpPr>
              <p:cNvPr id="11" name="TextBox 10">
                <a:extLst>
                  <a:ext uri="{FF2B5EF4-FFF2-40B4-BE49-F238E27FC236}">
                    <a16:creationId xmlns:a16="http://schemas.microsoft.com/office/drawing/2014/main" id="{7BBB3CF7-3723-8A5D-8C2F-74D4D0A7AAA4}"/>
                  </a:ext>
                </a:extLst>
              </p:cNvPr>
              <p:cNvSpPr txBox="1"/>
              <p:nvPr/>
            </p:nvSpPr>
            <p:spPr>
              <a:xfrm>
                <a:off x="7528692" y="2374896"/>
                <a:ext cx="795647" cy="380010"/>
              </a:xfrm>
              <a:prstGeom prst="rect">
                <a:avLst/>
              </a:prstGeom>
              <a:noFill/>
              <a:ln>
                <a:noFill/>
              </a:ln>
            </p:spPr>
            <p:txBody>
              <a:bodyPr wrap="square" rtlCol="0">
                <a:spAutoFit/>
              </a:bodyPr>
              <a:lstStyle/>
              <a:p>
                <a:r>
                  <a:rPr lang="en-US" dirty="0">
                    <a:latin typeface="Times New Roman" panose="02020603050405020304" pitchFamily="18" charset="0"/>
                    <a:cs typeface="Times New Roman" panose="02020603050405020304" pitchFamily="18" charset="0"/>
                  </a:rPr>
                  <a:t>1.5 m</a:t>
                </a:r>
              </a:p>
            </p:txBody>
          </p:sp>
        </p:grpSp>
        <p:sp>
          <p:nvSpPr>
            <p:cNvPr id="29" name="TextBox 28">
              <a:extLst>
                <a:ext uri="{FF2B5EF4-FFF2-40B4-BE49-F238E27FC236}">
                  <a16:creationId xmlns:a16="http://schemas.microsoft.com/office/drawing/2014/main" id="{2279B41D-6298-A565-03F1-0D1B66246852}"/>
                </a:ext>
              </a:extLst>
            </p:cNvPr>
            <p:cNvSpPr txBox="1"/>
            <p:nvPr/>
          </p:nvSpPr>
          <p:spPr>
            <a:xfrm>
              <a:off x="5330778" y="1888834"/>
              <a:ext cx="795647" cy="380010"/>
            </a:xfrm>
            <a:prstGeom prst="rect">
              <a:avLst/>
            </a:prstGeom>
            <a:noFill/>
            <a:ln>
              <a:noFill/>
            </a:ln>
          </p:spPr>
          <p:txBody>
            <a:bodyPr wrap="square" rtlCol="0">
              <a:spAutoFit/>
            </a:bodyPr>
            <a:lstStyle/>
            <a:p>
              <a:r>
                <a:rPr lang="en-US" dirty="0">
                  <a:latin typeface="Times New Roman" panose="02020603050405020304" pitchFamily="18" charset="0"/>
                  <a:cs typeface="Times New Roman" panose="02020603050405020304" pitchFamily="18" charset="0"/>
                </a:rPr>
                <a:t>35 m</a:t>
              </a:r>
            </a:p>
          </p:txBody>
        </p:sp>
      </p:grpSp>
      <p:cxnSp>
        <p:nvCxnSpPr>
          <p:cNvPr id="6" name="Straight Connector 5">
            <a:extLst>
              <a:ext uri="{FF2B5EF4-FFF2-40B4-BE49-F238E27FC236}">
                <a16:creationId xmlns:a16="http://schemas.microsoft.com/office/drawing/2014/main" id="{ECA496BC-4041-D514-FE33-EDC7AED014F7}"/>
              </a:ext>
            </a:extLst>
          </p:cNvPr>
          <p:cNvCxnSpPr/>
          <p:nvPr/>
        </p:nvCxnSpPr>
        <p:spPr bwMode="auto">
          <a:xfrm>
            <a:off x="8960106" y="1028557"/>
            <a:ext cx="0" cy="1388967"/>
          </a:xfrm>
          <a:prstGeom prst="line">
            <a:avLst/>
          </a:prstGeom>
          <a:ln w="57150"/>
        </p:spPr>
        <p:style>
          <a:lnRef idx="3">
            <a:schemeClr val="accent5"/>
          </a:lnRef>
          <a:fillRef idx="0">
            <a:schemeClr val="accent5"/>
          </a:fillRef>
          <a:effectRef idx="2">
            <a:schemeClr val="accent5"/>
          </a:effectRef>
          <a:fontRef idx="minor">
            <a:schemeClr val="tx1"/>
          </a:fontRef>
        </p:style>
      </p:cxnSp>
      <p:sp>
        <p:nvSpPr>
          <p:cNvPr id="7" name="TextBox 6">
            <a:extLst>
              <a:ext uri="{FF2B5EF4-FFF2-40B4-BE49-F238E27FC236}">
                <a16:creationId xmlns:a16="http://schemas.microsoft.com/office/drawing/2014/main" id="{DBE357B2-953F-C562-A4C8-43F5BA6EC260}"/>
              </a:ext>
            </a:extLst>
          </p:cNvPr>
          <p:cNvSpPr txBox="1"/>
          <p:nvPr/>
        </p:nvSpPr>
        <p:spPr>
          <a:xfrm>
            <a:off x="9177458" y="877570"/>
            <a:ext cx="2581661" cy="640557"/>
          </a:xfrm>
          <a:prstGeom prst="rect">
            <a:avLst/>
          </a:prstGeom>
          <a:noFill/>
        </p:spPr>
        <p:txBody>
          <a:bodyPr wrap="square" rtlCol="0">
            <a:spAutoFit/>
          </a:bodyPr>
          <a:lstStyle/>
          <a:p>
            <a:r>
              <a:rPr lang="en-US" dirty="0"/>
              <a:t>Sample size: 2cmX2cm </a:t>
            </a:r>
          </a:p>
          <a:p>
            <a:r>
              <a:rPr lang="en-US" dirty="0"/>
              <a:t>Divergence: +/- 1</a:t>
            </a:r>
            <a:r>
              <a:rPr lang="en-US" baseline="30000" dirty="0"/>
              <a:t>o</a:t>
            </a:r>
            <a:endParaRPr lang="en-US" dirty="0"/>
          </a:p>
        </p:txBody>
      </p:sp>
      <p:grpSp>
        <p:nvGrpSpPr>
          <p:cNvPr id="1039" name="Group 1038">
            <a:extLst>
              <a:ext uri="{FF2B5EF4-FFF2-40B4-BE49-F238E27FC236}">
                <a16:creationId xmlns:a16="http://schemas.microsoft.com/office/drawing/2014/main" id="{F8B68110-142C-FEB0-4E27-A7165EA4BCFE}"/>
              </a:ext>
            </a:extLst>
          </p:cNvPr>
          <p:cNvGrpSpPr/>
          <p:nvPr/>
        </p:nvGrpSpPr>
        <p:grpSpPr>
          <a:xfrm>
            <a:off x="962342" y="2353155"/>
            <a:ext cx="5133658" cy="3697184"/>
            <a:chOff x="962342" y="2353155"/>
            <a:chExt cx="5133658" cy="3697184"/>
          </a:xfrm>
        </p:grpSpPr>
        <p:grpSp>
          <p:nvGrpSpPr>
            <p:cNvPr id="1032" name="Group 1031">
              <a:extLst>
                <a:ext uri="{FF2B5EF4-FFF2-40B4-BE49-F238E27FC236}">
                  <a16:creationId xmlns:a16="http://schemas.microsoft.com/office/drawing/2014/main" id="{9EA9A257-A721-33FB-5AAC-877FF74DE623}"/>
                </a:ext>
              </a:extLst>
            </p:cNvPr>
            <p:cNvGrpSpPr/>
            <p:nvPr/>
          </p:nvGrpSpPr>
          <p:grpSpPr>
            <a:xfrm>
              <a:off x="962342" y="2353155"/>
              <a:ext cx="5133658" cy="3697184"/>
              <a:chOff x="1138377" y="2213869"/>
              <a:chExt cx="5133658" cy="3697184"/>
            </a:xfrm>
          </p:grpSpPr>
          <p:sp>
            <p:nvSpPr>
              <p:cNvPr id="63" name="Arc 62">
                <a:extLst>
                  <a:ext uri="{FF2B5EF4-FFF2-40B4-BE49-F238E27FC236}">
                    <a16:creationId xmlns:a16="http://schemas.microsoft.com/office/drawing/2014/main" id="{101A1799-EF47-6407-2EB5-B8BC7289A305}"/>
                  </a:ext>
                </a:extLst>
              </p:cNvPr>
              <p:cNvSpPr/>
              <p:nvPr/>
            </p:nvSpPr>
            <p:spPr bwMode="auto">
              <a:xfrm rot="20792002">
                <a:off x="1463457" y="2688813"/>
                <a:ext cx="3877001" cy="2300438"/>
              </a:xfrm>
              <a:prstGeom prst="arc">
                <a:avLst>
                  <a:gd name="adj1" fmla="val 14356221"/>
                  <a:gd name="adj2" fmla="val 21260808"/>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nvGrpSpPr>
              <p:cNvPr id="1031" name="Group 1030">
                <a:extLst>
                  <a:ext uri="{FF2B5EF4-FFF2-40B4-BE49-F238E27FC236}">
                    <a16:creationId xmlns:a16="http://schemas.microsoft.com/office/drawing/2014/main" id="{724D8FC4-9DDC-9BB5-60A0-71727C95BEAA}"/>
                  </a:ext>
                </a:extLst>
              </p:cNvPr>
              <p:cNvGrpSpPr/>
              <p:nvPr/>
            </p:nvGrpSpPr>
            <p:grpSpPr>
              <a:xfrm>
                <a:off x="1138377" y="2213869"/>
                <a:ext cx="5133658" cy="3697184"/>
                <a:chOff x="1138377" y="2213869"/>
                <a:chExt cx="5133658" cy="3697184"/>
              </a:xfrm>
            </p:grpSpPr>
            <p:grpSp>
              <p:nvGrpSpPr>
                <p:cNvPr id="40" name="Group 39">
                  <a:extLst>
                    <a:ext uri="{FF2B5EF4-FFF2-40B4-BE49-F238E27FC236}">
                      <a16:creationId xmlns:a16="http://schemas.microsoft.com/office/drawing/2014/main" id="{5FAC869E-70F8-8A0E-EBFC-A32166BB4513}"/>
                    </a:ext>
                  </a:extLst>
                </p:cNvPr>
                <p:cNvGrpSpPr/>
                <p:nvPr/>
              </p:nvGrpSpPr>
              <p:grpSpPr>
                <a:xfrm>
                  <a:off x="1138377" y="2213869"/>
                  <a:ext cx="5133658" cy="3697184"/>
                  <a:chOff x="1500317" y="2594148"/>
                  <a:chExt cx="5133658" cy="3697184"/>
                </a:xfrm>
              </p:grpSpPr>
              <p:grpSp>
                <p:nvGrpSpPr>
                  <p:cNvPr id="31" name="Group 30">
                    <a:extLst>
                      <a:ext uri="{FF2B5EF4-FFF2-40B4-BE49-F238E27FC236}">
                        <a16:creationId xmlns:a16="http://schemas.microsoft.com/office/drawing/2014/main" id="{E4400420-4DCA-5D3D-B578-E9D33D70391A}"/>
                      </a:ext>
                    </a:extLst>
                  </p:cNvPr>
                  <p:cNvGrpSpPr/>
                  <p:nvPr/>
                </p:nvGrpSpPr>
                <p:grpSpPr>
                  <a:xfrm>
                    <a:off x="1500317" y="2594148"/>
                    <a:ext cx="1725414" cy="1794436"/>
                    <a:chOff x="1268462" y="2953823"/>
                    <a:chExt cx="2325787" cy="2418825"/>
                  </a:xfrm>
                </p:grpSpPr>
                <p:pic>
                  <p:nvPicPr>
                    <p:cNvPr id="1028" name="Picture 4">
                      <a:extLst>
                        <a:ext uri="{FF2B5EF4-FFF2-40B4-BE49-F238E27FC236}">
                          <a16:creationId xmlns:a16="http://schemas.microsoft.com/office/drawing/2014/main" id="{1D921B91-ADA1-D0BF-4B68-C8F0DC80A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62" y="2953823"/>
                      <a:ext cx="2026483" cy="23489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cStas logo">
                      <a:extLst>
                        <a:ext uri="{FF2B5EF4-FFF2-40B4-BE49-F238E27FC236}">
                          <a16:creationId xmlns:a16="http://schemas.microsoft.com/office/drawing/2014/main" id="{0B5044A0-7BB3-5252-83D7-22E82CA5F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9249" y="4255048"/>
                      <a:ext cx="1905000" cy="11176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C1F201D7-7DE9-ADF1-AE86-7B5E4830E6F9}"/>
                      </a:ext>
                    </a:extLst>
                  </p:cNvPr>
                  <p:cNvPicPr>
                    <a:picLocks noChangeAspect="1"/>
                  </p:cNvPicPr>
                  <p:nvPr>
                    <p:custDataLst>
                      <p:tags r:id="rId1"/>
                    </p:custDataLst>
                  </p:nvPr>
                </p:nvPicPr>
                <p:blipFill>
                  <a:blip r:embed="rId6"/>
                  <a:stretch>
                    <a:fillRect/>
                  </a:stretch>
                </p:blipFill>
                <p:spPr>
                  <a:xfrm>
                    <a:off x="3721384" y="3158500"/>
                    <a:ext cx="2912591" cy="1011504"/>
                  </a:xfrm>
                  <a:prstGeom prst="rect">
                    <a:avLst/>
                  </a:prstGeom>
                </p:spPr>
              </p:pic>
              <p:pic>
                <p:nvPicPr>
                  <p:cNvPr id="36" name="Picture 2" descr="Optuna - Preferred Networks, Inc.">
                    <a:extLst>
                      <a:ext uri="{FF2B5EF4-FFF2-40B4-BE49-F238E27FC236}">
                        <a16:creationId xmlns:a16="http://schemas.microsoft.com/office/drawing/2014/main" id="{861748F3-58F3-7B8F-8DE6-1B4B77AC23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8831" y="4702691"/>
                    <a:ext cx="2382961" cy="1588641"/>
                  </a:xfrm>
                  <a:prstGeom prst="rect">
                    <a:avLst/>
                  </a:prstGeom>
                  <a:noFill/>
                  <a:extLst>
                    <a:ext uri="{909E8E84-426E-40DD-AFC4-6F175D3DCCD1}">
                      <a14:hiddenFill xmlns:a14="http://schemas.microsoft.com/office/drawing/2010/main">
                        <a:solidFill>
                          <a:srgbClr val="FFFFFF"/>
                        </a:solidFill>
                      </a14:hiddenFill>
                    </a:ext>
                  </a:extLst>
                </p:spPr>
              </p:pic>
            </p:grpSp>
            <p:sp>
              <p:nvSpPr>
                <p:cNvPr id="1027" name="Arc 1026">
                  <a:extLst>
                    <a:ext uri="{FF2B5EF4-FFF2-40B4-BE49-F238E27FC236}">
                      <a16:creationId xmlns:a16="http://schemas.microsoft.com/office/drawing/2014/main" id="{4D26C612-6062-ED87-CF45-BEC70B8F100F}"/>
                    </a:ext>
                  </a:extLst>
                </p:cNvPr>
                <p:cNvSpPr/>
                <p:nvPr/>
              </p:nvSpPr>
              <p:spPr bwMode="auto">
                <a:xfrm rot="1219742" flipV="1">
                  <a:off x="3108074" y="2388138"/>
                  <a:ext cx="2832515" cy="2551525"/>
                </a:xfrm>
                <a:prstGeom prst="arc">
                  <a:avLst>
                    <a:gd name="adj1" fmla="val 16886612"/>
                    <a:gd name="adj2" fmla="val 908905"/>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dirty="0"/>
                </a:p>
              </p:txBody>
            </p:sp>
            <p:sp>
              <p:nvSpPr>
                <p:cNvPr id="1030" name="Arc 1029">
                  <a:extLst>
                    <a:ext uri="{FF2B5EF4-FFF2-40B4-BE49-F238E27FC236}">
                      <a16:creationId xmlns:a16="http://schemas.microsoft.com/office/drawing/2014/main" id="{5B650702-ABB5-4498-BBE0-7D73ACCC71A7}"/>
                    </a:ext>
                  </a:extLst>
                </p:cNvPr>
                <p:cNvSpPr/>
                <p:nvPr/>
              </p:nvSpPr>
              <p:spPr bwMode="auto">
                <a:xfrm rot="4774342">
                  <a:off x="1680195" y="2024997"/>
                  <a:ext cx="2378752" cy="2960053"/>
                </a:xfrm>
                <a:prstGeom prst="arc">
                  <a:avLst>
                    <a:gd name="adj1" fmla="val 16489596"/>
                    <a:gd name="adj2" fmla="val 19331260"/>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dirty="0"/>
                </a:p>
              </p:txBody>
            </p:sp>
          </p:grpSp>
        </p:grpSp>
        <p:cxnSp>
          <p:nvCxnSpPr>
            <p:cNvPr id="1034" name="Straight Arrow Connector 1033">
              <a:extLst>
                <a:ext uri="{FF2B5EF4-FFF2-40B4-BE49-F238E27FC236}">
                  <a16:creationId xmlns:a16="http://schemas.microsoft.com/office/drawing/2014/main" id="{48E6B7EF-B693-887E-DB8E-9539E183F34F}"/>
                </a:ext>
              </a:extLst>
            </p:cNvPr>
            <p:cNvCxnSpPr>
              <a:cxnSpLocks/>
            </p:cNvCxnSpPr>
            <p:nvPr/>
          </p:nvCxnSpPr>
          <p:spPr bwMode="auto">
            <a:xfrm>
              <a:off x="3863512" y="5645305"/>
              <a:ext cx="1974816" cy="14155"/>
            </a:xfrm>
            <a:prstGeom prst="curvedConnector3">
              <a:avLst>
                <a:gd name="adj1" fmla="val 50975"/>
              </a:avLst>
            </a:prstGeom>
            <a:ln w="57150">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grpSp>
      <p:sp>
        <p:nvSpPr>
          <p:cNvPr id="1040" name="TextBox 1039">
            <a:extLst>
              <a:ext uri="{FF2B5EF4-FFF2-40B4-BE49-F238E27FC236}">
                <a16:creationId xmlns:a16="http://schemas.microsoft.com/office/drawing/2014/main" id="{B05EC29A-F163-D9AC-5CE4-3308AA50CD7F}"/>
              </a:ext>
            </a:extLst>
          </p:cNvPr>
          <p:cNvSpPr txBox="1"/>
          <p:nvPr/>
        </p:nvSpPr>
        <p:spPr>
          <a:xfrm>
            <a:off x="4417996" y="5322771"/>
            <a:ext cx="885524" cy="369332"/>
          </a:xfrm>
          <a:prstGeom prst="rect">
            <a:avLst/>
          </a:prstGeom>
          <a:noFill/>
        </p:spPr>
        <p:txBody>
          <a:bodyPr wrap="square" rtlCol="0">
            <a:spAutoFit/>
          </a:bodyPr>
          <a:lstStyle/>
          <a:p>
            <a:r>
              <a:rPr lang="en-US" dirty="0" err="1"/>
              <a:t>i</a:t>
            </a:r>
            <a:r>
              <a:rPr lang="en-US" dirty="0"/>
              <a:t> trials</a:t>
            </a:r>
          </a:p>
        </p:txBody>
      </p:sp>
      <p:sp>
        <p:nvSpPr>
          <p:cNvPr id="1041" name="TextBox 1040">
            <a:extLst>
              <a:ext uri="{FF2B5EF4-FFF2-40B4-BE49-F238E27FC236}">
                <a16:creationId xmlns:a16="http://schemas.microsoft.com/office/drawing/2014/main" id="{495C9997-939E-81C0-A943-699D9DBD096A}"/>
              </a:ext>
            </a:extLst>
          </p:cNvPr>
          <p:cNvSpPr txBox="1"/>
          <p:nvPr/>
        </p:nvSpPr>
        <p:spPr>
          <a:xfrm>
            <a:off x="5838328" y="5240411"/>
            <a:ext cx="1634413" cy="923330"/>
          </a:xfrm>
          <a:prstGeom prst="rect">
            <a:avLst/>
          </a:prstGeom>
          <a:noFill/>
        </p:spPr>
        <p:txBody>
          <a:bodyPr wrap="square" rtlCol="0">
            <a:spAutoFit/>
          </a:bodyPr>
          <a:lstStyle/>
          <a:p>
            <a:r>
              <a:rPr lang="en-US" dirty="0"/>
              <a:t>Best parameter combination</a:t>
            </a:r>
          </a:p>
        </p:txBody>
      </p:sp>
      <p:grpSp>
        <p:nvGrpSpPr>
          <p:cNvPr id="1048" name="Group 1047">
            <a:extLst>
              <a:ext uri="{FF2B5EF4-FFF2-40B4-BE49-F238E27FC236}">
                <a16:creationId xmlns:a16="http://schemas.microsoft.com/office/drawing/2014/main" id="{7274DB17-3DC3-C2DC-E4DD-BA0AA4364FC2}"/>
              </a:ext>
            </a:extLst>
          </p:cNvPr>
          <p:cNvGrpSpPr/>
          <p:nvPr/>
        </p:nvGrpSpPr>
        <p:grpSpPr>
          <a:xfrm>
            <a:off x="8275411" y="2284179"/>
            <a:ext cx="3031465" cy="2927316"/>
            <a:chOff x="3029823" y="2380594"/>
            <a:chExt cx="4002688" cy="3865172"/>
          </a:xfrm>
        </p:grpSpPr>
        <p:pic>
          <p:nvPicPr>
            <p:cNvPr id="1043" name="Picture 1042" descr="A diagram of a diagram showing a slice plot&#10;&#10;AI-generated content may be incorrect.">
              <a:extLst>
                <a:ext uri="{FF2B5EF4-FFF2-40B4-BE49-F238E27FC236}">
                  <a16:creationId xmlns:a16="http://schemas.microsoft.com/office/drawing/2014/main" id="{C69BD43B-5B52-6F0C-E462-C3C661903577}"/>
                </a:ext>
              </a:extLst>
            </p:cNvPr>
            <p:cNvPicPr>
              <a:picLocks noChangeAspect="1"/>
            </p:cNvPicPr>
            <p:nvPr/>
          </p:nvPicPr>
          <p:blipFill>
            <a:blip r:embed="rId8"/>
            <a:srcRect r="76839"/>
            <a:stretch>
              <a:fillRect/>
            </a:stretch>
          </p:blipFill>
          <p:spPr>
            <a:xfrm>
              <a:off x="3029823" y="2438394"/>
              <a:ext cx="1800159" cy="3807372"/>
            </a:xfrm>
            <a:prstGeom prst="rect">
              <a:avLst/>
            </a:prstGeom>
          </p:spPr>
        </p:pic>
        <p:pic>
          <p:nvPicPr>
            <p:cNvPr id="1045" name="Picture 1044" descr="A diagram of a diagram showing a slice plot&#10;&#10;AI-generated content may be incorrect.">
              <a:extLst>
                <a:ext uri="{FF2B5EF4-FFF2-40B4-BE49-F238E27FC236}">
                  <a16:creationId xmlns:a16="http://schemas.microsoft.com/office/drawing/2014/main" id="{9841BA63-2DAA-ED1A-EC49-78909465477D}"/>
                </a:ext>
              </a:extLst>
            </p:cNvPr>
            <p:cNvPicPr>
              <a:picLocks noChangeAspect="1"/>
            </p:cNvPicPr>
            <p:nvPr/>
          </p:nvPicPr>
          <p:blipFill>
            <a:blip r:embed="rId8"/>
            <a:srcRect l="45682" t="9386" r="34865"/>
            <a:stretch>
              <a:fillRect/>
            </a:stretch>
          </p:blipFill>
          <p:spPr>
            <a:xfrm>
              <a:off x="4794032" y="2766840"/>
              <a:ext cx="1511933" cy="3450026"/>
            </a:xfrm>
            <a:prstGeom prst="rect">
              <a:avLst/>
            </a:prstGeom>
          </p:spPr>
        </p:pic>
        <p:pic>
          <p:nvPicPr>
            <p:cNvPr id="1047" name="Picture 1046" descr="A diagram of a diagram showing a slice plot&#10;&#10;AI-generated content may be incorrect.">
              <a:extLst>
                <a:ext uri="{FF2B5EF4-FFF2-40B4-BE49-F238E27FC236}">
                  <a16:creationId xmlns:a16="http://schemas.microsoft.com/office/drawing/2014/main" id="{A7846231-87AC-36AE-DCCB-846CB1A7EF4A}"/>
                </a:ext>
              </a:extLst>
            </p:cNvPr>
            <p:cNvPicPr>
              <a:picLocks noChangeAspect="1"/>
            </p:cNvPicPr>
            <p:nvPr/>
          </p:nvPicPr>
          <p:blipFill>
            <a:blip r:embed="rId8"/>
            <a:srcRect l="90456"/>
            <a:stretch>
              <a:fillRect/>
            </a:stretch>
          </p:blipFill>
          <p:spPr>
            <a:xfrm>
              <a:off x="6290734" y="2380594"/>
              <a:ext cx="741777" cy="3807372"/>
            </a:xfrm>
            <a:prstGeom prst="rect">
              <a:avLst/>
            </a:prstGeom>
          </p:spPr>
        </p:pic>
      </p:grpSp>
      <p:pic>
        <p:nvPicPr>
          <p:cNvPr id="1051" name="Picture 1050" descr="A graph with blue squares&#10;&#10;AI-generated content may be incorrect.">
            <a:extLst>
              <a:ext uri="{FF2B5EF4-FFF2-40B4-BE49-F238E27FC236}">
                <a16:creationId xmlns:a16="http://schemas.microsoft.com/office/drawing/2014/main" id="{3DE66CF2-EFEC-D5DD-646B-97C0F3E5300E}"/>
              </a:ext>
            </a:extLst>
          </p:cNvPr>
          <p:cNvPicPr>
            <a:picLocks noChangeAspect="1"/>
          </p:cNvPicPr>
          <p:nvPr/>
        </p:nvPicPr>
        <p:blipFill>
          <a:blip r:embed="rId9"/>
          <a:stretch>
            <a:fillRect/>
          </a:stretch>
        </p:blipFill>
        <p:spPr>
          <a:xfrm>
            <a:off x="8696876" y="5240411"/>
            <a:ext cx="1883797" cy="1464107"/>
          </a:xfrm>
          <a:prstGeom prst="rect">
            <a:avLst/>
          </a:prstGeom>
        </p:spPr>
      </p:pic>
      <p:sp>
        <p:nvSpPr>
          <p:cNvPr id="3" name="Slide Number Placeholder 2">
            <a:extLst>
              <a:ext uri="{FF2B5EF4-FFF2-40B4-BE49-F238E27FC236}">
                <a16:creationId xmlns:a16="http://schemas.microsoft.com/office/drawing/2014/main" id="{6DA6C59C-D4EE-548C-1BC0-15B45CBE2AEB}"/>
              </a:ext>
            </a:extLst>
          </p:cNvPr>
          <p:cNvSpPr>
            <a:spLocks noGrp="1"/>
          </p:cNvSpPr>
          <p:nvPr>
            <p:ph type="sldNum" sz="quarter" idx="12"/>
          </p:nvPr>
        </p:nvSpPr>
        <p:spPr/>
        <p:txBody>
          <a:bodyPr/>
          <a:lstStyle/>
          <a:p>
            <a:pPr>
              <a:defRPr/>
            </a:pPr>
            <a:fld id="{75F13DEF-92BD-604A-ACD7-BBF50C73AD62}" type="slidenum">
              <a:rPr lang="fr-FR" smtClean="0"/>
              <a:t>7</a:t>
            </a:fld>
            <a:endParaRPr lang="fr-FR"/>
          </a:p>
        </p:txBody>
      </p:sp>
    </p:spTree>
    <p:extLst>
      <p:ext uri="{BB962C8B-B14F-4D97-AF65-F5344CB8AC3E}">
        <p14:creationId xmlns:p14="http://schemas.microsoft.com/office/powerpoint/2010/main" val="748228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F9534-7BBD-399C-8E6E-BF1DC86B2836}"/>
              </a:ext>
            </a:extLst>
          </p:cNvPr>
          <p:cNvSpPr>
            <a:spLocks noGrp="1"/>
          </p:cNvSpPr>
          <p:nvPr>
            <p:ph type="title"/>
          </p:nvPr>
        </p:nvSpPr>
        <p:spPr/>
        <p:txBody>
          <a:bodyPr>
            <a:normAutofit/>
          </a:bodyPr>
          <a:lstStyle/>
          <a:p>
            <a:r>
              <a:rPr lang="en-US" dirty="0"/>
              <a:t>Brilliance</a:t>
            </a:r>
          </a:p>
        </p:txBody>
      </p:sp>
      <p:pic>
        <p:nvPicPr>
          <p:cNvPr id="5" name="Picture 4" descr="A close-up of a graph&#10;&#10;AI-generated content may be incorrect.">
            <a:extLst>
              <a:ext uri="{FF2B5EF4-FFF2-40B4-BE49-F238E27FC236}">
                <a16:creationId xmlns:a16="http://schemas.microsoft.com/office/drawing/2014/main" id="{098477D0-A50E-5647-AF83-C7B5ACEAEE93}"/>
              </a:ext>
            </a:extLst>
          </p:cNvPr>
          <p:cNvPicPr>
            <a:picLocks noChangeAspect="1"/>
          </p:cNvPicPr>
          <p:nvPr/>
        </p:nvPicPr>
        <p:blipFill>
          <a:blip r:embed="rId4"/>
          <a:stretch>
            <a:fillRect/>
          </a:stretch>
        </p:blipFill>
        <p:spPr>
          <a:xfrm>
            <a:off x="5508035" y="1135781"/>
            <a:ext cx="3537176" cy="2507430"/>
          </a:xfrm>
          <a:prstGeom prst="rect">
            <a:avLst/>
          </a:prstGeom>
        </p:spPr>
      </p:pic>
      <p:pic>
        <p:nvPicPr>
          <p:cNvPr id="7" name="Picture 6" descr="A graph of a curve&#10;&#10;AI-generated content may be incorrect.">
            <a:extLst>
              <a:ext uri="{FF2B5EF4-FFF2-40B4-BE49-F238E27FC236}">
                <a16:creationId xmlns:a16="http://schemas.microsoft.com/office/drawing/2014/main" id="{30B36400-D2A1-49B7-8342-9913D90D5288}"/>
              </a:ext>
            </a:extLst>
          </p:cNvPr>
          <p:cNvPicPr>
            <a:picLocks noChangeAspect="1"/>
          </p:cNvPicPr>
          <p:nvPr/>
        </p:nvPicPr>
        <p:blipFill>
          <a:blip r:embed="rId5"/>
          <a:stretch>
            <a:fillRect/>
          </a:stretch>
        </p:blipFill>
        <p:spPr>
          <a:xfrm>
            <a:off x="117353" y="1523990"/>
            <a:ext cx="5335701" cy="3965609"/>
          </a:xfrm>
          <a:prstGeom prst="rect">
            <a:avLst/>
          </a:prstGeom>
        </p:spPr>
      </p:pic>
      <p:pic>
        <p:nvPicPr>
          <p:cNvPr id="9" name="Picture 8" descr="A graph of a graph showing a line graph&#10;&#10;AI-generated content may be incorrect.">
            <a:extLst>
              <a:ext uri="{FF2B5EF4-FFF2-40B4-BE49-F238E27FC236}">
                <a16:creationId xmlns:a16="http://schemas.microsoft.com/office/drawing/2014/main" id="{0425B298-87E4-C491-52F6-F2FB8E1617F6}"/>
              </a:ext>
            </a:extLst>
          </p:cNvPr>
          <p:cNvPicPr>
            <a:picLocks noChangeAspect="1"/>
          </p:cNvPicPr>
          <p:nvPr/>
        </p:nvPicPr>
        <p:blipFill>
          <a:blip r:embed="rId6"/>
          <a:stretch>
            <a:fillRect/>
          </a:stretch>
        </p:blipFill>
        <p:spPr>
          <a:xfrm>
            <a:off x="5453054" y="3643211"/>
            <a:ext cx="3261725" cy="2584334"/>
          </a:xfrm>
          <a:prstGeom prst="rect">
            <a:avLst/>
          </a:prstGeom>
        </p:spPr>
      </p:pic>
      <p:pic>
        <p:nvPicPr>
          <p:cNvPr id="11" name="Picture 10" descr="A screen shot of a graph&#10;&#10;AI-generated content may be incorrect.">
            <a:extLst>
              <a:ext uri="{FF2B5EF4-FFF2-40B4-BE49-F238E27FC236}">
                <a16:creationId xmlns:a16="http://schemas.microsoft.com/office/drawing/2014/main" id="{E0A51A56-A08D-2A90-4C72-49F522E50088}"/>
              </a:ext>
            </a:extLst>
          </p:cNvPr>
          <p:cNvPicPr>
            <a:picLocks noChangeAspect="1"/>
          </p:cNvPicPr>
          <p:nvPr/>
        </p:nvPicPr>
        <p:blipFill>
          <a:blip r:embed="rId7"/>
          <a:stretch>
            <a:fillRect/>
          </a:stretch>
        </p:blipFill>
        <p:spPr>
          <a:xfrm>
            <a:off x="9100192" y="2275520"/>
            <a:ext cx="3040993" cy="2306960"/>
          </a:xfrm>
          <a:prstGeom prst="rect">
            <a:avLst/>
          </a:prstGeom>
        </p:spPr>
      </p:pic>
      <p:pic>
        <p:nvPicPr>
          <p:cNvPr id="4" name="Picture 3">
            <a:extLst>
              <a:ext uri="{FF2B5EF4-FFF2-40B4-BE49-F238E27FC236}">
                <a16:creationId xmlns:a16="http://schemas.microsoft.com/office/drawing/2014/main" id="{A914E79F-70B2-0731-F6C9-EBC85BAE9349}"/>
              </a:ext>
            </a:extLst>
          </p:cNvPr>
          <p:cNvPicPr>
            <a:picLocks noChangeAspect="1"/>
          </p:cNvPicPr>
          <p:nvPr>
            <p:custDataLst>
              <p:tags r:id="rId1"/>
            </p:custDataLst>
          </p:nvPr>
        </p:nvPicPr>
        <p:blipFill>
          <a:blip r:embed="rId8"/>
          <a:stretch>
            <a:fillRect/>
          </a:stretch>
        </p:blipFill>
        <p:spPr>
          <a:xfrm>
            <a:off x="9210154" y="1766760"/>
            <a:ext cx="2865120" cy="298704"/>
          </a:xfrm>
          <a:prstGeom prst="rect">
            <a:avLst/>
          </a:prstGeom>
        </p:spPr>
      </p:pic>
      <p:sp>
        <p:nvSpPr>
          <p:cNvPr id="3" name="Slide Number Placeholder 2">
            <a:extLst>
              <a:ext uri="{FF2B5EF4-FFF2-40B4-BE49-F238E27FC236}">
                <a16:creationId xmlns:a16="http://schemas.microsoft.com/office/drawing/2014/main" id="{E5206E8F-FD30-F245-0088-A96E1DC7EEA4}"/>
              </a:ext>
            </a:extLst>
          </p:cNvPr>
          <p:cNvSpPr>
            <a:spLocks noGrp="1"/>
          </p:cNvSpPr>
          <p:nvPr>
            <p:ph type="sldNum" sz="quarter" idx="12"/>
          </p:nvPr>
        </p:nvSpPr>
        <p:spPr/>
        <p:txBody>
          <a:bodyPr/>
          <a:lstStyle/>
          <a:p>
            <a:pPr>
              <a:defRPr/>
            </a:pPr>
            <a:fld id="{75F13DEF-92BD-604A-ACD7-BBF50C73AD62}" type="slidenum">
              <a:rPr lang="fr-FR" smtClean="0"/>
              <a:t>8</a:t>
            </a:fld>
            <a:endParaRPr lang="fr-FR"/>
          </a:p>
        </p:txBody>
      </p:sp>
    </p:spTree>
    <p:extLst>
      <p:ext uri="{BB962C8B-B14F-4D97-AF65-F5344CB8AC3E}">
        <p14:creationId xmlns:p14="http://schemas.microsoft.com/office/powerpoint/2010/main" val="26070410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 1200"/>
  <p:tag name="ORIGINALHEIGHT" val=" 672"/>
  <p:tag name="ORIGINALWIDTH" val=" 1935"/>
  <p:tag name="OUTPUTTYPE" val="PNG"/>
  <p:tag name="IGUANATEXVERSION" val="162"/>
  <p:tag name="LATEXADDIN" val="\documentclass{article}&#10;\usepackage{amsmath}&#10;\pagestyle{empty}&#10;\begin{document}&#10;&#10;\[&#10;\text{Div\_monitor\_Total\_I} = f \left(&#10;\begin{aligned}&#10;&amp;\text{linxw}, \\&#10;&amp;\text{loutxw}, \\&#10;&amp;\text{linyh}, \\&#10;&amp;\text{loutyh}&#10;\end{aligned}&#10;\right)&#10;\]&#10;&#10;\end{document}&#10;"/>
  <p:tag name="IGUANATEXSIZE" val="20"/>
  <p:tag name="IGUANATEXCURSOR" val="252"/>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 1200"/>
  <p:tag name="ORIGINALHEIGHT" val=" 154"/>
  <p:tag name="ORIGINALWIDTH" val=" 1518"/>
  <p:tag name="OUTPUTTYPE" val="PNG"/>
  <p:tag name="IGUANATEXVERSION" val="162"/>
  <p:tag name="LATEXADDIN" val="\documentclass{article}&#10;\usepackage{amsmath}&#10;\pagestyle{empty}&#10;\begin{document}&#10;&#10;$L_{f}=L^{'}+d_{}\text{sample-analyser}$&#10;&#10;&#10;\end{document}"/>
  <p:tag name="IGUANATEXSIZE" val="20"/>
  <p:tag name="IGUANATEXCURSOR" val="119"/>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 1200"/>
  <p:tag name="ORIGINALHEIGHT" val=" 158"/>
  <p:tag name="ORIGINALWIDTH" val=" 1686"/>
  <p:tag name="OUTPUTTYPE" val="PNG"/>
  <p:tag name="IGUANATEXVERSION" val="162"/>
  <p:tag name="LATEXADDIN" val="\documentclass{article}&#10;\usepackage{amsmath}&#10;\pagestyle{empty}&#10;\begin{document}&#10;&#10;$y_{\text{signal}}=\frac{n_y}{n_\text{total}=128}\cdot \text{tube-lenght}$&#10;&#10;&#10;\end{document}"/>
  <p:tag name="IGUANATEXSIZE" val="20"/>
  <p:tag name="IGUANATEXCURSOR" val="153"/>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 1200"/>
  <p:tag name="ORIGINALHEIGHT" val=" 224"/>
  <p:tag name="ORIGINALWIDTH" val=" 1849"/>
  <p:tag name="OUTPUTTYPE" val="PNG"/>
  <p:tag name="IGUANATEXVERSION" val="162"/>
  <p:tag name="LATEXADDIN" val="\documentclass{article}&#10;\usepackage{amsmath}&#10;\pagestyle{empty}&#10;\begin{document}&#10;&#10;\[&#10;L^{'} = \sqrt{(d_\text{analyser-detector})^2 + y_{\text{signal}}^2}&#10;\]&#10;&#10;\end{document}&#10;"/>
  <p:tag name="IGUANATEXSIZE" val="20"/>
  <p:tag name="IGUANATEXCURSOR" val="171"/>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 1200"/>
  <p:tag name="ORIGINALHEIGHT" val=" 91"/>
  <p:tag name="ORIGINALWIDTH" val=" 304"/>
  <p:tag name="OUTPUTTYPE" val="PNG"/>
  <p:tag name="IGUANATEXVERSION" val="162"/>
  <p:tag name="LATEXADDIN" val="\documentclass{article}&#10;\usepackage{amsmath}&#10;\pagestyle{empty}&#10;\begin{document}&#10;&#10;$y_{\text{signal}}$&#10;&#10;&#10;\end{document}"/>
  <p:tag name="IGUANATEXSIZE" val="20"/>
  <p:tag name="IGUANATEXCURSOR" val="99"/>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 1200"/>
  <p:tag name="ORIGINALHEIGHT" val=" 91"/>
  <p:tag name="ORIGINALWIDTH" val=" 121"/>
  <p:tag name="OUTPUTTYPE" val="PNG"/>
  <p:tag name="IGUANATEXVERSION" val="162"/>
  <p:tag name="LATEXADDIN" val="\documentclass{article}&#10;\usepackage{amsmath}&#10;\pagestyle{empty}&#10;\begin{document}&#10;&#10;$n_y$&#10;&#10;&#10;\end{document}"/>
  <p:tag name="IGUANATEXSIZE" val="20"/>
  <p:tag name="IGUANATEXCURSOR" val="86"/>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 1200"/>
  <p:tag name="ORIGINALHEIGHT" val=" 121"/>
  <p:tag name="ORIGINALWIDTH" val=" 822"/>
  <p:tag name="OUTPUTTYPE" val="PNG"/>
  <p:tag name="IGUANATEXVERSION" val="162"/>
  <p:tag name="LATEXADDIN" val="\documentclass{article}&#10;\usepackage{amsmath}&#10;\pagestyle{empty}&#10;\begin{document}&#10;&#10;$L_{&#10;\text{analyser-detector}}$&#10;&#10;&#10;\end{document}"/>
  <p:tag name="IGUANATEXSIZE" val="20"/>
  <p:tag name="IGUANATEXCURSOR" val="109"/>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 1200"/>
  <p:tag name="ORIGINALHEIGHT" val=" 117"/>
  <p:tag name="ORIGINALWIDTH" val=" 103"/>
  <p:tag name="OUTPUTTYPE" val="PNG"/>
  <p:tag name="IGUANATEXVERSION" val="162"/>
  <p:tag name="LATEXADDIN" val="\documentclass{article}&#10;\usepackage{amsmath}&#10;\pagestyle{empty}&#10;\begin{document}&#10;&#10;$L^{'}$&#10;&#10;&#10;\end{document}"/>
  <p:tag name="IGUANATEXSIZE" val="20"/>
  <p:tag name="IGUANATEXCURSOR" val="86"/>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 1200"/>
  <p:tag name="ORIGINALHEIGHT" val=" 159"/>
  <p:tag name="ORIGINALWIDTH" val=" 1019"/>
  <p:tag name="OUTPUTTYPE" val="PNG"/>
  <p:tag name="IGUANATEXVERSION" val="162"/>
  <p:tag name="LATEXADDIN" val="\documentclass{article}&#10;\usepackage{amsmath}&#10;\pagestyle{empty}&#10;\begin{document}&#10;&#10;&#10;$Q_x=-|\vec{k_f}|\sin{(2\theta)}$&#10;&#10;\end{document}"/>
  <p:tag name="IGUANATEXSIZE" val="20"/>
  <p:tag name="IGUANATEXCURSOR" val="98"/>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 1200"/>
  <p:tag name="ORIGINALHEIGHT" val=" 124"/>
  <p:tag name="ORIGINALWIDTH" val=" 376"/>
  <p:tag name="OUTPUTTYPE" val="PNG"/>
  <p:tag name="IGUANATEXVERSION" val="162"/>
  <p:tag name="LATEXADDIN" val="\documentclass{article}&#10;\usepackage{amsmath}&#10;\pagestyle{empty}&#10;\begin{document}&#10;&#10;$Q_y=0$&#10;&#10;&#10;\end{document}"/>
  <p:tag name="IGUANATEXSIZE" val="20"/>
  <p:tag name="IGUANATEXCURSOR" val="88"/>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 1200"/>
  <p:tag name="ORIGINALHEIGHT" val=" 159"/>
  <p:tag name="ORIGINALWIDTH" val=" 1258"/>
  <p:tag name="OUTPUTTYPE" val="PNG"/>
  <p:tag name="IGUANATEXVERSION" val="162"/>
  <p:tag name="LATEXADDIN" val="\documentclass{article}&#10;\usepackage{amsmath}&#10;\pagestyle{empty}&#10;\begin{document}&#10;&#10;&#10;$Q_z=|\vec{k_i}|-|\vec{k_f}|\cos{(2\theta)}$&#10;&#10;\end{document}"/>
  <p:tag name="IGUANATEXSIZE" val="20"/>
  <p:tag name="IGUANATEXCURSOR" val="123"/>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 1200"/>
  <p:tag name="ORIGINALHEIGHT" val=" 147"/>
  <p:tag name="ORIGINALWIDTH" val=" 1410"/>
  <p:tag name="OUTPUTTYPE" val="PNG"/>
  <p:tag name="IGUANATEXVERSION" val="162"/>
  <p:tag name="LATEXADDIN" val="\documentclass{article}&#10;\usepackage{amsmath}&#10;\pagestyle{empty}&#10;\begin{document}&#10;&#10;$\Phi_{\text{sample}}=2.16\cdot 10^7 \frac{n}{sec\cdot cm^2}$&#10;&#10;&#10;\end{document}"/>
  <p:tag name="IGUANATEXSIZE" val="20"/>
  <p:tag name="IGUANATEXCURSOR" val="86"/>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 1200"/>
  <p:tag name="ORIGINALHEIGHT" val=" 194"/>
  <p:tag name="ORIGINALWIDTH" val=" 1050"/>
  <p:tag name="OUTPUTTYPE" val="PNG"/>
  <p:tag name="IGUANATEXVERSION" val="162"/>
  <p:tag name="LATEXADDIN" val="\documentclass{article}&#10;\usepackage{amsmath}&#10;\pagestyle{empty}&#10;\begin{document}&#10;&#10;$\theta^{'}=\arctan({\frac{d_{\text{tube}}/2}{L_f}})$&#10;&#10;&#10;\end{document}"/>
  <p:tag name="IGUANATEXSIZE" val="20"/>
  <p:tag name="IGUANATEXCURSOR" val="133"/>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 1200"/>
  <p:tag name="ORIGINALHEIGHT" val=" 373"/>
  <p:tag name="ORIGINALWIDTH" val=" 2370"/>
  <p:tag name="OUTPUTTYPE" val="PNG"/>
  <p:tag name="IGUANATEXVERSION" val="162"/>
  <p:tag name="LATEXADDIN" val="&#10;\documentclass{article}&#10;\usepackage{amsmath}&#10;\pagestyle{empty}&#10;\begin{document}&#10;&#10;\[&#10;2\theta_{\text{corrected}} = &#10;\begin{cases}&#10;  2\theta_{\text{center}} + \theta' &amp; \text{tube\_index = 0} \\&#10;  2\theta_{\text{center}} - \theta' &amp; \text{tube\_index = 1}&#10;\end{cases}&#10;\]&#10;&#10;&#10;&#10;\end{document}"/>
  <p:tag name="IGUANATEXSIZE" val="20"/>
  <p:tag name="IGUANATEXCURSOR" val="286"/>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 1200"/>
  <p:tag name="ORIGINALHEIGHT" val=" 159"/>
  <p:tag name="ORIGINALWIDTH" val=" 1957"/>
  <p:tag name="OUTPUTTYPE" val="PNG"/>
  <p:tag name="IGUANATEXVERSION" val="162"/>
  <p:tag name="LATEXADDIN" val="\documentclass{article}&#10;\usepackage{amsmath}&#10;\pagestyle{empty}&#10;\begin{document}&#10;&#10;&#10;$&#10;Q^2=|\vec{k_i}|^2+ |\vec{k_f}|^2 -2|\vec{k_i}| |\vec{k_f}| \cos{(2\theta)}&#10;$&#10;&#10;&#10;\end{document}"/>
  <p:tag name="IGUANATEXSIZE" val="20"/>
  <p:tag name="IGUANATEXCURSOR" val="130"/>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 1200"/>
  <p:tag name="ORIGINALHEIGHT" val=" 153"/>
  <p:tag name="ORIGINALWIDTH" val=" 1152"/>
  <p:tag name="OUTPUTTYPE" val="PNG"/>
  <p:tag name="IGUANATEXVERSION" val="162"/>
  <p:tag name="LATEXADDIN" val="\documentclass{article}&#10;\usepackage{amsmath}&#10;\pagestyle{empty}&#10;\begin{document}&#10;&#10;$\Delta E (h) = \frac{4c}{a}|\sin{(\frac{h\pi}{2})}|$&#10;&#10;&#10;\end{document}"/>
  <p:tag name="IGUANATEXSIZE" val="20"/>
  <p:tag name="IGUANATEXCURSOR" val="129"/>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 1200"/>
  <p:tag name="ORIGINALHEIGHT" val=" 305"/>
  <p:tag name="ORIGINALWIDTH" val=" 1456"/>
  <p:tag name="OUTPUTTYPE" val="PNG"/>
  <p:tag name="IGUANATEXVERSION" val="162"/>
  <p:tag name="LATEXADDIN" val="\documentclass{article}&#10;\usepackage{amsmath}&#10;\pagestyle{empty}&#10;\begin{document}&#10;&#10;\[&#10;B = \int_{|r-\mu| \ge n\sigma} I_{\mathrm{bg,raw}}(r)\, dr&#10;\]&#10;&#10;\end{document}"/>
  <p:tag name="IGUANATEXSIZE" val="20"/>
  <p:tag name="IGUANATEXCURSOR" val="161"/>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 1200"/>
  <p:tag name="ORIGINALHEIGHT" val=" 91"/>
  <p:tag name="ORIGINALWIDTH" val=" 304"/>
  <p:tag name="OUTPUTTYPE" val="PNG"/>
  <p:tag name="IGUANATEXVERSION" val="162"/>
  <p:tag name="LATEXADDIN" val="\documentclass{article}&#10;\usepackage{amsmath}&#10;\pagestyle{empty}&#10;\begin{document}&#10;&#10;$y_{\text{signal}}$&#10;&#10;&#10;\end{document}"/>
  <p:tag name="IGUANATEXSIZE" val="20"/>
  <p:tag name="IGUANATEXCURSOR" val="99"/>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 1200"/>
  <p:tag name="ORIGINALHEIGHT" val=" 91"/>
  <p:tag name="ORIGINALWIDTH" val=" 121"/>
  <p:tag name="OUTPUTTYPE" val="PNG"/>
  <p:tag name="IGUANATEXVERSION" val="162"/>
  <p:tag name="LATEXADDIN" val="\documentclass{article}&#10;\usepackage{amsmath}&#10;\pagestyle{empty}&#10;\begin{document}&#10;&#10;$n_y$&#10;&#10;&#10;\end{document}"/>
  <p:tag name="IGUANATEXSIZE" val="20"/>
  <p:tag name="IGUANATEXCURSOR" val="86"/>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 1200"/>
  <p:tag name="ORIGINALHEIGHT" val=" 117"/>
  <p:tag name="ORIGINALWIDTH" val=" 103"/>
  <p:tag name="OUTPUTTYPE" val="PNG"/>
  <p:tag name="IGUANATEXVERSION" val="162"/>
  <p:tag name="LATEXADDIN" val="\documentclass{article}&#10;\usepackage{amsmath}&#10;\pagestyle{empty}&#10;\begin{document}&#10;&#10;$L^{'}$&#10;&#10;&#10;\end{document}"/>
  <p:tag name="IGUANATEXSIZE" val="20"/>
  <p:tag name="IGUANATEXCURSOR" val="86"/>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 1200"/>
  <p:tag name="ORIGINALHEIGHT" val=" 147"/>
  <p:tag name="ORIGINALWIDTH" val=" 1431"/>
  <p:tag name="OUTPUTTYPE" val="PNG"/>
  <p:tag name="IGUANATEXVERSION" val="162"/>
  <p:tag name="LATEXADDIN" val="\documentclass{article}&#10;\usepackage{amsmath}&#10;\pagestyle{empty}&#10;\begin{document}&#10;&#10;$\Phi_{\text{sample}}=1,03\cdot 10^7 \frac{n}{sec\cdot cm^2}$&#10;&#10;&#10;\end{document}"/>
  <p:tag name="IGUANATEXSIZE" val="20"/>
  <p:tag name="IGUANATEXCURSOR" val="107"/>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 1200"/>
  <p:tag name="ORIGINALHEIGHT" val=" 147"/>
  <p:tag name="ORIGINALWIDTH" val=" 1368"/>
  <p:tag name="OUTPUTTYPE" val="PNG"/>
  <p:tag name="IGUANATEXVERSION" val="162"/>
  <p:tag name="LATEXADDIN" val="\documentclass{article}&#10;\usepackage{amsmath}&#10;\pagestyle{empty}&#10;\begin{document}&#10;&#10;$\Phi_{\text{sample}}=1,9\cdot 10^7 \frac{n}{sec\cdot cm^2}$&#10;&#10;&#10;\end{document}"/>
  <p:tag name="IGUANATEXSIZE" val="20"/>
  <p:tag name="IGUANATEXCURSOR" val="106"/>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 1200"/>
  <p:tag name="ORIGINALHEIGHT" val=" 373"/>
  <p:tag name="ORIGINALWIDTH" val=" 4451"/>
  <p:tag name="OUTPUTTYPE" val="PNG"/>
  <p:tag name="IGUANATEXVERSION" val="162"/>
  <p:tag name="LATEXADDIN" val="\documentclass{article}&#10;\usepackage{amsmath}&#10;\pagestyle{empty}&#10;\begin{document}&#10;&#10;\[&#10;\Delta E^2 = 4 \left( E_i^2 \left( \left( \frac{\Delta t_i}{t} \right)^2 + \left( \frac{\Delta L}{L} \right)^2 \right) + E_f^2 \left( \left( \frac{\Delta t_f}{t} \right)^2 + \left( \frac{\Delta d}{d} \right)^2 + \left( \cot \theta \, \Delta \theta \right)^2 \right) \right)&#10;\]&#10;&#10;\end{document}&#10;"/>
  <p:tag name="IGUANATEXSIZE" val="20"/>
  <p:tag name="IGUANATEXCURSOR" val="377"/>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 1200"/>
  <p:tag name="ORIGINALHEIGHT" val=" 137"/>
  <p:tag name="ORIGINALWIDTH" val=" 1924"/>
  <p:tag name="OUTPUTTYPE" val="PNG"/>
  <p:tag name="IGUANATEXVERSION" val="162"/>
  <p:tag name="LATEXADDIN" val="\documentclass{article}&#10;\usepackage{amsmath}&#10;\pagestyle{empty}&#10;\begin{document}&#10;&#10;$TOF = t_i+t_f = \frac{m_n}{2 \pi \hbar}(\lambda_iL_i+\lambda_f L_f)$&#10;&#10;&#10;\end{document}"/>
  <p:tag name="IGUANATEXSIZE" val="20"/>
  <p:tag name="IGUANATEXCURSOR" val="147"/>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 1200"/>
  <p:tag name="ORIGINALHEIGHT" val=" 217"/>
  <p:tag name="ORIGINALWIDTH" val=" 1137"/>
  <p:tag name="OUTPUTTYPE" val="PNG"/>
  <p:tag name="IGUANATEXVERSION" val="162"/>
  <p:tag name="LATEXADDIN" val="\documentclass{article}&#10;\usepackage{amsmath}&#10;\pagestyle{empty}&#10;\begin{document}&#10;&#10;&#10;$hw =\frac{2\pi^2 \hbar^2}{m_n}(\frac{1}{\lambda_{i}^{2}}-\frac{1}{\lambda_{f}^{2}})$&#10;&#10;\end{document}"/>
  <p:tag name="IGUANATEXSIZE" val="20"/>
  <p:tag name="IGUANATEXCURSOR" val="165"/>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 1200"/>
  <p:tag name="ORIGINALHEIGHT" val=" 123"/>
  <p:tag name="ORIGINALWIDTH" val=" 747"/>
  <p:tag name="OUTPUTTYPE" val="PNG"/>
  <p:tag name="IGUANATEXVERSION" val="162"/>
  <p:tag name="LATEXADDIN" val="\documentclass{article}&#10;\usepackage{amsmath}&#10;\pagestyle{empty}&#10;\begin{document}&#10;&#10;$d_{&#10;\text{sample-analyser}}$&#10;&#10;&#10;\end{document}"/>
  <p:tag name="IGUANATEXSIZE" val="20"/>
  <p:tag name="IGUANATEXCURSOR" val="83"/>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 1200"/>
  <p:tag name="ORIGINALHEIGHT" val=" 291"/>
  <p:tag name="ORIGINALWIDTH" val=" 1079"/>
  <p:tag name="OUTPUTTYPE" val="PNG"/>
  <p:tag name="IGUANATEXVERSION" val="162"/>
  <p:tag name="LATEXADDIN" val="\documentclass{article}&#10;\usepackage{amsmath}&#10;\pagestyle{empty}&#10;\begin{document}&#10;&#10;\[&#10;L^{\prime} = \frac{L_{\text{analyser\_sample}}}{\sin(2\theta_{\text{analyser}})}&#10;\]&#10;&#10;\end{document}&#10;"/>
  <p:tag name="IGUANATEXSIZE" val="20"/>
  <p:tag name="IGUANATEXCURSOR" val="184"/>
  <p:tag name="TRANSPARENCY" val="True"/>
  <p:tag name="CHOOSECOLOR" val="False"/>
  <p:tag name="COLORHEX" val="000000"/>
  <p:tag name="LATEXENGINEID" val="0"/>
  <p:tag name="TEMPFOLDER" val="/Users/kyriakoskarios/Library/Containers/com.microsoft.Powerpoint/Data/tmp/TemporaryItems/"/>
  <p:tag name="LATEXFORMHEIGHT" val=" 426.65"/>
  <p:tag name="LATEXFORMWIDTH" val=" 513.35"/>
  <p:tag name="LATEXFORMWRAP" val="True"/>
  <p:tag name="BITMAPVECTOR" val="0"/>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ICONE_presentation (2)</Template>
  <TotalTime>36387</TotalTime>
  <Words>4054</Words>
  <Application>Microsoft Macintosh PowerPoint</Application>
  <PresentationFormat>Widescreen</PresentationFormat>
  <Paragraphs>542</Paragraphs>
  <Slides>43</Slides>
  <Notes>35</Notes>
  <HiddenSlides>4</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Aptos</vt:lpstr>
      <vt:lpstr>Arial</vt:lpstr>
      <vt:lpstr>Calibri</vt:lpstr>
      <vt:lpstr>Cambria Math</vt:lpstr>
      <vt:lpstr>Symbol</vt:lpstr>
      <vt:lpstr>Times New Roman</vt:lpstr>
      <vt:lpstr>Times Roman</vt:lpstr>
      <vt:lpstr>Wingdings</vt:lpstr>
      <vt:lpstr>Thème Office</vt:lpstr>
      <vt:lpstr>PowerPoint Presentation</vt:lpstr>
      <vt:lpstr>ICONE : Innovative COmpacte NEutrons facility</vt:lpstr>
      <vt:lpstr>ICONE : Innovative COmpacte NEutrons facility</vt:lpstr>
      <vt:lpstr>Indirect geometry TOF spectrometers</vt:lpstr>
      <vt:lpstr>Instrument Design</vt:lpstr>
      <vt:lpstr>Accessible Q-ΔΕ region</vt:lpstr>
      <vt:lpstr>PowerPoint Presentation</vt:lpstr>
      <vt:lpstr>Guide parameter optimization</vt:lpstr>
      <vt:lpstr>Brilliance</vt:lpstr>
      <vt:lpstr>Divergence slits</vt:lpstr>
      <vt:lpstr>Chopper cascade - full digital twin  </vt:lpstr>
      <vt:lpstr>Choppers cascade – 1st configuration , 400μs pulse   </vt:lpstr>
      <vt:lpstr> Resolution degradation</vt:lpstr>
      <vt:lpstr>Choppers cascade – 2nd  configuration , 800μs pulse   </vt:lpstr>
      <vt:lpstr>Energy resolution of an indirect geometry TOF instrument</vt:lpstr>
      <vt:lpstr>Energy resolution – methodology</vt:lpstr>
      <vt:lpstr>Energy resolution – 1st chopper configuration</vt:lpstr>
      <vt:lpstr>Energy resolution – 2nd  chopper configuration</vt:lpstr>
      <vt:lpstr>Energy resolution – Q dependence</vt:lpstr>
      <vt:lpstr>Q resolution</vt:lpstr>
      <vt:lpstr>NACALF powder sample</vt:lpstr>
      <vt:lpstr>NACALF powder sample</vt:lpstr>
      <vt:lpstr>Neutron Filters - Discard the second harmonic</vt:lpstr>
      <vt:lpstr>Neutron Filters: Beryllium or Graphite </vt:lpstr>
      <vt:lpstr>Neutron Filters: Super-mirror</vt:lpstr>
      <vt:lpstr>Neutron Filters : Transmission</vt:lpstr>
      <vt:lpstr>Data treatment : Energy transfer</vt:lpstr>
      <vt:lpstr>Data treatment: Momentum transfer</vt:lpstr>
      <vt:lpstr>Data treatment: Inelastic powder sample</vt:lpstr>
      <vt:lpstr>Single crystal </vt:lpstr>
      <vt:lpstr>Data treatment :Single crystal – Phonon_simple</vt:lpstr>
      <vt:lpstr>Performance comparisons</vt:lpstr>
      <vt:lpstr>Accessible S(q,hw) region </vt:lpstr>
      <vt:lpstr>Comparison with simulations of BIFROST@ESS</vt:lpstr>
      <vt:lpstr>Comparison with experimental measurements CAMEA@PSI</vt:lpstr>
      <vt:lpstr>Comparison with experimental measurements IN8@ILL</vt:lpstr>
      <vt:lpstr>Calibration</vt:lpstr>
      <vt:lpstr>Comparison with experimental measurements</vt:lpstr>
      <vt:lpstr>Signal to background ratio</vt:lpstr>
      <vt:lpstr>Background quantification</vt:lpstr>
      <vt:lpstr>How much each component contributes to the background</vt:lpstr>
      <vt:lpstr>Thank you for your attention</vt:lpstr>
      <vt:lpstr>PowerPoint Presentation</vt:lpstr>
    </vt:vector>
  </TitlesOfParts>
  <Company>CEA Saclay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CAVROIS-DESMIER Marie-Astrid</dc:creator>
  <cp:lastModifiedBy>Kyriakos Karyos</cp:lastModifiedBy>
  <cp:revision>136</cp:revision>
  <dcterms:created xsi:type="dcterms:W3CDTF">2024-10-15T13:43:34Z</dcterms:created>
  <dcterms:modified xsi:type="dcterms:W3CDTF">2026-04-14T11:44:58Z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0x010100108A61D7BE634F76874FDC084DD0BD15003108327B30302E4ABAEECDC5550BD90D</vt:lpwstr>
  </property>
  <property fmtid="{D5CDD505-2E9C-101B-9397-08002B2CF9AE}" pid="3" name="CollabXmlContent">
    <vt:lpwstr>&lt;CollabItems&gt;_x000d_
  &lt;CollabItem&gt;_x000d_
    &lt;FileLeafRef&gt;ICONE_présentation_avec-logos.pptx&lt;/FileLeafRef&gt;_x000d_
    &lt;Title&gt;Présentation PowerPoint&lt;/Title&gt;_x000d_
    &lt;ContentType&gt;Document travail&lt;/ContentType&gt;_x000d_
    &lt;Created&gt;15/10/2024&lt;/Created&gt;_x000d_
    &lt;Author&gt;Marie-Astrid CARV</vt:lpwstr>
  </property>
  <property fmtid="{D5CDD505-2E9C-101B-9397-08002B2CF9AE}" pid="4" name="IsCollabDocument">
    <vt:bool>true</vt:bool>
  </property>
</Properties>
</file>