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3.xml.rels" ContentType="application/vnd.openxmlformats-package.relationships+xml"/>
  <Override PartName="/ppt/slideLayouts/_rels/slideLayout36.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9.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3.jpeg" ContentType="image/jpeg"/>
  <Override PartName="/ppt/media/image12.jpeg" ContentType="image/jpeg"/>
  <Override PartName="/ppt/media/image15.jpeg" ContentType="image/jpeg"/>
  <Override PartName="/ppt/media/image16.jpeg" ContentType="image/jpeg"/>
  <Override PartName="/ppt/media/image14.jpeg" ContentType="image/jpeg"/>
  <Override PartName="/ppt/media/image7.png" ContentType="image/png"/>
  <Override PartName="/ppt/media/image1.png" ContentType="image/png"/>
  <Override PartName="/ppt/media/image3.png" ContentType="image/png"/>
  <Override PartName="/ppt/media/image4.png" ContentType="image/png"/>
  <Override PartName="/ppt/media/image6.png" ContentType="image/png"/>
  <Override PartName="/ppt/media/image5.png" ContentType="image/png"/>
  <Override PartName="/ppt/media/image8.png" ContentType="image/png"/>
  <Override PartName="/ppt/media/image9.png" ContentType="image/png"/>
  <Override PartName="/ppt/media/image11.png" ContentType="image/png"/>
  <Override PartName="/ppt/media/image10.png" ContentType="image/png"/>
  <Override PartName="/ppt/media/image2.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8.png" ContentType="image/png"/>
  <Override PartName="/ppt/media/image31.png" ContentType="image/png"/>
  <Override PartName="/ppt/media/image32.png" ContentType="image/png"/>
  <Override PartName="/ppt/media/image27.png" ContentType="image/png"/>
  <Override PartName="/ppt/media/image33.png" ContentType="image/png"/>
  <Override PartName="/ppt/media/image26.png" ContentType="image/png"/>
  <Override PartName="/ppt/media/image29.png" ContentType="image/png"/>
  <Override PartName="/ppt/media/image30.png" ContentType="image/png"/>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7.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_rels/.rels" ContentType="application/vnd.openxmlformats-package.relationships+xml"/>
  <Override PartName="/customXml/itemProps3.xml" ContentType="application/vnd.openxmlformats-officedocument.customXmlProperties+xml"/>
  <Override PartName="/customXml/_rels/item2.xml.rels" ContentType="application/vnd.openxmlformats-package.relationships+xml"/>
  <Override PartName="/customXml/_rels/item1.xml.rels" ContentType="application/vnd.openxmlformats-package.relationships+xml"/>
  <Override PartName="/customXml/_rels/item3.xml.rels" ContentType="application/vnd.openxmlformats-package.relationships+xml"/>
  <Override PartName="/customXml/item3.xml" ContentType="application/xml"/>
  <Override PartName="/customXml/itemProps2.xml" ContentType="application/vnd.openxmlformats-officedocument.customXmlProperties+xml"/>
  <Override PartName="/customXml/item1.xml" ContentType="application/xml"/>
  <Override PartName="/customXml/item2.xml" ContentType="application/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150"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51"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52"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53"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54"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9D4B3A95-6889-4AE9-8415-2566E383F18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717480" y="1162080"/>
            <a:ext cx="5574240" cy="3135960"/>
          </a:xfrm>
          <a:prstGeom prst="rect">
            <a:avLst/>
          </a:prstGeom>
        </p:spPr>
      </p:sp>
      <p:sp>
        <p:nvSpPr>
          <p:cNvPr id="318"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a:t>
            </a:r>
            <a:r>
              <a:rPr b="0" lang="en-US" sz="2000" spc="-1" strike="noStrike">
                <a:latin typeface="Arial"/>
              </a:rPr>
              <a:t>2 BOL baseline but complicated </a:t>
            </a:r>
            <a:r>
              <a:rPr b="0" lang="en-US" sz="2000" spc="-1" strike="noStrike">
                <a:latin typeface="Arial"/>
              </a:rPr>
              <a:t>by ortho/para catalyst </a:t>
            </a:r>
            <a:r>
              <a:rPr b="0" lang="en-US" sz="2000" spc="-1" strike="noStrike">
                <a:latin typeface="Arial"/>
              </a:rPr>
              <a:t>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19"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C20B0446-97C2-4885-9CDB-06FA4CA632C5}"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717480" y="1162080"/>
            <a:ext cx="5574240" cy="3135960"/>
          </a:xfrm>
          <a:prstGeom prst="rect">
            <a:avLst/>
          </a:prstGeom>
        </p:spPr>
      </p:sp>
      <p:sp>
        <p:nvSpPr>
          <p:cNvPr id="321"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a:t>
            </a:r>
            <a:r>
              <a:rPr b="0" lang="en-US" sz="2000" spc="-1" strike="noStrike">
                <a:latin typeface="Arial"/>
              </a:rPr>
              <a:t>be </a:t>
            </a:r>
            <a:r>
              <a:rPr b="0" lang="en-US" sz="2000" spc="-1" strike="noStrike">
                <a:latin typeface="Arial"/>
              </a:rPr>
              <a:t>good </a:t>
            </a:r>
            <a:r>
              <a:rPr b="0" lang="en-US" sz="2000" spc="-1" strike="noStrike">
                <a:latin typeface="Arial"/>
              </a:rPr>
              <a:t>to also </a:t>
            </a:r>
            <a:r>
              <a:rPr b="0" lang="en-US" sz="2000" spc="-1" strike="noStrike">
                <a:latin typeface="Arial"/>
              </a:rPr>
              <a:t>include </a:t>
            </a:r>
            <a:r>
              <a:rPr b="0" lang="en-US" sz="2000" spc="-1" strike="noStrike">
                <a:latin typeface="Arial"/>
              </a:rPr>
              <a:t>IRP-2 </a:t>
            </a:r>
            <a:r>
              <a:rPr b="0" lang="en-US" sz="2000" spc="-1" strike="noStrike">
                <a:latin typeface="Arial"/>
              </a:rPr>
              <a:t>BOL </a:t>
            </a:r>
            <a:r>
              <a:rPr b="0" lang="en-US" sz="2000" spc="-1" strike="noStrike">
                <a:latin typeface="Arial"/>
              </a:rPr>
              <a:t>baselin</a:t>
            </a:r>
            <a:r>
              <a:rPr b="0" lang="en-US" sz="2000" spc="-1" strike="noStrike">
                <a:latin typeface="Arial"/>
              </a:rPr>
              <a:t>e but </a:t>
            </a:r>
            <a:r>
              <a:rPr b="0" lang="en-US" sz="2000" spc="-1" strike="noStrike">
                <a:latin typeface="Arial"/>
              </a:rPr>
              <a:t>compli</a:t>
            </a:r>
            <a:r>
              <a:rPr b="0" lang="en-US" sz="2000" spc="-1" strike="noStrike">
                <a:latin typeface="Arial"/>
              </a:rPr>
              <a:t>cated </a:t>
            </a:r>
            <a:r>
              <a:rPr b="0" lang="en-US" sz="2000" spc="-1" strike="noStrike">
                <a:latin typeface="Arial"/>
              </a:rPr>
              <a:t>by </a:t>
            </a:r>
            <a:r>
              <a:rPr b="0" lang="en-US" sz="2000" spc="-1" strike="noStrike">
                <a:latin typeface="Arial"/>
              </a:rPr>
              <a:t>ortho/p</a:t>
            </a:r>
            <a:r>
              <a:rPr b="0" lang="en-US" sz="2000" spc="-1" strike="noStrike">
                <a:latin typeface="Arial"/>
              </a:rPr>
              <a:t>ara </a:t>
            </a:r>
            <a:r>
              <a:rPr b="0" lang="en-US" sz="2000" spc="-1" strike="noStrike">
                <a:latin typeface="Arial"/>
              </a:rPr>
              <a:t>catalys</a:t>
            </a:r>
            <a:r>
              <a:rPr b="0" lang="en-US" sz="2000" spc="-1" strike="noStrike">
                <a:latin typeface="Arial"/>
              </a:rPr>
              <a:t>t </a:t>
            </a:r>
            <a:r>
              <a:rPr b="0" lang="en-US" sz="2000" spc="-1" strike="noStrike">
                <a:latin typeface="Arial"/>
              </a:rPr>
              <a:t>introdu</a:t>
            </a:r>
            <a:r>
              <a:rPr b="0" lang="en-US" sz="2000" spc="-1" strike="noStrike">
                <a:latin typeface="Arial"/>
              </a:rPr>
              <a:t>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22"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54CB47A3-425D-4FA0-A860-F9660C890600}"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717480" y="1162080"/>
            <a:ext cx="5574240" cy="3135960"/>
          </a:xfrm>
          <a:prstGeom prst="rect">
            <a:avLst/>
          </a:prstGeom>
        </p:spPr>
      </p:sp>
      <p:sp>
        <p:nvSpPr>
          <p:cNvPr id="324"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a:t>
            </a:r>
            <a:r>
              <a:rPr b="0" lang="en-US" sz="2000" spc="-1" strike="noStrike">
                <a:latin typeface="Arial"/>
              </a:rPr>
              <a:t>2 BOL baseline but complicated </a:t>
            </a:r>
            <a:r>
              <a:rPr b="0" lang="en-US" sz="2000" spc="-1" strike="noStrike">
                <a:latin typeface="Arial"/>
              </a:rPr>
              <a:t>by ortho/para catalyst </a:t>
            </a:r>
            <a:r>
              <a:rPr b="0" lang="en-US" sz="2000" spc="-1" strike="noStrike">
                <a:latin typeface="Arial"/>
              </a:rPr>
              <a:t>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25"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FA1B68BE-787D-49AE-A008-7DC06C023A0D}"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717480" y="1162080"/>
            <a:ext cx="5574240" cy="3135960"/>
          </a:xfrm>
          <a:prstGeom prst="rect">
            <a:avLst/>
          </a:prstGeom>
        </p:spPr>
      </p:sp>
      <p:sp>
        <p:nvSpPr>
          <p:cNvPr id="327"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IRP-2 BOL baseline but complicated by ortho/para catalyst 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28"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5C7BFF42-ABC1-4509-8AA0-04197CBADC9B}"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717480" y="1162080"/>
            <a:ext cx="5574240" cy="3135960"/>
          </a:xfrm>
          <a:prstGeom prst="rect">
            <a:avLst/>
          </a:prstGeom>
        </p:spPr>
      </p:sp>
      <p:sp>
        <p:nvSpPr>
          <p:cNvPr id="330"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a:t>
            </a:r>
            <a:r>
              <a:rPr b="0" lang="en-US" sz="2000" spc="-1" strike="noStrike">
                <a:latin typeface="Arial"/>
              </a:rPr>
              <a:t>2 BOL baseline but complicated </a:t>
            </a:r>
            <a:r>
              <a:rPr b="0" lang="en-US" sz="2000" spc="-1" strike="noStrike">
                <a:latin typeface="Arial"/>
              </a:rPr>
              <a:t>by ortho/para catalyst </a:t>
            </a:r>
            <a:r>
              <a:rPr b="0" lang="en-US" sz="2000" spc="-1" strike="noStrike">
                <a:latin typeface="Arial"/>
              </a:rPr>
              <a:t>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31"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CD07CE74-18CC-4C6B-8191-E845497B3E45}"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717480" y="1162080"/>
            <a:ext cx="5574240" cy="3135960"/>
          </a:xfrm>
          <a:prstGeom prst="rect">
            <a:avLst/>
          </a:prstGeom>
        </p:spPr>
      </p:sp>
      <p:sp>
        <p:nvSpPr>
          <p:cNvPr id="333"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IRP-2 BOL baseline but complicated by ortho/para catalyst 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34"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3AB10BF-46E3-421D-AA92-604BEB7E1C46}"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717480" y="1162080"/>
            <a:ext cx="5574240" cy="3135960"/>
          </a:xfrm>
          <a:prstGeom prst="rect">
            <a:avLst/>
          </a:prstGeom>
        </p:spPr>
      </p:sp>
      <p:sp>
        <p:nvSpPr>
          <p:cNvPr id="336"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IRP-2 BOL baseline but complicated by ortho/para catalyst 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37"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07BDFF2F-D7A4-41C3-898A-E5B5F6841F97}"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717480" y="1162080"/>
            <a:ext cx="5574240" cy="3135960"/>
          </a:xfrm>
          <a:prstGeom prst="rect">
            <a:avLst/>
          </a:prstGeom>
        </p:spPr>
      </p:sp>
      <p:sp>
        <p:nvSpPr>
          <p:cNvPr id="339"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latin typeface="Arial"/>
              </a:rPr>
              <a:t>Would be good to also include IRP-2 BOL baseline but complicated by ortho/para catalyst introduction</a:t>
            </a: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a:p>
            <a:pPr marL="216000" indent="-215280">
              <a:lnSpc>
                <a:spcPct val="100000"/>
              </a:lnSpc>
              <a:tabLst>
                <a:tab algn="l" pos="0"/>
              </a:tabLst>
            </a:pPr>
            <a:endParaRPr b="0" lang="en-US" sz="2000" spc="-1" strike="noStrike">
              <a:latin typeface="Arial"/>
            </a:endParaRPr>
          </a:p>
        </p:txBody>
      </p:sp>
      <p:sp>
        <p:nvSpPr>
          <p:cNvPr id="340"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BD32CAB9-9D91-48EB-9D89-2F2D81586DAD}"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701640" y="4415040"/>
            <a:ext cx="5598720" cy="417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oAutofit/>
          </a:bodyPr>
          <a:p>
            <a:pPr marL="216000" indent="-20736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 </a:t>
            </a:r>
            <a:r>
              <a:rPr b="0" lang="en-US" sz="1200" spc="-1" strike="noStrike">
                <a:solidFill>
                  <a:srgbClr val="000000"/>
                </a:solidFill>
                <a:latin typeface="Times New Roman"/>
                <a:ea typeface="WenQuanYi Zen Hei"/>
              </a:rPr>
              <a:t>In building the MDF at SNS, we do not have to focus on </a:t>
            </a:r>
            <a:r>
              <a:rPr b="0" lang="en-US" sz="1200" spc="-1" strike="noStrike">
                <a:solidFill>
                  <a:srgbClr val="000000"/>
                </a:solidFill>
                <a:latin typeface="Times New Roman"/>
                <a:ea typeface="WenQuanYi Zen Hei"/>
              </a:rPr>
              <a:t>flux as much as we would on a stand-alone facility:</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SNS doesn't need another beamline - this is for source </a:t>
            </a:r>
            <a:r>
              <a:rPr b="0" lang="en-US" sz="1200" spc="-1" strike="noStrike">
                <a:solidFill>
                  <a:srgbClr val="000000"/>
                </a:solidFill>
                <a:latin typeface="Times New Roman"/>
                <a:ea typeface="WenQuanYi Zen Hei"/>
              </a:rPr>
              <a:t>technology demonstration - dedicated, single-use </a:t>
            </a:r>
            <a:r>
              <a:rPr b="0" lang="en-US" sz="1200" spc="-1" strike="noStrike">
                <a:solidFill>
                  <a:srgbClr val="000000"/>
                </a:solidFill>
                <a:latin typeface="Times New Roman"/>
                <a:ea typeface="WenQuanYi Zen Hei"/>
              </a:rPr>
              <a:t>optimization</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A small source would never begin to compete on </a:t>
            </a:r>
            <a:r>
              <a:rPr b="0" lang="en-US" sz="1200" spc="-1" strike="noStrike">
                <a:solidFill>
                  <a:srgbClr val="000000"/>
                </a:solidFill>
                <a:latin typeface="Times New Roman"/>
                <a:ea typeface="WenQuanYi Zen Hei"/>
              </a:rPr>
              <a:t>flux; just don't worry about it</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Prototypical nature is more important than flux </a:t>
            </a:r>
            <a:r>
              <a:rPr b="0" lang="en-US" sz="1200" spc="-1" strike="noStrike">
                <a:solidFill>
                  <a:srgbClr val="000000"/>
                </a:solidFill>
                <a:latin typeface="Times New Roman"/>
                <a:ea typeface="WenQuanYi Zen Hei"/>
              </a:rPr>
              <a:t>anyway</a:t>
            </a:r>
            <a:endParaRPr b="0" lang="en-US" sz="1200" spc="-1" strike="noStrike">
              <a:latin typeface="Arial"/>
            </a:endParaRPr>
          </a:p>
          <a:p>
            <a:pPr marL="739440" indent="-260640">
              <a:lnSpc>
                <a:spcPct val="100000"/>
              </a:lnSpc>
              <a:spcBef>
                <a:spcPts val="448"/>
              </a:spcBef>
              <a:tabLst>
                <a:tab algn="l" pos="0"/>
              </a:tabLst>
            </a:pPr>
            <a:endParaRPr b="0" lang="en-U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701640" y="4415040"/>
            <a:ext cx="5598720" cy="417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oAutofit/>
          </a:bodyPr>
          <a:p>
            <a:pPr marL="216000" indent="-20736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 </a:t>
            </a:r>
            <a:r>
              <a:rPr b="0" lang="en-US" sz="1200" spc="-1" strike="noStrike">
                <a:solidFill>
                  <a:srgbClr val="000000"/>
                </a:solidFill>
                <a:latin typeface="Times New Roman"/>
                <a:ea typeface="WenQuanYi Zen Hei"/>
              </a:rPr>
              <a:t>In building the MDF at SNS, we do not have to focus on flux as much as we would on a stand-alone facility:</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SNS doesn't need another beamline - this is for source technology demonstration - dedicated, single-use optimization</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A small source would never begin to compete on flux; just don't worry about it</a:t>
            </a:r>
            <a:endParaRPr b="0" lang="en-US" sz="1200" spc="-1" strike="noStrike">
              <a:latin typeface="Arial"/>
            </a:endParaRPr>
          </a:p>
          <a:p>
            <a:pPr lvl="1" marL="726840" indent="-260640">
              <a:lnSpc>
                <a:spcPct val="100000"/>
              </a:lnSpc>
              <a:spcBef>
                <a:spcPts val="448"/>
              </a:spcBef>
              <a:buClr>
                <a:srgbClr val="000000"/>
              </a:buClr>
              <a:buSzPct val="45000"/>
              <a:buFont typeface="Wingdings 2" charset="2"/>
              <a:buChar char=""/>
            </a:pPr>
            <a:r>
              <a:rPr b="0" lang="en-US" sz="1200" spc="-1" strike="noStrike">
                <a:solidFill>
                  <a:srgbClr val="000000"/>
                </a:solidFill>
                <a:latin typeface="Times New Roman"/>
                <a:ea typeface="WenQuanYi Zen Hei"/>
              </a:rPr>
              <a:t>Prototypical nature is more important than flux anyway</a:t>
            </a:r>
            <a:endParaRPr b="0" lang="en-US" sz="1200" spc="-1" strike="noStrike">
              <a:latin typeface="Arial"/>
            </a:endParaRPr>
          </a:p>
          <a:p>
            <a:pPr marL="739440" indent="-260640">
              <a:lnSpc>
                <a:spcPct val="100000"/>
              </a:lnSpc>
              <a:spcBef>
                <a:spcPts val="448"/>
              </a:spcBef>
              <a:tabLst>
                <a:tab algn="l" pos="0"/>
              </a:tabLst>
            </a:pPr>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701640" y="4415040"/>
            <a:ext cx="5598720" cy="417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oAutofit/>
          </a:bodyPr>
          <a:p>
            <a:pPr>
              <a:lnSpc>
                <a:spcPct val="100000"/>
              </a:lnSpc>
              <a:spcBef>
                <a:spcPts val="448"/>
              </a:spcBef>
            </a:pPr>
            <a:r>
              <a:rPr b="0" lang="en-US" sz="1200" spc="-1" strike="noStrike">
                <a:solidFill>
                  <a:srgbClr val="000000"/>
                </a:solidFill>
                <a:latin typeface="Times New Roman"/>
                <a:ea typeface="WenQuanYi Zen Hei"/>
              </a:rPr>
              <a:t>With the SNS front-end copy that makes up the BTF, we get “forced” into a different source configuration than we might choose if we started from scratch.  This changes our optimization process, which at least for exploration purposes offers the chance at significantly different features and gains. </a:t>
            </a:r>
            <a:endParaRPr b="0" lang="en-US"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717480" y="1162080"/>
            <a:ext cx="5574240" cy="3135960"/>
          </a:xfrm>
          <a:prstGeom prst="rect">
            <a:avLst/>
          </a:prstGeom>
        </p:spPr>
      </p:sp>
      <p:sp>
        <p:nvSpPr>
          <p:cNvPr id="311" name="PlaceHolder 2"/>
          <p:cNvSpPr>
            <a:spLocks noGrp="1"/>
          </p:cNvSpPr>
          <p:nvPr>
            <p:ph type="body"/>
          </p:nvPr>
        </p:nvSpPr>
        <p:spPr>
          <a:xfrm>
            <a:off x="700920" y="4473720"/>
            <a:ext cx="5607360" cy="3659400"/>
          </a:xfrm>
          <a:prstGeom prst="rect">
            <a:avLst/>
          </a:prstGeom>
        </p:spPr>
        <p:txBody>
          <a:bodyPr lIns="93240" rIns="93240" tIns="46440" bIns="46440">
            <a:noAutofit/>
          </a:bodyPr>
          <a:p>
            <a:endParaRPr b="0" lang="en-US" sz="2000" spc="-1" strike="noStrike">
              <a:latin typeface="Arial"/>
            </a:endParaRPr>
          </a:p>
        </p:txBody>
      </p:sp>
      <p:sp>
        <p:nvSpPr>
          <p:cNvPr id="312"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9ABAFBB5-BDC0-454C-8436-30F9F2627A3E}"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701640" y="4415040"/>
            <a:ext cx="5598720" cy="417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oAutofit/>
          </a:bodyPr>
          <a:p>
            <a:pPr>
              <a:lnSpc>
                <a:spcPct val="100000"/>
              </a:lnSpc>
              <a:spcBef>
                <a:spcPts val="448"/>
              </a:spcBef>
            </a:pPr>
            <a:r>
              <a:rPr b="0" lang="en-US" sz="1200" spc="-1" strike="noStrike">
                <a:solidFill>
                  <a:srgbClr val="000000"/>
                </a:solidFill>
                <a:latin typeface="Times New Roman"/>
                <a:ea typeface="WenQuanYi Zen Hei"/>
              </a:rPr>
              <a:t>With the SNS front-end copy that makes up the BTF, we get “forced” into a different source configuration than we might choose if we started from scratch.  This changes our optimization process, which at least for exploration purposes offers the chance at significantly different features and gains. </a:t>
            </a:r>
            <a:endParaRPr b="0" lang="en-U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717480" y="1162080"/>
            <a:ext cx="5574240" cy="3135960"/>
          </a:xfrm>
          <a:prstGeom prst="rect">
            <a:avLst/>
          </a:prstGeom>
        </p:spPr>
      </p:sp>
      <p:sp>
        <p:nvSpPr>
          <p:cNvPr id="315" name="PlaceHolder 2"/>
          <p:cNvSpPr>
            <a:spLocks noGrp="1"/>
          </p:cNvSpPr>
          <p:nvPr>
            <p:ph type="body"/>
          </p:nvPr>
        </p:nvSpPr>
        <p:spPr>
          <a:xfrm>
            <a:off x="700920" y="4473720"/>
            <a:ext cx="5607360" cy="3659400"/>
          </a:xfrm>
          <a:prstGeom prst="rect">
            <a:avLst/>
          </a:prstGeom>
        </p:spPr>
        <p:txBody>
          <a:bodyPr lIns="93240" rIns="93240" tIns="46440" bIns="46440">
            <a:noAutofit/>
          </a:bodyPr>
          <a:p>
            <a:pPr marL="216000" indent="-215280">
              <a:lnSpc>
                <a:spcPct val="100000"/>
              </a:lnSpc>
              <a:tabLst>
                <a:tab algn="l" pos="0"/>
              </a:tabLst>
            </a:pPr>
            <a:r>
              <a:rPr b="0" lang="en-US" sz="2000" spc="-1" strike="noStrike">
                <a:highlight>
                  <a:srgbClr val="ffff00"/>
                </a:highlight>
                <a:latin typeface="Arial"/>
              </a:rPr>
              <a:t>Slides Poison_plate_bulge </a:t>
            </a:r>
            <a:r>
              <a:rPr b="0" lang="en-US" sz="2000" spc="-1" strike="noStrike">
                <a:highlight>
                  <a:srgbClr val="ffff00"/>
                </a:highlight>
                <a:latin typeface="Arial"/>
              </a:rPr>
              <a:t>referenced in non-conformance </a:t>
            </a:r>
            <a:r>
              <a:rPr b="0" lang="en-US" sz="2000" spc="-1" strike="noStrike">
                <a:highlight>
                  <a:srgbClr val="ffff00"/>
                </a:highlight>
                <a:latin typeface="Arial"/>
              </a:rPr>
              <a:t>106020200-DR0005-R00 (imply </a:t>
            </a:r>
            <a:r>
              <a:rPr b="0" lang="en-US" sz="2000" spc="-1" strike="noStrike">
                <a:highlight>
                  <a:srgbClr val="ffff00"/>
                </a:highlight>
                <a:latin typeface="Arial"/>
              </a:rPr>
              <a:t>convex side faces BL 10-12???</a:t>
            </a:r>
            <a:endParaRPr b="0" lang="en-US" sz="2000" spc="-1" strike="noStrike">
              <a:latin typeface="Arial"/>
            </a:endParaRPr>
          </a:p>
        </p:txBody>
      </p:sp>
      <p:sp>
        <p:nvSpPr>
          <p:cNvPr id="316" name="CustomShape 3"/>
          <p:cNvSpPr/>
          <p:nvPr/>
        </p:nvSpPr>
        <p:spPr>
          <a:xfrm>
            <a:off x="3970800" y="8830080"/>
            <a:ext cx="3036600" cy="46548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7F4686B2-818B-4BBC-AA74-6D123C4CEEA8}"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5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7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9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9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9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9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9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2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3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3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3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4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4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4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4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4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4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4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7" descr=""/>
          <p:cNvPicPr/>
          <p:nvPr/>
        </p:nvPicPr>
        <p:blipFill>
          <a:blip r:embed="rId2"/>
          <a:stretch/>
        </p:blipFill>
        <p:spPr>
          <a:xfrm>
            <a:off x="405720" y="6452640"/>
            <a:ext cx="2105280" cy="294840"/>
          </a:xfrm>
          <a:prstGeom prst="rect">
            <a:avLst/>
          </a:prstGeom>
          <a:ln>
            <a:noFill/>
          </a:ln>
        </p:spPr>
      </p:pic>
      <p:sp>
        <p:nvSpPr>
          <p:cNvPr id="1" name="CustomShape 1" hidden="1"/>
          <p:cNvSpPr/>
          <p:nvPr/>
        </p:nvSpPr>
        <p:spPr>
          <a:xfrm flipH="1">
            <a:off x="-10800" y="662616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4899AEE5-94EE-4049-9555-38F96C1EE7C3}"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2" name="CustomShape 2" hidden="1"/>
          <p:cNvSpPr/>
          <p:nvPr/>
        </p:nvSpPr>
        <p:spPr>
          <a:xfrm>
            <a:off x="0" y="320040"/>
            <a:ext cx="267480" cy="653112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3" name="CustomShape 3" hidden="1"/>
          <p:cNvSpPr/>
          <p:nvPr/>
        </p:nvSpPr>
        <p:spPr>
          <a:xfrm flipH="1">
            <a:off x="-10800" y="661644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CCAE9299-D9A5-4345-9416-70F24754692D}"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4" name="CustomShape 4" hidden="1"/>
          <p:cNvSpPr/>
          <p:nvPr/>
        </p:nvSpPr>
        <p:spPr>
          <a:xfrm>
            <a:off x="8010360" y="6583680"/>
            <a:ext cx="3853800" cy="1756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5" name="CustomShape 5" hidden="1"/>
          <p:cNvSpPr/>
          <p:nvPr/>
        </p:nvSpPr>
        <p:spPr>
          <a:xfrm>
            <a:off x="9821880" y="6302160"/>
            <a:ext cx="2031120" cy="39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bfbfbf"/>
                </a:solidFill>
                <a:latin typeface="Arial"/>
                <a:ea typeface="DejaVu Sans"/>
              </a:rPr>
              <a:t>Presentation Name</a:t>
            </a:r>
            <a:endParaRPr b="0" lang="en-US" sz="1000" spc="-1" strike="noStrike">
              <a:latin typeface="Arial"/>
            </a:endParaRPr>
          </a:p>
          <a:p>
            <a:pPr>
              <a:lnSpc>
                <a:spcPct val="100000"/>
              </a:lnSpc>
            </a:pPr>
            <a:r>
              <a:rPr b="0" lang="en-US" sz="1000" spc="-1" strike="noStrike">
                <a:solidFill>
                  <a:srgbClr val="bfbfbf"/>
                </a:solidFill>
                <a:latin typeface="Arial"/>
                <a:ea typeface="DejaVu Sans"/>
              </a:rPr>
              <a:t>Date</a:t>
            </a:r>
            <a:endParaRPr b="0" lang="en-US" sz="1000" spc="-1" strike="noStrike">
              <a:latin typeface="Arial"/>
            </a:endParaRPr>
          </a:p>
        </p:txBody>
      </p:sp>
      <p:sp>
        <p:nvSpPr>
          <p:cNvPr id="6" name="CustomShape 6"/>
          <p:cNvSpPr/>
          <p:nvPr/>
        </p:nvSpPr>
        <p:spPr>
          <a:xfrm>
            <a:off x="0" y="320040"/>
            <a:ext cx="267480" cy="50400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7" name="CustomShape 7"/>
          <p:cNvSpPr/>
          <p:nvPr/>
        </p:nvSpPr>
        <p:spPr>
          <a:xfrm>
            <a:off x="274320" y="320040"/>
            <a:ext cx="1405800" cy="504000"/>
          </a:xfrm>
          <a:prstGeom prst="rect">
            <a:avLst/>
          </a:prstGeom>
          <a:solidFill>
            <a:schemeClr val="bg2">
              <a:lumMod val="85000"/>
            </a:schemeClr>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pic>
        <p:nvPicPr>
          <p:cNvPr id="8" name="Picture 4" descr=""/>
          <p:cNvPicPr/>
          <p:nvPr/>
        </p:nvPicPr>
        <p:blipFill>
          <a:blip r:embed="rId3"/>
          <a:stretch/>
        </p:blipFill>
        <p:spPr>
          <a:xfrm>
            <a:off x="274320" y="1074600"/>
            <a:ext cx="11327760" cy="4226400"/>
          </a:xfrm>
          <a:prstGeom prst="rect">
            <a:avLst/>
          </a:prstGeom>
          <a:ln>
            <a:noFill/>
          </a:ln>
        </p:spPr>
      </p:pic>
      <p:sp>
        <p:nvSpPr>
          <p:cNvPr id="9" name="CustomShape 8"/>
          <p:cNvSpPr/>
          <p:nvPr/>
        </p:nvSpPr>
        <p:spPr>
          <a:xfrm>
            <a:off x="267120" y="5343840"/>
            <a:ext cx="537804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entury Gothic"/>
                <a:ea typeface="DejaVu Sans"/>
              </a:rPr>
              <a:t>ORNL is managed by UT-Battelle, LLC for the US Department of Energy</a:t>
            </a:r>
            <a:endParaRPr b="0" lang="en-US" sz="1200" spc="-1" strike="noStrike">
              <a:latin typeface="Arial"/>
            </a:endParaRPr>
          </a:p>
        </p:txBody>
      </p:sp>
      <p:pic>
        <p:nvPicPr>
          <p:cNvPr id="10" name="Picture 12" descr=""/>
          <p:cNvPicPr/>
          <p:nvPr/>
        </p:nvPicPr>
        <p:blipFill>
          <a:blip r:embed="rId4"/>
          <a:stretch/>
        </p:blipFill>
        <p:spPr>
          <a:xfrm>
            <a:off x="413280" y="456120"/>
            <a:ext cx="1081440" cy="254880"/>
          </a:xfrm>
          <a:prstGeom prst="rect">
            <a:avLst/>
          </a:prstGeom>
          <a:ln>
            <a:noFill/>
          </a:ln>
        </p:spPr>
      </p:pic>
      <p:sp>
        <p:nvSpPr>
          <p:cNvPr id="11" name="CustomShape 9"/>
          <p:cNvSpPr/>
          <p:nvPr/>
        </p:nvSpPr>
        <p:spPr>
          <a:xfrm>
            <a:off x="6095880" y="0"/>
            <a:ext cx="6089040" cy="6851160"/>
          </a:xfrm>
          <a:custGeom>
            <a:avLst/>
            <a:gdLst/>
            <a:ahLst/>
            <a:rect l="l" t="t"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pic>
        <p:nvPicPr>
          <p:cNvPr id="12" name="Picture 13" descr=""/>
          <p:cNvPicPr/>
          <p:nvPr/>
        </p:nvPicPr>
        <p:blipFill>
          <a:blip r:embed="rId5"/>
          <a:stretch/>
        </p:blipFill>
        <p:spPr>
          <a:xfrm>
            <a:off x="9934560" y="5409360"/>
            <a:ext cx="1596960" cy="381600"/>
          </a:xfrm>
          <a:prstGeom prst="rect">
            <a:avLst/>
          </a:prstGeom>
          <a:ln>
            <a:noFill/>
          </a:ln>
        </p:spPr>
      </p:pic>
      <p:sp>
        <p:nvSpPr>
          <p:cNvPr id="13" name="PlaceHolder 10"/>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a:t>
            </a:r>
            <a:r>
              <a:rPr b="0" lang="en-US" sz="4400" spc="-1" strike="noStrike">
                <a:latin typeface="Arial"/>
              </a:rPr>
              <a:t>title text format</a:t>
            </a:r>
            <a:endParaRPr b="0" lang="en-US" sz="4400" spc="-1" strike="noStrike">
              <a:latin typeface="Arial"/>
            </a:endParaRPr>
          </a:p>
        </p:txBody>
      </p:sp>
      <p:sp>
        <p:nvSpPr>
          <p:cNvPr id="14"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 name="Picture 17" descr=""/>
          <p:cNvPicPr/>
          <p:nvPr/>
        </p:nvPicPr>
        <p:blipFill>
          <a:blip r:embed="rId2"/>
          <a:stretch/>
        </p:blipFill>
        <p:spPr>
          <a:xfrm>
            <a:off x="405720" y="6452640"/>
            <a:ext cx="2105280" cy="294840"/>
          </a:xfrm>
          <a:prstGeom prst="rect">
            <a:avLst/>
          </a:prstGeom>
          <a:ln>
            <a:noFill/>
          </a:ln>
        </p:spPr>
      </p:pic>
      <p:sp>
        <p:nvSpPr>
          <p:cNvPr id="52" name="CustomShape 1" hidden="1"/>
          <p:cNvSpPr/>
          <p:nvPr/>
        </p:nvSpPr>
        <p:spPr>
          <a:xfrm flipH="1">
            <a:off x="-10800" y="662616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46D23F00-D6A9-41D4-9410-675CD4240036}"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53" name="CustomShape 2" hidden="1"/>
          <p:cNvSpPr/>
          <p:nvPr/>
        </p:nvSpPr>
        <p:spPr>
          <a:xfrm>
            <a:off x="0" y="320040"/>
            <a:ext cx="267480" cy="653112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54" name="CustomShape 3" hidden="1"/>
          <p:cNvSpPr/>
          <p:nvPr/>
        </p:nvSpPr>
        <p:spPr>
          <a:xfrm flipH="1">
            <a:off x="-10800" y="661644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D25C4637-F61E-4619-83D9-D46CE23C0B77}"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55" name="CustomShape 4" hidden="1"/>
          <p:cNvSpPr/>
          <p:nvPr/>
        </p:nvSpPr>
        <p:spPr>
          <a:xfrm>
            <a:off x="8010360" y="6583680"/>
            <a:ext cx="3853800" cy="1756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56" name="CustomShape 5" hidden="1"/>
          <p:cNvSpPr/>
          <p:nvPr/>
        </p:nvSpPr>
        <p:spPr>
          <a:xfrm>
            <a:off x="9821880" y="6302160"/>
            <a:ext cx="2031120" cy="39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bfbfbf"/>
                </a:solidFill>
                <a:latin typeface="Arial"/>
                <a:ea typeface="DejaVu Sans"/>
              </a:rPr>
              <a:t>Presentation Name</a:t>
            </a:r>
            <a:endParaRPr b="0" lang="en-US" sz="1000" spc="-1" strike="noStrike">
              <a:latin typeface="Arial"/>
            </a:endParaRPr>
          </a:p>
          <a:p>
            <a:pPr>
              <a:lnSpc>
                <a:spcPct val="100000"/>
              </a:lnSpc>
            </a:pPr>
            <a:r>
              <a:rPr b="0" lang="en-US" sz="1000" spc="-1" strike="noStrike">
                <a:solidFill>
                  <a:srgbClr val="bfbfbf"/>
                </a:solidFill>
                <a:latin typeface="Arial"/>
                <a:ea typeface="DejaVu Sans"/>
              </a:rPr>
              <a:t>Date</a:t>
            </a:r>
            <a:endParaRPr b="0" lang="en-US" sz="1000" spc="-1" strike="noStrike">
              <a:latin typeface="Arial"/>
            </a:endParaRPr>
          </a:p>
        </p:txBody>
      </p:sp>
      <p:sp>
        <p:nvSpPr>
          <p:cNvPr id="57" name="CustomShape 6"/>
          <p:cNvSpPr/>
          <p:nvPr/>
        </p:nvSpPr>
        <p:spPr>
          <a:xfrm>
            <a:off x="0" y="320040"/>
            <a:ext cx="267480" cy="653112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58" name="CustomShape 7"/>
          <p:cNvSpPr/>
          <p:nvPr/>
        </p:nvSpPr>
        <p:spPr>
          <a:xfrm flipH="1">
            <a:off x="-10800" y="662616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303D0672-DE4E-4896-AB42-5877BFD04EA6}"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59" name="CustomShape 8"/>
          <p:cNvSpPr/>
          <p:nvPr/>
        </p:nvSpPr>
        <p:spPr>
          <a:xfrm>
            <a:off x="8010360" y="6583680"/>
            <a:ext cx="3853800" cy="1756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r>
              <a:rPr b="0" lang="en-US" sz="1000" spc="-1" strike="noStrike">
                <a:solidFill>
                  <a:srgbClr val="bfbfbf"/>
                </a:solidFill>
                <a:latin typeface="Century Gothic"/>
                <a:ea typeface="DejaVu Sans"/>
              </a:rPr>
              <a:t> </a:t>
            </a:r>
            <a:endParaRPr b="0" lang="en-US" sz="1000" spc="-1" strike="noStrike">
              <a:latin typeface="Arial"/>
            </a:endParaRPr>
          </a:p>
        </p:txBody>
      </p:sp>
      <p:pic>
        <p:nvPicPr>
          <p:cNvPr id="60" name="Picture 13" descr=""/>
          <p:cNvPicPr/>
          <p:nvPr/>
        </p:nvPicPr>
        <p:blipFill>
          <a:blip r:embed="rId3"/>
          <a:stretch/>
        </p:blipFill>
        <p:spPr>
          <a:xfrm>
            <a:off x="405720" y="6452640"/>
            <a:ext cx="2105280" cy="294840"/>
          </a:xfrm>
          <a:prstGeom prst="rect">
            <a:avLst/>
          </a:prstGeom>
          <a:ln>
            <a:noFill/>
          </a:ln>
        </p:spPr>
      </p:pic>
      <p:sp>
        <p:nvSpPr>
          <p:cNvPr id="61" name="CustomShape 9"/>
          <p:cNvSpPr/>
          <p:nvPr/>
        </p:nvSpPr>
        <p:spPr>
          <a:xfrm>
            <a:off x="9821880" y="6302160"/>
            <a:ext cx="2031120" cy="39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bfbfbf"/>
                </a:solidFill>
                <a:latin typeface="Arial"/>
                <a:ea typeface="DejaVu Sans"/>
              </a:rPr>
              <a:t>Beam Characterization at SNS</a:t>
            </a:r>
            <a:endParaRPr b="0" lang="en-US" sz="1000" spc="-1" strike="noStrike">
              <a:latin typeface="Arial"/>
            </a:endParaRPr>
          </a:p>
          <a:p>
            <a:pPr>
              <a:lnSpc>
                <a:spcPct val="100000"/>
              </a:lnSpc>
            </a:pPr>
            <a:r>
              <a:rPr b="0" lang="en-US" sz="1000" spc="-1" strike="noStrike">
                <a:solidFill>
                  <a:srgbClr val="bfbfbf"/>
                </a:solidFill>
                <a:latin typeface="Arial"/>
                <a:ea typeface="DejaVu Sans"/>
              </a:rPr>
              <a:t>ICANS XXV, Iverson, 2026</a:t>
            </a:r>
            <a:endParaRPr b="0" lang="en-US" sz="1000" spc="-1" strike="noStrike">
              <a:latin typeface="Arial"/>
            </a:endParaRPr>
          </a:p>
        </p:txBody>
      </p:sp>
      <p:sp>
        <p:nvSpPr>
          <p:cNvPr id="62" name="PlaceHolder 10"/>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a:t>
            </a:r>
            <a:r>
              <a:rPr b="0" lang="en-US" sz="4400" spc="-1" strike="noStrike">
                <a:latin typeface="Arial"/>
              </a:rPr>
              <a:t>title text format</a:t>
            </a:r>
            <a:endParaRPr b="0" lang="en-US" sz="4400" spc="-1" strike="noStrike">
              <a:latin typeface="Arial"/>
            </a:endParaRPr>
          </a:p>
        </p:txBody>
      </p:sp>
      <p:sp>
        <p:nvSpPr>
          <p:cNvPr id="63"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0" name="Picture 17" descr=""/>
          <p:cNvPicPr/>
          <p:nvPr/>
        </p:nvPicPr>
        <p:blipFill>
          <a:blip r:embed="rId2"/>
          <a:stretch/>
        </p:blipFill>
        <p:spPr>
          <a:xfrm>
            <a:off x="405720" y="6452640"/>
            <a:ext cx="2105280" cy="294840"/>
          </a:xfrm>
          <a:prstGeom prst="rect">
            <a:avLst/>
          </a:prstGeom>
          <a:ln>
            <a:noFill/>
          </a:ln>
        </p:spPr>
      </p:pic>
      <p:sp>
        <p:nvSpPr>
          <p:cNvPr id="101" name="CustomShape 1" hidden="1"/>
          <p:cNvSpPr/>
          <p:nvPr/>
        </p:nvSpPr>
        <p:spPr>
          <a:xfrm flipH="1">
            <a:off x="-10800" y="662616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8E571932-47BF-46A1-A84D-FA8D992C5196}"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02" name="CustomShape 2" hidden="1"/>
          <p:cNvSpPr/>
          <p:nvPr/>
        </p:nvSpPr>
        <p:spPr>
          <a:xfrm>
            <a:off x="0" y="320040"/>
            <a:ext cx="267480" cy="653112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103" name="CustomShape 3" hidden="1"/>
          <p:cNvSpPr/>
          <p:nvPr/>
        </p:nvSpPr>
        <p:spPr>
          <a:xfrm flipH="1">
            <a:off x="-10800" y="661644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C706A957-11CA-4EED-8EF8-9E01661FB5AA}"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04" name="CustomShape 4" hidden="1"/>
          <p:cNvSpPr/>
          <p:nvPr/>
        </p:nvSpPr>
        <p:spPr>
          <a:xfrm>
            <a:off x="8010360" y="6583680"/>
            <a:ext cx="3853800" cy="1756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r>
              <a:rPr b="0" lang="en-US" sz="1000" spc="-1" strike="noStrike">
                <a:solidFill>
                  <a:srgbClr val="bfbfbf"/>
                </a:solidFill>
                <a:latin typeface="Century Gothic"/>
                <a:ea typeface="DejaVu Sans"/>
              </a:rPr>
              <a:t> </a:t>
            </a:r>
            <a:endParaRPr b="0" lang="en-US" sz="1000" spc="-1" strike="noStrike">
              <a:latin typeface="Arial"/>
            </a:endParaRPr>
          </a:p>
        </p:txBody>
      </p:sp>
      <p:sp>
        <p:nvSpPr>
          <p:cNvPr id="105" name="CustomShape 5" hidden="1"/>
          <p:cNvSpPr/>
          <p:nvPr/>
        </p:nvSpPr>
        <p:spPr>
          <a:xfrm>
            <a:off x="9821880" y="6302160"/>
            <a:ext cx="2031120" cy="39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bfbfbf"/>
                </a:solidFill>
                <a:latin typeface="Arial"/>
                <a:ea typeface="DejaVu Sans"/>
              </a:rPr>
              <a:t>Presentation Name</a:t>
            </a:r>
            <a:endParaRPr b="0" lang="en-US" sz="1000" spc="-1" strike="noStrike">
              <a:latin typeface="Arial"/>
            </a:endParaRPr>
          </a:p>
          <a:p>
            <a:pPr>
              <a:lnSpc>
                <a:spcPct val="100000"/>
              </a:lnSpc>
            </a:pPr>
            <a:r>
              <a:rPr b="0" lang="en-US" sz="1000" spc="-1" strike="noStrike">
                <a:solidFill>
                  <a:srgbClr val="bfbfbf"/>
                </a:solidFill>
                <a:latin typeface="Arial"/>
                <a:ea typeface="DejaVu Sans"/>
              </a:rPr>
              <a:t>Date</a:t>
            </a:r>
            <a:endParaRPr b="0" lang="en-US" sz="1000" spc="-1" strike="noStrike">
              <a:latin typeface="Arial"/>
            </a:endParaRPr>
          </a:p>
        </p:txBody>
      </p:sp>
      <p:sp>
        <p:nvSpPr>
          <p:cNvPr id="106" name="CustomShape 6"/>
          <p:cNvSpPr/>
          <p:nvPr/>
        </p:nvSpPr>
        <p:spPr>
          <a:xfrm>
            <a:off x="0" y="320040"/>
            <a:ext cx="267480" cy="6531120"/>
          </a:xfrm>
          <a:prstGeom prst="rect">
            <a:avLst/>
          </a:prstGeom>
          <a:solidFill>
            <a:schemeClr val="tx2"/>
          </a:solidFill>
          <a:ln>
            <a:noFill/>
          </a:ln>
          <a:effectLst>
            <a:outerShdw algn="ctr" blurRad="44450" dir="5400000" dist="14040" rotWithShape="0">
              <a:srgbClr val="000000">
                <a:alpha val="45000"/>
              </a:srgbClr>
            </a:outerShdw>
          </a:effectLst>
          <a:scene3d>
            <a:camera prst="orthographicFront">
              <a:rot lat="0" lon="0" rev="0"/>
            </a:camera>
            <a:lightRig dir="t" rig="threePt">
              <a:rot lat="0" lon="0" rev="1200000"/>
            </a:lightRig>
          </a:scene3d>
        </p:spPr>
        <p:style>
          <a:lnRef idx="0">
            <a:schemeClr val="accent1"/>
          </a:lnRef>
          <a:fillRef idx="3">
            <a:schemeClr val="accent1"/>
          </a:fillRef>
          <a:effectRef idx="3">
            <a:schemeClr val="accent1"/>
          </a:effectRef>
          <a:fontRef idx="minor"/>
        </p:style>
      </p:sp>
      <p:sp>
        <p:nvSpPr>
          <p:cNvPr id="107" name="CustomShape 7"/>
          <p:cNvSpPr/>
          <p:nvPr/>
        </p:nvSpPr>
        <p:spPr>
          <a:xfrm flipH="1">
            <a:off x="-10800" y="6626160"/>
            <a:ext cx="273600" cy="145440"/>
          </a:xfrm>
          <a:prstGeom prst="rect">
            <a:avLst/>
          </a:prstGeom>
          <a:noFill/>
          <a:ln w="9360">
            <a:noFill/>
          </a:ln>
        </p:spPr>
        <p:style>
          <a:lnRef idx="0"/>
          <a:fillRef idx="0"/>
          <a:effectRef idx="0"/>
          <a:fontRef idx="minor"/>
        </p:style>
        <p:txBody>
          <a:bodyPr lIns="0" rIns="0" tIns="0" bIns="0">
            <a:noAutofit/>
          </a:bodyPr>
          <a:p>
            <a:pPr algn="ctr">
              <a:lnSpc>
                <a:spcPct val="90000"/>
              </a:lnSpc>
              <a:tabLst>
                <a:tab algn="l" pos="230040"/>
              </a:tabLst>
            </a:pPr>
            <a:fld id="{724F69F1-8871-4E74-92A7-058F4284F0F4}" type="slidenum">
              <a:rPr b="0" lang="en-US" sz="900" spc="-1" strike="noStrike">
                <a:solidFill>
                  <a:srgbClr val="000000"/>
                </a:solidFill>
                <a:latin typeface="Century Gothic"/>
                <a:ea typeface="DejaVu Sans"/>
              </a:rPr>
              <a:t>&lt;number&gt;</a:t>
            </a:fld>
            <a:endParaRPr b="0" lang="en-US" sz="900" spc="-1" strike="noStrike">
              <a:latin typeface="Arial"/>
            </a:endParaRPr>
          </a:p>
        </p:txBody>
      </p:sp>
      <p:sp>
        <p:nvSpPr>
          <p:cNvPr id="108" name="CustomShape 8"/>
          <p:cNvSpPr/>
          <p:nvPr/>
        </p:nvSpPr>
        <p:spPr>
          <a:xfrm>
            <a:off x="8010360" y="6583680"/>
            <a:ext cx="3853800" cy="17568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r>
              <a:rPr b="0" lang="en-US" sz="1000" spc="-1" strike="noStrike">
                <a:solidFill>
                  <a:srgbClr val="bfbfbf"/>
                </a:solidFill>
                <a:latin typeface="Century Gothic"/>
                <a:ea typeface="DejaVu Sans"/>
              </a:rPr>
              <a:t> </a:t>
            </a:r>
            <a:endParaRPr b="0" lang="en-US" sz="1000" spc="-1" strike="noStrike">
              <a:latin typeface="Arial"/>
            </a:endParaRPr>
          </a:p>
        </p:txBody>
      </p:sp>
      <p:pic>
        <p:nvPicPr>
          <p:cNvPr id="109" name="Picture 13" descr=""/>
          <p:cNvPicPr/>
          <p:nvPr/>
        </p:nvPicPr>
        <p:blipFill>
          <a:blip r:embed="rId3"/>
          <a:stretch/>
        </p:blipFill>
        <p:spPr>
          <a:xfrm>
            <a:off x="405720" y="6452640"/>
            <a:ext cx="2105280" cy="294840"/>
          </a:xfrm>
          <a:prstGeom prst="rect">
            <a:avLst/>
          </a:prstGeom>
          <a:ln>
            <a:noFill/>
          </a:ln>
        </p:spPr>
      </p:pic>
      <p:sp>
        <p:nvSpPr>
          <p:cNvPr id="110" name="CustomShape 9"/>
          <p:cNvSpPr/>
          <p:nvPr/>
        </p:nvSpPr>
        <p:spPr>
          <a:xfrm>
            <a:off x="9821880" y="6302160"/>
            <a:ext cx="2031120" cy="39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bfbfbf"/>
                </a:solidFill>
                <a:latin typeface="Arial"/>
                <a:ea typeface="DejaVu Sans"/>
              </a:rPr>
              <a:t>MTS at SNS</a:t>
            </a:r>
            <a:endParaRPr b="0" lang="en-US" sz="1000" spc="-1" strike="noStrike">
              <a:latin typeface="Arial"/>
            </a:endParaRPr>
          </a:p>
          <a:p>
            <a:pPr>
              <a:lnSpc>
                <a:spcPct val="100000"/>
              </a:lnSpc>
            </a:pPr>
            <a:r>
              <a:rPr b="0" lang="en-US" sz="1000" spc="-1" strike="noStrike">
                <a:solidFill>
                  <a:srgbClr val="bfbfbf"/>
                </a:solidFill>
                <a:latin typeface="Arial"/>
                <a:ea typeface="DejaVu Sans"/>
              </a:rPr>
              <a:t>DENIM 2025 October 2025</a:t>
            </a:r>
            <a:endParaRPr b="0" lang="en-US" sz="1000" spc="-1" strike="noStrike">
              <a:latin typeface="Arial"/>
            </a:endParaRPr>
          </a:p>
        </p:txBody>
      </p:sp>
      <p:sp>
        <p:nvSpPr>
          <p:cNvPr id="111" name="PlaceHolder 10"/>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12"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3.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428760" y="1388880"/>
            <a:ext cx="8671320" cy="528840"/>
          </a:xfrm>
          <a:prstGeom prst="rect">
            <a:avLst/>
          </a:prstGeom>
          <a:noFill/>
          <a:ln w="9360">
            <a:noFill/>
          </a:ln>
        </p:spPr>
        <p:style>
          <a:lnRef idx="0"/>
          <a:fillRef idx="0"/>
          <a:effectRef idx="0"/>
          <a:fontRef idx="minor"/>
        </p:style>
        <p:txBody>
          <a:bodyPr lIns="90000" rIns="90000" tIns="45000" bIns="45000">
            <a:noAutofit/>
          </a:bodyPr>
          <a:p>
            <a:pPr>
              <a:lnSpc>
                <a:spcPct val="90000"/>
              </a:lnSpc>
            </a:pPr>
            <a:r>
              <a:rPr b="0" lang="en-US" sz="3200" spc="-1" strike="noStrike">
                <a:solidFill>
                  <a:srgbClr val="ffffff"/>
                </a:solidFill>
                <a:latin typeface="Century Gothic"/>
                <a:ea typeface="DejaVu Sans"/>
              </a:rPr>
              <a:t>Beamline diagnostics for tracking </a:t>
            </a:r>
            <a:endParaRPr b="0" lang="en-US" sz="3200" spc="-1" strike="noStrike">
              <a:latin typeface="Arial"/>
            </a:endParaRPr>
          </a:p>
          <a:p>
            <a:pPr>
              <a:lnSpc>
                <a:spcPct val="90000"/>
              </a:lnSpc>
            </a:pPr>
            <a:r>
              <a:rPr b="0" lang="en-US" sz="3200" spc="-1" strike="noStrike">
                <a:solidFill>
                  <a:srgbClr val="ffffff"/>
                </a:solidFill>
                <a:latin typeface="Century Gothic"/>
                <a:ea typeface="DejaVu Sans"/>
              </a:rPr>
              <a:t>neutron beam performance at the</a:t>
            </a:r>
            <a:endParaRPr b="0" lang="en-US" sz="3200" spc="-1" strike="noStrike">
              <a:latin typeface="Arial"/>
            </a:endParaRPr>
          </a:p>
          <a:p>
            <a:pPr>
              <a:lnSpc>
                <a:spcPct val="90000"/>
              </a:lnSpc>
            </a:pPr>
            <a:r>
              <a:rPr b="0" lang="en-US" sz="3200" spc="-1" strike="noStrike">
                <a:solidFill>
                  <a:srgbClr val="ffffff"/>
                </a:solidFill>
                <a:latin typeface="Century Gothic"/>
                <a:ea typeface="DejaVu Sans"/>
              </a:rPr>
              <a:t>Spallation Neutron Source</a:t>
            </a:r>
            <a:endParaRPr b="0" lang="en-US" sz="3200" spc="-1" strike="noStrike">
              <a:latin typeface="Arial"/>
            </a:endParaRPr>
          </a:p>
        </p:txBody>
      </p:sp>
      <p:sp>
        <p:nvSpPr>
          <p:cNvPr id="156" name="CustomShape 2"/>
          <p:cNvSpPr/>
          <p:nvPr/>
        </p:nvSpPr>
        <p:spPr>
          <a:xfrm>
            <a:off x="447480" y="3013560"/>
            <a:ext cx="11163240" cy="2021400"/>
          </a:xfrm>
          <a:prstGeom prst="rect">
            <a:avLst/>
          </a:prstGeom>
          <a:noFill/>
          <a:ln w="9360">
            <a:noFill/>
          </a:ln>
        </p:spPr>
        <p:style>
          <a:lnRef idx="0"/>
          <a:fillRef idx="0"/>
          <a:effectRef idx="0"/>
          <a:fontRef idx="minor"/>
        </p:style>
        <p:txBody>
          <a:bodyPr lIns="90000" rIns="90000" tIns="45000" bIns="45000">
            <a:noAutofit/>
          </a:bodyPr>
          <a:p>
            <a:pPr>
              <a:lnSpc>
                <a:spcPct val="90000"/>
              </a:lnSpc>
              <a:spcBef>
                <a:spcPts val="1400"/>
              </a:spcBef>
              <a:tabLst>
                <a:tab algn="l" pos="0"/>
              </a:tabLst>
            </a:pPr>
            <a:r>
              <a:rPr b="0" lang="en-US" sz="2000" spc="-1" strike="noStrike">
                <a:solidFill>
                  <a:srgbClr val="ffffff"/>
                </a:solidFill>
                <a:latin typeface="Century Gothic"/>
                <a:ea typeface="DejaVu Sans"/>
              </a:rPr>
              <a:t>E. B. Iverson, M. J. Frost</a:t>
            </a:r>
            <a:endParaRPr b="0" lang="en-US" sz="2000" spc="-1" strike="noStrike">
              <a:latin typeface="Arial"/>
            </a:endParaRPr>
          </a:p>
          <a:p>
            <a:pPr>
              <a:lnSpc>
                <a:spcPct val="90000"/>
              </a:lnSpc>
              <a:spcBef>
                <a:spcPts val="1400"/>
              </a:spcBef>
              <a:tabLst>
                <a:tab algn="l" pos="0"/>
              </a:tabLst>
            </a:pPr>
            <a:r>
              <a:rPr b="0" lang="en-US" sz="2000" spc="-1" strike="noStrike">
                <a:solidFill>
                  <a:srgbClr val="ffffff"/>
                </a:solidFill>
                <a:latin typeface="Century Gothic"/>
                <a:ea typeface="DejaVu Sans"/>
              </a:rPr>
              <a:t>Oak Ridge National Laboratory</a:t>
            </a:r>
            <a:endParaRPr b="0" lang="en-US" sz="2000" spc="-1" strike="noStrike">
              <a:latin typeface="Arial"/>
            </a:endParaRPr>
          </a:p>
          <a:p>
            <a:pPr>
              <a:lnSpc>
                <a:spcPct val="90000"/>
              </a:lnSpc>
              <a:spcBef>
                <a:spcPts val="1400"/>
              </a:spcBef>
              <a:tabLst>
                <a:tab algn="l" pos="0"/>
              </a:tabLst>
            </a:pPr>
            <a:r>
              <a:rPr b="0" lang="en-US" sz="2000" spc="-1" strike="noStrike">
                <a:solidFill>
                  <a:srgbClr val="ffffff"/>
                </a:solidFill>
                <a:latin typeface="Century Gothic"/>
                <a:ea typeface="DejaVu Sans"/>
              </a:rPr>
              <a:t>ICANS-XXV</a:t>
            </a:r>
            <a:endParaRPr b="0" lang="en-US" sz="2000" spc="-1" strike="noStrike">
              <a:latin typeface="Arial"/>
            </a:endParaRPr>
          </a:p>
          <a:p>
            <a:pPr>
              <a:lnSpc>
                <a:spcPct val="90000"/>
              </a:lnSpc>
              <a:spcBef>
                <a:spcPts val="1400"/>
              </a:spcBef>
              <a:tabLst>
                <a:tab algn="l" pos="0"/>
              </a:tabLst>
            </a:pPr>
            <a:r>
              <a:rPr b="0" lang="en-US" sz="2000" spc="-1" strike="noStrike">
                <a:solidFill>
                  <a:srgbClr val="ffffff"/>
                </a:solidFill>
                <a:latin typeface="Century Gothic"/>
                <a:ea typeface="DejaVu Sans"/>
              </a:rPr>
              <a:t>13-19 April 2026</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 descr=""/>
          <p:cNvPicPr/>
          <p:nvPr/>
        </p:nvPicPr>
        <p:blipFill>
          <a:blip r:embed="rId1"/>
          <a:stretch/>
        </p:blipFill>
        <p:spPr>
          <a:xfrm>
            <a:off x="7793280" y="3146760"/>
            <a:ext cx="4224600" cy="3168360"/>
          </a:xfrm>
          <a:prstGeom prst="rect">
            <a:avLst/>
          </a:prstGeom>
          <a:ln>
            <a:noFill/>
          </a:ln>
        </p:spPr>
      </p:pic>
      <p:pic>
        <p:nvPicPr>
          <p:cNvPr id="270" name="" descr=""/>
          <p:cNvPicPr/>
          <p:nvPr/>
        </p:nvPicPr>
        <p:blipFill>
          <a:blip r:embed="rId2"/>
          <a:stretch/>
        </p:blipFill>
        <p:spPr>
          <a:xfrm>
            <a:off x="7664400" y="108720"/>
            <a:ext cx="4388400" cy="3291120"/>
          </a:xfrm>
          <a:prstGeom prst="rect">
            <a:avLst/>
          </a:prstGeom>
          <a:ln>
            <a:noFill/>
          </a:ln>
        </p:spPr>
      </p:pic>
      <p:sp>
        <p:nvSpPr>
          <p:cNvPr id="271" name="CustomShape 1"/>
          <p:cNvSpPr/>
          <p:nvPr/>
        </p:nvSpPr>
        <p:spPr>
          <a:xfrm>
            <a:off x="314640" y="36504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Coupled Hydrogen Shows Flux Gain</a:t>
            </a:r>
            <a:br/>
            <a:r>
              <a:rPr b="0" lang="en-US" sz="2800" spc="-1" strike="noStrike">
                <a:solidFill>
                  <a:srgbClr val="1e7640"/>
                </a:solidFill>
                <a:latin typeface="Arial Black"/>
                <a:ea typeface="DejaVu Sans"/>
              </a:rPr>
              <a:t>(BL-05 / EQ-SANS)</a:t>
            </a:r>
            <a:endParaRPr b="0" lang="en-US" sz="2800" spc="-1" strike="noStrike">
              <a:latin typeface="Arial"/>
            </a:endParaRPr>
          </a:p>
        </p:txBody>
      </p:sp>
      <p:sp>
        <p:nvSpPr>
          <p:cNvPr id="272" name="CustomShape 2"/>
          <p:cNvSpPr/>
          <p:nvPr/>
        </p:nvSpPr>
        <p:spPr>
          <a:xfrm>
            <a:off x="457200" y="1371600"/>
            <a:ext cx="6858000" cy="4194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454d"/>
                </a:solidFill>
                <a:latin typeface="Roboto"/>
                <a:ea typeface="DejaVu Sans"/>
              </a:rPr>
              <a:t>Expected Changes</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Decoupler and poison burnup are largely irrelevant for the coupled, unpoisoned moderators</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Installation of orthohydrogen converter during PPU changes spectrum, boosting peak and very long wavelengths</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Increase in energy during PPU boosts intensity slightly by moving neutron production peak toward coupled moderators, which also happen to be the downstream moderators </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Expansion of premoderator coverage in IRP3 boosts intensity</a:t>
            </a:r>
            <a:endParaRPr b="0" lang="en-US" sz="1400" spc="-1" strike="noStrike">
              <a:latin typeface="Arial"/>
            </a:endParaRPr>
          </a:p>
          <a:p>
            <a:pPr>
              <a:lnSpc>
                <a:spcPct val="100000"/>
              </a:lnSpc>
              <a:spcBef>
                <a:spcPts val="601"/>
              </a:spcBef>
            </a:pPr>
            <a:r>
              <a:rPr b="1" lang="en-US" sz="1600" spc="-1" strike="noStrike">
                <a:solidFill>
                  <a:srgbClr val="00454d"/>
                </a:solidFill>
                <a:latin typeface="Roboto"/>
                <a:ea typeface="DejaVu Sans"/>
              </a:rPr>
              <a:t>Preliminary Observations</a:t>
            </a:r>
            <a:endParaRPr b="0" lang="en-US" sz="16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Small GAIN in intensity relative to IRP2 EOL – around 10% average, more at long wavelengths</a:t>
            </a:r>
            <a:endParaRPr b="0" lang="en-US" sz="1400" spc="-1" strike="noStrike">
              <a:latin typeface="Arial"/>
            </a:endParaRPr>
          </a:p>
          <a:p>
            <a:pPr lvl="1" marL="432000" indent="-215280">
              <a:lnSpc>
                <a:spcPct val="100000"/>
              </a:lnSpc>
              <a:buClr>
                <a:srgbClr val="000000"/>
              </a:buClr>
              <a:buSzPct val="45000"/>
              <a:buFont typeface="Wingdings" charset="2"/>
              <a:buChar char=""/>
            </a:pPr>
            <a:r>
              <a:rPr b="0" lang="en-US" sz="1400" spc="-1" strike="noStrike">
                <a:solidFill>
                  <a:srgbClr val="00454d"/>
                </a:solidFill>
                <a:latin typeface="Roboto"/>
                <a:ea typeface="DejaVu Sans"/>
              </a:rPr>
              <a:t>Attribute to increased premoderator coverage on coupled moderator</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Significant GAIN in intensity relative to IRP1 BOL – around 60% at peak</a:t>
            </a:r>
            <a:endParaRPr b="0" lang="en-US" sz="1400" spc="-1" strike="noStrike">
              <a:latin typeface="Arial"/>
            </a:endParaRPr>
          </a:p>
          <a:p>
            <a:pPr lvl="1" marL="432000" indent="-215280">
              <a:lnSpc>
                <a:spcPct val="100000"/>
              </a:lnSpc>
              <a:buClr>
                <a:srgbClr val="000000"/>
              </a:buClr>
              <a:buSzPct val="45000"/>
              <a:buFont typeface="Wingdings" charset="2"/>
              <a:buChar char=""/>
            </a:pPr>
            <a:r>
              <a:rPr b="0" lang="en-US" sz="1400" spc="-1" strike="noStrike">
                <a:solidFill>
                  <a:srgbClr val="00454d"/>
                </a:solidFill>
                <a:latin typeface="Roboto"/>
                <a:ea typeface="DejaVu Sans"/>
              </a:rPr>
              <a:t>Attribute to PPU changes</a:t>
            </a:r>
            <a:endParaRPr b="0" lang="en-US" sz="1400" spc="-1" strike="noStrike">
              <a:latin typeface="Arial"/>
            </a:endParaRPr>
          </a:p>
          <a:p>
            <a:pPr>
              <a:lnSpc>
                <a:spcPct val="100000"/>
              </a:lnSpc>
              <a:spcBef>
                <a:spcPts val="601"/>
              </a:spcBef>
            </a:pPr>
            <a:r>
              <a:rPr b="1" lang="en-US" sz="1600" spc="-1" strike="noStrike">
                <a:solidFill>
                  <a:srgbClr val="00454d"/>
                </a:solidFill>
                <a:latin typeface="Roboto"/>
                <a:ea typeface="DejaVu Sans"/>
              </a:rPr>
              <a:t>Further work</a:t>
            </a:r>
            <a:endParaRPr b="0" lang="en-US" sz="16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Planned measurements at CNCS, HYSPEC will confirm effects</a:t>
            </a: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Image 0" descr="preencoded.png"/>
          <p:cNvPicPr/>
          <p:nvPr/>
        </p:nvPicPr>
        <p:blipFill>
          <a:blip r:embed="rId1"/>
          <a:stretch/>
        </p:blipFill>
        <p:spPr>
          <a:xfrm>
            <a:off x="7828920" y="577440"/>
            <a:ext cx="4113720" cy="2986200"/>
          </a:xfrm>
          <a:prstGeom prst="rect">
            <a:avLst/>
          </a:prstGeom>
          <a:ln>
            <a:noFill/>
          </a:ln>
        </p:spPr>
      </p:pic>
      <p:sp>
        <p:nvSpPr>
          <p:cNvPr id="274" name="CustomShape 1"/>
          <p:cNvSpPr/>
          <p:nvPr/>
        </p:nvSpPr>
        <p:spPr>
          <a:xfrm>
            <a:off x="314640" y="36504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r</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h</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k</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h</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F</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s</a:t>
            </a:r>
            <a:b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B</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1</a:t>
            </a:r>
            <a:r>
              <a:rPr b="0" lang="en-US" sz="2800" spc="-1" strike="noStrike">
                <a:solidFill>
                  <a:srgbClr val="1e7640"/>
                </a:solidFill>
                <a:latin typeface="Arial Black"/>
                <a:ea typeface="DejaVu Sans"/>
              </a:rPr>
              <a:t>6</a:t>
            </a:r>
            <a:r>
              <a:rPr b="0" lang="en-US" sz="2800" spc="-1" strike="noStrike">
                <a:solidFill>
                  <a:srgbClr val="1e7640"/>
                </a:solidFill>
                <a:latin typeface="Arial Black"/>
                <a:ea typeface="DejaVu Sans"/>
              </a:rPr>
              <a:t>b</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V</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N</a:t>
            </a:r>
            <a:r>
              <a:rPr b="0" lang="en-US" sz="2800" spc="-1" strike="noStrike">
                <a:solidFill>
                  <a:srgbClr val="1e7640"/>
                </a:solidFill>
                <a:latin typeface="Arial Black"/>
                <a:ea typeface="DejaVu Sans"/>
              </a:rPr>
              <a:t>)</a:t>
            </a:r>
            <a:endParaRPr b="0" lang="en-US" sz="2800" spc="-1" strike="noStrike">
              <a:latin typeface="Arial"/>
            </a:endParaRPr>
          </a:p>
        </p:txBody>
      </p:sp>
      <p:sp>
        <p:nvSpPr>
          <p:cNvPr id="275" name="CustomShape 2"/>
          <p:cNvSpPr/>
          <p:nvPr/>
        </p:nvSpPr>
        <p:spPr>
          <a:xfrm>
            <a:off x="457200" y="1371600"/>
            <a:ext cx="6858000" cy="4892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454d"/>
                </a:solidFill>
                <a:latin typeface="Roboto"/>
                <a:ea typeface="DejaVu Sans"/>
              </a:rPr>
              <a:t>Expecte</a:t>
            </a:r>
            <a:r>
              <a:rPr b="1" lang="en-US" sz="1800" spc="-1" strike="noStrike">
                <a:solidFill>
                  <a:srgbClr val="00454d"/>
                </a:solidFill>
                <a:latin typeface="Roboto"/>
                <a:ea typeface="DejaVu Sans"/>
              </a:rPr>
              <a:t>d </a:t>
            </a:r>
            <a:r>
              <a:rPr b="1" lang="en-US" sz="1800" spc="-1" strike="noStrike">
                <a:solidFill>
                  <a:srgbClr val="00454d"/>
                </a:solidFill>
                <a:latin typeface="Roboto"/>
                <a:ea typeface="DejaVu Sans"/>
              </a:rPr>
              <a:t>Changes</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Decoupl</a:t>
            </a:r>
            <a:r>
              <a:rPr b="0" lang="en-US" sz="1400" spc="-1" strike="noStrike">
                <a:solidFill>
                  <a:srgbClr val="00454d"/>
                </a:solidFill>
                <a:latin typeface="Roboto"/>
                <a:ea typeface="DejaVu Sans"/>
              </a:rPr>
              <a:t>er and </a:t>
            </a:r>
            <a:r>
              <a:rPr b="0" lang="en-US" sz="1400" spc="-1" strike="noStrike">
                <a:solidFill>
                  <a:srgbClr val="00454d"/>
                </a:solidFill>
                <a:latin typeface="Roboto"/>
                <a:ea typeface="DejaVu Sans"/>
              </a:rPr>
              <a:t>poison </a:t>
            </a:r>
            <a:r>
              <a:rPr b="0" lang="en-US" sz="1400" spc="-1" strike="noStrike">
                <a:solidFill>
                  <a:srgbClr val="00454d"/>
                </a:solidFill>
                <a:latin typeface="Roboto"/>
                <a:ea typeface="DejaVu Sans"/>
              </a:rPr>
              <a:t>are new, </a:t>
            </a:r>
            <a:r>
              <a:rPr b="0" lang="en-US" sz="1400" spc="-1" strike="noStrike">
                <a:solidFill>
                  <a:srgbClr val="00454d"/>
                </a:solidFill>
                <a:latin typeface="Roboto"/>
                <a:ea typeface="DejaVu Sans"/>
              </a:rPr>
              <a:t>and will </a:t>
            </a:r>
            <a:r>
              <a:rPr b="0" lang="en-US" sz="1400" spc="-1" strike="noStrike">
                <a:solidFill>
                  <a:srgbClr val="00454d"/>
                </a:solidFill>
                <a:latin typeface="Roboto"/>
                <a:ea typeface="DejaVu Sans"/>
              </a:rPr>
              <a:t>suppres</a:t>
            </a:r>
            <a:r>
              <a:rPr b="0" lang="en-US" sz="1400" spc="-1" strike="noStrike">
                <a:solidFill>
                  <a:srgbClr val="00454d"/>
                </a:solidFill>
                <a:latin typeface="Roboto"/>
                <a:ea typeface="DejaVu Sans"/>
              </a:rPr>
              <a:t>s overall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by about </a:t>
            </a:r>
            <a:r>
              <a:rPr b="0" lang="en-US" sz="1400" spc="-1" strike="noStrike">
                <a:solidFill>
                  <a:srgbClr val="00454d"/>
                </a:solidFill>
                <a:latin typeface="Roboto"/>
                <a:ea typeface="DejaVu Sans"/>
              </a:rPr>
              <a:t>20% </a:t>
            </a:r>
            <a:r>
              <a:rPr b="0" lang="en-US" sz="1400" spc="-1" strike="noStrike">
                <a:solidFill>
                  <a:srgbClr val="00454d"/>
                </a:solidFill>
                <a:latin typeface="Roboto"/>
                <a:ea typeface="DejaVu Sans"/>
              </a:rPr>
              <a:t>relative </a:t>
            </a:r>
            <a:r>
              <a:rPr b="0" lang="en-US" sz="1400" spc="-1" strike="noStrike">
                <a:solidFill>
                  <a:srgbClr val="00454d"/>
                </a:solidFill>
                <a:latin typeface="Roboto"/>
                <a:ea typeface="DejaVu Sans"/>
              </a:rPr>
              <a:t>to </a:t>
            </a:r>
            <a:r>
              <a:rPr b="0" lang="en-US" sz="1400" spc="-1" strike="noStrike">
                <a:solidFill>
                  <a:srgbClr val="00454d"/>
                </a:solidFill>
                <a:latin typeface="Roboto"/>
                <a:ea typeface="DejaVu Sans"/>
              </a:rPr>
              <a:t>“burned </a:t>
            </a:r>
            <a:r>
              <a:rPr b="0" lang="en-US" sz="1400" spc="-1" strike="noStrike">
                <a:solidFill>
                  <a:srgbClr val="00454d"/>
                </a:solidFill>
                <a:latin typeface="Roboto"/>
                <a:ea typeface="DejaVu Sans"/>
              </a:rPr>
              <a:t>up” IRP2</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Poison </a:t>
            </a:r>
            <a:r>
              <a:rPr b="0" lang="en-US" sz="1400" spc="-1" strike="noStrike">
                <a:solidFill>
                  <a:srgbClr val="00454d"/>
                </a:solidFill>
                <a:latin typeface="Roboto"/>
                <a:ea typeface="DejaVu Sans"/>
              </a:rPr>
              <a:t>thicknes</a:t>
            </a:r>
            <a:r>
              <a:rPr b="0" lang="en-US" sz="1400" spc="-1" strike="noStrike">
                <a:solidFill>
                  <a:srgbClr val="00454d"/>
                </a:solidFill>
                <a:latin typeface="Roboto"/>
                <a:ea typeface="DejaVu Sans"/>
              </a:rPr>
              <a:t>s </a:t>
            </a:r>
            <a:r>
              <a:rPr b="0" lang="en-US" sz="1400" spc="-1" strike="noStrike">
                <a:solidFill>
                  <a:srgbClr val="00454d"/>
                </a:solidFill>
                <a:latin typeface="Roboto"/>
                <a:ea typeface="DejaVu Sans"/>
              </a:rPr>
              <a:t>increase </a:t>
            </a:r>
            <a:r>
              <a:rPr b="0" lang="en-US" sz="1400" spc="-1" strike="noStrike">
                <a:solidFill>
                  <a:srgbClr val="00454d"/>
                </a:solidFill>
                <a:latin typeface="Roboto"/>
                <a:ea typeface="DejaVu Sans"/>
              </a:rPr>
              <a:t>(to </a:t>
            </a:r>
            <a:r>
              <a:rPr b="0" lang="en-US" sz="1400" spc="-1" strike="noStrike">
                <a:solidFill>
                  <a:srgbClr val="00454d"/>
                </a:solidFill>
                <a:latin typeface="Roboto"/>
                <a:ea typeface="DejaVu Sans"/>
              </a:rPr>
              <a:t>support </a:t>
            </a:r>
            <a:r>
              <a:rPr b="0" lang="en-US" sz="1400" spc="-1" strike="noStrike">
                <a:solidFill>
                  <a:srgbClr val="00454d"/>
                </a:solidFill>
                <a:latin typeface="Roboto"/>
                <a:ea typeface="DejaVu Sans"/>
              </a:rPr>
              <a:t>longer </a:t>
            </a:r>
            <a:r>
              <a:rPr b="0" lang="en-US" sz="1400" spc="-1" strike="noStrike">
                <a:solidFill>
                  <a:srgbClr val="00454d"/>
                </a:solidFill>
                <a:latin typeface="Roboto"/>
                <a:ea typeface="DejaVu Sans"/>
              </a:rPr>
              <a:t>IRP life) </a:t>
            </a:r>
            <a:r>
              <a:rPr b="0" lang="en-US" sz="1400" spc="-1" strike="noStrike">
                <a:solidFill>
                  <a:srgbClr val="00454d"/>
                </a:solidFill>
                <a:latin typeface="Roboto"/>
                <a:ea typeface="DejaVu Sans"/>
              </a:rPr>
              <a:t>will </a:t>
            </a:r>
            <a:r>
              <a:rPr b="0" lang="en-US" sz="1400" spc="-1" strike="noStrike">
                <a:solidFill>
                  <a:srgbClr val="00454d"/>
                </a:solidFill>
                <a:latin typeface="Roboto"/>
                <a:ea typeface="DejaVu Sans"/>
              </a:rPr>
              <a:t>suppres</a:t>
            </a:r>
            <a:r>
              <a:rPr b="0" lang="en-US" sz="1400" spc="-1" strike="noStrike">
                <a:solidFill>
                  <a:srgbClr val="00454d"/>
                </a:solidFill>
                <a:latin typeface="Roboto"/>
                <a:ea typeface="DejaVu Sans"/>
              </a:rPr>
              <a:t>s overall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by about </a:t>
            </a:r>
            <a:r>
              <a:rPr b="0" lang="en-US" sz="1400" spc="-1" strike="noStrike">
                <a:solidFill>
                  <a:srgbClr val="00454d"/>
                </a:solidFill>
                <a:latin typeface="Roboto"/>
                <a:ea typeface="DejaVu Sans"/>
              </a:rPr>
              <a:t>3% </a:t>
            </a:r>
            <a:r>
              <a:rPr b="0" lang="en-US" sz="1400" spc="-1" strike="noStrike">
                <a:solidFill>
                  <a:srgbClr val="00454d"/>
                </a:solidFill>
                <a:latin typeface="Roboto"/>
                <a:ea typeface="DejaVu Sans"/>
              </a:rPr>
              <a:t>relative </a:t>
            </a:r>
            <a:r>
              <a:rPr b="0" lang="en-US" sz="1400" spc="-1" strike="noStrike">
                <a:solidFill>
                  <a:srgbClr val="00454d"/>
                </a:solidFill>
                <a:latin typeface="Roboto"/>
                <a:ea typeface="DejaVu Sans"/>
              </a:rPr>
              <a:t>to IRP2 </a:t>
            </a:r>
            <a:r>
              <a:rPr b="0" lang="en-US" sz="1400" spc="-1" strike="noStrike">
                <a:solidFill>
                  <a:srgbClr val="00454d"/>
                </a:solidFill>
                <a:latin typeface="Roboto"/>
                <a:ea typeface="DejaVu Sans"/>
              </a:rPr>
              <a:t>BOL</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Poison </a:t>
            </a:r>
            <a:r>
              <a:rPr b="0" lang="en-US" sz="1400" spc="-1" strike="noStrike">
                <a:solidFill>
                  <a:srgbClr val="00454d"/>
                </a:solidFill>
                <a:latin typeface="Roboto"/>
                <a:ea typeface="DejaVu Sans"/>
              </a:rPr>
              <a:t>plate </a:t>
            </a:r>
            <a:r>
              <a:rPr b="0" lang="en-US" sz="1400" spc="-1" strike="noStrike">
                <a:solidFill>
                  <a:srgbClr val="00454d"/>
                </a:solidFill>
                <a:latin typeface="Roboto"/>
                <a:ea typeface="DejaVu Sans"/>
              </a:rPr>
              <a:t>repositio</a:t>
            </a:r>
            <a:r>
              <a:rPr b="0" lang="en-US" sz="1400" spc="-1" strike="noStrike">
                <a:solidFill>
                  <a:srgbClr val="00454d"/>
                </a:solidFill>
                <a:latin typeface="Roboto"/>
                <a:ea typeface="DejaVu Sans"/>
              </a:rPr>
              <a:t>ning and </a:t>
            </a:r>
            <a:r>
              <a:rPr b="0" lang="en-US" sz="1400" spc="-1" strike="noStrike">
                <a:solidFill>
                  <a:srgbClr val="00454d"/>
                </a:solidFill>
                <a:latin typeface="Roboto"/>
                <a:ea typeface="DejaVu Sans"/>
              </a:rPr>
              <a:t>removal </a:t>
            </a:r>
            <a:r>
              <a:rPr b="0" lang="en-US" sz="1400" spc="-1" strike="noStrike">
                <a:solidFill>
                  <a:srgbClr val="00454d"/>
                </a:solidFill>
                <a:latin typeface="Roboto"/>
                <a:ea typeface="DejaVu Sans"/>
              </a:rPr>
              <a:t>of flow </a:t>
            </a:r>
            <a:r>
              <a:rPr b="0" lang="en-US" sz="1400" spc="-1" strike="noStrike">
                <a:solidFill>
                  <a:srgbClr val="00454d"/>
                </a:solidFill>
                <a:latin typeface="Roboto"/>
                <a:ea typeface="DejaVu Sans"/>
              </a:rPr>
              <a:t>baffle </a:t>
            </a:r>
            <a:r>
              <a:rPr b="0" lang="en-US" sz="1400" spc="-1" strike="noStrike">
                <a:solidFill>
                  <a:srgbClr val="00454d"/>
                </a:solidFill>
                <a:latin typeface="Roboto"/>
                <a:ea typeface="DejaVu Sans"/>
              </a:rPr>
              <a:t>will </a:t>
            </a:r>
            <a:r>
              <a:rPr b="0" lang="en-US" sz="1400" spc="-1" strike="noStrike">
                <a:solidFill>
                  <a:srgbClr val="00454d"/>
                </a:solidFill>
                <a:latin typeface="Roboto"/>
                <a:ea typeface="DejaVu Sans"/>
              </a:rPr>
              <a:t>increase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by about </a:t>
            </a:r>
            <a:r>
              <a:rPr b="0" lang="en-US" sz="1400" spc="-1" strike="noStrike">
                <a:solidFill>
                  <a:srgbClr val="00454d"/>
                </a:solidFill>
                <a:latin typeface="Roboto"/>
                <a:ea typeface="DejaVu Sans"/>
              </a:rPr>
              <a:t>3%</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All </a:t>
            </a:r>
            <a:r>
              <a:rPr b="0" lang="en-US" sz="1400" spc="-1" strike="noStrike">
                <a:solidFill>
                  <a:srgbClr val="00454d"/>
                </a:solidFill>
                <a:latin typeface="Roboto"/>
                <a:ea typeface="DejaVu Sans"/>
              </a:rPr>
              <a:t>reductio</a:t>
            </a:r>
            <a:r>
              <a:rPr b="0" lang="en-US" sz="1400" spc="-1" strike="noStrike">
                <a:solidFill>
                  <a:srgbClr val="00454d"/>
                </a:solidFill>
                <a:latin typeface="Roboto"/>
                <a:ea typeface="DejaVu Sans"/>
              </a:rPr>
              <a:t>ns in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should </a:t>
            </a:r>
            <a:r>
              <a:rPr b="0" lang="en-US" sz="1400" spc="-1" strike="noStrike">
                <a:solidFill>
                  <a:srgbClr val="00454d"/>
                </a:solidFill>
                <a:latin typeface="Roboto"/>
                <a:ea typeface="DejaVu Sans"/>
              </a:rPr>
              <a:t>be </a:t>
            </a:r>
            <a:r>
              <a:rPr b="0" lang="en-US" sz="1400" spc="-1" strike="noStrike">
                <a:solidFill>
                  <a:srgbClr val="00454d"/>
                </a:solidFill>
                <a:latin typeface="Roboto"/>
                <a:ea typeface="DejaVu Sans"/>
              </a:rPr>
              <a:t>accomp</a:t>
            </a:r>
            <a:r>
              <a:rPr b="0" lang="en-US" sz="1400" spc="-1" strike="noStrike">
                <a:solidFill>
                  <a:srgbClr val="00454d"/>
                </a:solidFill>
                <a:latin typeface="Roboto"/>
                <a:ea typeface="DejaVu Sans"/>
              </a:rPr>
              <a:t>anied by </a:t>
            </a:r>
            <a:r>
              <a:rPr b="0" lang="en-US" sz="1400" spc="-1" strike="noStrike">
                <a:solidFill>
                  <a:srgbClr val="00454d"/>
                </a:solidFill>
                <a:latin typeface="Roboto"/>
                <a:ea typeface="DejaVu Sans"/>
              </a:rPr>
              <a:t>reductio</a:t>
            </a:r>
            <a:r>
              <a:rPr b="0" lang="en-US" sz="1400" spc="-1" strike="noStrike">
                <a:solidFill>
                  <a:srgbClr val="00454d"/>
                </a:solidFill>
                <a:latin typeface="Roboto"/>
                <a:ea typeface="DejaVu Sans"/>
              </a:rPr>
              <a:t>ns in </a:t>
            </a:r>
            <a:r>
              <a:rPr b="0" lang="en-US" sz="1400" spc="-1" strike="noStrike">
                <a:solidFill>
                  <a:srgbClr val="00454d"/>
                </a:solidFill>
                <a:latin typeface="Roboto"/>
                <a:ea typeface="DejaVu Sans"/>
              </a:rPr>
              <a:t>pulse </a:t>
            </a:r>
            <a:r>
              <a:rPr b="0" lang="en-US" sz="1400" spc="-1" strike="noStrike">
                <a:solidFill>
                  <a:srgbClr val="00454d"/>
                </a:solidFill>
                <a:latin typeface="Roboto"/>
                <a:ea typeface="DejaVu Sans"/>
              </a:rPr>
              <a:t>width </a:t>
            </a:r>
            <a:r>
              <a:rPr b="0" lang="en-US" sz="1400" spc="-1" strike="noStrike">
                <a:solidFill>
                  <a:srgbClr val="00454d"/>
                </a:solidFill>
                <a:latin typeface="Roboto"/>
                <a:ea typeface="DejaVu Sans"/>
              </a:rPr>
              <a:t>(that is, </a:t>
            </a:r>
            <a:r>
              <a:rPr b="0" lang="en-US" sz="1400" spc="-1" strike="noStrike">
                <a:solidFill>
                  <a:srgbClr val="00454d"/>
                </a:solidFill>
                <a:latin typeface="Roboto"/>
                <a:ea typeface="DejaVu Sans"/>
              </a:rPr>
              <a:t>improve</a:t>
            </a:r>
            <a:r>
              <a:rPr b="0" lang="en-US" sz="1400" spc="-1" strike="noStrike">
                <a:solidFill>
                  <a:srgbClr val="00454d"/>
                </a:solidFill>
                <a:latin typeface="Roboto"/>
                <a:ea typeface="DejaVu Sans"/>
              </a:rPr>
              <a:t>ment in </a:t>
            </a:r>
            <a:r>
              <a:rPr b="0" lang="en-US" sz="1400" spc="-1" strike="noStrike">
                <a:solidFill>
                  <a:srgbClr val="00454d"/>
                </a:solidFill>
                <a:latin typeface="Roboto"/>
                <a:ea typeface="DejaVu Sans"/>
              </a:rPr>
              <a:t>resolutio</a:t>
            </a:r>
            <a:r>
              <a:rPr b="0" lang="en-US" sz="1400" spc="-1" strike="noStrike">
                <a:solidFill>
                  <a:srgbClr val="00454d"/>
                </a:solidFill>
                <a:latin typeface="Roboto"/>
                <a:ea typeface="DejaVu Sans"/>
              </a:rPr>
              <a:t>n)</a:t>
            </a:r>
            <a:endParaRPr b="0" lang="en-US" sz="1400" spc="-1" strike="noStrike">
              <a:latin typeface="Arial"/>
            </a:endParaRPr>
          </a:p>
          <a:p>
            <a:pPr>
              <a:lnSpc>
                <a:spcPct val="100000"/>
              </a:lnSpc>
              <a:spcBef>
                <a:spcPts val="601"/>
              </a:spcBef>
            </a:pPr>
            <a:r>
              <a:rPr b="1" lang="en-US" sz="1800" spc="-1" strike="noStrike">
                <a:solidFill>
                  <a:srgbClr val="00454d"/>
                </a:solidFill>
                <a:latin typeface="Roboto"/>
                <a:ea typeface="DejaVu Sans"/>
              </a:rPr>
              <a:t>Prelimin</a:t>
            </a:r>
            <a:r>
              <a:rPr b="1" lang="en-US" sz="1800" spc="-1" strike="noStrike">
                <a:solidFill>
                  <a:srgbClr val="00454d"/>
                </a:solidFill>
                <a:latin typeface="Roboto"/>
                <a:ea typeface="DejaVu Sans"/>
              </a:rPr>
              <a:t>ary </a:t>
            </a:r>
            <a:r>
              <a:rPr b="1" lang="en-US" sz="1800" spc="-1" strike="noStrike">
                <a:solidFill>
                  <a:srgbClr val="00454d"/>
                </a:solidFill>
                <a:latin typeface="Roboto"/>
                <a:ea typeface="DejaVu Sans"/>
              </a:rPr>
              <a:t>Observa</a:t>
            </a:r>
            <a:r>
              <a:rPr b="1" lang="en-US" sz="1800" spc="-1" strike="noStrike">
                <a:solidFill>
                  <a:srgbClr val="00454d"/>
                </a:solidFill>
                <a:latin typeface="Roboto"/>
                <a:ea typeface="DejaVu Sans"/>
              </a:rPr>
              <a:t>tions</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IRP3 </a:t>
            </a:r>
            <a:r>
              <a:rPr b="0" lang="en-US" sz="1400" spc="-1" strike="noStrike">
                <a:solidFill>
                  <a:srgbClr val="00454d"/>
                </a:solidFill>
                <a:latin typeface="Roboto"/>
                <a:ea typeface="DejaVu Sans"/>
              </a:rPr>
              <a:t>BOL to </a:t>
            </a:r>
            <a:r>
              <a:rPr b="0" lang="en-US" sz="1400" spc="-1" strike="noStrike">
                <a:solidFill>
                  <a:srgbClr val="00454d"/>
                </a:solidFill>
                <a:latin typeface="Roboto"/>
                <a:ea typeface="DejaVu Sans"/>
              </a:rPr>
              <a:t>IRP2 </a:t>
            </a:r>
            <a:r>
              <a:rPr b="0" lang="en-US" sz="1400" spc="-1" strike="noStrike">
                <a:solidFill>
                  <a:srgbClr val="00454d"/>
                </a:solidFill>
                <a:latin typeface="Roboto"/>
                <a:ea typeface="DejaVu Sans"/>
              </a:rPr>
              <a:t>EOL </a:t>
            </a:r>
            <a:r>
              <a:rPr b="0" lang="en-US" sz="1400" spc="-1" strike="noStrike">
                <a:solidFill>
                  <a:srgbClr val="00454d"/>
                </a:solidFill>
                <a:latin typeface="Roboto"/>
                <a:ea typeface="DejaVu Sans"/>
              </a:rPr>
              <a:t>monitor </a:t>
            </a:r>
            <a:r>
              <a:rPr b="0" lang="en-US" sz="1400" spc="-1" strike="noStrike">
                <a:solidFill>
                  <a:srgbClr val="00454d"/>
                </a:solidFill>
                <a:latin typeface="Roboto"/>
                <a:ea typeface="DejaVu Sans"/>
              </a:rPr>
              <a:t>countrat</a:t>
            </a:r>
            <a:r>
              <a:rPr b="0" lang="en-US" sz="1400" spc="-1" strike="noStrike">
                <a:solidFill>
                  <a:srgbClr val="00454d"/>
                </a:solidFill>
                <a:latin typeface="Roboto"/>
                <a:ea typeface="DejaVu Sans"/>
              </a:rPr>
              <a:t>e ratio </a:t>
            </a:r>
            <a:r>
              <a:rPr b="0" lang="en-US" sz="1400" spc="-1" strike="noStrike">
                <a:solidFill>
                  <a:srgbClr val="00454d"/>
                </a:solidFill>
                <a:latin typeface="Roboto"/>
                <a:ea typeface="DejaVu Sans"/>
              </a:rPr>
              <a:t>reflects </a:t>
            </a:r>
            <a:r>
              <a:rPr b="0" lang="en-US" sz="1400" spc="-1" strike="noStrike">
                <a:solidFill>
                  <a:srgbClr val="00454d"/>
                </a:solidFill>
                <a:latin typeface="Roboto"/>
                <a:ea typeface="DejaVu Sans"/>
              </a:rPr>
              <a:t>20% loss </a:t>
            </a:r>
            <a:r>
              <a:rPr b="0" lang="en-US" sz="1400" spc="-1" strike="noStrike">
                <a:solidFill>
                  <a:srgbClr val="00454d"/>
                </a:solidFill>
                <a:latin typeface="Roboto"/>
                <a:ea typeface="DejaVu Sans"/>
              </a:rPr>
              <a:t>in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across </a:t>
            </a:r>
            <a:r>
              <a:rPr b="0" lang="en-US" sz="1400" spc="-1" strike="noStrike">
                <a:solidFill>
                  <a:srgbClr val="00454d"/>
                </a:solidFill>
                <a:latin typeface="Roboto"/>
                <a:ea typeface="DejaVu Sans"/>
              </a:rPr>
              <a:t>wavelen</a:t>
            </a:r>
            <a:r>
              <a:rPr b="0" lang="en-US" sz="1400" spc="-1" strike="noStrike">
                <a:solidFill>
                  <a:srgbClr val="00454d"/>
                </a:solidFill>
                <a:latin typeface="Roboto"/>
                <a:ea typeface="DejaVu Sans"/>
              </a:rPr>
              <a:t>gth </a:t>
            </a:r>
            <a:r>
              <a:rPr b="0" lang="en-US" sz="1400" spc="-1" strike="noStrike">
                <a:solidFill>
                  <a:srgbClr val="00454d"/>
                </a:solidFill>
                <a:latin typeface="Roboto"/>
                <a:ea typeface="DejaVu Sans"/>
              </a:rPr>
              <a:t>range </a:t>
            </a:r>
            <a:r>
              <a:rPr b="0" lang="en-US" sz="1400" spc="-1" strike="noStrike">
                <a:solidFill>
                  <a:srgbClr val="00454d"/>
                </a:solidFill>
                <a:latin typeface="Roboto"/>
                <a:ea typeface="DejaVu Sans"/>
              </a:rPr>
              <a:t>for </a:t>
            </a:r>
            <a:r>
              <a:rPr b="0" lang="en-US" sz="1400" spc="-1" strike="noStrike">
                <a:solidFill>
                  <a:srgbClr val="00454d"/>
                </a:solidFill>
                <a:latin typeface="Roboto"/>
                <a:ea typeface="DejaVu Sans"/>
              </a:rPr>
              <a:t>VISION</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Resoluti</a:t>
            </a:r>
            <a:r>
              <a:rPr b="0" lang="en-US" sz="1400" spc="-1" strike="noStrike">
                <a:solidFill>
                  <a:srgbClr val="00454d"/>
                </a:solidFill>
                <a:latin typeface="Roboto"/>
                <a:ea typeface="DejaVu Sans"/>
              </a:rPr>
              <a:t>on has </a:t>
            </a:r>
            <a:r>
              <a:rPr b="0" lang="en-US" sz="1400" spc="-1" strike="noStrike">
                <a:solidFill>
                  <a:srgbClr val="00454d"/>
                </a:solidFill>
                <a:latin typeface="Roboto"/>
                <a:ea typeface="DejaVu Sans"/>
              </a:rPr>
              <a:t>improve</a:t>
            </a:r>
            <a:r>
              <a:rPr b="0" lang="en-US" sz="1400" spc="-1" strike="noStrike">
                <a:solidFill>
                  <a:srgbClr val="00454d"/>
                </a:solidFill>
                <a:latin typeface="Roboto"/>
                <a:ea typeface="DejaVu Sans"/>
              </a:rPr>
              <a:t>d by 15-</a:t>
            </a:r>
            <a:r>
              <a:rPr b="0" lang="en-US" sz="1400" spc="-1" strike="noStrike">
                <a:solidFill>
                  <a:srgbClr val="00454d"/>
                </a:solidFill>
                <a:latin typeface="Roboto"/>
                <a:ea typeface="DejaVu Sans"/>
              </a:rPr>
              <a:t>20%</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Inconsis</a:t>
            </a:r>
            <a:r>
              <a:rPr b="0" lang="en-US" sz="1400" spc="-1" strike="noStrike">
                <a:solidFill>
                  <a:srgbClr val="00454d"/>
                </a:solidFill>
                <a:latin typeface="Roboto"/>
                <a:ea typeface="DejaVu Sans"/>
              </a:rPr>
              <a:t>tent </a:t>
            </a:r>
            <a:r>
              <a:rPr b="0" lang="en-US" sz="1400" spc="-1" strike="noStrike">
                <a:solidFill>
                  <a:srgbClr val="00454d"/>
                </a:solidFill>
                <a:latin typeface="Roboto"/>
                <a:ea typeface="DejaVu Sans"/>
              </a:rPr>
              <a:t>results </a:t>
            </a:r>
            <a:r>
              <a:rPr b="0" lang="en-US" sz="1400" spc="-1" strike="noStrike">
                <a:solidFill>
                  <a:srgbClr val="00454d"/>
                </a:solidFill>
                <a:latin typeface="Roboto"/>
                <a:ea typeface="DejaVu Sans"/>
              </a:rPr>
              <a:t>from </a:t>
            </a:r>
            <a:r>
              <a:rPr b="0" lang="en-US" sz="1400" spc="-1" strike="noStrike">
                <a:solidFill>
                  <a:srgbClr val="00454d"/>
                </a:solidFill>
                <a:latin typeface="Roboto"/>
                <a:ea typeface="DejaVu Sans"/>
              </a:rPr>
              <a:t>ARCS &amp; </a:t>
            </a:r>
            <a:r>
              <a:rPr b="0" lang="en-US" sz="1400" spc="-1" strike="noStrike">
                <a:solidFill>
                  <a:srgbClr val="00454d"/>
                </a:solidFill>
                <a:latin typeface="Roboto"/>
                <a:ea typeface="DejaVu Sans"/>
              </a:rPr>
              <a:t>SEQUOI</a:t>
            </a:r>
            <a:r>
              <a:rPr b="0" lang="en-US" sz="1400" spc="-1" strike="noStrike">
                <a:solidFill>
                  <a:srgbClr val="00454d"/>
                </a:solidFill>
                <a:latin typeface="Roboto"/>
                <a:ea typeface="DejaVu Sans"/>
              </a:rPr>
              <a:t>A </a:t>
            </a:r>
            <a:r>
              <a:rPr b="0" lang="en-US" sz="1400" spc="-1" strike="noStrike">
                <a:solidFill>
                  <a:srgbClr val="00454d"/>
                </a:solidFill>
                <a:latin typeface="Roboto"/>
                <a:ea typeface="DejaVu Sans"/>
              </a:rPr>
              <a:t>suggesti</a:t>
            </a:r>
            <a:r>
              <a:rPr b="0" lang="en-US" sz="1400" spc="-1" strike="noStrike">
                <a:solidFill>
                  <a:srgbClr val="00454d"/>
                </a:solidFill>
                <a:latin typeface="Roboto"/>
                <a:ea typeface="DejaVu Sans"/>
              </a:rPr>
              <a:t>ng 5-10% </a:t>
            </a:r>
            <a:r>
              <a:rPr b="0" lang="en-US" sz="1400" spc="-1" strike="noStrike">
                <a:solidFill>
                  <a:srgbClr val="00454d"/>
                </a:solidFill>
                <a:latin typeface="Roboto"/>
                <a:ea typeface="DejaVu Sans"/>
              </a:rPr>
              <a:t>GAIN in </a:t>
            </a:r>
            <a:r>
              <a:rPr b="0" lang="en-US" sz="1400" spc="-1" strike="noStrike">
                <a:solidFill>
                  <a:srgbClr val="00454d"/>
                </a:solidFill>
                <a:latin typeface="Roboto"/>
                <a:ea typeface="DejaVu Sans"/>
              </a:rPr>
              <a:t>intensity</a:t>
            </a:r>
            <a:endParaRPr b="0" lang="en-US" sz="1400" spc="-1" strike="noStrike">
              <a:latin typeface="Arial"/>
            </a:endParaRPr>
          </a:p>
          <a:p>
            <a:pPr>
              <a:lnSpc>
                <a:spcPct val="100000"/>
              </a:lnSpc>
              <a:spcBef>
                <a:spcPts val="601"/>
              </a:spcBef>
            </a:pPr>
            <a:r>
              <a:rPr b="1" lang="en-US" sz="1800" spc="-1" strike="noStrike">
                <a:solidFill>
                  <a:srgbClr val="00454d"/>
                </a:solidFill>
                <a:latin typeface="Roboto"/>
                <a:ea typeface="DejaVu Sans"/>
              </a:rPr>
              <a:t>Further </a:t>
            </a:r>
            <a:r>
              <a:rPr b="1" lang="en-US" sz="1800" spc="-1" strike="noStrike">
                <a:solidFill>
                  <a:srgbClr val="00454d"/>
                </a:solidFill>
                <a:latin typeface="Roboto"/>
                <a:ea typeface="DejaVu Sans"/>
              </a:rPr>
              <a:t>work</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Addition</a:t>
            </a:r>
            <a:r>
              <a:rPr b="0" lang="en-US" sz="1400" spc="-1" strike="noStrike">
                <a:solidFill>
                  <a:srgbClr val="00454d"/>
                </a:solidFill>
                <a:latin typeface="Roboto"/>
                <a:ea typeface="DejaVu Sans"/>
              </a:rPr>
              <a:t>al </a:t>
            </a:r>
            <a:r>
              <a:rPr b="0" lang="en-US" sz="1400" spc="-1" strike="noStrike">
                <a:solidFill>
                  <a:srgbClr val="00454d"/>
                </a:solidFill>
                <a:latin typeface="Roboto"/>
                <a:ea typeface="DejaVu Sans"/>
              </a:rPr>
              <a:t>confirma</a:t>
            </a:r>
            <a:r>
              <a:rPr b="0" lang="en-US" sz="1400" spc="-1" strike="noStrike">
                <a:solidFill>
                  <a:srgbClr val="00454d"/>
                </a:solidFill>
                <a:latin typeface="Roboto"/>
                <a:ea typeface="DejaVu Sans"/>
              </a:rPr>
              <a:t>tory </a:t>
            </a:r>
            <a:r>
              <a:rPr b="0" lang="en-US" sz="1400" spc="-1" strike="noStrike">
                <a:solidFill>
                  <a:srgbClr val="00454d"/>
                </a:solidFill>
                <a:latin typeface="Roboto"/>
                <a:ea typeface="DejaVu Sans"/>
              </a:rPr>
              <a:t>measure</a:t>
            </a:r>
            <a:r>
              <a:rPr b="0" lang="en-US" sz="1400" spc="-1" strike="noStrike">
                <a:solidFill>
                  <a:srgbClr val="00454d"/>
                </a:solidFill>
                <a:latin typeface="Roboto"/>
                <a:ea typeface="DejaVu Sans"/>
              </a:rPr>
              <a:t>ments </a:t>
            </a:r>
            <a:r>
              <a:rPr b="0" lang="en-US" sz="1400" spc="-1" strike="noStrike">
                <a:solidFill>
                  <a:srgbClr val="00454d"/>
                </a:solidFill>
                <a:latin typeface="Roboto"/>
                <a:ea typeface="DejaVu Sans"/>
              </a:rPr>
              <a:t>on </a:t>
            </a:r>
            <a:r>
              <a:rPr b="0" lang="en-US" sz="1400" spc="-1" strike="noStrike">
                <a:solidFill>
                  <a:srgbClr val="00454d"/>
                </a:solidFill>
                <a:latin typeface="Roboto"/>
                <a:ea typeface="DejaVu Sans"/>
              </a:rPr>
              <a:t>VISION</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Addition</a:t>
            </a:r>
            <a:r>
              <a:rPr b="0" lang="en-US" sz="1400" spc="-1" strike="noStrike">
                <a:solidFill>
                  <a:srgbClr val="00454d"/>
                </a:solidFill>
                <a:latin typeface="Roboto"/>
                <a:ea typeface="DejaVu Sans"/>
              </a:rPr>
              <a:t>al </a:t>
            </a:r>
            <a:r>
              <a:rPr b="0" lang="en-US" sz="1400" spc="-1" strike="noStrike">
                <a:solidFill>
                  <a:srgbClr val="00454d"/>
                </a:solidFill>
                <a:latin typeface="Roboto"/>
                <a:ea typeface="DejaVu Sans"/>
              </a:rPr>
              <a:t>detailed </a:t>
            </a:r>
            <a:r>
              <a:rPr b="0" lang="en-US" sz="1400" spc="-1" strike="noStrike">
                <a:solidFill>
                  <a:srgbClr val="00454d"/>
                </a:solidFill>
                <a:latin typeface="Roboto"/>
                <a:ea typeface="DejaVu Sans"/>
              </a:rPr>
              <a:t>measure</a:t>
            </a:r>
            <a:r>
              <a:rPr b="0" lang="en-US" sz="1400" spc="-1" strike="noStrike">
                <a:solidFill>
                  <a:srgbClr val="00454d"/>
                </a:solidFill>
                <a:latin typeface="Roboto"/>
                <a:ea typeface="DejaVu Sans"/>
              </a:rPr>
              <a:t>ments </a:t>
            </a:r>
            <a:r>
              <a:rPr b="0" lang="en-US" sz="1400" spc="-1" strike="noStrike">
                <a:solidFill>
                  <a:srgbClr val="00454d"/>
                </a:solidFill>
                <a:latin typeface="Roboto"/>
                <a:ea typeface="DejaVu Sans"/>
              </a:rPr>
              <a:t>on ARCS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SEQUOI</a:t>
            </a:r>
            <a:r>
              <a:rPr b="0" lang="en-US" sz="1400" spc="-1" strike="noStrike">
                <a:solidFill>
                  <a:srgbClr val="00454d"/>
                </a:solidFill>
                <a:latin typeface="Roboto"/>
                <a:ea typeface="DejaVu Sans"/>
              </a:rPr>
              <a:t>A</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Reconcil</a:t>
            </a:r>
            <a:r>
              <a:rPr b="0" lang="en-US" sz="1400" spc="-1" strike="noStrike">
                <a:solidFill>
                  <a:srgbClr val="00454d"/>
                </a:solidFill>
                <a:latin typeface="Roboto"/>
                <a:ea typeface="DejaVu Sans"/>
              </a:rPr>
              <a:t>iation of </a:t>
            </a:r>
            <a:r>
              <a:rPr b="0" lang="en-US" sz="1400" spc="-1" strike="noStrike">
                <a:solidFill>
                  <a:srgbClr val="00454d"/>
                </a:solidFill>
                <a:latin typeface="Roboto"/>
                <a:ea typeface="DejaVu Sans"/>
              </a:rPr>
              <a:t>VISION </a:t>
            </a:r>
            <a:r>
              <a:rPr b="0" lang="en-US" sz="1400" spc="-1" strike="noStrike">
                <a:solidFill>
                  <a:srgbClr val="00454d"/>
                </a:solidFill>
                <a:latin typeface="Roboto"/>
                <a:ea typeface="DejaVu Sans"/>
              </a:rPr>
              <a:t>(flux </a:t>
            </a:r>
            <a:r>
              <a:rPr b="0" lang="en-US" sz="1400" spc="-1" strike="noStrike">
                <a:solidFill>
                  <a:srgbClr val="00454d"/>
                </a:solidFill>
                <a:latin typeface="Roboto"/>
                <a:ea typeface="DejaVu Sans"/>
              </a:rPr>
              <a:t>loss)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ARCS &amp; </a:t>
            </a:r>
            <a:r>
              <a:rPr b="0" lang="en-US" sz="1400" spc="-1" strike="noStrike">
                <a:solidFill>
                  <a:srgbClr val="00454d"/>
                </a:solidFill>
                <a:latin typeface="Roboto"/>
                <a:ea typeface="DejaVu Sans"/>
              </a:rPr>
              <a:t>SEQUOI</a:t>
            </a:r>
            <a:r>
              <a:rPr b="0" lang="en-US" sz="1400" spc="-1" strike="noStrike">
                <a:solidFill>
                  <a:srgbClr val="00454d"/>
                </a:solidFill>
                <a:latin typeface="Roboto"/>
                <a:ea typeface="DejaVu Sans"/>
              </a:rPr>
              <a:t>A (flux </a:t>
            </a:r>
            <a:r>
              <a:rPr b="0" lang="en-US" sz="1400" spc="-1" strike="noStrike">
                <a:solidFill>
                  <a:srgbClr val="00454d"/>
                </a:solidFill>
                <a:latin typeface="Roboto"/>
                <a:ea typeface="DejaVu Sans"/>
              </a:rPr>
              <a:t>gain) </a:t>
            </a:r>
            <a:r>
              <a:rPr b="0" lang="en-US" sz="1400" spc="-1" strike="noStrike">
                <a:solidFill>
                  <a:srgbClr val="00454d"/>
                </a:solidFill>
                <a:latin typeface="Roboto"/>
                <a:ea typeface="DejaVu Sans"/>
              </a:rPr>
              <a:t>observat</a:t>
            </a:r>
            <a:r>
              <a:rPr b="0" lang="en-US" sz="1400" spc="-1" strike="noStrike">
                <a:solidFill>
                  <a:srgbClr val="00454d"/>
                </a:solidFill>
                <a:latin typeface="Roboto"/>
                <a:ea typeface="DejaVu Sans"/>
              </a:rPr>
              <a:t>ions</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Assess</a:t>
            </a:r>
            <a:r>
              <a:rPr b="0" lang="en-US" sz="1400" spc="-1" strike="noStrike">
                <a:solidFill>
                  <a:srgbClr val="00454d"/>
                </a:solidFill>
                <a:latin typeface="Roboto"/>
                <a:ea typeface="DejaVu Sans"/>
              </a:rPr>
              <a:t>ment of </a:t>
            </a:r>
            <a:r>
              <a:rPr b="0" lang="en-US" sz="1400" spc="-1" strike="noStrike">
                <a:solidFill>
                  <a:srgbClr val="00454d"/>
                </a:solidFill>
                <a:latin typeface="Roboto"/>
                <a:ea typeface="DejaVu Sans"/>
              </a:rPr>
              <a:t>resolutio</a:t>
            </a:r>
            <a:r>
              <a:rPr b="0" lang="en-US" sz="1400" spc="-1" strike="noStrike">
                <a:solidFill>
                  <a:srgbClr val="00454d"/>
                </a:solidFill>
                <a:latin typeface="Roboto"/>
                <a:ea typeface="DejaVu Sans"/>
              </a:rPr>
              <a:t>n effects </a:t>
            </a:r>
            <a:r>
              <a:rPr b="0" lang="en-US" sz="1400" spc="-1" strike="noStrike">
                <a:solidFill>
                  <a:srgbClr val="00454d"/>
                </a:solidFill>
                <a:latin typeface="Roboto"/>
                <a:ea typeface="DejaVu Sans"/>
              </a:rPr>
              <a:t>on ARCS </a:t>
            </a:r>
            <a:r>
              <a:rPr b="0" lang="en-US" sz="1400" spc="-1" strike="noStrike">
                <a:solidFill>
                  <a:srgbClr val="00454d"/>
                </a:solidFill>
                <a:latin typeface="Roboto"/>
                <a:ea typeface="DejaVu Sans"/>
              </a:rPr>
              <a:t>&amp; </a:t>
            </a:r>
            <a:r>
              <a:rPr b="0" lang="en-US" sz="1400" spc="-1" strike="noStrike">
                <a:solidFill>
                  <a:srgbClr val="00454d"/>
                </a:solidFill>
                <a:latin typeface="Roboto"/>
                <a:ea typeface="DejaVu Sans"/>
              </a:rPr>
              <a:t>SEQUOI</a:t>
            </a:r>
            <a:r>
              <a:rPr b="0" lang="en-US" sz="1400" spc="-1" strike="noStrike">
                <a:solidFill>
                  <a:srgbClr val="00454d"/>
                </a:solidFill>
                <a:latin typeface="Roboto"/>
                <a:ea typeface="DejaVu Sans"/>
              </a:rPr>
              <a:t>A using </a:t>
            </a:r>
            <a:r>
              <a:rPr b="0" lang="en-US" sz="1400" spc="-1" strike="noStrike">
                <a:solidFill>
                  <a:srgbClr val="00454d"/>
                </a:solidFill>
                <a:latin typeface="Roboto"/>
                <a:ea typeface="DejaVu Sans"/>
              </a:rPr>
              <a:t>standard </a:t>
            </a:r>
            <a:r>
              <a:rPr b="0" lang="en-US" sz="1400" spc="-1" strike="noStrike">
                <a:solidFill>
                  <a:srgbClr val="00454d"/>
                </a:solidFill>
                <a:latin typeface="Roboto"/>
                <a:ea typeface="DejaVu Sans"/>
              </a:rPr>
              <a:t>samples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downstr</a:t>
            </a:r>
            <a:r>
              <a:rPr b="0" lang="en-US" sz="1400" spc="-1" strike="noStrike">
                <a:solidFill>
                  <a:srgbClr val="00454d"/>
                </a:solidFill>
                <a:latin typeface="Roboto"/>
                <a:ea typeface="DejaVu Sans"/>
              </a:rPr>
              <a:t>eam </a:t>
            </a:r>
            <a:r>
              <a:rPr b="0" lang="en-US" sz="1400" spc="-1" strike="noStrike">
                <a:solidFill>
                  <a:srgbClr val="00454d"/>
                </a:solidFill>
                <a:latin typeface="Roboto"/>
                <a:ea typeface="DejaVu Sans"/>
              </a:rPr>
              <a:t>beam </a:t>
            </a:r>
            <a:r>
              <a:rPr b="0" lang="en-US" sz="1400" spc="-1" strike="noStrike">
                <a:solidFill>
                  <a:srgbClr val="00454d"/>
                </a:solidFill>
                <a:latin typeface="Roboto"/>
                <a:ea typeface="DejaVu Sans"/>
              </a:rPr>
              <a:t>monitors</a:t>
            </a:r>
            <a:endParaRPr b="0" lang="en-US" sz="1400" spc="-1" strike="noStrike">
              <a:latin typeface="Arial"/>
            </a:endParaRPr>
          </a:p>
          <a:p>
            <a:pPr>
              <a:lnSpc>
                <a:spcPct val="100000"/>
              </a:lnSpc>
            </a:pPr>
            <a:endParaRPr b="0" lang="en-US" sz="1400" spc="-1" strike="noStrike">
              <a:latin typeface="Arial"/>
            </a:endParaRPr>
          </a:p>
        </p:txBody>
      </p:sp>
      <p:pic>
        <p:nvPicPr>
          <p:cNvPr id="276" name="Image 0_0" descr="preencoded.png"/>
          <p:cNvPicPr/>
          <p:nvPr/>
        </p:nvPicPr>
        <p:blipFill>
          <a:blip r:embed="rId2"/>
          <a:stretch/>
        </p:blipFill>
        <p:spPr>
          <a:xfrm>
            <a:off x="7772400" y="3383280"/>
            <a:ext cx="4166280" cy="33091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 descr=""/>
          <p:cNvPicPr/>
          <p:nvPr/>
        </p:nvPicPr>
        <p:blipFill>
          <a:blip r:embed="rId1"/>
          <a:stretch/>
        </p:blipFill>
        <p:spPr>
          <a:xfrm>
            <a:off x="7589520" y="3653280"/>
            <a:ext cx="4224600" cy="3168360"/>
          </a:xfrm>
          <a:prstGeom prst="rect">
            <a:avLst/>
          </a:prstGeom>
          <a:ln>
            <a:noFill/>
          </a:ln>
        </p:spPr>
      </p:pic>
      <p:pic>
        <p:nvPicPr>
          <p:cNvPr id="278" name="" descr=""/>
          <p:cNvPicPr/>
          <p:nvPr/>
        </p:nvPicPr>
        <p:blipFill>
          <a:blip r:embed="rId2"/>
          <a:stretch/>
        </p:blipFill>
        <p:spPr>
          <a:xfrm>
            <a:off x="7425720" y="607680"/>
            <a:ext cx="4388400" cy="3291120"/>
          </a:xfrm>
          <a:prstGeom prst="rect">
            <a:avLst/>
          </a:prstGeom>
          <a:ln>
            <a:noFill/>
          </a:ln>
        </p:spPr>
      </p:pic>
      <p:sp>
        <p:nvSpPr>
          <p:cNvPr id="279" name="CustomShape 1"/>
          <p:cNvSpPr/>
          <p:nvPr/>
        </p:nvSpPr>
        <p:spPr>
          <a:xfrm>
            <a:off x="314640" y="365040"/>
            <a:ext cx="116280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r</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h</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n</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h</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n</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F</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G</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n</a:t>
            </a:r>
            <a:b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B</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0</a:t>
            </a:r>
            <a:r>
              <a:rPr b="0" lang="en-US" sz="2800" spc="-1" strike="noStrike">
                <a:solidFill>
                  <a:srgbClr val="1e7640"/>
                </a:solidFill>
                <a:latin typeface="Arial Black"/>
                <a:ea typeface="DejaVu Sans"/>
              </a:rPr>
              <a:t>7</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V</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N</a:t>
            </a:r>
            <a:r>
              <a:rPr b="0" lang="en-US" sz="2800" spc="-1" strike="noStrike">
                <a:solidFill>
                  <a:srgbClr val="1e7640"/>
                </a:solidFill>
                <a:latin typeface="Arial Black"/>
                <a:ea typeface="DejaVu Sans"/>
              </a:rPr>
              <a:t>)</a:t>
            </a:r>
            <a:endParaRPr b="0" lang="en-US" sz="2800" spc="-1" strike="noStrike">
              <a:latin typeface="Arial"/>
            </a:endParaRPr>
          </a:p>
        </p:txBody>
      </p:sp>
      <p:sp>
        <p:nvSpPr>
          <p:cNvPr id="280" name="CustomShape 2"/>
          <p:cNvSpPr/>
          <p:nvPr/>
        </p:nvSpPr>
        <p:spPr>
          <a:xfrm>
            <a:off x="457200" y="1371600"/>
            <a:ext cx="6858000" cy="4952880"/>
          </a:xfrm>
          <a:prstGeom prst="rect">
            <a:avLst/>
          </a:prstGeom>
          <a:noFill/>
          <a:ln>
            <a:noFill/>
          </a:ln>
        </p:spPr>
        <p:style>
          <a:lnRef idx="0"/>
          <a:fillRef idx="0"/>
          <a:effectRef idx="0"/>
          <a:fontRef idx="minor"/>
        </p:style>
        <p:txBody>
          <a:bodyPr lIns="90000" rIns="90000" tIns="45000" bIns="45000">
            <a:spAutoFit/>
          </a:bodyPr>
          <a:p>
            <a:r>
              <a:rPr b="1" lang="en-US" sz="1800" spc="-1" strike="noStrike">
                <a:solidFill>
                  <a:srgbClr val="00454d"/>
                </a:solidFill>
                <a:latin typeface="Roboto"/>
                <a:ea typeface="DejaVu Sans"/>
              </a:rPr>
              <a:t>Expected Changes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Decoupler and poison are new, and should suppress overall intensity by about 35% </a:t>
            </a:r>
            <a:r>
              <a:rPr b="0" lang="en-US" sz="1400" spc="-1" strike="noStrike">
                <a:solidFill>
                  <a:srgbClr val="00454d"/>
                </a:solidFill>
                <a:latin typeface="Roboto"/>
                <a:ea typeface="DejaVu Sans"/>
              </a:rPr>
              <a:t>relative to “burned up” IRP2</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Poison thickness increase (to support longer IRP life) will suppress overall intensity </a:t>
            </a:r>
            <a:r>
              <a:rPr b="0" lang="en-US" sz="1400" spc="-1" strike="noStrike">
                <a:solidFill>
                  <a:srgbClr val="00454d"/>
                </a:solidFill>
                <a:latin typeface="Roboto"/>
                <a:ea typeface="DejaVu Sans"/>
              </a:rPr>
              <a:t>by about 8% relative to IRP2 BOL</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Poison plate repositioning and removal of flow baffle will increase intensity by about </a:t>
            </a:r>
            <a:r>
              <a:rPr b="0" lang="en-US" sz="1400" spc="-1" strike="noStrike">
                <a:solidFill>
                  <a:srgbClr val="00454d"/>
                </a:solidFill>
                <a:latin typeface="Roboto"/>
                <a:ea typeface="DejaVu Sans"/>
              </a:rPr>
              <a:t>8%</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Overall, expect net 35-40% loss</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All reductions in intensity should be accompanied by reductions in pulse width (that </a:t>
            </a:r>
            <a:r>
              <a:rPr b="0" lang="en-US" sz="1400" spc="-1" strike="noStrike">
                <a:solidFill>
                  <a:srgbClr val="00454d"/>
                </a:solidFill>
                <a:latin typeface="Roboto"/>
                <a:ea typeface="DejaVu Sans"/>
              </a:rPr>
              <a:t>is, improvement in potential resolution)</a:t>
            </a:r>
            <a:endParaRPr b="0" lang="en-US" sz="1400" spc="-1" strike="noStrike">
              <a:latin typeface="Arial"/>
            </a:endParaRPr>
          </a:p>
          <a:p>
            <a:r>
              <a:rPr b="1" lang="en-US" sz="1800" spc="-1" strike="noStrike">
                <a:solidFill>
                  <a:srgbClr val="00454d"/>
                </a:solidFill>
                <a:latin typeface="Roboto"/>
                <a:ea typeface="DejaVu Sans"/>
              </a:rPr>
              <a:t>Preliminary Observations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IRP3 BOL to IRP2 EOL monitor countrate ratio reflects 35% GAIN in intensity across </a:t>
            </a:r>
            <a:r>
              <a:rPr b="0" lang="en-US" sz="1400" spc="-1" strike="noStrike">
                <a:solidFill>
                  <a:srgbClr val="00454d"/>
                </a:solidFill>
                <a:latin typeface="Roboto"/>
                <a:ea typeface="DejaVu Sans"/>
              </a:rPr>
              <a:t>wavelength range</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Instrument calibration data (vanadium), not shown, suggests 25% GAIN in intensity </a:t>
            </a:r>
            <a:r>
              <a:rPr b="0" lang="en-US" sz="1400" spc="-1" strike="noStrike">
                <a:solidFill>
                  <a:srgbClr val="00454d"/>
                </a:solidFill>
                <a:latin typeface="Roboto"/>
                <a:ea typeface="DejaVu Sans"/>
              </a:rPr>
              <a:t>across wavelength range relative to IRP2 EOL</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No apparent change in resolution observed, data not shown (suggesting instrument </a:t>
            </a:r>
            <a:r>
              <a:rPr b="0" lang="en-US" sz="1400" spc="-1" strike="noStrike">
                <a:solidFill>
                  <a:srgbClr val="00454d"/>
                </a:solidFill>
                <a:latin typeface="Roboto"/>
                <a:ea typeface="DejaVu Sans"/>
              </a:rPr>
              <a:t>resolution is not dominated by moderator, but by instrument geometry)</a:t>
            </a:r>
            <a:endParaRPr b="0" lang="en-US" sz="1400" spc="-1" strike="noStrike">
              <a:latin typeface="Arial"/>
            </a:endParaRPr>
          </a:p>
          <a:p>
            <a:r>
              <a:rPr b="1" lang="en-US" sz="1800" spc="-1" strike="noStrike">
                <a:solidFill>
                  <a:srgbClr val="00454d"/>
                </a:solidFill>
                <a:latin typeface="Roboto"/>
                <a:ea typeface="DejaVu Sans"/>
              </a:rPr>
              <a:t>Further work</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Additional confirmatory measurements on VULCAN, including powder standards for </a:t>
            </a:r>
            <a:r>
              <a:rPr b="0" lang="en-US" sz="1400" spc="-1" strike="noStrike">
                <a:solidFill>
                  <a:srgbClr val="00454d"/>
                </a:solidFill>
                <a:latin typeface="Roboto"/>
                <a:ea typeface="DejaVu Sans"/>
              </a:rPr>
              <a:t>line shape, position and resolution</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Confirmation with monitor and scattering measurements on CORELLI</a:t>
            </a:r>
            <a:endParaRPr b="0" lang="en-US" sz="1400" spc="-1" strike="noStrike">
              <a:latin typeface="Arial"/>
            </a:endParaRPr>
          </a:p>
          <a:p>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 descr=""/>
          <p:cNvPicPr/>
          <p:nvPr/>
        </p:nvPicPr>
        <p:blipFill>
          <a:blip r:embed="rId1"/>
          <a:stretch/>
        </p:blipFill>
        <p:spPr>
          <a:xfrm>
            <a:off x="7589520" y="3653280"/>
            <a:ext cx="4224600" cy="3168360"/>
          </a:xfrm>
          <a:prstGeom prst="rect">
            <a:avLst/>
          </a:prstGeom>
          <a:ln>
            <a:noFill/>
          </a:ln>
        </p:spPr>
      </p:pic>
      <p:pic>
        <p:nvPicPr>
          <p:cNvPr id="282" name="" descr=""/>
          <p:cNvPicPr/>
          <p:nvPr/>
        </p:nvPicPr>
        <p:blipFill>
          <a:blip r:embed="rId2"/>
          <a:stretch/>
        </p:blipFill>
        <p:spPr>
          <a:xfrm>
            <a:off x="7425720" y="607680"/>
            <a:ext cx="4388400" cy="3291120"/>
          </a:xfrm>
          <a:prstGeom prst="rect">
            <a:avLst/>
          </a:prstGeom>
          <a:ln>
            <a:noFill/>
          </a:ln>
        </p:spPr>
      </p:pic>
      <p:sp>
        <p:nvSpPr>
          <p:cNvPr id="283" name="CustomShape 1"/>
          <p:cNvSpPr/>
          <p:nvPr/>
        </p:nvSpPr>
        <p:spPr>
          <a:xfrm>
            <a:off x="314640" y="365040"/>
            <a:ext cx="116280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H</a:t>
            </a:r>
            <a:r>
              <a:rPr b="0" lang="en-US" sz="2800" spc="-1" strike="noStrike" baseline="-5000">
                <a:solidFill>
                  <a:srgbClr val="1e7640"/>
                </a:solidFill>
                <a:latin typeface="Arial Black"/>
                <a:ea typeface="DejaVu Sans"/>
              </a:rPr>
              <a:t>2</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f</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r</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r</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h</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s</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&gt;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c</a:t>
            </a:r>
            <a:r>
              <a:rPr b="0" lang="en-US" sz="2800" spc="-1" strike="noStrike">
                <a:solidFill>
                  <a:srgbClr val="1e7640"/>
                </a:solidFill>
                <a:latin typeface="Arial Black"/>
                <a:ea typeface="DejaVu Sans"/>
              </a:rPr>
              <a:t>t</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d</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F</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u</a:t>
            </a:r>
            <a:r>
              <a:rPr b="0" lang="en-US" sz="2800" spc="-1" strike="noStrike">
                <a:solidFill>
                  <a:srgbClr val="1e7640"/>
                </a:solidFill>
                <a:latin typeface="Arial Black"/>
                <a:ea typeface="DejaVu Sans"/>
              </a:rPr>
              <a:t>x</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G</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i</a:t>
            </a:r>
            <a:r>
              <a:rPr b="0" lang="en-US" sz="2800" spc="-1" strike="noStrike">
                <a:solidFill>
                  <a:srgbClr val="1e7640"/>
                </a:solidFill>
                <a:latin typeface="Arial Black"/>
                <a:ea typeface="DejaVu Sans"/>
              </a:rPr>
              <a:t>n</a:t>
            </a:r>
            <a:b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B</a:t>
            </a:r>
            <a:r>
              <a:rPr b="0" lang="en-US" sz="2800" spc="-1" strike="noStrike">
                <a:solidFill>
                  <a:srgbClr val="1e7640"/>
                </a:solidFill>
                <a:latin typeface="Arial Black"/>
                <a:ea typeface="DejaVu Sans"/>
              </a:rPr>
              <a:t>L</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1</a:t>
            </a:r>
            <a:r>
              <a:rPr b="0" lang="en-US" sz="2800" spc="-1" strike="noStrike">
                <a:solidFill>
                  <a:srgbClr val="1e7640"/>
                </a:solidFill>
                <a:latin typeface="Arial Black"/>
                <a:ea typeface="DejaVu Sans"/>
              </a:rPr>
              <a:t>1</a:t>
            </a:r>
            <a:r>
              <a:rPr b="0" lang="en-US" sz="2800" spc="-1" strike="noStrike">
                <a:solidFill>
                  <a:srgbClr val="1e7640"/>
                </a:solidFill>
                <a:latin typeface="Arial Black"/>
                <a:ea typeface="DejaVu Sans"/>
              </a:rPr>
              <a:t>a</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a:t>
            </a:r>
            <a:r>
              <a:rPr b="0" lang="en-US" sz="2800" spc="-1" strike="noStrike">
                <a:solidFill>
                  <a:srgbClr val="1e7640"/>
                </a:solidFill>
                <a:latin typeface="Arial Black"/>
                <a:ea typeface="DejaVu Sans"/>
              </a:rPr>
              <a:t> </a:t>
            </a:r>
            <a:r>
              <a:rPr b="0" lang="en-US" sz="2800" spc="-1" strike="noStrike">
                <a:solidFill>
                  <a:srgbClr val="1e7640"/>
                </a:solidFill>
                <a:latin typeface="Arial Black"/>
                <a:ea typeface="DejaVu Sans"/>
              </a:rPr>
              <a:t>P</a:t>
            </a:r>
            <a:r>
              <a:rPr b="0" lang="en-US" sz="2800" spc="-1" strike="noStrike">
                <a:solidFill>
                  <a:srgbClr val="1e7640"/>
                </a:solidFill>
                <a:latin typeface="Arial Black"/>
                <a:ea typeface="DejaVu Sans"/>
              </a:rPr>
              <a:t>O</a:t>
            </a:r>
            <a:r>
              <a:rPr b="0" lang="en-US" sz="2800" spc="-1" strike="noStrike">
                <a:solidFill>
                  <a:srgbClr val="1e7640"/>
                </a:solidFill>
                <a:latin typeface="Arial Black"/>
                <a:ea typeface="DejaVu Sans"/>
              </a:rPr>
              <a:t>W</a:t>
            </a:r>
            <a:r>
              <a:rPr b="0" lang="en-US" sz="2800" spc="-1" strike="noStrike">
                <a:solidFill>
                  <a:srgbClr val="1e7640"/>
                </a:solidFill>
                <a:latin typeface="Arial Black"/>
                <a:ea typeface="DejaVu Sans"/>
              </a:rPr>
              <a:t>G</a:t>
            </a:r>
            <a:r>
              <a:rPr b="0" lang="en-US" sz="2800" spc="-1" strike="noStrike">
                <a:solidFill>
                  <a:srgbClr val="1e7640"/>
                </a:solidFill>
                <a:latin typeface="Arial Black"/>
                <a:ea typeface="DejaVu Sans"/>
              </a:rPr>
              <a:t>E</a:t>
            </a:r>
            <a:r>
              <a:rPr b="0" lang="en-US" sz="2800" spc="-1" strike="noStrike">
                <a:solidFill>
                  <a:srgbClr val="1e7640"/>
                </a:solidFill>
                <a:latin typeface="Arial Black"/>
                <a:ea typeface="DejaVu Sans"/>
              </a:rPr>
              <a:t>N</a:t>
            </a:r>
            <a:r>
              <a:rPr b="0" lang="en-US" sz="2800" spc="-1" strike="noStrike">
                <a:solidFill>
                  <a:srgbClr val="1e7640"/>
                </a:solidFill>
                <a:latin typeface="Arial Black"/>
                <a:ea typeface="DejaVu Sans"/>
              </a:rPr>
              <a:t>)</a:t>
            </a:r>
            <a:endParaRPr b="0" lang="en-US" sz="2800" spc="-1" strike="noStrike">
              <a:latin typeface="Arial"/>
            </a:endParaRPr>
          </a:p>
        </p:txBody>
      </p:sp>
      <p:sp>
        <p:nvSpPr>
          <p:cNvPr id="284" name="CustomShape 2"/>
          <p:cNvSpPr/>
          <p:nvPr/>
        </p:nvSpPr>
        <p:spPr>
          <a:xfrm>
            <a:off x="457200" y="1371600"/>
            <a:ext cx="6858000" cy="4953600"/>
          </a:xfrm>
          <a:prstGeom prst="rect">
            <a:avLst/>
          </a:prstGeom>
          <a:noFill/>
          <a:ln>
            <a:noFill/>
          </a:ln>
        </p:spPr>
        <p:style>
          <a:lnRef idx="0"/>
          <a:fillRef idx="0"/>
          <a:effectRef idx="0"/>
          <a:fontRef idx="minor"/>
        </p:style>
        <p:txBody>
          <a:bodyPr lIns="90000" rIns="90000" tIns="45000" bIns="45000">
            <a:spAutoFit/>
          </a:bodyPr>
          <a:p>
            <a:r>
              <a:rPr b="1" lang="en-US" sz="1800" spc="-1" strike="noStrike">
                <a:solidFill>
                  <a:srgbClr val="00454d"/>
                </a:solidFill>
                <a:latin typeface="Roboto"/>
                <a:ea typeface="DejaVu Sans"/>
              </a:rPr>
              <a:t>Expected </a:t>
            </a:r>
            <a:r>
              <a:rPr b="1" lang="en-US" sz="1800" spc="-1" strike="noStrike">
                <a:solidFill>
                  <a:srgbClr val="00454d"/>
                </a:solidFill>
                <a:latin typeface="Roboto"/>
                <a:ea typeface="DejaVu Sans"/>
              </a:rPr>
              <a:t>Changes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Decoupler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poison </a:t>
            </a:r>
            <a:r>
              <a:rPr b="0" lang="en-US" sz="1400" spc="-1" strike="noStrike">
                <a:solidFill>
                  <a:srgbClr val="00454d"/>
                </a:solidFill>
                <a:latin typeface="Roboto"/>
                <a:ea typeface="DejaVu Sans"/>
              </a:rPr>
              <a:t>are new,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should </a:t>
            </a:r>
            <a:r>
              <a:rPr b="0" lang="en-US" sz="1400" spc="-1" strike="noStrike">
                <a:solidFill>
                  <a:srgbClr val="00454d"/>
                </a:solidFill>
                <a:latin typeface="Roboto"/>
                <a:ea typeface="DejaVu Sans"/>
              </a:rPr>
              <a:t>suppress </a:t>
            </a:r>
            <a:r>
              <a:rPr b="0" lang="en-US" sz="1400" spc="-1" strike="noStrike">
                <a:solidFill>
                  <a:srgbClr val="00454d"/>
                </a:solidFill>
                <a:latin typeface="Roboto"/>
                <a:ea typeface="DejaVu Sans"/>
              </a:rPr>
              <a:t>overall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by about </a:t>
            </a:r>
            <a:r>
              <a:rPr b="0" lang="en-US" sz="1400" spc="-1" strike="noStrike">
                <a:solidFill>
                  <a:srgbClr val="00454d"/>
                </a:solidFill>
                <a:latin typeface="Roboto"/>
                <a:ea typeface="DejaVu Sans"/>
              </a:rPr>
              <a:t>17% </a:t>
            </a:r>
            <a:r>
              <a:rPr b="0" lang="en-US" sz="1400" spc="-1" strike="noStrike">
                <a:solidFill>
                  <a:srgbClr val="00454d"/>
                </a:solidFill>
                <a:latin typeface="Roboto"/>
                <a:ea typeface="DejaVu Sans"/>
              </a:rPr>
              <a:t>relative to </a:t>
            </a:r>
            <a:r>
              <a:rPr b="0" lang="en-US" sz="1400" spc="-1" strike="noStrike">
                <a:solidFill>
                  <a:srgbClr val="00454d"/>
                </a:solidFill>
                <a:latin typeface="Roboto"/>
                <a:ea typeface="DejaVu Sans"/>
              </a:rPr>
              <a:t>“burned </a:t>
            </a:r>
            <a:r>
              <a:rPr b="0" lang="en-US" sz="1400" spc="-1" strike="noStrike">
                <a:solidFill>
                  <a:srgbClr val="00454d"/>
                </a:solidFill>
                <a:latin typeface="Roboto"/>
                <a:ea typeface="DejaVu Sans"/>
              </a:rPr>
              <a:t>up” IRP2</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Changes </a:t>
            </a:r>
            <a:r>
              <a:rPr b="0" lang="en-US" sz="1400" spc="-1" strike="noStrike">
                <a:solidFill>
                  <a:srgbClr val="00454d"/>
                </a:solidFill>
                <a:latin typeface="Roboto"/>
                <a:ea typeface="DejaVu Sans"/>
              </a:rPr>
              <a:t>in </a:t>
            </a:r>
            <a:r>
              <a:rPr b="0" lang="en-US" sz="1400" spc="-1" strike="noStrike">
                <a:solidFill>
                  <a:srgbClr val="00454d"/>
                </a:solidFill>
                <a:latin typeface="Roboto"/>
                <a:ea typeface="DejaVu Sans"/>
              </a:rPr>
              <a:t>moderato</a:t>
            </a:r>
            <a:r>
              <a:rPr b="0" lang="en-US" sz="1400" spc="-1" strike="noStrike">
                <a:solidFill>
                  <a:srgbClr val="00454d"/>
                </a:solidFill>
                <a:latin typeface="Roboto"/>
                <a:ea typeface="DejaVu Sans"/>
              </a:rPr>
              <a:t>r design </a:t>
            </a:r>
            <a:r>
              <a:rPr b="0" lang="en-US" sz="1400" spc="-1" strike="noStrike">
                <a:solidFill>
                  <a:srgbClr val="00454d"/>
                </a:solidFill>
                <a:latin typeface="Roboto"/>
                <a:ea typeface="DejaVu Sans"/>
              </a:rPr>
              <a:t>intended </a:t>
            </a:r>
            <a:r>
              <a:rPr b="0" lang="en-US" sz="1400" spc="-1" strike="noStrike">
                <a:solidFill>
                  <a:srgbClr val="00454d"/>
                </a:solidFill>
                <a:latin typeface="Roboto"/>
                <a:ea typeface="DejaVu Sans"/>
              </a:rPr>
              <a:t>to </a:t>
            </a:r>
            <a:r>
              <a:rPr b="0" lang="en-US" sz="1400" spc="-1" strike="noStrike">
                <a:solidFill>
                  <a:srgbClr val="00454d"/>
                </a:solidFill>
                <a:latin typeface="Roboto"/>
                <a:ea typeface="DejaVu Sans"/>
              </a:rPr>
              <a:t>improve </a:t>
            </a:r>
            <a:r>
              <a:rPr b="0" lang="en-US" sz="1400" spc="-1" strike="noStrike">
                <a:solidFill>
                  <a:srgbClr val="00454d"/>
                </a:solidFill>
                <a:latin typeface="Roboto"/>
                <a:ea typeface="DejaVu Sans"/>
              </a:rPr>
              <a:t>flow </a:t>
            </a:r>
            <a:r>
              <a:rPr b="0" lang="en-US" sz="1400" spc="-1" strike="noStrike">
                <a:solidFill>
                  <a:srgbClr val="00454d"/>
                </a:solidFill>
                <a:latin typeface="Roboto"/>
                <a:ea typeface="DejaVu Sans"/>
              </a:rPr>
              <a:t>patterns, </a:t>
            </a:r>
            <a:r>
              <a:rPr b="0" lang="en-US" sz="1400" spc="-1" strike="noStrike">
                <a:solidFill>
                  <a:srgbClr val="00454d"/>
                </a:solidFill>
                <a:latin typeface="Roboto"/>
                <a:ea typeface="DejaVu Sans"/>
              </a:rPr>
              <a:t>reducing </a:t>
            </a:r>
            <a:r>
              <a:rPr b="0" lang="en-US" sz="1400" spc="-1" strike="noStrike">
                <a:solidFill>
                  <a:srgbClr val="00454d"/>
                </a:solidFill>
                <a:latin typeface="Roboto"/>
                <a:ea typeface="DejaVu Sans"/>
              </a:rPr>
              <a:t>non-</a:t>
            </a:r>
            <a:r>
              <a:rPr b="0" lang="en-US" sz="1400" spc="-1" strike="noStrike">
                <a:solidFill>
                  <a:srgbClr val="00454d"/>
                </a:solidFill>
                <a:latin typeface="Roboto"/>
                <a:ea typeface="DejaVu Sans"/>
              </a:rPr>
              <a:t>linearity in </a:t>
            </a:r>
            <a:r>
              <a:rPr b="0" lang="en-US" sz="1400" spc="-1" strike="noStrike">
                <a:solidFill>
                  <a:srgbClr val="00454d"/>
                </a:solidFill>
                <a:latin typeface="Roboto"/>
                <a:ea typeface="DejaVu Sans"/>
              </a:rPr>
              <a:t>performa</a:t>
            </a:r>
            <a:r>
              <a:rPr b="0" lang="en-US" sz="1400" spc="-1" strike="noStrike">
                <a:solidFill>
                  <a:srgbClr val="00454d"/>
                </a:solidFill>
                <a:latin typeface="Roboto"/>
                <a:ea typeface="DejaVu Sans"/>
              </a:rPr>
              <a:t>nce with </a:t>
            </a:r>
            <a:r>
              <a:rPr b="0" lang="en-US" sz="1400" spc="-1" strike="noStrike">
                <a:solidFill>
                  <a:srgbClr val="00454d"/>
                </a:solidFill>
                <a:latin typeface="Roboto"/>
                <a:ea typeface="DejaVu Sans"/>
              </a:rPr>
              <a:t>power by </a:t>
            </a:r>
            <a:r>
              <a:rPr b="0" lang="en-US" sz="1400" spc="-1" strike="noStrike">
                <a:solidFill>
                  <a:srgbClr val="00454d"/>
                </a:solidFill>
                <a:latin typeface="Roboto"/>
                <a:ea typeface="DejaVu Sans"/>
              </a:rPr>
              <a:t>reducing </a:t>
            </a:r>
            <a:r>
              <a:rPr b="0" lang="en-US" sz="1400" spc="-1" strike="noStrike">
                <a:solidFill>
                  <a:srgbClr val="00454d"/>
                </a:solidFill>
                <a:latin typeface="Roboto"/>
                <a:ea typeface="DejaVu Sans"/>
              </a:rPr>
              <a:t>potential </a:t>
            </a:r>
            <a:r>
              <a:rPr b="0" lang="en-US" sz="1400" spc="-1" strike="noStrike">
                <a:solidFill>
                  <a:srgbClr val="00454d"/>
                </a:solidFill>
                <a:latin typeface="Roboto"/>
                <a:ea typeface="DejaVu Sans"/>
              </a:rPr>
              <a:t>flow </a:t>
            </a:r>
            <a:r>
              <a:rPr b="0" lang="en-US" sz="1400" spc="-1" strike="noStrike">
                <a:solidFill>
                  <a:srgbClr val="00454d"/>
                </a:solidFill>
                <a:latin typeface="Roboto"/>
                <a:ea typeface="DejaVu Sans"/>
              </a:rPr>
              <a:t>stagnatio</a:t>
            </a:r>
            <a:r>
              <a:rPr b="0" lang="en-US" sz="1400" spc="-1" strike="noStrike">
                <a:solidFill>
                  <a:srgbClr val="00454d"/>
                </a:solidFill>
                <a:latin typeface="Roboto"/>
                <a:ea typeface="DejaVu Sans"/>
              </a:rPr>
              <a:t>n. Non-</a:t>
            </a:r>
            <a:r>
              <a:rPr b="0" lang="en-US" sz="1400" spc="-1" strike="noStrike">
                <a:solidFill>
                  <a:srgbClr val="00454d"/>
                </a:solidFill>
                <a:latin typeface="Roboto"/>
                <a:ea typeface="DejaVu Sans"/>
              </a:rPr>
              <a:t>linearity </a:t>
            </a:r>
            <a:r>
              <a:rPr b="0" lang="en-US" sz="1400" spc="-1" strike="noStrike">
                <a:solidFill>
                  <a:srgbClr val="00454d"/>
                </a:solidFill>
                <a:latin typeface="Roboto"/>
                <a:ea typeface="DejaVu Sans"/>
              </a:rPr>
              <a:t>reduced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at full </a:t>
            </a:r>
            <a:r>
              <a:rPr b="0" lang="en-US" sz="1400" spc="-1" strike="noStrike">
                <a:solidFill>
                  <a:srgbClr val="00454d"/>
                </a:solidFill>
                <a:latin typeface="Roboto"/>
                <a:ea typeface="DejaVu Sans"/>
              </a:rPr>
              <a:t>power by </a:t>
            </a:r>
            <a:r>
              <a:rPr b="0" lang="en-US" sz="1400" spc="-1" strike="noStrike">
                <a:solidFill>
                  <a:srgbClr val="00454d"/>
                </a:solidFill>
                <a:latin typeface="Roboto"/>
                <a:ea typeface="DejaVu Sans"/>
              </a:rPr>
              <a:t>10-20% </a:t>
            </a:r>
            <a:r>
              <a:rPr b="0" lang="en-US" sz="1400" spc="-1" strike="noStrike">
                <a:solidFill>
                  <a:srgbClr val="00454d"/>
                </a:solidFill>
                <a:latin typeface="Roboto"/>
                <a:ea typeface="DejaVu Sans"/>
              </a:rPr>
              <a:t>dependin</a:t>
            </a:r>
            <a:r>
              <a:rPr b="0" lang="en-US" sz="1400" spc="-1" strike="noStrike">
                <a:solidFill>
                  <a:srgbClr val="00454d"/>
                </a:solidFill>
                <a:latin typeface="Roboto"/>
                <a:ea typeface="DejaVu Sans"/>
              </a:rPr>
              <a:t>g on </a:t>
            </a:r>
            <a:r>
              <a:rPr b="0" lang="en-US" sz="1400" spc="-1" strike="noStrike">
                <a:solidFill>
                  <a:srgbClr val="00454d"/>
                </a:solidFill>
                <a:latin typeface="Roboto"/>
                <a:ea typeface="DejaVu Sans"/>
              </a:rPr>
              <a:t>waveleng</a:t>
            </a:r>
            <a:r>
              <a:rPr b="0" lang="en-US" sz="1400" spc="-1" strike="noStrike">
                <a:solidFill>
                  <a:srgbClr val="00454d"/>
                </a:solidFill>
                <a:latin typeface="Roboto"/>
                <a:ea typeface="DejaVu Sans"/>
              </a:rPr>
              <a:t>th</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Known </a:t>
            </a:r>
            <a:r>
              <a:rPr b="0" lang="en-US" sz="1400" spc="-1" strike="noStrike">
                <a:solidFill>
                  <a:srgbClr val="00454d"/>
                </a:solidFill>
                <a:latin typeface="Roboto"/>
                <a:ea typeface="DejaVu Sans"/>
              </a:rPr>
              <a:t>non-</a:t>
            </a:r>
            <a:r>
              <a:rPr b="0" lang="en-US" sz="1400" spc="-1" strike="noStrike">
                <a:solidFill>
                  <a:srgbClr val="00454d"/>
                </a:solidFill>
                <a:latin typeface="Roboto"/>
                <a:ea typeface="DejaVu Sans"/>
              </a:rPr>
              <a:t>conforma</a:t>
            </a:r>
            <a:r>
              <a:rPr b="0" lang="en-US" sz="1400" spc="-1" strike="noStrike">
                <a:solidFill>
                  <a:srgbClr val="00454d"/>
                </a:solidFill>
                <a:latin typeface="Roboto"/>
                <a:ea typeface="DejaVu Sans"/>
              </a:rPr>
              <a:t>nces </a:t>
            </a:r>
            <a:r>
              <a:rPr b="0" lang="en-US" sz="1400" spc="-1" strike="noStrike">
                <a:solidFill>
                  <a:srgbClr val="00454d"/>
                </a:solidFill>
                <a:latin typeface="Roboto"/>
                <a:ea typeface="DejaVu Sans"/>
              </a:rPr>
              <a:t>resulted </a:t>
            </a:r>
            <a:r>
              <a:rPr b="0" lang="en-US" sz="1400" spc="-1" strike="noStrike">
                <a:solidFill>
                  <a:srgbClr val="00454d"/>
                </a:solidFill>
                <a:latin typeface="Roboto"/>
                <a:ea typeface="DejaVu Sans"/>
              </a:rPr>
              <a:t>in a </a:t>
            </a:r>
            <a:r>
              <a:rPr b="0" lang="en-US" sz="1400" spc="-1" strike="noStrike">
                <a:solidFill>
                  <a:srgbClr val="00454d"/>
                </a:solidFill>
                <a:latin typeface="Roboto"/>
                <a:ea typeface="DejaVu Sans"/>
              </a:rPr>
              <a:t>bulged </a:t>
            </a:r>
            <a:r>
              <a:rPr b="0" lang="en-US" sz="1400" spc="-1" strike="noStrike">
                <a:solidFill>
                  <a:srgbClr val="00454d"/>
                </a:solidFill>
                <a:latin typeface="Roboto"/>
                <a:ea typeface="DejaVu Sans"/>
              </a:rPr>
              <a:t>poison </a:t>
            </a:r>
            <a:r>
              <a:rPr b="0" lang="en-US" sz="1400" spc="-1" strike="noStrike">
                <a:solidFill>
                  <a:srgbClr val="00454d"/>
                </a:solidFill>
                <a:latin typeface="Roboto"/>
                <a:ea typeface="DejaVu Sans"/>
              </a:rPr>
              <a:t>plate, </a:t>
            </a:r>
            <a:r>
              <a:rPr b="0" lang="en-US" sz="1400" spc="-1" strike="noStrike">
                <a:solidFill>
                  <a:srgbClr val="00454d"/>
                </a:solidFill>
                <a:latin typeface="Roboto"/>
                <a:ea typeface="DejaVu Sans"/>
              </a:rPr>
              <a:t>shifting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from </a:t>
            </a:r>
            <a:r>
              <a:rPr b="0" lang="en-US" sz="1400" spc="-1" strike="noStrike">
                <a:solidFill>
                  <a:srgbClr val="00454d"/>
                </a:solidFill>
                <a:latin typeface="Roboto"/>
                <a:ea typeface="DejaVu Sans"/>
              </a:rPr>
              <a:t>POWGEN </a:t>
            </a:r>
            <a:r>
              <a:rPr b="0" lang="en-US" sz="1400" spc="-1" strike="noStrike">
                <a:solidFill>
                  <a:srgbClr val="00454d"/>
                </a:solidFill>
                <a:latin typeface="Roboto"/>
                <a:ea typeface="DejaVu Sans"/>
              </a:rPr>
              <a:t>side to </a:t>
            </a:r>
            <a:r>
              <a:rPr b="0" lang="en-US" sz="1400" spc="-1" strike="noStrike">
                <a:solidFill>
                  <a:srgbClr val="00454d"/>
                </a:solidFill>
                <a:latin typeface="Roboto"/>
                <a:ea typeface="DejaVu Sans"/>
              </a:rPr>
              <a:t>BASIS </a:t>
            </a:r>
            <a:r>
              <a:rPr b="0" lang="en-US" sz="1400" spc="-1" strike="noStrike">
                <a:solidFill>
                  <a:srgbClr val="00454d"/>
                </a:solidFill>
                <a:latin typeface="Roboto"/>
                <a:ea typeface="DejaVu Sans"/>
              </a:rPr>
              <a:t>side, in </a:t>
            </a:r>
            <a:r>
              <a:rPr b="0" lang="en-US" sz="1400" spc="-1" strike="noStrike">
                <a:solidFill>
                  <a:srgbClr val="00454d"/>
                </a:solidFill>
                <a:latin typeface="Roboto"/>
                <a:ea typeface="DejaVu Sans"/>
              </a:rPr>
              <a:t>IRP2. </a:t>
            </a:r>
            <a:r>
              <a:rPr b="0" lang="en-US" sz="1400" spc="-1" strike="noStrike">
                <a:solidFill>
                  <a:srgbClr val="00454d"/>
                </a:solidFill>
                <a:latin typeface="Roboto"/>
                <a:ea typeface="DejaVu Sans"/>
              </a:rPr>
              <a:t>Facility </a:t>
            </a:r>
            <a:r>
              <a:rPr b="0" lang="en-US" sz="1400" spc="-1" strike="noStrike">
                <a:solidFill>
                  <a:srgbClr val="00454d"/>
                </a:solidFill>
                <a:latin typeface="Roboto"/>
                <a:ea typeface="DejaVu Sans"/>
              </a:rPr>
              <a:t>choice to </a:t>
            </a:r>
            <a:r>
              <a:rPr b="0" lang="en-US" sz="1400" spc="-1" strike="noStrike">
                <a:solidFill>
                  <a:srgbClr val="00454d"/>
                </a:solidFill>
                <a:latin typeface="Roboto"/>
                <a:ea typeface="DejaVu Sans"/>
              </a:rPr>
              <a:t>reverse </a:t>
            </a:r>
            <a:r>
              <a:rPr b="0" lang="en-US" sz="1400" spc="-1" strike="noStrike">
                <a:solidFill>
                  <a:srgbClr val="00454d"/>
                </a:solidFill>
                <a:latin typeface="Roboto"/>
                <a:ea typeface="DejaVu Sans"/>
              </a:rPr>
              <a:t>that bulge </a:t>
            </a:r>
            <a:r>
              <a:rPr b="0" lang="en-US" sz="1400" spc="-1" strike="noStrike">
                <a:solidFill>
                  <a:srgbClr val="00454d"/>
                </a:solidFill>
                <a:latin typeface="Roboto"/>
                <a:ea typeface="DejaVu Sans"/>
              </a:rPr>
              <a:t>for IRP3, </a:t>
            </a:r>
            <a:r>
              <a:rPr b="0" lang="en-US" sz="1400" spc="-1" strike="noStrike">
                <a:solidFill>
                  <a:srgbClr val="00454d"/>
                </a:solidFill>
                <a:latin typeface="Roboto"/>
                <a:ea typeface="DejaVu Sans"/>
              </a:rPr>
              <a:t>favoring </a:t>
            </a:r>
            <a:r>
              <a:rPr b="0" lang="en-US" sz="1400" spc="-1" strike="noStrike">
                <a:solidFill>
                  <a:srgbClr val="00454d"/>
                </a:solidFill>
                <a:latin typeface="Roboto"/>
                <a:ea typeface="DejaVu Sans"/>
              </a:rPr>
              <a:t>flux at </a:t>
            </a:r>
            <a:r>
              <a:rPr b="0" lang="en-US" sz="1400" spc="-1" strike="noStrike">
                <a:solidFill>
                  <a:srgbClr val="00454d"/>
                </a:solidFill>
                <a:latin typeface="Roboto"/>
                <a:ea typeface="DejaVu Sans"/>
              </a:rPr>
              <a:t>POWGEN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resolution </a:t>
            </a:r>
            <a:r>
              <a:rPr b="0" lang="en-US" sz="1400" spc="-1" strike="noStrike">
                <a:solidFill>
                  <a:srgbClr val="00454d"/>
                </a:solidFill>
                <a:latin typeface="Roboto"/>
                <a:ea typeface="DejaVu Sans"/>
              </a:rPr>
              <a:t>at BASIS</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Net ~ </a:t>
            </a:r>
            <a:r>
              <a:rPr b="0" lang="en-US" sz="1400" spc="-1" strike="noStrike">
                <a:solidFill>
                  <a:srgbClr val="00454d"/>
                </a:solidFill>
                <a:latin typeface="Roboto"/>
                <a:ea typeface="DejaVu Sans"/>
              </a:rPr>
              <a:t>25% </a:t>
            </a:r>
            <a:r>
              <a:rPr b="0" lang="en-US" sz="1400" spc="-1" strike="noStrike">
                <a:solidFill>
                  <a:srgbClr val="00454d"/>
                </a:solidFill>
                <a:latin typeface="Roboto"/>
                <a:ea typeface="DejaVu Sans"/>
              </a:rPr>
              <a:t>increase </a:t>
            </a:r>
            <a:r>
              <a:rPr b="0" lang="en-US" sz="1400" spc="-1" strike="noStrike">
                <a:solidFill>
                  <a:srgbClr val="00454d"/>
                </a:solidFill>
                <a:latin typeface="Roboto"/>
                <a:ea typeface="DejaVu Sans"/>
              </a:rPr>
              <a:t>in flux on </a:t>
            </a:r>
            <a:r>
              <a:rPr b="0" lang="en-US" sz="1400" spc="-1" strike="noStrike">
                <a:solidFill>
                  <a:srgbClr val="00454d"/>
                </a:solidFill>
                <a:latin typeface="Roboto"/>
                <a:ea typeface="DejaVu Sans"/>
              </a:rPr>
              <a:t>VENUS, </a:t>
            </a:r>
            <a:r>
              <a:rPr b="0" lang="en-US" sz="1400" spc="-1" strike="noStrike">
                <a:solidFill>
                  <a:srgbClr val="00454d"/>
                </a:solidFill>
                <a:latin typeface="Roboto"/>
                <a:ea typeface="DejaVu Sans"/>
              </a:rPr>
              <a:t>POWGEN, </a:t>
            </a:r>
            <a:r>
              <a:rPr b="0" lang="en-US" sz="1400" spc="-1" strike="noStrike">
                <a:solidFill>
                  <a:srgbClr val="00454d"/>
                </a:solidFill>
                <a:latin typeface="Roboto"/>
                <a:ea typeface="DejaVu Sans"/>
              </a:rPr>
              <a:t>MANDI,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TOPAZ</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All </a:t>
            </a:r>
            <a:r>
              <a:rPr b="0" lang="en-US" sz="1400" spc="-1" strike="noStrike">
                <a:solidFill>
                  <a:srgbClr val="00454d"/>
                </a:solidFill>
                <a:latin typeface="Roboto"/>
                <a:ea typeface="DejaVu Sans"/>
              </a:rPr>
              <a:t>increases </a:t>
            </a:r>
            <a:r>
              <a:rPr b="0" lang="en-US" sz="1400" spc="-1" strike="noStrike">
                <a:solidFill>
                  <a:srgbClr val="00454d"/>
                </a:solidFill>
                <a:latin typeface="Roboto"/>
                <a:ea typeface="DejaVu Sans"/>
              </a:rPr>
              <a:t>in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should be </a:t>
            </a:r>
            <a:r>
              <a:rPr b="0" lang="en-US" sz="1400" spc="-1" strike="noStrike">
                <a:solidFill>
                  <a:srgbClr val="00454d"/>
                </a:solidFill>
                <a:latin typeface="Roboto"/>
                <a:ea typeface="DejaVu Sans"/>
              </a:rPr>
              <a:t>accompa</a:t>
            </a:r>
            <a:r>
              <a:rPr b="0" lang="en-US" sz="1400" spc="-1" strike="noStrike">
                <a:solidFill>
                  <a:srgbClr val="00454d"/>
                </a:solidFill>
                <a:latin typeface="Roboto"/>
                <a:ea typeface="DejaVu Sans"/>
              </a:rPr>
              <a:t>nied by </a:t>
            </a:r>
            <a:r>
              <a:rPr b="0" lang="en-US" sz="1400" spc="-1" strike="noStrike">
                <a:solidFill>
                  <a:srgbClr val="00454d"/>
                </a:solidFill>
                <a:latin typeface="Roboto"/>
                <a:ea typeface="DejaVu Sans"/>
              </a:rPr>
              <a:t>increases </a:t>
            </a:r>
            <a:r>
              <a:rPr b="0" lang="en-US" sz="1400" spc="-1" strike="noStrike">
                <a:solidFill>
                  <a:srgbClr val="00454d"/>
                </a:solidFill>
                <a:latin typeface="Roboto"/>
                <a:ea typeface="DejaVu Sans"/>
              </a:rPr>
              <a:t>in pulse </a:t>
            </a:r>
            <a:r>
              <a:rPr b="0" lang="en-US" sz="1400" spc="-1" strike="noStrike">
                <a:solidFill>
                  <a:srgbClr val="00454d"/>
                </a:solidFill>
                <a:latin typeface="Roboto"/>
                <a:ea typeface="DejaVu Sans"/>
              </a:rPr>
              <a:t>width </a:t>
            </a:r>
            <a:r>
              <a:rPr b="0" lang="en-US" sz="1400" spc="-1" strike="noStrike">
                <a:solidFill>
                  <a:srgbClr val="00454d"/>
                </a:solidFill>
                <a:latin typeface="Roboto"/>
                <a:ea typeface="DejaVu Sans"/>
              </a:rPr>
              <a:t>(that is, </a:t>
            </a:r>
            <a:r>
              <a:rPr b="0" lang="en-US" sz="1400" spc="-1" strike="noStrike">
                <a:solidFill>
                  <a:srgbClr val="00454d"/>
                </a:solidFill>
                <a:latin typeface="Roboto"/>
                <a:ea typeface="DejaVu Sans"/>
              </a:rPr>
              <a:t>poorer </a:t>
            </a:r>
            <a:r>
              <a:rPr b="0" lang="en-US" sz="1400" spc="-1" strike="noStrike">
                <a:solidFill>
                  <a:srgbClr val="00454d"/>
                </a:solidFill>
                <a:latin typeface="Roboto"/>
                <a:ea typeface="DejaVu Sans"/>
              </a:rPr>
              <a:t>potential </a:t>
            </a:r>
            <a:r>
              <a:rPr b="0" lang="en-US" sz="1400" spc="-1" strike="noStrike">
                <a:solidFill>
                  <a:srgbClr val="00454d"/>
                </a:solidFill>
                <a:latin typeface="Roboto"/>
                <a:ea typeface="DejaVu Sans"/>
              </a:rPr>
              <a:t>resolution</a:t>
            </a:r>
            <a:r>
              <a:rPr b="0" lang="en-US" sz="1400" spc="-1" strike="noStrike">
                <a:solidFill>
                  <a:srgbClr val="00454d"/>
                </a:solidFill>
                <a:latin typeface="Roboto"/>
                <a:ea typeface="DejaVu Sans"/>
              </a:rPr>
              <a:t>)</a:t>
            </a:r>
            <a:endParaRPr b="0" lang="en-US" sz="1400" spc="-1" strike="noStrike">
              <a:latin typeface="Arial"/>
            </a:endParaRPr>
          </a:p>
          <a:p>
            <a:r>
              <a:rPr b="1" lang="en-US" sz="1800" spc="-1" strike="noStrike">
                <a:solidFill>
                  <a:srgbClr val="00454d"/>
                </a:solidFill>
                <a:latin typeface="Roboto"/>
                <a:ea typeface="DejaVu Sans"/>
              </a:rPr>
              <a:t>Prelimina</a:t>
            </a:r>
            <a:r>
              <a:rPr b="1" lang="en-US" sz="1800" spc="-1" strike="noStrike">
                <a:solidFill>
                  <a:srgbClr val="00454d"/>
                </a:solidFill>
                <a:latin typeface="Roboto"/>
                <a:ea typeface="DejaVu Sans"/>
              </a:rPr>
              <a:t>ry </a:t>
            </a:r>
            <a:r>
              <a:rPr b="1" lang="en-US" sz="1800" spc="-1" strike="noStrike">
                <a:solidFill>
                  <a:srgbClr val="00454d"/>
                </a:solidFill>
                <a:latin typeface="Roboto"/>
                <a:ea typeface="DejaVu Sans"/>
              </a:rPr>
              <a:t>Observati</a:t>
            </a:r>
            <a:r>
              <a:rPr b="1" lang="en-US" sz="1800" spc="-1" strike="noStrike">
                <a:solidFill>
                  <a:srgbClr val="00454d"/>
                </a:solidFill>
                <a:latin typeface="Roboto"/>
                <a:ea typeface="DejaVu Sans"/>
              </a:rPr>
              <a:t>ons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IRP3 BOL </a:t>
            </a:r>
            <a:r>
              <a:rPr b="0" lang="en-US" sz="1400" spc="-1" strike="noStrike">
                <a:solidFill>
                  <a:srgbClr val="00454d"/>
                </a:solidFill>
                <a:latin typeface="Roboto"/>
                <a:ea typeface="DejaVu Sans"/>
              </a:rPr>
              <a:t>to IRP2 </a:t>
            </a:r>
            <a:r>
              <a:rPr b="0" lang="en-US" sz="1400" spc="-1" strike="noStrike">
                <a:solidFill>
                  <a:srgbClr val="00454d"/>
                </a:solidFill>
                <a:latin typeface="Roboto"/>
                <a:ea typeface="DejaVu Sans"/>
              </a:rPr>
              <a:t>EOL </a:t>
            </a:r>
            <a:r>
              <a:rPr b="0" lang="en-US" sz="1400" spc="-1" strike="noStrike">
                <a:solidFill>
                  <a:srgbClr val="00454d"/>
                </a:solidFill>
                <a:latin typeface="Roboto"/>
                <a:ea typeface="DejaVu Sans"/>
              </a:rPr>
              <a:t>POWGEN </a:t>
            </a:r>
            <a:r>
              <a:rPr b="0" lang="en-US" sz="1400" spc="-1" strike="noStrike">
                <a:solidFill>
                  <a:srgbClr val="00454d"/>
                </a:solidFill>
                <a:latin typeface="Roboto"/>
                <a:ea typeface="DejaVu Sans"/>
              </a:rPr>
              <a:t>monitor </a:t>
            </a:r>
            <a:r>
              <a:rPr b="0" lang="en-US" sz="1400" spc="-1" strike="noStrike">
                <a:solidFill>
                  <a:srgbClr val="00454d"/>
                </a:solidFill>
                <a:latin typeface="Roboto"/>
                <a:ea typeface="DejaVu Sans"/>
              </a:rPr>
              <a:t>countrate </a:t>
            </a:r>
            <a:r>
              <a:rPr b="0" lang="en-US" sz="1400" spc="-1" strike="noStrike">
                <a:solidFill>
                  <a:srgbClr val="00454d"/>
                </a:solidFill>
                <a:latin typeface="Roboto"/>
                <a:ea typeface="DejaVu Sans"/>
              </a:rPr>
              <a:t>ratio </a:t>
            </a:r>
            <a:r>
              <a:rPr b="0" lang="en-US" sz="1400" spc="-1" strike="noStrike">
                <a:solidFill>
                  <a:srgbClr val="00454d"/>
                </a:solidFill>
                <a:latin typeface="Roboto"/>
                <a:ea typeface="DejaVu Sans"/>
              </a:rPr>
              <a:t>reflects </a:t>
            </a:r>
            <a:r>
              <a:rPr b="0" lang="en-US" sz="1400" spc="-1" strike="noStrike">
                <a:solidFill>
                  <a:srgbClr val="00454d"/>
                </a:solidFill>
                <a:latin typeface="Roboto"/>
                <a:ea typeface="DejaVu Sans"/>
              </a:rPr>
              <a:t>30 to 70% </a:t>
            </a:r>
            <a:r>
              <a:rPr b="0" lang="en-US" sz="1400" spc="-1" strike="noStrike">
                <a:solidFill>
                  <a:srgbClr val="00454d"/>
                </a:solidFill>
                <a:latin typeface="Roboto"/>
                <a:ea typeface="DejaVu Sans"/>
              </a:rPr>
              <a:t>GAIN in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dependin</a:t>
            </a:r>
            <a:r>
              <a:rPr b="0" lang="en-US" sz="1400" spc="-1" strike="noStrike">
                <a:solidFill>
                  <a:srgbClr val="00454d"/>
                </a:solidFill>
                <a:latin typeface="Roboto"/>
                <a:ea typeface="DejaVu Sans"/>
              </a:rPr>
              <a:t>g on </a:t>
            </a:r>
            <a:r>
              <a:rPr b="0" lang="en-US" sz="1400" spc="-1" strike="noStrike">
                <a:solidFill>
                  <a:srgbClr val="00454d"/>
                </a:solidFill>
                <a:latin typeface="Roboto"/>
                <a:ea typeface="DejaVu Sans"/>
              </a:rPr>
              <a:t>waveleng</a:t>
            </a:r>
            <a:r>
              <a:rPr b="0" lang="en-US" sz="1400" spc="-1" strike="noStrike">
                <a:solidFill>
                  <a:srgbClr val="00454d"/>
                </a:solidFill>
                <a:latin typeface="Roboto"/>
                <a:ea typeface="DejaVu Sans"/>
              </a:rPr>
              <a:t>th (larger </a:t>
            </a:r>
            <a:r>
              <a:rPr b="0" lang="en-US" sz="1400" spc="-1" strike="noStrike">
                <a:solidFill>
                  <a:srgbClr val="00454d"/>
                </a:solidFill>
                <a:latin typeface="Roboto"/>
                <a:ea typeface="DejaVu Sans"/>
              </a:rPr>
              <a:t>than </a:t>
            </a:r>
            <a:r>
              <a:rPr b="0" lang="en-US" sz="1400" spc="-1" strike="noStrike">
                <a:solidFill>
                  <a:srgbClr val="00454d"/>
                </a:solidFill>
                <a:latin typeface="Roboto"/>
                <a:ea typeface="DejaVu Sans"/>
              </a:rPr>
              <a:t>anticipate</a:t>
            </a:r>
            <a:r>
              <a:rPr b="0" lang="en-US" sz="1400" spc="-1" strike="noStrike">
                <a:solidFill>
                  <a:srgbClr val="00454d"/>
                </a:solidFill>
                <a:latin typeface="Roboto"/>
                <a:ea typeface="DejaVu Sans"/>
              </a:rPr>
              <a:t>d)</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Consisten</a:t>
            </a:r>
            <a:r>
              <a:rPr b="0" lang="en-US" sz="1400" spc="-1" strike="noStrike">
                <a:solidFill>
                  <a:srgbClr val="00454d"/>
                </a:solidFill>
                <a:latin typeface="Roboto"/>
                <a:ea typeface="DejaVu Sans"/>
              </a:rPr>
              <a:t>t change </a:t>
            </a:r>
            <a:r>
              <a:rPr b="0" lang="en-US" sz="1400" spc="-1" strike="noStrike">
                <a:solidFill>
                  <a:srgbClr val="00454d"/>
                </a:solidFill>
                <a:latin typeface="Roboto"/>
                <a:ea typeface="DejaVu Sans"/>
              </a:rPr>
              <a:t>in incident </a:t>
            </a:r>
            <a:r>
              <a:rPr b="0" lang="en-US" sz="1400" spc="-1" strike="noStrike">
                <a:solidFill>
                  <a:srgbClr val="00454d"/>
                </a:solidFill>
                <a:latin typeface="Roboto"/>
                <a:ea typeface="DejaVu Sans"/>
              </a:rPr>
              <a:t>beam </a:t>
            </a:r>
            <a:r>
              <a:rPr b="0" lang="en-US" sz="1400" spc="-1" strike="noStrike">
                <a:solidFill>
                  <a:srgbClr val="00454d"/>
                </a:solidFill>
                <a:latin typeface="Roboto"/>
                <a:ea typeface="DejaVu Sans"/>
              </a:rPr>
              <a:t>intensity </a:t>
            </a:r>
            <a:r>
              <a:rPr b="0" lang="en-US" sz="1400" spc="-1" strike="noStrike">
                <a:solidFill>
                  <a:srgbClr val="00454d"/>
                </a:solidFill>
                <a:latin typeface="Roboto"/>
                <a:ea typeface="DejaVu Sans"/>
              </a:rPr>
              <a:t>on </a:t>
            </a:r>
            <a:r>
              <a:rPr b="0" lang="en-US" sz="1400" spc="-1" strike="noStrike">
                <a:solidFill>
                  <a:srgbClr val="00454d"/>
                </a:solidFill>
                <a:latin typeface="Roboto"/>
                <a:ea typeface="DejaVu Sans"/>
              </a:rPr>
              <a:t>VENUS </a:t>
            </a:r>
            <a:r>
              <a:rPr b="0" lang="en-US" sz="1400" spc="-1" strike="noStrike">
                <a:solidFill>
                  <a:srgbClr val="00454d"/>
                </a:solidFill>
                <a:latin typeface="Roboto"/>
                <a:ea typeface="DejaVu Sans"/>
              </a:rPr>
              <a:t>(not </a:t>
            </a:r>
            <a:r>
              <a:rPr b="0" lang="en-US" sz="1400" spc="-1" strike="noStrike">
                <a:solidFill>
                  <a:srgbClr val="00454d"/>
                </a:solidFill>
                <a:latin typeface="Roboto"/>
                <a:ea typeface="DejaVu Sans"/>
              </a:rPr>
              <a:t>shown)</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No </a:t>
            </a:r>
            <a:r>
              <a:rPr b="0" lang="en-US" sz="1400" spc="-1" strike="noStrike">
                <a:solidFill>
                  <a:srgbClr val="00454d"/>
                </a:solidFill>
                <a:latin typeface="Roboto"/>
                <a:ea typeface="DejaVu Sans"/>
              </a:rPr>
              <a:t>apparent </a:t>
            </a:r>
            <a:r>
              <a:rPr b="0" lang="en-US" sz="1400" spc="-1" strike="noStrike">
                <a:solidFill>
                  <a:srgbClr val="00454d"/>
                </a:solidFill>
                <a:latin typeface="Roboto"/>
                <a:ea typeface="DejaVu Sans"/>
              </a:rPr>
              <a:t>change in </a:t>
            </a:r>
            <a:r>
              <a:rPr b="0" lang="en-US" sz="1400" spc="-1" strike="noStrike">
                <a:solidFill>
                  <a:srgbClr val="00454d"/>
                </a:solidFill>
                <a:latin typeface="Roboto"/>
                <a:ea typeface="DejaVu Sans"/>
              </a:rPr>
              <a:t>resolution </a:t>
            </a:r>
            <a:r>
              <a:rPr b="0" lang="en-US" sz="1400" spc="-1" strike="noStrike">
                <a:solidFill>
                  <a:srgbClr val="00454d"/>
                </a:solidFill>
                <a:latin typeface="Roboto"/>
                <a:ea typeface="DejaVu Sans"/>
              </a:rPr>
              <a:t>observed, </a:t>
            </a:r>
            <a:r>
              <a:rPr b="0" lang="en-US" sz="1400" spc="-1" strike="noStrike">
                <a:solidFill>
                  <a:srgbClr val="00454d"/>
                </a:solidFill>
                <a:latin typeface="Roboto"/>
                <a:ea typeface="DejaVu Sans"/>
              </a:rPr>
              <a:t>data not </a:t>
            </a:r>
            <a:r>
              <a:rPr b="0" lang="en-US" sz="1400" spc="-1" strike="noStrike">
                <a:solidFill>
                  <a:srgbClr val="00454d"/>
                </a:solidFill>
                <a:latin typeface="Roboto"/>
                <a:ea typeface="DejaVu Sans"/>
              </a:rPr>
              <a:t>shown </a:t>
            </a:r>
            <a:r>
              <a:rPr b="0" lang="en-US" sz="1400" spc="-1" strike="noStrike">
                <a:solidFill>
                  <a:srgbClr val="00454d"/>
                </a:solidFill>
                <a:latin typeface="Roboto"/>
                <a:ea typeface="DejaVu Sans"/>
              </a:rPr>
              <a:t>(suggesti</a:t>
            </a:r>
            <a:r>
              <a:rPr b="0" lang="en-US" sz="1400" spc="-1" strike="noStrike">
                <a:solidFill>
                  <a:srgbClr val="00454d"/>
                </a:solidFill>
                <a:latin typeface="Roboto"/>
                <a:ea typeface="DejaVu Sans"/>
              </a:rPr>
              <a:t>ng </a:t>
            </a:r>
            <a:r>
              <a:rPr b="0" lang="en-US" sz="1400" spc="-1" strike="noStrike">
                <a:solidFill>
                  <a:srgbClr val="00454d"/>
                </a:solidFill>
                <a:latin typeface="Roboto"/>
                <a:ea typeface="DejaVu Sans"/>
              </a:rPr>
              <a:t>instrumen</a:t>
            </a:r>
            <a:r>
              <a:rPr b="0" lang="en-US" sz="1400" spc="-1" strike="noStrike">
                <a:solidFill>
                  <a:srgbClr val="00454d"/>
                </a:solidFill>
                <a:latin typeface="Roboto"/>
                <a:ea typeface="DejaVu Sans"/>
              </a:rPr>
              <a:t>t </a:t>
            </a:r>
            <a:r>
              <a:rPr b="0" lang="en-US" sz="1400" spc="-1" strike="noStrike">
                <a:solidFill>
                  <a:srgbClr val="00454d"/>
                </a:solidFill>
                <a:latin typeface="Roboto"/>
                <a:ea typeface="DejaVu Sans"/>
              </a:rPr>
              <a:t>resolution </a:t>
            </a:r>
            <a:r>
              <a:rPr b="0" lang="en-US" sz="1400" spc="-1" strike="noStrike">
                <a:solidFill>
                  <a:srgbClr val="00454d"/>
                </a:solidFill>
                <a:latin typeface="Roboto"/>
                <a:ea typeface="DejaVu Sans"/>
              </a:rPr>
              <a:t>is not </a:t>
            </a:r>
            <a:r>
              <a:rPr b="0" lang="en-US" sz="1400" spc="-1" strike="noStrike">
                <a:solidFill>
                  <a:srgbClr val="00454d"/>
                </a:solidFill>
                <a:latin typeface="Roboto"/>
                <a:ea typeface="DejaVu Sans"/>
              </a:rPr>
              <a:t>dominate</a:t>
            </a:r>
            <a:r>
              <a:rPr b="0" lang="en-US" sz="1400" spc="-1" strike="noStrike">
                <a:solidFill>
                  <a:srgbClr val="00454d"/>
                </a:solidFill>
                <a:latin typeface="Roboto"/>
                <a:ea typeface="DejaVu Sans"/>
              </a:rPr>
              <a:t>d by </a:t>
            </a:r>
            <a:r>
              <a:rPr b="0" lang="en-US" sz="1400" spc="-1" strike="noStrike">
                <a:solidFill>
                  <a:srgbClr val="00454d"/>
                </a:solidFill>
                <a:latin typeface="Roboto"/>
                <a:ea typeface="DejaVu Sans"/>
              </a:rPr>
              <a:t>moderato</a:t>
            </a:r>
            <a:r>
              <a:rPr b="0" lang="en-US" sz="1400" spc="-1" strike="noStrike">
                <a:solidFill>
                  <a:srgbClr val="00454d"/>
                </a:solidFill>
                <a:latin typeface="Roboto"/>
                <a:ea typeface="DejaVu Sans"/>
              </a:rPr>
              <a:t>r, but by </a:t>
            </a:r>
            <a:r>
              <a:rPr b="0" lang="en-US" sz="1400" spc="-1" strike="noStrike">
                <a:solidFill>
                  <a:srgbClr val="00454d"/>
                </a:solidFill>
                <a:latin typeface="Roboto"/>
                <a:ea typeface="DejaVu Sans"/>
              </a:rPr>
              <a:t>instrumen</a:t>
            </a:r>
            <a:r>
              <a:rPr b="0" lang="en-US" sz="1400" spc="-1" strike="noStrike">
                <a:solidFill>
                  <a:srgbClr val="00454d"/>
                </a:solidFill>
                <a:latin typeface="Roboto"/>
                <a:ea typeface="DejaVu Sans"/>
              </a:rPr>
              <a:t>t </a:t>
            </a:r>
            <a:r>
              <a:rPr b="0" lang="en-US" sz="1400" spc="-1" strike="noStrike">
                <a:solidFill>
                  <a:srgbClr val="00454d"/>
                </a:solidFill>
                <a:latin typeface="Roboto"/>
                <a:ea typeface="DejaVu Sans"/>
              </a:rPr>
              <a:t>geometry</a:t>
            </a:r>
            <a:r>
              <a:rPr b="0" lang="en-US" sz="1400" spc="-1" strike="noStrike">
                <a:solidFill>
                  <a:srgbClr val="00454d"/>
                </a:solidFill>
                <a:latin typeface="Roboto"/>
                <a:ea typeface="DejaVu Sans"/>
              </a:rPr>
              <a:t>)</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Power </a:t>
            </a:r>
            <a:r>
              <a:rPr b="0" lang="en-US" sz="1400" spc="-1" strike="noStrike">
                <a:solidFill>
                  <a:srgbClr val="00454d"/>
                </a:solidFill>
                <a:latin typeface="Roboto"/>
                <a:ea typeface="DejaVu Sans"/>
              </a:rPr>
              <a:t>dependen</a:t>
            </a:r>
            <a:r>
              <a:rPr b="0" lang="en-US" sz="1400" spc="-1" strike="noStrike">
                <a:solidFill>
                  <a:srgbClr val="00454d"/>
                </a:solidFill>
                <a:latin typeface="Roboto"/>
                <a:ea typeface="DejaVu Sans"/>
              </a:rPr>
              <a:t>ce </a:t>
            </a:r>
            <a:r>
              <a:rPr b="0" lang="en-US" sz="1400" spc="-1" strike="noStrike">
                <a:solidFill>
                  <a:srgbClr val="00454d"/>
                </a:solidFill>
                <a:latin typeface="Roboto"/>
                <a:ea typeface="DejaVu Sans"/>
              </a:rPr>
              <a:t>reduced; </a:t>
            </a:r>
            <a:r>
              <a:rPr b="0" lang="en-US" sz="1400" spc="-1" strike="noStrike">
                <a:solidFill>
                  <a:srgbClr val="00454d"/>
                </a:solidFill>
                <a:latin typeface="Roboto"/>
                <a:ea typeface="DejaVu Sans"/>
              </a:rPr>
              <a:t>8%, </a:t>
            </a:r>
            <a:r>
              <a:rPr b="0" lang="en-US" sz="1400" spc="-1" strike="noStrike">
                <a:solidFill>
                  <a:srgbClr val="00454d"/>
                </a:solidFill>
                <a:latin typeface="Roboto"/>
                <a:ea typeface="DejaVu Sans"/>
              </a:rPr>
              <a:t>waveleng</a:t>
            </a:r>
            <a:r>
              <a:rPr b="0" lang="en-US" sz="1400" spc="-1" strike="noStrike">
                <a:solidFill>
                  <a:srgbClr val="00454d"/>
                </a:solidFill>
                <a:latin typeface="Roboto"/>
                <a:ea typeface="DejaVu Sans"/>
              </a:rPr>
              <a:t>th </a:t>
            </a:r>
            <a:r>
              <a:rPr b="0" lang="en-US" sz="1400" spc="-1" strike="noStrike">
                <a:solidFill>
                  <a:srgbClr val="00454d"/>
                </a:solidFill>
                <a:latin typeface="Roboto"/>
                <a:ea typeface="DejaVu Sans"/>
              </a:rPr>
              <a:t>independ</a:t>
            </a:r>
            <a:r>
              <a:rPr b="0" lang="en-US" sz="1400" spc="-1" strike="noStrike">
                <a:solidFill>
                  <a:srgbClr val="00454d"/>
                </a:solidFill>
                <a:latin typeface="Roboto"/>
                <a:ea typeface="DejaVu Sans"/>
              </a:rPr>
              <a:t>ent (next </a:t>
            </a:r>
            <a:r>
              <a:rPr b="0" lang="en-US" sz="1400" spc="-1" strike="noStrike">
                <a:solidFill>
                  <a:srgbClr val="00454d"/>
                </a:solidFill>
                <a:latin typeface="Roboto"/>
                <a:ea typeface="DejaVu Sans"/>
              </a:rPr>
              <a:t>page)</a:t>
            </a:r>
            <a:endParaRPr b="0" lang="en-US" sz="1400" spc="-1" strike="noStrike">
              <a:latin typeface="Arial"/>
            </a:endParaRPr>
          </a:p>
          <a:p>
            <a:r>
              <a:rPr b="1" lang="en-US" sz="1800" spc="-1" strike="noStrike">
                <a:solidFill>
                  <a:srgbClr val="00454d"/>
                </a:solidFill>
                <a:latin typeface="Roboto"/>
                <a:ea typeface="DejaVu Sans"/>
              </a:rPr>
              <a:t>Further </a:t>
            </a:r>
            <a:r>
              <a:rPr b="1" lang="en-US" sz="1800" spc="-1" strike="noStrike">
                <a:solidFill>
                  <a:srgbClr val="00454d"/>
                </a:solidFill>
                <a:latin typeface="Roboto"/>
                <a:ea typeface="DejaVu Sans"/>
              </a:rPr>
              <a:t>work</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Confirmat</a:t>
            </a:r>
            <a:r>
              <a:rPr b="0" lang="en-US" sz="1400" spc="-1" strike="noStrike">
                <a:solidFill>
                  <a:srgbClr val="00454d"/>
                </a:solidFill>
                <a:latin typeface="Roboto"/>
                <a:ea typeface="DejaVu Sans"/>
              </a:rPr>
              <a:t>ion </a:t>
            </a:r>
            <a:r>
              <a:rPr b="0" lang="en-US" sz="1400" spc="-1" strike="noStrike">
                <a:solidFill>
                  <a:srgbClr val="00454d"/>
                </a:solidFill>
                <a:latin typeface="Roboto"/>
                <a:ea typeface="DejaVu Sans"/>
              </a:rPr>
              <a:t>measure</a:t>
            </a:r>
            <a:r>
              <a:rPr b="0" lang="en-US" sz="1400" spc="-1" strike="noStrike">
                <a:solidFill>
                  <a:srgbClr val="00454d"/>
                </a:solidFill>
                <a:latin typeface="Roboto"/>
                <a:ea typeface="DejaVu Sans"/>
              </a:rPr>
              <a:t>ments on </a:t>
            </a:r>
            <a:r>
              <a:rPr b="0" lang="en-US" sz="1400" spc="-1" strike="noStrike">
                <a:solidFill>
                  <a:srgbClr val="00454d"/>
                </a:solidFill>
                <a:latin typeface="Roboto"/>
                <a:ea typeface="DejaVu Sans"/>
              </a:rPr>
              <a:t>all </a:t>
            </a:r>
            <a:r>
              <a:rPr b="0" lang="en-US" sz="1400" spc="-1" strike="noStrike">
                <a:solidFill>
                  <a:srgbClr val="00454d"/>
                </a:solidFill>
                <a:latin typeface="Roboto"/>
                <a:ea typeface="DejaVu Sans"/>
              </a:rPr>
              <a:t>instrumen</a:t>
            </a:r>
            <a:r>
              <a:rPr b="0" lang="en-US" sz="1400" spc="-1" strike="noStrike">
                <a:solidFill>
                  <a:srgbClr val="00454d"/>
                </a:solidFill>
                <a:latin typeface="Roboto"/>
                <a:ea typeface="DejaVu Sans"/>
              </a:rPr>
              <a:t>ts, w/ </a:t>
            </a:r>
            <a:r>
              <a:rPr b="0" lang="en-US" sz="1400" spc="-1" strike="noStrike">
                <a:solidFill>
                  <a:srgbClr val="00454d"/>
                </a:solidFill>
                <a:latin typeface="Roboto"/>
                <a:ea typeface="DejaVu Sans"/>
              </a:rPr>
              <a:t>standards </a:t>
            </a:r>
            <a:r>
              <a:rPr b="0" lang="en-US" sz="1400" spc="-1" strike="noStrike">
                <a:solidFill>
                  <a:srgbClr val="00454d"/>
                </a:solidFill>
                <a:latin typeface="Roboto"/>
                <a:ea typeface="DejaVu Sans"/>
              </a:rPr>
              <a:t>for line </a:t>
            </a:r>
            <a:r>
              <a:rPr b="0" lang="en-US" sz="1400" spc="-1" strike="noStrike">
                <a:solidFill>
                  <a:srgbClr val="00454d"/>
                </a:solidFill>
                <a:latin typeface="Roboto"/>
                <a:ea typeface="DejaVu Sans"/>
              </a:rPr>
              <a:t>shape</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Improved </a:t>
            </a:r>
            <a:r>
              <a:rPr b="0" lang="en-US" sz="1400" spc="-1" strike="noStrike">
                <a:solidFill>
                  <a:srgbClr val="00454d"/>
                </a:solidFill>
                <a:latin typeface="Roboto"/>
                <a:ea typeface="DejaVu Sans"/>
              </a:rPr>
              <a:t>statistics </a:t>
            </a:r>
            <a:r>
              <a:rPr b="0" lang="en-US" sz="1400" spc="-1" strike="noStrike">
                <a:solidFill>
                  <a:srgbClr val="00454d"/>
                </a:solidFill>
                <a:latin typeface="Roboto"/>
                <a:ea typeface="DejaVu Sans"/>
              </a:rPr>
              <a:t>and </a:t>
            </a:r>
            <a:r>
              <a:rPr b="0" lang="en-US" sz="1400" spc="-1" strike="noStrike">
                <a:solidFill>
                  <a:srgbClr val="00454d"/>
                </a:solidFill>
                <a:latin typeface="Roboto"/>
                <a:ea typeface="DejaVu Sans"/>
              </a:rPr>
              <a:t>coverage </a:t>
            </a:r>
            <a:r>
              <a:rPr b="0" lang="en-US" sz="1400" spc="-1" strike="noStrike">
                <a:solidFill>
                  <a:srgbClr val="00454d"/>
                </a:solidFill>
                <a:latin typeface="Roboto"/>
                <a:ea typeface="DejaVu Sans"/>
              </a:rPr>
              <a:t>during </a:t>
            </a:r>
            <a:r>
              <a:rPr b="0" lang="en-US" sz="1400" spc="-1" strike="noStrike">
                <a:solidFill>
                  <a:srgbClr val="00454d"/>
                </a:solidFill>
                <a:latin typeface="Roboto"/>
                <a:ea typeface="DejaVu Sans"/>
              </a:rPr>
              <a:t>upcoming </a:t>
            </a:r>
            <a:r>
              <a:rPr b="0" lang="en-US" sz="1400" spc="-1" strike="noStrike">
                <a:solidFill>
                  <a:srgbClr val="00454d"/>
                </a:solidFill>
                <a:latin typeface="Roboto"/>
                <a:ea typeface="DejaVu Sans"/>
              </a:rPr>
              <a:t>power </a:t>
            </a:r>
            <a:r>
              <a:rPr b="0" lang="en-US" sz="1400" spc="-1" strike="noStrike">
                <a:solidFill>
                  <a:srgbClr val="00454d"/>
                </a:solidFill>
                <a:latin typeface="Roboto"/>
                <a:ea typeface="DejaVu Sans"/>
              </a:rPr>
              <a:t>ramp for </a:t>
            </a:r>
            <a:r>
              <a:rPr b="0" lang="en-US" sz="1400" spc="-1" strike="noStrike">
                <a:solidFill>
                  <a:srgbClr val="00454d"/>
                </a:solidFill>
                <a:latin typeface="Roboto"/>
                <a:ea typeface="DejaVu Sans"/>
              </a:rPr>
              <a:t>non-</a:t>
            </a:r>
            <a:r>
              <a:rPr b="0" lang="en-US" sz="1400" spc="-1" strike="noStrike">
                <a:solidFill>
                  <a:srgbClr val="00454d"/>
                </a:solidFill>
                <a:latin typeface="Roboto"/>
                <a:ea typeface="DejaVu Sans"/>
              </a:rPr>
              <a:t>linearity</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 descr=""/>
          <p:cNvPicPr/>
          <p:nvPr/>
        </p:nvPicPr>
        <p:blipFill>
          <a:blip r:embed="rId1"/>
          <a:stretch/>
        </p:blipFill>
        <p:spPr>
          <a:xfrm>
            <a:off x="7589520" y="3653280"/>
            <a:ext cx="4224600" cy="3168360"/>
          </a:xfrm>
          <a:prstGeom prst="rect">
            <a:avLst/>
          </a:prstGeom>
          <a:ln>
            <a:noFill/>
          </a:ln>
        </p:spPr>
      </p:pic>
      <p:pic>
        <p:nvPicPr>
          <p:cNvPr id="286" name="" descr=""/>
          <p:cNvPicPr/>
          <p:nvPr/>
        </p:nvPicPr>
        <p:blipFill>
          <a:blip r:embed="rId2"/>
          <a:stretch/>
        </p:blipFill>
        <p:spPr>
          <a:xfrm>
            <a:off x="7425720" y="607680"/>
            <a:ext cx="4388400" cy="3291120"/>
          </a:xfrm>
          <a:prstGeom prst="rect">
            <a:avLst/>
          </a:prstGeom>
          <a:ln>
            <a:noFill/>
          </a:ln>
        </p:spPr>
      </p:pic>
      <p:sp>
        <p:nvSpPr>
          <p:cNvPr id="287" name="CustomShape 1"/>
          <p:cNvSpPr/>
          <p:nvPr/>
        </p:nvSpPr>
        <p:spPr>
          <a:xfrm>
            <a:off x="314640" y="365040"/>
            <a:ext cx="116280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Decoupled </a:t>
            </a:r>
            <a:r>
              <a:rPr b="0" lang="en-US" sz="2800" spc="-1" strike="noStrike">
                <a:solidFill>
                  <a:srgbClr val="1e7640"/>
                </a:solidFill>
                <a:latin typeface="Arial Black"/>
                <a:ea typeface="DejaVu Sans"/>
              </a:rPr>
              <a:t>H</a:t>
            </a:r>
            <a:r>
              <a:rPr b="0" lang="en-US" sz="2800" spc="-1" strike="noStrike" baseline="-5000">
                <a:solidFill>
                  <a:srgbClr val="1e7640"/>
                </a:solidFill>
                <a:latin typeface="Arial Black"/>
                <a:ea typeface="DejaVu Sans"/>
              </a:rPr>
              <a:t>2</a:t>
            </a:r>
            <a:r>
              <a:rPr b="0" lang="en-US" sz="2800" spc="-1" strike="noStrike">
                <a:solidFill>
                  <a:srgbClr val="1e7640"/>
                </a:solidFill>
                <a:latin typeface="Arial Black"/>
                <a:ea typeface="DejaVu Sans"/>
              </a:rPr>
              <a:t> (forward): Less Power Non-Linearity</a:t>
            </a:r>
            <a:br/>
            <a:r>
              <a:rPr b="0" lang="en-US" sz="2800" spc="-1" strike="noStrike">
                <a:solidFill>
                  <a:srgbClr val="1e7640"/>
                </a:solidFill>
                <a:latin typeface="Arial Black"/>
                <a:ea typeface="DejaVu Sans"/>
              </a:rPr>
              <a:t>(BL-11a / POWGEN)</a:t>
            </a:r>
            <a:endParaRPr b="0" lang="en-US" sz="2800" spc="-1" strike="noStrike">
              <a:latin typeface="Arial"/>
            </a:endParaRPr>
          </a:p>
        </p:txBody>
      </p:sp>
      <p:sp>
        <p:nvSpPr>
          <p:cNvPr id="288" name="CustomShape 2"/>
          <p:cNvSpPr/>
          <p:nvPr/>
        </p:nvSpPr>
        <p:spPr>
          <a:xfrm>
            <a:off x="457200" y="1371600"/>
            <a:ext cx="6858000" cy="2825280"/>
          </a:xfrm>
          <a:prstGeom prst="rect">
            <a:avLst/>
          </a:prstGeom>
          <a:noFill/>
          <a:ln>
            <a:noFill/>
          </a:ln>
        </p:spPr>
        <p:style>
          <a:lnRef idx="0"/>
          <a:fillRef idx="0"/>
          <a:effectRef idx="0"/>
          <a:fontRef idx="minor"/>
        </p:style>
        <p:txBody>
          <a:bodyPr lIns="90000" rIns="90000" tIns="45000" bIns="45000">
            <a:spAutoFit/>
          </a:bodyPr>
          <a:p>
            <a:r>
              <a:rPr b="1" lang="en-US" sz="1800" spc="-1" strike="noStrike">
                <a:solidFill>
                  <a:srgbClr val="00454d"/>
                </a:solidFill>
                <a:latin typeface="Roboto"/>
                <a:ea typeface="DejaVu Sans"/>
              </a:rPr>
              <a:t>Expected Changes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Changes in moderator design intended to </a:t>
            </a:r>
            <a:r>
              <a:rPr b="0" lang="en-US" sz="1400" spc="-1" strike="noStrike">
                <a:solidFill>
                  <a:srgbClr val="00454d"/>
                </a:solidFill>
                <a:latin typeface="Roboto"/>
                <a:ea typeface="DejaVu Sans"/>
              </a:rPr>
              <a:t>improve flow patterns, reducing non-linearity in </a:t>
            </a:r>
            <a:r>
              <a:rPr b="0" lang="en-US" sz="1400" spc="-1" strike="noStrike">
                <a:solidFill>
                  <a:srgbClr val="00454d"/>
                </a:solidFill>
                <a:latin typeface="Roboto"/>
                <a:ea typeface="DejaVu Sans"/>
              </a:rPr>
              <a:t>performance with power by reducing potential </a:t>
            </a:r>
            <a:r>
              <a:rPr b="0" lang="en-US" sz="1400" spc="-1" strike="noStrike">
                <a:solidFill>
                  <a:srgbClr val="00454d"/>
                </a:solidFill>
                <a:latin typeface="Roboto"/>
                <a:ea typeface="DejaVu Sans"/>
              </a:rPr>
              <a:t>flow stagnation. Non-linearity reduced intensity </a:t>
            </a:r>
            <a:r>
              <a:rPr b="0" lang="en-US" sz="1400" spc="-1" strike="noStrike">
                <a:solidFill>
                  <a:srgbClr val="00454d"/>
                </a:solidFill>
                <a:latin typeface="Roboto"/>
                <a:ea typeface="DejaVu Sans"/>
              </a:rPr>
              <a:t>at full power by 10-20% depending on wavelength</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All increases in intensity should be accompanied </a:t>
            </a:r>
            <a:r>
              <a:rPr b="0" lang="en-US" sz="1400" spc="-1" strike="noStrike">
                <a:solidFill>
                  <a:srgbClr val="00454d"/>
                </a:solidFill>
                <a:latin typeface="Roboto"/>
                <a:ea typeface="DejaVu Sans"/>
              </a:rPr>
              <a:t>by increases in pulse width (that is, poorer </a:t>
            </a:r>
            <a:r>
              <a:rPr b="0" lang="en-US" sz="1400" spc="-1" strike="noStrike">
                <a:solidFill>
                  <a:srgbClr val="00454d"/>
                </a:solidFill>
                <a:latin typeface="Roboto"/>
                <a:ea typeface="DejaVu Sans"/>
              </a:rPr>
              <a:t>potential resolution)</a:t>
            </a:r>
            <a:endParaRPr b="0" lang="en-US" sz="1400" spc="-1" strike="noStrike">
              <a:latin typeface="Arial"/>
            </a:endParaRPr>
          </a:p>
          <a:p>
            <a:r>
              <a:rPr b="1" lang="en-US" sz="1800" spc="-1" strike="noStrike">
                <a:solidFill>
                  <a:srgbClr val="00454d"/>
                </a:solidFill>
                <a:latin typeface="Roboto"/>
                <a:ea typeface="DejaVu Sans"/>
              </a:rPr>
              <a:t>Preliminary Observations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Power dependence reduced; about -8%, </a:t>
            </a:r>
            <a:r>
              <a:rPr b="0" lang="en-US" sz="1400" spc="-1" strike="noStrike">
                <a:solidFill>
                  <a:srgbClr val="00454d"/>
                </a:solidFill>
                <a:latin typeface="Roboto"/>
                <a:ea typeface="DejaVu Sans"/>
              </a:rPr>
              <a:t>wavelength independent; very different than </a:t>
            </a:r>
            <a:r>
              <a:rPr b="0" lang="en-US" sz="1400" spc="-1" strike="noStrike">
                <a:solidFill>
                  <a:srgbClr val="00454d"/>
                </a:solidFill>
                <a:latin typeface="Roboto"/>
                <a:ea typeface="DejaVu Sans"/>
              </a:rPr>
              <a:t>before</a:t>
            </a:r>
            <a:endParaRPr b="0" lang="en-US" sz="1400" spc="-1" strike="noStrike">
              <a:latin typeface="Arial"/>
            </a:endParaRPr>
          </a:p>
          <a:p>
            <a:r>
              <a:rPr b="1" lang="en-US" sz="1800" spc="-1" strike="noStrike">
                <a:solidFill>
                  <a:srgbClr val="00454d"/>
                </a:solidFill>
                <a:latin typeface="Roboto"/>
                <a:ea typeface="DejaVu Sans"/>
              </a:rPr>
              <a:t>Further work</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Repeat during power ramp, so we get multiple </a:t>
            </a:r>
            <a:r>
              <a:rPr b="0" lang="en-US" sz="1400" spc="-1" strike="noStrike">
                <a:solidFill>
                  <a:srgbClr val="00454d"/>
                </a:solidFill>
                <a:latin typeface="Roboto"/>
                <a:ea typeface="DejaVu Sans"/>
              </a:rPr>
              <a:t>points along curve, and so that everything is </a:t>
            </a:r>
            <a:r>
              <a:rPr b="0" lang="en-US" sz="1400" spc="-1" strike="noStrike">
                <a:solidFill>
                  <a:srgbClr val="00454d"/>
                </a:solidFill>
                <a:latin typeface="Roboto"/>
                <a:ea typeface="DejaVu Sans"/>
              </a:rPr>
              <a:t>continuous, rather than separated by a week</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9" name="" descr=""/>
          <p:cNvPicPr/>
          <p:nvPr/>
        </p:nvPicPr>
        <p:blipFill>
          <a:blip r:embed="rId1"/>
          <a:stretch/>
        </p:blipFill>
        <p:spPr>
          <a:xfrm>
            <a:off x="7589520" y="3653280"/>
            <a:ext cx="4224600" cy="3168360"/>
          </a:xfrm>
          <a:prstGeom prst="rect">
            <a:avLst/>
          </a:prstGeom>
          <a:ln>
            <a:noFill/>
          </a:ln>
        </p:spPr>
      </p:pic>
      <p:pic>
        <p:nvPicPr>
          <p:cNvPr id="290" name="" descr=""/>
          <p:cNvPicPr/>
          <p:nvPr/>
        </p:nvPicPr>
        <p:blipFill>
          <a:blip r:embed="rId2"/>
          <a:stretch/>
        </p:blipFill>
        <p:spPr>
          <a:xfrm>
            <a:off x="7425720" y="607680"/>
            <a:ext cx="4388400" cy="3291120"/>
          </a:xfrm>
          <a:prstGeom prst="rect">
            <a:avLst/>
          </a:prstGeom>
          <a:ln>
            <a:noFill/>
          </a:ln>
        </p:spPr>
      </p:pic>
      <p:sp>
        <p:nvSpPr>
          <p:cNvPr id="291" name="CustomShape 1"/>
          <p:cNvSpPr/>
          <p:nvPr/>
        </p:nvSpPr>
        <p:spPr>
          <a:xfrm>
            <a:off x="314640" y="365040"/>
            <a:ext cx="116280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Decoupled </a:t>
            </a:r>
            <a:r>
              <a:rPr b="0" lang="en-US" sz="2800" spc="-1" strike="noStrike">
                <a:solidFill>
                  <a:srgbClr val="1e7640"/>
                </a:solidFill>
                <a:latin typeface="Arial Black"/>
                <a:ea typeface="DejaVu Sans"/>
              </a:rPr>
              <a:t>H</a:t>
            </a:r>
            <a:r>
              <a:rPr b="0" lang="en-US" sz="2800" spc="-1" strike="noStrike" baseline="-5000">
                <a:solidFill>
                  <a:srgbClr val="1e7640"/>
                </a:solidFill>
                <a:latin typeface="Arial Black"/>
                <a:ea typeface="DejaVu Sans"/>
              </a:rPr>
              <a:t>2</a:t>
            </a:r>
            <a:r>
              <a:rPr b="0" lang="en-US" sz="2800" spc="-1" strike="noStrike">
                <a:solidFill>
                  <a:srgbClr val="1e7640"/>
                </a:solidFill>
                <a:latin typeface="Arial Black"/>
                <a:ea typeface="DejaVu Sans"/>
              </a:rPr>
              <a:t> (backward) - Flux </a:t>
            </a:r>
            <a:r>
              <a:rPr b="0" lang="en-US" sz="2800" spc="-1" strike="noStrike">
                <a:solidFill>
                  <a:srgbClr val="1e7640"/>
                </a:solidFill>
                <a:latin typeface="Arial Black"/>
                <a:ea typeface="DejaVu Sans"/>
              </a:rPr>
              <a:t>Reduction (&gt;expected)</a:t>
            </a:r>
            <a:br/>
            <a:r>
              <a:rPr b="0" lang="en-US" sz="2800" spc="-1" strike="noStrike">
                <a:solidFill>
                  <a:srgbClr val="1e7640"/>
                </a:solidFill>
                <a:latin typeface="Arial Black"/>
                <a:ea typeface="DejaVu Sans"/>
              </a:rPr>
              <a:t>(BL-03 / SNAP)</a:t>
            </a:r>
            <a:endParaRPr b="0" lang="en-US" sz="2800" spc="-1" strike="noStrike">
              <a:latin typeface="Arial"/>
            </a:endParaRPr>
          </a:p>
        </p:txBody>
      </p:sp>
      <p:sp>
        <p:nvSpPr>
          <p:cNvPr id="292" name="CustomShape 2"/>
          <p:cNvSpPr/>
          <p:nvPr/>
        </p:nvSpPr>
        <p:spPr>
          <a:xfrm>
            <a:off x="457200" y="1371600"/>
            <a:ext cx="6858000" cy="531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454d"/>
                </a:solidFill>
                <a:latin typeface="Roboto"/>
                <a:ea typeface="DejaVu Sans"/>
              </a:rPr>
              <a:t>Expected Changes</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Decoupler and poison are new, and should suppress overall intensity by about 17% relative to “burned up” IRP2</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Changes in moderator design intended to improve flow patterns, reducing non-linearity in performance with power by reducing potential flow </a:t>
            </a:r>
            <a:r>
              <a:rPr b="0" lang="en-US" sz="1400" spc="-1" strike="noStrike">
                <a:solidFill>
                  <a:srgbClr val="00454d"/>
                </a:solidFill>
                <a:latin typeface="Roboto"/>
                <a:ea typeface="DejaVu Sans"/>
              </a:rPr>
              <a:t>stagnation. Non-linearity reduced intensity at full power by 10-20% depending on wavelength</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ff0000"/>
                </a:solidFill>
                <a:latin typeface="Roboto"/>
                <a:ea typeface="DejaVu Sans"/>
              </a:rPr>
              <a:t>Manufacturing issues</a:t>
            </a:r>
            <a:r>
              <a:rPr b="0" lang="en-US" sz="1400" spc="-1" strike="noStrike">
                <a:solidFill>
                  <a:srgbClr val="00454d"/>
                </a:solidFill>
                <a:latin typeface="Roboto"/>
                <a:ea typeface="DejaVu Sans"/>
              </a:rPr>
              <a:t> resulted in a bulged poison plate, shifting intensity from POWGEN side to BASIS side, in IRP2. Facility choice to reverse that </a:t>
            </a:r>
            <a:r>
              <a:rPr b="0" lang="en-US" sz="1400" spc="-1" strike="noStrike">
                <a:solidFill>
                  <a:srgbClr val="00454d"/>
                </a:solidFill>
                <a:latin typeface="Roboto"/>
                <a:ea typeface="DejaVu Sans"/>
              </a:rPr>
              <a:t>bulge for IRP3, favoring flux at POWGEN and resolution at BASIS</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Net effect: 35% reduction on flux for USANS ,NOMAD, BASIS, and SNAP</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All reductions in intensity should be accompanied by reductions in pulse width (that is, improvement in potential resolution)</a:t>
            </a:r>
            <a:endParaRPr b="0" lang="en-US" sz="1400" spc="-1" strike="noStrike">
              <a:latin typeface="Arial"/>
            </a:endParaRPr>
          </a:p>
          <a:p>
            <a:pPr>
              <a:lnSpc>
                <a:spcPct val="100000"/>
              </a:lnSpc>
              <a:spcBef>
                <a:spcPts val="601"/>
              </a:spcBef>
            </a:pPr>
            <a:r>
              <a:rPr b="1" lang="en-US" sz="1800" spc="-1" strike="noStrike">
                <a:solidFill>
                  <a:srgbClr val="00454d"/>
                </a:solidFill>
                <a:latin typeface="Roboto"/>
                <a:ea typeface="DejaVu Sans"/>
              </a:rPr>
              <a:t>Preliminary Observations</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IRP3 BOL to IRP2 EOL SNAP monitor countrate ratio reflects 50 to 70% LOSS in intensity depending on wavelength (larger than anticipated)</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Consistent change in incident beam intensity on NOMAD and USANS (not shown)</a:t>
            </a:r>
            <a:endParaRPr b="0" lang="en-US" sz="14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No apparent change in SNAP resolution observed, data not shown (suggesting instrument resolution is not dominated by moderator, but by </a:t>
            </a:r>
            <a:r>
              <a:rPr b="0" lang="en-US" sz="1400" spc="-1" strike="noStrike">
                <a:solidFill>
                  <a:srgbClr val="00454d"/>
                </a:solidFill>
                <a:latin typeface="Roboto"/>
                <a:ea typeface="DejaVu Sans"/>
              </a:rPr>
              <a:t>instrument geometry)</a:t>
            </a:r>
            <a:endParaRPr b="0" lang="en-US" sz="1400" spc="-1" strike="noStrike">
              <a:latin typeface="Arial"/>
            </a:endParaRPr>
          </a:p>
          <a:p>
            <a:pPr>
              <a:lnSpc>
                <a:spcPct val="100000"/>
              </a:lnSpc>
              <a:spcBef>
                <a:spcPts val="601"/>
              </a:spcBef>
            </a:pPr>
            <a:r>
              <a:rPr b="1" lang="en-US" sz="1800" spc="-1" strike="noStrike">
                <a:solidFill>
                  <a:srgbClr val="00454d"/>
                </a:solidFill>
                <a:latin typeface="Roboto"/>
                <a:ea typeface="DejaVu Sans"/>
              </a:rPr>
              <a:t>Further work</a:t>
            </a:r>
            <a:endParaRPr b="0" lang="en-US" sz="1800" spc="-1" strike="noStrike">
              <a:latin typeface="Arial"/>
            </a:endParaRPr>
          </a:p>
          <a:p>
            <a:pPr marL="228600" indent="-227520">
              <a:lnSpc>
                <a:spcPct val="100000"/>
              </a:lnSpc>
              <a:buClr>
                <a:srgbClr val="000000"/>
              </a:buClr>
              <a:buFont typeface="Arial"/>
              <a:buChar char="•"/>
            </a:pPr>
            <a:r>
              <a:rPr b="0" lang="en-US" sz="1400" spc="-1" strike="noStrike">
                <a:solidFill>
                  <a:srgbClr val="00454d"/>
                </a:solidFill>
                <a:latin typeface="Roboto"/>
                <a:ea typeface="DejaVu Sans"/>
              </a:rPr>
              <a:t>Additional confirmatory measurements on NOMAD and BASIS, including  standards for line shape and resolution</a:t>
            </a:r>
            <a:endParaRPr b="0" lang="en-US" sz="1400" spc="-1" strike="noStrike">
              <a:latin typeface="Arial"/>
            </a:endParaRPr>
          </a:p>
          <a:p>
            <a:pPr marL="228600" indent="-227520">
              <a:lnSpc>
                <a:spcPct val="100000"/>
              </a:lnSpc>
              <a:buClr>
                <a:srgbClr val="000000"/>
              </a:buClr>
              <a:buFont typeface="Arial"/>
              <a:buChar char="•"/>
            </a:pP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 descr=""/>
          <p:cNvPicPr/>
          <p:nvPr/>
        </p:nvPicPr>
        <p:blipFill>
          <a:blip r:embed="rId1"/>
          <a:stretch/>
        </p:blipFill>
        <p:spPr>
          <a:xfrm>
            <a:off x="7589520" y="3653280"/>
            <a:ext cx="4224600" cy="3168360"/>
          </a:xfrm>
          <a:prstGeom prst="rect">
            <a:avLst/>
          </a:prstGeom>
          <a:ln>
            <a:noFill/>
          </a:ln>
        </p:spPr>
      </p:pic>
      <p:pic>
        <p:nvPicPr>
          <p:cNvPr id="294" name="" descr=""/>
          <p:cNvPicPr/>
          <p:nvPr/>
        </p:nvPicPr>
        <p:blipFill>
          <a:blip r:embed="rId2"/>
          <a:stretch/>
        </p:blipFill>
        <p:spPr>
          <a:xfrm>
            <a:off x="7425720" y="607680"/>
            <a:ext cx="4388400" cy="3291120"/>
          </a:xfrm>
          <a:prstGeom prst="rect">
            <a:avLst/>
          </a:prstGeom>
          <a:ln>
            <a:noFill/>
          </a:ln>
        </p:spPr>
      </p:pic>
      <p:sp>
        <p:nvSpPr>
          <p:cNvPr id="295" name="CustomShape 1"/>
          <p:cNvSpPr/>
          <p:nvPr/>
        </p:nvSpPr>
        <p:spPr>
          <a:xfrm>
            <a:off x="314640" y="365040"/>
            <a:ext cx="116280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Decoupled </a:t>
            </a:r>
            <a:r>
              <a:rPr b="0" lang="en-US" sz="2800" spc="-1" strike="noStrike">
                <a:solidFill>
                  <a:srgbClr val="1e7640"/>
                </a:solidFill>
                <a:latin typeface="Arial Black"/>
                <a:ea typeface="DejaVu Sans"/>
              </a:rPr>
              <a:t>H</a:t>
            </a:r>
            <a:r>
              <a:rPr b="0" lang="en-US" sz="2800" spc="-1" strike="noStrike" baseline="-5000">
                <a:solidFill>
                  <a:srgbClr val="1e7640"/>
                </a:solidFill>
                <a:latin typeface="Arial Black"/>
                <a:ea typeface="DejaVu Sans"/>
              </a:rPr>
              <a:t>2</a:t>
            </a:r>
            <a:r>
              <a:rPr b="0" lang="en-US" sz="2800" spc="-1" strike="noStrike">
                <a:solidFill>
                  <a:srgbClr val="1e7640"/>
                </a:solidFill>
                <a:latin typeface="Arial Black"/>
                <a:ea typeface="DejaVu Sans"/>
              </a:rPr>
              <a:t> (backward) - </a:t>
            </a:r>
            <a:r>
              <a:rPr b="0" lang="en-US" sz="2800" spc="-1" strike="noStrike">
                <a:solidFill>
                  <a:srgbClr val="1e7640"/>
                </a:solidFill>
                <a:latin typeface="Arial Black"/>
                <a:ea typeface="DejaVu Sans"/>
              </a:rPr>
              <a:t>Reduced Power Non-Linearity</a:t>
            </a:r>
            <a:br/>
            <a:r>
              <a:rPr b="0" lang="en-US" sz="2800" spc="-1" strike="noStrike">
                <a:solidFill>
                  <a:srgbClr val="1e7640"/>
                </a:solidFill>
                <a:latin typeface="Arial Black"/>
                <a:ea typeface="DejaVu Sans"/>
              </a:rPr>
              <a:t>(BL-03 / SNAP)</a:t>
            </a:r>
            <a:endParaRPr b="0" lang="en-US" sz="2800" spc="-1" strike="noStrike">
              <a:latin typeface="Arial"/>
            </a:endParaRPr>
          </a:p>
        </p:txBody>
      </p:sp>
      <p:sp>
        <p:nvSpPr>
          <p:cNvPr id="296" name="CustomShape 2"/>
          <p:cNvSpPr/>
          <p:nvPr/>
        </p:nvSpPr>
        <p:spPr>
          <a:xfrm>
            <a:off x="457200" y="1371600"/>
            <a:ext cx="6858000" cy="3676320"/>
          </a:xfrm>
          <a:prstGeom prst="rect">
            <a:avLst/>
          </a:prstGeom>
          <a:noFill/>
          <a:ln>
            <a:noFill/>
          </a:ln>
        </p:spPr>
        <p:style>
          <a:lnRef idx="0"/>
          <a:fillRef idx="0"/>
          <a:effectRef idx="0"/>
          <a:fontRef idx="minor"/>
        </p:style>
        <p:txBody>
          <a:bodyPr lIns="90000" rIns="90000" tIns="45000" bIns="45000">
            <a:spAutoFit/>
          </a:bodyPr>
          <a:p>
            <a:r>
              <a:rPr b="1" lang="en-US" sz="1800" spc="-1" strike="noStrike">
                <a:solidFill>
                  <a:srgbClr val="00454d"/>
                </a:solidFill>
                <a:latin typeface="Roboto"/>
                <a:ea typeface="DejaVu Sans"/>
              </a:rPr>
              <a:t>Expected Changes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Changes in moderator design intended to improve flow patterns, reducing non-linearity in performance with power by reducing potential flow stagnation. Non-linearity reduced intensity at full power by 10-20% depending on wavelength</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All increases in intensity should be accompanied by increases in pulse width (that is, poorer potential resolution)</a:t>
            </a:r>
            <a:endParaRPr b="0" lang="en-US" sz="1400" spc="-1" strike="noStrike">
              <a:latin typeface="Arial"/>
            </a:endParaRPr>
          </a:p>
          <a:p>
            <a:r>
              <a:rPr b="1" lang="en-US" sz="1800" spc="-1" strike="noStrike">
                <a:solidFill>
                  <a:srgbClr val="00454d"/>
                </a:solidFill>
                <a:latin typeface="Roboto"/>
                <a:ea typeface="DejaVu Sans"/>
              </a:rPr>
              <a:t>Preliminary Observations</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Power dependence is reduced; about -5-10%, seems wavelength independent; very different than before</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Loss is same on both sides – despite apparent significant bulge – shouldn’t that impact a stagnation zone differently? </a:t>
            </a:r>
            <a:endParaRPr b="0" lang="en-US" sz="1400" spc="-1" strike="noStrike">
              <a:latin typeface="Arial"/>
            </a:endParaRPr>
          </a:p>
          <a:p>
            <a:r>
              <a:rPr b="1" lang="en-US" sz="1800" spc="-1" strike="noStrike">
                <a:solidFill>
                  <a:srgbClr val="00454d"/>
                </a:solidFill>
                <a:latin typeface="Roboto"/>
                <a:ea typeface="DejaVu Sans"/>
              </a:rPr>
              <a:t>Further work</a:t>
            </a:r>
            <a:endParaRPr b="0" lang="en-US" sz="18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Repeat during power ramp, so we get multiple points along curve, and not separated by some days (start-up power ramp was...rough, and included chopper problems, as evident)</a:t>
            </a:r>
            <a:endParaRPr b="0" lang="en-US" sz="1400" spc="-1" strike="noStrike">
              <a:latin typeface="Arial"/>
            </a:endParaRPr>
          </a:p>
          <a:p>
            <a:pPr marL="228600" indent="-227520">
              <a:buClr>
                <a:srgbClr val="000000"/>
              </a:buClr>
              <a:buFont typeface="Arial"/>
              <a:buChar char="•"/>
            </a:pPr>
            <a:r>
              <a:rPr b="0" lang="en-US" sz="1400" spc="-1" strike="noStrike">
                <a:solidFill>
                  <a:srgbClr val="00454d"/>
                </a:solidFill>
                <a:latin typeface="Roboto"/>
                <a:ea typeface="DejaVu Sans"/>
              </a:rPr>
              <a:t>Better statistics</a:t>
            </a:r>
            <a:endParaRPr b="0" lang="en-US" sz="1400" spc="-1" strike="noStrike">
              <a:latin typeface="Arial"/>
            </a:endParaRPr>
          </a:p>
        </p:txBody>
      </p:sp>
      <p:sp>
        <p:nvSpPr>
          <p:cNvPr id="297" name="TextShape 3"/>
          <p:cNvSpPr txBox="1"/>
          <p:nvPr/>
        </p:nvSpPr>
        <p:spPr>
          <a:xfrm>
            <a:off x="-640080" y="5394960"/>
            <a:ext cx="180720" cy="346320"/>
          </a:xfrm>
          <a:prstGeom prst="rect">
            <a:avLst/>
          </a:prstGeom>
          <a:noFill/>
          <a:ln>
            <a:noFill/>
          </a:ln>
        </p:spPr>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349920" y="8424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Expected performance change from IRP-2 EOL to IRP-3 BOL </a:t>
            </a:r>
            <a:endParaRPr b="0" lang="en-US" sz="2800" spc="-1" strike="noStrike">
              <a:latin typeface="Arial"/>
            </a:endParaRPr>
          </a:p>
        </p:txBody>
      </p:sp>
      <p:graphicFrame>
        <p:nvGraphicFramePr>
          <p:cNvPr id="299" name="Table 2"/>
          <p:cNvGraphicFramePr/>
          <p:nvPr/>
        </p:nvGraphicFramePr>
        <p:xfrm>
          <a:off x="349920" y="473400"/>
          <a:ext cx="11627280" cy="5921640"/>
        </p:xfrm>
        <a:graphic>
          <a:graphicData uri="http://schemas.openxmlformats.org/drawingml/2006/table">
            <a:tbl>
              <a:tblPr/>
              <a:tblGrid>
                <a:gridCol w="3875760"/>
                <a:gridCol w="3548520"/>
                <a:gridCol w="4203360"/>
              </a:tblGrid>
              <a:tr h="360000">
                <a:tc>
                  <a:txBody>
                    <a:bodyPr>
                      <a:noAutofit/>
                    </a:bodyPr>
                    <a:p>
                      <a:pPr>
                        <a:lnSpc>
                          <a:spcPct val="100000"/>
                        </a:lnSpc>
                      </a:pPr>
                      <a:r>
                        <a:rPr b="0" lang="en-US" sz="1800" spc="-1" strike="noStrike">
                          <a:solidFill>
                            <a:srgbClr val="ffffff"/>
                          </a:solidFill>
                          <a:latin typeface="Roboto"/>
                        </a:rPr>
                        <a:t>Modification</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373a36"/>
                    </a:solidFill>
                  </a:tcPr>
                </a:tc>
                <a:tc>
                  <a:txBody>
                    <a:bodyPr>
                      <a:noAutofit/>
                    </a:bodyPr>
                    <a:p>
                      <a:pPr>
                        <a:lnSpc>
                          <a:spcPct val="100000"/>
                        </a:lnSpc>
                      </a:pPr>
                      <a:r>
                        <a:rPr b="0" lang="en-US" sz="1800" spc="-1" strike="noStrike">
                          <a:solidFill>
                            <a:srgbClr val="ffffff"/>
                          </a:solidFill>
                          <a:latin typeface="Roboto"/>
                        </a:rPr>
                        <a:t>IRP2 EOL vs. IRP3 BOL analysis</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373a36"/>
                    </a:solidFill>
                  </a:tcPr>
                </a:tc>
                <a:tc>
                  <a:txBody>
                    <a:bodyPr>
                      <a:noAutofit/>
                    </a:bodyPr>
                    <a:p>
                      <a:pPr>
                        <a:lnSpc>
                          <a:spcPct val="100000"/>
                        </a:lnSpc>
                        <a:tabLst>
                          <a:tab algn="l" pos="0"/>
                        </a:tabLst>
                      </a:pPr>
                      <a:r>
                        <a:rPr b="0" lang="en-US" sz="1800" spc="-1" strike="noStrike">
                          <a:solidFill>
                            <a:srgbClr val="ffffff"/>
                          </a:solidFill>
                          <a:latin typeface="Roboto"/>
                        </a:rPr>
                        <a:t>IRP2 EOL vs. IRP3 BOL </a:t>
                      </a:r>
                      <a:r>
                        <a:rPr b="0" lang="en-US" sz="1800" spc="-1" strike="noStrike">
                          <a:solidFill>
                            <a:srgbClr val="ff0000"/>
                          </a:solidFill>
                          <a:latin typeface="Roboto"/>
                        </a:rPr>
                        <a:t>reality?</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373a36"/>
                    </a:solidFill>
                  </a:tcPr>
                </a:tc>
              </a:tr>
              <a:tr h="896400">
                <a:tc>
                  <a:txBody>
                    <a:bodyPr>
                      <a:noAutofit/>
                    </a:bodyPr>
                    <a:p>
                      <a:pPr>
                        <a:lnSpc>
                          <a:spcPct val="100000"/>
                        </a:lnSpc>
                      </a:pPr>
                      <a:r>
                        <a:rPr b="0" lang="en-US" sz="1800" spc="-1" strike="noStrike">
                          <a:solidFill>
                            <a:srgbClr val="00454d"/>
                          </a:solidFill>
                          <a:latin typeface="Roboto"/>
                        </a:rPr>
                        <a:t>DWM </a:t>
                      </a:r>
                      <a:r>
                        <a:rPr b="0" lang="en-US" sz="1800" spc="-1" strike="noStrike">
                          <a:solidFill>
                            <a:srgbClr val="00454d"/>
                          </a:solidFill>
                          <a:latin typeface="Roboto"/>
                        </a:rPr>
                        <a:t>poison </a:t>
                      </a:r>
                      <a:r>
                        <a:rPr b="0" lang="en-US" sz="1800" spc="-1" strike="noStrike">
                          <a:solidFill>
                            <a:srgbClr val="00454d"/>
                          </a:solidFill>
                          <a:latin typeface="Roboto"/>
                        </a:rPr>
                        <a:t>plate </a:t>
                      </a:r>
                      <a:r>
                        <a:rPr b="0" lang="en-US" sz="1800" spc="-1" strike="noStrike">
                          <a:solidFill>
                            <a:srgbClr val="00454d"/>
                          </a:solidFill>
                          <a:latin typeface="Roboto"/>
                        </a:rPr>
                        <a:t>repositio</a:t>
                      </a:r>
                      <a:r>
                        <a:rPr b="0" lang="en-US" sz="1800" spc="-1" strike="noStrike">
                          <a:solidFill>
                            <a:srgbClr val="00454d"/>
                          </a:solidFill>
                          <a:latin typeface="Roboto"/>
                        </a:rPr>
                        <a:t>ning</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xBody>
                    <a:bodyPr>
                      <a:noAutofit/>
                    </a:bodyPr>
                    <a:p>
                      <a:pPr>
                        <a:lnSpc>
                          <a:spcPct val="100000"/>
                        </a:lnSpc>
                      </a:pPr>
                      <a:r>
                        <a:rPr b="0" lang="en-US" sz="1800" spc="-1" strike="noStrike">
                          <a:solidFill>
                            <a:srgbClr val="00454d"/>
                          </a:solidFill>
                          <a:latin typeface="Roboto"/>
                        </a:rPr>
                        <a:t>1.03 peak DWM thick side</a:t>
                      </a:r>
                      <a:endParaRPr b="0" lang="en-US" sz="1800" spc="-1" strike="noStrike">
                        <a:latin typeface="Times New Roman"/>
                      </a:endParaRPr>
                    </a:p>
                    <a:p>
                      <a:pPr>
                        <a:lnSpc>
                          <a:spcPct val="100000"/>
                        </a:lnSpc>
                      </a:pPr>
                      <a:r>
                        <a:rPr b="0" lang="en-US" sz="1800" spc="-1" strike="noStrike">
                          <a:solidFill>
                            <a:srgbClr val="00454d"/>
                          </a:solidFill>
                          <a:latin typeface="Roboto"/>
                        </a:rPr>
                        <a:t>1.08 peak DWM thin side</a:t>
                      </a:r>
                      <a:endParaRPr b="0" lang="en-US" sz="1800" spc="-1" strike="noStrike">
                        <a:latin typeface="Times New Roman"/>
                      </a:endParaRPr>
                    </a:p>
                    <a:p>
                      <a:pPr>
                        <a:lnSpc>
                          <a:spcPct val="100000"/>
                        </a:lnSpc>
                      </a:pPr>
                      <a:r>
                        <a:rPr b="0" lang="en-US" sz="1800" spc="-1" strike="noStrike">
                          <a:solidFill>
                            <a:srgbClr val="00454d"/>
                          </a:solidFill>
                          <a:latin typeface="Roboto"/>
                        </a:rPr>
                        <a:t>+8% wider pulse widths</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r>
              <a:tr h="628200">
                <a:tc>
                  <a:txBody>
                    <a:bodyPr>
                      <a:noAutofit/>
                    </a:bodyPr>
                    <a:p>
                      <a:pPr>
                        <a:lnSpc>
                          <a:spcPct val="100000"/>
                        </a:lnSpc>
                      </a:pPr>
                      <a:r>
                        <a:rPr b="0" lang="en-US" sz="1800" spc="-1" strike="noStrike">
                          <a:solidFill>
                            <a:srgbClr val="00454d"/>
                          </a:solidFill>
                          <a:latin typeface="Roboto"/>
                        </a:rPr>
                        <a:t>DWM poison thickness increase</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xBody>
                    <a:bodyPr>
                      <a:noAutofit/>
                    </a:bodyPr>
                    <a:p>
                      <a:pPr>
                        <a:lnSpc>
                          <a:spcPct val="100000"/>
                        </a:lnSpc>
                      </a:pPr>
                      <a:r>
                        <a:rPr b="0" lang="en-US" sz="1800" spc="-1" strike="noStrike">
                          <a:solidFill>
                            <a:srgbClr val="00454d"/>
                          </a:solidFill>
                          <a:latin typeface="Roboto"/>
                        </a:rPr>
                        <a:t>0.97 DWM thick side</a:t>
                      </a:r>
                      <a:endParaRPr b="0" lang="en-US" sz="1800" spc="-1" strike="noStrike">
                        <a:latin typeface="Times New Roman"/>
                      </a:endParaRPr>
                    </a:p>
                    <a:p>
                      <a:pPr>
                        <a:lnSpc>
                          <a:spcPct val="100000"/>
                        </a:lnSpc>
                      </a:pPr>
                      <a:r>
                        <a:rPr b="0" lang="en-US" sz="1800" spc="-1" strike="noStrike">
                          <a:solidFill>
                            <a:srgbClr val="00454d"/>
                          </a:solidFill>
                          <a:latin typeface="Roboto"/>
                        </a:rPr>
                        <a:t>0.92 DWM thin side</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r>
              <a:tr h="360000">
                <a:tc>
                  <a:txBody>
                    <a:bodyPr>
                      <a:noAutofit/>
                    </a:bodyPr>
                    <a:p>
                      <a:pPr>
                        <a:lnSpc>
                          <a:spcPct val="100000"/>
                        </a:lnSpc>
                      </a:pPr>
                      <a:r>
                        <a:rPr b="0" lang="en-US" sz="1800" spc="-1" strike="noStrike">
                          <a:solidFill>
                            <a:srgbClr val="00454d"/>
                          </a:solidFill>
                          <a:latin typeface="Roboto"/>
                        </a:rPr>
                        <a:t>Beryllium height reduction (15 cm)</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xBody>
                    <a:bodyPr>
                      <a:noAutofit/>
                    </a:bodyPr>
                    <a:p>
                      <a:pPr>
                        <a:lnSpc>
                          <a:spcPct val="100000"/>
                        </a:lnSpc>
                      </a:pPr>
                      <a:r>
                        <a:rPr b="0" lang="en-US" sz="1800" spc="-1" strike="noStrike">
                          <a:solidFill>
                            <a:srgbClr val="00454d"/>
                          </a:solidFill>
                          <a:latin typeface="Roboto"/>
                        </a:rPr>
                        <a:t>0.99</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r>
              <a:tr h="896400">
                <a:tc>
                  <a:txBody>
                    <a:bodyPr>
                      <a:noAutofit/>
                    </a:bodyPr>
                    <a:p>
                      <a:pPr>
                        <a:lnSpc>
                          <a:spcPct val="100000"/>
                        </a:lnSpc>
                      </a:pPr>
                      <a:r>
                        <a:rPr b="0" lang="en-US" sz="1800" spc="-1" strike="noStrike">
                          <a:solidFill>
                            <a:srgbClr val="00454d"/>
                          </a:solidFill>
                          <a:latin typeface="Roboto"/>
                        </a:rPr>
                        <a:t>Poison burnup (fresh vs 40 GWh)</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xBody>
                    <a:bodyPr>
                      <a:noAutofit/>
                    </a:bodyPr>
                    <a:p>
                      <a:pPr>
                        <a:lnSpc>
                          <a:spcPct val="100000"/>
                        </a:lnSpc>
                      </a:pPr>
                      <a:r>
                        <a:rPr b="0" lang="en-US" sz="1800" spc="-1" strike="noStrike">
                          <a:solidFill>
                            <a:srgbClr val="00454d"/>
                          </a:solidFill>
                          <a:latin typeface="Roboto"/>
                        </a:rPr>
                        <a:t>0.80 DWM thick</a:t>
                      </a:r>
                      <a:endParaRPr b="0" lang="en-US" sz="1800" spc="-1" strike="noStrike">
                        <a:latin typeface="Times New Roman"/>
                      </a:endParaRPr>
                    </a:p>
                    <a:p>
                      <a:pPr>
                        <a:lnSpc>
                          <a:spcPct val="100000"/>
                        </a:lnSpc>
                      </a:pPr>
                      <a:r>
                        <a:rPr b="0" lang="en-US" sz="1800" spc="-1" strike="noStrike">
                          <a:solidFill>
                            <a:srgbClr val="00454d"/>
                          </a:solidFill>
                          <a:latin typeface="Roboto"/>
                        </a:rPr>
                        <a:t>0.63 DWM thin</a:t>
                      </a:r>
                      <a:endParaRPr b="0" lang="en-US" sz="1800" spc="-1" strike="noStrike">
                        <a:latin typeface="Times New Roman"/>
                      </a:endParaRPr>
                    </a:p>
                    <a:p>
                      <a:pPr>
                        <a:lnSpc>
                          <a:spcPct val="100000"/>
                        </a:lnSpc>
                      </a:pPr>
                      <a:r>
                        <a:rPr b="0" lang="en-US" sz="1800" spc="-1" strike="noStrike">
                          <a:solidFill>
                            <a:srgbClr val="00454d"/>
                          </a:solidFill>
                          <a:latin typeface="Roboto"/>
                        </a:rPr>
                        <a:t>0.83 DHM</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r>
              <a:tr h="360000">
                <a:tc>
                  <a:txBody>
                    <a:bodyPr>
                      <a:noAutofit/>
                    </a:bodyPr>
                    <a:p>
                      <a:pPr>
                        <a:lnSpc>
                          <a:spcPct val="100000"/>
                        </a:lnSpc>
                      </a:pPr>
                      <a:r>
                        <a:rPr b="0" lang="en-US" sz="1800" spc="-1" strike="noStrike">
                          <a:solidFill>
                            <a:srgbClr val="00454d"/>
                          </a:solidFill>
                          <a:latin typeface="Roboto"/>
                        </a:rPr>
                        <a:t>D</a:t>
                      </a:r>
                      <a:r>
                        <a:rPr b="0" lang="en-US" sz="1800" spc="-1" strike="noStrike">
                          <a:solidFill>
                            <a:srgbClr val="00454d"/>
                          </a:solidFill>
                          <a:latin typeface="Roboto"/>
                        </a:rPr>
                        <a:t>H</a:t>
                      </a:r>
                      <a:r>
                        <a:rPr b="0" lang="en-US" sz="1800" spc="-1" strike="noStrike">
                          <a:solidFill>
                            <a:srgbClr val="00454d"/>
                          </a:solidFill>
                          <a:latin typeface="Roboto"/>
                        </a:rPr>
                        <a:t>M</a:t>
                      </a:r>
                      <a:r>
                        <a:rPr b="0" lang="en-US" sz="1800" spc="-1" strike="noStrike">
                          <a:solidFill>
                            <a:srgbClr val="00454d"/>
                          </a:solidFill>
                          <a:latin typeface="Roboto"/>
                        </a:rPr>
                        <a:t> </a:t>
                      </a:r>
                      <a:r>
                        <a:rPr b="0" lang="en-US" sz="1800" spc="-1" strike="noStrike">
                          <a:solidFill>
                            <a:srgbClr val="00454d"/>
                          </a:solidFill>
                          <a:latin typeface="Roboto"/>
                        </a:rPr>
                        <a:t>P</a:t>
                      </a:r>
                      <a:r>
                        <a:rPr b="0" lang="en-US" sz="1800" spc="-1" strike="noStrike">
                          <a:solidFill>
                            <a:srgbClr val="00454d"/>
                          </a:solidFill>
                          <a:latin typeface="Roboto"/>
                        </a:rPr>
                        <a:t>o</a:t>
                      </a:r>
                      <a:r>
                        <a:rPr b="0" lang="en-US" sz="1800" spc="-1" strike="noStrike">
                          <a:solidFill>
                            <a:srgbClr val="00454d"/>
                          </a:solidFill>
                          <a:latin typeface="Roboto"/>
                        </a:rPr>
                        <a:t>w</a:t>
                      </a:r>
                      <a:r>
                        <a:rPr b="0" lang="en-US" sz="1800" spc="-1" strike="noStrike">
                          <a:solidFill>
                            <a:srgbClr val="00454d"/>
                          </a:solidFill>
                          <a:latin typeface="Roboto"/>
                        </a:rPr>
                        <a:t>e</a:t>
                      </a:r>
                      <a:r>
                        <a:rPr b="0" lang="en-US" sz="1800" spc="-1" strike="noStrike">
                          <a:solidFill>
                            <a:srgbClr val="00454d"/>
                          </a:solidFill>
                          <a:latin typeface="Roboto"/>
                        </a:rPr>
                        <a:t>r</a:t>
                      </a:r>
                      <a:r>
                        <a:rPr b="0" lang="en-US" sz="1800" spc="-1" strike="noStrike">
                          <a:solidFill>
                            <a:srgbClr val="00454d"/>
                          </a:solidFill>
                          <a:latin typeface="Roboto"/>
                        </a:rPr>
                        <a:t> </a:t>
                      </a:r>
                      <a:r>
                        <a:rPr b="0" lang="en-US" sz="1800" spc="-1" strike="noStrike">
                          <a:solidFill>
                            <a:srgbClr val="00454d"/>
                          </a:solidFill>
                          <a:latin typeface="Roboto"/>
                        </a:rPr>
                        <a:t>n</a:t>
                      </a:r>
                      <a:r>
                        <a:rPr b="0" lang="en-US" sz="1800" spc="-1" strike="noStrike">
                          <a:solidFill>
                            <a:srgbClr val="00454d"/>
                          </a:solidFill>
                          <a:latin typeface="Roboto"/>
                        </a:rPr>
                        <a:t>o</a:t>
                      </a:r>
                      <a:r>
                        <a:rPr b="0" lang="en-US" sz="1800" spc="-1" strike="noStrike">
                          <a:solidFill>
                            <a:srgbClr val="00454d"/>
                          </a:solidFill>
                          <a:latin typeface="Roboto"/>
                        </a:rPr>
                        <a:t>n</a:t>
                      </a:r>
                      <a:r>
                        <a:rPr b="0" lang="en-US" sz="1800" spc="-1" strike="noStrike">
                          <a:solidFill>
                            <a:srgbClr val="00454d"/>
                          </a:solidFill>
                          <a:latin typeface="Roboto"/>
                        </a:rPr>
                        <a:t>l</a:t>
                      </a:r>
                      <a:r>
                        <a:rPr b="0" lang="en-US" sz="1800" spc="-1" strike="noStrike">
                          <a:solidFill>
                            <a:srgbClr val="00454d"/>
                          </a:solidFill>
                          <a:latin typeface="Roboto"/>
                        </a:rPr>
                        <a:t>i</a:t>
                      </a:r>
                      <a:r>
                        <a:rPr b="0" lang="en-US" sz="1800" spc="-1" strike="noStrike">
                          <a:solidFill>
                            <a:srgbClr val="00454d"/>
                          </a:solidFill>
                          <a:latin typeface="Roboto"/>
                        </a:rPr>
                        <a:t>n</a:t>
                      </a:r>
                      <a:r>
                        <a:rPr b="0" lang="en-US" sz="1800" spc="-1" strike="noStrike">
                          <a:solidFill>
                            <a:srgbClr val="00454d"/>
                          </a:solidFill>
                          <a:latin typeface="Roboto"/>
                        </a:rPr>
                        <a:t>e</a:t>
                      </a:r>
                      <a:r>
                        <a:rPr b="0" lang="en-US" sz="1800" spc="-1" strike="noStrike">
                          <a:solidFill>
                            <a:srgbClr val="00454d"/>
                          </a:solidFill>
                          <a:latin typeface="Roboto"/>
                        </a:rPr>
                        <a:t>a</a:t>
                      </a:r>
                      <a:r>
                        <a:rPr b="0" lang="en-US" sz="1800" spc="-1" strike="noStrike">
                          <a:solidFill>
                            <a:srgbClr val="00454d"/>
                          </a:solidFill>
                          <a:latin typeface="Roboto"/>
                        </a:rPr>
                        <a:t>r</a:t>
                      </a:r>
                      <a:r>
                        <a:rPr b="0" lang="en-US" sz="1800" spc="-1" strike="noStrike">
                          <a:solidFill>
                            <a:srgbClr val="00454d"/>
                          </a:solidFill>
                          <a:latin typeface="Roboto"/>
                        </a:rPr>
                        <a:t>i</a:t>
                      </a:r>
                      <a:r>
                        <a:rPr b="0" lang="en-US" sz="1800" spc="-1" strike="noStrike">
                          <a:solidFill>
                            <a:srgbClr val="00454d"/>
                          </a:solidFill>
                          <a:latin typeface="Roboto"/>
                        </a:rPr>
                        <a:t>t</a:t>
                      </a:r>
                      <a:r>
                        <a:rPr b="0" lang="en-US" sz="1800" spc="-1" strike="noStrike">
                          <a:solidFill>
                            <a:srgbClr val="00454d"/>
                          </a:solidFill>
                          <a:latin typeface="Roboto"/>
                        </a:rPr>
                        <a:t>y</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xBody>
                    <a:bodyPr>
                      <a:noAutofit/>
                    </a:bodyPr>
                    <a:p>
                      <a:pPr>
                        <a:lnSpc>
                          <a:spcPct val="100000"/>
                        </a:lnSpc>
                      </a:pPr>
                      <a:r>
                        <a:rPr b="0" lang="en-US" sz="1800" spc="-1" strike="noStrike">
                          <a:solidFill>
                            <a:srgbClr val="00454d"/>
                          </a:solidFill>
                          <a:latin typeface="Roboto"/>
                        </a:rPr>
                        <a:t>1.10 DHM</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xBody>
                    <a:bodyPr>
                      <a:noAutofit/>
                    </a:bodyPr>
                    <a:p>
                      <a:r>
                        <a:rPr b="0" lang="en-US" sz="1800" spc="-1" strike="noStrike">
                          <a:solidFill>
                            <a:srgbClr val="ff0000"/>
                          </a:solidFill>
                          <a:latin typeface="Roboto"/>
                        </a:rPr>
                        <a:t>Reduced, but still present</a:t>
                      </a:r>
                      <a:endParaRPr b="0" lang="en-US" sz="1800" spc="-1" strike="noStrike">
                        <a:solidFill>
                          <a:srgbClr val="ff0000"/>
                        </a:solid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r>
              <a:tr h="628200">
                <a:tc>
                  <a:txBody>
                    <a:bodyPr>
                      <a:noAutofit/>
                    </a:bodyPr>
                    <a:p>
                      <a:pPr>
                        <a:lnSpc>
                          <a:spcPct val="100000"/>
                        </a:lnSpc>
                      </a:pPr>
                      <a:r>
                        <a:rPr b="0" lang="en-US" sz="1800" spc="-1" strike="noStrike">
                          <a:solidFill>
                            <a:srgbClr val="00454d"/>
                          </a:solidFill>
                          <a:latin typeface="Roboto"/>
                        </a:rPr>
                        <a:t>DHM poison plate bulge expected</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xBody>
                    <a:bodyPr>
                      <a:noAutofit/>
                    </a:bodyPr>
                    <a:p>
                      <a:pPr>
                        <a:lnSpc>
                          <a:spcPct val="100000"/>
                        </a:lnSpc>
                      </a:pPr>
                      <a:r>
                        <a:rPr b="0" lang="en-US" sz="1800" spc="-1" strike="noStrike">
                          <a:solidFill>
                            <a:srgbClr val="00454d"/>
                          </a:solidFill>
                          <a:latin typeface="Roboto"/>
                        </a:rPr>
                        <a:t>1.35  DHM forward</a:t>
                      </a:r>
                      <a:endParaRPr b="0" lang="en-US" sz="1800" spc="-1" strike="noStrike">
                        <a:latin typeface="Times New Roman"/>
                      </a:endParaRPr>
                    </a:p>
                    <a:p>
                      <a:pPr>
                        <a:lnSpc>
                          <a:spcPct val="100000"/>
                        </a:lnSpc>
                      </a:pPr>
                      <a:r>
                        <a:rPr b="0" lang="en-US" sz="1800" spc="-1" strike="noStrike">
                          <a:solidFill>
                            <a:srgbClr val="00454d"/>
                          </a:solidFill>
                          <a:latin typeface="Roboto"/>
                        </a:rPr>
                        <a:t>0.74  DHM backward</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r>
              <a:tr h="360000">
                <a:tc>
                  <a:txBody>
                    <a:bodyPr>
                      <a:noAutofit/>
                    </a:bodyPr>
                    <a:p>
                      <a:pPr>
                        <a:lnSpc>
                          <a:spcPct val="100000"/>
                        </a:lnSpc>
                      </a:pPr>
                      <a:r>
                        <a:rPr b="0" lang="en-US" sz="1800" spc="-1" strike="noStrike">
                          <a:solidFill>
                            <a:srgbClr val="00454d"/>
                          </a:solidFill>
                          <a:latin typeface="Roboto"/>
                        </a:rPr>
                        <a:t>CHM modifications</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xBody>
                    <a:bodyPr>
                      <a:noAutofit/>
                    </a:bodyPr>
                    <a:p>
                      <a:pPr>
                        <a:lnSpc>
                          <a:spcPct val="100000"/>
                        </a:lnSpc>
                      </a:pPr>
                      <a:r>
                        <a:rPr b="0" lang="en-US" sz="1800" spc="-1" strike="noStrike">
                          <a:solidFill>
                            <a:srgbClr val="00454d"/>
                          </a:solidFill>
                          <a:latin typeface="Roboto"/>
                        </a:rPr>
                        <a:t>1.08</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ecd"/>
                    </a:solidFill>
                  </a:tcPr>
                </a:tc>
              </a:tr>
              <a:tr h="1432800">
                <a:tc>
                  <a:txBody>
                    <a:bodyPr>
                      <a:noAutofit/>
                    </a:bodyPr>
                    <a:p>
                      <a:pPr>
                        <a:lnSpc>
                          <a:spcPct val="100000"/>
                        </a:lnSpc>
                      </a:pPr>
                      <a:r>
                        <a:rPr b="0" lang="en-US" sz="1800" spc="-1" strike="noStrike">
                          <a:solidFill>
                            <a:srgbClr val="00454d"/>
                          </a:solidFill>
                          <a:latin typeface="Roboto"/>
                        </a:rPr>
                        <a:t>Summary</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xBody>
                    <a:bodyPr>
                      <a:noAutofit/>
                    </a:bodyPr>
                    <a:p>
                      <a:pPr>
                        <a:lnSpc>
                          <a:spcPct val="100000"/>
                        </a:lnSpc>
                      </a:pPr>
                      <a:r>
                        <a:rPr b="0" lang="en-US" sz="1800" spc="-1" strike="noStrike">
                          <a:solidFill>
                            <a:srgbClr val="00454d"/>
                          </a:solidFill>
                          <a:latin typeface="Roboto"/>
                        </a:rPr>
                        <a:t>CHM                    1.08</a:t>
                      </a:r>
                      <a:endParaRPr b="0" lang="en-US" sz="1800" spc="-1" strike="noStrike">
                        <a:latin typeface="Times New Roman"/>
                      </a:endParaRPr>
                    </a:p>
                    <a:p>
                      <a:pPr>
                        <a:lnSpc>
                          <a:spcPct val="100000"/>
                        </a:lnSpc>
                      </a:pPr>
                      <a:r>
                        <a:rPr b="0" lang="en-US" sz="1800" spc="-1" strike="noStrike">
                          <a:solidFill>
                            <a:srgbClr val="00454d"/>
                          </a:solidFill>
                          <a:latin typeface="Roboto"/>
                        </a:rPr>
                        <a:t>DWM thick          0.79</a:t>
                      </a:r>
                      <a:endParaRPr b="0" lang="en-US" sz="1800" spc="-1" strike="noStrike">
                        <a:latin typeface="Times New Roman"/>
                      </a:endParaRPr>
                    </a:p>
                    <a:p>
                      <a:pPr>
                        <a:lnSpc>
                          <a:spcPct val="100000"/>
                        </a:lnSpc>
                      </a:pPr>
                      <a:r>
                        <a:rPr b="0" lang="en-US" sz="1800" spc="-1" strike="noStrike">
                          <a:solidFill>
                            <a:srgbClr val="00454d"/>
                          </a:solidFill>
                          <a:latin typeface="Roboto"/>
                        </a:rPr>
                        <a:t>DWM thin            0.62</a:t>
                      </a:r>
                      <a:endParaRPr b="0" lang="en-US" sz="1800" spc="-1" strike="noStrike">
                        <a:latin typeface="Times New Roman"/>
                      </a:endParaRPr>
                    </a:p>
                    <a:p>
                      <a:pPr>
                        <a:lnSpc>
                          <a:spcPct val="100000"/>
                        </a:lnSpc>
                      </a:pPr>
                      <a:r>
                        <a:rPr b="0" lang="en-US" sz="1800" spc="-1" strike="noStrike">
                          <a:solidFill>
                            <a:srgbClr val="00454d"/>
                          </a:solidFill>
                          <a:latin typeface="Roboto"/>
                        </a:rPr>
                        <a:t>DHM forward     1.22</a:t>
                      </a:r>
                      <a:endParaRPr b="0" lang="en-US" sz="1800" spc="-1" strike="noStrike">
                        <a:latin typeface="Times New Roman"/>
                      </a:endParaRPr>
                    </a:p>
                    <a:p>
                      <a:pPr>
                        <a:lnSpc>
                          <a:spcPct val="100000"/>
                        </a:lnSpc>
                      </a:pPr>
                      <a:r>
                        <a:rPr b="0" lang="en-US" sz="1800" spc="-1" strike="noStrike">
                          <a:solidFill>
                            <a:srgbClr val="00454d"/>
                          </a:solidFill>
                          <a:latin typeface="Roboto"/>
                        </a:rPr>
                        <a:t>DHM backward  0.67</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c>
                  <a:txBody>
                    <a:bodyPr>
                      <a:noAutofit/>
                    </a:bodyPr>
                    <a:p>
                      <a:pPr>
                        <a:lnSpc>
                          <a:spcPct val="100000"/>
                        </a:lnSpc>
                      </a:pPr>
                      <a:r>
                        <a:rPr b="0" lang="en-US" sz="1800" spc="-1" strike="noStrike">
                          <a:solidFill>
                            <a:srgbClr val="00454d"/>
                          </a:solidFill>
                          <a:latin typeface="Roboto"/>
                        </a:rPr>
                        <a:t>CHM                    1.10 (EQSANS)</a:t>
                      </a:r>
                      <a:endParaRPr b="0" lang="en-US" sz="1800" spc="-1" strike="noStrike">
                        <a:latin typeface="Times New Roman"/>
                      </a:endParaRPr>
                    </a:p>
                    <a:p>
                      <a:pPr>
                        <a:lnSpc>
                          <a:spcPct val="100000"/>
                        </a:lnSpc>
                      </a:pPr>
                      <a:r>
                        <a:rPr b="0" lang="en-US" sz="1800" spc="-1" strike="noStrike">
                          <a:solidFill>
                            <a:srgbClr val="00454d"/>
                          </a:solidFill>
                          <a:latin typeface="Roboto"/>
                        </a:rPr>
                        <a:t>DWM thick          0.80 (VISION)</a:t>
                      </a:r>
                      <a:endParaRPr b="0" lang="en-US" sz="1800" spc="-1" strike="noStrike">
                        <a:latin typeface="Times New Roman"/>
                      </a:endParaRPr>
                    </a:p>
                    <a:p>
                      <a:pPr>
                        <a:lnSpc>
                          <a:spcPct val="100000"/>
                        </a:lnSpc>
                      </a:pPr>
                      <a:r>
                        <a:rPr b="0" lang="en-US" sz="1800" spc="-1" strike="noStrike">
                          <a:solidFill>
                            <a:srgbClr val="2a6099"/>
                          </a:solidFill>
                          <a:latin typeface="Roboto"/>
                        </a:rPr>
                        <a:t>DWM thin            1.35 (VULCAN)</a:t>
                      </a:r>
                      <a:endParaRPr b="0" lang="en-US" sz="1800" spc="-1" strike="noStrike">
                        <a:latin typeface="Times New Roman"/>
                      </a:endParaRPr>
                    </a:p>
                    <a:p>
                      <a:pPr>
                        <a:lnSpc>
                          <a:spcPct val="100000"/>
                        </a:lnSpc>
                      </a:pPr>
                      <a:r>
                        <a:rPr b="0" lang="en-US" sz="1800" spc="-1" strike="noStrike">
                          <a:solidFill>
                            <a:srgbClr val="ff0000"/>
                          </a:solidFill>
                          <a:latin typeface="Roboto"/>
                        </a:rPr>
                        <a:t>DHM forward     1.48 (POWGEN)</a:t>
                      </a:r>
                      <a:endParaRPr b="0" lang="en-US" sz="1800" spc="-1" strike="noStrike">
                        <a:latin typeface="Times New Roman"/>
                      </a:endParaRPr>
                    </a:p>
                    <a:p>
                      <a:pPr>
                        <a:lnSpc>
                          <a:spcPct val="100000"/>
                        </a:lnSpc>
                      </a:pPr>
                      <a:r>
                        <a:rPr b="0" lang="en-US" sz="1800" spc="-1" strike="noStrike">
                          <a:solidFill>
                            <a:srgbClr val="ff0000"/>
                          </a:solidFill>
                          <a:latin typeface="Roboto"/>
                        </a:rPr>
                        <a:t>DHM backward  0.60 (SNAP)</a:t>
                      </a:r>
                      <a:endParaRPr b="0" lang="en-US" sz="1800" spc="-1" strike="noStrike">
                        <a:latin typeface="Times New Roman"/>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8e8"/>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256320" y="255600"/>
            <a:ext cx="11505240" cy="4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85000"/>
              </a:lnSpc>
            </a:pPr>
            <a:r>
              <a:rPr b="0" lang="en-US" sz="2800" spc="-1" strike="noStrike">
                <a:solidFill>
                  <a:srgbClr val="1e7640"/>
                </a:solidFill>
                <a:latin typeface="Arial Black"/>
                <a:ea typeface="DejaVu Sans"/>
              </a:rPr>
              <a:t>Summary</a:t>
            </a:r>
            <a:endParaRPr b="0" lang="en-US" sz="2800" spc="-1" strike="noStrike">
              <a:latin typeface="Arial"/>
            </a:endParaRPr>
          </a:p>
        </p:txBody>
      </p:sp>
      <p:sp>
        <p:nvSpPr>
          <p:cNvPr id="301" name="CustomShape 2"/>
          <p:cNvSpPr/>
          <p:nvPr/>
        </p:nvSpPr>
        <p:spPr>
          <a:xfrm>
            <a:off x="268920" y="925560"/>
            <a:ext cx="10999800" cy="5237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Six viewed moderator faces:</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Coupled hydrogen (2) – changed </a:t>
            </a:r>
            <a:r>
              <a:rPr b="0" lang="en-US" sz="2000" spc="-1" strike="noStrike">
                <a:solidFill>
                  <a:srgbClr val="000000"/>
                </a:solidFill>
                <a:latin typeface="Arial"/>
                <a:ea typeface="DejaVu Sans"/>
              </a:rPr>
              <a:t>exactly as predicted for IRP-2 to </a:t>
            </a:r>
            <a:r>
              <a:rPr b="0" lang="en-US" sz="2000" spc="-1" strike="noStrike">
                <a:solidFill>
                  <a:srgbClr val="000000"/>
                </a:solidFill>
                <a:latin typeface="Arial"/>
                <a:ea typeface="DejaVu Sans"/>
              </a:rPr>
              <a:t>IRP-3 swap</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Decoupled water (thick and thin) </a:t>
            </a:r>
            <a:r>
              <a:rPr b="0" lang="en-US" sz="2000" spc="-1" strike="noStrike">
                <a:solidFill>
                  <a:srgbClr val="000000"/>
                </a:solidFill>
                <a:latin typeface="Arial"/>
                <a:ea typeface="DejaVu Sans"/>
              </a:rPr>
              <a:t>– sort of not quite but maybe </a:t>
            </a:r>
            <a:r>
              <a:rPr b="0" lang="en-US" sz="2000" spc="-1" strike="noStrike">
                <a:solidFill>
                  <a:srgbClr val="000000"/>
                </a:solidFill>
                <a:latin typeface="Arial"/>
                <a:ea typeface="DejaVu Sans"/>
              </a:rPr>
              <a:t>okay…?</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VISION (thick side) lost flux </a:t>
            </a:r>
            <a:r>
              <a:rPr b="0" lang="en-US" sz="2000" spc="-1" strike="noStrike">
                <a:solidFill>
                  <a:srgbClr val="000000"/>
                </a:solidFill>
                <a:latin typeface="Arial"/>
                <a:ea typeface="DejaVu Sans"/>
              </a:rPr>
              <a:t>and improved resolution </a:t>
            </a:r>
            <a:r>
              <a:rPr b="0" lang="en-US" sz="2000" spc="-1" strike="noStrike">
                <a:solidFill>
                  <a:srgbClr val="000000"/>
                </a:solidFill>
                <a:latin typeface="Arial"/>
                <a:ea typeface="DejaVu Sans"/>
              </a:rPr>
              <a:t>exactly as expected, but other </a:t>
            </a:r>
            <a:r>
              <a:rPr b="0" lang="en-US" sz="2000" spc="-1" strike="noStrike">
                <a:solidFill>
                  <a:srgbClr val="000000"/>
                </a:solidFill>
                <a:latin typeface="Arial"/>
                <a:ea typeface="DejaVu Sans"/>
              </a:rPr>
              <a:t>beams viewing the same face </a:t>
            </a:r>
            <a:r>
              <a:rPr b="0" lang="en-US" sz="2000" spc="-1" strike="noStrike">
                <a:solidFill>
                  <a:srgbClr val="000000"/>
                </a:solidFill>
                <a:latin typeface="Arial"/>
                <a:ea typeface="DejaVu Sans"/>
              </a:rPr>
              <a:t>seem initially to have gone up. </a:t>
            </a:r>
            <a:r>
              <a:rPr b="0" lang="en-US" sz="2000" spc="-1" strike="noStrike">
                <a:solidFill>
                  <a:srgbClr val="000000"/>
                </a:solidFill>
                <a:latin typeface="Arial"/>
                <a:ea typeface="DejaVu Sans"/>
              </a:rPr>
              <a:t>Need to keep looking</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VULCAN (thin side) should </a:t>
            </a:r>
            <a:r>
              <a:rPr b="0" lang="en-US" sz="2000" spc="-1" strike="noStrike">
                <a:solidFill>
                  <a:srgbClr val="000000"/>
                </a:solidFill>
                <a:latin typeface="Arial"/>
                <a:ea typeface="DejaVu Sans"/>
              </a:rPr>
              <a:t>have gone down quite a bit – </a:t>
            </a:r>
            <a:r>
              <a:rPr b="0" lang="en-US" sz="2000" spc="-1" strike="noStrike">
                <a:solidFill>
                  <a:srgbClr val="000000"/>
                </a:solidFill>
                <a:latin typeface="Arial"/>
                <a:ea typeface="DejaVu Sans"/>
              </a:rPr>
              <a:t>instead went up quite a bit. </a:t>
            </a:r>
            <a:r>
              <a:rPr b="0" lang="en-US" sz="2000" spc="-1" strike="noStrike">
                <a:solidFill>
                  <a:srgbClr val="000000"/>
                </a:solidFill>
                <a:latin typeface="Arial"/>
                <a:ea typeface="DejaVu Sans"/>
              </a:rPr>
              <a:t>There is a known optics issue </a:t>
            </a:r>
            <a:r>
              <a:rPr b="0" lang="en-US" sz="2000" spc="-1" strike="noStrike">
                <a:solidFill>
                  <a:srgbClr val="000000"/>
                </a:solidFill>
                <a:latin typeface="Arial"/>
                <a:ea typeface="DejaVu Sans"/>
              </a:rPr>
              <a:t>with the instrument (currently </a:t>
            </a:r>
            <a:r>
              <a:rPr b="0" lang="en-US" sz="2000" spc="-1" strike="noStrike">
                <a:solidFill>
                  <a:srgbClr val="000000"/>
                </a:solidFill>
                <a:latin typeface="Arial"/>
                <a:ea typeface="DejaVu Sans"/>
              </a:rPr>
              <a:t>under study). Important note – </a:t>
            </a:r>
            <a:r>
              <a:rPr b="0" lang="en-US" sz="2000" spc="-1" strike="noStrike">
                <a:solidFill>
                  <a:srgbClr val="000000"/>
                </a:solidFill>
                <a:latin typeface="Arial"/>
                <a:ea typeface="DejaVu Sans"/>
              </a:rPr>
              <a:t>modern instruments have a lot </a:t>
            </a:r>
            <a:r>
              <a:rPr b="0" lang="en-US" sz="2000" spc="-1" strike="noStrike">
                <a:solidFill>
                  <a:srgbClr val="000000"/>
                </a:solidFill>
                <a:latin typeface="Arial"/>
                <a:ea typeface="DejaVu Sans"/>
              </a:rPr>
              <a:t>going on. Changes in the </a:t>
            </a:r>
            <a:r>
              <a:rPr b="0" lang="en-US" sz="2000" spc="-1" strike="noStrike">
                <a:solidFill>
                  <a:srgbClr val="000000"/>
                </a:solidFill>
                <a:latin typeface="Arial"/>
                <a:ea typeface="DejaVu Sans"/>
              </a:rPr>
              <a:t>source (moderators) during </a:t>
            </a:r>
            <a:r>
              <a:rPr b="0" lang="en-US" sz="2000" spc="-1" strike="noStrike">
                <a:solidFill>
                  <a:srgbClr val="000000"/>
                </a:solidFill>
                <a:latin typeface="Arial"/>
                <a:ea typeface="DejaVu Sans"/>
              </a:rPr>
              <a:t>outages are going to be </a:t>
            </a:r>
            <a:r>
              <a:rPr b="0" lang="en-US" sz="2000" spc="-1" strike="noStrike">
                <a:solidFill>
                  <a:srgbClr val="000000"/>
                </a:solidFill>
                <a:latin typeface="Arial"/>
                <a:ea typeface="DejaVu Sans"/>
              </a:rPr>
              <a:t>simultaneous with changes on </a:t>
            </a:r>
            <a:r>
              <a:rPr b="0" lang="en-US" sz="2000" spc="-1" strike="noStrike">
                <a:solidFill>
                  <a:srgbClr val="000000"/>
                </a:solidFill>
                <a:latin typeface="Arial"/>
                <a:ea typeface="DejaVu Sans"/>
              </a:rPr>
              <a:t>instrument (maintenance and </a:t>
            </a:r>
            <a:r>
              <a:rPr b="0" lang="en-US" sz="2000" spc="-1" strike="noStrike">
                <a:solidFill>
                  <a:srgbClr val="000000"/>
                </a:solidFill>
                <a:latin typeface="Arial"/>
                <a:ea typeface="DejaVu Sans"/>
              </a:rPr>
              <a:t>upgrades). We rarely get to </a:t>
            </a:r>
            <a:r>
              <a:rPr b="0" lang="en-US" sz="2000" spc="-1" strike="noStrike">
                <a:solidFill>
                  <a:srgbClr val="000000"/>
                </a:solidFill>
                <a:latin typeface="Arial"/>
                <a:ea typeface="DejaVu Sans"/>
              </a:rPr>
              <a:t>look at one change at a time! </a:t>
            </a:r>
            <a:r>
              <a:rPr b="0" lang="en-US" sz="2000" spc="-1" strike="noStrike">
                <a:solidFill>
                  <a:srgbClr val="000000"/>
                </a:solidFill>
                <a:latin typeface="Arial"/>
                <a:ea typeface="DejaVu Sans"/>
              </a:rPr>
              <a:t>Need to keep looking</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Decoupled hydrogen (2 faces) – </a:t>
            </a:r>
            <a:r>
              <a:rPr b="0" lang="en-US" sz="2000" spc="-1" strike="noStrike">
                <a:solidFill>
                  <a:srgbClr val="000000"/>
                </a:solidFill>
                <a:latin typeface="Arial"/>
                <a:ea typeface="DejaVu Sans"/>
              </a:rPr>
              <a:t>changed as expected, but more </a:t>
            </a:r>
            <a:r>
              <a:rPr b="0" lang="en-US" sz="2000" spc="-1" strike="noStrike">
                <a:solidFill>
                  <a:srgbClr val="000000"/>
                </a:solidFill>
                <a:latin typeface="Arial"/>
                <a:ea typeface="DejaVu Sans"/>
              </a:rPr>
              <a:t>sharply – expected +20/-30, got </a:t>
            </a:r>
            <a:r>
              <a:rPr b="0" lang="en-US" sz="2000" spc="-1" strike="noStrike">
                <a:solidFill>
                  <a:srgbClr val="000000"/>
                </a:solidFill>
                <a:latin typeface="Arial"/>
                <a:ea typeface="DejaVu Sans"/>
              </a:rPr>
              <a:t>+50/-40. Power-dependent </a:t>
            </a:r>
            <a:r>
              <a:rPr b="0" lang="en-US" sz="2000" spc="-1" strike="noStrike">
                <a:solidFill>
                  <a:srgbClr val="000000"/>
                </a:solidFill>
                <a:latin typeface="Arial"/>
                <a:ea typeface="DejaVu Sans"/>
              </a:rPr>
              <a:t>performance changed, but still </a:t>
            </a:r>
            <a:r>
              <a:rPr b="0" lang="en-US" sz="2000" spc="-1" strike="noStrike">
                <a:solidFill>
                  <a:srgbClr val="000000"/>
                </a:solidFill>
                <a:latin typeface="Arial"/>
                <a:ea typeface="DejaVu Sans"/>
              </a:rPr>
              <a:t>present. </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Note – it changed as expected, </a:t>
            </a:r>
            <a:r>
              <a:rPr b="0" lang="en-US" sz="2000" spc="-1" strike="noStrike">
                <a:solidFill>
                  <a:srgbClr val="000000"/>
                </a:solidFill>
                <a:latin typeface="Arial"/>
                <a:ea typeface="DejaVu Sans"/>
              </a:rPr>
              <a:t>but not everyone (i.e., </a:t>
            </a:r>
            <a:r>
              <a:rPr b="0" lang="en-US" sz="2000" spc="-1" strike="noStrike">
                <a:solidFill>
                  <a:srgbClr val="000000"/>
                </a:solidFill>
                <a:latin typeface="Arial"/>
                <a:ea typeface="DejaVu Sans"/>
              </a:rPr>
              <a:t>instrument teams) really heard </a:t>
            </a:r>
            <a:r>
              <a:rPr b="0" lang="en-US" sz="2000" spc="-1" strike="noStrike">
                <a:solidFill>
                  <a:srgbClr val="000000"/>
                </a:solidFill>
                <a:latin typeface="Arial"/>
                <a:ea typeface="DejaVu Sans"/>
              </a:rPr>
              <a:t>that expectation. Communicate </a:t>
            </a:r>
            <a:r>
              <a:rPr b="0" lang="en-US" sz="2000" spc="-1" strike="noStrike">
                <a:solidFill>
                  <a:srgbClr val="000000"/>
                </a:solidFill>
                <a:latin typeface="Arial"/>
                <a:ea typeface="DejaVu Sans"/>
              </a:rPr>
              <a:t>and manage expectations on </a:t>
            </a:r>
            <a:r>
              <a:rPr b="0" lang="en-US" sz="2000" spc="-1" strike="noStrike">
                <a:solidFill>
                  <a:srgbClr val="000000"/>
                </a:solidFill>
                <a:latin typeface="Arial"/>
                <a:ea typeface="DejaVu Sans"/>
              </a:rPr>
              <a:t>repeat!   </a:t>
            </a:r>
            <a:endParaRPr b="0" lang="en-US" sz="2000" spc="-1" strike="noStrike">
              <a:latin typeface="Arial"/>
            </a:endParaRPr>
          </a:p>
        </p:txBody>
      </p:sp>
      <p:sp>
        <p:nvSpPr>
          <p:cNvPr id="302" name="CustomShape 3"/>
          <p:cNvSpPr/>
          <p:nvPr/>
        </p:nvSpPr>
        <p:spPr>
          <a:xfrm>
            <a:off x="8722440" y="3574440"/>
            <a:ext cx="360" cy="66132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303" name="CustomShape 4"/>
          <p:cNvSpPr/>
          <p:nvPr/>
        </p:nvSpPr>
        <p:spPr>
          <a:xfrm>
            <a:off x="9913680" y="3908160"/>
            <a:ext cx="360" cy="48600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304" name="CustomShape 5"/>
          <p:cNvSpPr/>
          <p:nvPr/>
        </p:nvSpPr>
        <p:spPr>
          <a:xfrm>
            <a:off x="7602840" y="3269880"/>
            <a:ext cx="360" cy="57168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305" name="CustomShape 6"/>
          <p:cNvSpPr/>
          <p:nvPr/>
        </p:nvSpPr>
        <p:spPr>
          <a:xfrm>
            <a:off x="7500600" y="302328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Moderator Test Station</a:t>
            </a:r>
            <a:endParaRPr b="0" lang="en-US" sz="1200" spc="-1" strike="noStrike">
              <a:latin typeface="Arial"/>
            </a:endParaRPr>
          </a:p>
        </p:txBody>
      </p:sp>
      <p:sp>
        <p:nvSpPr>
          <p:cNvPr id="306" name="CustomShape 7"/>
          <p:cNvSpPr/>
          <p:nvPr/>
        </p:nvSpPr>
        <p:spPr>
          <a:xfrm>
            <a:off x="8595720" y="336600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First Target Station</a:t>
            </a:r>
            <a:endParaRPr b="0" lang="en-US" sz="1200" spc="-1" strike="noStrike">
              <a:latin typeface="Arial"/>
            </a:endParaRPr>
          </a:p>
        </p:txBody>
      </p:sp>
      <p:sp>
        <p:nvSpPr>
          <p:cNvPr id="307" name="CustomShape 8"/>
          <p:cNvSpPr/>
          <p:nvPr/>
        </p:nvSpPr>
        <p:spPr>
          <a:xfrm>
            <a:off x="9796680" y="367452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Second Target Station</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256320" y="255600"/>
            <a:ext cx="11505240" cy="4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85000"/>
              </a:lnSpc>
            </a:pPr>
            <a:r>
              <a:rPr b="0" lang="en-US" sz="2800" spc="-1" strike="noStrike">
                <a:solidFill>
                  <a:srgbClr val="1e7640"/>
                </a:solidFill>
                <a:latin typeface="Arial Black"/>
                <a:ea typeface="DejaVu Sans"/>
              </a:rPr>
              <a:t>Outline</a:t>
            </a:r>
            <a:endParaRPr b="0" lang="en-US" sz="2800" spc="-1" strike="noStrike">
              <a:latin typeface="Arial"/>
            </a:endParaRPr>
          </a:p>
        </p:txBody>
      </p:sp>
      <p:sp>
        <p:nvSpPr>
          <p:cNvPr id="158" name="CustomShape 2"/>
          <p:cNvSpPr/>
          <p:nvPr/>
        </p:nvSpPr>
        <p:spPr>
          <a:xfrm>
            <a:off x="268920" y="925560"/>
            <a:ext cx="10999800" cy="5237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So you’ve got a neutron beam – now what? </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Characterization of EACH beamline as early as possible is essential; verifying shielding, KPI, and performance – AND as the starting point of a long term monitoring process...</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How can we characterize a neutron beam</a:t>
            </a:r>
            <a:endParaRPr b="0" lang="en-US" sz="2000" spc="-1" strike="noStrike">
              <a:latin typeface="Arial"/>
            </a:endParaRPr>
          </a:p>
          <a:p>
            <a:pPr lvl="1" marL="432000" indent="-21564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Energy (wavelength / velocity) spectral distribution</a:t>
            </a:r>
            <a:endParaRPr b="0" lang="en-US" sz="2000" spc="-1" strike="noStrike">
              <a:latin typeface="Arial"/>
            </a:endParaRPr>
          </a:p>
          <a:p>
            <a:pPr lvl="1" marL="432000" indent="-21564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Energy-dependent time distribution</a:t>
            </a:r>
            <a:endParaRPr b="0" lang="en-US" sz="2000" spc="-1" strike="noStrike">
              <a:latin typeface="Arial"/>
            </a:endParaRPr>
          </a:p>
          <a:p>
            <a:pPr lvl="1" marL="432000" indent="-21564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Transverse extent (i.e., beam footprint)</a:t>
            </a:r>
            <a:endParaRPr b="0" lang="en-US" sz="2000" spc="-1" strike="noStrike">
              <a:latin typeface="Arial"/>
            </a:endParaRPr>
          </a:p>
          <a:p>
            <a:pPr lvl="1" marL="432000" indent="-21564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a:t>
            </a:r>
            <a:r>
              <a:rPr b="0" lang="en-US" sz="2000" spc="-1" strike="noStrike">
                <a:solidFill>
                  <a:srgbClr val="000000"/>
                </a:solidFill>
                <a:latin typeface="Arial"/>
                <a:ea typeface="DejaVu Sans"/>
              </a:rPr>
              <a:t>other stuff” – background / contamination, etc.</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All sounds like commissioning – but we have exactly the same set of questions all along...</a:t>
            </a:r>
            <a:endParaRPr b="0" lang="en-US" sz="2000" spc="-1" strike="noStrike">
              <a:latin typeface="Arial"/>
            </a:endParaRPr>
          </a:p>
        </p:txBody>
      </p:sp>
      <p:sp>
        <p:nvSpPr>
          <p:cNvPr id="159" name="CustomShape 3"/>
          <p:cNvSpPr/>
          <p:nvPr/>
        </p:nvSpPr>
        <p:spPr>
          <a:xfrm>
            <a:off x="8722440" y="3574440"/>
            <a:ext cx="360" cy="66132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160" name="CustomShape 4"/>
          <p:cNvSpPr/>
          <p:nvPr/>
        </p:nvSpPr>
        <p:spPr>
          <a:xfrm>
            <a:off x="9913680" y="3908160"/>
            <a:ext cx="360" cy="48600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161" name="CustomShape 5"/>
          <p:cNvSpPr/>
          <p:nvPr/>
        </p:nvSpPr>
        <p:spPr>
          <a:xfrm>
            <a:off x="7602840" y="3269880"/>
            <a:ext cx="360" cy="571680"/>
          </a:xfrm>
          <a:custGeom>
            <a:avLst/>
            <a:gdLst/>
            <a:ahLst/>
            <a:rect l="l" t="t" r="r" b="b"/>
            <a:pathLst>
              <a:path w="21600" h="21600">
                <a:moveTo>
                  <a:pt x="0" y="0"/>
                </a:moveTo>
                <a:lnTo>
                  <a:pt x="21600" y="21600"/>
                </a:lnTo>
              </a:path>
            </a:pathLst>
          </a:custGeom>
          <a:noFill/>
          <a:ln w="28440">
            <a:solidFill>
              <a:schemeClr val="bg1"/>
            </a:solidFill>
            <a:tailEnd len="med" type="triangle" w="med"/>
          </a:ln>
        </p:spPr>
        <p:style>
          <a:lnRef idx="1">
            <a:schemeClr val="accent1"/>
          </a:lnRef>
          <a:fillRef idx="0">
            <a:schemeClr val="accent1"/>
          </a:fillRef>
          <a:effectRef idx="0">
            <a:schemeClr val="accent1"/>
          </a:effectRef>
          <a:fontRef idx="minor"/>
        </p:style>
      </p:sp>
      <p:sp>
        <p:nvSpPr>
          <p:cNvPr id="162" name="CustomShape 6"/>
          <p:cNvSpPr/>
          <p:nvPr/>
        </p:nvSpPr>
        <p:spPr>
          <a:xfrm>
            <a:off x="7500600" y="302328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Moderator Test Station</a:t>
            </a:r>
            <a:endParaRPr b="0" lang="en-US" sz="1200" spc="-1" strike="noStrike">
              <a:latin typeface="Arial"/>
            </a:endParaRPr>
          </a:p>
        </p:txBody>
      </p:sp>
      <p:sp>
        <p:nvSpPr>
          <p:cNvPr id="163" name="CustomShape 7"/>
          <p:cNvSpPr/>
          <p:nvPr/>
        </p:nvSpPr>
        <p:spPr>
          <a:xfrm>
            <a:off x="8595720" y="336600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First Target Station</a:t>
            </a:r>
            <a:endParaRPr b="0" lang="en-US" sz="1200" spc="-1" strike="noStrike">
              <a:latin typeface="Arial"/>
            </a:endParaRPr>
          </a:p>
        </p:txBody>
      </p:sp>
      <p:sp>
        <p:nvSpPr>
          <p:cNvPr id="164" name="CustomShape 8"/>
          <p:cNvSpPr/>
          <p:nvPr/>
        </p:nvSpPr>
        <p:spPr>
          <a:xfrm>
            <a:off x="9796680" y="3674520"/>
            <a:ext cx="1892160" cy="253800"/>
          </a:xfrm>
          <a:prstGeom prst="rect">
            <a:avLst/>
          </a:prstGeom>
          <a:noFill/>
          <a:ln>
            <a:noFill/>
          </a:ln>
        </p:spPr>
        <p:style>
          <a:lnRef idx="0"/>
          <a:fillRef idx="0"/>
          <a:effectRef idx="0"/>
          <a:fontRef idx="minor"/>
        </p:style>
        <p:txBody>
          <a:bodyPr lIns="90000" rIns="90000" tIns="45000" bIns="45000">
            <a:spAutoFit/>
          </a:bodyPr>
          <a:p>
            <a:pPr>
              <a:lnSpc>
                <a:spcPct val="90000"/>
              </a:lnSpc>
              <a:tabLst>
                <a:tab algn="l" pos="0"/>
              </a:tabLst>
            </a:pPr>
            <a:r>
              <a:rPr b="1" lang="en-US" sz="1200" spc="-1" strike="noStrike">
                <a:solidFill>
                  <a:srgbClr val="ffffff"/>
                </a:solidFill>
                <a:latin typeface="Century Gothic"/>
                <a:ea typeface="DejaVu Sans"/>
              </a:rPr>
              <a:t>Second Target Station</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 descr=""/>
          <p:cNvPicPr/>
          <p:nvPr/>
        </p:nvPicPr>
        <p:blipFill>
          <a:blip r:embed="rId1"/>
          <a:stretch/>
        </p:blipFill>
        <p:spPr>
          <a:xfrm>
            <a:off x="6592680" y="2651760"/>
            <a:ext cx="5221080" cy="3657600"/>
          </a:xfrm>
          <a:prstGeom prst="rect">
            <a:avLst/>
          </a:prstGeom>
          <a:ln>
            <a:noFill/>
          </a:ln>
        </p:spPr>
      </p:pic>
      <p:pic>
        <p:nvPicPr>
          <p:cNvPr id="166" name="" descr=""/>
          <p:cNvPicPr/>
          <p:nvPr/>
        </p:nvPicPr>
        <p:blipFill>
          <a:blip r:embed="rId2"/>
          <a:stretch/>
        </p:blipFill>
        <p:spPr>
          <a:xfrm>
            <a:off x="365760" y="2651760"/>
            <a:ext cx="5221080" cy="3657600"/>
          </a:xfrm>
          <a:prstGeom prst="rect">
            <a:avLst/>
          </a:prstGeom>
          <a:ln>
            <a:noFill/>
          </a:ln>
        </p:spPr>
      </p:pic>
      <p:sp>
        <p:nvSpPr>
          <p:cNvPr id="167" name="CustomShape 1"/>
          <p:cNvSpPr/>
          <p:nvPr/>
        </p:nvSpPr>
        <p:spPr>
          <a:xfrm>
            <a:off x="256320" y="255600"/>
            <a:ext cx="11505240" cy="4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85000"/>
              </a:lnSpc>
            </a:pPr>
            <a:r>
              <a:rPr b="0" lang="en-US" sz="2800" spc="-1" strike="noStrike">
                <a:solidFill>
                  <a:srgbClr val="1e7640"/>
                </a:solidFill>
                <a:latin typeface="Arial Black"/>
                <a:ea typeface="DejaVu Sans"/>
              </a:rPr>
              <a:t>Example: VULCAN pulse shape changes over IRP life</a:t>
            </a:r>
            <a:endParaRPr b="0" lang="en-US" sz="2800" spc="-1" strike="noStrike">
              <a:latin typeface="Arial"/>
            </a:endParaRPr>
          </a:p>
        </p:txBody>
      </p:sp>
      <p:sp>
        <p:nvSpPr>
          <p:cNvPr id="168" name="CustomShape 2"/>
          <p:cNvSpPr/>
          <p:nvPr/>
        </p:nvSpPr>
        <p:spPr>
          <a:xfrm>
            <a:off x="268560" y="673560"/>
            <a:ext cx="11545200" cy="5237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228600" indent="-219600">
              <a:lnSpc>
                <a:spcPct val="90000"/>
              </a:lnSpc>
              <a:spcBef>
                <a:spcPts val="1397"/>
              </a:spcBef>
              <a:buClr>
                <a:srgbClr val="1e7640"/>
              </a:buClr>
              <a:buFont typeface="Arial"/>
              <a:buChar char="•"/>
            </a:pPr>
            <a:r>
              <a:rPr b="0" lang="en-US" sz="1800" spc="-1" strike="noStrike">
                <a:solidFill>
                  <a:srgbClr val="000000"/>
                </a:solidFill>
                <a:latin typeface="Arial"/>
                <a:ea typeface="DejaVu Sans"/>
              </a:rPr>
              <a:t>VULCAN instrument (an engineering diffractometer on the decoupled poisoned water moderator) sees enormous changes in the beam over the life of the Inner Reflector Plug (IRP2 replaced with IRP3 in Dec)</a:t>
            </a:r>
            <a:endParaRPr b="0" lang="en-US" sz="1800" spc="-1" strike="noStrike">
              <a:latin typeface="Arial"/>
            </a:endParaRPr>
          </a:p>
          <a:p>
            <a:pPr marL="228600" indent="-219600">
              <a:lnSpc>
                <a:spcPct val="90000"/>
              </a:lnSpc>
              <a:spcBef>
                <a:spcPts val="1397"/>
              </a:spcBef>
              <a:buClr>
                <a:srgbClr val="1e7640"/>
              </a:buClr>
              <a:buFont typeface="Arial"/>
              <a:buChar char="•"/>
            </a:pPr>
            <a:r>
              <a:rPr b="0" lang="en-US" sz="1800" spc="-1" strike="noStrike">
                <a:solidFill>
                  <a:srgbClr val="000000"/>
                </a:solidFill>
                <a:latin typeface="Arial"/>
                <a:ea typeface="DejaVu Sans"/>
              </a:rPr>
              <a:t>IRP2 was designed for around 30 GW-hr of beam operation against poison and decoupler burnup – it ended up staying in service through 40 GW-hr of operation</a:t>
            </a:r>
            <a:endParaRPr b="0" lang="en-US" sz="1800" spc="-1" strike="noStrike">
              <a:latin typeface="Arial"/>
            </a:endParaRPr>
          </a:p>
          <a:p>
            <a:pPr marL="228600" indent="-219600">
              <a:lnSpc>
                <a:spcPct val="90000"/>
              </a:lnSpc>
              <a:spcBef>
                <a:spcPts val="1397"/>
              </a:spcBef>
              <a:buClr>
                <a:srgbClr val="1e7640"/>
              </a:buClr>
              <a:buFont typeface="Arial"/>
              <a:buChar char="•"/>
            </a:pPr>
            <a:r>
              <a:rPr b="0" lang="en-US" sz="1800" spc="-1" strike="noStrike">
                <a:solidFill>
                  <a:srgbClr val="000000"/>
                </a:solidFill>
                <a:latin typeface="Arial"/>
                <a:ea typeface="DejaVu Sans"/>
              </a:rPr>
              <a:t>Dedicated pulse shape measurements indicate change at nominal end of life, rapidly worsening, despite subtle changes in routine instrument calibration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314640" y="365040"/>
            <a:ext cx="11487240" cy="88128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Fast, Comprehensive Before / After Comparisons</a:t>
            </a:r>
            <a:endParaRPr b="0" lang="en-US" sz="2800" spc="-1" strike="noStrike">
              <a:latin typeface="Arial"/>
            </a:endParaRPr>
          </a:p>
        </p:txBody>
      </p:sp>
      <p:sp>
        <p:nvSpPr>
          <p:cNvPr id="170" name="CustomShape 2"/>
          <p:cNvSpPr/>
          <p:nvPr/>
        </p:nvSpPr>
        <p:spPr>
          <a:xfrm>
            <a:off x="674640" y="1432080"/>
            <a:ext cx="11310120" cy="4056840"/>
          </a:xfrm>
          <a:prstGeom prst="rect">
            <a:avLst/>
          </a:prstGeom>
          <a:noFill/>
          <a:ln>
            <a:noFill/>
          </a:ln>
        </p:spPr>
        <p:style>
          <a:lnRef idx="0"/>
          <a:fillRef idx="0"/>
          <a:effectRef idx="0"/>
          <a:fontRef idx="minor"/>
        </p:style>
        <p:txBody>
          <a:bodyPr lIns="0" rIns="0" tIns="0" bIns="0">
            <a:noAutofit/>
          </a:bodyPr>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Measured count-rate at variety of incident energies for direct geometry spectrometers (ARCS, SEQUOIA, HYSPEC, CNCS) </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Measured neutron spectral distributions for white-beam instruments  (BASIS, SNAP, EQ-SANS, VULCAN, VENUS, VISION)</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Used both </a:t>
            </a:r>
            <a:r>
              <a:rPr b="0" i="1" lang="en-US" sz="2000" spc="-1" strike="noStrike">
                <a:solidFill>
                  <a:srgbClr val="000000"/>
                </a:solidFill>
                <a:latin typeface="Arial"/>
                <a:ea typeface="DejaVu Sans"/>
              </a:rPr>
              <a:t>in situ</a:t>
            </a:r>
            <a:r>
              <a:rPr b="0" lang="en-US" sz="2000" spc="-1" strike="noStrike">
                <a:solidFill>
                  <a:srgbClr val="000000"/>
                </a:solidFill>
                <a:latin typeface="Arial"/>
                <a:ea typeface="DejaVu Sans"/>
              </a:rPr>
              <a:t> beam monitors and a dedicated beam monitor in the sample position</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Not a complete comparison – didn’t look at pulse shape / resolution, just at raw intensity numbers</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Before and after (IRP replacement) comparison prompts immediate followup with instrument teams and justification for further examination</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Some instrument monitor problems were even identified during the “before” comparisons, permitting significant improvement in instrument operations</a:t>
            </a:r>
            <a:endParaRPr b="0" lang="en-US" sz="2000" spc="-1" strike="noStrike">
              <a:latin typeface="Arial"/>
            </a:endParaRPr>
          </a:p>
          <a:p>
            <a:pPr marL="228600" indent="-219600">
              <a:lnSpc>
                <a:spcPct val="90000"/>
              </a:lnSpc>
              <a:spcBef>
                <a:spcPts val="1397"/>
              </a:spcBef>
              <a:buClr>
                <a:srgbClr val="1e7640"/>
              </a:buClr>
              <a:buFont typeface="Arial"/>
              <a:buChar char="•"/>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1" name="Group 1"/>
          <p:cNvGrpSpPr/>
          <p:nvPr/>
        </p:nvGrpSpPr>
        <p:grpSpPr>
          <a:xfrm>
            <a:off x="1554480" y="1109160"/>
            <a:ext cx="9692640" cy="5476680"/>
            <a:chOff x="1554480" y="1109160"/>
            <a:chExt cx="9692640" cy="5476680"/>
          </a:xfrm>
        </p:grpSpPr>
        <p:pic>
          <p:nvPicPr>
            <p:cNvPr id="172" name="Picture 59" descr="Diagram&#10;&#10;Description automatically generated"/>
            <p:cNvPicPr/>
            <p:nvPr/>
          </p:nvPicPr>
          <p:blipFill>
            <a:blip r:embed="rId1"/>
            <a:srcRect l="3961" t="13224" r="3951" b="6839"/>
            <a:stretch/>
          </p:blipFill>
          <p:spPr>
            <a:xfrm>
              <a:off x="2714040" y="1166760"/>
              <a:ext cx="7322400" cy="5109480"/>
            </a:xfrm>
            <a:prstGeom prst="rect">
              <a:avLst/>
            </a:prstGeom>
            <a:ln>
              <a:noFill/>
            </a:ln>
          </p:spPr>
        </p:pic>
        <p:sp>
          <p:nvSpPr>
            <p:cNvPr id="173" name="CustomShape 2"/>
            <p:cNvSpPr/>
            <p:nvPr/>
          </p:nvSpPr>
          <p:spPr>
            <a:xfrm>
              <a:off x="4068000" y="6232680"/>
              <a:ext cx="3411720" cy="353160"/>
            </a:xfrm>
            <a:prstGeom prst="rect">
              <a:avLst/>
            </a:prstGeom>
            <a:solidFill>
              <a:srgbClr val="447e59"/>
            </a:solidFill>
            <a:ln w="19080">
              <a:noFill/>
            </a:ln>
          </p:spPr>
          <p:style>
            <a:lnRef idx="0"/>
            <a:fillRef idx="0"/>
            <a:effectRef idx="0"/>
            <a:fontRef idx="minor"/>
          </p:style>
        </p:sp>
        <p:grpSp>
          <p:nvGrpSpPr>
            <p:cNvPr id="174" name="Group 3"/>
            <p:cNvGrpSpPr/>
            <p:nvPr/>
          </p:nvGrpSpPr>
          <p:grpSpPr>
            <a:xfrm>
              <a:off x="1554480" y="1563840"/>
              <a:ext cx="1229400" cy="1209960"/>
              <a:chOff x="1554480" y="1563840"/>
              <a:chExt cx="1229400" cy="1209960"/>
            </a:xfrm>
          </p:grpSpPr>
          <p:sp>
            <p:nvSpPr>
              <p:cNvPr id="175" name="CustomShape 4"/>
              <p:cNvSpPr/>
              <p:nvPr/>
            </p:nvSpPr>
            <p:spPr>
              <a:xfrm>
                <a:off x="1554480" y="1563840"/>
                <a:ext cx="1229400" cy="1209960"/>
              </a:xfrm>
              <a:prstGeom prst="homePlate">
                <a:avLst>
                  <a:gd name="adj" fmla="val 50000"/>
                </a:avLst>
              </a:prstGeom>
              <a:solidFill>
                <a:srgbClr val="447e59"/>
              </a:solidFill>
              <a:ln w="10800">
                <a:solidFill>
                  <a:srgbClr val="ffffff"/>
                </a:solidFill>
                <a:round/>
              </a:ln>
            </p:spPr>
            <p:style>
              <a:lnRef idx="0"/>
              <a:fillRef idx="0"/>
              <a:effectRef idx="0"/>
              <a:fontRef idx="minor"/>
            </p:style>
          </p:sp>
          <p:sp>
            <p:nvSpPr>
              <p:cNvPr id="176" name="CustomShape 5"/>
              <p:cNvSpPr/>
              <p:nvPr/>
            </p:nvSpPr>
            <p:spPr>
              <a:xfrm>
                <a:off x="1554480" y="1563840"/>
                <a:ext cx="1106640" cy="1209960"/>
              </a:xfrm>
              <a:prstGeom prst="rect">
                <a:avLst/>
              </a:prstGeom>
              <a:solidFill>
                <a:srgbClr val="447e59"/>
              </a:solidFill>
              <a:ln>
                <a:noFill/>
              </a:ln>
            </p:spPr>
            <p:style>
              <a:lnRef idx="0"/>
              <a:fillRef idx="0"/>
              <a:effectRef idx="0"/>
              <a:fontRef idx="minor"/>
            </p:style>
          </p:sp>
        </p:grpSp>
        <p:sp>
          <p:nvSpPr>
            <p:cNvPr id="177" name="CustomShape 6"/>
            <p:cNvSpPr/>
            <p:nvPr/>
          </p:nvSpPr>
          <p:spPr>
            <a:xfrm>
              <a:off x="1595520" y="1826280"/>
              <a:ext cx="1104840" cy="72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Decoupled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Hydrogen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Moderator</a:t>
              </a:r>
              <a:endParaRPr b="0" lang="en-US" sz="1400" spc="-1" strike="noStrike">
                <a:latin typeface="Arial"/>
              </a:endParaRPr>
            </a:p>
          </p:txBody>
        </p:sp>
        <p:grpSp>
          <p:nvGrpSpPr>
            <p:cNvPr id="178" name="Group 7"/>
            <p:cNvGrpSpPr/>
            <p:nvPr/>
          </p:nvGrpSpPr>
          <p:grpSpPr>
            <a:xfrm>
              <a:off x="1554480" y="4737240"/>
              <a:ext cx="1243800" cy="1209600"/>
              <a:chOff x="1554480" y="4737240"/>
              <a:chExt cx="1243800" cy="1209600"/>
            </a:xfrm>
          </p:grpSpPr>
          <p:sp>
            <p:nvSpPr>
              <p:cNvPr id="179" name="CustomShape 8"/>
              <p:cNvSpPr/>
              <p:nvPr/>
            </p:nvSpPr>
            <p:spPr>
              <a:xfrm>
                <a:off x="1554480" y="4737240"/>
                <a:ext cx="1243800" cy="1209600"/>
              </a:xfrm>
              <a:prstGeom prst="homePlate">
                <a:avLst>
                  <a:gd name="adj" fmla="val 50000"/>
                </a:avLst>
              </a:prstGeom>
              <a:solidFill>
                <a:srgbClr val="447e59"/>
              </a:solidFill>
              <a:ln w="10800">
                <a:solidFill>
                  <a:srgbClr val="ffffff"/>
                </a:solidFill>
                <a:round/>
              </a:ln>
            </p:spPr>
            <p:style>
              <a:lnRef idx="0"/>
              <a:fillRef idx="0"/>
              <a:effectRef idx="0"/>
              <a:fontRef idx="minor"/>
            </p:style>
          </p:sp>
          <p:sp>
            <p:nvSpPr>
              <p:cNvPr id="180" name="CustomShape 9"/>
              <p:cNvSpPr/>
              <p:nvPr/>
            </p:nvSpPr>
            <p:spPr>
              <a:xfrm>
                <a:off x="1554480" y="4737240"/>
                <a:ext cx="1119240" cy="1209600"/>
              </a:xfrm>
              <a:prstGeom prst="rect">
                <a:avLst/>
              </a:prstGeom>
              <a:solidFill>
                <a:srgbClr val="447e59"/>
              </a:solidFill>
              <a:ln>
                <a:noFill/>
              </a:ln>
            </p:spPr>
            <p:style>
              <a:lnRef idx="0"/>
              <a:fillRef idx="0"/>
              <a:effectRef idx="0"/>
              <a:fontRef idx="minor"/>
            </p:style>
          </p:sp>
        </p:grpSp>
        <p:sp>
          <p:nvSpPr>
            <p:cNvPr id="181" name="CustomShape 10"/>
            <p:cNvSpPr/>
            <p:nvPr/>
          </p:nvSpPr>
          <p:spPr>
            <a:xfrm>
              <a:off x="1595520" y="4896720"/>
              <a:ext cx="1104840" cy="941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Top</a:t>
              </a:r>
              <a:endParaRPr b="0" lang="en-US" sz="1400" spc="-1" strike="noStrike">
                <a:latin typeface="Arial"/>
              </a:endParaRPr>
            </a:p>
            <a:p>
              <a:pPr>
                <a:lnSpc>
                  <a:spcPct val="100000"/>
                </a:lnSpc>
              </a:pPr>
              <a:r>
                <a:rPr b="1" lang="en-US" sz="1400" spc="-1" strike="noStrike">
                  <a:solidFill>
                    <a:srgbClr val="ffffff"/>
                  </a:solidFill>
                  <a:latin typeface="Roboto"/>
                  <a:ea typeface="DejaVu Sans"/>
                </a:rPr>
                <a:t>Coupled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Hydrogen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Moderator</a:t>
              </a:r>
              <a:endParaRPr b="0" lang="en-US" sz="1400" spc="-1" strike="noStrike">
                <a:latin typeface="Arial"/>
              </a:endParaRPr>
            </a:p>
          </p:txBody>
        </p:sp>
        <p:grpSp>
          <p:nvGrpSpPr>
            <p:cNvPr id="182" name="Group 11"/>
            <p:cNvGrpSpPr/>
            <p:nvPr/>
          </p:nvGrpSpPr>
          <p:grpSpPr>
            <a:xfrm>
              <a:off x="9943200" y="1115280"/>
              <a:ext cx="1272960" cy="921960"/>
              <a:chOff x="9943200" y="1115280"/>
              <a:chExt cx="1272960" cy="921960"/>
            </a:xfrm>
          </p:grpSpPr>
          <p:sp>
            <p:nvSpPr>
              <p:cNvPr id="183" name="CustomShape 12"/>
              <p:cNvSpPr/>
              <p:nvPr/>
            </p:nvSpPr>
            <p:spPr>
              <a:xfrm rot="10800000">
                <a:off x="9943200" y="1114920"/>
                <a:ext cx="1272960" cy="921960"/>
              </a:xfrm>
              <a:prstGeom prst="homePlate">
                <a:avLst>
                  <a:gd name="adj" fmla="val 50000"/>
                </a:avLst>
              </a:prstGeom>
              <a:solidFill>
                <a:srgbClr val="447e59"/>
              </a:solidFill>
              <a:ln w="10800">
                <a:solidFill>
                  <a:srgbClr val="ffffff"/>
                </a:solidFill>
                <a:round/>
              </a:ln>
            </p:spPr>
            <p:style>
              <a:lnRef idx="0"/>
              <a:fillRef idx="0"/>
              <a:effectRef idx="0"/>
              <a:fontRef idx="minor"/>
            </p:style>
          </p:sp>
          <p:sp>
            <p:nvSpPr>
              <p:cNvPr id="184" name="CustomShape 13"/>
              <p:cNvSpPr/>
              <p:nvPr/>
            </p:nvSpPr>
            <p:spPr>
              <a:xfrm rot="10800000">
                <a:off x="10070640" y="1114920"/>
                <a:ext cx="1145520" cy="921960"/>
              </a:xfrm>
              <a:prstGeom prst="rect">
                <a:avLst/>
              </a:prstGeom>
              <a:solidFill>
                <a:srgbClr val="447e59"/>
              </a:solidFill>
              <a:ln>
                <a:noFill/>
              </a:ln>
            </p:spPr>
            <p:style>
              <a:lnRef idx="0"/>
              <a:fillRef idx="0"/>
              <a:effectRef idx="0"/>
              <a:fontRef idx="minor"/>
            </p:style>
          </p:sp>
        </p:grpSp>
        <p:sp>
          <p:nvSpPr>
            <p:cNvPr id="185" name="CustomShape 14"/>
            <p:cNvSpPr/>
            <p:nvPr/>
          </p:nvSpPr>
          <p:spPr>
            <a:xfrm>
              <a:off x="10142640" y="1125000"/>
              <a:ext cx="1104480" cy="941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Decoupled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Water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Moderator</a:t>
              </a:r>
              <a:endParaRPr b="0" lang="en-US" sz="1400" spc="-1" strike="noStrike">
                <a:latin typeface="Arial"/>
              </a:endParaRPr>
            </a:p>
            <a:p>
              <a:pPr>
                <a:lnSpc>
                  <a:spcPct val="100000"/>
                </a:lnSpc>
              </a:pPr>
              <a:r>
                <a:rPr b="1" lang="en-US" sz="1400" spc="-1" strike="noStrike">
                  <a:solidFill>
                    <a:srgbClr val="ffffff"/>
                  </a:solidFill>
                  <a:latin typeface="Roboto"/>
                  <a:ea typeface="DejaVu Sans"/>
                </a:rPr>
                <a:t>(thick side</a:t>
              </a:r>
              <a:r>
                <a:rPr b="0" lang="en-US" sz="1400" spc="-1" strike="noStrike">
                  <a:solidFill>
                    <a:srgbClr val="ffffff"/>
                  </a:solidFill>
                  <a:latin typeface="Century Gothic"/>
                  <a:ea typeface="DejaVu Sans"/>
                </a:rPr>
                <a:t>)</a:t>
              </a:r>
              <a:endParaRPr b="0" lang="en-US" sz="1400" spc="-1" strike="noStrike">
                <a:latin typeface="Arial"/>
              </a:endParaRPr>
            </a:p>
          </p:txBody>
        </p:sp>
        <p:grpSp>
          <p:nvGrpSpPr>
            <p:cNvPr id="186" name="Group 15"/>
            <p:cNvGrpSpPr/>
            <p:nvPr/>
          </p:nvGrpSpPr>
          <p:grpSpPr>
            <a:xfrm>
              <a:off x="9943200" y="2542680"/>
              <a:ext cx="1272960" cy="1209600"/>
              <a:chOff x="9943200" y="2542680"/>
              <a:chExt cx="1272960" cy="1209600"/>
            </a:xfrm>
          </p:grpSpPr>
          <p:sp>
            <p:nvSpPr>
              <p:cNvPr id="187" name="CustomShape 16"/>
              <p:cNvSpPr/>
              <p:nvPr/>
            </p:nvSpPr>
            <p:spPr>
              <a:xfrm rot="10800000">
                <a:off x="9943200" y="2542320"/>
                <a:ext cx="1272960" cy="1209600"/>
              </a:xfrm>
              <a:prstGeom prst="homePlate">
                <a:avLst>
                  <a:gd name="adj" fmla="val 50000"/>
                </a:avLst>
              </a:prstGeom>
              <a:solidFill>
                <a:srgbClr val="447e59"/>
              </a:solidFill>
              <a:ln w="10800">
                <a:solidFill>
                  <a:srgbClr val="ffffff"/>
                </a:solidFill>
                <a:round/>
              </a:ln>
            </p:spPr>
            <p:style>
              <a:lnRef idx="0"/>
              <a:fillRef idx="0"/>
              <a:effectRef idx="0"/>
              <a:fontRef idx="minor"/>
            </p:style>
          </p:sp>
          <p:sp>
            <p:nvSpPr>
              <p:cNvPr id="188" name="CustomShape 17"/>
              <p:cNvSpPr/>
              <p:nvPr/>
            </p:nvSpPr>
            <p:spPr>
              <a:xfrm rot="10800000">
                <a:off x="10070640" y="2542320"/>
                <a:ext cx="1145520" cy="1209600"/>
              </a:xfrm>
              <a:prstGeom prst="rect">
                <a:avLst/>
              </a:prstGeom>
              <a:solidFill>
                <a:srgbClr val="447e59"/>
              </a:solidFill>
              <a:ln>
                <a:noFill/>
              </a:ln>
            </p:spPr>
            <p:style>
              <a:lnRef idx="0"/>
              <a:fillRef idx="0"/>
              <a:effectRef idx="0"/>
              <a:fontRef idx="minor"/>
            </p:style>
          </p:sp>
        </p:grpSp>
        <p:sp>
          <p:nvSpPr>
            <p:cNvPr id="189" name="CustomShape 18"/>
            <p:cNvSpPr/>
            <p:nvPr/>
          </p:nvSpPr>
          <p:spPr>
            <a:xfrm>
              <a:off x="10142640" y="2702520"/>
              <a:ext cx="1104480" cy="941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Bottom</a:t>
              </a:r>
              <a:endParaRPr b="0" lang="en-US" sz="1400" spc="-1" strike="noStrike">
                <a:latin typeface="Arial"/>
              </a:endParaRPr>
            </a:p>
            <a:p>
              <a:pPr>
                <a:lnSpc>
                  <a:spcPct val="100000"/>
                </a:lnSpc>
              </a:pPr>
              <a:r>
                <a:rPr b="1" lang="en-US" sz="1400" spc="-1" strike="noStrike">
                  <a:solidFill>
                    <a:srgbClr val="ffffff"/>
                  </a:solidFill>
                  <a:latin typeface="Roboto"/>
                  <a:ea typeface="DejaVu Sans"/>
                </a:rPr>
                <a:t>Coupled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Hydrogen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Moderator</a:t>
              </a:r>
              <a:endParaRPr b="0" lang="en-US" sz="1400" spc="-1" strike="noStrike">
                <a:latin typeface="Arial"/>
              </a:endParaRPr>
            </a:p>
          </p:txBody>
        </p:sp>
        <p:grpSp>
          <p:nvGrpSpPr>
            <p:cNvPr id="190" name="Group 19"/>
            <p:cNvGrpSpPr/>
            <p:nvPr/>
          </p:nvGrpSpPr>
          <p:grpSpPr>
            <a:xfrm>
              <a:off x="9943200" y="4719600"/>
              <a:ext cx="1272960" cy="1210320"/>
              <a:chOff x="9943200" y="4719600"/>
              <a:chExt cx="1272960" cy="1210320"/>
            </a:xfrm>
          </p:grpSpPr>
          <p:sp>
            <p:nvSpPr>
              <p:cNvPr id="191" name="CustomShape 20"/>
              <p:cNvSpPr/>
              <p:nvPr/>
            </p:nvSpPr>
            <p:spPr>
              <a:xfrm rot="10800000">
                <a:off x="9943200" y="4719600"/>
                <a:ext cx="1272960" cy="1209600"/>
              </a:xfrm>
              <a:prstGeom prst="homePlate">
                <a:avLst>
                  <a:gd name="adj" fmla="val 50000"/>
                </a:avLst>
              </a:prstGeom>
              <a:solidFill>
                <a:srgbClr val="447e59"/>
              </a:solidFill>
              <a:ln w="10800">
                <a:solidFill>
                  <a:srgbClr val="ffffff"/>
                </a:solidFill>
                <a:round/>
              </a:ln>
            </p:spPr>
            <p:style>
              <a:lnRef idx="0"/>
              <a:fillRef idx="0"/>
              <a:effectRef idx="0"/>
              <a:fontRef idx="minor"/>
            </p:style>
          </p:sp>
          <p:sp>
            <p:nvSpPr>
              <p:cNvPr id="192" name="CustomShape 21"/>
              <p:cNvSpPr/>
              <p:nvPr/>
            </p:nvSpPr>
            <p:spPr>
              <a:xfrm rot="10800000">
                <a:off x="10070640" y="4719960"/>
                <a:ext cx="1145520" cy="1209960"/>
              </a:xfrm>
              <a:prstGeom prst="rect">
                <a:avLst/>
              </a:prstGeom>
              <a:solidFill>
                <a:srgbClr val="447e59"/>
              </a:solidFill>
              <a:ln>
                <a:noFill/>
              </a:ln>
            </p:spPr>
            <p:style>
              <a:lnRef idx="0"/>
              <a:fillRef idx="0"/>
              <a:effectRef idx="0"/>
              <a:fontRef idx="minor"/>
            </p:style>
          </p:sp>
        </p:grpSp>
        <p:sp>
          <p:nvSpPr>
            <p:cNvPr id="193" name="CustomShape 22"/>
            <p:cNvSpPr/>
            <p:nvPr/>
          </p:nvSpPr>
          <p:spPr>
            <a:xfrm>
              <a:off x="10142640" y="4982040"/>
              <a:ext cx="1104480" cy="72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Decoupled</a:t>
              </a:r>
              <a:endParaRPr b="0" lang="en-US" sz="1400" spc="-1" strike="noStrike">
                <a:latin typeface="Arial"/>
              </a:endParaRPr>
            </a:p>
            <a:p>
              <a:pPr>
                <a:lnSpc>
                  <a:spcPct val="100000"/>
                </a:lnSpc>
              </a:pPr>
              <a:r>
                <a:rPr b="1" lang="en-US" sz="1400" spc="-1" strike="noStrike">
                  <a:solidFill>
                    <a:srgbClr val="ffffff"/>
                  </a:solidFill>
                  <a:latin typeface="Roboto"/>
                  <a:ea typeface="DejaVu Sans"/>
                </a:rPr>
                <a:t>Hydrogen </a:t>
              </a:r>
              <a:endParaRPr b="0" lang="en-US" sz="1400" spc="-1" strike="noStrike">
                <a:latin typeface="Arial"/>
              </a:endParaRPr>
            </a:p>
            <a:p>
              <a:pPr>
                <a:lnSpc>
                  <a:spcPct val="100000"/>
                </a:lnSpc>
              </a:pPr>
              <a:r>
                <a:rPr b="1" lang="en-US" sz="1400" spc="-1" strike="noStrike">
                  <a:solidFill>
                    <a:srgbClr val="ffffff"/>
                  </a:solidFill>
                  <a:latin typeface="Roboto"/>
                  <a:ea typeface="DejaVu Sans"/>
                </a:rPr>
                <a:t>Moderator</a:t>
              </a:r>
              <a:endParaRPr b="0" lang="en-US" sz="1400" spc="-1" strike="noStrike">
                <a:latin typeface="Arial"/>
              </a:endParaRPr>
            </a:p>
          </p:txBody>
        </p:sp>
        <p:sp>
          <p:nvSpPr>
            <p:cNvPr id="194" name="CustomShape 23"/>
            <p:cNvSpPr/>
            <p:nvPr/>
          </p:nvSpPr>
          <p:spPr>
            <a:xfrm>
              <a:off x="4080600" y="6261480"/>
              <a:ext cx="3456000" cy="303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Roboto"/>
                  <a:ea typeface="DejaVu Sans"/>
                </a:rPr>
                <a:t>Decoupled Water Moderator (thin side)</a:t>
              </a:r>
              <a:endParaRPr b="0" lang="en-US" sz="1400" spc="-1" strike="noStrike">
                <a:latin typeface="Arial"/>
              </a:endParaRPr>
            </a:p>
          </p:txBody>
        </p:sp>
        <p:sp>
          <p:nvSpPr>
            <p:cNvPr id="195" name="Line 24"/>
            <p:cNvSpPr/>
            <p:nvPr/>
          </p:nvSpPr>
          <p:spPr>
            <a:xfrm flipV="1">
              <a:off x="2784600" y="1115280"/>
              <a:ext cx="0" cy="2004840"/>
            </a:xfrm>
            <a:prstGeom prst="line">
              <a:avLst/>
            </a:prstGeom>
            <a:ln w="38160">
              <a:solidFill>
                <a:srgbClr val="8fbb55"/>
              </a:solidFill>
              <a:miter/>
            </a:ln>
          </p:spPr>
          <p:style>
            <a:lnRef idx="0"/>
            <a:fillRef idx="0"/>
            <a:effectRef idx="0"/>
            <a:fontRef idx="minor"/>
          </p:style>
        </p:sp>
        <p:sp>
          <p:nvSpPr>
            <p:cNvPr id="196" name="Line 25"/>
            <p:cNvSpPr/>
            <p:nvPr/>
          </p:nvSpPr>
          <p:spPr>
            <a:xfrm>
              <a:off x="2782080" y="1109160"/>
              <a:ext cx="3576600" cy="0"/>
            </a:xfrm>
            <a:prstGeom prst="line">
              <a:avLst/>
            </a:prstGeom>
            <a:ln w="38160">
              <a:solidFill>
                <a:srgbClr val="8fbb55"/>
              </a:solidFill>
              <a:miter/>
            </a:ln>
          </p:spPr>
          <p:style>
            <a:lnRef idx="0"/>
            <a:fillRef idx="0"/>
            <a:effectRef idx="0"/>
            <a:fontRef idx="minor"/>
          </p:style>
        </p:sp>
        <p:sp>
          <p:nvSpPr>
            <p:cNvPr id="197" name="Line 26"/>
            <p:cNvSpPr/>
            <p:nvPr/>
          </p:nvSpPr>
          <p:spPr>
            <a:xfrm flipV="1">
              <a:off x="6408360" y="1162080"/>
              <a:ext cx="0" cy="875880"/>
            </a:xfrm>
            <a:prstGeom prst="line">
              <a:avLst/>
            </a:prstGeom>
            <a:ln w="38160">
              <a:solidFill>
                <a:srgbClr val="8fbb55"/>
              </a:solidFill>
              <a:miter/>
            </a:ln>
          </p:spPr>
          <p:style>
            <a:lnRef idx="0"/>
            <a:fillRef idx="0"/>
            <a:effectRef idx="0"/>
            <a:fontRef idx="minor"/>
          </p:style>
        </p:sp>
        <p:sp>
          <p:nvSpPr>
            <p:cNvPr id="198" name="Line 27"/>
            <p:cNvSpPr/>
            <p:nvPr/>
          </p:nvSpPr>
          <p:spPr>
            <a:xfrm>
              <a:off x="6206400" y="2093400"/>
              <a:ext cx="146520" cy="0"/>
            </a:xfrm>
            <a:prstGeom prst="line">
              <a:avLst/>
            </a:prstGeom>
            <a:ln w="38160">
              <a:solidFill>
                <a:srgbClr val="8fbb55"/>
              </a:solidFill>
              <a:miter/>
            </a:ln>
          </p:spPr>
          <p:style>
            <a:lnRef idx="0"/>
            <a:fillRef idx="0"/>
            <a:effectRef idx="0"/>
            <a:fontRef idx="minor"/>
          </p:style>
        </p:sp>
        <p:sp>
          <p:nvSpPr>
            <p:cNvPr id="199" name="Line 28"/>
            <p:cNvSpPr/>
            <p:nvPr/>
          </p:nvSpPr>
          <p:spPr>
            <a:xfrm>
              <a:off x="2834280" y="3171960"/>
              <a:ext cx="513360" cy="0"/>
            </a:xfrm>
            <a:prstGeom prst="line">
              <a:avLst/>
            </a:prstGeom>
            <a:ln w="38160">
              <a:solidFill>
                <a:srgbClr val="8fbb55"/>
              </a:solidFill>
              <a:miter/>
            </a:ln>
          </p:spPr>
          <p:style>
            <a:lnRef idx="0"/>
            <a:fillRef idx="0"/>
            <a:effectRef idx="0"/>
            <a:fontRef idx="minor"/>
          </p:style>
        </p:sp>
        <p:sp>
          <p:nvSpPr>
            <p:cNvPr id="200" name="Line 29"/>
            <p:cNvSpPr/>
            <p:nvPr/>
          </p:nvSpPr>
          <p:spPr>
            <a:xfrm flipV="1">
              <a:off x="2785320" y="3229920"/>
              <a:ext cx="0" cy="3047040"/>
            </a:xfrm>
            <a:prstGeom prst="line">
              <a:avLst/>
            </a:prstGeom>
            <a:ln w="38160">
              <a:solidFill>
                <a:srgbClr val="8fbb55"/>
              </a:solidFill>
              <a:miter/>
            </a:ln>
          </p:spPr>
          <p:style>
            <a:lnRef idx="0"/>
            <a:fillRef idx="0"/>
            <a:effectRef idx="0"/>
            <a:fontRef idx="minor"/>
          </p:style>
        </p:sp>
        <p:sp>
          <p:nvSpPr>
            <p:cNvPr id="201" name="Line 30"/>
            <p:cNvSpPr/>
            <p:nvPr/>
          </p:nvSpPr>
          <p:spPr>
            <a:xfrm>
              <a:off x="2782080" y="6269400"/>
              <a:ext cx="1176480" cy="0"/>
            </a:xfrm>
            <a:prstGeom prst="line">
              <a:avLst/>
            </a:prstGeom>
            <a:ln w="38160">
              <a:solidFill>
                <a:srgbClr val="8fbb55"/>
              </a:solidFill>
              <a:miter/>
            </a:ln>
          </p:spPr>
          <p:style>
            <a:lnRef idx="0"/>
            <a:fillRef idx="0"/>
            <a:effectRef idx="0"/>
            <a:fontRef idx="minor"/>
          </p:style>
        </p:sp>
        <p:sp>
          <p:nvSpPr>
            <p:cNvPr id="202" name="Line 31"/>
            <p:cNvSpPr/>
            <p:nvPr/>
          </p:nvSpPr>
          <p:spPr>
            <a:xfrm flipV="1">
              <a:off x="3962520" y="5603760"/>
              <a:ext cx="0" cy="673200"/>
            </a:xfrm>
            <a:prstGeom prst="line">
              <a:avLst/>
            </a:prstGeom>
            <a:ln w="38160">
              <a:solidFill>
                <a:srgbClr val="8fbb55"/>
              </a:solidFill>
              <a:miter/>
            </a:ln>
          </p:spPr>
          <p:style>
            <a:lnRef idx="0"/>
            <a:fillRef idx="0"/>
            <a:effectRef idx="0"/>
            <a:fontRef idx="minor"/>
          </p:style>
        </p:sp>
        <p:sp>
          <p:nvSpPr>
            <p:cNvPr id="203" name="Line 32"/>
            <p:cNvSpPr/>
            <p:nvPr/>
          </p:nvSpPr>
          <p:spPr>
            <a:xfrm>
              <a:off x="2782080" y="3120120"/>
              <a:ext cx="52200" cy="52560"/>
            </a:xfrm>
            <a:prstGeom prst="line">
              <a:avLst/>
            </a:prstGeom>
            <a:ln w="38160">
              <a:solidFill>
                <a:srgbClr val="8fbb55"/>
              </a:solidFill>
              <a:miter/>
            </a:ln>
          </p:spPr>
          <p:style>
            <a:lnRef idx="0"/>
            <a:fillRef idx="0"/>
            <a:effectRef idx="0"/>
            <a:fontRef idx="minor"/>
          </p:style>
        </p:sp>
        <p:sp>
          <p:nvSpPr>
            <p:cNvPr id="204" name="Line 33"/>
            <p:cNvSpPr/>
            <p:nvPr/>
          </p:nvSpPr>
          <p:spPr>
            <a:xfrm flipV="1">
              <a:off x="2783520" y="3174840"/>
              <a:ext cx="55080" cy="55080"/>
            </a:xfrm>
            <a:prstGeom prst="line">
              <a:avLst/>
            </a:prstGeom>
            <a:ln w="38160">
              <a:solidFill>
                <a:srgbClr val="8fbb55"/>
              </a:solidFill>
              <a:miter/>
            </a:ln>
          </p:spPr>
          <p:style>
            <a:lnRef idx="0"/>
            <a:fillRef idx="0"/>
            <a:effectRef idx="0"/>
            <a:fontRef idx="minor"/>
          </p:style>
        </p:sp>
        <p:sp>
          <p:nvSpPr>
            <p:cNvPr id="205" name="Line 34"/>
            <p:cNvSpPr/>
            <p:nvPr/>
          </p:nvSpPr>
          <p:spPr>
            <a:xfrm>
              <a:off x="4041360" y="5931000"/>
              <a:ext cx="2805840" cy="0"/>
            </a:xfrm>
            <a:prstGeom prst="line">
              <a:avLst/>
            </a:prstGeom>
            <a:ln w="38160">
              <a:solidFill>
                <a:srgbClr val="8fbb55"/>
              </a:solidFill>
              <a:miter/>
            </a:ln>
          </p:spPr>
          <p:style>
            <a:lnRef idx="0"/>
            <a:fillRef idx="0"/>
            <a:effectRef idx="0"/>
            <a:fontRef idx="minor"/>
          </p:style>
        </p:sp>
        <p:sp>
          <p:nvSpPr>
            <p:cNvPr id="206" name="Line 35"/>
            <p:cNvSpPr/>
            <p:nvPr/>
          </p:nvSpPr>
          <p:spPr>
            <a:xfrm>
              <a:off x="3958560" y="5847480"/>
              <a:ext cx="82800" cy="83160"/>
            </a:xfrm>
            <a:prstGeom prst="line">
              <a:avLst/>
            </a:prstGeom>
            <a:ln w="38160">
              <a:solidFill>
                <a:srgbClr val="8fbb55"/>
              </a:solidFill>
              <a:miter/>
            </a:ln>
          </p:spPr>
          <p:style>
            <a:lnRef idx="0"/>
            <a:fillRef idx="0"/>
            <a:effectRef idx="0"/>
            <a:fontRef idx="minor"/>
          </p:style>
        </p:sp>
        <p:sp>
          <p:nvSpPr>
            <p:cNvPr id="207" name="Line 36"/>
            <p:cNvSpPr/>
            <p:nvPr/>
          </p:nvSpPr>
          <p:spPr>
            <a:xfrm>
              <a:off x="6358680" y="1109880"/>
              <a:ext cx="52200" cy="52200"/>
            </a:xfrm>
            <a:prstGeom prst="line">
              <a:avLst/>
            </a:prstGeom>
            <a:ln w="38160">
              <a:solidFill>
                <a:srgbClr val="8fbb55"/>
              </a:solidFill>
              <a:miter/>
            </a:ln>
          </p:spPr>
          <p:style>
            <a:lnRef idx="0"/>
            <a:fillRef idx="0"/>
            <a:effectRef idx="0"/>
            <a:fontRef idx="minor"/>
          </p:style>
        </p:sp>
        <p:sp>
          <p:nvSpPr>
            <p:cNvPr id="208" name="Line 37"/>
            <p:cNvSpPr/>
            <p:nvPr/>
          </p:nvSpPr>
          <p:spPr>
            <a:xfrm flipH="1">
              <a:off x="6405120" y="1109880"/>
              <a:ext cx="52560" cy="52200"/>
            </a:xfrm>
            <a:prstGeom prst="line">
              <a:avLst/>
            </a:prstGeom>
            <a:ln w="38160">
              <a:solidFill>
                <a:srgbClr val="8fbb55"/>
              </a:solidFill>
              <a:miter/>
            </a:ln>
          </p:spPr>
          <p:style>
            <a:lnRef idx="0"/>
            <a:fillRef idx="0"/>
            <a:effectRef idx="0"/>
            <a:fontRef idx="minor"/>
          </p:style>
        </p:sp>
        <p:sp>
          <p:nvSpPr>
            <p:cNvPr id="209" name="Line 38"/>
            <p:cNvSpPr/>
            <p:nvPr/>
          </p:nvSpPr>
          <p:spPr>
            <a:xfrm>
              <a:off x="6456600" y="1109160"/>
              <a:ext cx="3485520" cy="0"/>
            </a:xfrm>
            <a:prstGeom prst="line">
              <a:avLst/>
            </a:prstGeom>
            <a:ln w="38160">
              <a:solidFill>
                <a:srgbClr val="8fbb55"/>
              </a:solidFill>
              <a:miter/>
            </a:ln>
          </p:spPr>
          <p:style>
            <a:lnRef idx="0"/>
            <a:fillRef idx="0"/>
            <a:effectRef idx="0"/>
            <a:fontRef idx="minor"/>
          </p:style>
        </p:sp>
        <p:sp>
          <p:nvSpPr>
            <p:cNvPr id="210" name="Line 39"/>
            <p:cNvSpPr/>
            <p:nvPr/>
          </p:nvSpPr>
          <p:spPr>
            <a:xfrm flipV="1">
              <a:off x="9946440" y="1109160"/>
              <a:ext cx="0" cy="880560"/>
            </a:xfrm>
            <a:prstGeom prst="line">
              <a:avLst/>
            </a:prstGeom>
            <a:ln w="38160">
              <a:solidFill>
                <a:srgbClr val="8fbb55"/>
              </a:solidFill>
              <a:miter/>
            </a:ln>
          </p:spPr>
          <p:style>
            <a:lnRef idx="0"/>
            <a:fillRef idx="0"/>
            <a:effectRef idx="0"/>
            <a:fontRef idx="minor"/>
          </p:style>
        </p:sp>
        <p:sp>
          <p:nvSpPr>
            <p:cNvPr id="211" name="Line 40"/>
            <p:cNvSpPr/>
            <p:nvPr/>
          </p:nvSpPr>
          <p:spPr>
            <a:xfrm>
              <a:off x="9063720" y="2040120"/>
              <a:ext cx="831960" cy="0"/>
            </a:xfrm>
            <a:prstGeom prst="line">
              <a:avLst/>
            </a:prstGeom>
            <a:ln w="38160">
              <a:solidFill>
                <a:srgbClr val="8fbb55"/>
              </a:solidFill>
              <a:miter/>
            </a:ln>
          </p:spPr>
          <p:style>
            <a:lnRef idx="0"/>
            <a:fillRef idx="0"/>
            <a:effectRef idx="0"/>
            <a:fontRef idx="minor"/>
          </p:style>
        </p:sp>
        <p:sp>
          <p:nvSpPr>
            <p:cNvPr id="212" name="Line 41"/>
            <p:cNvSpPr/>
            <p:nvPr/>
          </p:nvSpPr>
          <p:spPr>
            <a:xfrm flipH="1">
              <a:off x="9895680" y="1989720"/>
              <a:ext cx="52200" cy="52560"/>
            </a:xfrm>
            <a:prstGeom prst="line">
              <a:avLst/>
            </a:prstGeom>
            <a:ln w="38160">
              <a:solidFill>
                <a:srgbClr val="8fbb55"/>
              </a:solidFill>
              <a:miter/>
            </a:ln>
          </p:spPr>
          <p:style>
            <a:lnRef idx="0"/>
            <a:fillRef idx="0"/>
            <a:effectRef idx="0"/>
            <a:fontRef idx="minor"/>
          </p:style>
        </p:sp>
        <p:sp>
          <p:nvSpPr>
            <p:cNvPr id="213" name="Line 42"/>
            <p:cNvSpPr/>
            <p:nvPr/>
          </p:nvSpPr>
          <p:spPr>
            <a:xfrm>
              <a:off x="9895680" y="2037960"/>
              <a:ext cx="52200" cy="52560"/>
            </a:xfrm>
            <a:prstGeom prst="line">
              <a:avLst/>
            </a:prstGeom>
            <a:ln w="38160">
              <a:solidFill>
                <a:srgbClr val="8fbb55"/>
              </a:solidFill>
              <a:miter/>
            </a:ln>
          </p:spPr>
          <p:style>
            <a:lnRef idx="0"/>
            <a:fillRef idx="0"/>
            <a:effectRef idx="0"/>
            <a:fontRef idx="minor"/>
          </p:style>
        </p:sp>
        <p:sp>
          <p:nvSpPr>
            <p:cNvPr id="214" name="Line 43"/>
            <p:cNvSpPr/>
            <p:nvPr/>
          </p:nvSpPr>
          <p:spPr>
            <a:xfrm flipV="1">
              <a:off x="9947880" y="2090520"/>
              <a:ext cx="0" cy="2137320"/>
            </a:xfrm>
            <a:prstGeom prst="line">
              <a:avLst/>
            </a:prstGeom>
            <a:ln w="38160">
              <a:solidFill>
                <a:srgbClr val="8fbb55"/>
              </a:solidFill>
              <a:miter/>
            </a:ln>
          </p:spPr>
          <p:style>
            <a:lnRef idx="0"/>
            <a:fillRef idx="0"/>
            <a:effectRef idx="0"/>
            <a:fontRef idx="minor"/>
          </p:style>
        </p:sp>
        <p:sp>
          <p:nvSpPr>
            <p:cNvPr id="215" name="Line 44"/>
            <p:cNvSpPr/>
            <p:nvPr/>
          </p:nvSpPr>
          <p:spPr>
            <a:xfrm>
              <a:off x="6408360" y="2037960"/>
              <a:ext cx="52200" cy="52560"/>
            </a:xfrm>
            <a:prstGeom prst="line">
              <a:avLst/>
            </a:prstGeom>
            <a:ln w="38160">
              <a:solidFill>
                <a:srgbClr val="8fbb55"/>
              </a:solidFill>
              <a:miter/>
            </a:ln>
          </p:spPr>
          <p:style>
            <a:lnRef idx="0"/>
            <a:fillRef idx="0"/>
            <a:effectRef idx="0"/>
            <a:fontRef idx="minor"/>
          </p:style>
        </p:sp>
        <p:sp>
          <p:nvSpPr>
            <p:cNvPr id="216" name="Line 45"/>
            <p:cNvSpPr/>
            <p:nvPr/>
          </p:nvSpPr>
          <p:spPr>
            <a:xfrm flipH="1">
              <a:off x="6352920" y="2041920"/>
              <a:ext cx="52200" cy="52560"/>
            </a:xfrm>
            <a:prstGeom prst="line">
              <a:avLst/>
            </a:prstGeom>
            <a:ln w="38160">
              <a:solidFill>
                <a:srgbClr val="8fbb55"/>
              </a:solidFill>
              <a:miter/>
            </a:ln>
          </p:spPr>
          <p:style>
            <a:lnRef idx="0"/>
            <a:fillRef idx="0"/>
            <a:effectRef idx="0"/>
            <a:fontRef idx="minor"/>
          </p:style>
        </p:sp>
        <p:sp>
          <p:nvSpPr>
            <p:cNvPr id="217" name="Line 46"/>
            <p:cNvSpPr/>
            <p:nvPr/>
          </p:nvSpPr>
          <p:spPr>
            <a:xfrm>
              <a:off x="6456600" y="2090520"/>
              <a:ext cx="131040" cy="0"/>
            </a:xfrm>
            <a:prstGeom prst="line">
              <a:avLst/>
            </a:prstGeom>
            <a:ln w="38160">
              <a:solidFill>
                <a:srgbClr val="8fbb55"/>
              </a:solidFill>
              <a:miter/>
            </a:ln>
          </p:spPr>
          <p:style>
            <a:lnRef idx="0"/>
            <a:fillRef idx="0"/>
            <a:effectRef idx="0"/>
            <a:fontRef idx="minor"/>
          </p:style>
        </p:sp>
        <p:sp>
          <p:nvSpPr>
            <p:cNvPr id="218" name="Line 47"/>
            <p:cNvSpPr/>
            <p:nvPr/>
          </p:nvSpPr>
          <p:spPr>
            <a:xfrm>
              <a:off x="9063720" y="4278240"/>
              <a:ext cx="831960" cy="0"/>
            </a:xfrm>
            <a:prstGeom prst="line">
              <a:avLst/>
            </a:prstGeom>
            <a:ln w="38160">
              <a:solidFill>
                <a:srgbClr val="8fbb55"/>
              </a:solidFill>
              <a:miter/>
            </a:ln>
          </p:spPr>
          <p:style>
            <a:lnRef idx="0"/>
            <a:fillRef idx="0"/>
            <a:effectRef idx="0"/>
            <a:fontRef idx="minor"/>
          </p:style>
        </p:sp>
        <p:sp>
          <p:nvSpPr>
            <p:cNvPr id="219" name="Line 48"/>
            <p:cNvSpPr/>
            <p:nvPr/>
          </p:nvSpPr>
          <p:spPr>
            <a:xfrm flipH="1">
              <a:off x="9895680" y="4227840"/>
              <a:ext cx="52200" cy="52920"/>
            </a:xfrm>
            <a:prstGeom prst="line">
              <a:avLst/>
            </a:prstGeom>
            <a:ln w="38160">
              <a:solidFill>
                <a:srgbClr val="8fbb55"/>
              </a:solidFill>
              <a:miter/>
            </a:ln>
          </p:spPr>
          <p:style>
            <a:lnRef idx="0"/>
            <a:fillRef idx="0"/>
            <a:effectRef idx="0"/>
            <a:fontRef idx="minor"/>
          </p:style>
        </p:sp>
        <p:sp>
          <p:nvSpPr>
            <p:cNvPr id="220" name="Line 49"/>
            <p:cNvSpPr/>
            <p:nvPr/>
          </p:nvSpPr>
          <p:spPr>
            <a:xfrm>
              <a:off x="9895680" y="4276080"/>
              <a:ext cx="52200" cy="52920"/>
            </a:xfrm>
            <a:prstGeom prst="line">
              <a:avLst/>
            </a:prstGeom>
            <a:ln w="38160">
              <a:solidFill>
                <a:srgbClr val="8fbb55"/>
              </a:solidFill>
              <a:miter/>
            </a:ln>
          </p:spPr>
          <p:style>
            <a:lnRef idx="0"/>
            <a:fillRef idx="0"/>
            <a:effectRef idx="0"/>
            <a:fontRef idx="minor"/>
          </p:style>
        </p:sp>
        <p:sp>
          <p:nvSpPr>
            <p:cNvPr id="221" name="Line 50"/>
            <p:cNvSpPr/>
            <p:nvPr/>
          </p:nvSpPr>
          <p:spPr>
            <a:xfrm>
              <a:off x="6902640" y="5873400"/>
              <a:ext cx="52560" cy="52560"/>
            </a:xfrm>
            <a:prstGeom prst="line">
              <a:avLst/>
            </a:prstGeom>
            <a:ln w="38160">
              <a:solidFill>
                <a:srgbClr val="8fbb55"/>
              </a:solidFill>
              <a:miter/>
            </a:ln>
          </p:spPr>
          <p:style>
            <a:lnRef idx="0"/>
            <a:fillRef idx="0"/>
            <a:effectRef idx="0"/>
            <a:fontRef idx="minor"/>
          </p:style>
        </p:sp>
        <p:sp>
          <p:nvSpPr>
            <p:cNvPr id="222" name="Line 51"/>
            <p:cNvSpPr/>
            <p:nvPr/>
          </p:nvSpPr>
          <p:spPr>
            <a:xfrm flipH="1">
              <a:off x="6847200" y="5877360"/>
              <a:ext cx="52560" cy="52200"/>
            </a:xfrm>
            <a:prstGeom prst="line">
              <a:avLst/>
            </a:prstGeom>
            <a:ln w="38160">
              <a:solidFill>
                <a:srgbClr val="8fbb55"/>
              </a:solidFill>
              <a:miter/>
            </a:ln>
          </p:spPr>
          <p:style>
            <a:lnRef idx="0"/>
            <a:fillRef idx="0"/>
            <a:effectRef idx="0"/>
            <a:fontRef idx="minor"/>
          </p:style>
        </p:sp>
        <p:sp>
          <p:nvSpPr>
            <p:cNvPr id="223" name="CustomShape 52"/>
            <p:cNvSpPr/>
            <p:nvPr/>
          </p:nvSpPr>
          <p:spPr>
            <a:xfrm>
              <a:off x="9815040" y="5281200"/>
              <a:ext cx="126360" cy="642240"/>
            </a:xfrm>
            <a:prstGeom prst="rect">
              <a:avLst/>
            </a:prstGeom>
            <a:solidFill>
              <a:srgbClr val="ffffff"/>
            </a:solidFill>
            <a:ln w="19080">
              <a:noFill/>
            </a:ln>
          </p:spPr>
          <p:style>
            <a:lnRef idx="0"/>
            <a:fillRef idx="0"/>
            <a:effectRef idx="0"/>
            <a:fontRef idx="minor"/>
          </p:style>
        </p:sp>
        <p:sp>
          <p:nvSpPr>
            <p:cNvPr id="224" name="Line 53"/>
            <p:cNvSpPr/>
            <p:nvPr/>
          </p:nvSpPr>
          <p:spPr>
            <a:xfrm flipV="1">
              <a:off x="9949680" y="4329000"/>
              <a:ext cx="0" cy="1600560"/>
            </a:xfrm>
            <a:prstGeom prst="line">
              <a:avLst/>
            </a:prstGeom>
            <a:ln w="38160">
              <a:solidFill>
                <a:srgbClr val="8fbb55"/>
              </a:solidFill>
              <a:miter/>
            </a:ln>
          </p:spPr>
          <p:style>
            <a:lnRef idx="0"/>
            <a:fillRef idx="0"/>
            <a:effectRef idx="0"/>
            <a:fontRef idx="minor"/>
          </p:style>
        </p:sp>
        <p:sp>
          <p:nvSpPr>
            <p:cNvPr id="225" name="Line 54"/>
            <p:cNvSpPr/>
            <p:nvPr/>
          </p:nvSpPr>
          <p:spPr>
            <a:xfrm>
              <a:off x="6955200" y="5924160"/>
              <a:ext cx="2992680" cy="0"/>
            </a:xfrm>
            <a:prstGeom prst="line">
              <a:avLst/>
            </a:prstGeom>
            <a:ln w="38160">
              <a:solidFill>
                <a:srgbClr val="8fbb55"/>
              </a:solidFill>
              <a:miter/>
            </a:ln>
          </p:spPr>
          <p:style>
            <a:lnRef idx="0"/>
            <a:fillRef idx="0"/>
            <a:effectRef idx="0"/>
            <a:fontRef idx="minor"/>
          </p:style>
        </p:sp>
        <p:sp>
          <p:nvSpPr>
            <p:cNvPr id="226" name="CustomShape 55"/>
            <p:cNvSpPr/>
            <p:nvPr/>
          </p:nvSpPr>
          <p:spPr>
            <a:xfrm>
              <a:off x="5962680" y="6077160"/>
              <a:ext cx="394560" cy="168480"/>
            </a:xfrm>
            <a:prstGeom prst="triangle">
              <a:avLst>
                <a:gd name="adj" fmla="val 50000"/>
              </a:avLst>
            </a:prstGeom>
            <a:solidFill>
              <a:srgbClr val="447e59"/>
            </a:solidFill>
            <a:ln w="19080">
              <a:noFill/>
            </a:ln>
          </p:spPr>
          <p:style>
            <a:lnRef idx="0"/>
            <a:fillRef idx="0"/>
            <a:effectRef idx="0"/>
            <a:fontRef idx="minor"/>
          </p:style>
        </p:sp>
        <p:sp>
          <p:nvSpPr>
            <p:cNvPr id="227" name="Line 56"/>
            <p:cNvSpPr/>
            <p:nvPr/>
          </p:nvSpPr>
          <p:spPr>
            <a:xfrm flipV="1">
              <a:off x="6159960" y="5924160"/>
              <a:ext cx="0" cy="152280"/>
            </a:xfrm>
            <a:prstGeom prst="line">
              <a:avLst/>
            </a:prstGeom>
            <a:ln w="10800">
              <a:solidFill>
                <a:srgbClr val="8fbb55"/>
              </a:solidFill>
              <a:miter/>
            </a:ln>
          </p:spPr>
          <p:style>
            <a:lnRef idx="0"/>
            <a:fillRef idx="0"/>
            <a:effectRef idx="0"/>
            <a:fontRef idx="minor"/>
          </p:style>
        </p:sp>
      </p:grpSp>
      <p:sp>
        <p:nvSpPr>
          <p:cNvPr id="228" name="CustomShape 57"/>
          <p:cNvSpPr/>
          <p:nvPr/>
        </p:nvSpPr>
        <p:spPr>
          <a:xfrm>
            <a:off x="314640" y="365040"/>
            <a:ext cx="11487240" cy="88128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Instruments Measured: BASIS, SNAP, CNCS, EQ-SANS, VULCAN, POWGEN, HYSPEC, VISION, SEQUIOA &amp; ARCS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256320" y="255600"/>
            <a:ext cx="11505240" cy="4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85000"/>
              </a:lnSpc>
            </a:pPr>
            <a:r>
              <a:rPr b="0" lang="en-US" sz="2800" spc="-1" strike="noStrike">
                <a:solidFill>
                  <a:srgbClr val="1e7640"/>
                </a:solidFill>
                <a:latin typeface="Arial Black"/>
                <a:ea typeface="DejaVu Sans"/>
              </a:rPr>
              <a:t>Summary of design changes from IRP-2 to IRP-3</a:t>
            </a:r>
            <a:endParaRPr b="0" lang="en-US" sz="2800" spc="-1" strike="noStrike">
              <a:latin typeface="Arial"/>
            </a:endParaRPr>
          </a:p>
        </p:txBody>
      </p:sp>
      <p:sp>
        <p:nvSpPr>
          <p:cNvPr id="230" name="CustomShape 2"/>
          <p:cNvSpPr/>
          <p:nvPr/>
        </p:nvSpPr>
        <p:spPr>
          <a:xfrm>
            <a:off x="268560" y="925560"/>
            <a:ext cx="10999800" cy="5237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a:t>
            </a:r>
            <a:r>
              <a:rPr b="0" lang="en-US" sz="2000" spc="-1" strike="noStrike">
                <a:solidFill>
                  <a:srgbClr val="000000"/>
                </a:solidFill>
                <a:latin typeface="Arial"/>
                <a:ea typeface="DejaVu Sans"/>
              </a:rPr>
              <a:t>Basically” the same – not identical, with “minor changes”</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The poison thickness (gadolinium) in the decoupled water moderator was increased from 1 mm to 1.3 mm to match the lifetime of the decoupled hydrogen moderator and increase the IRP 3 lifetime to 38 GW-hr, with a +3% / +8% performance impact (thick/thin side)</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Aluminum flow baffle removed from decoupled water moderator vessel (thin side, now 17 not 15 mm thick) with 10% expected performance increase (pulse-integrated)</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Coupled hydrogen moderator has improved wrapping of pre-moderator medium and reduced aluminum thickness at emission face enhancing cold neutron flux by ~8%.</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Increased penetration of stinger feeding decoupled hydrogen moderator as a first measure countering the power non-linearity.</a:t>
            </a:r>
            <a:endParaRPr b="0" lang="en-US" sz="2000" spc="-1" strike="noStrike">
              <a:latin typeface="Arial"/>
            </a:endParaRPr>
          </a:p>
          <a:p>
            <a:pPr marL="228600" indent="-219600">
              <a:lnSpc>
                <a:spcPct val="90000"/>
              </a:lnSpc>
              <a:spcBef>
                <a:spcPts val="1397"/>
              </a:spcBef>
              <a:buClr>
                <a:srgbClr val="1e7640"/>
              </a:buClr>
              <a:buFont typeface="Arial"/>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All these changes described apply to a comparison at beginning-of-life for both IRPs, but that’s not what we have – we have IRP 2 EOL to IRP 3 BOL, which adds PPU </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1.0 GeV to 1.3 GeV</a:t>
            </a:r>
            <a:endParaRPr b="0" lang="en-US" sz="2000" spc="-1" strike="noStrike">
              <a:latin typeface="Arial"/>
            </a:endParaRPr>
          </a:p>
          <a:p>
            <a:pPr lvl="1" marL="432000" indent="-216000">
              <a:lnSpc>
                <a:spcPct val="90000"/>
              </a:lnSpc>
              <a:spcBef>
                <a:spcPts val="1397"/>
              </a:spcBef>
              <a:buClr>
                <a:srgbClr val="000000"/>
              </a:buClr>
              <a:buSzPct val="45000"/>
              <a:buFont typeface="Wingdings" charset="2"/>
              <a:buChar char=""/>
            </a:pPr>
            <a:r>
              <a:rPr b="0" lang="en-US" sz="2000" spc="-1" strike="noStrike">
                <a:solidFill>
                  <a:srgbClr val="000000"/>
                </a:solidFill>
                <a:latin typeface="Arial"/>
                <a:ea typeface="DejaVu Sans"/>
              </a:rPr>
              <a:t>Hydrogen catalyst</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349920" y="39960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Nominal Moderator </a:t>
            </a:r>
            <a:r>
              <a:rPr b="0" lang="en-US" sz="2800" spc="-1" strike="noStrike">
                <a:solidFill>
                  <a:srgbClr val="1e7640"/>
                </a:solidFill>
                <a:latin typeface="Arial Black"/>
                <a:ea typeface="DejaVu Sans"/>
              </a:rPr>
              <a:t>Geometry (at room </a:t>
            </a:r>
            <a:r>
              <a:rPr b="0" lang="en-US" sz="2800" spc="-1" strike="noStrike">
                <a:solidFill>
                  <a:srgbClr val="1e7640"/>
                </a:solidFill>
                <a:latin typeface="Arial Black"/>
                <a:ea typeface="DejaVu Sans"/>
              </a:rPr>
              <a:t>temperature)​</a:t>
            </a:r>
            <a:endParaRPr b="0" lang="en-US" sz="2800" spc="-1" strike="noStrike">
              <a:latin typeface="Arial"/>
            </a:endParaRPr>
          </a:p>
        </p:txBody>
      </p:sp>
      <p:pic>
        <p:nvPicPr>
          <p:cNvPr id="232" name="Picture 8_1" descr=""/>
          <p:cNvPicPr/>
          <p:nvPr/>
        </p:nvPicPr>
        <p:blipFill>
          <a:blip r:embed="rId1"/>
          <a:stretch/>
        </p:blipFill>
        <p:spPr>
          <a:xfrm>
            <a:off x="2607480" y="1597680"/>
            <a:ext cx="2113200" cy="4367160"/>
          </a:xfrm>
          <a:prstGeom prst="rect">
            <a:avLst/>
          </a:prstGeom>
          <a:ln>
            <a:noFill/>
          </a:ln>
        </p:spPr>
      </p:pic>
      <p:pic>
        <p:nvPicPr>
          <p:cNvPr id="233" name="Picture 9_1" descr="Logo, company name&#10;&#10;AI-generated content may be incorrect."/>
          <p:cNvPicPr/>
          <p:nvPr/>
        </p:nvPicPr>
        <p:blipFill>
          <a:blip r:embed="rId2"/>
          <a:stretch/>
        </p:blipFill>
        <p:spPr>
          <a:xfrm>
            <a:off x="7670160" y="1992240"/>
            <a:ext cx="3280680" cy="4095360"/>
          </a:xfrm>
          <a:prstGeom prst="rect">
            <a:avLst/>
          </a:prstGeom>
          <a:ln>
            <a:noFill/>
          </a:ln>
        </p:spPr>
      </p:pic>
      <p:sp>
        <p:nvSpPr>
          <p:cNvPr id="234" name="CustomShape 2"/>
          <p:cNvSpPr/>
          <p:nvPr/>
        </p:nvSpPr>
        <p:spPr>
          <a:xfrm>
            <a:off x="843480" y="3740760"/>
            <a:ext cx="124848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454d"/>
                </a:solidFill>
                <a:latin typeface="Roboto"/>
                <a:ea typeface="DejaVu Sans"/>
              </a:rPr>
              <a:t>1.139 inch</a:t>
            </a:r>
            <a:endParaRPr b="0" lang="en-US" sz="1800" spc="-1" strike="noStrike">
              <a:latin typeface="Arial"/>
            </a:endParaRPr>
          </a:p>
          <a:p>
            <a:pPr>
              <a:lnSpc>
                <a:spcPct val="100000"/>
              </a:lnSpc>
            </a:pPr>
            <a:r>
              <a:rPr b="0" lang="en-US" sz="1800" spc="-1" strike="noStrike">
                <a:solidFill>
                  <a:srgbClr val="00454d"/>
                </a:solidFill>
                <a:latin typeface="Roboto"/>
                <a:ea typeface="DejaVu Sans"/>
              </a:rPr>
              <a:t>(28.9 mm) space nominally</a:t>
            </a:r>
            <a:endParaRPr b="0" lang="en-US" sz="1800" spc="-1" strike="noStrike">
              <a:latin typeface="Arial"/>
            </a:endParaRPr>
          </a:p>
        </p:txBody>
      </p:sp>
      <p:sp>
        <p:nvSpPr>
          <p:cNvPr id="235" name="CustomShape 3"/>
          <p:cNvSpPr/>
          <p:nvPr/>
        </p:nvSpPr>
        <p:spPr>
          <a:xfrm>
            <a:off x="1177560" y="1917000"/>
            <a:ext cx="124848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454d"/>
                </a:solidFill>
                <a:latin typeface="Roboto"/>
                <a:ea typeface="DejaVu Sans"/>
              </a:rPr>
              <a:t>0.813 inch</a:t>
            </a:r>
            <a:endParaRPr b="0" lang="en-US" sz="1800" spc="-1" strike="noStrike">
              <a:latin typeface="Arial"/>
            </a:endParaRPr>
          </a:p>
          <a:p>
            <a:pPr>
              <a:lnSpc>
                <a:spcPct val="100000"/>
              </a:lnSpc>
            </a:pPr>
            <a:r>
              <a:rPr b="0" lang="en-US" sz="1800" spc="-1" strike="noStrike">
                <a:solidFill>
                  <a:srgbClr val="00454d"/>
                </a:solidFill>
                <a:latin typeface="Roboto"/>
                <a:ea typeface="DejaVu Sans"/>
              </a:rPr>
              <a:t>(20.7 mm) space nominally</a:t>
            </a:r>
            <a:endParaRPr b="0" lang="en-US" sz="1800" spc="-1" strike="noStrike">
              <a:latin typeface="Arial"/>
            </a:endParaRPr>
          </a:p>
        </p:txBody>
      </p:sp>
      <p:sp>
        <p:nvSpPr>
          <p:cNvPr id="236" name="CustomShape 4"/>
          <p:cNvSpPr/>
          <p:nvPr/>
        </p:nvSpPr>
        <p:spPr>
          <a:xfrm>
            <a:off x="349920" y="940680"/>
            <a:ext cx="57225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454d"/>
                </a:solidFill>
                <a:latin typeface="Roboto"/>
                <a:ea typeface="DejaVu Sans"/>
              </a:rPr>
              <a:t>* Inlet pipe not shown</a:t>
            </a:r>
            <a:endParaRPr b="0" lang="en-US" sz="1800" spc="-1" strike="noStrike">
              <a:latin typeface="Arial"/>
            </a:endParaRPr>
          </a:p>
        </p:txBody>
      </p:sp>
      <p:sp>
        <p:nvSpPr>
          <p:cNvPr id="237" name="CustomShape 5"/>
          <p:cNvSpPr/>
          <p:nvPr/>
        </p:nvSpPr>
        <p:spPr>
          <a:xfrm>
            <a:off x="4933800" y="1572480"/>
            <a:ext cx="1248480" cy="2009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454d"/>
                </a:solidFill>
                <a:latin typeface="Roboto"/>
                <a:ea typeface="DejaVu Sans"/>
              </a:rPr>
              <a:t>11 inch (280 mm) spherical radius internal surface of moderator</a:t>
            </a:r>
            <a:endParaRPr b="0" lang="en-US" sz="1800" spc="-1" strike="noStrike">
              <a:latin typeface="Arial"/>
            </a:endParaRPr>
          </a:p>
        </p:txBody>
      </p:sp>
      <p:sp>
        <p:nvSpPr>
          <p:cNvPr id="238" name="CustomShape 6"/>
          <p:cNvSpPr/>
          <p:nvPr/>
        </p:nvSpPr>
        <p:spPr>
          <a:xfrm>
            <a:off x="4478400" y="5642640"/>
            <a:ext cx="25822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0000"/>
                </a:solidFill>
                <a:latin typeface="Roboto"/>
                <a:ea typeface="DejaVu Sans"/>
              </a:rPr>
              <a:t>Inside portion 5.3 inch (135 mm) tall at center</a:t>
            </a:r>
            <a:endParaRPr b="0" lang="en-US" sz="1800" spc="-1" strike="noStrike">
              <a:latin typeface="Arial"/>
            </a:endParaRPr>
          </a:p>
        </p:txBody>
      </p:sp>
      <p:sp>
        <p:nvSpPr>
          <p:cNvPr id="239" name="CustomShape 7"/>
          <p:cNvSpPr/>
          <p:nvPr/>
        </p:nvSpPr>
        <p:spPr>
          <a:xfrm>
            <a:off x="7763760" y="1345680"/>
            <a:ext cx="25210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0000"/>
                </a:solidFill>
                <a:latin typeface="Roboto"/>
                <a:ea typeface="DejaVu Sans"/>
              </a:rPr>
              <a:t>Inside portion 3.8 inch (97 mm) wide</a:t>
            </a:r>
            <a:endParaRPr b="0" lang="en-US" sz="1800" spc="-1" strike="noStrike">
              <a:latin typeface="Arial"/>
            </a:endParaRPr>
          </a:p>
        </p:txBody>
      </p:sp>
      <p:sp>
        <p:nvSpPr>
          <p:cNvPr id="240" name="CustomShape 8"/>
          <p:cNvSpPr/>
          <p:nvPr/>
        </p:nvSpPr>
        <p:spPr>
          <a:xfrm>
            <a:off x="10690560" y="2517120"/>
            <a:ext cx="124848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454d"/>
                </a:solidFill>
                <a:latin typeface="Roboto"/>
                <a:ea typeface="DejaVu Sans"/>
              </a:rPr>
              <a:t>1.139 inch</a:t>
            </a:r>
            <a:endParaRPr b="0" lang="en-US" sz="1800" spc="-1" strike="noStrike">
              <a:latin typeface="Arial"/>
            </a:endParaRPr>
          </a:p>
          <a:p>
            <a:pPr>
              <a:lnSpc>
                <a:spcPct val="100000"/>
              </a:lnSpc>
            </a:pPr>
            <a:r>
              <a:rPr b="0" lang="en-US" sz="1800" spc="-1" strike="noStrike">
                <a:solidFill>
                  <a:srgbClr val="00454d"/>
                </a:solidFill>
                <a:latin typeface="Roboto"/>
                <a:ea typeface="DejaVu Sans"/>
              </a:rPr>
              <a:t>(28.9 mm) space nominally</a:t>
            </a:r>
            <a:endParaRPr b="0" lang="en-US" sz="1800" spc="-1" strike="noStrike">
              <a:latin typeface="Arial"/>
            </a:endParaRPr>
          </a:p>
        </p:txBody>
      </p:sp>
      <p:sp>
        <p:nvSpPr>
          <p:cNvPr id="241" name="CustomShape 9"/>
          <p:cNvSpPr/>
          <p:nvPr/>
        </p:nvSpPr>
        <p:spPr>
          <a:xfrm>
            <a:off x="3132000" y="2425320"/>
            <a:ext cx="444960" cy="90720"/>
          </a:xfrm>
          <a:custGeom>
            <a:avLst/>
            <a:gdLst/>
            <a:ahLst/>
            <a:rect l="l" t="t" r="r" b="b"/>
            <a:pathLst>
              <a:path w="21600" h="21600">
                <a:moveTo>
                  <a:pt x="0" y="0"/>
                </a:moveTo>
                <a:lnTo>
                  <a:pt x="21600" y="21600"/>
                </a:lnTo>
              </a:path>
            </a:pathLst>
          </a:custGeom>
          <a:noFill/>
          <a:ln w="19080">
            <a:solidFill>
              <a:srgbClr val="7dba00"/>
            </a:solidFill>
            <a:round/>
            <a:headEnd len="med" type="arrow" w="med"/>
            <a:tailEnd len="med" type="arrow" w="med"/>
          </a:ln>
        </p:spPr>
        <p:style>
          <a:lnRef idx="0"/>
          <a:fillRef idx="0"/>
          <a:effectRef idx="0"/>
          <a:fontRef idx="minor"/>
        </p:style>
      </p:sp>
      <p:sp>
        <p:nvSpPr>
          <p:cNvPr id="242" name="CustomShape 10"/>
          <p:cNvSpPr/>
          <p:nvPr/>
        </p:nvSpPr>
        <p:spPr>
          <a:xfrm>
            <a:off x="2856600" y="3634920"/>
            <a:ext cx="632880" cy="61200"/>
          </a:xfrm>
          <a:custGeom>
            <a:avLst/>
            <a:gdLst/>
            <a:ahLst/>
            <a:rect l="l" t="t" r="r" b="b"/>
            <a:pathLst>
              <a:path w="21600" h="21600">
                <a:moveTo>
                  <a:pt x="0" y="0"/>
                </a:moveTo>
                <a:lnTo>
                  <a:pt x="21600" y="21600"/>
                </a:lnTo>
              </a:path>
            </a:pathLst>
          </a:custGeom>
          <a:noFill/>
          <a:ln w="19080">
            <a:solidFill>
              <a:srgbClr val="7dba00"/>
            </a:solidFill>
            <a:round/>
            <a:headEnd len="med" type="arrow" w="med"/>
            <a:tailEnd len="med" type="arrow" w="med"/>
          </a:ln>
        </p:spPr>
        <p:style>
          <a:lnRef idx="0"/>
          <a:fillRef idx="0"/>
          <a:effectRef idx="0"/>
          <a:fontRef idx="minor"/>
        </p:style>
      </p:sp>
      <p:sp>
        <p:nvSpPr>
          <p:cNvPr id="243" name="CustomShape 11"/>
          <p:cNvSpPr/>
          <p:nvPr/>
        </p:nvSpPr>
        <p:spPr>
          <a:xfrm flipH="1">
            <a:off x="3881880" y="2471040"/>
            <a:ext cx="185400" cy="3085920"/>
          </a:xfrm>
          <a:custGeom>
            <a:avLst/>
            <a:gdLst/>
            <a:ahLst/>
            <a:rect l="l" t="t" r="r" b="b"/>
            <a:pathLst>
              <a:path w="21600" h="21600">
                <a:moveTo>
                  <a:pt x="0" y="0"/>
                </a:moveTo>
                <a:lnTo>
                  <a:pt x="21600" y="21600"/>
                </a:lnTo>
              </a:path>
            </a:pathLst>
          </a:custGeom>
          <a:noFill/>
          <a:ln w="19080">
            <a:solidFill>
              <a:srgbClr val="ff0000"/>
            </a:solidFill>
            <a:round/>
            <a:headEnd len="med" type="arrow" w="med"/>
            <a:tailEnd len="med" type="arrow" w="med"/>
          </a:ln>
        </p:spPr>
        <p:style>
          <a:lnRef idx="0"/>
          <a:fillRef idx="0"/>
          <a:effectRef idx="0"/>
          <a:fontRef idx="minor"/>
        </p:style>
      </p:sp>
      <p:sp>
        <p:nvSpPr>
          <p:cNvPr id="244" name="CustomShape 12"/>
          <p:cNvSpPr/>
          <p:nvPr/>
        </p:nvSpPr>
        <p:spPr>
          <a:xfrm>
            <a:off x="8945280" y="2708280"/>
            <a:ext cx="339480" cy="2021760"/>
          </a:xfrm>
          <a:custGeom>
            <a:avLst/>
            <a:gdLst/>
            <a:ahLst/>
            <a:rect l="l" t="t" r="r" b="b"/>
            <a:pathLst>
              <a:path w="21600" h="21600">
                <a:moveTo>
                  <a:pt x="0" y="0"/>
                </a:moveTo>
                <a:lnTo>
                  <a:pt x="21600" y="21600"/>
                </a:lnTo>
              </a:path>
            </a:pathLst>
          </a:custGeom>
          <a:noFill/>
          <a:ln w="19080">
            <a:solidFill>
              <a:srgbClr val="ff0000"/>
            </a:solidFill>
            <a:round/>
            <a:headEnd len="med" type="arrow" w="med"/>
            <a:tailEnd len="med" type="arrow" w="med"/>
          </a:ln>
        </p:spPr>
        <p:style>
          <a:lnRef idx="0"/>
          <a:fillRef idx="0"/>
          <a:effectRef idx="0"/>
          <a:fontRef idx="minor"/>
        </p:style>
      </p:sp>
      <p:sp>
        <p:nvSpPr>
          <p:cNvPr id="245" name="CustomShape 13"/>
          <p:cNvSpPr/>
          <p:nvPr/>
        </p:nvSpPr>
        <p:spPr>
          <a:xfrm flipV="1">
            <a:off x="9532800" y="3428280"/>
            <a:ext cx="548280" cy="115920"/>
          </a:xfrm>
          <a:custGeom>
            <a:avLst/>
            <a:gdLst/>
            <a:ahLst/>
            <a:rect l="l" t="t" r="r" b="b"/>
            <a:pathLst>
              <a:path w="21600" h="21600">
                <a:moveTo>
                  <a:pt x="0" y="0"/>
                </a:moveTo>
                <a:lnTo>
                  <a:pt x="21600" y="21600"/>
                </a:lnTo>
              </a:path>
            </a:pathLst>
          </a:custGeom>
          <a:noFill/>
          <a:ln w="19080">
            <a:solidFill>
              <a:srgbClr val="7dba00"/>
            </a:solidFill>
            <a:round/>
            <a:headEnd len="med" type="arrow" w="med"/>
            <a:tailEnd len="med" type="arrow" w="med"/>
          </a:ln>
        </p:spPr>
        <p:style>
          <a:lnRef idx="0"/>
          <a:fillRef idx="0"/>
          <a:effectRef idx="0"/>
          <a:fontRef idx="minor"/>
        </p:style>
      </p:sp>
      <p:sp>
        <p:nvSpPr>
          <p:cNvPr id="246" name="CustomShape 14"/>
          <p:cNvSpPr/>
          <p:nvPr/>
        </p:nvSpPr>
        <p:spPr>
          <a:xfrm>
            <a:off x="4833000" y="3740760"/>
            <a:ext cx="2860560" cy="1614240"/>
          </a:xfrm>
          <a:prstGeom prst="rect">
            <a:avLst/>
          </a:prstGeom>
          <a:noFill/>
          <a:ln w="12600">
            <a:solidFill>
              <a:srgbClr val="00454d"/>
            </a:solidFill>
            <a:round/>
          </a:ln>
        </p:spPr>
        <p:style>
          <a:lnRef idx="0"/>
          <a:fillRef idx="0"/>
          <a:effectRef idx="0"/>
          <a:fontRef idx="minor"/>
        </p:style>
        <p:txBody>
          <a:bodyPr lIns="90000" rIns="90000" tIns="45000" bIns="45000">
            <a:spAutoFit/>
          </a:bodyPr>
          <a:p>
            <a:pPr algn="ctr">
              <a:lnSpc>
                <a:spcPct val="100000"/>
              </a:lnSpc>
            </a:pPr>
            <a:r>
              <a:rPr b="0" i="1" lang="en-US" sz="2000" spc="-1" strike="noStrike">
                <a:solidFill>
                  <a:srgbClr val="00454d"/>
                </a:solidFill>
                <a:latin typeface="Roboto"/>
                <a:ea typeface="DejaVu Sans"/>
              </a:rPr>
              <a:t>The hydrogen thickness of the moderator varies across the face due to the shape of the moderator​</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314640" y="36504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IRP-3 Moderator </a:t>
            </a:r>
            <a:r>
              <a:rPr b="0" lang="en-US" sz="2800" spc="-1" strike="noStrike">
                <a:solidFill>
                  <a:srgbClr val="1e7640"/>
                </a:solidFill>
                <a:latin typeface="Arial Black"/>
                <a:ea typeface="DejaVu Sans"/>
              </a:rPr>
              <a:t>component </a:t>
            </a:r>
            <a:r>
              <a:rPr b="0" lang="en-US" sz="2800" spc="-1" strike="noStrike">
                <a:solidFill>
                  <a:srgbClr val="1e7640"/>
                </a:solidFill>
                <a:latin typeface="Arial Black"/>
                <a:ea typeface="DejaVu Sans"/>
              </a:rPr>
              <a:t>manufacture and </a:t>
            </a:r>
            <a:r>
              <a:rPr b="0" lang="en-US" sz="2800" spc="-1" strike="noStrike">
                <a:solidFill>
                  <a:srgbClr val="1e7640"/>
                </a:solidFill>
                <a:latin typeface="Arial Black"/>
                <a:ea typeface="DejaVu Sans"/>
              </a:rPr>
              <a:t>processing are </a:t>
            </a:r>
            <a:r>
              <a:rPr b="0" lang="en-US" sz="2800" spc="-1" strike="noStrike">
                <a:solidFill>
                  <a:srgbClr val="1e7640"/>
                </a:solidFill>
                <a:latin typeface="Arial Black"/>
                <a:ea typeface="DejaVu Sans"/>
              </a:rPr>
              <a:t>unchanged from </a:t>
            </a:r>
            <a:r>
              <a:rPr b="0" lang="en-US" sz="2800" spc="-1" strike="noStrike">
                <a:solidFill>
                  <a:srgbClr val="1e7640"/>
                </a:solidFill>
                <a:latin typeface="Arial Black"/>
                <a:ea typeface="DejaVu Sans"/>
              </a:rPr>
              <a:t>IPR-2</a:t>
            </a:r>
            <a:endParaRPr b="0" lang="en-US" sz="2800" spc="-1" strike="noStrike">
              <a:latin typeface="Arial"/>
            </a:endParaRPr>
          </a:p>
        </p:txBody>
      </p:sp>
      <p:sp>
        <p:nvSpPr>
          <p:cNvPr id="248" name="CustomShape 2"/>
          <p:cNvSpPr/>
          <p:nvPr/>
        </p:nvSpPr>
        <p:spPr>
          <a:xfrm>
            <a:off x="314640" y="1560960"/>
            <a:ext cx="11314080" cy="4060800"/>
          </a:xfrm>
          <a:prstGeom prst="rect">
            <a:avLst/>
          </a:prstGeom>
          <a:noFill/>
          <a:ln>
            <a:noFill/>
          </a:ln>
        </p:spPr>
        <p:style>
          <a:lnRef idx="0"/>
          <a:fillRef idx="0"/>
          <a:effectRef idx="0"/>
          <a:fontRef idx="minor"/>
        </p:style>
        <p:txBody>
          <a:bodyPr lIns="0" rIns="0" tIns="0" bIns="0">
            <a:noAutofit/>
          </a:bodyPr>
          <a:p>
            <a:pPr marL="285840" indent="-284760">
              <a:lnSpc>
                <a:spcPct val="90000"/>
              </a:lnSpc>
              <a:spcBef>
                <a:spcPts val="1001"/>
              </a:spcBef>
              <a:spcAft>
                <a:spcPts val="60"/>
              </a:spcAft>
              <a:buClr>
                <a:srgbClr val="00454d"/>
              </a:buClr>
              <a:buFont typeface="Arial"/>
              <a:buChar char="•"/>
            </a:pPr>
            <a:r>
              <a:rPr b="0" lang="en-US" sz="1800" spc="-1" strike="noStrike">
                <a:solidFill>
                  <a:srgbClr val="00454d"/>
                </a:solidFill>
                <a:latin typeface="Roboto"/>
                <a:ea typeface="Roboto"/>
              </a:rPr>
              <a:t>Moderator vessels consist of four pieces</a:t>
            </a:r>
            <a:endParaRPr b="0" lang="en-US" sz="1800" spc="-1" strike="noStrike">
              <a:latin typeface="Arial"/>
            </a:endParaRPr>
          </a:p>
          <a:p>
            <a:pPr marL="285840" indent="-284760">
              <a:lnSpc>
                <a:spcPct val="90000"/>
              </a:lnSpc>
              <a:spcBef>
                <a:spcPts val="1001"/>
              </a:spcBef>
              <a:spcAft>
                <a:spcPts val="60"/>
              </a:spcAft>
              <a:buClr>
                <a:srgbClr val="00454d"/>
              </a:buClr>
              <a:buFont typeface="Arial"/>
              <a:buChar char="•"/>
            </a:pPr>
            <a:r>
              <a:rPr b="0" lang="en-US" sz="1800" spc="-1" strike="noStrike">
                <a:solidFill>
                  <a:srgbClr val="00454d"/>
                </a:solidFill>
                <a:latin typeface="Roboto"/>
                <a:ea typeface="Roboto"/>
              </a:rPr>
              <a:t>Aluminum fabrications, except for gadolinium inside </a:t>
            </a:r>
            <a:br/>
            <a:r>
              <a:rPr b="0" lang="en-US" sz="1800" spc="-1" strike="noStrike">
                <a:solidFill>
                  <a:srgbClr val="00454d"/>
                </a:solidFill>
                <a:latin typeface="Roboto"/>
                <a:ea typeface="Roboto"/>
              </a:rPr>
              <a:t>the poison plate </a:t>
            </a:r>
            <a:endParaRPr b="0" lang="en-US" sz="1800" spc="-1" strike="noStrike">
              <a:latin typeface="Arial"/>
            </a:endParaRPr>
          </a:p>
          <a:p>
            <a:pPr marL="285840" indent="-284760">
              <a:lnSpc>
                <a:spcPct val="90000"/>
              </a:lnSpc>
              <a:spcBef>
                <a:spcPts val="1001"/>
              </a:spcBef>
              <a:spcAft>
                <a:spcPts val="60"/>
              </a:spcAft>
              <a:buClr>
                <a:srgbClr val="00454d"/>
              </a:buClr>
              <a:buFont typeface="Arial"/>
              <a:buChar char="•"/>
            </a:pPr>
            <a:r>
              <a:rPr b="0" lang="en-US" sz="1800" spc="-1" strike="noStrike">
                <a:solidFill>
                  <a:srgbClr val="00454d"/>
                </a:solidFill>
                <a:latin typeface="Roboto"/>
                <a:ea typeface="Roboto"/>
              </a:rPr>
              <a:t>Vessel is electron beam welded to reduce distortion </a:t>
            </a:r>
            <a:endParaRPr b="0" lang="en-US" sz="1800" spc="-1" strike="noStrike">
              <a:latin typeface="Arial"/>
            </a:endParaRPr>
          </a:p>
        </p:txBody>
      </p:sp>
      <p:pic>
        <p:nvPicPr>
          <p:cNvPr id="249" name="Picture 4_1" descr=""/>
          <p:cNvPicPr/>
          <p:nvPr/>
        </p:nvPicPr>
        <p:blipFill>
          <a:blip r:embed="rId1"/>
          <a:stretch/>
        </p:blipFill>
        <p:spPr>
          <a:xfrm>
            <a:off x="7423560" y="852480"/>
            <a:ext cx="4602240" cy="2343600"/>
          </a:xfrm>
          <a:prstGeom prst="rect">
            <a:avLst/>
          </a:prstGeom>
          <a:ln>
            <a:noFill/>
          </a:ln>
        </p:spPr>
      </p:pic>
      <p:pic>
        <p:nvPicPr>
          <p:cNvPr id="250" name="Picture 5_1" descr=""/>
          <p:cNvPicPr/>
          <p:nvPr/>
        </p:nvPicPr>
        <p:blipFill>
          <a:blip r:embed="rId2"/>
          <a:stretch/>
        </p:blipFill>
        <p:spPr>
          <a:xfrm>
            <a:off x="411120" y="2804760"/>
            <a:ext cx="3370680" cy="3161160"/>
          </a:xfrm>
          <a:prstGeom prst="rect">
            <a:avLst/>
          </a:prstGeom>
          <a:ln>
            <a:noFill/>
          </a:ln>
        </p:spPr>
      </p:pic>
      <p:sp>
        <p:nvSpPr>
          <p:cNvPr id="251" name="CustomShape 3"/>
          <p:cNvSpPr/>
          <p:nvPr/>
        </p:nvSpPr>
        <p:spPr>
          <a:xfrm>
            <a:off x="3782880" y="3553200"/>
            <a:ext cx="1551960" cy="33624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en-US" sz="1800" spc="-1" strike="noStrike">
                <a:solidFill>
                  <a:srgbClr val="00454d"/>
                </a:solidFill>
                <a:latin typeface="Roboto"/>
                <a:ea typeface="DejaVu Sans"/>
              </a:rPr>
              <a:t>Poison plate</a:t>
            </a:r>
            <a:endParaRPr b="0" lang="en-US" sz="1800" spc="-1" strike="noStrike">
              <a:latin typeface="Arial"/>
            </a:endParaRPr>
          </a:p>
        </p:txBody>
      </p:sp>
      <p:sp>
        <p:nvSpPr>
          <p:cNvPr id="252" name="CustomShape 4"/>
          <p:cNvSpPr/>
          <p:nvPr/>
        </p:nvSpPr>
        <p:spPr>
          <a:xfrm>
            <a:off x="3879000" y="4113000"/>
            <a:ext cx="1713600" cy="33624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en-US" sz="1800" spc="-1" strike="noStrike">
                <a:solidFill>
                  <a:srgbClr val="00454d"/>
                </a:solidFill>
                <a:latin typeface="Roboto"/>
                <a:ea typeface="DejaVu Sans"/>
              </a:rPr>
              <a:t>Vessel halves</a:t>
            </a:r>
            <a:endParaRPr b="0" lang="en-US" sz="1800" spc="-1" strike="noStrike">
              <a:latin typeface="Arial"/>
            </a:endParaRPr>
          </a:p>
        </p:txBody>
      </p:sp>
      <p:sp>
        <p:nvSpPr>
          <p:cNvPr id="253" name="CustomShape 5"/>
          <p:cNvSpPr/>
          <p:nvPr/>
        </p:nvSpPr>
        <p:spPr>
          <a:xfrm>
            <a:off x="3879000" y="5232960"/>
            <a:ext cx="1713600" cy="33624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en-US" sz="1800" spc="-1" strike="noStrike">
                <a:solidFill>
                  <a:srgbClr val="00454d"/>
                </a:solidFill>
                <a:latin typeface="Roboto"/>
                <a:ea typeface="DejaVu Sans"/>
              </a:rPr>
              <a:t>Shim</a:t>
            </a:r>
            <a:endParaRPr b="0" lang="en-US" sz="1800" spc="-1" strike="noStrike">
              <a:latin typeface="Arial"/>
            </a:endParaRPr>
          </a:p>
        </p:txBody>
      </p:sp>
      <p:sp>
        <p:nvSpPr>
          <p:cNvPr id="254" name="Line 6"/>
          <p:cNvSpPr/>
          <p:nvPr/>
        </p:nvSpPr>
        <p:spPr>
          <a:xfrm flipH="1">
            <a:off x="2431440" y="4235400"/>
            <a:ext cx="1306080" cy="558720"/>
          </a:xfrm>
          <a:prstGeom prst="line">
            <a:avLst/>
          </a:prstGeom>
          <a:ln w="6480">
            <a:solidFill>
              <a:srgbClr val="30342e"/>
            </a:solidFill>
            <a:miter/>
            <a:tailEnd len="med" type="triangle" w="med"/>
          </a:ln>
        </p:spPr>
        <p:style>
          <a:lnRef idx="0"/>
          <a:fillRef idx="0"/>
          <a:effectRef idx="0"/>
          <a:fontRef idx="minor"/>
        </p:style>
      </p:sp>
      <p:pic>
        <p:nvPicPr>
          <p:cNvPr id="255" name="Picture 7_1" descr=""/>
          <p:cNvPicPr/>
          <p:nvPr/>
        </p:nvPicPr>
        <p:blipFill>
          <a:blip r:embed="rId3"/>
          <a:stretch/>
        </p:blipFill>
        <p:spPr>
          <a:xfrm>
            <a:off x="6780240" y="3315600"/>
            <a:ext cx="2575800" cy="33332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314640" y="188640"/>
            <a:ext cx="11491200" cy="885240"/>
          </a:xfrm>
          <a:prstGeom prst="rect">
            <a:avLst/>
          </a:prstGeom>
          <a:noFill/>
          <a:ln>
            <a:noFill/>
          </a:ln>
        </p:spPr>
        <p:style>
          <a:lnRef idx="0"/>
          <a:fillRef idx="0"/>
          <a:effectRef idx="0"/>
          <a:fontRef idx="minor"/>
        </p:style>
        <p:txBody>
          <a:bodyPr lIns="0" rIns="0" tIns="0" bIns="0">
            <a:noAutofit/>
          </a:bodyPr>
          <a:p>
            <a:pPr>
              <a:lnSpc>
                <a:spcPct val="85000"/>
              </a:lnSpc>
            </a:pPr>
            <a:r>
              <a:rPr b="0" lang="en-US" sz="2800" spc="-1" strike="noStrike">
                <a:solidFill>
                  <a:srgbClr val="1e7640"/>
                </a:solidFill>
                <a:latin typeface="Arial Black"/>
                <a:ea typeface="DejaVu Sans"/>
              </a:rPr>
              <a:t>Effects due to </a:t>
            </a:r>
            <a:r>
              <a:rPr b="0" lang="en-US" sz="2800" spc="-1" strike="noStrike">
                <a:solidFill>
                  <a:srgbClr val="1e7640"/>
                </a:solidFill>
                <a:latin typeface="Arial Black"/>
                <a:ea typeface="DejaVu Sans"/>
              </a:rPr>
              <a:t>distortion of the Gd </a:t>
            </a:r>
            <a:r>
              <a:rPr b="0" lang="en-US" sz="2800" spc="-1" strike="noStrike">
                <a:solidFill>
                  <a:srgbClr val="1e7640"/>
                </a:solidFill>
                <a:latin typeface="Arial Black"/>
                <a:ea typeface="DejaVu Sans"/>
              </a:rPr>
              <a:t>poison plate in the </a:t>
            </a:r>
            <a:r>
              <a:rPr b="0" lang="en-US" sz="2800" spc="-1" strike="noStrike">
                <a:solidFill>
                  <a:srgbClr val="1e7640"/>
                </a:solidFill>
                <a:latin typeface="Arial Black"/>
                <a:ea typeface="DejaVu Sans"/>
              </a:rPr>
              <a:t>decoupled hydrogen </a:t>
            </a:r>
            <a:r>
              <a:rPr b="0" lang="en-US" sz="2800" spc="-1" strike="noStrike">
                <a:solidFill>
                  <a:srgbClr val="1e7640"/>
                </a:solidFill>
                <a:latin typeface="Arial Black"/>
                <a:ea typeface="DejaVu Sans"/>
              </a:rPr>
              <a:t>moderator for IRP-2 </a:t>
            </a:r>
            <a:endParaRPr b="0" lang="en-US" sz="2800" spc="-1" strike="noStrike">
              <a:latin typeface="Arial"/>
            </a:endParaRPr>
          </a:p>
        </p:txBody>
      </p:sp>
      <p:grpSp>
        <p:nvGrpSpPr>
          <p:cNvPr id="257" name="Group 2"/>
          <p:cNvGrpSpPr/>
          <p:nvPr/>
        </p:nvGrpSpPr>
        <p:grpSpPr>
          <a:xfrm>
            <a:off x="1318680" y="1467360"/>
            <a:ext cx="10288440" cy="3927600"/>
            <a:chOff x="1318680" y="1467360"/>
            <a:chExt cx="10288440" cy="3927600"/>
          </a:xfrm>
        </p:grpSpPr>
        <p:sp>
          <p:nvSpPr>
            <p:cNvPr id="258" name="CustomShape 3"/>
            <p:cNvSpPr/>
            <p:nvPr/>
          </p:nvSpPr>
          <p:spPr>
            <a:xfrm>
              <a:off x="1573920" y="1958040"/>
              <a:ext cx="9673560" cy="2774520"/>
            </a:xfrm>
            <a:prstGeom prst="rect">
              <a:avLst/>
            </a:prstGeom>
            <a:noFill/>
            <a:ln>
              <a:noFill/>
            </a:ln>
          </p:spPr>
          <p:style>
            <a:lnRef idx="0"/>
            <a:fillRef idx="0"/>
            <a:effectRef idx="0"/>
            <a:fontRef idx="minor"/>
          </p:style>
        </p:sp>
        <p:pic>
          <p:nvPicPr>
            <p:cNvPr id="259" name="Picture 3_1" descr=""/>
            <p:cNvPicPr/>
            <p:nvPr/>
          </p:nvPicPr>
          <p:blipFill>
            <a:blip r:embed="rId1"/>
            <a:stretch/>
          </p:blipFill>
          <p:spPr>
            <a:xfrm>
              <a:off x="6717240" y="1467360"/>
              <a:ext cx="3595320" cy="3927600"/>
            </a:xfrm>
            <a:prstGeom prst="rect">
              <a:avLst/>
            </a:prstGeom>
            <a:ln>
              <a:noFill/>
            </a:ln>
          </p:spPr>
        </p:pic>
        <p:pic>
          <p:nvPicPr>
            <p:cNvPr id="260" name="Picture 4_2" descr=""/>
            <p:cNvPicPr/>
            <p:nvPr/>
          </p:nvPicPr>
          <p:blipFill>
            <a:blip r:embed="rId2"/>
            <a:stretch/>
          </p:blipFill>
          <p:spPr>
            <a:xfrm>
              <a:off x="1970280" y="1560960"/>
              <a:ext cx="3360600" cy="3756240"/>
            </a:xfrm>
            <a:prstGeom prst="rect">
              <a:avLst/>
            </a:prstGeom>
            <a:ln>
              <a:noFill/>
            </a:ln>
          </p:spPr>
        </p:pic>
        <p:sp>
          <p:nvSpPr>
            <p:cNvPr id="261" name="CustomShape 4"/>
            <p:cNvSpPr/>
            <p:nvPr/>
          </p:nvSpPr>
          <p:spPr>
            <a:xfrm>
              <a:off x="7926480" y="3769560"/>
              <a:ext cx="1293840" cy="47340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1" lang="en-US" sz="2800" spc="-1" strike="noStrike">
                  <a:solidFill>
                    <a:srgbClr val="ffffff"/>
                  </a:solidFill>
                  <a:latin typeface="Roboto"/>
                  <a:ea typeface="DejaVu Sans"/>
                </a:rPr>
                <a:t>Bulged</a:t>
              </a:r>
              <a:endParaRPr b="0" lang="en-US" sz="2800" spc="-1" strike="noStrike">
                <a:latin typeface="Arial"/>
              </a:endParaRPr>
            </a:p>
          </p:txBody>
        </p:sp>
        <p:sp>
          <p:nvSpPr>
            <p:cNvPr id="262" name="CustomShape 5"/>
            <p:cNvSpPr/>
            <p:nvPr/>
          </p:nvSpPr>
          <p:spPr>
            <a:xfrm>
              <a:off x="1318680" y="3103200"/>
              <a:ext cx="1415520" cy="47340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1" lang="en-US" sz="2800" spc="-1" strike="noStrike">
                  <a:solidFill>
                    <a:srgbClr val="00454d"/>
                  </a:solidFill>
                  <a:latin typeface="Roboto"/>
                  <a:ea typeface="DejaVu Sans"/>
                </a:rPr>
                <a:t>BLs 1-3</a:t>
              </a:r>
              <a:endParaRPr b="0" lang="en-US" sz="2800" spc="-1" strike="noStrike">
                <a:latin typeface="Arial"/>
              </a:endParaRPr>
            </a:p>
          </p:txBody>
        </p:sp>
        <p:sp>
          <p:nvSpPr>
            <p:cNvPr id="263" name="CustomShape 6"/>
            <p:cNvSpPr/>
            <p:nvPr/>
          </p:nvSpPr>
          <p:spPr>
            <a:xfrm>
              <a:off x="4317120" y="3138120"/>
              <a:ext cx="1824120" cy="47340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1" lang="en-US" sz="2800" spc="-1" strike="noStrike">
                  <a:solidFill>
                    <a:srgbClr val="00454d"/>
                  </a:solidFill>
                  <a:latin typeface="Roboto"/>
                  <a:ea typeface="DejaVu Sans"/>
                </a:rPr>
                <a:t>BLs 10-12</a:t>
              </a:r>
              <a:endParaRPr b="0" lang="en-US" sz="2800" spc="-1" strike="noStrike">
                <a:latin typeface="Arial"/>
              </a:endParaRPr>
            </a:p>
          </p:txBody>
        </p:sp>
        <p:sp>
          <p:nvSpPr>
            <p:cNvPr id="264" name="CustomShape 7"/>
            <p:cNvSpPr/>
            <p:nvPr/>
          </p:nvSpPr>
          <p:spPr>
            <a:xfrm>
              <a:off x="8323200" y="3233880"/>
              <a:ext cx="451080" cy="353520"/>
            </a:xfrm>
            <a:prstGeom prst="ellipse">
              <a:avLst/>
            </a:prstGeom>
            <a:solidFill>
              <a:srgbClr val="d9d9d9">
                <a:alpha val="19000"/>
              </a:srgbClr>
            </a:solidFill>
            <a:ln w="38160">
              <a:solidFill>
                <a:srgbClr val="dbdcdb"/>
              </a:solidFill>
              <a:miter/>
            </a:ln>
            <a:effectLst>
              <a:outerShdw dir="5400000" dist="19080">
                <a:srgbClr val="000000">
                  <a:alpha val="63000"/>
                </a:srgbClr>
              </a:outerShdw>
            </a:effectLst>
          </p:spPr>
          <p:style>
            <a:lnRef idx="0"/>
            <a:fillRef idx="0"/>
            <a:effectRef idx="0"/>
            <a:fontRef idx="minor"/>
          </p:style>
        </p:sp>
        <p:sp>
          <p:nvSpPr>
            <p:cNvPr id="265" name="CustomShape 8"/>
            <p:cNvSpPr/>
            <p:nvPr/>
          </p:nvSpPr>
          <p:spPr>
            <a:xfrm flipV="1">
              <a:off x="8748720" y="3440880"/>
              <a:ext cx="703080" cy="75240"/>
            </a:xfrm>
            <a:custGeom>
              <a:avLst/>
              <a:gdLst/>
              <a:ahLst/>
              <a:rect l="l" t="t" r="r" b="b"/>
              <a:pathLst>
                <a:path w="21600" h="21600">
                  <a:moveTo>
                    <a:pt x="0" y="0"/>
                  </a:moveTo>
                  <a:lnTo>
                    <a:pt x="21600" y="21600"/>
                  </a:lnTo>
                </a:path>
              </a:pathLst>
            </a:custGeom>
            <a:noFill/>
            <a:ln w="28440">
              <a:solidFill>
                <a:srgbClr val="00454d"/>
              </a:solidFill>
              <a:miter/>
              <a:tailEnd len="lg" type="stealth" w="lg"/>
            </a:ln>
          </p:spPr>
          <p:style>
            <a:lnRef idx="0"/>
            <a:fillRef idx="0"/>
            <a:effectRef idx="0"/>
            <a:fontRef idx="minor"/>
          </p:style>
        </p:sp>
        <p:pic>
          <p:nvPicPr>
            <p:cNvPr id="266" name="Picture 10_1" descr=""/>
            <p:cNvPicPr/>
            <p:nvPr/>
          </p:nvPicPr>
          <p:blipFill>
            <a:blip r:embed="rId3"/>
            <a:stretch/>
          </p:blipFill>
          <p:spPr>
            <a:xfrm>
              <a:off x="9461520" y="2512080"/>
              <a:ext cx="2145600" cy="1778760"/>
            </a:xfrm>
            <a:prstGeom prst="rect">
              <a:avLst/>
            </a:prstGeom>
            <a:ln>
              <a:noFill/>
            </a:ln>
          </p:spPr>
        </p:pic>
        <p:sp>
          <p:nvSpPr>
            <p:cNvPr id="267" name="CustomShape 9"/>
            <p:cNvSpPr/>
            <p:nvPr/>
          </p:nvSpPr>
          <p:spPr>
            <a:xfrm>
              <a:off x="9941760" y="3213000"/>
              <a:ext cx="961560" cy="33624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1" lang="en-US" sz="1800" spc="-1" strike="noStrike">
                  <a:solidFill>
                    <a:srgbClr val="ffffff"/>
                  </a:solidFill>
                  <a:latin typeface="Roboto"/>
                  <a:ea typeface="DejaVu Sans"/>
                </a:rPr>
                <a:t>4.2 mm</a:t>
              </a:r>
              <a:endParaRPr b="0" lang="en-US" sz="1800" spc="-1" strike="noStrike">
                <a:latin typeface="Arial"/>
              </a:endParaRPr>
            </a:p>
          </p:txBody>
        </p:sp>
      </p:grpSp>
      <p:sp>
        <p:nvSpPr>
          <p:cNvPr id="268" name="CustomShape 10"/>
          <p:cNvSpPr/>
          <p:nvPr/>
        </p:nvSpPr>
        <p:spPr>
          <a:xfrm>
            <a:off x="2869920" y="5728680"/>
            <a:ext cx="645696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tabLst>
                <a:tab algn="l" pos="408240"/>
              </a:tabLst>
            </a:pPr>
            <a:r>
              <a:rPr b="0" lang="en-US" sz="1800" spc="-1" strike="noStrike">
                <a:solidFill>
                  <a:srgbClr val="00454d"/>
                </a:solidFill>
                <a:latin typeface="Roboto"/>
                <a:ea typeface="DejaVu Sans"/>
              </a:rPr>
              <a:t>Plate buckled toward POWGEN for IRP-2; flipped for IRP-3</a:t>
            </a:r>
            <a:endParaRPr b="0" lang="en-US" sz="1800" spc="-1" strike="noStrike">
              <a:latin typeface="Arial"/>
            </a:endParaRPr>
          </a:p>
          <a:p>
            <a:pPr algn="ctr">
              <a:lnSpc>
                <a:spcPct val="100000"/>
              </a:lnSpc>
              <a:tabLst>
                <a:tab algn="l" pos="408240"/>
              </a:tabLst>
            </a:pPr>
            <a:r>
              <a:rPr b="0" lang="en-US" sz="1800" spc="-1" strike="noStrike">
                <a:solidFill>
                  <a:srgbClr val="00454d"/>
                </a:solidFill>
                <a:latin typeface="Roboto"/>
                <a:ea typeface="DejaVu Sans"/>
              </a:rPr>
              <a:t>-25% for “thin” side, +35% for “thick” side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6F5DE5-FF42-42F2-9962-F83010572F4E}">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3.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2326</TotalTime>
  <Application>LibreOffice/6.4.7.2$Linux_X86_64 LibreOffice_project/40$Build-2</Application>
  <Words>9</Words>
  <Paragraphs>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2024-03-30T19:29:09Z</dcterms:created>
  <dc:creator/>
  <dc:description/>
  <dc:language>en-US</dc:language>
  <cp:lastModifiedBy/>
  <dcterms:modified xsi:type="dcterms:W3CDTF">2026-04-14T17:34:19Z</dcterms:modified>
  <cp:revision>171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0x0101003975B17BC858B94FAA5409F11FF9B884</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2</vt:i4>
  </property>
</Properties>
</file>