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498" r:id="rId5"/>
    <p:sldId id="506" r:id="rId6"/>
    <p:sldId id="497" r:id="rId7"/>
    <p:sldId id="499" r:id="rId8"/>
    <p:sldId id="501" r:id="rId9"/>
    <p:sldId id="507" r:id="rId10"/>
    <p:sldId id="508" r:id="rId11"/>
    <p:sldId id="504" r:id="rId12"/>
    <p:sldId id="512" r:id="rId13"/>
    <p:sldId id="513" r:id="rId14"/>
    <p:sldId id="515" r:id="rId15"/>
    <p:sldId id="509" r:id="rId16"/>
    <p:sldId id="510" r:id="rId17"/>
    <p:sldId id="511" r:id="rId18"/>
    <p:sldId id="268" r:id="rId19"/>
  </p:sldIdLst>
  <p:sldSz cx="12192000" cy="6858000"/>
  <p:notesSz cx="6797675"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ED8"/>
    <a:srgbClr val="699AD5"/>
    <a:srgbClr val="70A1D9"/>
    <a:srgbClr val="6A9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80884" autoAdjust="0"/>
  </p:normalViewPr>
  <p:slideViewPr>
    <p:cSldViewPr snapToGrid="0">
      <p:cViewPr varScale="1">
        <p:scale>
          <a:sx n="79" d="100"/>
          <a:sy n="79" d="100"/>
        </p:scale>
        <p:origin x="58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B8CF7-C149-40E8-970B-CF9D31D26B19}" type="doc">
      <dgm:prSet loTypeId="urn:microsoft.com/office/officeart/2005/8/layout/chevron1" loCatId="process" qsTypeId="urn:microsoft.com/office/officeart/2005/8/quickstyle/simple1" qsCatId="simple" csTypeId="urn:microsoft.com/office/officeart/2005/8/colors/accent1_2" csCatId="accent1" phldr="1"/>
      <dgm:spPr/>
    </dgm:pt>
    <dgm:pt modelId="{7BA0DB14-9584-43BF-8074-CC78B9D1626B}">
      <dgm:prSet phldrT="[文本]" custT="1"/>
      <dgm:spPr/>
      <dgm:t>
        <a:bodyPr/>
        <a:lstStyle/>
        <a:p>
          <a:r>
            <a:rPr 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rPr>
            <a:t>Sample positioning</a:t>
          </a:r>
          <a:endParaRPr lang="zh-CN" alt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gm:t>
    </dgm:pt>
    <dgm:pt modelId="{379DA9F9-6D0C-4C01-BAA0-135C7DA978A4}" type="parTrans" cxnId="{3BE1E6D8-8D3A-4506-96E2-8E23BEC47DF8}">
      <dgm:prSet/>
      <dgm:spPr/>
      <dgm:t>
        <a:bodyPr/>
        <a:lstStyle/>
        <a:p>
          <a:endParaRPr lang="zh-CN" altLang="en-US" sz="1200" b="1"/>
        </a:p>
      </dgm:t>
    </dgm:pt>
    <dgm:pt modelId="{65629F49-618C-4190-BD86-DDF56651C94B}" type="sibTrans" cxnId="{3BE1E6D8-8D3A-4506-96E2-8E23BEC47DF8}">
      <dgm:prSet/>
      <dgm:spPr/>
      <dgm:t>
        <a:bodyPr/>
        <a:lstStyle/>
        <a:p>
          <a:endParaRPr lang="zh-CN" altLang="en-US" sz="1200" b="1"/>
        </a:p>
      </dgm:t>
    </dgm:pt>
    <dgm:pt modelId="{8B361574-0344-4C66-AB42-50740B73F4CF}">
      <dgm:prSet phldrT="[文本]" custT="1"/>
      <dgm:spPr/>
      <dgm:t>
        <a:bodyPr/>
        <a:lstStyle/>
        <a:p>
          <a:pPr marL="0" lvl="0" indent="0" algn="ctr" defTabSz="800100">
            <a:lnSpc>
              <a:spcPct val="90000"/>
            </a:lnSpc>
            <a:spcBef>
              <a:spcPct val="0"/>
            </a:spcBef>
            <a:spcAft>
              <a:spcPct val="35000"/>
            </a:spcAft>
            <a:buNone/>
          </a:pPr>
          <a:r>
            <a:rPr 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Configuration</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gm:t>
    </dgm:pt>
    <dgm:pt modelId="{3F250399-9444-43B3-A3A8-9E03F44C72FE}" type="parTrans" cxnId="{146B27EC-4853-429D-9798-FF5CA3883A12}">
      <dgm:prSet/>
      <dgm:spPr/>
      <dgm:t>
        <a:bodyPr/>
        <a:lstStyle/>
        <a:p>
          <a:endParaRPr lang="zh-CN" altLang="en-US" sz="1200" b="1"/>
        </a:p>
      </dgm:t>
    </dgm:pt>
    <dgm:pt modelId="{193ED3F3-DC21-462D-96A9-D366499ECB8A}" type="sibTrans" cxnId="{146B27EC-4853-429D-9798-FF5CA3883A12}">
      <dgm:prSet/>
      <dgm:spPr/>
      <dgm:t>
        <a:bodyPr/>
        <a:lstStyle/>
        <a:p>
          <a:endParaRPr lang="zh-CN" altLang="en-US" sz="1200" b="1"/>
        </a:p>
      </dgm:t>
    </dgm:pt>
    <dgm:pt modelId="{6F7ED383-E7DB-4FFB-B160-45C883DFF7D3}">
      <dgm:prSet phldrT="[文本]" custT="1"/>
      <dgm:spPr/>
      <dgm:t>
        <a:bodyPr/>
        <a:lstStyle/>
        <a:p>
          <a:pPr marL="0" lvl="0" indent="0" algn="ctr" defTabSz="800100">
            <a:lnSpc>
              <a:spcPct val="90000"/>
            </a:lnSpc>
            <a:spcBef>
              <a:spcPct val="0"/>
            </a:spcBef>
            <a:spcAft>
              <a:spcPct val="35000"/>
            </a:spcAft>
            <a:buNone/>
          </a:pPr>
          <a:r>
            <a:rPr lang="en-US" altLang="zh-CN"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Direct beam</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gm:t>
    </dgm:pt>
    <dgm:pt modelId="{3EE2B272-7A34-4542-94AC-8174A7A4F696}" type="parTrans" cxnId="{249364CA-947A-4898-9236-2B9DEDAD71E1}">
      <dgm:prSet/>
      <dgm:spPr/>
      <dgm:t>
        <a:bodyPr/>
        <a:lstStyle/>
        <a:p>
          <a:endParaRPr lang="zh-CN" altLang="en-US" sz="1200" b="1"/>
        </a:p>
      </dgm:t>
    </dgm:pt>
    <dgm:pt modelId="{FFBAF3C9-C8D0-41C9-A78F-38004391050E}" type="sibTrans" cxnId="{249364CA-947A-4898-9236-2B9DEDAD71E1}">
      <dgm:prSet/>
      <dgm:spPr/>
      <dgm:t>
        <a:bodyPr/>
        <a:lstStyle/>
        <a:p>
          <a:endParaRPr lang="zh-CN" altLang="en-US" sz="1200" b="1"/>
        </a:p>
      </dgm:t>
    </dgm:pt>
    <dgm:pt modelId="{3726555F-E58B-41E1-9ABB-6F48145D455A}">
      <dgm:prSet phldrT="[文本]" custT="1"/>
      <dgm:spPr/>
      <dgm:t>
        <a:bodyPr/>
        <a:lstStyle/>
        <a:p>
          <a:r>
            <a:rPr lang="en-US" altLang="zh-CN" sz="1800" b="1" dirty="0">
              <a:solidFill>
                <a:schemeClr val="bg1"/>
              </a:solidFill>
              <a:latin typeface="Arial" panose="020B0604020202020204" pitchFamily="34" charset="0"/>
              <a:cs typeface="Arial" panose="020B0604020202020204" pitchFamily="34" charset="0"/>
            </a:rPr>
            <a:t>Reflected beam</a:t>
          </a:r>
          <a:endParaRPr lang="zh-CN" altLang="en-US" sz="18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dgm:t>
    </dgm:pt>
    <dgm:pt modelId="{B78DABDD-926E-438C-A690-AAA4C83BCC65}" type="parTrans" cxnId="{E0F99BD8-CA7A-4081-8905-6D4FDDC2C5E0}">
      <dgm:prSet/>
      <dgm:spPr/>
      <dgm:t>
        <a:bodyPr/>
        <a:lstStyle/>
        <a:p>
          <a:endParaRPr lang="zh-CN" altLang="en-US" sz="1200" b="1"/>
        </a:p>
      </dgm:t>
    </dgm:pt>
    <dgm:pt modelId="{DD83A767-CEB9-4E1E-8257-C53788E0720D}" type="sibTrans" cxnId="{E0F99BD8-CA7A-4081-8905-6D4FDDC2C5E0}">
      <dgm:prSet/>
      <dgm:spPr/>
      <dgm:t>
        <a:bodyPr/>
        <a:lstStyle/>
        <a:p>
          <a:endParaRPr lang="zh-CN" altLang="en-US" sz="1200" b="1"/>
        </a:p>
      </dgm:t>
    </dgm:pt>
    <dgm:pt modelId="{4C09417C-954E-4309-97CF-14DEDC43F327}">
      <dgm:prSet phldrT="[文本]" custT="1"/>
      <dgm:spPr/>
      <dgm:t>
        <a:bodyPr/>
        <a:lstStyle/>
        <a:p>
          <a:pPr marL="0" lvl="0" indent="0" algn="ctr" defTabSz="800100">
            <a:lnSpc>
              <a:spcPct val="90000"/>
            </a:lnSpc>
            <a:spcBef>
              <a:spcPct val="0"/>
            </a:spcBef>
            <a:spcAft>
              <a:spcPct val="35000"/>
            </a:spcAft>
            <a:buNone/>
          </a:pPr>
          <a:r>
            <a:rPr 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Data analysis</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gm:t>
    </dgm:pt>
    <dgm:pt modelId="{13371DA2-C8B6-4DB5-AA80-8C0B14F3513A}" type="parTrans" cxnId="{07AC5884-A1A8-48AB-AD8A-D68F9614C6EF}">
      <dgm:prSet/>
      <dgm:spPr/>
      <dgm:t>
        <a:bodyPr/>
        <a:lstStyle/>
        <a:p>
          <a:endParaRPr lang="zh-CN" altLang="en-US" sz="1200" b="1"/>
        </a:p>
      </dgm:t>
    </dgm:pt>
    <dgm:pt modelId="{B05BCD79-7B66-44FF-98A3-D312B64EEDBC}" type="sibTrans" cxnId="{07AC5884-A1A8-48AB-AD8A-D68F9614C6EF}">
      <dgm:prSet/>
      <dgm:spPr/>
      <dgm:t>
        <a:bodyPr/>
        <a:lstStyle/>
        <a:p>
          <a:endParaRPr lang="zh-CN" altLang="en-US" sz="1200" b="1"/>
        </a:p>
      </dgm:t>
    </dgm:pt>
    <dgm:pt modelId="{BC57C0CF-520D-47C1-A55C-3667A8BBFBC9}">
      <dgm:prSet phldrT="[文本]" custT="1"/>
      <dgm:spPr/>
      <dgm:t>
        <a:bodyPr/>
        <a:lstStyle/>
        <a:p>
          <a:pPr marL="0" lvl="0" indent="0" algn="ctr" defTabSz="800100">
            <a:lnSpc>
              <a:spcPct val="90000"/>
            </a:lnSpc>
            <a:spcBef>
              <a:spcPct val="0"/>
            </a:spcBef>
            <a:spcAft>
              <a:spcPct val="35000"/>
            </a:spcAft>
            <a:buNone/>
          </a:pPr>
          <a:r>
            <a:rPr 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Output results</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gm:t>
    </dgm:pt>
    <dgm:pt modelId="{94ABDC79-1D57-4F09-B575-EFE602C8A78F}" type="parTrans" cxnId="{A1087527-8A30-4AA9-96F0-CCD472A68372}">
      <dgm:prSet/>
      <dgm:spPr/>
      <dgm:t>
        <a:bodyPr/>
        <a:lstStyle/>
        <a:p>
          <a:endParaRPr lang="zh-CN" altLang="en-US" sz="1200" b="1"/>
        </a:p>
      </dgm:t>
    </dgm:pt>
    <dgm:pt modelId="{98102251-060D-424F-A03E-39AAE1451CC7}" type="sibTrans" cxnId="{A1087527-8A30-4AA9-96F0-CCD472A68372}">
      <dgm:prSet/>
      <dgm:spPr/>
      <dgm:t>
        <a:bodyPr/>
        <a:lstStyle/>
        <a:p>
          <a:endParaRPr lang="zh-CN" altLang="en-US" sz="1200" b="1"/>
        </a:p>
      </dgm:t>
    </dgm:pt>
    <dgm:pt modelId="{2446033E-6AA0-461A-8BFA-584B7863B1A8}">
      <dgm:prSet phldrT="[文本]" custT="1"/>
      <dgm:spPr/>
      <dgm:t>
        <a:bodyPr/>
        <a:lstStyle/>
        <a:p>
          <a:pPr marL="0" lvl="0" indent="0" algn="ctr" defTabSz="800100">
            <a:lnSpc>
              <a:spcPct val="90000"/>
            </a:lnSpc>
            <a:spcBef>
              <a:spcPct val="0"/>
            </a:spcBef>
            <a:spcAft>
              <a:spcPct val="35000"/>
            </a:spcAft>
            <a:buNone/>
          </a:pPr>
          <a:r>
            <a:rPr 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rPr>
            <a:t>Calibration</a:t>
          </a:r>
          <a:endParaRPr lang="zh-CN" alt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gm:t>
    </dgm:pt>
    <dgm:pt modelId="{3B25695B-4CFF-4991-B34F-7CB85D78AA75}" type="parTrans" cxnId="{D281A79B-D95E-4C77-A968-CEF09BCE1025}">
      <dgm:prSet/>
      <dgm:spPr/>
      <dgm:t>
        <a:bodyPr/>
        <a:lstStyle/>
        <a:p>
          <a:endParaRPr lang="zh-CN" altLang="en-US"/>
        </a:p>
      </dgm:t>
    </dgm:pt>
    <dgm:pt modelId="{D8F87DDA-9895-48C5-B704-9C205F90B340}" type="sibTrans" cxnId="{D281A79B-D95E-4C77-A968-CEF09BCE1025}">
      <dgm:prSet/>
      <dgm:spPr/>
      <dgm:t>
        <a:bodyPr/>
        <a:lstStyle/>
        <a:p>
          <a:endParaRPr lang="zh-CN" altLang="en-US"/>
        </a:p>
      </dgm:t>
    </dgm:pt>
    <dgm:pt modelId="{15CDE9CF-06AB-412B-B671-F3ECC93A8B96}" type="pres">
      <dgm:prSet presAssocID="{986B8CF7-C149-40E8-970B-CF9D31D26B19}" presName="Name0" presStyleCnt="0">
        <dgm:presLayoutVars>
          <dgm:dir/>
          <dgm:animLvl val="lvl"/>
          <dgm:resizeHandles val="exact"/>
        </dgm:presLayoutVars>
      </dgm:prSet>
      <dgm:spPr/>
    </dgm:pt>
    <dgm:pt modelId="{1393AF13-387A-4D4F-A514-36C06C99CB08}" type="pres">
      <dgm:prSet presAssocID="{2446033E-6AA0-461A-8BFA-584B7863B1A8}" presName="parTxOnly" presStyleLbl="node1" presStyleIdx="0" presStyleCnt="7" custScaleX="98297">
        <dgm:presLayoutVars>
          <dgm:chMax val="0"/>
          <dgm:chPref val="0"/>
          <dgm:bulletEnabled val="1"/>
        </dgm:presLayoutVars>
      </dgm:prSet>
      <dgm:spPr/>
    </dgm:pt>
    <dgm:pt modelId="{D41C346F-E233-4D20-A2BE-95EED008EEDF}" type="pres">
      <dgm:prSet presAssocID="{D8F87DDA-9895-48C5-B704-9C205F90B340}" presName="parTxOnlySpace" presStyleCnt="0"/>
      <dgm:spPr/>
    </dgm:pt>
    <dgm:pt modelId="{6E97AF9B-EE72-4E69-8843-3A10F0F11923}" type="pres">
      <dgm:prSet presAssocID="{7BA0DB14-9584-43BF-8074-CC78B9D1626B}" presName="parTxOnly" presStyleLbl="node1" presStyleIdx="1" presStyleCnt="7">
        <dgm:presLayoutVars>
          <dgm:chMax val="0"/>
          <dgm:chPref val="0"/>
          <dgm:bulletEnabled val="1"/>
        </dgm:presLayoutVars>
      </dgm:prSet>
      <dgm:spPr/>
    </dgm:pt>
    <dgm:pt modelId="{4D73450A-DA59-4EA8-9713-B667AC6528BE}" type="pres">
      <dgm:prSet presAssocID="{65629F49-618C-4190-BD86-DDF56651C94B}" presName="parTxOnlySpace" presStyleCnt="0"/>
      <dgm:spPr/>
    </dgm:pt>
    <dgm:pt modelId="{F6CAB366-8661-411F-A0F1-C77E72BC19FC}" type="pres">
      <dgm:prSet presAssocID="{8B361574-0344-4C66-AB42-50740B73F4CF}" presName="parTxOnly" presStyleLbl="node1" presStyleIdx="2" presStyleCnt="7" custScaleX="125538">
        <dgm:presLayoutVars>
          <dgm:chMax val="0"/>
          <dgm:chPref val="0"/>
          <dgm:bulletEnabled val="1"/>
        </dgm:presLayoutVars>
      </dgm:prSet>
      <dgm:spPr/>
    </dgm:pt>
    <dgm:pt modelId="{31DA6B65-5B0F-4C22-8F37-484BC268C710}" type="pres">
      <dgm:prSet presAssocID="{193ED3F3-DC21-462D-96A9-D366499ECB8A}" presName="parTxOnlySpace" presStyleCnt="0"/>
      <dgm:spPr/>
    </dgm:pt>
    <dgm:pt modelId="{9403951C-2B12-4FAE-9D92-611DE164C044}" type="pres">
      <dgm:prSet presAssocID="{6F7ED383-E7DB-4FFB-B160-45C883DFF7D3}" presName="parTxOnly" presStyleLbl="node1" presStyleIdx="3" presStyleCnt="7">
        <dgm:presLayoutVars>
          <dgm:chMax val="0"/>
          <dgm:chPref val="0"/>
          <dgm:bulletEnabled val="1"/>
        </dgm:presLayoutVars>
      </dgm:prSet>
      <dgm:spPr/>
    </dgm:pt>
    <dgm:pt modelId="{B45BE1E4-F410-4C16-A506-ABF1CB101277}" type="pres">
      <dgm:prSet presAssocID="{FFBAF3C9-C8D0-41C9-A78F-38004391050E}" presName="parTxOnlySpace" presStyleCnt="0"/>
      <dgm:spPr/>
    </dgm:pt>
    <dgm:pt modelId="{55C8586A-00C6-49CA-B524-E999D0C54110}" type="pres">
      <dgm:prSet presAssocID="{3726555F-E58B-41E1-9ABB-6F48145D455A}" presName="parTxOnly" presStyleLbl="node1" presStyleIdx="4" presStyleCnt="7" custScaleX="112423">
        <dgm:presLayoutVars>
          <dgm:chMax val="0"/>
          <dgm:chPref val="0"/>
          <dgm:bulletEnabled val="1"/>
        </dgm:presLayoutVars>
      </dgm:prSet>
      <dgm:spPr/>
    </dgm:pt>
    <dgm:pt modelId="{C33D2BB4-AFD2-48CA-878B-FEC0A3A0BA59}" type="pres">
      <dgm:prSet presAssocID="{DD83A767-CEB9-4E1E-8257-C53788E0720D}" presName="parTxOnlySpace" presStyleCnt="0"/>
      <dgm:spPr/>
    </dgm:pt>
    <dgm:pt modelId="{3B957C78-6DBD-4804-ADC2-4E1B07B7E5A2}" type="pres">
      <dgm:prSet presAssocID="{4C09417C-954E-4309-97CF-14DEDC43F327}" presName="parTxOnly" presStyleLbl="node1" presStyleIdx="5" presStyleCnt="7">
        <dgm:presLayoutVars>
          <dgm:chMax val="0"/>
          <dgm:chPref val="0"/>
          <dgm:bulletEnabled val="1"/>
        </dgm:presLayoutVars>
      </dgm:prSet>
      <dgm:spPr/>
    </dgm:pt>
    <dgm:pt modelId="{6C343FA2-EF8A-4FE4-813E-158B76C9595D}" type="pres">
      <dgm:prSet presAssocID="{B05BCD79-7B66-44FF-98A3-D312B64EEDBC}" presName="parTxOnlySpace" presStyleCnt="0"/>
      <dgm:spPr/>
    </dgm:pt>
    <dgm:pt modelId="{8F1DC2EF-2F77-47E3-9FE1-1EFBC08CBD64}" type="pres">
      <dgm:prSet presAssocID="{BC57C0CF-520D-47C1-A55C-3667A8BBFBC9}" presName="parTxOnly" presStyleLbl="node1" presStyleIdx="6" presStyleCnt="7">
        <dgm:presLayoutVars>
          <dgm:chMax val="0"/>
          <dgm:chPref val="0"/>
          <dgm:bulletEnabled val="1"/>
        </dgm:presLayoutVars>
      </dgm:prSet>
      <dgm:spPr/>
    </dgm:pt>
  </dgm:ptLst>
  <dgm:cxnLst>
    <dgm:cxn modelId="{CB316509-B9E5-404D-B647-8067EF20FB6F}" type="presOf" srcId="{3726555F-E58B-41E1-9ABB-6F48145D455A}" destId="{55C8586A-00C6-49CA-B524-E999D0C54110}" srcOrd="0" destOrd="0" presId="urn:microsoft.com/office/officeart/2005/8/layout/chevron1"/>
    <dgm:cxn modelId="{B3977517-50FA-427C-B116-0BDB18587C88}" type="presOf" srcId="{2446033E-6AA0-461A-8BFA-584B7863B1A8}" destId="{1393AF13-387A-4D4F-A514-36C06C99CB08}" srcOrd="0" destOrd="0" presId="urn:microsoft.com/office/officeart/2005/8/layout/chevron1"/>
    <dgm:cxn modelId="{A1087527-8A30-4AA9-96F0-CCD472A68372}" srcId="{986B8CF7-C149-40E8-970B-CF9D31D26B19}" destId="{BC57C0CF-520D-47C1-A55C-3667A8BBFBC9}" srcOrd="6" destOrd="0" parTransId="{94ABDC79-1D57-4F09-B575-EFE602C8A78F}" sibTransId="{98102251-060D-424F-A03E-39AAE1451CC7}"/>
    <dgm:cxn modelId="{B264BF32-F40D-44CE-BC63-346591029A3A}" type="presOf" srcId="{7BA0DB14-9584-43BF-8074-CC78B9D1626B}" destId="{6E97AF9B-EE72-4E69-8843-3A10F0F11923}" srcOrd="0" destOrd="0" presId="urn:microsoft.com/office/officeart/2005/8/layout/chevron1"/>
    <dgm:cxn modelId="{7335264A-501C-4A59-93F7-751AFB77FBF3}" type="presOf" srcId="{4C09417C-954E-4309-97CF-14DEDC43F327}" destId="{3B957C78-6DBD-4804-ADC2-4E1B07B7E5A2}" srcOrd="0" destOrd="0" presId="urn:microsoft.com/office/officeart/2005/8/layout/chevron1"/>
    <dgm:cxn modelId="{422D5D6A-03E0-4EA1-A229-7A7940ABCCA1}" type="presOf" srcId="{BC57C0CF-520D-47C1-A55C-3667A8BBFBC9}" destId="{8F1DC2EF-2F77-47E3-9FE1-1EFBC08CBD64}" srcOrd="0" destOrd="0" presId="urn:microsoft.com/office/officeart/2005/8/layout/chevron1"/>
    <dgm:cxn modelId="{DA532C4C-0370-4A82-961A-0674CA48675F}" type="presOf" srcId="{6F7ED383-E7DB-4FFB-B160-45C883DFF7D3}" destId="{9403951C-2B12-4FAE-9D92-611DE164C044}" srcOrd="0" destOrd="0" presId="urn:microsoft.com/office/officeart/2005/8/layout/chevron1"/>
    <dgm:cxn modelId="{07AC5884-A1A8-48AB-AD8A-D68F9614C6EF}" srcId="{986B8CF7-C149-40E8-970B-CF9D31D26B19}" destId="{4C09417C-954E-4309-97CF-14DEDC43F327}" srcOrd="5" destOrd="0" parTransId="{13371DA2-C8B6-4DB5-AA80-8C0B14F3513A}" sibTransId="{B05BCD79-7B66-44FF-98A3-D312B64EEDBC}"/>
    <dgm:cxn modelId="{D281A79B-D95E-4C77-A968-CEF09BCE1025}" srcId="{986B8CF7-C149-40E8-970B-CF9D31D26B19}" destId="{2446033E-6AA0-461A-8BFA-584B7863B1A8}" srcOrd="0" destOrd="0" parTransId="{3B25695B-4CFF-4991-B34F-7CB85D78AA75}" sibTransId="{D8F87DDA-9895-48C5-B704-9C205F90B340}"/>
    <dgm:cxn modelId="{189006C4-7A4C-421B-967D-9F806E396CA5}" type="presOf" srcId="{986B8CF7-C149-40E8-970B-CF9D31D26B19}" destId="{15CDE9CF-06AB-412B-B671-F3ECC93A8B96}" srcOrd="0" destOrd="0" presId="urn:microsoft.com/office/officeart/2005/8/layout/chevron1"/>
    <dgm:cxn modelId="{249364CA-947A-4898-9236-2B9DEDAD71E1}" srcId="{986B8CF7-C149-40E8-970B-CF9D31D26B19}" destId="{6F7ED383-E7DB-4FFB-B160-45C883DFF7D3}" srcOrd="3" destOrd="0" parTransId="{3EE2B272-7A34-4542-94AC-8174A7A4F696}" sibTransId="{FFBAF3C9-C8D0-41C9-A78F-38004391050E}"/>
    <dgm:cxn modelId="{E0F99BD8-CA7A-4081-8905-6D4FDDC2C5E0}" srcId="{986B8CF7-C149-40E8-970B-CF9D31D26B19}" destId="{3726555F-E58B-41E1-9ABB-6F48145D455A}" srcOrd="4" destOrd="0" parTransId="{B78DABDD-926E-438C-A690-AAA4C83BCC65}" sibTransId="{DD83A767-CEB9-4E1E-8257-C53788E0720D}"/>
    <dgm:cxn modelId="{3BE1E6D8-8D3A-4506-96E2-8E23BEC47DF8}" srcId="{986B8CF7-C149-40E8-970B-CF9D31D26B19}" destId="{7BA0DB14-9584-43BF-8074-CC78B9D1626B}" srcOrd="1" destOrd="0" parTransId="{379DA9F9-6D0C-4C01-BAA0-135C7DA978A4}" sibTransId="{65629F49-618C-4190-BD86-DDF56651C94B}"/>
    <dgm:cxn modelId="{146B27EC-4853-429D-9798-FF5CA3883A12}" srcId="{986B8CF7-C149-40E8-970B-CF9D31D26B19}" destId="{8B361574-0344-4C66-AB42-50740B73F4CF}" srcOrd="2" destOrd="0" parTransId="{3F250399-9444-43B3-A3A8-9E03F44C72FE}" sibTransId="{193ED3F3-DC21-462D-96A9-D366499ECB8A}"/>
    <dgm:cxn modelId="{B3D832F9-C9E4-4D5B-9EF9-CB52BE16B4B0}" type="presOf" srcId="{8B361574-0344-4C66-AB42-50740B73F4CF}" destId="{F6CAB366-8661-411F-A0F1-C77E72BC19FC}" srcOrd="0" destOrd="0" presId="urn:microsoft.com/office/officeart/2005/8/layout/chevron1"/>
    <dgm:cxn modelId="{2FCF92B4-24C1-4644-B7C3-182EA3DB487F}" type="presParOf" srcId="{15CDE9CF-06AB-412B-B671-F3ECC93A8B96}" destId="{1393AF13-387A-4D4F-A514-36C06C99CB08}" srcOrd="0" destOrd="0" presId="urn:microsoft.com/office/officeart/2005/8/layout/chevron1"/>
    <dgm:cxn modelId="{9BC661F1-BA83-46D9-8802-DBB0DB812945}" type="presParOf" srcId="{15CDE9CF-06AB-412B-B671-F3ECC93A8B96}" destId="{D41C346F-E233-4D20-A2BE-95EED008EEDF}" srcOrd="1" destOrd="0" presId="urn:microsoft.com/office/officeart/2005/8/layout/chevron1"/>
    <dgm:cxn modelId="{D44825BA-4EB0-4B62-BFCD-C4985A4BC133}" type="presParOf" srcId="{15CDE9CF-06AB-412B-B671-F3ECC93A8B96}" destId="{6E97AF9B-EE72-4E69-8843-3A10F0F11923}" srcOrd="2" destOrd="0" presId="urn:microsoft.com/office/officeart/2005/8/layout/chevron1"/>
    <dgm:cxn modelId="{2C3BDA15-9664-4F13-995B-12D2A93C45AA}" type="presParOf" srcId="{15CDE9CF-06AB-412B-B671-F3ECC93A8B96}" destId="{4D73450A-DA59-4EA8-9713-B667AC6528BE}" srcOrd="3" destOrd="0" presId="urn:microsoft.com/office/officeart/2005/8/layout/chevron1"/>
    <dgm:cxn modelId="{AE667624-E4BB-4868-B59C-FBE82F813D92}" type="presParOf" srcId="{15CDE9CF-06AB-412B-B671-F3ECC93A8B96}" destId="{F6CAB366-8661-411F-A0F1-C77E72BC19FC}" srcOrd="4" destOrd="0" presId="urn:microsoft.com/office/officeart/2005/8/layout/chevron1"/>
    <dgm:cxn modelId="{A96D35F7-2B47-499C-958F-372C13605397}" type="presParOf" srcId="{15CDE9CF-06AB-412B-B671-F3ECC93A8B96}" destId="{31DA6B65-5B0F-4C22-8F37-484BC268C710}" srcOrd="5" destOrd="0" presId="urn:microsoft.com/office/officeart/2005/8/layout/chevron1"/>
    <dgm:cxn modelId="{11016761-9618-4DCF-B41D-4D25C7FE7440}" type="presParOf" srcId="{15CDE9CF-06AB-412B-B671-F3ECC93A8B96}" destId="{9403951C-2B12-4FAE-9D92-611DE164C044}" srcOrd="6" destOrd="0" presId="urn:microsoft.com/office/officeart/2005/8/layout/chevron1"/>
    <dgm:cxn modelId="{562BBA1D-B10C-403D-9053-75E8B833FFFC}" type="presParOf" srcId="{15CDE9CF-06AB-412B-B671-F3ECC93A8B96}" destId="{B45BE1E4-F410-4C16-A506-ABF1CB101277}" srcOrd="7" destOrd="0" presId="urn:microsoft.com/office/officeart/2005/8/layout/chevron1"/>
    <dgm:cxn modelId="{2A11AB1A-8269-4866-BAB0-673D9FBBF520}" type="presParOf" srcId="{15CDE9CF-06AB-412B-B671-F3ECC93A8B96}" destId="{55C8586A-00C6-49CA-B524-E999D0C54110}" srcOrd="8" destOrd="0" presId="urn:microsoft.com/office/officeart/2005/8/layout/chevron1"/>
    <dgm:cxn modelId="{0A756CAB-24D2-4690-A8BB-412BAB085FCD}" type="presParOf" srcId="{15CDE9CF-06AB-412B-B671-F3ECC93A8B96}" destId="{C33D2BB4-AFD2-48CA-878B-FEC0A3A0BA59}" srcOrd="9" destOrd="0" presId="urn:microsoft.com/office/officeart/2005/8/layout/chevron1"/>
    <dgm:cxn modelId="{F23D0B64-716B-4745-B870-FFD08BBF60D1}" type="presParOf" srcId="{15CDE9CF-06AB-412B-B671-F3ECC93A8B96}" destId="{3B957C78-6DBD-4804-ADC2-4E1B07B7E5A2}" srcOrd="10" destOrd="0" presId="urn:microsoft.com/office/officeart/2005/8/layout/chevron1"/>
    <dgm:cxn modelId="{79C32CA8-216A-48DE-A26B-845D795D5E92}" type="presParOf" srcId="{15CDE9CF-06AB-412B-B671-F3ECC93A8B96}" destId="{6C343FA2-EF8A-4FE4-813E-158B76C9595D}" srcOrd="11" destOrd="0" presId="urn:microsoft.com/office/officeart/2005/8/layout/chevron1"/>
    <dgm:cxn modelId="{E902FDAD-9335-45B4-86C1-C86821AA6C8D}" type="presParOf" srcId="{15CDE9CF-06AB-412B-B671-F3ECC93A8B96}" destId="{8F1DC2EF-2F77-47E3-9FE1-1EFBC08CBD64}"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3AF13-387A-4D4F-A514-36C06C99CB08}">
      <dsp:nvSpPr>
        <dsp:cNvPr id="0" name=""/>
        <dsp:cNvSpPr/>
      </dsp:nvSpPr>
      <dsp:spPr>
        <a:xfrm>
          <a:off x="6879" y="0"/>
          <a:ext cx="1763704" cy="575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None/>
          </a:pPr>
          <a:r>
            <a:rPr 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rPr>
            <a:t>Calibration</a:t>
          </a:r>
          <a:endParaRPr lang="zh-CN" alt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sp:txBody>
      <dsp:txXfrm>
        <a:off x="294848" y="0"/>
        <a:ext cx="1187766" cy="575938"/>
      </dsp:txXfrm>
    </dsp:sp>
    <dsp:sp modelId="{6E97AF9B-EE72-4E69-8843-3A10F0F11923}">
      <dsp:nvSpPr>
        <dsp:cNvPr id="0" name=""/>
        <dsp:cNvSpPr/>
      </dsp:nvSpPr>
      <dsp:spPr>
        <a:xfrm>
          <a:off x="1591157" y="0"/>
          <a:ext cx="1794260" cy="575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rPr>
            <a:t>Sample positioning</a:t>
          </a:r>
          <a:endParaRPr lang="zh-CN" altLang="en-US" sz="16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sp:txBody>
      <dsp:txXfrm>
        <a:off x="1879126" y="0"/>
        <a:ext cx="1218322" cy="575938"/>
      </dsp:txXfrm>
    </dsp:sp>
    <dsp:sp modelId="{F6CAB366-8661-411F-A0F1-C77E72BC19FC}">
      <dsp:nvSpPr>
        <dsp:cNvPr id="0" name=""/>
        <dsp:cNvSpPr/>
      </dsp:nvSpPr>
      <dsp:spPr>
        <a:xfrm>
          <a:off x="3205992" y="0"/>
          <a:ext cx="2252479" cy="575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Configuration</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sp:txBody>
      <dsp:txXfrm>
        <a:off x="3493961" y="0"/>
        <a:ext cx="1676541" cy="575938"/>
      </dsp:txXfrm>
    </dsp:sp>
    <dsp:sp modelId="{9403951C-2B12-4FAE-9D92-611DE164C044}">
      <dsp:nvSpPr>
        <dsp:cNvPr id="0" name=""/>
        <dsp:cNvSpPr/>
      </dsp:nvSpPr>
      <dsp:spPr>
        <a:xfrm>
          <a:off x="5279045" y="0"/>
          <a:ext cx="1794260" cy="575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Direct beam</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sp:txBody>
      <dsp:txXfrm>
        <a:off x="5567014" y="0"/>
        <a:ext cx="1218322" cy="575938"/>
      </dsp:txXfrm>
    </dsp:sp>
    <dsp:sp modelId="{55C8586A-00C6-49CA-B524-E999D0C54110}">
      <dsp:nvSpPr>
        <dsp:cNvPr id="0" name=""/>
        <dsp:cNvSpPr/>
      </dsp:nvSpPr>
      <dsp:spPr>
        <a:xfrm>
          <a:off x="6893879" y="0"/>
          <a:ext cx="2017161" cy="575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bg1"/>
              </a:solidFill>
              <a:latin typeface="Arial" panose="020B0604020202020204" pitchFamily="34" charset="0"/>
              <a:cs typeface="Arial" panose="020B0604020202020204" pitchFamily="34" charset="0"/>
            </a:rPr>
            <a:t>Reflected beam</a:t>
          </a:r>
          <a:endParaRPr lang="zh-CN" altLang="en-US" sz="1800" b="1" kern="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dsp:txBody>
      <dsp:txXfrm>
        <a:off x="7181848" y="0"/>
        <a:ext cx="1441223" cy="575938"/>
      </dsp:txXfrm>
    </dsp:sp>
    <dsp:sp modelId="{3B957C78-6DBD-4804-ADC2-4E1B07B7E5A2}">
      <dsp:nvSpPr>
        <dsp:cNvPr id="0" name=""/>
        <dsp:cNvSpPr/>
      </dsp:nvSpPr>
      <dsp:spPr>
        <a:xfrm>
          <a:off x="8731615" y="0"/>
          <a:ext cx="1794260" cy="575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Data analysis</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sp:txBody>
      <dsp:txXfrm>
        <a:off x="9019584" y="0"/>
        <a:ext cx="1218322" cy="575938"/>
      </dsp:txXfrm>
    </dsp:sp>
    <dsp:sp modelId="{8F1DC2EF-2F77-47E3-9FE1-1EFBC08CBD64}">
      <dsp:nvSpPr>
        <dsp:cNvPr id="0" name=""/>
        <dsp:cNvSpPr/>
      </dsp:nvSpPr>
      <dsp:spPr>
        <a:xfrm>
          <a:off x="10346450" y="0"/>
          <a:ext cx="1794260" cy="575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rPr>
            <a:t>Output results</a:t>
          </a:r>
          <a:endParaRPr lang="zh-CN" altLang="en-US" sz="1800" b="1" kern="1200" dirty="0">
            <a:solidFill>
              <a:prstClr val="white"/>
            </a:solidFill>
            <a:latin typeface="Arial" panose="020B0604020202020204" pitchFamily="34" charset="0"/>
            <a:ea typeface="等线" panose="02010600030101010101" pitchFamily="2" charset="-122"/>
            <a:cs typeface="Arial" panose="020B0604020202020204" pitchFamily="34" charset="0"/>
          </a:endParaRPr>
        </a:p>
      </dsp:txBody>
      <dsp:txXfrm>
        <a:off x="10634419" y="0"/>
        <a:ext cx="1218322" cy="5759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3E74F116-D3A6-408B-9CAE-011C04734575}" type="datetimeFigureOut">
              <a:rPr lang="zh-CN" altLang="en-US" smtClean="0"/>
              <a:t>2026/4/14</a:t>
            </a:fld>
            <a:endParaRPr lang="zh-CN" altLang="en-US"/>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03B45897-74F6-43E1-985D-8B09E8AA663B}" type="slidenum">
              <a:rPr lang="zh-CN" altLang="en-US" smtClean="0"/>
              <a:t>‹#›</a:t>
            </a:fld>
            <a:endParaRPr lang="zh-CN" altLang="en-US"/>
          </a:p>
        </p:txBody>
      </p:sp>
    </p:spTree>
    <p:extLst>
      <p:ext uri="{BB962C8B-B14F-4D97-AF65-F5344CB8AC3E}">
        <p14:creationId xmlns:p14="http://schemas.microsoft.com/office/powerpoint/2010/main" val="381276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Good morning, everyone. My name is XX from the Institute of High Energy Physics, Today, I'm honored to present our work on the "Design and Commissioning of the Reflectivity Measurement Terminal of NTDS."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a:t>
            </a:fld>
            <a:endParaRPr lang="zh-CN" altLang="en-US"/>
          </a:p>
        </p:txBody>
      </p:sp>
    </p:spTree>
    <p:extLst>
      <p:ext uri="{BB962C8B-B14F-4D97-AF65-F5344CB8AC3E}">
        <p14:creationId xmlns:p14="http://schemas.microsoft.com/office/powerpoint/2010/main" val="240674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page </a:t>
            </a:r>
            <a:r>
              <a:rPr lang="en-US" altLang="zh-CN" sz="1200" b="1" i="0" kern="1200" dirty="0">
                <a:solidFill>
                  <a:schemeClr val="tx1"/>
                </a:solidFill>
                <a:effectLst/>
                <a:latin typeface="+mn-lt"/>
                <a:ea typeface="+mn-ea"/>
                <a:cs typeface="+mn-cs"/>
              </a:rPr>
              <a:t>shows our reflectivity measurement procedure. </a:t>
            </a:r>
          </a:p>
          <a:p>
            <a:r>
              <a:rPr lang="en-US" altLang="zh-CN" sz="1200" b="1" i="0" kern="1200" dirty="0">
                <a:solidFill>
                  <a:schemeClr val="tx1"/>
                </a:solidFill>
                <a:effectLst/>
                <a:latin typeface="+mn-lt"/>
                <a:ea typeface="+mn-ea"/>
                <a:cs typeface="+mn-cs"/>
              </a:rPr>
              <a:t>To get accurate results, we must </a:t>
            </a:r>
            <a:r>
              <a:rPr lang="en-US" altLang="zh-CN" dirty="0"/>
              <a:t>address</a:t>
            </a:r>
            <a:r>
              <a:rPr lang="en-US" altLang="zh-CN" sz="1200" b="1" i="0" kern="1200" dirty="0">
                <a:solidFill>
                  <a:schemeClr val="tx1"/>
                </a:solidFill>
                <a:effectLst/>
                <a:latin typeface="+mn-lt"/>
                <a:ea typeface="+mn-ea"/>
                <a:cs typeface="+mn-cs"/>
              </a:rPr>
              <a:t> three challenges: reduce stray neutrons, precisely </a:t>
            </a:r>
            <a:r>
              <a:rPr lang="en-US" altLang="zh-CN" dirty="0"/>
              <a:t>controlling the incident angle (as reflectivity is highly sensitive to alignment)</a:t>
            </a:r>
            <a:r>
              <a:rPr lang="en-US" altLang="zh-CN" sz="1200" b="1" i="0" kern="1200" dirty="0">
                <a:solidFill>
                  <a:schemeClr val="tx1"/>
                </a:solidFill>
                <a:effectLst/>
                <a:latin typeface="+mn-lt"/>
                <a:ea typeface="+mn-ea"/>
                <a:cs typeface="+mn-cs"/>
              </a:rPr>
              <a:t>, and use a reliable data processing workflow </a:t>
            </a:r>
            <a:r>
              <a:rPr lang="en-US" altLang="zh-CN" dirty="0"/>
              <a:t>to extract meaningful results from raw data</a:t>
            </a:r>
            <a:r>
              <a:rPr lang="en-US" altLang="zh-CN" sz="1200" b="1" i="0" kern="1200" dirty="0">
                <a:solidFill>
                  <a:schemeClr val="tx1"/>
                </a:solidFill>
                <a:effectLst/>
                <a:latin typeface="+mn-lt"/>
                <a:ea typeface="+mn-ea"/>
                <a:cs typeface="+mn-cs"/>
              </a:rPr>
              <a:t>. </a:t>
            </a:r>
            <a:r>
              <a:rPr lang="en-US" altLang="zh-CN" dirty="0"/>
              <a:t>These are critical for reliable supermirror characterization.</a:t>
            </a:r>
          </a:p>
          <a:p>
            <a:endParaRPr lang="en-US" altLang="zh-CN" dirty="0"/>
          </a:p>
          <a:p>
            <a:r>
              <a:rPr lang="en-US" altLang="zh-CN" dirty="0"/>
              <a:t>A major difference exists between reactor and spallation neutron sources for reflectivity measurements.</a:t>
            </a:r>
            <a:endParaRPr lang="en-US" altLang="zh-CN" sz="1200" b="0" kern="1200" dirty="0">
              <a:solidFill>
                <a:schemeClr val="tx1"/>
              </a:solidFill>
              <a:effectLst/>
              <a:latin typeface="+mn-lt"/>
              <a:ea typeface="+mn-ea"/>
              <a:cs typeface="+mn-cs"/>
            </a:endParaRPr>
          </a:p>
          <a:p>
            <a:r>
              <a:rPr lang="en-US" altLang="zh-CN" dirty="0"/>
              <a:t>Reactor sources use a fixed wavelength and vary the incident angle. spallation source employs time-of-flight technique: the mirror is fixed, and wavelength is varied to obtain the full reflectivity curve. only 1–2 angles need to be measured.</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10</a:t>
            </a:fld>
            <a:endParaRPr lang="zh-CN" altLang="en-US"/>
          </a:p>
        </p:txBody>
      </p:sp>
    </p:spTree>
    <p:extLst>
      <p:ext uri="{BB962C8B-B14F-4D97-AF65-F5344CB8AC3E}">
        <p14:creationId xmlns:p14="http://schemas.microsoft.com/office/powerpoint/2010/main" val="422708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To validate our system, we first tested a standard sample—a single nickel film . We used wavelengths from 1 to 6.4 Angstroms Our results show excellent agreement with established methods. The total reflection critical Q-value was measured at 0.0207 per Angstrom., the film thickness measured by our neutron testing shows a deviation of less than 5 percent from X-ray results. This validates both our instrument and our data analysis procedures.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11</a:t>
            </a:fld>
            <a:endParaRPr lang="zh-CN" altLang="en-US"/>
          </a:p>
        </p:txBody>
      </p:sp>
    </p:spTree>
    <p:extLst>
      <p:ext uri="{BB962C8B-B14F-4D97-AF65-F5344CB8AC3E}">
        <p14:creationId xmlns:p14="http://schemas.microsoft.com/office/powerpoint/2010/main" val="1288369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kern="1200" dirty="0">
                <a:solidFill>
                  <a:schemeClr val="tx1"/>
                </a:solidFill>
                <a:effectLst/>
                <a:latin typeface="+mn-lt"/>
                <a:ea typeface="+mn-ea"/>
                <a:cs typeface="+mn-cs"/>
              </a:rPr>
              <a:t>Next, we tested a real supermirror sample.  Sample 1 is an m=2 supermirror provided by SWISS.   We would like to thank them for their support.</a:t>
            </a:r>
          </a:p>
          <a:p>
            <a:r>
              <a:rPr lang="en-US" altLang="zh-CN" sz="1200" b="0" kern="1200" dirty="0">
                <a:solidFill>
                  <a:schemeClr val="tx1"/>
                </a:solidFill>
                <a:effectLst/>
                <a:latin typeface="+mn-lt"/>
                <a:ea typeface="+mn-ea"/>
                <a:cs typeface="+mn-cs"/>
              </a:rPr>
              <a:t>The test condition is simple: the beam footprint is smaller than the sample. Under these conditions, we got an m-range from 0.68 to 2.52.</a:t>
            </a:r>
          </a:p>
          <a:p>
            <a:r>
              <a:rPr lang="en-US" altLang="zh-CN" sz="1200" b="0" kern="1200" dirty="0">
                <a:solidFill>
                  <a:schemeClr val="tx1"/>
                </a:solidFill>
                <a:effectLst/>
                <a:latin typeface="+mn-lt"/>
                <a:ea typeface="+mn-ea"/>
                <a:cs typeface="+mn-cs"/>
              </a:rPr>
              <a:t>We obtained a full reflectivity curve with only one angle, so no multi-angle stitching was needed. The figure on the right shows our results ,which agree well with the PSI data.</a:t>
            </a:r>
            <a:r>
              <a:rPr lang="en-US" altLang="zh-CN" dirty="0"/>
              <a:t> The differences between NTDS and PSI are </a:t>
            </a:r>
            <a:r>
              <a:rPr lang="en-US" altLang="zh-CN" sz="1200" b="1" kern="1200" dirty="0">
                <a:solidFill>
                  <a:schemeClr val="tx1"/>
                </a:solidFill>
                <a:effectLst/>
                <a:latin typeface="+mn-lt"/>
                <a:ea typeface="+mn-ea"/>
                <a:cs typeface="+mn-cs"/>
              </a:rPr>
              <a:t>all within 1%</a:t>
            </a:r>
            <a:r>
              <a:rPr lang="en-US" altLang="zh-CN" dirty="0"/>
              <a:t>,</a:t>
            </a:r>
            <a:endParaRPr lang="en-US" altLang="zh-CN" sz="1200" b="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12</a:t>
            </a:fld>
            <a:endParaRPr lang="zh-CN" altLang="en-US"/>
          </a:p>
        </p:txBody>
      </p:sp>
    </p:spTree>
    <p:extLst>
      <p:ext uri="{BB962C8B-B14F-4D97-AF65-F5344CB8AC3E}">
        <p14:creationId xmlns:p14="http://schemas.microsoft.com/office/powerpoint/2010/main" val="234891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We also tested a supermirror sample developed by CSNS, which was also measured at PSI. Two sets of parameters were used, with the first set being the same as in the previous test. The results show that the difference between the two sets of measurements is small. Compared with the PSI data, the m‑value is essentially the same, while the </a:t>
            </a:r>
            <a:r>
              <a:rPr lang="en-US" altLang="zh-CN" sz="1200" b="1" i="0" kern="1200" dirty="0" err="1">
                <a:solidFill>
                  <a:schemeClr val="tx1"/>
                </a:solidFill>
                <a:effectLst/>
                <a:latin typeface="+mn-lt"/>
                <a:ea typeface="+mn-ea"/>
                <a:cs typeface="+mn-cs"/>
              </a:rPr>
              <a:t>Rc</a:t>
            </a:r>
            <a:r>
              <a:rPr lang="en-US" altLang="zh-CN" sz="1200" b="1" i="0" kern="1200" dirty="0">
                <a:solidFill>
                  <a:schemeClr val="tx1"/>
                </a:solidFill>
                <a:effectLst/>
                <a:latin typeface="+mn-lt"/>
                <a:ea typeface="+mn-ea"/>
                <a:cs typeface="+mn-cs"/>
              </a:rPr>
              <a:t> value is 2% lower.</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13</a:t>
            </a:fld>
            <a:endParaRPr lang="zh-CN" altLang="en-US"/>
          </a:p>
        </p:txBody>
      </p:sp>
    </p:spTree>
    <p:extLst>
      <p:ext uri="{BB962C8B-B14F-4D97-AF65-F5344CB8AC3E}">
        <p14:creationId xmlns:p14="http://schemas.microsoft.com/office/powerpoint/2010/main" val="277907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tested another supermirror sample: an m=2.5 mirror from CSNS. The test conditions are listed on the left: </a:t>
            </a:r>
          </a:p>
          <a:p>
            <a:r>
              <a:rPr lang="en-US" altLang="zh-CN" dirty="0"/>
              <a:t>Again, we compared our NTDS results with PSI data.</a:t>
            </a:r>
          </a:p>
          <a:p>
            <a:r>
              <a:rPr lang="en-US" altLang="zh-CN" dirty="0"/>
              <a:t>The differences are </a:t>
            </a:r>
            <a:r>
              <a:rPr lang="en-US" altLang="zh-CN" sz="1200" b="1" kern="1200" dirty="0">
                <a:solidFill>
                  <a:schemeClr val="tx1"/>
                </a:solidFill>
                <a:effectLst/>
                <a:latin typeface="+mn-lt"/>
                <a:ea typeface="+mn-ea"/>
                <a:cs typeface="+mn-cs"/>
              </a:rPr>
              <a:t>all within 1%</a:t>
            </a:r>
            <a:r>
              <a:rPr lang="en-US" altLang="zh-CN" dirty="0"/>
              <a:t>, showing excellent agreement between the two methods.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14</a:t>
            </a:fld>
            <a:endParaRPr lang="zh-CN" altLang="en-US"/>
          </a:p>
        </p:txBody>
      </p:sp>
    </p:spTree>
    <p:extLst>
      <p:ext uri="{BB962C8B-B14F-4D97-AF65-F5344CB8AC3E}">
        <p14:creationId xmlns:p14="http://schemas.microsoft.com/office/powerpoint/2010/main" val="4017465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Then, we try m =3 sample. We used wavelengths from 1 to 6.4 Angstroms.</a:t>
            </a:r>
          </a:p>
          <a:p>
            <a:r>
              <a:rPr lang="en-US" altLang="zh-CN" sz="1200" b="0" i="0" kern="1200" dirty="0">
                <a:solidFill>
                  <a:schemeClr val="tx1"/>
                </a:solidFill>
                <a:effectLst/>
                <a:latin typeface="+mn-lt"/>
                <a:ea typeface="+mn-ea"/>
                <a:cs typeface="+mn-cs"/>
              </a:rPr>
              <a:t>let's compare our results with reference measurements from PSI. </a:t>
            </a:r>
            <a:r>
              <a:rPr lang="en-US" altLang="zh-CN" sz="1200" b="1" i="0" kern="1200" dirty="0">
                <a:solidFill>
                  <a:schemeClr val="tx1"/>
                </a:solidFill>
                <a:effectLst/>
                <a:latin typeface="+mn-lt"/>
                <a:ea typeface="+mn-ea"/>
                <a:cs typeface="+mn-cs"/>
              </a:rPr>
              <a:t>However, compared with the PSI results, the curve drops faster in the region where m is less than 3, which leads to our measured </a:t>
            </a:r>
            <a:r>
              <a:rPr lang="en-US" altLang="zh-CN" sz="1200" b="1" i="0" kern="1200" dirty="0" err="1">
                <a:solidFill>
                  <a:schemeClr val="tx1"/>
                </a:solidFill>
                <a:effectLst/>
                <a:latin typeface="+mn-lt"/>
                <a:ea typeface="+mn-ea"/>
                <a:cs typeface="+mn-cs"/>
              </a:rPr>
              <a:t>Rc</a:t>
            </a:r>
            <a:r>
              <a:rPr lang="en-US" altLang="zh-CN" sz="1200" b="1" i="0" kern="1200" dirty="0">
                <a:solidFill>
                  <a:schemeClr val="tx1"/>
                </a:solidFill>
                <a:effectLst/>
                <a:latin typeface="+mn-lt"/>
                <a:ea typeface="+mn-ea"/>
                <a:cs typeface="+mn-cs"/>
              </a:rPr>
              <a:t> being around 80%, showing a discrepancy from the PSI results. </a:t>
            </a:r>
            <a:r>
              <a:rPr lang="en-US" altLang="zh-CN" sz="1200" b="0" i="0" kern="1200" dirty="0">
                <a:solidFill>
                  <a:schemeClr val="tx1"/>
                </a:solidFill>
                <a:effectLst/>
                <a:latin typeface="+mn-lt"/>
                <a:ea typeface="+mn-ea"/>
                <a:cs typeface="+mn-cs"/>
              </a:rPr>
              <a:t>While the m-value matches very well, there was a difference in the critical reflectivity. This prompted us to investigate further and optimize our measurement conditions.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15</a:t>
            </a:fld>
            <a:endParaRPr lang="zh-CN" altLang="en-US"/>
          </a:p>
        </p:txBody>
      </p:sp>
    </p:spTree>
    <p:extLst>
      <p:ext uri="{BB962C8B-B14F-4D97-AF65-F5344CB8AC3E}">
        <p14:creationId xmlns:p14="http://schemas.microsoft.com/office/powerpoint/2010/main" val="360597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We tried other test conditions, such as narrower slits, different angles, and different wavelengths. Then we found that the results improved when testing with longer wavelengths.</a:t>
            </a:r>
            <a:r>
              <a:rPr lang="en-US" altLang="zh-CN" sz="1200" b="0" i="0" kern="1200" dirty="0">
                <a:solidFill>
                  <a:schemeClr val="tx1"/>
                </a:solidFill>
                <a:effectLst/>
                <a:latin typeface="+mn-lt"/>
                <a:ea typeface="+mn-ea"/>
                <a:cs typeface="+mn-cs"/>
              </a:rPr>
              <a:t> Such as from 2 to 7.4 Angstroms and 2.5 to 10 Angstroms. We now achieve m equals 3.08 with critical reflectivity of 88 percent, which is much closer to the PSI reference value of 90 percent. This demonstrates that proper wavelength selection is crucial for accurate supermirror characterization. </a:t>
            </a:r>
            <a:r>
              <a:rPr lang="en-US" altLang="zh-CN" sz="1200" b="1" i="0" kern="1200" dirty="0">
                <a:solidFill>
                  <a:schemeClr val="tx1"/>
                </a:solidFill>
                <a:effectLst/>
                <a:latin typeface="+mn-lt"/>
                <a:ea typeface="+mn-ea"/>
                <a:cs typeface="+mn-cs"/>
              </a:rPr>
              <a:t>But the reason needs to be found.</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16</a:t>
            </a:fld>
            <a:endParaRPr lang="zh-CN" altLang="en-US"/>
          </a:p>
        </p:txBody>
      </p:sp>
    </p:spTree>
    <p:extLst>
      <p:ext uri="{BB962C8B-B14F-4D97-AF65-F5344CB8AC3E}">
        <p14:creationId xmlns:p14="http://schemas.microsoft.com/office/powerpoint/2010/main" val="1693382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Looking ahead, we have several plans to further improve our facility. First, we will test multiple samples to build a comprehensive database. Second, we'll perform tests under various different conditions to fully characterize the instrument capabilities. Third, we'll continue exploring data analysis methods to improve accuracy. Fourth, we'll take measures to reduce neutron background even further. Finally, we'll automate processes to improve experimental efficiency and user experience.</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17</a:t>
            </a:fld>
            <a:endParaRPr lang="zh-CN" altLang="en-US"/>
          </a:p>
        </p:txBody>
      </p:sp>
    </p:spTree>
    <p:extLst>
      <p:ext uri="{BB962C8B-B14F-4D97-AF65-F5344CB8AC3E}">
        <p14:creationId xmlns:p14="http://schemas.microsoft.com/office/powerpoint/2010/main" val="425961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Thank you very much for your attention. I hope this presentation has given you a good overview of our work on the reflectivity measurement terminal at NTDS.</a:t>
            </a:r>
            <a:r>
              <a:rPr lang="en-US" altLang="zh-CN" sz="1200" b="1" i="0" kern="1200" dirty="0">
                <a:solidFill>
                  <a:schemeClr val="tx1"/>
                </a:solidFill>
                <a:effectLst/>
                <a:latin typeface="+mn-lt"/>
                <a:ea typeface="+mn-ea"/>
                <a:cs typeface="+mn-cs"/>
              </a:rPr>
              <a:t> We welcome users who need supermirror or other reflectivity tests to come and test at our facility. THANK YOU!</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18</a:t>
            </a:fld>
            <a:endParaRPr lang="zh-CN" altLang="en-US"/>
          </a:p>
        </p:txBody>
      </p:sp>
    </p:spTree>
    <p:extLst>
      <p:ext uri="{BB962C8B-B14F-4D97-AF65-F5344CB8AC3E}">
        <p14:creationId xmlns:p14="http://schemas.microsoft.com/office/powerpoint/2010/main" val="289775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this presentation, I will cover four main topics. First, I'll give you a brief introduction to NTDS. Second, I'll walk you through the design and construction of our reflectivity measurement terminal. Third, I'll share the commissioning results we've achieved so far. Finally, I'll discuss our plans for the future. </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2</a:t>
            </a:fld>
            <a:endParaRPr lang="zh-CN" altLang="en-US"/>
          </a:p>
        </p:txBody>
      </p:sp>
    </p:spTree>
    <p:extLst>
      <p:ext uri="{BB962C8B-B14F-4D97-AF65-F5344CB8AC3E}">
        <p14:creationId xmlns:p14="http://schemas.microsoft.com/office/powerpoint/2010/main" val="218292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Let me begin by introducing NTDS. </a:t>
            </a:r>
            <a:r>
              <a:rPr lang="en-US" altLang="zh-CN" sz="1200" b="1" i="0" kern="1200" dirty="0">
                <a:solidFill>
                  <a:schemeClr val="tx1"/>
                </a:solidFill>
                <a:effectLst/>
                <a:latin typeface="+mn-lt"/>
                <a:ea typeface="+mn-ea"/>
                <a:cs typeface="+mn-cs"/>
              </a:rPr>
              <a:t>Since my group leader already introduced NTDS in the previous presentation, I will not go into too much detail </a:t>
            </a:r>
            <a:r>
              <a:rPr lang="en-US" altLang="zh-CN" sz="1200" b="1" i="0" kern="1200" dirty="0" err="1">
                <a:solidFill>
                  <a:schemeClr val="tx1"/>
                </a:solidFill>
                <a:effectLst/>
                <a:latin typeface="+mn-lt"/>
                <a:ea typeface="+mn-ea"/>
                <a:cs typeface="+mn-cs"/>
              </a:rPr>
              <a:t>here.</a:t>
            </a:r>
            <a:r>
              <a:rPr lang="en-US" altLang="zh-CN" sz="1200" b="0" i="0" kern="1200" dirty="0" err="1">
                <a:solidFill>
                  <a:schemeClr val="tx1"/>
                </a:solidFill>
                <a:effectLst/>
                <a:latin typeface="+mn-lt"/>
                <a:ea typeface="+mn-ea"/>
                <a:cs typeface="+mn-cs"/>
              </a:rPr>
              <a:t>NTDS</a:t>
            </a:r>
            <a:r>
              <a:rPr lang="en-US" altLang="zh-CN" sz="1200" b="0" i="0" kern="1200" dirty="0">
                <a:solidFill>
                  <a:schemeClr val="tx1"/>
                </a:solidFill>
                <a:effectLst/>
                <a:latin typeface="+mn-lt"/>
                <a:ea typeface="+mn-ea"/>
                <a:cs typeface="+mn-cs"/>
              </a:rPr>
              <a:t> stands for Neutron Technology Development Station, which is a multifunctional test beamline at CSNS. </a:t>
            </a:r>
            <a:r>
              <a:rPr lang="en-US" altLang="zh-CN" dirty="0"/>
              <a:t>It is built to support instrument R&amp;D, neutron device testing, and new technology demonstration.</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3</a:t>
            </a:fld>
            <a:endParaRPr lang="zh-CN" altLang="en-US"/>
          </a:p>
        </p:txBody>
      </p:sp>
    </p:spTree>
    <p:extLst>
      <p:ext uri="{BB962C8B-B14F-4D97-AF65-F5344CB8AC3E}">
        <p14:creationId xmlns:p14="http://schemas.microsoft.com/office/powerpoint/2010/main" val="201279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kern="1200" dirty="0">
                <a:solidFill>
                  <a:schemeClr val="tx1"/>
                </a:solidFill>
                <a:effectLst/>
                <a:latin typeface="+mn-lt"/>
                <a:ea typeface="+mn-ea"/>
                <a:cs typeface="+mn-cs"/>
              </a:rPr>
              <a:t>This slide shows the </a:t>
            </a:r>
            <a:r>
              <a:rPr lang="en-US" altLang="zh-CN" sz="1200" b="1" kern="1200" dirty="0">
                <a:solidFill>
                  <a:schemeClr val="tx1"/>
                </a:solidFill>
                <a:effectLst/>
                <a:latin typeface="+mn-lt"/>
                <a:ea typeface="+mn-ea"/>
                <a:cs typeface="+mn-cs"/>
              </a:rPr>
              <a:t>physical layout and key design parameters</a:t>
            </a:r>
            <a:r>
              <a:rPr lang="en-US" altLang="zh-CN" sz="1200" b="0" kern="1200" dirty="0">
                <a:solidFill>
                  <a:schemeClr val="tx1"/>
                </a:solidFill>
                <a:effectLst/>
                <a:latin typeface="+mn-lt"/>
                <a:ea typeface="+mn-ea"/>
                <a:cs typeface="+mn-cs"/>
              </a:rPr>
              <a:t> of the NTDS beamline.</a:t>
            </a:r>
          </a:p>
          <a:p>
            <a:r>
              <a:rPr lang="en-US" altLang="zh-CN" sz="1200" b="0" kern="1200" dirty="0">
                <a:solidFill>
                  <a:schemeClr val="tx1"/>
                </a:solidFill>
                <a:effectLst/>
                <a:latin typeface="+mn-lt"/>
                <a:ea typeface="+mn-ea"/>
                <a:cs typeface="+mn-cs"/>
              </a:rPr>
              <a:t>NTDS is located at Beamline 8A (BL8A) of CSNS. </a:t>
            </a:r>
            <a:r>
              <a:rPr lang="en-US" altLang="zh-CN" dirty="0"/>
              <a:t>The neutron wavelength covers 1–10 Å. the maximum beam size is </a:t>
            </a:r>
            <a:r>
              <a:rPr lang="en-US" altLang="zh-CN" sz="1200" b="1" kern="1200" dirty="0">
                <a:solidFill>
                  <a:schemeClr val="tx1"/>
                </a:solidFill>
                <a:effectLst/>
                <a:latin typeface="+mn-lt"/>
                <a:ea typeface="+mn-ea"/>
                <a:cs typeface="+mn-cs"/>
              </a:rPr>
              <a:t>25 mm × 50 mm</a:t>
            </a:r>
            <a:r>
              <a:rPr lang="en-US" altLang="zh-CN" dirty="0"/>
              <a:t>, and the neutron intensity reaches approximately </a:t>
            </a:r>
            <a:r>
              <a:rPr lang="en-US" altLang="zh-CN" sz="1200" b="1" kern="1200" dirty="0">
                <a:solidFill>
                  <a:schemeClr val="tx1"/>
                </a:solidFill>
                <a:effectLst/>
                <a:latin typeface="+mn-lt"/>
                <a:ea typeface="+mn-ea"/>
                <a:cs typeface="+mn-cs"/>
              </a:rPr>
              <a:t>1.2×10⁷ n/s/cm²</a:t>
            </a:r>
            <a:r>
              <a:rPr lang="en-US" altLang="zh-CN" dirty="0"/>
              <a:t> at 500 kW.</a:t>
            </a:r>
          </a:p>
          <a:p>
            <a:r>
              <a:rPr lang="en-US" altLang="zh-CN" sz="1200" b="0" i="0" kern="1200" dirty="0">
                <a:solidFill>
                  <a:schemeClr val="tx1"/>
                </a:solidFill>
                <a:effectLst/>
                <a:latin typeface="+mn-lt"/>
                <a:ea typeface="+mn-ea"/>
                <a:cs typeface="+mn-cs"/>
              </a:rPr>
              <a:t>The facility features three terminals: Terminal 1 for single crystal orientation, Terminal 2—which is our focus today—for neutron reflectivity measurement, and Terminal 3 for general device testing.</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4</a:t>
            </a:fld>
            <a:endParaRPr lang="zh-CN" altLang="en-US"/>
          </a:p>
        </p:txBody>
      </p:sp>
    </p:spTree>
    <p:extLst>
      <p:ext uri="{BB962C8B-B14F-4D97-AF65-F5344CB8AC3E}">
        <p14:creationId xmlns:p14="http://schemas.microsoft.com/office/powerpoint/2010/main" val="224884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Now let's move to the second part of my presentation—the design and construction of the reflectivity measurement terminal. </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5</a:t>
            </a:fld>
            <a:endParaRPr lang="zh-CN" altLang="en-US"/>
          </a:p>
        </p:txBody>
      </p:sp>
    </p:spTree>
    <p:extLst>
      <p:ext uri="{BB962C8B-B14F-4D97-AF65-F5344CB8AC3E}">
        <p14:creationId xmlns:p14="http://schemas.microsoft.com/office/powerpoint/2010/main" val="68180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Reflectance Measurement System is specifically designed as a dedicated platform for testing neutron guide supermirrors—a critical component in neutron scattering instruments. Looking at the </a:t>
            </a:r>
            <a:r>
              <a:rPr lang="en-US" altLang="zh-CN" sz="1200" b="0" i="0" kern="1200" dirty="0" err="1">
                <a:solidFill>
                  <a:schemeClr val="tx1"/>
                </a:solidFill>
                <a:effectLst/>
                <a:latin typeface="+mn-lt"/>
                <a:ea typeface="+mn-ea"/>
                <a:cs typeface="+mn-cs"/>
              </a:rPr>
              <a:t>picher</a:t>
            </a:r>
            <a:r>
              <a:rPr lang="en-US" altLang="zh-CN" sz="1200" b="0" i="0" kern="1200" dirty="0">
                <a:solidFill>
                  <a:schemeClr val="tx1"/>
                </a:solidFill>
                <a:effectLst/>
                <a:latin typeface="+mn-lt"/>
                <a:ea typeface="+mn-ea"/>
                <a:cs typeface="+mn-cs"/>
              </a:rPr>
              <a:t>, the neutron beam travels from left to right through the system. It passes through slits S1 and S3, then reaches the sample position. The reflected neutrons are captured by the helium-3 detector mounted on a reflection arm. the Q range covers 0.005 to 0.22, corresponding to m-values from 0.2 to 10. At the sample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position, we achieve a neutron flux of about 10 to the power of 6 neutrons per second per square centimeter at 180 kilowatts.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6</a:t>
            </a:fld>
            <a:endParaRPr lang="zh-CN" altLang="en-US"/>
          </a:p>
        </p:txBody>
      </p:sp>
    </p:spTree>
    <p:extLst>
      <p:ext uri="{BB962C8B-B14F-4D97-AF65-F5344CB8AC3E}">
        <p14:creationId xmlns:p14="http://schemas.microsoft.com/office/powerpoint/2010/main" val="171179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detail the main components of the reflectivity measurement terminal. First, a monitor is used for beam monitoring. Second, there are two slit systems that allow precise adjustment of the beam size from 0.01 to 60 mm in both width and height. </a:t>
            </a:r>
          </a:p>
          <a:p>
            <a:r>
              <a:rPr lang="en-US" altLang="zh-CN" dirty="0"/>
              <a:t>The sample stage is a 5‑axis motion platform comprising three translational axes and two rotational axes, enabling precise sample positioning. </a:t>
            </a:r>
          </a:p>
          <a:p>
            <a:endParaRPr lang="en-US" altLang="zh-CN" dirty="0"/>
          </a:p>
          <a:p>
            <a:r>
              <a:rPr lang="en-US" altLang="zh-CN" dirty="0"/>
              <a:t>The reflection arm has a range of -2 degrees to 10 degrees. The helium-3 tube detectors are arranged vertically, four tubes each measuring 8 mm × 300 mm. During reflectivity measurements, we use only one of these tubes to detect neutrons and another tube serves as background. We also have a collimator planned for future installation and an automatic sample changer that can handle up to 5 samples.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7</a:t>
            </a:fld>
            <a:endParaRPr lang="zh-CN" altLang="en-US"/>
          </a:p>
        </p:txBody>
      </p:sp>
    </p:spTree>
    <p:extLst>
      <p:ext uri="{BB962C8B-B14F-4D97-AF65-F5344CB8AC3E}">
        <p14:creationId xmlns:p14="http://schemas.microsoft.com/office/powerpoint/2010/main" val="102665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began installing the first components in the summer of 2024. All front-end beamline equipment had been installed by the summer of 2025. on March 5th, 2026, we achieved first beam—a major milestone for our project. Currently, we are in the commissioning phase, testing and optimizing all systems. </a:t>
            </a:r>
            <a:r>
              <a:rPr lang="en-US" altLang="zh-CN" dirty="0"/>
              <a:t>These photos show various stages of the entire construction process.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8</a:t>
            </a:fld>
            <a:endParaRPr lang="zh-CN" altLang="en-US"/>
          </a:p>
        </p:txBody>
      </p:sp>
    </p:spTree>
    <p:extLst>
      <p:ext uri="{BB962C8B-B14F-4D97-AF65-F5344CB8AC3E}">
        <p14:creationId xmlns:p14="http://schemas.microsoft.com/office/powerpoint/2010/main" val="54721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Let's now move to the third part—commissioning results. This is where we validate our design through actual measurements.</a:t>
            </a:r>
            <a:endParaRPr lang="zh-CN" altLang="en-US" dirty="0"/>
          </a:p>
        </p:txBody>
      </p:sp>
      <p:sp>
        <p:nvSpPr>
          <p:cNvPr id="4" name="灯片编号占位符 3"/>
          <p:cNvSpPr>
            <a:spLocks noGrp="1"/>
          </p:cNvSpPr>
          <p:nvPr>
            <p:ph type="sldNum" sz="quarter" idx="5"/>
          </p:nvPr>
        </p:nvSpPr>
        <p:spPr/>
        <p:txBody>
          <a:bodyPr/>
          <a:lstStyle/>
          <a:p>
            <a:fld id="{03B45897-74F6-43E1-985D-8B09E8AA663B}" type="slidenum">
              <a:rPr lang="zh-CN" altLang="en-US" smtClean="0"/>
              <a:t>9</a:t>
            </a:fld>
            <a:endParaRPr lang="zh-CN" altLang="en-US"/>
          </a:p>
        </p:txBody>
      </p:sp>
    </p:spTree>
    <p:extLst>
      <p:ext uri="{BB962C8B-B14F-4D97-AF65-F5344CB8AC3E}">
        <p14:creationId xmlns:p14="http://schemas.microsoft.com/office/powerpoint/2010/main" val="3719208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Ref idx="1001">
        <a:schemeClr val="bg1"/>
      </p:bgRef>
    </p:bg>
    <p:spTree>
      <p:nvGrpSpPr>
        <p:cNvPr id="1" name=""/>
        <p:cNvGrpSpPr/>
        <p:nvPr/>
      </p:nvGrpSpPr>
      <p:grpSpPr>
        <a:xfrm>
          <a:off x="0" y="0"/>
          <a:ext cx="0" cy="0"/>
          <a:chOff x="0" y="0"/>
          <a:chExt cx="0" cy="0"/>
        </a:xfrm>
      </p:grpSpPr>
      <p:pic>
        <p:nvPicPr>
          <p:cNvPr id="13" name="Picture 1" descr="E:\photo\2：20170215-20171230\张玮\201708精选\航拍-201708.jpg"/>
          <p:cNvPicPr>
            <a:picLocks noChangeAspect="1" noChangeArrowheads="1"/>
          </p:cNvPicPr>
          <p:nvPr userDrawn="1"/>
        </p:nvPicPr>
        <p:blipFill>
          <a:blip r:embed="rId2" cstate="screen"/>
          <a:srcRect t="29793" b="3563"/>
          <a:stretch>
            <a:fillRect/>
          </a:stretch>
        </p:blipFill>
        <p:spPr bwMode="auto">
          <a:xfrm>
            <a:off x="0" y="0"/>
            <a:ext cx="12192000" cy="3035861"/>
          </a:xfrm>
          <a:prstGeom prst="rect">
            <a:avLst/>
          </a:prstGeom>
          <a:noFill/>
          <a:ln w="9525">
            <a:noFill/>
            <a:miter lim="800000"/>
            <a:headEnd/>
            <a:tailEnd/>
          </a:ln>
        </p:spPr>
      </p:pic>
      <p:pic>
        <p:nvPicPr>
          <p:cNvPr id="16" name="Picture 5" descr="I:\工作\照片\效果图 logo等\CSNSlogo.png"/>
          <p:cNvPicPr>
            <a:picLocks noChangeAspect="1" noChangeArrowheads="1"/>
          </p:cNvPicPr>
          <p:nvPr userDrawn="1"/>
        </p:nvPicPr>
        <p:blipFill>
          <a:blip r:embed="rId3" cstate="screen">
            <a:duotone>
              <a:schemeClr val="accent1">
                <a:shade val="45000"/>
                <a:satMod val="135000"/>
              </a:schemeClr>
              <a:prstClr val="white"/>
            </a:duotone>
          </a:blip>
          <a:srcRect/>
          <a:stretch>
            <a:fillRect/>
          </a:stretch>
        </p:blipFill>
        <p:spPr bwMode="auto">
          <a:xfrm>
            <a:off x="10865575" y="129288"/>
            <a:ext cx="1009060" cy="571504"/>
          </a:xfrm>
          <a:prstGeom prst="rect">
            <a:avLst/>
          </a:prstGeom>
          <a:noFill/>
        </p:spPr>
      </p:pic>
    </p:spTree>
    <p:extLst>
      <p:ext uri="{BB962C8B-B14F-4D97-AF65-F5344CB8AC3E}">
        <p14:creationId xmlns:p14="http://schemas.microsoft.com/office/powerpoint/2010/main" val="2549127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标题和竖排文字">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1DE244-1D72-4FE1-A7EF-A21D9B4BF98D}" type="slidenum">
              <a:rPr lang="zh-CN" altLang="en-US" smtClean="0"/>
              <a:t>‹#›</a:t>
            </a:fld>
            <a:endParaRPr lang="zh-CN" altLang="en-US"/>
          </a:p>
        </p:txBody>
      </p:sp>
    </p:spTree>
    <p:extLst>
      <p:ext uri="{BB962C8B-B14F-4D97-AF65-F5344CB8AC3E}">
        <p14:creationId xmlns:p14="http://schemas.microsoft.com/office/powerpoint/2010/main" val="391175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竖排标题与文本">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1DE244-1D72-4FE1-A7EF-A21D9B4BF98D}" type="slidenum">
              <a:rPr lang="zh-CN" altLang="en-US" smtClean="0"/>
              <a:t>‹#›</a:t>
            </a:fld>
            <a:endParaRPr lang="zh-CN" altLang="en-US"/>
          </a:p>
        </p:txBody>
      </p:sp>
    </p:spTree>
    <p:extLst>
      <p:ext uri="{BB962C8B-B14F-4D97-AF65-F5344CB8AC3E}">
        <p14:creationId xmlns:p14="http://schemas.microsoft.com/office/powerpoint/2010/main" val="100035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
        <p:nvSpPr>
          <p:cNvPr id="2" name="Title 1"/>
          <p:cNvSpPr>
            <a:spLocks noGrp="1"/>
          </p:cNvSpPr>
          <p:nvPr>
            <p:ph type="title"/>
          </p:nvPr>
        </p:nvSpPr>
        <p:spPr>
          <a:xfrm>
            <a:off x="0" y="136524"/>
            <a:ext cx="9591040" cy="510862"/>
          </a:xfrm>
        </p:spPr>
        <p:txBody>
          <a:bodyPr>
            <a:noAutofit/>
          </a:bodyPr>
          <a:lstStyle>
            <a:lvl1pPr>
              <a:defRPr sz="36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1175657"/>
            <a:ext cx="10515600" cy="5001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1286692" cy="365125"/>
          </a:xfrm>
        </p:spPr>
        <p:txBody>
          <a:bodyPr/>
          <a:lstStyle/>
          <a:p>
            <a:fld id="{143963B6-0D7F-4B06-80EE-1B013E94D09A}" type="datetimeFigureOut">
              <a:rPr lang="zh-CN" altLang="en-US" smtClean="0"/>
              <a:pPr/>
              <a:t>2026/4/14</a:t>
            </a:fld>
            <a:endParaRPr lang="zh-CN" altLang="en-US"/>
          </a:p>
        </p:txBody>
      </p:sp>
      <p:sp>
        <p:nvSpPr>
          <p:cNvPr id="5" name="Footer Placeholder 4"/>
          <p:cNvSpPr>
            <a:spLocks noGrp="1"/>
          </p:cNvSpPr>
          <p:nvPr>
            <p:ph type="ftr" sz="quarter" idx="11"/>
          </p:nvPr>
        </p:nvSpPr>
        <p:spPr>
          <a:xfrm>
            <a:off x="10229667" y="6339023"/>
            <a:ext cx="1124132" cy="365125"/>
          </a:xfrm>
        </p:spPr>
        <p:txBody>
          <a:bodyPr/>
          <a:lstStyle/>
          <a:p>
            <a:endParaRPr lang="zh-CN" altLang="en-US"/>
          </a:p>
        </p:txBody>
      </p:sp>
      <p:cxnSp>
        <p:nvCxnSpPr>
          <p:cNvPr id="8" name="直接连接符 7">
            <a:extLst>
              <a:ext uri="{FF2B5EF4-FFF2-40B4-BE49-F238E27FC236}">
                <a16:creationId xmlns:a16="http://schemas.microsoft.com/office/drawing/2014/main" id="{01CEFFD7-FC22-4C3A-A1E4-4FA0035022F6}"/>
              </a:ext>
            </a:extLst>
          </p:cNvPr>
          <p:cNvCxnSpPr/>
          <p:nvPr/>
        </p:nvCxnSpPr>
        <p:spPr>
          <a:xfrm>
            <a:off x="0" y="716701"/>
            <a:ext cx="12192000" cy="0"/>
          </a:xfrm>
          <a:prstGeom prst="line">
            <a:avLst/>
          </a:prstGeom>
          <a:ln w="28575">
            <a:solidFill>
              <a:srgbClr val="3E95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91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C9EDD-C182-4E6C-8F7F-C797F69C87F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3C75EE-F803-424E-A2CE-1FF3EE346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786FCF2-D8DB-455D-924A-B0407C8FCE8F}"/>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F630209B-6C5E-46D3-BC09-948D4F32FC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F72DED-950E-4FFD-9DE8-F1A5102134DD}"/>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353635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DC328-0072-4387-9327-DC25968828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A5D20C-54B9-4B6E-8E63-A927663F2B1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127254-08C3-4291-B35D-28D106D61ED2}"/>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9F93A4BB-6DE1-4E80-8DCB-A2F3B893E7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51C593-FDFB-4CCB-8023-B5E21CCC0E26}"/>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1363079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39AB2-4DB1-4367-973F-8AF0EB575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CFAF107-6A4B-4506-81BB-5097B0303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19A2010-370A-4A37-B47A-E162A593752A}"/>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222D5343-D778-458E-B1E6-657734E122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55E96FC-B7C5-4F07-9570-634EB2B7B1EE}"/>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247836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264BDE-6C30-4111-825C-B5B76FDDB6C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25B7D7E-4119-4663-AE67-402541704A7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E10B6C1-79F8-48BB-BAB1-A20C37F57F0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CD11475-0A17-4201-9FA7-AC7C23793789}"/>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97F372B0-981A-4961-BAAE-771B0A8992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92AAA5-5975-4128-9103-24DDC138E53A}"/>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46667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964CA-1F82-4E2C-9709-0571ABEA25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02A561-9847-4183-BDC9-48A424C0B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3726928-C9F0-4C16-9088-B7F8E5FB9A0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08ABA8B-28EF-439B-ABEF-A0B6A2BF7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4743B47-C754-4F31-999D-A94CF2A965D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BC102C6-0D59-4148-B8B1-90C298790AA4}"/>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8" name="页脚占位符 7">
            <a:extLst>
              <a:ext uri="{FF2B5EF4-FFF2-40B4-BE49-F238E27FC236}">
                <a16:creationId xmlns:a16="http://schemas.microsoft.com/office/drawing/2014/main" id="{E943BEDF-9C09-4C91-868D-AEB70D7C50C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BE430EE-4C6B-4688-9935-5FDBC7CB2DAA}"/>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220380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BA1A9-C6E5-4A30-AB7C-14A79324ACD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F40BE86-83D1-4139-99B3-295F295F611D}"/>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4" name="页脚占位符 3">
            <a:extLst>
              <a:ext uri="{FF2B5EF4-FFF2-40B4-BE49-F238E27FC236}">
                <a16:creationId xmlns:a16="http://schemas.microsoft.com/office/drawing/2014/main" id="{21CF05E2-3F9F-4974-8910-61282799C06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2EC5A59-BDF1-4E07-8B31-CFDD0B20C6F1}"/>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378751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5B3825-6604-4F23-9568-5D951E2B7A23}"/>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3" name="页脚占位符 2">
            <a:extLst>
              <a:ext uri="{FF2B5EF4-FFF2-40B4-BE49-F238E27FC236}">
                <a16:creationId xmlns:a16="http://schemas.microsoft.com/office/drawing/2014/main" id="{7275CC69-8B95-47D6-8C5E-03E28FA2755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C0F1AA7-8E43-4A5B-8C28-B1C39C0234EB}"/>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303216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0" y="200389"/>
            <a:ext cx="12192000" cy="510862"/>
          </a:xfrm>
        </p:spPr>
        <p:txBody>
          <a:bodyPr>
            <a:noAutofit/>
          </a:bodyPr>
          <a:lstStyle>
            <a:lvl1pPr>
              <a:defRPr sz="3600" b="1"/>
            </a:lvl1pPr>
          </a:lstStyle>
          <a:p>
            <a:r>
              <a:rPr lang="zh-CN" altLang="en-US"/>
              <a:t>单击此处编辑母版标题样式</a:t>
            </a:r>
            <a:endParaRPr lang="en-US" dirty="0"/>
          </a:p>
        </p:txBody>
      </p:sp>
      <p:sp>
        <p:nvSpPr>
          <p:cNvPr id="5" name="Footer Placeholder 4"/>
          <p:cNvSpPr>
            <a:spLocks noGrp="1"/>
          </p:cNvSpPr>
          <p:nvPr>
            <p:ph type="ftr" sz="quarter" idx="11"/>
          </p:nvPr>
        </p:nvSpPr>
        <p:spPr>
          <a:xfrm>
            <a:off x="10229667" y="6339023"/>
            <a:ext cx="1124132" cy="365125"/>
          </a:xfrm>
        </p:spPr>
        <p:txBody>
          <a:bodyPr/>
          <a:lstStyle/>
          <a:p>
            <a:endParaRPr lang="zh-CN" altLang="en-US"/>
          </a:p>
        </p:txBody>
      </p:sp>
      <p:sp>
        <p:nvSpPr>
          <p:cNvPr id="9" name="矩形 8"/>
          <p:cNvSpPr/>
          <p:nvPr userDrawn="1"/>
        </p:nvSpPr>
        <p:spPr>
          <a:xfrm>
            <a:off x="2109" y="868165"/>
            <a:ext cx="10597662" cy="145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sp>
        <p:nvSpPr>
          <p:cNvPr id="10" name="矩形 9"/>
          <p:cNvSpPr/>
          <p:nvPr userDrawn="1"/>
        </p:nvSpPr>
        <p:spPr>
          <a:xfrm>
            <a:off x="10662293" y="868166"/>
            <a:ext cx="1529707" cy="1454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6">
                  <a:lumMod val="60000"/>
                  <a:lumOff val="40000"/>
                </a:schemeClr>
              </a:solidFill>
            </a:endParaRPr>
          </a:p>
        </p:txBody>
      </p:sp>
      <p:pic>
        <p:nvPicPr>
          <p:cNvPr id="11" name="Picture 5" descr="I:\工作\照片\效果图 logo等\CSNSlogo.png"/>
          <p:cNvPicPr>
            <a:picLocks noChangeAspect="1" noChangeArrowheads="1"/>
          </p:cNvPicPr>
          <p:nvPr userDrawn="1"/>
        </p:nvPicPr>
        <p:blipFill>
          <a:blip r:embed="rId2" cstate="screen">
            <a:duotone>
              <a:schemeClr val="accent1">
                <a:shade val="45000"/>
                <a:satMod val="135000"/>
              </a:schemeClr>
              <a:prstClr val="white"/>
            </a:duotone>
          </a:blip>
          <a:srcRect/>
          <a:stretch>
            <a:fillRect/>
          </a:stretch>
        </p:blipFill>
        <p:spPr bwMode="auto">
          <a:xfrm>
            <a:off x="10462371" y="43475"/>
            <a:ext cx="1456091" cy="824690"/>
          </a:xfrm>
          <a:prstGeom prst="rect">
            <a:avLst/>
          </a:prstGeom>
          <a:noFill/>
        </p:spPr>
      </p:pic>
    </p:spTree>
    <p:extLst>
      <p:ext uri="{BB962C8B-B14F-4D97-AF65-F5344CB8AC3E}">
        <p14:creationId xmlns:p14="http://schemas.microsoft.com/office/powerpoint/2010/main" val="3581046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7A80D7-ABB9-480E-A75F-550A2CE421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F0D192-5AB3-4C77-9888-A47D64C57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657E1EC-7958-4CBD-A275-C69FDBE88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5E96F6-99B9-4D5C-8361-779D76299603}"/>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478051E7-13A2-449C-B4C5-E8C08E19217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42FE04E-4675-42E7-8A0F-6DBD68D235CD}"/>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1868364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8203C-73F6-462B-80A8-691C39253E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8FBC015-0767-4873-B1D4-05F9ADCF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FF5215A-7EB4-4D6C-A60B-B8F7ECFC6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D17DB88-23CF-4EDB-9543-4DE0B63DC529}"/>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DB239FC0-3D0F-4BB5-865A-1407E63F4D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9DC2D6-647D-4DE4-AC19-4001F533D050}"/>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284878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3E6733-C47E-4C24-98D4-AEAA3904E1D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19B5C7-0B40-4D74-8FBF-08FCC7A2413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C117EB-1FB5-4DF1-B9BE-604168EF3AB9}"/>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F98B723E-4A7B-4CE2-A85F-DE96EE502A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F172F2-A4AF-422A-8E2D-4E6201D007B2}"/>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2907436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03764E-27A2-4C2B-968E-5DA297C834D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61D289-BF5D-45FF-9539-5813C76D91B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2FC533-A7BF-4C34-B69E-A656B46EFC5B}"/>
              </a:ext>
            </a:extLst>
          </p:cNvPr>
          <p:cNvSpPr>
            <a:spLocks noGrp="1"/>
          </p:cNvSpPr>
          <p:nvPr>
            <p:ph type="dt" sz="half" idx="10"/>
          </p:nvPr>
        </p:nvSpPr>
        <p:spPr/>
        <p:txBody>
          <a:bodyPr/>
          <a:lstStyle/>
          <a:p>
            <a:fld id="{431A14C3-237C-4431-AA50-D02C070D2BF9}"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EF519DBB-E071-456B-87B9-16087BE7626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EA56780-9C10-4C5D-95D7-54975856E13A}"/>
              </a:ext>
            </a:extLst>
          </p:cNvPr>
          <p:cNvSpPr>
            <a:spLocks noGrp="1"/>
          </p:cNvSpPr>
          <p:nvPr>
            <p:ph type="sldNum" sz="quarter" idx="12"/>
          </p:nvPr>
        </p:nvSpPr>
        <p:spPr/>
        <p:txBody>
          <a:body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71699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1DE244-1D72-4FE1-A7EF-A21D9B4BF98D}" type="slidenum">
              <a:rPr lang="zh-CN" altLang="en-US" smtClean="0"/>
              <a:t>‹#›</a:t>
            </a:fld>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cxnSp>
        <p:nvCxnSpPr>
          <p:cNvPr id="9" name="直接连接符 8"/>
          <p:cNvCxnSpPr/>
          <p:nvPr/>
        </p:nvCxnSpPr>
        <p:spPr>
          <a:xfrm>
            <a:off x="0" y="692696"/>
            <a:ext cx="12192000" cy="0"/>
          </a:xfrm>
          <a:prstGeom prst="line">
            <a:avLst/>
          </a:prstGeom>
          <a:ln w="28575">
            <a:solidFill>
              <a:srgbClr val="3E95C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325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1DE244-1D72-4FE1-A7EF-A21D9B4BF98D}" type="slidenum">
              <a:rPr lang="zh-CN" altLang="en-US" smtClean="0"/>
              <a:t>‹#›</a:t>
            </a:fld>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Tree>
    <p:extLst>
      <p:ext uri="{BB962C8B-B14F-4D97-AF65-F5344CB8AC3E}">
        <p14:creationId xmlns:p14="http://schemas.microsoft.com/office/powerpoint/2010/main" val="393870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41DE244-1D72-4FE1-A7EF-A21D9B4BF98D}" type="slidenum">
              <a:rPr lang="zh-CN" altLang="en-US" smtClean="0"/>
              <a:t>‹#›</a:t>
            </a:fld>
            <a:endParaRPr lang="zh-CN" altLang="en-US"/>
          </a:p>
        </p:txBody>
      </p:sp>
    </p:spTree>
    <p:extLst>
      <p:ext uri="{BB962C8B-B14F-4D97-AF65-F5344CB8AC3E}">
        <p14:creationId xmlns:p14="http://schemas.microsoft.com/office/powerpoint/2010/main" val="16228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41DE244-1D72-4FE1-A7EF-A21D9B4BF98D}" type="slidenum">
              <a:rPr lang="zh-CN" altLang="en-US" smtClean="0"/>
              <a:t>‹#›</a:t>
            </a:fld>
            <a:endParaRPr lang="zh-CN" altLang="en-US"/>
          </a:p>
        </p:txBody>
      </p:sp>
    </p:spTree>
    <p:extLst>
      <p:ext uri="{BB962C8B-B14F-4D97-AF65-F5344CB8AC3E}">
        <p14:creationId xmlns:p14="http://schemas.microsoft.com/office/powerpoint/2010/main" val="688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3" name="Footer Placeholder 2"/>
          <p:cNvSpPr>
            <a:spLocks noGrp="1"/>
          </p:cNvSpPr>
          <p:nvPr>
            <p:ph type="ftr" sz="quarter" idx="11"/>
          </p:nvPr>
        </p:nvSpPr>
        <p:spPr/>
        <p:txBody>
          <a:bodyPr/>
          <a:lstStyle/>
          <a:p>
            <a:endParaRPr lang="zh-CN" altLang="en-US"/>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cxnSp>
        <p:nvCxnSpPr>
          <p:cNvPr id="5" name="直接连接符 4"/>
          <p:cNvCxnSpPr/>
          <p:nvPr/>
        </p:nvCxnSpPr>
        <p:spPr>
          <a:xfrm>
            <a:off x="0" y="716701"/>
            <a:ext cx="12192000" cy="0"/>
          </a:xfrm>
          <a:prstGeom prst="line">
            <a:avLst/>
          </a:prstGeom>
          <a:ln w="28575">
            <a:solidFill>
              <a:srgbClr val="3E95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6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1DE244-1D72-4FE1-A7EF-A21D9B4BF98D}" type="slidenum">
              <a:rPr lang="zh-CN" altLang="en-US" smtClean="0"/>
              <a:t>‹#›</a:t>
            </a:fld>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Tree>
    <p:extLst>
      <p:ext uri="{BB962C8B-B14F-4D97-AF65-F5344CB8AC3E}">
        <p14:creationId xmlns:p14="http://schemas.microsoft.com/office/powerpoint/2010/main" val="37139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03108E9-FD89-4588-8598-83FA8E188ADF}" type="datetimeFigureOut">
              <a:rPr lang="zh-CN" altLang="en-US" smtClean="0"/>
              <a:t>2026/4/14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1DE244-1D72-4FE1-A7EF-A21D9B4BF98D}" type="slidenum">
              <a:rPr lang="zh-CN" altLang="en-US" smtClean="0"/>
              <a:t>‹#›</a:t>
            </a:fld>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21" y="154939"/>
            <a:ext cx="2433980" cy="493535"/>
          </a:xfrm>
          <a:prstGeom prst="rect">
            <a:avLst/>
          </a:prstGeom>
        </p:spPr>
      </p:pic>
    </p:spTree>
    <p:extLst>
      <p:ext uri="{BB962C8B-B14F-4D97-AF65-F5344CB8AC3E}">
        <p14:creationId xmlns:p14="http://schemas.microsoft.com/office/powerpoint/2010/main" val="378274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9C9665-2D05-4BDC-8194-53A191460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A2E371-045A-4781-A4E2-8D5DE0EBB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897D07-79C9-408E-867E-B992B2010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14C3-237C-4431-AA50-D02C070D2BF9}"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5E91504A-69CC-4CC4-8DE9-63DB5E14E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052EF3A-5346-429D-9140-F5E8C6098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B3417-71DB-499C-B796-D2DA4060504C}" type="slidenum">
              <a:rPr lang="zh-CN" altLang="en-US" smtClean="0"/>
              <a:t>‹#›</a:t>
            </a:fld>
            <a:endParaRPr lang="zh-CN" altLang="en-US"/>
          </a:p>
        </p:txBody>
      </p:sp>
    </p:spTree>
    <p:extLst>
      <p:ext uri="{BB962C8B-B14F-4D97-AF65-F5344CB8AC3E}">
        <p14:creationId xmlns:p14="http://schemas.microsoft.com/office/powerpoint/2010/main" val="29226844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49" r:id="rId13"/>
    <p:sldLayoutId id="2147483650"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55F3BF7-4BF1-4BB7-A089-722B6D50E425}"/>
              </a:ext>
            </a:extLst>
          </p:cNvPr>
          <p:cNvSpPr/>
          <p:nvPr/>
        </p:nvSpPr>
        <p:spPr>
          <a:xfrm>
            <a:off x="699247" y="3348318"/>
            <a:ext cx="10793506" cy="1200329"/>
          </a:xfrm>
          <a:prstGeom prst="rect">
            <a:avLst/>
          </a:prstGeom>
        </p:spPr>
        <p:txBody>
          <a:bodyPr wrap="square">
            <a:spAutoFit/>
          </a:bodyPr>
          <a:lstStyle/>
          <a:p>
            <a:pPr algn="ctr"/>
            <a:r>
              <a:rPr lang="en-US" altLang="zh-CN" sz="3600" b="1" dirty="0"/>
              <a:t>Design and Commissioning of the Reflectivity Measurement Terminal of NTDS</a:t>
            </a:r>
            <a:endParaRPr lang="zh-CN" altLang="en-US" sz="3600" dirty="0"/>
          </a:p>
        </p:txBody>
      </p:sp>
      <p:sp>
        <p:nvSpPr>
          <p:cNvPr id="4" name="矩形 3">
            <a:extLst>
              <a:ext uri="{FF2B5EF4-FFF2-40B4-BE49-F238E27FC236}">
                <a16:creationId xmlns:a16="http://schemas.microsoft.com/office/drawing/2014/main" id="{C724B833-0291-4A81-B1FD-C41B7A31AEC0}"/>
              </a:ext>
            </a:extLst>
          </p:cNvPr>
          <p:cNvSpPr/>
          <p:nvPr/>
        </p:nvSpPr>
        <p:spPr>
          <a:xfrm>
            <a:off x="1546411" y="4703150"/>
            <a:ext cx="8955742" cy="1200329"/>
          </a:xfrm>
          <a:prstGeom prst="rect">
            <a:avLst/>
          </a:prstGeom>
        </p:spPr>
        <p:txBody>
          <a:bodyPr wrap="square">
            <a:spAutoFit/>
          </a:bodyPr>
          <a:lstStyle/>
          <a:p>
            <a:pPr algn="ctr"/>
            <a:r>
              <a:rPr lang="en-US" altLang="zh-CN" b="1" dirty="0"/>
              <a:t>Qing </a:t>
            </a:r>
            <a:r>
              <a:rPr lang="en-US" altLang="zh-CN" b="1" dirty="0" err="1"/>
              <a:t>zhang</a:t>
            </a:r>
            <a:endParaRPr lang="en-US" altLang="zh-CN" b="1" dirty="0"/>
          </a:p>
          <a:p>
            <a:pPr algn="ctr"/>
            <a:endParaRPr lang="en-US" altLang="zh-CN" b="1" dirty="0"/>
          </a:p>
          <a:p>
            <a:pPr algn="ctr"/>
            <a:r>
              <a:rPr lang="en-US" altLang="zh-CN" b="1" dirty="0"/>
              <a:t>Institute of High Energy Physics, Chinese Academy of Sciences</a:t>
            </a:r>
          </a:p>
          <a:p>
            <a:pPr algn="ctr"/>
            <a:r>
              <a:rPr lang="en-US" altLang="zh-CN" b="1" dirty="0"/>
              <a:t>China Spallation Neutron Source Center</a:t>
            </a:r>
            <a:endParaRPr lang="zh-CN" altLang="en-US" b="1" dirty="0"/>
          </a:p>
        </p:txBody>
      </p:sp>
    </p:spTree>
    <p:extLst>
      <p:ext uri="{BB962C8B-B14F-4D97-AF65-F5344CB8AC3E}">
        <p14:creationId xmlns:p14="http://schemas.microsoft.com/office/powerpoint/2010/main" val="3743729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90918" y="216911"/>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Commissioning</a:t>
            </a:r>
          </a:p>
        </p:txBody>
      </p:sp>
      <p:sp>
        <p:nvSpPr>
          <p:cNvPr id="5" name="矩形 4">
            <a:extLst>
              <a:ext uri="{FF2B5EF4-FFF2-40B4-BE49-F238E27FC236}">
                <a16:creationId xmlns:a16="http://schemas.microsoft.com/office/drawing/2014/main" id="{E6885628-6FA5-44B2-B2C9-762E40E52322}"/>
              </a:ext>
            </a:extLst>
          </p:cNvPr>
          <p:cNvSpPr/>
          <p:nvPr/>
        </p:nvSpPr>
        <p:spPr>
          <a:xfrm>
            <a:off x="365688" y="974210"/>
            <a:ext cx="4543231" cy="523220"/>
          </a:xfrm>
          <a:prstGeom prst="rect">
            <a:avLst/>
          </a:prstGeom>
        </p:spPr>
        <p:txBody>
          <a:bodyPr wrap="none">
            <a:spAutoFit/>
          </a:bodyPr>
          <a:lstStyle/>
          <a:p>
            <a:r>
              <a:rPr lang="en-US" altLang="zh-CN" sz="2800" b="1" dirty="0">
                <a:solidFill>
                  <a:srgbClr val="0F1115"/>
                </a:solidFill>
                <a:latin typeface="Arial" panose="020B0604020202020204" pitchFamily="34" charset="0"/>
                <a:cs typeface="Arial" panose="020B0604020202020204" pitchFamily="34" charset="0"/>
              </a:rPr>
              <a:t>Reflectivity measurement</a:t>
            </a:r>
            <a:endParaRPr lang="zh-CN" altLang="en-US" sz="2800" dirty="0">
              <a:latin typeface="Arial" panose="020B0604020202020204" pitchFamily="34" charset="0"/>
              <a:cs typeface="Arial" panose="020B0604020202020204" pitchFamily="34" charset="0"/>
            </a:endParaRPr>
          </a:p>
        </p:txBody>
      </p:sp>
      <p:graphicFrame>
        <p:nvGraphicFramePr>
          <p:cNvPr id="7" name="图示 6">
            <a:extLst>
              <a:ext uri="{FF2B5EF4-FFF2-40B4-BE49-F238E27FC236}">
                <a16:creationId xmlns:a16="http://schemas.microsoft.com/office/drawing/2014/main" id="{10323432-19B3-4E4D-88E6-C7F863767AF9}"/>
              </a:ext>
            </a:extLst>
          </p:cNvPr>
          <p:cNvGraphicFramePr/>
          <p:nvPr>
            <p:extLst>
              <p:ext uri="{D42A27DB-BD31-4B8C-83A1-F6EECF244321}">
                <p14:modId xmlns:p14="http://schemas.microsoft.com/office/powerpoint/2010/main" val="1877497380"/>
              </p:ext>
            </p:extLst>
          </p:nvPr>
        </p:nvGraphicFramePr>
        <p:xfrm>
          <a:off x="0" y="1602904"/>
          <a:ext cx="12147590" cy="575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组合 8">
            <a:extLst>
              <a:ext uri="{FF2B5EF4-FFF2-40B4-BE49-F238E27FC236}">
                <a16:creationId xmlns:a16="http://schemas.microsoft.com/office/drawing/2014/main" id="{423EE7CB-DF88-47B5-9961-FCE999D3D53D}"/>
              </a:ext>
            </a:extLst>
          </p:cNvPr>
          <p:cNvGrpSpPr/>
          <p:nvPr/>
        </p:nvGrpSpPr>
        <p:grpSpPr>
          <a:xfrm>
            <a:off x="6317605" y="3392250"/>
            <a:ext cx="5391469" cy="2787426"/>
            <a:chOff x="704531" y="3429000"/>
            <a:chExt cx="5391469" cy="2787426"/>
          </a:xfrm>
        </p:grpSpPr>
        <p:pic>
          <p:nvPicPr>
            <p:cNvPr id="10" name="图片 9">
              <a:extLst>
                <a:ext uri="{FF2B5EF4-FFF2-40B4-BE49-F238E27FC236}">
                  <a16:creationId xmlns:a16="http://schemas.microsoft.com/office/drawing/2014/main" id="{96F1F4C7-610B-4E89-92DD-05697358E0DB}"/>
                </a:ext>
              </a:extLst>
            </p:cNvPr>
            <p:cNvPicPr>
              <a:picLocks noChangeAspect="1"/>
            </p:cNvPicPr>
            <p:nvPr/>
          </p:nvPicPr>
          <p:blipFill>
            <a:blip r:embed="rId8"/>
            <a:stretch>
              <a:fillRect/>
            </a:stretch>
          </p:blipFill>
          <p:spPr>
            <a:xfrm>
              <a:off x="704531" y="3429000"/>
              <a:ext cx="5391469" cy="2787426"/>
            </a:xfrm>
            <a:prstGeom prst="rect">
              <a:avLst/>
            </a:prstGeom>
          </p:spPr>
        </p:pic>
        <p:sp>
          <p:nvSpPr>
            <p:cNvPr id="11" name="矩形: 圆角 10">
              <a:extLst>
                <a:ext uri="{FF2B5EF4-FFF2-40B4-BE49-F238E27FC236}">
                  <a16:creationId xmlns:a16="http://schemas.microsoft.com/office/drawing/2014/main" id="{109DD413-1967-40F1-90C0-5919018B7097}"/>
                </a:ext>
              </a:extLst>
            </p:cNvPr>
            <p:cNvSpPr/>
            <p:nvPr/>
          </p:nvSpPr>
          <p:spPr>
            <a:xfrm rot="20640000">
              <a:off x="3424767" y="5278836"/>
              <a:ext cx="600993" cy="632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DE1C74CA-970C-42E9-887A-2B9FE82D3820}"/>
                </a:ext>
              </a:extLst>
            </p:cNvPr>
            <p:cNvSpPr/>
            <p:nvPr/>
          </p:nvSpPr>
          <p:spPr>
            <a:xfrm rot="5400000">
              <a:off x="4080627" y="5147368"/>
              <a:ext cx="357722" cy="997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a16="http://schemas.microsoft.com/office/drawing/2014/main" id="{4C34CD0F-D925-4641-A099-D4C2009E11EE}"/>
              </a:ext>
            </a:extLst>
          </p:cNvPr>
          <p:cNvSpPr/>
          <p:nvPr/>
        </p:nvSpPr>
        <p:spPr>
          <a:xfrm>
            <a:off x="365687" y="2356586"/>
            <a:ext cx="11232313" cy="1974323"/>
          </a:xfrm>
          <a:prstGeom prst="rect">
            <a:avLst/>
          </a:prstGeom>
        </p:spPr>
        <p:txBody>
          <a:bodyPr wrap="square">
            <a:spAutoFit/>
          </a:bodyPr>
          <a:lstStyle/>
          <a:p>
            <a:pPr algn="just">
              <a:lnSpc>
                <a:spcPct val="150000"/>
              </a:lnSpc>
              <a:spcBef>
                <a:spcPct val="0"/>
              </a:spcBef>
              <a:spcAft>
                <a:spcPct val="0"/>
              </a:spcAft>
            </a:pPr>
            <a:r>
              <a:rPr lang="en-US" altLang="zh-CN" sz="2400" b="1" i="1" dirty="0">
                <a:latin typeface="Arial" panose="020B0604020202020204" pitchFamily="34" charset="0"/>
                <a:ea typeface="仿宋" panose="02010609060101010101" pitchFamily="49" charset="-122"/>
                <a:cs typeface="Arial" panose="020B0604020202020204" pitchFamily="34" charset="0"/>
              </a:rPr>
              <a:t>How to accurately measure the reflectivity of a neutron supermirror?</a:t>
            </a:r>
          </a:p>
          <a:p>
            <a:pPr marL="285750" indent="-285750" algn="just">
              <a:lnSpc>
                <a:spcPct val="150000"/>
              </a:lnSpc>
              <a:spcBef>
                <a:spcPct val="0"/>
              </a:spcBef>
              <a:spcAft>
                <a:spcPct val="0"/>
              </a:spcAft>
              <a:buFont typeface="Arial" panose="020B0604020202020204" pitchFamily="34" charset="0"/>
              <a:buChar char="•"/>
            </a:pPr>
            <a:r>
              <a:rPr lang="en-US" altLang="zh-CN" sz="2000" dirty="0">
                <a:latin typeface="Arial" panose="020B0604020202020204" pitchFamily="34" charset="0"/>
                <a:ea typeface="仿宋" panose="02010609060101010101" pitchFamily="49" charset="-122"/>
                <a:cs typeface="Arial" panose="020B0604020202020204" pitchFamily="34" charset="0"/>
              </a:rPr>
              <a:t>Reduce stray neutron counts</a:t>
            </a:r>
          </a:p>
          <a:p>
            <a:pPr marL="285750" indent="-285750" algn="just">
              <a:lnSpc>
                <a:spcPct val="150000"/>
              </a:lnSpc>
              <a:spcBef>
                <a:spcPct val="0"/>
              </a:spcBef>
              <a:spcAft>
                <a:spcPct val="0"/>
              </a:spcAft>
              <a:buFont typeface="Arial" panose="020B0604020202020204" pitchFamily="34" charset="0"/>
              <a:buChar char="•"/>
            </a:pPr>
            <a:r>
              <a:rPr lang="en-US" altLang="zh-CN" sz="2000" dirty="0">
                <a:latin typeface="Arial" panose="020B0604020202020204" pitchFamily="34" charset="0"/>
                <a:ea typeface="仿宋" panose="02010609060101010101" pitchFamily="49" charset="-122"/>
                <a:cs typeface="Arial" panose="020B0604020202020204" pitchFamily="34" charset="0"/>
              </a:rPr>
              <a:t>Precisely measure the incident angle</a:t>
            </a:r>
          </a:p>
          <a:p>
            <a:pPr marL="285750" indent="-285750" algn="just">
              <a:lnSpc>
                <a:spcPct val="150000"/>
              </a:lnSpc>
              <a:spcBef>
                <a:spcPct val="0"/>
              </a:spcBef>
              <a:spcAft>
                <a:spcPct val="0"/>
              </a:spcAft>
              <a:buFont typeface="Arial" panose="020B0604020202020204" pitchFamily="34" charset="0"/>
              <a:buChar char="•"/>
            </a:pPr>
            <a:r>
              <a:rPr lang="en-US" altLang="zh-CN" sz="2000" dirty="0">
                <a:latin typeface="Arial" panose="020B0604020202020204" pitchFamily="34" charset="0"/>
                <a:ea typeface="仿宋" panose="02010609060101010101" pitchFamily="49" charset="-122"/>
                <a:cs typeface="Arial" panose="020B0604020202020204" pitchFamily="34" charset="0"/>
              </a:rPr>
              <a:t>A reliable data processing workflow</a:t>
            </a: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55A3FE05-4A01-4ADC-A43D-9C0729EE1C6A}"/>
                  </a:ext>
                </a:extLst>
              </p:cNvPr>
              <p:cNvSpPr/>
              <p:nvPr/>
            </p:nvSpPr>
            <p:spPr>
              <a:xfrm>
                <a:off x="2231014" y="4785963"/>
                <a:ext cx="2520962" cy="678904"/>
              </a:xfrm>
              <a:prstGeom prst="rect">
                <a:avLst/>
              </a:prstGeom>
            </p:spPr>
            <p:txBody>
              <a:bodyPr wrap="square">
                <a:spAutoFit/>
              </a:bodyPr>
              <a:lstStyle/>
              <a:p>
                <a:r>
                  <a:rPr lang="en-US" altLang="zh-CN" sz="2400" b="1" i="1" dirty="0"/>
                  <a:t>R  </a:t>
                </a:r>
                <a:r>
                  <a:rPr lang="en-US" altLang="zh-CN" sz="2400" dirty="0"/>
                  <a:t>=  </a:t>
                </a:r>
                <a14:m>
                  <m:oMath xmlns:m="http://schemas.openxmlformats.org/officeDocument/2006/math">
                    <m:f>
                      <m:fPr>
                        <m:ctrlPr>
                          <a:rPr lang="zh-CN" altLang="en-US" sz="2400" i="1" smtClean="0">
                            <a:latin typeface="Cambria Math" panose="02040503050406030204" pitchFamily="18" charset="0"/>
                          </a:rPr>
                        </m:ctrlPr>
                      </m:fPr>
                      <m:num>
                        <m:r>
                          <a:rPr lang="en-US" altLang="zh-CN" sz="2400" i="1">
                            <a:latin typeface="Cambria Math" panose="02040503050406030204" pitchFamily="18" charset="0"/>
                          </a:rPr>
                          <m:t>𝐼</m:t>
                        </m:r>
                        <m:r>
                          <a:rPr lang="en-US" altLang="zh-CN" sz="2400" i="1">
                            <a:latin typeface="Cambria Math" panose="02040503050406030204" pitchFamily="18" charset="0"/>
                          </a:rPr>
                          <m:t>(</m:t>
                        </m:r>
                        <m:r>
                          <a:rPr lang="en-US" altLang="zh-CN" sz="2400" i="1">
                            <a:latin typeface="Cambria Math" panose="02040503050406030204" pitchFamily="18" charset="0"/>
                          </a:rPr>
                          <m:t>𝑄</m:t>
                        </m:r>
                        <m:r>
                          <a:rPr lang="en-US" altLang="zh-CN" sz="2400" i="1">
                            <a:latin typeface="Cambria Math" panose="02040503050406030204" pitchFamily="18" charset="0"/>
                          </a:rPr>
                          <m:t>)</m:t>
                        </m:r>
                      </m:num>
                      <m:den>
                        <m:sSub>
                          <m:sSubPr>
                            <m:ctrlPr>
                              <a:rPr lang="zh-CN" altLang="en-US" sz="2400" i="1" smtClean="0">
                                <a:latin typeface="Cambria Math" panose="02040503050406030204" pitchFamily="18" charset="0"/>
                              </a:rPr>
                            </m:ctrlPr>
                          </m:sSubPr>
                          <m:e>
                            <m:r>
                              <a:rPr lang="en-US" altLang="zh-CN" sz="2400" b="0" i="1" smtClean="0">
                                <a:latin typeface="Cambria Math" panose="02040503050406030204" pitchFamily="18" charset="0"/>
                              </a:rPr>
                              <m:t>𝐼</m:t>
                            </m:r>
                          </m:e>
                          <m:sub>
                            <m:r>
                              <a:rPr lang="en-US" altLang="zh-CN" sz="2400" b="0" i="1" smtClean="0">
                                <a:latin typeface="Cambria Math" panose="02040503050406030204" pitchFamily="18" charset="0"/>
                              </a:rPr>
                              <m:t>0</m:t>
                            </m:r>
                          </m:sub>
                        </m:sSub>
                      </m:den>
                    </m:f>
                  </m:oMath>
                </a14:m>
                <a:endParaRPr lang="zh-CN" altLang="en-US" sz="2400" dirty="0"/>
              </a:p>
            </p:txBody>
          </p:sp>
        </mc:Choice>
        <mc:Fallback xmlns="">
          <p:sp>
            <p:nvSpPr>
              <p:cNvPr id="14" name="矩形 13">
                <a:extLst>
                  <a:ext uri="{FF2B5EF4-FFF2-40B4-BE49-F238E27FC236}">
                    <a16:creationId xmlns:a16="http://schemas.microsoft.com/office/drawing/2014/main" id="{55A3FE05-4A01-4ADC-A43D-9C0729EE1C6A}"/>
                  </a:ext>
                </a:extLst>
              </p:cNvPr>
              <p:cNvSpPr>
                <a:spLocks noRot="1" noChangeAspect="1" noMove="1" noResize="1" noEditPoints="1" noAdjustHandles="1" noChangeArrowheads="1" noChangeShapeType="1" noTextEdit="1"/>
              </p:cNvSpPr>
              <p:nvPr/>
            </p:nvSpPr>
            <p:spPr>
              <a:xfrm>
                <a:off x="2231014" y="4785963"/>
                <a:ext cx="2520962" cy="678904"/>
              </a:xfrm>
              <a:prstGeom prst="rect">
                <a:avLst/>
              </a:prstGeom>
              <a:blipFill>
                <a:blip r:embed="rId9"/>
                <a:stretch>
                  <a:fillRect l="-3865"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69354901-39D5-452D-9DEB-26CF5CD9D97E}"/>
                  </a:ext>
                </a:extLst>
              </p:cNvPr>
              <p:cNvSpPr/>
              <p:nvPr/>
            </p:nvSpPr>
            <p:spPr>
              <a:xfrm>
                <a:off x="1905715" y="5714370"/>
                <a:ext cx="3068410" cy="484363"/>
              </a:xfrm>
              <a:prstGeom prst="rect">
                <a:avLst/>
              </a:prstGeom>
            </p:spPr>
            <p:txBody>
              <a:bodyPr wrap="square">
                <a:spAutoFit/>
              </a:bodyPr>
              <a:lstStyle/>
              <a:p>
                <a14:m>
                  <m:oMath xmlns:m="http://schemas.openxmlformats.org/officeDocument/2006/math">
                    <m:r>
                      <a:rPr lang="en-US" altLang="zh-CN" i="1" smtClean="0">
                        <a:latin typeface="Cambria Math" panose="02040503050406030204" pitchFamily="18" charset="0"/>
                      </a:rPr>
                      <m:t>𝑄</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4</m:t>
                        </m:r>
                        <m:r>
                          <a:rPr lang="zh-CN" altLang="en-US" i="1">
                            <a:latin typeface="Cambria Math" panose="02040503050406030204" pitchFamily="18" charset="0"/>
                          </a:rPr>
                          <m:t>𝜋</m:t>
                        </m:r>
                      </m:num>
                      <m:den>
                        <m:r>
                          <a:rPr lang="zh-CN" altLang="en-US" i="1">
                            <a:latin typeface="Cambria Math" panose="02040503050406030204" pitchFamily="18" charset="0"/>
                          </a:rPr>
                          <m:t>𝜆</m:t>
                        </m:r>
                      </m:den>
                    </m:f>
                    <m:r>
                      <a:rPr lang="zh-CN" altLang="en-US" i="1">
                        <a:latin typeface="Cambria Math" panose="02040503050406030204" pitchFamily="18" charset="0"/>
                      </a:rPr>
                      <m:t>∙</m:t>
                    </m:r>
                    <m:func>
                      <m:funcPr>
                        <m:ctrlPr>
                          <a:rPr lang="zh-CN" altLang="en-US" i="1">
                            <a:latin typeface="Cambria Math" panose="02040503050406030204" pitchFamily="18" charset="0"/>
                          </a:rPr>
                        </m:ctrlPr>
                      </m:funcPr>
                      <m:fName>
                        <m:r>
                          <m:rPr>
                            <m:sty m:val="p"/>
                          </m:rPr>
                          <a:rPr lang="zh-CN" altLang="en-US" i="1">
                            <a:latin typeface="Cambria Math" panose="02040503050406030204" pitchFamily="18" charset="0"/>
                          </a:rPr>
                          <m:t>sin</m:t>
                        </m:r>
                      </m:fName>
                      <m:e>
                        <m:r>
                          <a:rPr lang="zh-CN" altLang="en-US" i="1">
                            <a:latin typeface="Cambria Math" panose="02040503050406030204" pitchFamily="18" charset="0"/>
                          </a:rPr>
                          <m:t>𝜃</m:t>
                        </m:r>
                      </m:e>
                    </m:func>
                    <m:r>
                      <a:rPr lang="zh-CN" altLang="en-US" i="1" smtClean="0">
                        <a:latin typeface="Cambria Math" panose="02040503050406030204" pitchFamily="18" charset="0"/>
                      </a:rPr>
                      <m:t>≈</m:t>
                    </m:r>
                    <m:r>
                      <a:rPr lang="zh-CN" altLang="en-US" i="1">
                        <a:latin typeface="Cambria Math" panose="02040503050406030204" pitchFamily="18" charset="0"/>
                      </a:rPr>
                      <m:t>4</m:t>
                    </m:r>
                    <m:r>
                      <a:rPr lang="zh-CN" altLang="en-US" i="1">
                        <a:latin typeface="Cambria Math" panose="02040503050406030204" pitchFamily="18" charset="0"/>
                      </a:rPr>
                      <m:t>𝜋</m:t>
                    </m:r>
                    <m:r>
                      <m:rPr>
                        <m:nor/>
                      </m:rPr>
                      <a:rPr lang="el-GR" altLang="zh-CN" i="1" dirty="0">
                        <a:latin typeface="Times New Roman" panose="02020603050405020304" pitchFamily="18" charset="0"/>
                        <a:cs typeface="Times New Roman" panose="02020603050405020304" pitchFamily="18" charset="0"/>
                      </a:rPr>
                      <m:t>α</m:t>
                    </m:r>
                    <m:r>
                      <a:rPr lang="zh-CN" altLang="en-US" i="1">
                        <a:latin typeface="Cambria Math" panose="02040503050406030204" pitchFamily="18" charset="0"/>
                      </a:rPr>
                      <m:t>∙</m:t>
                    </m:r>
                  </m:oMath>
                </a14:m>
                <a:r>
                  <a:rPr lang="en-US" altLang="zh-CN" sz="2000" i="1" dirty="0">
                    <a:latin typeface="Times New Roman" panose="02020603050405020304" pitchFamily="18" charset="0"/>
                    <a:cs typeface="Times New Roman" panose="02020603050405020304" pitchFamily="18" charset="0"/>
                  </a:rPr>
                  <a:t>m</a:t>
                </a:r>
                <a:endParaRPr lang="zh-CN" altLang="en-US" sz="2000" i="1" dirty="0">
                  <a:latin typeface="Times New Roman" panose="02020603050405020304" pitchFamily="18" charset="0"/>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id="{69354901-39D5-452D-9DEB-26CF5CD9D97E}"/>
                  </a:ext>
                </a:extLst>
              </p:cNvPr>
              <p:cNvSpPr>
                <a:spLocks noRot="1" noChangeAspect="1" noMove="1" noResize="1" noEditPoints="1" noAdjustHandles="1" noChangeArrowheads="1" noChangeShapeType="1" noTextEdit="1"/>
              </p:cNvSpPr>
              <p:nvPr/>
            </p:nvSpPr>
            <p:spPr>
              <a:xfrm>
                <a:off x="1905715" y="5714370"/>
                <a:ext cx="3068410" cy="484363"/>
              </a:xfrm>
              <a:prstGeom prst="rect">
                <a:avLst/>
              </a:prstGeom>
              <a:blipFill>
                <a:blip r:embed="rId10"/>
                <a:stretch>
                  <a:fillRect l="-398" b="-10000"/>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54315A4B-6F31-40A6-A64D-7EB5F6630508}"/>
              </a:ext>
            </a:extLst>
          </p:cNvPr>
          <p:cNvSpPr/>
          <p:nvPr/>
        </p:nvSpPr>
        <p:spPr>
          <a:xfrm>
            <a:off x="1905715" y="4671222"/>
            <a:ext cx="2846261" cy="875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FCE3615-58F0-46FA-ACE1-E7259F849A7A}"/>
              </a:ext>
            </a:extLst>
          </p:cNvPr>
          <p:cNvSpPr/>
          <p:nvPr/>
        </p:nvSpPr>
        <p:spPr>
          <a:xfrm>
            <a:off x="1905715" y="5606587"/>
            <a:ext cx="2846261" cy="708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484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C28F81-8A8F-44DD-91EF-1EC795435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42" y="3615980"/>
            <a:ext cx="4407801" cy="3320488"/>
          </a:xfrm>
          <a:prstGeom prst="rect">
            <a:avLst/>
          </a:prstGeom>
        </p:spPr>
      </p:pic>
      <p:pic>
        <p:nvPicPr>
          <p:cNvPr id="7" name="内容占位符 4">
            <a:extLst>
              <a:ext uri="{FF2B5EF4-FFF2-40B4-BE49-F238E27FC236}">
                <a16:creationId xmlns:a16="http://schemas.microsoft.com/office/drawing/2014/main" id="{8DE5057B-6BD4-42E8-9191-790DBF66E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864" y="3235075"/>
            <a:ext cx="4733047" cy="3622925"/>
          </a:xfrm>
          <a:prstGeom prst="rect">
            <a:avLst/>
          </a:prstGeom>
        </p:spPr>
      </p:pic>
      <p:sp>
        <p:nvSpPr>
          <p:cNvPr id="2" name="标题 1">
            <a:extLst>
              <a:ext uri="{FF2B5EF4-FFF2-40B4-BE49-F238E27FC236}">
                <a16:creationId xmlns:a16="http://schemas.microsoft.com/office/drawing/2014/main" id="{AF3B7E69-BDEC-4BDF-AEB3-281EA8AEDEFE}"/>
              </a:ext>
            </a:extLst>
          </p:cNvPr>
          <p:cNvSpPr txBox="1">
            <a:spLocks/>
          </p:cNvSpPr>
          <p:nvPr/>
        </p:nvSpPr>
        <p:spPr>
          <a:xfrm>
            <a:off x="190918" y="216911"/>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Commissioning</a:t>
            </a:r>
          </a:p>
        </p:txBody>
      </p:sp>
      <p:sp>
        <p:nvSpPr>
          <p:cNvPr id="4" name="矩形 3">
            <a:extLst>
              <a:ext uri="{FF2B5EF4-FFF2-40B4-BE49-F238E27FC236}">
                <a16:creationId xmlns:a16="http://schemas.microsoft.com/office/drawing/2014/main" id="{22F667C2-BF07-4B3F-8990-361084EA4829}"/>
              </a:ext>
            </a:extLst>
          </p:cNvPr>
          <p:cNvSpPr/>
          <p:nvPr/>
        </p:nvSpPr>
        <p:spPr>
          <a:xfrm>
            <a:off x="335433" y="1310471"/>
            <a:ext cx="9029631"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r>
              <a:rPr lang="en-US" altLang="zh-CN" b="1" dirty="0">
                <a:latin typeface="Arial" panose="020B0604020202020204" pitchFamily="34" charset="0"/>
                <a:ea typeface="仿宋" panose="02010609060101010101" pitchFamily="49" charset="-122"/>
                <a:cs typeface="Arial" panose="020B0604020202020204" pitchFamily="34" charset="0"/>
              </a:rPr>
              <a:t>Sample</a:t>
            </a:r>
            <a:r>
              <a:rPr lang="zh-CN" altLang="en-US" b="1" dirty="0">
                <a:latin typeface="Arial" panose="020B0604020202020204" pitchFamily="34" charset="0"/>
                <a:ea typeface="仿宋" panose="02010609060101010101" pitchFamily="49" charset="-122"/>
                <a:cs typeface="Arial" panose="020B0604020202020204" pitchFamily="34" charset="0"/>
              </a:rPr>
              <a:t>：</a:t>
            </a:r>
            <a:r>
              <a:rPr lang="it-IT" altLang="zh-CN" b="1" dirty="0">
                <a:latin typeface="Arial" panose="020B0604020202020204" pitchFamily="34" charset="0"/>
                <a:ea typeface="仿宋" panose="02010609060101010101" pitchFamily="49" charset="-122"/>
                <a:cs typeface="Arial" panose="020B0604020202020204" pitchFamily="34" charset="0"/>
              </a:rPr>
              <a:t>Single Ni film, 100 × 40 × 1.5 mm3</a:t>
            </a:r>
            <a:endParaRPr lang="en-US" altLang="zh-CN" b="1" dirty="0">
              <a:latin typeface="Arial" panose="020B0604020202020204" pitchFamily="34" charset="0"/>
              <a:ea typeface="仿宋" panose="02010609060101010101" pitchFamily="49" charset="-122"/>
              <a:cs typeface="Arial" panose="020B0604020202020204" pitchFamily="34" charset="0"/>
            </a:endParaRPr>
          </a:p>
          <a:p>
            <a:pPr algn="just">
              <a:lnSpc>
                <a:spcPct val="150000"/>
              </a:lnSpc>
              <a:spcBef>
                <a:spcPct val="0"/>
              </a:spcBef>
              <a:spcAft>
                <a:spcPct val="0"/>
              </a:spcAft>
            </a:pPr>
            <a:r>
              <a:rPr lang="en-US" altLang="zh-CN" b="1" dirty="0">
                <a:latin typeface="Arial" panose="020B0604020202020204" pitchFamily="34" charset="0"/>
                <a:ea typeface="仿宋" panose="02010609060101010101" pitchFamily="49" charset="-122"/>
                <a:cs typeface="Arial" panose="020B0604020202020204" pitchFamily="34" charset="0"/>
              </a:rPr>
              <a:t>Conditions: wavelength 1–6.4 Å, reflection angles 0.3°, 0.4°, 0.5°</a:t>
            </a:r>
          </a:p>
          <a:p>
            <a:pPr algn="just">
              <a:lnSpc>
                <a:spcPct val="150000"/>
              </a:lnSpc>
              <a:spcBef>
                <a:spcPct val="0"/>
              </a:spcBef>
              <a:spcAft>
                <a:spcPct val="0"/>
              </a:spcAft>
            </a:pPr>
            <a:r>
              <a:rPr lang="en-US" altLang="zh-CN" b="1" dirty="0">
                <a:latin typeface="Arial" panose="020B0604020202020204" pitchFamily="34" charset="0"/>
                <a:ea typeface="仿宋" panose="02010609060101010101" pitchFamily="49" charset="-122"/>
                <a:cs typeface="Arial" panose="020B0604020202020204" pitchFamily="34" charset="0"/>
              </a:rPr>
              <a:t>Results of NTDS:</a:t>
            </a:r>
          </a:p>
          <a:p>
            <a:pPr marL="285750" indent="-285750" algn="just">
              <a:lnSpc>
                <a:spcPct val="150000"/>
              </a:lnSpc>
              <a:spcBef>
                <a:spcPct val="0"/>
              </a:spcBef>
              <a:spcAft>
                <a:spcPct val="0"/>
              </a:spcAft>
              <a:buFont typeface="Wingdings" panose="05000000000000000000" pitchFamily="2" charset="2"/>
              <a:buChar char="Ø"/>
            </a:pPr>
            <a:r>
              <a:rPr lang="en-US" altLang="zh-CN" b="1" dirty="0">
                <a:latin typeface="Arial" panose="020B0604020202020204" pitchFamily="34" charset="0"/>
                <a:ea typeface="仿宋" panose="02010609060101010101" pitchFamily="49" charset="-122"/>
                <a:cs typeface="Arial" panose="020B0604020202020204" pitchFamily="34" charset="0"/>
              </a:rPr>
              <a:t> Total reflection critical Q-value-</a:t>
            </a:r>
            <a:r>
              <a:rPr lang="en-US" altLang="zh-CN" b="1" dirty="0">
                <a:solidFill>
                  <a:srgbClr val="FF0000"/>
                </a:solidFill>
                <a:latin typeface="Arial" panose="020B0604020202020204" pitchFamily="34" charset="0"/>
                <a:ea typeface="仿宋" panose="02010609060101010101" pitchFamily="49" charset="-122"/>
                <a:cs typeface="Arial" panose="020B0604020202020204" pitchFamily="34" charset="0"/>
              </a:rPr>
              <a:t>0.0207±0.0008Å</a:t>
            </a:r>
            <a:r>
              <a:rPr lang="en-US" altLang="zh-CN" b="1" baseline="30000" dirty="0">
                <a:solidFill>
                  <a:srgbClr val="FF0000"/>
                </a:solidFill>
                <a:latin typeface="Arial" panose="020B0604020202020204" pitchFamily="34" charset="0"/>
                <a:ea typeface="仿宋" panose="02010609060101010101" pitchFamily="49" charset="-122"/>
                <a:cs typeface="Arial" panose="020B0604020202020204" pitchFamily="34" charset="0"/>
              </a:rPr>
              <a:t>-1</a:t>
            </a:r>
          </a:p>
          <a:p>
            <a:pPr marL="285750" indent="-285750" algn="just">
              <a:lnSpc>
                <a:spcPct val="150000"/>
              </a:lnSpc>
              <a:spcBef>
                <a:spcPct val="0"/>
              </a:spcBef>
              <a:spcAft>
                <a:spcPct val="0"/>
              </a:spcAft>
              <a:buFont typeface="Wingdings" panose="05000000000000000000" pitchFamily="2" charset="2"/>
              <a:buChar char="Ø"/>
            </a:pPr>
            <a:r>
              <a:rPr lang="en-US" altLang="zh-CN" b="1" dirty="0">
                <a:latin typeface="Arial" panose="020B0604020202020204" pitchFamily="34" charset="0"/>
                <a:ea typeface="仿宋" panose="02010609060101010101" pitchFamily="49" charset="-122"/>
                <a:cs typeface="Arial" panose="020B0604020202020204" pitchFamily="34" charset="0"/>
              </a:rPr>
              <a:t>The film thickness measured by neutron testing shows a deviation of less than 5% from the XRR results.</a:t>
            </a:r>
          </a:p>
        </p:txBody>
      </p:sp>
      <p:sp>
        <p:nvSpPr>
          <p:cNvPr id="5" name="矩形 4">
            <a:extLst>
              <a:ext uri="{FF2B5EF4-FFF2-40B4-BE49-F238E27FC236}">
                <a16:creationId xmlns:a16="http://schemas.microsoft.com/office/drawing/2014/main" id="{E6885628-6FA5-44B2-B2C9-762E40E52322}"/>
              </a:ext>
            </a:extLst>
          </p:cNvPr>
          <p:cNvSpPr/>
          <p:nvPr/>
        </p:nvSpPr>
        <p:spPr>
          <a:xfrm>
            <a:off x="275252" y="798111"/>
            <a:ext cx="6066661" cy="523220"/>
          </a:xfrm>
          <a:prstGeom prst="rect">
            <a:avLst/>
          </a:prstGeom>
        </p:spPr>
        <p:txBody>
          <a:bodyPr wrap="none">
            <a:spAutoFit/>
          </a:bodyPr>
          <a:lstStyle/>
          <a:p>
            <a:r>
              <a:rPr lang="en-US" altLang="zh-CN" sz="2800" b="1" dirty="0">
                <a:solidFill>
                  <a:srgbClr val="0F1115"/>
                </a:solidFill>
                <a:latin typeface="Arial" panose="020B0604020202020204" pitchFamily="34" charset="0"/>
                <a:cs typeface="Arial" panose="020B0604020202020204" pitchFamily="34" charset="0"/>
              </a:rPr>
              <a:t>Test of a Standard Ni Film Sample</a:t>
            </a:r>
            <a:endParaRPr lang="zh-CN" altLang="en-US" sz="28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31DB548D-341D-4A16-9CDB-D9A59B0F5A89}"/>
              </a:ext>
            </a:extLst>
          </p:cNvPr>
          <p:cNvSpPr txBox="1"/>
          <p:nvPr/>
        </p:nvSpPr>
        <p:spPr>
          <a:xfrm>
            <a:off x="4153447" y="4227141"/>
            <a:ext cx="1497205" cy="400110"/>
          </a:xfrm>
          <a:prstGeom prst="rect">
            <a:avLst/>
          </a:prstGeom>
          <a:noFill/>
        </p:spPr>
        <p:txBody>
          <a:bodyPr wrap="square" rtlCol="0">
            <a:spAutoFit/>
          </a:bodyPr>
          <a:lstStyle/>
          <a:p>
            <a:r>
              <a:rPr lang="en-US" altLang="zh-CN" sz="2000" b="1" dirty="0">
                <a:solidFill>
                  <a:srgbClr val="002060"/>
                </a:solidFill>
              </a:rPr>
              <a:t>XRR</a:t>
            </a:r>
            <a:endParaRPr lang="zh-CN" altLang="en-US" sz="2000" b="1" dirty="0">
              <a:solidFill>
                <a:srgbClr val="002060"/>
              </a:solidFill>
            </a:endParaRPr>
          </a:p>
        </p:txBody>
      </p:sp>
      <p:sp>
        <p:nvSpPr>
          <p:cNvPr id="10" name="文本框 9">
            <a:extLst>
              <a:ext uri="{FF2B5EF4-FFF2-40B4-BE49-F238E27FC236}">
                <a16:creationId xmlns:a16="http://schemas.microsoft.com/office/drawing/2014/main" id="{0D40ED1B-4B4E-4DEA-B54B-50C464B2B616}"/>
              </a:ext>
            </a:extLst>
          </p:cNvPr>
          <p:cNvSpPr txBox="1"/>
          <p:nvPr/>
        </p:nvSpPr>
        <p:spPr>
          <a:xfrm>
            <a:off x="8616461" y="4117353"/>
            <a:ext cx="1497205" cy="400110"/>
          </a:xfrm>
          <a:prstGeom prst="rect">
            <a:avLst/>
          </a:prstGeom>
          <a:noFill/>
        </p:spPr>
        <p:txBody>
          <a:bodyPr wrap="square" rtlCol="0">
            <a:spAutoFit/>
          </a:bodyPr>
          <a:lstStyle/>
          <a:p>
            <a:r>
              <a:rPr lang="en-US" altLang="zh-CN" sz="2000" b="1" dirty="0">
                <a:solidFill>
                  <a:srgbClr val="002060"/>
                </a:solidFill>
              </a:rPr>
              <a:t>NTDS</a:t>
            </a:r>
            <a:endParaRPr lang="zh-CN" altLang="en-US" sz="2000" b="1" dirty="0">
              <a:solidFill>
                <a:srgbClr val="002060"/>
              </a:solidFill>
            </a:endParaRPr>
          </a:p>
        </p:txBody>
      </p:sp>
    </p:spTree>
    <p:extLst>
      <p:ext uri="{BB962C8B-B14F-4D97-AF65-F5344CB8AC3E}">
        <p14:creationId xmlns:p14="http://schemas.microsoft.com/office/powerpoint/2010/main" val="411758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90918" y="216911"/>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Commissioning</a:t>
            </a:r>
          </a:p>
        </p:txBody>
      </p:sp>
      <p:sp>
        <p:nvSpPr>
          <p:cNvPr id="4" name="矩形 3">
            <a:extLst>
              <a:ext uri="{FF2B5EF4-FFF2-40B4-BE49-F238E27FC236}">
                <a16:creationId xmlns:a16="http://schemas.microsoft.com/office/drawing/2014/main" id="{22F667C2-BF07-4B3F-8990-361084EA4829}"/>
              </a:ext>
            </a:extLst>
          </p:cNvPr>
          <p:cNvSpPr/>
          <p:nvPr/>
        </p:nvSpPr>
        <p:spPr>
          <a:xfrm>
            <a:off x="537507" y="1255989"/>
            <a:ext cx="9029631"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Sample: m=2 from Swiss</a:t>
            </a:r>
          </a:p>
          <a:p>
            <a:pPr algn="just">
              <a:lnSpc>
                <a:spcPct val="150000"/>
              </a:lnSpc>
              <a:spcBef>
                <a:spcPct val="0"/>
              </a:spcBef>
              <a:spcAft>
                <a:spcPct val="0"/>
              </a:spcAft>
            </a:pP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 9001118#, 200×100×5</a:t>
            </a:r>
          </a:p>
        </p:txBody>
      </p:sp>
      <p:sp>
        <p:nvSpPr>
          <p:cNvPr id="5" name="矩形 4">
            <a:extLst>
              <a:ext uri="{FF2B5EF4-FFF2-40B4-BE49-F238E27FC236}">
                <a16:creationId xmlns:a16="http://schemas.microsoft.com/office/drawing/2014/main" id="{E6885628-6FA5-44B2-B2C9-762E40E52322}"/>
              </a:ext>
            </a:extLst>
          </p:cNvPr>
          <p:cNvSpPr/>
          <p:nvPr/>
        </p:nvSpPr>
        <p:spPr>
          <a:xfrm>
            <a:off x="275252" y="798111"/>
            <a:ext cx="4338047" cy="523220"/>
          </a:xfrm>
          <a:prstGeom prst="rect">
            <a:avLst/>
          </a:prstGeom>
        </p:spPr>
        <p:txBody>
          <a:bodyPr wrap="none">
            <a:spAutoFit/>
          </a:bodyPr>
          <a:lstStyle/>
          <a:p>
            <a:r>
              <a:rPr lang="en-US" altLang="zh-CN" sz="2800" b="1" dirty="0">
                <a:solidFill>
                  <a:srgbClr val="0F1115"/>
                </a:solidFill>
                <a:latin typeface="Arial" panose="020B0604020202020204" pitchFamily="34" charset="0"/>
                <a:cs typeface="Arial" panose="020B0604020202020204" pitchFamily="34" charset="0"/>
              </a:rPr>
              <a:t>Supermirror sample test</a:t>
            </a:r>
            <a:endParaRPr lang="zh-CN" altLang="en-US" sz="2800"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405379A6-458C-4A12-9384-2161D534AD33}"/>
              </a:ext>
            </a:extLst>
          </p:cNvPr>
          <p:cNvSpPr/>
          <p:nvPr/>
        </p:nvSpPr>
        <p:spPr>
          <a:xfrm>
            <a:off x="466387" y="2443543"/>
            <a:ext cx="6096000" cy="2541145"/>
          </a:xfrm>
          <a:prstGeom prst="rect">
            <a:avLst/>
          </a:prstGeom>
        </p:spPr>
        <p:txBody>
          <a:bodyPr>
            <a:spAutoFit/>
          </a:bodyPr>
          <a:lstStyle/>
          <a:p>
            <a:pPr>
              <a:lnSpc>
                <a:spcPct val="150000"/>
              </a:lnSpc>
            </a:pPr>
            <a:r>
              <a:rPr lang="en-US" altLang="zh-CN" b="1" dirty="0">
                <a:latin typeface="Arial" panose="020B0604020202020204" pitchFamily="34" charset="0"/>
                <a:ea typeface="仿宋" panose="02010609060101010101" pitchFamily="49" charset="-122"/>
                <a:cs typeface="Arial" panose="020B0604020202020204" pitchFamily="34" charset="0"/>
              </a:rPr>
              <a:t>Conditions</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Wavelength </a:t>
            </a:r>
            <a:r>
              <a:rPr lang="zh-CN" altLang="en-US" b="1" dirty="0">
                <a:latin typeface="Arial" panose="020B0604020202020204" pitchFamily="34" charset="0"/>
                <a:ea typeface="仿宋" panose="02010609060101010101" pitchFamily="49" charset="-122"/>
                <a:cs typeface="Arial" panose="020B0604020202020204" pitchFamily="34" charset="0"/>
              </a:rPr>
              <a:t>：</a:t>
            </a:r>
            <a:r>
              <a:rPr lang="en-US" altLang="zh-CN" b="1" dirty="0">
                <a:latin typeface="Arial" panose="020B0604020202020204" pitchFamily="34" charset="0"/>
                <a:ea typeface="仿宋" panose="02010609060101010101" pitchFamily="49" charset="-122"/>
                <a:cs typeface="Arial" panose="020B0604020202020204" pitchFamily="34" charset="0"/>
              </a:rPr>
              <a:t> 2–7.4 Å</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Slit: 0.6×20/0.4×20</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Reflection angle </a:t>
            </a:r>
            <a:r>
              <a:rPr lang="zh-CN" altLang="en-US" b="1" dirty="0">
                <a:latin typeface="Arial" panose="020B0604020202020204" pitchFamily="34" charset="0"/>
                <a:ea typeface="仿宋" panose="02010609060101010101" pitchFamily="49" charset="-122"/>
                <a:cs typeface="Arial" panose="020B0604020202020204" pitchFamily="34" charset="0"/>
              </a:rPr>
              <a:t>：</a:t>
            </a:r>
            <a:r>
              <a:rPr lang="en-US" altLang="zh-CN" b="1" dirty="0">
                <a:latin typeface="Arial" panose="020B0604020202020204" pitchFamily="34" charset="0"/>
                <a:ea typeface="仿宋" panose="02010609060101010101" pitchFamily="49" charset="-122"/>
                <a:cs typeface="Arial" panose="020B0604020202020204" pitchFamily="34" charset="0"/>
              </a:rPr>
              <a:t> 0.5°</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Footprint: 81×32mm</a:t>
            </a:r>
            <a:r>
              <a:rPr lang="en-US" altLang="zh-CN" b="1" baseline="30000" dirty="0">
                <a:latin typeface="Arial" panose="020B0604020202020204" pitchFamily="34" charset="0"/>
                <a:ea typeface="仿宋" panose="02010609060101010101" pitchFamily="49" charset="-122"/>
                <a:cs typeface="Arial" panose="020B0604020202020204" pitchFamily="34" charset="0"/>
              </a:rPr>
              <a:t>2</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m range : 0.68-2.52</a:t>
            </a:r>
            <a:endParaRPr lang="zh-CN" altLang="en-US" dirty="0"/>
          </a:p>
        </p:txBody>
      </p:sp>
      <p:sp>
        <p:nvSpPr>
          <p:cNvPr id="8" name="文本框 7">
            <a:extLst>
              <a:ext uri="{FF2B5EF4-FFF2-40B4-BE49-F238E27FC236}">
                <a16:creationId xmlns:a16="http://schemas.microsoft.com/office/drawing/2014/main" id="{AEF90EC0-9210-4B1C-AE59-E82B6296EE40}"/>
              </a:ext>
            </a:extLst>
          </p:cNvPr>
          <p:cNvSpPr txBox="1"/>
          <p:nvPr/>
        </p:nvSpPr>
        <p:spPr bwMode="auto">
          <a:xfrm>
            <a:off x="5654458" y="1104755"/>
            <a:ext cx="6054589" cy="873957"/>
          </a:xfrm>
          <a:prstGeom prst="rect">
            <a:avLst/>
          </a:prstGeom>
          <a:noFill/>
          <a:ln w="9525">
            <a:noFill/>
            <a:miter lim="800000"/>
          </a:ln>
        </p:spPr>
        <p:txBody>
          <a:bodyPr wrap="square">
            <a:spAutoFit/>
          </a:bodyPr>
          <a:lstStyle/>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PSI</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m=2.17</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=93%</a:t>
            </a:r>
          </a:p>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NTDS</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m=2.18</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=92%</a:t>
            </a:r>
          </a:p>
        </p:txBody>
      </p:sp>
      <p:pic>
        <p:nvPicPr>
          <p:cNvPr id="10" name="图片 9">
            <a:extLst>
              <a:ext uri="{FF2B5EF4-FFF2-40B4-BE49-F238E27FC236}">
                <a16:creationId xmlns:a16="http://schemas.microsoft.com/office/drawing/2014/main" id="{91AB7AB2-07DA-443E-A94A-31591952045E}"/>
              </a:ext>
            </a:extLst>
          </p:cNvPr>
          <p:cNvPicPr>
            <a:picLocks noChangeAspect="1"/>
          </p:cNvPicPr>
          <p:nvPr/>
        </p:nvPicPr>
        <p:blipFill>
          <a:blip r:embed="rId3"/>
          <a:stretch>
            <a:fillRect/>
          </a:stretch>
        </p:blipFill>
        <p:spPr>
          <a:xfrm>
            <a:off x="4605961" y="1983071"/>
            <a:ext cx="5772074" cy="4874929"/>
          </a:xfrm>
          <a:prstGeom prst="rect">
            <a:avLst/>
          </a:prstGeom>
        </p:spPr>
      </p:pic>
    </p:spTree>
    <p:extLst>
      <p:ext uri="{BB962C8B-B14F-4D97-AF65-F5344CB8AC3E}">
        <p14:creationId xmlns:p14="http://schemas.microsoft.com/office/powerpoint/2010/main" val="195235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90918" y="216911"/>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Commissioning</a:t>
            </a:r>
          </a:p>
        </p:txBody>
      </p:sp>
      <p:sp>
        <p:nvSpPr>
          <p:cNvPr id="4" name="矩形 3">
            <a:extLst>
              <a:ext uri="{FF2B5EF4-FFF2-40B4-BE49-F238E27FC236}">
                <a16:creationId xmlns:a16="http://schemas.microsoft.com/office/drawing/2014/main" id="{22F667C2-BF07-4B3F-8990-361084EA4829}"/>
              </a:ext>
            </a:extLst>
          </p:cNvPr>
          <p:cNvSpPr/>
          <p:nvPr/>
        </p:nvSpPr>
        <p:spPr>
          <a:xfrm>
            <a:off x="537507" y="1255989"/>
            <a:ext cx="9029631"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Sample: m=2 from CSNS</a:t>
            </a:r>
          </a:p>
          <a:p>
            <a:pPr algn="just">
              <a:lnSpc>
                <a:spcPct val="150000"/>
              </a:lnSpc>
              <a:spcBef>
                <a:spcPct val="0"/>
              </a:spcBef>
              <a:spcAft>
                <a:spcPct val="0"/>
              </a:spcAft>
            </a:pP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A2#  400×60×5</a:t>
            </a:r>
          </a:p>
        </p:txBody>
      </p:sp>
      <p:sp>
        <p:nvSpPr>
          <p:cNvPr id="5" name="矩形 4">
            <a:extLst>
              <a:ext uri="{FF2B5EF4-FFF2-40B4-BE49-F238E27FC236}">
                <a16:creationId xmlns:a16="http://schemas.microsoft.com/office/drawing/2014/main" id="{E6885628-6FA5-44B2-B2C9-762E40E52322}"/>
              </a:ext>
            </a:extLst>
          </p:cNvPr>
          <p:cNvSpPr/>
          <p:nvPr/>
        </p:nvSpPr>
        <p:spPr>
          <a:xfrm>
            <a:off x="275252" y="798111"/>
            <a:ext cx="4338047" cy="523220"/>
          </a:xfrm>
          <a:prstGeom prst="rect">
            <a:avLst/>
          </a:prstGeom>
        </p:spPr>
        <p:txBody>
          <a:bodyPr wrap="none">
            <a:spAutoFit/>
          </a:bodyPr>
          <a:lstStyle/>
          <a:p>
            <a:r>
              <a:rPr lang="en-US" altLang="zh-CN" sz="2800" b="1" dirty="0">
                <a:solidFill>
                  <a:srgbClr val="0F1115"/>
                </a:solidFill>
                <a:latin typeface="Arial" panose="020B0604020202020204" pitchFamily="34" charset="0"/>
                <a:cs typeface="Arial" panose="020B0604020202020204" pitchFamily="34" charset="0"/>
              </a:rPr>
              <a:t>Supermirror sample test</a:t>
            </a:r>
            <a:endParaRPr lang="zh-CN" altLang="en-US" sz="2800"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405379A6-458C-4A12-9384-2161D534AD33}"/>
              </a:ext>
            </a:extLst>
          </p:cNvPr>
          <p:cNvSpPr/>
          <p:nvPr/>
        </p:nvSpPr>
        <p:spPr>
          <a:xfrm>
            <a:off x="466387" y="2443543"/>
            <a:ext cx="6096000" cy="454035"/>
          </a:xfrm>
          <a:prstGeom prst="rect">
            <a:avLst/>
          </a:prstGeom>
        </p:spPr>
        <p:txBody>
          <a:bodyPr>
            <a:spAutoFit/>
          </a:bodyPr>
          <a:lstStyle/>
          <a:p>
            <a:pPr>
              <a:lnSpc>
                <a:spcPct val="150000"/>
              </a:lnSpc>
            </a:pPr>
            <a:r>
              <a:rPr lang="en-US" altLang="zh-CN" b="1" dirty="0">
                <a:latin typeface="Arial" panose="020B0604020202020204" pitchFamily="34" charset="0"/>
                <a:ea typeface="仿宋" panose="02010609060101010101" pitchFamily="49" charset="-122"/>
                <a:cs typeface="Arial" panose="020B0604020202020204" pitchFamily="34" charset="0"/>
              </a:rPr>
              <a:t>Conditions</a:t>
            </a:r>
          </a:p>
        </p:txBody>
      </p:sp>
      <p:sp>
        <p:nvSpPr>
          <p:cNvPr id="8" name="文本框 7">
            <a:extLst>
              <a:ext uri="{FF2B5EF4-FFF2-40B4-BE49-F238E27FC236}">
                <a16:creationId xmlns:a16="http://schemas.microsoft.com/office/drawing/2014/main" id="{AEF90EC0-9210-4B1C-AE59-E82B6296EE40}"/>
              </a:ext>
            </a:extLst>
          </p:cNvPr>
          <p:cNvSpPr txBox="1"/>
          <p:nvPr/>
        </p:nvSpPr>
        <p:spPr bwMode="auto">
          <a:xfrm>
            <a:off x="7107339" y="1104755"/>
            <a:ext cx="4251542" cy="873957"/>
          </a:xfrm>
          <a:prstGeom prst="rect">
            <a:avLst/>
          </a:prstGeom>
          <a:noFill/>
          <a:ln w="9525">
            <a:noFill/>
            <a:miter lim="800000"/>
          </a:ln>
        </p:spPr>
        <p:txBody>
          <a:bodyPr wrap="square">
            <a:spAutoFit/>
          </a:bodyPr>
          <a:lstStyle/>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PSI</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m=2.21</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=91%</a:t>
            </a:r>
          </a:p>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NTDS</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m=2.21</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=93%</a:t>
            </a:r>
          </a:p>
        </p:txBody>
      </p:sp>
      <p:pic>
        <p:nvPicPr>
          <p:cNvPr id="6" name="图片 5">
            <a:extLst>
              <a:ext uri="{FF2B5EF4-FFF2-40B4-BE49-F238E27FC236}">
                <a16:creationId xmlns:a16="http://schemas.microsoft.com/office/drawing/2014/main" id="{AE8A9514-939D-41D7-89BB-6C96F8B914C3}"/>
              </a:ext>
            </a:extLst>
          </p:cNvPr>
          <p:cNvPicPr>
            <a:picLocks noChangeAspect="1"/>
          </p:cNvPicPr>
          <p:nvPr/>
        </p:nvPicPr>
        <p:blipFill>
          <a:blip r:embed="rId3"/>
          <a:stretch>
            <a:fillRect/>
          </a:stretch>
        </p:blipFill>
        <p:spPr>
          <a:xfrm>
            <a:off x="6328404" y="2129946"/>
            <a:ext cx="5397209" cy="4445857"/>
          </a:xfrm>
          <a:prstGeom prst="rect">
            <a:avLst/>
          </a:prstGeom>
        </p:spPr>
      </p:pic>
      <p:graphicFrame>
        <p:nvGraphicFramePr>
          <p:cNvPr id="11" name="表格 10">
            <a:extLst>
              <a:ext uri="{FF2B5EF4-FFF2-40B4-BE49-F238E27FC236}">
                <a16:creationId xmlns:a16="http://schemas.microsoft.com/office/drawing/2014/main" id="{1193F381-C507-46E9-A1D2-AF517641FC01}"/>
              </a:ext>
            </a:extLst>
          </p:cNvPr>
          <p:cNvGraphicFramePr>
            <a:graphicFrameLocks noGrp="1"/>
          </p:cNvGraphicFramePr>
          <p:nvPr>
            <p:extLst>
              <p:ext uri="{D42A27DB-BD31-4B8C-83A1-F6EECF244321}">
                <p14:modId xmlns:p14="http://schemas.microsoft.com/office/powerpoint/2010/main" val="264025226"/>
              </p:ext>
            </p:extLst>
          </p:nvPr>
        </p:nvGraphicFramePr>
        <p:xfrm>
          <a:off x="134768" y="3180868"/>
          <a:ext cx="6306673" cy="1555822"/>
        </p:xfrm>
        <a:graphic>
          <a:graphicData uri="http://schemas.openxmlformats.org/drawingml/2006/table">
            <a:tbl>
              <a:tblPr/>
              <a:tblGrid>
                <a:gridCol w="1164355">
                  <a:extLst>
                    <a:ext uri="{9D8B030D-6E8A-4147-A177-3AD203B41FA5}">
                      <a16:colId xmlns:a16="http://schemas.microsoft.com/office/drawing/2014/main" val="20000"/>
                    </a:ext>
                  </a:extLst>
                </a:gridCol>
                <a:gridCol w="1237892">
                  <a:extLst>
                    <a:ext uri="{9D8B030D-6E8A-4147-A177-3AD203B41FA5}">
                      <a16:colId xmlns:a16="http://schemas.microsoft.com/office/drawing/2014/main" val="4078368149"/>
                    </a:ext>
                  </a:extLst>
                </a:gridCol>
                <a:gridCol w="1103709">
                  <a:extLst>
                    <a:ext uri="{9D8B030D-6E8A-4147-A177-3AD203B41FA5}">
                      <a16:colId xmlns:a16="http://schemas.microsoft.com/office/drawing/2014/main" val="20003"/>
                    </a:ext>
                  </a:extLst>
                </a:gridCol>
                <a:gridCol w="1214265">
                  <a:extLst>
                    <a:ext uri="{9D8B030D-6E8A-4147-A177-3AD203B41FA5}">
                      <a16:colId xmlns:a16="http://schemas.microsoft.com/office/drawing/2014/main" val="799661182"/>
                    </a:ext>
                  </a:extLst>
                </a:gridCol>
                <a:gridCol w="1586452">
                  <a:extLst>
                    <a:ext uri="{9D8B030D-6E8A-4147-A177-3AD203B41FA5}">
                      <a16:colId xmlns:a16="http://schemas.microsoft.com/office/drawing/2014/main" val="2205936927"/>
                    </a:ext>
                  </a:extLst>
                </a:gridCol>
              </a:tblGrid>
              <a:tr h="388318">
                <a:tc>
                  <a:txBody>
                    <a:bodyPr/>
                    <a:lstStyle/>
                    <a:p>
                      <a:pPr marL="0" algn="ctr" defTabSz="1015975" rtl="0" eaLnBrk="1" fontAlgn="ctr" latinLnBrk="0" hangingPunct="1"/>
                      <a:r>
                        <a:rPr lang="en-US" altLang="zh-CN" sz="1600" b="0" kern="1200" dirty="0">
                          <a:solidFill>
                            <a:srgbClr val="000000"/>
                          </a:solidFill>
                          <a:effectLst/>
                          <a:latin typeface="Arial" panose="020B0604020202020204" pitchFamily="34" charset="0"/>
                          <a:ea typeface="+mn-ea"/>
                          <a:cs typeface="Arial" panose="020B0604020202020204" pitchFamily="34" charset="0"/>
                        </a:rPr>
                        <a:t>Wavelength/Å</a:t>
                      </a:r>
                      <a:endParaRPr lang="zh-CN" altLang="en-US" sz="1600" b="0" kern="1200" dirty="0">
                        <a:solidFill>
                          <a:srgbClr val="000000"/>
                        </a:solidFill>
                        <a:effectLst/>
                        <a:latin typeface="Arial" panose="020B0604020202020204" pitchFamily="34" charset="0"/>
                        <a:ea typeface="+mn-ea"/>
                        <a:cs typeface="Arial" panose="020B0604020202020204" pitchFamily="34" charset="0"/>
                      </a:endParaRPr>
                    </a:p>
                  </a:txBody>
                  <a:tcPr marL="101600" marR="101600" marT="50800" marB="508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ctr" defTabSz="1015975" rtl="0" eaLnBrk="1" fontAlgn="ctr" latinLnBrk="0" hangingPunct="1"/>
                      <a:r>
                        <a:rPr lang="en-US" altLang="zh-CN" sz="1600" b="0" dirty="0">
                          <a:solidFill>
                            <a:srgbClr val="000000"/>
                          </a:solidFill>
                          <a:effectLst/>
                          <a:latin typeface="Arial" panose="020B0604020202020204" pitchFamily="34" charset="0"/>
                          <a:cs typeface="Arial" panose="020B0604020202020204" pitchFamily="34" charset="0"/>
                        </a:rPr>
                        <a:t>reflection angle</a:t>
                      </a:r>
                      <a:endParaRPr lang="zh-CN" altLang="en-US" sz="1600" b="0" kern="1200" dirty="0">
                        <a:solidFill>
                          <a:srgbClr val="000000"/>
                        </a:solidFill>
                        <a:effectLst/>
                        <a:latin typeface="Arial" panose="020B0604020202020204" pitchFamily="34" charset="0"/>
                        <a:ea typeface="+mn-ea"/>
                        <a:cs typeface="Arial" panose="020B0604020202020204" pitchFamily="34" charset="0"/>
                      </a:endParaRPr>
                    </a:p>
                  </a:txBody>
                  <a:tcPr marL="101600" marR="101600" marT="50800" marB="508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ctr" defTabSz="1015975" rtl="0" eaLnBrk="1" fontAlgn="ctr" latinLnBrk="0" hangingPunct="1"/>
                      <a:r>
                        <a:rPr lang="en-US" sz="1600" b="0" kern="1200" dirty="0">
                          <a:solidFill>
                            <a:srgbClr val="000000"/>
                          </a:solidFill>
                          <a:effectLst/>
                          <a:latin typeface="Arial" panose="020B0604020202020204" pitchFamily="34" charset="0"/>
                          <a:ea typeface="+mn-ea"/>
                          <a:cs typeface="Arial" panose="020B0604020202020204" pitchFamily="34" charset="0"/>
                        </a:rPr>
                        <a:t>Slit</a:t>
                      </a:r>
                      <a:endParaRPr lang="zh-CN" altLang="en-US" sz="1600" b="0" kern="1200" dirty="0">
                        <a:solidFill>
                          <a:srgbClr val="000000"/>
                        </a:solidFill>
                        <a:effectLst/>
                        <a:latin typeface="Arial" panose="020B0604020202020204" pitchFamily="34" charset="0"/>
                        <a:ea typeface="+mn-ea"/>
                        <a:cs typeface="Arial" panose="020B0604020202020204" pitchFamily="34" charset="0"/>
                      </a:endParaRPr>
                    </a:p>
                    <a:p>
                      <a:pPr marL="0" algn="ctr" defTabSz="1015975" rtl="0" eaLnBrk="1" fontAlgn="ctr" latinLnBrk="0" hangingPunct="1"/>
                      <a:r>
                        <a:rPr lang="en-US" altLang="zh-CN" sz="1600" b="0" kern="1200" dirty="0">
                          <a:solidFill>
                            <a:srgbClr val="000000"/>
                          </a:solidFill>
                          <a:effectLst/>
                          <a:latin typeface="Arial" panose="020B0604020202020204" pitchFamily="34" charset="0"/>
                          <a:ea typeface="+mn-ea"/>
                          <a:cs typeface="Arial" panose="020B0604020202020204" pitchFamily="34" charset="0"/>
                        </a:rPr>
                        <a:t>/</a:t>
                      </a:r>
                      <a:r>
                        <a:rPr lang="en-US" sz="1600" b="0" kern="1200" dirty="0">
                          <a:solidFill>
                            <a:srgbClr val="000000"/>
                          </a:solidFill>
                          <a:effectLst/>
                          <a:latin typeface="Arial" panose="020B0604020202020204" pitchFamily="34" charset="0"/>
                          <a:ea typeface="+mn-ea"/>
                          <a:cs typeface="Arial" panose="020B0604020202020204" pitchFamily="34" charset="0"/>
                        </a:rPr>
                        <a:t>mm</a:t>
                      </a:r>
                    </a:p>
                  </a:txBody>
                  <a:tcPr marL="101600" marR="101600" marT="50800" marB="508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altLang="zh-CN" sz="1600" b="0" dirty="0">
                          <a:solidFill>
                            <a:srgbClr val="000000"/>
                          </a:solidFill>
                          <a:effectLst/>
                          <a:latin typeface="Arial" panose="020B0604020202020204" pitchFamily="34" charset="0"/>
                          <a:cs typeface="Arial" panose="020B0604020202020204" pitchFamily="34" charset="0"/>
                        </a:rPr>
                        <a:t>Footprint</a:t>
                      </a:r>
                    </a:p>
                    <a:p>
                      <a:pPr algn="ctr" fontAlgn="ctr"/>
                      <a:r>
                        <a:rPr lang="en-US" altLang="zh-CN" sz="1600" b="0" dirty="0">
                          <a:solidFill>
                            <a:srgbClr val="000000"/>
                          </a:solidFill>
                          <a:effectLst/>
                          <a:latin typeface="Arial" panose="020B0604020202020204" pitchFamily="34" charset="0"/>
                          <a:cs typeface="Arial" panose="020B0604020202020204" pitchFamily="34" charset="0"/>
                        </a:rPr>
                        <a:t>/</a:t>
                      </a:r>
                      <a:r>
                        <a:rPr lang="en-US" sz="1600" b="0" dirty="0">
                          <a:solidFill>
                            <a:srgbClr val="000000"/>
                          </a:solidFill>
                          <a:effectLst/>
                          <a:latin typeface="Arial" panose="020B0604020202020204" pitchFamily="34" charset="0"/>
                          <a:cs typeface="Arial" panose="020B0604020202020204" pitchFamily="34" charset="0"/>
                        </a:rPr>
                        <a:t>mm</a:t>
                      </a:r>
                      <a:endParaRPr lang="en-US" sz="4400" b="0" dirty="0">
                        <a:effectLst/>
                        <a:latin typeface="Arial" panose="020B0604020202020204" pitchFamily="34" charset="0"/>
                        <a:cs typeface="Arial" panose="020B0604020202020204" pitchFamily="34" charset="0"/>
                      </a:endParaRPr>
                    </a:p>
                  </a:txBody>
                  <a:tcPr marL="101600" marR="101600" marT="50800" marB="508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ctr" defTabSz="1015975" rtl="0" eaLnBrk="1" fontAlgn="ctr" latinLnBrk="0" hangingPunct="1"/>
                      <a:r>
                        <a:rPr lang="en-US" altLang="zh-CN" sz="1600" b="0" kern="1200" dirty="0">
                          <a:solidFill>
                            <a:srgbClr val="000000"/>
                          </a:solidFill>
                          <a:effectLst/>
                          <a:latin typeface="Arial" panose="020B0604020202020204" pitchFamily="34" charset="0"/>
                          <a:ea typeface="+mn-ea"/>
                          <a:cs typeface="Arial" panose="020B0604020202020204" pitchFamily="34" charset="0"/>
                        </a:rPr>
                        <a:t>m range</a:t>
                      </a:r>
                      <a:endParaRPr lang="zh-CN" altLang="en-US" sz="1600" b="0" kern="1200" dirty="0">
                        <a:solidFill>
                          <a:srgbClr val="000000"/>
                        </a:solidFill>
                        <a:effectLst/>
                        <a:latin typeface="Arial" panose="020B0604020202020204" pitchFamily="34" charset="0"/>
                        <a:ea typeface="+mn-ea"/>
                        <a:cs typeface="Arial" panose="020B0604020202020204" pitchFamily="34" charset="0"/>
                      </a:endParaRPr>
                    </a:p>
                  </a:txBody>
                  <a:tcPr marL="101600" marR="101600" marT="50800" marB="508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1321">
                <a:tc>
                  <a:txBody>
                    <a:bodyPr/>
                    <a:lstStyle/>
                    <a:p>
                      <a:pPr algn="ctr"/>
                      <a:r>
                        <a:rPr lang="en-US" altLang="zh-CN" sz="2000" b="0" kern="1200" dirty="0">
                          <a:solidFill>
                            <a:srgbClr val="000000"/>
                          </a:solidFill>
                          <a:effectLst/>
                          <a:latin typeface="Arial" panose="020B0604020202020204" pitchFamily="34" charset="0"/>
                          <a:ea typeface="+mn-ea"/>
                          <a:cs typeface="Arial" panose="020B0604020202020204" pitchFamily="34" charset="0"/>
                        </a:rPr>
                        <a:t>2~7.4</a:t>
                      </a:r>
                      <a:endParaRPr lang="zh-CN" altLang="en-US" sz="2000" b="0" dirty="0">
                        <a:latin typeface="Arial" panose="020B0604020202020204" pitchFamily="34" charset="0"/>
                        <a:cs typeface="Arial" panose="020B0604020202020204" pitchFamily="34" charset="0"/>
                      </a:endParaRPr>
                    </a:p>
                  </a:txBody>
                  <a:tcPr>
                    <a:lnT w="7620" cap="flat" cmpd="sng" algn="ctr">
                      <a:solidFill>
                        <a:srgbClr val="000000"/>
                      </a:solidFill>
                      <a:prstDash val="solid"/>
                      <a:round/>
                      <a:headEnd type="none" w="med" len="med"/>
                      <a:tailEnd type="none" w="med" len="med"/>
                    </a:lnT>
                  </a:tcPr>
                </a:tc>
                <a:tc>
                  <a:txBody>
                    <a:bodyPr/>
                    <a:lstStyle/>
                    <a:p>
                      <a:pPr marL="0" algn="ctr" defTabSz="1015975" rtl="0" eaLnBrk="1" fontAlgn="ctr" latinLnBrk="0" hangingPunct="1"/>
                      <a:r>
                        <a:rPr lang="en-US" altLang="zh-CN" sz="1800" b="0" dirty="0">
                          <a:solidFill>
                            <a:srgbClr val="000000"/>
                          </a:solidFill>
                          <a:effectLst/>
                          <a:latin typeface="Arial" panose="020B0604020202020204" pitchFamily="34" charset="0"/>
                          <a:cs typeface="Arial" panose="020B0604020202020204" pitchFamily="34" charset="0"/>
                        </a:rPr>
                        <a:t>0.5°</a:t>
                      </a:r>
                      <a:endParaRPr lang="zh-CN" altLang="en-US" sz="1800" b="0" kern="1200" dirty="0">
                        <a:solidFill>
                          <a:srgbClr val="000000"/>
                        </a:solidFill>
                        <a:effectLst/>
                        <a:latin typeface="Arial" panose="020B0604020202020204" pitchFamily="34" charset="0"/>
                        <a:ea typeface="+mn-ea"/>
                        <a:cs typeface="Arial" panose="020B0604020202020204" pitchFamily="34" charset="0"/>
                      </a:endParaRPr>
                    </a:p>
                  </a:txBody>
                  <a:tcPr marL="101600" marR="101600" marT="50800" marB="50800" anchor="ctr">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2">
                  <a:txBody>
                    <a:bodyPr/>
                    <a:lstStyle/>
                    <a:p>
                      <a:pPr marL="0" marR="0" lvl="0" indent="0" algn="ctr" defTabSz="1015975"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effectLst/>
                          <a:latin typeface="Arial" panose="020B0604020202020204" pitchFamily="34" charset="0"/>
                          <a:ea typeface="+mn-ea"/>
                          <a:cs typeface="Arial" panose="020B0604020202020204" pitchFamily="34" charset="0"/>
                        </a:rPr>
                        <a:t>0.6×20</a:t>
                      </a:r>
                    </a:p>
                    <a:p>
                      <a:pPr marL="0" marR="0" lvl="0" indent="0" algn="ctr" defTabSz="1015975"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effectLst/>
                          <a:latin typeface="Arial" panose="020B0604020202020204" pitchFamily="34" charset="0"/>
                          <a:ea typeface="+mn-ea"/>
                          <a:cs typeface="Arial" panose="020B0604020202020204" pitchFamily="34" charset="0"/>
                        </a:rPr>
                        <a:t>0.4×20</a:t>
                      </a:r>
                      <a:endParaRPr lang="zh-CN" altLang="en-US" sz="1800" b="0" kern="1200" dirty="0">
                        <a:solidFill>
                          <a:srgbClr val="000000"/>
                        </a:solidFill>
                        <a:effectLst/>
                        <a:latin typeface="Arial" panose="020B0604020202020204" pitchFamily="34" charset="0"/>
                        <a:ea typeface="+mn-ea"/>
                        <a:cs typeface="Arial" panose="020B0604020202020204" pitchFamily="34" charset="0"/>
                      </a:endParaRPr>
                    </a:p>
                  </a:txBody>
                  <a:tcPr anchor="ctr">
                    <a:lnL w="7620" cap="flat" cmpd="sng" algn="ctr">
                      <a:solidFill>
                        <a:srgbClr val="000000"/>
                      </a:solidFill>
                      <a:prstDash val="solid"/>
                      <a:round/>
                      <a:headEnd type="none" w="med" len="med"/>
                      <a:tailEnd type="none" w="med" len="med"/>
                    </a:lnL>
                    <a:lnT w="7620" cap="flat" cmpd="sng" algn="ctr">
                      <a:solidFill>
                        <a:srgbClr val="000000"/>
                      </a:solidFill>
                      <a:prstDash val="solid"/>
                      <a:round/>
                      <a:headEnd type="none" w="med" len="med"/>
                      <a:tailEnd type="none" w="med" len="med"/>
                    </a:lnT>
                  </a:tcPr>
                </a:tc>
                <a:tc>
                  <a:txBody>
                    <a:bodyPr/>
                    <a:lstStyle/>
                    <a:p>
                      <a:pPr marL="0" algn="ctr" defTabSz="1015975" rtl="0" eaLnBrk="1" fontAlgn="ctr" latinLnBrk="0" hangingPunct="1"/>
                      <a:r>
                        <a:rPr lang="en-US" altLang="zh-CN" sz="1800" b="0" kern="1200" dirty="0">
                          <a:solidFill>
                            <a:srgbClr val="000000"/>
                          </a:solidFill>
                          <a:effectLst/>
                          <a:latin typeface="Arial" panose="020B0604020202020204" pitchFamily="34" charset="0"/>
                          <a:ea typeface="+mn-ea"/>
                          <a:cs typeface="Arial" panose="020B0604020202020204" pitchFamily="34" charset="0"/>
                        </a:rPr>
                        <a:t>81×32</a:t>
                      </a:r>
                      <a:endParaRPr lang="zh-CN" altLang="en-US" sz="1800" b="0" kern="1200" dirty="0">
                        <a:solidFill>
                          <a:srgbClr val="000000"/>
                        </a:solidFill>
                        <a:effectLst/>
                        <a:latin typeface="Arial" panose="020B0604020202020204" pitchFamily="34" charset="0"/>
                        <a:ea typeface="+mn-ea"/>
                        <a:cs typeface="Arial" panose="020B0604020202020204" pitchFamily="34" charset="0"/>
                      </a:endParaRPr>
                    </a:p>
                  </a:txBody>
                  <a:tcPr marL="101600" marR="101600" marT="50800" marB="50800" anchor="ctr">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ctr" defTabSz="1015975" rtl="0" eaLnBrk="1" fontAlgn="ctr" latinLnBrk="0" hangingPunct="1"/>
                      <a:r>
                        <a:rPr lang="en-US" altLang="zh-CN" sz="1800" b="0" kern="1200" dirty="0">
                          <a:solidFill>
                            <a:srgbClr val="000000"/>
                          </a:solidFill>
                          <a:effectLst/>
                          <a:latin typeface="Arial" panose="020B0604020202020204" pitchFamily="34" charset="0"/>
                          <a:ea typeface="+mn-ea"/>
                          <a:cs typeface="Arial" panose="020B0604020202020204" pitchFamily="34" charset="0"/>
                        </a:rPr>
                        <a:t>0.68~2.52</a:t>
                      </a:r>
                      <a:endParaRPr lang="zh-CN" altLang="en-US" sz="1800" b="0" kern="1200" dirty="0">
                        <a:solidFill>
                          <a:srgbClr val="000000"/>
                        </a:solidFill>
                        <a:effectLst/>
                        <a:latin typeface="Arial" panose="020B0604020202020204" pitchFamily="34" charset="0"/>
                        <a:ea typeface="+mn-ea"/>
                        <a:cs typeface="Arial" panose="020B0604020202020204" pitchFamily="34" charset="0"/>
                      </a:endParaRPr>
                    </a:p>
                  </a:txBody>
                  <a:tcPr marL="101600" marR="101600" marT="50800" marB="508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115503"/>
                  </a:ext>
                </a:extLst>
              </a:tr>
              <a:tr h="535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rgbClr val="000000"/>
                          </a:solidFill>
                          <a:effectLst/>
                          <a:latin typeface="Arial" panose="020B0604020202020204" pitchFamily="34" charset="0"/>
                          <a:ea typeface="+mn-ea"/>
                          <a:cs typeface="Arial" panose="020B0604020202020204" pitchFamily="34" charset="0"/>
                        </a:rPr>
                        <a:t>2.5~7.9</a:t>
                      </a:r>
                      <a:endParaRPr lang="zh-CN" altLang="en-US" sz="2000" b="0" dirty="0">
                        <a:latin typeface="Arial" panose="020B0604020202020204" pitchFamily="34" charset="0"/>
                        <a:cs typeface="Arial" panose="020B0604020202020204" pitchFamily="34" charset="0"/>
                      </a:endParaRPr>
                    </a:p>
                  </a:txBody>
                  <a:tcPr/>
                </a:tc>
                <a:tc>
                  <a:txBody>
                    <a:bodyPr/>
                    <a:lstStyle/>
                    <a:p>
                      <a:pPr marL="0" marR="0" lvl="0" indent="0" algn="ctr" defTabSz="1015975"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effectLst/>
                          <a:latin typeface="Arial" panose="020B0604020202020204" pitchFamily="34" charset="0"/>
                          <a:ea typeface="+mn-ea"/>
                          <a:cs typeface="Arial" panose="020B0604020202020204" pitchFamily="34" charset="0"/>
                        </a:rPr>
                        <a:t>0.65°</a:t>
                      </a:r>
                      <a:endParaRPr lang="zh-CN" altLang="en-US" sz="1800" b="0" kern="1200" dirty="0">
                        <a:solidFill>
                          <a:srgbClr val="000000"/>
                        </a:solidFill>
                        <a:effectLst/>
                        <a:latin typeface="Arial" panose="020B0604020202020204" pitchFamily="34" charset="0"/>
                        <a:ea typeface="+mn-ea"/>
                        <a:cs typeface="Arial" panose="020B0604020202020204" pitchFamily="34" charset="0"/>
                      </a:endParaRPr>
                    </a:p>
                  </a:txBody>
                  <a:tcPr marL="101600" marR="101600" marT="50800" marB="50800" anchor="ctr">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zh-CN" altLang="en-US"/>
                    </a:p>
                  </a:txBody>
                  <a:tcPr>
                    <a:lnL w="7620" cap="flat" cmpd="sng" algn="ctr">
                      <a:solidFill>
                        <a:srgbClr val="000000"/>
                      </a:solidFill>
                      <a:prstDash val="solid"/>
                      <a:round/>
                      <a:headEnd type="none" w="med" len="med"/>
                      <a:tailEnd type="none" w="med" len="med"/>
                    </a:lnL>
                  </a:tcPr>
                </a:tc>
                <a:tc>
                  <a:txBody>
                    <a:bodyPr/>
                    <a:lstStyle/>
                    <a:p>
                      <a:pPr algn="ctr"/>
                      <a:r>
                        <a:rPr lang="en-US" altLang="zh-CN" sz="1800" b="0" kern="1200" dirty="0">
                          <a:solidFill>
                            <a:srgbClr val="000000"/>
                          </a:solidFill>
                          <a:effectLst/>
                          <a:latin typeface="Arial" panose="020B0604020202020204" pitchFamily="34" charset="0"/>
                          <a:ea typeface="+mn-ea"/>
                          <a:cs typeface="Arial" panose="020B0604020202020204" pitchFamily="34" charset="0"/>
                        </a:rPr>
                        <a:t>81×40</a:t>
                      </a:r>
                      <a:endParaRPr lang="zh-CN" altLang="en-US" sz="2000" b="0" dirty="0">
                        <a:latin typeface="Arial" panose="020B0604020202020204" pitchFamily="34" charset="0"/>
                        <a:cs typeface="Arial" panose="020B0604020202020204" pitchFamily="34" charset="0"/>
                      </a:endParaRPr>
                    </a:p>
                  </a:txBody>
                  <a:tcPr marL="101600" marR="101600" marT="50800" marB="50800" anchor="ctr">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US" altLang="zh-CN" sz="1800" b="0" kern="1200" dirty="0">
                          <a:solidFill>
                            <a:srgbClr val="000000"/>
                          </a:solidFill>
                          <a:effectLst/>
                          <a:latin typeface="Arial" panose="020B0604020202020204" pitchFamily="34" charset="0"/>
                          <a:ea typeface="+mn-ea"/>
                          <a:cs typeface="Arial" panose="020B0604020202020204" pitchFamily="34" charset="0"/>
                        </a:rPr>
                        <a:t>0.83~2.6</a:t>
                      </a:r>
                      <a:endParaRPr lang="zh-CN" altLang="en-US" sz="2000" b="0" dirty="0">
                        <a:latin typeface="Arial" panose="020B0604020202020204" pitchFamily="34" charset="0"/>
                        <a:cs typeface="Arial" panose="020B0604020202020204" pitchFamily="34" charset="0"/>
                      </a:endParaRPr>
                    </a:p>
                  </a:txBody>
                  <a:tcPr marL="101600" marR="101600" marT="50800" marB="508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098677"/>
                  </a:ext>
                </a:extLst>
              </a:tr>
            </a:tbl>
          </a:graphicData>
        </a:graphic>
      </p:graphicFrame>
    </p:spTree>
    <p:extLst>
      <p:ext uri="{BB962C8B-B14F-4D97-AF65-F5344CB8AC3E}">
        <p14:creationId xmlns:p14="http://schemas.microsoft.com/office/powerpoint/2010/main" val="203560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90918" y="216911"/>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Commissioning</a:t>
            </a:r>
          </a:p>
        </p:txBody>
      </p:sp>
      <p:sp>
        <p:nvSpPr>
          <p:cNvPr id="4" name="矩形 3">
            <a:extLst>
              <a:ext uri="{FF2B5EF4-FFF2-40B4-BE49-F238E27FC236}">
                <a16:creationId xmlns:a16="http://schemas.microsoft.com/office/drawing/2014/main" id="{22F667C2-BF07-4B3F-8990-361084EA4829}"/>
              </a:ext>
            </a:extLst>
          </p:cNvPr>
          <p:cNvSpPr/>
          <p:nvPr/>
        </p:nvSpPr>
        <p:spPr>
          <a:xfrm>
            <a:off x="537507" y="1255989"/>
            <a:ext cx="9029631" cy="11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Sample: m=2.5 from CSNS</a:t>
            </a:r>
          </a:p>
          <a:p>
            <a:pPr algn="just">
              <a:lnSpc>
                <a:spcPct val="150000"/>
              </a:lnSpc>
              <a:spcBef>
                <a:spcPct val="0"/>
              </a:spcBef>
              <a:spcAft>
                <a:spcPct val="0"/>
              </a:spcAft>
            </a:pP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9000509#  420×45×2.75</a:t>
            </a:r>
          </a:p>
        </p:txBody>
      </p:sp>
      <p:sp>
        <p:nvSpPr>
          <p:cNvPr id="5" name="矩形 4">
            <a:extLst>
              <a:ext uri="{FF2B5EF4-FFF2-40B4-BE49-F238E27FC236}">
                <a16:creationId xmlns:a16="http://schemas.microsoft.com/office/drawing/2014/main" id="{E6885628-6FA5-44B2-B2C9-762E40E52322}"/>
              </a:ext>
            </a:extLst>
          </p:cNvPr>
          <p:cNvSpPr/>
          <p:nvPr/>
        </p:nvSpPr>
        <p:spPr>
          <a:xfrm>
            <a:off x="275252" y="798111"/>
            <a:ext cx="4338047" cy="523220"/>
          </a:xfrm>
          <a:prstGeom prst="rect">
            <a:avLst/>
          </a:prstGeom>
        </p:spPr>
        <p:txBody>
          <a:bodyPr wrap="none">
            <a:spAutoFit/>
          </a:bodyPr>
          <a:lstStyle/>
          <a:p>
            <a:r>
              <a:rPr lang="en-US" altLang="zh-CN" sz="2800" b="1" dirty="0">
                <a:solidFill>
                  <a:srgbClr val="0F1115"/>
                </a:solidFill>
                <a:latin typeface="Arial" panose="020B0604020202020204" pitchFamily="34" charset="0"/>
                <a:cs typeface="Arial" panose="020B0604020202020204" pitchFamily="34" charset="0"/>
              </a:rPr>
              <a:t>Supermirror sample test</a:t>
            </a:r>
            <a:endParaRPr lang="zh-CN" altLang="en-US" sz="2800"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405379A6-458C-4A12-9384-2161D534AD33}"/>
              </a:ext>
            </a:extLst>
          </p:cNvPr>
          <p:cNvSpPr/>
          <p:nvPr/>
        </p:nvSpPr>
        <p:spPr>
          <a:xfrm>
            <a:off x="466387" y="2443543"/>
            <a:ext cx="6096000" cy="454035"/>
          </a:xfrm>
          <a:prstGeom prst="rect">
            <a:avLst/>
          </a:prstGeom>
        </p:spPr>
        <p:txBody>
          <a:bodyPr>
            <a:spAutoFit/>
          </a:bodyPr>
          <a:lstStyle/>
          <a:p>
            <a:pPr>
              <a:lnSpc>
                <a:spcPct val="150000"/>
              </a:lnSpc>
            </a:pPr>
            <a:r>
              <a:rPr lang="en-US" altLang="zh-CN" b="1" dirty="0">
                <a:latin typeface="Arial" panose="020B0604020202020204" pitchFamily="34" charset="0"/>
                <a:ea typeface="仿宋" panose="02010609060101010101" pitchFamily="49" charset="-122"/>
                <a:cs typeface="Arial" panose="020B0604020202020204" pitchFamily="34" charset="0"/>
              </a:rPr>
              <a:t>Conditions</a:t>
            </a:r>
          </a:p>
        </p:txBody>
      </p:sp>
      <p:sp>
        <p:nvSpPr>
          <p:cNvPr id="8" name="文本框 7">
            <a:extLst>
              <a:ext uri="{FF2B5EF4-FFF2-40B4-BE49-F238E27FC236}">
                <a16:creationId xmlns:a16="http://schemas.microsoft.com/office/drawing/2014/main" id="{AEF90EC0-9210-4B1C-AE59-E82B6296EE40}"/>
              </a:ext>
            </a:extLst>
          </p:cNvPr>
          <p:cNvSpPr txBox="1"/>
          <p:nvPr/>
        </p:nvSpPr>
        <p:spPr bwMode="auto">
          <a:xfrm>
            <a:off x="7107339" y="1104755"/>
            <a:ext cx="4251542" cy="873957"/>
          </a:xfrm>
          <a:prstGeom prst="rect">
            <a:avLst/>
          </a:prstGeom>
          <a:noFill/>
          <a:ln w="9525">
            <a:noFill/>
            <a:miter lim="800000"/>
          </a:ln>
        </p:spPr>
        <p:txBody>
          <a:bodyPr wrap="square">
            <a:spAutoFit/>
          </a:bodyPr>
          <a:lstStyle/>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PSI</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m=2.71</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=92%</a:t>
            </a:r>
          </a:p>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NTDS</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m=2.70</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=91%</a:t>
            </a:r>
          </a:p>
        </p:txBody>
      </p:sp>
      <p:sp>
        <p:nvSpPr>
          <p:cNvPr id="3" name="矩形 2">
            <a:extLst>
              <a:ext uri="{FF2B5EF4-FFF2-40B4-BE49-F238E27FC236}">
                <a16:creationId xmlns:a16="http://schemas.microsoft.com/office/drawing/2014/main" id="{0460ED3C-6E5B-42A6-81CB-644214A42D58}"/>
              </a:ext>
            </a:extLst>
          </p:cNvPr>
          <p:cNvSpPr/>
          <p:nvPr/>
        </p:nvSpPr>
        <p:spPr>
          <a:xfrm>
            <a:off x="839821" y="2916053"/>
            <a:ext cx="6096000" cy="1710148"/>
          </a:xfrm>
          <a:prstGeom prst="rect">
            <a:avLst/>
          </a:prstGeom>
        </p:spPr>
        <p:txBody>
          <a:bodyPr>
            <a:spAutoFit/>
          </a:bodyPr>
          <a:lstStyle/>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Wavelength </a:t>
            </a:r>
            <a:r>
              <a:rPr lang="zh-CN" altLang="en-US" b="1" dirty="0">
                <a:latin typeface="Arial" panose="020B0604020202020204" pitchFamily="34" charset="0"/>
                <a:ea typeface="仿宋" panose="02010609060101010101" pitchFamily="49" charset="-122"/>
                <a:cs typeface="Arial" panose="020B0604020202020204" pitchFamily="34" charset="0"/>
              </a:rPr>
              <a:t>：</a:t>
            </a:r>
            <a:r>
              <a:rPr lang="en-US" altLang="zh-CN" b="1" dirty="0">
                <a:latin typeface="Arial" panose="020B0604020202020204" pitchFamily="34" charset="0"/>
                <a:ea typeface="仿宋" panose="02010609060101010101" pitchFamily="49" charset="-122"/>
                <a:cs typeface="Arial" panose="020B0604020202020204" pitchFamily="34" charset="0"/>
              </a:rPr>
              <a:t> 3–8.4 Å</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Slit: 0.6×20/0.4×20</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Reflection angle </a:t>
            </a:r>
            <a:r>
              <a:rPr lang="zh-CN" altLang="en-US" b="1" dirty="0">
                <a:latin typeface="Arial" panose="020B0604020202020204" pitchFamily="34" charset="0"/>
                <a:ea typeface="仿宋" panose="02010609060101010101" pitchFamily="49" charset="-122"/>
                <a:cs typeface="Arial" panose="020B0604020202020204" pitchFamily="34" charset="0"/>
              </a:rPr>
              <a:t>：</a:t>
            </a:r>
            <a:r>
              <a:rPr lang="en-US" altLang="zh-CN" b="1" dirty="0">
                <a:latin typeface="Arial" panose="020B0604020202020204" pitchFamily="34" charset="0"/>
                <a:ea typeface="仿宋" panose="02010609060101010101" pitchFamily="49" charset="-122"/>
                <a:cs typeface="Arial" panose="020B0604020202020204" pitchFamily="34" charset="0"/>
              </a:rPr>
              <a:t> 0.83°</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m range : 0.997-2.791</a:t>
            </a:r>
            <a:endParaRPr lang="zh-CN" altLang="en-US" dirty="0"/>
          </a:p>
        </p:txBody>
      </p:sp>
      <p:pic>
        <p:nvPicPr>
          <p:cNvPr id="9" name="图片 8">
            <a:extLst>
              <a:ext uri="{FF2B5EF4-FFF2-40B4-BE49-F238E27FC236}">
                <a16:creationId xmlns:a16="http://schemas.microsoft.com/office/drawing/2014/main" id="{EFDAA5D8-B59D-4556-8E6D-353471A06E87}"/>
              </a:ext>
            </a:extLst>
          </p:cNvPr>
          <p:cNvPicPr>
            <a:picLocks noChangeAspect="1"/>
          </p:cNvPicPr>
          <p:nvPr/>
        </p:nvPicPr>
        <p:blipFill>
          <a:blip r:embed="rId3"/>
          <a:stretch>
            <a:fillRect/>
          </a:stretch>
        </p:blipFill>
        <p:spPr>
          <a:xfrm>
            <a:off x="5754193" y="2205077"/>
            <a:ext cx="5797691" cy="4387442"/>
          </a:xfrm>
          <a:prstGeom prst="rect">
            <a:avLst/>
          </a:prstGeom>
        </p:spPr>
      </p:pic>
    </p:spTree>
    <p:extLst>
      <p:ext uri="{BB962C8B-B14F-4D97-AF65-F5344CB8AC3E}">
        <p14:creationId xmlns:p14="http://schemas.microsoft.com/office/powerpoint/2010/main" val="763526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90918" y="216911"/>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Commissioning</a:t>
            </a:r>
          </a:p>
        </p:txBody>
      </p:sp>
      <p:sp>
        <p:nvSpPr>
          <p:cNvPr id="4" name="矩形 3">
            <a:extLst>
              <a:ext uri="{FF2B5EF4-FFF2-40B4-BE49-F238E27FC236}">
                <a16:creationId xmlns:a16="http://schemas.microsoft.com/office/drawing/2014/main" id="{22F667C2-BF07-4B3F-8990-361084EA4829}"/>
              </a:ext>
            </a:extLst>
          </p:cNvPr>
          <p:cNvSpPr/>
          <p:nvPr/>
        </p:nvSpPr>
        <p:spPr>
          <a:xfrm>
            <a:off x="335433" y="1310471"/>
            <a:ext cx="9029631"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endParaRPr lang="en-US" altLang="zh-CN" b="1" dirty="0">
              <a:latin typeface="Arial" panose="020B0604020202020204" pitchFamily="34" charset="0"/>
              <a:ea typeface="仿宋" panose="02010609060101010101" pitchFamily="49" charset="-122"/>
              <a:cs typeface="Arial" panose="020B0604020202020204" pitchFamily="34" charset="0"/>
            </a:endParaRPr>
          </a:p>
        </p:txBody>
      </p:sp>
      <p:sp>
        <p:nvSpPr>
          <p:cNvPr id="5" name="矩形 4">
            <a:extLst>
              <a:ext uri="{FF2B5EF4-FFF2-40B4-BE49-F238E27FC236}">
                <a16:creationId xmlns:a16="http://schemas.microsoft.com/office/drawing/2014/main" id="{E6885628-6FA5-44B2-B2C9-762E40E52322}"/>
              </a:ext>
            </a:extLst>
          </p:cNvPr>
          <p:cNvSpPr/>
          <p:nvPr/>
        </p:nvSpPr>
        <p:spPr>
          <a:xfrm>
            <a:off x="275252" y="798111"/>
            <a:ext cx="4338047" cy="523220"/>
          </a:xfrm>
          <a:prstGeom prst="rect">
            <a:avLst/>
          </a:prstGeom>
        </p:spPr>
        <p:txBody>
          <a:bodyPr wrap="none">
            <a:spAutoFit/>
          </a:bodyPr>
          <a:lstStyle/>
          <a:p>
            <a:r>
              <a:rPr lang="en-US" altLang="zh-CN" sz="2800" b="1" dirty="0">
                <a:solidFill>
                  <a:srgbClr val="0F1115"/>
                </a:solidFill>
                <a:latin typeface="Arial" panose="020B0604020202020204" pitchFamily="34" charset="0"/>
                <a:cs typeface="Arial" panose="020B0604020202020204" pitchFamily="34" charset="0"/>
              </a:rPr>
              <a:t>Supermirror sample test</a:t>
            </a:r>
            <a:endParaRPr lang="zh-CN" altLang="en-US" sz="2800"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B4BD0336-2EEF-47FC-BEE1-756A987AB588}"/>
              </a:ext>
            </a:extLst>
          </p:cNvPr>
          <p:cNvPicPr>
            <a:picLocks noChangeAspect="1"/>
          </p:cNvPicPr>
          <p:nvPr/>
        </p:nvPicPr>
        <p:blipFill>
          <a:blip r:embed="rId3"/>
          <a:stretch>
            <a:fillRect/>
          </a:stretch>
        </p:blipFill>
        <p:spPr>
          <a:xfrm>
            <a:off x="5019040" y="1921169"/>
            <a:ext cx="5466080" cy="4182739"/>
          </a:xfrm>
          <a:prstGeom prst="rect">
            <a:avLst/>
          </a:prstGeom>
        </p:spPr>
      </p:pic>
      <p:sp>
        <p:nvSpPr>
          <p:cNvPr id="8" name="文本框 7">
            <a:extLst>
              <a:ext uri="{FF2B5EF4-FFF2-40B4-BE49-F238E27FC236}">
                <a16:creationId xmlns:a16="http://schemas.microsoft.com/office/drawing/2014/main" id="{B3FF50CB-FC28-4E77-BD35-03DC9E1CCA43}"/>
              </a:ext>
            </a:extLst>
          </p:cNvPr>
          <p:cNvSpPr txBox="1"/>
          <p:nvPr/>
        </p:nvSpPr>
        <p:spPr bwMode="auto">
          <a:xfrm>
            <a:off x="6320845" y="5846439"/>
            <a:ext cx="3564835" cy="879664"/>
          </a:xfrm>
          <a:prstGeom prst="rect">
            <a:avLst/>
          </a:prstGeom>
          <a:noFill/>
          <a:ln w="9525">
            <a:noFill/>
            <a:miter lim="800000"/>
          </a:ln>
        </p:spPr>
        <p:txBody>
          <a:bodyPr wrap="square">
            <a:spAutoFit/>
          </a:bodyPr>
          <a:lstStyle/>
          <a:p>
            <a:pPr>
              <a:lnSpc>
                <a:spcPct val="150000"/>
              </a:lnSpc>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PSI</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m=3.09</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=90%</a:t>
            </a:r>
          </a:p>
          <a:p>
            <a:pPr>
              <a:lnSpc>
                <a:spcPct val="150000"/>
              </a:lnSpc>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NTDS</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m=3.076</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=80.42%</a:t>
            </a:r>
          </a:p>
        </p:txBody>
      </p:sp>
      <p:sp>
        <p:nvSpPr>
          <p:cNvPr id="12" name="矩形 11">
            <a:extLst>
              <a:ext uri="{FF2B5EF4-FFF2-40B4-BE49-F238E27FC236}">
                <a16:creationId xmlns:a16="http://schemas.microsoft.com/office/drawing/2014/main" id="{D02EF760-4A41-466D-818D-35A1FAA88368}"/>
              </a:ext>
            </a:extLst>
          </p:cNvPr>
          <p:cNvSpPr/>
          <p:nvPr/>
        </p:nvSpPr>
        <p:spPr>
          <a:xfrm>
            <a:off x="275252" y="1326895"/>
            <a:ext cx="9029631"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Sample: Ni/</a:t>
            </a:r>
            <a:r>
              <a:rPr lang="en-US" altLang="zh-CN" sz="2400" b="1" dirty="0" err="1">
                <a:solidFill>
                  <a:srgbClr val="7030A0"/>
                </a:solidFill>
                <a:latin typeface="Arial" panose="020B0604020202020204" pitchFamily="34" charset="0"/>
                <a:ea typeface="仿宋" panose="02010609060101010101" pitchFamily="49" charset="-122"/>
                <a:cs typeface="Arial" panose="020B0604020202020204" pitchFamily="34" charset="0"/>
              </a:rPr>
              <a:t>Ti</a:t>
            </a: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 m=3 </a:t>
            </a:r>
            <a:r>
              <a:rPr lang="en-US" altLang="zh-CN" sz="2400" b="1" dirty="0" err="1">
                <a:solidFill>
                  <a:srgbClr val="7030A0"/>
                </a:solidFill>
                <a:latin typeface="Arial" panose="020B0604020202020204" pitchFamily="34" charset="0"/>
                <a:ea typeface="仿宋" panose="02010609060101010101" pitchFamily="49" charset="-122"/>
                <a:cs typeface="Arial" panose="020B0604020202020204" pitchFamily="34" charset="0"/>
              </a:rPr>
              <a:t>borofloat</a:t>
            </a:r>
            <a:r>
              <a:rPr lang="en-US" altLang="zh-CN" sz="2400" b="1" dirty="0">
                <a:solidFill>
                  <a:srgbClr val="7030A0"/>
                </a:solidFill>
                <a:latin typeface="Arial" panose="020B0604020202020204" pitchFamily="34" charset="0"/>
                <a:ea typeface="仿宋" panose="02010609060101010101" pitchFamily="49" charset="-122"/>
                <a:cs typeface="Arial" panose="020B0604020202020204" pitchFamily="34" charset="0"/>
              </a:rPr>
              <a:t>  from Swiss  200×50×5mm</a:t>
            </a:r>
            <a:r>
              <a:rPr lang="en-US" altLang="zh-CN" sz="2400" b="1" baseline="30000" dirty="0">
                <a:solidFill>
                  <a:srgbClr val="7030A0"/>
                </a:solidFill>
                <a:latin typeface="Arial" panose="020B0604020202020204" pitchFamily="34" charset="0"/>
                <a:ea typeface="仿宋" panose="02010609060101010101" pitchFamily="49" charset="-122"/>
                <a:cs typeface="Arial" panose="020B0604020202020204" pitchFamily="34" charset="0"/>
              </a:rPr>
              <a:t>3</a:t>
            </a:r>
          </a:p>
        </p:txBody>
      </p:sp>
      <p:sp>
        <p:nvSpPr>
          <p:cNvPr id="15" name="矩形 14">
            <a:extLst>
              <a:ext uri="{FF2B5EF4-FFF2-40B4-BE49-F238E27FC236}">
                <a16:creationId xmlns:a16="http://schemas.microsoft.com/office/drawing/2014/main" id="{E8F016C2-438E-424E-9E80-C1FDEE172864}"/>
              </a:ext>
            </a:extLst>
          </p:cNvPr>
          <p:cNvSpPr/>
          <p:nvPr/>
        </p:nvSpPr>
        <p:spPr>
          <a:xfrm>
            <a:off x="466387" y="2443543"/>
            <a:ext cx="6096000" cy="2125647"/>
          </a:xfrm>
          <a:prstGeom prst="rect">
            <a:avLst/>
          </a:prstGeom>
        </p:spPr>
        <p:txBody>
          <a:bodyPr>
            <a:spAutoFit/>
          </a:bodyPr>
          <a:lstStyle/>
          <a:p>
            <a:pPr>
              <a:lnSpc>
                <a:spcPct val="150000"/>
              </a:lnSpc>
            </a:pPr>
            <a:r>
              <a:rPr lang="en-US" altLang="zh-CN" b="1" dirty="0">
                <a:latin typeface="Arial" panose="020B0604020202020204" pitchFamily="34" charset="0"/>
                <a:ea typeface="仿宋" panose="02010609060101010101" pitchFamily="49" charset="-122"/>
                <a:cs typeface="Arial" panose="020B0604020202020204" pitchFamily="34" charset="0"/>
              </a:rPr>
              <a:t>Conditions</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Wavelength </a:t>
            </a:r>
            <a:r>
              <a:rPr lang="zh-CN" altLang="en-US" b="1" dirty="0">
                <a:latin typeface="Arial" panose="020B0604020202020204" pitchFamily="34" charset="0"/>
                <a:ea typeface="仿宋" panose="02010609060101010101" pitchFamily="49" charset="-122"/>
                <a:cs typeface="Arial" panose="020B0604020202020204" pitchFamily="34" charset="0"/>
              </a:rPr>
              <a:t>：</a:t>
            </a:r>
            <a:r>
              <a:rPr lang="en-US" altLang="zh-CN" b="1" dirty="0">
                <a:latin typeface="Arial" panose="020B0604020202020204" pitchFamily="34" charset="0"/>
                <a:ea typeface="仿宋" panose="02010609060101010101" pitchFamily="49" charset="-122"/>
                <a:cs typeface="Arial" panose="020B0604020202020204" pitchFamily="34" charset="0"/>
              </a:rPr>
              <a:t> 1–6.4 Å</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Slit: 0.6×25/0.4×25</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Reflection angle </a:t>
            </a:r>
            <a:r>
              <a:rPr lang="zh-CN" altLang="en-US" b="1" dirty="0">
                <a:latin typeface="Arial" panose="020B0604020202020204" pitchFamily="34" charset="0"/>
                <a:ea typeface="仿宋" panose="02010609060101010101" pitchFamily="49" charset="-122"/>
                <a:cs typeface="Arial" panose="020B0604020202020204" pitchFamily="34" charset="0"/>
              </a:rPr>
              <a:t>：</a:t>
            </a:r>
            <a:r>
              <a:rPr lang="en-US" altLang="zh-CN" b="1" dirty="0">
                <a:latin typeface="Arial" panose="020B0604020202020204" pitchFamily="34" charset="0"/>
                <a:ea typeface="仿宋" panose="02010609060101010101" pitchFamily="49" charset="-122"/>
                <a:cs typeface="Arial" panose="020B0604020202020204" pitchFamily="34" charset="0"/>
              </a:rPr>
              <a:t> 0.4°/0.5°</a:t>
            </a:r>
          </a:p>
          <a:p>
            <a:pPr marL="285750" indent="-285750">
              <a:lnSpc>
                <a:spcPct val="150000"/>
              </a:lnSpc>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m range : 0.63-5.09</a:t>
            </a:r>
            <a:endParaRPr lang="zh-CN" altLang="en-US" dirty="0"/>
          </a:p>
        </p:txBody>
      </p:sp>
    </p:spTree>
    <p:extLst>
      <p:ext uri="{BB962C8B-B14F-4D97-AF65-F5344CB8AC3E}">
        <p14:creationId xmlns:p14="http://schemas.microsoft.com/office/powerpoint/2010/main" val="165607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90918" y="216911"/>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Commissioning</a:t>
            </a:r>
          </a:p>
        </p:txBody>
      </p:sp>
      <p:sp>
        <p:nvSpPr>
          <p:cNvPr id="4" name="矩形 3">
            <a:extLst>
              <a:ext uri="{FF2B5EF4-FFF2-40B4-BE49-F238E27FC236}">
                <a16:creationId xmlns:a16="http://schemas.microsoft.com/office/drawing/2014/main" id="{22F667C2-BF07-4B3F-8990-361084EA4829}"/>
              </a:ext>
            </a:extLst>
          </p:cNvPr>
          <p:cNvSpPr/>
          <p:nvPr/>
        </p:nvSpPr>
        <p:spPr>
          <a:xfrm>
            <a:off x="335433" y="1310471"/>
            <a:ext cx="9029631"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endParaRPr lang="en-US" altLang="zh-CN" b="1" dirty="0">
              <a:latin typeface="Arial" panose="020B0604020202020204" pitchFamily="34" charset="0"/>
              <a:ea typeface="仿宋" panose="02010609060101010101" pitchFamily="49" charset="-122"/>
              <a:cs typeface="Arial" panose="020B0604020202020204" pitchFamily="34" charset="0"/>
            </a:endParaRPr>
          </a:p>
        </p:txBody>
      </p:sp>
      <p:sp>
        <p:nvSpPr>
          <p:cNvPr id="5" name="矩形 4">
            <a:extLst>
              <a:ext uri="{FF2B5EF4-FFF2-40B4-BE49-F238E27FC236}">
                <a16:creationId xmlns:a16="http://schemas.microsoft.com/office/drawing/2014/main" id="{E6885628-6FA5-44B2-B2C9-762E40E52322}"/>
              </a:ext>
            </a:extLst>
          </p:cNvPr>
          <p:cNvSpPr/>
          <p:nvPr/>
        </p:nvSpPr>
        <p:spPr>
          <a:xfrm>
            <a:off x="275252" y="798111"/>
            <a:ext cx="4338047" cy="523220"/>
          </a:xfrm>
          <a:prstGeom prst="rect">
            <a:avLst/>
          </a:prstGeom>
        </p:spPr>
        <p:txBody>
          <a:bodyPr wrap="none">
            <a:spAutoFit/>
          </a:bodyPr>
          <a:lstStyle/>
          <a:p>
            <a:r>
              <a:rPr lang="en-US" altLang="zh-CN" sz="2800" b="1" dirty="0">
                <a:solidFill>
                  <a:srgbClr val="0F1115"/>
                </a:solidFill>
                <a:latin typeface="Arial" panose="020B0604020202020204" pitchFamily="34" charset="0"/>
                <a:cs typeface="Arial" panose="020B0604020202020204" pitchFamily="34" charset="0"/>
              </a:rPr>
              <a:t>Supermirror sample test</a:t>
            </a:r>
            <a:endParaRPr lang="zh-CN" altLang="en-US" sz="28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B3FF50CB-FC28-4E77-BD35-03DC9E1CCA43}"/>
              </a:ext>
            </a:extLst>
          </p:cNvPr>
          <p:cNvSpPr txBox="1"/>
          <p:nvPr/>
        </p:nvSpPr>
        <p:spPr bwMode="auto">
          <a:xfrm>
            <a:off x="5051215" y="872530"/>
            <a:ext cx="8040832" cy="873957"/>
          </a:xfrm>
          <a:prstGeom prst="rect">
            <a:avLst/>
          </a:prstGeom>
          <a:noFill/>
          <a:ln w="9525">
            <a:noFill/>
            <a:miter lim="800000"/>
          </a:ln>
        </p:spPr>
        <p:txBody>
          <a:bodyPr wrap="square">
            <a:spAutoFit/>
          </a:bodyPr>
          <a:lstStyle/>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PSI</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m=3.09</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=90%</a:t>
            </a:r>
          </a:p>
          <a:p>
            <a:pPr marL="285750" indent="-285750">
              <a:lnSpc>
                <a:spcPct val="150000"/>
              </a:lnSpc>
              <a:buFont typeface="Arial" panose="020B0604020202020204" pitchFamily="34" charset="0"/>
              <a:buChar char="•"/>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NTDS</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m=3.08</a:t>
            </a:r>
            <a:r>
              <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0070C0"/>
                </a:solidFill>
                <a:latin typeface="Arial" panose="020B0604020202020204" pitchFamily="34" charset="0"/>
                <a:ea typeface="微软雅黑" panose="020B0503020204020204" pitchFamily="34" charset="-122"/>
                <a:cs typeface="Arial" panose="020B0604020202020204" pitchFamily="34" charset="0"/>
              </a:rPr>
              <a:t>Rc</a:t>
            </a: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=88%(NTDS@2~7.4Å)</a:t>
            </a:r>
          </a:p>
        </p:txBody>
      </p:sp>
      <p:pic>
        <p:nvPicPr>
          <p:cNvPr id="12" name="图片 11">
            <a:extLst>
              <a:ext uri="{FF2B5EF4-FFF2-40B4-BE49-F238E27FC236}">
                <a16:creationId xmlns:a16="http://schemas.microsoft.com/office/drawing/2014/main" id="{C8719588-8002-42E9-8DED-BCA1ED65B3D9}"/>
              </a:ext>
            </a:extLst>
          </p:cNvPr>
          <p:cNvPicPr>
            <a:picLocks noChangeAspect="1"/>
          </p:cNvPicPr>
          <p:nvPr/>
        </p:nvPicPr>
        <p:blipFill>
          <a:blip r:embed="rId3"/>
          <a:stretch>
            <a:fillRect/>
          </a:stretch>
        </p:blipFill>
        <p:spPr>
          <a:xfrm>
            <a:off x="5051215" y="2028959"/>
            <a:ext cx="5692090" cy="4559927"/>
          </a:xfrm>
          <a:prstGeom prst="rect">
            <a:avLst/>
          </a:prstGeom>
        </p:spPr>
      </p:pic>
      <p:sp>
        <p:nvSpPr>
          <p:cNvPr id="14" name="矩形 13">
            <a:extLst>
              <a:ext uri="{FF2B5EF4-FFF2-40B4-BE49-F238E27FC236}">
                <a16:creationId xmlns:a16="http://schemas.microsoft.com/office/drawing/2014/main" id="{DB154C28-AAD1-4DB7-84F1-9E8CF0650E5A}"/>
              </a:ext>
            </a:extLst>
          </p:cNvPr>
          <p:cNvSpPr/>
          <p:nvPr/>
        </p:nvSpPr>
        <p:spPr>
          <a:xfrm>
            <a:off x="335434" y="1310471"/>
            <a:ext cx="4109886"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r>
              <a:rPr lang="en-US" altLang="zh-CN" b="1" dirty="0">
                <a:solidFill>
                  <a:srgbClr val="FF0000"/>
                </a:solidFill>
                <a:latin typeface="Arial" panose="020B0604020202020204" pitchFamily="34" charset="0"/>
                <a:ea typeface="仿宋" panose="02010609060101010101" pitchFamily="49" charset="-122"/>
                <a:cs typeface="Arial" panose="020B0604020202020204" pitchFamily="34" charset="0"/>
              </a:rPr>
              <a:t>Test using longer wavelengths</a:t>
            </a:r>
          </a:p>
          <a:p>
            <a:pPr algn="just">
              <a:lnSpc>
                <a:spcPct val="150000"/>
              </a:lnSpc>
              <a:spcBef>
                <a:spcPct val="0"/>
              </a:spcBef>
              <a:spcAft>
                <a:spcPct val="0"/>
              </a:spcAft>
            </a:pPr>
            <a:r>
              <a:rPr lang="en-US" altLang="zh-CN" b="1" dirty="0">
                <a:latin typeface="Arial" panose="020B0604020202020204" pitchFamily="34" charset="0"/>
                <a:ea typeface="仿宋" panose="02010609060101010101" pitchFamily="49" charset="-122"/>
                <a:cs typeface="Arial" panose="020B0604020202020204" pitchFamily="34" charset="0"/>
              </a:rPr>
              <a:t>Wavelength</a:t>
            </a:r>
          </a:p>
          <a:p>
            <a:pPr marL="285750" indent="-285750" algn="just">
              <a:lnSpc>
                <a:spcPct val="150000"/>
              </a:lnSpc>
              <a:spcBef>
                <a:spcPct val="0"/>
              </a:spcBef>
              <a:spcAft>
                <a:spcPct val="0"/>
              </a:spcAft>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2–7.4Å</a:t>
            </a:r>
          </a:p>
          <a:p>
            <a:pPr marL="285750" indent="-285750" algn="just">
              <a:lnSpc>
                <a:spcPct val="150000"/>
              </a:lnSpc>
              <a:spcBef>
                <a:spcPct val="0"/>
              </a:spcBef>
              <a:spcAft>
                <a:spcPct val="0"/>
              </a:spcAft>
              <a:buFont typeface="Arial" panose="020B0604020202020204" pitchFamily="34" charset="0"/>
              <a:buChar char="•"/>
            </a:pPr>
            <a:r>
              <a:rPr lang="en-US" altLang="zh-CN" b="1" dirty="0">
                <a:latin typeface="Arial" panose="020B0604020202020204" pitchFamily="34" charset="0"/>
                <a:ea typeface="仿宋" panose="02010609060101010101" pitchFamily="49" charset="-122"/>
                <a:cs typeface="Arial" panose="020B0604020202020204" pitchFamily="34" charset="0"/>
              </a:rPr>
              <a:t>2.5~10Å</a:t>
            </a:r>
          </a:p>
        </p:txBody>
      </p:sp>
      <p:pic>
        <p:nvPicPr>
          <p:cNvPr id="4098" name="Picture 2" descr="问号设计图__图片素材_其他_设计图库_昵图网">
            <a:extLst>
              <a:ext uri="{FF2B5EF4-FFF2-40B4-BE49-F238E27FC236}">
                <a16:creationId xmlns:a16="http://schemas.microsoft.com/office/drawing/2014/main" id="{60046307-5A21-4CFE-A3B4-390ECC971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674" y="4397432"/>
            <a:ext cx="1996905" cy="199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5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80870" y="132403"/>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Plans for the future</a:t>
            </a:r>
          </a:p>
        </p:txBody>
      </p:sp>
      <p:sp>
        <p:nvSpPr>
          <p:cNvPr id="4" name="矩形 3">
            <a:extLst>
              <a:ext uri="{FF2B5EF4-FFF2-40B4-BE49-F238E27FC236}">
                <a16:creationId xmlns:a16="http://schemas.microsoft.com/office/drawing/2014/main" id="{22F667C2-BF07-4B3F-8990-361084EA4829}"/>
              </a:ext>
            </a:extLst>
          </p:cNvPr>
          <p:cNvSpPr/>
          <p:nvPr/>
        </p:nvSpPr>
        <p:spPr>
          <a:xfrm>
            <a:off x="335433" y="1310471"/>
            <a:ext cx="9029631"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0"/>
              </a:spcBef>
              <a:spcAft>
                <a:spcPct val="0"/>
              </a:spcAft>
            </a:pPr>
            <a:endParaRPr lang="en-US" altLang="zh-CN" b="1" dirty="0">
              <a:latin typeface="Arial" panose="020B0604020202020204" pitchFamily="34" charset="0"/>
              <a:ea typeface="仿宋" panose="02010609060101010101" pitchFamily="49" charset="-122"/>
              <a:cs typeface="Arial" panose="020B0604020202020204" pitchFamily="34" charset="0"/>
            </a:endParaRPr>
          </a:p>
        </p:txBody>
      </p:sp>
      <p:sp>
        <p:nvSpPr>
          <p:cNvPr id="5" name="矩形 4">
            <a:extLst>
              <a:ext uri="{FF2B5EF4-FFF2-40B4-BE49-F238E27FC236}">
                <a16:creationId xmlns:a16="http://schemas.microsoft.com/office/drawing/2014/main" id="{E6885628-6FA5-44B2-B2C9-762E40E52322}"/>
              </a:ext>
            </a:extLst>
          </p:cNvPr>
          <p:cNvSpPr/>
          <p:nvPr/>
        </p:nvSpPr>
        <p:spPr>
          <a:xfrm>
            <a:off x="616896" y="1310471"/>
            <a:ext cx="10104695" cy="2597827"/>
          </a:xfrm>
          <a:prstGeom prst="rect">
            <a:avLst/>
          </a:prstGeom>
        </p:spPr>
        <p:txBody>
          <a:bodyPr wrap="square">
            <a:spAutoFit/>
          </a:bodyPr>
          <a:lstStyle/>
          <a:p>
            <a:pPr marL="457200" indent="-457200">
              <a:lnSpc>
                <a:spcPct val="150000"/>
              </a:lnSpc>
              <a:buFont typeface="Wingdings" panose="05000000000000000000" pitchFamily="2" charset="2"/>
              <a:buChar char="p"/>
            </a:pPr>
            <a:r>
              <a:rPr lang="en-US" altLang="zh-CN" sz="2800" b="1" dirty="0">
                <a:solidFill>
                  <a:srgbClr val="0F1115"/>
                </a:solidFill>
                <a:latin typeface="Arial" panose="020B0604020202020204" pitchFamily="34" charset="0"/>
                <a:cs typeface="Arial" panose="020B0604020202020204" pitchFamily="34" charset="0"/>
              </a:rPr>
              <a:t>Test multiple samples</a:t>
            </a:r>
          </a:p>
          <a:p>
            <a:pPr marL="457200" indent="-457200">
              <a:lnSpc>
                <a:spcPct val="150000"/>
              </a:lnSpc>
              <a:buFont typeface="Wingdings" panose="05000000000000000000" pitchFamily="2" charset="2"/>
              <a:buChar char="p"/>
            </a:pPr>
            <a:r>
              <a:rPr lang="en-US" altLang="zh-CN" sz="2800" b="1" dirty="0">
                <a:solidFill>
                  <a:srgbClr val="0F1115"/>
                </a:solidFill>
                <a:latin typeface="Arial" panose="020B0604020202020204" pitchFamily="34" charset="0"/>
                <a:cs typeface="Arial" panose="020B0604020202020204" pitchFamily="34" charset="0"/>
              </a:rPr>
              <a:t>Perform tests under various different conditions</a:t>
            </a:r>
          </a:p>
          <a:p>
            <a:pPr marL="457200" indent="-457200">
              <a:lnSpc>
                <a:spcPct val="150000"/>
              </a:lnSpc>
              <a:buFont typeface="Wingdings" panose="05000000000000000000" pitchFamily="2" charset="2"/>
              <a:buChar char="p"/>
            </a:pPr>
            <a:r>
              <a:rPr lang="en-US" altLang="zh-CN" sz="2800" b="1" dirty="0">
                <a:solidFill>
                  <a:srgbClr val="0F1115"/>
                </a:solidFill>
                <a:latin typeface="Arial" panose="020B0604020202020204" pitchFamily="34" charset="0"/>
                <a:cs typeface="Arial" panose="020B0604020202020204" pitchFamily="34" charset="0"/>
              </a:rPr>
              <a:t>Explore data analysis methods</a:t>
            </a:r>
          </a:p>
          <a:p>
            <a:pPr marL="457200" indent="-457200">
              <a:lnSpc>
                <a:spcPct val="150000"/>
              </a:lnSpc>
              <a:buFont typeface="Wingdings" panose="05000000000000000000" pitchFamily="2" charset="2"/>
              <a:buChar char="p"/>
            </a:pPr>
            <a:r>
              <a:rPr lang="en-US" altLang="zh-CN" sz="2800" b="1" dirty="0">
                <a:solidFill>
                  <a:srgbClr val="0F1115"/>
                </a:solidFill>
                <a:latin typeface="Arial" panose="020B0604020202020204" pitchFamily="34" charset="0"/>
                <a:cs typeface="Arial" panose="020B0604020202020204" pitchFamily="34" charset="0"/>
              </a:rPr>
              <a:t>Take measures to reduce neutron background</a:t>
            </a:r>
          </a:p>
        </p:txBody>
      </p:sp>
    </p:spTree>
    <p:extLst>
      <p:ext uri="{BB962C8B-B14F-4D97-AF65-F5344CB8AC3E}">
        <p14:creationId xmlns:p14="http://schemas.microsoft.com/office/powerpoint/2010/main" val="2338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1BAFB5F-999B-4CCE-A7AF-E0D034FCBA46}"/>
              </a:ext>
            </a:extLst>
          </p:cNvPr>
          <p:cNvSpPr txBox="1"/>
          <p:nvPr/>
        </p:nvSpPr>
        <p:spPr>
          <a:xfrm>
            <a:off x="791326" y="1409983"/>
            <a:ext cx="10209846" cy="1569660"/>
          </a:xfrm>
          <a:prstGeom prst="rect">
            <a:avLst/>
          </a:prstGeom>
          <a:noFill/>
        </p:spPr>
        <p:txBody>
          <a:bodyPr wrap="none" rtlCol="0">
            <a:spAutoFit/>
          </a:bodyPr>
          <a:lstStyle/>
          <a:p>
            <a:pPr algn="ctr"/>
            <a:r>
              <a:rPr lang="en-US" altLang="zh-CN" sz="4800" b="1" dirty="0">
                <a:solidFill>
                  <a:srgbClr val="002060"/>
                </a:solidFill>
                <a:effectLst>
                  <a:outerShdw blurRad="38100" dist="38100" dir="2700000" algn="tl">
                    <a:srgbClr val="000000">
                      <a:alpha val="43137"/>
                    </a:srgbClr>
                  </a:outerShdw>
                </a:effectLst>
              </a:rPr>
              <a:t>Thank you for your attention!</a:t>
            </a:r>
          </a:p>
          <a:p>
            <a:pPr algn="ctr"/>
            <a:r>
              <a:rPr lang="en-US" altLang="zh-CN" sz="4800" dirty="0">
                <a:solidFill>
                  <a:srgbClr val="C00000"/>
                </a:solidFill>
                <a:latin typeface="Times New Roman" pitchFamily="18" charset="0"/>
                <a:cs typeface="Times New Roman" pitchFamily="18" charset="0"/>
              </a:rPr>
              <a:t>Any questions and advices are expected!</a:t>
            </a:r>
            <a:endParaRPr lang="zh-CN" altLang="en-US" sz="4800" b="1" dirty="0">
              <a:solidFill>
                <a:srgbClr val="002060"/>
              </a:solidFill>
              <a:effectLst>
                <a:outerShdw blurRad="38100" dist="38100" dir="2700000" algn="tl">
                  <a:srgbClr val="000000">
                    <a:alpha val="43137"/>
                  </a:srgbClr>
                </a:outerShdw>
              </a:effectLst>
            </a:endParaRPr>
          </a:p>
        </p:txBody>
      </p:sp>
      <p:pic>
        <p:nvPicPr>
          <p:cNvPr id="7" name="图片 6">
            <a:extLst>
              <a:ext uri="{FF2B5EF4-FFF2-40B4-BE49-F238E27FC236}">
                <a16:creationId xmlns:a16="http://schemas.microsoft.com/office/drawing/2014/main" id="{7867E77F-0797-457C-848C-915AA1912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5793"/>
            <a:ext cx="12192000" cy="3662207"/>
          </a:xfrm>
          <a:prstGeom prst="rect">
            <a:avLst/>
          </a:prstGeom>
        </p:spPr>
      </p:pic>
      <p:sp>
        <p:nvSpPr>
          <p:cNvPr id="2" name="矩形 1">
            <a:extLst>
              <a:ext uri="{FF2B5EF4-FFF2-40B4-BE49-F238E27FC236}">
                <a16:creationId xmlns:a16="http://schemas.microsoft.com/office/drawing/2014/main" id="{F425CDE7-B83C-44D0-875B-53FE455FEE58}"/>
              </a:ext>
            </a:extLst>
          </p:cNvPr>
          <p:cNvSpPr/>
          <p:nvPr/>
        </p:nvSpPr>
        <p:spPr>
          <a:xfrm>
            <a:off x="0" y="823004"/>
            <a:ext cx="12192000" cy="2743617"/>
          </a:xfrm>
          <a:prstGeom prst="rect">
            <a:avLst/>
          </a:prstGeom>
          <a:gradFill>
            <a:gsLst>
              <a:gs pos="1000">
                <a:schemeClr val="bg1">
                  <a:alpha val="0"/>
                </a:schemeClr>
              </a:gs>
              <a:gs pos="100000">
                <a:srgbClr val="709ED8">
                  <a:alpha val="43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0448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29FE81-2875-4C9B-920B-B0A48B33D615}"/>
              </a:ext>
            </a:extLst>
          </p:cNvPr>
          <p:cNvSpPr>
            <a:spLocks noGrp="1"/>
          </p:cNvSpPr>
          <p:nvPr>
            <p:ph type="title"/>
          </p:nvPr>
        </p:nvSpPr>
        <p:spPr>
          <a:xfrm>
            <a:off x="838200" y="365125"/>
            <a:ext cx="10515600" cy="1325563"/>
          </a:xfrm>
        </p:spPr>
        <p:txBody>
          <a:bodyPr/>
          <a:lstStyle/>
          <a:p>
            <a:pPr algn="ctr"/>
            <a:r>
              <a:rPr lang="en-US" altLang="zh-CN" b="1" dirty="0">
                <a:effectLst>
                  <a:outerShdw blurRad="38100" dist="38100" dir="2700000" algn="tl">
                    <a:srgbClr val="000000">
                      <a:alpha val="43137"/>
                    </a:srgbClr>
                  </a:outerShdw>
                </a:effectLst>
              </a:rPr>
              <a:t>CONTENT</a:t>
            </a:r>
            <a:endParaRPr lang="zh-CN" altLang="en-US" b="1" dirty="0">
              <a:effectLst>
                <a:outerShdw blurRad="38100" dist="38100" dir="2700000" algn="tl">
                  <a:srgbClr val="000000">
                    <a:alpha val="43137"/>
                  </a:srgbClr>
                </a:outerShdw>
              </a:effectLst>
            </a:endParaRPr>
          </a:p>
        </p:txBody>
      </p:sp>
      <p:sp>
        <p:nvSpPr>
          <p:cNvPr id="3" name="文本框 2">
            <a:extLst>
              <a:ext uri="{FF2B5EF4-FFF2-40B4-BE49-F238E27FC236}">
                <a16:creationId xmlns:a16="http://schemas.microsoft.com/office/drawing/2014/main" id="{6191926A-E54E-4201-85CB-B406EA66A74A}"/>
              </a:ext>
            </a:extLst>
          </p:cNvPr>
          <p:cNvSpPr txBox="1"/>
          <p:nvPr/>
        </p:nvSpPr>
        <p:spPr>
          <a:xfrm>
            <a:off x="2522358" y="1550358"/>
            <a:ext cx="9575858" cy="4190699"/>
          </a:xfrm>
          <a:prstGeom prst="rect">
            <a:avLst/>
          </a:prstGeom>
          <a:noFill/>
        </p:spPr>
        <p:txBody>
          <a:bodyPr wrap="square" rtlCol="0">
            <a:spAutoFit/>
          </a:bodyPr>
          <a:lstStyle/>
          <a:p>
            <a:pPr marL="342900" indent="-342900">
              <a:lnSpc>
                <a:spcPct val="200000"/>
              </a:lnSpc>
              <a:buFont typeface="Wingdings" panose="05000000000000000000" pitchFamily="2" charset="2"/>
              <a:buChar char="n"/>
            </a:pPr>
            <a:r>
              <a:rPr lang="en-US" altLang="zh-CN" sz="3200" b="1" dirty="0">
                <a:solidFill>
                  <a:srgbClr val="FF0000"/>
                </a:solidFill>
              </a:rPr>
              <a:t>A brief introduction of NTDS</a:t>
            </a:r>
          </a:p>
          <a:p>
            <a:pPr marL="342900" indent="-342900">
              <a:lnSpc>
                <a:spcPct val="130000"/>
              </a:lnSpc>
              <a:buFont typeface="Wingdings" panose="05000000000000000000" pitchFamily="2" charset="2"/>
              <a:buChar char="n"/>
            </a:pPr>
            <a:r>
              <a:rPr lang="en-US" altLang="zh-CN" sz="3200" b="1" dirty="0"/>
              <a:t>Design and Construction of the Reflectivity Measurement Terminal </a:t>
            </a:r>
          </a:p>
          <a:p>
            <a:pPr marL="342900" indent="-342900">
              <a:lnSpc>
                <a:spcPct val="200000"/>
              </a:lnSpc>
              <a:buFont typeface="Wingdings" panose="05000000000000000000" pitchFamily="2" charset="2"/>
              <a:buChar char="n"/>
            </a:pPr>
            <a:r>
              <a:rPr lang="en-US" altLang="zh-CN" sz="3200" b="1" dirty="0"/>
              <a:t>Commissioning</a:t>
            </a:r>
          </a:p>
          <a:p>
            <a:pPr marL="342900" indent="-342900">
              <a:lnSpc>
                <a:spcPct val="200000"/>
              </a:lnSpc>
              <a:buFont typeface="Wingdings" panose="05000000000000000000" pitchFamily="2" charset="2"/>
              <a:buChar char="n"/>
            </a:pPr>
            <a:r>
              <a:rPr lang="en-US" altLang="zh-CN" sz="3200" b="1" dirty="0"/>
              <a:t>Plans for the future</a:t>
            </a:r>
          </a:p>
        </p:txBody>
      </p:sp>
    </p:spTree>
    <p:extLst>
      <p:ext uri="{BB962C8B-B14F-4D97-AF65-F5344CB8AC3E}">
        <p14:creationId xmlns:p14="http://schemas.microsoft.com/office/powerpoint/2010/main" val="58789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977E3D6-176B-4204-874C-3F22A5DE4277}"/>
              </a:ext>
            </a:extLst>
          </p:cNvPr>
          <p:cNvSpPr txBox="1">
            <a:spLocks/>
          </p:cNvSpPr>
          <p:nvPr/>
        </p:nvSpPr>
        <p:spPr>
          <a:xfrm>
            <a:off x="0" y="136524"/>
            <a:ext cx="9591040"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A brief introduction of NTDS</a:t>
            </a:r>
          </a:p>
        </p:txBody>
      </p:sp>
      <p:sp>
        <p:nvSpPr>
          <p:cNvPr id="4" name="文本框 3">
            <a:extLst>
              <a:ext uri="{FF2B5EF4-FFF2-40B4-BE49-F238E27FC236}">
                <a16:creationId xmlns:a16="http://schemas.microsoft.com/office/drawing/2014/main" id="{3DB6BFB1-D46D-48E7-866C-D1EC02CBB287}"/>
              </a:ext>
            </a:extLst>
          </p:cNvPr>
          <p:cNvSpPr txBox="1"/>
          <p:nvPr/>
        </p:nvSpPr>
        <p:spPr>
          <a:xfrm>
            <a:off x="461384" y="815209"/>
            <a:ext cx="7696338" cy="523220"/>
          </a:xfrm>
          <a:prstGeom prst="rect">
            <a:avLst/>
          </a:prstGeom>
          <a:noFill/>
        </p:spPr>
        <p:txBody>
          <a:bodyPr wrap="none" rtlCol="0">
            <a:spAutoFit/>
          </a:bodyPr>
          <a:lstStyle/>
          <a:p>
            <a:r>
              <a:rPr lang="en-US" altLang="zh-CN" sz="2800" dirty="0">
                <a:solidFill>
                  <a:srgbClr val="C00000"/>
                </a:solidFill>
                <a:latin typeface="Arial" panose="020B0604020202020204" pitchFamily="34" charset="0"/>
                <a:cs typeface="Arial" panose="020B0604020202020204" pitchFamily="34" charset="0"/>
              </a:rPr>
              <a:t>NTDS: A multifunctional test beamline of CSNS</a:t>
            </a:r>
            <a:endParaRPr lang="zh-CN" altLang="en-US" sz="2800" dirty="0">
              <a:solidFill>
                <a:srgbClr val="C00000"/>
              </a:solidFill>
              <a:latin typeface="Arial" panose="020B0604020202020204" pitchFamily="34" charset="0"/>
              <a:cs typeface="Arial" panose="020B0604020202020204" pitchFamily="34" charset="0"/>
            </a:endParaRPr>
          </a:p>
        </p:txBody>
      </p:sp>
      <p:grpSp>
        <p:nvGrpSpPr>
          <p:cNvPr id="64" name="组合 63">
            <a:extLst>
              <a:ext uri="{FF2B5EF4-FFF2-40B4-BE49-F238E27FC236}">
                <a16:creationId xmlns:a16="http://schemas.microsoft.com/office/drawing/2014/main" id="{9D6D154B-F0F2-4EE5-8935-A5A9BD353E8F}"/>
              </a:ext>
            </a:extLst>
          </p:cNvPr>
          <p:cNvGrpSpPr/>
          <p:nvPr/>
        </p:nvGrpSpPr>
        <p:grpSpPr>
          <a:xfrm>
            <a:off x="6212205" y="2137143"/>
            <a:ext cx="5527929" cy="4460628"/>
            <a:chOff x="263352" y="1988840"/>
            <a:chExt cx="5184576" cy="4509576"/>
          </a:xfrm>
        </p:grpSpPr>
        <p:pic>
          <p:nvPicPr>
            <p:cNvPr id="65" name="图片 64">
              <a:extLst>
                <a:ext uri="{FF2B5EF4-FFF2-40B4-BE49-F238E27FC236}">
                  <a16:creationId xmlns:a16="http://schemas.microsoft.com/office/drawing/2014/main" id="{B5A57528-2B13-4D6A-BAAE-87A00CC14A51}"/>
                </a:ext>
              </a:extLst>
            </p:cNvPr>
            <p:cNvPicPr>
              <a:picLocks noChangeAspect="1"/>
            </p:cNvPicPr>
            <p:nvPr/>
          </p:nvPicPr>
          <p:blipFill>
            <a:blip r:embed="rId3"/>
            <a:stretch>
              <a:fillRect/>
            </a:stretch>
          </p:blipFill>
          <p:spPr>
            <a:xfrm>
              <a:off x="263352" y="1988840"/>
              <a:ext cx="5184576" cy="4509576"/>
            </a:xfrm>
            <a:prstGeom prst="rect">
              <a:avLst/>
            </a:prstGeom>
          </p:spPr>
        </p:pic>
        <p:pic>
          <p:nvPicPr>
            <p:cNvPr id="66" name="图片 65">
              <a:extLst>
                <a:ext uri="{FF2B5EF4-FFF2-40B4-BE49-F238E27FC236}">
                  <a16:creationId xmlns:a16="http://schemas.microsoft.com/office/drawing/2014/main" id="{DE280047-8F6C-4D8B-B334-5D0C695CBE03}"/>
                </a:ext>
              </a:extLst>
            </p:cNvPr>
            <p:cNvPicPr>
              <a:picLocks noChangeAspect="1"/>
            </p:cNvPicPr>
            <p:nvPr/>
          </p:nvPicPr>
          <p:blipFill>
            <a:blip r:embed="rId4"/>
            <a:stretch>
              <a:fillRect/>
            </a:stretch>
          </p:blipFill>
          <p:spPr>
            <a:xfrm>
              <a:off x="263352" y="1988840"/>
              <a:ext cx="1656184" cy="518458"/>
            </a:xfrm>
            <a:prstGeom prst="rect">
              <a:avLst/>
            </a:prstGeom>
          </p:spPr>
        </p:pic>
      </p:grpSp>
      <p:sp>
        <p:nvSpPr>
          <p:cNvPr id="68" name="文本占位符 2">
            <a:extLst>
              <a:ext uri="{FF2B5EF4-FFF2-40B4-BE49-F238E27FC236}">
                <a16:creationId xmlns:a16="http://schemas.microsoft.com/office/drawing/2014/main" id="{EC28B7C1-034C-429E-AEFF-34178C0761A7}"/>
              </a:ext>
            </a:extLst>
          </p:cNvPr>
          <p:cNvSpPr txBox="1">
            <a:spLocks/>
          </p:cNvSpPr>
          <p:nvPr/>
        </p:nvSpPr>
        <p:spPr>
          <a:xfrm>
            <a:off x="451866" y="1291383"/>
            <a:ext cx="11520678" cy="1328388"/>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bg1">
                    <a:lumMod val="50000"/>
                  </a:schemeClr>
                </a:solidFill>
              </a:rPr>
              <a:t>TOF Cold/Hot Neutron Technology Test and Research Platform</a:t>
            </a:r>
          </a:p>
          <a:p>
            <a:r>
              <a:rPr lang="en-US" altLang="zh-CN" sz="2000" b="1" dirty="0">
                <a:solidFill>
                  <a:schemeClr val="bg1">
                    <a:lumMod val="50000"/>
                  </a:schemeClr>
                </a:solidFill>
              </a:rPr>
              <a:t>Support the construction and operation of the neutron instruments</a:t>
            </a:r>
          </a:p>
          <a:p>
            <a:r>
              <a:rPr lang="en-US" altLang="zh-CN" sz="2000" b="1" dirty="0">
                <a:solidFill>
                  <a:schemeClr val="bg1">
                    <a:lumMod val="50000"/>
                  </a:schemeClr>
                </a:solidFill>
              </a:rPr>
              <a:t>Promote neutron technology development</a:t>
            </a:r>
            <a:endParaRPr lang="zh-CN" altLang="en-US" sz="2000" b="1" dirty="0">
              <a:solidFill>
                <a:schemeClr val="bg1">
                  <a:lumMod val="50000"/>
                </a:schemeClr>
              </a:solidFill>
            </a:endParaRPr>
          </a:p>
        </p:txBody>
      </p:sp>
      <p:sp>
        <p:nvSpPr>
          <p:cNvPr id="69" name="内容占位符 1">
            <a:extLst>
              <a:ext uri="{FF2B5EF4-FFF2-40B4-BE49-F238E27FC236}">
                <a16:creationId xmlns:a16="http://schemas.microsoft.com/office/drawing/2014/main" id="{6B24759B-47DC-49B2-951F-7852D474289C}"/>
              </a:ext>
            </a:extLst>
          </p:cNvPr>
          <p:cNvSpPr txBox="1">
            <a:spLocks/>
          </p:cNvSpPr>
          <p:nvPr/>
        </p:nvSpPr>
        <p:spPr>
          <a:xfrm>
            <a:off x="451866" y="3429000"/>
            <a:ext cx="6269912" cy="2931160"/>
          </a:xfrm>
          <a:prstGeom prst="rect">
            <a:avLst/>
          </a:prstGeom>
        </p:spPr>
        <p:txBody>
          <a:bodyPr vert="horz" lIns="90000" tIns="46800" rIns="90000" bIns="46800" rtlCol="0">
            <a:normAutofit/>
          </a:bodyPr>
          <a:lstStyle>
            <a:lvl1pPr marL="228600" indent="-228600" fontAlgn="auto">
              <a:lnSpc>
                <a:spcPct val="130000"/>
              </a:lnSpc>
              <a:spcBef>
                <a:spcPts val="0"/>
              </a:spcBef>
              <a:spcAft>
                <a:spcPts val="1000"/>
              </a:spcAft>
              <a:buFont typeface="Arial" panose="020B0604020202020204" pitchFamily="34" charset="0"/>
              <a:buChar char="●"/>
              <a:defRPr u="none" strike="noStrike" cap="none" spc="150" normalizeH="0" baseline="0">
                <a:uFillTx/>
                <a:latin typeface="Times New Roman" panose="02020603050405020304" pitchFamily="18" charset="0"/>
                <a:cs typeface="Times New Roman" panose="02020603050405020304" pitchFamily="18" charset="0"/>
              </a:defRPr>
            </a:lvl1pPr>
            <a:lvl2pPr marL="685800" indent="-228600" fontAlgn="auto">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cap="none" spc="150" normalizeH="0" baseline="0">
                <a:solidFill>
                  <a:schemeClr val="tx1">
                    <a:lumMod val="65000"/>
                    <a:lumOff val="35000"/>
                  </a:schemeClr>
                </a:solidFill>
                <a:uFillTx/>
              </a:defRPr>
            </a:lvl2pPr>
            <a:lvl3pPr marL="1143000" indent="-228600" fontAlgn="auto">
              <a:lnSpc>
                <a:spcPct val="120000"/>
              </a:lnSpc>
              <a:spcBef>
                <a:spcPts val="0"/>
              </a:spcBef>
              <a:spcAft>
                <a:spcPts val="600"/>
              </a:spcAft>
              <a:buFont typeface="Arial" panose="020B0604020202020204" pitchFamily="34" charset="0"/>
              <a:buChar char="●"/>
              <a:defRPr sz="1600" u="none" strike="noStrike" cap="none" spc="150" normalizeH="0" baseline="0">
                <a:solidFill>
                  <a:schemeClr val="tx1">
                    <a:lumMod val="65000"/>
                    <a:lumOff val="35000"/>
                  </a:schemeClr>
                </a:solidFill>
                <a:uFillTx/>
              </a:defRPr>
            </a:lvl3pPr>
            <a:lvl4pPr marL="1600200" indent="-228600" fontAlgn="auto">
              <a:lnSpc>
                <a:spcPct val="120000"/>
              </a:lnSpc>
              <a:spcBef>
                <a:spcPts val="0"/>
              </a:spcBef>
              <a:spcAft>
                <a:spcPts val="300"/>
              </a:spcAft>
              <a:buFont typeface="Wingdings" panose="05000000000000000000" charset="0"/>
              <a:buChar char=""/>
              <a:defRPr sz="1400" u="none" strike="noStrike" cap="none" spc="150" normalizeH="0" baseline="0">
                <a:solidFill>
                  <a:schemeClr val="tx1">
                    <a:lumMod val="65000"/>
                    <a:lumOff val="35000"/>
                  </a:schemeClr>
                </a:solidFill>
                <a:uFillTx/>
              </a:defRPr>
            </a:lvl4pPr>
            <a:lvl5pPr marL="2057400" indent="-228600" fontAlgn="auto">
              <a:lnSpc>
                <a:spcPct val="120000"/>
              </a:lnSpc>
              <a:spcBef>
                <a:spcPts val="0"/>
              </a:spcBef>
              <a:spcAft>
                <a:spcPts val="300"/>
              </a:spcAft>
              <a:buFont typeface="Arial" panose="020B0604020202020204" pitchFamily="34" charset="0"/>
              <a:buChar char="•"/>
              <a:defRPr sz="1400" u="none" strike="noStrike" cap="none" spc="150" normalizeH="0" baseline="0">
                <a:solidFill>
                  <a:schemeClr val="tx1">
                    <a:lumMod val="65000"/>
                    <a:lumOff val="35000"/>
                  </a:schemeClr>
                </a:solidFill>
                <a:uFillTx/>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altLang="zh-CN" sz="2800" b="1" dirty="0"/>
              <a:t>Term</a:t>
            </a:r>
          </a:p>
          <a:p>
            <a:r>
              <a:rPr lang="en-US" altLang="zh-CN" sz="2000" dirty="0"/>
              <a:t>Testing of neutron devices</a:t>
            </a:r>
            <a:endParaRPr lang="zh-CN" altLang="en-US" sz="2000" dirty="0"/>
          </a:p>
          <a:p>
            <a:r>
              <a:rPr lang="en-US" altLang="zh-CN" sz="2000" dirty="0"/>
              <a:t>Orientation services of single crystals</a:t>
            </a:r>
          </a:p>
          <a:p>
            <a:r>
              <a:rPr lang="en-US" altLang="zh-CN" sz="2000" dirty="0"/>
              <a:t>Novel Instrumental Demonstration for TOF Neutron</a:t>
            </a:r>
          </a:p>
        </p:txBody>
      </p:sp>
      <p:sp>
        <p:nvSpPr>
          <p:cNvPr id="70" name="椭圆 69">
            <a:extLst>
              <a:ext uri="{FF2B5EF4-FFF2-40B4-BE49-F238E27FC236}">
                <a16:creationId xmlns:a16="http://schemas.microsoft.com/office/drawing/2014/main" id="{0308D192-2C9D-40E3-9562-BE7AD294B6CC}"/>
              </a:ext>
            </a:extLst>
          </p:cNvPr>
          <p:cNvSpPr/>
          <p:nvPr/>
        </p:nvSpPr>
        <p:spPr>
          <a:xfrm>
            <a:off x="7897480" y="3755602"/>
            <a:ext cx="504056" cy="5355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Tree>
    <p:extLst>
      <p:ext uri="{BB962C8B-B14F-4D97-AF65-F5344CB8AC3E}">
        <p14:creationId xmlns:p14="http://schemas.microsoft.com/office/powerpoint/2010/main" val="290519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0" y="136524"/>
            <a:ext cx="9591040"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Overview</a:t>
            </a:r>
          </a:p>
        </p:txBody>
      </p:sp>
      <p:grpSp>
        <p:nvGrpSpPr>
          <p:cNvPr id="3" name="组合 2">
            <a:extLst>
              <a:ext uri="{FF2B5EF4-FFF2-40B4-BE49-F238E27FC236}">
                <a16:creationId xmlns:a16="http://schemas.microsoft.com/office/drawing/2014/main" id="{988C7E86-CDB4-4BF6-A8FD-3B0E930C2808}"/>
              </a:ext>
            </a:extLst>
          </p:cNvPr>
          <p:cNvGrpSpPr>
            <a:grpSpLocks noChangeAspect="1"/>
          </p:cNvGrpSpPr>
          <p:nvPr/>
        </p:nvGrpSpPr>
        <p:grpSpPr>
          <a:xfrm>
            <a:off x="250847" y="1717479"/>
            <a:ext cx="11752381" cy="3761904"/>
            <a:chOff x="-4" y="763949"/>
            <a:chExt cx="9959648" cy="2420136"/>
          </a:xfrm>
        </p:grpSpPr>
        <p:pic>
          <p:nvPicPr>
            <p:cNvPr id="4" name="图片 3">
              <a:extLst>
                <a:ext uri="{FF2B5EF4-FFF2-40B4-BE49-F238E27FC236}">
                  <a16:creationId xmlns:a16="http://schemas.microsoft.com/office/drawing/2014/main" id="{6AC1F5D8-648B-4B82-877C-C194831FEF94}"/>
                </a:ext>
              </a:extLst>
            </p:cNvPr>
            <p:cNvPicPr>
              <a:picLocks noChangeAspect="1"/>
            </p:cNvPicPr>
            <p:nvPr/>
          </p:nvPicPr>
          <p:blipFill>
            <a:blip r:embed="rId3"/>
            <a:stretch>
              <a:fillRect/>
            </a:stretch>
          </p:blipFill>
          <p:spPr>
            <a:xfrm>
              <a:off x="-4" y="763949"/>
              <a:ext cx="9959648" cy="2420136"/>
            </a:xfrm>
            <a:prstGeom prst="rect">
              <a:avLst/>
            </a:prstGeom>
          </p:spPr>
        </p:pic>
        <p:sp>
          <p:nvSpPr>
            <p:cNvPr id="5" name="椭圆 4">
              <a:extLst>
                <a:ext uri="{FF2B5EF4-FFF2-40B4-BE49-F238E27FC236}">
                  <a16:creationId xmlns:a16="http://schemas.microsoft.com/office/drawing/2014/main" id="{02BE3658-7B2E-4E5D-92E7-C09C18458149}"/>
                </a:ext>
              </a:extLst>
            </p:cNvPr>
            <p:cNvSpPr/>
            <p:nvPr/>
          </p:nvSpPr>
          <p:spPr>
            <a:xfrm>
              <a:off x="5143660" y="1151193"/>
              <a:ext cx="936104" cy="1512168"/>
            </a:xfrm>
            <a:prstGeom prst="ellipse">
              <a:avLst/>
            </a:prstGeom>
            <a:noFill/>
            <a:ln>
              <a:solidFill>
                <a:srgbClr val="FF0000"/>
              </a:solidFill>
              <a:prstDash val="sysDash"/>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椭圆 5">
              <a:extLst>
                <a:ext uri="{FF2B5EF4-FFF2-40B4-BE49-F238E27FC236}">
                  <a16:creationId xmlns:a16="http://schemas.microsoft.com/office/drawing/2014/main" id="{81EA9083-5B0A-467E-90D1-B964C8FD75B3}"/>
                </a:ext>
              </a:extLst>
            </p:cNvPr>
            <p:cNvSpPr/>
            <p:nvPr/>
          </p:nvSpPr>
          <p:spPr>
            <a:xfrm>
              <a:off x="6120172" y="1151193"/>
              <a:ext cx="936104" cy="1512168"/>
            </a:xfrm>
            <a:prstGeom prst="ellipse">
              <a:avLst/>
            </a:prstGeom>
            <a:noFill/>
            <a:ln>
              <a:solidFill>
                <a:srgbClr val="FF0000"/>
              </a:solidFill>
              <a:prstDash val="sysDash"/>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638B23DE-A303-4594-B84A-96D80E567177}"/>
                </a:ext>
              </a:extLst>
            </p:cNvPr>
            <p:cNvSpPr/>
            <p:nvPr/>
          </p:nvSpPr>
          <p:spPr>
            <a:xfrm>
              <a:off x="7359320" y="1116958"/>
              <a:ext cx="2261383" cy="1512168"/>
            </a:xfrm>
            <a:prstGeom prst="ellipse">
              <a:avLst/>
            </a:prstGeom>
            <a:noFill/>
            <a:ln>
              <a:solidFill>
                <a:srgbClr val="FF0000"/>
              </a:solidFill>
              <a:prstDash val="sysDash"/>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879E7708-9A9A-4EB9-801A-9964CB889588}"/>
                </a:ext>
              </a:extLst>
            </p:cNvPr>
            <p:cNvSpPr/>
            <p:nvPr/>
          </p:nvSpPr>
          <p:spPr>
            <a:xfrm>
              <a:off x="7673085" y="2119977"/>
              <a:ext cx="1766805" cy="415802"/>
            </a:xfrm>
            <a:prstGeom prst="rect">
              <a:avLst/>
            </a:prstGeom>
          </p:spPr>
          <p:txBody>
            <a:bodyPr wrap="square">
              <a:spAutoFit/>
            </a:bodyPr>
            <a:lstStyle/>
            <a:p>
              <a:pPr algn="ctr"/>
              <a:r>
                <a:rPr lang="en-US" dirty="0">
                  <a:solidFill>
                    <a:srgbClr val="0070C0"/>
                  </a:solidFill>
                  <a:latin typeface="Calibri" panose="020F0502020204030204" pitchFamily="34" charset="0"/>
                  <a:cs typeface="Calibri" panose="020F0502020204030204" pitchFamily="34" charset="0"/>
                </a:rPr>
                <a:t>Terminal 3 Device testing</a:t>
              </a:r>
            </a:p>
          </p:txBody>
        </p:sp>
        <p:sp>
          <p:nvSpPr>
            <p:cNvPr id="9" name="矩形 8">
              <a:extLst>
                <a:ext uri="{FF2B5EF4-FFF2-40B4-BE49-F238E27FC236}">
                  <a16:creationId xmlns:a16="http://schemas.microsoft.com/office/drawing/2014/main" id="{230A1A15-1A13-45B1-A6A7-145A4EFF7102}"/>
                </a:ext>
              </a:extLst>
            </p:cNvPr>
            <p:cNvSpPr/>
            <p:nvPr/>
          </p:nvSpPr>
          <p:spPr>
            <a:xfrm>
              <a:off x="5143660" y="763949"/>
              <a:ext cx="3561030" cy="646331"/>
            </a:xfrm>
            <a:prstGeom prst="rect">
              <a:avLst/>
            </a:prstGeom>
          </p:spPr>
          <p:txBody>
            <a:bodyPr wrap="square">
              <a:spAutoFit/>
            </a:bodyPr>
            <a:lstStyle/>
            <a:p>
              <a:pPr algn="ctr"/>
              <a:r>
                <a:rPr lang="en-US" dirty="0">
                  <a:solidFill>
                    <a:srgbClr val="0070C0"/>
                  </a:solidFill>
                  <a:latin typeface="Calibri" panose="020F0502020204030204" pitchFamily="34" charset="0"/>
                  <a:cs typeface="Calibri" panose="020F0502020204030204" pitchFamily="34" charset="0"/>
                </a:rPr>
                <a:t>Terminal 2</a:t>
              </a:r>
            </a:p>
            <a:p>
              <a:pPr algn="ctr"/>
              <a:r>
                <a:rPr lang="en-US" dirty="0">
                  <a:solidFill>
                    <a:srgbClr val="0070C0"/>
                  </a:solidFill>
                  <a:latin typeface="Calibri" panose="020F0502020204030204" pitchFamily="34" charset="0"/>
                  <a:cs typeface="Calibri" panose="020F0502020204030204" pitchFamily="34" charset="0"/>
                </a:rPr>
                <a:t>Neutron reflectivity measurement</a:t>
              </a:r>
            </a:p>
          </p:txBody>
        </p:sp>
        <p:sp>
          <p:nvSpPr>
            <p:cNvPr id="10" name="矩形 9">
              <a:extLst>
                <a:ext uri="{FF2B5EF4-FFF2-40B4-BE49-F238E27FC236}">
                  <a16:creationId xmlns:a16="http://schemas.microsoft.com/office/drawing/2014/main" id="{4AB7B63F-3E7D-4376-8F25-C665D83190C1}"/>
                </a:ext>
              </a:extLst>
            </p:cNvPr>
            <p:cNvSpPr/>
            <p:nvPr/>
          </p:nvSpPr>
          <p:spPr>
            <a:xfrm>
              <a:off x="2927634" y="2218155"/>
              <a:ext cx="2952328" cy="646331"/>
            </a:xfrm>
            <a:prstGeom prst="rect">
              <a:avLst/>
            </a:prstGeom>
          </p:spPr>
          <p:txBody>
            <a:bodyPr wrap="square">
              <a:spAutoFit/>
            </a:bodyPr>
            <a:lstStyle/>
            <a:p>
              <a:pPr algn="ctr"/>
              <a:r>
                <a:rPr lang="en-US" dirty="0">
                  <a:solidFill>
                    <a:srgbClr val="0070C0"/>
                  </a:solidFill>
                  <a:latin typeface="Calibri" panose="020F0502020204030204" pitchFamily="34" charset="0"/>
                  <a:cs typeface="Calibri" panose="020F0502020204030204" pitchFamily="34" charset="0"/>
                </a:rPr>
                <a:t>Terminal 1</a:t>
              </a:r>
            </a:p>
            <a:p>
              <a:pPr algn="ctr"/>
              <a:r>
                <a:rPr lang="en-US" dirty="0">
                  <a:solidFill>
                    <a:srgbClr val="0070C0"/>
                  </a:solidFill>
                  <a:latin typeface="Calibri" panose="020F0502020204030204" pitchFamily="34" charset="0"/>
                  <a:cs typeface="Calibri" panose="020F0502020204030204" pitchFamily="34" charset="0"/>
                </a:rPr>
                <a:t>Orientation of single crystals</a:t>
              </a:r>
            </a:p>
          </p:txBody>
        </p:sp>
      </p:grpSp>
      <p:sp>
        <p:nvSpPr>
          <p:cNvPr id="11" name="内容占位符 1">
            <a:extLst>
              <a:ext uri="{FF2B5EF4-FFF2-40B4-BE49-F238E27FC236}">
                <a16:creationId xmlns:a16="http://schemas.microsoft.com/office/drawing/2014/main" id="{FDB45F5B-B3BE-4B54-8C78-DFE66FDA91B0}"/>
              </a:ext>
            </a:extLst>
          </p:cNvPr>
          <p:cNvSpPr>
            <a:spLocks noGrp="1"/>
          </p:cNvSpPr>
          <p:nvPr/>
        </p:nvSpPr>
        <p:spPr bwMode="auto">
          <a:xfrm>
            <a:off x="441378" y="743137"/>
            <a:ext cx="10781667" cy="971718"/>
          </a:xfrm>
          <a:prstGeom prst="rect">
            <a:avLst/>
          </a:prstGeom>
          <a:noFill/>
          <a:ln w="9525">
            <a:noFill/>
            <a:miter lim="800000"/>
          </a:ln>
        </p:spPr>
        <p:txBody>
          <a:bodyPr vert="horz" wrap="square" lIns="91439" tIns="45719" rIns="91439" bIns="45719" numCol="1" anchor="t" anchorCtr="0" compatLnSpc="1"/>
          <a:lstStyle>
            <a:lvl1pPr marL="285750" indent="-28575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19125" indent="-238125" algn="l"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2pPr>
            <a:lvl3pPr marL="952500" indent="-1905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33500" indent="-19050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14500" indent="-19050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095500" indent="-190500" algn="l" defTabSz="76200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476500" indent="-190500" algn="l" defTabSz="76200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857500" indent="-190500" algn="l" defTabSz="76200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238500" indent="-190500" algn="l" defTabSz="76200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a:lstStyle>
          <a:p>
            <a:pPr marL="0" indent="0">
              <a:spcAft>
                <a:spcPts val="600"/>
              </a:spcAft>
              <a:buNone/>
            </a:pPr>
            <a:r>
              <a:rPr lang="en-US" altLang="zh-CN" sz="1800" b="1" dirty="0">
                <a:latin typeface="Times New Roman" panose="02020603050405020304" pitchFamily="18" charset="0"/>
                <a:cs typeface="Times New Roman" panose="02020603050405020304" pitchFamily="18" charset="0"/>
              </a:rPr>
              <a:t>Beamline and moderator</a:t>
            </a:r>
            <a:r>
              <a:rPr lang="en-US" altLang="zh-CN" sz="1800" dirty="0">
                <a:latin typeface="Times New Roman" panose="02020603050405020304" pitchFamily="18" charset="0"/>
                <a:cs typeface="Times New Roman" panose="02020603050405020304" pitchFamily="18" charset="0"/>
              </a:rPr>
              <a:t>: BL8A, Decoupled Poisoned Hydrogen Moderator</a:t>
            </a:r>
          </a:p>
          <a:p>
            <a:pPr marL="0" indent="0">
              <a:spcAft>
                <a:spcPts val="600"/>
              </a:spcAft>
              <a:buNone/>
            </a:pPr>
            <a:r>
              <a:rPr lang="en-US" altLang="zh-CN" sz="1800" b="1" dirty="0">
                <a:latin typeface="Times New Roman" panose="02020603050405020304" pitchFamily="18" charset="0"/>
                <a:cs typeface="Times New Roman" panose="02020603050405020304" pitchFamily="18" charset="0"/>
              </a:rPr>
              <a:t>Neutron wavelength and bandwidth</a:t>
            </a:r>
            <a:r>
              <a:rPr lang="en-US" altLang="zh-CN" sz="1800" dirty="0">
                <a:latin typeface="Times New Roman" panose="02020603050405020304" pitchFamily="18" charset="0"/>
                <a:cs typeface="Times New Roman" panose="02020603050405020304" pitchFamily="18" charset="0"/>
              </a:rPr>
              <a:t>: </a:t>
            </a:r>
            <a:r>
              <a:rPr lang="en-US" altLang="zh-CN" sz="1800" kern="100" dirty="0">
                <a:latin typeface="Times New Roman" panose="02020603050405020304" pitchFamily="18" charset="0"/>
                <a:cs typeface="Times New Roman" panose="02020603050405020304" pitchFamily="18" charset="0"/>
              </a:rPr>
              <a:t>1~10Å, 4.5Å~6.5Å</a:t>
            </a:r>
          </a:p>
          <a:p>
            <a:pPr marL="0" indent="0">
              <a:spcAft>
                <a:spcPts val="600"/>
              </a:spcAft>
              <a:buNone/>
            </a:pPr>
            <a:r>
              <a:rPr lang="en-US" altLang="zh-CN" sz="1800" b="1" dirty="0">
                <a:latin typeface="Times New Roman" panose="02020603050405020304" pitchFamily="18" charset="0"/>
                <a:cs typeface="Times New Roman" panose="02020603050405020304" pitchFamily="18" charset="0"/>
              </a:rPr>
              <a:t>Beam size and Neutron intensity @24.2m</a:t>
            </a:r>
            <a:r>
              <a:rPr lang="en-US" altLang="zh-CN" sz="1800" dirty="0">
                <a:latin typeface="Times New Roman" panose="02020603050405020304" pitchFamily="18" charset="0"/>
                <a:cs typeface="Times New Roman" panose="02020603050405020304" pitchFamily="18" charset="0"/>
              </a:rPr>
              <a:t>: max 25mm*50mm, ~</a:t>
            </a:r>
            <a:r>
              <a:rPr lang="en-US" altLang="zh-CN" sz="1800" kern="100" dirty="0">
                <a:latin typeface="Times New Roman" panose="02020603050405020304" pitchFamily="18" charset="0"/>
                <a:cs typeface="Times New Roman" panose="02020603050405020304" pitchFamily="18" charset="0"/>
              </a:rPr>
              <a:t>1.2×10</a:t>
            </a:r>
            <a:r>
              <a:rPr lang="en-US" altLang="zh-CN" sz="1800" kern="100" baseline="30000" dirty="0">
                <a:latin typeface="Times New Roman" panose="02020603050405020304" pitchFamily="18" charset="0"/>
                <a:cs typeface="Times New Roman" panose="02020603050405020304" pitchFamily="18" charset="0"/>
              </a:rPr>
              <a:t>7</a:t>
            </a:r>
            <a:r>
              <a:rPr lang="en-US" altLang="zh-CN" sz="1800" kern="100" dirty="0">
                <a:latin typeface="Times New Roman" panose="02020603050405020304" pitchFamily="18" charset="0"/>
                <a:cs typeface="Times New Roman" panose="02020603050405020304" pitchFamily="18" charset="0"/>
              </a:rPr>
              <a:t> n/s/cm</a:t>
            </a:r>
            <a:r>
              <a:rPr lang="en-US" altLang="zh-CN" sz="1800" kern="100" baseline="30000" dirty="0">
                <a:latin typeface="Times New Roman" panose="02020603050405020304" pitchFamily="18" charset="0"/>
                <a:cs typeface="Times New Roman" panose="02020603050405020304" pitchFamily="18" charset="0"/>
              </a:rPr>
              <a:t>2</a:t>
            </a:r>
            <a:r>
              <a:rPr lang="en-US" altLang="zh-CN" sz="1800" kern="100" dirty="0">
                <a:latin typeface="Times New Roman" panose="02020603050405020304" pitchFamily="18" charset="0"/>
                <a:cs typeface="Times New Roman" panose="02020603050405020304" pitchFamily="18" charset="0"/>
              </a:rPr>
              <a:t>@500KW</a:t>
            </a:r>
            <a:endParaRPr lang="en-US" altLang="zh-CN" sz="1800" dirty="0">
              <a:latin typeface="Times New Roman" panose="02020603050405020304" pitchFamily="18" charset="0"/>
              <a:cs typeface="Times New Roman" panose="02020603050405020304" pitchFamily="18" charset="0"/>
            </a:endParaRPr>
          </a:p>
          <a:p>
            <a:pPr marL="0" indent="0">
              <a:buNone/>
            </a:pPr>
            <a:endParaRPr lang="en-US" altLang="zh-CN" sz="18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97AF9904-9DCD-467B-97E6-DFC78DA5FE43}"/>
              </a:ext>
            </a:extLst>
          </p:cNvPr>
          <p:cNvSpPr txBox="1"/>
          <p:nvPr/>
        </p:nvSpPr>
        <p:spPr>
          <a:xfrm>
            <a:off x="843306" y="5136455"/>
            <a:ext cx="11159922" cy="1721545"/>
          </a:xfrm>
          <a:prstGeom prst="rect">
            <a:avLst/>
          </a:prstGeom>
        </p:spPr>
        <p:txBody>
          <a:bodyPr wrap="none" rtlCol="0">
            <a:noAutofit/>
          </a:bodyPr>
          <a:lstStyle/>
          <a:p>
            <a:pPr algn="l">
              <a:lnSpc>
                <a:spcPct val="110000"/>
              </a:lnSpc>
              <a:spcAft>
                <a:spcPts val="600"/>
              </a:spcAft>
            </a:pPr>
            <a:endParaRPr lang="en-US" altLang="en-US" dirty="0">
              <a:solidFill>
                <a:srgbClr val="000000"/>
              </a:solidFill>
              <a:latin typeface="Calibri" panose="020F0502020204030204" pitchFamily="34" charset="0"/>
              <a:ea typeface="宋体" charset="0"/>
              <a:cs typeface="+mn-cs"/>
            </a:endParaRPr>
          </a:p>
        </p:txBody>
      </p:sp>
    </p:spTree>
    <p:extLst>
      <p:ext uri="{BB962C8B-B14F-4D97-AF65-F5344CB8AC3E}">
        <p14:creationId xmlns:p14="http://schemas.microsoft.com/office/powerpoint/2010/main" val="186381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29FE81-2875-4C9B-920B-B0A48B33D615}"/>
              </a:ext>
            </a:extLst>
          </p:cNvPr>
          <p:cNvSpPr>
            <a:spLocks noGrp="1"/>
          </p:cNvSpPr>
          <p:nvPr>
            <p:ph type="title"/>
          </p:nvPr>
        </p:nvSpPr>
        <p:spPr>
          <a:xfrm>
            <a:off x="838200" y="365125"/>
            <a:ext cx="10515600" cy="1325563"/>
          </a:xfrm>
        </p:spPr>
        <p:txBody>
          <a:bodyPr/>
          <a:lstStyle/>
          <a:p>
            <a:pPr algn="ctr"/>
            <a:r>
              <a:rPr lang="en-US" altLang="zh-CN" b="1" dirty="0">
                <a:effectLst>
                  <a:outerShdw blurRad="38100" dist="38100" dir="2700000" algn="tl">
                    <a:srgbClr val="000000">
                      <a:alpha val="43137"/>
                    </a:srgbClr>
                  </a:outerShdw>
                </a:effectLst>
              </a:rPr>
              <a:t>CONTENT</a:t>
            </a:r>
            <a:endParaRPr lang="zh-CN" altLang="en-US" b="1" dirty="0">
              <a:effectLst>
                <a:outerShdw blurRad="38100" dist="38100" dir="2700000" algn="tl">
                  <a:srgbClr val="000000">
                    <a:alpha val="43137"/>
                  </a:srgbClr>
                </a:outerShdw>
              </a:effectLst>
            </a:endParaRPr>
          </a:p>
        </p:txBody>
      </p:sp>
      <p:sp>
        <p:nvSpPr>
          <p:cNvPr id="3" name="文本框 2">
            <a:extLst>
              <a:ext uri="{FF2B5EF4-FFF2-40B4-BE49-F238E27FC236}">
                <a16:creationId xmlns:a16="http://schemas.microsoft.com/office/drawing/2014/main" id="{6191926A-E54E-4201-85CB-B406EA66A74A}"/>
              </a:ext>
            </a:extLst>
          </p:cNvPr>
          <p:cNvSpPr txBox="1"/>
          <p:nvPr/>
        </p:nvSpPr>
        <p:spPr>
          <a:xfrm>
            <a:off x="2522358" y="1550358"/>
            <a:ext cx="9575858" cy="4190699"/>
          </a:xfrm>
          <a:prstGeom prst="rect">
            <a:avLst/>
          </a:prstGeom>
          <a:noFill/>
        </p:spPr>
        <p:txBody>
          <a:bodyPr wrap="square" rtlCol="0">
            <a:spAutoFit/>
          </a:bodyPr>
          <a:lstStyle/>
          <a:p>
            <a:pPr marL="342900" indent="-342900">
              <a:lnSpc>
                <a:spcPct val="200000"/>
              </a:lnSpc>
              <a:buFont typeface="Wingdings" panose="05000000000000000000" pitchFamily="2" charset="2"/>
              <a:buChar char="n"/>
            </a:pPr>
            <a:r>
              <a:rPr lang="en-US" altLang="zh-CN" sz="3200" b="1" dirty="0"/>
              <a:t>A brief introduction of NTDS</a:t>
            </a:r>
          </a:p>
          <a:p>
            <a:pPr marL="342900" indent="-342900">
              <a:lnSpc>
                <a:spcPct val="130000"/>
              </a:lnSpc>
              <a:buFont typeface="Wingdings" panose="05000000000000000000" pitchFamily="2" charset="2"/>
              <a:buChar char="n"/>
            </a:pPr>
            <a:r>
              <a:rPr lang="en-US" altLang="zh-CN" sz="3200" b="1" dirty="0">
                <a:solidFill>
                  <a:srgbClr val="FF0000"/>
                </a:solidFill>
              </a:rPr>
              <a:t>Design and Construction of the Reflectivity Measurement Terminal </a:t>
            </a:r>
          </a:p>
          <a:p>
            <a:pPr marL="342900" indent="-342900">
              <a:lnSpc>
                <a:spcPct val="200000"/>
              </a:lnSpc>
              <a:buFont typeface="Wingdings" panose="05000000000000000000" pitchFamily="2" charset="2"/>
              <a:buChar char="n"/>
            </a:pPr>
            <a:r>
              <a:rPr lang="en-US" altLang="zh-CN" sz="3200" b="1" dirty="0"/>
              <a:t>Commissioning</a:t>
            </a:r>
          </a:p>
          <a:p>
            <a:pPr marL="342900" indent="-342900">
              <a:lnSpc>
                <a:spcPct val="200000"/>
              </a:lnSpc>
              <a:buFont typeface="Wingdings" panose="05000000000000000000" pitchFamily="2" charset="2"/>
              <a:buChar char="n"/>
            </a:pPr>
            <a:r>
              <a:rPr lang="en-US" altLang="zh-CN" sz="3200" b="1" dirty="0"/>
              <a:t>Plans for the future</a:t>
            </a:r>
          </a:p>
        </p:txBody>
      </p:sp>
    </p:spTree>
    <p:extLst>
      <p:ext uri="{BB962C8B-B14F-4D97-AF65-F5344CB8AC3E}">
        <p14:creationId xmlns:p14="http://schemas.microsoft.com/office/powerpoint/2010/main" val="386825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200967" y="107574"/>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Design</a:t>
            </a:r>
          </a:p>
        </p:txBody>
      </p:sp>
      <p:sp>
        <p:nvSpPr>
          <p:cNvPr id="3" name="矩形 9">
            <a:extLst>
              <a:ext uri="{FF2B5EF4-FFF2-40B4-BE49-F238E27FC236}">
                <a16:creationId xmlns:a16="http://schemas.microsoft.com/office/drawing/2014/main" id="{642F03F6-6FEF-464E-A1B0-D39D31E2D3D0}"/>
              </a:ext>
            </a:extLst>
          </p:cNvPr>
          <p:cNvSpPr>
            <a:spLocks noChangeArrowheads="1"/>
          </p:cNvSpPr>
          <p:nvPr/>
        </p:nvSpPr>
        <p:spPr bwMode="auto">
          <a:xfrm>
            <a:off x="527811" y="3743556"/>
            <a:ext cx="5753238" cy="211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pPr>
            <a:r>
              <a:rPr lang="en-US" altLang="zh-CN" sz="1800" dirty="0">
                <a:ea typeface="仿宋" panose="02010609060101010101" pitchFamily="49" charset="-122"/>
                <a:cs typeface="Arial" panose="020B0604020202020204" pitchFamily="34" charset="0"/>
              </a:rPr>
              <a:t>Wavelength</a:t>
            </a:r>
            <a:r>
              <a:rPr lang="zh-CN" altLang="en-US" sz="1800" dirty="0">
                <a:ea typeface="仿宋" panose="02010609060101010101" pitchFamily="49" charset="-122"/>
                <a:cs typeface="Arial" panose="020B0604020202020204" pitchFamily="34" charset="0"/>
              </a:rPr>
              <a:t>：</a:t>
            </a:r>
            <a:r>
              <a:rPr lang="en-US" altLang="zh-CN" sz="1800" dirty="0">
                <a:ea typeface="仿宋" panose="02010609060101010101" pitchFamily="49" charset="-122"/>
                <a:cs typeface="Arial" panose="020B0604020202020204" pitchFamily="34" charset="0"/>
              </a:rPr>
              <a:t>1~10 Å</a:t>
            </a:r>
          </a:p>
          <a:p>
            <a:pPr>
              <a:lnSpc>
                <a:spcPct val="150000"/>
              </a:lnSpc>
              <a:spcBef>
                <a:spcPct val="0"/>
              </a:spcBef>
            </a:pPr>
            <a:r>
              <a:rPr lang="en-US" altLang="zh-CN" sz="1800" dirty="0">
                <a:ea typeface="仿宋" panose="02010609060101010101" pitchFamily="49" charset="-122"/>
                <a:cs typeface="Arial" panose="020B0604020202020204" pitchFamily="34" charset="0"/>
              </a:rPr>
              <a:t>Bandwidth: 5.4 Å /10 Å</a:t>
            </a:r>
          </a:p>
          <a:p>
            <a:pPr>
              <a:lnSpc>
                <a:spcPct val="150000"/>
              </a:lnSpc>
              <a:spcBef>
                <a:spcPct val="0"/>
              </a:spcBef>
            </a:pPr>
            <a:r>
              <a:rPr lang="en-US" altLang="zh-CN" sz="1800" dirty="0">
                <a:ea typeface="仿宋" panose="02010609060101010101" pitchFamily="49" charset="-122"/>
                <a:cs typeface="Arial" panose="020B0604020202020204" pitchFamily="34" charset="0"/>
              </a:rPr>
              <a:t>Beam size: 0.1×0.1mm</a:t>
            </a:r>
            <a:r>
              <a:rPr lang="en-US" altLang="zh-CN" sz="1800" baseline="30000" dirty="0">
                <a:ea typeface="仿宋" panose="02010609060101010101" pitchFamily="49" charset="-122"/>
                <a:cs typeface="Arial" panose="020B0604020202020204" pitchFamily="34" charset="0"/>
              </a:rPr>
              <a:t>2</a:t>
            </a:r>
            <a:r>
              <a:rPr lang="en-US" altLang="zh-CN" sz="1800" dirty="0">
                <a:ea typeface="仿宋" panose="02010609060101010101" pitchFamily="49" charset="-122"/>
                <a:cs typeface="Arial" panose="020B0604020202020204" pitchFamily="34" charset="0"/>
              </a:rPr>
              <a:t>~25×50mm</a:t>
            </a:r>
            <a:r>
              <a:rPr lang="en-US" altLang="zh-CN" sz="1800" baseline="30000" dirty="0">
                <a:ea typeface="仿宋" panose="02010609060101010101" pitchFamily="49" charset="-122"/>
                <a:cs typeface="Arial" panose="020B0604020202020204" pitchFamily="34" charset="0"/>
              </a:rPr>
              <a:t>2</a:t>
            </a:r>
            <a:endParaRPr lang="en-US" altLang="zh-CN" sz="1800" dirty="0">
              <a:ea typeface="仿宋" panose="02010609060101010101" pitchFamily="49" charset="-122"/>
              <a:cs typeface="Arial" panose="020B0604020202020204" pitchFamily="34" charset="0"/>
            </a:endParaRPr>
          </a:p>
          <a:p>
            <a:pPr>
              <a:lnSpc>
                <a:spcPct val="150000"/>
              </a:lnSpc>
              <a:spcBef>
                <a:spcPct val="0"/>
              </a:spcBef>
            </a:pPr>
            <a:r>
              <a:rPr lang="en-US" altLang="zh-CN" sz="1800" dirty="0">
                <a:ea typeface="仿宋" panose="02010609060101010101" pitchFamily="49" charset="-122"/>
                <a:cs typeface="Arial" panose="020B0604020202020204" pitchFamily="34" charset="0"/>
              </a:rPr>
              <a:t>Q range: 0.005~0.22Å-1</a:t>
            </a:r>
            <a:r>
              <a:rPr lang="zh-CN" altLang="zh-CN" sz="1800" dirty="0">
                <a:ea typeface="仿宋" panose="02010609060101010101" pitchFamily="49" charset="-122"/>
                <a:cs typeface="Arial" panose="020B0604020202020204" pitchFamily="34" charset="0"/>
              </a:rPr>
              <a:t>（</a:t>
            </a:r>
            <a:r>
              <a:rPr lang="en-US" altLang="zh-CN" sz="1800" dirty="0">
                <a:ea typeface="仿宋" panose="02010609060101010101" pitchFamily="49" charset="-122"/>
                <a:cs typeface="Arial" panose="020B0604020202020204" pitchFamily="34" charset="0"/>
              </a:rPr>
              <a:t>m=0.2~10</a:t>
            </a:r>
            <a:r>
              <a:rPr lang="zh-CN" altLang="zh-CN" sz="1800" dirty="0">
                <a:ea typeface="仿宋" panose="02010609060101010101" pitchFamily="49" charset="-122"/>
                <a:cs typeface="Arial" panose="020B0604020202020204" pitchFamily="34" charset="0"/>
              </a:rPr>
              <a:t>）</a:t>
            </a:r>
          </a:p>
          <a:p>
            <a:pPr>
              <a:lnSpc>
                <a:spcPct val="150000"/>
              </a:lnSpc>
              <a:spcBef>
                <a:spcPct val="0"/>
              </a:spcBef>
            </a:pPr>
            <a:r>
              <a:rPr lang="en-US" altLang="zh-CN" sz="1800" dirty="0">
                <a:ea typeface="仿宋" panose="02010609060101010101" pitchFamily="49" charset="-122"/>
                <a:cs typeface="Arial" panose="020B0604020202020204" pitchFamily="34" charset="0"/>
              </a:rPr>
              <a:t>Best Resolution DQ/Q</a:t>
            </a:r>
            <a:r>
              <a:rPr lang="zh-CN" altLang="zh-CN" sz="1800" dirty="0">
                <a:ea typeface="仿宋" panose="02010609060101010101" pitchFamily="49" charset="-122"/>
                <a:cs typeface="Arial" panose="020B0604020202020204" pitchFamily="34" charset="0"/>
              </a:rPr>
              <a:t>：</a:t>
            </a:r>
            <a:r>
              <a:rPr lang="en-US" altLang="zh-CN" sz="1800" dirty="0">
                <a:ea typeface="仿宋" panose="02010609060101010101" pitchFamily="49" charset="-122"/>
                <a:cs typeface="Arial" panose="020B0604020202020204" pitchFamily="34" charset="0"/>
              </a:rPr>
              <a:t>~1%</a:t>
            </a:r>
          </a:p>
        </p:txBody>
      </p:sp>
      <p:sp>
        <p:nvSpPr>
          <p:cNvPr id="31" name="文本框 30">
            <a:extLst>
              <a:ext uri="{FF2B5EF4-FFF2-40B4-BE49-F238E27FC236}">
                <a16:creationId xmlns:a16="http://schemas.microsoft.com/office/drawing/2014/main" id="{EBDC6337-4638-4FC9-AA2D-C744D2BBD9D0}"/>
              </a:ext>
            </a:extLst>
          </p:cNvPr>
          <p:cNvSpPr txBox="1"/>
          <p:nvPr/>
        </p:nvSpPr>
        <p:spPr>
          <a:xfrm>
            <a:off x="450652" y="871551"/>
            <a:ext cx="11243734" cy="1323439"/>
          </a:xfrm>
          <a:prstGeom prst="rect">
            <a:avLst/>
          </a:prstGeom>
          <a:noFill/>
        </p:spPr>
        <p:txBody>
          <a:bodyPr wrap="square" rtlCol="0">
            <a:spAutoFit/>
          </a:bodyPr>
          <a:lstStyle/>
          <a:p>
            <a:pPr defTabSz="457200"/>
            <a:r>
              <a:rPr lang="en-US" altLang="zh-CN" sz="20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rPr>
              <a:t>The Reflectivity Measurement </a:t>
            </a:r>
            <a:r>
              <a:rPr lang="en-US" altLang="zh-CN" sz="2000" b="1" dirty="0">
                <a:latin typeface="Arial" panose="020B0604020202020204" pitchFamily="34" charset="0"/>
                <a:ea typeface="微软雅黑" panose="020B0503020204020204" pitchFamily="34" charset="-122"/>
                <a:cs typeface="Arial" panose="020B0604020202020204" pitchFamily="34" charset="0"/>
              </a:rPr>
              <a:t>System is a dedicated platform built for testing neutron guide supermirrors.</a:t>
            </a:r>
          </a:p>
          <a:p>
            <a:pPr defTabSz="457200"/>
            <a:endParaRPr lang="en-US" altLang="zh-CN" sz="20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endParaRPr>
          </a:p>
          <a:p>
            <a:pPr defTabSz="457200"/>
            <a:endParaRPr lang="en-US" altLang="zh-CN" sz="20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4" name="组合 63">
            <a:extLst>
              <a:ext uri="{FF2B5EF4-FFF2-40B4-BE49-F238E27FC236}">
                <a16:creationId xmlns:a16="http://schemas.microsoft.com/office/drawing/2014/main" id="{E5280EEF-5044-4545-900B-1531F3883D8F}"/>
              </a:ext>
            </a:extLst>
          </p:cNvPr>
          <p:cNvGrpSpPr/>
          <p:nvPr/>
        </p:nvGrpSpPr>
        <p:grpSpPr>
          <a:xfrm>
            <a:off x="1394331" y="1329753"/>
            <a:ext cx="7774115" cy="2178804"/>
            <a:chOff x="98094" y="1367348"/>
            <a:chExt cx="7774115" cy="2178804"/>
          </a:xfrm>
        </p:grpSpPr>
        <p:sp>
          <p:nvSpPr>
            <p:cNvPr id="52" name="矩形 51">
              <a:extLst>
                <a:ext uri="{FF2B5EF4-FFF2-40B4-BE49-F238E27FC236}">
                  <a16:creationId xmlns:a16="http://schemas.microsoft.com/office/drawing/2014/main" id="{CBF4A3EC-FD07-4774-8955-1D6310CD2BF8}"/>
                </a:ext>
              </a:extLst>
            </p:cNvPr>
            <p:cNvSpPr/>
            <p:nvPr/>
          </p:nvSpPr>
          <p:spPr>
            <a:xfrm>
              <a:off x="1416210" y="2502974"/>
              <a:ext cx="1957423" cy="681724"/>
            </a:xfrm>
            <a:prstGeom prst="rect">
              <a:avLst/>
            </a:prstGeom>
            <a:solidFill>
              <a:schemeClr val="bg2">
                <a:lumMod val="75000"/>
              </a:schemeClr>
            </a:solidFill>
            <a:ln w="25400" cap="flat" cmpd="sng" algn="ctr">
              <a:solidFill>
                <a:schemeClr val="accent2">
                  <a:lumMod val="40000"/>
                  <a:lumOff val="60000"/>
                </a:schemeClr>
              </a:solid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noProof="0">
                <a:ln>
                  <a:noFill/>
                </a:ln>
                <a:solidFill>
                  <a:prstClr val="white"/>
                </a:solidFill>
                <a:effectLst/>
                <a:uLnTx/>
                <a:uFillTx/>
                <a:latin typeface="Times New Roman"/>
                <a:ea typeface="微软雅黑" panose="020B0503020204020204" pitchFamily="34" charset="-122"/>
                <a:cs typeface="+mn-cs"/>
              </a:endParaRPr>
            </a:p>
          </p:txBody>
        </p:sp>
        <p:cxnSp>
          <p:nvCxnSpPr>
            <p:cNvPr id="4" name="直接连接符 3">
              <a:extLst>
                <a:ext uri="{FF2B5EF4-FFF2-40B4-BE49-F238E27FC236}">
                  <a16:creationId xmlns:a16="http://schemas.microsoft.com/office/drawing/2014/main" id="{FC264CFD-4EC2-493A-9FED-4CA80C03551C}"/>
                </a:ext>
              </a:extLst>
            </p:cNvPr>
            <p:cNvCxnSpPr>
              <a:cxnSpLocks/>
            </p:cNvCxnSpPr>
            <p:nvPr/>
          </p:nvCxnSpPr>
          <p:spPr>
            <a:xfrm>
              <a:off x="931297" y="2399145"/>
              <a:ext cx="6584872" cy="82470"/>
            </a:xfrm>
            <a:prstGeom prst="line">
              <a:avLst/>
            </a:prstGeom>
            <a:ln>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2E917851-7895-4D84-A610-AF5152856FE1}"/>
                </a:ext>
              </a:extLst>
            </p:cNvPr>
            <p:cNvSpPr/>
            <p:nvPr/>
          </p:nvSpPr>
          <p:spPr>
            <a:xfrm>
              <a:off x="1235060" y="2315489"/>
              <a:ext cx="2028649" cy="155535"/>
            </a:xfrm>
            <a:prstGeom prst="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srgbClr val="002060"/>
                </a:solidFill>
                <a:ea typeface="微软雅黑" panose="020B0503020204020204" pitchFamily="34" charset="-122"/>
              </a:endParaRPr>
            </a:p>
          </p:txBody>
        </p:sp>
        <p:sp>
          <p:nvSpPr>
            <p:cNvPr id="6" name="矩形 5">
              <a:extLst>
                <a:ext uri="{FF2B5EF4-FFF2-40B4-BE49-F238E27FC236}">
                  <a16:creationId xmlns:a16="http://schemas.microsoft.com/office/drawing/2014/main" id="{12ECF670-DAA1-4C3A-AF89-601E15803AE2}"/>
                </a:ext>
              </a:extLst>
            </p:cNvPr>
            <p:cNvSpPr/>
            <p:nvPr/>
          </p:nvSpPr>
          <p:spPr bwMode="auto">
            <a:xfrm>
              <a:off x="1003524" y="2198635"/>
              <a:ext cx="68292" cy="413176"/>
            </a:xfrm>
            <a:prstGeom prst="rect">
              <a:avLst/>
            </a:prstGeom>
            <a:solidFill>
              <a:srgbClr val="00B0F0"/>
            </a:solidFill>
            <a:ln w="12700" cap="flat" cmpd="sng" algn="ctr">
              <a:solidFill>
                <a:schemeClr val="tx1"/>
              </a:solidFill>
              <a:prstDash val="solid"/>
              <a:round/>
              <a:headEnd type="none" w="med" len="med"/>
              <a:tailEnd type="stealth" w="med" len="lg"/>
            </a:ln>
            <a:effectLst/>
          </p:spPr>
          <p:txBody>
            <a:bodyPr anchor="ctr"/>
            <a:lstStyle/>
            <a:p>
              <a:pPr algn="ctr" eaLnBrk="1" hangingPunct="1">
                <a:defRPr/>
              </a:pPr>
              <a:endParaRPr lang="zh-CN" altLang="en-US">
                <a:latin typeface="Arial" charset="0"/>
                <a:ea typeface="微软雅黑" panose="020B0503020204020204" pitchFamily="34" charset="-122"/>
              </a:endParaRPr>
            </a:p>
          </p:txBody>
        </p:sp>
        <p:sp>
          <p:nvSpPr>
            <p:cNvPr id="7" name="TextBox 185">
              <a:extLst>
                <a:ext uri="{FF2B5EF4-FFF2-40B4-BE49-F238E27FC236}">
                  <a16:creationId xmlns:a16="http://schemas.microsoft.com/office/drawing/2014/main" id="{3910CD9A-4500-4FA4-8825-202EBA20334B}"/>
                </a:ext>
              </a:extLst>
            </p:cNvPr>
            <p:cNvSpPr txBox="1">
              <a:spLocks noChangeArrowheads="1"/>
            </p:cNvSpPr>
            <p:nvPr/>
          </p:nvSpPr>
          <p:spPr bwMode="auto">
            <a:xfrm>
              <a:off x="469999" y="2605815"/>
              <a:ext cx="733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eaLnBrk="1" hangingPunct="1">
                <a:lnSpc>
                  <a:spcPct val="100000"/>
                </a:lnSpc>
                <a:spcBef>
                  <a:spcPct val="0"/>
                </a:spcBef>
                <a:spcAft>
                  <a:spcPct val="0"/>
                </a:spcAft>
                <a:buClrTx/>
                <a:buFontTx/>
                <a:buNone/>
              </a:pPr>
              <a:r>
                <a:rPr lang="en-US" altLang="zh-CN" sz="1200" dirty="0">
                  <a:solidFill>
                    <a:schemeClr val="tx1"/>
                  </a:solidFill>
                  <a:ea typeface="微软雅黑" panose="020B0503020204020204" pitchFamily="34" charset="-122"/>
                </a:rPr>
                <a:t>Monitor</a:t>
              </a:r>
              <a:endParaRPr lang="zh-CN" altLang="en-US" sz="1200" dirty="0">
                <a:solidFill>
                  <a:schemeClr val="tx1"/>
                </a:solidFill>
                <a:ea typeface="微软雅黑" panose="020B0503020204020204" pitchFamily="34" charset="-122"/>
              </a:endParaRPr>
            </a:p>
          </p:txBody>
        </p:sp>
        <p:grpSp>
          <p:nvGrpSpPr>
            <p:cNvPr id="8" name="组合 7">
              <a:extLst>
                <a:ext uri="{FF2B5EF4-FFF2-40B4-BE49-F238E27FC236}">
                  <a16:creationId xmlns:a16="http://schemas.microsoft.com/office/drawing/2014/main" id="{978DF136-13C1-4557-AF4F-018D52707583}"/>
                </a:ext>
              </a:extLst>
            </p:cNvPr>
            <p:cNvGrpSpPr/>
            <p:nvPr/>
          </p:nvGrpSpPr>
          <p:grpSpPr>
            <a:xfrm>
              <a:off x="1175133" y="2093201"/>
              <a:ext cx="0" cy="612775"/>
              <a:chOff x="3658025" y="1495550"/>
              <a:chExt cx="0" cy="612775"/>
            </a:xfrm>
          </p:grpSpPr>
          <p:cxnSp>
            <p:nvCxnSpPr>
              <p:cNvPr id="9" name="直接连接符 27">
                <a:extLst>
                  <a:ext uri="{FF2B5EF4-FFF2-40B4-BE49-F238E27FC236}">
                    <a16:creationId xmlns:a16="http://schemas.microsoft.com/office/drawing/2014/main" id="{17C7DD85-D93D-4617-A529-5B365009D165}"/>
                  </a:ext>
                </a:extLst>
              </p:cNvPr>
              <p:cNvCxnSpPr>
                <a:cxnSpLocks noChangeShapeType="1"/>
              </p:cNvCxnSpPr>
              <p:nvPr/>
            </p:nvCxnSpPr>
            <p:spPr bwMode="auto">
              <a:xfrm>
                <a:off x="3658025" y="1495550"/>
                <a:ext cx="0" cy="233362"/>
              </a:xfrm>
              <a:prstGeom prst="line">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10" name="直接连接符 42">
                <a:extLst>
                  <a:ext uri="{FF2B5EF4-FFF2-40B4-BE49-F238E27FC236}">
                    <a16:creationId xmlns:a16="http://schemas.microsoft.com/office/drawing/2014/main" id="{AABC52CB-E0D4-4891-B42A-3782290C1C19}"/>
                  </a:ext>
                </a:extLst>
              </p:cNvPr>
              <p:cNvCxnSpPr>
                <a:cxnSpLocks noChangeShapeType="1"/>
              </p:cNvCxnSpPr>
              <p:nvPr/>
            </p:nvCxnSpPr>
            <p:spPr bwMode="auto">
              <a:xfrm>
                <a:off x="3658025" y="1873375"/>
                <a:ext cx="0" cy="234950"/>
              </a:xfrm>
              <a:prstGeom prst="line">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grpSp>
        <p:sp>
          <p:nvSpPr>
            <p:cNvPr id="11" name="TextBox 198">
              <a:extLst>
                <a:ext uri="{FF2B5EF4-FFF2-40B4-BE49-F238E27FC236}">
                  <a16:creationId xmlns:a16="http://schemas.microsoft.com/office/drawing/2014/main" id="{9ECEE015-1446-46C2-A946-5B5225C9AB03}"/>
                </a:ext>
              </a:extLst>
            </p:cNvPr>
            <p:cNvSpPr txBox="1">
              <a:spLocks noChangeArrowheads="1"/>
            </p:cNvSpPr>
            <p:nvPr/>
          </p:nvSpPr>
          <p:spPr bwMode="auto">
            <a:xfrm>
              <a:off x="817584" y="1820919"/>
              <a:ext cx="5859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eaLnBrk="1" hangingPunct="1">
                <a:lnSpc>
                  <a:spcPct val="100000"/>
                </a:lnSpc>
                <a:spcBef>
                  <a:spcPct val="0"/>
                </a:spcBef>
                <a:spcAft>
                  <a:spcPct val="0"/>
                </a:spcAft>
                <a:buClrTx/>
                <a:buFontTx/>
                <a:buNone/>
              </a:pPr>
              <a:r>
                <a:rPr lang="en-US" altLang="zh-CN" sz="1200" dirty="0">
                  <a:solidFill>
                    <a:schemeClr val="tx1"/>
                  </a:solidFill>
                  <a:ea typeface="微软雅黑" panose="020B0503020204020204" pitchFamily="34" charset="-122"/>
                </a:rPr>
                <a:t>S1</a:t>
              </a:r>
              <a:endParaRPr lang="zh-CN" altLang="en-US" sz="1200" dirty="0">
                <a:solidFill>
                  <a:schemeClr val="tx1"/>
                </a:solidFill>
                <a:ea typeface="微软雅黑" panose="020B0503020204020204" pitchFamily="34" charset="-122"/>
              </a:endParaRPr>
            </a:p>
          </p:txBody>
        </p:sp>
        <p:grpSp>
          <p:nvGrpSpPr>
            <p:cNvPr id="12" name="组合 11">
              <a:extLst>
                <a:ext uri="{FF2B5EF4-FFF2-40B4-BE49-F238E27FC236}">
                  <a16:creationId xmlns:a16="http://schemas.microsoft.com/office/drawing/2014/main" id="{8F79724C-7D3C-463E-8F90-16097736D83E}"/>
                </a:ext>
              </a:extLst>
            </p:cNvPr>
            <p:cNvGrpSpPr/>
            <p:nvPr/>
          </p:nvGrpSpPr>
          <p:grpSpPr>
            <a:xfrm>
              <a:off x="3479389" y="2093201"/>
              <a:ext cx="0" cy="612775"/>
              <a:chOff x="3658025" y="1495550"/>
              <a:chExt cx="0" cy="612775"/>
            </a:xfrm>
          </p:grpSpPr>
          <p:cxnSp>
            <p:nvCxnSpPr>
              <p:cNvPr id="13" name="直接连接符 27">
                <a:extLst>
                  <a:ext uri="{FF2B5EF4-FFF2-40B4-BE49-F238E27FC236}">
                    <a16:creationId xmlns:a16="http://schemas.microsoft.com/office/drawing/2014/main" id="{12530D3A-4B06-480D-A83E-1EC7559C797D}"/>
                  </a:ext>
                </a:extLst>
              </p:cNvPr>
              <p:cNvCxnSpPr>
                <a:cxnSpLocks noChangeShapeType="1"/>
              </p:cNvCxnSpPr>
              <p:nvPr/>
            </p:nvCxnSpPr>
            <p:spPr bwMode="auto">
              <a:xfrm>
                <a:off x="3658025" y="1495550"/>
                <a:ext cx="0" cy="233362"/>
              </a:xfrm>
              <a:prstGeom prst="line">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14" name="直接连接符 42">
                <a:extLst>
                  <a:ext uri="{FF2B5EF4-FFF2-40B4-BE49-F238E27FC236}">
                    <a16:creationId xmlns:a16="http://schemas.microsoft.com/office/drawing/2014/main" id="{4F6A9359-8BAB-480B-81A3-89458605CE46}"/>
                  </a:ext>
                </a:extLst>
              </p:cNvPr>
              <p:cNvCxnSpPr>
                <a:cxnSpLocks noChangeShapeType="1"/>
              </p:cNvCxnSpPr>
              <p:nvPr/>
            </p:nvCxnSpPr>
            <p:spPr bwMode="auto">
              <a:xfrm>
                <a:off x="3658025" y="1873375"/>
                <a:ext cx="0" cy="234950"/>
              </a:xfrm>
              <a:prstGeom prst="line">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grpSp>
        <p:sp>
          <p:nvSpPr>
            <p:cNvPr id="15" name="TextBox 198">
              <a:extLst>
                <a:ext uri="{FF2B5EF4-FFF2-40B4-BE49-F238E27FC236}">
                  <a16:creationId xmlns:a16="http://schemas.microsoft.com/office/drawing/2014/main" id="{9791F6FB-C053-4F9E-ACB9-0BE0233F1D64}"/>
                </a:ext>
              </a:extLst>
            </p:cNvPr>
            <p:cNvSpPr txBox="1">
              <a:spLocks noChangeArrowheads="1"/>
            </p:cNvSpPr>
            <p:nvPr/>
          </p:nvSpPr>
          <p:spPr bwMode="auto">
            <a:xfrm>
              <a:off x="3313583" y="1732279"/>
              <a:ext cx="687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eaLnBrk="1" hangingPunct="1">
                <a:lnSpc>
                  <a:spcPct val="100000"/>
                </a:lnSpc>
                <a:spcBef>
                  <a:spcPct val="0"/>
                </a:spcBef>
                <a:spcAft>
                  <a:spcPct val="0"/>
                </a:spcAft>
                <a:buClrTx/>
                <a:buFontTx/>
                <a:buNone/>
              </a:pPr>
              <a:r>
                <a:rPr lang="en-US" altLang="zh-CN" sz="1200" dirty="0">
                  <a:solidFill>
                    <a:schemeClr val="tx1"/>
                  </a:solidFill>
                  <a:ea typeface="微软雅黑" panose="020B0503020204020204" pitchFamily="34" charset="-122"/>
                </a:rPr>
                <a:t>S3</a:t>
              </a:r>
              <a:endParaRPr lang="zh-CN" altLang="en-US" sz="1200" dirty="0">
                <a:solidFill>
                  <a:schemeClr val="tx1"/>
                </a:solidFill>
                <a:ea typeface="微软雅黑" panose="020B0503020204020204" pitchFamily="34" charset="-122"/>
              </a:endParaRPr>
            </a:p>
          </p:txBody>
        </p:sp>
        <p:sp>
          <p:nvSpPr>
            <p:cNvPr id="16" name="矩形 15">
              <a:extLst>
                <a:ext uri="{FF2B5EF4-FFF2-40B4-BE49-F238E27FC236}">
                  <a16:creationId xmlns:a16="http://schemas.microsoft.com/office/drawing/2014/main" id="{EF62F9B7-1E9F-4C6E-B13B-7DF91F38D55D}"/>
                </a:ext>
              </a:extLst>
            </p:cNvPr>
            <p:cNvSpPr/>
            <p:nvPr/>
          </p:nvSpPr>
          <p:spPr>
            <a:xfrm>
              <a:off x="4719992" y="1764367"/>
              <a:ext cx="1679166" cy="146357"/>
            </a:xfrm>
            <a:prstGeom prst="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srgbClr val="002060"/>
                </a:solidFill>
                <a:ea typeface="微软雅黑" panose="020B0503020204020204" pitchFamily="34" charset="-122"/>
              </a:endParaRPr>
            </a:p>
          </p:txBody>
        </p:sp>
        <p:grpSp>
          <p:nvGrpSpPr>
            <p:cNvPr id="17" name="组合 16">
              <a:extLst>
                <a:ext uri="{FF2B5EF4-FFF2-40B4-BE49-F238E27FC236}">
                  <a16:creationId xmlns:a16="http://schemas.microsoft.com/office/drawing/2014/main" id="{ABD652CB-1887-4E2F-8DB7-1C878010C871}"/>
                </a:ext>
              </a:extLst>
            </p:cNvPr>
            <p:cNvGrpSpPr/>
            <p:nvPr/>
          </p:nvGrpSpPr>
          <p:grpSpPr>
            <a:xfrm>
              <a:off x="4005595" y="2194049"/>
              <a:ext cx="442362" cy="401210"/>
              <a:chOff x="4982735" y="2390228"/>
              <a:chExt cx="863600" cy="863600"/>
            </a:xfrm>
          </p:grpSpPr>
          <p:sp>
            <p:nvSpPr>
              <p:cNvPr id="18" name="矩形 15">
                <a:extLst>
                  <a:ext uri="{FF2B5EF4-FFF2-40B4-BE49-F238E27FC236}">
                    <a16:creationId xmlns:a16="http://schemas.microsoft.com/office/drawing/2014/main" id="{989758DE-40BB-4998-AA2C-9579EA5514FD}"/>
                  </a:ext>
                </a:extLst>
              </p:cNvPr>
              <p:cNvSpPr>
                <a:spLocks noChangeArrowheads="1"/>
              </p:cNvSpPr>
              <p:nvPr/>
            </p:nvSpPr>
            <p:spPr bwMode="auto">
              <a:xfrm rot="1326984">
                <a:off x="5127197" y="2799110"/>
                <a:ext cx="576262" cy="71439"/>
              </a:xfrm>
              <a:prstGeom prst="rect">
                <a:avLst/>
              </a:prstGeom>
              <a:solidFill>
                <a:srgbClr val="FF0000"/>
              </a:solidFill>
              <a:ln w="9525" algn="ctr">
                <a:solidFill>
                  <a:srgbClr val="FF0000"/>
                </a:solidFill>
                <a:round/>
                <a:tailEnd type="stealth" w="med" len="lg"/>
              </a:ln>
            </p:spPr>
            <p:txBody>
              <a:bodyPr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endParaRPr lang="zh-CN" altLang="en-US" sz="1400" b="0">
                  <a:solidFill>
                    <a:schemeClr val="tx1"/>
                  </a:solidFill>
                  <a:ea typeface="微软雅黑" panose="020B0503020204020204" pitchFamily="34" charset="-122"/>
                </a:endParaRPr>
              </a:p>
            </p:txBody>
          </p:sp>
          <p:sp>
            <p:nvSpPr>
              <p:cNvPr id="19" name="流程图: 联系 33">
                <a:extLst>
                  <a:ext uri="{FF2B5EF4-FFF2-40B4-BE49-F238E27FC236}">
                    <a16:creationId xmlns:a16="http://schemas.microsoft.com/office/drawing/2014/main" id="{C615C2BA-FA01-4CE3-B7F6-A4650576CA33}"/>
                  </a:ext>
                </a:extLst>
              </p:cNvPr>
              <p:cNvSpPr>
                <a:spLocks noChangeArrowheads="1"/>
              </p:cNvSpPr>
              <p:nvPr/>
            </p:nvSpPr>
            <p:spPr bwMode="auto">
              <a:xfrm>
                <a:off x="4982735" y="2390228"/>
                <a:ext cx="863600" cy="863600"/>
              </a:xfrm>
              <a:prstGeom prst="flowChartConnector">
                <a:avLst/>
              </a:prstGeom>
              <a:noFill/>
              <a:ln w="12700" cmpd="sng" algn="ctr">
                <a:solidFill>
                  <a:srgbClr val="002060"/>
                </a:solidFill>
                <a:round/>
                <a:tailEnd type="stealth" w="med" len="lg"/>
              </a:ln>
              <a:extLst>
                <a:ext uri="{909E8E84-426E-40DD-AFC4-6F175D3DCCD1}">
                  <a14:hiddenFill xmlns:a14="http://schemas.microsoft.com/office/drawing/2010/main">
                    <a:solidFill>
                      <a:srgbClr val="FFFFFF"/>
                    </a:solidFill>
                  </a14:hiddenFill>
                </a:ext>
              </a:extLst>
            </p:spPr>
            <p:txBody>
              <a:bodyPr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endParaRPr lang="zh-CN" altLang="en-US" sz="1400" b="0">
                  <a:solidFill>
                    <a:schemeClr val="tx1"/>
                  </a:solidFill>
                  <a:ea typeface="微软雅黑" panose="020B0503020204020204" pitchFamily="34" charset="-122"/>
                </a:endParaRPr>
              </a:p>
            </p:txBody>
          </p:sp>
        </p:grpSp>
        <p:cxnSp>
          <p:nvCxnSpPr>
            <p:cNvPr id="20" name="直接连接符 11">
              <a:extLst>
                <a:ext uri="{FF2B5EF4-FFF2-40B4-BE49-F238E27FC236}">
                  <a16:creationId xmlns:a16="http://schemas.microsoft.com/office/drawing/2014/main" id="{9CDE37B8-AEC5-499E-8EEF-ECCD934BE216}"/>
                </a:ext>
              </a:extLst>
            </p:cNvPr>
            <p:cNvCxnSpPr>
              <a:cxnSpLocks noChangeShapeType="1"/>
              <a:stCxn id="18" idx="2"/>
              <a:endCxn id="26" idx="1"/>
            </p:cNvCxnSpPr>
            <p:nvPr/>
          </p:nvCxnSpPr>
          <p:spPr bwMode="auto">
            <a:xfrm>
              <a:off x="4220935" y="2415975"/>
              <a:ext cx="1977388" cy="392646"/>
            </a:xfrm>
            <a:prstGeom prst="line">
              <a:avLst/>
            </a:prstGeom>
            <a:ln w="12700" cap="flat" cmpd="sng" algn="ctr">
              <a:solidFill>
                <a:srgbClr val="00B050"/>
              </a:solidFill>
              <a:prstDash val="dash"/>
              <a:round/>
              <a:headEnd type="none" w="med" len="med"/>
              <a:tailEnd type="non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cxnSp>
        <p:sp>
          <p:nvSpPr>
            <p:cNvPr id="21" name="矩形 20">
              <a:extLst>
                <a:ext uri="{FF2B5EF4-FFF2-40B4-BE49-F238E27FC236}">
                  <a16:creationId xmlns:a16="http://schemas.microsoft.com/office/drawing/2014/main" id="{B4C4A23E-2A84-4735-B65E-2A000E002D93}"/>
                </a:ext>
              </a:extLst>
            </p:cNvPr>
            <p:cNvSpPr/>
            <p:nvPr/>
          </p:nvSpPr>
          <p:spPr>
            <a:xfrm rot="18775">
              <a:off x="7268443" y="2268355"/>
              <a:ext cx="248904" cy="3801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矩形 21">
              <a:extLst>
                <a:ext uri="{FF2B5EF4-FFF2-40B4-BE49-F238E27FC236}">
                  <a16:creationId xmlns:a16="http://schemas.microsoft.com/office/drawing/2014/main" id="{3B62D13A-0034-4F47-B40A-E6AF91C7852B}"/>
                </a:ext>
              </a:extLst>
            </p:cNvPr>
            <p:cNvSpPr/>
            <p:nvPr/>
          </p:nvSpPr>
          <p:spPr>
            <a:xfrm rot="21593034">
              <a:off x="7239837" y="2390907"/>
              <a:ext cx="126764" cy="134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文本框 22">
              <a:extLst>
                <a:ext uri="{FF2B5EF4-FFF2-40B4-BE49-F238E27FC236}">
                  <a16:creationId xmlns:a16="http://schemas.microsoft.com/office/drawing/2014/main" id="{CD5345B7-09BF-406B-B628-E989CC688BA5}"/>
                </a:ext>
              </a:extLst>
            </p:cNvPr>
            <p:cNvSpPr txBox="1"/>
            <p:nvPr/>
          </p:nvSpPr>
          <p:spPr>
            <a:xfrm>
              <a:off x="98094" y="2032848"/>
              <a:ext cx="815685"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BEAM</a:t>
              </a:r>
              <a:endParaRPr lang="zh-CN" altLang="en-US" sz="1200" b="1" dirty="0">
                <a:latin typeface="微软雅黑" panose="020B0503020204020204" pitchFamily="34" charset="-122"/>
                <a:ea typeface="微软雅黑" panose="020B0503020204020204" pitchFamily="34" charset="-122"/>
              </a:endParaRPr>
            </a:p>
          </p:txBody>
        </p:sp>
        <p:sp>
          <p:nvSpPr>
            <p:cNvPr id="24" name="下箭头 23">
              <a:extLst>
                <a:ext uri="{FF2B5EF4-FFF2-40B4-BE49-F238E27FC236}">
                  <a16:creationId xmlns:a16="http://schemas.microsoft.com/office/drawing/2014/main" id="{C094EEBA-BD86-4429-9577-CA4CF798EB95}"/>
                </a:ext>
              </a:extLst>
            </p:cNvPr>
            <p:cNvSpPr>
              <a:spLocks noChangeArrowheads="1"/>
            </p:cNvSpPr>
            <p:nvPr/>
          </p:nvSpPr>
          <p:spPr bwMode="auto">
            <a:xfrm rot="16200000">
              <a:off x="443375" y="2073742"/>
              <a:ext cx="230920" cy="647700"/>
            </a:xfrm>
            <a:prstGeom prst="downArrow">
              <a:avLst>
                <a:gd name="adj1" fmla="val 50000"/>
                <a:gd name="adj2" fmla="val 49927"/>
              </a:avLst>
            </a:prstGeom>
            <a:solidFill>
              <a:srgbClr val="FFFF00"/>
            </a:solidFill>
            <a:ln w="12700" algn="ctr">
              <a:solidFill>
                <a:schemeClr val="tx1"/>
              </a:solidFill>
              <a:round/>
              <a:headEnd/>
              <a:tailEnd type="stealth" w="med" len="lg"/>
            </a:ln>
          </p:spPr>
          <p:txBody>
            <a:bodyPr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endParaRPr lang="zh-CN" altLang="en-US" sz="1400" b="0">
                <a:solidFill>
                  <a:schemeClr val="tx1"/>
                </a:solidFill>
                <a:ea typeface="微软雅黑" panose="020B0503020204020204" pitchFamily="34" charset="-122"/>
              </a:endParaRPr>
            </a:p>
          </p:txBody>
        </p:sp>
        <p:sp>
          <p:nvSpPr>
            <p:cNvPr id="25" name="空心弧 24">
              <a:extLst>
                <a:ext uri="{FF2B5EF4-FFF2-40B4-BE49-F238E27FC236}">
                  <a16:creationId xmlns:a16="http://schemas.microsoft.com/office/drawing/2014/main" id="{23EF39C9-8F49-4047-A035-B87C7EA40902}"/>
                </a:ext>
              </a:extLst>
            </p:cNvPr>
            <p:cNvSpPr/>
            <p:nvPr/>
          </p:nvSpPr>
          <p:spPr>
            <a:xfrm rot="5734811">
              <a:off x="5526273" y="2421054"/>
              <a:ext cx="937554" cy="665221"/>
            </a:xfrm>
            <a:prstGeom prst="blockArc">
              <a:avLst>
                <a:gd name="adj1" fmla="val 11797622"/>
                <a:gd name="adj2" fmla="val 19531956"/>
                <a:gd name="adj3" fmla="val 11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26" name="矩形 79">
              <a:extLst>
                <a:ext uri="{FF2B5EF4-FFF2-40B4-BE49-F238E27FC236}">
                  <a16:creationId xmlns:a16="http://schemas.microsoft.com/office/drawing/2014/main" id="{DF1EF1B5-BB43-426E-9414-98BB32818425}"/>
                </a:ext>
              </a:extLst>
            </p:cNvPr>
            <p:cNvSpPr>
              <a:spLocks noChangeArrowheads="1"/>
            </p:cNvSpPr>
            <p:nvPr/>
          </p:nvSpPr>
          <p:spPr bwMode="auto">
            <a:xfrm rot="1208625">
              <a:off x="6193002" y="2729722"/>
              <a:ext cx="173989" cy="217716"/>
            </a:xfrm>
            <a:prstGeom prst="rect">
              <a:avLst/>
            </a:prstGeom>
            <a:solidFill>
              <a:srgbClr val="92D050"/>
            </a:solidFill>
            <a:ln w="12700" algn="ctr">
              <a:solidFill>
                <a:schemeClr val="tx1"/>
              </a:solidFill>
              <a:round/>
              <a:tailEnd type="stealth" w="med" len="lg"/>
            </a:ln>
          </p:spPr>
          <p:txBody>
            <a:bodyPr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endParaRPr lang="zh-CN" altLang="en-US" sz="1400" b="0">
                <a:solidFill>
                  <a:schemeClr val="tx1"/>
                </a:solidFill>
                <a:ea typeface="微软雅黑" panose="020B0503020204020204" pitchFamily="34" charset="-122"/>
              </a:endParaRPr>
            </a:p>
          </p:txBody>
        </p:sp>
        <p:cxnSp>
          <p:nvCxnSpPr>
            <p:cNvPr id="27" name="直接箭头连接符 26">
              <a:extLst>
                <a:ext uri="{FF2B5EF4-FFF2-40B4-BE49-F238E27FC236}">
                  <a16:creationId xmlns:a16="http://schemas.microsoft.com/office/drawing/2014/main" id="{2DE00393-71FD-4682-AE24-1DB278247C26}"/>
                </a:ext>
              </a:extLst>
            </p:cNvPr>
            <p:cNvCxnSpPr>
              <a:cxnSpLocks/>
            </p:cNvCxnSpPr>
            <p:nvPr/>
          </p:nvCxnSpPr>
          <p:spPr>
            <a:xfrm>
              <a:off x="4637854" y="1367348"/>
              <a:ext cx="0" cy="1658675"/>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8" name="TextBox 198">
              <a:extLst>
                <a:ext uri="{FF2B5EF4-FFF2-40B4-BE49-F238E27FC236}">
                  <a16:creationId xmlns:a16="http://schemas.microsoft.com/office/drawing/2014/main" id="{5E3D27F5-7554-4958-8192-61152838683C}"/>
                </a:ext>
              </a:extLst>
            </p:cNvPr>
            <p:cNvSpPr txBox="1">
              <a:spLocks noChangeArrowheads="1"/>
            </p:cNvSpPr>
            <p:nvPr/>
          </p:nvSpPr>
          <p:spPr bwMode="auto">
            <a:xfrm>
              <a:off x="3857115" y="2563441"/>
              <a:ext cx="727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eaLnBrk="1" hangingPunct="1">
                <a:lnSpc>
                  <a:spcPct val="100000"/>
                </a:lnSpc>
                <a:spcBef>
                  <a:spcPct val="0"/>
                </a:spcBef>
                <a:spcAft>
                  <a:spcPct val="0"/>
                </a:spcAft>
                <a:buClrTx/>
                <a:buFontTx/>
                <a:buNone/>
              </a:pPr>
              <a:r>
                <a:rPr lang="en-US" altLang="zh-CN" sz="1200" dirty="0">
                  <a:solidFill>
                    <a:schemeClr val="tx1"/>
                  </a:solidFill>
                  <a:ea typeface="微软雅黑" panose="020B0503020204020204" pitchFamily="34" charset="-122"/>
                </a:rPr>
                <a:t>Sample </a:t>
              </a:r>
              <a:endParaRPr lang="zh-CN" altLang="en-US" sz="1200" dirty="0">
                <a:solidFill>
                  <a:schemeClr val="tx1"/>
                </a:solidFill>
                <a:ea typeface="微软雅黑" panose="020B0503020204020204" pitchFamily="34" charset="-122"/>
              </a:endParaRPr>
            </a:p>
          </p:txBody>
        </p:sp>
        <p:sp>
          <p:nvSpPr>
            <p:cNvPr id="29" name="文本框 28">
              <a:extLst>
                <a:ext uri="{FF2B5EF4-FFF2-40B4-BE49-F238E27FC236}">
                  <a16:creationId xmlns:a16="http://schemas.microsoft.com/office/drawing/2014/main" id="{18319921-658B-4E3A-9CAE-5C35988A6DDD}"/>
                </a:ext>
              </a:extLst>
            </p:cNvPr>
            <p:cNvSpPr txBox="1"/>
            <p:nvPr/>
          </p:nvSpPr>
          <p:spPr>
            <a:xfrm>
              <a:off x="6352719" y="2619946"/>
              <a:ext cx="1074735" cy="238840"/>
            </a:xfrm>
            <a:prstGeom prst="rect">
              <a:avLst/>
            </a:prstGeom>
            <a:noFill/>
          </p:spPr>
          <p:txBody>
            <a:bodyPr wrap="square" rtlCol="0">
              <a:noAutofit/>
            </a:bodyPr>
            <a:lstStyle/>
            <a:p>
              <a:pPr>
                <a:lnSpc>
                  <a:spcPct val="70000"/>
                </a:lnSpc>
                <a:spcBef>
                  <a:spcPts val="0"/>
                </a:spcBef>
                <a:spcAft>
                  <a:spcPts val="600"/>
                </a:spcAft>
                <a:buClr>
                  <a:schemeClr val="tx1"/>
                </a:buClr>
              </a:pPr>
              <a:r>
                <a:rPr lang="en-US" altLang="zh-CN" sz="1200" b="1"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He3 Detector</a:t>
              </a:r>
            </a:p>
          </p:txBody>
        </p:sp>
        <p:sp>
          <p:nvSpPr>
            <p:cNvPr id="30" name="文本框 29">
              <a:extLst>
                <a:ext uri="{FF2B5EF4-FFF2-40B4-BE49-F238E27FC236}">
                  <a16:creationId xmlns:a16="http://schemas.microsoft.com/office/drawing/2014/main" id="{F8D1B9CF-AE71-4F6E-A9D0-0663E33F336D}"/>
                </a:ext>
              </a:extLst>
            </p:cNvPr>
            <p:cNvSpPr txBox="1"/>
            <p:nvPr/>
          </p:nvSpPr>
          <p:spPr>
            <a:xfrm>
              <a:off x="6913580" y="1945002"/>
              <a:ext cx="958629" cy="276999"/>
            </a:xfrm>
            <a:prstGeom prst="rect">
              <a:avLst/>
            </a:prstGeom>
            <a:noFill/>
          </p:spPr>
          <p:txBody>
            <a:bodyPr wrap="square" rtlCol="0">
              <a:spAutoFit/>
            </a:bodyPr>
            <a:lstStyle/>
            <a:p>
              <a:pPr defTabSz="457200"/>
              <a:r>
                <a:rPr lang="en-US" altLang="zh-CN" sz="1200" b="1" dirty="0" err="1">
                  <a:solidFill>
                    <a:prstClr val="black"/>
                  </a:solidFill>
                  <a:latin typeface="Times New Roman"/>
                  <a:ea typeface="微软雅黑" panose="020B0503020204020204" pitchFamily="34" charset="-122"/>
                </a:rPr>
                <a:t>Beamstop</a:t>
              </a:r>
              <a:endParaRPr lang="zh-CN" altLang="en-US" sz="1200" b="1" dirty="0">
                <a:solidFill>
                  <a:prstClr val="black"/>
                </a:solidFill>
                <a:latin typeface="Times New Roman"/>
                <a:ea typeface="微软雅黑" panose="020B0503020204020204" pitchFamily="34" charset="-122"/>
              </a:endParaRPr>
            </a:p>
          </p:txBody>
        </p:sp>
        <p:sp>
          <p:nvSpPr>
            <p:cNvPr id="32" name="文本框 31">
              <a:extLst>
                <a:ext uri="{FF2B5EF4-FFF2-40B4-BE49-F238E27FC236}">
                  <a16:creationId xmlns:a16="http://schemas.microsoft.com/office/drawing/2014/main" id="{F0FDD0A3-3322-4F20-8B32-9D70CAF0A1EC}"/>
                </a:ext>
              </a:extLst>
            </p:cNvPr>
            <p:cNvSpPr txBox="1"/>
            <p:nvPr/>
          </p:nvSpPr>
          <p:spPr>
            <a:xfrm>
              <a:off x="1857624" y="2031975"/>
              <a:ext cx="7413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spcBef>
                  <a:spcPct val="0"/>
                </a:spcBef>
                <a:spcAft>
                  <a:spcPct val="0"/>
                </a:spcAft>
                <a:buClrTx/>
                <a:buFontTx/>
                <a:buNone/>
                <a:defRPr sz="1200" b="1">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r>
                <a:rPr lang="en-US" altLang="zh-CN" dirty="0">
                  <a:ea typeface="微软雅黑" panose="020B0503020204020204" pitchFamily="34" charset="-122"/>
                </a:rPr>
                <a:t>Guide </a:t>
              </a:r>
              <a:endParaRPr lang="zh-CN" altLang="en-US" dirty="0">
                <a:ea typeface="微软雅黑" panose="020B0503020204020204" pitchFamily="34" charset="-122"/>
              </a:endParaRPr>
            </a:p>
          </p:txBody>
        </p:sp>
        <p:sp>
          <p:nvSpPr>
            <p:cNvPr id="33" name="文本框 32">
              <a:extLst>
                <a:ext uri="{FF2B5EF4-FFF2-40B4-BE49-F238E27FC236}">
                  <a16:creationId xmlns:a16="http://schemas.microsoft.com/office/drawing/2014/main" id="{213D6770-080F-4DF1-BFC6-004BAADCD91B}"/>
                </a:ext>
              </a:extLst>
            </p:cNvPr>
            <p:cNvSpPr txBox="1"/>
            <p:nvPr/>
          </p:nvSpPr>
          <p:spPr>
            <a:xfrm>
              <a:off x="5307432" y="1525182"/>
              <a:ext cx="660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spcBef>
                  <a:spcPct val="0"/>
                </a:spcBef>
                <a:spcAft>
                  <a:spcPct val="0"/>
                </a:spcAft>
                <a:buClrTx/>
                <a:buFontTx/>
                <a:buNone/>
                <a:defRPr sz="1200" b="1">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r>
                <a:rPr lang="en-US" altLang="zh-CN" dirty="0">
                  <a:ea typeface="微软雅黑" panose="020B0503020204020204" pitchFamily="34" charset="-122"/>
                </a:rPr>
                <a:t>Guide </a:t>
              </a:r>
              <a:endParaRPr lang="zh-CN" altLang="en-US" dirty="0">
                <a:ea typeface="微软雅黑" panose="020B0503020204020204" pitchFamily="34" charset="-122"/>
              </a:endParaRPr>
            </a:p>
          </p:txBody>
        </p:sp>
        <p:grpSp>
          <p:nvGrpSpPr>
            <p:cNvPr id="34" name="组合 33">
              <a:extLst>
                <a:ext uri="{FF2B5EF4-FFF2-40B4-BE49-F238E27FC236}">
                  <a16:creationId xmlns:a16="http://schemas.microsoft.com/office/drawing/2014/main" id="{CA214BF0-7BBA-4AE5-9120-06AF1E04CF15}"/>
                </a:ext>
              </a:extLst>
            </p:cNvPr>
            <p:cNvGrpSpPr/>
            <p:nvPr/>
          </p:nvGrpSpPr>
          <p:grpSpPr>
            <a:xfrm>
              <a:off x="1221547" y="3053990"/>
              <a:ext cx="4876691" cy="492162"/>
              <a:chOff x="1505527" y="4929583"/>
              <a:chExt cx="4399546" cy="492162"/>
            </a:xfrm>
          </p:grpSpPr>
          <p:cxnSp>
            <p:nvCxnSpPr>
              <p:cNvPr id="35" name="直接连接符 34">
                <a:extLst>
                  <a:ext uri="{FF2B5EF4-FFF2-40B4-BE49-F238E27FC236}">
                    <a16:creationId xmlns:a16="http://schemas.microsoft.com/office/drawing/2014/main" id="{297992FD-36F4-4B88-9D0A-0523B8792215}"/>
                  </a:ext>
                </a:extLst>
              </p:cNvPr>
              <p:cNvCxnSpPr/>
              <p:nvPr/>
            </p:nvCxnSpPr>
            <p:spPr>
              <a:xfrm>
                <a:off x="1505527" y="5153891"/>
                <a:ext cx="0" cy="2678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E7AB873F-F8F3-4FC3-8D37-F23F04658504}"/>
                  </a:ext>
                </a:extLst>
              </p:cNvPr>
              <p:cNvCxnSpPr/>
              <p:nvPr/>
            </p:nvCxnSpPr>
            <p:spPr>
              <a:xfrm>
                <a:off x="3599022" y="5151325"/>
                <a:ext cx="0" cy="2678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7F84A7A5-48EA-4423-932F-87E1FE79E9FB}"/>
                  </a:ext>
                </a:extLst>
              </p:cNvPr>
              <p:cNvCxnSpPr/>
              <p:nvPr/>
            </p:nvCxnSpPr>
            <p:spPr>
              <a:xfrm>
                <a:off x="1529591" y="5285252"/>
                <a:ext cx="210394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D539C8F6-43F9-4F93-AF31-27E5193A9150}"/>
                  </a:ext>
                </a:extLst>
              </p:cNvPr>
              <p:cNvSpPr txBox="1"/>
              <p:nvPr/>
            </p:nvSpPr>
            <p:spPr bwMode="auto">
              <a:xfrm>
                <a:off x="1913811" y="4970782"/>
                <a:ext cx="830179" cy="338554"/>
              </a:xfrm>
              <a:prstGeom prst="rect">
                <a:avLst/>
              </a:prstGeom>
              <a:noFill/>
              <a:ln w="9525">
                <a:noFill/>
                <a:miter lim="800000"/>
              </a:ln>
            </p:spPr>
            <p:txBody>
              <a:bodyPr wrap="square" rtlCol="0">
                <a:spAutoFit/>
              </a:bodyPr>
              <a:lstStyle/>
              <a:p>
                <a:pPr marL="342900" indent="-342900" algn="ctr" eaLnBrk="0" hangingPunct="0">
                  <a:spcBef>
                    <a:spcPts val="600"/>
                  </a:spcBef>
                  <a:buClr>
                    <a:schemeClr val="tx1"/>
                  </a:buClr>
                </a:pPr>
                <a:r>
                  <a:rPr lang="en-US" altLang="zh-CN" sz="1600" b="1" dirty="0">
                    <a:solidFill>
                      <a:srgbClr val="FF0000"/>
                    </a:solidFill>
                    <a:latin typeface="Times New Roman" panose="02020603050405020304" pitchFamily="18" charset="0"/>
                    <a:ea typeface="微软雅黑" panose="020B0503020204020204" pitchFamily="34" charset="-122"/>
                  </a:rPr>
                  <a:t>1880</a:t>
                </a:r>
                <a:endParaRPr lang="zh-CN" altLang="en-US" sz="1600" b="1" dirty="0">
                  <a:solidFill>
                    <a:srgbClr val="FF0000"/>
                  </a:solidFill>
                  <a:latin typeface="Times New Roman" panose="02020603050405020304" pitchFamily="18" charset="0"/>
                  <a:ea typeface="微软雅黑" panose="020B0503020204020204" pitchFamily="34" charset="-122"/>
                </a:endParaRPr>
              </a:p>
            </p:txBody>
          </p:sp>
          <p:cxnSp>
            <p:nvCxnSpPr>
              <p:cNvPr id="39" name="直接连接符 38">
                <a:extLst>
                  <a:ext uri="{FF2B5EF4-FFF2-40B4-BE49-F238E27FC236}">
                    <a16:creationId xmlns:a16="http://schemas.microsoft.com/office/drawing/2014/main" id="{51F1E953-5D77-4693-8158-D181E4111DCE}"/>
                  </a:ext>
                </a:extLst>
              </p:cNvPr>
              <p:cNvCxnSpPr>
                <a:cxnSpLocks/>
              </p:cNvCxnSpPr>
              <p:nvPr/>
            </p:nvCxnSpPr>
            <p:spPr>
              <a:xfrm>
                <a:off x="4272791" y="5151325"/>
                <a:ext cx="0" cy="2678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753D86F4-A581-41FD-B999-AB6E52DEB197}"/>
                  </a:ext>
                </a:extLst>
              </p:cNvPr>
              <p:cNvCxnSpPr>
                <a:cxnSpLocks/>
              </p:cNvCxnSpPr>
              <p:nvPr/>
            </p:nvCxnSpPr>
            <p:spPr>
              <a:xfrm>
                <a:off x="3599022" y="5285252"/>
                <a:ext cx="673769"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D1542B9B-60C3-4E4B-8CE6-4613C9C02E15}"/>
                  </a:ext>
                </a:extLst>
              </p:cNvPr>
              <p:cNvSpPr txBox="1"/>
              <p:nvPr/>
            </p:nvSpPr>
            <p:spPr bwMode="auto">
              <a:xfrm>
                <a:off x="3609324" y="4951270"/>
                <a:ext cx="830179" cy="338554"/>
              </a:xfrm>
              <a:prstGeom prst="rect">
                <a:avLst/>
              </a:prstGeom>
              <a:noFill/>
              <a:ln w="9525">
                <a:noFill/>
                <a:miter lim="800000"/>
              </a:ln>
            </p:spPr>
            <p:txBody>
              <a:bodyPr wrap="square" rtlCol="0">
                <a:spAutoFit/>
              </a:bodyPr>
              <a:lstStyle/>
              <a:p>
                <a:pPr marL="342900" indent="-342900" algn="ctr" eaLnBrk="0" hangingPunct="0">
                  <a:spcBef>
                    <a:spcPts val="600"/>
                  </a:spcBef>
                  <a:buClr>
                    <a:schemeClr val="tx1"/>
                  </a:buClr>
                </a:pPr>
                <a:r>
                  <a:rPr lang="en-US" altLang="zh-CN" sz="1600" b="1" dirty="0">
                    <a:solidFill>
                      <a:srgbClr val="FF0000"/>
                    </a:solidFill>
                    <a:latin typeface="Times New Roman" panose="02020603050405020304" pitchFamily="18" charset="0"/>
                    <a:ea typeface="微软雅黑" panose="020B0503020204020204" pitchFamily="34" charset="-122"/>
                  </a:rPr>
                  <a:t>570</a:t>
                </a:r>
                <a:endParaRPr lang="zh-CN" altLang="en-US" sz="1600" b="1" dirty="0">
                  <a:solidFill>
                    <a:srgbClr val="FF0000"/>
                  </a:solidFill>
                  <a:latin typeface="Times New Roman" panose="02020603050405020304" pitchFamily="18" charset="0"/>
                  <a:ea typeface="微软雅黑" panose="020B0503020204020204" pitchFamily="34" charset="-122"/>
                </a:endParaRPr>
              </a:p>
            </p:txBody>
          </p:sp>
          <p:cxnSp>
            <p:nvCxnSpPr>
              <p:cNvPr id="42" name="直接连接符 41">
                <a:extLst>
                  <a:ext uri="{FF2B5EF4-FFF2-40B4-BE49-F238E27FC236}">
                    <a16:creationId xmlns:a16="http://schemas.microsoft.com/office/drawing/2014/main" id="{534B2763-75DC-4D51-9A4E-6DBE1556F7A4}"/>
                  </a:ext>
                </a:extLst>
              </p:cNvPr>
              <p:cNvCxnSpPr>
                <a:cxnSpLocks/>
              </p:cNvCxnSpPr>
              <p:nvPr/>
            </p:nvCxnSpPr>
            <p:spPr>
              <a:xfrm>
                <a:off x="5905073" y="5079611"/>
                <a:ext cx="0" cy="2678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36A8DD15-D6E7-4805-90AE-07E0B61EEC31}"/>
                  </a:ext>
                </a:extLst>
              </p:cNvPr>
              <p:cNvCxnSpPr>
                <a:cxnSpLocks/>
              </p:cNvCxnSpPr>
              <p:nvPr/>
            </p:nvCxnSpPr>
            <p:spPr>
              <a:xfrm>
                <a:off x="4283092" y="5285252"/>
                <a:ext cx="1621981"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5FEF66EC-6186-479B-9654-EE9FFBBAAB36}"/>
                  </a:ext>
                </a:extLst>
              </p:cNvPr>
              <p:cNvSpPr txBox="1"/>
              <p:nvPr/>
            </p:nvSpPr>
            <p:spPr bwMode="auto">
              <a:xfrm>
                <a:off x="4698181" y="4929583"/>
                <a:ext cx="830179" cy="338554"/>
              </a:xfrm>
              <a:prstGeom prst="rect">
                <a:avLst/>
              </a:prstGeom>
              <a:noFill/>
              <a:ln w="9525">
                <a:noFill/>
                <a:miter lim="800000"/>
              </a:ln>
            </p:spPr>
            <p:txBody>
              <a:bodyPr wrap="square" rtlCol="0">
                <a:spAutoFit/>
              </a:bodyPr>
              <a:lstStyle/>
              <a:p>
                <a:pPr marL="342900" indent="-342900" algn="ctr" eaLnBrk="0" hangingPunct="0">
                  <a:spcBef>
                    <a:spcPts val="600"/>
                  </a:spcBef>
                  <a:buClr>
                    <a:schemeClr val="tx1"/>
                  </a:buClr>
                </a:pPr>
                <a:r>
                  <a:rPr lang="en-US" altLang="zh-CN" sz="1600" b="1" dirty="0">
                    <a:solidFill>
                      <a:srgbClr val="FF0000"/>
                    </a:solidFill>
                    <a:latin typeface="Times New Roman" panose="02020603050405020304" pitchFamily="18" charset="0"/>
                    <a:ea typeface="微软雅黑" panose="020B0503020204020204" pitchFamily="34" charset="-122"/>
                  </a:rPr>
                  <a:t>2000</a:t>
                </a:r>
                <a:endParaRPr lang="zh-CN" altLang="en-US" sz="1600" b="1" dirty="0">
                  <a:solidFill>
                    <a:srgbClr val="FF0000"/>
                  </a:solidFill>
                  <a:latin typeface="Times New Roman" panose="02020603050405020304" pitchFamily="18" charset="0"/>
                  <a:ea typeface="微软雅黑" panose="020B0503020204020204" pitchFamily="34" charset="-122"/>
                </a:endParaRPr>
              </a:p>
            </p:txBody>
          </p:sp>
        </p:grpSp>
        <p:grpSp>
          <p:nvGrpSpPr>
            <p:cNvPr id="45" name="组合 44">
              <a:extLst>
                <a:ext uri="{FF2B5EF4-FFF2-40B4-BE49-F238E27FC236}">
                  <a16:creationId xmlns:a16="http://schemas.microsoft.com/office/drawing/2014/main" id="{1A093376-337D-49BE-A1DF-474D61C1D179}"/>
                </a:ext>
              </a:extLst>
            </p:cNvPr>
            <p:cNvGrpSpPr/>
            <p:nvPr/>
          </p:nvGrpSpPr>
          <p:grpSpPr>
            <a:xfrm>
              <a:off x="1927168" y="2537448"/>
              <a:ext cx="0" cy="612775"/>
              <a:chOff x="3658025" y="1495550"/>
              <a:chExt cx="0" cy="612775"/>
            </a:xfrm>
          </p:grpSpPr>
          <p:cxnSp>
            <p:nvCxnSpPr>
              <p:cNvPr id="46" name="直接连接符 27">
                <a:extLst>
                  <a:ext uri="{FF2B5EF4-FFF2-40B4-BE49-F238E27FC236}">
                    <a16:creationId xmlns:a16="http://schemas.microsoft.com/office/drawing/2014/main" id="{6E25B8CB-0E5D-43EF-8A12-32C5F02EEA46}"/>
                  </a:ext>
                </a:extLst>
              </p:cNvPr>
              <p:cNvCxnSpPr>
                <a:cxnSpLocks noChangeShapeType="1"/>
              </p:cNvCxnSpPr>
              <p:nvPr/>
            </p:nvCxnSpPr>
            <p:spPr bwMode="auto">
              <a:xfrm>
                <a:off x="3658025" y="1495550"/>
                <a:ext cx="0" cy="233362"/>
              </a:xfrm>
              <a:prstGeom prst="line">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47" name="直接连接符 42">
                <a:extLst>
                  <a:ext uri="{FF2B5EF4-FFF2-40B4-BE49-F238E27FC236}">
                    <a16:creationId xmlns:a16="http://schemas.microsoft.com/office/drawing/2014/main" id="{864D5882-CE61-483D-9591-CF204CD2F7F4}"/>
                  </a:ext>
                </a:extLst>
              </p:cNvPr>
              <p:cNvCxnSpPr>
                <a:cxnSpLocks noChangeShapeType="1"/>
              </p:cNvCxnSpPr>
              <p:nvPr/>
            </p:nvCxnSpPr>
            <p:spPr bwMode="auto">
              <a:xfrm>
                <a:off x="3658025" y="1873375"/>
                <a:ext cx="0" cy="234950"/>
              </a:xfrm>
              <a:prstGeom prst="line">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grpSp>
        <p:sp>
          <p:nvSpPr>
            <p:cNvPr id="48" name="TextBox 198">
              <a:extLst>
                <a:ext uri="{FF2B5EF4-FFF2-40B4-BE49-F238E27FC236}">
                  <a16:creationId xmlns:a16="http://schemas.microsoft.com/office/drawing/2014/main" id="{8FBC5E00-244A-41A6-9BF7-05B7A01E1771}"/>
                </a:ext>
              </a:extLst>
            </p:cNvPr>
            <p:cNvSpPr txBox="1">
              <a:spLocks noChangeArrowheads="1"/>
            </p:cNvSpPr>
            <p:nvPr/>
          </p:nvSpPr>
          <p:spPr bwMode="auto">
            <a:xfrm>
              <a:off x="1617760" y="2740852"/>
              <a:ext cx="59835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eaLnBrk="1" hangingPunct="1">
                <a:lnSpc>
                  <a:spcPct val="100000"/>
                </a:lnSpc>
                <a:spcBef>
                  <a:spcPct val="0"/>
                </a:spcBef>
                <a:spcAft>
                  <a:spcPct val="0"/>
                </a:spcAft>
                <a:buClrTx/>
                <a:buFontTx/>
                <a:buNone/>
              </a:pPr>
              <a:r>
                <a:rPr lang="en-US" altLang="zh-CN" sz="1200" dirty="0">
                  <a:solidFill>
                    <a:schemeClr val="tx1"/>
                  </a:solidFill>
                  <a:ea typeface="微软雅黑" panose="020B0503020204020204" pitchFamily="34" charset="-122"/>
                </a:rPr>
                <a:t>S2</a:t>
              </a:r>
              <a:endParaRPr lang="zh-CN" altLang="en-US" sz="1200" dirty="0">
                <a:solidFill>
                  <a:schemeClr val="tx1"/>
                </a:solidFill>
                <a:ea typeface="微软雅黑" panose="020B0503020204020204" pitchFamily="34" charset="-122"/>
              </a:endParaRPr>
            </a:p>
          </p:txBody>
        </p:sp>
        <p:sp>
          <p:nvSpPr>
            <p:cNvPr id="49" name="TextBox 198">
              <a:extLst>
                <a:ext uri="{FF2B5EF4-FFF2-40B4-BE49-F238E27FC236}">
                  <a16:creationId xmlns:a16="http://schemas.microsoft.com/office/drawing/2014/main" id="{7E8D0559-C6F6-45D1-8A99-C6386F4C7DFF}"/>
                </a:ext>
              </a:extLst>
            </p:cNvPr>
            <p:cNvSpPr txBox="1">
              <a:spLocks noChangeArrowheads="1"/>
            </p:cNvSpPr>
            <p:nvPr/>
          </p:nvSpPr>
          <p:spPr bwMode="auto">
            <a:xfrm>
              <a:off x="1970036" y="2911186"/>
              <a:ext cx="743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eaLnBrk="1" hangingPunct="1">
                <a:lnSpc>
                  <a:spcPct val="100000"/>
                </a:lnSpc>
                <a:spcBef>
                  <a:spcPct val="0"/>
                </a:spcBef>
                <a:spcAft>
                  <a:spcPct val="0"/>
                </a:spcAft>
                <a:buClrTx/>
                <a:buFontTx/>
                <a:buNone/>
              </a:pPr>
              <a:r>
                <a:rPr lang="en-US" altLang="zh-CN" sz="1200" dirty="0">
                  <a:solidFill>
                    <a:schemeClr val="tx1"/>
                  </a:solidFill>
                  <a:ea typeface="微软雅黑" panose="020B0503020204020204" pitchFamily="34" charset="-122"/>
                </a:rPr>
                <a:t>Sample </a:t>
              </a:r>
              <a:endParaRPr lang="zh-CN" altLang="en-US" sz="1200" dirty="0">
                <a:solidFill>
                  <a:schemeClr val="tx1"/>
                </a:solidFill>
                <a:ea typeface="微软雅黑" panose="020B0503020204020204" pitchFamily="34" charset="-122"/>
              </a:endParaRPr>
            </a:p>
          </p:txBody>
        </p:sp>
        <p:cxnSp>
          <p:nvCxnSpPr>
            <p:cNvPr id="50" name="直接箭头连接符 49">
              <a:extLst>
                <a:ext uri="{FF2B5EF4-FFF2-40B4-BE49-F238E27FC236}">
                  <a16:creationId xmlns:a16="http://schemas.microsoft.com/office/drawing/2014/main" id="{FA609B64-3953-4E89-852F-759B7ABF597C}"/>
                </a:ext>
              </a:extLst>
            </p:cNvPr>
            <p:cNvCxnSpPr>
              <a:cxnSpLocks/>
            </p:cNvCxnSpPr>
            <p:nvPr/>
          </p:nvCxnSpPr>
          <p:spPr>
            <a:xfrm>
              <a:off x="1340360" y="2561416"/>
              <a:ext cx="0" cy="955212"/>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FF84173E-2CC6-40EF-8F98-BCF6A1A6BAFA}"/>
                </a:ext>
              </a:extLst>
            </p:cNvPr>
            <p:cNvCxnSpPr>
              <a:cxnSpLocks/>
            </p:cNvCxnSpPr>
            <p:nvPr/>
          </p:nvCxnSpPr>
          <p:spPr>
            <a:xfrm flipH="1" flipV="1">
              <a:off x="2197132" y="2550482"/>
              <a:ext cx="383655" cy="3486"/>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49C9DDDE-A8A0-43E4-A3A7-7904229D0A72}"/>
                </a:ext>
              </a:extLst>
            </p:cNvPr>
            <p:cNvSpPr/>
            <p:nvPr/>
          </p:nvSpPr>
          <p:spPr>
            <a:xfrm flipH="1">
              <a:off x="2912063" y="2596519"/>
              <a:ext cx="316972" cy="491913"/>
            </a:xfrm>
            <a:prstGeom prst="rect">
              <a:avLst/>
            </a:prstGeom>
            <a:solidFill>
              <a:srgbClr val="92D050"/>
            </a:solidFill>
            <a:ln w="127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dirty="0">
                <a:solidFill>
                  <a:schemeClr val="tx1"/>
                </a:solidFill>
                <a:ea typeface="微软雅黑" panose="020B0503020204020204" pitchFamily="34" charset="-122"/>
              </a:endParaRPr>
            </a:p>
          </p:txBody>
        </p:sp>
        <p:sp>
          <p:nvSpPr>
            <p:cNvPr id="54" name="椭圆 53">
              <a:extLst>
                <a:ext uri="{FF2B5EF4-FFF2-40B4-BE49-F238E27FC236}">
                  <a16:creationId xmlns:a16="http://schemas.microsoft.com/office/drawing/2014/main" id="{B6EE57D2-2EE5-4FCD-9C66-5E21797C4F31}"/>
                </a:ext>
              </a:extLst>
            </p:cNvPr>
            <p:cNvSpPr/>
            <p:nvPr/>
          </p:nvSpPr>
          <p:spPr>
            <a:xfrm>
              <a:off x="2300428" y="2689030"/>
              <a:ext cx="297420" cy="2952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a:ea typeface="微软雅黑" panose="020B0503020204020204" pitchFamily="34" charset="-122"/>
              </a:endParaRPr>
            </a:p>
          </p:txBody>
        </p:sp>
        <p:sp>
          <p:nvSpPr>
            <p:cNvPr id="55" name="圆柱形 54">
              <a:extLst>
                <a:ext uri="{FF2B5EF4-FFF2-40B4-BE49-F238E27FC236}">
                  <a16:creationId xmlns:a16="http://schemas.microsoft.com/office/drawing/2014/main" id="{C45516B6-E12C-4D7A-BF9D-AFF1DF8BE317}"/>
                </a:ext>
              </a:extLst>
            </p:cNvPr>
            <p:cNvSpPr/>
            <p:nvPr/>
          </p:nvSpPr>
          <p:spPr>
            <a:xfrm>
              <a:off x="2407179" y="2807955"/>
              <a:ext cx="83932" cy="10342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a:ea typeface="微软雅黑" panose="020B0503020204020204" pitchFamily="34" charset="-122"/>
                <a:cs typeface="+mn-ea"/>
                <a:sym typeface="+mn-lt"/>
              </a:endParaRPr>
            </a:p>
          </p:txBody>
        </p:sp>
        <p:cxnSp>
          <p:nvCxnSpPr>
            <p:cNvPr id="56" name="直接箭头连接符 55">
              <a:extLst>
                <a:ext uri="{FF2B5EF4-FFF2-40B4-BE49-F238E27FC236}">
                  <a16:creationId xmlns:a16="http://schemas.microsoft.com/office/drawing/2014/main" id="{73380149-3790-48C9-9DB8-07BB8991E2C2}"/>
                </a:ext>
              </a:extLst>
            </p:cNvPr>
            <p:cNvCxnSpPr>
              <a:cxnSpLocks/>
            </p:cNvCxnSpPr>
            <p:nvPr/>
          </p:nvCxnSpPr>
          <p:spPr>
            <a:xfrm flipV="1">
              <a:off x="2445231" y="2603298"/>
              <a:ext cx="418681" cy="235270"/>
            </a:xfrm>
            <a:prstGeom prst="straightConnector1">
              <a:avLst/>
            </a:prstGeom>
            <a:ln w="12700">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A141CFF6-CE60-4613-8CF4-DC35D7C4606F}"/>
                </a:ext>
              </a:extLst>
            </p:cNvPr>
            <p:cNvSpPr txBox="1"/>
            <p:nvPr/>
          </p:nvSpPr>
          <p:spPr>
            <a:xfrm>
              <a:off x="2684345" y="2823447"/>
              <a:ext cx="769842" cy="336389"/>
            </a:xfrm>
            <a:prstGeom prst="rect">
              <a:avLst/>
            </a:prstGeom>
            <a:noFill/>
          </p:spPr>
          <p:txBody>
            <a:bodyPr wrap="square" rtlCol="0">
              <a:noAutofit/>
            </a:bodyPr>
            <a:lstStyle/>
            <a:p>
              <a:pPr algn="ctr">
                <a:lnSpc>
                  <a:spcPct val="50000"/>
                </a:lnSpc>
                <a:spcBef>
                  <a:spcPts val="0"/>
                </a:spcBef>
                <a:spcAft>
                  <a:spcPts val="600"/>
                </a:spcAft>
                <a:buClr>
                  <a:schemeClr val="tx1"/>
                </a:buClr>
              </a:pP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CCD</a:t>
              </a:r>
            </a:p>
          </p:txBody>
        </p:sp>
        <p:cxnSp>
          <p:nvCxnSpPr>
            <p:cNvPr id="58" name="直接箭头连接符 57">
              <a:extLst>
                <a:ext uri="{FF2B5EF4-FFF2-40B4-BE49-F238E27FC236}">
                  <a16:creationId xmlns:a16="http://schemas.microsoft.com/office/drawing/2014/main" id="{4F95EB65-DE33-4062-A290-E93B40F7A0D5}"/>
                </a:ext>
              </a:extLst>
            </p:cNvPr>
            <p:cNvCxnSpPr>
              <a:cxnSpLocks/>
            </p:cNvCxnSpPr>
            <p:nvPr/>
          </p:nvCxnSpPr>
          <p:spPr>
            <a:xfrm>
              <a:off x="2447006" y="2852309"/>
              <a:ext cx="429944" cy="234029"/>
            </a:xfrm>
            <a:prstGeom prst="straightConnector1">
              <a:avLst/>
            </a:prstGeom>
            <a:ln w="12700">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grpSp>
      <p:pic>
        <p:nvPicPr>
          <p:cNvPr id="59" name="图片 58" descr="upload_post_object_v2_984770316">
            <a:extLst>
              <a:ext uri="{FF2B5EF4-FFF2-40B4-BE49-F238E27FC236}">
                <a16:creationId xmlns:a16="http://schemas.microsoft.com/office/drawing/2014/main" id="{2E4A530F-D70D-45EA-A9D8-778A04C4329B}"/>
              </a:ext>
            </a:extLst>
          </p:cNvPr>
          <p:cNvPicPr>
            <a:picLocks noChangeAspect="1"/>
          </p:cNvPicPr>
          <p:nvPr/>
        </p:nvPicPr>
        <p:blipFill rotWithShape="1">
          <a:blip r:embed="rId3"/>
          <a:srcRect r="17171"/>
          <a:stretch/>
        </p:blipFill>
        <p:spPr>
          <a:xfrm>
            <a:off x="5668736" y="3487590"/>
            <a:ext cx="5682902" cy="2976902"/>
          </a:xfrm>
          <a:prstGeom prst="rect">
            <a:avLst/>
          </a:prstGeom>
        </p:spPr>
      </p:pic>
      <p:sp>
        <p:nvSpPr>
          <p:cNvPr id="61" name="矩形 60">
            <a:extLst>
              <a:ext uri="{FF2B5EF4-FFF2-40B4-BE49-F238E27FC236}">
                <a16:creationId xmlns:a16="http://schemas.microsoft.com/office/drawing/2014/main" id="{E2CC5416-E252-47BD-ABD0-5D97856CBE6A}"/>
              </a:ext>
            </a:extLst>
          </p:cNvPr>
          <p:cNvSpPr/>
          <p:nvPr/>
        </p:nvSpPr>
        <p:spPr>
          <a:xfrm>
            <a:off x="557619" y="5815766"/>
            <a:ext cx="5632028" cy="952825"/>
          </a:xfrm>
          <a:prstGeom prst="rect">
            <a:avLst/>
          </a:prstGeom>
        </p:spPr>
        <p:txBody>
          <a:bodyPr wrap="square">
            <a:spAutoFit/>
          </a:bodyPr>
          <a:lstStyle/>
          <a:p>
            <a:pPr marL="285750" indent="-285750">
              <a:lnSpc>
                <a:spcPct val="150000"/>
              </a:lnSpc>
              <a:spcBef>
                <a:spcPct val="0"/>
              </a:spcBef>
              <a:spcAft>
                <a:spcPts val="600"/>
              </a:spcAft>
              <a:buFont typeface="Arial" panose="020B0604020202020204" pitchFamily="34" charset="0"/>
              <a:buChar char="•"/>
            </a:pPr>
            <a:r>
              <a:rPr lang="en-US" altLang="zh-CN" dirty="0">
                <a:latin typeface="Arial" panose="020B0604020202020204" pitchFamily="34" charset="0"/>
                <a:ea typeface="仿宋" panose="02010609060101010101" pitchFamily="49" charset="-122"/>
                <a:cs typeface="Arial" panose="020B0604020202020204" pitchFamily="34" charset="0"/>
              </a:rPr>
              <a:t>Detector: 4*He3 tube,8mm×300mm</a:t>
            </a:r>
          </a:p>
          <a:p>
            <a:pPr marL="285750" indent="-285750">
              <a:lnSpc>
                <a:spcPct val="150000"/>
              </a:lnSpc>
              <a:spcBef>
                <a:spcPct val="0"/>
              </a:spcBef>
              <a:spcAft>
                <a:spcPts val="600"/>
              </a:spcAft>
              <a:buFont typeface="Arial" panose="020B0604020202020204" pitchFamily="34" charset="0"/>
              <a:buChar char="•"/>
            </a:pPr>
            <a:r>
              <a:rPr lang="en-US" altLang="zh-CN" dirty="0">
                <a:latin typeface="Arial" panose="020B0604020202020204" pitchFamily="34" charset="0"/>
                <a:ea typeface="仿宋" panose="02010609060101010101" pitchFamily="49" charset="-122"/>
                <a:cs typeface="Arial" panose="020B0604020202020204" pitchFamily="34" charset="0"/>
              </a:rPr>
              <a:t>Neutron flux at sample: ~10</a:t>
            </a:r>
            <a:r>
              <a:rPr lang="en-US" altLang="zh-CN" baseline="30000" dirty="0">
                <a:latin typeface="Arial" panose="020B0604020202020204" pitchFamily="34" charset="0"/>
                <a:ea typeface="仿宋" panose="02010609060101010101" pitchFamily="49" charset="-122"/>
                <a:cs typeface="Arial" panose="020B0604020202020204" pitchFamily="34" charset="0"/>
              </a:rPr>
              <a:t>6</a:t>
            </a:r>
            <a:r>
              <a:rPr lang="en-US" altLang="zh-CN" dirty="0">
                <a:latin typeface="Arial" panose="020B0604020202020204" pitchFamily="34" charset="0"/>
                <a:ea typeface="仿宋" panose="02010609060101010101" pitchFamily="49" charset="-122"/>
                <a:cs typeface="Arial" panose="020B0604020202020204" pitchFamily="34" charset="0"/>
              </a:rPr>
              <a:t>n/s/cm</a:t>
            </a:r>
            <a:r>
              <a:rPr lang="en-US" altLang="zh-CN" baseline="30000" dirty="0">
                <a:latin typeface="Arial" panose="020B0604020202020204" pitchFamily="34" charset="0"/>
                <a:ea typeface="仿宋" panose="02010609060101010101" pitchFamily="49" charset="-122"/>
                <a:cs typeface="Arial" panose="020B0604020202020204" pitchFamily="34" charset="0"/>
              </a:rPr>
              <a:t>2</a:t>
            </a:r>
            <a:r>
              <a:rPr lang="en-US" altLang="zh-CN" dirty="0">
                <a:latin typeface="Arial" panose="020B0604020202020204" pitchFamily="34" charset="0"/>
                <a:ea typeface="仿宋" panose="02010609060101010101" pitchFamily="49" charset="-122"/>
                <a:cs typeface="Arial" panose="020B0604020202020204" pitchFamily="34" charset="0"/>
              </a:rPr>
              <a:t>@180kW</a:t>
            </a:r>
          </a:p>
        </p:txBody>
      </p:sp>
    </p:spTree>
    <p:extLst>
      <p:ext uri="{BB962C8B-B14F-4D97-AF65-F5344CB8AC3E}">
        <p14:creationId xmlns:p14="http://schemas.microsoft.com/office/powerpoint/2010/main" val="116321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pload_post_object_v2_822891958">
            <a:extLst>
              <a:ext uri="{FF2B5EF4-FFF2-40B4-BE49-F238E27FC236}">
                <a16:creationId xmlns:a16="http://schemas.microsoft.com/office/drawing/2014/main" id="{BE624383-A1F2-4E72-94FA-1DBAD7A0A45B}"/>
              </a:ext>
            </a:extLst>
          </p:cNvPr>
          <p:cNvPicPr>
            <a:picLocks noChangeAspect="1"/>
          </p:cNvPicPr>
          <p:nvPr/>
        </p:nvPicPr>
        <p:blipFill>
          <a:blip r:embed="rId3"/>
          <a:stretch>
            <a:fillRect/>
          </a:stretch>
        </p:blipFill>
        <p:spPr>
          <a:xfrm>
            <a:off x="5221131" y="832975"/>
            <a:ext cx="6505295" cy="3651034"/>
          </a:xfrm>
          <a:prstGeom prst="rect">
            <a:avLst/>
          </a:prstGeom>
        </p:spPr>
      </p:pic>
      <p:sp>
        <p:nvSpPr>
          <p:cNvPr id="2" name="标题 1">
            <a:extLst>
              <a:ext uri="{FF2B5EF4-FFF2-40B4-BE49-F238E27FC236}">
                <a16:creationId xmlns:a16="http://schemas.microsoft.com/office/drawing/2014/main" id="{AF3B7E69-BDEC-4BDF-AEB3-281EA8AEDEFE}"/>
              </a:ext>
            </a:extLst>
          </p:cNvPr>
          <p:cNvSpPr txBox="1">
            <a:spLocks/>
          </p:cNvSpPr>
          <p:nvPr/>
        </p:nvSpPr>
        <p:spPr>
          <a:xfrm>
            <a:off x="120580" y="115290"/>
            <a:ext cx="12433852"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Design</a:t>
            </a:r>
          </a:p>
        </p:txBody>
      </p:sp>
      <p:sp>
        <p:nvSpPr>
          <p:cNvPr id="5" name="矩形 9">
            <a:extLst>
              <a:ext uri="{FF2B5EF4-FFF2-40B4-BE49-F238E27FC236}">
                <a16:creationId xmlns:a16="http://schemas.microsoft.com/office/drawing/2014/main" id="{4D643FD3-D2D8-482F-AFE4-B21F10D8D413}"/>
              </a:ext>
            </a:extLst>
          </p:cNvPr>
          <p:cNvSpPr>
            <a:spLocks noChangeArrowheads="1"/>
          </p:cNvSpPr>
          <p:nvPr/>
        </p:nvSpPr>
        <p:spPr bwMode="auto">
          <a:xfrm>
            <a:off x="197014" y="840025"/>
            <a:ext cx="8808665"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lnSpc>
                <a:spcPct val="120000"/>
              </a:lnSpc>
              <a:spcBef>
                <a:spcPct val="20000"/>
              </a:spcBef>
              <a:buClr>
                <a:schemeClr val="tx1"/>
              </a:buClr>
              <a:buFont typeface="Wingdings" panose="05000000000000000000" pitchFamily="2" charset="2"/>
              <a:buChar char="§"/>
              <a:defRPr sz="1900" b="1">
                <a:solidFill>
                  <a:srgbClr val="4D5E68"/>
                </a:solidFill>
                <a:latin typeface="Arial" panose="020B0604020202020204" pitchFamily="34" charset="0"/>
                <a:ea typeface="宋体" panose="02010600030101010101" pitchFamily="2" charset="-122"/>
              </a:defRPr>
            </a:lvl3pPr>
            <a:lvl4pPr marL="1600200" indent="-228600">
              <a:lnSpc>
                <a:spcPct val="120000"/>
              </a:lnSpc>
              <a:spcBef>
                <a:spcPct val="20000"/>
              </a:spcBef>
              <a:buChar char="–"/>
              <a:defRPr sz="1900" b="1">
                <a:solidFill>
                  <a:srgbClr val="4D5E68"/>
                </a:solidFill>
                <a:latin typeface="Arial" panose="020B0604020202020204" pitchFamily="34" charset="0"/>
                <a:ea typeface="宋体" panose="02010600030101010101" pitchFamily="2" charset="-122"/>
              </a:defRPr>
            </a:lvl4pPr>
            <a:lvl5pPr marL="2057400" indent="-228600">
              <a:lnSpc>
                <a:spcPct val="120000"/>
              </a:lnSpc>
              <a:spcBef>
                <a:spcPct val="20000"/>
              </a:spcBef>
              <a:buChar char="»"/>
              <a:defRPr sz="1900" b="1">
                <a:solidFill>
                  <a:srgbClr val="4D5E68"/>
                </a:solidFill>
                <a:latin typeface="Arial" panose="020B0604020202020204" pitchFamily="34" charset="0"/>
                <a:ea typeface="宋体" panose="02010600030101010101" pitchFamily="2" charset="-122"/>
              </a:defRPr>
            </a:lvl5pPr>
            <a:lvl6pPr marL="2514600" indent="-228600" eaLnBrk="0" fontAlgn="base" hangingPunct="0">
              <a:lnSpc>
                <a:spcPct val="120000"/>
              </a:lnSpc>
              <a:spcBef>
                <a:spcPct val="20000"/>
              </a:spcBef>
              <a:spcAft>
                <a:spcPct val="0"/>
              </a:spcAft>
              <a:buChar char="»"/>
              <a:defRPr sz="1900" b="1">
                <a:solidFill>
                  <a:srgbClr val="4D5E68"/>
                </a:solidFill>
                <a:latin typeface="Arial" panose="020B0604020202020204" pitchFamily="34" charset="0"/>
                <a:ea typeface="宋体" panose="02010600030101010101" pitchFamily="2" charset="-122"/>
              </a:defRPr>
            </a:lvl6pPr>
            <a:lvl7pPr marL="2971800" indent="-228600" eaLnBrk="0" fontAlgn="base" hangingPunct="0">
              <a:lnSpc>
                <a:spcPct val="120000"/>
              </a:lnSpc>
              <a:spcBef>
                <a:spcPct val="20000"/>
              </a:spcBef>
              <a:spcAft>
                <a:spcPct val="0"/>
              </a:spcAft>
              <a:buChar char="»"/>
              <a:defRPr sz="1900" b="1">
                <a:solidFill>
                  <a:srgbClr val="4D5E68"/>
                </a:solidFill>
                <a:latin typeface="Arial" panose="020B0604020202020204" pitchFamily="34" charset="0"/>
                <a:ea typeface="宋体" panose="02010600030101010101" pitchFamily="2" charset="-122"/>
              </a:defRPr>
            </a:lvl7pPr>
            <a:lvl8pPr marL="3429000" indent="-228600" eaLnBrk="0" fontAlgn="base" hangingPunct="0">
              <a:lnSpc>
                <a:spcPct val="120000"/>
              </a:lnSpc>
              <a:spcBef>
                <a:spcPct val="20000"/>
              </a:spcBef>
              <a:spcAft>
                <a:spcPct val="0"/>
              </a:spcAft>
              <a:buChar char="»"/>
              <a:defRPr sz="1900" b="1">
                <a:solidFill>
                  <a:srgbClr val="4D5E68"/>
                </a:solidFill>
                <a:latin typeface="Arial" panose="020B0604020202020204" pitchFamily="34" charset="0"/>
                <a:ea typeface="宋体" panose="02010600030101010101" pitchFamily="2" charset="-122"/>
              </a:defRPr>
            </a:lvl8pPr>
            <a:lvl9pPr marL="3886200" indent="-228600" eaLnBrk="0" fontAlgn="base" hangingPunct="0">
              <a:lnSpc>
                <a:spcPct val="120000"/>
              </a:lnSpc>
              <a:spcBef>
                <a:spcPct val="20000"/>
              </a:spcBef>
              <a:spcAft>
                <a:spcPct val="0"/>
              </a:spcAft>
              <a:buChar char="»"/>
              <a:defRPr sz="1900" b="1">
                <a:solidFill>
                  <a:srgbClr val="4D5E68"/>
                </a:solidFill>
                <a:latin typeface="Arial" panose="020B0604020202020204" pitchFamily="34" charset="0"/>
                <a:ea typeface="宋体" panose="02010600030101010101" pitchFamily="2" charset="-122"/>
              </a:defRPr>
            </a:lvl9pPr>
          </a:lstStyle>
          <a:p>
            <a:pPr algn="just">
              <a:spcBef>
                <a:spcPct val="0"/>
              </a:spcBef>
              <a:spcAft>
                <a:spcPct val="0"/>
              </a:spcAft>
              <a:buClrTx/>
              <a:buNone/>
            </a:pPr>
            <a:r>
              <a:rPr lang="en-US" altLang="zh-CN" sz="1800" b="0" dirty="0">
                <a:solidFill>
                  <a:schemeClr val="tx1"/>
                </a:solidFill>
                <a:ea typeface="仿宋" panose="02010609060101010101" pitchFamily="49" charset="-122"/>
                <a:cs typeface="Arial" panose="020B0604020202020204" pitchFamily="34" charset="0"/>
              </a:rPr>
              <a:t> </a:t>
            </a:r>
            <a:r>
              <a:rPr lang="en-US" altLang="zh-CN" sz="2000" dirty="0">
                <a:solidFill>
                  <a:schemeClr val="tx1"/>
                </a:solidFill>
                <a:ea typeface="+mn-ea"/>
                <a:cs typeface="Arial" panose="020B0604020202020204" pitchFamily="34" charset="0"/>
              </a:rPr>
              <a:t>The main components of the Reflectivity Measurement Terminal : </a:t>
            </a:r>
          </a:p>
        </p:txBody>
      </p:sp>
      <p:sp>
        <p:nvSpPr>
          <p:cNvPr id="7" name="矩形 6">
            <a:extLst>
              <a:ext uri="{FF2B5EF4-FFF2-40B4-BE49-F238E27FC236}">
                <a16:creationId xmlns:a16="http://schemas.microsoft.com/office/drawing/2014/main" id="{98011D8C-E39A-4A29-8147-F941319B4F45}"/>
              </a:ext>
            </a:extLst>
          </p:cNvPr>
          <p:cNvSpPr/>
          <p:nvPr/>
        </p:nvSpPr>
        <p:spPr>
          <a:xfrm>
            <a:off x="465574" y="1267771"/>
            <a:ext cx="6096000" cy="5263492"/>
          </a:xfrm>
          <a:prstGeom prst="rect">
            <a:avLst/>
          </a:prstGeom>
        </p:spPr>
        <p:txBody>
          <a:bodyPr>
            <a:spAutoFit/>
          </a:bodyPr>
          <a:lstStyle/>
          <a:p>
            <a:pPr lvl="0" algn="just">
              <a:lnSpc>
                <a:spcPct val="150000"/>
              </a:lnSpc>
              <a:spcBef>
                <a:spcPct val="0"/>
              </a:spcBef>
              <a:spcAft>
                <a:spcPct val="0"/>
              </a:spcAft>
            </a:pP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1</a:t>
            </a:r>
            <a:r>
              <a:rPr lang="zh-CN" altLang="en-US" b="1" dirty="0">
                <a:solidFill>
                  <a:prstClr val="black"/>
                </a:solidFill>
                <a:latin typeface="Arial" panose="020B0604020202020204" pitchFamily="34" charset="0"/>
                <a:ea typeface="仿宋" panose="02010609060101010101" pitchFamily="49" charset="-122"/>
                <a:cs typeface="Arial" panose="020B0604020202020204" pitchFamily="34" charset="0"/>
              </a:rPr>
              <a:t>）</a:t>
            </a: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Monitor   </a:t>
            </a:r>
          </a:p>
          <a:p>
            <a:pPr lvl="0" algn="just">
              <a:lnSpc>
                <a:spcPct val="150000"/>
              </a:lnSpc>
              <a:spcBef>
                <a:spcPct val="0"/>
              </a:spcBef>
              <a:spcAft>
                <a:spcPct val="0"/>
              </a:spcAft>
            </a:pP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2) Slit *2   </a:t>
            </a:r>
          </a:p>
          <a:p>
            <a:pPr marL="612000" lvl="0" indent="-144000" algn="just">
              <a:lnSpc>
                <a:spcPct val="120000"/>
              </a:lnSpc>
              <a:spcBef>
                <a:spcPct val="0"/>
              </a:spcBef>
              <a:spcAft>
                <a:spcPct val="0"/>
              </a:spcAft>
              <a:buFont typeface="Wingdings" panose="05000000000000000000" pitchFamily="2" charset="2"/>
              <a:buChar char="ü"/>
            </a:pPr>
            <a:r>
              <a:rPr lang="en-US" altLang="zh-CN" b="1" dirty="0">
                <a:solidFill>
                  <a:srgbClr val="7030A0"/>
                </a:solidFill>
                <a:latin typeface="Arial" panose="020B0604020202020204" pitchFamily="34" charset="0"/>
                <a:ea typeface="仿宋" panose="02010609060101010101" pitchFamily="49" charset="-122"/>
                <a:cs typeface="Arial" panose="020B0604020202020204" pitchFamily="34" charset="0"/>
              </a:rPr>
              <a:t> </a:t>
            </a: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range: ~60×60max</a:t>
            </a:r>
          </a:p>
          <a:p>
            <a:pPr marL="612000" lvl="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repeat accuracy: ±10um  </a:t>
            </a:r>
            <a:endParaRPr lang="en-US" altLang="zh-CN" sz="1600" b="1" dirty="0">
              <a:solidFill>
                <a:prstClr val="black"/>
              </a:solidFill>
              <a:latin typeface="Arial" panose="020B0604020202020204" pitchFamily="34" charset="0"/>
              <a:ea typeface="仿宋" panose="02010609060101010101" pitchFamily="49" charset="-122"/>
              <a:cs typeface="Arial" panose="020B0604020202020204" pitchFamily="34" charset="0"/>
            </a:endParaRPr>
          </a:p>
          <a:p>
            <a:pPr lvl="0" algn="just">
              <a:lnSpc>
                <a:spcPct val="150000"/>
              </a:lnSpc>
              <a:spcBef>
                <a:spcPct val="0"/>
              </a:spcBef>
              <a:spcAft>
                <a:spcPct val="0"/>
              </a:spcAft>
            </a:pP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3) Sample stage </a:t>
            </a:r>
          </a:p>
          <a:p>
            <a:pPr marL="61200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a:t>
            </a:r>
            <a:r>
              <a:rPr lang="en-US" altLang="zh-CN" sz="1600" b="1" dirty="0" err="1">
                <a:solidFill>
                  <a:srgbClr val="7030A0"/>
                </a:solidFill>
                <a:latin typeface="Arial" panose="020B0604020202020204" pitchFamily="34" charset="0"/>
                <a:ea typeface="仿宋" panose="02010609060101010101" pitchFamily="49" charset="-122"/>
                <a:cs typeface="Arial" panose="020B0604020202020204" pitchFamily="34" charset="0"/>
              </a:rPr>
              <a:t>Rz</a:t>
            </a: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range and accuracy:±180° 0.001°</a:t>
            </a:r>
          </a:p>
          <a:p>
            <a:pPr marL="61200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Ry range and accuracy:±10°</a:t>
            </a:r>
            <a:r>
              <a:rPr lang="zh-CN" altLang="en-US" sz="1600" b="1" dirty="0">
                <a:solidFill>
                  <a:srgbClr val="7030A0"/>
                </a:solidFill>
                <a:latin typeface="Arial" panose="020B0604020202020204" pitchFamily="34" charset="0"/>
                <a:ea typeface="仿宋" panose="02010609060101010101" pitchFamily="49" charset="-122"/>
                <a:cs typeface="Arial" panose="020B0604020202020204" pitchFamily="34" charset="0"/>
              </a:rPr>
              <a:t> </a:t>
            </a: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0.001°</a:t>
            </a:r>
          </a:p>
          <a:p>
            <a:pPr marL="61200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X/Y range and accuracy:±20mm ±10um </a:t>
            </a:r>
          </a:p>
          <a:p>
            <a:pPr marL="61200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Z and accuracy </a:t>
            </a:r>
            <a:r>
              <a:rPr lang="zh-CN" altLang="en-US" sz="1600" b="1" dirty="0">
                <a:solidFill>
                  <a:srgbClr val="7030A0"/>
                </a:solidFill>
                <a:latin typeface="Arial" panose="020B0604020202020204" pitchFamily="34" charset="0"/>
                <a:ea typeface="仿宋" panose="02010609060101010101" pitchFamily="49" charset="-122"/>
                <a:cs typeface="Arial" panose="020B0604020202020204" pitchFamily="34" charset="0"/>
              </a:rPr>
              <a:t>：</a:t>
            </a: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±25mm ±10um </a:t>
            </a:r>
          </a:p>
          <a:p>
            <a:pPr lvl="0" algn="just">
              <a:lnSpc>
                <a:spcPct val="150000"/>
              </a:lnSpc>
              <a:spcBef>
                <a:spcPct val="0"/>
              </a:spcBef>
              <a:spcAft>
                <a:spcPct val="0"/>
              </a:spcAft>
            </a:pP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4) Reflection arm </a:t>
            </a:r>
          </a:p>
          <a:p>
            <a:pPr marL="612000" lvl="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range: -2~10°</a:t>
            </a:r>
          </a:p>
          <a:p>
            <a:pPr marL="612000" lvl="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repeat accuracy: 0.001°     </a:t>
            </a:r>
          </a:p>
          <a:p>
            <a:pPr lvl="0" algn="just">
              <a:lnSpc>
                <a:spcPct val="150000"/>
              </a:lnSpc>
              <a:spcBef>
                <a:spcPct val="0"/>
              </a:spcBef>
              <a:spcAft>
                <a:spcPct val="0"/>
              </a:spcAft>
            </a:pP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5) Detector</a:t>
            </a:r>
          </a:p>
          <a:p>
            <a:pPr marL="612000" indent="-144000" algn="just">
              <a:lnSpc>
                <a:spcPct val="15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helium‑3 tube detectors</a:t>
            </a:r>
          </a:p>
          <a:p>
            <a:pPr marL="612000" indent="-144000" algn="just">
              <a:lnSpc>
                <a:spcPct val="15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4*   8 mm(W) × 300 mm(H), arranged vertically</a:t>
            </a:r>
          </a:p>
        </p:txBody>
      </p:sp>
      <p:sp>
        <p:nvSpPr>
          <p:cNvPr id="8" name="矩形 7">
            <a:extLst>
              <a:ext uri="{FF2B5EF4-FFF2-40B4-BE49-F238E27FC236}">
                <a16:creationId xmlns:a16="http://schemas.microsoft.com/office/drawing/2014/main" id="{2A22BB9B-4926-4675-9693-A0EDB40FA381}"/>
              </a:ext>
            </a:extLst>
          </p:cNvPr>
          <p:cNvSpPr/>
          <p:nvPr/>
        </p:nvSpPr>
        <p:spPr>
          <a:xfrm>
            <a:off x="5730910" y="4491059"/>
            <a:ext cx="6096000" cy="1520673"/>
          </a:xfrm>
          <a:prstGeom prst="rect">
            <a:avLst/>
          </a:prstGeom>
        </p:spPr>
        <p:txBody>
          <a:bodyPr>
            <a:spAutoFit/>
          </a:bodyPr>
          <a:lstStyle/>
          <a:p>
            <a:pPr lvl="0" algn="just">
              <a:lnSpc>
                <a:spcPct val="150000"/>
              </a:lnSpc>
              <a:spcBef>
                <a:spcPct val="0"/>
              </a:spcBef>
              <a:spcAft>
                <a:spcPct val="0"/>
              </a:spcAft>
            </a:pP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5) Collimator (to be installed)   </a:t>
            </a:r>
          </a:p>
          <a:p>
            <a:pPr lvl="0" algn="just">
              <a:lnSpc>
                <a:spcPct val="150000"/>
              </a:lnSpc>
              <a:spcBef>
                <a:spcPct val="0"/>
              </a:spcBef>
              <a:spcAft>
                <a:spcPct val="0"/>
              </a:spcAft>
            </a:pP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6) Automatic sample changer</a:t>
            </a:r>
          </a:p>
          <a:p>
            <a:pPr marL="612000" lvl="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max 5 samples for switching</a:t>
            </a:r>
          </a:p>
          <a:p>
            <a:pPr marL="612000" lvl="0" indent="-144000" algn="just">
              <a:lnSpc>
                <a:spcPct val="120000"/>
              </a:lnSpc>
              <a:spcBef>
                <a:spcPct val="0"/>
              </a:spcBef>
              <a:spcAft>
                <a:spcPct val="0"/>
              </a:spcAft>
              <a:buFont typeface="Wingdings" panose="05000000000000000000" pitchFamily="2" charset="2"/>
              <a:buChar char="ü"/>
            </a:pPr>
            <a:r>
              <a:rPr lang="en-US" altLang="zh-CN" sz="1600" b="1" dirty="0">
                <a:solidFill>
                  <a:srgbClr val="7030A0"/>
                </a:solidFill>
                <a:latin typeface="Arial" panose="020B0604020202020204" pitchFamily="34" charset="0"/>
                <a:ea typeface="仿宋" panose="02010609060101010101" pitchFamily="49" charset="-122"/>
                <a:cs typeface="Arial" panose="020B0604020202020204" pitchFamily="34" charset="0"/>
              </a:rPr>
              <a:t>  repeat accuracy: ±10um  </a:t>
            </a:r>
            <a:r>
              <a:rPr lang="en-US" altLang="zh-CN" b="1" dirty="0">
                <a:solidFill>
                  <a:prstClr val="black"/>
                </a:solidFill>
                <a:latin typeface="Arial" panose="020B0604020202020204" pitchFamily="34" charset="0"/>
                <a:ea typeface="仿宋" panose="02010609060101010101" pitchFamily="49" charset="-122"/>
                <a:cs typeface="Arial" panose="020B0604020202020204" pitchFamily="34" charset="0"/>
              </a:rPr>
              <a:t>              </a:t>
            </a:r>
          </a:p>
        </p:txBody>
      </p:sp>
    </p:spTree>
    <p:extLst>
      <p:ext uri="{BB962C8B-B14F-4D97-AF65-F5344CB8AC3E}">
        <p14:creationId xmlns:p14="http://schemas.microsoft.com/office/powerpoint/2010/main" val="234206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B7E69-BDEC-4BDF-AEB3-281EA8AEDEFE}"/>
              </a:ext>
            </a:extLst>
          </p:cNvPr>
          <p:cNvSpPr txBox="1">
            <a:spLocks/>
          </p:cNvSpPr>
          <p:nvPr/>
        </p:nvSpPr>
        <p:spPr>
          <a:xfrm>
            <a:off x="110532" y="181897"/>
            <a:ext cx="8882743" cy="510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Construction</a:t>
            </a:r>
          </a:p>
        </p:txBody>
      </p:sp>
      <p:pic>
        <p:nvPicPr>
          <p:cNvPr id="9" name="图片 8" descr="upload_post_object_v2_380231220">
            <a:extLst>
              <a:ext uri="{FF2B5EF4-FFF2-40B4-BE49-F238E27FC236}">
                <a16:creationId xmlns:a16="http://schemas.microsoft.com/office/drawing/2014/main" id="{41B41508-487D-4BC3-A1EE-A58C4B5FDA0B}"/>
              </a:ext>
            </a:extLst>
          </p:cNvPr>
          <p:cNvPicPr>
            <a:picLocks noChangeAspect="1"/>
          </p:cNvPicPr>
          <p:nvPr/>
        </p:nvPicPr>
        <p:blipFill rotWithShape="1">
          <a:blip r:embed="rId3"/>
          <a:srcRect l="7349"/>
          <a:stretch/>
        </p:blipFill>
        <p:spPr>
          <a:xfrm>
            <a:off x="415756" y="2323976"/>
            <a:ext cx="4342930" cy="2282138"/>
          </a:xfrm>
          <a:prstGeom prst="rect">
            <a:avLst/>
          </a:prstGeom>
        </p:spPr>
      </p:pic>
      <p:sp>
        <p:nvSpPr>
          <p:cNvPr id="10" name="矩形 9">
            <a:extLst>
              <a:ext uri="{FF2B5EF4-FFF2-40B4-BE49-F238E27FC236}">
                <a16:creationId xmlns:a16="http://schemas.microsoft.com/office/drawing/2014/main" id="{BBDB15B1-2320-4764-9282-B218BE76E272}"/>
              </a:ext>
            </a:extLst>
          </p:cNvPr>
          <p:cNvSpPr/>
          <p:nvPr/>
        </p:nvSpPr>
        <p:spPr>
          <a:xfrm>
            <a:off x="3110272" y="1000539"/>
            <a:ext cx="2302345" cy="1323439"/>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buFont typeface="Wingdings" panose="05000000000000000000" pitchFamily="2" charset="2"/>
              <a:buChar char="Ø"/>
            </a:pPr>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2025.08</a:t>
            </a:r>
          </a:p>
          <a:p>
            <a:endPar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endParaRPr>
          </a:p>
          <a:p>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Choppers and shutter assembly</a:t>
            </a:r>
          </a:p>
        </p:txBody>
      </p:sp>
      <p:sp>
        <p:nvSpPr>
          <p:cNvPr id="11" name="矩形 10">
            <a:extLst>
              <a:ext uri="{FF2B5EF4-FFF2-40B4-BE49-F238E27FC236}">
                <a16:creationId xmlns:a16="http://schemas.microsoft.com/office/drawing/2014/main" id="{E67A2ACE-1688-4ABA-A1E9-14F85E41962B}"/>
              </a:ext>
            </a:extLst>
          </p:cNvPr>
          <p:cNvSpPr/>
          <p:nvPr/>
        </p:nvSpPr>
        <p:spPr>
          <a:xfrm>
            <a:off x="7589855" y="1000537"/>
            <a:ext cx="2208543" cy="1323439"/>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buFont typeface="Wingdings" panose="05000000000000000000" pitchFamily="2" charset="2"/>
              <a:buChar char="Ø"/>
            </a:pPr>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2026.03.05</a:t>
            </a:r>
          </a:p>
          <a:p>
            <a:pPr marL="285750" indent="-285750">
              <a:buFont typeface="Wingdings" panose="05000000000000000000" pitchFamily="2" charset="2"/>
              <a:buChar char="Ø"/>
            </a:pPr>
            <a:endPar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endParaRPr>
          </a:p>
          <a:p>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First</a:t>
            </a:r>
            <a:r>
              <a:rPr lang="zh-CN" altLang="en-US"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 </a:t>
            </a:r>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beam come out</a:t>
            </a:r>
          </a:p>
        </p:txBody>
      </p:sp>
      <p:sp>
        <p:nvSpPr>
          <p:cNvPr id="12" name="箭头: 燕尾形 11">
            <a:extLst>
              <a:ext uri="{FF2B5EF4-FFF2-40B4-BE49-F238E27FC236}">
                <a16:creationId xmlns:a16="http://schemas.microsoft.com/office/drawing/2014/main" id="{1D4CF8A3-D621-47E8-AC38-8165863CCB04}"/>
              </a:ext>
            </a:extLst>
          </p:cNvPr>
          <p:cNvSpPr/>
          <p:nvPr/>
        </p:nvSpPr>
        <p:spPr>
          <a:xfrm>
            <a:off x="415756" y="1399894"/>
            <a:ext cx="11243445" cy="200859"/>
          </a:xfrm>
          <a:prstGeom prst="notchedRightArrow">
            <a:avLst>
              <a:gd name="adj1" fmla="val 50000"/>
              <a:gd name="adj2" fmla="val 241005"/>
            </a:avLst>
          </a:prstGeom>
          <a:solidFill>
            <a:schemeClr val="accent1">
              <a:lumMod val="75000"/>
            </a:schemeClr>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zh-CN"/>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endParaRPr lang="zh-CN" altLang="en-US" sz="200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453D7ED5-7B18-4E81-9CD7-D060B509D9FF}"/>
              </a:ext>
            </a:extLst>
          </p:cNvPr>
          <p:cNvSpPr/>
          <p:nvPr/>
        </p:nvSpPr>
        <p:spPr>
          <a:xfrm>
            <a:off x="415756" y="1000539"/>
            <a:ext cx="2600713" cy="1323439"/>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buFont typeface="Wingdings" panose="05000000000000000000" pitchFamily="2" charset="2"/>
              <a:buChar char="Ø"/>
            </a:pPr>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2024.07-2024.09</a:t>
            </a:r>
          </a:p>
          <a:p>
            <a:endPar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endParaRPr>
          </a:p>
          <a:p>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Guides and shielding assembly</a:t>
            </a:r>
          </a:p>
        </p:txBody>
      </p:sp>
      <p:sp>
        <p:nvSpPr>
          <p:cNvPr id="14" name="矩形 13">
            <a:extLst>
              <a:ext uri="{FF2B5EF4-FFF2-40B4-BE49-F238E27FC236}">
                <a16:creationId xmlns:a16="http://schemas.microsoft.com/office/drawing/2014/main" id="{33DD73E2-B447-4220-91D4-A022024D7A1C}"/>
              </a:ext>
            </a:extLst>
          </p:cNvPr>
          <p:cNvSpPr/>
          <p:nvPr/>
        </p:nvSpPr>
        <p:spPr>
          <a:xfrm>
            <a:off x="5301438" y="1000538"/>
            <a:ext cx="2382219" cy="1631216"/>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buFont typeface="Wingdings" panose="05000000000000000000" pitchFamily="2" charset="2"/>
              <a:buChar char="Ø"/>
            </a:pPr>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2025.10</a:t>
            </a:r>
            <a:r>
              <a:rPr lang="zh-CN" altLang="en-US"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 </a:t>
            </a:r>
            <a:endPar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endParaRPr>
          </a:p>
          <a:p>
            <a:endPar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endParaRPr>
          </a:p>
          <a:p>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Equipment inside the scattering chamber assembly</a:t>
            </a:r>
          </a:p>
        </p:txBody>
      </p:sp>
      <p:sp>
        <p:nvSpPr>
          <p:cNvPr id="16" name="矩形 15">
            <a:extLst>
              <a:ext uri="{FF2B5EF4-FFF2-40B4-BE49-F238E27FC236}">
                <a16:creationId xmlns:a16="http://schemas.microsoft.com/office/drawing/2014/main" id="{E87661C7-6250-4F79-9002-6759AAAD7499}"/>
              </a:ext>
            </a:extLst>
          </p:cNvPr>
          <p:cNvSpPr/>
          <p:nvPr/>
        </p:nvSpPr>
        <p:spPr>
          <a:xfrm>
            <a:off x="9794949" y="1016297"/>
            <a:ext cx="2097363" cy="1015663"/>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buFont typeface="Wingdings" panose="05000000000000000000" pitchFamily="2" charset="2"/>
              <a:buChar char="Ø"/>
            </a:pPr>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now</a:t>
            </a:r>
          </a:p>
          <a:p>
            <a:endPar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endParaRPr>
          </a:p>
          <a:p>
            <a:r>
              <a:rPr lang="en-US" altLang="zh-CN"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rPr>
              <a:t>Commissioning</a:t>
            </a:r>
            <a:endParaRPr lang="zh-CN" altLang="en-US" sz="2000" dirty="0">
              <a:solidFill>
                <a:schemeClr val="accent1">
                  <a:lumMod val="75000"/>
                </a:schemeClr>
              </a:solidFill>
              <a:effectLst>
                <a:outerShdw blurRad="38100" dist="38100" dir="2700000" algn="tl">
                  <a:srgbClr val="000000">
                    <a:alpha val="43137"/>
                  </a:srgbClr>
                </a:outerShdw>
              </a:effectLst>
              <a:ea typeface="黑体" panose="02010609060101010101" pitchFamily="49" charset="-122"/>
              <a:cs typeface="Arial" panose="020B0604020202020204" pitchFamily="34" charset="0"/>
            </a:endParaRPr>
          </a:p>
        </p:txBody>
      </p:sp>
      <p:pic>
        <p:nvPicPr>
          <p:cNvPr id="19" name="图片 18" descr="upload_post_object_v2_156151632">
            <a:extLst>
              <a:ext uri="{FF2B5EF4-FFF2-40B4-BE49-F238E27FC236}">
                <a16:creationId xmlns:a16="http://schemas.microsoft.com/office/drawing/2014/main" id="{7B471148-2C76-44DC-936A-5C1D7C27DEEB}"/>
              </a:ext>
            </a:extLst>
          </p:cNvPr>
          <p:cNvPicPr>
            <a:picLocks noChangeAspect="1"/>
          </p:cNvPicPr>
          <p:nvPr/>
        </p:nvPicPr>
        <p:blipFill>
          <a:blip r:embed="rId4"/>
          <a:stretch>
            <a:fillRect/>
          </a:stretch>
        </p:blipFill>
        <p:spPr>
          <a:xfrm>
            <a:off x="-59886" y="4390466"/>
            <a:ext cx="9637144" cy="2467534"/>
          </a:xfrm>
          <a:prstGeom prst="rect">
            <a:avLst/>
          </a:prstGeom>
        </p:spPr>
      </p:pic>
      <p:pic>
        <p:nvPicPr>
          <p:cNvPr id="6" name="图片 5">
            <a:extLst>
              <a:ext uri="{FF2B5EF4-FFF2-40B4-BE49-F238E27FC236}">
                <a16:creationId xmlns:a16="http://schemas.microsoft.com/office/drawing/2014/main" id="{B119D376-7908-4F90-9F8F-DC6287FE82D3}"/>
              </a:ext>
            </a:extLst>
          </p:cNvPr>
          <p:cNvPicPr>
            <a:picLocks noChangeAspect="1"/>
          </p:cNvPicPr>
          <p:nvPr/>
        </p:nvPicPr>
        <p:blipFill rotWithShape="1">
          <a:blip r:embed="rId5">
            <a:extLst>
              <a:ext uri="{28A0092B-C50C-407E-A947-70E740481C1C}">
                <a14:useLocalDpi xmlns:a14="http://schemas.microsoft.com/office/drawing/2010/main" val="0"/>
              </a:ext>
            </a:extLst>
          </a:blip>
          <a:srcRect b="26520"/>
          <a:stretch/>
        </p:blipFill>
        <p:spPr>
          <a:xfrm rot="10800000">
            <a:off x="7718350" y="2278005"/>
            <a:ext cx="4224486" cy="2328109"/>
          </a:xfrm>
          <a:prstGeom prst="rect">
            <a:avLst/>
          </a:prstGeom>
        </p:spPr>
      </p:pic>
    </p:spTree>
    <p:extLst>
      <p:ext uri="{BB962C8B-B14F-4D97-AF65-F5344CB8AC3E}">
        <p14:creationId xmlns:p14="http://schemas.microsoft.com/office/powerpoint/2010/main" val="242739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29FE81-2875-4C9B-920B-B0A48B33D615}"/>
              </a:ext>
            </a:extLst>
          </p:cNvPr>
          <p:cNvSpPr>
            <a:spLocks noGrp="1"/>
          </p:cNvSpPr>
          <p:nvPr>
            <p:ph type="title"/>
          </p:nvPr>
        </p:nvSpPr>
        <p:spPr>
          <a:xfrm>
            <a:off x="838200" y="365125"/>
            <a:ext cx="10515600" cy="1325563"/>
          </a:xfrm>
        </p:spPr>
        <p:txBody>
          <a:bodyPr/>
          <a:lstStyle/>
          <a:p>
            <a:pPr algn="ctr"/>
            <a:r>
              <a:rPr lang="en-US" altLang="zh-CN" b="1" dirty="0">
                <a:effectLst>
                  <a:outerShdw blurRad="38100" dist="38100" dir="2700000" algn="tl">
                    <a:srgbClr val="000000">
                      <a:alpha val="43137"/>
                    </a:srgbClr>
                  </a:outerShdw>
                </a:effectLst>
              </a:rPr>
              <a:t>CONTENT</a:t>
            </a:r>
            <a:endParaRPr lang="zh-CN" altLang="en-US" b="1" dirty="0">
              <a:effectLst>
                <a:outerShdw blurRad="38100" dist="38100" dir="2700000" algn="tl">
                  <a:srgbClr val="000000">
                    <a:alpha val="43137"/>
                  </a:srgbClr>
                </a:outerShdw>
              </a:effectLst>
            </a:endParaRPr>
          </a:p>
        </p:txBody>
      </p:sp>
      <p:sp>
        <p:nvSpPr>
          <p:cNvPr id="3" name="文本框 2">
            <a:extLst>
              <a:ext uri="{FF2B5EF4-FFF2-40B4-BE49-F238E27FC236}">
                <a16:creationId xmlns:a16="http://schemas.microsoft.com/office/drawing/2014/main" id="{6191926A-E54E-4201-85CB-B406EA66A74A}"/>
              </a:ext>
            </a:extLst>
          </p:cNvPr>
          <p:cNvSpPr txBox="1"/>
          <p:nvPr/>
        </p:nvSpPr>
        <p:spPr>
          <a:xfrm>
            <a:off x="2522358" y="1550358"/>
            <a:ext cx="9575858" cy="4190699"/>
          </a:xfrm>
          <a:prstGeom prst="rect">
            <a:avLst/>
          </a:prstGeom>
          <a:noFill/>
        </p:spPr>
        <p:txBody>
          <a:bodyPr wrap="square" rtlCol="0">
            <a:spAutoFit/>
          </a:bodyPr>
          <a:lstStyle/>
          <a:p>
            <a:pPr marL="342900" indent="-342900">
              <a:lnSpc>
                <a:spcPct val="200000"/>
              </a:lnSpc>
              <a:buFont typeface="Wingdings" panose="05000000000000000000" pitchFamily="2" charset="2"/>
              <a:buChar char="n"/>
            </a:pPr>
            <a:r>
              <a:rPr lang="en-US" altLang="zh-CN" sz="3200" b="1" dirty="0"/>
              <a:t>A brief introduction of NTDS</a:t>
            </a:r>
          </a:p>
          <a:p>
            <a:pPr marL="342900" indent="-342900">
              <a:lnSpc>
                <a:spcPct val="130000"/>
              </a:lnSpc>
              <a:buFont typeface="Wingdings" panose="05000000000000000000" pitchFamily="2" charset="2"/>
              <a:buChar char="n"/>
            </a:pPr>
            <a:r>
              <a:rPr lang="en-US" altLang="zh-CN" sz="3200" b="1" dirty="0"/>
              <a:t>Design and Construction of the Reflectivity Measurement Terminal </a:t>
            </a:r>
          </a:p>
          <a:p>
            <a:pPr marL="342900" indent="-342900">
              <a:lnSpc>
                <a:spcPct val="200000"/>
              </a:lnSpc>
              <a:buFont typeface="Wingdings" panose="05000000000000000000" pitchFamily="2" charset="2"/>
              <a:buChar char="n"/>
            </a:pPr>
            <a:r>
              <a:rPr lang="en-US" altLang="zh-CN" sz="3200" b="1" dirty="0">
                <a:solidFill>
                  <a:srgbClr val="FF0000"/>
                </a:solidFill>
              </a:rPr>
              <a:t>Commissioning</a:t>
            </a:r>
          </a:p>
          <a:p>
            <a:pPr marL="342900" indent="-342900">
              <a:lnSpc>
                <a:spcPct val="200000"/>
              </a:lnSpc>
              <a:buFont typeface="Wingdings" panose="05000000000000000000" pitchFamily="2" charset="2"/>
              <a:buChar char="n"/>
            </a:pPr>
            <a:r>
              <a:rPr lang="en-US" altLang="zh-CN" sz="3200" b="1" dirty="0"/>
              <a:t>Plans for the future</a:t>
            </a:r>
          </a:p>
        </p:txBody>
      </p:sp>
    </p:spTree>
    <p:extLst>
      <p:ext uri="{BB962C8B-B14F-4D97-AF65-F5344CB8AC3E}">
        <p14:creationId xmlns:p14="http://schemas.microsoft.com/office/powerpoint/2010/main" val="26163062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10215</TotalTime>
  <Words>2248</Words>
  <Application>Microsoft Office PowerPoint</Application>
  <PresentationFormat>宽屏</PresentationFormat>
  <Paragraphs>245</Paragraphs>
  <Slides>18</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等线</vt:lpstr>
      <vt:lpstr>等线 Light</vt:lpstr>
      <vt:lpstr>仿宋</vt:lpstr>
      <vt:lpstr>黑体</vt:lpstr>
      <vt:lpstr>宋体</vt:lpstr>
      <vt:lpstr>微软雅黑</vt:lpstr>
      <vt:lpstr>Arial</vt:lpstr>
      <vt:lpstr>Calibri</vt:lpstr>
      <vt:lpstr>Cambria Math</vt:lpstr>
      <vt:lpstr>Times New Roman</vt:lpstr>
      <vt:lpstr>Wingdings</vt:lpstr>
      <vt:lpstr>Office 主题​​</vt:lpstr>
      <vt:lpstr>PowerPoint 演示文稿</vt:lpstr>
      <vt:lpstr>CONTENT</vt:lpstr>
      <vt:lpstr>PowerPoint 演示文稿</vt:lpstr>
      <vt:lpstr>PowerPoint 演示文稿</vt:lpstr>
      <vt:lpstr>CONTENT</vt:lpstr>
      <vt:lpstr>PowerPoint 演示文稿</vt:lpstr>
      <vt:lpstr>PowerPoint 演示文稿</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XuJP</dc:creator>
  <cp:lastModifiedBy>ZQ</cp:lastModifiedBy>
  <cp:revision>590</cp:revision>
  <cp:lastPrinted>2023-10-29T11:15:12Z</cp:lastPrinted>
  <dcterms:created xsi:type="dcterms:W3CDTF">2023-10-25T07:14:49Z</dcterms:created>
  <dcterms:modified xsi:type="dcterms:W3CDTF">2026-04-14T11:28:42Z</dcterms:modified>
</cp:coreProperties>
</file>