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83" r:id="rId8"/>
    <p:sldId id="282" r:id="rId9"/>
    <p:sldId id="266" r:id="rId10"/>
    <p:sldId id="286" r:id="rId11"/>
    <p:sldId id="289" r:id="rId12"/>
    <p:sldId id="285" r:id="rId13"/>
    <p:sldId id="290" r:id="rId14"/>
    <p:sldId id="291" r:id="rId15"/>
    <p:sldId id="292" r:id="rId16"/>
    <p:sldId id="293" r:id="rId17"/>
    <p:sldId id="280" r:id="rId18"/>
    <p:sldId id="281" r:id="rId19"/>
    <p:sldId id="294" r:id="rId20"/>
    <p:sldId id="295" r:id="rId21"/>
    <p:sldId id="296" r:id="rId22"/>
    <p:sldId id="297" r:id="rId23"/>
    <p:sldId id="284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55" autoAdjust="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B94E9-EA18-1213-B735-7F6100185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93477-A2E2-C6EC-674C-F345A5850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53E7C-EF81-9194-6915-A2A20875F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C3C3-D43E-92EA-1CD8-E97163A60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35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6E749-D2F7-B440-0A20-692964EDE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844E4-85B4-7391-F5B5-6CB49BDD0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73A3D-B85B-C442-3D55-3B2C88934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4E24C-1AAD-EDA5-95AF-E5C52DD31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4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F109E-7534-BE87-BB0B-FAEEE2B0D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8F28D-2C58-51CE-22B1-AE74891AC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6A8BBA-EF57-2D3B-B309-B302046DD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30ECE-4C06-9A90-29F4-4E58519E4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7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C968-7186-70CD-CC1F-D9A32185B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72367-40C6-7AEA-CC4A-10747F0CD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3D290-C863-EB3F-7C0A-7DB8008CC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26B9-A842-CBDE-A77E-B96AF6F70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5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5E29D-D969-E49A-D4ED-2F0DE129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05574-297E-B540-80A6-8E872E245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C1787-FAAC-2821-BAE1-B8291EF05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492BD-EE4A-5B53-C524-AC72E1B8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82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F71F9-8CE3-DA09-B8E9-51DE97498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08FB4-A7D4-0AD1-9D9E-1F4C5C834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4EEFE-323B-B133-2322-AE2216A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39C5F-7A4E-04F7-B8B2-CE9F870A0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14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77B8E-557C-8DF2-15BD-40F890394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AEBB6-EF1B-119C-B8CE-7D50C4ED5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EE84A-14CF-0432-C4B8-547DA4A6F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E464-4732-3595-10D5-A48D5FFFF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77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7C9BC-F002-F00F-832F-462ED7B07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BC653-6069-6689-074E-038DC203A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88EFD-BFB1-08CF-68C3-4D4A8F168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C0C89-3EAA-602B-1E53-D644B910C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7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8CEA-5F1F-DCAC-881F-6AD811B6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82C1C-A54E-5AA3-4360-035CD5C86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3BDE2-E481-A0A1-9626-682F86888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30857-3B66-62AE-9C99-4F15F4D7C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7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197AC-E2F3-F78D-020B-31E93253A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7A373-7223-88A7-767F-F7E31EBB4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418FB-EE59-7348-EEA5-10F87C332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F88D0-74EE-6C2C-8E04-FB05855EB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9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6A9133B-13E9-74C8-6139-F3D7F5571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12307" r="6937" b="4644"/>
          <a:stretch>
            <a:fillRect/>
          </a:stretch>
        </p:blipFill>
        <p:spPr bwMode="auto">
          <a:xfrm>
            <a:off x="7636748" y="1868271"/>
            <a:ext cx="4218464" cy="25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28" y="4644807"/>
            <a:ext cx="11036848" cy="1600838"/>
          </a:xfrm>
        </p:spPr>
        <p:txBody>
          <a:bodyPr anchor="ctr"/>
          <a:lstStyle/>
          <a:p>
            <a:r>
              <a:rPr lang="en-US" dirty="0"/>
              <a:t>Future 8 MeV Upgrade for the </a:t>
            </a:r>
            <a:r>
              <a:rPr lang="en-US" dirty="0" err="1"/>
              <a:t>LvB</a:t>
            </a:r>
            <a:r>
              <a:rPr lang="en-US" dirty="0"/>
              <a:t> Compact Accelerator-driven Neutron Source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B88DC-3704-1EA6-1429-152608B7F7AB}"/>
              </a:ext>
            </a:extLst>
          </p:cNvPr>
          <p:cNvSpPr txBox="1"/>
          <p:nvPr/>
        </p:nvSpPr>
        <p:spPr>
          <a:xfrm>
            <a:off x="7540190" y="60805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Mina Akhyani, Ha Shuai, Ferenc Mezei</a:t>
            </a:r>
            <a:endParaRPr lang="en-DE" sz="18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88D6AF6-F45F-7330-CF9A-1FE7D22DD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2" b="28296"/>
          <a:stretch>
            <a:fillRect/>
          </a:stretch>
        </p:blipFill>
        <p:spPr bwMode="auto">
          <a:xfrm>
            <a:off x="9868101" y="196978"/>
            <a:ext cx="2235603" cy="6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61C37D46-0359-F1CB-3076-EE7062647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b="17913"/>
          <a:stretch>
            <a:fillRect/>
          </a:stretch>
        </p:blipFill>
        <p:spPr>
          <a:xfrm>
            <a:off x="10191483" y="1015878"/>
            <a:ext cx="1912221" cy="576868"/>
          </a:xfrm>
          <a:prstGeom prst="rect">
            <a:avLst/>
          </a:prstGeom>
        </p:spPr>
      </p:pic>
      <p:pic>
        <p:nvPicPr>
          <p:cNvPr id="7" name="Picture 4" descr="data:image/png;base64,iVBORw0KGgoAAAANSUhEUgAAAd4AAABpCAMAAACj+LKIAAAApVBMVEX///8Dh80AhcwAf8rO4PEAgcsAg8zz+v2WyOgAjdA7mdTA4fL5/P6j0Oskm9Xm9PrU5/V2td8cldNmteBGo9iey+nK5/WJvOKdxOVSoteUweTv+PwxktG72u8Sj9Do9ftRrN2x2e/c8PmCtd9hqdrI3fDT5fMAesg+oNeq0+xzu+Ov1Ozg7fdLndVlrNtrs9+c0OuIxedtu+Kqy+iBwubE5fRCqNpExZcaAAANc0lEQVR4nO2de3eiOheHIRQQRUW8TWvl4rFWx1Zr2+n3/2gvFyF7hwTDqJx11pvfH7NmSUIuT3YuOyHVNCUlJSUlJSUlJSUlJSUlJSUlJSUlJSUlJSUlJSUlJSUlJSUlJSUlJSUlJSUlJSUlpXZlQ7nicC4KaLeXwf+03Is15krV/t9q1e8A9YfCgG8dFBDk7+0BCMZ4EGnjvS04SSw2whieN2xaePHLKsoy49ZE8Ly3v2rQ4Y5W2Rs/yJKG2N+eb883U1nZv4YzFYWznwyTyvDpk+Hx1ShF6O/uE/gdSx9E8/3Lik0j9kUxdN8/fL2sGlXxuyj1isxlGn7hCANYvh91Xjxek6zXJqBVduRH7xpF9RvdSo1crV6X6FRkHQrCeQMUbkCfDEcW/d2hv7tPli4QIcQynejLw2nEfk0EYjqTzlLcu1T0KHpZ5eV6jveZ1IQhFtnOmySf6SGg77S4pmO/lyHI+73x6s87fjB7ilhdibeosckXKtBeiPccwQhGPemSSePVC7z1gZL8BsdlMwt+cEDtOry8L1rFS0b8/L9tcbAb4M1qbL0Hiez9GvvJI1j+VNaC5PGSDG9YZ71Ffv2TYAjlC+ElvlcNEXYBXs7zK8Xi7S55odwdLvqN8CY9Fhztdxfxpj3pcSZXsuZ4ZYI6oyZ8EV7dmlRtB+GVLFkDMXh1MufNX94md8KbdFmUrwzexIImcrVwB+vNNGowAGO8uvm7EmLYMt53zgjhLsnd8JKgHO53gUwFE30tNUY1HXuHMtabyOnIT+AfdNw36jEbomW8uv5UXX2FEUPqhniT8aAYcuTwJpU0lynZo5wxpjrjlYtAfO74xRWDN4nLEmwbL3msJvKis4Ea4yUWFVNkfXSOgfCCCITtO7oy9fBoQuGJP3pkEo71wiBsho/Swy+LN6ldZvht3Xr1yvpsMWbtsDFeEo2pogBVWGm+CK8Pwm+JAWPIme+yD3XqgvjODj3bZaMpsl7nCIKcfAPl13mRrd0Htm6TtoFDtI6XVIY2j22DzfFaK3tRKPlfLwKvJM53HqMP8JKJC8KHvTHMA3mUmN64SLMJTJB5mIVfPcMQUxhk4W1NUHrrSXb1+1KxHeJ8oBCr1vHqexzE/l0ZRBvjNVkev8GckqzzCkZ4IxzejeHDbmWKckkexssRixfXwacBSj+R9T9U8bIjS/uds3XEuQ8rxnsDvO4aVObZXVOHV9M+aIMgzlPTcl6JV3N/m+DpA+8FHHHwMsNv+3iJg6aG7slkQ9wALxxoC2Osx6tR951u/cM+XH18RtHnKRb12tfi1WzQ3RjM4Lv6GP/8jL/jSp/NxavD4RfilZoxNhMHr26hlbtdNd5b4HWBszXoZD9dwHuiFWwd8NrzQzeS+S2xTIOM+R3n1XjdiD42pyB5Nx68Zolb5uu2h1eVPLzJy080RNg+Xmy+narx/gXe6k7UGvS1Unhj0Duj6d/MN+kTy+nztk2vxwtmINac2ukiegXxXiPUjrl4dfJMpw7/Al7dnFMaLs/XcAu8BxArb859pxbvH4D3EeDt4HUpIXPOrub1eL8B3u8Sr+fgeadFoNfvhe/ZsWj2W8RLq8+nc4ddOWV0nCvwVpcS0Hql8Pa4eN1vxumhE5PD9054Z9U1ow4gCfAmq9/iBa3hJc64rD+z9Ku65TY+eaRuvlvgfW+K94PbOXecSu9CyLTSP9+2cz6di7OoJq4TnzYuIV6nc85ha1MrEpzKEpBB4QfuGWWOppRXc7wVNzxczwf5Uv8C3iOonkPRXJZcT7FTcQtfxju7MHMGLyinVj88fOa4bFwvdLVM/AkIU268toh3tym7GquYn2yp8Xq/GuG16/F2OAujWrygPeikWBi5B+7kxTqy3fPVeHtgDLDObHqGzpNRDr8Q72AGpznWOndct4g3XpQ7Q2Sbpz57LTP0pN0Sr/dOHxbr+Vq8Q2i8pVsj5m/zEJ11C1+LF541I8Em/3HCTTypvCLWiwl/jNHZjVHWAlct4tX2dGWZn8osC5DuA98O73AJD/eUTkmId4wihLMj9FKXTskRt36T9E5Me7oO76IHt0RJlI/8K3ZSV8gohg6wMCJbWzvBl+T7xq3ipUeqyCRtXDOan7l9DV4rnqXqLRPtv75GaOvvvOxFePXIozGW+5FPUHs4971D0aYumTB+lIZ4gwyvHYbDJBvL/dyHg6x1nrl9CBLXzWLbAGwIkomtuaiR+Eu3ZbzgQCRJEy89NZm9XIGXBNtJoq4fBA5hdlBJcb4X4Q0mmbpBIl/HEYr2wF+150GYPVmE93wa2w6Hw+FqlbWieH9CpxoPX19fv+aj0Wg92foEJ789zzsjEV7r85wqOIxDfhJjXcHjRtaj1ybe1JeyKc+ikslC+1M2vmyqegXe7KRyui3Pbs1DWAgvgWJilPuB4pPRZg1enfxK9TQfHY/HQ8Ivb3c4jXQbn3eWIO242Wknq3LiwOLVemhfMxl+28W7mJeTgWR6SI03SL86uQZvjaJipOpzVpG8ynsulz194eE7Y4OK6caIhYWOgnDbkDD185wokTDxcm6F8GaNYgpcvMTpuy3iTefzy3JUJFGv/L+V2ctd8JJB6aGQw0v0TrmurMGb+d286VNn/k+i0aNc05FInZ6EbYY3ynJtHyFffzZrFy+FRZxtmXDefzbEO5fBaw3o2W0pvEnfSD1gNXgzCKefgJjpV0SWrHFeSj3o0BX1QIh3IsSrvcFY1jqmh4TawKvtyxyBuUh+fv72eIkxBmOkDF7LfwBLnvjC1Gr45m2W09/RdlD/fYukCNnGIHXx1Co6h+DgTX6DQbdOq9arrQ4cKvlZxpvjtQYv0BctgdeMkDtq9i7Cuy0XRq69CIchXmibZmrRVoMhN4sWdBbQmf0tXBgVG7o8vO5O5Ii+88Io96XtKpku5jK3xkt+8EbDZbzWN94rcNeCNKzfzB4GXvfG/d1uOh5HA9/X077blOq92VOsPVGU12I6wcOrLb75vsz7HsZJ172pZhVXG1nnYW+OV8eeYQm82JeFTnDggBedktkRSNu2F7b9Fsed8WCA82ZxgPvM95OCxEn59TMXr/Y24dbMnfGezxC4v5jEiw2dq/Aar2cZ0JcVobwgvFYR4dUEYAhz1GbGH3wLlzlVsw1B3Zl8jgfEZF5O1tgX9s1vwGaxkOcsjPLMcD/HaMd6OZ8dnTP2i+a1KV5rRX8GKwMD0UJ4qZ3uoCt6q2Hxnc7Gkt3wbbjfmzklw4+BKXCXncXt0YlePq+4NXK5e4sTsSW8TK9Ky3QFXnCUbgkWMwRc4iDcUoCTPaLjU+BayJtcVfcD/3Y7f/WpI2c384VOz+CkbtAuXGC90HsEXt5K58x+JU+6xYTiNngX6Hc4mol2jNDvXbYA1S1BMqh+By2DF7yB7hitIuRHZD5/OVXMkJQOZ02MN3lrtV20ZL3aEO+Rlx+lXoMXmNMSeHeJDwqNTkoCvDA/RGf6x3TLlxlMeJ/wXXEY5xu2Lp/5PuKT/QYQ7WQK8fImDffGWx4ymEKXRlAmeg1esKQIR9AcwBfNIrz4wTN7kPnPO7Ivvcu7QOgy3iHfejU8PTdHTL+fPIRTP2cMExfjBe4jiveely8AvB7YRiWHMuyN8Gp7SAscLBTixd3JgaUXjp7pflRw4NqADF6B9ab+C1rygFkcafGjk6ecyOl2UOb4C6NMi3nl49C28GpPdCfQ+VP+eg1eeHgC06LFFuJFT/RKBSelOHafHefZ774f+vyv966xXk07glOSlQ8oF531+/NzEHTf19/Msxq8yYyxgveeN+PQsRc5+yIa9lZ40Ye8xOlzf0Z4h2vY/b5zPiSa7U6dXRwLK+gy3rB6WoOWBW5ddKp9vxf3Ox/xrPKgDq/WYyb998YLztePik1QC/x4BV4DlQ2b77YYzcTWix/Bb3RkhfAGvBDwZpx8fxsoBmXsyt+tVYtX2+FJ/53xPoNsLydBrjUIezO8mJb+zfuVOUq3hvXQbT5IyeCFIRi8GvAjwi+MLqgerz1H06sW8dqzXaY9TJGPN5TCi1PFnW2xUyLunNGx6HRLvfHlmugwTnPrRV+bBNJ3p9TjTYZfNOdvDy9Xt8PLfDpyplWHN4T3GAkuV6sTsl6fF2JRa70auF+E4xQT6AJevKH5b+Od3g7vCp5gLTYc6/CyDaLp7awyeEGO2L0hdMEIcWSv5r2EV9vDNnUfvNmWdrpivIw3W+Al5bSa4jXZd3XQpkn+yRDCy17gNuyiBrFnX3hBDa23iteF5juRvProwSlqjFhcvG7qEjuHsXgrgivV8y3dCfxU2z8Xwu78Uj/013DEv8/ZnoMbkV/Zd4XouuV8cRQH4ArlDzZGJ4DvWzesCm9L76M2+HgDcJUVZ23twfusp3I303mDssaCMdfiwyOt1INsny+vxeZhs/FyXcpy6JUC3YjcbeyVl3nouvPMGkJ4H3qlqPiu9k3D3jmMwV3y/FuNpyDEvlrTLry3vrrE5cqmNeYJDP4NhLjDbfv/L4J/C4JfjZf+qITkH51QUlJSUlJSUlJSUlJSUlJSUlJSUlJSUlJSUlJSUlJSUlJSUlJSUlJSUlJSUlJSUlL67+h/ZyMmIiHXvuAAAAAASUVORK5CYII=">
            <a:extLst>
              <a:ext uri="{FF2B5EF4-FFF2-40B4-BE49-F238E27FC236}">
                <a16:creationId xmlns:a16="http://schemas.microsoft.com/office/drawing/2014/main" id="{52EE6C80-C4D3-1D69-138B-EA2770EB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067" y="1035959"/>
            <a:ext cx="2107905" cy="4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611B-5527-372C-892E-7D34A3B67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D2A8-53CD-A1C1-C11A-3D727FA2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128785"/>
            <a:ext cx="5884027" cy="1204912"/>
          </a:xfrm>
        </p:spPr>
        <p:txBody>
          <a:bodyPr>
            <a:normAutofit fontScale="90000"/>
          </a:bodyPr>
          <a:lstStyle/>
          <a:p>
            <a:r>
              <a:rPr lang="en-US" dirty="0"/>
              <a:t>Upgrade plan:</a:t>
            </a:r>
            <a:br>
              <a:rPr lang="en-US" dirty="0"/>
            </a:br>
            <a:r>
              <a:rPr lang="en-US" dirty="0"/>
              <a:t>which parts of TMR must/could be modified?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58D764AC-C56B-443A-6950-1940FCC3A3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94" r="15194"/>
          <a:stretch/>
        </p:blipFill>
        <p:spPr>
          <a:xfrm>
            <a:off x="0" y="-18288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7C18B-C6EE-9939-6D94-90693135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F330C-5E54-6D84-1D60-CEA7F4A61E6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76874" y="2767393"/>
            <a:ext cx="5907176" cy="358895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Target (MUST)</a:t>
            </a:r>
          </a:p>
          <a:p>
            <a:endParaRPr lang="en-US" b="1" dirty="0"/>
          </a:p>
          <a:p>
            <a:r>
              <a:rPr lang="en-US" b="1" dirty="0"/>
              <a:t>Moderator (COULD)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dimensions 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Reflector (COULD)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dimensions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02F231-8699-2EC2-DF28-FE8F8B0B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5BC807D-2C47-860A-3552-17D939E8B4DB}"/>
              </a:ext>
            </a:extLst>
          </p:cNvPr>
          <p:cNvSpPr/>
          <p:nvPr/>
        </p:nvSpPr>
        <p:spPr>
          <a:xfrm>
            <a:off x="5108028" y="3182929"/>
            <a:ext cx="3289738" cy="286247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8011D2-06EF-8E06-2284-C8C5DA90DF07}"/>
              </a:ext>
            </a:extLst>
          </p:cNvPr>
          <p:cNvCxnSpPr>
            <a:cxnSpLocks/>
          </p:cNvCxnSpPr>
          <p:nvPr/>
        </p:nvCxnSpPr>
        <p:spPr>
          <a:xfrm>
            <a:off x="483477" y="6201103"/>
            <a:ext cx="2883039" cy="15524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39BBF1-0F59-E3A4-CB65-27A03A0E2076}"/>
              </a:ext>
            </a:extLst>
          </p:cNvPr>
          <p:cNvSpPr txBox="1"/>
          <p:nvPr/>
        </p:nvSpPr>
        <p:spPr>
          <a:xfrm rot="229851">
            <a:off x="1071590" y="6286352"/>
            <a:ext cx="25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Reflector Length</a:t>
            </a:r>
            <a:endParaRPr lang="en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75F8DD-F849-2B1F-2E45-7653C452E4A1}"/>
              </a:ext>
            </a:extLst>
          </p:cNvPr>
          <p:cNvCxnSpPr>
            <a:cxnSpLocks/>
          </p:cNvCxnSpPr>
          <p:nvPr/>
        </p:nvCxnSpPr>
        <p:spPr>
          <a:xfrm>
            <a:off x="1314570" y="3923923"/>
            <a:ext cx="1155361" cy="1273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1A8A18-2241-DD89-8C7E-8E2D56525CC6}"/>
              </a:ext>
            </a:extLst>
          </p:cNvPr>
          <p:cNvSpPr txBox="1"/>
          <p:nvPr/>
        </p:nvSpPr>
        <p:spPr>
          <a:xfrm rot="330825">
            <a:off x="1013101" y="4046262"/>
            <a:ext cx="25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Moderator Length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513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ED9F-6993-EB9B-8A1C-9AAD8AE8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F261B95-1F6F-6A09-6EF4-96FDF81F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57" y="67360"/>
            <a:ext cx="10515600" cy="1325563"/>
          </a:xfrm>
        </p:spPr>
        <p:txBody>
          <a:bodyPr anchor="b"/>
          <a:lstStyle/>
          <a:p>
            <a:pPr algn="l"/>
            <a:r>
              <a:rPr lang="en-US" dirty="0"/>
              <a:t>Reflector optimization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C03A11-EE7E-CB22-5ADD-A9848977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EEF5FC-3524-4CA4-1327-0468A8638CCC}"/>
              </a:ext>
            </a:extLst>
          </p:cNvPr>
          <p:cNvSpPr txBox="1">
            <a:spLocks/>
          </p:cNvSpPr>
          <p:nvPr/>
        </p:nvSpPr>
        <p:spPr>
          <a:xfrm>
            <a:off x="791557" y="2271610"/>
            <a:ext cx="4646661" cy="308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Highest brightness:   2*2*2 m3 lead</a:t>
            </a:r>
          </a:p>
          <a:p>
            <a:pPr algn="l"/>
            <a:r>
              <a:rPr lang="en-US" dirty="0"/>
              <a:t>BUT: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Weight: 100t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Too heavy for CANS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Optimal economical choice: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   1,2*1,2*1,2 m3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1BE4-4487-CF26-C2A3-11793D27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19" y="1685819"/>
            <a:ext cx="6216970" cy="40959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DF9C88-915A-82F3-E346-89DE54B5BCA8}"/>
              </a:ext>
            </a:extLst>
          </p:cNvPr>
          <p:cNvCxnSpPr>
            <a:cxnSpLocks/>
          </p:cNvCxnSpPr>
          <p:nvPr/>
        </p:nvCxnSpPr>
        <p:spPr>
          <a:xfrm flipV="1">
            <a:off x="8363645" y="1871141"/>
            <a:ext cx="0" cy="348943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112344-8284-364D-5A1E-212C80467A54}"/>
              </a:ext>
            </a:extLst>
          </p:cNvPr>
          <p:cNvCxnSpPr>
            <a:cxnSpLocks/>
          </p:cNvCxnSpPr>
          <p:nvPr/>
        </p:nvCxnSpPr>
        <p:spPr>
          <a:xfrm flipV="1">
            <a:off x="7275824" y="1871141"/>
            <a:ext cx="0" cy="3489435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88F755-EA6C-4F36-C8F8-9F18C6F39E60}"/>
              </a:ext>
            </a:extLst>
          </p:cNvPr>
          <p:cNvSpPr txBox="1"/>
          <p:nvPr/>
        </p:nvSpPr>
        <p:spPr>
          <a:xfrm>
            <a:off x="8084249" y="1398403"/>
            <a:ext cx="924910" cy="38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E7D80-F9D9-0389-A268-9A4F709DB753}"/>
              </a:ext>
            </a:extLst>
          </p:cNvPr>
          <p:cNvSpPr txBox="1"/>
          <p:nvPr/>
        </p:nvSpPr>
        <p:spPr>
          <a:xfrm>
            <a:off x="6954387" y="1398403"/>
            <a:ext cx="924910" cy="38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0498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C5896-05E3-ACE7-C3CA-0A27FB77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2CA9739-3320-FCB8-0FBA-C9CE35AE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57" y="67360"/>
            <a:ext cx="10515600" cy="1325563"/>
          </a:xfrm>
        </p:spPr>
        <p:txBody>
          <a:bodyPr anchor="b"/>
          <a:lstStyle/>
          <a:p>
            <a:pPr algn="l"/>
            <a:r>
              <a:rPr lang="en-US" dirty="0"/>
              <a:t>Moderator optimization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DFBF27-26C3-A18C-9A4C-00959D9D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8DE48A8-F5B3-0C5B-5FEE-E7F554FF65C8}"/>
              </a:ext>
            </a:extLst>
          </p:cNvPr>
          <p:cNvSpPr txBox="1">
            <a:spLocks/>
          </p:cNvSpPr>
          <p:nvPr/>
        </p:nvSpPr>
        <p:spPr>
          <a:xfrm>
            <a:off x="955370" y="2387224"/>
            <a:ext cx="4121128" cy="308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Due to cryogenic costs, smaller moderator would be a better choice.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3X more cryostat power is required compared to the current TMR.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Optimal moderator length choice:</a:t>
            </a:r>
          </a:p>
          <a:p>
            <a:pPr algn="l"/>
            <a:r>
              <a:rPr lang="en-US" dirty="0"/>
              <a:t>	15-16 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8B2812-E306-8919-F827-4E90081D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854" y="1727902"/>
            <a:ext cx="6354104" cy="43464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D80F27-3D1E-A0A8-2352-70CF698DD915}"/>
              </a:ext>
            </a:extLst>
          </p:cNvPr>
          <p:cNvCxnSpPr>
            <a:cxnSpLocks/>
          </p:cNvCxnSpPr>
          <p:nvPr/>
        </p:nvCxnSpPr>
        <p:spPr>
          <a:xfrm flipV="1">
            <a:off x="9099369" y="1986755"/>
            <a:ext cx="0" cy="348943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9B0826-EC16-0DD2-F2A0-9EBBC42FB8B8}"/>
              </a:ext>
            </a:extLst>
          </p:cNvPr>
          <p:cNvCxnSpPr>
            <a:cxnSpLocks/>
          </p:cNvCxnSpPr>
          <p:nvPr/>
        </p:nvCxnSpPr>
        <p:spPr>
          <a:xfrm flipV="1">
            <a:off x="7364290" y="2145490"/>
            <a:ext cx="0" cy="3489435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C4CF7E1-E655-3735-C771-CF2918346178}"/>
              </a:ext>
            </a:extLst>
          </p:cNvPr>
          <p:cNvSpPr/>
          <p:nvPr/>
        </p:nvSpPr>
        <p:spPr>
          <a:xfrm flipH="1">
            <a:off x="7364288" y="2606566"/>
            <a:ext cx="1735073" cy="557048"/>
          </a:xfrm>
          <a:prstGeom prst="triangle">
            <a:avLst>
              <a:gd name="adj" fmla="val 0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D5A6E2-DFD8-06CB-88A5-541F0448DACD}"/>
              </a:ext>
            </a:extLst>
          </p:cNvPr>
          <p:cNvSpPr/>
          <p:nvPr/>
        </p:nvSpPr>
        <p:spPr>
          <a:xfrm>
            <a:off x="7364288" y="2167111"/>
            <a:ext cx="1735056" cy="208227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9112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DF83-3E28-D818-3CD5-C78DD78CD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A23A1A27-2123-7373-E73C-4C0B428C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 anchor="b"/>
          <a:lstStyle/>
          <a:p>
            <a:r>
              <a:rPr lang="en-US" dirty="0"/>
              <a:t>TMR performance</a:t>
            </a:r>
          </a:p>
        </p:txBody>
      </p:sp>
      <p:graphicFrame>
        <p:nvGraphicFramePr>
          <p:cNvPr id="13" name="Table Placeholder 2">
            <a:extLst>
              <a:ext uri="{FF2B5EF4-FFF2-40B4-BE49-F238E27FC236}">
                <a16:creationId xmlns:a16="http://schemas.microsoft.com/office/drawing/2014/main" id="{F55A207F-125F-5B94-3E47-20CBA4721AF6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231675927"/>
              </p:ext>
            </p:extLst>
          </p:nvPr>
        </p:nvGraphicFramePr>
        <p:xfrm>
          <a:off x="974834" y="1924268"/>
          <a:ext cx="10515605" cy="250992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69579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744718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3670597911"/>
                    </a:ext>
                  </a:extLst>
                </a:gridCol>
                <a:gridCol w="1962283">
                  <a:extLst>
                    <a:ext uri="{9D8B030D-6E8A-4147-A177-3AD203B41FA5}">
                      <a16:colId xmlns:a16="http://schemas.microsoft.com/office/drawing/2014/main" val="2430761236"/>
                    </a:ext>
                  </a:extLst>
                </a:gridCol>
                <a:gridCol w="1372129">
                  <a:extLst>
                    <a:ext uri="{9D8B030D-6E8A-4147-A177-3AD203B41FA5}">
                      <a16:colId xmlns:a16="http://schemas.microsoft.com/office/drawing/2014/main" val="566872088"/>
                    </a:ext>
                  </a:extLst>
                </a:gridCol>
              </a:tblGrid>
              <a:tr h="733347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 energy</a:t>
                      </a:r>
                    </a:p>
                    <a:p>
                      <a:r>
                        <a:rPr lang="en-US" dirty="0"/>
                        <a:t>[MeV]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 layer thickness</a:t>
                      </a:r>
                    </a:p>
                    <a:p>
                      <a:r>
                        <a:rPr lang="en-US" dirty="0"/>
                        <a:t>[µm]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Moderator length</a:t>
                      </a:r>
                    </a:p>
                    <a:p>
                      <a:r>
                        <a:rPr lang="en-US" dirty="0"/>
                        <a:t>[cm]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Reflector length</a:t>
                      </a:r>
                    </a:p>
                    <a:p>
                      <a:r>
                        <a:rPr lang="en-US" dirty="0"/>
                        <a:t>[cm]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Brightness*1e-8</a:t>
                      </a:r>
                    </a:p>
                    <a:p>
                      <a:r>
                        <a:rPr lang="en-US" dirty="0"/>
                        <a:t>[1/cm2/</a:t>
                      </a:r>
                      <a:r>
                        <a:rPr lang="en-US" dirty="0" err="1"/>
                        <a:t>sr</a:t>
                      </a:r>
                      <a:r>
                        <a:rPr lang="en-US" dirty="0"/>
                        <a:t>/source]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error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r>
                        <a:rPr lang="en-US" dirty="0"/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Be-Li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Be-Li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67473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C0B8E-6EED-A635-7699-74AD4399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62732B8-FF0C-C64C-F95D-E578E0EDFCBD}"/>
              </a:ext>
            </a:extLst>
          </p:cNvPr>
          <p:cNvSpPr txBox="1">
            <a:spLocks/>
          </p:cNvSpPr>
          <p:nvPr/>
        </p:nvSpPr>
        <p:spPr>
          <a:xfrm>
            <a:off x="1479332" y="4933732"/>
            <a:ext cx="6946948" cy="793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Proton energy: 2.5 </a:t>
            </a:r>
            <a:r>
              <a:rPr lang="en-US" dirty="0">
                <a:sym typeface="Wingdings" panose="05000000000000000000" pitchFamily="2" charset="2"/>
              </a:rPr>
              <a:t> 8 MeV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Li target </a:t>
            </a:r>
            <a:r>
              <a:rPr lang="en-US" dirty="0">
                <a:sym typeface="Wingdings" panose="05000000000000000000" pitchFamily="2" charset="2"/>
              </a:rPr>
              <a:t> Be-Li target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Reflector size increased by 8X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1EE645B-8E17-2B0D-E3AD-712D26904F82}"/>
              </a:ext>
            </a:extLst>
          </p:cNvPr>
          <p:cNvSpPr/>
          <p:nvPr/>
        </p:nvSpPr>
        <p:spPr>
          <a:xfrm>
            <a:off x="6232636" y="5329729"/>
            <a:ext cx="504497" cy="33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097EEF-FB8C-FA6A-0C98-F6D12370115E}"/>
              </a:ext>
            </a:extLst>
          </p:cNvPr>
          <p:cNvSpPr txBox="1">
            <a:spLocks/>
          </p:cNvSpPr>
          <p:nvPr/>
        </p:nvSpPr>
        <p:spPr>
          <a:xfrm>
            <a:off x="7430814" y="5320203"/>
            <a:ext cx="4471386" cy="793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13X</a:t>
            </a:r>
            <a:r>
              <a:rPr lang="en-US" dirty="0"/>
              <a:t> better brightness </a:t>
            </a:r>
          </a:p>
        </p:txBody>
      </p:sp>
    </p:spTree>
    <p:extLst>
      <p:ext uri="{BB962C8B-B14F-4D97-AF65-F5344CB8AC3E}">
        <p14:creationId xmlns:p14="http://schemas.microsoft.com/office/powerpoint/2010/main" val="411775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Is brightness calculation accurate?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870956"/>
          </a:xfrm>
        </p:spPr>
        <p:txBody>
          <a:bodyPr/>
          <a:lstStyle/>
          <a:p>
            <a:r>
              <a:rPr lang="en-US" dirty="0"/>
              <a:t>Is brightness calculation accurate?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830303"/>
            <a:ext cx="3924300" cy="464499"/>
          </a:xfrm>
        </p:spPr>
        <p:txBody>
          <a:bodyPr/>
          <a:lstStyle/>
          <a:p>
            <a:r>
              <a:rPr lang="en-US" dirty="0"/>
              <a:t>Current Method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2284644"/>
            <a:ext cx="3943627" cy="323426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Integrates over the entire moderator exit surface</a:t>
            </a:r>
          </a:p>
          <a:p>
            <a:pPr lvl="1"/>
            <a:r>
              <a:rPr lang="en-US" dirty="0"/>
              <a:t>Uses same phase-space volume for both instruments</a:t>
            </a:r>
          </a:p>
          <a:p>
            <a:pPr lvl="1"/>
            <a:r>
              <a:rPr lang="en-US" dirty="0"/>
              <a:t>Assumes normal direction for brightness calculation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830303"/>
            <a:ext cx="3943627" cy="464499"/>
          </a:xfrm>
        </p:spPr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2284643"/>
            <a:ext cx="3943627" cy="323426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Guides accept only part of the moderator exit surface</a:t>
            </a:r>
          </a:p>
          <a:p>
            <a:pPr lvl="1"/>
            <a:r>
              <a:rPr lang="en-US" dirty="0"/>
              <a:t>Each instrument has its own requirements</a:t>
            </a:r>
          </a:p>
          <a:p>
            <a:pPr lvl="1"/>
            <a:r>
              <a:rPr lang="en-US" dirty="0"/>
              <a:t>Both instruments cannot simultaneously access the normal direction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D1ABC-85A5-7EFC-5345-89536146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65" t="7269" r="8080"/>
          <a:stretch>
            <a:fillRect/>
          </a:stretch>
        </p:blipFill>
        <p:spPr>
          <a:xfrm>
            <a:off x="3572765" y="4650792"/>
            <a:ext cx="2193376" cy="1872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45655-225C-7952-30AA-1D6660A140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281"/>
          <a:stretch>
            <a:fillRect/>
          </a:stretch>
        </p:blipFill>
        <p:spPr>
          <a:xfrm>
            <a:off x="7916718" y="4563199"/>
            <a:ext cx="2229063" cy="204750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11104E-3FD6-F560-04BC-F3071DFF6D91}"/>
              </a:ext>
            </a:extLst>
          </p:cNvPr>
          <p:cNvSpPr/>
          <p:nvPr/>
        </p:nvSpPr>
        <p:spPr>
          <a:xfrm>
            <a:off x="9011407" y="6356349"/>
            <a:ext cx="203313" cy="45719"/>
          </a:xfrm>
          <a:custGeom>
            <a:avLst/>
            <a:gdLst>
              <a:gd name="csX0" fmla="*/ 0 w 304800"/>
              <a:gd name="csY0" fmla="*/ 0 h 58366"/>
              <a:gd name="csX1" fmla="*/ 45396 w 304800"/>
              <a:gd name="csY1" fmla="*/ 25940 h 58366"/>
              <a:gd name="csX2" fmla="*/ 181583 w 304800"/>
              <a:gd name="csY2" fmla="*/ 58366 h 58366"/>
              <a:gd name="csX3" fmla="*/ 278860 w 304800"/>
              <a:gd name="csY3" fmla="*/ 51881 h 58366"/>
              <a:gd name="csX4" fmla="*/ 291830 w 304800"/>
              <a:gd name="csY4" fmla="*/ 38910 h 58366"/>
              <a:gd name="csX5" fmla="*/ 304800 w 304800"/>
              <a:gd name="csY5" fmla="*/ 32425 h 58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04800" h="58366">
                <a:moveTo>
                  <a:pt x="0" y="0"/>
                </a:moveTo>
                <a:cubicBezTo>
                  <a:pt x="15132" y="8647"/>
                  <a:pt x="28935" y="20214"/>
                  <a:pt x="45396" y="25940"/>
                </a:cubicBezTo>
                <a:cubicBezTo>
                  <a:pt x="84113" y="39407"/>
                  <a:pt x="137614" y="49572"/>
                  <a:pt x="181583" y="58366"/>
                </a:cubicBezTo>
                <a:cubicBezTo>
                  <a:pt x="214009" y="56204"/>
                  <a:pt x="246857" y="57529"/>
                  <a:pt x="278860" y="51881"/>
                </a:cubicBezTo>
                <a:cubicBezTo>
                  <a:pt x="284881" y="50818"/>
                  <a:pt x="286939" y="42579"/>
                  <a:pt x="291830" y="38910"/>
                </a:cubicBezTo>
                <a:cubicBezTo>
                  <a:pt x="295697" y="36010"/>
                  <a:pt x="300477" y="34587"/>
                  <a:pt x="304800" y="32425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7C095D-6A6D-8BEF-9884-37567FCB3C1A}"/>
              </a:ext>
            </a:extLst>
          </p:cNvPr>
          <p:cNvSpPr txBox="1"/>
          <p:nvPr/>
        </p:nvSpPr>
        <p:spPr>
          <a:xfrm>
            <a:off x="9338168" y="6305065"/>
            <a:ext cx="921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9 degrees</a:t>
            </a:r>
            <a:endParaRPr lang="en-DE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07D55-6C19-D6A5-2D4F-D7EFF6CD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085287-7747-488A-571C-AA224B1C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06" y="0"/>
            <a:ext cx="344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596159-E8E9-BE82-CA8D-C5668DE9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5325717" cy="870956"/>
          </a:xfrm>
        </p:spPr>
        <p:txBody>
          <a:bodyPr/>
          <a:lstStyle/>
          <a:p>
            <a:r>
              <a:rPr lang="en-US" dirty="0"/>
              <a:t>Improving the Brightness Calculation: </a:t>
            </a:r>
            <a:r>
              <a:rPr lang="en-US" i="1" dirty="0" err="1"/>
              <a:t>Brightify</a:t>
            </a:r>
            <a:r>
              <a:rPr lang="en-US" i="1" dirty="0"/>
              <a:t>*</a:t>
            </a:r>
            <a:endParaRPr lang="en-US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5686219-1B64-7579-8B1C-8CCCDCBAE50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24186" y="2041673"/>
            <a:ext cx="3943627" cy="323426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Enables flexible selection of phase space volume</a:t>
            </a:r>
          </a:p>
          <a:p>
            <a:pPr lvl="1"/>
            <a:r>
              <a:rPr lang="en-US" dirty="0"/>
              <a:t>Allows brightness evaluation for arbitrary emission directions, not limited to the surface normal</a:t>
            </a:r>
          </a:p>
          <a:p>
            <a:pPr lvl="1"/>
            <a:r>
              <a:rPr lang="en-US" dirty="0"/>
              <a:t>Introduces an additional dimension –direction- into the brightness map.</a:t>
            </a:r>
          </a:p>
          <a:p>
            <a:endParaRPr lang="en-US" dirty="0"/>
          </a:p>
          <a:p>
            <a:r>
              <a:rPr lang="en-US" b="1" dirty="0"/>
              <a:t>Impact:</a:t>
            </a:r>
          </a:p>
          <a:p>
            <a:r>
              <a:rPr lang="en-US" dirty="0"/>
              <a:t>Supports optimized guide design and placement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3E0AE7-A951-7E80-8056-A01227F4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D57AD3-3080-D107-0114-CDF781546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590" y="2259157"/>
            <a:ext cx="1972649" cy="20111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D1A628-6DA4-29C8-D304-20388D9DB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441" y="4270343"/>
            <a:ext cx="2289771" cy="20111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56CAB3-D24A-95FA-2B60-6D03C13E45CF}"/>
              </a:ext>
            </a:extLst>
          </p:cNvPr>
          <p:cNvSpPr txBox="1"/>
          <p:nvPr/>
        </p:nvSpPr>
        <p:spPr>
          <a:xfrm>
            <a:off x="252249" y="64886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 https://doi.org/10.1016/j.nima.2025.171037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15142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0D77-33B0-3D78-84DE-81B57021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F93B-91CF-CC38-900F-70055D8B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637" y="513983"/>
            <a:ext cx="8420100" cy="870956"/>
          </a:xfrm>
        </p:spPr>
        <p:txBody>
          <a:bodyPr/>
          <a:lstStyle/>
          <a:p>
            <a:r>
              <a:rPr lang="en-US" i="1" dirty="0" err="1"/>
              <a:t>Brightify</a:t>
            </a:r>
            <a:r>
              <a:rPr lang="en-US" i="1" dirty="0"/>
              <a:t> </a:t>
            </a:r>
            <a:r>
              <a:rPr lang="en-US" dirty="0"/>
              <a:t>Implementation:</a:t>
            </a:r>
            <a:br>
              <a:rPr lang="en-US" dirty="0"/>
            </a:br>
            <a:r>
              <a:rPr lang="en-US" dirty="0"/>
              <a:t>step-by-step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9A2BE47F-369C-F708-1489-7E620DF201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49220" y="1681656"/>
            <a:ext cx="4316467" cy="430924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b="1" dirty="0"/>
              <a:t>1. Phase space definition</a:t>
            </a:r>
          </a:p>
          <a:p>
            <a:pPr lvl="2"/>
            <a:r>
              <a:rPr lang="en-US" dirty="0"/>
              <a:t>Calculate the phase space volume on the moderator surface analytically (using COFSI*)</a:t>
            </a:r>
          </a:p>
          <a:p>
            <a:pPr lvl="2"/>
            <a:r>
              <a:rPr lang="en-US" dirty="0"/>
              <a:t>This defines the resolution of the brightness map</a:t>
            </a:r>
          </a:p>
          <a:p>
            <a:pPr marL="0" lvl="1" indent="0">
              <a:buNone/>
            </a:pPr>
            <a:r>
              <a:rPr lang="en-US" b="1" dirty="0"/>
              <a:t>2. Directional optimization</a:t>
            </a:r>
          </a:p>
          <a:p>
            <a:pPr lvl="2"/>
            <a:r>
              <a:rPr lang="en-US" dirty="0"/>
              <a:t>Use </a:t>
            </a:r>
            <a:r>
              <a:rPr lang="en-US" i="1" dirty="0" err="1"/>
              <a:t>brightify</a:t>
            </a:r>
            <a:r>
              <a:rPr lang="en-US" dirty="0"/>
              <a:t> to identify optimal emission direction for cold brightness (highly directional)</a:t>
            </a:r>
          </a:p>
          <a:p>
            <a:pPr marL="0" lvl="1" indent="0">
              <a:buNone/>
            </a:pPr>
            <a:r>
              <a:rPr lang="en-US" b="1" dirty="0"/>
              <a:t>3. Consistent direction application</a:t>
            </a:r>
          </a:p>
          <a:p>
            <a:pPr marL="569214" lvl="2"/>
            <a:r>
              <a:rPr lang="en-US" dirty="0"/>
              <a:t>Apply the same optimized direction to: Thermal and bi-spectral brightness maps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4ECE97-24DF-C47F-6DF0-E3EAE59C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27EA066-ED08-B338-D1D5-8EFB0957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39917"/>
            <a:ext cx="4802048" cy="18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540D06-17FE-D9B9-A84C-9581095EF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547" y="3928382"/>
            <a:ext cx="4461251" cy="1834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13A0D-AD80-46A0-1CCF-4EA200507368}"/>
              </a:ext>
            </a:extLst>
          </p:cNvPr>
          <p:cNvSpPr txBox="1"/>
          <p:nvPr/>
        </p:nvSpPr>
        <p:spPr>
          <a:xfrm>
            <a:off x="157655" y="6432331"/>
            <a:ext cx="601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*https://doi.org/10.1016/j.nima.2023.168643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31128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4472D-25B2-8F18-5255-F9625876D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B1BB-7A60-EB68-8F58-9254063F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962" y="-108124"/>
            <a:ext cx="8420100" cy="870956"/>
          </a:xfrm>
        </p:spPr>
        <p:txBody>
          <a:bodyPr/>
          <a:lstStyle/>
          <a:p>
            <a:r>
              <a:rPr lang="en-US" i="1" dirty="0"/>
              <a:t>Instrument-specific brightness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F9D8DC-AAD2-C54A-2624-9A999B69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Table Placeholder 2">
            <a:extLst>
              <a:ext uri="{FF2B5EF4-FFF2-40B4-BE49-F238E27FC236}">
                <a16:creationId xmlns:a16="http://schemas.microsoft.com/office/drawing/2014/main" id="{0F505F9A-ED76-B61D-186A-3E90704A3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62295"/>
              </p:ext>
            </p:extLst>
          </p:nvPr>
        </p:nvGraphicFramePr>
        <p:xfrm>
          <a:off x="2005310" y="1046142"/>
          <a:ext cx="9913421" cy="2468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7874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60397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206418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207173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  <a:gridCol w="2017986">
                  <a:extLst>
                    <a:ext uri="{9D8B030D-6E8A-4147-A177-3AD203B41FA5}">
                      <a16:colId xmlns:a16="http://schemas.microsoft.com/office/drawing/2014/main" val="3670597911"/>
                    </a:ext>
                  </a:extLst>
                </a:gridCol>
              </a:tblGrid>
              <a:tr h="733347">
                <a:tc>
                  <a:txBody>
                    <a:bodyPr/>
                    <a:lstStyle/>
                    <a:p>
                      <a:r>
                        <a:rPr lang="en-US" dirty="0"/>
                        <a:t>Instrument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Phase-space volume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(1) Cold Brightness</a:t>
                      </a:r>
                    </a:p>
                    <a:p>
                      <a:r>
                        <a:rPr lang="en-US" dirty="0"/>
                        <a:t>2-20 </a:t>
                      </a:r>
                      <a:r>
                        <a:rPr lang="en-US" dirty="0" err="1"/>
                        <a:t>meV</a:t>
                      </a:r>
                      <a:endParaRPr lang="en-US" dirty="0"/>
                    </a:p>
                    <a:p>
                      <a:r>
                        <a:rPr lang="en-US" dirty="0"/>
                        <a:t>[n/cm2/source/</a:t>
                      </a:r>
                      <a:r>
                        <a:rPr lang="en-US" dirty="0" err="1"/>
                        <a:t>sr</a:t>
                      </a:r>
                      <a:r>
                        <a:rPr lang="en-US" dirty="0"/>
                        <a:t>]</a:t>
                      </a:r>
                    </a:p>
                    <a:p>
                      <a:r>
                        <a:rPr lang="en-US" dirty="0"/>
                        <a:t>*1e-8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(2) Thermal </a:t>
                      </a:r>
                    </a:p>
                    <a:p>
                      <a:r>
                        <a:rPr lang="en-US" dirty="0"/>
                        <a:t>20-80 </a:t>
                      </a:r>
                      <a:r>
                        <a:rPr lang="en-US" dirty="0" err="1"/>
                        <a:t>meV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[n/cm2/source/</a:t>
                      </a:r>
                      <a:r>
                        <a:rPr lang="en-US" dirty="0" err="1"/>
                        <a:t>sr</a:t>
                      </a:r>
                      <a:r>
                        <a:rPr lang="en-US" dirty="0"/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*1e-8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(3) </a:t>
                      </a:r>
                      <a:r>
                        <a:rPr lang="en-US" dirty="0" err="1"/>
                        <a:t>Bispectral</a:t>
                      </a:r>
                      <a:endParaRPr lang="en-US" dirty="0"/>
                    </a:p>
                    <a:p>
                      <a:r>
                        <a:rPr lang="en-US" dirty="0"/>
                        <a:t>2-80 </a:t>
                      </a:r>
                      <a:r>
                        <a:rPr lang="en-US" dirty="0" err="1"/>
                        <a:t>meV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[n/cm2/source/</a:t>
                      </a:r>
                      <a:r>
                        <a:rPr lang="en-US" dirty="0" err="1"/>
                        <a:t>sr</a:t>
                      </a:r>
                      <a:r>
                        <a:rPr lang="en-US" dirty="0"/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*1e-8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r>
                        <a:rPr lang="en-US" dirty="0"/>
                        <a:t>Reflectometer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5.4*6.1 cm2</a:t>
                      </a:r>
                    </a:p>
                    <a:p>
                      <a:r>
                        <a:rPr lang="en-US" dirty="0"/>
                        <a:t>2 degrees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r>
                        <a:rPr lang="en-US" dirty="0"/>
                        <a:t>Diffractometer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4.4*6.3 cm2</a:t>
                      </a:r>
                    </a:p>
                    <a:p>
                      <a:r>
                        <a:rPr lang="en-US" dirty="0"/>
                        <a:t>2 degrees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9B71931-C765-127A-832B-5F5628606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66" y="3611012"/>
            <a:ext cx="3180982" cy="316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D682D-C84C-A422-870B-86069A43F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343" y="3527603"/>
            <a:ext cx="3391344" cy="3240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3E739-31C9-7CA5-09D6-12F256C38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520" y="3527603"/>
            <a:ext cx="3313691" cy="3253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55D28F-1876-8ED2-88A4-FC6DDAD4B842}"/>
              </a:ext>
            </a:extLst>
          </p:cNvPr>
          <p:cNvSpPr txBox="1"/>
          <p:nvPr/>
        </p:nvSpPr>
        <p:spPr>
          <a:xfrm>
            <a:off x="233805" y="3798332"/>
            <a:ext cx="3537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6193C-9945-C54D-0EF3-AB0C75524F0A}"/>
              </a:ext>
            </a:extLst>
          </p:cNvPr>
          <p:cNvSpPr txBox="1"/>
          <p:nvPr/>
        </p:nvSpPr>
        <p:spPr>
          <a:xfrm>
            <a:off x="4049610" y="3798332"/>
            <a:ext cx="3537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4298A-13F1-2947-2B80-74991AA111BB}"/>
              </a:ext>
            </a:extLst>
          </p:cNvPr>
          <p:cNvSpPr txBox="1"/>
          <p:nvPr/>
        </p:nvSpPr>
        <p:spPr>
          <a:xfrm>
            <a:off x="7921787" y="3798332"/>
            <a:ext cx="3537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1190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AD851-F14D-23AF-06C2-9C247F488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EFFE-D0FD-4D32-8BB8-5F025326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010" y="501477"/>
            <a:ext cx="8420100" cy="87095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the instrument is not in the normal direction to the moderator surface?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7F765F-199B-659E-69B1-B695DE38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E8B83-1886-0D51-804E-7B52340F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50" y="1511050"/>
            <a:ext cx="6039160" cy="48452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2F8115-82C7-FDA7-F76E-FCA9CFA22DBB}"/>
              </a:ext>
            </a:extLst>
          </p:cNvPr>
          <p:cNvSpPr/>
          <p:nvPr/>
        </p:nvSpPr>
        <p:spPr>
          <a:xfrm>
            <a:off x="2845349" y="5518563"/>
            <a:ext cx="691375" cy="122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B80AA1-4195-EB0E-8C8D-D9B6F6FFB152}"/>
              </a:ext>
            </a:extLst>
          </p:cNvPr>
          <p:cNvSpPr/>
          <p:nvPr/>
        </p:nvSpPr>
        <p:spPr>
          <a:xfrm>
            <a:off x="3023768" y="1808943"/>
            <a:ext cx="334536" cy="1750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2D776E-AF66-2521-D81E-C9A864282DFD}"/>
              </a:ext>
            </a:extLst>
          </p:cNvPr>
          <p:cNvSpPr/>
          <p:nvPr/>
        </p:nvSpPr>
        <p:spPr>
          <a:xfrm rot="544633">
            <a:off x="3672707" y="1882466"/>
            <a:ext cx="334536" cy="1750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1AA2D-091F-41E6-ABF1-C81CB6B0B015}"/>
              </a:ext>
            </a:extLst>
          </p:cNvPr>
          <p:cNvSpPr/>
          <p:nvPr/>
        </p:nvSpPr>
        <p:spPr>
          <a:xfrm rot="20932213">
            <a:off x="2345014" y="1881667"/>
            <a:ext cx="334536" cy="1750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113B2D-96EB-439F-129C-14F222D1A786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3191036" y="3559375"/>
            <a:ext cx="0" cy="1959188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49D3C1-8EDF-E25F-23B5-DE7A1C8FE7CA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268283" y="3621937"/>
            <a:ext cx="433613" cy="179626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F7BAAB6-3D3C-D42B-A698-47F73AD4F6CD}"/>
              </a:ext>
            </a:extLst>
          </p:cNvPr>
          <p:cNvSpPr txBox="1"/>
          <p:nvPr/>
        </p:nvSpPr>
        <p:spPr>
          <a:xfrm>
            <a:off x="2644872" y="6119387"/>
            <a:ext cx="245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view</a:t>
            </a:r>
            <a:endParaRPr lang="en-D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C8A5-2AFA-4BFE-181B-FF527FDA2219}"/>
              </a:ext>
            </a:extLst>
          </p:cNvPr>
          <p:cNvSpPr txBox="1"/>
          <p:nvPr/>
        </p:nvSpPr>
        <p:spPr>
          <a:xfrm>
            <a:off x="1263108" y="5195397"/>
            <a:ext cx="154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Moderator exit surface</a:t>
            </a:r>
            <a:endParaRPr lang="en-D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20EB7E-E740-DFC1-1266-11711C4B793F}"/>
              </a:ext>
            </a:extLst>
          </p:cNvPr>
          <p:cNvSpPr txBox="1"/>
          <p:nvPr/>
        </p:nvSpPr>
        <p:spPr>
          <a:xfrm>
            <a:off x="4143228" y="2572217"/>
            <a:ext cx="154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guides</a:t>
            </a:r>
            <a:endParaRPr lang="en-DE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DFCA51E-A784-9F44-FF09-15303A8F2EC2}"/>
              </a:ext>
            </a:extLst>
          </p:cNvPr>
          <p:cNvSpPr/>
          <p:nvPr/>
        </p:nvSpPr>
        <p:spPr>
          <a:xfrm>
            <a:off x="3191037" y="4369987"/>
            <a:ext cx="234220" cy="301083"/>
          </a:xfrm>
          <a:custGeom>
            <a:avLst/>
            <a:gdLst>
              <a:gd name="csX0" fmla="*/ 0 w 178463"/>
              <a:gd name="csY0" fmla="*/ 23232 h 112442"/>
              <a:gd name="csX1" fmla="*/ 55756 w 178463"/>
              <a:gd name="csY1" fmla="*/ 930 h 112442"/>
              <a:gd name="csX2" fmla="*/ 156117 w 178463"/>
              <a:gd name="csY2" fmla="*/ 67837 h 112442"/>
              <a:gd name="csX3" fmla="*/ 178420 w 178463"/>
              <a:gd name="csY3" fmla="*/ 112442 h 1124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78463" h="112442">
                <a:moveTo>
                  <a:pt x="0" y="23232"/>
                </a:moveTo>
                <a:cubicBezTo>
                  <a:pt x="18585" y="15798"/>
                  <a:pt x="36509" y="-4569"/>
                  <a:pt x="55756" y="930"/>
                </a:cubicBezTo>
                <a:cubicBezTo>
                  <a:pt x="94415" y="11976"/>
                  <a:pt x="156117" y="67837"/>
                  <a:pt x="156117" y="67837"/>
                </a:cubicBezTo>
                <a:cubicBezTo>
                  <a:pt x="180482" y="104384"/>
                  <a:pt x="178420" y="87889"/>
                  <a:pt x="178420" y="11244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0045CE-1D95-B5BE-0E7C-63C6B7A5A267}"/>
                  </a:ext>
                </a:extLst>
              </p:cNvPr>
              <p:cNvSpPr txBox="1"/>
              <p:nvPr/>
            </p:nvSpPr>
            <p:spPr>
              <a:xfrm>
                <a:off x="3127643" y="4042807"/>
                <a:ext cx="4613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0045CE-1D95-B5BE-0E7C-63C6B7A5A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643" y="4042807"/>
                <a:ext cx="461321" cy="276999"/>
              </a:xfrm>
              <a:prstGeom prst="rect">
                <a:avLst/>
              </a:prstGeom>
              <a:blipFill>
                <a:blip r:embed="rId4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5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338" y="2674013"/>
            <a:ext cx="3377762" cy="2885959"/>
          </a:xfrm>
        </p:spPr>
        <p:txBody>
          <a:bodyPr>
            <a:normAutofit/>
          </a:bodyPr>
          <a:lstStyle/>
          <a:p>
            <a:r>
              <a:rPr lang="en-US" dirty="0" err="1"/>
              <a:t>LvB</a:t>
            </a:r>
            <a:r>
              <a:rPr lang="en-US" dirty="0"/>
              <a:t> project history and now</a:t>
            </a:r>
          </a:p>
          <a:p>
            <a:r>
              <a:rPr lang="en-US" dirty="0" err="1"/>
              <a:t>LvB</a:t>
            </a:r>
            <a:r>
              <a:rPr lang="en-US" dirty="0"/>
              <a:t> upgrade plan</a:t>
            </a:r>
          </a:p>
          <a:p>
            <a:r>
              <a:rPr lang="en-US" dirty="0"/>
              <a:t>Performance estimate in the upgrade</a:t>
            </a:r>
          </a:p>
          <a:p>
            <a:r>
              <a:rPr lang="en-US" dirty="0" err="1"/>
              <a:t>Brightify</a:t>
            </a:r>
            <a:r>
              <a:rPr lang="en-US" dirty="0"/>
              <a:t> implementation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/>
          <a:lstStyle/>
          <a:p>
            <a:r>
              <a:rPr lang="en-US" dirty="0" err="1"/>
              <a:t>LvB</a:t>
            </a:r>
            <a:r>
              <a:rPr lang="en-US" dirty="0"/>
              <a:t> upgrade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5733773" cy="3032733"/>
          </a:xfrm>
        </p:spPr>
        <p:txBody>
          <a:bodyPr>
            <a:noAutofit/>
          </a:bodyPr>
          <a:lstStyle/>
          <a:p>
            <a:r>
              <a:rPr lang="en-US" b="1" dirty="0"/>
              <a:t>~13X </a:t>
            </a:r>
            <a:r>
              <a:rPr lang="en-US" dirty="0"/>
              <a:t>performance gain by:</a:t>
            </a:r>
          </a:p>
          <a:p>
            <a:pPr lvl="1"/>
            <a:r>
              <a:rPr lang="en-US" dirty="0"/>
              <a:t>Proton energy increased: </a:t>
            </a:r>
          </a:p>
          <a:p>
            <a:pPr marL="457200" lvl="1" indent="0">
              <a:buNone/>
            </a:pPr>
            <a:r>
              <a:rPr lang="en-US" b="1" dirty="0"/>
              <a:t>	2.5 MeV </a:t>
            </a:r>
            <a:r>
              <a:rPr lang="en-US" b="1" dirty="0">
                <a:sym typeface="Wingdings" panose="05000000000000000000" pitchFamily="2" charset="2"/>
              </a:rPr>
              <a:t> 8 MeV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Target design improved:</a:t>
            </a:r>
          </a:p>
          <a:p>
            <a:pPr marL="914400" lvl="2" indent="0">
              <a:buNone/>
            </a:pPr>
            <a:r>
              <a:rPr lang="en-US" b="1" dirty="0">
                <a:sym typeface="Wingdings" panose="05000000000000000000" pitchFamily="2" charset="2"/>
              </a:rPr>
              <a:t>Li  Li-Be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Reflector volume increased by a factor of </a:t>
            </a:r>
            <a:r>
              <a:rPr lang="en-US" b="1" dirty="0">
                <a:sym typeface="Wingdings" panose="05000000000000000000" pitchFamily="2" charset="2"/>
              </a:rPr>
              <a:t>8</a:t>
            </a:r>
            <a:endParaRPr lang="en-US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E07A905-8B37-D13F-25D3-1D3BCDB86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87108" y="2705177"/>
            <a:ext cx="3943627" cy="448989"/>
          </a:xfrm>
        </p:spPr>
        <p:txBody>
          <a:bodyPr/>
          <a:lstStyle/>
          <a:p>
            <a:r>
              <a:rPr lang="en-US" dirty="0"/>
              <a:t>Improved brightness evaluation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E9A764F-6B65-050E-E561-82F77339D16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87107" y="3164867"/>
            <a:ext cx="3943627" cy="30327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Brightify</a:t>
            </a:r>
            <a:r>
              <a:rPr lang="en-US" dirty="0"/>
              <a:t> implemented for more realistic, instrument-relevant brightness estimation.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Deviation from optimal direction results in:</a:t>
            </a:r>
          </a:p>
          <a:p>
            <a:pPr marL="569214" lvl="1"/>
            <a:r>
              <a:rPr lang="en-US" b="1" dirty="0"/>
              <a:t>~15% loss at </a:t>
            </a:r>
            <a:r>
              <a:rPr lang="en-DE" b="1" dirty="0"/>
              <a:t>4.5°</a:t>
            </a:r>
            <a:endParaRPr lang="en-US" b="1" dirty="0"/>
          </a:p>
          <a:p>
            <a:pPr marL="569214" lvl="1"/>
            <a:r>
              <a:rPr lang="en-US" b="1" dirty="0"/>
              <a:t>Up to 50% loss at 1</a:t>
            </a:r>
            <a:r>
              <a:rPr lang="en-DE" b="1" dirty="0"/>
              <a:t>5°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06D85-52E4-4F8B-8353-DFBE89C98ED8}"/>
              </a:ext>
            </a:extLst>
          </p:cNvPr>
          <p:cNvSpPr txBox="1"/>
          <p:nvPr/>
        </p:nvSpPr>
        <p:spPr>
          <a:xfrm>
            <a:off x="1967947" y="5710019"/>
            <a:ext cx="730608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can we better arrange the guides around a single moderator to without sacrificing this hard-won brightness?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4424855"/>
            <a:ext cx="5486400" cy="1663429"/>
          </a:xfrm>
        </p:spPr>
        <p:txBody>
          <a:bodyPr>
            <a:noAutofit/>
          </a:bodyPr>
          <a:lstStyle/>
          <a:p>
            <a:r>
              <a:rPr lang="en-US" dirty="0"/>
              <a:t>Mina Akhyani</a:t>
            </a:r>
          </a:p>
          <a:p>
            <a:r>
              <a:rPr lang="en-US" dirty="0"/>
              <a:t>m.Akhyani@fz-Juelich.de</a:t>
            </a:r>
          </a:p>
          <a:p>
            <a:r>
              <a:rPr lang="en-US" dirty="0"/>
              <a:t>https://github.com/BrightnessTools/Brightify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698592"/>
          </a:xfrm>
        </p:spPr>
        <p:txBody>
          <a:bodyPr/>
          <a:lstStyle/>
          <a:p>
            <a:r>
              <a:rPr lang="en-US" dirty="0" err="1"/>
              <a:t>LvB</a:t>
            </a:r>
            <a:r>
              <a:rPr lang="en-US" dirty="0"/>
              <a:t> compact source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1895" y="3925078"/>
            <a:ext cx="7288212" cy="3407051"/>
          </a:xfrm>
        </p:spPr>
        <p:txBody>
          <a:bodyPr>
            <a:normAutofit/>
          </a:bodyPr>
          <a:lstStyle/>
          <a:p>
            <a:r>
              <a:rPr lang="en-US" dirty="0"/>
              <a:t>Started at 2018</a:t>
            </a:r>
          </a:p>
          <a:p>
            <a:r>
              <a:rPr lang="en-US" dirty="0"/>
              <a:t>Purpose of the </a:t>
            </a:r>
            <a:r>
              <a:rPr lang="en-US" dirty="0" err="1"/>
              <a:t>LvB</a:t>
            </a:r>
            <a:r>
              <a:rPr lang="en-US" dirty="0"/>
              <a:t> project</a:t>
            </a:r>
          </a:p>
          <a:p>
            <a:pPr lvl="1"/>
            <a:r>
              <a:rPr lang="en-US" dirty="0"/>
              <a:t>Meet the neutron demand of </a:t>
            </a:r>
            <a:r>
              <a:rPr lang="en-US" dirty="0" err="1"/>
              <a:t>Mirrotron</a:t>
            </a:r>
            <a:r>
              <a:rPr lang="en-US" dirty="0"/>
              <a:t> Ltd for supermirror and other instrument testing</a:t>
            </a:r>
          </a:p>
          <a:p>
            <a:pPr lvl="1"/>
            <a:r>
              <a:rPr lang="en-US" dirty="0"/>
              <a:t>Provide neutron beam time for other industrial companies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EF4AD602-F8B9-6A09-6D3C-89B74E965E7C}"/>
              </a:ext>
            </a:extLst>
          </p:cNvPr>
          <p:cNvSpPr/>
          <p:nvPr/>
        </p:nvSpPr>
        <p:spPr>
          <a:xfrm>
            <a:off x="5379375" y="2257734"/>
            <a:ext cx="804850" cy="7006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id="{CDC5A67F-30F3-4C59-9294-314F0A803D61}"/>
              </a:ext>
            </a:extLst>
          </p:cNvPr>
          <p:cNvSpPr/>
          <p:nvPr/>
        </p:nvSpPr>
        <p:spPr>
          <a:xfrm rot="1800000">
            <a:off x="4230274" y="1307364"/>
            <a:ext cx="722311" cy="6472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id="{33BB8B27-5AE7-7C45-25B4-5A43D58F01BB}"/>
              </a:ext>
            </a:extLst>
          </p:cNvPr>
          <p:cNvSpPr/>
          <p:nvPr/>
        </p:nvSpPr>
        <p:spPr>
          <a:xfrm>
            <a:off x="449793" y="2301074"/>
            <a:ext cx="707182" cy="558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3E5BECA3-456E-C473-7F85-7941B3640ED1}"/>
              </a:ext>
            </a:extLst>
          </p:cNvPr>
          <p:cNvSpPr/>
          <p:nvPr/>
        </p:nvSpPr>
        <p:spPr>
          <a:xfrm>
            <a:off x="1173976" y="2564580"/>
            <a:ext cx="340933" cy="593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D4C56FBE-4127-49D5-C9DC-80492277DFEF}"/>
              </a:ext>
            </a:extLst>
          </p:cNvPr>
          <p:cNvSpPr/>
          <p:nvPr/>
        </p:nvSpPr>
        <p:spPr>
          <a:xfrm>
            <a:off x="1497908" y="2248399"/>
            <a:ext cx="2072244" cy="7006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RFQ 3 m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48C2199-746F-6041-BAFA-2FBCFF00711C}"/>
              </a:ext>
            </a:extLst>
          </p:cNvPr>
          <p:cNvSpPr/>
          <p:nvPr/>
        </p:nvSpPr>
        <p:spPr>
          <a:xfrm>
            <a:off x="3570152" y="2561610"/>
            <a:ext cx="1786901" cy="722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空心弧 7">
            <a:extLst>
              <a:ext uri="{FF2B5EF4-FFF2-40B4-BE49-F238E27FC236}">
                <a16:creationId xmlns:a16="http://schemas.microsoft.com/office/drawing/2014/main" id="{32C85D0B-0AEF-31E6-DA0C-0314112532E6}"/>
              </a:ext>
            </a:extLst>
          </p:cNvPr>
          <p:cNvSpPr/>
          <p:nvPr/>
        </p:nvSpPr>
        <p:spPr>
          <a:xfrm rot="12109903">
            <a:off x="2872472" y="1090556"/>
            <a:ext cx="1537855" cy="1537855"/>
          </a:xfrm>
          <a:prstGeom prst="blockArc">
            <a:avLst>
              <a:gd name="adj1" fmla="val 11197641"/>
              <a:gd name="adj2" fmla="val 14506489"/>
              <a:gd name="adj3" fmla="val 397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5046ADC-11FA-9C23-A588-B3A445E5176F}"/>
              </a:ext>
            </a:extLst>
          </p:cNvPr>
          <p:cNvSpPr/>
          <p:nvPr/>
        </p:nvSpPr>
        <p:spPr>
          <a:xfrm rot="17934742">
            <a:off x="4152501" y="1937640"/>
            <a:ext cx="553370" cy="650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id="{9B8F3B5C-E6AE-D105-9DD7-04315186DAFF}"/>
              </a:ext>
            </a:extLst>
          </p:cNvPr>
          <p:cNvSpPr txBox="1"/>
          <p:nvPr/>
        </p:nvSpPr>
        <p:spPr>
          <a:xfrm>
            <a:off x="2905945" y="178550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空心弧 18">
            <a:extLst>
              <a:ext uri="{FF2B5EF4-FFF2-40B4-BE49-F238E27FC236}">
                <a16:creationId xmlns:a16="http://schemas.microsoft.com/office/drawing/2014/main" id="{F20D92C9-AF7B-F4C3-043B-A5225C71204A}"/>
              </a:ext>
            </a:extLst>
          </p:cNvPr>
          <p:cNvSpPr/>
          <p:nvPr/>
        </p:nvSpPr>
        <p:spPr>
          <a:xfrm rot="12492385">
            <a:off x="2849100" y="1087277"/>
            <a:ext cx="1675912" cy="1675912"/>
          </a:xfrm>
          <a:prstGeom prst="blockArc">
            <a:avLst>
              <a:gd name="adj1" fmla="val 10800000"/>
              <a:gd name="adj2" fmla="val 14610585"/>
              <a:gd name="adj3" fmla="val 1881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9">
            <a:extLst>
              <a:ext uri="{FF2B5EF4-FFF2-40B4-BE49-F238E27FC236}">
                <a16:creationId xmlns:a16="http://schemas.microsoft.com/office/drawing/2014/main" id="{019E3B6B-DE40-E9F6-01B6-DACB246D1691}"/>
              </a:ext>
            </a:extLst>
          </p:cNvPr>
          <p:cNvSpPr txBox="1"/>
          <p:nvPr/>
        </p:nvSpPr>
        <p:spPr>
          <a:xfrm>
            <a:off x="2973759" y="303265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MeV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21">
            <a:extLst>
              <a:ext uri="{FF2B5EF4-FFF2-40B4-BE49-F238E27FC236}">
                <a16:creationId xmlns:a16="http://schemas.microsoft.com/office/drawing/2014/main" id="{9F997A85-CD02-ED3B-C26E-8BF06659FF28}"/>
              </a:ext>
            </a:extLst>
          </p:cNvPr>
          <p:cNvSpPr txBox="1"/>
          <p:nvPr/>
        </p:nvSpPr>
        <p:spPr>
          <a:xfrm>
            <a:off x="728011" y="296320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keV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6D255C0C-BBB9-0A16-4CA6-DA06E313E63E}"/>
              </a:ext>
            </a:extLst>
          </p:cNvPr>
          <p:cNvSpPr txBox="1"/>
          <p:nvPr/>
        </p:nvSpPr>
        <p:spPr>
          <a:xfrm rot="1871263">
            <a:off x="3847605" y="1050065"/>
            <a:ext cx="2142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BNCT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4CB7BF5B-AB88-CA34-7938-1F45E6DFAF69}"/>
              </a:ext>
            </a:extLst>
          </p:cNvPr>
          <p:cNvSpPr/>
          <p:nvPr/>
        </p:nvSpPr>
        <p:spPr>
          <a:xfrm>
            <a:off x="5375280" y="2257734"/>
            <a:ext cx="3135086" cy="7006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DTL 5.5 m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9">
            <a:extLst>
              <a:ext uri="{FF2B5EF4-FFF2-40B4-BE49-F238E27FC236}">
                <a16:creationId xmlns:a16="http://schemas.microsoft.com/office/drawing/2014/main" id="{7C169E7B-A937-EEC7-3898-74C3450255FD}"/>
              </a:ext>
            </a:extLst>
          </p:cNvPr>
          <p:cNvSpPr/>
          <p:nvPr/>
        </p:nvSpPr>
        <p:spPr>
          <a:xfrm>
            <a:off x="8536783" y="2599515"/>
            <a:ext cx="1136437" cy="648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20">
            <a:extLst>
              <a:ext uri="{FF2B5EF4-FFF2-40B4-BE49-F238E27FC236}">
                <a16:creationId xmlns:a16="http://schemas.microsoft.com/office/drawing/2014/main" id="{B09C170F-7F26-177D-6EF1-15AEE9045724}"/>
              </a:ext>
            </a:extLst>
          </p:cNvPr>
          <p:cNvSpPr txBox="1"/>
          <p:nvPr/>
        </p:nvSpPr>
        <p:spPr>
          <a:xfrm>
            <a:off x="8536783" y="287658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MeV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59F8FB-6710-453F-1982-68A0CCAEEEC5}"/>
              </a:ext>
            </a:extLst>
          </p:cNvPr>
          <p:cNvSpPr/>
          <p:nvPr/>
        </p:nvSpPr>
        <p:spPr>
          <a:xfrm>
            <a:off x="5241119" y="2006972"/>
            <a:ext cx="5487146" cy="1325563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B910D-0A6B-DD7E-1D1B-EAFCEE274027}"/>
              </a:ext>
            </a:extLst>
          </p:cNvPr>
          <p:cNvSpPr txBox="1"/>
          <p:nvPr/>
        </p:nvSpPr>
        <p:spPr>
          <a:xfrm>
            <a:off x="7142256" y="1544282"/>
            <a:ext cx="27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Upgrade area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5351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2">
            <a:extLst>
              <a:ext uri="{FF2B5EF4-FFF2-40B4-BE49-F238E27FC236}">
                <a16:creationId xmlns:a16="http://schemas.microsoft.com/office/drawing/2014/main" id="{98ED67AF-B48B-F5F8-E2FD-1C98C42C4D54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427133627"/>
              </p:ext>
            </p:extLst>
          </p:nvPr>
        </p:nvGraphicFramePr>
        <p:xfrm>
          <a:off x="6096000" y="895350"/>
          <a:ext cx="5686095" cy="54511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95365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895365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895365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81028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Accelerator Parameters</a:t>
                      </a:r>
                      <a:endParaRPr lang="en-US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474424">
                <a:tc rowSpan="5">
                  <a:txBody>
                    <a:bodyPr/>
                    <a:lstStyle/>
                    <a:p>
                      <a:r>
                        <a:rPr lang="en-US" dirty="0"/>
                        <a:t>Ion Source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Pulsed beam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0718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 width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 </a:t>
                      </a:r>
                      <a:r>
                        <a:rPr lang="en-US" dirty="0" err="1"/>
                        <a:t>ms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87640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energy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 keV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23455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 frequency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Hz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409129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current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mA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  <a:tr h="494761">
                <a:tc rowSpan="3">
                  <a:txBody>
                    <a:bodyPr/>
                    <a:lstStyle/>
                    <a:p>
                      <a:r>
                        <a:rPr lang="en-US" dirty="0"/>
                        <a:t>RFQ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energy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MeV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91492"/>
                  </a:ext>
                </a:extLst>
              </a:tr>
              <a:tr h="441434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 frequency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MHz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72933"/>
                  </a:ext>
                </a:extLst>
              </a:tr>
              <a:tr h="1199344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Duty factor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8804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D62467-EB39-939B-28A1-5E4AA1F8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677" y="622923"/>
            <a:ext cx="3247662" cy="1917700"/>
          </a:xfrm>
        </p:spPr>
        <p:txBody>
          <a:bodyPr/>
          <a:lstStyle/>
          <a:p>
            <a:r>
              <a:rPr lang="en-US" dirty="0" err="1"/>
              <a:t>LvB</a:t>
            </a:r>
            <a:r>
              <a:rPr lang="en-US" dirty="0"/>
              <a:t> Accelerator</a:t>
            </a:r>
            <a:endParaRPr lang="en-DE" dirty="0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2E8BB822-00AE-3FA0-77CE-52A49E3AA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7" y="2540623"/>
            <a:ext cx="5653394" cy="30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3" y="300164"/>
            <a:ext cx="4267572" cy="1444553"/>
          </a:xfrm>
        </p:spPr>
        <p:txBody>
          <a:bodyPr>
            <a:normAutofit/>
          </a:bodyPr>
          <a:lstStyle/>
          <a:p>
            <a:r>
              <a:rPr lang="en-US" dirty="0" err="1"/>
              <a:t>Lvb</a:t>
            </a:r>
            <a:r>
              <a:rPr lang="en-US" dirty="0"/>
              <a:t> current </a:t>
            </a:r>
            <a:r>
              <a:rPr lang="en-US" dirty="0" err="1"/>
              <a:t>tmr</a:t>
            </a:r>
            <a:r>
              <a:rPr lang="en-US" dirty="0"/>
              <a:t> assembly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A9E0BA3A-4F83-B5B4-0DED-56A3A05C9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34762"/>
              </p:ext>
            </p:extLst>
          </p:nvPr>
        </p:nvGraphicFramePr>
        <p:xfrm>
          <a:off x="4897820" y="869584"/>
          <a:ext cx="6615611" cy="5669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83692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426715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205204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30324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TMR specifications</a:t>
                      </a:r>
                      <a:endParaRPr lang="en-US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303243">
                <a:tc rowSpan="4"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Lithium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0676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Geometry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V-shaped</a:t>
                      </a:r>
                    </a:p>
                    <a:p>
                      <a:r>
                        <a:rPr lang="en-US" dirty="0"/>
                        <a:t>15 deg </a:t>
                      </a:r>
                      <a:r>
                        <a:rPr lang="en-US" dirty="0" err="1"/>
                        <a:t>wrt</a:t>
                      </a:r>
                      <a:r>
                        <a:rPr lang="en-US" dirty="0"/>
                        <a:t> beam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303243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3,5*3,5 cm2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303243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Thickness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µm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303243">
                <a:tc rowSpan="4">
                  <a:txBody>
                    <a:bodyPr/>
                    <a:lstStyle/>
                    <a:p>
                      <a:r>
                        <a:rPr lang="en-US" dirty="0"/>
                        <a:t>Pre- Moderator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(300 K)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  <a:tr h="303243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Wall Thickness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cm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491492"/>
                  </a:ext>
                </a:extLst>
              </a:tr>
              <a:tr h="303243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 cm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72933"/>
                  </a:ext>
                </a:extLst>
              </a:tr>
              <a:tr h="303243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 Cross-section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8,2*9,9 cm2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88048"/>
                  </a:ext>
                </a:extLst>
              </a:tr>
              <a:tr h="303243">
                <a:tc rowSpan="3">
                  <a:txBody>
                    <a:bodyPr/>
                    <a:lstStyle/>
                    <a:p>
                      <a:r>
                        <a:rPr lang="en-US" dirty="0"/>
                        <a:t>Cold Moderator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Para-H2 (20 K)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610110"/>
                  </a:ext>
                </a:extLst>
              </a:tr>
              <a:tr h="530676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Cross-section dimensions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1,5*3 cm2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145275"/>
                  </a:ext>
                </a:extLst>
              </a:tr>
              <a:tr h="303243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cm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18406"/>
                  </a:ext>
                </a:extLst>
              </a:tr>
              <a:tr h="303243">
                <a:tc rowSpan="2">
                  <a:txBody>
                    <a:bodyPr/>
                    <a:lstStyle/>
                    <a:p>
                      <a:r>
                        <a:rPr lang="en-US" dirty="0"/>
                        <a:t>Reflector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576"/>
                  </a:ext>
                </a:extLst>
              </a:tr>
              <a:tr h="329581">
                <a:tc vMerge="1"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External Dimensions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60*60*60 cm3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69642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A519F0D-91F9-6E8C-EC01-BBE9C377D7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960" t="17594" r="4132"/>
          <a:stretch>
            <a:fillRect/>
          </a:stretch>
        </p:blipFill>
        <p:spPr>
          <a:xfrm>
            <a:off x="387371" y="4304668"/>
            <a:ext cx="2166375" cy="2051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D8DF13-923C-287D-356D-87F677A0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9" t="17594" r="51096"/>
          <a:stretch>
            <a:fillRect/>
          </a:stretch>
        </p:blipFill>
        <p:spPr>
          <a:xfrm>
            <a:off x="2123008" y="1998852"/>
            <a:ext cx="2375419" cy="20516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3FBA6E-3807-7684-0A2B-7544D01CF6C7}"/>
              </a:ext>
            </a:extLst>
          </p:cNvPr>
          <p:cNvSpPr txBox="1"/>
          <p:nvPr/>
        </p:nvSpPr>
        <p:spPr>
          <a:xfrm>
            <a:off x="761999" y="2746197"/>
            <a:ext cx="152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view</a:t>
            </a:r>
            <a:endParaRPr lang="en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56D811-1729-F922-44A2-B632CA0929A3}"/>
              </a:ext>
            </a:extLst>
          </p:cNvPr>
          <p:cNvSpPr txBox="1"/>
          <p:nvPr/>
        </p:nvSpPr>
        <p:spPr>
          <a:xfrm>
            <a:off x="2790495" y="5145842"/>
            <a:ext cx="152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view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128785"/>
            <a:ext cx="5884027" cy="1204912"/>
          </a:xfrm>
        </p:spPr>
        <p:txBody>
          <a:bodyPr>
            <a:normAutofit fontScale="90000"/>
          </a:bodyPr>
          <a:lstStyle/>
          <a:p>
            <a:r>
              <a:rPr lang="en-US" dirty="0"/>
              <a:t>Upgrade plan:</a:t>
            </a:r>
            <a:br>
              <a:rPr lang="en-US" dirty="0"/>
            </a:br>
            <a:r>
              <a:rPr lang="en-US" dirty="0"/>
              <a:t>which parts of TMR must/could be modified?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94" r="15194"/>
          <a:stretch/>
        </p:blipFill>
        <p:spPr>
          <a:xfrm>
            <a:off x="0" y="-18288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76874" y="2767393"/>
            <a:ext cx="5907176" cy="3588955"/>
          </a:xfrm>
        </p:spPr>
        <p:txBody>
          <a:bodyPr>
            <a:noAutofit/>
          </a:bodyPr>
          <a:lstStyle/>
          <a:p>
            <a:r>
              <a:rPr lang="en-US" b="1" dirty="0"/>
              <a:t>Target (MUST)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existing solid Li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enable high neutron yield and long target lifetime at 8 MeV proton energy (blistering, heat load)</a:t>
            </a:r>
          </a:p>
          <a:p>
            <a:r>
              <a:rPr lang="en-US" b="1" dirty="0"/>
              <a:t>Moderator (COULD)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dimensions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location </a:t>
            </a:r>
          </a:p>
          <a:p>
            <a:r>
              <a:rPr lang="en-US" b="1" dirty="0"/>
              <a:t>Reflector (COULD)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dimensions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A37635-5A97-A8EC-1622-30803394365F}"/>
              </a:ext>
            </a:extLst>
          </p:cNvPr>
          <p:cNvCxnSpPr>
            <a:cxnSpLocks/>
          </p:cNvCxnSpPr>
          <p:nvPr/>
        </p:nvCxnSpPr>
        <p:spPr>
          <a:xfrm flipH="1">
            <a:off x="5476874" y="5480916"/>
            <a:ext cx="25004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AC8EF-5C29-FA86-FA50-15B1C9E2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45BBC8F-A453-4626-1581-E43A604C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574" y="-361377"/>
            <a:ext cx="10515600" cy="1325563"/>
          </a:xfrm>
        </p:spPr>
        <p:txBody>
          <a:bodyPr anchor="b"/>
          <a:lstStyle/>
          <a:p>
            <a:pPr algn="l"/>
            <a:r>
              <a:rPr lang="en-US" dirty="0"/>
              <a:t>Target optimization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DB4905-8D17-31A4-8FCC-111A5411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3F8262-50AF-4F1C-F714-0B91FB287FE7}"/>
              </a:ext>
            </a:extLst>
          </p:cNvPr>
          <p:cNvSpPr txBox="1">
            <a:spLocks/>
          </p:cNvSpPr>
          <p:nvPr/>
        </p:nvSpPr>
        <p:spPr>
          <a:xfrm>
            <a:off x="3556896" y="5535094"/>
            <a:ext cx="5619778" cy="701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Heat load requirement:</a:t>
            </a:r>
            <a:endParaRPr lang="en-US" dirty="0"/>
          </a:p>
          <a:p>
            <a:r>
              <a:rPr lang="en-US" dirty="0"/>
              <a:t>~500 W/cm²  -&gt; Cross-section: 4 × 4 cm²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D0752-C0AC-66C7-0A9F-5C76A24C4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6" y="1338323"/>
            <a:ext cx="3764015" cy="3868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92551-D6E7-9731-BAAA-9D9F770C5CA9}"/>
              </a:ext>
            </a:extLst>
          </p:cNvPr>
          <p:cNvSpPr txBox="1"/>
          <p:nvPr/>
        </p:nvSpPr>
        <p:spPr>
          <a:xfrm>
            <a:off x="232426" y="5186983"/>
            <a:ext cx="46595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*IAEA, 2023. Advances in boron neutron capture therapy. IAEAL 23-01601. </a:t>
            </a:r>
            <a:endParaRPr lang="en-DE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861E7-BEB2-1D74-B1E5-0D817FA8A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34" y="1869322"/>
            <a:ext cx="4187958" cy="2880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408FC6-07A3-6FFB-4E52-866E257354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77" r="25684"/>
          <a:stretch>
            <a:fillRect/>
          </a:stretch>
        </p:blipFill>
        <p:spPr>
          <a:xfrm>
            <a:off x="8272984" y="1922862"/>
            <a:ext cx="3364026" cy="288042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516684-449F-8F71-22A8-C884757B5117}"/>
              </a:ext>
            </a:extLst>
          </p:cNvPr>
          <p:cNvCxnSpPr>
            <a:cxnSpLocks/>
          </p:cNvCxnSpPr>
          <p:nvPr/>
        </p:nvCxnSpPr>
        <p:spPr>
          <a:xfrm flipV="1">
            <a:off x="5748971" y="1338323"/>
            <a:ext cx="0" cy="348943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A4BF9C-3795-3D25-AC9A-6E067C7F8E46}"/>
              </a:ext>
            </a:extLst>
          </p:cNvPr>
          <p:cNvSpPr txBox="1"/>
          <p:nvPr/>
        </p:nvSpPr>
        <p:spPr>
          <a:xfrm>
            <a:off x="9757741" y="1597572"/>
            <a:ext cx="1173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~530 µm </a:t>
            </a:r>
            <a:endParaRPr lang="en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7AFE31-5475-31A4-344C-1431F276F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468" y="5019278"/>
            <a:ext cx="1937658" cy="1702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335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AFA15-1635-58ED-39CD-135B21A61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C43A585-3165-B4E4-F442-E945C29C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209" y="74526"/>
            <a:ext cx="10515600" cy="1325563"/>
          </a:xfrm>
        </p:spPr>
        <p:txBody>
          <a:bodyPr anchor="b"/>
          <a:lstStyle/>
          <a:p>
            <a:pPr algn="l"/>
            <a:r>
              <a:rPr lang="en-US" dirty="0"/>
              <a:t>TMR performance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A0CEEC-AFE1-263D-7FF3-9D98B44D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AE68AD-EB11-02EB-194E-634B0767BAD9}"/>
              </a:ext>
            </a:extLst>
          </p:cNvPr>
          <p:cNvSpPr txBox="1">
            <a:spLocks/>
          </p:cNvSpPr>
          <p:nvPr/>
        </p:nvSpPr>
        <p:spPr>
          <a:xfrm>
            <a:off x="1016619" y="1911987"/>
            <a:ext cx="5646070" cy="308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Brightness: Figure-of-Merit</a:t>
            </a:r>
          </a:p>
          <a:p>
            <a:pPr marL="1028700" lvl="1" indent="-342900"/>
            <a:r>
              <a:rPr lang="en-US" sz="2000" dirty="0"/>
              <a:t>Phase-space</a:t>
            </a:r>
            <a:r>
              <a:rPr lang="en-US" dirty="0"/>
              <a:t> </a:t>
            </a:r>
            <a:r>
              <a:rPr lang="en-US" sz="2000" dirty="0"/>
              <a:t>density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Brightness is calculated by T-cross, using angular current within 2 degrees.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Void cell is added to the exit surface of the moderator (9.9 cm * 8.2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Energy range : 2-80 </a:t>
            </a:r>
            <a:r>
              <a:rPr lang="en-US" dirty="0" err="1"/>
              <a:t>meV</a:t>
            </a:r>
            <a:r>
              <a:rPr lang="en-US" dirty="0"/>
              <a:t> (1-6 Å)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EB65E-26F6-95B2-F910-E34622D8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508" y="4248615"/>
            <a:ext cx="2951057" cy="207149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E434A9-EFAF-9185-99F4-E57CAA9D8B46}"/>
              </a:ext>
            </a:extLst>
          </p:cNvPr>
          <p:cNvCxnSpPr>
            <a:cxnSpLocks/>
          </p:cNvCxnSpPr>
          <p:nvPr/>
        </p:nvCxnSpPr>
        <p:spPr>
          <a:xfrm flipH="1">
            <a:off x="8704397" y="4606185"/>
            <a:ext cx="1086374" cy="3947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77F8AFF-30C2-465E-F7F7-149B46585E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98" r="10826"/>
          <a:stretch>
            <a:fillRect/>
          </a:stretch>
        </p:blipFill>
        <p:spPr>
          <a:xfrm>
            <a:off x="7623769" y="1475033"/>
            <a:ext cx="2927591" cy="241601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88BC177-834E-51F6-12B1-36943D6837CD}"/>
              </a:ext>
            </a:extLst>
          </p:cNvPr>
          <p:cNvSpPr/>
          <p:nvPr/>
        </p:nvSpPr>
        <p:spPr>
          <a:xfrm rot="20707218">
            <a:off x="8582343" y="2281536"/>
            <a:ext cx="918620" cy="476113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052DDA-F111-B21C-AD48-B5098E92D8E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6136508" y="2637539"/>
            <a:ext cx="2461237" cy="16110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233958-BA9F-A055-032B-C748CC682595}"/>
              </a:ext>
            </a:extLst>
          </p:cNvPr>
          <p:cNvCxnSpPr>
            <a:cxnSpLocks/>
            <a:stCxn id="16" idx="6"/>
          </p:cNvCxnSpPr>
          <p:nvPr/>
        </p:nvCxnSpPr>
        <p:spPr>
          <a:xfrm flipH="1">
            <a:off x="9087564" y="2401647"/>
            <a:ext cx="397997" cy="1846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7292E5-DED1-2C5B-DF28-1C68739AF173}"/>
              </a:ext>
            </a:extLst>
          </p:cNvPr>
          <p:cNvSpPr txBox="1"/>
          <p:nvPr/>
        </p:nvSpPr>
        <p:spPr>
          <a:xfrm>
            <a:off x="9790771" y="4248615"/>
            <a:ext cx="164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T-cross tally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Exit surface of the moderator</a:t>
            </a:r>
            <a:endParaRPr lang="en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ata:image/png;base64,iVBORw0KGgoAAAANSUhEUgAAANkAAADoCAMAAABVRrFMAAAByFBMVEX////rK0AAAABN52X/8Glz//r09PT/82p1///uWGbrJTvpADy3t7f/92v/+Wv5+flSUlLqFTHp6en/+L9NTU1o//r3uL1gYGCioqL/72H4vL7vYmo75mVzc3Pj4+P//23+5mfo//7f//6V//vL//32///3rVn6xl/tQ0RL5lr0/fWK//u19L3wakuK6mb5vF3u72nzhlHsNULvW0j/+cy2//wyMjL1mVXyfk/J7WjV7mj93WX7zmFS6ntP6G6l//x46Wb7zGH5vl217GeV6mbe7mj1nlZl9sdJ5VLwaUtg87Rp+daIiIjKysqWlpal62dX7Y9e8atu/OgiIiI9PT2+vr7l++jT+Nhn6GV47IlZ75ruTkb/+Yhj9L7ygk/tTWfqACYWFhb0orD+7b36zrf4wbX2n6+/37rS9b7Vz7ftycXxcUL0jUnnpk/UbUFz8WDUPTm5ckLI8Zn/847YklNg1mKc8Kf/+96oq1i0g1BszV//9qal0WGqkFKV7pHDm1V2v1zXglCHtFq1qFfKQ0TN3WTSuFuhv13Xy2DBXki4+d785Mn6x3zo9JDB8o+287H82oHyfW/0mnWl8ZbwdH/zjJTtQVPpABGipdG7AAAUk0lEQVR4nO2bi3/i1pXHUZAsMtfSGM/gsRPZvDEKg8FgDw8b8IuHYWwM4yQEYm8mj91uZto0STtpu5t0m912t01n0+42s//unnMlgQTYBjxj2al+n88EISShL+ec3z33yrHZLFmyZMmSJUuWLFmyZMmSJUuWLFmyZMnSy9faHaq5T5TXOx9+1L/xsfrRR//4T3P3f3LnPurOh/98X9n4yf37c5+++85bZnMM6v0Fqm3nprLhXF4wbohPnor0Nfz0pz+TMxlJluXPnvxcRknZuCx/7vwlbLbe/+L+u0GzafT6cmGBBYkpBl9YIRES6AbPLPN0Q+zQPeJq2J2M8Wx2yy5Jv2DsKGmXtUufk19KdmmF3QXkSu7Zu2YD9fTVlxRN6ERFBEg+7SNTNoRlssETD7xl+cyvEMaOOFvSr8lvAKzO7kkUVpbt31wfuK9YYOM9BGMjnEb7yDyARD8Vd8LAnlnZXSab2TpErsXWpa+dCJYBRHtXsvTs2pTdvwCaEEMEoYS3ryPjNwiGLBkVhXRKYOMs/68kVo+zbLwez0hfk38DpCJv10my1xfi37xjNpOqO4AmpsMQnBgxxgx2iKxYYlheYDZ5Nr7ye1LKSpJ9LwtwvwUwqcUXDWB7LA+pKb93TdgQjWVORX4Ti0lHJpSSAuzc5iF4WSyzF78T2eKWBKW19VOyI2T22IwuE6UVHnJUScpvrodVgo8AwI7gIZu8gSydFlkmJQJiNJ5h6519dwbuHoA++5Xz21YdDsnuQdEpXFtx8EgNVJbvm02FegvzsUQ8IokZyMRkyp0Oo7ck/11g3fv/keV3MWBs9lvntxL4/h7Ny3pLkqStIpux6wIIKXkdrARdREwm3YmSUmhanSVi1FpYlvw+I/7uVhE4MpIUL8bIbyWpiKYo2bcyUIG7WTbT0nMhmv0aDAFfKdZfSqcNZCyJ0eGA30kIWyXyG55t7bLZbPxb8gsxHo+rIYJ44bGZFXsfmr3yvdlgNhutqhhJJkUdGfhGgg7hwumq+w9kE6K0B+4n/Kfza0zJohIkyb4Lrkn9sli3Sz06NNHnZoPZaC8inpIwrydbJkrbJZLtTfIHEeLFtlaEbfJr4KNWAncP1ab0IBA6mpctSX23G4eD3jOb7CPaZfFhhUQlE0KKV0LsNkjqsyxblIpx4b/IqjuDLohxq++xmtFTnBbgxHe3MILwAoxyzmSyTxSyTaL0xJSM9zD7ojKshcNpETrFPaklbJLPZRbAKAi0I0XJUF0SJieOBlpeyiZH7UOPahmKFSqNcJKsCor5k32BbRUxZhvkZ8CDBQcDM6Rbho1vSfrKykLXvIKZWFRHOpPR5p6Iis0zYY1MKDGMOqshHfQ+FuoMwESeb0EbvAsDc7ZFx7Fsq1dZap1BXta1N/I3ZpK94SxRE0ymocsClGUemxKyg5himkBEi2wcI/ZHMA7EyLDYZmk91a6demOvIekFEKqt8icTyb5zkhj2GtH0NnRZQCawTJrOYWBeSqDH4lfYlZbn1h/rfCZelFpgEGxW0hCwsuJDxjPVLzPv+cwjW3OmyLbACqmwexXaYrLsjjJKgyyGCPZcGTB8D9OJQ3tlh/hBnW2xcRqYFQwflNvKAJfml5CXJpKdpkIQIT5EBD6cFJjtGNkUQ4yA8+kUAu6iVf48ztep90GLZZdacX6rXlRzEKJY7G+venBHz8wj2wm7TxkPcHhg9EolQiQlQgBxYpMKdSBP4/FsIsHy8QwMYru4BALBwokNHbTo7YOjZAbyMWfPU+tvm5aPawtkQ9wP8ziPgQGaIUkBi070kLQ7mcLWMRtOeOI0XkBVLGKwivUsq8tBHAV2jWy59lEOuHL5hsM0MrpKFY6yWFNilGHADcVOik8AITYiPN9hPNm9OCYiVBYYS2ZPaa3q+qlnndVWe5RRuiZX4aWdL1dc66aRpfYFiNjTMARI2CHYCPNMKJnANxQMqhBG39Ye2kd8d08NFrDs6tGwO+6O3HK1LMv2tlyrNO1Vh0mT7LWFTQTYJMwpADIMdlkeEobQCadAySfpItbublybaNbZlpqChgUDYOtZSb5qzzXsEK9KrWyvmTTHXltgyTZPJzKimEwkIETCBsE8xOVV6LM2aDcCjVOdVYKVjavO0YKmy+CE3dm1LMvNaq5W4XJHR7L9yJygfeIRo9gkiqtko0Q2mZ1OQizheA1O6RH3ySZ8VoQMBLNXK0uKd2PFx/tcXl3pKbdzjqP2iZyX7Y1G3mFOpc052VBCpOtwDCnxJLZBkgR3CKWEOwpjW3ZPlop1XM/fW5AVLeypGzAjbfWx1Rf4PQcnn5Tz8Hm1XIHtsjn2uJYMb9BSgkqDgiMxd4ow+3RtJ3VK/mx76yy98+79Zzk5s7BlyEhZauyyz7+RKna5XK40uUrNUc07AqaQLXSS+LwC7DERTvJkZwNchM5hSIfsvH/R6e8+XzA0V41mW5KzC9las8KBMzpyVQfQ+a+CpF/gIB20ehilSx4SZUKJjodJirhgQGLihWSgO3W5C3YEldUu11rPF/4770CyxpHDUc25zPCQtQWeDTMs+mFKhIxkoJPCTXeahET2y5Gu8X0XDby+6eDaR81nAvt9Qz46ok2WXDHD+CFmkIhJPtzZ3xfB+6GF3CDgHCmgY9lRYgZ6J6+w5Y5yslyR8R9YibjSblTlk1qzcWRGOn6HS6n7JEE2VsOieMow2+IyYZNQbGgrfxn1Mu+pYcs3TmqNXNPlsNcc3y88bzrsZQdUWvNVIpyhORyTS4RJuksMTDUZQAwpG+iPfx35OioaNFW5/NEJGojDVfli4Yt228E5GmZ0/LgOAo6/z0SXSYmkmFgykU6GyD6dTm/+w+gXyiFa7qRWbttzcqWC7b5crj1f2HVg0EwYrL9zbvDQQ8EA3QG3h5GaTUBqrvKYjeL+/4x+oWBVtudzFXu13QCUaq7cOELvgAnOs3KzbcIEdO3JKozNnah7k2HA/MEQoS0+dS/D6Ab91WjeqCjgkuV2rZqX81Vw+wYtL65Zy//v+zl7Jf/KAM7U2iZZJqswYfEwBOebIfcOIavu1c4mWV1Nj+iNik5OmnnoPHINuZLLU+OoQY1hCB2O9tU/eFoTkyQseMhOONyh2bhMmDQphVMQSbIxFtmfgOBElk8cjlpblo9qnIxkJzkHx3HNq3/KuyZGsaI6hHjSUF9AlSCeFE5jBJhMj0Vmc3GcoyZXGhy2wUcwrkHgHOCSINfVt45ruPYmwIi27X6awH4fjBEmNjh7SZDkeGR+IGs0ICVrzTwkY9legT7SYW+aQ/adMwrTlVUIGXSOkIFhMcWIAEo8IQAdwxtt6CEcJzcxJfNtTEF7+SQHJVcFShNWQ+acHha6qRQTEndIDFcL0h2wyFIiHA65n4wxnoF8Lkf5CJAcXA6rjYM+xAFzazlX5kyYfc49xeY37Y5GRWiKw0yHMKfQX3k2GAJt8nhkQZcjV8NgOY6q+XwTOyzYbspVe+Xo6lf4P3Z6tsEExRABMpiExlLo+QnRnSRRd3T07goVdDXtCAZ5CJ5YaeQVTEhQM4bqtSdJprOfBqxQgqRgpGbBUcKrMKFJQYs1ckdMFeRqZZUM7J5ry1UlgLDTUXhF93+21jZIgt0GO+xA1xEFMlwHwecWUfdTsjqeNwZdnAJWo2OYAyoMZmuOKtqJCWRQWKwQXmXDMKCFgSxG2CjZ8ZBNEQzzz2Ndy+uiXJCJDYWsVparMMTlTSGbcy5D0xhicKhOEeiuSsQdhUlNx71JtjvjOUhAI2uXFTJ4wU2ZM8X1nwDCsocw2xguqLbTsEBK+9AZJ9Lu7fHI1jmVLNfkNDIHjZ3DhJH6Y2fIfRqG3tGdjGJzHNqPbsPkE5pHhvXcGs8bOY3MznXJ8LVRNYNsrUS2WcLESKzEQMSYUCKVSggklSQldyc8ziymW2ZcM68QHalktSOH6+on1WvuNJPEdhjGshTTYZLMaXgVXGSfJPbH7IgLWsyaVZXsRLFKTnaYsC43tywwJLYP07EOoymcOI2RzQSJ8eNkY1ALGad6f5cM6+6VAZypN5xJwux7SILRK8GUdgiT6Lw5xpX8XJ8cbY2scRJ5ZQBnag26KI8uXpo6JAVd1xg9SMB1NlmtbcIKzxvOU7K6PwAGCpFo4vWRr+MdAMNQqXXmkkx4ZjHn3MY17yEiaT458ngW5PwRhcLv6pFVVTJH3oS/v/3o6ZBUVBOS6YzcXfk5xUAiES6gsTmqXbLGq0Q4Q5+EQsNDBkpujDqnXnf5fC4IV8EFXIEA5zKSmdA1Yp2dxYUJOWI2eqEthNZqPVIouILrroKt4DKQmTBO22zfnZ5DlhzRGzk/5GMhUgi4bJEIuGTE5o3AjKba0GL2ahmGa+68mN0aLWZ+zhb0QX35ba5AEMLn5TivLQC9SE0NmSmP4NfOJbuozgqYZgGXF+hc3kLE5seI+fAd2HxBc0n8/Op1fswGxzMfp+8Ag5EAFBkOVj5XBLB8AFFw2dBSIE6YktQwrwrGoHMdpEsWRCmbPs4QAf+6YnzrkWAEyokDoAg+4fS58L/UJU3xj1HJCi5FSnJFIhG/318oFNZBHLh8IODz+73rroi3wAWDShABFH+LdZP8Y1QyFETN6/X6QDAaI1OhAHyQaxgWF+fq/ev+CPgTmLHwPSaZTv7uE/Ug3DfmZ9DlC4KTQGVFfIEADNjrBbXbMqnKJiSDSaZadbTIIP28LnwJ0m4k6IO85NTUNavKJiVTvB0J6bsgh2M1xM0XKNCUjHB+3KQd8hWBDGhCMvC+APJpQwAXCRRonKAl9gN1AHv+dahCU/58h2pSMuwVgxi4oA+ZACoCY1gQI4edI7z3gTtGzLIP2yXIIAUBJkJzbz2AOF6OYmBb7HIFIgWIo8uMJl/VRGRBb4BmGqAFvJhuXg5TkwYoAKNAIIgTGn/QNF9EjUtGmSBO/nWYsBQ04wuobUcQBm4/hzsjWHLmFZltHDKNqbDuo/0VUgXUOirQFz98CqVW8GMDEjDR8KlGIAuqTDD/8vWCEKFTE59SSdhLQhpGaEfldUF7jCObee6BupCsMMBEta6WkBchbGggLui2bOj4Njoh85n2vyCoupDM189E5euWEIzSXjAP9EWkLbigACNo/iaDTer6+hLCoNK3AexIIHhemKVx5qaibVKySDcgkIbQbihvkcwL7/xgnKaaB9VEZFqR2Xx+F8yqweKpj/hc1Cy9kJumrA8YNRFZQSkymDEXKAIHZkhNsUCRvCZ2Hj2Nuw7SFabhukLo9eOyPk7STGvsh2hCMkhDf7eUAuu0iwyY2NgP0URkwLCuqyTFLiJqLl4XjU+GaWi0dDrBLvihxTffEXsae70R0rA/Mjgrw3EgYPoYptf5ZP1Pc6HNXR9WS17zB+YBjUEGk5bIGenmv07WoWpkMkjDwjW8/7M1KlnhGubb+Rqvzm6SLLKbJ4vs5skiu3myyG6eLLKbJ4vs5skiu3n6eyUb/S+kr58+PI+MYcy+vUvob7fOA/vA7Nu7hF6cS+b81Oz7m1ifnp+Mt34w+wYn1g/nhuwGF9rUBxeAOT80+xYn1OsXhYxxzpp9jxPph/OrjFZa4rbZdzmBRgADtBdTZt/nuJp6fRQwQLv1htm3OpZu/+C8sMY0Od+8OcU2+4NztICpYfvgzZsyZL8Yh4uy/d8NCduLW+PqgxtC9rfXx9WLG0JmyZIlS5YsWbJkyZIlS5YsKbrcKubtqQFdcEx3t2Hv7eG7h+4cJiPF7Pzig9dQDxbnJ13KfPjagB4f35tf0h9zaPi4u9uw96G298CwW10/WBz8ln4d9L5v6Z7hk/nJyOaPh3/RI931pnXHPL7X3X3vUW/3cffwJf0F76pkDy4mm+77se+9vTR7cKj/ecZW70eeOYDIL82rt/FY9yvOahDG329eO9P43dpPvtjdo1zy4QHk3Ox0F3MRv29qesZIRs9+pCbNFH6xIYHGkXZ/h/07dBgq/kzfqWqWHRj33lZ/mt4ehFnsFsxMX5QOHune0Us+6pbd7GXI1Bu5O8Chv+PHdMfbface9CPo7q5XepTssPduiX58rDvhuEumXFHHcngJMjVX9Hd9OPCr3+v/RqrZ/t9Ef3qvcuAb7g2cpd8z1T36uD81pi5DdnfwrpUQ6WgXzyHrz1E1nQ1kSwNn6cng8srRS4PV/OjSZAYXOOz3gMuRPX5tauAsA9m0evT0YNIvXprMMCKqlfZAd/3LkC0tDZ5lIJtaUr7+cJBsdmnyXmQI2ZTqId0dlyMbdta9YR8d9nvP5XTtyCYem/s1hEz5cp0zXxHZ28r3PnpJz72HkL39ch1k2FlDybRcOfvksTSETG2QXpbrDztrKFmvdz4+GPr5eBokU4YV/Uh9VWS3X+vqwfSl/8xkgOz2o/6QaWS3jXr5ZMZZ0MNL1ls/mdbZ6833vBnWSyXT8kVju1TcjGS3tYmmYVS5OjLb1Izh6pepNz3ZwcPhV9Tq7JVnI70Jw0x1wjk1SiGbnz9c7M6HH/Vf7qocRNW0br5+iRHgbl92HT8czIArJjOyTewjCtmjB8cz9xYPpw+GXufKyXRrEbqGYUwNGakHZAKZbapbHJMa5HUl660VTeqP15dMW86b1EOuEdndvgnMwY+GbKb/rEc/lmyc6b+YUmmTzkSHrPAM6MrI+r6D3tuDYYeOoutFZhi8bl+qzEbK5eOhxyh9+cBPqvSeh/27NZ2xsoya6fsSeqXjYUeOInXacOaNoNRZfP+ikjot6A+lsg47sHSsafjTAKoZ4+WmL1Vl2gOEcxcs7w09Rl0H6k9HrS06I4m0ueWw6lHuRW3Hpx5eeF/n6ED3AO3hGfOFpflez/ywd7vTvSeGx/PdAMzO96Zywx5YTveeRT6YHwib+gs+XoSZh0I583KeeQ4/ZpRnnt26Nz7zHPy9DR8PLpnqn0KC7k4+7zyY1mv4MUvDj3lbv7d7B1OGgwd/cMNZwxJtdnrxLnra4+PF6R/hH5PDfN3sW7BkyZIlS5YsWbJkyZIlS5YsWbJkydLfm/4f0vQ9xnjpItUAAAAASUVORK5CYII=">
            <a:extLst>
              <a:ext uri="{FF2B5EF4-FFF2-40B4-BE49-F238E27FC236}">
                <a16:creationId xmlns:a16="http://schemas.microsoft.com/office/drawing/2014/main" id="{63FA10FA-2132-C437-8AFE-8AFC5AC2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1" y="4853807"/>
            <a:ext cx="1371498" cy="14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5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0"/>
            <a:ext cx="10515600" cy="1325563"/>
          </a:xfrm>
        </p:spPr>
        <p:txBody>
          <a:bodyPr anchor="b"/>
          <a:lstStyle/>
          <a:p>
            <a:r>
              <a:rPr lang="en-US" dirty="0"/>
              <a:t>TMR performance</a:t>
            </a:r>
          </a:p>
        </p:txBody>
      </p:sp>
      <p:graphicFrame>
        <p:nvGraphicFramePr>
          <p:cNvPr id="13" name="Table Placeholder 2">
            <a:extLst>
              <a:ext uri="{FF2B5EF4-FFF2-40B4-BE49-F238E27FC236}">
                <a16:creationId xmlns:a16="http://schemas.microsoft.com/office/drawing/2014/main" id="{4A94C7BE-6E60-66F0-EFD4-2F452B0D743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260059068"/>
              </p:ext>
            </p:extLst>
          </p:nvPr>
        </p:nvGraphicFramePr>
        <p:xfrm>
          <a:off x="964324" y="2363623"/>
          <a:ext cx="10515605" cy="197808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69579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744718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3670597911"/>
                    </a:ext>
                  </a:extLst>
                </a:gridCol>
                <a:gridCol w="1962283">
                  <a:extLst>
                    <a:ext uri="{9D8B030D-6E8A-4147-A177-3AD203B41FA5}">
                      <a16:colId xmlns:a16="http://schemas.microsoft.com/office/drawing/2014/main" val="2430761236"/>
                    </a:ext>
                  </a:extLst>
                </a:gridCol>
                <a:gridCol w="1372129">
                  <a:extLst>
                    <a:ext uri="{9D8B030D-6E8A-4147-A177-3AD203B41FA5}">
                      <a16:colId xmlns:a16="http://schemas.microsoft.com/office/drawing/2014/main" val="566872088"/>
                    </a:ext>
                  </a:extLst>
                </a:gridCol>
              </a:tblGrid>
              <a:tr h="733347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 energy</a:t>
                      </a:r>
                    </a:p>
                    <a:p>
                      <a:r>
                        <a:rPr lang="en-US" dirty="0"/>
                        <a:t>[MeV]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 layer thickness</a:t>
                      </a:r>
                    </a:p>
                    <a:p>
                      <a:r>
                        <a:rPr lang="en-US" dirty="0"/>
                        <a:t>[µm]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Moderator length</a:t>
                      </a:r>
                    </a:p>
                    <a:p>
                      <a:r>
                        <a:rPr lang="en-US" dirty="0"/>
                        <a:t>[cm]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Reflector length</a:t>
                      </a:r>
                    </a:p>
                    <a:p>
                      <a:r>
                        <a:rPr lang="en-US" dirty="0"/>
                        <a:t>[cm]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Brightness*1e-8</a:t>
                      </a:r>
                    </a:p>
                    <a:p>
                      <a:r>
                        <a:rPr lang="en-US" dirty="0"/>
                        <a:t>[1/cm2/</a:t>
                      </a:r>
                      <a:r>
                        <a:rPr lang="en-US" dirty="0" err="1"/>
                        <a:t>sr</a:t>
                      </a:r>
                      <a:r>
                        <a:rPr lang="en-US" dirty="0"/>
                        <a:t>/source]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error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r>
                        <a:rPr lang="en-US" dirty="0"/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31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Be-Li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F4BECB-AB35-350A-7078-A3DD601555A8}"/>
              </a:ext>
            </a:extLst>
          </p:cNvPr>
          <p:cNvSpPr txBox="1">
            <a:spLocks/>
          </p:cNvSpPr>
          <p:nvPr/>
        </p:nvSpPr>
        <p:spPr>
          <a:xfrm>
            <a:off x="1479332" y="4933732"/>
            <a:ext cx="6946948" cy="793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Proton energy: 2.5 </a:t>
            </a:r>
            <a:r>
              <a:rPr lang="en-US" dirty="0">
                <a:sym typeface="Wingdings" panose="05000000000000000000" pitchFamily="2" charset="2"/>
              </a:rPr>
              <a:t> 8 MeV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Li target </a:t>
            </a:r>
            <a:r>
              <a:rPr lang="en-US" dirty="0">
                <a:sym typeface="Wingdings" panose="05000000000000000000" pitchFamily="2" charset="2"/>
              </a:rPr>
              <a:t> Be-Li target </a:t>
            </a:r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0A2DCD2-E3FC-78C7-7B3E-0125E0710C32}"/>
              </a:ext>
            </a:extLst>
          </p:cNvPr>
          <p:cNvSpPr/>
          <p:nvPr/>
        </p:nvSpPr>
        <p:spPr>
          <a:xfrm>
            <a:off x="6232637" y="5162399"/>
            <a:ext cx="504497" cy="33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B44BD0-A46A-E577-524D-8FF9E05C8136}"/>
              </a:ext>
            </a:extLst>
          </p:cNvPr>
          <p:cNvSpPr txBox="1">
            <a:spLocks/>
          </p:cNvSpPr>
          <p:nvPr/>
        </p:nvSpPr>
        <p:spPr>
          <a:xfrm>
            <a:off x="8016965" y="5147384"/>
            <a:ext cx="6946948" cy="793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9X better brightness </a:t>
            </a:r>
          </a:p>
        </p:txBody>
      </p:sp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71af3243-3dd4-4a8d-8c0d-dd76da1f02a5"/>
    <ds:schemaRef ds:uri="16c05727-aa75-4e4a-9b5f-8a80a1165891"/>
    <ds:schemaRef ds:uri="230e9df3-be65-4c73-a93b-d1236ebd677e"/>
    <ds:schemaRef ds:uri="http://schemas.microsoft.com/sharepoint/v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1035</Words>
  <Application>Microsoft Office PowerPoint</Application>
  <PresentationFormat>Widescreen</PresentationFormat>
  <Paragraphs>315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</vt:lpstr>
      <vt:lpstr>Future 8 MeV Upgrade for the LvB Compact Accelerator-driven Neutron Source</vt:lpstr>
      <vt:lpstr>AGENDA</vt:lpstr>
      <vt:lpstr>LvB compact source project</vt:lpstr>
      <vt:lpstr>LvB Accelerator</vt:lpstr>
      <vt:lpstr>Lvb current tmr assembly</vt:lpstr>
      <vt:lpstr>Upgrade plan: which parts of TMR must/could be modified?</vt:lpstr>
      <vt:lpstr>Target optimization</vt:lpstr>
      <vt:lpstr>TMR performance</vt:lpstr>
      <vt:lpstr>TMR performance</vt:lpstr>
      <vt:lpstr>Upgrade plan: which parts of TMR must/could be modified?</vt:lpstr>
      <vt:lpstr>Reflector optimization</vt:lpstr>
      <vt:lpstr>Moderator optimization</vt:lpstr>
      <vt:lpstr>TMR performance</vt:lpstr>
      <vt:lpstr>Is brightness calculation accurate?</vt:lpstr>
      <vt:lpstr>Is brightness calculation accurate?</vt:lpstr>
      <vt:lpstr>Improving the Brightness Calculation: Brightify*</vt:lpstr>
      <vt:lpstr>Brightify Implementation: step-by-step </vt:lpstr>
      <vt:lpstr>Instrument-specific brightness</vt:lpstr>
      <vt:lpstr>What if the instrument is not in the normal direction to the moderator surface?</vt:lpstr>
      <vt:lpstr>Final tips &amp;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Akhyani, Mina</dc:creator>
  <cp:lastModifiedBy>Akhyani, Mina</cp:lastModifiedBy>
  <cp:revision>14</cp:revision>
  <dcterms:created xsi:type="dcterms:W3CDTF">2026-04-11T15:26:55Z</dcterms:created>
  <dcterms:modified xsi:type="dcterms:W3CDTF">2026-04-15T04:26:51Z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