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140" r:id="rId2"/>
    <p:sldId id="2141" r:id="rId3"/>
    <p:sldId id="2172" r:id="rId4"/>
    <p:sldId id="2193" r:id="rId5"/>
    <p:sldId id="2196" r:id="rId6"/>
    <p:sldId id="2177" r:id="rId7"/>
    <p:sldId id="2176" r:id="rId8"/>
    <p:sldId id="2180" r:id="rId9"/>
    <p:sldId id="2190" r:id="rId10"/>
    <p:sldId id="2178" r:id="rId11"/>
    <p:sldId id="2189" r:id="rId12"/>
    <p:sldId id="2182" r:id="rId13"/>
    <p:sldId id="2202" r:id="rId14"/>
    <p:sldId id="2203" r:id="rId15"/>
    <p:sldId id="2204" r:id="rId16"/>
    <p:sldId id="2184" r:id="rId17"/>
    <p:sldId id="2192" r:id="rId18"/>
  </p:sldIdLst>
  <p:sldSz cx="9144000" cy="5143500" type="screen16x9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orient="horz" pos="1610">
          <p15:clr>
            <a:srgbClr val="A4A3A4"/>
          </p15:clr>
        </p15:guide>
        <p15:guide id="3" pos="29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J.江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64A2"/>
    <a:srgbClr val="F79646"/>
    <a:srgbClr val="4BACC6"/>
    <a:srgbClr val="999999"/>
    <a:srgbClr val="E927DB"/>
    <a:srgbClr val="F57E1B"/>
    <a:srgbClr val="333399"/>
    <a:srgbClr val="FB15D5"/>
    <a:srgbClr val="0819F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1" autoAdjust="0"/>
    <p:restoredTop sz="95196" autoAdjust="0"/>
  </p:normalViewPr>
  <p:slideViewPr>
    <p:cSldViewPr>
      <p:cViewPr varScale="1">
        <p:scale>
          <a:sx n="106" d="100"/>
          <a:sy n="106" d="100"/>
        </p:scale>
        <p:origin x="86" y="168"/>
      </p:cViewPr>
      <p:guideLst>
        <p:guide orient="horz" pos="1894"/>
        <p:guide orient="horz" pos="1610"/>
        <p:guide pos="2907"/>
      </p:guideLst>
    </p:cSldViewPr>
  </p:slideViewPr>
  <p:outlineViewPr>
    <p:cViewPr>
      <p:scale>
        <a:sx n="33" d="100"/>
        <a:sy n="33" d="100"/>
      </p:scale>
      <p:origin x="0" y="-6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8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46634D4-6826-4280-8DB9-19D143CADB2E}" type="datetimeFigureOut">
              <a:rPr lang="zh-CN" altLang="en-US" smtClean="0"/>
              <a:pPr/>
              <a:t>2026/4/15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E61C9F4-D0A3-417B-B817-AAD999A50B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D2B385D-30C0-42A3-A406-FDA826925B69}" type="datetimeFigureOut">
              <a:rPr lang="zh-CN" altLang="en-US"/>
              <a:pPr>
                <a:defRPr/>
              </a:pPr>
              <a:t>2026/4/14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994A22-7990-4147-B722-23103CA33D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3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945-95FD-4340-AC95-868156AD12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598D-9B25-41F2-B008-9EA8DB91FF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83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E28F-C52D-4A97-95D4-C0569AAA1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5DDF-294A-47C7-9938-98EB7AF5D8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1" name="图片 18" descr="图片1副本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7039" y="130782"/>
            <a:ext cx="960107" cy="43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130782"/>
            <a:ext cx="6881826" cy="431953"/>
          </a:xfrm>
        </p:spPr>
        <p:txBody>
          <a:bodyPr/>
          <a:lstStyle>
            <a:lvl1pPr algn="l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矩形 6"/>
          <p:cNvSpPr/>
          <p:nvPr userDrawn="1"/>
        </p:nvSpPr>
        <p:spPr>
          <a:xfrm>
            <a:off x="395537" y="586542"/>
            <a:ext cx="8496944" cy="81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圆角矩形 7"/>
          <p:cNvSpPr/>
          <p:nvPr userDrawn="1"/>
        </p:nvSpPr>
        <p:spPr>
          <a:xfrm>
            <a:off x="195216" y="497941"/>
            <a:ext cx="200320" cy="172675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4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5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6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7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8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CFD9-E225-4027-8A39-47BB1E8B30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E55-4005-43B9-AF5B-63A4A6F5E9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700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400" b="1"/>
            </a:lvl4pPr>
            <a:lvl5pPr marL="1524000" indent="0">
              <a:buNone/>
              <a:defRPr sz="1400" b="1"/>
            </a:lvl5pPr>
            <a:lvl6pPr marL="1905000" indent="0">
              <a:buNone/>
              <a:defRPr sz="1400" b="1"/>
            </a:lvl6pPr>
            <a:lvl7pPr marL="2286000" indent="0">
              <a:buNone/>
              <a:defRPr sz="1400" b="1"/>
            </a:lvl7pPr>
            <a:lvl8pPr marL="2667000" indent="0">
              <a:buNone/>
              <a:defRPr sz="1400" b="1"/>
            </a:lvl8pPr>
            <a:lvl9pPr marL="30480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4" y="1151338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700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400" b="1"/>
            </a:lvl4pPr>
            <a:lvl5pPr marL="1524000" indent="0">
              <a:buNone/>
              <a:defRPr sz="1400" b="1"/>
            </a:lvl5pPr>
            <a:lvl6pPr marL="1905000" indent="0">
              <a:buNone/>
              <a:defRPr sz="1400" b="1"/>
            </a:lvl6pPr>
            <a:lvl7pPr marL="2286000" indent="0">
              <a:buNone/>
              <a:defRPr sz="1400" b="1"/>
            </a:lvl7pPr>
            <a:lvl8pPr marL="2667000" indent="0">
              <a:buNone/>
              <a:defRPr sz="1400" b="1"/>
            </a:lvl8pPr>
            <a:lvl9pPr marL="30480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7009-F018-417B-A00B-621B4BA5E7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42EE-A927-47F0-8C6F-13CEA9EFBA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89ED-2AB0-4A45-9A5F-8F7C8E8494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20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2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1000" indent="0">
              <a:buNone/>
              <a:defRPr sz="1000"/>
            </a:lvl2pPr>
            <a:lvl3pPr marL="762000" indent="0">
              <a:buNone/>
              <a:defRPr sz="800"/>
            </a:lvl3pPr>
            <a:lvl4pPr marL="1143000" indent="0">
              <a:buNone/>
              <a:defRPr sz="700"/>
            </a:lvl4pPr>
            <a:lvl5pPr marL="1524000" indent="0">
              <a:buNone/>
              <a:defRPr sz="700"/>
            </a:lvl5pPr>
            <a:lvl6pPr marL="1905000" indent="0">
              <a:buNone/>
              <a:defRPr sz="700"/>
            </a:lvl6pPr>
            <a:lvl7pPr marL="2286000" indent="0">
              <a:buNone/>
              <a:defRPr sz="700"/>
            </a:lvl7pPr>
            <a:lvl8pPr marL="2667000" indent="0">
              <a:buNone/>
              <a:defRPr sz="700"/>
            </a:lvl8pPr>
            <a:lvl9pPr marL="30480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F39D-253D-47DE-8C96-79F70A04D7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1000" indent="0">
              <a:buNone/>
              <a:defRPr sz="2300"/>
            </a:lvl2pPr>
            <a:lvl3pPr marL="762000" indent="0">
              <a:buNone/>
              <a:defRPr sz="2000"/>
            </a:lvl3pPr>
            <a:lvl4pPr marL="1143000" indent="0">
              <a:buNone/>
              <a:defRPr sz="1700"/>
            </a:lvl4pPr>
            <a:lvl5pPr marL="1524000" indent="0">
              <a:buNone/>
              <a:defRPr sz="1700"/>
            </a:lvl5pPr>
            <a:lvl6pPr marL="1905000" indent="0">
              <a:buNone/>
              <a:defRPr sz="1700"/>
            </a:lvl6pPr>
            <a:lvl7pPr marL="2286000" indent="0">
              <a:buNone/>
              <a:defRPr sz="1700"/>
            </a:lvl7pPr>
            <a:lvl8pPr marL="2667000" indent="0">
              <a:buNone/>
              <a:defRPr sz="1700"/>
            </a:lvl8pPr>
            <a:lvl9pPr marL="3048000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381000" indent="0">
              <a:buNone/>
              <a:defRPr sz="1000"/>
            </a:lvl2pPr>
            <a:lvl3pPr marL="762000" indent="0">
              <a:buNone/>
              <a:defRPr sz="800"/>
            </a:lvl3pPr>
            <a:lvl4pPr marL="1143000" indent="0">
              <a:buNone/>
              <a:defRPr sz="700"/>
            </a:lvl4pPr>
            <a:lvl5pPr marL="1524000" indent="0">
              <a:buNone/>
              <a:defRPr sz="700"/>
            </a:lvl5pPr>
            <a:lvl6pPr marL="1905000" indent="0">
              <a:buNone/>
              <a:defRPr sz="700"/>
            </a:lvl6pPr>
            <a:lvl7pPr marL="2286000" indent="0">
              <a:buNone/>
              <a:defRPr sz="700"/>
            </a:lvl7pPr>
            <a:lvl8pPr marL="2667000" indent="0">
              <a:buNone/>
              <a:defRPr sz="700"/>
            </a:lvl8pPr>
            <a:lvl9pPr marL="30480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0104-07A5-48B5-BEDE-05F658D4D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 eaLnBrk="1" hangingPunct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 eaLnBrk="1" hangingPunct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/>
          <a:lstStyle>
            <a:lvl1pPr algn="r" eaLnBrk="1" hangingPunct="1"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C4A90C-E326-4071-A758-2EBBA93615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8100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6200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4300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52400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381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4">
            <a:extLst>
              <a:ext uri="{FF2B5EF4-FFF2-40B4-BE49-F238E27FC236}">
                <a16:creationId xmlns:a16="http://schemas.microsoft.com/office/drawing/2014/main" id="{8D81ED87-9345-49E2-A0C3-665EE91A8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42339"/>
            <a:ext cx="6400800" cy="179645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Ping Wang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NTDS Team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wangping@ihep.ac.cn</a:t>
            </a:r>
          </a:p>
        </p:txBody>
      </p:sp>
      <p:pic>
        <p:nvPicPr>
          <p:cNvPr id="7" name="Picture 3" descr="E:\文档\图形设计\图标设计\IhepLogo\IhepChnText.png">
            <a:extLst>
              <a:ext uri="{FF2B5EF4-FFF2-40B4-BE49-F238E27FC236}">
                <a16:creationId xmlns:a16="http://schemas.microsoft.com/office/drawing/2014/main" id="{FACA5259-6DF0-4BF2-A963-713B2347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05" y="355837"/>
            <a:ext cx="2743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文档\图形设计\图标设计\IhepLogo\Eicon.png">
            <a:extLst>
              <a:ext uri="{FF2B5EF4-FFF2-40B4-BE49-F238E27FC236}">
                <a16:creationId xmlns:a16="http://schemas.microsoft.com/office/drawing/2014/main" id="{FFD09181-6291-469A-B46F-2706BE5D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2" y="23165"/>
            <a:ext cx="1263650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D703D7-7A4B-4F17-BC79-9C6DD044D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31" b="24098"/>
          <a:stretch>
            <a:fillRect/>
          </a:stretch>
        </p:blipFill>
        <p:spPr>
          <a:xfrm>
            <a:off x="13713" y="843903"/>
            <a:ext cx="9116574" cy="22984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CB8ECE-A60A-46FC-83FC-55EC1B631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68" y="130499"/>
            <a:ext cx="2433980" cy="49353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E44FADB-2939-4E31-8B7A-AF4AB8DB1C8F}"/>
              </a:ext>
            </a:extLst>
          </p:cNvPr>
          <p:cNvGrpSpPr/>
          <p:nvPr/>
        </p:nvGrpSpPr>
        <p:grpSpPr>
          <a:xfrm>
            <a:off x="741878" y="1177053"/>
            <a:ext cx="7660245" cy="1632137"/>
            <a:chOff x="741878" y="1177053"/>
            <a:chExt cx="7660245" cy="163213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3196121-F342-4933-B8F4-8733444C376D}"/>
                </a:ext>
              </a:extLst>
            </p:cNvPr>
            <p:cNvSpPr/>
            <p:nvPr/>
          </p:nvSpPr>
          <p:spPr>
            <a:xfrm>
              <a:off x="818208" y="1177053"/>
              <a:ext cx="7507585" cy="1632137"/>
            </a:xfrm>
            <a:prstGeom prst="rect">
              <a:avLst/>
            </a:prstGeom>
            <a:solidFill>
              <a:srgbClr val="00467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741878" y="1305952"/>
              <a:ext cx="7660245" cy="1374338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first time-of-flight thermal and cold neutron test beamline based on a spallation neutron source in China</a:t>
              </a:r>
            </a:p>
            <a:p>
              <a:pPr>
                <a:spcBef>
                  <a:spcPts val="80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― Neutron Technology Development Station (NTDS)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直接连接符 5"/>
            <p:cNvCxnSpPr>
              <a:cxnSpLocks noChangeShapeType="1"/>
            </p:cNvCxnSpPr>
            <p:nvPr/>
          </p:nvCxnSpPr>
          <p:spPr bwMode="auto">
            <a:xfrm flipH="1">
              <a:off x="941646" y="2593167"/>
              <a:ext cx="726070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932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6851104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2.4 Terminal 1: Single-crystal orientation</a:t>
            </a:r>
            <a:endParaRPr lang="zh-CN" altLang="en-US" sz="24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31590"/>
            <a:ext cx="4130758" cy="24485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79220"/>
            <a:ext cx="2480545" cy="262584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1BC3D9B-1E1B-4191-AD9F-EA6BCF3ACD47}"/>
              </a:ext>
            </a:extLst>
          </p:cNvPr>
          <p:cNvSpPr/>
          <p:nvPr/>
        </p:nvSpPr>
        <p:spPr>
          <a:xfrm>
            <a:off x="2955736" y="3082063"/>
            <a:ext cx="51245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Neutron wavelength and bandwidth: </a:t>
            </a:r>
            <a:r>
              <a:rPr lang="en-US" altLang="zh-CN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0.85~6.25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Å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sz="1400" dirty="0">
                <a:latin typeface="+mn-lt"/>
                <a:ea typeface="+mn-ea"/>
                <a:cs typeface="+mn-ea"/>
                <a:sym typeface="+mn-lt"/>
              </a:rPr>
              <a:t>5.4 Å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Beam size: 0.1×0.1mm</a:t>
            </a:r>
            <a:r>
              <a:rPr lang="de-DE" altLang="zh-CN" sz="1400" baseline="30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~25×50mm</a:t>
            </a:r>
            <a:r>
              <a:rPr lang="de-DE" altLang="zh-CN" sz="1400" baseline="30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Alignment precision: </a:t>
            </a:r>
            <a:r>
              <a:rPr lang="en-US" altLang="zh-CN" sz="1400" kern="0" dirty="0">
                <a:latin typeface="+mn-lt"/>
                <a:ea typeface="+mn-ea"/>
                <a:cs typeface="+mn-ea"/>
                <a:sym typeface="+mn-lt"/>
              </a:rPr>
              <a:t>&lt;0.5</a:t>
            </a:r>
            <a:r>
              <a:rPr lang="zh-CN" altLang="zh-CN" sz="1400" kern="0" dirty="0">
                <a:latin typeface="+mn-lt"/>
                <a:ea typeface="+mn-ea"/>
                <a:cs typeface="+mn-ea"/>
                <a:sym typeface="+mn-lt"/>
              </a:rPr>
              <a:t>°</a:t>
            </a:r>
            <a:endParaRPr lang="en-US" altLang="zh-CN" sz="1400" kern="0" dirty="0">
              <a:latin typeface="+mn-lt"/>
              <a:ea typeface="+mn-ea"/>
              <a:cs typeface="+mn-ea"/>
              <a:sym typeface="+mn-lt"/>
            </a:endParaRP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kern="0" dirty="0">
                <a:latin typeface="+mn-lt"/>
                <a:ea typeface="+mn-ea"/>
                <a:cs typeface="+mn-ea"/>
                <a:sym typeface="+mn-lt"/>
              </a:rPr>
              <a:t>Sample size: </a:t>
            </a:r>
            <a:r>
              <a:rPr lang="en-US" altLang="zh-CN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≥ 0.5mm</a:t>
            </a:r>
            <a:r>
              <a:rPr lang="en-US" altLang="zh-CN" sz="1400" baseline="300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Detector: CCD camera (</a:t>
            </a: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200×200mm</a:t>
            </a:r>
            <a:r>
              <a:rPr lang="de-DE" altLang="zh-CN" sz="1400" baseline="30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),0.2mm each pixel</a:t>
            </a:r>
            <a:endParaRPr lang="en-US" altLang="zh-CN" sz="1400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Neutron flux at sample: 7.3×10</a:t>
            </a:r>
            <a:r>
              <a:rPr lang="en-US" altLang="zh-CN" sz="1400" baseline="30000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n/s/cm</a:t>
            </a:r>
            <a:r>
              <a:rPr lang="en-US" altLang="zh-CN" sz="1400" baseline="30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@160kW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3347864" y="1810462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Incident beam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5989307" y="1337535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Slit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8039062" y="1472540"/>
            <a:ext cx="925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Detector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7262598" y="1118438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Beam stop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6419168" y="1423977"/>
            <a:ext cx="1131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Scattering beam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6419168" y="2495520"/>
            <a:ext cx="843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Sample</a:t>
            </a:r>
          </a:p>
        </p:txBody>
      </p:sp>
      <p:sp>
        <p:nvSpPr>
          <p:cNvPr id="4" name="矩形 3"/>
          <p:cNvSpPr/>
          <p:nvPr/>
        </p:nvSpPr>
        <p:spPr>
          <a:xfrm>
            <a:off x="386512" y="720409"/>
            <a:ext cx="54925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Requirements from instruments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Specific inverted lattice faces and directions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Quickly check the quality of single crystal samples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Limited by the detectors, can not be carried out on the spectrometer</a:t>
            </a:r>
            <a:endParaRPr lang="en-US" altLang="zh-CN" sz="14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8696A02-0A2B-40C3-95A7-625536B0858F}"/>
              </a:ext>
            </a:extLst>
          </p:cNvPr>
          <p:cNvSpPr/>
          <p:nvPr/>
        </p:nvSpPr>
        <p:spPr>
          <a:xfrm>
            <a:off x="7308304" y="687267"/>
            <a:ext cx="156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By </a:t>
            </a:r>
            <a:r>
              <a:rPr lang="en-US" altLang="zh-CN" sz="2000" b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Yuhua</a:t>
            </a:r>
            <a:r>
              <a:rPr lang="en-US" altLang="zh-CN" sz="20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158676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7355160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2.5 Terminal 2: Neutron reflectivity</a:t>
            </a:r>
            <a:endParaRPr lang="zh-CN" altLang="en-US" sz="24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" y="1110992"/>
            <a:ext cx="4476465" cy="20473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202" y="999171"/>
            <a:ext cx="4392488" cy="22709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1BC3D9B-1E1B-4191-AD9F-EA6BCF3ACD47}"/>
              </a:ext>
            </a:extLst>
          </p:cNvPr>
          <p:cNvSpPr/>
          <p:nvPr/>
        </p:nvSpPr>
        <p:spPr>
          <a:xfrm>
            <a:off x="1869868" y="3363838"/>
            <a:ext cx="51245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Neutron wavelength and bandwidth: </a:t>
            </a:r>
            <a:r>
              <a:rPr lang="en-US" altLang="zh-CN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0.85~6.25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Å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sz="1400" dirty="0">
                <a:latin typeface="+mn-lt"/>
                <a:ea typeface="+mn-ea"/>
                <a:cs typeface="+mn-ea"/>
                <a:sym typeface="+mn-lt"/>
              </a:rPr>
              <a:t>5.4 Å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Beam size: 0.1×0.1mm</a:t>
            </a:r>
            <a:r>
              <a:rPr lang="de-DE" altLang="zh-CN" sz="1400" baseline="30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~25×50mm</a:t>
            </a:r>
            <a:r>
              <a:rPr lang="de-DE" altLang="zh-CN" sz="1400" baseline="30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Q range: 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0.005</a:t>
            </a:r>
            <a:r>
              <a:rPr lang="en-US" altLang="zh-CN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~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0.22</a:t>
            </a:r>
            <a:r>
              <a:rPr lang="en-US" altLang="zh-CN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Å</a:t>
            </a:r>
            <a:r>
              <a:rPr lang="en-US" altLang="zh-CN" sz="1400" baseline="300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-1</a:t>
            </a:r>
            <a:r>
              <a:rPr lang="zh-CN" altLang="en-US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m=0.2~10</a:t>
            </a:r>
            <a:r>
              <a:rPr lang="zh-CN" altLang="en-US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en-US" altLang="zh-CN" sz="1400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Best Resolution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Q/Q</a:t>
            </a:r>
            <a:r>
              <a:rPr lang="zh-CN" altLang="en-US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~1%</a:t>
            </a: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Detector: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4*He3 tube</a:t>
            </a:r>
            <a:r>
              <a:rPr lang="en-US" altLang="zh-CN" sz="1400" dirty="0">
                <a:solidFill>
                  <a:schemeClr val="dk1"/>
                </a:solidFill>
                <a:latin typeface="+mn-lt"/>
                <a:ea typeface="+mn-ea"/>
                <a:cs typeface="+mn-ea"/>
                <a:sym typeface="+mn-lt"/>
              </a:rPr>
              <a:t>,8mm×300mm</a:t>
            </a: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  <a:p>
            <a:pPr marL="54000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Neutron flux at sample: 3.8×10</a:t>
            </a:r>
            <a:r>
              <a:rPr lang="en-US" altLang="zh-CN" sz="1400" baseline="30000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n/s/cm2@160kW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4288111" y="2546042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Incident beam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5024041" y="1320686"/>
            <a:ext cx="632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Slit1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8219022" y="1695767"/>
            <a:ext cx="925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Detector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6880399" y="1110992"/>
            <a:ext cx="1131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Reflecting beam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6734446" y="2571750"/>
            <a:ext cx="843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Sample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6418335" y="1320686"/>
            <a:ext cx="632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Slit2</a:t>
            </a:r>
          </a:p>
        </p:txBody>
      </p:sp>
      <p:sp>
        <p:nvSpPr>
          <p:cNvPr id="9" name="矩形 8"/>
          <p:cNvSpPr/>
          <p:nvPr/>
        </p:nvSpPr>
        <p:spPr>
          <a:xfrm>
            <a:off x="-32369" y="771550"/>
            <a:ext cx="1902237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5663" y="71173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Testing platform for neutron supermirror development of neutron optics</a:t>
            </a:r>
            <a:endParaRPr lang="en-US" altLang="zh-CN" sz="14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239A05-30F4-47C0-BAFE-0499F98A7331}"/>
              </a:ext>
            </a:extLst>
          </p:cNvPr>
          <p:cNvSpPr/>
          <p:nvPr/>
        </p:nvSpPr>
        <p:spPr>
          <a:xfrm>
            <a:off x="7362775" y="639347"/>
            <a:ext cx="1781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By Qing Zhang</a:t>
            </a:r>
          </a:p>
        </p:txBody>
      </p:sp>
    </p:spTree>
    <p:extLst>
      <p:ext uri="{BB962C8B-B14F-4D97-AF65-F5344CB8AC3E}">
        <p14:creationId xmlns:p14="http://schemas.microsoft.com/office/powerpoint/2010/main" val="152480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6563072" cy="43195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3 Installation and Commissioning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D2D1777-A0EA-4B0C-85A5-91E71EDCBDE1}"/>
              </a:ext>
            </a:extLst>
          </p:cNvPr>
          <p:cNvGrpSpPr/>
          <p:nvPr/>
        </p:nvGrpSpPr>
        <p:grpSpPr>
          <a:xfrm>
            <a:off x="1919567" y="1107622"/>
            <a:ext cx="5304867" cy="1518942"/>
            <a:chOff x="788553" y="1284808"/>
            <a:chExt cx="5304867" cy="151894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9C28B82-A488-42C4-B9D0-791AEA55A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5162" y="1284808"/>
              <a:ext cx="4088258" cy="151894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BA5FC3F-D4C0-45D9-9016-77B1358E0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9"/>
            <a:stretch/>
          </p:blipFill>
          <p:spPr>
            <a:xfrm>
              <a:off x="788553" y="1284808"/>
              <a:ext cx="1004389" cy="1518942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E9B3EFED-3F73-4575-B240-475FB9E9773A}"/>
              </a:ext>
            </a:extLst>
          </p:cNvPr>
          <p:cNvSpPr txBox="1"/>
          <p:nvPr/>
        </p:nvSpPr>
        <p:spPr bwMode="auto">
          <a:xfrm>
            <a:off x="1918282" y="2705846"/>
            <a:ext cx="530743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Other components (choppers, sec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nd shutter, reflectivity terminal, etc. ) were installed in Oct. 2025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A653B2-6C11-4271-87BF-1FEB472CB2C9}"/>
              </a:ext>
            </a:extLst>
          </p:cNvPr>
          <p:cNvSpPr txBox="1"/>
          <p:nvPr/>
        </p:nvSpPr>
        <p:spPr bwMode="auto">
          <a:xfrm>
            <a:off x="1563819" y="710523"/>
            <a:ext cx="601636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neutron guides and shielding were installed in Sep. 2024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38A24E-D3C9-41DC-A975-B65C90BAE0CB}"/>
              </a:ext>
            </a:extLst>
          </p:cNvPr>
          <p:cNvGrpSpPr/>
          <p:nvPr/>
        </p:nvGrpSpPr>
        <p:grpSpPr>
          <a:xfrm>
            <a:off x="2680554" y="3324879"/>
            <a:ext cx="3782892" cy="1687839"/>
            <a:chOff x="2843808" y="3324879"/>
            <a:chExt cx="3782892" cy="168783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1C6FB99-7144-48C7-A5FF-8F3BCCDB9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808" y="3324879"/>
              <a:ext cx="2179352" cy="1687839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1475483-7840-4E88-86D3-B5A89A5F0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2080" y="3324879"/>
              <a:ext cx="1334620" cy="1687839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AD98DE2B-22A3-4794-9149-B7809AA2DC86}"/>
              </a:ext>
            </a:extLst>
          </p:cNvPr>
          <p:cNvSpPr txBox="1">
            <a:spLocks/>
          </p:cNvSpPr>
          <p:nvPr/>
        </p:nvSpPr>
        <p:spPr bwMode="auto">
          <a:xfrm>
            <a:off x="6460319" y="3867894"/>
            <a:ext cx="1438306" cy="4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Operation area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0DB43D3-ADB8-4C52-BA9E-D3F62E9DBCB8}"/>
              </a:ext>
            </a:extLst>
          </p:cNvPr>
          <p:cNvSpPr txBox="1">
            <a:spLocks/>
          </p:cNvSpPr>
          <p:nvPr/>
        </p:nvSpPr>
        <p:spPr bwMode="auto">
          <a:xfrm>
            <a:off x="1600560" y="3867894"/>
            <a:ext cx="1079994" cy="4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Test Station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953FC3A-9D79-48B0-84F5-D74EE1705761}"/>
              </a:ext>
            </a:extLst>
          </p:cNvPr>
          <p:cNvSpPr txBox="1">
            <a:spLocks/>
          </p:cNvSpPr>
          <p:nvPr/>
        </p:nvSpPr>
        <p:spPr bwMode="auto">
          <a:xfrm>
            <a:off x="7213571" y="1619373"/>
            <a:ext cx="1080120" cy="4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Shielding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BAA9220-D8A6-43B1-AA67-CF285AAF2D26}"/>
              </a:ext>
            </a:extLst>
          </p:cNvPr>
          <p:cNvSpPr txBox="1">
            <a:spLocks/>
          </p:cNvSpPr>
          <p:nvPr/>
        </p:nvSpPr>
        <p:spPr bwMode="auto">
          <a:xfrm>
            <a:off x="733337" y="1619373"/>
            <a:ext cx="1080120" cy="4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Neutron Guide</a:t>
            </a:r>
          </a:p>
        </p:txBody>
      </p:sp>
    </p:spTree>
    <p:extLst>
      <p:ext uri="{BB962C8B-B14F-4D97-AF65-F5344CB8AC3E}">
        <p14:creationId xmlns:p14="http://schemas.microsoft.com/office/powerpoint/2010/main" val="144505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6563072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3.1 The first neutron beam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C6ED97-2B10-402D-A937-E86CFA4D0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47" y="1635646"/>
            <a:ext cx="5038707" cy="29957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6291EC-14B3-4D2E-B2EF-5D6A58F6418C}"/>
              </a:ext>
            </a:extLst>
          </p:cNvPr>
          <p:cNvSpPr txBox="1"/>
          <p:nvPr/>
        </p:nvSpPr>
        <p:spPr bwMode="auto">
          <a:xfrm>
            <a:off x="1367644" y="915566"/>
            <a:ext cx="64087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NTDS successfully achieved its first neutron beam on March 5, 2026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The neutron flux: </a:t>
            </a:r>
            <a:r>
              <a:rPr lang="en-US" altLang="zh-CN" sz="1600" dirty="0">
                <a:solidFill>
                  <a:srgbClr val="0819F6"/>
                </a:solidFill>
                <a:latin typeface="+mn-lt"/>
                <a:ea typeface="+mn-ea"/>
                <a:cs typeface="+mn-ea"/>
                <a:sym typeface="+mn-lt"/>
              </a:rPr>
              <a:t>4.2×10</a:t>
            </a:r>
            <a:r>
              <a:rPr lang="en-US" altLang="zh-CN" sz="1600" baseline="30000" dirty="0">
                <a:solidFill>
                  <a:srgbClr val="0819F6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en-US" altLang="zh-CN" sz="1600" dirty="0">
                <a:solidFill>
                  <a:srgbClr val="0819F6"/>
                </a:solidFill>
                <a:latin typeface="+mn-lt"/>
                <a:ea typeface="+mn-ea"/>
                <a:cs typeface="+mn-ea"/>
                <a:sym typeface="+mn-lt"/>
              </a:rPr>
              <a:t> n/(cm</a:t>
            </a:r>
            <a:r>
              <a:rPr lang="en-US" altLang="zh-CN" sz="1600" baseline="30000" dirty="0">
                <a:solidFill>
                  <a:srgbClr val="0819F6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1600" dirty="0">
                <a:solidFill>
                  <a:srgbClr val="0819F6"/>
                </a:solidFill>
                <a:latin typeface="+mn-lt"/>
                <a:ea typeface="+mn-ea"/>
                <a:cs typeface="+mn-ea"/>
                <a:sym typeface="+mn-lt"/>
              </a:rPr>
              <a:t>*s) 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at 0.5 ~ 5.9 Å by choppers</a:t>
            </a:r>
          </a:p>
        </p:txBody>
      </p:sp>
    </p:spTree>
    <p:extLst>
      <p:ext uri="{BB962C8B-B14F-4D97-AF65-F5344CB8AC3E}">
        <p14:creationId xmlns:p14="http://schemas.microsoft.com/office/powerpoint/2010/main" val="190615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6563072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3.2 Neutron beam performance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FDA918-A0D0-4363-B3EF-7402FB841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0" y="1779662"/>
            <a:ext cx="2899529" cy="2141045"/>
          </a:xfrm>
          <a:prstGeom prst="rect">
            <a:avLst/>
          </a:prstGeom>
        </p:spPr>
      </p:pic>
      <p:sp>
        <p:nvSpPr>
          <p:cNvPr id="5" name="圆角矩形 20">
            <a:extLst>
              <a:ext uri="{FF2B5EF4-FFF2-40B4-BE49-F238E27FC236}">
                <a16:creationId xmlns:a16="http://schemas.microsoft.com/office/drawing/2014/main" id="{79500BB3-E60F-4C78-87B2-B41AF6C370CF}"/>
              </a:ext>
            </a:extLst>
          </p:cNvPr>
          <p:cNvSpPr/>
          <p:nvPr/>
        </p:nvSpPr>
        <p:spPr>
          <a:xfrm>
            <a:off x="755457" y="1973327"/>
            <a:ext cx="360045" cy="11518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3827F0-BD98-43BF-893C-A7405C2C5311}"/>
              </a:ext>
            </a:extLst>
          </p:cNvPr>
          <p:cNvSpPr/>
          <p:nvPr/>
        </p:nvSpPr>
        <p:spPr>
          <a:xfrm>
            <a:off x="1151156" y="3790892"/>
            <a:ext cx="1368152" cy="221018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1800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Time (</a:t>
            </a:r>
            <a:r>
              <a:rPr lang="en-US" sz="1200" dirty="0" err="1">
                <a:latin typeface="+mn-lt"/>
                <a:ea typeface="+mn-ea"/>
                <a:cs typeface="+mn-ea"/>
                <a:sym typeface="+mn-lt"/>
              </a:rPr>
              <a:t>ms</a:t>
            </a:r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7AE13A-D610-46A1-B0B2-A558F898055F}"/>
              </a:ext>
            </a:extLst>
          </p:cNvPr>
          <p:cNvSpPr/>
          <p:nvPr/>
        </p:nvSpPr>
        <p:spPr>
          <a:xfrm rot="16200000">
            <a:off x="130327" y="2974207"/>
            <a:ext cx="449867" cy="221018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1800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Flux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E15AC8-59B0-428E-8F3F-C99A94053BC8}"/>
              </a:ext>
            </a:extLst>
          </p:cNvPr>
          <p:cNvSpPr txBox="1">
            <a:spLocks/>
          </p:cNvSpPr>
          <p:nvPr/>
        </p:nvSpPr>
        <p:spPr bwMode="auto">
          <a:xfrm>
            <a:off x="507562" y="1306155"/>
            <a:ext cx="2447345" cy="4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High energy particles were suppressed by T0 chopper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317266D-3980-4487-8C31-151341A23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315" y="1779662"/>
            <a:ext cx="2652436" cy="214104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A3F1DE-3724-4C43-A257-C9026EAED1D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0941" y="3021565"/>
            <a:ext cx="1576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+mn-lt"/>
                <a:ea typeface="+mn-ea"/>
                <a:cs typeface="+mn-ea"/>
                <a:sym typeface="+mn-lt"/>
              </a:rPr>
              <a:t>1~6.4Å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4E1520-0588-49E5-99FB-803054BF84ED}"/>
              </a:ext>
            </a:extLst>
          </p:cNvPr>
          <p:cNvSpPr/>
          <p:nvPr/>
        </p:nvSpPr>
        <p:spPr>
          <a:xfrm>
            <a:off x="4427984" y="3790892"/>
            <a:ext cx="1368152" cy="221018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1800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Wavelength (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Å</a:t>
            </a:r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13295F6-85EA-458D-BCED-13216724E5C3}"/>
              </a:ext>
            </a:extLst>
          </p:cNvPr>
          <p:cNvSpPr/>
          <p:nvPr/>
        </p:nvSpPr>
        <p:spPr>
          <a:xfrm rot="16200000">
            <a:off x="3369459" y="2911056"/>
            <a:ext cx="576167" cy="221018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1800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Flux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397452F-2319-4343-9017-A7F54653F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5" y="1923678"/>
            <a:ext cx="2215446" cy="156498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6C5EFF8-03BA-4A60-B034-02FFB6D080DF}"/>
              </a:ext>
            </a:extLst>
          </p:cNvPr>
          <p:cNvSpPr txBox="1">
            <a:spLocks/>
          </p:cNvSpPr>
          <p:nvPr/>
        </p:nvSpPr>
        <p:spPr bwMode="auto">
          <a:xfrm>
            <a:off x="3623588" y="1177920"/>
            <a:ext cx="2549891" cy="7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Comparison of overlapping neutron wavelength frames by bandwidth choppers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659309-1ADC-4556-9A56-93E5E21E45F6}"/>
              </a:ext>
            </a:extLst>
          </p:cNvPr>
          <p:cNvSpPr txBox="1">
            <a:spLocks/>
          </p:cNvSpPr>
          <p:nvPr/>
        </p:nvSpPr>
        <p:spPr bwMode="auto">
          <a:xfrm>
            <a:off x="6400266" y="1306155"/>
            <a:ext cx="2447345" cy="4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Beam spatial distribution by the neutron beam monitor</a:t>
            </a:r>
          </a:p>
        </p:txBody>
      </p:sp>
    </p:spTree>
    <p:extLst>
      <p:ext uri="{BB962C8B-B14F-4D97-AF65-F5344CB8AC3E}">
        <p14:creationId xmlns:p14="http://schemas.microsoft.com/office/powerpoint/2010/main" val="241773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7139136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3.3 Neutron reflectivity commissioning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80847AD-DCE4-45C9-8293-7BE138766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372" y="1111103"/>
            <a:ext cx="3816424" cy="292129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E3F399-74EF-440D-85BD-AD98D592D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92" y="1285875"/>
            <a:ext cx="3282613" cy="26540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61C1AB-9BCB-4AC4-94AF-47E6E3960130}"/>
              </a:ext>
            </a:extLst>
          </p:cNvPr>
          <p:cNvSpPr txBox="1">
            <a:spLocks/>
          </p:cNvSpPr>
          <p:nvPr/>
        </p:nvSpPr>
        <p:spPr bwMode="auto">
          <a:xfrm>
            <a:off x="1173428" y="863383"/>
            <a:ext cx="2808312" cy="4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Standard nickel film sample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05AA46-5A7A-4DAC-AF09-9D751AD3800C}"/>
              </a:ext>
            </a:extLst>
          </p:cNvPr>
          <p:cNvSpPr txBox="1"/>
          <p:nvPr/>
        </p:nvSpPr>
        <p:spPr bwMode="auto">
          <a:xfrm>
            <a:off x="561704" y="3910785"/>
            <a:ext cx="403176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The difference between the experimental and theoretical Qc values is 5% due to the thin film density being lower than that of the bulk material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77C92A-5154-4E99-9833-103B7BF33582}"/>
              </a:ext>
            </a:extLst>
          </p:cNvPr>
          <p:cNvSpPr txBox="1">
            <a:spLocks/>
          </p:cNvSpPr>
          <p:nvPr/>
        </p:nvSpPr>
        <p:spPr bwMode="auto">
          <a:xfrm>
            <a:off x="4693967" y="863383"/>
            <a:ext cx="3471262" cy="4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Standard m=3</a:t>
            </a: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supermirror sample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4EC41B-E6B7-4A05-A88D-6C7C9012EBDE}"/>
              </a:ext>
            </a:extLst>
          </p:cNvPr>
          <p:cNvSpPr txBox="1"/>
          <p:nvPr/>
        </p:nvSpPr>
        <p:spPr bwMode="auto">
          <a:xfrm>
            <a:off x="4521386" y="3910785"/>
            <a:ext cx="4227078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It seems better to use a large angle of reflection with long wavelength neutrons for better consistency in the reflectivity data, and the commissioning is still going on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36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4402832" cy="43195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4. Summary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AC4A62-F3F8-4B5C-A70B-0BC0CBCCAF62}"/>
              </a:ext>
            </a:extLst>
          </p:cNvPr>
          <p:cNvSpPr/>
          <p:nvPr/>
        </p:nvSpPr>
        <p:spPr>
          <a:xfrm>
            <a:off x="575556" y="987574"/>
            <a:ext cx="7992888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NTDS has completed most of its project construction tasks,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it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is the first beamline to achieve neutrons in the CSNS II project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NTDS is on commissioning and operation, which will strongly support the numerous neutron beam testing tasks of the CSNS II project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NTDS will play an important role for the neutron technology development of CSNS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51621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50375AD-0BBD-40B9-AB00-78F3BA1CFF1C}"/>
              </a:ext>
            </a:extLst>
          </p:cNvPr>
          <p:cNvSpPr/>
          <p:nvPr/>
        </p:nvSpPr>
        <p:spPr>
          <a:xfrm>
            <a:off x="1950129" y="1707654"/>
            <a:ext cx="5243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Thanks</a:t>
            </a:r>
            <a:r>
              <a:rPr kumimoji="0" lang="en-GB" altLang="zh-CN" sz="36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for your attention!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34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50375AD-0BBD-40B9-AB00-78F3BA1CFF1C}"/>
              </a:ext>
            </a:extLst>
          </p:cNvPr>
          <p:cNvSpPr/>
          <p:nvPr/>
        </p:nvSpPr>
        <p:spPr>
          <a:xfrm>
            <a:off x="282473" y="229829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Outline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097AB35-AE76-4FB0-8755-2B8A286E770E}"/>
              </a:ext>
            </a:extLst>
          </p:cNvPr>
          <p:cNvCxnSpPr>
            <a:cxnSpLocks/>
          </p:cNvCxnSpPr>
          <p:nvPr/>
        </p:nvCxnSpPr>
        <p:spPr>
          <a:xfrm>
            <a:off x="2323273" y="196006"/>
            <a:ext cx="0" cy="20157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56CA919-DC8F-4D40-A497-F47B36072924}"/>
              </a:ext>
            </a:extLst>
          </p:cNvPr>
          <p:cNvCxnSpPr>
            <a:cxnSpLocks/>
          </p:cNvCxnSpPr>
          <p:nvPr/>
        </p:nvCxnSpPr>
        <p:spPr>
          <a:xfrm>
            <a:off x="107504" y="987574"/>
            <a:ext cx="33843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1">
            <a:extLst>
              <a:ext uri="{FF2B5EF4-FFF2-40B4-BE49-F238E27FC236}">
                <a16:creationId xmlns:a16="http://schemas.microsoft.com/office/drawing/2014/main" id="{D0F7F82E-4B08-4AC9-BA30-FDBB54F7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987574"/>
            <a:ext cx="5904656" cy="284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defTabSz="912813">
              <a:defRPr sz="3200" b="1">
                <a:solidFill>
                  <a:srgbClr val="007DDA"/>
                </a:solidFill>
                <a:latin typeface="Impact" pitchFamily="34" charset="0"/>
                <a:ea typeface="微软雅黑" pitchFamily="34" charset="-122"/>
              </a:defRPr>
            </a:lvl1pPr>
          </a:lstStyle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Overview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Design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Installation and commissioning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6751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4402832" cy="43195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1 Overview</a:t>
            </a:r>
            <a:endParaRPr lang="zh-CN" altLang="en-US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E044054-2585-4A36-885B-7179312063E6}"/>
              </a:ext>
            </a:extLst>
          </p:cNvPr>
          <p:cNvSpPr/>
          <p:nvPr/>
        </p:nvSpPr>
        <p:spPr>
          <a:xfrm>
            <a:off x="6718596" y="3219822"/>
            <a:ext cx="202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Beam time allocation</a:t>
            </a:r>
          </a:p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5000 Hours/Year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EFE236C-ADA9-4514-A1A6-D5EAAAB6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42" y="1777430"/>
            <a:ext cx="6462972" cy="31892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6EEF73C-D6A9-440B-A460-FEF4FB817EBF}"/>
              </a:ext>
            </a:extLst>
          </p:cNvPr>
          <p:cNvSpPr/>
          <p:nvPr/>
        </p:nvSpPr>
        <p:spPr>
          <a:xfrm>
            <a:off x="3282315" y="2215037"/>
            <a:ext cx="2579370" cy="369332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  <a:ea typeface="+mn-ea"/>
                <a:cs typeface="+mn-ea"/>
                <a:sym typeface="+mn-lt"/>
              </a:rPr>
              <a:t>Application classification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49ADFE-DB6C-4406-AB94-C61C024A89CB}"/>
              </a:ext>
            </a:extLst>
          </p:cNvPr>
          <p:cNvSpPr txBox="1"/>
          <p:nvPr/>
        </p:nvSpPr>
        <p:spPr bwMode="auto">
          <a:xfrm>
            <a:off x="539552" y="674502"/>
            <a:ext cx="8302375" cy="14274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Requirements of a new beamline for China spallation neutron source (CSNS)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1. Numerous neutron device’s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neutron beam testing tasks of the CSNS II project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2. Serve as a key platform to advance neutron technology development (such as materials, devices, methodologies, and metrology) for CSNS</a:t>
            </a:r>
          </a:p>
        </p:txBody>
      </p:sp>
    </p:spTree>
    <p:extLst>
      <p:ext uri="{BB962C8B-B14F-4D97-AF65-F5344CB8AC3E}">
        <p14:creationId xmlns:p14="http://schemas.microsoft.com/office/powerpoint/2010/main" val="4013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5554960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1.1 Design highlights</a:t>
            </a:r>
            <a:endParaRPr lang="zh-CN" altLang="en-US" sz="24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2EB00D-1B40-49FD-846E-9856441AE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8" b="11236"/>
          <a:stretch/>
        </p:blipFill>
        <p:spPr>
          <a:xfrm>
            <a:off x="0" y="2963867"/>
            <a:ext cx="9144000" cy="202627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4788024" y="2779497"/>
            <a:ext cx="576064" cy="151216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05264" y="2814944"/>
            <a:ext cx="1326976" cy="151216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73416" y="2886952"/>
            <a:ext cx="1903040" cy="151216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73416" y="3645334"/>
            <a:ext cx="1625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Terminal 3 </a:t>
            </a:r>
            <a:r>
              <a:rPr lang="en-US" altLang="zh-CN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ulti-function</a:t>
            </a:r>
          </a:p>
        </p:txBody>
      </p:sp>
      <p:sp>
        <p:nvSpPr>
          <p:cNvPr id="13" name="矩形 12"/>
          <p:cNvSpPr/>
          <p:nvPr/>
        </p:nvSpPr>
        <p:spPr>
          <a:xfrm>
            <a:off x="4355976" y="2211004"/>
            <a:ext cx="3561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Terminal 2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Neutron reflectivity</a:t>
            </a:r>
          </a:p>
        </p:txBody>
      </p:sp>
      <p:sp>
        <p:nvSpPr>
          <p:cNvPr id="14" name="矩形 13"/>
          <p:cNvSpPr/>
          <p:nvPr/>
        </p:nvSpPr>
        <p:spPr>
          <a:xfrm>
            <a:off x="2194833" y="3895064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Terminal 1</a:t>
            </a: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ingle-crystal orientation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C277284-2E79-4631-BB18-C4DB00B06991}"/>
              </a:ext>
            </a:extLst>
          </p:cNvPr>
          <p:cNvSpPr/>
          <p:nvPr/>
        </p:nvSpPr>
        <p:spPr>
          <a:xfrm>
            <a:off x="395536" y="743933"/>
            <a:ext cx="4176464" cy="186371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en-US" b="1" dirty="0">
                <a:latin typeface="+mn-lt"/>
                <a:ea typeface="+mn-ea"/>
                <a:cs typeface="+mn-ea"/>
                <a:sym typeface="+mn-lt"/>
              </a:rPr>
              <a:t>Versatile functions</a:t>
            </a: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three terminals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Lower background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: Bender + T0 chopper, long flight path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en-US" b="1" dirty="0">
                <a:latin typeface="+mn-lt"/>
                <a:ea typeface="+mn-ea"/>
                <a:cs typeface="+mn-ea"/>
                <a:sym typeface="+mn-lt"/>
              </a:rPr>
              <a:t>Higher beamtime utilization efficiency</a:t>
            </a: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: automatic technology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BFFD75-2FE1-463C-9C20-456EBA533BA8}"/>
              </a:ext>
            </a:extLst>
          </p:cNvPr>
          <p:cNvSpPr/>
          <p:nvPr/>
        </p:nvSpPr>
        <p:spPr>
          <a:xfrm>
            <a:off x="4718151" y="851835"/>
            <a:ext cx="4030313" cy="1139030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W</a:t>
            </a:r>
            <a:r>
              <a:rPr lang="en-US" b="1" dirty="0">
                <a:latin typeface="+mn-lt"/>
                <a:ea typeface="+mn-ea"/>
                <a:cs typeface="+mn-ea"/>
                <a:sym typeface="+mn-lt"/>
              </a:rPr>
              <a:t>avelength</a:t>
            </a: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: 0.5~20 Å (0.2~300 meV)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b="1" dirty="0">
                <a:latin typeface="+mn-lt"/>
                <a:ea typeface="+mn-ea"/>
                <a:cs typeface="+mn-ea"/>
                <a:sym typeface="+mn-lt"/>
              </a:rPr>
              <a:t>Bandwidth of TOF</a:t>
            </a: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5.4 Å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b="1" dirty="0">
                <a:latin typeface="+mn-lt"/>
                <a:ea typeface="+mn-ea"/>
                <a:cs typeface="+mn-ea"/>
                <a:sym typeface="+mn-lt"/>
              </a:rPr>
              <a:t>Beam Size</a:t>
            </a: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: 25mm(W)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× </a:t>
            </a: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50mm(H)</a:t>
            </a:r>
          </a:p>
        </p:txBody>
      </p:sp>
    </p:spTree>
    <p:extLst>
      <p:ext uri="{BB962C8B-B14F-4D97-AF65-F5344CB8AC3E}">
        <p14:creationId xmlns:p14="http://schemas.microsoft.com/office/powerpoint/2010/main" val="285255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6131024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1.2 Schedule and organization</a:t>
            </a:r>
            <a:endParaRPr lang="zh-CN" altLang="en-US" sz="24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5943730-A27D-4DF5-B48F-7E07141C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97" y="346758"/>
            <a:ext cx="7581407" cy="19712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E1129E-9A36-4E7A-99D3-C874696F4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00" y="1779662"/>
            <a:ext cx="5849401" cy="32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4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4402832" cy="43195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 Design</a:t>
            </a:r>
            <a:endParaRPr lang="zh-CN" altLang="en-US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8BD4941-FCAF-4ECD-B18E-CFBEE2929063}"/>
              </a:ext>
            </a:extLst>
          </p:cNvPr>
          <p:cNvGrpSpPr/>
          <p:nvPr/>
        </p:nvGrpSpPr>
        <p:grpSpPr>
          <a:xfrm>
            <a:off x="3995936" y="1501844"/>
            <a:ext cx="4900602" cy="2139812"/>
            <a:chOff x="2382064" y="660468"/>
            <a:chExt cx="6768752" cy="295552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7175D1B-3322-47AB-9899-1B3ACB9D4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2064" y="660468"/>
              <a:ext cx="6768752" cy="292717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E0113A8-C09E-41C6-A072-B6AB0321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2064" y="3187369"/>
              <a:ext cx="914400" cy="428625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2362811-8CF7-4F11-8176-38975C6AC518}"/>
              </a:ext>
            </a:extLst>
          </p:cNvPr>
          <p:cNvSpPr/>
          <p:nvPr/>
        </p:nvSpPr>
        <p:spPr>
          <a:xfrm>
            <a:off x="693015" y="791978"/>
            <a:ext cx="6920695" cy="376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Main components:</a:t>
            </a:r>
            <a:endParaRPr lang="en-US" sz="2400" b="1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600" b="1" dirty="0">
                <a:latin typeface="+mn-lt"/>
                <a:ea typeface="+mn-ea"/>
                <a:cs typeface="+mn-ea"/>
                <a:sym typeface="+mn-lt"/>
              </a:rPr>
              <a:t>Choppers: </a:t>
            </a:r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3 sets</a:t>
            </a:r>
            <a:br>
              <a:rPr lang="en-US" sz="16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T0+Single disk T1+Double disk T2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600" b="1" dirty="0">
                <a:latin typeface="+mn-lt"/>
                <a:ea typeface="+mn-ea"/>
                <a:cs typeface="+mn-ea"/>
                <a:sym typeface="+mn-lt"/>
              </a:rPr>
              <a:t>Supermirror neutron guide</a:t>
            </a:r>
            <a:br>
              <a:rPr lang="en-US" sz="1600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Bender+ Straight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sz="1600" b="1" dirty="0">
                <a:latin typeface="+mn-lt"/>
                <a:ea typeface="+mn-ea"/>
                <a:cs typeface="+mn-ea"/>
                <a:sym typeface="+mn-lt"/>
              </a:rPr>
              <a:t>econd shutter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Neutron slits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: 4 sets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Single-crystal orientation terminal</a:t>
            </a:r>
            <a:b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Rotating sample stage, CCD Detector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The reflectivity terminal</a:t>
            </a:r>
            <a:b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Rotating sample stage, 8mm 3He Detector</a:t>
            </a:r>
            <a:endParaRPr lang="en-US" sz="1600" b="1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Shielding</a:t>
            </a:r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Carbon steel, Boron-containing polyethylene, Concrete</a:t>
            </a:r>
          </a:p>
        </p:txBody>
      </p:sp>
    </p:spTree>
    <p:extLst>
      <p:ext uri="{BB962C8B-B14F-4D97-AF65-F5344CB8AC3E}">
        <p14:creationId xmlns:p14="http://schemas.microsoft.com/office/powerpoint/2010/main" val="423246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7715200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2.1 Neutron guide system</a:t>
            </a:r>
            <a:endParaRPr lang="zh-CN" altLang="en-US" sz="24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B16BA01-83F0-4084-9045-3B5EB13D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56049"/>
            <a:ext cx="8064896" cy="1781050"/>
          </a:xfrm>
          <a:prstGeom prst="rect">
            <a:avLst/>
          </a:prstGeom>
        </p:spPr>
      </p:pic>
      <p:sp>
        <p:nvSpPr>
          <p:cNvPr id="15" name="Cím 1">
            <a:extLst>
              <a:ext uri="{FF2B5EF4-FFF2-40B4-BE49-F238E27FC236}">
                <a16:creationId xmlns:a16="http://schemas.microsoft.com/office/drawing/2014/main" id="{709543FB-7BC9-4BAA-87AF-6373A810BCA1}"/>
              </a:ext>
            </a:extLst>
          </p:cNvPr>
          <p:cNvSpPr txBox="1">
            <a:spLocks/>
          </p:cNvSpPr>
          <p:nvPr/>
        </p:nvSpPr>
        <p:spPr>
          <a:xfrm>
            <a:off x="48936" y="1293963"/>
            <a:ext cx="936104" cy="385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+mn-lt"/>
                <a:ea typeface="+mn-ea"/>
                <a:cs typeface="+mn-ea"/>
                <a:sym typeface="+mn-lt"/>
              </a:rPr>
              <a:t>Beam</a:t>
            </a:r>
          </a:p>
        </p:txBody>
      </p:sp>
      <p:cxnSp>
        <p:nvCxnSpPr>
          <p:cNvPr id="16" name="Egyenes összekötő nyíllal 48">
            <a:extLst>
              <a:ext uri="{FF2B5EF4-FFF2-40B4-BE49-F238E27FC236}">
                <a16:creationId xmlns:a16="http://schemas.microsoft.com/office/drawing/2014/main" id="{6643D8CB-4EC6-4CC3-95C9-43E75B2E525A}"/>
              </a:ext>
            </a:extLst>
          </p:cNvPr>
          <p:cNvCxnSpPr>
            <a:cxnSpLocks/>
          </p:cNvCxnSpPr>
          <p:nvPr/>
        </p:nvCxnSpPr>
        <p:spPr>
          <a:xfrm>
            <a:off x="309484" y="1710190"/>
            <a:ext cx="41500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0E231857-F114-40C4-BF08-311C2A8A95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7" y="3106896"/>
            <a:ext cx="2232248" cy="176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AC16EC7-2D44-44A4-ADDE-433855551B6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89218" y="3085985"/>
            <a:ext cx="1843222" cy="1787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ABD8FB26-EA9A-42D5-8D65-388309E154C2}"/>
              </a:ext>
            </a:extLst>
          </p:cNvPr>
          <p:cNvSpPr/>
          <p:nvPr/>
        </p:nvSpPr>
        <p:spPr>
          <a:xfrm>
            <a:off x="4434447" y="2571626"/>
            <a:ext cx="2268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Neutron wavelength spectrum on guide exit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D1B673A-08E8-49FC-8D56-2443D4EC8323}"/>
              </a:ext>
            </a:extLst>
          </p:cNvPr>
          <p:cNvSpPr/>
          <p:nvPr/>
        </p:nvSpPr>
        <p:spPr>
          <a:xfrm>
            <a:off x="6689217" y="2571626"/>
            <a:ext cx="1758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Neutron spacial homogeneity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258FE30-772A-43EE-9D16-2CD5DD149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87" y="2643471"/>
            <a:ext cx="3621946" cy="2230062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07FAC051-FE3B-414C-BC22-ACA4662DA2E0}"/>
              </a:ext>
            </a:extLst>
          </p:cNvPr>
          <p:cNvSpPr/>
          <p:nvPr/>
        </p:nvSpPr>
        <p:spPr>
          <a:xfrm>
            <a:off x="4939988" y="4783015"/>
            <a:ext cx="125772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Wavelength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A680AF1-6708-4211-A714-E568CF70373C}"/>
              </a:ext>
            </a:extLst>
          </p:cNvPr>
          <p:cNvSpPr/>
          <p:nvPr/>
        </p:nvSpPr>
        <p:spPr>
          <a:xfrm rot="16200000">
            <a:off x="3625888" y="3686050"/>
            <a:ext cx="125772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Flux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032C1E6-081A-4826-83D8-A285376A7AF7}"/>
              </a:ext>
            </a:extLst>
          </p:cNvPr>
          <p:cNvSpPr/>
          <p:nvPr/>
        </p:nvSpPr>
        <p:spPr>
          <a:xfrm>
            <a:off x="1272433" y="777687"/>
            <a:ext cx="26932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Bender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to separate from Beam line 8 and remove fast neutrons and gamma rays background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099DC55-8841-4262-AAC8-5E07CCE1D4C2}"/>
              </a:ext>
            </a:extLst>
          </p:cNvPr>
          <p:cNvSpPr/>
          <p:nvPr/>
        </p:nvSpPr>
        <p:spPr>
          <a:xfrm>
            <a:off x="4572000" y="1162407"/>
            <a:ext cx="396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Straight guide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to efficiently transport neutrons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42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5266928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2.2 Neutron chopper system</a:t>
            </a:r>
            <a:endParaRPr lang="zh-CN" altLang="en-US" sz="24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A5EB63-2898-4E86-A02C-CDC4698E4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52" y="775470"/>
            <a:ext cx="6779096" cy="17448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7FF1894-ED9F-4D18-88E2-367EB290F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78" y="3168052"/>
            <a:ext cx="2102003" cy="173275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7D7CDDDA-260C-49A3-A68D-1F5FC0027F1B}"/>
              </a:ext>
            </a:extLst>
          </p:cNvPr>
          <p:cNvSpPr/>
          <p:nvPr/>
        </p:nvSpPr>
        <p:spPr>
          <a:xfrm>
            <a:off x="1547664" y="1886506"/>
            <a:ext cx="216024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T1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(7.5m):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reduce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frame overlap background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65F25A0-9DDB-4B51-A188-5E76295F2837}"/>
              </a:ext>
            </a:extLst>
          </p:cNvPr>
          <p:cNvSpPr/>
          <p:nvPr/>
        </p:nvSpPr>
        <p:spPr>
          <a:xfrm>
            <a:off x="3923928" y="1886505"/>
            <a:ext cx="216024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T0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(13.7m)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block the prompt high energy particles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D779054-0765-48F5-9812-8689671A741B}"/>
              </a:ext>
            </a:extLst>
          </p:cNvPr>
          <p:cNvSpPr/>
          <p:nvPr/>
        </p:nvSpPr>
        <p:spPr>
          <a:xfrm>
            <a:off x="6058693" y="1750901"/>
            <a:ext cx="184596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lt"/>
                <a:ea typeface="+mn-ea"/>
                <a:cs typeface="+mn-ea"/>
                <a:sym typeface="+mn-lt"/>
              </a:rPr>
              <a:t>T2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(14.7m)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select the desired bandwidth neutrons</a:t>
            </a:r>
            <a:endParaRPr 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89459D4-A05A-4F52-BF6D-B9543B717871}"/>
              </a:ext>
            </a:extLst>
          </p:cNvPr>
          <p:cNvSpPr/>
          <p:nvPr/>
        </p:nvSpPr>
        <p:spPr>
          <a:xfrm>
            <a:off x="4833498" y="2582587"/>
            <a:ext cx="352839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ea typeface="+mn-ea"/>
                <a:cs typeface="+mn-ea"/>
                <a:sym typeface="+mn-lt"/>
              </a:rPr>
              <a:t>The prompt fast neutron background is suppressed by two orders of magnitude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3C3A677-10D2-4725-BFC9-A2DCE18B8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81144"/>
            <a:ext cx="3528392" cy="1906569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DAE0081E-BBAC-42EE-ACAB-13D2D8DCFC09}"/>
              </a:ext>
            </a:extLst>
          </p:cNvPr>
          <p:cNvSpPr/>
          <p:nvPr/>
        </p:nvSpPr>
        <p:spPr>
          <a:xfrm>
            <a:off x="899592" y="2674920"/>
            <a:ext cx="3744416" cy="3385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Neutron chopping time and space diagram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47D4124-B7BD-4743-A1D7-202B94735E57}"/>
              </a:ext>
            </a:extLst>
          </p:cNvPr>
          <p:cNvSpPr/>
          <p:nvPr/>
        </p:nvSpPr>
        <p:spPr>
          <a:xfrm>
            <a:off x="2267744" y="4599007"/>
            <a:ext cx="1368152" cy="221018"/>
          </a:xfrm>
          <a:prstGeom prst="rect">
            <a:avLst/>
          </a:prstGeom>
          <a:solidFill>
            <a:schemeClr val="bg1"/>
          </a:solidFill>
        </p:spPr>
        <p:txBody>
          <a:bodyPr wrap="square" tIns="18000" bIns="1800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Wavelength (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Å</a:t>
            </a:r>
            <a:r>
              <a:rPr lang="en-US" sz="12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51CEF5A-7160-4429-9EA0-19F9FED4BACD}"/>
              </a:ext>
            </a:extLst>
          </p:cNvPr>
          <p:cNvSpPr/>
          <p:nvPr/>
        </p:nvSpPr>
        <p:spPr>
          <a:xfrm rot="16200000">
            <a:off x="903682" y="3739000"/>
            <a:ext cx="70086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Degree</a:t>
            </a:r>
            <a:endParaRPr 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9E1C7FB-C69F-42D6-8639-FC47F1576DC0}"/>
              </a:ext>
            </a:extLst>
          </p:cNvPr>
          <p:cNvSpPr/>
          <p:nvPr/>
        </p:nvSpPr>
        <p:spPr>
          <a:xfrm>
            <a:off x="2145445" y="3631378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Bandwidth (5.4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Å</a:t>
            </a:r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759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8EB54C3-F0FD-4956-8847-9E9031E8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8" y="3267846"/>
            <a:ext cx="4176464" cy="1774273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2D36712-26E3-4B2C-993B-AD56F17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782"/>
            <a:ext cx="4402832" cy="43195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2.3 Shielding</a:t>
            </a:r>
            <a:endParaRPr lang="zh-CN" altLang="en-US" sz="24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4" descr="https://alidocs.oss-cn-zhangjiakou.aliyuncs.com/res/WmeonaVA2NMaqXxj/img/cef67cef-2c9e-48bf-9343-4394cff6a753.png">
            <a:extLst>
              <a:ext uri="{FF2B5EF4-FFF2-40B4-BE49-F238E27FC236}">
                <a16:creationId xmlns:a16="http://schemas.microsoft.com/office/drawing/2014/main" id="{C7044C79-C65B-43FA-B1BB-D8C8237C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93" y="1288942"/>
            <a:ext cx="2276842" cy="18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lidocs.oss-cn-zhangjiakou.aliyuncs.com/res/WmeonaVA2NMaqXxj/img/6489932f-a88a-46b5-9359-929c83e748b4.png">
            <a:extLst>
              <a:ext uri="{FF2B5EF4-FFF2-40B4-BE49-F238E27FC236}">
                <a16:creationId xmlns:a16="http://schemas.microsoft.com/office/drawing/2014/main" id="{57587565-0E16-49BF-AA8C-FD221301F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24" y="3299122"/>
            <a:ext cx="2355581" cy="18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lidocs.oss-cn-zhangjiakou.aliyuncs.com/res/WmeonaVA2NMaqXxj/img/c730ad05-30d0-47e2-8943-46b79bd8be8c.png">
            <a:extLst>
              <a:ext uri="{FF2B5EF4-FFF2-40B4-BE49-F238E27FC236}">
                <a16:creationId xmlns:a16="http://schemas.microsoft.com/office/drawing/2014/main" id="{81C74BBE-A03A-4376-9A79-0E723B97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13" y="1345437"/>
            <a:ext cx="2800113" cy="178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654941-7A87-4F77-8B6F-2BF24B6E9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" b="99583" l="686" r="95885">
                        <a14:foregroundMark x1="5487" y1="8750" x2="2195" y2="11042"/>
                        <a14:foregroundMark x1="2332" y1="3750" x2="8642" y2="3750"/>
                        <a14:foregroundMark x1="65158" y1="92500" x2="79698" y2="97292"/>
                        <a14:foregroundMark x1="79698" y1="97292" x2="89163" y2="96042"/>
                        <a14:foregroundMark x1="89163" y1="96042" x2="89849" y2="85625"/>
                        <a14:foregroundMark x1="89849" y1="85625" x2="84225" y2="89792"/>
                        <a14:foregroundMark x1="60494" y1="87708" x2="72702" y2="96875"/>
                        <a14:foregroundMark x1="72702" y1="96875" x2="80933" y2="99167"/>
                        <a14:foregroundMark x1="80933" y1="99167" x2="88340" y2="98542"/>
                        <a14:foregroundMark x1="88340" y1="98542" x2="91358" y2="86875"/>
                        <a14:foregroundMark x1="91358" y1="86875" x2="91495" y2="84167"/>
                        <a14:foregroundMark x1="20713" y1="13958" x2="39781" y2="37708"/>
                        <a14:foregroundMark x1="39781" y1="37708" x2="58025" y2="50833"/>
                        <a14:foregroundMark x1="58025" y1="50833" x2="90123" y2="88750"/>
                        <a14:foregroundMark x1="19890" y1="2708" x2="21262" y2="17083"/>
                        <a14:foregroundMark x1="16049" y1="6042" x2="14678" y2="12708"/>
                        <a14:foregroundMark x1="12209" y1="7708" x2="21674" y2="12292"/>
                        <a14:foregroundMark x1="24005" y1="11042" x2="19342" y2="1875"/>
                        <a14:foregroundMark x1="19342" y1="1875" x2="17695" y2="1875"/>
                        <a14:foregroundMark x1="3841" y1="26875" x2="18381" y2="37708"/>
                        <a14:foregroundMark x1="18381" y1="37708" x2="40192" y2="64375"/>
                        <a14:foregroundMark x1="40192" y1="64375" x2="58573" y2="78125"/>
                        <a14:foregroundMark x1="58573" y1="78125" x2="71605" y2="92917"/>
                        <a14:foregroundMark x1="71605" y1="92917" x2="86831" y2="98333"/>
                        <a14:foregroundMark x1="86831" y1="98333" x2="88615" y2="97708"/>
                        <a14:foregroundMark x1="60494" y1="86250" x2="12209" y2="48750"/>
                        <a14:foregroundMark x1="7270" y1="38542" x2="23457" y2="86042"/>
                        <a14:foregroundMark x1="960" y1="20208" x2="2881" y2="30208"/>
                        <a14:foregroundMark x1="2881" y1="30208" x2="3155" y2="19375"/>
                        <a14:foregroundMark x1="3155" y1="19375" x2="2195" y2="21458"/>
                        <a14:foregroundMark x1="2058" y1="39167" x2="3155" y2="73333"/>
                        <a14:foregroundMark x1="7133" y1="53958" x2="4801" y2="72083"/>
                        <a14:foregroundMark x1="4801" y1="72083" x2="4801" y2="72083"/>
                        <a14:foregroundMark x1="5075" y1="33750" x2="8505" y2="37917"/>
                        <a14:foregroundMark x1="29767" y1="74167" x2="58848" y2="92292"/>
                        <a14:foregroundMark x1="24829" y1="12292" x2="94787" y2="61667"/>
                        <a14:foregroundMark x1="94787" y1="61667" x2="95885" y2="71875"/>
                        <a14:foregroundMark x1="95885" y1="71875" x2="94925" y2="72292"/>
                        <a14:foregroundMark x1="90398" y1="80208" x2="91084" y2="94792"/>
                        <a14:foregroundMark x1="91358" y1="92708" x2="91358" y2="99583"/>
                        <a14:foregroundMark x1="90947" y1="92917" x2="90672" y2="79583"/>
                        <a14:foregroundMark x1="90672" y1="79583" x2="91221" y2="85208"/>
                        <a14:foregroundMark x1="88615" y1="78542" x2="93827" y2="87708"/>
                        <a14:foregroundMark x1="93827" y1="87708" x2="93964" y2="92083"/>
                        <a14:foregroundMark x1="43347" y1="91042" x2="5487" y2="83958"/>
                        <a14:foregroundMark x1="5487" y1="83958" x2="7407" y2="73333"/>
                        <a14:foregroundMark x1="7407" y1="73333" x2="42387" y2="93542"/>
                        <a14:foregroundMark x1="42387" y1="93542" x2="20027" y2="91875"/>
                        <a14:foregroundMark x1="20027" y1="91875" x2="11660" y2="88750"/>
                        <a14:foregroundMark x1="11660" y1="88750" x2="9602" y2="85208"/>
                      </a14:backgroundRemoval>
                    </a14:imgEffect>
                  </a14:imgLayer>
                </a14:imgProps>
              </a:ext>
            </a:extLst>
          </a:blip>
          <a:srcRect t="729" r="8299"/>
          <a:stretch/>
        </p:blipFill>
        <p:spPr>
          <a:xfrm>
            <a:off x="530306" y="1429750"/>
            <a:ext cx="2800114" cy="19958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AF2BC60-BF38-4521-B80C-6694E6F0612A}"/>
              </a:ext>
            </a:extLst>
          </p:cNvPr>
          <p:cNvSpPr txBox="1"/>
          <p:nvPr/>
        </p:nvSpPr>
        <p:spPr>
          <a:xfrm>
            <a:off x="530306" y="742327"/>
            <a:ext cx="417646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Reconstruction based on the BL8 shielding</a:t>
            </a:r>
          </a:p>
        </p:txBody>
      </p:sp>
      <p:sp>
        <p:nvSpPr>
          <p:cNvPr id="9" name="箭头: 下 14">
            <a:extLst>
              <a:ext uri="{FF2B5EF4-FFF2-40B4-BE49-F238E27FC236}">
                <a16:creationId xmlns:a16="http://schemas.microsoft.com/office/drawing/2014/main" id="{1B7B492B-D41C-4F93-928A-EEEB1E1A0ED2}"/>
              </a:ext>
            </a:extLst>
          </p:cNvPr>
          <p:cNvSpPr/>
          <p:nvPr/>
        </p:nvSpPr>
        <p:spPr>
          <a:xfrm rot="16200000">
            <a:off x="2576525" y="2038903"/>
            <a:ext cx="263951" cy="64476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9D4502-95BA-4461-A939-3DFAC4B42CA0}"/>
              </a:ext>
            </a:extLst>
          </p:cNvPr>
          <p:cNvSpPr/>
          <p:nvPr/>
        </p:nvSpPr>
        <p:spPr>
          <a:xfrm>
            <a:off x="3307003" y="1651370"/>
            <a:ext cx="61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Now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F2BC60-BF38-4521-B80C-6694E6F0612A}"/>
              </a:ext>
            </a:extLst>
          </p:cNvPr>
          <p:cNvSpPr txBox="1"/>
          <p:nvPr/>
        </p:nvSpPr>
        <p:spPr>
          <a:xfrm>
            <a:off x="3630168" y="1232925"/>
            <a:ext cx="272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dose rate is less than 2.5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μSv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/h@500kW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AF2BC60-BF38-4521-B80C-6694E6F0612A}"/>
              </a:ext>
            </a:extLst>
          </p:cNvPr>
          <p:cNvSpPr txBox="1"/>
          <p:nvPr/>
        </p:nvSpPr>
        <p:spPr>
          <a:xfrm>
            <a:off x="5731578" y="781111"/>
            <a:ext cx="305247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Neutron shielding calculations</a:t>
            </a:r>
          </a:p>
        </p:txBody>
      </p:sp>
    </p:spTree>
    <p:extLst>
      <p:ext uri="{BB962C8B-B14F-4D97-AF65-F5344CB8AC3E}">
        <p14:creationId xmlns:p14="http://schemas.microsoft.com/office/powerpoint/2010/main" val="720847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9.55,&quot;left&quot;:49.07503937007874,&quot;top&quot;:94.3,&quot;width&quot;:518.925118110236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4cd8e38-e634-42f5-970b-c5192965aca3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12D86"/>
            </a:gs>
            <a:gs pos="100000">
              <a:srgbClr val="0E2557"/>
            </a:gs>
          </a:gsLst>
          <a:lin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10800000"/>
          </a:camera>
          <a:lightRig rig="threePt" dir="t"/>
        </a:scene3d>
      </a:spPr>
      <a:bodyPr rtlCol="0" anchor="ctr"/>
      <a:lstStyle>
        <a:defPPr algn="ctr">
          <a:defRPr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marL="342900" indent="-342900" algn="ctr" eaLnBrk="0" hangingPunct="0">
          <a:spcBef>
            <a:spcPts val="600"/>
          </a:spcBef>
          <a:buClr>
            <a:schemeClr val="tx1"/>
          </a:buClr>
          <a:defRPr sz="2800" b="1" dirty="0" smtClean="0">
            <a:ln>
              <a:solidFill>
                <a:srgbClr val="FFFF00"/>
              </a:solidFill>
            </a:ln>
            <a:solidFill>
              <a:srgbClr val="2433F8"/>
            </a:solidFill>
            <a:latin typeface="Times New Roman" panose="02020603050405020304" pitchFamily="18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19979</TotalTime>
  <Words>787</Words>
  <Application>Microsoft Office PowerPoint</Application>
  <PresentationFormat>全屏显示(16:9)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1 Overview</vt:lpstr>
      <vt:lpstr>1.1 Design highlights</vt:lpstr>
      <vt:lpstr>1.2 Schedule and organization</vt:lpstr>
      <vt:lpstr>2 Design</vt:lpstr>
      <vt:lpstr>2.1 Neutron guide system</vt:lpstr>
      <vt:lpstr>2.2 Neutron chopper system</vt:lpstr>
      <vt:lpstr>2.3 Shielding</vt:lpstr>
      <vt:lpstr>2.4 Terminal 1: Single-crystal orientation</vt:lpstr>
      <vt:lpstr>2.5 Terminal 2: Neutron reflectivity</vt:lpstr>
      <vt:lpstr>3 Installation and Commissioning</vt:lpstr>
      <vt:lpstr>3.1 The first neutron beam</vt:lpstr>
      <vt:lpstr>3.2 Neutron beam performance</vt:lpstr>
      <vt:lpstr>3.3 Neutron reflectivity commissioning</vt:lpstr>
      <vt:lpstr>4. Summary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平 王</cp:lastModifiedBy>
  <cp:revision>8216</cp:revision>
  <dcterms:created xsi:type="dcterms:W3CDTF">2011-02-21T08:42:00Z</dcterms:created>
  <dcterms:modified xsi:type="dcterms:W3CDTF">2026-04-14T19:28:06Z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44A612C471B34CBF9B9FFE09197D4399</vt:lpwstr>
  </property>
  <property fmtid="{D5CDD505-2E9C-101B-9397-08002B2CF9AE}" pid="3" name="KSOProductBuildVer">
    <vt:lpwstr>2052-11.1.0.11045</vt:lpwstr>
  </property>
</Properties>
</file>