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2" r:id="rId2"/>
    <p:sldId id="267" r:id="rId3"/>
    <p:sldId id="400" r:id="rId4"/>
    <p:sldId id="403" r:id="rId5"/>
    <p:sldId id="275" r:id="rId6"/>
    <p:sldId id="274" r:id="rId7"/>
    <p:sldId id="3121" r:id="rId8"/>
    <p:sldId id="380" r:id="rId9"/>
    <p:sldId id="386" r:id="rId10"/>
    <p:sldId id="281" r:id="rId11"/>
    <p:sldId id="378" r:id="rId12"/>
    <p:sldId id="3122" r:id="rId13"/>
    <p:sldId id="390" r:id="rId14"/>
    <p:sldId id="3119" r:id="rId15"/>
    <p:sldId id="388" r:id="rId16"/>
    <p:sldId id="379" r:id="rId17"/>
    <p:sldId id="391" r:id="rId18"/>
    <p:sldId id="393" r:id="rId19"/>
    <p:sldId id="3117" r:id="rId20"/>
    <p:sldId id="3120" r:id="rId21"/>
    <p:sldId id="394" r:id="rId22"/>
    <p:sldId id="395" r:id="rId23"/>
    <p:sldId id="407" r:id="rId24"/>
    <p:sldId id="396" r:id="rId25"/>
    <p:sldId id="397" r:id="rId26"/>
    <p:sldId id="382" r:id="rId27"/>
    <p:sldId id="406" r:id="rId28"/>
    <p:sldId id="405" r:id="rId29"/>
    <p:sldId id="277"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20" autoAdjust="0"/>
    <p:restoredTop sz="95820" autoAdjust="0"/>
  </p:normalViewPr>
  <p:slideViewPr>
    <p:cSldViewPr snapToGrid="0" snapToObjects="1">
      <p:cViewPr varScale="1">
        <p:scale>
          <a:sx n="127" d="100"/>
          <a:sy n="127"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2026-04-14</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409863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67AB8-CFF5-3CCA-3CD7-926671B4A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54C80-A0CF-AF53-F052-1EB6DA174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844F1-8236-6EDC-0133-8A5F6147DA86}"/>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A91AB828-125A-132B-A147-4911766A01EE}"/>
              </a:ext>
            </a:extLst>
          </p:cNvPr>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366750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400580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800" dirty="0">
                <a:effectLst/>
                <a:latin typeface="Segoe UI Historic" panose="020B0502040204020203" pitchFamily="34" charset="0"/>
                <a:ea typeface="MS Mincho" panose="02020609040205080304" pitchFamily="49" charset="-128"/>
                <a:cs typeface="Times New Roman" panose="02020603050405020304" pitchFamily="18" charset="0"/>
              </a:rPr>
              <a:t>Major considerations are the </a:t>
            </a:r>
            <a:r>
              <a:rPr lang="en-GB" sz="1800" b="1" dirty="0">
                <a:effectLst/>
                <a:latin typeface="Segoe UI Historic" panose="020B0502040204020203" pitchFamily="34" charset="0"/>
                <a:ea typeface="MS Mincho" panose="02020609040205080304" pitchFamily="49" charset="-128"/>
                <a:cs typeface="Times New Roman" panose="02020603050405020304" pitchFamily="18" charset="0"/>
              </a:rPr>
              <a:t>size of rooms </a:t>
            </a:r>
            <a:r>
              <a:rPr lang="en-GB" sz="1800" dirty="0">
                <a:effectLst/>
                <a:latin typeface="Segoe UI Historic" panose="020B0502040204020203" pitchFamily="34" charset="0"/>
                <a:ea typeface="MS Mincho" panose="02020609040205080304" pitchFamily="49" charset="-128"/>
                <a:cs typeface="Times New Roman" panose="02020603050405020304" pitchFamily="18" charset="0"/>
              </a:rPr>
              <a:t>concerned, and the likely release paths from a pipe break.</a:t>
            </a:r>
            <a:r>
              <a:rPr lang="en-FR">
                <a:effectLst/>
              </a:rPr>
              <a:t> </a:t>
            </a:r>
          </a:p>
          <a:p>
            <a:pPr lvl="1"/>
            <a:r>
              <a:rPr lang="en-GB" sz="1800" dirty="0">
                <a:effectLst/>
                <a:latin typeface="Segoe UI Historic" panose="020B0502040204020203" pitchFamily="34" charset="0"/>
                <a:ea typeface="MS Mincho" panose="02020609040205080304" pitchFamily="49" charset="-128"/>
                <a:cs typeface="Times New Roman" panose="02020603050405020304" pitchFamily="18" charset="0"/>
              </a:rPr>
              <a:t>The detector could be located in a room with a relatively low dose that is accessible for maintenance, and to minimise exposure to radiation. Sensing lines would be installed to transfer air from the sampling points located close to the ceilings of the relevant rooms, to a </a:t>
            </a:r>
            <a:r>
              <a:rPr lang="en-GB" sz="1800" dirty="0" err="1">
                <a:effectLst/>
                <a:latin typeface="Segoe UI Historic" panose="020B0502040204020203" pitchFamily="34" charset="0"/>
                <a:ea typeface="MS Mincho" panose="02020609040205080304" pitchFamily="49" charset="-128"/>
                <a:cs typeface="Times New Roman" panose="02020603050405020304" pitchFamily="18" charset="0"/>
              </a:rPr>
              <a:t>multistream</a:t>
            </a:r>
            <a:r>
              <a:rPr lang="en-GB" sz="1800" dirty="0">
                <a:effectLst/>
                <a:latin typeface="Segoe UI Historic" panose="020B0502040204020203" pitchFamily="34" charset="0"/>
                <a:ea typeface="MS Mincho" panose="02020609040205080304" pitchFamily="49" charset="-128"/>
                <a:cs typeface="Times New Roman" panose="02020603050405020304" pitchFamily="18" charset="0"/>
              </a:rPr>
              <a:t> valve at the inlet of the QMS.</a:t>
            </a:r>
            <a:r>
              <a:rPr lang="en-FR">
                <a:effectLst/>
              </a:rPr>
              <a:t> </a:t>
            </a:r>
            <a:endParaRPr lang="en-FR"/>
          </a:p>
          <a:p>
            <a:endParaRPr lang="en-SE" dirty="0"/>
          </a:p>
        </p:txBody>
      </p:sp>
      <p:sp>
        <p:nvSpPr>
          <p:cNvPr id="4" name="Slide Number Placeholder 3"/>
          <p:cNvSpPr>
            <a:spLocks noGrp="1"/>
          </p:cNvSpPr>
          <p:nvPr>
            <p:ph type="sldNum" sz="quarter" idx="5"/>
          </p:nvPr>
        </p:nvSpPr>
        <p:spPr/>
        <p:txBody>
          <a:bodyPr/>
          <a:lstStyle/>
          <a:p>
            <a:fld id="{3AE5A434-646A-2746-9BDC-885B2382B33E}" type="slidenum">
              <a:rPr lang="sv-SE" smtClean="0"/>
              <a:t>16</a:t>
            </a:fld>
            <a:endParaRPr lang="sv-SE"/>
          </a:p>
        </p:txBody>
      </p:sp>
    </p:spTree>
    <p:extLst>
      <p:ext uri="{BB962C8B-B14F-4D97-AF65-F5344CB8AC3E}">
        <p14:creationId xmlns:p14="http://schemas.microsoft.com/office/powerpoint/2010/main" val="7753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the large difference in the speed of sound in air (343 m.s</a:t>
            </a:r>
            <a:r>
              <a:rPr lang="en-GB" baseline="30000" dirty="0"/>
              <a:t>-1</a:t>
            </a:r>
            <a:r>
              <a:rPr lang="en-GB" dirty="0"/>
              <a:t>) versus helium (1008 m.s</a:t>
            </a:r>
            <a:r>
              <a:rPr lang="en-GB" baseline="30000" dirty="0"/>
              <a:t>-1</a:t>
            </a:r>
            <a:r>
              <a:rPr lang="en-GB" dirty="0"/>
              <a:t>), this technique is sensitive to changes in air density resulting from changes in helium concentrations in air. </a:t>
            </a:r>
          </a:p>
          <a:p>
            <a:r>
              <a:rPr lang="en-GB" dirty="0"/>
              <a:t>The claimed resolution in measuring the speed of sound is of the order of 0.001 m.s</a:t>
            </a:r>
            <a:r>
              <a:rPr lang="en-GB" baseline="30000" dirty="0"/>
              <a:t>-1</a:t>
            </a:r>
            <a:r>
              <a:rPr lang="en-GB" dirty="0"/>
              <a:t>. </a:t>
            </a:r>
            <a:endParaRPr lang="en-SE" dirty="0"/>
          </a:p>
        </p:txBody>
      </p:sp>
      <p:sp>
        <p:nvSpPr>
          <p:cNvPr id="4" name="Slide Number Placeholder 3"/>
          <p:cNvSpPr>
            <a:spLocks noGrp="1"/>
          </p:cNvSpPr>
          <p:nvPr>
            <p:ph type="sldNum" sz="quarter" idx="5"/>
          </p:nvPr>
        </p:nvSpPr>
        <p:spPr/>
        <p:txBody>
          <a:bodyPr/>
          <a:lstStyle/>
          <a:p>
            <a:fld id="{3AE5A434-646A-2746-9BDC-885B2382B33E}" type="slidenum">
              <a:rPr lang="sv-SE" smtClean="0"/>
              <a:t>17</a:t>
            </a:fld>
            <a:endParaRPr lang="sv-SE"/>
          </a:p>
        </p:txBody>
      </p:sp>
    </p:spTree>
    <p:extLst>
      <p:ext uri="{BB962C8B-B14F-4D97-AF65-F5344CB8AC3E}">
        <p14:creationId xmlns:p14="http://schemas.microsoft.com/office/powerpoint/2010/main" val="110316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AE5A434-646A-2746-9BDC-885B2382B33E}" type="slidenum">
              <a:rPr lang="sv-SE" smtClean="0"/>
              <a:t>21</a:t>
            </a:fld>
            <a:endParaRPr lang="sv-SE"/>
          </a:p>
        </p:txBody>
      </p:sp>
    </p:spTree>
    <p:extLst>
      <p:ext uri="{BB962C8B-B14F-4D97-AF65-F5344CB8AC3E}">
        <p14:creationId xmlns:p14="http://schemas.microsoft.com/office/powerpoint/2010/main" val="34817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AE5A434-646A-2746-9BDC-885B2382B33E}" type="slidenum">
              <a:rPr lang="sv-SE" smtClean="0"/>
              <a:t>22</a:t>
            </a:fld>
            <a:endParaRPr lang="sv-SE"/>
          </a:p>
        </p:txBody>
      </p:sp>
    </p:spTree>
    <p:extLst>
      <p:ext uri="{BB962C8B-B14F-4D97-AF65-F5344CB8AC3E}">
        <p14:creationId xmlns:p14="http://schemas.microsoft.com/office/powerpoint/2010/main" val="136855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7ED1-3017-E6E8-A0B4-DB68A6A22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D3C2E-8CEE-6F81-939D-B9446CB43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18EE6-BBE4-A65B-F0ED-30BB25A8E39E}"/>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986EFA66-D7B7-50C3-A0C7-BE0D1B001865}"/>
              </a:ext>
            </a:extLst>
          </p:cNvPr>
          <p:cNvSpPr>
            <a:spLocks noGrp="1"/>
          </p:cNvSpPr>
          <p:nvPr>
            <p:ph type="sldNum" sz="quarter" idx="5"/>
          </p:nvPr>
        </p:nvSpPr>
        <p:spPr/>
        <p:txBody>
          <a:bodyPr/>
          <a:lstStyle/>
          <a:p>
            <a:fld id="{3AE5A434-646A-2746-9BDC-885B2382B33E}" type="slidenum">
              <a:rPr lang="sv-SE" smtClean="0"/>
              <a:t>25</a:t>
            </a:fld>
            <a:endParaRPr lang="sv-SE"/>
          </a:p>
        </p:txBody>
      </p:sp>
    </p:spTree>
    <p:extLst>
      <p:ext uri="{BB962C8B-B14F-4D97-AF65-F5344CB8AC3E}">
        <p14:creationId xmlns:p14="http://schemas.microsoft.com/office/powerpoint/2010/main" val="545491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amp; Texte">
    <p:spTree>
      <p:nvGrpSpPr>
        <p:cNvPr id="1" name=""/>
        <p:cNvGrpSpPr/>
        <p:nvPr/>
      </p:nvGrpSpPr>
      <p:grpSpPr>
        <a:xfrm>
          <a:off x="0" y="0"/>
          <a:ext cx="0" cy="0"/>
          <a:chOff x="0" y="0"/>
          <a:chExt cx="0" cy="0"/>
        </a:xfrm>
      </p:grpSpPr>
      <p:sp>
        <p:nvSpPr>
          <p:cNvPr id="2" name="Titre 1"/>
          <p:cNvSpPr>
            <a:spLocks noGrp="1"/>
          </p:cNvSpPr>
          <p:nvPr>
            <p:ph type="title"/>
          </p:nvPr>
        </p:nvSpPr>
        <p:spPr>
          <a:xfrm>
            <a:off x="400051" y="365126"/>
            <a:ext cx="11391899" cy="577850"/>
          </a:xfrm>
          <a:prstGeom prst="rect">
            <a:avLst/>
          </a:prstGeom>
        </p:spPr>
        <p:txBody>
          <a:bodyPr anchor="ctr">
            <a:noAutofit/>
          </a:bodyPr>
          <a:lstStyle>
            <a:lvl1pPr>
              <a:defRPr sz="3000" b="1">
                <a:solidFill>
                  <a:srgbClr val="89BA17"/>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en-US"/>
          </a:p>
        </p:txBody>
      </p:sp>
      <p:sp>
        <p:nvSpPr>
          <p:cNvPr id="3" name="Espace réservé du contenu 2"/>
          <p:cNvSpPr>
            <a:spLocks noGrp="1"/>
          </p:cNvSpPr>
          <p:nvPr>
            <p:ph idx="1"/>
          </p:nvPr>
        </p:nvSpPr>
        <p:spPr>
          <a:xfrm>
            <a:off x="400051" y="1115999"/>
            <a:ext cx="11391899" cy="4932375"/>
          </a:xfrm>
          <a:prstGeom prst="rect">
            <a:avLst/>
          </a:prstGeom>
        </p:spPr>
        <p:txBody>
          <a:bodyPr>
            <a:noAutofit/>
          </a:bodyPr>
          <a:lstStyle>
            <a:lvl1pPr marL="252000" indent="-252000" defTabSz="900000">
              <a:lnSpc>
                <a:spcPct val="100000"/>
              </a:lnSpc>
              <a:buFont typeface="Wingdings" panose="05000000000000000000" pitchFamily="2" charset="2"/>
              <a:buChar char="§"/>
              <a:defRPr sz="2500">
                <a:solidFill>
                  <a:srgbClr val="003464"/>
                </a:solidFill>
                <a:latin typeface="Verdana" panose="020B0604030504040204" pitchFamily="34" charset="0"/>
                <a:ea typeface="Verdana" panose="020B0604030504040204" pitchFamily="34" charset="0"/>
                <a:cs typeface="Verdana" panose="020B0604030504040204" pitchFamily="34" charset="0"/>
              </a:defRPr>
            </a:lvl1pPr>
            <a:lvl2pPr marL="612000" indent="-252000">
              <a:lnSpc>
                <a:spcPct val="100000"/>
              </a:lnSpc>
              <a:buFont typeface="Gotham-Book" pitchFamily="2" charset="0"/>
              <a:buChar char="›"/>
              <a:defRPr sz="2300">
                <a:solidFill>
                  <a:srgbClr val="0076BD"/>
                </a:solidFill>
                <a:latin typeface="Verdana" panose="020B0604030504040204" pitchFamily="34" charset="0"/>
                <a:ea typeface="Verdana" panose="020B0604030504040204" pitchFamily="34" charset="0"/>
                <a:cs typeface="Verdana" panose="020B0604030504040204" pitchFamily="34" charset="0"/>
              </a:defRPr>
            </a:lvl2pPr>
            <a:lvl3pPr marL="972000" indent="-252000">
              <a:lnSpc>
                <a:spcPct val="100000"/>
              </a:lnSpc>
              <a:buFont typeface="Arial" panose="020B0604020202020204" pitchFamily="34" charset="0"/>
              <a:buChar char="•"/>
              <a:defRPr sz="2100">
                <a:solidFill>
                  <a:srgbClr val="003464"/>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Courier New" panose="02070309020205020404" pitchFamily="49" charset="0"/>
              <a:buChar char="o"/>
              <a:defRPr sz="1900">
                <a:solidFill>
                  <a:srgbClr val="0076BD"/>
                </a:solidFill>
                <a:latin typeface="Verdana" panose="020B0604030504040204" pitchFamily="34" charset="0"/>
                <a:ea typeface="Verdana" panose="020B0604030504040204" pitchFamily="34" charset="0"/>
              </a:defRPr>
            </a:lvl4pPr>
            <a:lvl5pPr marL="2057400" indent="-228600">
              <a:buFont typeface="Courier New" panose="02070309020205020404" pitchFamily="49" charset="0"/>
              <a:buChar char="o"/>
              <a:defRPr>
                <a:solidFill>
                  <a:srgbClr val="003464"/>
                </a:solidFill>
                <a:latin typeface="Gotham-Book" pitchFamily="2"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4" name="Espace réservé du numéro de diapositive 3">
            <a:extLst>
              <a:ext uri="{FF2B5EF4-FFF2-40B4-BE49-F238E27FC236}">
                <a16:creationId xmlns:a16="http://schemas.microsoft.com/office/drawing/2014/main" id="{D1189613-DD7B-41CE-806F-028839405E83}"/>
              </a:ext>
            </a:extLst>
          </p:cNvPr>
          <p:cNvSpPr>
            <a:spLocks noGrp="1"/>
          </p:cNvSpPr>
          <p:nvPr>
            <p:ph type="sldNum" sz="quarter" idx="10"/>
          </p:nvPr>
        </p:nvSpPr>
        <p:spPr>
          <a:xfrm>
            <a:off x="11369159" y="6514161"/>
            <a:ext cx="611347" cy="164475"/>
          </a:xfrm>
          <a:prstGeom prst="rect">
            <a:avLst/>
          </a:prstGeom>
        </p:spPr>
        <p:txBody>
          <a:bodyPr/>
          <a:lstStyle>
            <a:lvl1pPr>
              <a:defRPr sz="1000">
                <a:latin typeface="Verdana" panose="020B0604030504040204" pitchFamily="34" charset="0"/>
                <a:ea typeface="Verdana" panose="020B0604030504040204" pitchFamily="34" charset="0"/>
              </a:defRPr>
            </a:lvl1pPr>
          </a:lstStyle>
          <a:p>
            <a:fld id="{6E444623-58D8-4E3E-8C85-44C0CE42EE74}" type="slidenum">
              <a:rPr lang="en-US" smtClean="0"/>
              <a:pPr/>
              <a:t>‹#›</a:t>
            </a:fld>
            <a:endParaRPr lang="en-US"/>
          </a:p>
        </p:txBody>
      </p:sp>
    </p:spTree>
    <p:extLst>
      <p:ext uri="{BB962C8B-B14F-4D97-AF65-F5344CB8AC3E}">
        <p14:creationId xmlns:p14="http://schemas.microsoft.com/office/powerpoint/2010/main" val="287557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2026-04-14</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2026-04-14</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A678-B0CD-1D2B-ED18-E5709C593403}"/>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574B366-44B6-0CAE-1664-8F4CC3C5773B}"/>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6D8C94C5-25F3-9718-5B98-C7ECC9E2519D}"/>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EA886CE-7A05-8C8B-17C5-0AB225FA826A}"/>
              </a:ext>
            </a:extLst>
          </p:cNvPr>
          <p:cNvSpPr>
            <a:spLocks noGrp="1"/>
          </p:cNvSpPr>
          <p:nvPr>
            <p:ph type="pic" sz="quarter" idx="12"/>
          </p:nvPr>
        </p:nvSpPr>
        <p:spPr/>
        <p:txBody>
          <a:bodyPr/>
          <a:lstStyle/>
          <a:p>
            <a:endParaRPr lang="sv-SE"/>
          </a:p>
        </p:txBody>
      </p:sp>
      <p:sp>
        <p:nvSpPr>
          <p:cNvPr id="12" name="Platshållare för text 11">
            <a:extLst>
              <a:ext uri="{FF2B5EF4-FFF2-40B4-BE49-F238E27FC236}">
                <a16:creationId xmlns:a16="http://schemas.microsoft.com/office/drawing/2014/main" id="{169BFC88-0A19-BAFD-C780-4DACDCDA96B0}"/>
              </a:ext>
            </a:extLst>
          </p:cNvPr>
          <p:cNvSpPr>
            <a:spLocks noGrp="1"/>
          </p:cNvSpPr>
          <p:nvPr>
            <p:ph type="body" sz="quarter" idx="14"/>
          </p:nvPr>
        </p:nvSpPr>
        <p:spPr/>
        <p:txBody>
          <a:bodyPr/>
          <a:lstStyle/>
          <a:p>
            <a:r>
              <a:rPr lang="en-GB"/>
              <a:t>Detection Options and Challenges</a:t>
            </a:r>
            <a:endParaRPr lang="en-GB" dirty="0"/>
          </a:p>
        </p:txBody>
      </p:sp>
    </p:spTree>
    <p:extLst>
      <p:ext uri="{BB962C8B-B14F-4D97-AF65-F5344CB8AC3E}">
        <p14:creationId xmlns:p14="http://schemas.microsoft.com/office/powerpoint/2010/main" val="40659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374-9C88-E912-BF31-761A17DB0EDE}"/>
              </a:ext>
            </a:extLst>
          </p:cNvPr>
          <p:cNvSpPr>
            <a:spLocks noGrp="1"/>
          </p:cNvSpPr>
          <p:nvPr>
            <p:ph type="title"/>
          </p:nvPr>
        </p:nvSpPr>
        <p:spPr/>
        <p:txBody>
          <a:bodyPr/>
          <a:lstStyle/>
          <a:p>
            <a:r>
              <a:rPr lang="en-FR" dirty="0"/>
              <a:t>The three options</a:t>
            </a:r>
          </a:p>
        </p:txBody>
      </p:sp>
      <p:sp>
        <p:nvSpPr>
          <p:cNvPr id="3" name="Text Placeholder 2">
            <a:extLst>
              <a:ext uri="{FF2B5EF4-FFF2-40B4-BE49-F238E27FC236}">
                <a16:creationId xmlns:a16="http://schemas.microsoft.com/office/drawing/2014/main" id="{717B5FC3-0922-1D58-B6C7-985B0F778073}"/>
              </a:ext>
            </a:extLst>
          </p:cNvPr>
          <p:cNvSpPr>
            <a:spLocks noGrp="1"/>
          </p:cNvSpPr>
          <p:nvPr>
            <p:ph type="body" sz="quarter" idx="14"/>
          </p:nvPr>
        </p:nvSpPr>
        <p:spPr/>
        <p:txBody>
          <a:bodyPr/>
          <a:lstStyle/>
          <a:p>
            <a:r>
              <a:rPr lang="en-FR" dirty="0"/>
              <a:t>CAT Detection</a:t>
            </a:r>
          </a:p>
        </p:txBody>
      </p:sp>
      <p:sp>
        <p:nvSpPr>
          <p:cNvPr id="4" name="Content Placeholder 3">
            <a:extLst>
              <a:ext uri="{FF2B5EF4-FFF2-40B4-BE49-F238E27FC236}">
                <a16:creationId xmlns:a16="http://schemas.microsoft.com/office/drawing/2014/main" id="{C1560942-BAC6-96E3-5499-6482A87E7EB0}"/>
              </a:ext>
            </a:extLst>
          </p:cNvPr>
          <p:cNvSpPr>
            <a:spLocks noGrp="1"/>
          </p:cNvSpPr>
          <p:nvPr>
            <p:ph idx="1"/>
          </p:nvPr>
        </p:nvSpPr>
        <p:spPr/>
        <p:txBody>
          <a:bodyPr/>
          <a:lstStyle/>
          <a:p>
            <a:r>
              <a:rPr lang="en-FR" dirty="0">
                <a:solidFill>
                  <a:schemeClr val="tx1"/>
                </a:solidFill>
              </a:rPr>
              <a:t>The three options retained for further assessment:</a:t>
            </a:r>
          </a:p>
          <a:p>
            <a:pPr marL="557213" lvl="1" indent="-342900"/>
            <a:r>
              <a:rPr lang="en-FR" dirty="0">
                <a:solidFill>
                  <a:schemeClr val="tx1"/>
                </a:solidFill>
              </a:rPr>
              <a:t>Option 1: helium leak detection</a:t>
            </a:r>
          </a:p>
          <a:p>
            <a:pPr marL="557213" lvl="1" indent="-342900"/>
            <a:r>
              <a:rPr lang="en-FR" dirty="0">
                <a:solidFill>
                  <a:schemeClr val="tx1"/>
                </a:solidFill>
              </a:rPr>
              <a:t>Option 2: helium process change</a:t>
            </a:r>
          </a:p>
          <a:p>
            <a:pPr marL="557213" lvl="1" indent="-342900"/>
            <a:r>
              <a:rPr lang="en-FR" dirty="0">
                <a:solidFill>
                  <a:schemeClr val="tx1"/>
                </a:solidFill>
              </a:rPr>
              <a:t>Option 3: radiation detection</a:t>
            </a:r>
          </a:p>
          <a:p>
            <a:endParaRPr lang="en-FR" dirty="0">
              <a:solidFill>
                <a:schemeClr val="tx1"/>
              </a:solidFill>
            </a:endParaRPr>
          </a:p>
        </p:txBody>
      </p:sp>
      <p:sp>
        <p:nvSpPr>
          <p:cNvPr id="5" name="Date Placeholder 4">
            <a:extLst>
              <a:ext uri="{FF2B5EF4-FFF2-40B4-BE49-F238E27FC236}">
                <a16:creationId xmlns:a16="http://schemas.microsoft.com/office/drawing/2014/main" id="{6886AF51-4111-96F4-FA15-B09DBF746C8E}"/>
              </a:ext>
            </a:extLst>
          </p:cNvPr>
          <p:cNvSpPr>
            <a:spLocks noGrp="1"/>
          </p:cNvSpPr>
          <p:nvPr>
            <p:ph type="dt" sz="half" idx="10"/>
          </p:nvPr>
        </p:nvSpPr>
        <p:spPr/>
        <p:txBody>
          <a:bodyPr/>
          <a:lstStyle/>
          <a:p>
            <a:r>
              <a:rPr lang="fr-FR"/>
              <a:t>17/03/2025</a:t>
            </a:r>
            <a:endParaRPr lang="sv-SE" dirty="0"/>
          </a:p>
        </p:txBody>
      </p:sp>
    </p:spTree>
    <p:extLst>
      <p:ext uri="{BB962C8B-B14F-4D97-AF65-F5344CB8AC3E}">
        <p14:creationId xmlns:p14="http://schemas.microsoft.com/office/powerpoint/2010/main" val="314669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4631A-DD0B-EA5C-672C-8AA78A4FD55C}"/>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65EBDCC-D15D-7E1E-F888-CA647B5A9F70}"/>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76ECBA0D-BE73-5AA4-8EF1-165B37F77B5C}"/>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78AAF004-0E63-7CF9-9062-720755BC5402}"/>
              </a:ext>
            </a:extLst>
          </p:cNvPr>
          <p:cNvSpPr>
            <a:spLocks noGrp="1"/>
          </p:cNvSpPr>
          <p:nvPr>
            <p:ph type="pic" sz="quarter" idx="12"/>
          </p:nvPr>
        </p:nvSpPr>
        <p:spPr/>
        <p:txBody>
          <a:bodyPr/>
          <a:lstStyle/>
          <a:p>
            <a:endParaRPr lang="sv-SE"/>
          </a:p>
        </p:txBody>
      </p:sp>
      <p:sp>
        <p:nvSpPr>
          <p:cNvPr id="12" name="Platshållare för text 11">
            <a:extLst>
              <a:ext uri="{FF2B5EF4-FFF2-40B4-BE49-F238E27FC236}">
                <a16:creationId xmlns:a16="http://schemas.microsoft.com/office/drawing/2014/main" id="{26778FE7-B66B-39E9-E384-87ACE0BDF917}"/>
              </a:ext>
            </a:extLst>
          </p:cNvPr>
          <p:cNvSpPr>
            <a:spLocks noGrp="1"/>
          </p:cNvSpPr>
          <p:nvPr>
            <p:ph type="body" sz="quarter" idx="14"/>
          </p:nvPr>
        </p:nvSpPr>
        <p:spPr>
          <a:xfrm>
            <a:off x="1230491" y="2169209"/>
            <a:ext cx="4483798" cy="4033883"/>
          </a:xfrm>
        </p:spPr>
        <p:txBody>
          <a:bodyPr/>
          <a:lstStyle/>
          <a:p>
            <a:r>
              <a:rPr lang="en-GB" dirty="0"/>
              <a:t>Detection Option 1: Helium Leak detection</a:t>
            </a:r>
            <a:endParaRPr lang="en-SE" dirty="0"/>
          </a:p>
          <a:p>
            <a:endParaRPr lang="en-GB" dirty="0"/>
          </a:p>
        </p:txBody>
      </p:sp>
    </p:spTree>
    <p:extLst>
      <p:ext uri="{BB962C8B-B14F-4D97-AF65-F5344CB8AC3E}">
        <p14:creationId xmlns:p14="http://schemas.microsoft.com/office/powerpoint/2010/main" val="35303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4C1E-ED33-487C-5C79-6AAD441AA26D}"/>
              </a:ext>
            </a:extLst>
          </p:cNvPr>
          <p:cNvSpPr>
            <a:spLocks noGrp="1"/>
          </p:cNvSpPr>
          <p:nvPr>
            <p:ph type="title"/>
          </p:nvPr>
        </p:nvSpPr>
        <p:spPr/>
        <p:txBody>
          <a:bodyPr/>
          <a:lstStyle/>
          <a:p>
            <a:r>
              <a:rPr lang="en-FR"/>
              <a:t>Option 1: helium leak detection</a:t>
            </a:r>
            <a:br>
              <a:rPr lang="en-FR"/>
            </a:br>
            <a:endParaRPr lang="en-SE" dirty="0"/>
          </a:p>
        </p:txBody>
      </p:sp>
      <p:sp>
        <p:nvSpPr>
          <p:cNvPr id="3" name="Footer Placeholder 2">
            <a:extLst>
              <a:ext uri="{FF2B5EF4-FFF2-40B4-BE49-F238E27FC236}">
                <a16:creationId xmlns:a16="http://schemas.microsoft.com/office/drawing/2014/main" id="{9643EFA5-A451-4739-CDC3-39CCFAA5BA0E}"/>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C2D6594A-387B-F86B-BAFD-CC2AA9E94030}"/>
              </a:ext>
            </a:extLst>
          </p:cNvPr>
          <p:cNvSpPr>
            <a:spLocks noGrp="1"/>
          </p:cNvSpPr>
          <p:nvPr>
            <p:ph type="sldNum" sz="quarter" idx="12"/>
          </p:nvPr>
        </p:nvSpPr>
        <p:spPr/>
        <p:txBody>
          <a:bodyPr/>
          <a:lstStyle/>
          <a:p>
            <a:fld id="{F7283078-D760-1647-8B80-66BA8B52336D}" type="slidenum">
              <a:rPr lang="sv-SE" smtClean="0"/>
              <a:t>13</a:t>
            </a:fld>
            <a:endParaRPr lang="sv-SE" dirty="0"/>
          </a:p>
        </p:txBody>
      </p:sp>
      <p:sp>
        <p:nvSpPr>
          <p:cNvPr id="6" name="Content Placeholder 5">
            <a:extLst>
              <a:ext uri="{FF2B5EF4-FFF2-40B4-BE49-F238E27FC236}">
                <a16:creationId xmlns:a16="http://schemas.microsoft.com/office/drawing/2014/main" id="{F0AF1846-E245-04BD-4D1C-ED2E003B72BD}"/>
              </a:ext>
            </a:extLst>
          </p:cNvPr>
          <p:cNvSpPr>
            <a:spLocks noGrp="1"/>
          </p:cNvSpPr>
          <p:nvPr>
            <p:ph idx="1"/>
          </p:nvPr>
        </p:nvSpPr>
        <p:spPr>
          <a:xfrm>
            <a:off x="1097927" y="1314960"/>
            <a:ext cx="9365782" cy="4768062"/>
          </a:xfrm>
        </p:spPr>
        <p:txBody>
          <a:bodyPr/>
          <a:lstStyle/>
          <a:p>
            <a:pPr marL="0" indent="0">
              <a:buNone/>
            </a:pPr>
            <a:r>
              <a:rPr lang="en-GB" dirty="0">
                <a:solidFill>
                  <a:schemeClr val="tx1"/>
                </a:solidFill>
              </a:rPr>
              <a:t>The main Helium Leak Detection (HDL) methods are the following:</a:t>
            </a:r>
            <a:endParaRPr lang="en-SE" dirty="0">
              <a:solidFill>
                <a:schemeClr val="tx1"/>
              </a:solidFill>
            </a:endParaRPr>
          </a:p>
          <a:p>
            <a:pPr marL="539750" lvl="1" indent="-457200">
              <a:buFont typeface="+mj-lt"/>
              <a:buAutoNum type="arabicParenR"/>
            </a:pPr>
            <a:r>
              <a:rPr lang="en-GB" dirty="0">
                <a:solidFill>
                  <a:schemeClr val="tx1"/>
                </a:solidFill>
              </a:rPr>
              <a:t>Mass spectrometer,</a:t>
            </a:r>
            <a:endParaRPr lang="en-SE" dirty="0">
              <a:solidFill>
                <a:schemeClr val="tx1"/>
              </a:solidFill>
            </a:endParaRPr>
          </a:p>
          <a:p>
            <a:pPr marL="539750" lvl="1" indent="-457200">
              <a:buFont typeface="+mj-lt"/>
              <a:buAutoNum type="arabicParenR"/>
            </a:pPr>
            <a:r>
              <a:rPr lang="en-GB" dirty="0">
                <a:solidFill>
                  <a:schemeClr val="tx1"/>
                </a:solidFill>
              </a:rPr>
              <a:t>Thermal conductivity,</a:t>
            </a:r>
            <a:endParaRPr lang="en-SE" dirty="0">
              <a:solidFill>
                <a:schemeClr val="tx1"/>
              </a:solidFill>
            </a:endParaRPr>
          </a:p>
          <a:p>
            <a:pPr marL="539750" lvl="1" indent="-457200">
              <a:buFont typeface="+mj-lt"/>
              <a:buAutoNum type="arabicParenR"/>
            </a:pPr>
            <a:r>
              <a:rPr lang="en-GB" b="1" dirty="0">
                <a:solidFill>
                  <a:schemeClr val="tx1"/>
                </a:solidFill>
              </a:rPr>
              <a:t>Resonant acoustic sensor</a:t>
            </a:r>
            <a:r>
              <a:rPr lang="en-GB" dirty="0">
                <a:solidFill>
                  <a:schemeClr val="tx1"/>
                </a:solidFill>
              </a:rPr>
              <a:t>,</a:t>
            </a:r>
            <a:endParaRPr lang="en-SE" dirty="0">
              <a:solidFill>
                <a:schemeClr val="tx1"/>
              </a:solidFill>
            </a:endParaRPr>
          </a:p>
          <a:p>
            <a:pPr marL="539750" lvl="1" indent="-457200">
              <a:buFont typeface="+mj-lt"/>
              <a:buAutoNum type="arabicParenR"/>
            </a:pPr>
            <a:r>
              <a:rPr lang="en-GB" b="1" dirty="0">
                <a:solidFill>
                  <a:schemeClr val="tx1"/>
                </a:solidFill>
              </a:rPr>
              <a:t>Ultrasonic acoustic sensor: does not provide quantitative data,</a:t>
            </a:r>
            <a:endParaRPr lang="en-SE" b="1" dirty="0">
              <a:solidFill>
                <a:schemeClr val="tx1"/>
              </a:solidFill>
            </a:endParaRPr>
          </a:p>
          <a:p>
            <a:pPr marL="539750" lvl="1" indent="-457200">
              <a:buFont typeface="+mj-lt"/>
              <a:buAutoNum type="arabicParenR"/>
            </a:pPr>
            <a:r>
              <a:rPr lang="en-GB" dirty="0">
                <a:solidFill>
                  <a:schemeClr val="tx1"/>
                </a:solidFill>
              </a:rPr>
              <a:t>Non-IR laser detector: very specific academic applications, e.g. UV lasers</a:t>
            </a:r>
            <a:endParaRPr lang="en-SE" dirty="0">
              <a:solidFill>
                <a:schemeClr val="tx1"/>
              </a:solidFill>
            </a:endParaRPr>
          </a:p>
          <a:p>
            <a:pPr marL="539750" lvl="1" indent="-457200">
              <a:buFont typeface="+mj-lt"/>
              <a:buAutoNum type="arabicParenR"/>
            </a:pPr>
            <a:r>
              <a:rPr lang="en-GB" dirty="0">
                <a:solidFill>
                  <a:schemeClr val="tx1"/>
                </a:solidFill>
              </a:rPr>
              <a:t>Gas chromatography (coupled with MS or TCD).</a:t>
            </a:r>
            <a:endParaRPr lang="en-SE" dirty="0">
              <a:solidFill>
                <a:schemeClr val="tx1"/>
              </a:solidFill>
            </a:endParaRPr>
          </a:p>
          <a:p>
            <a:endParaRPr lang="en-SE" dirty="0">
              <a:solidFill>
                <a:schemeClr val="tx1"/>
              </a:solidFill>
            </a:endParaRPr>
          </a:p>
        </p:txBody>
      </p:sp>
      <p:sp>
        <p:nvSpPr>
          <p:cNvPr id="7" name="Date Placeholder 6">
            <a:extLst>
              <a:ext uri="{FF2B5EF4-FFF2-40B4-BE49-F238E27FC236}">
                <a16:creationId xmlns:a16="http://schemas.microsoft.com/office/drawing/2014/main" id="{B5A1C879-CC33-60A4-0DFA-E40B8F0BD5DC}"/>
              </a:ext>
            </a:extLst>
          </p:cNvPr>
          <p:cNvSpPr>
            <a:spLocks noGrp="1"/>
          </p:cNvSpPr>
          <p:nvPr>
            <p:ph type="dt" sz="half" idx="10"/>
          </p:nvPr>
        </p:nvSpPr>
        <p:spPr/>
        <p:txBody>
          <a:bodyPr/>
          <a:lstStyle/>
          <a:p>
            <a:fld id="{18896B66-0B3A-474C-9C9C-E4F07B1F5DAD}" type="datetime1">
              <a:rPr lang="sv-SE" smtClean="0"/>
              <a:t>2026-04-14</a:t>
            </a:fld>
            <a:endParaRPr lang="sv-SE" dirty="0"/>
          </a:p>
        </p:txBody>
      </p:sp>
    </p:spTree>
    <p:extLst>
      <p:ext uri="{BB962C8B-B14F-4D97-AF65-F5344CB8AC3E}">
        <p14:creationId xmlns:p14="http://schemas.microsoft.com/office/powerpoint/2010/main" val="259210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399CC7E-933B-22AB-7C99-D370C43C3163}"/>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90BDA870-36CC-6210-0C0A-4F98C1A72484}"/>
              </a:ext>
            </a:extLst>
          </p:cNvPr>
          <p:cNvSpPr>
            <a:spLocks noGrp="1"/>
          </p:cNvSpPr>
          <p:nvPr>
            <p:ph type="sldNum" sz="quarter" idx="12"/>
          </p:nvPr>
        </p:nvSpPr>
        <p:spPr/>
        <p:txBody>
          <a:bodyPr/>
          <a:lstStyle/>
          <a:p>
            <a:fld id="{F7283078-D760-1647-8B80-66BA8B52336D}" type="slidenum">
              <a:rPr lang="sv-SE" smtClean="0"/>
              <a:t>14</a:t>
            </a:fld>
            <a:endParaRPr lang="sv-SE" dirty="0"/>
          </a:p>
        </p:txBody>
      </p:sp>
      <p:sp>
        <p:nvSpPr>
          <p:cNvPr id="6" name="Content Placeholder 5">
            <a:extLst>
              <a:ext uri="{FF2B5EF4-FFF2-40B4-BE49-F238E27FC236}">
                <a16:creationId xmlns:a16="http://schemas.microsoft.com/office/drawing/2014/main" id="{B3B1033B-4249-B984-758C-AAA2E6761EDB}"/>
              </a:ext>
            </a:extLst>
          </p:cNvPr>
          <p:cNvSpPr>
            <a:spLocks noGrp="1"/>
          </p:cNvSpPr>
          <p:nvPr>
            <p:ph idx="1"/>
          </p:nvPr>
        </p:nvSpPr>
        <p:spPr>
          <a:xfrm>
            <a:off x="1094400" y="1562400"/>
            <a:ext cx="10259400" cy="4768062"/>
          </a:xfrm>
        </p:spPr>
        <p:txBody>
          <a:bodyPr/>
          <a:lstStyle/>
          <a:p>
            <a:pPr lvl="1">
              <a:buFont typeface="Wingdings" pitchFamily="2" charset="2"/>
              <a:buChar char="§"/>
            </a:pPr>
            <a:r>
              <a:rPr lang="en-GB" dirty="0"/>
              <a:t>Ultrasonic acoustic detectors work by sensing sound in the ultrasonic range.</a:t>
            </a:r>
          </a:p>
          <a:p>
            <a:pPr lvl="1">
              <a:buFont typeface="Wingdings" pitchFamily="2" charset="2"/>
              <a:buChar char="§"/>
            </a:pPr>
            <a:r>
              <a:rPr lang="en-GB" dirty="0"/>
              <a:t>Measurements were planned to map the ultrasonic spectrum during normal operation</a:t>
            </a:r>
            <a:endParaRPr lang="en-SE" dirty="0"/>
          </a:p>
        </p:txBody>
      </p:sp>
      <p:sp>
        <p:nvSpPr>
          <p:cNvPr id="7" name="Date Placeholder 6">
            <a:extLst>
              <a:ext uri="{FF2B5EF4-FFF2-40B4-BE49-F238E27FC236}">
                <a16:creationId xmlns:a16="http://schemas.microsoft.com/office/drawing/2014/main" id="{B5A853BE-7727-552B-B497-1638AB98636C}"/>
              </a:ext>
            </a:extLst>
          </p:cNvPr>
          <p:cNvSpPr>
            <a:spLocks noGrp="1"/>
          </p:cNvSpPr>
          <p:nvPr>
            <p:ph type="dt" sz="half" idx="10"/>
          </p:nvPr>
        </p:nvSpPr>
        <p:spPr/>
        <p:txBody>
          <a:bodyPr/>
          <a:lstStyle/>
          <a:p>
            <a:fld id="{18896B66-0B3A-474C-9C9C-E4F07B1F5DAD}" type="datetime1">
              <a:rPr lang="sv-SE" smtClean="0"/>
              <a:t>2026-04-14</a:t>
            </a:fld>
            <a:endParaRPr lang="sv-SE" dirty="0"/>
          </a:p>
        </p:txBody>
      </p:sp>
      <p:sp>
        <p:nvSpPr>
          <p:cNvPr id="8" name="Text Placeholder 4">
            <a:extLst>
              <a:ext uri="{FF2B5EF4-FFF2-40B4-BE49-F238E27FC236}">
                <a16:creationId xmlns:a16="http://schemas.microsoft.com/office/drawing/2014/main" id="{EFD4E2DD-F117-3709-9A03-0B5FD944EE9B}"/>
              </a:ext>
            </a:extLst>
          </p:cNvPr>
          <p:cNvSpPr>
            <a:spLocks noGrp="1"/>
          </p:cNvSpPr>
          <p:nvPr>
            <p:ph type="body" sz="quarter" idx="14"/>
          </p:nvPr>
        </p:nvSpPr>
        <p:spPr>
          <a:xfrm>
            <a:off x="1103709" y="931026"/>
            <a:ext cx="9360000" cy="507076"/>
          </a:xfrm>
        </p:spPr>
        <p:txBody>
          <a:bodyPr/>
          <a:lstStyle/>
          <a:p>
            <a:r>
              <a:rPr lang="en-SE" dirty="0"/>
              <a:t>Ultrasonic Leak detectors</a:t>
            </a:r>
          </a:p>
        </p:txBody>
      </p:sp>
      <p:sp>
        <p:nvSpPr>
          <p:cNvPr id="9" name="Title 1">
            <a:extLst>
              <a:ext uri="{FF2B5EF4-FFF2-40B4-BE49-F238E27FC236}">
                <a16:creationId xmlns:a16="http://schemas.microsoft.com/office/drawing/2014/main" id="{EF5BE1AF-3753-9007-AC35-0AC63343ED20}"/>
              </a:ext>
            </a:extLst>
          </p:cNvPr>
          <p:cNvSpPr>
            <a:spLocks noGrp="1"/>
          </p:cNvSpPr>
          <p:nvPr>
            <p:ph type="title"/>
          </p:nvPr>
        </p:nvSpPr>
        <p:spPr>
          <a:xfrm>
            <a:off x="1103709" y="265373"/>
            <a:ext cx="9360000" cy="657339"/>
          </a:xfrm>
        </p:spPr>
        <p:txBody>
          <a:bodyPr/>
          <a:lstStyle/>
          <a:p>
            <a:r>
              <a:rPr lang="en-FR"/>
              <a:t>Option 1: helium leak detection</a:t>
            </a:r>
            <a:endParaRPr lang="en-SE" dirty="0"/>
          </a:p>
        </p:txBody>
      </p:sp>
      <p:pic>
        <p:nvPicPr>
          <p:cNvPr id="12" name="Picture 11">
            <a:extLst>
              <a:ext uri="{FF2B5EF4-FFF2-40B4-BE49-F238E27FC236}">
                <a16:creationId xmlns:a16="http://schemas.microsoft.com/office/drawing/2014/main" id="{63FBB0A1-1D7B-B838-7295-A8FA82BF3773}"/>
              </a:ext>
            </a:extLst>
          </p:cNvPr>
          <p:cNvPicPr>
            <a:picLocks noChangeAspect="1"/>
          </p:cNvPicPr>
          <p:nvPr/>
        </p:nvPicPr>
        <p:blipFill>
          <a:blip r:embed="rId2"/>
          <a:stretch>
            <a:fillRect/>
          </a:stretch>
        </p:blipFill>
        <p:spPr>
          <a:xfrm>
            <a:off x="6096000" y="2504378"/>
            <a:ext cx="4991100" cy="3644900"/>
          </a:xfrm>
          <a:prstGeom prst="rect">
            <a:avLst/>
          </a:prstGeom>
        </p:spPr>
      </p:pic>
      <p:pic>
        <p:nvPicPr>
          <p:cNvPr id="14" name="Picture 13">
            <a:extLst>
              <a:ext uri="{FF2B5EF4-FFF2-40B4-BE49-F238E27FC236}">
                <a16:creationId xmlns:a16="http://schemas.microsoft.com/office/drawing/2014/main" id="{E76A0A98-AE25-A9B9-1EC0-7184985DE23A}"/>
              </a:ext>
            </a:extLst>
          </p:cNvPr>
          <p:cNvPicPr>
            <a:picLocks noChangeAspect="1"/>
          </p:cNvPicPr>
          <p:nvPr/>
        </p:nvPicPr>
        <p:blipFill>
          <a:blip r:embed="rId3"/>
          <a:stretch>
            <a:fillRect/>
          </a:stretch>
        </p:blipFill>
        <p:spPr>
          <a:xfrm>
            <a:off x="1796300" y="2343111"/>
            <a:ext cx="2825610" cy="4132159"/>
          </a:xfrm>
          <a:prstGeom prst="rect">
            <a:avLst/>
          </a:prstGeom>
        </p:spPr>
      </p:pic>
    </p:spTree>
    <p:extLst>
      <p:ext uri="{BB962C8B-B14F-4D97-AF65-F5344CB8AC3E}">
        <p14:creationId xmlns:p14="http://schemas.microsoft.com/office/powerpoint/2010/main" val="247435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97AF-FB5A-611C-13C0-D575119B273A}"/>
              </a:ext>
            </a:extLst>
          </p:cNvPr>
          <p:cNvSpPr>
            <a:spLocks noGrp="1"/>
          </p:cNvSpPr>
          <p:nvPr>
            <p:ph type="title"/>
          </p:nvPr>
        </p:nvSpPr>
        <p:spPr/>
        <p:txBody>
          <a:bodyPr/>
          <a:lstStyle/>
          <a:p>
            <a:r>
              <a:rPr lang="en-FR"/>
              <a:t>Option 1: helium leak detection</a:t>
            </a:r>
            <a:endParaRPr lang="en-SE" dirty="0"/>
          </a:p>
        </p:txBody>
      </p:sp>
      <p:sp>
        <p:nvSpPr>
          <p:cNvPr id="4" name="Slide Number Placeholder 3">
            <a:extLst>
              <a:ext uri="{FF2B5EF4-FFF2-40B4-BE49-F238E27FC236}">
                <a16:creationId xmlns:a16="http://schemas.microsoft.com/office/drawing/2014/main" id="{D74C04E1-63E2-8313-4A64-4F9A371A0561}"/>
              </a:ext>
            </a:extLst>
          </p:cNvPr>
          <p:cNvSpPr>
            <a:spLocks noGrp="1"/>
          </p:cNvSpPr>
          <p:nvPr>
            <p:ph type="sldNum" sz="quarter" idx="12"/>
          </p:nvPr>
        </p:nvSpPr>
        <p:spPr/>
        <p:txBody>
          <a:bodyPr/>
          <a:lstStyle/>
          <a:p>
            <a:fld id="{F7283078-D760-1647-8B80-66BA8B52336D}" type="slidenum">
              <a:rPr lang="sv-SE" smtClean="0"/>
              <a:t>15</a:t>
            </a:fld>
            <a:endParaRPr lang="sv-SE" dirty="0"/>
          </a:p>
        </p:txBody>
      </p:sp>
      <p:sp>
        <p:nvSpPr>
          <p:cNvPr id="5" name="Text Placeholder 4">
            <a:extLst>
              <a:ext uri="{FF2B5EF4-FFF2-40B4-BE49-F238E27FC236}">
                <a16:creationId xmlns:a16="http://schemas.microsoft.com/office/drawing/2014/main" id="{917452F2-BE62-6FB8-58A1-4B7173268E9E}"/>
              </a:ext>
            </a:extLst>
          </p:cNvPr>
          <p:cNvSpPr>
            <a:spLocks noGrp="1"/>
          </p:cNvSpPr>
          <p:nvPr>
            <p:ph type="body" sz="quarter" idx="14"/>
          </p:nvPr>
        </p:nvSpPr>
        <p:spPr/>
        <p:txBody>
          <a:bodyPr/>
          <a:lstStyle/>
          <a:p>
            <a:r>
              <a:rPr lang="en-SE" dirty="0"/>
              <a:t>CFD analysis</a:t>
            </a:r>
          </a:p>
        </p:txBody>
      </p:sp>
      <p:sp>
        <p:nvSpPr>
          <p:cNvPr id="12" name="TextBox 11">
            <a:extLst>
              <a:ext uri="{FF2B5EF4-FFF2-40B4-BE49-F238E27FC236}">
                <a16:creationId xmlns:a16="http://schemas.microsoft.com/office/drawing/2014/main" id="{FDCEC6A9-5BF6-E4EF-EF51-33D1C27A2A68}"/>
              </a:ext>
            </a:extLst>
          </p:cNvPr>
          <p:cNvSpPr txBox="1"/>
          <p:nvPr/>
        </p:nvSpPr>
        <p:spPr>
          <a:xfrm>
            <a:off x="306715" y="6398622"/>
            <a:ext cx="2227597" cy="276999"/>
          </a:xfrm>
          <a:prstGeom prst="rect">
            <a:avLst/>
          </a:prstGeom>
          <a:noFill/>
        </p:spPr>
        <p:txBody>
          <a:bodyPr wrap="none" rtlCol="0">
            <a:spAutoFit/>
          </a:bodyPr>
          <a:lstStyle/>
          <a:p>
            <a:pPr algn="l"/>
            <a:r>
              <a:rPr lang="en-US" sz="1200" u="sng" dirty="0">
                <a:solidFill>
                  <a:srgbClr val="666666"/>
                </a:solidFill>
              </a:rPr>
              <a:t>Provided by Jonathan Moberg</a:t>
            </a:r>
            <a:endParaRPr lang="en-FR" sz="1200" u="sng">
              <a:solidFill>
                <a:srgbClr val="666666"/>
              </a:solidFill>
            </a:endParaRPr>
          </a:p>
        </p:txBody>
      </p:sp>
      <p:pic>
        <p:nvPicPr>
          <p:cNvPr id="15" name="Picture 14" descr="A diagram of a rectangular object&#10;&#10;AI-generated content may be incorrect.">
            <a:extLst>
              <a:ext uri="{FF2B5EF4-FFF2-40B4-BE49-F238E27FC236}">
                <a16:creationId xmlns:a16="http://schemas.microsoft.com/office/drawing/2014/main" id="{6DE8EE5E-8938-E2FB-A262-CB78D0A92217}"/>
              </a:ext>
            </a:extLst>
          </p:cNvPr>
          <p:cNvPicPr>
            <a:picLocks noChangeAspect="1"/>
          </p:cNvPicPr>
          <p:nvPr/>
        </p:nvPicPr>
        <p:blipFill>
          <a:blip r:embed="rId2"/>
          <a:stretch>
            <a:fillRect/>
          </a:stretch>
        </p:blipFill>
        <p:spPr>
          <a:xfrm>
            <a:off x="394832" y="1438102"/>
            <a:ext cx="3845943" cy="2201273"/>
          </a:xfrm>
          <a:prstGeom prst="rect">
            <a:avLst/>
          </a:prstGeom>
        </p:spPr>
      </p:pic>
      <p:pic>
        <p:nvPicPr>
          <p:cNvPr id="16" name="Picture 15" descr="A diagram of a building&#10;&#10;AI-generated content may be incorrect.">
            <a:extLst>
              <a:ext uri="{FF2B5EF4-FFF2-40B4-BE49-F238E27FC236}">
                <a16:creationId xmlns:a16="http://schemas.microsoft.com/office/drawing/2014/main" id="{673E14FF-8C37-D913-A550-62A772275582}"/>
              </a:ext>
            </a:extLst>
          </p:cNvPr>
          <p:cNvPicPr>
            <a:picLocks noChangeAspect="1"/>
          </p:cNvPicPr>
          <p:nvPr/>
        </p:nvPicPr>
        <p:blipFill>
          <a:blip r:embed="rId3"/>
          <a:stretch>
            <a:fillRect/>
          </a:stretch>
        </p:blipFill>
        <p:spPr>
          <a:xfrm>
            <a:off x="7377841" y="1031368"/>
            <a:ext cx="3365183" cy="1993834"/>
          </a:xfrm>
          <a:prstGeom prst="rect">
            <a:avLst/>
          </a:prstGeom>
        </p:spPr>
      </p:pic>
      <p:pic>
        <p:nvPicPr>
          <p:cNvPr id="17" name="Picture 16" descr="A multicolored structure with lines and dots&#10;&#10;AI-generated content may be incorrect.">
            <a:extLst>
              <a:ext uri="{FF2B5EF4-FFF2-40B4-BE49-F238E27FC236}">
                <a16:creationId xmlns:a16="http://schemas.microsoft.com/office/drawing/2014/main" id="{058A065B-522F-A50F-D947-77DFDCDA8096}"/>
              </a:ext>
            </a:extLst>
          </p:cNvPr>
          <p:cNvPicPr>
            <a:picLocks noChangeAspect="1"/>
          </p:cNvPicPr>
          <p:nvPr/>
        </p:nvPicPr>
        <p:blipFill>
          <a:blip r:embed="rId4"/>
          <a:stretch>
            <a:fillRect/>
          </a:stretch>
        </p:blipFill>
        <p:spPr>
          <a:xfrm>
            <a:off x="3113604" y="3092455"/>
            <a:ext cx="5340210" cy="3298088"/>
          </a:xfrm>
          <a:prstGeom prst="rect">
            <a:avLst/>
          </a:prstGeom>
        </p:spPr>
      </p:pic>
      <p:sp>
        <p:nvSpPr>
          <p:cNvPr id="19" name="TextBox 18">
            <a:extLst>
              <a:ext uri="{FF2B5EF4-FFF2-40B4-BE49-F238E27FC236}">
                <a16:creationId xmlns:a16="http://schemas.microsoft.com/office/drawing/2014/main" id="{6EA52828-300A-3928-2668-B78487A8DA4E}"/>
              </a:ext>
            </a:extLst>
          </p:cNvPr>
          <p:cNvSpPr txBox="1"/>
          <p:nvPr/>
        </p:nvSpPr>
        <p:spPr>
          <a:xfrm>
            <a:off x="8547048" y="3365241"/>
            <a:ext cx="3504162" cy="1477328"/>
          </a:xfrm>
          <a:prstGeom prst="rect">
            <a:avLst/>
          </a:prstGeom>
          <a:noFill/>
        </p:spPr>
        <p:txBody>
          <a:bodyPr wrap="square">
            <a:spAutoFit/>
          </a:bodyPr>
          <a:lstStyle/>
          <a:p>
            <a:pPr marL="285750" indent="-285750">
              <a:buFont typeface="Arial" panose="020B0604020202020204" pitchFamily="34" charset="0"/>
              <a:buChar char="•"/>
            </a:pPr>
            <a:r>
              <a:rPr lang="en-GB" dirty="0"/>
              <a:t>The leak rate of helium has been given as 1.5 kg/h</a:t>
            </a:r>
            <a:r>
              <a:rPr lang="en-SE" dirty="0"/>
              <a:t>.</a:t>
            </a:r>
          </a:p>
          <a:p>
            <a:pPr marL="285750" indent="-285750">
              <a:buFont typeface="Arial" panose="020B0604020202020204" pitchFamily="34" charset="0"/>
              <a:buChar char="•"/>
            </a:pPr>
            <a:r>
              <a:rPr lang="en-GB" sz="1800" dirty="0">
                <a:effectLst/>
                <a:latin typeface="Segoe UI Historic" panose="020B0502040204020203" pitchFamily="34" charset="0"/>
                <a:ea typeface="MS Mincho" panose="02020609040205080304" pitchFamily="49" charset="-128"/>
                <a:cs typeface="Times New Roman" panose="02020603050405020304" pitchFamily="18" charset="0"/>
              </a:rPr>
              <a:t>HVAC flow interacting with the Helium, pink represents a concentration of 175ppm.</a:t>
            </a:r>
            <a:r>
              <a:rPr lang="en-SE" dirty="0">
                <a:effectLst/>
              </a:rPr>
              <a:t> </a:t>
            </a:r>
            <a:endParaRPr lang="en-SE" dirty="0"/>
          </a:p>
        </p:txBody>
      </p:sp>
    </p:spTree>
    <p:extLst>
      <p:ext uri="{BB962C8B-B14F-4D97-AF65-F5344CB8AC3E}">
        <p14:creationId xmlns:p14="http://schemas.microsoft.com/office/powerpoint/2010/main" val="162584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B195-D084-B1C8-7B0D-5F2C69DCC93B}"/>
              </a:ext>
            </a:extLst>
          </p:cNvPr>
          <p:cNvSpPr>
            <a:spLocks noGrp="1"/>
          </p:cNvSpPr>
          <p:nvPr>
            <p:ph type="title"/>
          </p:nvPr>
        </p:nvSpPr>
        <p:spPr/>
        <p:txBody>
          <a:bodyPr/>
          <a:lstStyle/>
          <a:p>
            <a:r>
              <a:rPr lang="en-FR" dirty="0"/>
              <a:t>Option 1: helium leak detection</a:t>
            </a:r>
          </a:p>
        </p:txBody>
      </p:sp>
      <p:sp>
        <p:nvSpPr>
          <p:cNvPr id="3" name="Text Placeholder 2">
            <a:extLst>
              <a:ext uri="{FF2B5EF4-FFF2-40B4-BE49-F238E27FC236}">
                <a16:creationId xmlns:a16="http://schemas.microsoft.com/office/drawing/2014/main" id="{D69B5116-D08A-053B-B049-E254878ECB16}"/>
              </a:ext>
            </a:extLst>
          </p:cNvPr>
          <p:cNvSpPr>
            <a:spLocks noGrp="1"/>
          </p:cNvSpPr>
          <p:nvPr>
            <p:ph type="body" sz="quarter" idx="14"/>
          </p:nvPr>
        </p:nvSpPr>
        <p:spPr/>
        <p:txBody>
          <a:bodyPr/>
          <a:lstStyle/>
          <a:p>
            <a:r>
              <a:rPr lang="en-FR" dirty="0"/>
              <a:t>Characteristics of helium leak detection</a:t>
            </a:r>
          </a:p>
        </p:txBody>
      </p:sp>
      <p:sp>
        <p:nvSpPr>
          <p:cNvPr id="4" name="Content Placeholder 3">
            <a:extLst>
              <a:ext uri="{FF2B5EF4-FFF2-40B4-BE49-F238E27FC236}">
                <a16:creationId xmlns:a16="http://schemas.microsoft.com/office/drawing/2014/main" id="{110C5CCD-A649-B8DB-D458-DCE8AADC4C9F}"/>
              </a:ext>
            </a:extLst>
          </p:cNvPr>
          <p:cNvSpPr>
            <a:spLocks noGrp="1"/>
          </p:cNvSpPr>
          <p:nvPr>
            <p:ph idx="1"/>
          </p:nvPr>
        </p:nvSpPr>
        <p:spPr>
          <a:xfrm>
            <a:off x="1094399" y="1562400"/>
            <a:ext cx="10122949" cy="4768062"/>
          </a:xfrm>
        </p:spPr>
        <p:txBody>
          <a:bodyPr/>
          <a:lstStyle/>
          <a:p>
            <a:pPr lvl="1"/>
            <a:r>
              <a:rPr lang="en-GB" sz="18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The helium loop is pressurised, therefore detection of a leak flowing out from the helium piping is the applicable method.</a:t>
            </a:r>
          </a:p>
          <a:p>
            <a:pPr lvl="1"/>
            <a:r>
              <a:rPr lang="en-GB" sz="18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Key considerations include:</a:t>
            </a:r>
          </a:p>
          <a:p>
            <a:pPr lvl="2"/>
            <a:r>
              <a:rPr lang="en-GB" sz="16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Rooms volume and geometry</a:t>
            </a:r>
          </a:p>
          <a:p>
            <a:pPr lvl="2"/>
            <a:r>
              <a:rPr lang="en-GB" sz="16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Potential release paths in the event of pipe </a:t>
            </a:r>
            <a:r>
              <a:rPr lang="en-GB" sz="1600" dirty="0" err="1">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ruptureare</a:t>
            </a:r>
            <a:endParaRPr lang="en-FR" sz="1600">
              <a:solidFill>
                <a:schemeClr val="tx1"/>
              </a:solidFill>
            </a:endParaRPr>
          </a:p>
          <a:p>
            <a:pPr lvl="1"/>
            <a:r>
              <a:rPr lang="en-GB" sz="18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The detector could be in a room with a favourable radiation environment (low class area) during Production mode, which</a:t>
            </a:r>
          </a:p>
          <a:p>
            <a:pPr lvl="2"/>
            <a:r>
              <a:rPr lang="en-GB" sz="16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improves equipment accessibility </a:t>
            </a:r>
          </a:p>
          <a:p>
            <a:pPr lvl="2"/>
            <a:r>
              <a:rPr lang="en-GB" sz="16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facilitate maintenance on the detection equipment. </a:t>
            </a:r>
          </a:p>
          <a:p>
            <a:pPr lvl="1"/>
            <a:r>
              <a:rPr lang="en-GB" sz="18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Sensing lines should be installed to </a:t>
            </a:r>
          </a:p>
          <a:p>
            <a:pPr lvl="2"/>
            <a:r>
              <a:rPr lang="en-GB" sz="16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extract air from the sampling points </a:t>
            </a:r>
          </a:p>
          <a:p>
            <a:pPr lvl="2"/>
            <a:r>
              <a:rPr lang="en-GB" sz="16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rPr>
              <a:t>These points should be located near the ceiling of relevant rooms, where helium is likely to accumulate</a:t>
            </a:r>
          </a:p>
        </p:txBody>
      </p:sp>
      <p:sp>
        <p:nvSpPr>
          <p:cNvPr id="5" name="Date Placeholder 4">
            <a:extLst>
              <a:ext uri="{FF2B5EF4-FFF2-40B4-BE49-F238E27FC236}">
                <a16:creationId xmlns:a16="http://schemas.microsoft.com/office/drawing/2014/main" id="{FC45FDB6-99E3-7CA5-41BE-EFF9DE4424B0}"/>
              </a:ext>
            </a:extLst>
          </p:cNvPr>
          <p:cNvSpPr>
            <a:spLocks noGrp="1"/>
          </p:cNvSpPr>
          <p:nvPr>
            <p:ph type="dt" sz="half" idx="10"/>
          </p:nvPr>
        </p:nvSpPr>
        <p:spPr/>
        <p:txBody>
          <a:bodyPr/>
          <a:lstStyle/>
          <a:p>
            <a:r>
              <a:rPr lang="fr-FR"/>
              <a:t>17/03/2025</a:t>
            </a:r>
            <a:endParaRPr lang="sv-SE" dirty="0"/>
          </a:p>
        </p:txBody>
      </p:sp>
    </p:spTree>
    <p:extLst>
      <p:ext uri="{BB962C8B-B14F-4D97-AF65-F5344CB8AC3E}">
        <p14:creationId xmlns:p14="http://schemas.microsoft.com/office/powerpoint/2010/main" val="17206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E9DA-BBFF-1AE1-1A11-FC771450CFFE}"/>
              </a:ext>
            </a:extLst>
          </p:cNvPr>
          <p:cNvSpPr>
            <a:spLocks noGrp="1"/>
          </p:cNvSpPr>
          <p:nvPr>
            <p:ph type="title"/>
          </p:nvPr>
        </p:nvSpPr>
        <p:spPr/>
        <p:txBody>
          <a:bodyPr/>
          <a:lstStyle/>
          <a:p>
            <a:r>
              <a:rPr lang="en-FR"/>
              <a:t>Option 1: helium leak detection</a:t>
            </a:r>
            <a:endParaRPr lang="en-SE" dirty="0"/>
          </a:p>
        </p:txBody>
      </p:sp>
      <p:sp>
        <p:nvSpPr>
          <p:cNvPr id="3" name="Footer Placeholder 2">
            <a:extLst>
              <a:ext uri="{FF2B5EF4-FFF2-40B4-BE49-F238E27FC236}">
                <a16:creationId xmlns:a16="http://schemas.microsoft.com/office/drawing/2014/main" id="{E470434A-1CF6-B6CD-CAB5-0111A8EBC61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B811E223-09A9-4318-1D3C-F625CA4AA047}"/>
              </a:ext>
            </a:extLst>
          </p:cNvPr>
          <p:cNvSpPr>
            <a:spLocks noGrp="1"/>
          </p:cNvSpPr>
          <p:nvPr>
            <p:ph type="sldNum" sz="quarter" idx="12"/>
          </p:nvPr>
        </p:nvSpPr>
        <p:spPr/>
        <p:txBody>
          <a:bodyPr/>
          <a:lstStyle/>
          <a:p>
            <a:fld id="{F7283078-D760-1647-8B80-66BA8B52336D}" type="slidenum">
              <a:rPr lang="sv-SE" smtClean="0"/>
              <a:t>17</a:t>
            </a:fld>
            <a:endParaRPr lang="sv-SE" dirty="0"/>
          </a:p>
        </p:txBody>
      </p:sp>
      <p:sp>
        <p:nvSpPr>
          <p:cNvPr id="5" name="Text Placeholder 4">
            <a:extLst>
              <a:ext uri="{FF2B5EF4-FFF2-40B4-BE49-F238E27FC236}">
                <a16:creationId xmlns:a16="http://schemas.microsoft.com/office/drawing/2014/main" id="{F18CDF92-1186-6601-9488-171B2F27FFE0}"/>
              </a:ext>
            </a:extLst>
          </p:cNvPr>
          <p:cNvSpPr>
            <a:spLocks noGrp="1"/>
          </p:cNvSpPr>
          <p:nvPr>
            <p:ph type="body" sz="quarter" idx="14"/>
          </p:nvPr>
        </p:nvSpPr>
        <p:spPr/>
        <p:txBody>
          <a:bodyPr/>
          <a:lstStyle/>
          <a:p>
            <a:r>
              <a:rPr lang="en-GB" dirty="0"/>
              <a:t>Resonant acoustic sensors</a:t>
            </a:r>
            <a:endParaRPr lang="en-SE" dirty="0"/>
          </a:p>
        </p:txBody>
      </p:sp>
      <p:sp>
        <p:nvSpPr>
          <p:cNvPr id="6" name="Content Placeholder 5">
            <a:extLst>
              <a:ext uri="{FF2B5EF4-FFF2-40B4-BE49-F238E27FC236}">
                <a16:creationId xmlns:a16="http://schemas.microsoft.com/office/drawing/2014/main" id="{9EB83191-0E0E-F4CA-072F-14D5E6DE8847}"/>
              </a:ext>
            </a:extLst>
          </p:cNvPr>
          <p:cNvSpPr>
            <a:spLocks noGrp="1"/>
          </p:cNvSpPr>
          <p:nvPr>
            <p:ph idx="1"/>
          </p:nvPr>
        </p:nvSpPr>
        <p:spPr/>
        <p:txBody>
          <a:bodyPr/>
          <a:lstStyle/>
          <a:p>
            <a:r>
              <a:rPr lang="en-GB" dirty="0">
                <a:solidFill>
                  <a:schemeClr val="tx1"/>
                </a:solidFill>
              </a:rPr>
              <a:t>Resonant acoustic sensors are based on measurements of the speed of sound. This detection technique consists in measuring differences in the speed of sound due to different gas mixtures, as sound travels within a resonant cavity. </a:t>
            </a:r>
          </a:p>
          <a:p>
            <a:r>
              <a:rPr lang="en-GB" dirty="0">
                <a:solidFill>
                  <a:schemeClr val="tx1"/>
                </a:solidFill>
              </a:rPr>
              <a:t>An increase in helium concentrations of the order of 100 ppm could therefore be detectable.</a:t>
            </a:r>
            <a:r>
              <a:rPr lang="en-SE" dirty="0">
                <a:solidFill>
                  <a:schemeClr val="tx1"/>
                </a:solidFill>
              </a:rPr>
              <a:t> </a:t>
            </a:r>
          </a:p>
          <a:p>
            <a:endParaRPr lang="en-SE" dirty="0">
              <a:solidFill>
                <a:schemeClr val="tx1"/>
              </a:solidFill>
            </a:endParaRPr>
          </a:p>
        </p:txBody>
      </p:sp>
      <p:sp>
        <p:nvSpPr>
          <p:cNvPr id="7" name="Date Placeholder 6">
            <a:extLst>
              <a:ext uri="{FF2B5EF4-FFF2-40B4-BE49-F238E27FC236}">
                <a16:creationId xmlns:a16="http://schemas.microsoft.com/office/drawing/2014/main" id="{4668AEF4-0FEA-AE65-9418-46E27619194C}"/>
              </a:ext>
            </a:extLst>
          </p:cNvPr>
          <p:cNvSpPr>
            <a:spLocks noGrp="1"/>
          </p:cNvSpPr>
          <p:nvPr>
            <p:ph type="dt" sz="half" idx="10"/>
          </p:nvPr>
        </p:nvSpPr>
        <p:spPr/>
        <p:txBody>
          <a:bodyPr/>
          <a:lstStyle/>
          <a:p>
            <a:fld id="{18896B66-0B3A-474C-9C9C-E4F07B1F5DAD}" type="datetime1">
              <a:rPr lang="sv-SE" smtClean="0"/>
              <a:t>2026-04-14</a:t>
            </a:fld>
            <a:endParaRPr lang="sv-SE" dirty="0"/>
          </a:p>
        </p:txBody>
      </p:sp>
    </p:spTree>
    <p:extLst>
      <p:ext uri="{BB962C8B-B14F-4D97-AF65-F5344CB8AC3E}">
        <p14:creationId xmlns:p14="http://schemas.microsoft.com/office/powerpoint/2010/main" val="401961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A7B6-97C6-573E-4340-5338AB40BF56}"/>
              </a:ext>
            </a:extLst>
          </p:cNvPr>
          <p:cNvSpPr>
            <a:spLocks noGrp="1"/>
          </p:cNvSpPr>
          <p:nvPr>
            <p:ph type="title"/>
          </p:nvPr>
        </p:nvSpPr>
        <p:spPr/>
        <p:txBody>
          <a:bodyPr/>
          <a:lstStyle/>
          <a:p>
            <a:r>
              <a:rPr lang="en-FR"/>
              <a:t>Option 1: helium leak detection</a:t>
            </a:r>
            <a:endParaRPr lang="en-SE" dirty="0"/>
          </a:p>
        </p:txBody>
      </p:sp>
      <p:sp>
        <p:nvSpPr>
          <p:cNvPr id="3" name="Footer Placeholder 2">
            <a:extLst>
              <a:ext uri="{FF2B5EF4-FFF2-40B4-BE49-F238E27FC236}">
                <a16:creationId xmlns:a16="http://schemas.microsoft.com/office/drawing/2014/main" id="{80A373F4-DABA-ADD1-E4F5-138F699DAE9A}"/>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49243F09-14E3-D884-3AB3-AEF32FA0337A}"/>
              </a:ext>
            </a:extLst>
          </p:cNvPr>
          <p:cNvSpPr>
            <a:spLocks noGrp="1"/>
          </p:cNvSpPr>
          <p:nvPr>
            <p:ph type="sldNum" sz="quarter" idx="12"/>
          </p:nvPr>
        </p:nvSpPr>
        <p:spPr/>
        <p:txBody>
          <a:bodyPr/>
          <a:lstStyle/>
          <a:p>
            <a:fld id="{F7283078-D760-1647-8B80-66BA8B52336D}" type="slidenum">
              <a:rPr lang="sv-SE" smtClean="0"/>
              <a:t>18</a:t>
            </a:fld>
            <a:endParaRPr lang="sv-SE" dirty="0"/>
          </a:p>
        </p:txBody>
      </p:sp>
      <p:sp>
        <p:nvSpPr>
          <p:cNvPr id="5" name="Text Placeholder 4">
            <a:extLst>
              <a:ext uri="{FF2B5EF4-FFF2-40B4-BE49-F238E27FC236}">
                <a16:creationId xmlns:a16="http://schemas.microsoft.com/office/drawing/2014/main" id="{B6A8073D-F9CC-2DF1-E712-8FBA16BB0DEC}"/>
              </a:ext>
            </a:extLst>
          </p:cNvPr>
          <p:cNvSpPr>
            <a:spLocks noGrp="1"/>
          </p:cNvSpPr>
          <p:nvPr>
            <p:ph type="body" sz="quarter" idx="14"/>
          </p:nvPr>
        </p:nvSpPr>
        <p:spPr/>
        <p:txBody>
          <a:bodyPr/>
          <a:lstStyle/>
          <a:p>
            <a:r>
              <a:rPr lang="en-SE" dirty="0"/>
              <a:t>GPA2000</a:t>
            </a:r>
          </a:p>
        </p:txBody>
      </p:sp>
      <p:sp>
        <p:nvSpPr>
          <p:cNvPr id="7" name="Date Placeholder 6">
            <a:extLst>
              <a:ext uri="{FF2B5EF4-FFF2-40B4-BE49-F238E27FC236}">
                <a16:creationId xmlns:a16="http://schemas.microsoft.com/office/drawing/2014/main" id="{3EB20C82-CB83-1C65-8E25-1E18B152D4EC}"/>
              </a:ext>
            </a:extLst>
          </p:cNvPr>
          <p:cNvSpPr>
            <a:spLocks noGrp="1"/>
          </p:cNvSpPr>
          <p:nvPr>
            <p:ph type="dt" sz="half" idx="10"/>
          </p:nvPr>
        </p:nvSpPr>
        <p:spPr/>
        <p:txBody>
          <a:bodyPr/>
          <a:lstStyle/>
          <a:p>
            <a:fld id="{18896B66-0B3A-474C-9C9C-E4F07B1F5DAD}" type="datetime1">
              <a:rPr lang="sv-SE" smtClean="0"/>
              <a:t>2026-04-14</a:t>
            </a:fld>
            <a:endParaRPr lang="sv-SE" dirty="0"/>
          </a:p>
        </p:txBody>
      </p:sp>
      <p:pic>
        <p:nvPicPr>
          <p:cNvPr id="8" name="Content Placeholder 7" descr="A diagram of a multipoint sampler&#10;&#10;AI-generated content may be incorrect.">
            <a:extLst>
              <a:ext uri="{FF2B5EF4-FFF2-40B4-BE49-F238E27FC236}">
                <a16:creationId xmlns:a16="http://schemas.microsoft.com/office/drawing/2014/main" id="{286E5662-AEBE-F55E-3661-8C9158D8F249}"/>
              </a:ext>
            </a:extLst>
          </p:cNvPr>
          <p:cNvPicPr>
            <a:picLocks noGrp="1" noChangeAspect="1"/>
          </p:cNvPicPr>
          <p:nvPr>
            <p:ph idx="1"/>
          </p:nvPr>
        </p:nvPicPr>
        <p:blipFill>
          <a:blip r:embed="rId2"/>
          <a:stretch>
            <a:fillRect/>
          </a:stretch>
        </p:blipFill>
        <p:spPr>
          <a:xfrm>
            <a:off x="666880" y="1325681"/>
            <a:ext cx="10674220" cy="5149589"/>
          </a:xfrm>
          <a:prstGeom prst="rect">
            <a:avLst/>
          </a:prstGeom>
        </p:spPr>
      </p:pic>
    </p:spTree>
    <p:extLst>
      <p:ext uri="{BB962C8B-B14F-4D97-AF65-F5344CB8AC3E}">
        <p14:creationId xmlns:p14="http://schemas.microsoft.com/office/powerpoint/2010/main" val="122517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8B48D2-E95A-661A-56EA-A416023B6C14}"/>
              </a:ext>
            </a:extLst>
          </p:cNvPr>
          <p:cNvSpPr>
            <a:spLocks noGrp="1"/>
          </p:cNvSpPr>
          <p:nvPr>
            <p:ph type="sldNum" sz="quarter" idx="10"/>
          </p:nvPr>
        </p:nvSpPr>
        <p:spPr/>
        <p:txBody>
          <a:bodyPr/>
          <a:lstStyle/>
          <a:p>
            <a:fld id="{6E444623-58D8-4E3E-8C85-44C0CE42EE74}" type="slidenum">
              <a:rPr lang="en-US" smtClean="0"/>
              <a:pPr/>
              <a:t>19</a:t>
            </a:fld>
            <a:endParaRPr lang="en-US"/>
          </a:p>
        </p:txBody>
      </p:sp>
      <p:sp>
        <p:nvSpPr>
          <p:cNvPr id="8" name="TextBox 7">
            <a:extLst>
              <a:ext uri="{FF2B5EF4-FFF2-40B4-BE49-F238E27FC236}">
                <a16:creationId xmlns:a16="http://schemas.microsoft.com/office/drawing/2014/main" id="{64A2BC3F-3766-670D-741A-C9BCC6E0B109}"/>
              </a:ext>
            </a:extLst>
          </p:cNvPr>
          <p:cNvSpPr txBox="1"/>
          <p:nvPr/>
        </p:nvSpPr>
        <p:spPr>
          <a:xfrm>
            <a:off x="6033556" y="966005"/>
            <a:ext cx="3101486" cy="646331"/>
          </a:xfrm>
          <a:prstGeom prst="rect">
            <a:avLst/>
          </a:prstGeom>
          <a:noFill/>
        </p:spPr>
        <p:txBody>
          <a:bodyPr wrap="square" rtlCol="0">
            <a:spAutoFit/>
          </a:bodyPr>
          <a:lstStyle/>
          <a:p>
            <a:pPr algn="ctr"/>
            <a:r>
              <a:rPr lang="en-US" dirty="0"/>
              <a:t>Stability Performance at 159ppm He in Air Mix</a:t>
            </a:r>
          </a:p>
        </p:txBody>
      </p:sp>
      <p:sp>
        <p:nvSpPr>
          <p:cNvPr id="10" name="TextBox 9">
            <a:extLst>
              <a:ext uri="{FF2B5EF4-FFF2-40B4-BE49-F238E27FC236}">
                <a16:creationId xmlns:a16="http://schemas.microsoft.com/office/drawing/2014/main" id="{4FEBD1D6-054F-7012-D1DA-BF1F0565F923}"/>
              </a:ext>
            </a:extLst>
          </p:cNvPr>
          <p:cNvSpPr txBox="1"/>
          <p:nvPr/>
        </p:nvSpPr>
        <p:spPr>
          <a:xfrm>
            <a:off x="2005337" y="5638496"/>
            <a:ext cx="2262948" cy="646331"/>
          </a:xfrm>
          <a:prstGeom prst="rect">
            <a:avLst/>
          </a:prstGeom>
          <a:noFill/>
        </p:spPr>
        <p:txBody>
          <a:bodyPr wrap="square" rtlCol="0">
            <a:spAutoFit/>
          </a:bodyPr>
          <a:lstStyle/>
          <a:p>
            <a:r>
              <a:rPr lang="en-US" dirty="0"/>
              <a:t>Captured GPA2000 Reading = 160ppm</a:t>
            </a:r>
          </a:p>
        </p:txBody>
      </p:sp>
      <p:sp>
        <p:nvSpPr>
          <p:cNvPr id="15" name="Rectangle 14">
            <a:extLst>
              <a:ext uri="{FF2B5EF4-FFF2-40B4-BE49-F238E27FC236}">
                <a16:creationId xmlns:a16="http://schemas.microsoft.com/office/drawing/2014/main" id="{9C7779B5-8BDB-CD2B-8465-709305B02C48}"/>
              </a:ext>
            </a:extLst>
          </p:cNvPr>
          <p:cNvSpPr/>
          <p:nvPr/>
        </p:nvSpPr>
        <p:spPr>
          <a:xfrm>
            <a:off x="253497" y="108642"/>
            <a:ext cx="11727009" cy="593770"/>
          </a:xfrm>
          <a:prstGeom prst="rect">
            <a:avLst/>
          </a:prstGeom>
          <a:solidFill>
            <a:schemeClr val="accent6">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4200" dirty="0">
                <a:solidFill>
                  <a:srgbClr val="666666"/>
                </a:solidFill>
                <a:latin typeface="+mj-lt"/>
                <a:ea typeface="+mj-ea"/>
                <a:cs typeface="+mj-cs"/>
              </a:rPr>
              <a:t>GPA2000 Stability Performance @ 159ppm He in Air</a:t>
            </a:r>
          </a:p>
        </p:txBody>
      </p:sp>
      <p:pic>
        <p:nvPicPr>
          <p:cNvPr id="2" name="FDD06801-2EFF-41F5-9778-6ECC6F252BBB" descr="IMG_2679.jpg">
            <a:extLst>
              <a:ext uri="{FF2B5EF4-FFF2-40B4-BE49-F238E27FC236}">
                <a16:creationId xmlns:a16="http://schemas.microsoft.com/office/drawing/2014/main" id="{CF89CE17-9989-A06C-FD8A-B138B5BB2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693" y="1697158"/>
            <a:ext cx="2661179" cy="199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4BC0100-9C76-4630-96AE-1022181B4558" descr="IMG_2681.jpg">
            <a:extLst>
              <a:ext uri="{FF2B5EF4-FFF2-40B4-BE49-F238E27FC236}">
                <a16:creationId xmlns:a16="http://schemas.microsoft.com/office/drawing/2014/main" id="{DDC383DC-E200-0772-8BB7-215E4BC27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208" y="3814495"/>
            <a:ext cx="2307387" cy="173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69098A74-12E0-4805-94FE-01A5C3C7FB38" descr="IMG_2682.jpg">
            <a:extLst>
              <a:ext uri="{FF2B5EF4-FFF2-40B4-BE49-F238E27FC236}">
                <a16:creationId xmlns:a16="http://schemas.microsoft.com/office/drawing/2014/main" id="{CB46B383-07D6-98C4-8D03-1C924BB52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204" y="1663747"/>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F43CD5C3-907B-ADA2-A357-37DF35185C1E}"/>
              </a:ext>
            </a:extLst>
          </p:cNvPr>
          <p:cNvSpPr/>
          <p:nvPr/>
        </p:nvSpPr>
        <p:spPr>
          <a:xfrm>
            <a:off x="5840964" y="2995127"/>
            <a:ext cx="3861568" cy="77444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E376486-01F4-22E2-5CB6-327AE66365FA}"/>
              </a:ext>
            </a:extLst>
          </p:cNvPr>
          <p:cNvCxnSpPr/>
          <p:nvPr/>
        </p:nvCxnSpPr>
        <p:spPr>
          <a:xfrm>
            <a:off x="7035282" y="1361323"/>
            <a:ext cx="877077" cy="2170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4F2DB-A358-534F-CB66-13BAC337DAEC}"/>
              </a:ext>
            </a:extLst>
          </p:cNvPr>
          <p:cNvCxnSpPr>
            <a:cxnSpLocks/>
          </p:cNvCxnSpPr>
          <p:nvPr/>
        </p:nvCxnSpPr>
        <p:spPr>
          <a:xfrm>
            <a:off x="5840964" y="3532270"/>
            <a:ext cx="3769567" cy="46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Ein Bild, das Schrift, Grafiken, Grafikdesign, Text enthält.&#10;&#10;Automatisch generierte Beschreibung">
            <a:extLst>
              <a:ext uri="{FF2B5EF4-FFF2-40B4-BE49-F238E27FC236}">
                <a16:creationId xmlns:a16="http://schemas.microsoft.com/office/drawing/2014/main" id="{452CF88F-5CE0-8D48-63CA-3364E5D5917A}"/>
              </a:ext>
            </a:extLst>
          </p:cNvPr>
          <p:cNvPicPr>
            <a:picLocks noChangeAspect="1"/>
          </p:cNvPicPr>
          <p:nvPr/>
        </p:nvPicPr>
        <p:blipFill>
          <a:blip r:embed="rId5">
            <a:extLst>
              <a:ext uri="{28A0092B-C50C-407E-A947-70E740481C1C}">
                <a14:useLocalDpi xmlns:a14="http://schemas.microsoft.com/office/drawing/2010/main" val="0"/>
              </a:ext>
            </a:extLst>
          </a:blip>
          <a:srcRect l="8855" r="18536"/>
          <a:stretch>
            <a:fillRect/>
          </a:stretch>
        </p:blipFill>
        <p:spPr bwMode="auto">
          <a:xfrm>
            <a:off x="81491" y="5819420"/>
            <a:ext cx="1487717" cy="621121"/>
          </a:xfrm>
          <a:prstGeom prst="rect">
            <a:avLst/>
          </a:prstGeom>
          <a:noFill/>
        </p:spPr>
      </p:pic>
    </p:spTree>
    <p:extLst>
      <p:ext uri="{BB962C8B-B14F-4D97-AF65-F5344CB8AC3E}">
        <p14:creationId xmlns:p14="http://schemas.microsoft.com/office/powerpoint/2010/main" val="197957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b="1" dirty="0"/>
              <a:t>Helium Leaks with Radiological Content: Detection Challenges</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Contamination Alarm for Target (CAT)</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Atefeh Sadeghzadeh</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2026-04-14</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3F71B-8CC8-5A48-8CC6-84B004B0542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C399B6A-F50D-F693-7876-A9E03354EC91}"/>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789D58DB-7709-21EA-6617-787EC4A8928D}"/>
              </a:ext>
            </a:extLst>
          </p:cNvPr>
          <p:cNvSpPr>
            <a:spLocks noGrp="1"/>
          </p:cNvSpPr>
          <p:nvPr>
            <p:ph type="sldNum" sz="quarter" idx="12"/>
          </p:nvPr>
        </p:nvSpPr>
        <p:spPr/>
        <p:txBody>
          <a:bodyPr/>
          <a:lstStyle/>
          <a:p>
            <a:fld id="{F7283078-D760-1647-8B80-66BA8B52336D}" type="slidenum">
              <a:rPr lang="sv-SE" smtClean="0"/>
              <a:t>20</a:t>
            </a:fld>
            <a:endParaRPr lang="sv-SE" dirty="0"/>
          </a:p>
        </p:txBody>
      </p:sp>
      <p:sp>
        <p:nvSpPr>
          <p:cNvPr id="6" name="Content Placeholder 5">
            <a:extLst>
              <a:ext uri="{FF2B5EF4-FFF2-40B4-BE49-F238E27FC236}">
                <a16:creationId xmlns:a16="http://schemas.microsoft.com/office/drawing/2014/main" id="{2B9B697E-2D9E-5001-A505-217008DBFD2C}"/>
              </a:ext>
            </a:extLst>
          </p:cNvPr>
          <p:cNvSpPr>
            <a:spLocks noGrp="1"/>
          </p:cNvSpPr>
          <p:nvPr>
            <p:ph idx="1"/>
          </p:nvPr>
        </p:nvSpPr>
        <p:spPr>
          <a:xfrm>
            <a:off x="1094400" y="1562400"/>
            <a:ext cx="10145100" cy="4768062"/>
          </a:xfrm>
        </p:spPr>
        <p:txBody>
          <a:bodyPr/>
          <a:lstStyle/>
          <a:p>
            <a:r>
              <a:rPr lang="en-GB" b="1" u="sng" dirty="0">
                <a:solidFill>
                  <a:schemeClr val="tx1"/>
                </a:solidFill>
              </a:rPr>
              <a:t>Advantages</a:t>
            </a:r>
          </a:p>
          <a:p>
            <a:pPr lvl="1"/>
            <a:r>
              <a:rPr lang="en-GB" dirty="0">
                <a:solidFill>
                  <a:schemeClr val="tx1"/>
                </a:solidFill>
              </a:rPr>
              <a:t>The helium leak detection system could provide an early indication of an abnormal leak</a:t>
            </a:r>
            <a:r>
              <a:rPr lang="en-SE" dirty="0">
                <a:solidFill>
                  <a:schemeClr val="tx1"/>
                </a:solidFill>
              </a:rPr>
              <a:t> </a:t>
            </a:r>
          </a:p>
          <a:p>
            <a:pPr lvl="1"/>
            <a:r>
              <a:rPr lang="en-GB" dirty="0">
                <a:solidFill>
                  <a:schemeClr val="tx1"/>
                </a:solidFill>
              </a:rPr>
              <a:t>The helium leak detection system would be independent of all other systems</a:t>
            </a:r>
            <a:r>
              <a:rPr lang="en-SE" dirty="0">
                <a:solidFill>
                  <a:schemeClr val="tx1"/>
                </a:solidFill>
              </a:rPr>
              <a:t> </a:t>
            </a:r>
          </a:p>
          <a:p>
            <a:pPr lvl="1"/>
            <a:endParaRPr lang="en-SE" dirty="0">
              <a:solidFill>
                <a:schemeClr val="tx1"/>
              </a:solidFill>
            </a:endParaRPr>
          </a:p>
          <a:p>
            <a:pPr lvl="3"/>
            <a:endParaRPr lang="en-SE" dirty="0">
              <a:solidFill>
                <a:schemeClr val="tx1"/>
              </a:solidFill>
            </a:endParaRPr>
          </a:p>
          <a:p>
            <a:r>
              <a:rPr lang="en-GB" b="1" u="sng" dirty="0">
                <a:solidFill>
                  <a:schemeClr val="tx1"/>
                </a:solidFill>
              </a:rPr>
              <a:t>Limitations</a:t>
            </a:r>
            <a:endParaRPr lang="en-SE" dirty="0">
              <a:solidFill>
                <a:schemeClr val="tx1"/>
              </a:solidFill>
            </a:endParaRPr>
          </a:p>
          <a:p>
            <a:pPr lvl="1"/>
            <a:r>
              <a:rPr lang="en-GB" dirty="0">
                <a:solidFill>
                  <a:schemeClr val="tx1"/>
                </a:solidFill>
              </a:rPr>
              <a:t>The helium leak detection system for ESS would have to be adapted from existing commercial systems that are designed for environments that are much more controlled</a:t>
            </a:r>
            <a:r>
              <a:rPr lang="en-SE" dirty="0">
                <a:solidFill>
                  <a:schemeClr val="tx1"/>
                </a:solidFill>
              </a:rPr>
              <a:t> </a:t>
            </a:r>
          </a:p>
          <a:p>
            <a:pPr lvl="1"/>
            <a:r>
              <a:rPr lang="en-GB" dirty="0">
                <a:solidFill>
                  <a:schemeClr val="tx1"/>
                </a:solidFill>
              </a:rPr>
              <a:t>One big unknown is the dispersion behaviour of the helium from the leak point to the detection system inlet which will most likely be located close to the ceiling.</a:t>
            </a:r>
            <a:r>
              <a:rPr lang="en-SE" dirty="0">
                <a:solidFill>
                  <a:schemeClr val="tx1"/>
                </a:solidFill>
              </a:rPr>
              <a:t> </a:t>
            </a:r>
          </a:p>
        </p:txBody>
      </p:sp>
      <p:sp>
        <p:nvSpPr>
          <p:cNvPr id="7" name="Date Placeholder 6">
            <a:extLst>
              <a:ext uri="{FF2B5EF4-FFF2-40B4-BE49-F238E27FC236}">
                <a16:creationId xmlns:a16="http://schemas.microsoft.com/office/drawing/2014/main" id="{9BBB7A5B-75C6-27AA-54D9-0A65452ED29E}"/>
              </a:ext>
            </a:extLst>
          </p:cNvPr>
          <p:cNvSpPr>
            <a:spLocks noGrp="1"/>
          </p:cNvSpPr>
          <p:nvPr>
            <p:ph type="dt" sz="half" idx="10"/>
          </p:nvPr>
        </p:nvSpPr>
        <p:spPr/>
        <p:txBody>
          <a:bodyPr/>
          <a:lstStyle/>
          <a:p>
            <a:fld id="{18896B66-0B3A-474C-9C9C-E4F07B1F5DAD}" type="datetime1">
              <a:rPr lang="sv-SE" smtClean="0"/>
              <a:t>2026-04-14</a:t>
            </a:fld>
            <a:endParaRPr lang="sv-SE" dirty="0"/>
          </a:p>
        </p:txBody>
      </p:sp>
      <p:sp>
        <p:nvSpPr>
          <p:cNvPr id="8" name="Text Placeholder 2">
            <a:extLst>
              <a:ext uri="{FF2B5EF4-FFF2-40B4-BE49-F238E27FC236}">
                <a16:creationId xmlns:a16="http://schemas.microsoft.com/office/drawing/2014/main" id="{ED856F40-A285-B62E-7F6F-7F97CC9AB380}"/>
              </a:ext>
            </a:extLst>
          </p:cNvPr>
          <p:cNvSpPr>
            <a:spLocks noGrp="1"/>
          </p:cNvSpPr>
          <p:nvPr>
            <p:ph type="body" sz="quarter" idx="14"/>
          </p:nvPr>
        </p:nvSpPr>
        <p:spPr>
          <a:xfrm>
            <a:off x="1103709" y="931026"/>
            <a:ext cx="9360000" cy="507076"/>
          </a:xfrm>
        </p:spPr>
        <p:txBody>
          <a:bodyPr/>
          <a:lstStyle/>
          <a:p>
            <a:r>
              <a:rPr lang="en-FR"/>
              <a:t>CAT </a:t>
            </a:r>
            <a:r>
              <a:rPr lang="en-US" dirty="0"/>
              <a:t>helium leak</a:t>
            </a:r>
            <a:r>
              <a:rPr lang="en-FR"/>
              <a:t> </a:t>
            </a:r>
            <a:r>
              <a:rPr lang="en-US" dirty="0"/>
              <a:t>d</a:t>
            </a:r>
            <a:r>
              <a:rPr lang="en-FR"/>
              <a:t>etection </a:t>
            </a:r>
            <a:r>
              <a:rPr lang="en-US" dirty="0"/>
              <a:t>C</a:t>
            </a:r>
            <a:r>
              <a:rPr lang="en-FR"/>
              <a:t>hallenges</a:t>
            </a:r>
            <a:endParaRPr lang="en-FR" dirty="0"/>
          </a:p>
        </p:txBody>
      </p:sp>
      <p:sp>
        <p:nvSpPr>
          <p:cNvPr id="10" name="Title 1">
            <a:extLst>
              <a:ext uri="{FF2B5EF4-FFF2-40B4-BE49-F238E27FC236}">
                <a16:creationId xmlns:a16="http://schemas.microsoft.com/office/drawing/2014/main" id="{A4FA577F-33C8-87F5-F201-121811D75E27}"/>
              </a:ext>
            </a:extLst>
          </p:cNvPr>
          <p:cNvSpPr>
            <a:spLocks noGrp="1"/>
          </p:cNvSpPr>
          <p:nvPr>
            <p:ph type="title"/>
          </p:nvPr>
        </p:nvSpPr>
        <p:spPr>
          <a:xfrm>
            <a:off x="1103709" y="265373"/>
            <a:ext cx="9360000" cy="657339"/>
          </a:xfrm>
        </p:spPr>
        <p:txBody>
          <a:bodyPr/>
          <a:lstStyle/>
          <a:p>
            <a:r>
              <a:rPr lang="en-FR"/>
              <a:t>Option 1: helium leak detection</a:t>
            </a:r>
            <a:endParaRPr lang="en-SE" dirty="0"/>
          </a:p>
        </p:txBody>
      </p:sp>
    </p:spTree>
    <p:extLst>
      <p:ext uri="{BB962C8B-B14F-4D97-AF65-F5344CB8AC3E}">
        <p14:creationId xmlns:p14="http://schemas.microsoft.com/office/powerpoint/2010/main" val="38639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E0E64-6795-A68B-CF23-AAAB61BE409E}"/>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02F71D1-C8CE-1599-B13C-BAE37CF46F74}"/>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38D630E9-8411-040A-A5C2-8FC93B629B0C}"/>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67D3D76F-4122-7F44-44D1-455797960119}"/>
              </a:ext>
            </a:extLst>
          </p:cNvPr>
          <p:cNvSpPr>
            <a:spLocks noGrp="1"/>
          </p:cNvSpPr>
          <p:nvPr>
            <p:ph type="pic" sz="quarter" idx="12"/>
          </p:nvPr>
        </p:nvSpPr>
        <p:spPr/>
        <p:txBody>
          <a:bodyPr/>
          <a:lstStyle/>
          <a:p>
            <a:endParaRPr lang="sv-SE"/>
          </a:p>
        </p:txBody>
      </p:sp>
      <p:sp>
        <p:nvSpPr>
          <p:cNvPr id="12" name="Platshållare för text 11">
            <a:extLst>
              <a:ext uri="{FF2B5EF4-FFF2-40B4-BE49-F238E27FC236}">
                <a16:creationId xmlns:a16="http://schemas.microsoft.com/office/drawing/2014/main" id="{76700C61-1230-5C63-621F-F0EE7785B77B}"/>
              </a:ext>
            </a:extLst>
          </p:cNvPr>
          <p:cNvSpPr>
            <a:spLocks noGrp="1"/>
          </p:cNvSpPr>
          <p:nvPr>
            <p:ph type="body" sz="quarter" idx="14"/>
          </p:nvPr>
        </p:nvSpPr>
        <p:spPr>
          <a:xfrm>
            <a:off x="1230491" y="2169209"/>
            <a:ext cx="4483798" cy="4033883"/>
          </a:xfrm>
        </p:spPr>
        <p:txBody>
          <a:bodyPr/>
          <a:lstStyle/>
          <a:p>
            <a:r>
              <a:rPr lang="en-GB" dirty="0"/>
              <a:t>Detection Option 2: Helium process change</a:t>
            </a:r>
            <a:endParaRPr lang="en-SE" dirty="0"/>
          </a:p>
          <a:p>
            <a:endParaRPr lang="en-GB" dirty="0"/>
          </a:p>
        </p:txBody>
      </p:sp>
    </p:spTree>
    <p:extLst>
      <p:ext uri="{BB962C8B-B14F-4D97-AF65-F5344CB8AC3E}">
        <p14:creationId xmlns:p14="http://schemas.microsoft.com/office/powerpoint/2010/main" val="105849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9BC9-8156-2DB8-BEC2-4396FCAA5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D9F3D-C484-8860-A65C-3120F2CB5B55}"/>
              </a:ext>
            </a:extLst>
          </p:cNvPr>
          <p:cNvSpPr>
            <a:spLocks noGrp="1"/>
          </p:cNvSpPr>
          <p:nvPr>
            <p:ph type="title"/>
          </p:nvPr>
        </p:nvSpPr>
        <p:spPr/>
        <p:txBody>
          <a:bodyPr/>
          <a:lstStyle/>
          <a:p>
            <a:r>
              <a:rPr lang="en-FR"/>
              <a:t>Option 2: helium process change</a:t>
            </a:r>
            <a:br>
              <a:rPr lang="en-FR"/>
            </a:br>
            <a:br>
              <a:rPr lang="en-FR"/>
            </a:br>
            <a:endParaRPr lang="en-SE" dirty="0"/>
          </a:p>
        </p:txBody>
      </p:sp>
      <p:sp>
        <p:nvSpPr>
          <p:cNvPr id="4" name="Slide Number Placeholder 3">
            <a:extLst>
              <a:ext uri="{FF2B5EF4-FFF2-40B4-BE49-F238E27FC236}">
                <a16:creationId xmlns:a16="http://schemas.microsoft.com/office/drawing/2014/main" id="{D7D63984-424A-0896-A520-ABD047C052CF}"/>
              </a:ext>
            </a:extLst>
          </p:cNvPr>
          <p:cNvSpPr>
            <a:spLocks noGrp="1"/>
          </p:cNvSpPr>
          <p:nvPr>
            <p:ph type="sldNum" sz="quarter" idx="12"/>
          </p:nvPr>
        </p:nvSpPr>
        <p:spPr/>
        <p:txBody>
          <a:bodyPr/>
          <a:lstStyle/>
          <a:p>
            <a:fld id="{F7283078-D760-1647-8B80-66BA8B52336D}" type="slidenum">
              <a:rPr lang="sv-SE" smtClean="0"/>
              <a:t>22</a:t>
            </a:fld>
            <a:endParaRPr lang="sv-SE" dirty="0"/>
          </a:p>
        </p:txBody>
      </p:sp>
      <p:sp>
        <p:nvSpPr>
          <p:cNvPr id="5" name="Text Placeholder 4">
            <a:extLst>
              <a:ext uri="{FF2B5EF4-FFF2-40B4-BE49-F238E27FC236}">
                <a16:creationId xmlns:a16="http://schemas.microsoft.com/office/drawing/2014/main" id="{E18A6567-FBB4-AFAB-EADF-B790B91A5AF3}"/>
              </a:ext>
            </a:extLst>
          </p:cNvPr>
          <p:cNvSpPr>
            <a:spLocks noGrp="1"/>
          </p:cNvSpPr>
          <p:nvPr>
            <p:ph type="body" sz="quarter" idx="14"/>
          </p:nvPr>
        </p:nvSpPr>
        <p:spPr/>
        <p:txBody>
          <a:bodyPr/>
          <a:lstStyle/>
          <a:p>
            <a:r>
              <a:rPr lang="en-SE" dirty="0"/>
              <a:t>TPCS – Target Primary (helium) Cooling System</a:t>
            </a:r>
          </a:p>
        </p:txBody>
      </p:sp>
      <p:sp>
        <p:nvSpPr>
          <p:cNvPr id="9" name="TextBox 8">
            <a:extLst>
              <a:ext uri="{FF2B5EF4-FFF2-40B4-BE49-F238E27FC236}">
                <a16:creationId xmlns:a16="http://schemas.microsoft.com/office/drawing/2014/main" id="{E6C8C432-502B-349B-D210-93EAB049C863}"/>
              </a:ext>
            </a:extLst>
          </p:cNvPr>
          <p:cNvSpPr txBox="1"/>
          <p:nvPr/>
        </p:nvSpPr>
        <p:spPr>
          <a:xfrm>
            <a:off x="9782310" y="5926974"/>
            <a:ext cx="2166042" cy="276999"/>
          </a:xfrm>
          <a:prstGeom prst="rect">
            <a:avLst/>
          </a:prstGeom>
          <a:noFill/>
        </p:spPr>
        <p:txBody>
          <a:bodyPr wrap="none" rtlCol="0">
            <a:spAutoFit/>
          </a:bodyPr>
          <a:lstStyle/>
          <a:p>
            <a:pPr algn="l"/>
            <a:r>
              <a:rPr lang="en-US" sz="1200" u="sng" dirty="0">
                <a:solidFill>
                  <a:srgbClr val="666666"/>
                </a:solidFill>
              </a:rPr>
              <a:t>Provided by Jaroslaw Fydrych</a:t>
            </a:r>
            <a:endParaRPr lang="en-FR" sz="1200" u="sng">
              <a:solidFill>
                <a:srgbClr val="666666"/>
              </a:solidFill>
            </a:endParaRPr>
          </a:p>
        </p:txBody>
      </p:sp>
      <p:pic>
        <p:nvPicPr>
          <p:cNvPr id="7" name="Picture 6">
            <a:extLst>
              <a:ext uri="{FF2B5EF4-FFF2-40B4-BE49-F238E27FC236}">
                <a16:creationId xmlns:a16="http://schemas.microsoft.com/office/drawing/2014/main" id="{CEA68129-4B9D-73B8-A4DC-00067646376D}"/>
              </a:ext>
            </a:extLst>
          </p:cNvPr>
          <p:cNvPicPr>
            <a:picLocks noChangeAspect="1"/>
          </p:cNvPicPr>
          <p:nvPr/>
        </p:nvPicPr>
        <p:blipFill>
          <a:blip r:embed="rId3"/>
          <a:stretch>
            <a:fillRect/>
          </a:stretch>
        </p:blipFill>
        <p:spPr>
          <a:xfrm>
            <a:off x="1728291" y="1294957"/>
            <a:ext cx="7872983" cy="5411584"/>
          </a:xfrm>
          <a:prstGeom prst="rect">
            <a:avLst/>
          </a:prstGeom>
        </p:spPr>
      </p:pic>
      <p:sp>
        <p:nvSpPr>
          <p:cNvPr id="3" name="Doughnut 2">
            <a:extLst>
              <a:ext uri="{FF2B5EF4-FFF2-40B4-BE49-F238E27FC236}">
                <a16:creationId xmlns:a16="http://schemas.microsoft.com/office/drawing/2014/main" id="{3C839F8C-176A-423B-6443-F3FCAD581F94}"/>
              </a:ext>
            </a:extLst>
          </p:cNvPr>
          <p:cNvSpPr/>
          <p:nvPr/>
        </p:nvSpPr>
        <p:spPr>
          <a:xfrm rot="20764107">
            <a:off x="3854807" y="3847824"/>
            <a:ext cx="5052819" cy="2168432"/>
          </a:xfrm>
          <a:prstGeom prst="donut">
            <a:avLst>
              <a:gd name="adj" fmla="val 4286"/>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0" name="Doughnut 9">
            <a:extLst>
              <a:ext uri="{FF2B5EF4-FFF2-40B4-BE49-F238E27FC236}">
                <a16:creationId xmlns:a16="http://schemas.microsoft.com/office/drawing/2014/main" id="{5EC2B924-85EF-8B5A-F5D6-B110824A251A}"/>
              </a:ext>
            </a:extLst>
          </p:cNvPr>
          <p:cNvSpPr/>
          <p:nvPr/>
        </p:nvSpPr>
        <p:spPr>
          <a:xfrm>
            <a:off x="5696067" y="4325053"/>
            <a:ext cx="856805" cy="574282"/>
          </a:xfrm>
          <a:prstGeom prst="donut">
            <a:avLst>
              <a:gd name="adj" fmla="val 4286"/>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Tree>
    <p:extLst>
      <p:ext uri="{BB962C8B-B14F-4D97-AF65-F5344CB8AC3E}">
        <p14:creationId xmlns:p14="http://schemas.microsoft.com/office/powerpoint/2010/main" val="235976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4064538-9A53-2761-E966-8800E4A6D6F2}"/>
              </a:ext>
            </a:extLst>
          </p:cNvPr>
          <p:cNvSpPr>
            <a:spLocks noGrp="1"/>
          </p:cNvSpPr>
          <p:nvPr>
            <p:ph type="title"/>
          </p:nvPr>
        </p:nvSpPr>
        <p:spPr>
          <a:xfrm>
            <a:off x="1103709" y="265373"/>
            <a:ext cx="9360000" cy="657339"/>
          </a:xfrm>
        </p:spPr>
        <p:txBody>
          <a:bodyPr/>
          <a:lstStyle/>
          <a:p>
            <a:r>
              <a:rPr lang="en-FR"/>
              <a:t>Option 2: helium process change</a:t>
            </a:r>
            <a:endParaRPr lang="en-US" dirty="0"/>
          </a:p>
        </p:txBody>
      </p:sp>
      <p:sp>
        <p:nvSpPr>
          <p:cNvPr id="4" name="Slide Number Placeholder 3">
            <a:extLst>
              <a:ext uri="{FF2B5EF4-FFF2-40B4-BE49-F238E27FC236}">
                <a16:creationId xmlns:a16="http://schemas.microsoft.com/office/drawing/2014/main" id="{C78B5BE8-7D72-4F7E-04FD-AA61AE5BF24D}"/>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23</a:t>
            </a:fld>
            <a:endParaRPr lang="sv-SE"/>
          </a:p>
        </p:txBody>
      </p:sp>
      <p:sp>
        <p:nvSpPr>
          <p:cNvPr id="16" name="Text Placeholder 4">
            <a:extLst>
              <a:ext uri="{FF2B5EF4-FFF2-40B4-BE49-F238E27FC236}">
                <a16:creationId xmlns:a16="http://schemas.microsoft.com/office/drawing/2014/main" id="{64A52F99-9DBF-7F1C-4798-4D80ED1A58CD}"/>
              </a:ext>
            </a:extLst>
          </p:cNvPr>
          <p:cNvSpPr>
            <a:spLocks noGrp="1"/>
          </p:cNvSpPr>
          <p:nvPr>
            <p:ph type="body" sz="quarter" idx="14"/>
          </p:nvPr>
        </p:nvSpPr>
        <p:spPr>
          <a:xfrm>
            <a:off x="1103709" y="931026"/>
            <a:ext cx="9360000" cy="507076"/>
          </a:xfrm>
        </p:spPr>
        <p:txBody>
          <a:bodyPr/>
          <a:lstStyle/>
          <a:p>
            <a:r>
              <a:rPr lang="en-US" dirty="0"/>
              <a:t>PCV-015 - valve on helium resupply line to TPCS</a:t>
            </a:r>
          </a:p>
        </p:txBody>
      </p:sp>
      <p:pic>
        <p:nvPicPr>
          <p:cNvPr id="9" name="Picture 8">
            <a:extLst>
              <a:ext uri="{FF2B5EF4-FFF2-40B4-BE49-F238E27FC236}">
                <a16:creationId xmlns:a16="http://schemas.microsoft.com/office/drawing/2014/main" id="{9E044829-7B52-8E0F-275A-FAAF1E50A385}"/>
              </a:ext>
            </a:extLst>
          </p:cNvPr>
          <p:cNvPicPr>
            <a:picLocks noChangeAspect="1"/>
          </p:cNvPicPr>
          <p:nvPr/>
        </p:nvPicPr>
        <p:blipFill>
          <a:blip r:embed="rId2"/>
          <a:stretch>
            <a:fillRect/>
          </a:stretch>
        </p:blipFill>
        <p:spPr>
          <a:xfrm>
            <a:off x="3689495" y="1519371"/>
            <a:ext cx="8246590" cy="4783022"/>
          </a:xfrm>
          <a:prstGeom prst="rect">
            <a:avLst/>
          </a:prstGeom>
          <a:noFill/>
        </p:spPr>
      </p:pic>
      <p:sp>
        <p:nvSpPr>
          <p:cNvPr id="10" name="TextBox 9">
            <a:extLst>
              <a:ext uri="{FF2B5EF4-FFF2-40B4-BE49-F238E27FC236}">
                <a16:creationId xmlns:a16="http://schemas.microsoft.com/office/drawing/2014/main" id="{FBC33658-CD5D-4155-138C-D2E1BECE3F42}"/>
              </a:ext>
            </a:extLst>
          </p:cNvPr>
          <p:cNvSpPr txBox="1"/>
          <p:nvPr/>
        </p:nvSpPr>
        <p:spPr>
          <a:xfrm>
            <a:off x="306715" y="6398622"/>
            <a:ext cx="1782411" cy="276999"/>
          </a:xfrm>
          <a:prstGeom prst="rect">
            <a:avLst/>
          </a:prstGeom>
          <a:noFill/>
        </p:spPr>
        <p:txBody>
          <a:bodyPr wrap="none" rtlCol="0">
            <a:spAutoFit/>
          </a:bodyPr>
          <a:lstStyle/>
          <a:p>
            <a:pPr algn="l"/>
            <a:r>
              <a:rPr lang="en-US" sz="1200" u="sng" dirty="0">
                <a:solidFill>
                  <a:srgbClr val="666666"/>
                </a:solidFill>
              </a:rPr>
              <a:t>Provided by Emil Lundh</a:t>
            </a:r>
            <a:endParaRPr lang="en-FR" sz="1200" u="sng">
              <a:solidFill>
                <a:srgbClr val="666666"/>
              </a:solidFill>
            </a:endParaRPr>
          </a:p>
        </p:txBody>
      </p:sp>
      <p:sp>
        <p:nvSpPr>
          <p:cNvPr id="12" name="TextBox 11">
            <a:extLst>
              <a:ext uri="{FF2B5EF4-FFF2-40B4-BE49-F238E27FC236}">
                <a16:creationId xmlns:a16="http://schemas.microsoft.com/office/drawing/2014/main" id="{D71EA8B3-B422-DA20-8C6F-C356A92A0FAA}"/>
              </a:ext>
            </a:extLst>
          </p:cNvPr>
          <p:cNvSpPr txBox="1"/>
          <p:nvPr/>
        </p:nvSpPr>
        <p:spPr>
          <a:xfrm>
            <a:off x="306715" y="1534330"/>
            <a:ext cx="3452485" cy="2585323"/>
          </a:xfrm>
          <a:prstGeom prst="rect">
            <a:avLst/>
          </a:prstGeom>
          <a:noFill/>
        </p:spPr>
        <p:txBody>
          <a:bodyPr wrap="square">
            <a:spAutoFit/>
          </a:bodyPr>
          <a:lstStyle/>
          <a:p>
            <a:r>
              <a:rPr lang="en-GB" b="0" i="0" u="none" strike="noStrike" dirty="0">
                <a:effectLst/>
                <a:latin typeface="Aptos" panose="020B0004020202020204" pitchFamily="34" charset="0"/>
              </a:rPr>
              <a:t>The simulation takes about 1000 seconds to stabilize, so the plots start there. </a:t>
            </a:r>
          </a:p>
          <a:p>
            <a:pPr marL="285750" indent="-285750">
              <a:buFont typeface="Courier New" panose="02070309020205020404" pitchFamily="49" charset="0"/>
              <a:buChar char="o"/>
            </a:pPr>
            <a:r>
              <a:rPr lang="en-GB" b="0" i="0" u="none" strike="noStrike" dirty="0">
                <a:effectLst/>
                <a:latin typeface="Aptos" panose="020B0004020202020204" pitchFamily="34" charset="0"/>
              </a:rPr>
              <a:t>At start: no beam, “normal” leak of 700 g/h</a:t>
            </a:r>
          </a:p>
          <a:p>
            <a:pPr marL="285750" indent="-285750">
              <a:buFont typeface="Courier New" panose="02070309020205020404" pitchFamily="49" charset="0"/>
              <a:buChar char="o"/>
            </a:pPr>
            <a:r>
              <a:rPr lang="en-GB" b="0" i="0" u="none" strike="noStrike" dirty="0">
                <a:effectLst/>
                <a:latin typeface="Aptos" panose="020B0004020202020204" pitchFamily="34" charset="0"/>
              </a:rPr>
              <a:t>At 2000 s: full beam power </a:t>
            </a:r>
            <a:endParaRPr lang="en-GB" dirty="0">
              <a:latin typeface="Aptos" panose="020B0004020202020204" pitchFamily="34" charset="0"/>
            </a:endParaRPr>
          </a:p>
          <a:p>
            <a:pPr marL="285750" indent="-285750">
              <a:buFont typeface="Courier New" panose="02070309020205020404" pitchFamily="49" charset="0"/>
              <a:buChar char="o"/>
            </a:pPr>
            <a:r>
              <a:rPr lang="en-GB" dirty="0">
                <a:latin typeface="Aptos" panose="020B0004020202020204" pitchFamily="34" charset="0"/>
              </a:rPr>
              <a:t>At 3000 s: an </a:t>
            </a:r>
            <a:r>
              <a:rPr lang="en-GB" b="0" i="0" u="none" strike="noStrike" dirty="0">
                <a:effectLst/>
                <a:latin typeface="Aptos" panose="020B0004020202020204" pitchFamily="34" charset="0"/>
              </a:rPr>
              <a:t>extra leak of 1500 g/h (total 2200 g/h)</a:t>
            </a:r>
            <a:endParaRPr lang="en-GB" dirty="0">
              <a:latin typeface="Aptos" panose="020B0004020202020204" pitchFamily="34" charset="0"/>
            </a:endParaRPr>
          </a:p>
          <a:p>
            <a:pPr marL="285750" indent="-285750">
              <a:buFont typeface="Courier New" panose="02070309020205020404" pitchFamily="49" charset="0"/>
              <a:buChar char="o"/>
            </a:pPr>
            <a:r>
              <a:rPr lang="en-GB" dirty="0">
                <a:latin typeface="Aptos" panose="020B0004020202020204" pitchFamily="34" charset="0"/>
              </a:rPr>
              <a:t>At 4000 s: </a:t>
            </a:r>
            <a:r>
              <a:rPr lang="en-GB" b="0" i="0" u="none" strike="noStrike" dirty="0">
                <a:effectLst/>
                <a:latin typeface="Aptos" panose="020B0004020202020204" pitchFamily="34" charset="0"/>
              </a:rPr>
              <a:t>beam trip </a:t>
            </a:r>
            <a:endParaRPr lang="en-SE" dirty="0"/>
          </a:p>
        </p:txBody>
      </p:sp>
      <p:sp>
        <p:nvSpPr>
          <p:cNvPr id="2" name="Frame 1">
            <a:extLst>
              <a:ext uri="{FF2B5EF4-FFF2-40B4-BE49-F238E27FC236}">
                <a16:creationId xmlns:a16="http://schemas.microsoft.com/office/drawing/2014/main" id="{4C134DBF-B4AA-E335-7C52-8355A1696A8C}"/>
              </a:ext>
            </a:extLst>
          </p:cNvPr>
          <p:cNvSpPr/>
          <p:nvPr/>
        </p:nvSpPr>
        <p:spPr>
          <a:xfrm>
            <a:off x="3759200" y="4656461"/>
            <a:ext cx="2730500" cy="1727201"/>
          </a:xfrm>
          <a:prstGeom prst="frame">
            <a:avLst>
              <a:gd name="adj1" fmla="val 3676"/>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3" name="Frame 2">
            <a:extLst>
              <a:ext uri="{FF2B5EF4-FFF2-40B4-BE49-F238E27FC236}">
                <a16:creationId xmlns:a16="http://schemas.microsoft.com/office/drawing/2014/main" id="{0DBE1430-9DF2-3CFF-D312-AB05B9E1D3E8}"/>
              </a:ext>
            </a:extLst>
          </p:cNvPr>
          <p:cNvSpPr/>
          <p:nvPr/>
        </p:nvSpPr>
        <p:spPr>
          <a:xfrm>
            <a:off x="6324600" y="1456400"/>
            <a:ext cx="3035300" cy="1972600"/>
          </a:xfrm>
          <a:prstGeom prst="frame">
            <a:avLst>
              <a:gd name="adj1" fmla="val 3676"/>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cxnSp>
        <p:nvCxnSpPr>
          <p:cNvPr id="7" name="Straight Arrow Connector 6">
            <a:extLst>
              <a:ext uri="{FF2B5EF4-FFF2-40B4-BE49-F238E27FC236}">
                <a16:creationId xmlns:a16="http://schemas.microsoft.com/office/drawing/2014/main" id="{1592D322-5C15-70FE-4A03-7D508FBA3B93}"/>
              </a:ext>
            </a:extLst>
          </p:cNvPr>
          <p:cNvCxnSpPr>
            <a:cxnSpLocks/>
          </p:cNvCxnSpPr>
          <p:nvPr/>
        </p:nvCxnSpPr>
        <p:spPr>
          <a:xfrm>
            <a:off x="5016500" y="6475270"/>
            <a:ext cx="48363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70FE09-BA12-B106-253E-49E5DC40AAE9}"/>
              </a:ext>
            </a:extLst>
          </p:cNvPr>
          <p:cNvSpPr txBox="1"/>
          <p:nvPr/>
        </p:nvSpPr>
        <p:spPr>
          <a:xfrm>
            <a:off x="7812790" y="6441811"/>
            <a:ext cx="737702" cy="400110"/>
          </a:xfrm>
          <a:prstGeom prst="rect">
            <a:avLst/>
          </a:prstGeom>
          <a:noFill/>
        </p:spPr>
        <p:txBody>
          <a:bodyPr wrap="none" rtlCol="0">
            <a:spAutoFit/>
          </a:bodyPr>
          <a:lstStyle/>
          <a:p>
            <a:pPr algn="l"/>
            <a:r>
              <a:rPr lang="en-SE" sz="2000" dirty="0">
                <a:solidFill>
                  <a:srgbClr val="666666"/>
                </a:solidFill>
              </a:rPr>
              <a:t>Time</a:t>
            </a:r>
          </a:p>
        </p:txBody>
      </p:sp>
    </p:spTree>
    <p:extLst>
      <p:ext uri="{BB962C8B-B14F-4D97-AF65-F5344CB8AC3E}">
        <p14:creationId xmlns:p14="http://schemas.microsoft.com/office/powerpoint/2010/main" val="87089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33F8-EB74-340D-313C-625C4265EC5D}"/>
              </a:ext>
            </a:extLst>
          </p:cNvPr>
          <p:cNvSpPr>
            <a:spLocks noGrp="1"/>
          </p:cNvSpPr>
          <p:nvPr>
            <p:ph type="title"/>
          </p:nvPr>
        </p:nvSpPr>
        <p:spPr/>
        <p:txBody>
          <a:bodyPr/>
          <a:lstStyle/>
          <a:p>
            <a:r>
              <a:rPr lang="en-FR"/>
              <a:t>Option 2: helium </a:t>
            </a:r>
            <a:r>
              <a:rPr lang="en-US" dirty="0"/>
              <a:t>p</a:t>
            </a:r>
            <a:r>
              <a:rPr lang="en-FR"/>
              <a:t>rocess </a:t>
            </a:r>
            <a:r>
              <a:rPr lang="en-US" dirty="0"/>
              <a:t>c</a:t>
            </a:r>
            <a:r>
              <a:rPr lang="en-FR"/>
              <a:t>hange</a:t>
            </a:r>
            <a:br>
              <a:rPr lang="en-FR"/>
            </a:br>
            <a:endParaRPr lang="en-SE" dirty="0"/>
          </a:p>
        </p:txBody>
      </p:sp>
      <p:sp>
        <p:nvSpPr>
          <p:cNvPr id="3" name="Footer Placeholder 2">
            <a:extLst>
              <a:ext uri="{FF2B5EF4-FFF2-40B4-BE49-F238E27FC236}">
                <a16:creationId xmlns:a16="http://schemas.microsoft.com/office/drawing/2014/main" id="{DDD005A0-58ED-BE78-6EEA-0BD544696778}"/>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178CF651-8A40-150B-220C-6CCCF642AFDE}"/>
              </a:ext>
            </a:extLst>
          </p:cNvPr>
          <p:cNvSpPr>
            <a:spLocks noGrp="1"/>
          </p:cNvSpPr>
          <p:nvPr>
            <p:ph type="sldNum" sz="quarter" idx="12"/>
          </p:nvPr>
        </p:nvSpPr>
        <p:spPr/>
        <p:txBody>
          <a:bodyPr/>
          <a:lstStyle/>
          <a:p>
            <a:fld id="{F7283078-D760-1647-8B80-66BA8B52336D}" type="slidenum">
              <a:rPr lang="sv-SE" smtClean="0"/>
              <a:t>24</a:t>
            </a:fld>
            <a:endParaRPr lang="sv-SE" dirty="0"/>
          </a:p>
        </p:txBody>
      </p:sp>
      <p:sp>
        <p:nvSpPr>
          <p:cNvPr id="6" name="Content Placeholder 5">
            <a:extLst>
              <a:ext uri="{FF2B5EF4-FFF2-40B4-BE49-F238E27FC236}">
                <a16:creationId xmlns:a16="http://schemas.microsoft.com/office/drawing/2014/main" id="{50193BB8-F6C6-DAA1-BE4C-920B2E61C77F}"/>
              </a:ext>
            </a:extLst>
          </p:cNvPr>
          <p:cNvSpPr>
            <a:spLocks noGrp="1"/>
          </p:cNvSpPr>
          <p:nvPr>
            <p:ph idx="1"/>
          </p:nvPr>
        </p:nvSpPr>
        <p:spPr>
          <a:xfrm>
            <a:off x="1094400" y="1562400"/>
            <a:ext cx="9980000" cy="4768062"/>
          </a:xfrm>
        </p:spPr>
        <p:txBody>
          <a:bodyPr/>
          <a:lstStyle/>
          <a:p>
            <a:r>
              <a:rPr lang="en-GB" b="1" u="sng" dirty="0">
                <a:solidFill>
                  <a:schemeClr val="tx1"/>
                </a:solidFill>
              </a:rPr>
              <a:t>Advantages</a:t>
            </a:r>
            <a:endParaRPr lang="en-SE" dirty="0">
              <a:solidFill>
                <a:schemeClr val="tx1"/>
              </a:solidFill>
            </a:endParaRPr>
          </a:p>
          <a:p>
            <a:pPr lvl="1">
              <a:buFont typeface="Wingdings" pitchFamily="2" charset="2"/>
              <a:buChar char="§"/>
            </a:pPr>
            <a:r>
              <a:rPr lang="en-GB" dirty="0">
                <a:solidFill>
                  <a:schemeClr val="tx1"/>
                </a:solidFill>
              </a:rPr>
              <a:t>The detection method is based around existing equipment from system 1010.</a:t>
            </a:r>
            <a:endParaRPr lang="en-SE" dirty="0">
              <a:solidFill>
                <a:schemeClr val="tx1"/>
              </a:solidFill>
            </a:endParaRPr>
          </a:p>
          <a:p>
            <a:pPr lvl="1">
              <a:buFont typeface="Wingdings" pitchFamily="2" charset="2"/>
              <a:buChar char="§"/>
            </a:pPr>
            <a:r>
              <a:rPr lang="en-GB" dirty="0">
                <a:solidFill>
                  <a:schemeClr val="tx1"/>
                </a:solidFill>
              </a:rPr>
              <a:t>Process parameters are already planned to be logged, providing historical data that can be studied to derive trip limits.</a:t>
            </a:r>
          </a:p>
          <a:p>
            <a:pPr lvl="0"/>
            <a:endParaRPr lang="en-GB" dirty="0">
              <a:solidFill>
                <a:schemeClr val="tx1"/>
              </a:solidFill>
            </a:endParaRPr>
          </a:p>
          <a:p>
            <a:pPr lvl="3"/>
            <a:endParaRPr lang="en-SE" dirty="0">
              <a:solidFill>
                <a:schemeClr val="tx1"/>
              </a:solidFill>
            </a:endParaRPr>
          </a:p>
          <a:p>
            <a:r>
              <a:rPr lang="en-GB" b="1" u="sng" dirty="0">
                <a:solidFill>
                  <a:schemeClr val="tx1"/>
                </a:solidFill>
              </a:rPr>
              <a:t>Limitations</a:t>
            </a:r>
            <a:endParaRPr lang="en-SE" dirty="0">
              <a:solidFill>
                <a:schemeClr val="tx1"/>
              </a:solidFill>
            </a:endParaRPr>
          </a:p>
          <a:p>
            <a:pPr lvl="1">
              <a:buFont typeface="Wingdings" pitchFamily="2" charset="2"/>
              <a:buChar char="§"/>
            </a:pPr>
            <a:r>
              <a:rPr lang="en-GB" dirty="0">
                <a:solidFill>
                  <a:schemeClr val="tx1"/>
                </a:solidFill>
              </a:rPr>
              <a:t>Normal Leak out of the system (700 g/h into oil) is comparable to lower bound of the the accident leak rate</a:t>
            </a:r>
          </a:p>
          <a:p>
            <a:pPr lvl="1">
              <a:buFont typeface="Wingdings" pitchFamily="2" charset="2"/>
              <a:buChar char="§"/>
            </a:pPr>
            <a:r>
              <a:rPr lang="en-GB" dirty="0">
                <a:solidFill>
                  <a:schemeClr val="tx1"/>
                </a:solidFill>
              </a:rPr>
              <a:t>Beam on/off changes the pressure of the Helium and affects operation of the PCV-015</a:t>
            </a:r>
          </a:p>
          <a:p>
            <a:pPr lvl="1">
              <a:buFont typeface="Wingdings" pitchFamily="2" charset="2"/>
              <a:buChar char="§"/>
            </a:pPr>
            <a:r>
              <a:rPr lang="en-GB" dirty="0">
                <a:solidFill>
                  <a:schemeClr val="tx1"/>
                </a:solidFill>
              </a:rPr>
              <a:t>Safety rating of equipment</a:t>
            </a:r>
            <a:endParaRPr lang="en-SE" dirty="0">
              <a:solidFill>
                <a:schemeClr val="tx1"/>
              </a:solidFill>
            </a:endParaRPr>
          </a:p>
          <a:p>
            <a:endParaRPr lang="en-SE" dirty="0">
              <a:solidFill>
                <a:schemeClr val="tx1"/>
              </a:solidFill>
            </a:endParaRPr>
          </a:p>
        </p:txBody>
      </p:sp>
      <p:sp>
        <p:nvSpPr>
          <p:cNvPr id="7" name="Date Placeholder 6">
            <a:extLst>
              <a:ext uri="{FF2B5EF4-FFF2-40B4-BE49-F238E27FC236}">
                <a16:creationId xmlns:a16="http://schemas.microsoft.com/office/drawing/2014/main" id="{E06FB0AC-2BC5-FCF7-986A-CAE5190E8AB9}"/>
              </a:ext>
            </a:extLst>
          </p:cNvPr>
          <p:cNvSpPr>
            <a:spLocks noGrp="1"/>
          </p:cNvSpPr>
          <p:nvPr>
            <p:ph type="dt" sz="half" idx="10"/>
          </p:nvPr>
        </p:nvSpPr>
        <p:spPr/>
        <p:txBody>
          <a:bodyPr/>
          <a:lstStyle/>
          <a:p>
            <a:fld id="{18896B66-0B3A-474C-9C9C-E4F07B1F5DAD}" type="datetime1">
              <a:rPr lang="sv-SE" smtClean="0"/>
              <a:t>2026-04-14</a:t>
            </a:fld>
            <a:endParaRPr lang="sv-SE" dirty="0"/>
          </a:p>
        </p:txBody>
      </p:sp>
      <p:sp>
        <p:nvSpPr>
          <p:cNvPr id="8" name="Text Placeholder 2">
            <a:extLst>
              <a:ext uri="{FF2B5EF4-FFF2-40B4-BE49-F238E27FC236}">
                <a16:creationId xmlns:a16="http://schemas.microsoft.com/office/drawing/2014/main" id="{05452DB1-EC23-E678-7D23-3C0D2EF66FFB}"/>
              </a:ext>
            </a:extLst>
          </p:cNvPr>
          <p:cNvSpPr>
            <a:spLocks noGrp="1"/>
          </p:cNvSpPr>
          <p:nvPr>
            <p:ph type="body" sz="quarter" idx="14"/>
          </p:nvPr>
        </p:nvSpPr>
        <p:spPr>
          <a:xfrm>
            <a:off x="1103709" y="931026"/>
            <a:ext cx="9360000" cy="507076"/>
          </a:xfrm>
        </p:spPr>
        <p:txBody>
          <a:bodyPr/>
          <a:lstStyle/>
          <a:p>
            <a:r>
              <a:rPr lang="en-FR"/>
              <a:t>CAT </a:t>
            </a:r>
            <a:r>
              <a:rPr lang="en-US" dirty="0"/>
              <a:t>helium process</a:t>
            </a:r>
            <a:r>
              <a:rPr lang="en-FR"/>
              <a:t> detection </a:t>
            </a:r>
            <a:r>
              <a:rPr lang="en-US" dirty="0"/>
              <a:t>c</a:t>
            </a:r>
            <a:r>
              <a:rPr lang="en-FR"/>
              <a:t>hallenges</a:t>
            </a:r>
            <a:endParaRPr lang="en-FR" dirty="0"/>
          </a:p>
        </p:txBody>
      </p:sp>
    </p:spTree>
    <p:extLst>
      <p:ext uri="{BB962C8B-B14F-4D97-AF65-F5344CB8AC3E}">
        <p14:creationId xmlns:p14="http://schemas.microsoft.com/office/powerpoint/2010/main" val="406145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34F1-A3B3-D782-C2E2-7C5C44EDB9A9}"/>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6D0B56-4264-ACA0-FC3B-08E8D622D764}"/>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AB2025B4-9952-2EBE-68B9-B6FE2B2E6E68}"/>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33068660-46A2-556E-8670-53DF40655E2C}"/>
              </a:ext>
            </a:extLst>
          </p:cNvPr>
          <p:cNvSpPr>
            <a:spLocks noGrp="1"/>
          </p:cNvSpPr>
          <p:nvPr>
            <p:ph type="pic" sz="quarter" idx="12"/>
          </p:nvPr>
        </p:nvSpPr>
        <p:spPr/>
        <p:txBody>
          <a:bodyPr/>
          <a:lstStyle/>
          <a:p>
            <a:endParaRPr lang="sv-SE"/>
          </a:p>
        </p:txBody>
      </p:sp>
      <p:sp>
        <p:nvSpPr>
          <p:cNvPr id="12" name="Platshållare för text 11">
            <a:extLst>
              <a:ext uri="{FF2B5EF4-FFF2-40B4-BE49-F238E27FC236}">
                <a16:creationId xmlns:a16="http://schemas.microsoft.com/office/drawing/2014/main" id="{C0F140BF-6FA9-0258-E90C-9902214FB85B}"/>
              </a:ext>
            </a:extLst>
          </p:cNvPr>
          <p:cNvSpPr>
            <a:spLocks noGrp="1"/>
          </p:cNvSpPr>
          <p:nvPr>
            <p:ph type="body" sz="quarter" idx="14"/>
          </p:nvPr>
        </p:nvSpPr>
        <p:spPr>
          <a:xfrm>
            <a:off x="1230491" y="2169209"/>
            <a:ext cx="4483798" cy="4033883"/>
          </a:xfrm>
        </p:spPr>
        <p:txBody>
          <a:bodyPr/>
          <a:lstStyle/>
          <a:p>
            <a:r>
              <a:rPr lang="en-GB" dirty="0"/>
              <a:t>Detection Option 3: Radiation detection</a:t>
            </a:r>
            <a:r>
              <a:rPr lang="en-SE" dirty="0"/>
              <a:t> </a:t>
            </a:r>
            <a:endParaRPr lang="en-GB" dirty="0"/>
          </a:p>
        </p:txBody>
      </p:sp>
    </p:spTree>
    <p:extLst>
      <p:ext uri="{BB962C8B-B14F-4D97-AF65-F5344CB8AC3E}">
        <p14:creationId xmlns:p14="http://schemas.microsoft.com/office/powerpoint/2010/main" val="240569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3FCB1-E150-DAA6-0BBA-413717AA8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E2DA8-ED5A-F5EB-74E5-1B7783CCC407}"/>
              </a:ext>
            </a:extLst>
          </p:cNvPr>
          <p:cNvSpPr>
            <a:spLocks noGrp="1"/>
          </p:cNvSpPr>
          <p:nvPr>
            <p:ph type="title"/>
          </p:nvPr>
        </p:nvSpPr>
        <p:spPr/>
        <p:txBody>
          <a:bodyPr/>
          <a:lstStyle/>
          <a:p>
            <a:r>
              <a:rPr lang="en-FR" dirty="0"/>
              <a:t>Radiation systems in the TUB</a:t>
            </a:r>
          </a:p>
        </p:txBody>
      </p:sp>
      <p:sp>
        <p:nvSpPr>
          <p:cNvPr id="3" name="Text Placeholder 2">
            <a:extLst>
              <a:ext uri="{FF2B5EF4-FFF2-40B4-BE49-F238E27FC236}">
                <a16:creationId xmlns:a16="http://schemas.microsoft.com/office/drawing/2014/main" id="{F3D887E6-6F29-4A75-FB4C-AB81C7649B5E}"/>
              </a:ext>
            </a:extLst>
          </p:cNvPr>
          <p:cNvSpPr>
            <a:spLocks noGrp="1"/>
          </p:cNvSpPr>
          <p:nvPr>
            <p:ph type="body" sz="quarter" idx="14"/>
          </p:nvPr>
        </p:nvSpPr>
        <p:spPr/>
        <p:txBody>
          <a:bodyPr/>
          <a:lstStyle/>
          <a:p>
            <a:r>
              <a:rPr lang="en-FR" dirty="0"/>
              <a:t>Types of radiation monitoring systems in relevant rooms</a:t>
            </a:r>
          </a:p>
        </p:txBody>
      </p:sp>
      <p:sp>
        <p:nvSpPr>
          <p:cNvPr id="4" name="Content Placeholder 3">
            <a:extLst>
              <a:ext uri="{FF2B5EF4-FFF2-40B4-BE49-F238E27FC236}">
                <a16:creationId xmlns:a16="http://schemas.microsoft.com/office/drawing/2014/main" id="{F656CC02-5E50-F63B-9438-0B3DEA3E1C8A}"/>
              </a:ext>
            </a:extLst>
          </p:cNvPr>
          <p:cNvSpPr>
            <a:spLocks noGrp="1"/>
          </p:cNvSpPr>
          <p:nvPr>
            <p:ph idx="1"/>
          </p:nvPr>
        </p:nvSpPr>
        <p:spPr/>
        <p:txBody>
          <a:bodyPr/>
          <a:lstStyle/>
          <a:p>
            <a:pPr marL="400050" lvl="0" indent="-400050" algn="just">
              <a:buFont typeface="+mj-lt"/>
              <a:buAutoNum type="romanLcPeriod"/>
            </a:pPr>
            <a:r>
              <a:rPr lang="en-GB" sz="1800" dirty="0">
                <a:solidFill>
                  <a:schemeClr val="tx1"/>
                </a:solidFill>
                <a:effectLst/>
                <a:latin typeface="Segoe UI Historic" panose="020B0502040204020203" pitchFamily="34" charset="0"/>
                <a:ea typeface="MS Mincho" panose="02020609040205080304" pitchFamily="49" charset="-128"/>
                <a:cs typeface="Times New Roman" panose="02020603050405020304" pitchFamily="18" charset="0"/>
              </a:rPr>
              <a:t>the Radiation Protection (RP) system specific to area monitoring for classification and detection of radiological abnormalities, </a:t>
            </a:r>
            <a:endParaRPr lang="en-FR" sz="1800" dirty="0">
              <a:solidFill>
                <a:schemeClr val="tx1"/>
              </a:solidFill>
              <a:effectLst/>
              <a:latin typeface="Segoe UI Historic" panose="020B0502040204020203" pitchFamily="34" charset="0"/>
              <a:ea typeface="MS Mincho" panose="02020609040205080304" pitchFamily="49" charset="-128"/>
              <a:cs typeface="Times New Roman" panose="02020603050405020304" pitchFamily="18" charset="0"/>
            </a:endParaRPr>
          </a:p>
          <a:p>
            <a:pPr marL="400050" lvl="0" indent="-400050" algn="just">
              <a:spcAft>
                <a:spcPts val="600"/>
              </a:spcAft>
              <a:buFont typeface="+mj-lt"/>
              <a:buAutoNum type="romanLcPeriod"/>
            </a:pPr>
            <a:r>
              <a:rPr lang="en-GB" sz="1800" dirty="0">
                <a:solidFill>
                  <a:schemeClr val="tx1"/>
                </a:solidFill>
                <a:effectLst/>
                <a:latin typeface="Segoe UI Historic" panose="020B0502040204020203" pitchFamily="34" charset="0"/>
                <a:ea typeface="MS Mincho" panose="02020609040205080304" pitchFamily="49" charset="-128"/>
                <a:cs typeface="Times New Roman" panose="02020603050405020304" pitchFamily="18" charset="0"/>
              </a:rPr>
              <a:t>the radiation supervision system for process operations,</a:t>
            </a:r>
            <a:endParaRPr lang="en-FR" sz="1800" dirty="0">
              <a:solidFill>
                <a:schemeClr val="tx1"/>
              </a:solidFill>
              <a:latin typeface="Segoe UI Historic" panose="020B0502040204020203" pitchFamily="34" charset="0"/>
              <a:ea typeface="MS Mincho" panose="02020609040205080304" pitchFamily="49" charset="-128"/>
              <a:cs typeface="Times New Roman" panose="02020603050405020304" pitchFamily="18" charset="0"/>
            </a:endParaRPr>
          </a:p>
          <a:p>
            <a:pPr marL="400050" lvl="0" indent="-400050" algn="just">
              <a:spcAft>
                <a:spcPts val="600"/>
              </a:spcAft>
              <a:buFont typeface="+mj-lt"/>
              <a:buAutoNum type="romanLcPeriod"/>
            </a:pPr>
            <a:r>
              <a:rPr lang="en-GB" sz="1800" dirty="0">
                <a:solidFill>
                  <a:schemeClr val="tx1"/>
                </a:solidFill>
                <a:effectLst/>
                <a:latin typeface="Segoe UI Historic" panose="020B0502040204020203" pitchFamily="34" charset="0"/>
                <a:ea typeface="MS Mincho" panose="02020609040205080304" pitchFamily="49" charset="-128"/>
                <a:cs typeface="Times New Roman" panose="02020603050405020304" pitchFamily="18" charset="0"/>
              </a:rPr>
              <a:t>the CAT system to evacuate workers in accident scenarios, may include specific radiation detectors, maintained by RP.</a:t>
            </a:r>
            <a:endParaRPr lang="en-FR" dirty="0">
              <a:solidFill>
                <a:schemeClr val="tx1"/>
              </a:solidFill>
            </a:endParaRPr>
          </a:p>
        </p:txBody>
      </p:sp>
      <p:sp>
        <p:nvSpPr>
          <p:cNvPr id="5" name="Date Placeholder 4">
            <a:extLst>
              <a:ext uri="{FF2B5EF4-FFF2-40B4-BE49-F238E27FC236}">
                <a16:creationId xmlns:a16="http://schemas.microsoft.com/office/drawing/2014/main" id="{7B7CA290-264E-D40C-A08F-F03C57009C99}"/>
              </a:ext>
            </a:extLst>
          </p:cNvPr>
          <p:cNvSpPr>
            <a:spLocks noGrp="1"/>
          </p:cNvSpPr>
          <p:nvPr>
            <p:ph type="dt" sz="half" idx="10"/>
          </p:nvPr>
        </p:nvSpPr>
        <p:spPr/>
        <p:txBody>
          <a:bodyPr/>
          <a:lstStyle/>
          <a:p>
            <a:r>
              <a:rPr lang="fr-FR"/>
              <a:t>17/03/2025</a:t>
            </a:r>
            <a:endParaRPr lang="sv-SE" dirty="0"/>
          </a:p>
        </p:txBody>
      </p:sp>
      <p:pic>
        <p:nvPicPr>
          <p:cNvPr id="6" name="Picture 5">
            <a:extLst>
              <a:ext uri="{FF2B5EF4-FFF2-40B4-BE49-F238E27FC236}">
                <a16:creationId xmlns:a16="http://schemas.microsoft.com/office/drawing/2014/main" id="{C5E1F25F-AE13-BA61-3886-18FFB3C90FD6}"/>
              </a:ext>
            </a:extLst>
          </p:cNvPr>
          <p:cNvPicPr>
            <a:picLocks noChangeAspect="1"/>
          </p:cNvPicPr>
          <p:nvPr/>
        </p:nvPicPr>
        <p:blipFill>
          <a:blip r:embed="rId2"/>
          <a:stretch>
            <a:fillRect/>
          </a:stretch>
        </p:blipFill>
        <p:spPr>
          <a:xfrm>
            <a:off x="775854" y="3395610"/>
            <a:ext cx="5320146" cy="3400721"/>
          </a:xfrm>
          <a:prstGeom prst="rect">
            <a:avLst/>
          </a:prstGeom>
        </p:spPr>
      </p:pic>
      <p:pic>
        <p:nvPicPr>
          <p:cNvPr id="11" name="Picture 10">
            <a:extLst>
              <a:ext uri="{FF2B5EF4-FFF2-40B4-BE49-F238E27FC236}">
                <a16:creationId xmlns:a16="http://schemas.microsoft.com/office/drawing/2014/main" id="{94D9F666-7149-69EC-8640-A92BAB8CE1DC}"/>
              </a:ext>
            </a:extLst>
          </p:cNvPr>
          <p:cNvPicPr>
            <a:picLocks noChangeAspect="1"/>
          </p:cNvPicPr>
          <p:nvPr/>
        </p:nvPicPr>
        <p:blipFill>
          <a:blip r:embed="rId3"/>
          <a:stretch>
            <a:fillRect/>
          </a:stretch>
        </p:blipFill>
        <p:spPr>
          <a:xfrm>
            <a:off x="6438900" y="3328746"/>
            <a:ext cx="4960924" cy="3467585"/>
          </a:xfrm>
          <a:prstGeom prst="rect">
            <a:avLst/>
          </a:prstGeom>
        </p:spPr>
      </p:pic>
      <p:sp>
        <p:nvSpPr>
          <p:cNvPr id="12" name="TextBox 11">
            <a:extLst>
              <a:ext uri="{FF2B5EF4-FFF2-40B4-BE49-F238E27FC236}">
                <a16:creationId xmlns:a16="http://schemas.microsoft.com/office/drawing/2014/main" id="{D4FFE6A0-E646-5504-4FA6-9ED1E67958C5}"/>
              </a:ext>
            </a:extLst>
          </p:cNvPr>
          <p:cNvSpPr txBox="1"/>
          <p:nvPr/>
        </p:nvSpPr>
        <p:spPr>
          <a:xfrm>
            <a:off x="325922" y="3547753"/>
            <a:ext cx="1412566" cy="646331"/>
          </a:xfrm>
          <a:prstGeom prst="rect">
            <a:avLst/>
          </a:prstGeom>
          <a:noFill/>
        </p:spPr>
        <p:txBody>
          <a:bodyPr wrap="none" rtlCol="0">
            <a:spAutoFit/>
          </a:bodyPr>
          <a:lstStyle/>
          <a:p>
            <a:pPr algn="l"/>
            <a:r>
              <a:rPr lang="en-FR" b="1">
                <a:solidFill>
                  <a:srgbClr val="666666"/>
                </a:solidFill>
              </a:rPr>
              <a:t>RP </a:t>
            </a:r>
            <a:endParaRPr lang="en-US" b="1" dirty="0">
              <a:solidFill>
                <a:srgbClr val="666666"/>
              </a:solidFill>
            </a:endParaRPr>
          </a:p>
          <a:p>
            <a:pPr algn="l"/>
            <a:r>
              <a:rPr lang="en-US" b="1" dirty="0">
                <a:solidFill>
                  <a:srgbClr val="666666"/>
                </a:solidFill>
              </a:rPr>
              <a:t>monitoring</a:t>
            </a:r>
            <a:endParaRPr lang="en-FR" b="1" dirty="0">
              <a:solidFill>
                <a:srgbClr val="666666"/>
              </a:solidFill>
            </a:endParaRPr>
          </a:p>
        </p:txBody>
      </p:sp>
      <p:sp>
        <p:nvSpPr>
          <p:cNvPr id="13" name="TextBox 12">
            <a:extLst>
              <a:ext uri="{FF2B5EF4-FFF2-40B4-BE49-F238E27FC236}">
                <a16:creationId xmlns:a16="http://schemas.microsoft.com/office/drawing/2014/main" id="{E1D559C0-D705-D167-4BC0-D118BA686812}"/>
              </a:ext>
            </a:extLst>
          </p:cNvPr>
          <p:cNvSpPr txBox="1"/>
          <p:nvPr/>
        </p:nvSpPr>
        <p:spPr>
          <a:xfrm>
            <a:off x="9747967" y="3306401"/>
            <a:ext cx="1701748" cy="369332"/>
          </a:xfrm>
          <a:prstGeom prst="rect">
            <a:avLst/>
          </a:prstGeom>
          <a:noFill/>
        </p:spPr>
        <p:txBody>
          <a:bodyPr wrap="none" rtlCol="0">
            <a:spAutoFit/>
          </a:bodyPr>
          <a:lstStyle/>
          <a:p>
            <a:pPr algn="l"/>
            <a:r>
              <a:rPr lang="en-FR" b="1">
                <a:solidFill>
                  <a:srgbClr val="666666"/>
                </a:solidFill>
              </a:rPr>
              <a:t>CAT </a:t>
            </a:r>
            <a:r>
              <a:rPr lang="en-US" b="1" dirty="0">
                <a:solidFill>
                  <a:srgbClr val="666666"/>
                </a:solidFill>
              </a:rPr>
              <a:t>detection</a:t>
            </a:r>
            <a:endParaRPr lang="en-FR" b="1" dirty="0">
              <a:solidFill>
                <a:srgbClr val="666666"/>
              </a:solidFill>
            </a:endParaRPr>
          </a:p>
        </p:txBody>
      </p:sp>
    </p:spTree>
    <p:extLst>
      <p:ext uri="{BB962C8B-B14F-4D97-AF65-F5344CB8AC3E}">
        <p14:creationId xmlns:p14="http://schemas.microsoft.com/office/powerpoint/2010/main" val="17081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DF5B-9AE2-23C4-B7C8-06A9655510B9}"/>
              </a:ext>
            </a:extLst>
          </p:cNvPr>
          <p:cNvSpPr>
            <a:spLocks noGrp="1"/>
          </p:cNvSpPr>
          <p:nvPr>
            <p:ph type="title"/>
          </p:nvPr>
        </p:nvSpPr>
        <p:spPr/>
        <p:txBody>
          <a:bodyPr/>
          <a:lstStyle/>
          <a:p>
            <a:r>
              <a:rPr lang="en-FR" dirty="0"/>
              <a:t>CAT: Detecting Radiation</a:t>
            </a:r>
          </a:p>
        </p:txBody>
      </p:sp>
      <p:sp>
        <p:nvSpPr>
          <p:cNvPr id="3" name="Text Placeholder 2">
            <a:extLst>
              <a:ext uri="{FF2B5EF4-FFF2-40B4-BE49-F238E27FC236}">
                <a16:creationId xmlns:a16="http://schemas.microsoft.com/office/drawing/2014/main" id="{107B7C0A-408E-1FF3-ACD2-DA4153A05CB5}"/>
              </a:ext>
            </a:extLst>
          </p:cNvPr>
          <p:cNvSpPr>
            <a:spLocks noGrp="1"/>
          </p:cNvSpPr>
          <p:nvPr>
            <p:ph type="body" sz="quarter" idx="14"/>
          </p:nvPr>
        </p:nvSpPr>
        <p:spPr/>
        <p:txBody>
          <a:bodyPr/>
          <a:lstStyle/>
          <a:p>
            <a:r>
              <a:rPr lang="en-FR" dirty="0"/>
              <a:t>Accidental release of helium in </a:t>
            </a:r>
            <a:r>
              <a:rPr lang="en-FR"/>
              <a:t>the </a:t>
            </a:r>
            <a:r>
              <a:rPr lang="en-US" dirty="0"/>
              <a:t>Neutron Factory</a:t>
            </a:r>
            <a:r>
              <a:rPr lang="en-FR"/>
              <a:t> </a:t>
            </a:r>
            <a:r>
              <a:rPr lang="en-US" dirty="0"/>
              <a:t>u</a:t>
            </a:r>
            <a:r>
              <a:rPr lang="en-FR"/>
              <a:t>tility </a:t>
            </a:r>
            <a:r>
              <a:rPr lang="en-US" dirty="0"/>
              <a:t>b</a:t>
            </a:r>
            <a:r>
              <a:rPr lang="en-FR"/>
              <a:t>lock</a:t>
            </a:r>
            <a:endParaRPr lang="en-FR" dirty="0"/>
          </a:p>
        </p:txBody>
      </p:sp>
      <p:graphicFrame>
        <p:nvGraphicFramePr>
          <p:cNvPr id="6" name="Content Placeholder 5">
            <a:extLst>
              <a:ext uri="{FF2B5EF4-FFF2-40B4-BE49-F238E27FC236}">
                <a16:creationId xmlns:a16="http://schemas.microsoft.com/office/drawing/2014/main" id="{87089D23-B6A9-0E49-C4DA-7C0F3EA725C8}"/>
              </a:ext>
            </a:extLst>
          </p:cNvPr>
          <p:cNvGraphicFramePr>
            <a:graphicFrameLocks noGrp="1"/>
          </p:cNvGraphicFramePr>
          <p:nvPr>
            <p:ph idx="1"/>
            <p:extLst>
              <p:ext uri="{D42A27DB-BD31-4B8C-83A1-F6EECF244321}">
                <p14:modId xmlns:p14="http://schemas.microsoft.com/office/powerpoint/2010/main" val="3320760702"/>
              </p:ext>
            </p:extLst>
          </p:nvPr>
        </p:nvGraphicFramePr>
        <p:xfrm>
          <a:off x="829341" y="2298601"/>
          <a:ext cx="10473069" cy="3188285"/>
        </p:xfrm>
        <a:graphic>
          <a:graphicData uri="http://schemas.openxmlformats.org/drawingml/2006/table">
            <a:tbl>
              <a:tblPr firstRow="1" bandRow="1">
                <a:tableStyleId>{5C22544A-7EE6-4342-B048-85BDC9FD1C3A}</a:tableStyleId>
              </a:tblPr>
              <a:tblGrid>
                <a:gridCol w="1910034">
                  <a:extLst>
                    <a:ext uri="{9D8B030D-6E8A-4147-A177-3AD203B41FA5}">
                      <a16:colId xmlns:a16="http://schemas.microsoft.com/office/drawing/2014/main" val="2420702185"/>
                    </a:ext>
                  </a:extLst>
                </a:gridCol>
                <a:gridCol w="2522564">
                  <a:extLst>
                    <a:ext uri="{9D8B030D-6E8A-4147-A177-3AD203B41FA5}">
                      <a16:colId xmlns:a16="http://schemas.microsoft.com/office/drawing/2014/main" val="2953781929"/>
                    </a:ext>
                  </a:extLst>
                </a:gridCol>
                <a:gridCol w="1297504">
                  <a:extLst>
                    <a:ext uri="{9D8B030D-6E8A-4147-A177-3AD203B41FA5}">
                      <a16:colId xmlns:a16="http://schemas.microsoft.com/office/drawing/2014/main" val="2396026204"/>
                    </a:ext>
                  </a:extLst>
                </a:gridCol>
                <a:gridCol w="1700792">
                  <a:extLst>
                    <a:ext uri="{9D8B030D-6E8A-4147-A177-3AD203B41FA5}">
                      <a16:colId xmlns:a16="http://schemas.microsoft.com/office/drawing/2014/main" val="3584137681"/>
                    </a:ext>
                  </a:extLst>
                </a:gridCol>
                <a:gridCol w="3042175">
                  <a:extLst>
                    <a:ext uri="{9D8B030D-6E8A-4147-A177-3AD203B41FA5}">
                      <a16:colId xmlns:a16="http://schemas.microsoft.com/office/drawing/2014/main" val="3604774265"/>
                    </a:ext>
                  </a:extLst>
                </a:gridCol>
              </a:tblGrid>
              <a:tr h="712277">
                <a:tc>
                  <a:txBody>
                    <a:bodyPr/>
                    <a:lstStyle/>
                    <a:p>
                      <a:r>
                        <a:rPr lang="en-FR" dirty="0"/>
                        <a:t>Element</a:t>
                      </a:r>
                    </a:p>
                  </a:txBody>
                  <a:tcPr/>
                </a:tc>
                <a:tc>
                  <a:txBody>
                    <a:bodyPr/>
                    <a:lstStyle/>
                    <a:p>
                      <a:r>
                        <a:rPr lang="en-FR" dirty="0"/>
                        <a:t>Main isotope</a:t>
                      </a:r>
                    </a:p>
                  </a:txBody>
                  <a:tcPr/>
                </a:tc>
                <a:tc>
                  <a:txBody>
                    <a:bodyPr/>
                    <a:lstStyle/>
                    <a:p>
                      <a:r>
                        <a:rPr lang="en-FR" dirty="0"/>
                        <a:t>Activity [Bq/m</a:t>
                      </a:r>
                      <a:r>
                        <a:rPr lang="en-FR" baseline="30000" dirty="0"/>
                        <a:t>3</a:t>
                      </a:r>
                      <a:r>
                        <a:rPr lang="en-FR" dirty="0"/>
                        <a:t>]</a:t>
                      </a:r>
                    </a:p>
                  </a:txBody>
                  <a:tcPr/>
                </a:tc>
                <a:tc>
                  <a:txBody>
                    <a:bodyPr/>
                    <a:lstStyle/>
                    <a:p>
                      <a:r>
                        <a:rPr lang="en-US" sz="1600" dirty="0"/>
                        <a:t>Inhalation </a:t>
                      </a:r>
                      <a:r>
                        <a:rPr lang="en-FR" sz="1600"/>
                        <a:t>Dose </a:t>
                      </a:r>
                      <a:r>
                        <a:rPr lang="en-FR" sz="1600" dirty="0"/>
                        <a:t>– 4h [mSv]</a:t>
                      </a:r>
                    </a:p>
                  </a:txBody>
                  <a:tcPr/>
                </a:tc>
                <a:tc>
                  <a:txBody>
                    <a:bodyPr/>
                    <a:lstStyle/>
                    <a:p>
                      <a:r>
                        <a:rPr lang="en-FR" dirty="0"/>
                        <a:t>Other significant isotopes</a:t>
                      </a:r>
                    </a:p>
                  </a:txBody>
                  <a:tcPr/>
                </a:tc>
                <a:extLst>
                  <a:ext uri="{0D108BD9-81ED-4DB2-BD59-A6C34878D82A}">
                    <a16:rowId xmlns:a16="http://schemas.microsoft.com/office/drawing/2014/main" val="2789634370"/>
                  </a:ext>
                </a:extLst>
              </a:tr>
              <a:tr h="412668">
                <a:tc>
                  <a:txBody>
                    <a:bodyPr/>
                    <a:lstStyle/>
                    <a:p>
                      <a:r>
                        <a:rPr lang="en-FR" dirty="0"/>
                        <a:t>Hydrogen</a:t>
                      </a:r>
                    </a:p>
                  </a:txBody>
                  <a:tcPr/>
                </a:tc>
                <a:tc>
                  <a:txBody>
                    <a:bodyPr/>
                    <a:lstStyle/>
                    <a:p>
                      <a:r>
                        <a:rPr lang="en-FR" dirty="0"/>
                        <a:t>Tritium (H-3 gas)</a:t>
                      </a:r>
                    </a:p>
                  </a:txBody>
                  <a:tcPr/>
                </a:tc>
                <a:tc>
                  <a:txBody>
                    <a:bodyPr/>
                    <a:lstStyle/>
                    <a:p>
                      <a:r>
                        <a:rPr lang="en-FR" dirty="0"/>
                        <a:t>1.7E8</a:t>
                      </a:r>
                    </a:p>
                  </a:txBody>
                  <a:tcPr/>
                </a:tc>
                <a:tc>
                  <a:txBody>
                    <a:bodyPr/>
                    <a:lstStyle/>
                    <a:p>
                      <a:r>
                        <a:rPr lang="en-FR" dirty="0"/>
                        <a:t>0.001</a:t>
                      </a:r>
                    </a:p>
                  </a:txBody>
                  <a:tcPr/>
                </a:tc>
                <a:tc>
                  <a:txBody>
                    <a:bodyPr/>
                    <a:lstStyle/>
                    <a:p>
                      <a:r>
                        <a:rPr lang="en-FR" dirty="0"/>
                        <a:t>-</a:t>
                      </a:r>
                    </a:p>
                  </a:txBody>
                  <a:tcPr/>
                </a:tc>
                <a:extLst>
                  <a:ext uri="{0D108BD9-81ED-4DB2-BD59-A6C34878D82A}">
                    <a16:rowId xmlns:a16="http://schemas.microsoft.com/office/drawing/2014/main" val="418856857"/>
                  </a:ext>
                </a:extLst>
              </a:tr>
              <a:tr h="412668">
                <a:tc>
                  <a:txBody>
                    <a:bodyPr/>
                    <a:lstStyle/>
                    <a:p>
                      <a:r>
                        <a:rPr lang="en-FR" dirty="0"/>
                        <a:t>Iodine</a:t>
                      </a:r>
                    </a:p>
                  </a:txBody>
                  <a:tcPr/>
                </a:tc>
                <a:tc>
                  <a:txBody>
                    <a:bodyPr/>
                    <a:lstStyle/>
                    <a:p>
                      <a:r>
                        <a:rPr lang="en-FR" dirty="0"/>
                        <a:t>I-125</a:t>
                      </a:r>
                    </a:p>
                  </a:txBody>
                  <a:tcPr/>
                </a:tc>
                <a:tc>
                  <a:txBody>
                    <a:bodyPr/>
                    <a:lstStyle/>
                    <a:p>
                      <a:r>
                        <a:rPr lang="en-FR" dirty="0"/>
                        <a:t>4.3E6</a:t>
                      </a:r>
                    </a:p>
                  </a:txBody>
                  <a:tcPr/>
                </a:tc>
                <a:tc>
                  <a:txBody>
                    <a:bodyPr/>
                    <a:lstStyle/>
                    <a:p>
                      <a:r>
                        <a:rPr lang="en-FR" dirty="0"/>
                        <a:t>102</a:t>
                      </a:r>
                    </a:p>
                  </a:txBody>
                  <a:tcPr/>
                </a:tc>
                <a:tc>
                  <a:txBody>
                    <a:bodyPr/>
                    <a:lstStyle/>
                    <a:p>
                      <a:r>
                        <a:rPr lang="en-FR" dirty="0"/>
                        <a:t>I-117 </a:t>
                      </a:r>
                      <a:r>
                        <a:rPr lang="en-FR" dirty="0">
                          <a:sym typeface="Wingdings" pitchFamily="2" charset="2"/>
                        </a:rPr>
                        <a:t> </a:t>
                      </a:r>
                      <a:r>
                        <a:rPr lang="en-FR" dirty="0"/>
                        <a:t>I-128</a:t>
                      </a:r>
                    </a:p>
                  </a:txBody>
                  <a:tcPr/>
                </a:tc>
                <a:extLst>
                  <a:ext uri="{0D108BD9-81ED-4DB2-BD59-A6C34878D82A}">
                    <a16:rowId xmlns:a16="http://schemas.microsoft.com/office/drawing/2014/main" val="3828789493"/>
                  </a:ext>
                </a:extLst>
              </a:tr>
              <a:tr h="412668">
                <a:tc>
                  <a:txBody>
                    <a:bodyPr/>
                    <a:lstStyle/>
                    <a:p>
                      <a:r>
                        <a:rPr lang="en-FR" dirty="0"/>
                        <a:t>Xenon</a:t>
                      </a:r>
                    </a:p>
                  </a:txBody>
                  <a:tcPr/>
                </a:tc>
                <a:tc>
                  <a:txBody>
                    <a:bodyPr/>
                    <a:lstStyle/>
                    <a:p>
                      <a:r>
                        <a:rPr lang="en-FR" dirty="0"/>
                        <a:t>Xe-125</a:t>
                      </a:r>
                    </a:p>
                  </a:txBody>
                  <a:tcPr/>
                </a:tc>
                <a:tc>
                  <a:txBody>
                    <a:bodyPr/>
                    <a:lstStyle/>
                    <a:p>
                      <a:r>
                        <a:rPr lang="en-FR" dirty="0"/>
                        <a:t>4.3E6</a:t>
                      </a:r>
                    </a:p>
                  </a:txBody>
                  <a:tcPr/>
                </a:tc>
                <a:tc>
                  <a:txBody>
                    <a:bodyPr/>
                    <a:lstStyle/>
                    <a:p>
                      <a:r>
                        <a:rPr lang="en-FR" dirty="0"/>
                        <a:t>0</a:t>
                      </a:r>
                    </a:p>
                  </a:txBody>
                  <a:tcPr/>
                </a:tc>
                <a:tc>
                  <a:txBody>
                    <a:bodyPr/>
                    <a:lstStyle/>
                    <a:p>
                      <a:r>
                        <a:rPr lang="en-FR" dirty="0"/>
                        <a:t>Xe-120 </a:t>
                      </a:r>
                      <a:r>
                        <a:rPr lang="en-FR" dirty="0">
                          <a:sym typeface="Wingdings" pitchFamily="2" charset="2"/>
                        </a:rPr>
                        <a:t></a:t>
                      </a:r>
                      <a:r>
                        <a:rPr lang="en-FR" dirty="0"/>
                        <a:t> Xe-127</a:t>
                      </a:r>
                    </a:p>
                  </a:txBody>
                  <a:tcPr/>
                </a:tc>
                <a:extLst>
                  <a:ext uri="{0D108BD9-81ED-4DB2-BD59-A6C34878D82A}">
                    <a16:rowId xmlns:a16="http://schemas.microsoft.com/office/drawing/2014/main" val="421777572"/>
                  </a:ext>
                </a:extLst>
              </a:tr>
              <a:tr h="412668">
                <a:tc>
                  <a:txBody>
                    <a:bodyPr/>
                    <a:lstStyle/>
                    <a:p>
                      <a:r>
                        <a:rPr lang="en-FR" dirty="0"/>
                        <a:t>Krypton</a:t>
                      </a:r>
                    </a:p>
                  </a:txBody>
                  <a:tcPr/>
                </a:tc>
                <a:tc>
                  <a:txBody>
                    <a:bodyPr/>
                    <a:lstStyle/>
                    <a:p>
                      <a:r>
                        <a:rPr lang="en-FR" dirty="0"/>
                        <a:t>Kr-79</a:t>
                      </a:r>
                    </a:p>
                  </a:txBody>
                  <a:tcPr/>
                </a:tc>
                <a:tc>
                  <a:txBody>
                    <a:bodyPr/>
                    <a:lstStyle/>
                    <a:p>
                      <a:r>
                        <a:rPr lang="en-FR" dirty="0"/>
                        <a:t>1.3E6</a:t>
                      </a:r>
                    </a:p>
                  </a:txBody>
                  <a:tcPr/>
                </a:tc>
                <a:tc>
                  <a:txBody>
                    <a:bodyPr/>
                    <a:lstStyle/>
                    <a:p>
                      <a:r>
                        <a:rPr lang="en-FR" dirty="0"/>
                        <a:t>0</a:t>
                      </a:r>
                    </a:p>
                  </a:txBody>
                  <a:tcPr/>
                </a:tc>
                <a:tc>
                  <a:txBody>
                    <a:bodyPr/>
                    <a:lstStyle/>
                    <a:p>
                      <a:r>
                        <a:rPr lang="en-FR" dirty="0"/>
                        <a:t>Kr-76 </a:t>
                      </a:r>
                      <a:r>
                        <a:rPr lang="en-FR" dirty="0">
                          <a:sym typeface="Wingdings" pitchFamily="2" charset="2"/>
                        </a:rPr>
                        <a:t> Kr-90</a:t>
                      </a:r>
                      <a:endParaRPr lang="en-FR" dirty="0"/>
                    </a:p>
                  </a:txBody>
                  <a:tcPr/>
                </a:tc>
                <a:extLst>
                  <a:ext uri="{0D108BD9-81ED-4DB2-BD59-A6C34878D82A}">
                    <a16:rowId xmlns:a16="http://schemas.microsoft.com/office/drawing/2014/main" val="876161322"/>
                  </a:ext>
                </a:extLst>
              </a:tr>
              <a:tr h="412668">
                <a:tc>
                  <a:txBody>
                    <a:bodyPr/>
                    <a:lstStyle/>
                    <a:p>
                      <a:r>
                        <a:rPr lang="en-FR" dirty="0"/>
                        <a:t>Argon</a:t>
                      </a:r>
                    </a:p>
                  </a:txBody>
                  <a:tcPr/>
                </a:tc>
                <a:tc>
                  <a:txBody>
                    <a:bodyPr/>
                    <a:lstStyle/>
                    <a:p>
                      <a:r>
                        <a:rPr lang="en-FR" dirty="0"/>
                        <a:t>Ar-43</a:t>
                      </a:r>
                    </a:p>
                  </a:txBody>
                  <a:tcPr/>
                </a:tc>
                <a:tc>
                  <a:txBody>
                    <a:bodyPr/>
                    <a:lstStyle/>
                    <a:p>
                      <a:r>
                        <a:rPr lang="en-FR" dirty="0"/>
                        <a:t>4.0E5</a:t>
                      </a:r>
                    </a:p>
                  </a:txBody>
                  <a:tcPr/>
                </a:tc>
                <a:tc>
                  <a:txBody>
                    <a:bodyPr/>
                    <a:lstStyle/>
                    <a:p>
                      <a:r>
                        <a:rPr lang="en-FR" dirty="0"/>
                        <a:t>0</a:t>
                      </a:r>
                    </a:p>
                  </a:txBody>
                  <a:tcPr/>
                </a:tc>
                <a:tc>
                  <a:txBody>
                    <a:bodyPr/>
                    <a:lstStyle/>
                    <a:p>
                      <a:r>
                        <a:rPr lang="en-FR" dirty="0"/>
                        <a:t>Ar-37 </a:t>
                      </a:r>
                      <a:r>
                        <a:rPr lang="en-FR" dirty="0">
                          <a:sym typeface="Wingdings" pitchFamily="2" charset="2"/>
                        </a:rPr>
                        <a:t> Ar-44</a:t>
                      </a:r>
                      <a:endParaRPr lang="en-FR" dirty="0"/>
                    </a:p>
                  </a:txBody>
                  <a:tcPr/>
                </a:tc>
                <a:extLst>
                  <a:ext uri="{0D108BD9-81ED-4DB2-BD59-A6C34878D82A}">
                    <a16:rowId xmlns:a16="http://schemas.microsoft.com/office/drawing/2014/main" val="3460185843"/>
                  </a:ext>
                </a:extLst>
              </a:tr>
              <a:tr h="412668">
                <a:tc>
                  <a:txBody>
                    <a:bodyPr/>
                    <a:lstStyle/>
                    <a:p>
                      <a:r>
                        <a:rPr lang="en-FR" dirty="0"/>
                        <a:t>Neon</a:t>
                      </a:r>
                    </a:p>
                  </a:txBody>
                  <a:tcPr/>
                </a:tc>
                <a:tc>
                  <a:txBody>
                    <a:bodyPr/>
                    <a:lstStyle/>
                    <a:p>
                      <a:r>
                        <a:rPr lang="en-FR" dirty="0"/>
                        <a:t>Ne-24</a:t>
                      </a:r>
                    </a:p>
                  </a:txBody>
                  <a:tcPr/>
                </a:tc>
                <a:tc>
                  <a:txBody>
                    <a:bodyPr/>
                    <a:lstStyle/>
                    <a:p>
                      <a:r>
                        <a:rPr lang="en-FR" dirty="0"/>
                        <a:t>8.6E5</a:t>
                      </a:r>
                    </a:p>
                  </a:txBody>
                  <a:tcPr/>
                </a:tc>
                <a:tc>
                  <a:txBody>
                    <a:bodyPr/>
                    <a:lstStyle/>
                    <a:p>
                      <a:r>
                        <a:rPr lang="en-FR" dirty="0"/>
                        <a:t>0</a:t>
                      </a:r>
                    </a:p>
                  </a:txBody>
                  <a:tcPr/>
                </a:tc>
                <a:tc>
                  <a:txBody>
                    <a:bodyPr/>
                    <a:lstStyle/>
                    <a:p>
                      <a:r>
                        <a:rPr lang="en-FR" dirty="0"/>
                        <a:t>-</a:t>
                      </a:r>
                    </a:p>
                  </a:txBody>
                  <a:tcPr/>
                </a:tc>
                <a:extLst>
                  <a:ext uri="{0D108BD9-81ED-4DB2-BD59-A6C34878D82A}">
                    <a16:rowId xmlns:a16="http://schemas.microsoft.com/office/drawing/2014/main" val="3646492582"/>
                  </a:ext>
                </a:extLst>
              </a:tr>
            </a:tbl>
          </a:graphicData>
        </a:graphic>
      </p:graphicFrame>
      <p:sp>
        <p:nvSpPr>
          <p:cNvPr id="8" name="TextBox 7">
            <a:extLst>
              <a:ext uri="{FF2B5EF4-FFF2-40B4-BE49-F238E27FC236}">
                <a16:creationId xmlns:a16="http://schemas.microsoft.com/office/drawing/2014/main" id="{46848896-AE37-53AE-28A2-3F3512E72876}"/>
              </a:ext>
            </a:extLst>
          </p:cNvPr>
          <p:cNvSpPr txBox="1"/>
          <p:nvPr/>
        </p:nvSpPr>
        <p:spPr>
          <a:xfrm>
            <a:off x="1390870" y="1371113"/>
            <a:ext cx="9636817" cy="646331"/>
          </a:xfrm>
          <a:prstGeom prst="rect">
            <a:avLst/>
          </a:prstGeom>
          <a:noFill/>
        </p:spPr>
        <p:txBody>
          <a:bodyPr wrap="square" rtlCol="0">
            <a:spAutoFit/>
          </a:bodyPr>
          <a:lstStyle/>
          <a:p>
            <a:pPr algn="l"/>
            <a:r>
              <a:rPr lang="en-FR" dirty="0"/>
              <a:t>CAT continuous radiation monitoring could include tritium, iodine, and </a:t>
            </a:r>
            <a:r>
              <a:rPr lang="en-FR"/>
              <a:t>noble gases</a:t>
            </a:r>
            <a:r>
              <a:rPr lang="en-US" dirty="0"/>
              <a:t>*</a:t>
            </a:r>
            <a:r>
              <a:rPr lang="en-FR"/>
              <a:t> </a:t>
            </a:r>
            <a:endParaRPr lang="en-US" dirty="0"/>
          </a:p>
          <a:p>
            <a:pPr algn="l"/>
            <a:r>
              <a:rPr lang="en-US" dirty="0"/>
              <a:t>	</a:t>
            </a:r>
            <a:r>
              <a:rPr lang="en-FR"/>
              <a:t>(</a:t>
            </a:r>
            <a:r>
              <a:rPr lang="en-US" dirty="0"/>
              <a:t>*noble gases </a:t>
            </a:r>
            <a:r>
              <a:rPr lang="en-FR"/>
              <a:t>do </a:t>
            </a:r>
            <a:r>
              <a:rPr lang="en-FR" dirty="0"/>
              <a:t>not contribute to the inhalation dose to workers)</a:t>
            </a:r>
          </a:p>
        </p:txBody>
      </p:sp>
      <p:sp>
        <p:nvSpPr>
          <p:cNvPr id="9" name="TextBox 8">
            <a:extLst>
              <a:ext uri="{FF2B5EF4-FFF2-40B4-BE49-F238E27FC236}">
                <a16:creationId xmlns:a16="http://schemas.microsoft.com/office/drawing/2014/main" id="{B72F0AF0-2C5E-EF01-B075-AFB24F31A919}"/>
              </a:ext>
            </a:extLst>
          </p:cNvPr>
          <p:cNvSpPr txBox="1"/>
          <p:nvPr/>
        </p:nvSpPr>
        <p:spPr>
          <a:xfrm>
            <a:off x="2834323" y="5628175"/>
            <a:ext cx="6651180" cy="923330"/>
          </a:xfrm>
          <a:prstGeom prst="rect">
            <a:avLst/>
          </a:prstGeom>
          <a:noFill/>
        </p:spPr>
        <p:txBody>
          <a:bodyPr wrap="none" rtlCol="0">
            <a:spAutoFit/>
          </a:bodyPr>
          <a:lstStyle/>
          <a:p>
            <a:pPr algn="l"/>
            <a:r>
              <a:rPr lang="en-FR" u="sng"/>
              <a:t>Example detector options</a:t>
            </a:r>
          </a:p>
          <a:p>
            <a:pPr algn="l"/>
            <a:r>
              <a:rPr lang="en-FR"/>
              <a:t>Tritium: 	M-Ionix 2: 		2 kBq/m</a:t>
            </a:r>
            <a:r>
              <a:rPr lang="en-FR" baseline="30000"/>
              <a:t>3</a:t>
            </a:r>
            <a:r>
              <a:rPr lang="en-FR"/>
              <a:t> </a:t>
            </a:r>
            <a:r>
              <a:rPr lang="en-FR">
                <a:sym typeface="Wingdings" pitchFamily="2" charset="2"/>
              </a:rPr>
              <a:t> 2 GBq/m</a:t>
            </a:r>
            <a:r>
              <a:rPr lang="en-FR" baseline="30000">
                <a:sym typeface="Wingdings" pitchFamily="2" charset="2"/>
              </a:rPr>
              <a:t>3</a:t>
            </a:r>
          </a:p>
          <a:p>
            <a:pPr algn="l"/>
            <a:r>
              <a:rPr lang="en-FR">
                <a:sym typeface="Wingdings" pitchFamily="2" charset="2"/>
              </a:rPr>
              <a:t>I-125: 	Ultra Energy SmartMCA: 	3.7 Bq/m</a:t>
            </a:r>
            <a:r>
              <a:rPr lang="en-FR" baseline="30000">
                <a:sym typeface="Wingdings" pitchFamily="2" charset="2"/>
              </a:rPr>
              <a:t>3</a:t>
            </a:r>
            <a:r>
              <a:rPr lang="en-FR">
                <a:sym typeface="Wingdings" pitchFamily="2" charset="2"/>
              </a:rPr>
              <a:t>  0.37 MBq/m</a:t>
            </a:r>
            <a:r>
              <a:rPr lang="en-FR" baseline="30000">
                <a:sym typeface="Wingdings" pitchFamily="2" charset="2"/>
              </a:rPr>
              <a:t>3</a:t>
            </a:r>
            <a:endParaRPr lang="en-FR" baseline="30000" dirty="0"/>
          </a:p>
        </p:txBody>
      </p:sp>
      <p:sp>
        <p:nvSpPr>
          <p:cNvPr id="4" name="Slide Number Placeholder 3">
            <a:extLst>
              <a:ext uri="{FF2B5EF4-FFF2-40B4-BE49-F238E27FC236}">
                <a16:creationId xmlns:a16="http://schemas.microsoft.com/office/drawing/2014/main" id="{3DF49732-D2F8-8F81-7FEA-0B7698ECE919}"/>
              </a:ext>
            </a:extLst>
          </p:cNvPr>
          <p:cNvSpPr>
            <a:spLocks noGrp="1"/>
          </p:cNvSpPr>
          <p:nvPr>
            <p:ph type="sldNum" sz="quarter" idx="12"/>
          </p:nvPr>
        </p:nvSpPr>
        <p:spPr>
          <a:xfrm>
            <a:off x="8735292" y="6475270"/>
            <a:ext cx="2743200" cy="365125"/>
          </a:xfrm>
        </p:spPr>
        <p:txBody>
          <a:bodyPr/>
          <a:lstStyle/>
          <a:p>
            <a:pPr>
              <a:spcAft>
                <a:spcPts val="600"/>
              </a:spcAft>
            </a:pPr>
            <a:fld id="{F7283078-D760-1647-8B80-66BA8B52336D}" type="slidenum">
              <a:rPr lang="sv-SE" smtClean="0"/>
              <a:pPr>
                <a:spcAft>
                  <a:spcPts val="600"/>
                </a:spcAft>
              </a:pPr>
              <a:t>27</a:t>
            </a:fld>
            <a:endParaRPr lang="sv-SE"/>
          </a:p>
        </p:txBody>
      </p:sp>
      <p:sp>
        <p:nvSpPr>
          <p:cNvPr id="10" name="TextBox 9">
            <a:extLst>
              <a:ext uri="{FF2B5EF4-FFF2-40B4-BE49-F238E27FC236}">
                <a16:creationId xmlns:a16="http://schemas.microsoft.com/office/drawing/2014/main" id="{5ED340B8-3CF2-189E-EF36-9CB8EBF8F04F}"/>
              </a:ext>
            </a:extLst>
          </p:cNvPr>
          <p:cNvSpPr txBox="1"/>
          <p:nvPr/>
        </p:nvSpPr>
        <p:spPr>
          <a:xfrm>
            <a:off x="306715" y="6398622"/>
            <a:ext cx="1785169" cy="276999"/>
          </a:xfrm>
          <a:prstGeom prst="rect">
            <a:avLst/>
          </a:prstGeom>
          <a:noFill/>
        </p:spPr>
        <p:txBody>
          <a:bodyPr wrap="none" rtlCol="0">
            <a:spAutoFit/>
          </a:bodyPr>
          <a:lstStyle/>
          <a:p>
            <a:pPr algn="l"/>
            <a:r>
              <a:rPr lang="en-US" sz="1200" u="sng" dirty="0">
                <a:solidFill>
                  <a:srgbClr val="666666"/>
                </a:solidFill>
              </a:rPr>
              <a:t>Provided by Etam Noah</a:t>
            </a:r>
            <a:endParaRPr lang="en-FR" sz="1200" u="sng">
              <a:solidFill>
                <a:srgbClr val="666666"/>
              </a:solidFill>
            </a:endParaRPr>
          </a:p>
        </p:txBody>
      </p:sp>
    </p:spTree>
    <p:extLst>
      <p:ext uri="{BB962C8B-B14F-4D97-AF65-F5344CB8AC3E}">
        <p14:creationId xmlns:p14="http://schemas.microsoft.com/office/powerpoint/2010/main" val="282853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4E76-481E-E42E-0193-8038AD84ADB4}"/>
              </a:ext>
            </a:extLst>
          </p:cNvPr>
          <p:cNvSpPr>
            <a:spLocks noGrp="1"/>
          </p:cNvSpPr>
          <p:nvPr>
            <p:ph type="title"/>
          </p:nvPr>
        </p:nvSpPr>
        <p:spPr/>
        <p:txBody>
          <a:bodyPr/>
          <a:lstStyle/>
          <a:p>
            <a:r>
              <a:rPr lang="en-FR" dirty="0"/>
              <a:t>Pros &amp; Cons</a:t>
            </a:r>
          </a:p>
        </p:txBody>
      </p:sp>
      <p:sp>
        <p:nvSpPr>
          <p:cNvPr id="3" name="Text Placeholder 2">
            <a:extLst>
              <a:ext uri="{FF2B5EF4-FFF2-40B4-BE49-F238E27FC236}">
                <a16:creationId xmlns:a16="http://schemas.microsoft.com/office/drawing/2014/main" id="{19987145-7359-BA24-C142-74BDDBC86EE6}"/>
              </a:ext>
            </a:extLst>
          </p:cNvPr>
          <p:cNvSpPr>
            <a:spLocks noGrp="1"/>
          </p:cNvSpPr>
          <p:nvPr>
            <p:ph type="body" sz="quarter" idx="14"/>
          </p:nvPr>
        </p:nvSpPr>
        <p:spPr/>
        <p:txBody>
          <a:bodyPr/>
          <a:lstStyle/>
          <a:p>
            <a:r>
              <a:rPr lang="en-FR" dirty="0"/>
              <a:t>CAT radiation detection challenges</a:t>
            </a:r>
          </a:p>
        </p:txBody>
      </p:sp>
      <p:sp>
        <p:nvSpPr>
          <p:cNvPr id="4" name="Content Placeholder 3">
            <a:extLst>
              <a:ext uri="{FF2B5EF4-FFF2-40B4-BE49-F238E27FC236}">
                <a16:creationId xmlns:a16="http://schemas.microsoft.com/office/drawing/2014/main" id="{8A3789E3-CC73-962E-B6F0-24E15C46B256}"/>
              </a:ext>
            </a:extLst>
          </p:cNvPr>
          <p:cNvSpPr>
            <a:spLocks noGrp="1"/>
          </p:cNvSpPr>
          <p:nvPr>
            <p:ph idx="1"/>
          </p:nvPr>
        </p:nvSpPr>
        <p:spPr>
          <a:xfrm>
            <a:off x="1094399" y="1562400"/>
            <a:ext cx="10016623" cy="4768062"/>
          </a:xfrm>
        </p:spPr>
        <p:txBody>
          <a:bodyPr/>
          <a:lstStyle/>
          <a:p>
            <a:r>
              <a:rPr lang="en-GB" b="1" u="sng" dirty="0">
                <a:solidFill>
                  <a:schemeClr val="tx1"/>
                </a:solidFill>
              </a:rPr>
              <a:t>Advantages</a:t>
            </a:r>
            <a:endParaRPr lang="en-SE" dirty="0">
              <a:solidFill>
                <a:schemeClr val="tx1"/>
              </a:solidFill>
            </a:endParaRPr>
          </a:p>
          <a:p>
            <a:pPr lvl="2">
              <a:buFont typeface="Wingdings" pitchFamily="2" charset="2"/>
              <a:buChar char="§"/>
            </a:pPr>
            <a:r>
              <a:rPr lang="en-FR" sz="2000">
                <a:solidFill>
                  <a:schemeClr val="tx1"/>
                </a:solidFill>
              </a:rPr>
              <a:t>Radiation </a:t>
            </a:r>
            <a:r>
              <a:rPr lang="en-FR" sz="2000" dirty="0">
                <a:solidFill>
                  <a:schemeClr val="tx1"/>
                </a:solidFill>
              </a:rPr>
              <a:t>detection is directly related to the radiation hazard.</a:t>
            </a:r>
          </a:p>
          <a:p>
            <a:pPr lvl="2">
              <a:buFont typeface="Wingdings" pitchFamily="2" charset="2"/>
              <a:buChar char="§"/>
            </a:pPr>
            <a:r>
              <a:rPr lang="en-FR" sz="2000" dirty="0">
                <a:solidFill>
                  <a:schemeClr val="tx1"/>
                </a:solidFill>
              </a:rPr>
              <a:t>Experience exists at ESS on deployment and use of a variety of radiation </a:t>
            </a:r>
            <a:r>
              <a:rPr lang="en-FR" sz="2000">
                <a:solidFill>
                  <a:schemeClr val="tx1"/>
                </a:solidFill>
              </a:rPr>
              <a:t>detectors.</a:t>
            </a:r>
            <a:endParaRPr lang="en-US" sz="2000" dirty="0">
              <a:solidFill>
                <a:schemeClr val="tx1"/>
              </a:solidFill>
            </a:endParaRPr>
          </a:p>
          <a:p>
            <a:pPr lvl="3"/>
            <a:endParaRPr lang="en-FR" dirty="0">
              <a:solidFill>
                <a:schemeClr val="tx1"/>
              </a:solidFill>
            </a:endParaRPr>
          </a:p>
          <a:p>
            <a:r>
              <a:rPr lang="en-GB" b="1" u="sng" dirty="0">
                <a:solidFill>
                  <a:schemeClr val="tx1"/>
                </a:solidFill>
              </a:rPr>
              <a:t>Limitations</a:t>
            </a:r>
            <a:endParaRPr lang="en-SE" dirty="0">
              <a:solidFill>
                <a:schemeClr val="tx1"/>
              </a:solidFill>
            </a:endParaRPr>
          </a:p>
          <a:p>
            <a:pPr lvl="2">
              <a:buFont typeface="Wingdings" pitchFamily="2" charset="2"/>
              <a:buChar char="§"/>
            </a:pPr>
            <a:r>
              <a:rPr lang="en-FR" sz="2000">
                <a:solidFill>
                  <a:schemeClr val="tx1"/>
                </a:solidFill>
              </a:rPr>
              <a:t>Radiation </a:t>
            </a:r>
            <a:r>
              <a:rPr lang="en-FR" sz="2000" dirty="0">
                <a:solidFill>
                  <a:schemeClr val="tx1"/>
                </a:solidFill>
              </a:rPr>
              <a:t>spectrum is unknown. Radiation consequences of an accidental release of helium are based on simulations.</a:t>
            </a:r>
          </a:p>
          <a:p>
            <a:pPr lvl="2">
              <a:buFont typeface="Wingdings" pitchFamily="2" charset="2"/>
              <a:buChar char="§"/>
            </a:pPr>
            <a:r>
              <a:rPr lang="en-FR" sz="2000" dirty="0">
                <a:solidFill>
                  <a:schemeClr val="tx1"/>
                </a:solidFill>
              </a:rPr>
              <a:t>Normal operation backgrounds must be discriminated against, to identify and alarm on accidental helium </a:t>
            </a:r>
            <a:r>
              <a:rPr lang="en-FR" sz="2000">
                <a:solidFill>
                  <a:schemeClr val="tx1"/>
                </a:solidFill>
              </a:rPr>
              <a:t>leak rates.</a:t>
            </a:r>
            <a:endParaRPr lang="en-FR" sz="2000" dirty="0">
              <a:solidFill>
                <a:schemeClr val="tx1"/>
              </a:solidFill>
            </a:endParaRPr>
          </a:p>
        </p:txBody>
      </p:sp>
      <p:sp>
        <p:nvSpPr>
          <p:cNvPr id="6" name="Slide Number Placeholder 3">
            <a:extLst>
              <a:ext uri="{FF2B5EF4-FFF2-40B4-BE49-F238E27FC236}">
                <a16:creationId xmlns:a16="http://schemas.microsoft.com/office/drawing/2014/main" id="{642013A1-0E6A-EE01-A8A9-39A89F24E94C}"/>
              </a:ext>
            </a:extLst>
          </p:cNvPr>
          <p:cNvSpPr>
            <a:spLocks noGrp="1"/>
          </p:cNvSpPr>
          <p:nvPr>
            <p:ph type="sldNum" sz="quarter" idx="12"/>
          </p:nvPr>
        </p:nvSpPr>
        <p:spPr>
          <a:xfrm>
            <a:off x="8735292" y="6475270"/>
            <a:ext cx="2743200" cy="365125"/>
          </a:xfrm>
        </p:spPr>
        <p:txBody>
          <a:bodyPr/>
          <a:lstStyle/>
          <a:p>
            <a:pPr>
              <a:spcAft>
                <a:spcPts val="600"/>
              </a:spcAft>
            </a:pPr>
            <a:fld id="{F7283078-D760-1647-8B80-66BA8B52336D}" type="slidenum">
              <a:rPr lang="sv-SE" smtClean="0"/>
              <a:pPr>
                <a:spcAft>
                  <a:spcPts val="600"/>
                </a:spcAft>
              </a:pPr>
              <a:t>28</a:t>
            </a:fld>
            <a:endParaRPr lang="sv-SE"/>
          </a:p>
        </p:txBody>
      </p:sp>
      <p:sp>
        <p:nvSpPr>
          <p:cNvPr id="7" name="TextBox 6">
            <a:extLst>
              <a:ext uri="{FF2B5EF4-FFF2-40B4-BE49-F238E27FC236}">
                <a16:creationId xmlns:a16="http://schemas.microsoft.com/office/drawing/2014/main" id="{8B2DBF4A-B770-ABAE-83CA-79B90CABFFBF}"/>
              </a:ext>
            </a:extLst>
          </p:cNvPr>
          <p:cNvSpPr txBox="1"/>
          <p:nvPr/>
        </p:nvSpPr>
        <p:spPr>
          <a:xfrm>
            <a:off x="306715" y="6398622"/>
            <a:ext cx="1785169" cy="276999"/>
          </a:xfrm>
          <a:prstGeom prst="rect">
            <a:avLst/>
          </a:prstGeom>
          <a:noFill/>
        </p:spPr>
        <p:txBody>
          <a:bodyPr wrap="none" rtlCol="0">
            <a:spAutoFit/>
          </a:bodyPr>
          <a:lstStyle/>
          <a:p>
            <a:pPr algn="l"/>
            <a:r>
              <a:rPr lang="en-US" sz="1200" u="sng" dirty="0">
                <a:solidFill>
                  <a:srgbClr val="666666"/>
                </a:solidFill>
              </a:rPr>
              <a:t>Provided by Etam Noah</a:t>
            </a:r>
            <a:endParaRPr lang="en-FR" sz="1200" u="sng">
              <a:solidFill>
                <a:srgbClr val="666666"/>
              </a:solidFill>
            </a:endParaRPr>
          </a:p>
        </p:txBody>
      </p:sp>
    </p:spTree>
    <p:extLst>
      <p:ext uri="{BB962C8B-B14F-4D97-AF65-F5344CB8AC3E}">
        <p14:creationId xmlns:p14="http://schemas.microsoft.com/office/powerpoint/2010/main" val="265928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Thanks for listening, Questions?</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219A-79CE-7DFC-41E8-EE2DC58045F0}"/>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FE0F951C-2390-E996-F302-F973E2D1EED6}"/>
              </a:ext>
            </a:extLst>
          </p:cNvPr>
          <p:cNvSpPr>
            <a:spLocks noGrp="1"/>
          </p:cNvSpPr>
          <p:nvPr>
            <p:ph type="body" sz="quarter" idx="10"/>
          </p:nvPr>
        </p:nvSpPr>
        <p:spPr/>
        <p:txBody>
          <a:bodyPr/>
          <a:lstStyle/>
          <a:p>
            <a:endParaRPr lang="sv-SE"/>
          </a:p>
        </p:txBody>
      </p:sp>
      <p:sp>
        <p:nvSpPr>
          <p:cNvPr id="12" name="Platshållare för text 11">
            <a:extLst>
              <a:ext uri="{FF2B5EF4-FFF2-40B4-BE49-F238E27FC236}">
                <a16:creationId xmlns:a16="http://schemas.microsoft.com/office/drawing/2014/main" id="{C97F1111-663B-D907-EEE7-97A7DED5D93F}"/>
              </a:ext>
            </a:extLst>
          </p:cNvPr>
          <p:cNvSpPr>
            <a:spLocks noGrp="1"/>
          </p:cNvSpPr>
          <p:nvPr>
            <p:ph type="body" sz="quarter" idx="14"/>
          </p:nvPr>
        </p:nvSpPr>
        <p:spPr/>
        <p:txBody>
          <a:bodyPr/>
          <a:lstStyle/>
          <a:p>
            <a:r>
              <a:rPr lang="en-GB"/>
              <a:t>What is the Problem</a:t>
            </a:r>
            <a:endParaRPr lang="en-GB" dirty="0"/>
          </a:p>
        </p:txBody>
      </p:sp>
      <p:pic>
        <p:nvPicPr>
          <p:cNvPr id="17" name="Picture 16">
            <a:extLst>
              <a:ext uri="{FF2B5EF4-FFF2-40B4-BE49-F238E27FC236}">
                <a16:creationId xmlns:a16="http://schemas.microsoft.com/office/drawing/2014/main" id="{D726F6DA-A1E0-4C74-7E33-ADFC60D9D872}"/>
              </a:ext>
            </a:extLst>
          </p:cNvPr>
          <p:cNvPicPr>
            <a:picLocks noChangeAspect="1"/>
          </p:cNvPicPr>
          <p:nvPr/>
        </p:nvPicPr>
        <p:blipFill>
          <a:blip r:embed="rId2"/>
          <a:stretch>
            <a:fillRect/>
          </a:stretch>
        </p:blipFill>
        <p:spPr>
          <a:xfrm>
            <a:off x="6705602" y="1623786"/>
            <a:ext cx="4775200" cy="3175000"/>
          </a:xfrm>
          <a:prstGeom prst="rect">
            <a:avLst/>
          </a:prstGeom>
        </p:spPr>
      </p:pic>
    </p:spTree>
    <p:extLst>
      <p:ext uri="{BB962C8B-B14F-4D97-AF65-F5344CB8AC3E}">
        <p14:creationId xmlns:p14="http://schemas.microsoft.com/office/powerpoint/2010/main" val="156234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Contamination Alarm for Target= CAT</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9360000" cy="4768062"/>
          </a:xfrm>
        </p:spPr>
        <p:txBody>
          <a:bodyPr/>
          <a:lstStyle/>
          <a:p>
            <a:pPr lvl="1"/>
            <a:r>
              <a:rPr lang="en-US" dirty="0">
                <a:solidFill>
                  <a:schemeClr val="tx1"/>
                </a:solidFill>
              </a:rPr>
              <a:t>The Worker Evacuation System (CAT) has been identified as a system performing a Worker Radiation Safety Function (WRSF) in the accident analyses:</a:t>
            </a:r>
          </a:p>
          <a:p>
            <a:pPr lvl="2"/>
            <a:r>
              <a:rPr lang="en-US" b="1" dirty="0">
                <a:solidFill>
                  <a:schemeClr val="tx1"/>
                </a:solidFill>
              </a:rPr>
              <a:t>AA3W</a:t>
            </a:r>
            <a:r>
              <a:rPr lang="en-US" dirty="0">
                <a:solidFill>
                  <a:schemeClr val="tx1"/>
                </a:solidFill>
              </a:rPr>
              <a:t>– loss of confinement of radioactive </a:t>
            </a:r>
            <a:r>
              <a:rPr lang="en-US" u="sng" dirty="0">
                <a:solidFill>
                  <a:schemeClr val="tx1"/>
                </a:solidFill>
              </a:rPr>
              <a:t>helium</a:t>
            </a:r>
            <a:r>
              <a:rPr lang="en-US" dirty="0">
                <a:solidFill>
                  <a:schemeClr val="tx1"/>
                </a:solidFill>
              </a:rPr>
              <a:t> in the D02 building</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sp>
        <p:nvSpPr>
          <p:cNvPr id="9" name="Platshållare för text 8">
            <a:extLst>
              <a:ext uri="{FF2B5EF4-FFF2-40B4-BE49-F238E27FC236}">
                <a16:creationId xmlns:a16="http://schemas.microsoft.com/office/drawing/2014/main" id="{1244616D-D021-CBEB-0536-7002342977D6}"/>
              </a:ext>
            </a:extLst>
          </p:cNvPr>
          <p:cNvSpPr>
            <a:spLocks noGrp="1"/>
          </p:cNvSpPr>
          <p:nvPr>
            <p:ph type="body" sz="quarter" idx="14"/>
          </p:nvPr>
        </p:nvSpPr>
        <p:spPr>
          <a:xfrm>
            <a:off x="1103709" y="931026"/>
            <a:ext cx="9605074" cy="507076"/>
          </a:xfrm>
        </p:spPr>
        <p:txBody>
          <a:bodyPr/>
          <a:lstStyle/>
          <a:p>
            <a:r>
              <a:rPr lang="en-GB" sz="2000" dirty="0"/>
              <a:t>Background of accident analyses that define the requirement to have a CAT</a:t>
            </a:r>
          </a:p>
        </p:txBody>
      </p:sp>
      <p:pic>
        <p:nvPicPr>
          <p:cNvPr id="8" name="Picture 7" descr="A diagram of a factory&#10;&#10;AI-generated content may be incorrect.">
            <a:extLst>
              <a:ext uri="{FF2B5EF4-FFF2-40B4-BE49-F238E27FC236}">
                <a16:creationId xmlns:a16="http://schemas.microsoft.com/office/drawing/2014/main" id="{2E6B5FF2-2C3E-3446-AF82-D0B9529CDC18}"/>
              </a:ext>
            </a:extLst>
          </p:cNvPr>
          <p:cNvPicPr>
            <a:picLocks noChangeAspect="1"/>
          </p:cNvPicPr>
          <p:nvPr/>
        </p:nvPicPr>
        <p:blipFill>
          <a:blip r:embed="rId2"/>
          <a:stretch>
            <a:fillRect/>
          </a:stretch>
        </p:blipFill>
        <p:spPr>
          <a:xfrm>
            <a:off x="2106460" y="2633422"/>
            <a:ext cx="7911747" cy="4024410"/>
          </a:xfrm>
          <a:prstGeom prst="rect">
            <a:avLst/>
          </a:prstGeom>
        </p:spPr>
      </p:pic>
      <p:sp>
        <p:nvSpPr>
          <p:cNvPr id="11" name="Doughnut 10">
            <a:extLst>
              <a:ext uri="{FF2B5EF4-FFF2-40B4-BE49-F238E27FC236}">
                <a16:creationId xmlns:a16="http://schemas.microsoft.com/office/drawing/2014/main" id="{3819BA7D-C64A-8898-91B1-2722360178BF}"/>
              </a:ext>
            </a:extLst>
          </p:cNvPr>
          <p:cNvSpPr/>
          <p:nvPr/>
        </p:nvSpPr>
        <p:spPr>
          <a:xfrm rot="20764107">
            <a:off x="6545174" y="4368553"/>
            <a:ext cx="1974637" cy="1088603"/>
          </a:xfrm>
          <a:prstGeom prst="donut">
            <a:avLst>
              <a:gd name="adj" fmla="val 4286"/>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Tree>
    <p:extLst>
      <p:ext uri="{BB962C8B-B14F-4D97-AF65-F5344CB8AC3E}">
        <p14:creationId xmlns:p14="http://schemas.microsoft.com/office/powerpoint/2010/main" val="303668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dirty="0">
                <a:solidFill>
                  <a:schemeClr val="tx1">
                    <a:lumMod val="75000"/>
                    <a:lumOff val="25000"/>
                  </a:schemeClr>
                </a:solidFill>
              </a:rPr>
              <a:t>CAT</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a:xfrm>
            <a:off x="2053244" y="6503845"/>
            <a:ext cx="4320448" cy="365125"/>
          </a:xfrm>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D108556F-5D32-452D-B384-98CCF3F446E7}"/>
              </a:ext>
            </a:extLst>
          </p:cNvPr>
          <p:cNvSpPr>
            <a:spLocks noGrp="1"/>
          </p:cNvSpPr>
          <p:nvPr>
            <p:ph idx="1"/>
          </p:nvPr>
        </p:nvSpPr>
        <p:spPr>
          <a:xfrm>
            <a:off x="1094400" y="3569950"/>
            <a:ext cx="9360000" cy="2003519"/>
          </a:xfrm>
        </p:spPr>
        <p:txBody>
          <a:bodyPr/>
          <a:lstStyle/>
          <a:p>
            <a:pPr lvl="1">
              <a:spcBef>
                <a:spcPts val="600"/>
              </a:spcBef>
              <a:spcAft>
                <a:spcPts val="600"/>
              </a:spcAft>
            </a:pPr>
            <a:r>
              <a:rPr lang="en-GB" dirty="0">
                <a:solidFill>
                  <a:schemeClr val="tx1">
                    <a:lumMod val="75000"/>
                    <a:lumOff val="25000"/>
                  </a:schemeClr>
                </a:solidFill>
              </a:rPr>
              <a:t>Worst-case scenario for 5MW operations</a:t>
            </a:r>
          </a:p>
          <a:p>
            <a:pPr lvl="1">
              <a:spcBef>
                <a:spcPts val="600"/>
              </a:spcBef>
              <a:spcAft>
                <a:spcPts val="600"/>
              </a:spcAft>
            </a:pPr>
            <a:r>
              <a:rPr lang="en-GB" dirty="0">
                <a:solidFill>
                  <a:schemeClr val="tx1">
                    <a:lumMod val="75000"/>
                    <a:lumOff val="25000"/>
                  </a:schemeClr>
                </a:solidFill>
              </a:rPr>
              <a:t>During Production mode</a:t>
            </a:r>
          </a:p>
          <a:p>
            <a:pPr lvl="1">
              <a:spcBef>
                <a:spcPts val="600"/>
              </a:spcBef>
              <a:spcAft>
                <a:spcPts val="600"/>
              </a:spcAft>
            </a:pPr>
            <a:r>
              <a:rPr lang="en-GB" dirty="0">
                <a:solidFill>
                  <a:schemeClr val="tx1">
                    <a:lumMod val="75000"/>
                    <a:lumOff val="25000"/>
                  </a:schemeClr>
                </a:solidFill>
              </a:rPr>
              <a:t>Full system rupture – worker in the same room as the rupture</a:t>
            </a:r>
          </a:p>
          <a:p>
            <a:pPr lvl="1">
              <a:spcBef>
                <a:spcPts val="600"/>
              </a:spcBef>
              <a:spcAft>
                <a:spcPts val="600"/>
              </a:spcAft>
            </a:pPr>
            <a:r>
              <a:rPr lang="en-GB" dirty="0">
                <a:solidFill>
                  <a:schemeClr val="tx1">
                    <a:lumMod val="75000"/>
                    <a:lumOff val="25000"/>
                  </a:schemeClr>
                </a:solidFill>
              </a:rPr>
              <a:t>Worker unaware -&gt; long exposure time</a:t>
            </a:r>
            <a:endParaRPr lang="en-US" dirty="0"/>
          </a:p>
          <a:p>
            <a:pPr lvl="1"/>
            <a:endParaRPr lang="sv-SE" dirty="0"/>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Why is the CAT needed? </a:t>
            </a:r>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2026-04-14</a:t>
            </a:fld>
            <a:endParaRPr lang="sv-SE" dirty="0"/>
          </a:p>
        </p:txBody>
      </p:sp>
      <p:graphicFrame>
        <p:nvGraphicFramePr>
          <p:cNvPr id="11" name="Tabell 11">
            <a:extLst>
              <a:ext uri="{FF2B5EF4-FFF2-40B4-BE49-F238E27FC236}">
                <a16:creationId xmlns:a16="http://schemas.microsoft.com/office/drawing/2014/main" id="{2A2817C1-C3F5-7E8A-92FA-C9C63D5B354F}"/>
              </a:ext>
            </a:extLst>
          </p:cNvPr>
          <p:cNvGraphicFramePr>
            <a:graphicFrameLocks noGrp="1"/>
          </p:cNvGraphicFramePr>
          <p:nvPr>
            <p:extLst>
              <p:ext uri="{D42A27DB-BD31-4B8C-83A1-F6EECF244321}">
                <p14:modId xmlns:p14="http://schemas.microsoft.com/office/powerpoint/2010/main" val="1176249115"/>
              </p:ext>
            </p:extLst>
          </p:nvPr>
        </p:nvGraphicFramePr>
        <p:xfrm>
          <a:off x="716692" y="1388533"/>
          <a:ext cx="10596821" cy="2003519"/>
        </p:xfrm>
        <a:graphic>
          <a:graphicData uri="http://schemas.openxmlformats.org/drawingml/2006/table">
            <a:tbl>
              <a:tblPr firstRow="1" bandRow="1">
                <a:tableStyleId>{5C22544A-7EE6-4342-B048-85BDC9FD1C3A}</a:tableStyleId>
              </a:tblPr>
              <a:tblGrid>
                <a:gridCol w="568411">
                  <a:extLst>
                    <a:ext uri="{9D8B030D-6E8A-4147-A177-3AD203B41FA5}">
                      <a16:colId xmlns:a16="http://schemas.microsoft.com/office/drawing/2014/main" val="830480766"/>
                    </a:ext>
                  </a:extLst>
                </a:gridCol>
                <a:gridCol w="1119430">
                  <a:extLst>
                    <a:ext uri="{9D8B030D-6E8A-4147-A177-3AD203B41FA5}">
                      <a16:colId xmlns:a16="http://schemas.microsoft.com/office/drawing/2014/main" val="225959186"/>
                    </a:ext>
                  </a:extLst>
                </a:gridCol>
                <a:gridCol w="1128889">
                  <a:extLst>
                    <a:ext uri="{9D8B030D-6E8A-4147-A177-3AD203B41FA5}">
                      <a16:colId xmlns:a16="http://schemas.microsoft.com/office/drawing/2014/main" val="2735619117"/>
                    </a:ext>
                  </a:extLst>
                </a:gridCol>
                <a:gridCol w="1591734">
                  <a:extLst>
                    <a:ext uri="{9D8B030D-6E8A-4147-A177-3AD203B41FA5}">
                      <a16:colId xmlns:a16="http://schemas.microsoft.com/office/drawing/2014/main" val="2974264843"/>
                    </a:ext>
                  </a:extLst>
                </a:gridCol>
                <a:gridCol w="1433586">
                  <a:extLst>
                    <a:ext uri="{9D8B030D-6E8A-4147-A177-3AD203B41FA5}">
                      <a16:colId xmlns:a16="http://schemas.microsoft.com/office/drawing/2014/main" val="1440070411"/>
                    </a:ext>
                  </a:extLst>
                </a:gridCol>
                <a:gridCol w="1180451">
                  <a:extLst>
                    <a:ext uri="{9D8B030D-6E8A-4147-A177-3AD203B41FA5}">
                      <a16:colId xmlns:a16="http://schemas.microsoft.com/office/drawing/2014/main" val="685015378"/>
                    </a:ext>
                  </a:extLst>
                </a:gridCol>
                <a:gridCol w="1580147">
                  <a:extLst>
                    <a:ext uri="{9D8B030D-6E8A-4147-A177-3AD203B41FA5}">
                      <a16:colId xmlns:a16="http://schemas.microsoft.com/office/drawing/2014/main" val="4275869165"/>
                    </a:ext>
                  </a:extLst>
                </a:gridCol>
                <a:gridCol w="1994173">
                  <a:extLst>
                    <a:ext uri="{9D8B030D-6E8A-4147-A177-3AD203B41FA5}">
                      <a16:colId xmlns:a16="http://schemas.microsoft.com/office/drawing/2014/main" val="2128386667"/>
                    </a:ext>
                  </a:extLst>
                </a:gridCol>
              </a:tblGrid>
              <a:tr h="52835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AA#</a:t>
                      </a:r>
                    </a:p>
                  </a:txBody>
                  <a:tcPr marT="50292" marB="50292"/>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Inventory</a:t>
                      </a:r>
                    </a:p>
                  </a:txBody>
                  <a:tcPr marT="50292" marB="50292">
                    <a:lnR w="12700" cap="flat" cmpd="sng" algn="ctr">
                      <a:solidFill>
                        <a:schemeClr val="bg1"/>
                      </a:solidFill>
                      <a:prstDash val="solid"/>
                      <a:round/>
                      <a:headEnd type="none" w="med" len="med"/>
                      <a:tailEnd type="none" w="med" len="med"/>
                    </a:lnR>
                  </a:tcPr>
                </a:tc>
                <a:tc gridSpan="3">
                  <a:txBody>
                    <a:bodyPr/>
                    <a:lstStyle/>
                    <a:p>
                      <a:pPr algn="ctr"/>
                      <a:r>
                        <a:rPr lang="en-GB" sz="1800" dirty="0"/>
                        <a:t>Without CAT</a:t>
                      </a:r>
                    </a:p>
                  </a:txBody>
                  <a:tcPr marT="50292" marB="502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pPr algn="ct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3">
                  <a:txBody>
                    <a:bodyPr/>
                    <a:lstStyle/>
                    <a:p>
                      <a:pPr algn="ctr"/>
                      <a:r>
                        <a:rPr lang="en-GB" sz="1800" dirty="0"/>
                        <a:t>With CAT</a:t>
                      </a:r>
                    </a:p>
                  </a:txBody>
                  <a:tcPr marT="50292" marB="50292">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dirty="0"/>
                    </a:p>
                  </a:txBody>
                  <a:tcPr>
                    <a:lnL w="12700" cmpd="sng">
                      <a:noFill/>
                    </a:lnL>
                    <a:lnB w="38100" cmpd="sng">
                      <a:noFill/>
                    </a:lnB>
                  </a:tcPr>
                </a:tc>
                <a:tc hMerge="1">
                  <a:txBody>
                    <a:bodyPr/>
                    <a:lstStyle/>
                    <a:p>
                      <a:pPr algn="ctr"/>
                      <a:endParaRPr lang="en-GB"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9439104"/>
                  </a:ext>
                </a:extLst>
              </a:tr>
              <a:tr h="864244">
                <a:tc vMerge="1">
                  <a:txBody>
                    <a:bodyPr/>
                    <a:lstStyle/>
                    <a:p>
                      <a:endParaRPr lang="en-GB" dirty="0"/>
                    </a:p>
                  </a:txBody>
                  <a:tcPr/>
                </a:tc>
                <a:tc vMerge="1">
                  <a:txBody>
                    <a:bodyPr/>
                    <a:lstStyle/>
                    <a:p>
                      <a:endParaRPr lang="en-GB" dirty="0"/>
                    </a:p>
                  </a:txBody>
                  <a:tcPr/>
                </a:tc>
                <a:tc>
                  <a:txBody>
                    <a:bodyPr/>
                    <a:lstStyle/>
                    <a:p>
                      <a:r>
                        <a:rPr lang="en-GB" sz="1700" b="1" kern="1200" dirty="0">
                          <a:solidFill>
                            <a:schemeClr val="lt1"/>
                          </a:solidFill>
                          <a:latin typeface="+mn-lt"/>
                          <a:ea typeface="+mn-ea"/>
                          <a:cs typeface="+mn-cs"/>
                        </a:rPr>
                        <a:t>Exposure time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GB" sz="1700" b="1" kern="1200" dirty="0">
                          <a:solidFill>
                            <a:schemeClr val="lt1"/>
                          </a:solidFill>
                          <a:latin typeface="+mn-lt"/>
                          <a:ea typeface="+mn-ea"/>
                          <a:cs typeface="+mn-cs"/>
                        </a:rPr>
                        <a:t>Dose – </a:t>
                      </a:r>
                      <a:br>
                        <a:rPr lang="en-GB" sz="1700" b="1" kern="1200" dirty="0">
                          <a:solidFill>
                            <a:schemeClr val="lt1"/>
                          </a:solidFill>
                          <a:latin typeface="+mn-lt"/>
                          <a:ea typeface="+mn-ea"/>
                          <a:cs typeface="+mn-cs"/>
                        </a:rPr>
                      </a:br>
                      <a:r>
                        <a:rPr lang="en-GB" sz="1700" b="1" kern="1200" dirty="0">
                          <a:solidFill>
                            <a:schemeClr val="lt1"/>
                          </a:solidFill>
                          <a:latin typeface="+mn-lt"/>
                          <a:ea typeface="+mn-ea"/>
                          <a:cs typeface="+mn-cs"/>
                        </a:rPr>
                        <a:t>Room 1</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GB" sz="1700" b="1" kern="1200" dirty="0">
                          <a:solidFill>
                            <a:schemeClr val="lt1"/>
                          </a:solidFill>
                          <a:latin typeface="+mn-lt"/>
                          <a:ea typeface="+mn-ea"/>
                          <a:cs typeface="+mn-cs"/>
                        </a:rPr>
                        <a:t>Dose – adjacent areas</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kern="1200" dirty="0">
                          <a:solidFill>
                            <a:schemeClr val="lt1"/>
                          </a:solidFill>
                          <a:latin typeface="+mn-lt"/>
                          <a:ea typeface="+mn-ea"/>
                          <a:cs typeface="+mn-cs"/>
                        </a:rPr>
                        <a:t>Exposure time</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GB" sz="1700" b="1" kern="1200" dirty="0">
                          <a:solidFill>
                            <a:schemeClr val="lt1"/>
                          </a:solidFill>
                          <a:latin typeface="+mn-lt"/>
                          <a:ea typeface="+mn-ea"/>
                          <a:cs typeface="+mn-cs"/>
                        </a:rPr>
                        <a:t>Dose – </a:t>
                      </a:r>
                      <a:br>
                        <a:rPr lang="en-GB" sz="1700" b="1" kern="1200" dirty="0">
                          <a:solidFill>
                            <a:schemeClr val="lt1"/>
                          </a:solidFill>
                          <a:latin typeface="+mn-lt"/>
                          <a:ea typeface="+mn-ea"/>
                          <a:cs typeface="+mn-cs"/>
                        </a:rPr>
                      </a:br>
                      <a:r>
                        <a:rPr lang="en-GB" sz="1700" b="1" kern="1200" dirty="0">
                          <a:solidFill>
                            <a:schemeClr val="lt1"/>
                          </a:solidFill>
                          <a:latin typeface="+mn-lt"/>
                          <a:ea typeface="+mn-ea"/>
                          <a:cs typeface="+mn-cs"/>
                        </a:rPr>
                        <a:t>Room 1</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GB" sz="1700" b="1" kern="1200" dirty="0">
                          <a:solidFill>
                            <a:schemeClr val="lt1"/>
                          </a:solidFill>
                          <a:latin typeface="+mn-lt"/>
                          <a:ea typeface="+mn-ea"/>
                          <a:cs typeface="+mn-cs"/>
                        </a:rPr>
                        <a:t>Dose – adjacent areas</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24886192"/>
                  </a:ext>
                </a:extLst>
              </a:tr>
              <a:tr h="606487">
                <a:tc>
                  <a:txBody>
                    <a:bodyPr/>
                    <a:lstStyle/>
                    <a:p>
                      <a:r>
                        <a:rPr lang="en-US" sz="1700" dirty="0"/>
                        <a:t>3W</a:t>
                      </a:r>
                      <a:endParaRPr lang="en-GB"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Helium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4 h</a:t>
                      </a:r>
                    </a:p>
                  </a:txBody>
                  <a:tcPr>
                    <a:lnT w="28575" cap="flat" cmpd="sng" algn="ctr">
                      <a:solidFill>
                        <a:schemeClr val="bg1"/>
                      </a:solidFill>
                      <a:prstDash val="solid"/>
                      <a:round/>
                      <a:headEnd type="none" w="med" len="med"/>
                      <a:tailEnd type="none" w="med" len="med"/>
                    </a:lnT>
                  </a:tcPr>
                </a:tc>
                <a:tc>
                  <a:txBody>
                    <a:bodyPr/>
                    <a:lstStyle/>
                    <a:p>
                      <a:r>
                        <a:rPr lang="en-GB" sz="1700" b="0" i="0" u="none" strike="noStrike" kern="1200" baseline="0" dirty="0">
                          <a:solidFill>
                            <a:schemeClr val="dk1"/>
                          </a:solidFill>
                          <a:latin typeface="+mn-lt"/>
                          <a:ea typeface="+mn-ea"/>
                          <a:cs typeface="+mn-cs"/>
                        </a:rPr>
                        <a:t>≤ 298 mSv</a:t>
                      </a:r>
                      <a:endParaRPr lang="en-GB" sz="1700" dirty="0"/>
                    </a:p>
                  </a:txBody>
                  <a:tcPr>
                    <a:lnT w="28575" cap="flat" cmpd="sng" algn="ctr">
                      <a:solidFill>
                        <a:schemeClr val="bg1"/>
                      </a:solidFill>
                      <a:prstDash val="solid"/>
                      <a:round/>
                      <a:headEnd type="none" w="med" len="med"/>
                      <a:tailEnd type="none" w="med" len="med"/>
                    </a:lnT>
                  </a:tcPr>
                </a:tc>
                <a:tc>
                  <a:txBody>
                    <a:bodyPr/>
                    <a:lstStyle/>
                    <a:p>
                      <a:r>
                        <a:rPr lang="en-GB" sz="1700" b="0" i="0" u="none" strike="noStrike" kern="1200" baseline="0" dirty="0">
                          <a:solidFill>
                            <a:schemeClr val="dk1"/>
                          </a:solidFill>
                          <a:latin typeface="+mn-lt"/>
                          <a:ea typeface="+mn-ea"/>
                          <a:cs typeface="+mn-cs"/>
                        </a:rPr>
                        <a:t>≤ 1</a:t>
                      </a:r>
                      <a:r>
                        <a:rPr lang="en-GB" sz="1700" dirty="0"/>
                        <a:t>55 mSv </a:t>
                      </a:r>
                    </a:p>
                  </a:txBody>
                  <a:tcPr>
                    <a:lnT w="28575"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10 min</a:t>
                      </a:r>
                    </a:p>
                  </a:txBody>
                  <a:tcPr>
                    <a:lnT w="28575" cap="flat" cmpd="sng" algn="ctr">
                      <a:solidFill>
                        <a:schemeClr val="bg1"/>
                      </a:solidFill>
                      <a:prstDash val="solid"/>
                      <a:round/>
                      <a:headEnd type="none" w="med" len="med"/>
                      <a:tailEnd type="none" w="med" len="med"/>
                    </a:lnT>
                  </a:tcPr>
                </a:tc>
                <a:tc>
                  <a:txBody>
                    <a:bodyPr/>
                    <a:lstStyle/>
                    <a:p>
                      <a:r>
                        <a:rPr lang="en-GB" sz="1700" dirty="0"/>
                        <a:t>&lt;14 mSv</a:t>
                      </a:r>
                    </a:p>
                  </a:txBody>
                  <a:tcPr>
                    <a:lnT w="28575" cap="flat" cmpd="sng" algn="ctr">
                      <a:solidFill>
                        <a:schemeClr val="bg1"/>
                      </a:solidFill>
                      <a:prstDash val="solid"/>
                      <a:round/>
                      <a:headEnd type="none" w="med" len="med"/>
                      <a:tailEnd type="none" w="med" len="med"/>
                    </a:lnT>
                  </a:tcPr>
                </a:tc>
                <a:tc>
                  <a:txBody>
                    <a:bodyPr/>
                    <a:lstStyle/>
                    <a:p>
                      <a:r>
                        <a:rPr lang="en-GB" sz="1700" b="0" i="0" u="none" strike="noStrike" kern="1200" baseline="0" dirty="0">
                          <a:solidFill>
                            <a:schemeClr val="dk1"/>
                          </a:solidFill>
                          <a:latin typeface="+mn-lt"/>
                          <a:ea typeface="+mn-ea"/>
                          <a:cs typeface="+mn-cs"/>
                        </a:rPr>
                        <a:t>≤ </a:t>
                      </a:r>
                      <a:r>
                        <a:rPr lang="en-GB" sz="1700" dirty="0"/>
                        <a:t>3 mSv</a:t>
                      </a:r>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44710992"/>
                  </a:ext>
                </a:extLst>
              </a:tr>
            </a:tbl>
          </a:graphicData>
        </a:graphic>
      </p:graphicFrame>
      <p:sp>
        <p:nvSpPr>
          <p:cNvPr id="9" name="Rektangel 8">
            <a:extLst>
              <a:ext uri="{FF2B5EF4-FFF2-40B4-BE49-F238E27FC236}">
                <a16:creationId xmlns:a16="http://schemas.microsoft.com/office/drawing/2014/main" id="{3698F5E1-7A78-B8B4-257B-13FAE5737B09}"/>
              </a:ext>
            </a:extLst>
          </p:cNvPr>
          <p:cNvSpPr/>
          <p:nvPr/>
        </p:nvSpPr>
        <p:spPr>
          <a:xfrm>
            <a:off x="9349981" y="2823418"/>
            <a:ext cx="932949" cy="41428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ktangel 13">
            <a:extLst>
              <a:ext uri="{FF2B5EF4-FFF2-40B4-BE49-F238E27FC236}">
                <a16:creationId xmlns:a16="http://schemas.microsoft.com/office/drawing/2014/main" id="{09F163DD-E0B5-EBFC-44E7-40CA56B1EE1E}"/>
              </a:ext>
            </a:extLst>
          </p:cNvPr>
          <p:cNvSpPr/>
          <p:nvPr/>
        </p:nvSpPr>
        <p:spPr>
          <a:xfrm>
            <a:off x="3580562" y="2807587"/>
            <a:ext cx="1120026" cy="414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AE96DD35-ADDA-62D8-2DF0-FBDBDD9802DF}"/>
              </a:ext>
            </a:extLst>
          </p:cNvPr>
          <p:cNvSpPr/>
          <p:nvPr/>
        </p:nvSpPr>
        <p:spPr>
          <a:xfrm>
            <a:off x="5183225" y="2794576"/>
            <a:ext cx="1120026" cy="414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19">
            <a:extLst>
              <a:ext uri="{FF2B5EF4-FFF2-40B4-BE49-F238E27FC236}">
                <a16:creationId xmlns:a16="http://schemas.microsoft.com/office/drawing/2014/main" id="{4F5EF40C-5B4A-4FAA-20C1-EF7A83C7C66B}"/>
              </a:ext>
            </a:extLst>
          </p:cNvPr>
          <p:cNvSpPr/>
          <p:nvPr/>
        </p:nvSpPr>
        <p:spPr>
          <a:xfrm>
            <a:off x="7830478" y="2794943"/>
            <a:ext cx="932950" cy="39544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ruta 29">
            <a:extLst>
              <a:ext uri="{FF2B5EF4-FFF2-40B4-BE49-F238E27FC236}">
                <a16:creationId xmlns:a16="http://schemas.microsoft.com/office/drawing/2014/main" id="{D7AE030D-FD1C-01EC-DACC-D434FD020034}"/>
              </a:ext>
            </a:extLst>
          </p:cNvPr>
          <p:cNvSpPr txBox="1"/>
          <p:nvPr/>
        </p:nvSpPr>
        <p:spPr>
          <a:xfrm>
            <a:off x="1437607" y="5867944"/>
            <a:ext cx="9154989" cy="369332"/>
          </a:xfrm>
          <a:prstGeom prst="rect">
            <a:avLst/>
          </a:prstGeom>
          <a:noFill/>
          <a:ln>
            <a:solidFill>
              <a:srgbClr val="00B050"/>
            </a:solidFill>
          </a:ln>
        </p:spPr>
        <p:txBody>
          <a:bodyPr wrap="square">
            <a:spAutoFit/>
          </a:bodyPr>
          <a:lstStyle/>
          <a:p>
            <a:r>
              <a:rPr lang="en-GB" dirty="0">
                <a:solidFill>
                  <a:srgbClr val="666666"/>
                </a:solidFill>
              </a:rPr>
              <a:t>Reduction in exposure time </a:t>
            </a:r>
            <a:r>
              <a:rPr lang="en-GB" dirty="0">
                <a:solidFill>
                  <a:srgbClr val="666666"/>
                </a:solidFill>
                <a:sym typeface="Wingdings" panose="05000000000000000000" pitchFamily="2" charset="2"/>
              </a:rPr>
              <a:t> reduction in dose to worker from the accidents</a:t>
            </a:r>
          </a:p>
        </p:txBody>
      </p:sp>
      <p:sp>
        <p:nvSpPr>
          <p:cNvPr id="8" name="Rektangel 8">
            <a:extLst>
              <a:ext uri="{FF2B5EF4-FFF2-40B4-BE49-F238E27FC236}">
                <a16:creationId xmlns:a16="http://schemas.microsoft.com/office/drawing/2014/main" id="{7B6C8E3F-AAD0-E3B4-AC5B-CA7B21D30594}"/>
              </a:ext>
            </a:extLst>
          </p:cNvPr>
          <p:cNvSpPr/>
          <p:nvPr/>
        </p:nvSpPr>
        <p:spPr>
          <a:xfrm>
            <a:off x="7747318" y="2794576"/>
            <a:ext cx="932949" cy="41428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075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System Functional Requirements</a:t>
            </a: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ECCEF78-8F7A-5E50-FFDE-FA572672E38D}"/>
              </a:ext>
            </a:extLst>
          </p:cNvPr>
          <p:cNvSpPr>
            <a:spLocks noGrp="1"/>
          </p:cNvSpPr>
          <p:nvPr>
            <p:ph type="title"/>
          </p:nvPr>
        </p:nvSpPr>
        <p:spPr/>
        <p:txBody>
          <a:bodyPr/>
          <a:lstStyle/>
          <a:p>
            <a:r>
              <a:rPr lang="en-SE" dirty="0"/>
              <a:t>CAT Requirements</a:t>
            </a:r>
          </a:p>
        </p:txBody>
      </p:sp>
      <p:sp>
        <p:nvSpPr>
          <p:cNvPr id="12" name="Text Placeholder 11">
            <a:extLst>
              <a:ext uri="{FF2B5EF4-FFF2-40B4-BE49-F238E27FC236}">
                <a16:creationId xmlns:a16="http://schemas.microsoft.com/office/drawing/2014/main" id="{10E9DA26-4334-B177-03F5-EA0B12DE7C42}"/>
              </a:ext>
            </a:extLst>
          </p:cNvPr>
          <p:cNvSpPr>
            <a:spLocks noGrp="1"/>
          </p:cNvSpPr>
          <p:nvPr>
            <p:ph type="body" sz="quarter" idx="14"/>
          </p:nvPr>
        </p:nvSpPr>
        <p:spPr/>
        <p:txBody>
          <a:bodyPr/>
          <a:lstStyle/>
          <a:p>
            <a:r>
              <a:rPr lang="en-GB" dirty="0"/>
              <a:t>Functional requirements – helium leakage event</a:t>
            </a:r>
          </a:p>
        </p:txBody>
      </p:sp>
      <p:sp>
        <p:nvSpPr>
          <p:cNvPr id="11" name="Content Placeholder 10">
            <a:extLst>
              <a:ext uri="{FF2B5EF4-FFF2-40B4-BE49-F238E27FC236}">
                <a16:creationId xmlns:a16="http://schemas.microsoft.com/office/drawing/2014/main" id="{DA6E072D-DC0B-C872-DAA8-9673B9E03991}"/>
              </a:ext>
            </a:extLst>
          </p:cNvPr>
          <p:cNvSpPr>
            <a:spLocks noGrp="1"/>
          </p:cNvSpPr>
          <p:nvPr>
            <p:ph idx="1"/>
          </p:nvPr>
        </p:nvSpPr>
        <p:spPr>
          <a:xfrm>
            <a:off x="1094400" y="1562400"/>
            <a:ext cx="9765666" cy="4768062"/>
          </a:xfrm>
        </p:spPr>
        <p:txBody>
          <a:bodyPr/>
          <a:lstStyle/>
          <a:p>
            <a:pPr lvl="1"/>
            <a:r>
              <a:rPr lang="en-SE" dirty="0"/>
              <a:t>CAT shall detect the helium leakage event and initiate an alarm to evacuate the target utility area in the D02 building </a:t>
            </a:r>
          </a:p>
          <a:p>
            <a:pPr lvl="1"/>
            <a:r>
              <a:rPr lang="en-SE" dirty="0"/>
              <a:t>CAT shall have PFD = 10</a:t>
            </a:r>
            <a:r>
              <a:rPr lang="en-SE" baseline="30000" dirty="0"/>
              <a:t>-2</a:t>
            </a:r>
            <a:r>
              <a:rPr lang="en-SE" dirty="0"/>
              <a:t> per demand</a:t>
            </a:r>
          </a:p>
          <a:p>
            <a:pPr lvl="1"/>
            <a:r>
              <a:rPr lang="en-SE" dirty="0"/>
              <a:t>CAT design shall be fail-safe where applicable</a:t>
            </a:r>
          </a:p>
          <a:p>
            <a:pPr lvl="1"/>
            <a:r>
              <a:rPr lang="en-SE" dirty="0"/>
              <a:t>CAT design shall aim for high availability</a:t>
            </a:r>
          </a:p>
          <a:p>
            <a:pPr lvl="1"/>
            <a:endParaRPr lang="en-SE" dirty="0"/>
          </a:p>
          <a:p>
            <a:pPr lvl="1"/>
            <a:endParaRPr lang="en-SE" dirty="0"/>
          </a:p>
        </p:txBody>
      </p:sp>
    </p:spTree>
    <p:extLst>
      <p:ext uri="{BB962C8B-B14F-4D97-AF65-F5344CB8AC3E}">
        <p14:creationId xmlns:p14="http://schemas.microsoft.com/office/powerpoint/2010/main" val="28635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99CF6-E050-E07D-3081-706318BC32CA}"/>
            </a:ext>
          </a:extLst>
        </p:cNvPr>
        <p:cNvGrpSpPr/>
        <p:nvPr/>
      </p:nvGrpSpPr>
      <p:grpSpPr>
        <a:xfrm>
          <a:off x="0" y="0"/>
          <a:ext cx="0" cy="0"/>
          <a:chOff x="0" y="0"/>
          <a:chExt cx="0" cy="0"/>
        </a:xfrm>
      </p:grpSpPr>
      <p:pic>
        <p:nvPicPr>
          <p:cNvPr id="16" name="Picture 15" descr="A fingerprint in black and white">
            <a:extLst>
              <a:ext uri="{FF2B5EF4-FFF2-40B4-BE49-F238E27FC236}">
                <a16:creationId xmlns:a16="http://schemas.microsoft.com/office/drawing/2014/main" id="{25482A07-A02B-8A0B-3ACB-62E0E9A43008}"/>
              </a:ext>
            </a:extLst>
          </p:cNvPr>
          <p:cNvPicPr>
            <a:picLocks noChangeAspect="1"/>
          </p:cNvPicPr>
          <p:nvPr/>
        </p:nvPicPr>
        <p:blipFill>
          <a:blip r:embed="rId2"/>
          <a:srcRect l="20422" r="23959" b="-1"/>
          <a:stretch>
            <a:fillRect/>
          </a:stretch>
        </p:blipFill>
        <p:spPr>
          <a:xfrm>
            <a:off x="6477712" y="10"/>
            <a:ext cx="5714288" cy="6857990"/>
          </a:xfrm>
          <a:prstGeom prst="rect">
            <a:avLst/>
          </a:prstGeom>
          <a:noFill/>
        </p:spPr>
      </p:pic>
      <p:sp>
        <p:nvSpPr>
          <p:cNvPr id="20" name="Text Placeholder 2">
            <a:extLst>
              <a:ext uri="{FF2B5EF4-FFF2-40B4-BE49-F238E27FC236}">
                <a16:creationId xmlns:a16="http://schemas.microsoft.com/office/drawing/2014/main" id="{55BBF2A6-41BE-E425-EE3C-376B9703A10D}"/>
              </a:ext>
            </a:extLst>
          </p:cNvPr>
          <p:cNvSpPr>
            <a:spLocks noGrp="1"/>
          </p:cNvSpPr>
          <p:nvPr>
            <p:ph type="body" sz="quarter" idx="11"/>
          </p:nvPr>
        </p:nvSpPr>
        <p:spPr>
          <a:xfrm>
            <a:off x="10924611" y="417443"/>
            <a:ext cx="828000" cy="799200"/>
          </a:xfrm>
        </p:spPr>
        <p:txBody>
          <a:bodyPr/>
          <a:lstStyle/>
          <a:p>
            <a:endParaRPr lang="en-US"/>
          </a:p>
        </p:txBody>
      </p:sp>
      <p:sp>
        <p:nvSpPr>
          <p:cNvPr id="22" name="Text Placeholder 3">
            <a:extLst>
              <a:ext uri="{FF2B5EF4-FFF2-40B4-BE49-F238E27FC236}">
                <a16:creationId xmlns:a16="http://schemas.microsoft.com/office/drawing/2014/main" id="{FE1398EA-C56B-83AC-3EBA-6A4E14F08B79}"/>
              </a:ext>
            </a:extLst>
          </p:cNvPr>
          <p:cNvSpPr>
            <a:spLocks noGrp="1"/>
          </p:cNvSpPr>
          <p:nvPr>
            <p:ph type="body" sz="quarter" idx="10"/>
          </p:nvPr>
        </p:nvSpPr>
        <p:spPr>
          <a:xfrm>
            <a:off x="0" y="447675"/>
            <a:ext cx="292100" cy="6410325"/>
          </a:xfrm>
        </p:spPr>
        <p:txBody>
          <a:bodyPr/>
          <a:lstStyle/>
          <a:p>
            <a:endParaRPr lang="en-US"/>
          </a:p>
        </p:txBody>
      </p:sp>
      <p:sp>
        <p:nvSpPr>
          <p:cNvPr id="12" name="Platshållare för text 11">
            <a:extLst>
              <a:ext uri="{FF2B5EF4-FFF2-40B4-BE49-F238E27FC236}">
                <a16:creationId xmlns:a16="http://schemas.microsoft.com/office/drawing/2014/main" id="{D1388F04-D67C-2AFB-ABC2-74300D90E719}"/>
              </a:ext>
            </a:extLst>
          </p:cNvPr>
          <p:cNvSpPr>
            <a:spLocks noGrp="1"/>
          </p:cNvSpPr>
          <p:nvPr>
            <p:ph type="body" sz="quarter" idx="14"/>
          </p:nvPr>
        </p:nvSpPr>
        <p:spPr>
          <a:xfrm>
            <a:off x="1230491" y="2169209"/>
            <a:ext cx="4255909" cy="2462613"/>
          </a:xfrm>
        </p:spPr>
        <p:txBody>
          <a:bodyPr anchor="t">
            <a:normAutofit/>
          </a:bodyPr>
          <a:lstStyle/>
          <a:p>
            <a:pPr>
              <a:spcAft>
                <a:spcPts val="600"/>
              </a:spcAft>
            </a:pPr>
            <a:r>
              <a:rPr lang="en-GB" dirty="0"/>
              <a:t>What to Detect (detection threshold)</a:t>
            </a:r>
          </a:p>
        </p:txBody>
      </p:sp>
    </p:spTree>
    <p:extLst>
      <p:ext uri="{BB962C8B-B14F-4D97-AF65-F5344CB8AC3E}">
        <p14:creationId xmlns:p14="http://schemas.microsoft.com/office/powerpoint/2010/main" val="32130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84A1-5019-7833-0825-D91E79897B33}"/>
              </a:ext>
            </a:extLst>
          </p:cNvPr>
          <p:cNvSpPr>
            <a:spLocks noGrp="1"/>
          </p:cNvSpPr>
          <p:nvPr>
            <p:ph type="title"/>
          </p:nvPr>
        </p:nvSpPr>
        <p:spPr>
          <a:xfrm>
            <a:off x="1103709" y="265373"/>
            <a:ext cx="9360000" cy="657339"/>
          </a:xfrm>
        </p:spPr>
        <p:txBody>
          <a:bodyPr anchor="t">
            <a:normAutofit/>
          </a:bodyPr>
          <a:lstStyle/>
          <a:p>
            <a:r>
              <a:rPr lang="en-US" dirty="0"/>
              <a:t>Detection Threshold</a:t>
            </a:r>
            <a:endParaRPr lang="en-FR" dirty="0"/>
          </a:p>
        </p:txBody>
      </p:sp>
      <p:sp>
        <p:nvSpPr>
          <p:cNvPr id="10" name="Footer Placeholder 2">
            <a:extLst>
              <a:ext uri="{FF2B5EF4-FFF2-40B4-BE49-F238E27FC236}">
                <a16:creationId xmlns:a16="http://schemas.microsoft.com/office/drawing/2014/main" id="{B191D935-4FCE-7E5C-CBE2-1EDDFBA7438C}"/>
              </a:ext>
            </a:extLst>
          </p:cNvPr>
          <p:cNvSpPr>
            <a:spLocks noGrp="1"/>
          </p:cNvSpPr>
          <p:nvPr>
            <p:ph type="ftr" sz="quarter" idx="11"/>
          </p:nvPr>
        </p:nvSpPr>
        <p:spPr>
          <a:xfrm>
            <a:off x="2053244" y="6475270"/>
            <a:ext cx="4320448" cy="365125"/>
          </a:xfrm>
        </p:spPr>
        <p:txBody>
          <a:bodyPr/>
          <a:lstStyle/>
          <a:p>
            <a:pPr>
              <a:spcAft>
                <a:spcPts val="600"/>
              </a:spcAft>
            </a:pPr>
            <a:r>
              <a:rPr lang="sv-SE"/>
              <a:t>PRESENTATION TITLE/FOOTER</a:t>
            </a:r>
          </a:p>
        </p:txBody>
      </p:sp>
      <p:sp>
        <p:nvSpPr>
          <p:cNvPr id="12" name="Slide Number Placeholder 3">
            <a:extLst>
              <a:ext uri="{FF2B5EF4-FFF2-40B4-BE49-F238E27FC236}">
                <a16:creationId xmlns:a16="http://schemas.microsoft.com/office/drawing/2014/main" id="{9DE681C2-1D30-6EC3-A582-6400A4CAA864}"/>
              </a:ext>
            </a:extLst>
          </p:cNvPr>
          <p:cNvSpPr>
            <a:spLocks noGrp="1"/>
          </p:cNvSpPr>
          <p:nvPr>
            <p:ph type="sldNum" sz="quarter" idx="12"/>
          </p:nvPr>
        </p:nvSpPr>
        <p:spPr>
          <a:xfrm>
            <a:off x="8735292" y="6475270"/>
            <a:ext cx="2743200" cy="365125"/>
          </a:xfrm>
        </p:spPr>
        <p:txBody>
          <a:bodyPr/>
          <a:lstStyle/>
          <a:p>
            <a:pPr>
              <a:spcAft>
                <a:spcPts val="600"/>
              </a:spcAft>
            </a:pPr>
            <a:fld id="{F7283078-D760-1647-8B80-66BA8B52336D}" type="slidenum">
              <a:rPr lang="sv-SE" smtClean="0"/>
              <a:pPr>
                <a:spcAft>
                  <a:spcPts val="600"/>
                </a:spcAft>
              </a:pPr>
              <a:t>9</a:t>
            </a:fld>
            <a:endParaRPr lang="sv-SE"/>
          </a:p>
        </p:txBody>
      </p:sp>
      <p:sp>
        <p:nvSpPr>
          <p:cNvPr id="3" name="Text Placeholder 2">
            <a:extLst>
              <a:ext uri="{FF2B5EF4-FFF2-40B4-BE49-F238E27FC236}">
                <a16:creationId xmlns:a16="http://schemas.microsoft.com/office/drawing/2014/main" id="{07A98048-9EC6-1310-1AF0-8B0DFBB0650E}"/>
              </a:ext>
            </a:extLst>
          </p:cNvPr>
          <p:cNvSpPr>
            <a:spLocks noGrp="1"/>
          </p:cNvSpPr>
          <p:nvPr>
            <p:ph type="body" sz="quarter" idx="14"/>
          </p:nvPr>
        </p:nvSpPr>
        <p:spPr>
          <a:xfrm>
            <a:off x="1103709" y="931026"/>
            <a:ext cx="9360000" cy="507076"/>
          </a:xfrm>
        </p:spPr>
        <p:txBody>
          <a:bodyPr>
            <a:normAutofit/>
          </a:bodyPr>
          <a:lstStyle/>
          <a:p>
            <a:pPr>
              <a:spcAft>
                <a:spcPts val="600"/>
              </a:spcAft>
            </a:pPr>
            <a:r>
              <a:rPr lang="en-FR" dirty="0"/>
              <a:t>Helium concentration limits</a:t>
            </a:r>
            <a:endParaRPr lang="en-FR"/>
          </a:p>
        </p:txBody>
      </p:sp>
      <p:sp>
        <p:nvSpPr>
          <p:cNvPr id="5" name="Date Placeholder 4">
            <a:extLst>
              <a:ext uri="{FF2B5EF4-FFF2-40B4-BE49-F238E27FC236}">
                <a16:creationId xmlns:a16="http://schemas.microsoft.com/office/drawing/2014/main" id="{D4DF41E3-0377-6D3D-AFD3-B2B6334038EA}"/>
              </a:ext>
            </a:extLst>
          </p:cNvPr>
          <p:cNvSpPr>
            <a:spLocks noGrp="1"/>
          </p:cNvSpPr>
          <p:nvPr>
            <p:ph type="dt" sz="half" idx="10"/>
          </p:nvPr>
        </p:nvSpPr>
        <p:spPr>
          <a:xfrm>
            <a:off x="1195647" y="6475270"/>
            <a:ext cx="832658" cy="365125"/>
          </a:xfrm>
        </p:spPr>
        <p:txBody>
          <a:bodyPr anchor="ctr">
            <a:normAutofit/>
          </a:bodyPr>
          <a:lstStyle/>
          <a:p>
            <a:pPr>
              <a:spcAft>
                <a:spcPts val="600"/>
              </a:spcAft>
            </a:pPr>
            <a:r>
              <a:rPr lang="fr-FR"/>
              <a:t>17/03/2025</a:t>
            </a:r>
            <a:endParaRPr lang="sv-SE"/>
          </a:p>
        </p:txBody>
      </p:sp>
      <p:graphicFrame>
        <p:nvGraphicFramePr>
          <p:cNvPr id="4" name="Table 3">
            <a:extLst>
              <a:ext uri="{FF2B5EF4-FFF2-40B4-BE49-F238E27FC236}">
                <a16:creationId xmlns:a16="http://schemas.microsoft.com/office/drawing/2014/main" id="{E37254E1-E923-A9B0-6CA9-1487F1725A32}"/>
              </a:ext>
            </a:extLst>
          </p:cNvPr>
          <p:cNvGraphicFramePr>
            <a:graphicFrameLocks noGrp="1"/>
          </p:cNvGraphicFramePr>
          <p:nvPr>
            <p:extLst>
              <p:ext uri="{D42A27DB-BD31-4B8C-83A1-F6EECF244321}">
                <p14:modId xmlns:p14="http://schemas.microsoft.com/office/powerpoint/2010/main" val="66757024"/>
              </p:ext>
            </p:extLst>
          </p:nvPr>
        </p:nvGraphicFramePr>
        <p:xfrm>
          <a:off x="1220284" y="1457543"/>
          <a:ext cx="4617808" cy="2747734"/>
        </p:xfrm>
        <a:graphic>
          <a:graphicData uri="http://schemas.openxmlformats.org/drawingml/2006/table">
            <a:tbl>
              <a:tblPr firstRow="1" firstCol="1" bandRow="1"/>
              <a:tblGrid>
                <a:gridCol w="2483176">
                  <a:extLst>
                    <a:ext uri="{9D8B030D-6E8A-4147-A177-3AD203B41FA5}">
                      <a16:colId xmlns:a16="http://schemas.microsoft.com/office/drawing/2014/main" val="2209010190"/>
                    </a:ext>
                  </a:extLst>
                </a:gridCol>
                <a:gridCol w="1063369">
                  <a:extLst>
                    <a:ext uri="{9D8B030D-6E8A-4147-A177-3AD203B41FA5}">
                      <a16:colId xmlns:a16="http://schemas.microsoft.com/office/drawing/2014/main" val="2344250847"/>
                    </a:ext>
                  </a:extLst>
                </a:gridCol>
                <a:gridCol w="1071263">
                  <a:extLst>
                    <a:ext uri="{9D8B030D-6E8A-4147-A177-3AD203B41FA5}">
                      <a16:colId xmlns:a16="http://schemas.microsoft.com/office/drawing/2014/main" val="2675316511"/>
                    </a:ext>
                  </a:extLst>
                </a:gridCol>
              </a:tblGrid>
              <a:tr h="449835">
                <a:tc>
                  <a:txBody>
                    <a:bodyPr/>
                    <a:lstStyle/>
                    <a:p>
                      <a:pPr algn="l" fontAlgn="b">
                        <a:lnSpc>
                          <a:spcPts val="900"/>
                        </a:lnSpc>
                        <a:spcBef>
                          <a:spcPts val="300"/>
                        </a:spcBef>
                        <a:spcAft>
                          <a:spcPts val="300"/>
                        </a:spcAft>
                        <a:buNone/>
                      </a:pPr>
                      <a:r>
                        <a:rPr lang="en-GB" sz="1600" b="1"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 </a:t>
                      </a:r>
                      <a:endParaRPr lang="en-GB" sz="3200" b="0" i="0" u="none" strike="noStrike" dirty="0">
                        <a:effectLst/>
                        <a:latin typeface="Arial" panose="020B0604020202020204" pitchFamily="34" charset="0"/>
                      </a:endParaRPr>
                    </a:p>
                  </a:txBody>
                  <a:tcPr marL="123427" marR="123427" marT="17143"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ts val="900"/>
                        </a:lnSpc>
                        <a:spcBef>
                          <a:spcPts val="300"/>
                        </a:spcBef>
                        <a:spcAft>
                          <a:spcPts val="300"/>
                        </a:spcAft>
                        <a:buNone/>
                      </a:pPr>
                      <a:r>
                        <a:rPr lang="en-GB" sz="1600" b="1"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Units</a:t>
                      </a:r>
                      <a:endParaRPr lang="en-GB" sz="3200" b="0" i="0" u="none" strike="noStrike" dirty="0">
                        <a:effectLst/>
                        <a:latin typeface="Arial" panose="020B0604020202020204" pitchFamily="34" charset="0"/>
                      </a:endParaRPr>
                    </a:p>
                  </a:txBody>
                  <a:tcPr marL="123427" marR="123427" marT="17143"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ts val="900"/>
                        </a:lnSpc>
                        <a:spcBef>
                          <a:spcPts val="300"/>
                        </a:spcBef>
                        <a:spcAft>
                          <a:spcPts val="300"/>
                        </a:spcAft>
                        <a:buNone/>
                      </a:pPr>
                      <a:r>
                        <a:rPr lang="en-GB" sz="1600" b="1"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Event</a:t>
                      </a:r>
                      <a:endParaRPr lang="en-GB" sz="3200" b="0" i="0" u="none" strike="noStrike" dirty="0">
                        <a:effectLst/>
                        <a:latin typeface="Arial" panose="020B0604020202020204" pitchFamily="34" charset="0"/>
                      </a:endParaRPr>
                    </a:p>
                  </a:txBody>
                  <a:tcPr marL="123427" marR="123427" marT="17143"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9806568"/>
                  </a:ext>
                </a:extLst>
              </a:tr>
              <a:tr h="382959">
                <a:tc>
                  <a:txBody>
                    <a:bodyPr/>
                    <a:lstStyle/>
                    <a:p>
                      <a:pPr algn="l" fontAlgn="b">
                        <a:lnSpc>
                          <a:spcPts val="900"/>
                        </a:lnSpc>
                        <a:spcBef>
                          <a:spcPts val="300"/>
                        </a:spcBef>
                        <a:spcAft>
                          <a:spcPts val="300"/>
                        </a:spcAft>
                        <a:buNone/>
                      </a:pPr>
                      <a:r>
                        <a:rPr lang="en-GB" sz="1600" b="0" i="0" u="none" strike="noStrike">
                          <a:effectLst/>
                          <a:latin typeface="Segoe UI Historic" panose="020B0502040204020203" pitchFamily="34" charset="0"/>
                          <a:ea typeface="Calibri" panose="020F0502020204030204" pitchFamily="34" charset="0"/>
                          <a:cs typeface="Times New Roman" panose="02020603050405020304" pitchFamily="18" charset="0"/>
                        </a:rPr>
                        <a:t>Dose to worker</a:t>
                      </a:r>
                      <a:endParaRPr lang="en-GB" sz="3200" b="0" i="0" u="none" strike="noStrike">
                        <a:effectLst/>
                        <a:latin typeface="Arial" panose="020B0604020202020204" pitchFamily="34" charset="0"/>
                      </a:endParaRPr>
                    </a:p>
                  </a:txBody>
                  <a:tcPr marL="123427" marR="123427" marT="17143"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lnSpc>
                          <a:spcPts val="900"/>
                        </a:lnSpc>
                        <a:spcBef>
                          <a:spcPts val="300"/>
                        </a:spcBef>
                        <a:spcAft>
                          <a:spcPts val="300"/>
                        </a:spcAft>
                        <a:buNone/>
                      </a:pPr>
                      <a:r>
                        <a:rPr lang="en-GB" sz="1600" b="0" i="0" u="none" strike="noStrike">
                          <a:effectLst/>
                          <a:latin typeface="Segoe UI Historic" panose="020B0502040204020203" pitchFamily="34" charset="0"/>
                          <a:ea typeface="Calibri" panose="020F0502020204030204" pitchFamily="34" charset="0"/>
                          <a:cs typeface="Times New Roman" panose="02020603050405020304" pitchFamily="18" charset="0"/>
                        </a:rPr>
                        <a:t>[mSv]</a:t>
                      </a:r>
                      <a:endParaRPr lang="en-GB" sz="3200" b="0" i="0" u="none" strike="noStrike">
                        <a:effectLst/>
                        <a:latin typeface="Arial" panose="020B0604020202020204" pitchFamily="34" charset="0"/>
                      </a:endParaRPr>
                    </a:p>
                  </a:txBody>
                  <a:tcPr marL="123427" marR="123427" marT="17143"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lnSpc>
                          <a:spcPts val="900"/>
                        </a:lnSpc>
                        <a:spcBef>
                          <a:spcPts val="300"/>
                        </a:spcBef>
                        <a:spcAft>
                          <a:spcPts val="300"/>
                        </a:spcAft>
                        <a:buNone/>
                      </a:pPr>
                      <a:r>
                        <a:rPr lang="en-GB" sz="1600" b="0"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10</a:t>
                      </a:r>
                      <a:endParaRPr lang="en-GB" sz="3200" b="0" i="0" u="none" strike="noStrike" dirty="0">
                        <a:effectLst/>
                        <a:latin typeface="Arial" panose="020B0604020202020204" pitchFamily="34" charset="0"/>
                      </a:endParaRPr>
                    </a:p>
                  </a:txBody>
                  <a:tcPr marL="123427" marR="123427" marT="17143"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67179135"/>
                  </a:ext>
                </a:extLst>
              </a:tr>
              <a:tr h="382959">
                <a:tc>
                  <a:txBody>
                    <a:bodyPr/>
                    <a:lstStyle/>
                    <a:p>
                      <a:pPr algn="l" fontAlgn="b">
                        <a:lnSpc>
                          <a:spcPts val="900"/>
                        </a:lnSpc>
                        <a:spcBef>
                          <a:spcPts val="300"/>
                        </a:spcBef>
                        <a:spcAft>
                          <a:spcPts val="300"/>
                        </a:spcAft>
                        <a:buNone/>
                      </a:pPr>
                      <a:r>
                        <a:rPr lang="en-GB" sz="1600" b="0" i="0" u="none" strike="noStrike">
                          <a:effectLst/>
                          <a:latin typeface="Segoe UI Historic" panose="020B0502040204020203" pitchFamily="34" charset="0"/>
                          <a:ea typeface="Calibri" panose="020F0502020204030204" pitchFamily="34" charset="0"/>
                          <a:cs typeface="Times New Roman" panose="02020603050405020304" pitchFamily="18" charset="0"/>
                        </a:rPr>
                        <a:t>Exposure time</a:t>
                      </a:r>
                      <a:endParaRPr lang="en-GB" sz="3200" b="0" i="0" u="none" strike="noStrike">
                        <a:effectLst/>
                        <a:latin typeface="Arial" panose="020B0604020202020204" pitchFamily="34" charset="0"/>
                      </a:endParaRPr>
                    </a:p>
                  </a:txBody>
                  <a:tcPr marL="123427" marR="123427" marT="17143" marB="0" anchor="b">
                    <a:lnL>
                      <a:noFill/>
                    </a:lnL>
                    <a:lnR>
                      <a:noFill/>
                    </a:lnR>
                    <a:lnT w="12700" cap="flat" cmpd="sng" algn="ctr">
                      <a:noFill/>
                      <a:prstDash val="solid"/>
                      <a:round/>
                      <a:headEnd type="none" w="med" len="med"/>
                      <a:tailEnd type="none" w="med" len="med"/>
                    </a:lnT>
                    <a:lnB>
                      <a:noFill/>
                    </a:lnB>
                    <a:noFill/>
                  </a:tcPr>
                </a:tc>
                <a:tc>
                  <a:txBody>
                    <a:bodyPr/>
                    <a:lstStyle/>
                    <a:p>
                      <a:pPr algn="l" fontAlgn="b">
                        <a:lnSpc>
                          <a:spcPts val="900"/>
                        </a:lnSpc>
                        <a:spcBef>
                          <a:spcPts val="300"/>
                        </a:spcBef>
                        <a:spcAft>
                          <a:spcPts val="300"/>
                        </a:spcAft>
                        <a:buNone/>
                      </a:pPr>
                      <a:r>
                        <a:rPr lang="en-GB" sz="1600" b="0" i="0" u="none" strike="noStrike">
                          <a:effectLst/>
                          <a:latin typeface="Segoe UI Historic" panose="020B0502040204020203" pitchFamily="34" charset="0"/>
                          <a:ea typeface="Calibri" panose="020F0502020204030204" pitchFamily="34" charset="0"/>
                          <a:cs typeface="Times New Roman" panose="02020603050405020304" pitchFamily="18" charset="0"/>
                        </a:rPr>
                        <a:t>[hr]</a:t>
                      </a:r>
                      <a:endParaRPr lang="en-GB" sz="3200" b="0" i="0" u="none" strike="noStrike">
                        <a:effectLst/>
                        <a:latin typeface="Arial" panose="020B0604020202020204" pitchFamily="34" charset="0"/>
                      </a:endParaRPr>
                    </a:p>
                  </a:txBody>
                  <a:tcPr marL="123427" marR="123427" marT="17143" marB="0" anchor="b">
                    <a:lnL>
                      <a:noFill/>
                    </a:lnL>
                    <a:lnR>
                      <a:noFill/>
                    </a:lnR>
                    <a:lnT w="12700" cap="flat" cmpd="sng" algn="ctr">
                      <a:noFill/>
                      <a:prstDash val="solid"/>
                      <a:round/>
                      <a:headEnd type="none" w="med" len="med"/>
                      <a:tailEnd type="none" w="med" len="med"/>
                    </a:lnT>
                    <a:lnB>
                      <a:noFill/>
                    </a:lnB>
                    <a:noFill/>
                  </a:tcPr>
                </a:tc>
                <a:tc>
                  <a:txBody>
                    <a:bodyPr/>
                    <a:lstStyle/>
                    <a:p>
                      <a:pPr algn="l" fontAlgn="b">
                        <a:lnSpc>
                          <a:spcPts val="900"/>
                        </a:lnSpc>
                        <a:spcBef>
                          <a:spcPts val="300"/>
                        </a:spcBef>
                        <a:spcAft>
                          <a:spcPts val="300"/>
                        </a:spcAft>
                        <a:buNone/>
                      </a:pPr>
                      <a:r>
                        <a:rPr lang="en-GB" sz="1600" b="0"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4</a:t>
                      </a:r>
                      <a:endParaRPr lang="en-GB" sz="3200" b="0" i="0" u="none" strike="noStrike" dirty="0">
                        <a:effectLst/>
                        <a:latin typeface="Arial" panose="020B0604020202020204" pitchFamily="34" charset="0"/>
                      </a:endParaRPr>
                    </a:p>
                  </a:txBody>
                  <a:tcPr marL="123427" marR="123427" marT="17143" marB="0" anchor="b">
                    <a:lnL>
                      <a:noFill/>
                    </a:lnL>
                    <a:lnR>
                      <a:noFill/>
                    </a:ln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585173254"/>
                  </a:ext>
                </a:extLst>
              </a:tr>
              <a:tr h="382959">
                <a:tc>
                  <a:txBody>
                    <a:bodyPr/>
                    <a:lstStyle/>
                    <a:p>
                      <a:pPr algn="l" fontAlgn="b">
                        <a:lnSpc>
                          <a:spcPts val="900"/>
                        </a:lnSpc>
                        <a:spcBef>
                          <a:spcPts val="300"/>
                        </a:spcBef>
                        <a:spcAft>
                          <a:spcPts val="300"/>
                        </a:spcAft>
                        <a:buNone/>
                      </a:pPr>
                      <a:r>
                        <a:rPr lang="en-GB" sz="1600" b="0" i="0" u="none" strike="noStrike">
                          <a:effectLst/>
                          <a:latin typeface="Segoe UI Historic" panose="020B0502040204020203" pitchFamily="34" charset="0"/>
                          <a:ea typeface="Calibri" panose="020F0502020204030204" pitchFamily="34" charset="0"/>
                          <a:cs typeface="Times New Roman" panose="02020603050405020304" pitchFamily="18" charset="0"/>
                        </a:rPr>
                        <a:t>Helium leak rate</a:t>
                      </a:r>
                      <a:endParaRPr lang="en-GB" sz="3200" b="0" i="0" u="none" strike="noStrike">
                        <a:effectLst/>
                        <a:latin typeface="Arial" panose="020B0604020202020204" pitchFamily="34" charset="0"/>
                      </a:endParaRPr>
                    </a:p>
                  </a:txBody>
                  <a:tcPr marL="123427" marR="123427" marT="17143" marB="0" anchor="b">
                    <a:lnL>
                      <a:noFill/>
                    </a:lnL>
                    <a:lnR>
                      <a:noFill/>
                    </a:lnR>
                    <a:lnT>
                      <a:noFill/>
                    </a:lnT>
                    <a:lnB>
                      <a:noFill/>
                    </a:lnB>
                    <a:noFill/>
                  </a:tcPr>
                </a:tc>
                <a:tc>
                  <a:txBody>
                    <a:bodyPr/>
                    <a:lstStyle/>
                    <a:p>
                      <a:pPr algn="l" fontAlgn="b">
                        <a:lnSpc>
                          <a:spcPts val="900"/>
                        </a:lnSpc>
                        <a:spcBef>
                          <a:spcPts val="300"/>
                        </a:spcBef>
                        <a:spcAft>
                          <a:spcPts val="300"/>
                        </a:spcAft>
                        <a:buNone/>
                      </a:pPr>
                      <a:r>
                        <a:rPr lang="en-GB" sz="1600" b="0"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[g/hr]</a:t>
                      </a:r>
                      <a:endParaRPr lang="en-GB" sz="3200" b="0" i="0" u="none" strike="noStrike" dirty="0">
                        <a:effectLst/>
                        <a:latin typeface="Arial" panose="020B0604020202020204" pitchFamily="34" charset="0"/>
                      </a:endParaRPr>
                    </a:p>
                  </a:txBody>
                  <a:tcPr marL="123427" marR="123427" marT="17143" marB="0" anchor="b">
                    <a:lnL>
                      <a:noFill/>
                    </a:lnL>
                    <a:lnR>
                      <a:noFill/>
                    </a:lnR>
                    <a:lnT>
                      <a:noFill/>
                    </a:lnT>
                    <a:lnB>
                      <a:noFill/>
                    </a:lnB>
                    <a:noFill/>
                  </a:tcPr>
                </a:tc>
                <a:tc>
                  <a:txBody>
                    <a:bodyPr/>
                    <a:lstStyle/>
                    <a:p>
                      <a:pPr algn="l" fontAlgn="b">
                        <a:lnSpc>
                          <a:spcPts val="900"/>
                        </a:lnSpc>
                        <a:spcBef>
                          <a:spcPts val="300"/>
                        </a:spcBef>
                        <a:spcAft>
                          <a:spcPts val="300"/>
                        </a:spcAft>
                        <a:buNone/>
                      </a:pPr>
                      <a:r>
                        <a:rPr lang="en-GB" sz="1600" b="0"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1500</a:t>
                      </a:r>
                      <a:endParaRPr lang="en-GB" sz="3200" b="0" i="0" u="none" strike="noStrike" dirty="0">
                        <a:effectLst/>
                        <a:latin typeface="Arial" panose="020B0604020202020204" pitchFamily="34" charset="0"/>
                      </a:endParaRPr>
                    </a:p>
                  </a:txBody>
                  <a:tcPr marL="123427" marR="123427" marT="17143" marB="0" anchor="b">
                    <a:lnL>
                      <a:noFill/>
                    </a:lnL>
                    <a:lnR>
                      <a:noFill/>
                    </a:lnR>
                    <a:lnT>
                      <a:noFill/>
                    </a:lnT>
                    <a:lnB>
                      <a:noFill/>
                    </a:lnB>
                    <a:noFill/>
                  </a:tcPr>
                </a:tc>
                <a:extLst>
                  <a:ext uri="{0D108BD9-81ED-4DB2-BD59-A6C34878D82A}">
                    <a16:rowId xmlns:a16="http://schemas.microsoft.com/office/drawing/2014/main" val="2597380614"/>
                  </a:ext>
                </a:extLst>
              </a:tr>
              <a:tr h="644199">
                <a:tc>
                  <a:txBody>
                    <a:bodyPr/>
                    <a:lstStyle/>
                    <a:p>
                      <a:pPr algn="l" fontAlgn="b">
                        <a:lnSpc>
                          <a:spcPts val="900"/>
                        </a:lnSpc>
                        <a:spcBef>
                          <a:spcPts val="300"/>
                        </a:spcBef>
                        <a:spcAft>
                          <a:spcPts val="300"/>
                        </a:spcAft>
                        <a:buNone/>
                      </a:pPr>
                      <a:r>
                        <a:rPr lang="en-GB" sz="1600" b="0"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Helium concentration</a:t>
                      </a:r>
                      <a:endParaRPr lang="en-GB" sz="3200" b="0" i="0" u="none" strike="noStrike" dirty="0">
                        <a:effectLst/>
                        <a:latin typeface="Arial" panose="020B0604020202020204" pitchFamily="34" charset="0"/>
                      </a:endParaRPr>
                    </a:p>
                  </a:txBody>
                  <a:tcPr marL="123427" marR="123427" marT="17143" marB="0" anchor="b">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b">
                        <a:lnSpc>
                          <a:spcPts val="900"/>
                        </a:lnSpc>
                        <a:spcBef>
                          <a:spcPts val="300"/>
                        </a:spcBef>
                        <a:spcAft>
                          <a:spcPts val="300"/>
                        </a:spcAft>
                        <a:buNone/>
                      </a:pPr>
                      <a:r>
                        <a:rPr lang="en-GB" sz="1600" b="0"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[ppm]</a:t>
                      </a:r>
                      <a:endParaRPr lang="en-GB" sz="3200" b="0" i="0" u="none" strike="noStrike" dirty="0">
                        <a:effectLst/>
                        <a:latin typeface="Arial" panose="020B0604020202020204" pitchFamily="34" charset="0"/>
                      </a:endParaRPr>
                    </a:p>
                  </a:txBody>
                  <a:tcPr marL="123427" marR="123427" marT="17143" marB="0" anchor="b">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l" fontAlgn="b">
                        <a:lnSpc>
                          <a:spcPts val="900"/>
                        </a:lnSpc>
                        <a:spcBef>
                          <a:spcPts val="300"/>
                        </a:spcBef>
                        <a:spcAft>
                          <a:spcPts val="300"/>
                        </a:spcAft>
                        <a:buNone/>
                      </a:pPr>
                      <a:r>
                        <a:rPr lang="en-GB" sz="1600" b="0" i="0" u="none" strike="noStrike" dirty="0">
                          <a:effectLst/>
                          <a:latin typeface="Segoe UI Historic" panose="020B0502040204020203" pitchFamily="34" charset="0"/>
                          <a:ea typeface="Calibri" panose="020F0502020204030204" pitchFamily="34" charset="0"/>
                          <a:cs typeface="Times New Roman" panose="02020603050405020304" pitchFamily="18" charset="0"/>
                        </a:rPr>
                        <a:t>1800</a:t>
                      </a:r>
                      <a:endParaRPr lang="en-GB" sz="3200" b="0" i="0" u="none" strike="noStrike" dirty="0">
                        <a:effectLst/>
                        <a:latin typeface="Arial" panose="020B0604020202020204" pitchFamily="34" charset="0"/>
                      </a:endParaRPr>
                    </a:p>
                  </a:txBody>
                  <a:tcPr marL="123427" marR="123427" marT="17143" marB="0" anchor="b">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096866"/>
                  </a:ext>
                </a:extLst>
              </a:tr>
              <a:tr h="478741">
                <a:tc>
                  <a:txBody>
                    <a:bodyPr/>
                    <a:lstStyle/>
                    <a:p>
                      <a:pPr algn="l" fontAlgn="b">
                        <a:buNone/>
                      </a:pPr>
                      <a:endParaRPr lang="en-US" sz="3200" b="0" i="0" u="none" strike="noStrike" dirty="0">
                        <a:effectLst/>
                        <a:latin typeface="Arial" panose="020B0604020202020204" pitchFamily="34" charset="0"/>
                      </a:endParaRPr>
                    </a:p>
                  </a:txBody>
                  <a:tcPr marL="123427" marR="123427" marT="17143"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3200" b="0" i="0" u="none" strike="noStrike">
                        <a:effectLst/>
                        <a:latin typeface="Arial" panose="020B0604020202020204" pitchFamily="34" charset="0"/>
                      </a:endParaRPr>
                    </a:p>
                  </a:txBody>
                  <a:tcPr marL="123427" marR="123427" marT="17143"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b">
                        <a:lnSpc>
                          <a:spcPts val="900"/>
                        </a:lnSpc>
                        <a:spcBef>
                          <a:spcPts val="300"/>
                        </a:spcBef>
                        <a:spcAft>
                          <a:spcPts val="300"/>
                        </a:spcAft>
                        <a:buNone/>
                      </a:pPr>
                      <a:endParaRPr lang="en-GB" sz="3200" b="0" i="0" u="none" strike="noStrike" dirty="0">
                        <a:effectLst/>
                        <a:latin typeface="Arial" panose="020B0604020202020204" pitchFamily="34" charset="0"/>
                      </a:endParaRPr>
                    </a:p>
                  </a:txBody>
                  <a:tcPr marL="123427" marR="123427" marT="17143"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7839082"/>
                  </a:ext>
                </a:extLst>
              </a:tr>
            </a:tbl>
          </a:graphicData>
        </a:graphic>
      </p:graphicFrame>
      <p:sp>
        <p:nvSpPr>
          <p:cNvPr id="6" name="TextBox 5">
            <a:extLst>
              <a:ext uri="{FF2B5EF4-FFF2-40B4-BE49-F238E27FC236}">
                <a16:creationId xmlns:a16="http://schemas.microsoft.com/office/drawing/2014/main" id="{3EDFC569-5261-09C6-3178-B215143FFBA1}"/>
              </a:ext>
            </a:extLst>
          </p:cNvPr>
          <p:cNvSpPr txBox="1"/>
          <p:nvPr/>
        </p:nvSpPr>
        <p:spPr>
          <a:xfrm>
            <a:off x="6650883" y="2122172"/>
            <a:ext cx="3735621" cy="923330"/>
          </a:xfrm>
          <a:prstGeom prst="rect">
            <a:avLst/>
          </a:prstGeom>
          <a:noFill/>
        </p:spPr>
        <p:txBody>
          <a:bodyPr wrap="square" rtlCol="0">
            <a:spAutoFit/>
          </a:bodyPr>
          <a:lstStyle/>
          <a:p>
            <a:pPr algn="l"/>
            <a:r>
              <a:rPr lang="en-SE" dirty="0">
                <a:solidFill>
                  <a:srgbClr val="666666"/>
                </a:solidFill>
              </a:rPr>
              <a:t>Normal Operation (H1)</a:t>
            </a:r>
          </a:p>
          <a:p>
            <a:pPr algn="l"/>
            <a:r>
              <a:rPr lang="en-SE" dirty="0">
                <a:solidFill>
                  <a:srgbClr val="666666"/>
                </a:solidFill>
              </a:rPr>
              <a:t>ESS dose limit = 20 mSv/year</a:t>
            </a:r>
          </a:p>
          <a:p>
            <a:pPr algn="l"/>
            <a:r>
              <a:rPr lang="en-SE" dirty="0">
                <a:solidFill>
                  <a:srgbClr val="666666"/>
                </a:solidFill>
              </a:rPr>
              <a:t>ESS dose constraint = 2 mSv/year</a:t>
            </a:r>
          </a:p>
        </p:txBody>
      </p:sp>
      <p:sp>
        <p:nvSpPr>
          <p:cNvPr id="16" name="TextBox 15">
            <a:extLst>
              <a:ext uri="{FF2B5EF4-FFF2-40B4-BE49-F238E27FC236}">
                <a16:creationId xmlns:a16="http://schemas.microsoft.com/office/drawing/2014/main" id="{105C2C4E-955C-3EFF-1E5D-97A6B83C482B}"/>
              </a:ext>
            </a:extLst>
          </p:cNvPr>
          <p:cNvSpPr txBox="1"/>
          <p:nvPr/>
        </p:nvSpPr>
        <p:spPr>
          <a:xfrm>
            <a:off x="559885" y="5075534"/>
            <a:ext cx="2400879" cy="923330"/>
          </a:xfrm>
          <a:prstGeom prst="rect">
            <a:avLst/>
          </a:prstGeom>
          <a:noFill/>
        </p:spPr>
        <p:txBody>
          <a:bodyPr wrap="square" rtlCol="0">
            <a:spAutoFit/>
          </a:bodyPr>
          <a:lstStyle/>
          <a:p>
            <a:pPr algn="l"/>
            <a:r>
              <a:rPr lang="en-SE" dirty="0">
                <a:solidFill>
                  <a:srgbClr val="666666"/>
                </a:solidFill>
              </a:rPr>
              <a:t>Tolerable range (yellow) facilitates ALARA during design</a:t>
            </a:r>
          </a:p>
        </p:txBody>
      </p:sp>
      <p:grpSp>
        <p:nvGrpSpPr>
          <p:cNvPr id="18" name="Group 17">
            <a:extLst>
              <a:ext uri="{FF2B5EF4-FFF2-40B4-BE49-F238E27FC236}">
                <a16:creationId xmlns:a16="http://schemas.microsoft.com/office/drawing/2014/main" id="{CE481A4D-A442-4A54-7A8E-E943EE0BA6AC}"/>
              </a:ext>
            </a:extLst>
          </p:cNvPr>
          <p:cNvGrpSpPr/>
          <p:nvPr/>
        </p:nvGrpSpPr>
        <p:grpSpPr>
          <a:xfrm>
            <a:off x="2960764" y="3490280"/>
            <a:ext cx="8367107" cy="3295417"/>
            <a:chOff x="2960764" y="3490280"/>
            <a:chExt cx="8367107" cy="3295417"/>
          </a:xfrm>
        </p:grpSpPr>
        <p:pic>
          <p:nvPicPr>
            <p:cNvPr id="13" name="Picture 12" descr="A chart with different colored squares&#10;&#10;AI-generated content may be incorrect.">
              <a:extLst>
                <a:ext uri="{FF2B5EF4-FFF2-40B4-BE49-F238E27FC236}">
                  <a16:creationId xmlns:a16="http://schemas.microsoft.com/office/drawing/2014/main" id="{53799007-19E2-455C-336E-1D2CB595A50D}"/>
                </a:ext>
              </a:extLst>
            </p:cNvPr>
            <p:cNvPicPr>
              <a:picLocks noChangeAspect="1"/>
            </p:cNvPicPr>
            <p:nvPr/>
          </p:nvPicPr>
          <p:blipFill>
            <a:blip r:embed="rId2"/>
            <a:srcRect t="11565"/>
            <a:stretch>
              <a:fillRect/>
            </a:stretch>
          </p:blipFill>
          <p:spPr>
            <a:xfrm>
              <a:off x="2960764" y="3831502"/>
              <a:ext cx="8367107" cy="2954195"/>
            </a:xfrm>
            <a:prstGeom prst="rect">
              <a:avLst/>
            </a:prstGeom>
          </p:spPr>
        </p:pic>
        <p:sp>
          <p:nvSpPr>
            <p:cNvPr id="15" name="Frame 14">
              <a:extLst>
                <a:ext uri="{FF2B5EF4-FFF2-40B4-BE49-F238E27FC236}">
                  <a16:creationId xmlns:a16="http://schemas.microsoft.com/office/drawing/2014/main" id="{F2FE6487-32A0-7F3A-D1E4-B77CAB7924CC}"/>
                </a:ext>
              </a:extLst>
            </p:cNvPr>
            <p:cNvSpPr/>
            <p:nvPr/>
          </p:nvSpPr>
          <p:spPr>
            <a:xfrm>
              <a:off x="2960764" y="5283199"/>
              <a:ext cx="8367107" cy="508001"/>
            </a:xfrm>
            <a:prstGeom prst="frame">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7" name="TextBox 16">
              <a:extLst>
                <a:ext uri="{FF2B5EF4-FFF2-40B4-BE49-F238E27FC236}">
                  <a16:creationId xmlns:a16="http://schemas.microsoft.com/office/drawing/2014/main" id="{0A420F1E-A546-AF6D-E184-66C0F7727063}"/>
                </a:ext>
              </a:extLst>
            </p:cNvPr>
            <p:cNvSpPr txBox="1"/>
            <p:nvPr/>
          </p:nvSpPr>
          <p:spPr>
            <a:xfrm>
              <a:off x="6943273" y="3490280"/>
              <a:ext cx="4384598" cy="369332"/>
            </a:xfrm>
            <a:prstGeom prst="rect">
              <a:avLst/>
            </a:prstGeom>
            <a:noFill/>
          </p:spPr>
          <p:txBody>
            <a:bodyPr wrap="none" rtlCol="0">
              <a:spAutoFit/>
            </a:bodyPr>
            <a:lstStyle/>
            <a:p>
              <a:pPr algn="l"/>
              <a:r>
                <a:rPr lang="en-SE" dirty="0"/>
                <a:t>ESS Event Risk Assessment Criteria Matrix</a:t>
              </a:r>
            </a:p>
          </p:txBody>
        </p:sp>
      </p:grpSp>
    </p:spTree>
    <p:extLst>
      <p:ext uri="{BB962C8B-B14F-4D97-AF65-F5344CB8AC3E}">
        <p14:creationId xmlns:p14="http://schemas.microsoft.com/office/powerpoint/2010/main" val="3180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11894</TotalTime>
  <Words>1498</Words>
  <Application>Microsoft Macintosh PowerPoint</Application>
  <PresentationFormat>Widescreen</PresentationFormat>
  <Paragraphs>255</Paragraphs>
  <Slides>29</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Aptos</vt:lpstr>
      <vt:lpstr>Arial</vt:lpstr>
      <vt:lpstr>Calibri</vt:lpstr>
      <vt:lpstr>Courier New</vt:lpstr>
      <vt:lpstr>Gotham-Book</vt:lpstr>
      <vt:lpstr>Segoe UI</vt:lpstr>
      <vt:lpstr>Segoe UI Historic</vt:lpstr>
      <vt:lpstr>Segoe UI Light</vt:lpstr>
      <vt:lpstr>Segoe UI Semibold</vt:lpstr>
      <vt:lpstr>Verdana</vt:lpstr>
      <vt:lpstr>Wingdings</vt:lpstr>
      <vt:lpstr>Office-tema</vt:lpstr>
      <vt:lpstr>PowerPoint Presentation</vt:lpstr>
      <vt:lpstr>Helium Leaks with Radiological Content: Detection Challenges</vt:lpstr>
      <vt:lpstr>PowerPoint Presentation</vt:lpstr>
      <vt:lpstr>Contamination Alarm for Target= CAT</vt:lpstr>
      <vt:lpstr>CAT</vt:lpstr>
      <vt:lpstr>PowerPoint Presentation</vt:lpstr>
      <vt:lpstr>CAT Requirements</vt:lpstr>
      <vt:lpstr>PowerPoint Presentation</vt:lpstr>
      <vt:lpstr>Detection Threshold</vt:lpstr>
      <vt:lpstr>PowerPoint Presentation</vt:lpstr>
      <vt:lpstr>The three options</vt:lpstr>
      <vt:lpstr>PowerPoint Presentation</vt:lpstr>
      <vt:lpstr>Option 1: helium leak detection </vt:lpstr>
      <vt:lpstr>Option 1: helium leak detection</vt:lpstr>
      <vt:lpstr>Option 1: helium leak detection</vt:lpstr>
      <vt:lpstr>Option 1: helium leak detection</vt:lpstr>
      <vt:lpstr>Option 1: helium leak detection</vt:lpstr>
      <vt:lpstr>Option 1: helium leak detection</vt:lpstr>
      <vt:lpstr>PowerPoint Presentation</vt:lpstr>
      <vt:lpstr>Option 1: helium leak detection</vt:lpstr>
      <vt:lpstr>PowerPoint Presentation</vt:lpstr>
      <vt:lpstr>Option 2: helium process change  </vt:lpstr>
      <vt:lpstr>Option 2: helium process change</vt:lpstr>
      <vt:lpstr>Option 2: helium process change </vt:lpstr>
      <vt:lpstr>PowerPoint Presentation</vt:lpstr>
      <vt:lpstr>Radiation systems in the TUB</vt:lpstr>
      <vt:lpstr>CAT: Detecting Radiation</vt:lpstr>
      <vt:lpstr>Pros &amp; Cons</vt:lpstr>
      <vt:lpstr>Thanks for listening,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Atefeh Sadeghzadeh</cp:lastModifiedBy>
  <cp:revision>160</cp:revision>
  <cp:lastPrinted>2019-03-08T10:27:30Z</cp:lastPrinted>
  <dcterms:created xsi:type="dcterms:W3CDTF">2020-01-21T09:56:49Z</dcterms:created>
  <dcterms:modified xsi:type="dcterms:W3CDTF">2026-04-15T06:58:03Z</dcterms:modified>
</cp:coreProperties>
</file>