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31"/>
  </p:notesMasterIdLst>
  <p:sldIdLst>
    <p:sldId id="257" r:id="rId5"/>
    <p:sldId id="258" r:id="rId6"/>
    <p:sldId id="296" r:id="rId7"/>
    <p:sldId id="262" r:id="rId8"/>
    <p:sldId id="261" r:id="rId9"/>
    <p:sldId id="298" r:id="rId10"/>
    <p:sldId id="280" r:id="rId11"/>
    <p:sldId id="281" r:id="rId12"/>
    <p:sldId id="282" r:id="rId13"/>
    <p:sldId id="297" r:id="rId14"/>
    <p:sldId id="299" r:id="rId15"/>
    <p:sldId id="300" r:id="rId16"/>
    <p:sldId id="301" r:id="rId17"/>
    <p:sldId id="283" r:id="rId18"/>
    <p:sldId id="303" r:id="rId19"/>
    <p:sldId id="285" r:id="rId20"/>
    <p:sldId id="287" r:id="rId21"/>
    <p:sldId id="289" r:id="rId22"/>
    <p:sldId id="290" r:id="rId23"/>
    <p:sldId id="302" r:id="rId24"/>
    <p:sldId id="292" r:id="rId25"/>
    <p:sldId id="293" r:id="rId26"/>
    <p:sldId id="294" r:id="rId27"/>
    <p:sldId id="295" r:id="rId28"/>
    <p:sldId id="304" r:id="rId29"/>
    <p:sldId id="275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954">
          <p15:clr>
            <a:srgbClr val="A4A3A4"/>
          </p15:clr>
        </p15:guide>
        <p15:guide id="2" pos="688">
          <p15:clr>
            <a:srgbClr val="A4A3A4"/>
          </p15:clr>
        </p15:guide>
        <p15:guide id="3" orient="horz" pos="3997">
          <p15:clr>
            <a:srgbClr val="A4A3A4"/>
          </p15:clr>
        </p15:guide>
        <p15:guide id="4" pos="7355">
          <p15:clr>
            <a:srgbClr val="A4A3A4"/>
          </p15:clr>
        </p15:guide>
        <p15:guide id="5" pos="384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1980">
          <p15:clr>
            <a:srgbClr val="A4A3A4"/>
          </p15:clr>
        </p15:guide>
        <p15:guide id="8" orient="horz" pos="686">
          <p15:clr>
            <a:srgbClr val="A4A3A4"/>
          </p15:clr>
        </p15:guide>
        <p15:guide id="9" orient="horz" pos="232">
          <p15:clr>
            <a:srgbClr val="A4A3A4"/>
          </p15:clr>
        </p15:guide>
        <p15:guide id="10" pos="2275">
          <p15:clr>
            <a:srgbClr val="A4A3A4"/>
          </p15:clr>
        </p15:guide>
        <p15:guide id="11" pos="5790">
          <p15:clr>
            <a:srgbClr val="A4A3A4"/>
          </p15:clr>
        </p15:guide>
        <p15:guide id="12" orient="horz" pos="4156">
          <p15:clr>
            <a:srgbClr val="A4A3A4"/>
          </p15:clr>
        </p15:guide>
        <p15:guide id="13" orient="horz" pos="3657">
          <p15:clr>
            <a:srgbClr val="A4A3A4"/>
          </p15:clr>
        </p15:guide>
        <p15:guide id="14" pos="234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FeZ9bPB5pZ+vMpCVUqb0ZtJqUj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D1FF5A-EB01-81CB-A4A9-2A8C1C728653}" name="Philip Millard" initials="PM" userId="S::philip@rathernicedesign.onmicrosoft.com::02e4e643-84c9-4f55-b388-32b02516708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1E5CF8"/>
    <a:srgbClr val="F1F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60"/>
      </p:cViewPr>
      <p:guideLst>
        <p:guide orient="horz" pos="2954"/>
        <p:guide pos="688"/>
        <p:guide orient="horz" pos="3997"/>
        <p:guide pos="7355"/>
        <p:guide pos="3840"/>
        <p:guide orient="horz" pos="4065"/>
        <p:guide pos="1980"/>
        <p:guide orient="horz" pos="686"/>
        <p:guide orient="horz" pos="232"/>
        <p:guide pos="2275"/>
        <p:guide pos="5790"/>
        <p:guide orient="horz" pos="4156"/>
        <p:guide orient="horz" pos="3657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customschemas.google.com/relationships/presentationmetadata" Target="metadata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dirty="0"/>
              <a:t>The abstract pattern can be removed or repositioned if required. Be careful to ‘Send to Back’ so that it does not obscure any important information.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>
          <a:extLst>
            <a:ext uri="{FF2B5EF4-FFF2-40B4-BE49-F238E27FC236}">
              <a16:creationId xmlns:a16="http://schemas.microsoft.com/office/drawing/2014/main" id="{A9229AF7-1766-009B-0B73-C3F45FFC3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:notes">
            <a:extLst>
              <a:ext uri="{FF2B5EF4-FFF2-40B4-BE49-F238E27FC236}">
                <a16:creationId xmlns:a16="http://schemas.microsoft.com/office/drawing/2014/main" id="{733A88A0-9D7C-79C6-D74D-E498E75ED4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5:notes">
            <a:extLst>
              <a:ext uri="{FF2B5EF4-FFF2-40B4-BE49-F238E27FC236}">
                <a16:creationId xmlns:a16="http://schemas.microsoft.com/office/drawing/2014/main" id="{4623DEF1-24E6-008F-2C9B-D47E20C9BF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71715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>
          <a:extLst>
            <a:ext uri="{FF2B5EF4-FFF2-40B4-BE49-F238E27FC236}">
              <a16:creationId xmlns:a16="http://schemas.microsoft.com/office/drawing/2014/main" id="{4BC86B38-1CE2-8708-04DD-EC98567CF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:notes">
            <a:extLst>
              <a:ext uri="{FF2B5EF4-FFF2-40B4-BE49-F238E27FC236}">
                <a16:creationId xmlns:a16="http://schemas.microsoft.com/office/drawing/2014/main" id="{E217F8FE-8C29-0F4D-BBCA-BDF0E068DB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5:notes">
            <a:extLst>
              <a:ext uri="{FF2B5EF4-FFF2-40B4-BE49-F238E27FC236}">
                <a16:creationId xmlns:a16="http://schemas.microsoft.com/office/drawing/2014/main" id="{EF5E1A0E-7C3C-FA84-24F3-35B107A35F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4927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>
          <a:extLst>
            <a:ext uri="{FF2B5EF4-FFF2-40B4-BE49-F238E27FC236}">
              <a16:creationId xmlns:a16="http://schemas.microsoft.com/office/drawing/2014/main" id="{8CA2B048-D4A2-FF01-4495-794DB4C3C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:notes">
            <a:extLst>
              <a:ext uri="{FF2B5EF4-FFF2-40B4-BE49-F238E27FC236}">
                <a16:creationId xmlns:a16="http://schemas.microsoft.com/office/drawing/2014/main" id="{C51E8F7D-C4F5-0589-74FB-D243F5AC12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5:notes">
            <a:extLst>
              <a:ext uri="{FF2B5EF4-FFF2-40B4-BE49-F238E27FC236}">
                <a16:creationId xmlns:a16="http://schemas.microsoft.com/office/drawing/2014/main" id="{26CDCF98-2A2D-8F3B-28C1-E557DE114C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8828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>
          <a:extLst>
            <a:ext uri="{FF2B5EF4-FFF2-40B4-BE49-F238E27FC236}">
              <a16:creationId xmlns:a16="http://schemas.microsoft.com/office/drawing/2014/main" id="{B88E8866-C2CC-D402-EB20-0D71C3BDD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:notes">
            <a:extLst>
              <a:ext uri="{FF2B5EF4-FFF2-40B4-BE49-F238E27FC236}">
                <a16:creationId xmlns:a16="http://schemas.microsoft.com/office/drawing/2014/main" id="{6896C1D2-917E-2D45-04A4-242375F6D9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5:notes">
            <a:extLst>
              <a:ext uri="{FF2B5EF4-FFF2-40B4-BE49-F238E27FC236}">
                <a16:creationId xmlns:a16="http://schemas.microsoft.com/office/drawing/2014/main" id="{A71E298A-B25F-5E6F-CC4B-5F5469255A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3265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>
          <a:extLst>
            <a:ext uri="{FF2B5EF4-FFF2-40B4-BE49-F238E27FC236}">
              <a16:creationId xmlns:a16="http://schemas.microsoft.com/office/drawing/2014/main" id="{A887C31D-E273-59BC-F468-CD83564C4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:notes">
            <a:extLst>
              <a:ext uri="{FF2B5EF4-FFF2-40B4-BE49-F238E27FC236}">
                <a16:creationId xmlns:a16="http://schemas.microsoft.com/office/drawing/2014/main" id="{9C818A5F-B1F3-5DF5-D864-B9C288310E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5:notes">
            <a:extLst>
              <a:ext uri="{FF2B5EF4-FFF2-40B4-BE49-F238E27FC236}">
                <a16:creationId xmlns:a16="http://schemas.microsoft.com/office/drawing/2014/main" id="{06939185-4A89-1E44-0911-5F954FCA9F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3705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>
          <a:extLst>
            <a:ext uri="{FF2B5EF4-FFF2-40B4-BE49-F238E27FC236}">
              <a16:creationId xmlns:a16="http://schemas.microsoft.com/office/drawing/2014/main" id="{A304B16D-5C5C-DBC4-6933-F399003C1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:notes">
            <a:extLst>
              <a:ext uri="{FF2B5EF4-FFF2-40B4-BE49-F238E27FC236}">
                <a16:creationId xmlns:a16="http://schemas.microsoft.com/office/drawing/2014/main" id="{AFD8E50B-4F73-FA0A-D816-AA458C0994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5:notes">
            <a:extLst>
              <a:ext uri="{FF2B5EF4-FFF2-40B4-BE49-F238E27FC236}">
                <a16:creationId xmlns:a16="http://schemas.microsoft.com/office/drawing/2014/main" id="{51C6F180-C3C9-6D16-23A2-05B0FB8F9E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4402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The abstract pattern can be removed or repositioned if required. Be careful to ‘Send to Back’ so that it does not obscure any important information.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0" name="Google Shape;40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To replace photo with one of your own. </a:t>
            </a:r>
            <a:r>
              <a:rPr lang="en-GB" b="1"/>
              <a:t>1)</a:t>
            </a:r>
            <a:r>
              <a:rPr lang="en-GB"/>
              <a:t> Send the geometric shape overlay to the back – </a:t>
            </a:r>
            <a:r>
              <a:rPr lang="en-GB" i="1"/>
              <a:t>Right-Click &gt; Send to Back &gt; Send to Back</a:t>
            </a:r>
            <a:r>
              <a:rPr lang="en-GB"/>
              <a:t>. </a:t>
            </a:r>
            <a:r>
              <a:rPr lang="en-GB" b="1"/>
              <a:t>2) </a:t>
            </a:r>
            <a:r>
              <a:rPr lang="en-GB"/>
              <a:t>Replace image – use the guides provided to correctly position it. </a:t>
            </a:r>
            <a:r>
              <a:rPr lang="en-GB" b="1"/>
              <a:t>3) </a:t>
            </a:r>
            <a:r>
              <a:rPr lang="en-GB"/>
              <a:t>Send your image to the back so that the geometric overlay re-appears over the image. </a:t>
            </a:r>
            <a:r>
              <a:rPr lang="en-GB"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Please remove or amend the image credit if you are using a different image to the one provided.</a:t>
            </a:r>
            <a:endParaRPr/>
          </a:p>
        </p:txBody>
      </p:sp>
      <p:sp>
        <p:nvSpPr>
          <p:cNvPr id="261" name="Google Shape;26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>
          <a:extLst>
            <a:ext uri="{FF2B5EF4-FFF2-40B4-BE49-F238E27FC236}">
              <a16:creationId xmlns:a16="http://schemas.microsoft.com/office/drawing/2014/main" id="{F8242B46-E565-74BA-96C7-7C1D614ED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:notes">
            <a:extLst>
              <a:ext uri="{FF2B5EF4-FFF2-40B4-BE49-F238E27FC236}">
                <a16:creationId xmlns:a16="http://schemas.microsoft.com/office/drawing/2014/main" id="{41C8F022-771D-55D5-B6F8-B50D179A23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5:notes">
            <a:extLst>
              <a:ext uri="{FF2B5EF4-FFF2-40B4-BE49-F238E27FC236}">
                <a16:creationId xmlns:a16="http://schemas.microsoft.com/office/drawing/2014/main" id="{9492E95B-3B94-097C-CFCF-CC19C88058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3771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>
          <a:extLst>
            <a:ext uri="{FF2B5EF4-FFF2-40B4-BE49-F238E27FC236}">
              <a16:creationId xmlns:a16="http://schemas.microsoft.com/office/drawing/2014/main" id="{77FF4A46-FD33-1C50-C156-088491D70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:notes">
            <a:extLst>
              <a:ext uri="{FF2B5EF4-FFF2-40B4-BE49-F238E27FC236}">
                <a16:creationId xmlns:a16="http://schemas.microsoft.com/office/drawing/2014/main" id="{7FB4B860-9B79-73BE-C506-8CA8CB07EB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5:notes">
            <a:extLst>
              <a:ext uri="{FF2B5EF4-FFF2-40B4-BE49-F238E27FC236}">
                <a16:creationId xmlns:a16="http://schemas.microsoft.com/office/drawing/2014/main" id="{AE9F458F-71C1-784C-D642-6CA3110525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4836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>
          <a:extLst>
            <a:ext uri="{FF2B5EF4-FFF2-40B4-BE49-F238E27FC236}">
              <a16:creationId xmlns:a16="http://schemas.microsoft.com/office/drawing/2014/main" id="{E36557B6-4038-CCB3-736C-D8DAA2716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:notes">
            <a:extLst>
              <a:ext uri="{FF2B5EF4-FFF2-40B4-BE49-F238E27FC236}">
                <a16:creationId xmlns:a16="http://schemas.microsoft.com/office/drawing/2014/main" id="{CCEB71BA-5B50-413B-3824-5A1E4A824D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5:notes">
            <a:extLst>
              <a:ext uri="{FF2B5EF4-FFF2-40B4-BE49-F238E27FC236}">
                <a16:creationId xmlns:a16="http://schemas.microsoft.com/office/drawing/2014/main" id="{7E7D1A3C-7F8C-10C2-88BA-14B34AA11B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6879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>
          <a:extLst>
            <a:ext uri="{FF2B5EF4-FFF2-40B4-BE49-F238E27FC236}">
              <a16:creationId xmlns:a16="http://schemas.microsoft.com/office/drawing/2014/main" id="{44AF094E-F149-1F0C-7B25-C04F09142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:notes">
            <a:extLst>
              <a:ext uri="{FF2B5EF4-FFF2-40B4-BE49-F238E27FC236}">
                <a16:creationId xmlns:a16="http://schemas.microsoft.com/office/drawing/2014/main" id="{037DB051-852B-6DE4-FE9F-BB9FCEA9E3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5:notes">
            <a:extLst>
              <a:ext uri="{FF2B5EF4-FFF2-40B4-BE49-F238E27FC236}">
                <a16:creationId xmlns:a16="http://schemas.microsoft.com/office/drawing/2014/main" id="{AC06BDC5-82D3-03EC-25BE-012F38FB6C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29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>
          <a:extLst>
            <a:ext uri="{FF2B5EF4-FFF2-40B4-BE49-F238E27FC236}">
              <a16:creationId xmlns:a16="http://schemas.microsoft.com/office/drawing/2014/main" id="{44AF094E-F149-1F0C-7B25-C04F09142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:notes">
            <a:extLst>
              <a:ext uri="{FF2B5EF4-FFF2-40B4-BE49-F238E27FC236}">
                <a16:creationId xmlns:a16="http://schemas.microsoft.com/office/drawing/2014/main" id="{037DB051-852B-6DE4-FE9F-BB9FCEA9E3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5:notes">
            <a:extLst>
              <a:ext uri="{FF2B5EF4-FFF2-40B4-BE49-F238E27FC236}">
                <a16:creationId xmlns:a16="http://schemas.microsoft.com/office/drawing/2014/main" id="{AC06BDC5-82D3-03EC-25BE-012F38FB6C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29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>
          <a:extLst>
            <a:ext uri="{FF2B5EF4-FFF2-40B4-BE49-F238E27FC236}">
              <a16:creationId xmlns:a16="http://schemas.microsoft.com/office/drawing/2014/main" id="{708785D7-BBED-7897-1850-9912AF284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:notes">
            <a:extLst>
              <a:ext uri="{FF2B5EF4-FFF2-40B4-BE49-F238E27FC236}">
                <a16:creationId xmlns:a16="http://schemas.microsoft.com/office/drawing/2014/main" id="{DC23DDA8-4D68-AF87-170F-AE2532E65A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5:notes">
            <a:extLst>
              <a:ext uri="{FF2B5EF4-FFF2-40B4-BE49-F238E27FC236}">
                <a16:creationId xmlns:a16="http://schemas.microsoft.com/office/drawing/2014/main" id="{5A892F96-123B-3136-7253-14ECA119A4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4804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>
          <a:extLst>
            <a:ext uri="{FF2B5EF4-FFF2-40B4-BE49-F238E27FC236}">
              <a16:creationId xmlns:a16="http://schemas.microsoft.com/office/drawing/2014/main" id="{6DADB1EB-6A35-F736-E9BD-5F292094A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:notes">
            <a:extLst>
              <a:ext uri="{FF2B5EF4-FFF2-40B4-BE49-F238E27FC236}">
                <a16:creationId xmlns:a16="http://schemas.microsoft.com/office/drawing/2014/main" id="{6EFBC086-D1EB-2F27-3331-8D63466F32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5:notes">
            <a:extLst>
              <a:ext uri="{FF2B5EF4-FFF2-40B4-BE49-F238E27FC236}">
                <a16:creationId xmlns:a16="http://schemas.microsoft.com/office/drawing/2014/main" id="{015ACF34-3F69-BF8F-4D0D-3C23E2F783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2532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407253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F1F2F3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ertical Title and Text">
  <p:cSld name="1_Vertical Title and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DF0593-052E-0E49-9A07-CFDD3401F324}"/>
              </a:ext>
            </a:extLst>
          </p:cNvPr>
          <p:cNvSpPr/>
          <p:nvPr userDrawn="1"/>
        </p:nvSpPr>
        <p:spPr>
          <a:xfrm>
            <a:off x="0" y="0"/>
            <a:ext cx="12700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379577-B005-8448-AF84-203A02F7610D}"/>
              </a:ext>
            </a:extLst>
          </p:cNvPr>
          <p:cNvSpPr/>
          <p:nvPr userDrawn="1"/>
        </p:nvSpPr>
        <p:spPr>
          <a:xfrm>
            <a:off x="10920536" y="5979760"/>
            <a:ext cx="12700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C8C9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C8C9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C8C9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C8C9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C8C9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2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7200" y="5558400"/>
            <a:ext cx="2352675" cy="121348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50505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4156">
          <p15:clr>
            <a:srgbClr val="F26B43"/>
          </p15:clr>
        </p15:guide>
        <p15:guide id="6" pos="166">
          <p15:clr>
            <a:srgbClr val="F26B43"/>
          </p15:clr>
        </p15:guide>
        <p15:guide id="7" pos="778">
          <p15:clr>
            <a:srgbClr val="F26B43"/>
          </p15:clr>
        </p15:guide>
        <p15:guide id="8" pos="1504">
          <p15:clr>
            <a:srgbClr val="F26B43"/>
          </p15:clr>
        </p15:guide>
        <p15:guide id="9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"/>
          <p:cNvSpPr txBox="1"/>
          <p:nvPr/>
        </p:nvSpPr>
        <p:spPr>
          <a:xfrm>
            <a:off x="186002" y="2852143"/>
            <a:ext cx="8719458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4800" b="1" dirty="0">
                <a:solidFill>
                  <a:srgbClr val="002060"/>
                </a:solidFill>
              </a:rPr>
              <a:t>ICANS XXV</a:t>
            </a:r>
          </a:p>
          <a:p>
            <a:r>
              <a:rPr lang="en-GB" sz="4800" b="1" dirty="0">
                <a:solidFill>
                  <a:srgbClr val="002060"/>
                </a:solidFill>
              </a:rPr>
              <a:t>Recovery From a Sticky</a:t>
            </a:r>
          </a:p>
          <a:p>
            <a:r>
              <a:rPr lang="en-GB" sz="4800" b="1" dirty="0">
                <a:solidFill>
                  <a:srgbClr val="002060"/>
                </a:solidFill>
              </a:rPr>
              <a:t>Position</a:t>
            </a:r>
            <a:endParaRPr lang="en-US" dirty="0"/>
          </a:p>
        </p:txBody>
      </p:sp>
      <p:sp>
        <p:nvSpPr>
          <p:cNvPr id="255" name="Google Shape;255;p2"/>
          <p:cNvSpPr/>
          <p:nvPr/>
        </p:nvSpPr>
        <p:spPr>
          <a:xfrm>
            <a:off x="151200" y="5398782"/>
            <a:ext cx="574566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en-GB" sz="2400" dirty="0">
                <a:solidFill>
                  <a:srgbClr val="505050"/>
                </a:solidFill>
              </a:rPr>
              <a:t>Presenter - Dan Coates</a:t>
            </a:r>
          </a:p>
          <a:p>
            <a:pPr>
              <a:buSzPts val="2400"/>
            </a:pPr>
            <a:r>
              <a:rPr lang="en-GB" sz="2400" dirty="0">
                <a:solidFill>
                  <a:srgbClr val="505050"/>
                </a:solidFill>
              </a:rPr>
              <a:t>ISIS Target Design Group</a:t>
            </a:r>
          </a:p>
          <a:p>
            <a:pPr>
              <a:buSzPts val="2400"/>
            </a:pPr>
            <a:r>
              <a:rPr lang="en-GB" sz="2400" dirty="0">
                <a:solidFill>
                  <a:srgbClr val="505050"/>
                </a:solidFill>
              </a:rPr>
              <a:t>Group Leader – Ste Gallimore</a:t>
            </a:r>
          </a:p>
        </p:txBody>
      </p:sp>
      <p:pic>
        <p:nvPicPr>
          <p:cNvPr id="256" name="Google Shape;25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200" y="140400"/>
            <a:ext cx="3619500" cy="18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>
          <a:extLst>
            <a:ext uri="{FF2B5EF4-FFF2-40B4-BE49-F238E27FC236}">
              <a16:creationId xmlns:a16="http://schemas.microsoft.com/office/drawing/2014/main" id="{D098B556-4792-B91A-8F02-9D62636E7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etal door with a tripod&#10;&#10;AI-generated content may be incorrect.">
            <a:extLst>
              <a:ext uri="{FF2B5EF4-FFF2-40B4-BE49-F238E27FC236}">
                <a16:creationId xmlns:a16="http://schemas.microsoft.com/office/drawing/2014/main" id="{29B9D5E7-48C6-6A64-1A43-25722CD2D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484" y="1104496"/>
            <a:ext cx="5100609" cy="4454535"/>
          </a:xfrm>
          <a:prstGeom prst="rect">
            <a:avLst/>
          </a:prstGeom>
        </p:spPr>
      </p:pic>
      <p:pic>
        <p:nvPicPr>
          <p:cNvPr id="5" name="Picture 4" descr="A machine in a room&#10;&#10;AI-generated content may be incorrect.">
            <a:extLst>
              <a:ext uri="{FF2B5EF4-FFF2-40B4-BE49-F238E27FC236}">
                <a16:creationId xmlns:a16="http://schemas.microsoft.com/office/drawing/2014/main" id="{F2C89623-E298-2BB6-4BEC-B436B6C21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063" y="1104496"/>
            <a:ext cx="4637312" cy="45074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1D5273-B598-74CE-6A17-1685B73A3C97}"/>
              </a:ext>
            </a:extLst>
          </p:cNvPr>
          <p:cNvSpPr txBox="1"/>
          <p:nvPr/>
        </p:nvSpPr>
        <p:spPr>
          <a:xfrm>
            <a:off x="2101194" y="5611898"/>
            <a:ext cx="4019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/>
              <a:t>Target station tunnel looking towards </a:t>
            </a:r>
          </a:p>
          <a:p>
            <a:pPr algn="ctr"/>
            <a:r>
              <a:rPr lang="en-GB" sz="1800" dirty="0"/>
              <a:t>the remote handling cell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E53F4F4B-F050-B51C-AE42-05061ED4C90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/>
            <a:r>
              <a:rPr lang="en-GB" altLang="en-US" sz="3200" dirty="0">
                <a:solidFill>
                  <a:srgbClr val="003088"/>
                </a:solidFill>
              </a:rPr>
              <a:t>Inside the TSA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9A9CD-F3F6-A163-C23C-9309BFBC9E7F}"/>
              </a:ext>
            </a:extLst>
          </p:cNvPr>
          <p:cNvSpPr txBox="1"/>
          <p:nvPr/>
        </p:nvSpPr>
        <p:spPr>
          <a:xfrm>
            <a:off x="7114263" y="5611897"/>
            <a:ext cx="4019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/>
              <a:t>Target station tunnel looking towards </a:t>
            </a:r>
          </a:p>
          <a:p>
            <a:pPr algn="ctr"/>
            <a:r>
              <a:rPr lang="en-GB" sz="1800" dirty="0"/>
              <a:t>the void vessel</a:t>
            </a:r>
          </a:p>
        </p:txBody>
      </p:sp>
    </p:spTree>
    <p:extLst>
      <p:ext uri="{BB962C8B-B14F-4D97-AF65-F5344CB8AC3E}">
        <p14:creationId xmlns:p14="http://schemas.microsoft.com/office/powerpoint/2010/main" val="1109179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CF7B99-7713-C4E9-C139-E73EAC0C5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48" y="793343"/>
            <a:ext cx="7562827" cy="4835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8F614B-C252-19EA-486E-4905BBBD4DD7}"/>
              </a:ext>
            </a:extLst>
          </p:cNvPr>
          <p:cNvSpPr txBox="1"/>
          <p:nvPr/>
        </p:nvSpPr>
        <p:spPr>
          <a:xfrm>
            <a:off x="8401050" y="117068"/>
            <a:ext cx="330517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Location of the damage is within the tunnel to the target station.</a:t>
            </a:r>
          </a:p>
          <a:p>
            <a:endParaRPr lang="en-GB" dirty="0"/>
          </a:p>
          <a:p>
            <a:r>
              <a:rPr lang="en-GB" dirty="0"/>
              <a:t>No visibility.</a:t>
            </a:r>
          </a:p>
          <a:p>
            <a:endParaRPr lang="en-GB" dirty="0"/>
          </a:p>
          <a:p>
            <a:r>
              <a:rPr lang="en-GB" dirty="0"/>
              <a:t>Poor lighting.</a:t>
            </a:r>
          </a:p>
          <a:p>
            <a:endParaRPr lang="en-GB" dirty="0"/>
          </a:p>
          <a:p>
            <a:r>
              <a:rPr lang="en-GB" dirty="0"/>
              <a:t>Out of reach of the manipulators.</a:t>
            </a:r>
          </a:p>
          <a:p>
            <a:endParaRPr lang="en-GB" dirty="0"/>
          </a:p>
          <a:p>
            <a:r>
              <a:rPr lang="en-GB" dirty="0"/>
              <a:t>No crane coverage.</a:t>
            </a:r>
          </a:p>
          <a:p>
            <a:endParaRPr lang="en-GB" dirty="0"/>
          </a:p>
          <a:p>
            <a:r>
              <a:rPr lang="en-GB" dirty="0"/>
              <a:t>1mm thick stainless cladding.</a:t>
            </a:r>
          </a:p>
          <a:p>
            <a:endParaRPr lang="en-GB" dirty="0"/>
          </a:p>
          <a:p>
            <a:r>
              <a:rPr lang="en-GB" dirty="0"/>
              <a:t>Stud welded to wall, number and location of ?</a:t>
            </a:r>
          </a:p>
          <a:p>
            <a:endParaRPr lang="en-GB" dirty="0"/>
          </a:p>
          <a:p>
            <a:r>
              <a:rPr lang="en-GB" dirty="0"/>
              <a:t>Challenging cut profile.  Corners!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616B66-EC5C-ACA3-6E96-B65BDC3DF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617" y="3869149"/>
            <a:ext cx="3305174" cy="2988852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EED6606D-80FC-0312-5AF4-D463EE64A0EB}"/>
              </a:ext>
            </a:extLst>
          </p:cNvPr>
          <p:cNvSpPr txBox="1">
            <a:spLocks/>
          </p:cNvSpPr>
          <p:nvPr/>
        </p:nvSpPr>
        <p:spPr>
          <a:xfrm>
            <a:off x="-1646707" y="1255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r"/>
            <a:r>
              <a:rPr lang="en-GB" altLang="en-US" sz="3200" dirty="0">
                <a:solidFill>
                  <a:srgbClr val="003088"/>
                </a:solidFill>
              </a:rPr>
              <a:t>Location of the damaged cladding</a:t>
            </a:r>
          </a:p>
        </p:txBody>
      </p:sp>
    </p:spTree>
    <p:extLst>
      <p:ext uri="{BB962C8B-B14F-4D97-AF65-F5344CB8AC3E}">
        <p14:creationId xmlns:p14="http://schemas.microsoft.com/office/powerpoint/2010/main" val="2587982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CDD841-36CB-5E5F-A65B-CF02275EC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89" y="1008270"/>
            <a:ext cx="3740342" cy="42547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696DE5-5D96-184C-C786-DCB2D5DC24B3}"/>
              </a:ext>
            </a:extLst>
          </p:cNvPr>
          <p:cNvSpPr/>
          <p:nvPr/>
        </p:nvSpPr>
        <p:spPr>
          <a:xfrm>
            <a:off x="1933575" y="3810000"/>
            <a:ext cx="1200150" cy="8763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104DFA-5669-1549-AF12-D839BCD8F470}"/>
              </a:ext>
            </a:extLst>
          </p:cNvPr>
          <p:cNvSpPr/>
          <p:nvPr/>
        </p:nvSpPr>
        <p:spPr>
          <a:xfrm>
            <a:off x="704850" y="2697479"/>
            <a:ext cx="1809750" cy="8763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11BC90-5AFC-5277-BD88-9E5BB9813F37}"/>
              </a:ext>
            </a:extLst>
          </p:cNvPr>
          <p:cNvSpPr/>
          <p:nvPr/>
        </p:nvSpPr>
        <p:spPr>
          <a:xfrm>
            <a:off x="2914650" y="2468879"/>
            <a:ext cx="1076325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59C9C0-E1EC-CF4C-CB99-C79AAB0DBF1C}"/>
              </a:ext>
            </a:extLst>
          </p:cNvPr>
          <p:cNvSpPr txBox="1"/>
          <p:nvPr/>
        </p:nvSpPr>
        <p:spPr>
          <a:xfrm>
            <a:off x="6190819" y="233630"/>
            <a:ext cx="55149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The Remote Handling Cell is for operational maintenance. It is not used for PIE. Radioactivity must be kept low for personnel entry.</a:t>
            </a:r>
          </a:p>
          <a:p>
            <a:endParaRPr lang="en-GB" sz="1600" dirty="0"/>
          </a:p>
          <a:p>
            <a:r>
              <a:rPr lang="en-GB" sz="1600" dirty="0"/>
              <a:t>However, we have done:-</a:t>
            </a:r>
          </a:p>
          <a:p>
            <a:endParaRPr lang="en-GB" sz="1600" dirty="0"/>
          </a:p>
          <a:p>
            <a:r>
              <a:rPr lang="en-GB" sz="1600" dirty="0"/>
              <a:t>Drilling &amp; Tapping.</a:t>
            </a:r>
          </a:p>
          <a:p>
            <a:endParaRPr lang="en-GB" sz="1600" dirty="0"/>
          </a:p>
          <a:p>
            <a:r>
              <a:rPr lang="en-GB" sz="1600" dirty="0"/>
              <a:t>Bandsaw cutting of old </a:t>
            </a:r>
            <a:r>
              <a:rPr lang="en-GB" sz="1600" dirty="0" err="1"/>
              <a:t>TRaM</a:t>
            </a:r>
            <a:r>
              <a:rPr lang="en-GB" sz="1600" dirty="0"/>
              <a:t> frame.</a:t>
            </a:r>
          </a:p>
          <a:p>
            <a:endParaRPr lang="en-GB" sz="1600" dirty="0"/>
          </a:p>
          <a:p>
            <a:r>
              <a:rPr lang="en-GB" sz="1600" dirty="0"/>
              <a:t>Cropping of moderators.</a:t>
            </a:r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All these tasks were carried out within reach of the crane and manipulators.</a:t>
            </a:r>
          </a:p>
          <a:p>
            <a:endParaRPr lang="en-GB" sz="1600" dirty="0"/>
          </a:p>
          <a:p>
            <a:r>
              <a:rPr lang="en-GB" sz="1600" dirty="0"/>
              <a:t>The removal of the cladding would need to be carried out remotely with the </a:t>
            </a:r>
            <a:r>
              <a:rPr lang="en-GB" sz="1600" dirty="0" err="1"/>
              <a:t>TRaM</a:t>
            </a:r>
            <a:r>
              <a:rPr lang="en-GB" sz="1600" dirty="0"/>
              <a:t> assembly occupying the cell. Personnel access not permitted with the Tram in the cell.</a:t>
            </a:r>
          </a:p>
          <a:p>
            <a:r>
              <a:rPr lang="en-GB" sz="1600" dirty="0"/>
              <a:t> </a:t>
            </a:r>
          </a:p>
          <a:p>
            <a:r>
              <a:rPr lang="en-GB" sz="1600" dirty="0"/>
              <a:t>Only a small area with 1T crane coverage available to assemble kit to reach 1.5m down the tunnel.</a:t>
            </a:r>
          </a:p>
          <a:p>
            <a:endParaRPr lang="en-GB" sz="1600" dirty="0"/>
          </a:p>
          <a:p>
            <a:r>
              <a:rPr lang="en-GB" sz="1600" dirty="0"/>
              <a:t>Can only use two of the four manipulator arms, </a:t>
            </a:r>
            <a:r>
              <a:rPr lang="en-GB" sz="1600" dirty="0" err="1"/>
              <a:t>TRaM</a:t>
            </a:r>
            <a:r>
              <a:rPr lang="en-GB" sz="1600" dirty="0"/>
              <a:t> obstructs two of the arms.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89927F8-5BF9-4588-3C5C-FB0E03D664C5}"/>
              </a:ext>
            </a:extLst>
          </p:cNvPr>
          <p:cNvCxnSpPr/>
          <p:nvPr/>
        </p:nvCxnSpPr>
        <p:spPr>
          <a:xfrm flipV="1">
            <a:off x="2286000" y="2609850"/>
            <a:ext cx="914400" cy="1495425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656B4A-327D-0B1C-9FFF-2E9B59CFD14E}"/>
              </a:ext>
            </a:extLst>
          </p:cNvPr>
          <p:cNvCxnSpPr>
            <a:cxnSpLocks/>
          </p:cNvCxnSpPr>
          <p:nvPr/>
        </p:nvCxnSpPr>
        <p:spPr>
          <a:xfrm flipH="1" flipV="1">
            <a:off x="3075352" y="4686300"/>
            <a:ext cx="789354" cy="8129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26FD51A-1A62-5683-AB2D-647379E9A07D}"/>
              </a:ext>
            </a:extLst>
          </p:cNvPr>
          <p:cNvCxnSpPr>
            <a:cxnSpLocks/>
          </p:cNvCxnSpPr>
          <p:nvPr/>
        </p:nvCxnSpPr>
        <p:spPr>
          <a:xfrm flipH="1" flipV="1">
            <a:off x="3470029" y="2697479"/>
            <a:ext cx="789354" cy="8129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27465B-9F7A-1582-582C-CD977C85EDDD}"/>
              </a:ext>
            </a:extLst>
          </p:cNvPr>
          <p:cNvCxnSpPr>
            <a:cxnSpLocks/>
          </p:cNvCxnSpPr>
          <p:nvPr/>
        </p:nvCxnSpPr>
        <p:spPr>
          <a:xfrm>
            <a:off x="1383569" y="846345"/>
            <a:ext cx="401757" cy="18511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9978E1E-064B-D9FC-7F14-DC2360E67116}"/>
              </a:ext>
            </a:extLst>
          </p:cNvPr>
          <p:cNvCxnSpPr>
            <a:cxnSpLocks/>
          </p:cNvCxnSpPr>
          <p:nvPr/>
        </p:nvCxnSpPr>
        <p:spPr>
          <a:xfrm flipH="1">
            <a:off x="2865802" y="846345"/>
            <a:ext cx="388818" cy="11634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9E87000-0F60-8D1B-9AD2-8ADC69B65F60}"/>
              </a:ext>
            </a:extLst>
          </p:cNvPr>
          <p:cNvSpPr txBox="1"/>
          <p:nvPr/>
        </p:nvSpPr>
        <p:spPr>
          <a:xfrm>
            <a:off x="443281" y="558560"/>
            <a:ext cx="1880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Position of the </a:t>
            </a:r>
            <a:r>
              <a:rPr lang="en-GB" dirty="0" err="1"/>
              <a:t>TRaM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546286-2E17-6FBC-5EF0-3459A7890AB2}"/>
              </a:ext>
            </a:extLst>
          </p:cNvPr>
          <p:cNvSpPr txBox="1"/>
          <p:nvPr/>
        </p:nvSpPr>
        <p:spPr>
          <a:xfrm>
            <a:off x="2619069" y="558560"/>
            <a:ext cx="2491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Space to assemble tooling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42312F-454B-50D2-1C9D-8EC41F535FB6}"/>
              </a:ext>
            </a:extLst>
          </p:cNvPr>
          <p:cNvSpPr txBox="1"/>
          <p:nvPr/>
        </p:nvSpPr>
        <p:spPr>
          <a:xfrm>
            <a:off x="3060211" y="5482482"/>
            <a:ext cx="181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Cell entry trap door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C7C066E-25FC-6A33-67A9-874A8C55E4D0}"/>
              </a:ext>
            </a:extLst>
          </p:cNvPr>
          <p:cNvCxnSpPr>
            <a:cxnSpLocks/>
          </p:cNvCxnSpPr>
          <p:nvPr/>
        </p:nvCxnSpPr>
        <p:spPr>
          <a:xfrm flipH="1" flipV="1">
            <a:off x="2828924" y="3204900"/>
            <a:ext cx="1298635" cy="10742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F676031-4E6D-DB37-9683-3DA4117FAB9B}"/>
              </a:ext>
            </a:extLst>
          </p:cNvPr>
          <p:cNvSpPr txBox="1"/>
          <p:nvPr/>
        </p:nvSpPr>
        <p:spPr>
          <a:xfrm>
            <a:off x="4095750" y="3463949"/>
            <a:ext cx="181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Damaged Cladding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FD660D-67EB-7B2A-380C-EBEBA6695022}"/>
              </a:ext>
            </a:extLst>
          </p:cNvPr>
          <p:cNvSpPr txBox="1"/>
          <p:nvPr/>
        </p:nvSpPr>
        <p:spPr>
          <a:xfrm>
            <a:off x="4095750" y="4125079"/>
            <a:ext cx="1819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Limit of manipulator reach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61CA1675-3F37-F3DE-C1FF-0C46172DCD02}"/>
              </a:ext>
            </a:extLst>
          </p:cNvPr>
          <p:cNvSpPr txBox="1">
            <a:spLocks/>
          </p:cNvSpPr>
          <p:nvPr/>
        </p:nvSpPr>
        <p:spPr>
          <a:xfrm>
            <a:off x="-2888366" y="10279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r"/>
            <a:r>
              <a:rPr lang="en-GB" altLang="en-US" sz="3200" dirty="0">
                <a:solidFill>
                  <a:srgbClr val="003088"/>
                </a:solidFill>
              </a:rPr>
              <a:t>Remote handling cell limits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189B18-1338-9276-BA37-76D71460AFD8}"/>
              </a:ext>
            </a:extLst>
          </p:cNvPr>
          <p:cNvSpPr/>
          <p:nvPr/>
        </p:nvSpPr>
        <p:spPr>
          <a:xfrm>
            <a:off x="704850" y="3617837"/>
            <a:ext cx="1162050" cy="119364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5E78C8-0E28-F5F4-5172-05E80F5FC475}"/>
              </a:ext>
            </a:extLst>
          </p:cNvPr>
          <p:cNvSpPr txBox="1"/>
          <p:nvPr/>
        </p:nvSpPr>
        <p:spPr>
          <a:xfrm>
            <a:off x="395348" y="5274963"/>
            <a:ext cx="181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Target storage well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2B2C7B5-3F78-B354-268A-C89E7000D3E7}"/>
              </a:ext>
            </a:extLst>
          </p:cNvPr>
          <p:cNvCxnSpPr>
            <a:cxnSpLocks/>
          </p:cNvCxnSpPr>
          <p:nvPr/>
        </p:nvCxnSpPr>
        <p:spPr>
          <a:xfrm flipV="1">
            <a:off x="1305139" y="4823460"/>
            <a:ext cx="0" cy="4064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557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A49C72-C092-2918-2A56-2BC89654C1AE}"/>
              </a:ext>
            </a:extLst>
          </p:cNvPr>
          <p:cNvSpPr txBox="1">
            <a:spLocks/>
          </p:cNvSpPr>
          <p:nvPr/>
        </p:nvSpPr>
        <p:spPr>
          <a:xfrm>
            <a:off x="-374930" y="0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r"/>
            <a:r>
              <a:rPr lang="en-GB" altLang="en-US" sz="3200" dirty="0">
                <a:solidFill>
                  <a:srgbClr val="003088"/>
                </a:solidFill>
              </a:rPr>
              <a:t>Cladding removal design considerations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F67224-1441-7906-9462-6552C1A10712}"/>
              </a:ext>
            </a:extLst>
          </p:cNvPr>
          <p:cNvSpPr txBox="1"/>
          <p:nvPr/>
        </p:nvSpPr>
        <p:spPr>
          <a:xfrm>
            <a:off x="369770" y="538884"/>
            <a:ext cx="9645087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sz="1500" dirty="0"/>
              <a:t>Borrow a robotic arm from an external active handling supplier? - Tight time frame, difficult to </a:t>
            </a:r>
          </a:p>
          <a:p>
            <a:r>
              <a:rPr lang="en-GB" sz="1500" dirty="0"/>
              <a:t>   decontaminate and release back to supplier.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sz="1500" dirty="0"/>
              <a:t>Plasma Cutting &amp; Laser cutting?  No spark arresting on the ventilation system.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sz="1500" dirty="0"/>
              <a:t>Cutting by nibbler?  -  gap between cladding and wall unknown.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sz="1500" dirty="0"/>
              <a:t>Remaining option was to cut cladding by grinding.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sz="1500" b="1" dirty="0"/>
              <a:t>Grinder types</a:t>
            </a:r>
            <a:r>
              <a:rPr lang="en-GB" sz="1500" dirty="0"/>
              <a:t>, power, wheel sizes, wheel material types, carbide cutting / grinding wheel / diamond wheels. </a:t>
            </a:r>
          </a:p>
          <a:p>
            <a:pPr marL="180000" lvl="1" indent="-180000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180000" lvl="1" indent="-180000">
              <a:buFont typeface="Arial" panose="020B0604020202020204" pitchFamily="34" charset="0"/>
              <a:buChar char="•"/>
            </a:pPr>
            <a:r>
              <a:rPr lang="en-GB" sz="1500" b="1" dirty="0"/>
              <a:t>Tool holding</a:t>
            </a:r>
            <a:r>
              <a:rPr lang="en-GB" sz="1500" dirty="0"/>
              <a:t>, positioning, changing wheels.</a:t>
            </a:r>
          </a:p>
          <a:p>
            <a:pPr marL="180000" lvl="1" indent="-180000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180000" lvl="1" indent="-180000">
              <a:buFont typeface="Arial" panose="020B0604020202020204" pitchFamily="34" charset="0"/>
              <a:buChar char="•"/>
            </a:pPr>
            <a:r>
              <a:rPr lang="en-GB" sz="1500" b="1" dirty="0"/>
              <a:t>Control</a:t>
            </a:r>
            <a:r>
              <a:rPr lang="en-GB" sz="1500" dirty="0"/>
              <a:t>, how were we going to move into position, remote control, control via manipulators, motor drives?</a:t>
            </a:r>
          </a:p>
          <a:p>
            <a:pPr marL="180000" lvl="1" indent="-180000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180000" lvl="1" indent="-180000">
              <a:buFont typeface="Arial" panose="020B0604020202020204" pitchFamily="34" charset="0"/>
              <a:buChar char="•"/>
            </a:pPr>
            <a:r>
              <a:rPr lang="en-GB" sz="1500" b="1" dirty="0"/>
              <a:t>Location</a:t>
            </a:r>
            <a:r>
              <a:rPr lang="en-GB" sz="1500" dirty="0"/>
              <a:t>, build a frame to mount tooling, use the existing rails?</a:t>
            </a:r>
          </a:p>
          <a:p>
            <a:pPr marL="180000" lvl="1" indent="-180000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180000" lvl="1" indent="-180000">
              <a:buFont typeface="Arial" panose="020B0604020202020204" pitchFamily="34" charset="0"/>
              <a:buChar char="•"/>
            </a:pPr>
            <a:r>
              <a:rPr lang="en-GB" sz="1500" b="1" dirty="0"/>
              <a:t>Concerns, </a:t>
            </a:r>
            <a:r>
              <a:rPr lang="en-GB" sz="1500" dirty="0"/>
              <a:t>with gyro effects from grinder, wheel failure, vibration, dragging the trolley and tool wear. Mock up &amp; trials  to prove the design and procedures.</a:t>
            </a:r>
          </a:p>
          <a:p>
            <a:pPr marL="180000" lvl="1" indent="-180000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180000" lvl="1" indent="-180000">
              <a:buFont typeface="Arial" panose="020B0604020202020204" pitchFamily="34" charset="0"/>
              <a:buChar char="•"/>
            </a:pPr>
            <a:r>
              <a:rPr lang="en-GB" sz="1500" b="1" dirty="0"/>
              <a:t>Access, </a:t>
            </a:r>
            <a:r>
              <a:rPr lang="en-GB" sz="1500" dirty="0"/>
              <a:t>Tooling to fit through to 1m x 1m hatch!.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B622A1-0FBA-A0D2-8F01-09BD62130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264" y="316327"/>
            <a:ext cx="2342925" cy="208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54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3"/>
        </a:solidFill>
        <a:effectLst/>
      </p:bgPr>
    </p:bg>
    <p:spTree>
      <p:nvGrpSpPr>
        <p:cNvPr id="1" name="Shape 282">
          <a:extLst>
            <a:ext uri="{FF2B5EF4-FFF2-40B4-BE49-F238E27FC236}">
              <a16:creationId xmlns:a16="http://schemas.microsoft.com/office/drawing/2014/main" id="{D098B556-4792-B91A-8F02-9D62636E7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23056E-10D7-7AF9-0F09-20352F07E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177" y="1156889"/>
            <a:ext cx="9233563" cy="555619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EB4BCA6-8502-D3C4-E62E-CB0A047A7CD4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4171039" y="1779846"/>
            <a:ext cx="1" cy="15220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4DE4F6C-898A-175B-13A3-3E3DA4D27AED}"/>
              </a:ext>
            </a:extLst>
          </p:cNvPr>
          <p:cNvCxnSpPr>
            <a:cxnSpLocks/>
          </p:cNvCxnSpPr>
          <p:nvPr/>
        </p:nvCxnSpPr>
        <p:spPr>
          <a:xfrm flipV="1">
            <a:off x="9420225" y="3084285"/>
            <a:ext cx="38100" cy="5929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958D02C-E824-4C93-AF40-DF646E2623AE}"/>
              </a:ext>
            </a:extLst>
          </p:cNvPr>
          <p:cNvCxnSpPr>
            <a:cxnSpLocks/>
          </p:cNvCxnSpPr>
          <p:nvPr/>
        </p:nvCxnSpPr>
        <p:spPr>
          <a:xfrm flipH="1">
            <a:off x="9477375" y="3429000"/>
            <a:ext cx="38100" cy="5984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047CAA9-C4C6-C0BF-C8C2-5E6B976A3673}"/>
              </a:ext>
            </a:extLst>
          </p:cNvPr>
          <p:cNvCxnSpPr>
            <a:cxnSpLocks/>
          </p:cNvCxnSpPr>
          <p:nvPr/>
        </p:nvCxnSpPr>
        <p:spPr>
          <a:xfrm flipH="1">
            <a:off x="10126918" y="5161935"/>
            <a:ext cx="396056" cy="7005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1A2A334-8718-3813-CA40-DD287C2E29F7}"/>
              </a:ext>
            </a:extLst>
          </p:cNvPr>
          <p:cNvCxnSpPr>
            <a:cxnSpLocks/>
          </p:cNvCxnSpPr>
          <p:nvPr/>
        </p:nvCxnSpPr>
        <p:spPr>
          <a:xfrm flipV="1">
            <a:off x="10150578" y="4857994"/>
            <a:ext cx="447368" cy="7964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C6DD90E-5792-FBFF-FE99-C3C2BA1B21AC}"/>
              </a:ext>
            </a:extLst>
          </p:cNvPr>
          <p:cNvCxnSpPr>
            <a:cxnSpLocks/>
          </p:cNvCxnSpPr>
          <p:nvPr/>
        </p:nvCxnSpPr>
        <p:spPr>
          <a:xfrm flipH="1" flipV="1">
            <a:off x="5771228" y="4896464"/>
            <a:ext cx="747855" cy="2654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E1FB977-2503-FF87-845D-7610544F6A6A}"/>
              </a:ext>
            </a:extLst>
          </p:cNvPr>
          <p:cNvCxnSpPr>
            <a:cxnSpLocks/>
          </p:cNvCxnSpPr>
          <p:nvPr/>
        </p:nvCxnSpPr>
        <p:spPr>
          <a:xfrm>
            <a:off x="6220501" y="5113908"/>
            <a:ext cx="886169" cy="2845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5B50FD2-FDB7-21E0-797D-C44FB8A49158}"/>
              </a:ext>
            </a:extLst>
          </p:cNvPr>
          <p:cNvSpPr txBox="1"/>
          <p:nvPr/>
        </p:nvSpPr>
        <p:spPr>
          <a:xfrm>
            <a:off x="3261249" y="1256626"/>
            <a:ext cx="1819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Remote traverse 24V DC motors.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F333D3B-EF06-2B62-030A-A982DC18B11B}"/>
              </a:ext>
            </a:extLst>
          </p:cNvPr>
          <p:cNvCxnSpPr>
            <a:cxnSpLocks/>
          </p:cNvCxnSpPr>
          <p:nvPr/>
        </p:nvCxnSpPr>
        <p:spPr>
          <a:xfrm>
            <a:off x="4340800" y="1718917"/>
            <a:ext cx="596541" cy="9357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A3A4BD1-4BCB-7138-B6BD-E814413FF859}"/>
              </a:ext>
            </a:extLst>
          </p:cNvPr>
          <p:cNvSpPr txBox="1"/>
          <p:nvPr/>
        </p:nvSpPr>
        <p:spPr>
          <a:xfrm>
            <a:off x="3431009" y="5532550"/>
            <a:ext cx="1819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Trolley drive 24V DC motor. 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07C6AF-F791-C798-576C-9DFD7C2315DD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4340800" y="2768542"/>
            <a:ext cx="2153026" cy="27640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Left Brace 41">
            <a:extLst>
              <a:ext uri="{FF2B5EF4-FFF2-40B4-BE49-F238E27FC236}">
                <a16:creationId xmlns:a16="http://schemas.microsoft.com/office/drawing/2014/main" id="{FA932D56-9754-A4B3-4A56-76FA1EEADB6B}"/>
              </a:ext>
            </a:extLst>
          </p:cNvPr>
          <p:cNvSpPr/>
          <p:nvPr/>
        </p:nvSpPr>
        <p:spPr>
          <a:xfrm rot="6298748">
            <a:off x="6268919" y="695290"/>
            <a:ext cx="1466584" cy="21691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Left Brace 42">
            <a:extLst>
              <a:ext uri="{FF2B5EF4-FFF2-40B4-BE49-F238E27FC236}">
                <a16:creationId xmlns:a16="http://schemas.microsoft.com/office/drawing/2014/main" id="{FF0934B3-BE15-1E79-D14A-D9317D0A5610}"/>
              </a:ext>
            </a:extLst>
          </p:cNvPr>
          <p:cNvSpPr/>
          <p:nvPr/>
        </p:nvSpPr>
        <p:spPr>
          <a:xfrm rot="6298748">
            <a:off x="9575446" y="130765"/>
            <a:ext cx="847188" cy="215615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1EE1F8-D331-2FDD-F16B-93EBA9E0E050}"/>
              </a:ext>
            </a:extLst>
          </p:cNvPr>
          <p:cNvSpPr txBox="1"/>
          <p:nvPr/>
        </p:nvSpPr>
        <p:spPr>
          <a:xfrm>
            <a:off x="6302169" y="849112"/>
            <a:ext cx="181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Rear drive trolley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A79CBE-A2E2-8676-2EEE-64ACFE34C9CF}"/>
              </a:ext>
            </a:extLst>
          </p:cNvPr>
          <p:cNvSpPr txBox="1"/>
          <p:nvPr/>
        </p:nvSpPr>
        <p:spPr>
          <a:xfrm>
            <a:off x="9089249" y="417438"/>
            <a:ext cx="181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Cutting trolley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EAC61D7-9F48-5FA8-0A0F-3568AF176AE4}"/>
              </a:ext>
            </a:extLst>
          </p:cNvPr>
          <p:cNvCxnSpPr>
            <a:cxnSpLocks/>
          </p:cNvCxnSpPr>
          <p:nvPr/>
        </p:nvCxnSpPr>
        <p:spPr>
          <a:xfrm flipH="1">
            <a:off x="10767472" y="3036480"/>
            <a:ext cx="131011" cy="9856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62DD8B6-A1F2-EE59-74F3-4566B839C8A3}"/>
              </a:ext>
            </a:extLst>
          </p:cNvPr>
          <p:cNvSpPr txBox="1"/>
          <p:nvPr/>
        </p:nvSpPr>
        <p:spPr>
          <a:xfrm>
            <a:off x="10350641" y="2452806"/>
            <a:ext cx="1819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Lathe, Quick change tool post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D10853E-901C-764C-9A19-3FBAB1FCECA8}"/>
              </a:ext>
            </a:extLst>
          </p:cNvPr>
          <p:cNvCxnSpPr>
            <a:cxnSpLocks/>
          </p:cNvCxnSpPr>
          <p:nvPr/>
        </p:nvCxnSpPr>
        <p:spPr>
          <a:xfrm flipH="1" flipV="1">
            <a:off x="11260431" y="4436213"/>
            <a:ext cx="65505" cy="12566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9D36E6A-889C-6B47-899E-46DDEE794D41}"/>
              </a:ext>
            </a:extLst>
          </p:cNvPr>
          <p:cNvSpPr txBox="1"/>
          <p:nvPr/>
        </p:nvSpPr>
        <p:spPr>
          <a:xfrm>
            <a:off x="10518266" y="5716829"/>
            <a:ext cx="1386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Angle Grinder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E993BD4-BDA1-B9A4-3B85-D1C646C8596B}"/>
              </a:ext>
            </a:extLst>
          </p:cNvPr>
          <p:cNvSpPr txBox="1"/>
          <p:nvPr/>
        </p:nvSpPr>
        <p:spPr>
          <a:xfrm>
            <a:off x="156050" y="695424"/>
            <a:ext cx="291838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Consisting of 2 trolley units to mount on the existing cell rails.</a:t>
            </a:r>
          </a:p>
          <a:p>
            <a:endParaRPr lang="en-GB" sz="1500" dirty="0"/>
          </a:p>
          <a:p>
            <a:r>
              <a:rPr lang="en-GB" sz="1500" dirty="0"/>
              <a:t>Each trolley is shipped in and coupled within the cell.</a:t>
            </a:r>
          </a:p>
          <a:p>
            <a:endParaRPr lang="en-GB" sz="1500" dirty="0"/>
          </a:p>
          <a:p>
            <a:r>
              <a:rPr lang="en-GB" sz="1500" dirty="0"/>
              <a:t>Utilising readily available off the shelf components, leadscrews, bearings, universal joints, motors, vee belt, angle grinders, slideways, and quick- change tool post.</a:t>
            </a:r>
          </a:p>
          <a:p>
            <a:endParaRPr lang="en-GB" sz="1500" dirty="0"/>
          </a:p>
          <a:p>
            <a:r>
              <a:rPr lang="en-GB" sz="1500" dirty="0"/>
              <a:t>PWM DC motor drive, fine control, maintains torque. </a:t>
            </a:r>
          </a:p>
          <a:p>
            <a:endParaRPr lang="en-GB" sz="1500" dirty="0"/>
          </a:p>
          <a:p>
            <a:r>
              <a:rPr lang="en-GB" sz="1500" dirty="0"/>
              <a:t>Multiple angle grinders prepared. 4”, 9”. Different wheel types. Arranged in various orientation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9" name="Title 2">
            <a:extLst>
              <a:ext uri="{FF2B5EF4-FFF2-40B4-BE49-F238E27FC236}">
                <a16:creationId xmlns:a16="http://schemas.microsoft.com/office/drawing/2014/main" id="{638B4614-C58A-60FC-A5F6-21797C3314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/>
            <a:r>
              <a:rPr lang="en-GB" altLang="en-US" sz="3200" dirty="0">
                <a:solidFill>
                  <a:srgbClr val="003088"/>
                </a:solidFill>
              </a:rPr>
              <a:t>Cutting trolley design</a:t>
            </a:r>
          </a:p>
        </p:txBody>
      </p:sp>
    </p:spTree>
    <p:extLst>
      <p:ext uri="{BB962C8B-B14F-4D97-AF65-F5344CB8AC3E}">
        <p14:creationId xmlns:p14="http://schemas.microsoft.com/office/powerpoint/2010/main" val="2280170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379905-00D5-63E8-FAB6-0A76AFF3C2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509"/>
          <a:stretch>
            <a:fillRect/>
          </a:stretch>
        </p:blipFill>
        <p:spPr>
          <a:xfrm>
            <a:off x="230256" y="710293"/>
            <a:ext cx="5475219" cy="4000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E9C892-68B1-76EE-05D3-B4A7366B94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713"/>
          <a:stretch>
            <a:fillRect/>
          </a:stretch>
        </p:blipFill>
        <p:spPr>
          <a:xfrm>
            <a:off x="5777841" y="710293"/>
            <a:ext cx="6183903" cy="40005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A2CC09A0-6437-A52C-1A49-32D5EA2A277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/>
            <a:r>
              <a:rPr lang="en-GB" altLang="en-US" sz="3200" dirty="0">
                <a:solidFill>
                  <a:srgbClr val="003088"/>
                </a:solidFill>
              </a:rPr>
              <a:t>Cutting trolley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82C30B-D10A-AAD7-62DF-4649CC3414A7}"/>
              </a:ext>
            </a:extLst>
          </p:cNvPr>
          <p:cNvSpPr txBox="1"/>
          <p:nvPr/>
        </p:nvSpPr>
        <p:spPr>
          <a:xfrm>
            <a:off x="6509657" y="4774755"/>
            <a:ext cx="4550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Trolley in the forward position to cut beyond the damaged area maintaining control access to manipulators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5C344-7030-75E0-176E-8F93CC6BF0FB}"/>
              </a:ext>
            </a:extLst>
          </p:cNvPr>
          <p:cNvSpPr txBox="1"/>
          <p:nvPr/>
        </p:nvSpPr>
        <p:spPr>
          <a:xfrm>
            <a:off x="783771" y="4710793"/>
            <a:ext cx="455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Trolley in the retracted position to provide access for tool changes and assembly.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F106B3-7A7F-B766-FD79-4ECB43A3CEFF}"/>
              </a:ext>
            </a:extLst>
          </p:cNvPr>
          <p:cNvSpPr txBox="1"/>
          <p:nvPr/>
        </p:nvSpPr>
        <p:spPr>
          <a:xfrm>
            <a:off x="4441372" y="170481"/>
            <a:ext cx="455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Cutting range</a:t>
            </a:r>
          </a:p>
        </p:txBody>
      </p:sp>
    </p:spTree>
    <p:extLst>
      <p:ext uri="{BB962C8B-B14F-4D97-AF65-F5344CB8AC3E}">
        <p14:creationId xmlns:p14="http://schemas.microsoft.com/office/powerpoint/2010/main" val="693155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3"/>
        </a:solidFill>
        <a:effectLst/>
      </p:bgPr>
    </p:bg>
    <p:spTree>
      <p:nvGrpSpPr>
        <p:cNvPr id="1" name="Shape 282">
          <a:extLst>
            <a:ext uri="{FF2B5EF4-FFF2-40B4-BE49-F238E27FC236}">
              <a16:creationId xmlns:a16="http://schemas.microsoft.com/office/drawing/2014/main" id="{01A96602-C3B9-C60F-1054-2CD4EDD54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7;p4">
            <a:extLst>
              <a:ext uri="{FF2B5EF4-FFF2-40B4-BE49-F238E27FC236}">
                <a16:creationId xmlns:a16="http://schemas.microsoft.com/office/drawing/2014/main" id="{1A50BABF-6999-6866-8A97-9DCE49CD6C9F}"/>
              </a:ext>
            </a:extLst>
          </p:cNvPr>
          <p:cNvSpPr/>
          <p:nvPr/>
        </p:nvSpPr>
        <p:spPr>
          <a:xfrm>
            <a:off x="113795" y="511176"/>
            <a:ext cx="7572879" cy="291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1800" dirty="0">
                <a:solidFill>
                  <a:schemeClr val="tx1">
                    <a:lumMod val="50000"/>
                  </a:schemeClr>
                </a:solidFill>
              </a:rPr>
              <a:t>As the components arrived, they were assembled and tested.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50000"/>
                  </a:schemeClr>
                </a:solidFill>
              </a:rPr>
              <a:t>Modifications carried out to improve reliability, performance, and for easier remote handling to reduce loading on the manipulators.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2400" dirty="0">
              <a:solidFill>
                <a:srgbClr val="61616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</p:txBody>
      </p:sp>
      <p:pic>
        <p:nvPicPr>
          <p:cNvPr id="3" name="Picture 2" descr="A metal frame with red wheels&#10;&#10;AI-generated content may be incorrect.">
            <a:extLst>
              <a:ext uri="{FF2B5EF4-FFF2-40B4-BE49-F238E27FC236}">
                <a16:creationId xmlns:a16="http://schemas.microsoft.com/office/drawing/2014/main" id="{B60D20A0-54A0-96FB-936D-28FD74DCA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71" y="2181225"/>
            <a:ext cx="4462896" cy="3362495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B036C3C0-B54C-914A-1FD4-500AA7DB17C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/>
            <a:r>
              <a:rPr lang="en-GB" altLang="en-US" sz="3200" dirty="0">
                <a:solidFill>
                  <a:srgbClr val="003088"/>
                </a:solidFill>
              </a:rPr>
              <a:t>Mock ups and testing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B282DD-C10C-239A-7650-FB29F842C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164" y="2181225"/>
            <a:ext cx="3124200" cy="4165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AC2C82-884B-9634-9AEA-521BD06DC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948" y="132368"/>
            <a:ext cx="3592581" cy="43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3"/>
        </a:solidFill>
        <a:effectLst/>
      </p:bgPr>
    </p:bg>
    <p:spTree>
      <p:nvGrpSpPr>
        <p:cNvPr id="1" name="Shape 282">
          <a:extLst>
            <a:ext uri="{FF2B5EF4-FFF2-40B4-BE49-F238E27FC236}">
              <a16:creationId xmlns:a16="http://schemas.microsoft.com/office/drawing/2014/main" id="{103E0E39-1521-0503-A8A6-9791E97D5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7;p4">
            <a:extLst>
              <a:ext uri="{FF2B5EF4-FFF2-40B4-BE49-F238E27FC236}">
                <a16:creationId xmlns:a16="http://schemas.microsoft.com/office/drawing/2014/main" id="{72D526DD-25A9-03FF-B5C3-3EEDB216D048}"/>
              </a:ext>
            </a:extLst>
          </p:cNvPr>
          <p:cNvSpPr/>
          <p:nvPr/>
        </p:nvSpPr>
        <p:spPr>
          <a:xfrm>
            <a:off x="429928" y="792088"/>
            <a:ext cx="5666072" cy="228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Deciding on grinder sizes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Testing discs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</p:txBody>
      </p:sp>
      <p:pic>
        <p:nvPicPr>
          <p:cNvPr id="2" name="Picture 1" descr="A machine with sparks flying out of it&#10;&#10;AI-generated content may be incorrect.">
            <a:extLst>
              <a:ext uri="{FF2B5EF4-FFF2-40B4-BE49-F238E27FC236}">
                <a16:creationId xmlns:a16="http://schemas.microsoft.com/office/drawing/2014/main" id="{6212AA95-016A-7E22-7F1E-BA7C58FEA7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65" t="-462" r="231" b="231"/>
          <a:stretch>
            <a:fillRect/>
          </a:stretch>
        </p:blipFill>
        <p:spPr>
          <a:xfrm rot="5400000">
            <a:off x="8563" y="2630970"/>
            <a:ext cx="4208326" cy="42308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5017EC-3940-1D18-874B-E92D3F29FF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147"/>
          <a:stretch>
            <a:fillRect/>
          </a:stretch>
        </p:blipFill>
        <p:spPr>
          <a:xfrm rot="5400000">
            <a:off x="4821577" y="3645398"/>
            <a:ext cx="3259475" cy="3131479"/>
          </a:xfrm>
          <a:prstGeom prst="rect">
            <a:avLst/>
          </a:prstGeom>
        </p:spPr>
      </p:pic>
      <p:pic>
        <p:nvPicPr>
          <p:cNvPr id="5" name="Picture 4" descr="A machine with sparks flying out of it&#10;&#10;AI-generated content may be incorrect.">
            <a:extLst>
              <a:ext uri="{FF2B5EF4-FFF2-40B4-BE49-F238E27FC236}">
                <a16:creationId xmlns:a16="http://schemas.microsoft.com/office/drawing/2014/main" id="{56967A4E-7ACB-018E-1063-A79DD674C7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236" r="166"/>
          <a:stretch>
            <a:fillRect/>
          </a:stretch>
        </p:blipFill>
        <p:spPr>
          <a:xfrm>
            <a:off x="8592836" y="2645596"/>
            <a:ext cx="3602384" cy="4212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7BB3DA-4133-D8CC-8E31-B142E70C8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216" y="91594"/>
            <a:ext cx="3688564" cy="3185006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CF8594FA-9ECC-1CAD-B250-F6F96B3EC31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/>
            <a:r>
              <a:rPr lang="en-GB" altLang="en-US" sz="3200" dirty="0">
                <a:solidFill>
                  <a:srgbClr val="003088"/>
                </a:solidFill>
              </a:rPr>
              <a:t>Test cuts</a:t>
            </a:r>
          </a:p>
        </p:txBody>
      </p:sp>
    </p:spTree>
    <p:extLst>
      <p:ext uri="{BB962C8B-B14F-4D97-AF65-F5344CB8AC3E}">
        <p14:creationId xmlns:p14="http://schemas.microsoft.com/office/powerpoint/2010/main" val="2101279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3"/>
        </a:solidFill>
        <a:effectLst/>
      </p:bgPr>
    </p:bg>
    <p:spTree>
      <p:nvGrpSpPr>
        <p:cNvPr id="1" name="Shape 282">
          <a:extLst>
            <a:ext uri="{FF2B5EF4-FFF2-40B4-BE49-F238E27FC236}">
              <a16:creationId xmlns:a16="http://schemas.microsoft.com/office/drawing/2014/main" id="{389A4979-9911-2A7E-2F1B-8F0B45D8B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7;p4">
            <a:extLst>
              <a:ext uri="{FF2B5EF4-FFF2-40B4-BE49-F238E27FC236}">
                <a16:creationId xmlns:a16="http://schemas.microsoft.com/office/drawing/2014/main" id="{E8280712-D629-C8E8-E328-325094FF5D56}"/>
              </a:ext>
            </a:extLst>
          </p:cNvPr>
          <p:cNvSpPr/>
          <p:nvPr/>
        </p:nvSpPr>
        <p:spPr>
          <a:xfrm>
            <a:off x="462585" y="582921"/>
            <a:ext cx="4294472" cy="6357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Rear trolley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Front trolley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3 x grinders - vertical, horizontal &amp; tilted.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Camera holder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Grinder power supply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     &amp; controls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2000" dirty="0">
              <a:solidFill>
                <a:schemeClr val="tx1">
                  <a:lumMod val="5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Produce procedures for installation and cutting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>
                  <a:lumMod val="5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Gained confidence that we can carry out the repair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</p:txBody>
      </p:sp>
      <p:pic>
        <p:nvPicPr>
          <p:cNvPr id="6" name="Picture 5" descr="A machine on a metal stand&#10;&#10;AI-generated content may be incorrect.">
            <a:extLst>
              <a:ext uri="{FF2B5EF4-FFF2-40B4-BE49-F238E27FC236}">
                <a16:creationId xmlns:a16="http://schemas.microsoft.com/office/drawing/2014/main" id="{EBB5DF10-0B36-C0E9-4FC0-B801DF28A3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" r="19944"/>
          <a:stretch>
            <a:fillRect/>
          </a:stretch>
        </p:blipFill>
        <p:spPr>
          <a:xfrm>
            <a:off x="4897348" y="0"/>
            <a:ext cx="7294663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6E7F37-8004-4F83-7FDB-A8B0B5BF61D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/>
            <a:r>
              <a:rPr lang="en-GB" altLang="en-US" sz="3200" dirty="0">
                <a:solidFill>
                  <a:srgbClr val="003088"/>
                </a:solidFill>
              </a:rPr>
              <a:t>Proven final design</a:t>
            </a:r>
          </a:p>
        </p:txBody>
      </p:sp>
    </p:spTree>
    <p:extLst>
      <p:ext uri="{BB962C8B-B14F-4D97-AF65-F5344CB8AC3E}">
        <p14:creationId xmlns:p14="http://schemas.microsoft.com/office/powerpoint/2010/main" val="3696300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3"/>
        </a:solidFill>
        <a:effectLst/>
      </p:bgPr>
    </p:bg>
    <p:spTree>
      <p:nvGrpSpPr>
        <p:cNvPr id="1" name="Shape 282">
          <a:extLst>
            <a:ext uri="{FF2B5EF4-FFF2-40B4-BE49-F238E27FC236}">
              <a16:creationId xmlns:a16="http://schemas.microsoft.com/office/drawing/2014/main" id="{B889DC07-7DAC-C845-DE95-F05B40002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7;p4">
            <a:extLst>
              <a:ext uri="{FF2B5EF4-FFF2-40B4-BE49-F238E27FC236}">
                <a16:creationId xmlns:a16="http://schemas.microsoft.com/office/drawing/2014/main" id="{9E3B888B-9E2F-27FE-338D-F31A2546FE42}"/>
              </a:ext>
            </a:extLst>
          </p:cNvPr>
          <p:cNvSpPr/>
          <p:nvPr/>
        </p:nvSpPr>
        <p:spPr>
          <a:xfrm>
            <a:off x="128674" y="1087304"/>
            <a:ext cx="5666072" cy="3832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Robot split into 5 packages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3 x Units remotely craned into RHC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1 x TSA, trolley motor power supply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1 x manipulator rooms, remote traverse motor power supply.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</p:txBody>
      </p:sp>
      <p:pic>
        <p:nvPicPr>
          <p:cNvPr id="2" name="Picture 1" descr="A person standing next to a machine&#10;&#10;AI-generated content may be incorrect.">
            <a:extLst>
              <a:ext uri="{FF2B5EF4-FFF2-40B4-BE49-F238E27FC236}">
                <a16:creationId xmlns:a16="http://schemas.microsoft.com/office/drawing/2014/main" id="{3ABEAC9E-2CC6-B837-5A70-B6A2187D8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6100955" y="3933240"/>
            <a:ext cx="3288080" cy="23454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6197A-ACEF-B365-4291-2453C0621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50068" y="3918181"/>
            <a:ext cx="3310347" cy="2463361"/>
          </a:xfrm>
          <a:prstGeom prst="rect">
            <a:avLst/>
          </a:prstGeom>
        </p:spPr>
      </p:pic>
      <p:pic>
        <p:nvPicPr>
          <p:cNvPr id="4" name="Picture 3" descr="A machine with purple ropes&#10;&#10;AI-generated content may be incorrect.">
            <a:extLst>
              <a:ext uri="{FF2B5EF4-FFF2-40B4-BE49-F238E27FC236}">
                <a16:creationId xmlns:a16="http://schemas.microsoft.com/office/drawing/2014/main" id="{1BF3B40F-826F-2D81-C05C-6A4FC9A13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09137" y="463112"/>
            <a:ext cx="3284484" cy="23582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78B70B-DFCC-FA05-0A7E-25D88CE2F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7530" y="3003706"/>
            <a:ext cx="3057845" cy="28698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17F366-4304-78AC-37A3-59521FD8C9B2}"/>
              </a:ext>
            </a:extLst>
          </p:cNvPr>
          <p:cNvSpPr txBox="1"/>
          <p:nvPr/>
        </p:nvSpPr>
        <p:spPr>
          <a:xfrm>
            <a:off x="3711098" y="5873587"/>
            <a:ext cx="2564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Henry hitches a lift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821577-EAA8-5510-E82B-4C9FA1E53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10" y="517"/>
            <a:ext cx="2439512" cy="3362795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897E1824-E45F-675E-CA9B-219BCF2B91B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/>
            <a:r>
              <a:rPr lang="en-GB" altLang="en-US" sz="3200" dirty="0">
                <a:solidFill>
                  <a:srgbClr val="003088"/>
                </a:solidFill>
              </a:rPr>
              <a:t>The kit is prepared for posting</a:t>
            </a:r>
          </a:p>
          <a:p>
            <a:pPr algn="l"/>
            <a:r>
              <a:rPr lang="en-GB" altLang="en-US" sz="3200" dirty="0">
                <a:solidFill>
                  <a:srgbClr val="003088"/>
                </a:solidFill>
              </a:rPr>
              <a:t>Into the remote handling cell</a:t>
            </a:r>
          </a:p>
        </p:txBody>
      </p:sp>
    </p:spTree>
    <p:extLst>
      <p:ext uri="{BB962C8B-B14F-4D97-AF65-F5344CB8AC3E}">
        <p14:creationId xmlns:p14="http://schemas.microsoft.com/office/powerpoint/2010/main" val="3629406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"/>
          <p:cNvSpPr txBox="1"/>
          <p:nvPr/>
        </p:nvSpPr>
        <p:spPr>
          <a:xfrm>
            <a:off x="423748" y="1380700"/>
            <a:ext cx="5101814" cy="702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en-GB" sz="2400" b="1" i="0" u="none" strike="noStrike" cap="none" dirty="0">
                <a:solidFill>
                  <a:srgbClr val="1E5DF8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GB" sz="2400" b="1" i="0" u="none" strike="noStrike" cap="none" dirty="0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b="1" dirty="0">
                <a:solidFill>
                  <a:srgbClr val="2E2D62"/>
                </a:solidFill>
              </a:rPr>
              <a:t>Isis target stations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"/>
          <p:cNvSpPr txBox="1"/>
          <p:nvPr/>
        </p:nvSpPr>
        <p:spPr>
          <a:xfrm>
            <a:off x="423748" y="1887869"/>
            <a:ext cx="51018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en-GB" sz="2400" b="1" i="0" u="none" strike="noStrike" cap="none" dirty="0">
                <a:solidFill>
                  <a:srgbClr val="1E5DF8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2400" b="1" dirty="0">
                <a:solidFill>
                  <a:srgbClr val="2E2D62"/>
                </a:solidFill>
              </a:rPr>
              <a:t> The failure</a:t>
            </a:r>
            <a:endParaRPr sz="1400" b="0" i="0" u="none" strike="noStrike" cap="none" dirty="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"/>
          <p:cNvSpPr txBox="1"/>
          <p:nvPr/>
        </p:nvSpPr>
        <p:spPr>
          <a:xfrm>
            <a:off x="403341" y="2395038"/>
            <a:ext cx="51018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en-GB" sz="2400" b="1" i="0" u="none" strike="noStrike" cap="none" dirty="0">
                <a:solidFill>
                  <a:srgbClr val="1E5DF8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GB" sz="2400" b="1" i="0" u="none" strike="noStrike" cap="none" dirty="0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b="1" dirty="0">
                <a:solidFill>
                  <a:srgbClr val="2E2D62"/>
                </a:solidFill>
              </a:rPr>
              <a:t>Tooling design</a:t>
            </a:r>
            <a:endParaRPr sz="1400" b="0" i="0" u="none" strike="noStrike" cap="none" dirty="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"/>
          <p:cNvSpPr txBox="1"/>
          <p:nvPr/>
        </p:nvSpPr>
        <p:spPr>
          <a:xfrm>
            <a:off x="403341" y="2856662"/>
            <a:ext cx="51018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en-GB" sz="2400" b="1" i="0" u="none" strike="noStrike" cap="none" dirty="0">
                <a:solidFill>
                  <a:srgbClr val="1E5DF8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GB" sz="2400" b="1" i="0" u="none" strike="noStrike" cap="none" dirty="0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b="1" dirty="0">
                <a:solidFill>
                  <a:srgbClr val="2E2D62"/>
                </a:solidFill>
              </a:rPr>
              <a:t>Preparation</a:t>
            </a:r>
            <a:endParaRPr sz="1400" b="0" i="0" u="none" strike="noStrike" cap="none" dirty="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"/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1" i="0" u="none" strike="noStrike" cap="none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68;p3">
            <a:extLst>
              <a:ext uri="{FF2B5EF4-FFF2-40B4-BE49-F238E27FC236}">
                <a16:creationId xmlns:a16="http://schemas.microsoft.com/office/drawing/2014/main" id="{BC23D4ED-8A57-3E9D-8D1C-1182C9F77859}"/>
              </a:ext>
            </a:extLst>
          </p:cNvPr>
          <p:cNvSpPr txBox="1"/>
          <p:nvPr/>
        </p:nvSpPr>
        <p:spPr>
          <a:xfrm>
            <a:off x="403341" y="3334742"/>
            <a:ext cx="51018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en-GB" sz="2400" b="1" dirty="0">
                <a:solidFill>
                  <a:srgbClr val="1E5DF8"/>
                </a:solidFill>
              </a:rPr>
              <a:t>5</a:t>
            </a:r>
            <a:r>
              <a:rPr lang="en-GB" sz="2400" b="1" i="0" u="none" strike="noStrike" cap="none" dirty="0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b="1" dirty="0">
                <a:solidFill>
                  <a:srgbClr val="2E2D62"/>
                </a:solidFill>
              </a:rPr>
              <a:t>The task</a:t>
            </a:r>
            <a:endParaRPr sz="1400" b="0" i="0" u="none" strike="noStrike" cap="none" dirty="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268;p3">
            <a:extLst>
              <a:ext uri="{FF2B5EF4-FFF2-40B4-BE49-F238E27FC236}">
                <a16:creationId xmlns:a16="http://schemas.microsoft.com/office/drawing/2014/main" id="{DB075E41-A6F9-FB5D-651A-69A79B97FD58}"/>
              </a:ext>
            </a:extLst>
          </p:cNvPr>
          <p:cNvSpPr txBox="1"/>
          <p:nvPr/>
        </p:nvSpPr>
        <p:spPr>
          <a:xfrm>
            <a:off x="403341" y="3825455"/>
            <a:ext cx="51018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en-GB" sz="2400" b="1" dirty="0">
                <a:solidFill>
                  <a:srgbClr val="1E5DF8"/>
                </a:solidFill>
              </a:rPr>
              <a:t>6</a:t>
            </a:r>
            <a:r>
              <a:rPr lang="en-GB" sz="2400" b="1" i="0" u="none" strike="noStrike" cap="none" dirty="0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b="1" dirty="0">
                <a:solidFill>
                  <a:srgbClr val="2E2D62"/>
                </a:solidFill>
              </a:rPr>
              <a:t>The cause &amp; future</a:t>
            </a:r>
            <a:endParaRPr sz="1400" b="0" i="0" u="none" strike="noStrike" cap="none" dirty="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91DE9A-E63E-4BB7-004A-275A32D35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411" y="104423"/>
            <a:ext cx="3835081" cy="2957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677F78-AAB8-C139-D2B9-937FD0DB5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411" y="3137585"/>
            <a:ext cx="4291431" cy="3615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A51515-12A9-663F-35BC-495977712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930" y="1386440"/>
            <a:ext cx="4291432" cy="385230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29BEB01E-3D8B-F3EF-85AB-00DFA4C5024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/>
            <a:r>
              <a:rPr lang="en-GB" altLang="en-US" sz="3200" dirty="0">
                <a:solidFill>
                  <a:srgbClr val="003088"/>
                </a:solidFill>
              </a:rPr>
              <a:t>Equipment posted into the cell and assembled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023BC3-94EB-532B-6B00-1012A1D469C1}"/>
              </a:ext>
            </a:extLst>
          </p:cNvPr>
          <p:cNvSpPr txBox="1"/>
          <p:nvPr/>
        </p:nvSpPr>
        <p:spPr>
          <a:xfrm>
            <a:off x="219075" y="1304925"/>
            <a:ext cx="21338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A week of transferring equipment into the remote handling cell.</a:t>
            </a:r>
          </a:p>
          <a:p>
            <a:endParaRPr lang="en-GB" sz="20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Assembly of trolleys</a:t>
            </a:r>
          </a:p>
          <a:p>
            <a:endParaRPr lang="en-GB" sz="20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Feeding through cables.</a:t>
            </a:r>
          </a:p>
        </p:txBody>
      </p:sp>
    </p:spTree>
    <p:extLst>
      <p:ext uri="{BB962C8B-B14F-4D97-AF65-F5344CB8AC3E}">
        <p14:creationId xmlns:p14="http://schemas.microsoft.com/office/powerpoint/2010/main" val="2673823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3"/>
        </a:solidFill>
        <a:effectLst/>
      </p:bgPr>
    </p:bg>
    <p:spTree>
      <p:nvGrpSpPr>
        <p:cNvPr id="1" name="Shape 282">
          <a:extLst>
            <a:ext uri="{FF2B5EF4-FFF2-40B4-BE49-F238E27FC236}">
              <a16:creationId xmlns:a16="http://schemas.microsoft.com/office/drawing/2014/main" id="{EA5A9151-A45E-E3A3-ED6C-D265CAA64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7;p4">
            <a:extLst>
              <a:ext uri="{FF2B5EF4-FFF2-40B4-BE49-F238E27FC236}">
                <a16:creationId xmlns:a16="http://schemas.microsoft.com/office/drawing/2014/main" id="{D995734D-199D-6799-C382-33E904B3CEA8}"/>
              </a:ext>
            </a:extLst>
          </p:cNvPr>
          <p:cNvSpPr/>
          <p:nvPr/>
        </p:nvSpPr>
        <p:spPr>
          <a:xfrm>
            <a:off x="429928" y="860030"/>
            <a:ext cx="5666072" cy="355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Took 7 people to operate the robot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Based in three different room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0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First 3 cuts – 9" grinder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Cuts 4 and 5 – 5" vertical grinder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Cut 6 – 5" horizontal grinder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C0D486-0D42-83EC-7551-B465FF4D8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207" y="381000"/>
            <a:ext cx="4572000" cy="609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F0D34A-1DFA-8A46-EC27-79DD28DD022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/>
            <a:r>
              <a:rPr lang="en-GB" altLang="en-US" sz="3200" dirty="0">
                <a:solidFill>
                  <a:srgbClr val="003088"/>
                </a:solidFill>
              </a:rPr>
              <a:t>Cutting begins</a:t>
            </a:r>
          </a:p>
        </p:txBody>
      </p:sp>
    </p:spTree>
    <p:extLst>
      <p:ext uri="{BB962C8B-B14F-4D97-AF65-F5344CB8AC3E}">
        <p14:creationId xmlns:p14="http://schemas.microsoft.com/office/powerpoint/2010/main" val="2571685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3"/>
        </a:solidFill>
        <a:effectLst/>
      </p:bgPr>
    </p:bg>
    <p:spTree>
      <p:nvGrpSpPr>
        <p:cNvPr id="1" name="Shape 282">
          <a:extLst>
            <a:ext uri="{FF2B5EF4-FFF2-40B4-BE49-F238E27FC236}">
              <a16:creationId xmlns:a16="http://schemas.microsoft.com/office/drawing/2014/main" id="{29128440-5AC5-DCE1-A8C3-A2946EA00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7;p4">
            <a:extLst>
              <a:ext uri="{FF2B5EF4-FFF2-40B4-BE49-F238E27FC236}">
                <a16:creationId xmlns:a16="http://schemas.microsoft.com/office/drawing/2014/main" id="{01064DED-FD36-C053-FD5F-CCE2AEA228DB}"/>
              </a:ext>
            </a:extLst>
          </p:cNvPr>
          <p:cNvSpPr/>
          <p:nvPr/>
        </p:nvSpPr>
        <p:spPr>
          <a:xfrm>
            <a:off x="256624" y="2543172"/>
            <a:ext cx="5666072" cy="306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Unable to practice due to lack of information on how the stainless was mounted to the wall.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2400" dirty="0">
              <a:solidFill>
                <a:srgbClr val="61616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</p:txBody>
      </p:sp>
      <p:pic>
        <p:nvPicPr>
          <p:cNvPr id="2" name="Picture 1" descr="A screen shot of a television&#10;&#10;AI-generated content may be incorrect.">
            <a:extLst>
              <a:ext uri="{FF2B5EF4-FFF2-40B4-BE49-F238E27FC236}">
                <a16:creationId xmlns:a16="http://schemas.microsoft.com/office/drawing/2014/main" id="{2D3E0E2F-A4E9-E1C7-02E8-4A9B1AD66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182" y="964324"/>
            <a:ext cx="5964621" cy="446689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A5541E-98CA-C8A6-3CE3-84A5FF1D7FB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/>
            <a:r>
              <a:rPr lang="en-GB" altLang="en-US" sz="3200" dirty="0">
                <a:solidFill>
                  <a:srgbClr val="003088"/>
                </a:solidFill>
              </a:rPr>
              <a:t>The unknown &amp; frustration</a:t>
            </a:r>
          </a:p>
        </p:txBody>
      </p:sp>
      <p:sp>
        <p:nvSpPr>
          <p:cNvPr id="4" name="Google Shape;277;p4">
            <a:extLst>
              <a:ext uri="{FF2B5EF4-FFF2-40B4-BE49-F238E27FC236}">
                <a16:creationId xmlns:a16="http://schemas.microsoft.com/office/drawing/2014/main" id="{D05AF1F1-9A76-554B-29F4-675AFA8728F1}"/>
              </a:ext>
            </a:extLst>
          </p:cNvPr>
          <p:cNvSpPr/>
          <p:nvPr/>
        </p:nvSpPr>
        <p:spPr>
          <a:xfrm>
            <a:off x="6242899" y="5431221"/>
            <a:ext cx="5666072" cy="239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Guessing the location of the studs.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2400" dirty="0">
              <a:solidFill>
                <a:srgbClr val="61616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48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3"/>
        </a:solidFill>
        <a:effectLst/>
      </p:bgPr>
    </p:bg>
    <p:spTree>
      <p:nvGrpSpPr>
        <p:cNvPr id="1" name="Shape 282">
          <a:extLst>
            <a:ext uri="{FF2B5EF4-FFF2-40B4-BE49-F238E27FC236}">
              <a16:creationId xmlns:a16="http://schemas.microsoft.com/office/drawing/2014/main" id="{0E9F7648-5E01-DE24-7F76-C040FBFA2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7;p4">
            <a:extLst>
              <a:ext uri="{FF2B5EF4-FFF2-40B4-BE49-F238E27FC236}">
                <a16:creationId xmlns:a16="http://schemas.microsoft.com/office/drawing/2014/main" id="{F18DCEA9-84B7-46C9-8DF8-B5710D9C1B5E}"/>
              </a:ext>
            </a:extLst>
          </p:cNvPr>
          <p:cNvSpPr/>
          <p:nvPr/>
        </p:nvSpPr>
        <p:spPr>
          <a:xfrm>
            <a:off x="262758" y="792088"/>
            <a:ext cx="4729656" cy="431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Modified pry bar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    (Extended by 3m with crane loop)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Lots more grinding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After a week of cutting &amp; prying, Success!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The target trolley was able to be driven forward.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Rescheduled user cycle was able to begin on time.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The design, mock ups, and repair was completed within a 2 month window.</a:t>
            </a:r>
          </a:p>
        </p:txBody>
      </p:sp>
      <p:pic>
        <p:nvPicPr>
          <p:cNvPr id="2" name="Picture 1" descr="A computer screen with a picture of a metal pipe&#10;&#10;AI-generated content may be incorrect.">
            <a:extLst>
              <a:ext uri="{FF2B5EF4-FFF2-40B4-BE49-F238E27FC236}">
                <a16:creationId xmlns:a16="http://schemas.microsoft.com/office/drawing/2014/main" id="{8567BDA2-B32F-C750-4243-1686F5A0A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414" y="853966"/>
            <a:ext cx="6936828" cy="5163207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DB02351D-9034-6E42-268F-F5BCE3D548F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/>
            <a:r>
              <a:rPr lang="en-GB" altLang="en-US" sz="3200" dirty="0">
                <a:solidFill>
                  <a:srgbClr val="003088"/>
                </a:solidFill>
              </a:rPr>
              <a:t>It’s free!</a:t>
            </a:r>
          </a:p>
        </p:txBody>
      </p:sp>
    </p:spTree>
    <p:extLst>
      <p:ext uri="{BB962C8B-B14F-4D97-AF65-F5344CB8AC3E}">
        <p14:creationId xmlns:p14="http://schemas.microsoft.com/office/powerpoint/2010/main" val="355743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3"/>
        </a:solidFill>
        <a:effectLst/>
      </p:bgPr>
    </p:bg>
    <p:spTree>
      <p:nvGrpSpPr>
        <p:cNvPr id="1" name="Shape 282">
          <a:extLst>
            <a:ext uri="{FF2B5EF4-FFF2-40B4-BE49-F238E27FC236}">
              <a16:creationId xmlns:a16="http://schemas.microsoft.com/office/drawing/2014/main" id="{478A9880-13B1-A180-18B3-687D67F72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7;p4">
            <a:extLst>
              <a:ext uri="{FF2B5EF4-FFF2-40B4-BE49-F238E27FC236}">
                <a16:creationId xmlns:a16="http://schemas.microsoft.com/office/drawing/2014/main" id="{7DDF51AE-D5DA-2D11-FEF9-9F378449B178}"/>
              </a:ext>
            </a:extLst>
          </p:cNvPr>
          <p:cNvSpPr/>
          <p:nvPr/>
        </p:nvSpPr>
        <p:spPr>
          <a:xfrm>
            <a:off x="180005" y="1535932"/>
            <a:ext cx="5524109" cy="387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The target trolley has a history of getting   stuck. There was a collision in 2010. Solved by correcting a tilt.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It always seem to occur on the northside.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Building subsidence. 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120T trolley bogie wear.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Trolley being pushed from a single central point causing skew.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8B7B4A-B02D-308B-368D-45CF53C984E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/>
            <a:r>
              <a:rPr lang="en-GB" altLang="en-US" sz="3200" dirty="0">
                <a:solidFill>
                  <a:srgbClr val="003088"/>
                </a:solidFill>
              </a:rPr>
              <a:t>Cause of the collision?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5F20F-1370-B434-5421-22CD5B58B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865" y="1126748"/>
            <a:ext cx="6642135" cy="34753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81B377-69CC-66AE-8BBE-2B69E3D77923}"/>
              </a:ext>
            </a:extLst>
          </p:cNvPr>
          <p:cNvSpPr/>
          <p:nvPr/>
        </p:nvSpPr>
        <p:spPr>
          <a:xfrm rot="497251">
            <a:off x="8648324" y="3991560"/>
            <a:ext cx="1376028" cy="4399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94E2A-B78E-8292-DB03-F4A269057859}"/>
              </a:ext>
            </a:extLst>
          </p:cNvPr>
          <p:cNvSpPr txBox="1"/>
          <p:nvPr/>
        </p:nvSpPr>
        <p:spPr>
          <a:xfrm>
            <a:off x="6760029" y="4759779"/>
            <a:ext cx="2231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Trolley bogie X4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3A939B-50CF-46AA-3511-3FD8A6B4A3A7}"/>
              </a:ext>
            </a:extLst>
          </p:cNvPr>
          <p:cNvCxnSpPr/>
          <p:nvPr/>
        </p:nvCxnSpPr>
        <p:spPr>
          <a:xfrm flipV="1">
            <a:off x="8734425" y="4169229"/>
            <a:ext cx="523875" cy="68580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1172B62-E262-D208-3F85-6FED941D5DE7}"/>
              </a:ext>
            </a:extLst>
          </p:cNvPr>
          <p:cNvCxnSpPr>
            <a:cxnSpLocks/>
          </p:cNvCxnSpPr>
          <p:nvPr/>
        </p:nvCxnSpPr>
        <p:spPr>
          <a:xfrm flipV="1">
            <a:off x="9917907" y="3985595"/>
            <a:ext cx="503531" cy="1317109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1A67078-F413-B26E-CDF7-0383CAD41331}"/>
              </a:ext>
            </a:extLst>
          </p:cNvPr>
          <p:cNvSpPr txBox="1"/>
          <p:nvPr/>
        </p:nvSpPr>
        <p:spPr>
          <a:xfrm>
            <a:off x="9013032" y="5302704"/>
            <a:ext cx="1809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Single point push pivot</a:t>
            </a:r>
          </a:p>
        </p:txBody>
      </p:sp>
    </p:spTree>
    <p:extLst>
      <p:ext uri="{BB962C8B-B14F-4D97-AF65-F5344CB8AC3E}">
        <p14:creationId xmlns:p14="http://schemas.microsoft.com/office/powerpoint/2010/main" val="2593937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FFE13B35-EACB-8D7E-A0B5-8F52FE1229B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/>
            <a:r>
              <a:rPr lang="en-GB" altLang="en-US" sz="3200" dirty="0">
                <a:solidFill>
                  <a:srgbClr val="003088"/>
                </a:solidFill>
              </a:rPr>
              <a:t>A team effort!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D89652-5083-9A9B-0C9E-73D728112A9C}"/>
              </a:ext>
            </a:extLst>
          </p:cNvPr>
          <p:cNvSpPr txBox="1"/>
          <p:nvPr/>
        </p:nvSpPr>
        <p:spPr>
          <a:xfrm>
            <a:off x="968828" y="1055915"/>
            <a:ext cx="9862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This difficult task that was completed within a very tight time frame. This was only possible due to the dedication of technical staff with various skill set contributing their efforts by reprioritising their work.</a:t>
            </a:r>
          </a:p>
        </p:txBody>
      </p:sp>
      <p:pic>
        <p:nvPicPr>
          <p:cNvPr id="4" name="Picture 1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1835436-363E-2BDB-61D2-DDF9A20B1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47" t="20604" r="13704" b="12966"/>
          <a:stretch/>
        </p:blipFill>
        <p:spPr>
          <a:xfrm>
            <a:off x="2831080" y="2975799"/>
            <a:ext cx="6019006" cy="334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51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068" y="2811600"/>
            <a:ext cx="6934200" cy="11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1200" y="140400"/>
            <a:ext cx="3619500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BCAA40-74C0-FF43-BD53-8C5983510A3E}"/>
              </a:ext>
            </a:extLst>
          </p:cNvPr>
          <p:cNvSpPr txBox="1"/>
          <p:nvPr/>
        </p:nvSpPr>
        <p:spPr>
          <a:xfrm>
            <a:off x="370114" y="6127168"/>
            <a:ext cx="4256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Daniel.coates@stfc.ac.uk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:\animations &amp; models\models\foyer model\Site Drawings\schematics\ISIS Plan5 - with tex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4670" y="0"/>
            <a:ext cx="5645802" cy="7985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553485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r"/>
            <a:r>
              <a:rPr lang="en-GB" altLang="en-US" sz="3200" dirty="0">
                <a:solidFill>
                  <a:srgbClr val="003088"/>
                </a:solidFill>
              </a:rPr>
              <a:t>ISIS SPALLATION SOURCE</a:t>
            </a:r>
          </a:p>
        </p:txBody>
      </p:sp>
      <p:sp>
        <p:nvSpPr>
          <p:cNvPr id="7" name="Rectangle 6"/>
          <p:cNvSpPr/>
          <p:nvPr/>
        </p:nvSpPr>
        <p:spPr>
          <a:xfrm rot="21378778">
            <a:off x="5707028" y="2332857"/>
            <a:ext cx="1271994" cy="4228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4763386" y="3179136"/>
            <a:ext cx="172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160µA - 40Hz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02418" y="5665790"/>
            <a:ext cx="1555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40µA – 10Hz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09339" y="595063"/>
            <a:ext cx="1858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800MeV – 50Hz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E3914F-72CC-7C36-9731-7BF0D88F1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8" y="2124066"/>
            <a:ext cx="4637934" cy="3196862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A57FAEAB-0797-432B-4AE8-BDF9196D242F}"/>
              </a:ext>
            </a:extLst>
          </p:cNvPr>
          <p:cNvSpPr txBox="1"/>
          <p:nvPr/>
        </p:nvSpPr>
        <p:spPr>
          <a:xfrm>
            <a:off x="1436706" y="4859263"/>
            <a:ext cx="2656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ISIS FACILITY</a:t>
            </a:r>
          </a:p>
        </p:txBody>
      </p:sp>
    </p:spTree>
    <p:extLst>
      <p:ext uri="{BB962C8B-B14F-4D97-AF65-F5344CB8AC3E}">
        <p14:creationId xmlns:p14="http://schemas.microsoft.com/office/powerpoint/2010/main" val="1181270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/>
          <a:stretch/>
        </p:blipFill>
        <p:spPr>
          <a:xfrm>
            <a:off x="0" y="549175"/>
            <a:ext cx="12192000" cy="5099152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-1" y="1857"/>
            <a:ext cx="804278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r"/>
            <a:r>
              <a:rPr lang="en-GB" altLang="en-US" sz="3200" dirty="0">
                <a:solidFill>
                  <a:srgbClr val="003088"/>
                </a:solidFill>
              </a:rPr>
              <a:t>TARGET STATION 1 TROLLEY LAYOUT</a:t>
            </a:r>
          </a:p>
        </p:txBody>
      </p:sp>
      <p:sp>
        <p:nvSpPr>
          <p:cNvPr id="7" name="Left Brace 6"/>
          <p:cNvSpPr/>
          <p:nvPr/>
        </p:nvSpPr>
        <p:spPr>
          <a:xfrm rot="4389604">
            <a:off x="755221" y="2468532"/>
            <a:ext cx="942961" cy="1795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eft Brace 7"/>
          <p:cNvSpPr/>
          <p:nvPr/>
        </p:nvSpPr>
        <p:spPr>
          <a:xfrm rot="4553648">
            <a:off x="3035682" y="1295664"/>
            <a:ext cx="1033778" cy="225032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eft Brace 8"/>
          <p:cNvSpPr/>
          <p:nvPr/>
        </p:nvSpPr>
        <p:spPr>
          <a:xfrm rot="4444527">
            <a:off x="4961925" y="1258734"/>
            <a:ext cx="689459" cy="130353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Left Brace 9"/>
          <p:cNvSpPr/>
          <p:nvPr/>
        </p:nvSpPr>
        <p:spPr>
          <a:xfrm rot="4553648">
            <a:off x="5867561" y="1355427"/>
            <a:ext cx="748725" cy="57470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57927" y="2051496"/>
            <a:ext cx="17504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TARGET, REFLECTOR, AND MODERATORS (TRAM)</a:t>
            </a:r>
          </a:p>
          <a:p>
            <a:r>
              <a:rPr lang="en-GB" sz="900" b="1" i="1" dirty="0">
                <a:solidFill>
                  <a:srgbClr val="FF0000"/>
                </a:solidFill>
              </a:rPr>
              <a:t>THIS IS THE AREA THAT IS THE FOCUS OF THIS PRESENTATION.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7522" y="1567200"/>
            <a:ext cx="17504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FORWARD SHIELD PLUG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87644" y="5405775"/>
            <a:ext cx="134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VOID VESSEL DOOR &amp; INFLATABLE SEAL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21561" y="916119"/>
            <a:ext cx="1750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SHIELD GAP, USED FOR TRANSPORTING COMPONENTS INTO REMOTE HANDLING CELL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88450" y="1014171"/>
            <a:ext cx="17504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REAR SHIELD PLUG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16886" y="4215150"/>
            <a:ext cx="134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CRYO TROLLEY, H2 &amp; CH4 COLD BOXES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05231" y="4099734"/>
            <a:ext cx="13492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WATER SERVICES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762250" y="4584482"/>
            <a:ext cx="0" cy="8212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386511" y="3086100"/>
            <a:ext cx="290639" cy="11015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734517" y="2655013"/>
            <a:ext cx="380735" cy="14447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339011" y="6538026"/>
            <a:ext cx="455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ISIS Target Station 2 is of a similar layout!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89D8B-DC85-A587-7C1D-BA865A2353AC}"/>
              </a:ext>
            </a:extLst>
          </p:cNvPr>
          <p:cNvSpPr txBox="1"/>
          <p:nvPr/>
        </p:nvSpPr>
        <p:spPr>
          <a:xfrm>
            <a:off x="5408145" y="4651092"/>
            <a:ext cx="651509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40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Millage, travels 30m, 3x per year, Total 3.6Km, (2.25 miles).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service history, All retired.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300 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Trolley designed for regular methane moderator replacement (2 per year)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Company that supplied the bogies, ceased trading in the late 80’s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Driven from the tail by a chain, gearbox and motor.</a:t>
            </a:r>
          </a:p>
        </p:txBody>
      </p:sp>
    </p:spTree>
    <p:extLst>
      <p:ext uri="{BB962C8B-B14F-4D97-AF65-F5344CB8AC3E}">
        <p14:creationId xmlns:p14="http://schemas.microsoft.com/office/powerpoint/2010/main" val="397922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57" y="485229"/>
            <a:ext cx="10634518" cy="521756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-1032083" y="-50437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r"/>
            <a:r>
              <a:rPr lang="en-GB" altLang="en-US" sz="3200" dirty="0">
                <a:solidFill>
                  <a:srgbClr val="003088"/>
                </a:solidFill>
              </a:rPr>
              <a:t>ISIS TARGET STATION 1 SECTION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9274" y="1152525"/>
            <a:ext cx="2333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TARGET SERVICES AREA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57912" y="792772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REMOTE HANDLING CELL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48750" y="506194"/>
            <a:ext cx="233362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TARGET STATION MONOLITH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22355" y="5179569"/>
            <a:ext cx="2815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WASTE ROUTE, 1M X 1M TRAP DOOR TO TUNNEL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37288" y="4722241"/>
            <a:ext cx="173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VOID VESSEL, He ATMOSPHERE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591926" y="4211053"/>
            <a:ext cx="60158" cy="8662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215562" y="3374448"/>
            <a:ext cx="60158" cy="13236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122695" y="2683042"/>
            <a:ext cx="3092868" cy="5891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20934884">
            <a:off x="7714496" y="2565328"/>
            <a:ext cx="304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TROLLEY MOVEMENT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27721" y="5781475"/>
            <a:ext cx="836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ISIS Target Station 2 is of a similar layout, but with a retractable void vessel!</a:t>
            </a:r>
          </a:p>
        </p:txBody>
      </p:sp>
    </p:spTree>
    <p:extLst>
      <p:ext uri="{BB962C8B-B14F-4D97-AF65-F5344CB8AC3E}">
        <p14:creationId xmlns:p14="http://schemas.microsoft.com/office/powerpoint/2010/main" val="566345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D928CF-A35C-CC17-B2B3-9D7044F620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E656F6-1C3D-64B0-088C-6B2E61B2BD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348"/>
          <a:stretch>
            <a:fillRect/>
          </a:stretch>
        </p:blipFill>
        <p:spPr>
          <a:xfrm>
            <a:off x="1293556" y="892768"/>
            <a:ext cx="9604887" cy="476349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BFA459-8AEF-7D87-FE6A-9D367E3CC1C8}"/>
              </a:ext>
            </a:extLst>
          </p:cNvPr>
          <p:cNvCxnSpPr>
            <a:cxnSpLocks/>
          </p:cNvCxnSpPr>
          <p:nvPr/>
        </p:nvCxnSpPr>
        <p:spPr>
          <a:xfrm>
            <a:off x="5534025" y="2133600"/>
            <a:ext cx="0" cy="2209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D8BA36-D4C8-A413-3243-11D835CD8F93}"/>
              </a:ext>
            </a:extLst>
          </p:cNvPr>
          <p:cNvCxnSpPr/>
          <p:nvPr/>
        </p:nvCxnSpPr>
        <p:spPr>
          <a:xfrm flipV="1">
            <a:off x="5133975" y="3648075"/>
            <a:ext cx="0" cy="6953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eft Brace 14">
            <a:extLst>
              <a:ext uri="{FF2B5EF4-FFF2-40B4-BE49-F238E27FC236}">
                <a16:creationId xmlns:a16="http://schemas.microsoft.com/office/drawing/2014/main" id="{665AED1A-D99A-0FED-5DCD-C32865982232}"/>
              </a:ext>
            </a:extLst>
          </p:cNvPr>
          <p:cNvSpPr/>
          <p:nvPr/>
        </p:nvSpPr>
        <p:spPr>
          <a:xfrm rot="5400000">
            <a:off x="5651498" y="2092333"/>
            <a:ext cx="695324" cy="777865"/>
          </a:xfrm>
          <a:prstGeom prst="leftBrac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909511-786D-B9C2-A6E8-99E9E45D67E2}"/>
              </a:ext>
            </a:extLst>
          </p:cNvPr>
          <p:cNvCxnSpPr>
            <a:cxnSpLocks/>
          </p:cNvCxnSpPr>
          <p:nvPr/>
        </p:nvCxnSpPr>
        <p:spPr>
          <a:xfrm>
            <a:off x="4610100" y="4343400"/>
            <a:ext cx="52387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E115E2-A3AC-8334-14C8-9B323A0F601A}"/>
              </a:ext>
            </a:extLst>
          </p:cNvPr>
          <p:cNvCxnSpPr>
            <a:cxnSpLocks/>
          </p:cNvCxnSpPr>
          <p:nvPr/>
        </p:nvCxnSpPr>
        <p:spPr>
          <a:xfrm flipH="1">
            <a:off x="5534025" y="4343400"/>
            <a:ext cx="476252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D292794-455D-7D4D-3F59-00C87367634C}"/>
              </a:ext>
            </a:extLst>
          </p:cNvPr>
          <p:cNvCxnSpPr>
            <a:cxnSpLocks/>
          </p:cNvCxnSpPr>
          <p:nvPr/>
        </p:nvCxnSpPr>
        <p:spPr>
          <a:xfrm>
            <a:off x="394636" y="3392905"/>
            <a:ext cx="78927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AC71F99-533F-590E-E299-485D9EE66504}"/>
              </a:ext>
            </a:extLst>
          </p:cNvPr>
          <p:cNvSpPr txBox="1"/>
          <p:nvPr/>
        </p:nvSpPr>
        <p:spPr>
          <a:xfrm>
            <a:off x="7921592" y="5914526"/>
            <a:ext cx="1405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Target Station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3C4D12-1C42-3469-2B61-4B415E18DB2C}"/>
              </a:ext>
            </a:extLst>
          </p:cNvPr>
          <p:cNvSpPr txBox="1"/>
          <p:nvPr/>
        </p:nvSpPr>
        <p:spPr>
          <a:xfrm>
            <a:off x="3669330" y="5965232"/>
            <a:ext cx="1881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Remote Handing Cell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96232-A86A-E2E0-7E3B-0A916D6705C0}"/>
              </a:ext>
            </a:extLst>
          </p:cNvPr>
          <p:cNvSpPr txBox="1"/>
          <p:nvPr/>
        </p:nvSpPr>
        <p:spPr>
          <a:xfrm>
            <a:off x="3754032" y="4347823"/>
            <a:ext cx="1694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Distance stuck</a:t>
            </a:r>
          </a:p>
          <a:p>
            <a:r>
              <a:rPr lang="en-GB" b="1" dirty="0">
                <a:solidFill>
                  <a:srgbClr val="FF0000"/>
                </a:solidFill>
              </a:rPr>
              <a:t>From home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AD03E0-2663-526E-3F0F-8B756003EDE5}"/>
              </a:ext>
            </a:extLst>
          </p:cNvPr>
          <p:cNvSpPr txBox="1"/>
          <p:nvPr/>
        </p:nvSpPr>
        <p:spPr>
          <a:xfrm>
            <a:off x="5428586" y="1613725"/>
            <a:ext cx="1694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Location of</a:t>
            </a:r>
          </a:p>
          <a:p>
            <a:r>
              <a:rPr lang="en-GB" b="1" dirty="0">
                <a:solidFill>
                  <a:srgbClr val="FFC000"/>
                </a:solidFill>
              </a:rPr>
              <a:t>Collision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71CE10-2089-5FB4-588D-321897A4A2C9}"/>
              </a:ext>
            </a:extLst>
          </p:cNvPr>
          <p:cNvSpPr txBox="1"/>
          <p:nvPr/>
        </p:nvSpPr>
        <p:spPr>
          <a:xfrm>
            <a:off x="121440" y="2701214"/>
            <a:ext cx="11721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TROLLEY </a:t>
            </a:r>
          </a:p>
          <a:p>
            <a:r>
              <a:rPr lang="en-GB" dirty="0"/>
              <a:t>DRIVE </a:t>
            </a:r>
          </a:p>
          <a:p>
            <a:r>
              <a:rPr lang="en-GB" dirty="0"/>
              <a:t>DIRECTION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FA2B09-251B-DFE2-2C76-DBAE841B1D9F}"/>
              </a:ext>
            </a:extLst>
          </p:cNvPr>
          <p:cNvSpPr txBox="1"/>
          <p:nvPr/>
        </p:nvSpPr>
        <p:spPr>
          <a:xfrm>
            <a:off x="5428586" y="3614103"/>
            <a:ext cx="1694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Target Station</a:t>
            </a:r>
          </a:p>
          <a:p>
            <a:r>
              <a:rPr lang="en-GB" b="1" dirty="0">
                <a:solidFill>
                  <a:srgbClr val="FFC000"/>
                </a:solidFill>
              </a:rPr>
              <a:t>Tunnel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B07B051A-31F2-2E48-89FA-76FF8A686820}"/>
              </a:ext>
            </a:extLst>
          </p:cNvPr>
          <p:cNvSpPr txBox="1">
            <a:spLocks/>
          </p:cNvSpPr>
          <p:nvPr/>
        </p:nvSpPr>
        <p:spPr>
          <a:xfrm>
            <a:off x="-3577928" y="53708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r"/>
            <a:r>
              <a:rPr lang="en-GB" altLang="en-US" sz="3200" dirty="0">
                <a:solidFill>
                  <a:srgbClr val="003088"/>
                </a:solidFill>
              </a:rPr>
              <a:t>Target trolley gets stuck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3C845C-96FA-BDA6-2AA0-3C029ECEB332}"/>
              </a:ext>
            </a:extLst>
          </p:cNvPr>
          <p:cNvSpPr txBox="1"/>
          <p:nvPr/>
        </p:nvSpPr>
        <p:spPr>
          <a:xfrm>
            <a:off x="202019" y="584791"/>
            <a:ext cx="2923953" cy="30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July 2025</a:t>
            </a:r>
          </a:p>
        </p:txBody>
      </p:sp>
    </p:spTree>
    <p:extLst>
      <p:ext uri="{BB962C8B-B14F-4D97-AF65-F5344CB8AC3E}">
        <p14:creationId xmlns:p14="http://schemas.microsoft.com/office/powerpoint/2010/main" val="2777636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3"/>
        </a:solidFill>
        <a:effectLst/>
      </p:bgPr>
    </p:bg>
    <p:spTree>
      <p:nvGrpSpPr>
        <p:cNvPr id="1" name="Shape 282">
          <a:extLst>
            <a:ext uri="{FF2B5EF4-FFF2-40B4-BE49-F238E27FC236}">
              <a16:creationId xmlns:a16="http://schemas.microsoft.com/office/drawing/2014/main" id="{E3F047C3-B2AB-A04B-4B83-93E444BBC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7;p4">
            <a:extLst>
              <a:ext uri="{FF2B5EF4-FFF2-40B4-BE49-F238E27FC236}">
                <a16:creationId xmlns:a16="http://schemas.microsoft.com/office/drawing/2014/main" id="{327B5578-92D3-EBB0-3DD4-129C2E761AF1}"/>
              </a:ext>
            </a:extLst>
          </p:cNvPr>
          <p:cNvSpPr/>
          <p:nvPr/>
        </p:nvSpPr>
        <p:spPr>
          <a:xfrm>
            <a:off x="241153" y="1075667"/>
            <a:ext cx="6194156" cy="257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Trolley 1.5m from fully forward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Trolley stuck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Trolley drive overload trips, chain jumps.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14 tons to move trolley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2 hours to get trolley fully back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</p:txBody>
      </p:sp>
      <p:pic>
        <p:nvPicPr>
          <p:cNvPr id="2" name="Picture 1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289650E4-4F61-4EB6-7361-F7144DAEF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999" y="562403"/>
            <a:ext cx="3499207" cy="4644026"/>
          </a:xfrm>
          <a:prstGeom prst="rect">
            <a:avLst/>
          </a:prstGeom>
        </p:spPr>
      </p:pic>
      <p:pic>
        <p:nvPicPr>
          <p:cNvPr id="3" name="Picture 2" descr="A person wearing yellow shoes and gloves sitting on the floor&#10;&#10;AI-generated content may be incorrect.">
            <a:extLst>
              <a:ext uri="{FF2B5EF4-FFF2-40B4-BE49-F238E27FC236}">
                <a16:creationId xmlns:a16="http://schemas.microsoft.com/office/drawing/2014/main" id="{B958D97C-C2C9-F9EC-E82B-A49876A00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78525" y="3055491"/>
            <a:ext cx="4025330" cy="30147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5A223D-42BD-903A-920C-2971776F4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288" y="3931793"/>
            <a:ext cx="3446175" cy="2581026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4B14099-3C09-0713-9D72-DE208530201A}"/>
              </a:ext>
            </a:extLst>
          </p:cNvPr>
          <p:cNvSpPr txBox="1">
            <a:spLocks/>
          </p:cNvSpPr>
          <p:nvPr/>
        </p:nvSpPr>
        <p:spPr>
          <a:xfrm>
            <a:off x="-3577928" y="53708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r"/>
            <a:r>
              <a:rPr lang="en-GB" altLang="en-US" sz="3200" dirty="0">
                <a:solidFill>
                  <a:srgbClr val="003088"/>
                </a:solidFill>
              </a:rPr>
              <a:t>Target trolley recovery</a:t>
            </a:r>
          </a:p>
        </p:txBody>
      </p:sp>
    </p:spTree>
    <p:extLst>
      <p:ext uri="{BB962C8B-B14F-4D97-AF65-F5344CB8AC3E}">
        <p14:creationId xmlns:p14="http://schemas.microsoft.com/office/powerpoint/2010/main" val="2668733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3"/>
        </a:solidFill>
        <a:effectLst/>
      </p:bgPr>
    </p:bg>
    <p:spTree>
      <p:nvGrpSpPr>
        <p:cNvPr id="1" name="Shape 282">
          <a:extLst>
            <a:ext uri="{FF2B5EF4-FFF2-40B4-BE49-F238E27FC236}">
              <a16:creationId xmlns:a16="http://schemas.microsoft.com/office/drawing/2014/main" id="{19509082-B4F8-8869-186D-9CDE9E4E2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7;p4">
            <a:extLst>
              <a:ext uri="{FF2B5EF4-FFF2-40B4-BE49-F238E27FC236}">
                <a16:creationId xmlns:a16="http://schemas.microsoft.com/office/drawing/2014/main" id="{D3C0065C-F811-1F1D-2B98-C93EBC3292B8}"/>
              </a:ext>
            </a:extLst>
          </p:cNvPr>
          <p:cNvSpPr/>
          <p:nvPr/>
        </p:nvSpPr>
        <p:spPr>
          <a:xfrm>
            <a:off x="429928" y="1098634"/>
            <a:ext cx="5666072" cy="176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North side Hudson trolley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New rubbing marks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Swarf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</p:txBody>
      </p:sp>
      <p:pic>
        <p:nvPicPr>
          <p:cNvPr id="4" name="Picture 3" descr="A concrete wall with a hole in the wall&#10;&#10;AI-generated content may be incorrect.">
            <a:extLst>
              <a:ext uri="{FF2B5EF4-FFF2-40B4-BE49-F238E27FC236}">
                <a16:creationId xmlns:a16="http://schemas.microsoft.com/office/drawing/2014/main" id="{A236D51F-A9B8-E1D5-AE3B-22E66515F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430" y="-1017"/>
            <a:ext cx="4909228" cy="3657922"/>
          </a:xfrm>
          <a:prstGeom prst="rect">
            <a:avLst/>
          </a:prstGeom>
        </p:spPr>
      </p:pic>
      <p:pic>
        <p:nvPicPr>
          <p:cNvPr id="5" name="Picture 4" descr="A close up of a metal surface&#10;&#10;AI-generated content may be incorrect.">
            <a:extLst>
              <a:ext uri="{FF2B5EF4-FFF2-40B4-BE49-F238E27FC236}">
                <a16:creationId xmlns:a16="http://schemas.microsoft.com/office/drawing/2014/main" id="{C4DCC929-FFBA-E1B2-4DC1-0CB49A5CA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510338" y="3121845"/>
            <a:ext cx="4032607" cy="3028736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CAB77C34-BF08-D027-2D19-E0EF8580916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/>
            <a:r>
              <a:rPr lang="en-GB" altLang="en-US" sz="3200" dirty="0">
                <a:solidFill>
                  <a:srgbClr val="003088"/>
                </a:solidFill>
              </a:rPr>
              <a:t>Damage spotted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D2337-16F4-AC43-29D9-82ADE4F0BA19}"/>
              </a:ext>
            </a:extLst>
          </p:cNvPr>
          <p:cNvSpPr txBox="1"/>
          <p:nvPr/>
        </p:nvSpPr>
        <p:spPr>
          <a:xfrm>
            <a:off x="8018077" y="3934047"/>
            <a:ext cx="2072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Missing paint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096A7AA-6123-047E-3086-3F70F9C53BB3}"/>
              </a:ext>
            </a:extLst>
          </p:cNvPr>
          <p:cNvCxnSpPr/>
          <p:nvPr/>
        </p:nvCxnSpPr>
        <p:spPr>
          <a:xfrm flipV="1">
            <a:off x="9027042" y="1827944"/>
            <a:ext cx="1456660" cy="2106103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113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3"/>
        </a:solidFill>
        <a:effectLst/>
      </p:bgPr>
    </p:bg>
    <p:spTree>
      <p:nvGrpSpPr>
        <p:cNvPr id="1" name="Shape 282">
          <a:extLst>
            <a:ext uri="{FF2B5EF4-FFF2-40B4-BE49-F238E27FC236}">
              <a16:creationId xmlns:a16="http://schemas.microsoft.com/office/drawing/2014/main" id="{0CBCFD9A-D4C0-0AAC-DAC3-A57F48D9D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7;p4">
            <a:extLst>
              <a:ext uri="{FF2B5EF4-FFF2-40B4-BE49-F238E27FC236}">
                <a16:creationId xmlns:a16="http://schemas.microsoft.com/office/drawing/2014/main" id="{E2F71338-39EF-6319-CD39-ABF512E73E02}"/>
              </a:ext>
            </a:extLst>
          </p:cNvPr>
          <p:cNvSpPr/>
          <p:nvPr/>
        </p:nvSpPr>
        <p:spPr>
          <a:xfrm>
            <a:off x="429928" y="1185083"/>
            <a:ext cx="5666072" cy="176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North side Hudson trolley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New rubbing marks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Swarf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endParaRPr lang="en-GB" sz="2400" dirty="0">
              <a:solidFill>
                <a:srgbClr val="616161"/>
              </a:solidFill>
            </a:endParaRPr>
          </a:p>
        </p:txBody>
      </p:sp>
      <p:pic>
        <p:nvPicPr>
          <p:cNvPr id="3" name="Picture 2" descr="A concrete wall with a hole in the wall&#10;&#10;AI-generated content may be incorrect.">
            <a:extLst>
              <a:ext uri="{FF2B5EF4-FFF2-40B4-BE49-F238E27FC236}">
                <a16:creationId xmlns:a16="http://schemas.microsoft.com/office/drawing/2014/main" id="{97A6F2DB-C390-284E-FDDA-5DD69BA3C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327" y="1115707"/>
            <a:ext cx="2925402" cy="2173337"/>
          </a:xfrm>
          <a:prstGeom prst="rect">
            <a:avLst/>
          </a:prstGeom>
        </p:spPr>
      </p:pic>
      <p:pic>
        <p:nvPicPr>
          <p:cNvPr id="6" name="Picture 5" descr="A close up of a rock&#10;&#10;AI-generated content may be incorrect.">
            <a:extLst>
              <a:ext uri="{FF2B5EF4-FFF2-40B4-BE49-F238E27FC236}">
                <a16:creationId xmlns:a16="http://schemas.microsoft.com/office/drawing/2014/main" id="{4BDCF43B-7C56-72A8-717B-5049B183D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126" y="3204531"/>
            <a:ext cx="4900448" cy="3652345"/>
          </a:xfrm>
          <a:prstGeom prst="rect">
            <a:avLst/>
          </a:prstGeom>
        </p:spPr>
      </p:pic>
      <p:pic>
        <p:nvPicPr>
          <p:cNvPr id="8" name="Picture 7" descr="A television screen with a stream of water coming out of it&#10;&#10;AI-generated content may be incorrect.">
            <a:extLst>
              <a:ext uri="{FF2B5EF4-FFF2-40B4-BE49-F238E27FC236}">
                <a16:creationId xmlns:a16="http://schemas.microsoft.com/office/drawing/2014/main" id="{125E207A-249D-E9BA-EEF2-236B1CCD4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896" y="3205655"/>
            <a:ext cx="4887312" cy="3652345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427C3A7E-BFF5-F1A0-3A25-747C614D45D1}"/>
              </a:ext>
            </a:extLst>
          </p:cNvPr>
          <p:cNvSpPr/>
          <p:nvPr/>
        </p:nvSpPr>
        <p:spPr>
          <a:xfrm rot="1500000">
            <a:off x="5948215" y="2307013"/>
            <a:ext cx="552090" cy="258299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5C67599D-FDF0-C170-0FA1-C254A8F7D23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91537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/>
            <a:r>
              <a:rPr lang="en-GB" altLang="en-US" sz="3200" dirty="0">
                <a:solidFill>
                  <a:srgbClr val="003088"/>
                </a:solidFill>
              </a:rPr>
              <a:t>Damage to forward tunnel cladding</a:t>
            </a:r>
          </a:p>
        </p:txBody>
      </p:sp>
    </p:spTree>
    <p:extLst>
      <p:ext uri="{BB962C8B-B14F-4D97-AF65-F5344CB8AC3E}">
        <p14:creationId xmlns:p14="http://schemas.microsoft.com/office/powerpoint/2010/main" val="872224625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e428442-cd1a-46dc-a8a7-b03c8fca902c" xsi:nil="true"/>
    <lcf76f155ced4ddcb4097134ff3c332f xmlns="01fcd3b2-62e4-4560-9504-515fbc593f3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CCF54CCDFA4345881F04CDDB39BF8F" ma:contentTypeVersion="16" ma:contentTypeDescription="Create a new document." ma:contentTypeScope="" ma:versionID="ff1adb65c7e8d0c9f49407d61b7ea6da">
  <xsd:schema xmlns:xsd="http://www.w3.org/2001/XMLSchema" xmlns:xs="http://www.w3.org/2001/XMLSchema" xmlns:p="http://schemas.microsoft.com/office/2006/metadata/properties" xmlns:ns2="01fcd3b2-62e4-4560-9504-515fbc593f37" xmlns:ns3="be428442-cd1a-46dc-a8a7-b03c8fca902c" targetNamespace="http://schemas.microsoft.com/office/2006/metadata/properties" ma:root="true" ma:fieldsID="df5c61368c9db916eb33c5a93fcb045b" ns2:_="" ns3:_="">
    <xsd:import namespace="01fcd3b2-62e4-4560-9504-515fbc593f37"/>
    <xsd:import namespace="be428442-cd1a-46dc-a8a7-b03c8fca90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fcd3b2-62e4-4560-9504-515fbc593f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428442-cd1a-46dc-a8a7-b03c8fca902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042ca2fe-24c5-4565-86eb-3a0c3be93de2}" ma:internalName="TaxCatchAll" ma:showField="CatchAllData" ma:web="be428442-cd1a-46dc-a8a7-b03c8fca90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4A9CD3-1715-40A4-A7ED-40D8563902F1}">
  <ds:schemaRefs>
    <ds:schemaRef ds:uri="01fcd3b2-62e4-4560-9504-515fbc593f37"/>
    <ds:schemaRef ds:uri="4367b676-3231-4229-b246-27e36f6a6ea0"/>
    <ds:schemaRef ds:uri="7c685e40-a938-425e-886c-6d1aec970625"/>
    <ds:schemaRef ds:uri="af4214d1-6fd7-427d-b6b1-dbc0b5b60297"/>
    <ds:schemaRef ds:uri="be428442-cd1a-46dc-a8a7-b03c8fca902c"/>
    <ds:schemaRef ds:uri="cb4806c4-811e-47f3-aeda-595e266efd3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640F081-B534-46A2-819D-E57C6B0793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5F1329-2BFE-4B87-B095-39B15F97AA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fcd3b2-62e4-4560-9504-515fbc593f37"/>
    <ds:schemaRef ds:uri="be428442-cd1a-46dc-a8a7-b03c8fca90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4671</TotalTime>
  <Words>1405</Words>
  <Application>Microsoft Office PowerPoint</Application>
  <PresentationFormat>Widescreen</PresentationFormat>
  <Paragraphs>234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Noto Sans Symbols</vt:lpstr>
      <vt:lpstr>Font and logo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Coates, Dan (STFC,RAL,ISIS)</cp:lastModifiedBy>
  <cp:revision>20</cp:revision>
  <dcterms:created xsi:type="dcterms:W3CDTF">2019-09-17T08:04:08Z</dcterms:created>
  <dcterms:modified xsi:type="dcterms:W3CDTF">2026-04-14T11:36:52Z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0x01010041CCF54CCDFA4345881F04CDDB39BF8F</vt:lpwstr>
  </property>
  <property fmtid="{D5CDD505-2E9C-101B-9397-08002B2CF9AE}" pid="3" name="_dlc_DocIdItemGuid">
    <vt:lpwstr>7d6dd9f8-2757-4d2f-b6c5-c8fdb553a0d1</vt:lpwstr>
  </property>
  <property fmtid="{D5CDD505-2E9C-101B-9397-08002B2CF9AE}" pid="4" name="MediaServiceImageTags">
    <vt:lpwstr/>
  </property>
</Properties>
</file>