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2" r:id="rId2"/>
    <p:sldId id="267" r:id="rId3"/>
    <p:sldId id="285" r:id="rId4"/>
    <p:sldId id="286" r:id="rId5"/>
    <p:sldId id="288" r:id="rId6"/>
    <p:sldId id="287" r:id="rId7"/>
    <p:sldId id="297" r:id="rId8"/>
    <p:sldId id="312" r:id="rId9"/>
    <p:sldId id="313" r:id="rId10"/>
    <p:sldId id="308" r:id="rId11"/>
    <p:sldId id="311" r:id="rId12"/>
    <p:sldId id="317" r:id="rId13"/>
    <p:sldId id="306" r:id="rId14"/>
    <p:sldId id="324" r:id="rId15"/>
    <p:sldId id="318" r:id="rId16"/>
    <p:sldId id="319" r:id="rId17"/>
    <p:sldId id="321" r:id="rId18"/>
    <p:sldId id="325" r:id="rId19"/>
    <p:sldId id="328" r:id="rId20"/>
    <p:sldId id="299" r:id="rId21"/>
    <p:sldId id="330" r:id="rId22"/>
    <p:sldId id="310" r:id="rId23"/>
    <p:sldId id="294" r:id="rId24"/>
    <p:sldId id="327" r:id="rId25"/>
    <p:sldId id="290" r:id="rId26"/>
    <p:sldId id="292" r:id="rId27"/>
    <p:sldId id="329" r:id="rId28"/>
    <p:sldId id="284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ing" id="{4C178B4D-EB1C-462E-A1A4-2C0CD4F6C10A}">
          <p14:sldIdLst>
            <p14:sldId id="262"/>
            <p14:sldId id="267"/>
          </p14:sldIdLst>
        </p14:section>
        <p14:section name="1 Introduction" id="{4D75373F-F8DA-4B69-81DD-DFEE6A70FA17}">
          <p14:sldIdLst>
            <p14:sldId id="285"/>
          </p14:sldIdLst>
        </p14:section>
        <p14:section name="2 Background" id="{E2EE1386-F17E-4DE1-AF31-57800F695196}">
          <p14:sldIdLst>
            <p14:sldId id="286"/>
            <p14:sldId id="288"/>
          </p14:sldIdLst>
        </p14:section>
        <p14:section name="3 Methodology" id="{E90229B6-894C-4438-9DBE-3DE7B13CFED1}">
          <p14:sldIdLst>
            <p14:sldId id="287"/>
          </p14:sldIdLst>
        </p14:section>
        <p14:section name="4 Empirical Observations" id="{FFAD1EBF-0FD7-45F9-AF47-EE46DD92A1C3}">
          <p14:sldIdLst>
            <p14:sldId id="297"/>
            <p14:sldId id="312"/>
            <p14:sldId id="313"/>
            <p14:sldId id="308"/>
            <p14:sldId id="311"/>
            <p14:sldId id="317"/>
            <p14:sldId id="306"/>
          </p14:sldIdLst>
        </p14:section>
        <p14:section name="Case Study" id="{D04CD5F2-7C85-4961-9211-A2125D88EB38}">
          <p14:sldIdLst>
            <p14:sldId id="324"/>
            <p14:sldId id="318"/>
            <p14:sldId id="319"/>
            <p14:sldId id="321"/>
            <p14:sldId id="325"/>
            <p14:sldId id="328"/>
            <p14:sldId id="299"/>
            <p14:sldId id="330"/>
            <p14:sldId id="310"/>
          </p14:sldIdLst>
        </p14:section>
        <p14:section name="5 Discussion" id="{D19B8F3C-CC53-4605-9714-888ECB6A6C46}">
          <p14:sldIdLst>
            <p14:sldId id="294"/>
            <p14:sldId id="327"/>
          </p14:sldIdLst>
        </p14:section>
        <p14:section name="6 Conclusion" id="{F0804756-F9E9-43EA-8B13-5DB92440B2E4}">
          <p14:sldIdLst>
            <p14:sldId id="290"/>
            <p14:sldId id="292"/>
            <p14:sldId id="329"/>
          </p14:sldIdLst>
        </p14:section>
        <p14:section name="End" id="{45B05415-8C12-4807-83E7-033DE6F36CFD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D9"/>
    <a:srgbClr val="FFFFCC"/>
    <a:srgbClr val="FFFFEB"/>
    <a:srgbClr val="0000FF"/>
    <a:srgbClr val="DFC7E9"/>
    <a:srgbClr val="8EB0D3"/>
    <a:srgbClr val="C1D6E7"/>
    <a:srgbClr val="E5E5E5"/>
    <a:srgbClr val="FFC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1B4D7-9AC8-458D-A8BE-CE189FFB2E17}" v="12" dt="2026-04-14T22:57:21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52" autoAdjust="0"/>
  </p:normalViewPr>
  <p:slideViewPr>
    <p:cSldViewPr snapToGrid="0">
      <p:cViewPr>
        <p:scale>
          <a:sx n="75" d="100"/>
          <a:sy n="75" d="100"/>
        </p:scale>
        <p:origin x="154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Temporal clustering of SAR Reviews across</a:t>
            </a:r>
            <a:r>
              <a:rPr lang="en-US" baseline="0"/>
              <a:t> ESS </a:t>
            </a:r>
          </a:p>
          <a:p>
            <a:pPr>
              <a:defRPr sz="1600" b="1" i="0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ahead of key facility milestones</a:t>
            </a:r>
            <a:endParaRPr lang="en-US"/>
          </a:p>
        </c:rich>
      </c:tx>
      <c:layout>
        <c:manualLayout>
          <c:xMode val="edge"/>
          <c:yMode val="edge"/>
          <c:x val="0.1407411549070568"/>
          <c:y val="1.887416199074823E-2"/>
        </c:manualLayout>
      </c:layout>
      <c:overlay val="1"/>
      <c:spPr>
        <a:noFill/>
        <a:ln>
          <a:noFill/>
          <a:prstDash val="solid"/>
        </a:ln>
      </c:spPr>
    </c:title>
    <c:autoTitleDeleted val="0"/>
    <c:plotArea>
      <c:layout>
        <c:manualLayout>
          <c:layoutTarget val="inner"/>
          <c:xMode val="edge"/>
          <c:yMode val="edge"/>
          <c:x val="7.9209307945223795E-2"/>
          <c:y val="0.16148063053701869"/>
          <c:w val="0.88805361305361308"/>
          <c:h val="0.76438973047150827"/>
        </c:manualLayout>
      </c:layout>
      <c:lineChart>
        <c:grouping val="standard"/>
        <c:varyColors val="1"/>
        <c:ser>
          <c:idx val="0"/>
          <c:order val="0"/>
          <c:tx>
            <c:v>2-week window</c:v>
          </c:tx>
          <c:spPr>
            <a:ln w="34925" cap="rnd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F-487C-B7E4-D507AD46E6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F-487C-B7E4-D507AD46E6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F-487C-B7E4-D507AD46E6B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5F-487C-B7E4-D507AD46E6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5F-487C-B7E4-D507AD46E6B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5F-487C-B7E4-D507AD46E6B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5F-487C-B7E4-D507AD46E6B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5F-487C-B7E4-D507AD46E6B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5F-487C-B7E4-D507AD46E6B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5F-487C-B7E4-D507AD46E6B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5F-487C-B7E4-D507AD46E6B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5F-487C-B7E4-D507AD46E6B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5F-487C-B7E4-D507AD46E6BA}"/>
                </c:ext>
              </c:extLst>
            </c:dLbl>
            <c:dLbl>
              <c:idx val="13"/>
              <c:layout>
                <c:manualLayout>
                  <c:x val="5.0603983023179887E-2"/>
                  <c:y val="-0.19794721407624633"/>
                </c:manualLayout>
              </c:layout>
              <c:tx>
                <c:rich>
                  <a:bodyPr/>
                  <a:lstStyle/>
                  <a:p>
                    <a:fld id="{B35283FB-842E-433D-938E-8A4397358BC3}" type="VALUE">
                      <a:rPr lang="en-US"/>
                      <a:pPr/>
                      <a:t>[VALUE]</a:t>
                    </a:fld>
                    <a:r>
                      <a:rPr lang="en-US"/>
                      <a:t> reviews in 2 weeks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B5F-487C-B7E4-D507AD46E6B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5F-487C-B7E4-D507AD46E6B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5F-487C-B7E4-D507AD46E6B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5F-487C-B7E4-D507AD46E6B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5F-487C-B7E4-D507AD46E6B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5F-487C-B7E4-D507AD46E6B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5F-487C-B7E4-D507AD46E6B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5F-487C-B7E4-D507AD46E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ReviewTimeline!$A$2:$A$22</c:f>
              <c:numCache>
                <c:formatCode>yyyy\-mm\-dd</c:formatCode>
                <c:ptCount val="21"/>
                <c:pt idx="0">
                  <c:v>45811</c:v>
                </c:pt>
                <c:pt idx="1">
                  <c:v>45845</c:v>
                </c:pt>
                <c:pt idx="2">
                  <c:v>45905</c:v>
                </c:pt>
                <c:pt idx="3">
                  <c:v>45919</c:v>
                </c:pt>
                <c:pt idx="4">
                  <c:v>45922</c:v>
                </c:pt>
                <c:pt idx="5">
                  <c:v>45940</c:v>
                </c:pt>
                <c:pt idx="6">
                  <c:v>45946</c:v>
                </c:pt>
                <c:pt idx="7">
                  <c:v>45964</c:v>
                </c:pt>
                <c:pt idx="8">
                  <c:v>45966</c:v>
                </c:pt>
                <c:pt idx="9">
                  <c:v>45974</c:v>
                </c:pt>
                <c:pt idx="10">
                  <c:v>45981</c:v>
                </c:pt>
                <c:pt idx="11">
                  <c:v>45985</c:v>
                </c:pt>
                <c:pt idx="12">
                  <c:v>45987</c:v>
                </c:pt>
                <c:pt idx="13">
                  <c:v>45995</c:v>
                </c:pt>
                <c:pt idx="14">
                  <c:v>45996</c:v>
                </c:pt>
                <c:pt idx="15">
                  <c:v>45996</c:v>
                </c:pt>
                <c:pt idx="16">
                  <c:v>46000</c:v>
                </c:pt>
                <c:pt idx="17">
                  <c:v>46008</c:v>
                </c:pt>
                <c:pt idx="18">
                  <c:v>46009</c:v>
                </c:pt>
                <c:pt idx="19">
                  <c:v>46065</c:v>
                </c:pt>
                <c:pt idx="20">
                  <c:v>46086</c:v>
                </c:pt>
              </c:numCache>
            </c:numRef>
          </c:cat>
          <c:val>
            <c:numRef>
              <c:f>ReviewTimeline!$F$2:$F$22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2B5F-487C-B7E4-D507AD46E6BA}"/>
            </c:ext>
          </c:extLst>
        </c:ser>
        <c:ser>
          <c:idx val="1"/>
          <c:order val="1"/>
          <c:tx>
            <c:v>4-week window</c:v>
          </c:tx>
          <c:spPr>
            <a:ln w="34925" cap="rnd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5F-487C-B7E4-D507AD46E6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5F-487C-B7E4-D507AD46E6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5F-487C-B7E4-D507AD46E6B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B5F-487C-B7E4-D507AD46E6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5F-487C-B7E4-D507AD46E6B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5F-487C-B7E4-D507AD46E6B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B5F-487C-B7E4-D507AD46E6B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B5F-487C-B7E4-D507AD46E6B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B5F-487C-B7E4-D507AD46E6B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B5F-487C-B7E4-D507AD46E6B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B5F-487C-B7E4-D507AD46E6BA}"/>
                </c:ext>
              </c:extLst>
            </c:dLbl>
            <c:dLbl>
              <c:idx val="11"/>
              <c:layout>
                <c:manualLayout>
                  <c:x val="3.6728633088346695E-2"/>
                  <c:y val="-0.14907135874877811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8079FC-184E-4586-AC6D-0DADC1788889}" type="VALUE">
                      <a:rPr lang="en-US" sz="1200" b="1"/>
                      <a:pPr algn="ctr">
                        <a:defRPr lang="en-US"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200" b="1"/>
                      <a:t> reviews in 4 weeks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43813254978775"/>
                      <c:h val="3.71579652250213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2B5F-487C-B7E4-D507AD46E6B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B5F-487C-B7E4-D507AD46E6B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B5F-487C-B7E4-D507AD46E6B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B5F-487C-B7E4-D507AD46E6B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B5F-487C-B7E4-D507AD46E6B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B5F-487C-B7E4-D507AD46E6B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B5F-487C-B7E4-D507AD46E6B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B5F-487C-B7E4-D507AD46E6B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B5F-487C-B7E4-D507AD46E6B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B5F-487C-B7E4-D507AD46E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ReviewTimeline!$A$2:$A$22</c:f>
              <c:numCache>
                <c:formatCode>yyyy\-mm\-dd</c:formatCode>
                <c:ptCount val="21"/>
                <c:pt idx="0">
                  <c:v>45811</c:v>
                </c:pt>
                <c:pt idx="1">
                  <c:v>45845</c:v>
                </c:pt>
                <c:pt idx="2">
                  <c:v>45905</c:v>
                </c:pt>
                <c:pt idx="3">
                  <c:v>45919</c:v>
                </c:pt>
                <c:pt idx="4">
                  <c:v>45922</c:v>
                </c:pt>
                <c:pt idx="5">
                  <c:v>45940</c:v>
                </c:pt>
                <c:pt idx="6">
                  <c:v>45946</c:v>
                </c:pt>
                <c:pt idx="7">
                  <c:v>45964</c:v>
                </c:pt>
                <c:pt idx="8">
                  <c:v>45966</c:v>
                </c:pt>
                <c:pt idx="9">
                  <c:v>45974</c:v>
                </c:pt>
                <c:pt idx="10">
                  <c:v>45981</c:v>
                </c:pt>
                <c:pt idx="11">
                  <c:v>45985</c:v>
                </c:pt>
                <c:pt idx="12">
                  <c:v>45987</c:v>
                </c:pt>
                <c:pt idx="13">
                  <c:v>45995</c:v>
                </c:pt>
                <c:pt idx="14">
                  <c:v>45996</c:v>
                </c:pt>
                <c:pt idx="15">
                  <c:v>45996</c:v>
                </c:pt>
                <c:pt idx="16">
                  <c:v>46000</c:v>
                </c:pt>
                <c:pt idx="17">
                  <c:v>46008</c:v>
                </c:pt>
                <c:pt idx="18">
                  <c:v>46009</c:v>
                </c:pt>
                <c:pt idx="19">
                  <c:v>46065</c:v>
                </c:pt>
                <c:pt idx="20">
                  <c:v>46086</c:v>
                </c:pt>
              </c:numCache>
            </c:numRef>
          </c:cat>
          <c:val>
            <c:numRef>
              <c:f>ReviewTimeline!$G$2:$G$22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2B5F-487C-B7E4-D507AD46E6BA}"/>
            </c:ext>
          </c:extLst>
        </c:ser>
        <c:ser>
          <c:idx val="2"/>
          <c:order val="2"/>
          <c:tx>
            <c:v>8-week window</c:v>
          </c:tx>
          <c:spPr>
            <a:ln w="34925" cap="rnd">
              <a:solidFill>
                <a:schemeClr val="accent3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B5F-487C-B7E4-D507AD46E6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B5F-487C-B7E4-D507AD46E6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B5F-487C-B7E4-D507AD46E6B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B5F-487C-B7E4-D507AD46E6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B5F-487C-B7E4-D507AD46E6B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B5F-487C-B7E4-D507AD46E6B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B5F-487C-B7E4-D507AD46E6BA}"/>
                </c:ext>
              </c:extLst>
            </c:dLbl>
            <c:dLbl>
              <c:idx val="7"/>
              <c:layout>
                <c:manualLayout>
                  <c:x val="9.3862226575253019E-2"/>
                  <c:y val="-5.254144826471469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fld id="{49CA56C1-19BD-48BC-A190-EDE30566773D}" type="VALUE">
                      <a:rPr lang="en-US" sz="1200" b="1"/>
                      <a:pPr>
                        <a:defRPr sz="1200" b="1"/>
                      </a:pPr>
                      <a:t>[VALUE]</a:t>
                    </a:fld>
                    <a:r>
                      <a:rPr lang="en-US" sz="1200" b="1"/>
                      <a:t> reviews in 8 weeks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26836434867776"/>
                      <c:h val="5.20527859237536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3-2B5F-487C-B7E4-D507AD46E6B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2B5F-487C-B7E4-D507AD46E6B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B5F-487C-B7E4-D507AD46E6B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2B5F-487C-B7E4-D507AD46E6B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2B5F-487C-B7E4-D507AD46E6B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2B5F-487C-B7E4-D507AD46E6B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2B5F-487C-B7E4-D507AD46E6B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2B5F-487C-B7E4-D507AD46E6B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2B5F-487C-B7E4-D507AD46E6B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2B5F-487C-B7E4-D507AD46E6B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2B5F-487C-B7E4-D507AD46E6B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2B5F-487C-B7E4-D507AD46E6B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2B5F-487C-B7E4-D507AD46E6B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2B5F-487C-B7E4-D507AD46E6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ReviewTimeline!$A$2:$A$22</c:f>
              <c:numCache>
                <c:formatCode>yyyy\-mm\-dd</c:formatCode>
                <c:ptCount val="21"/>
                <c:pt idx="0">
                  <c:v>45811</c:v>
                </c:pt>
                <c:pt idx="1">
                  <c:v>45845</c:v>
                </c:pt>
                <c:pt idx="2">
                  <c:v>45905</c:v>
                </c:pt>
                <c:pt idx="3">
                  <c:v>45919</c:v>
                </c:pt>
                <c:pt idx="4">
                  <c:v>45922</c:v>
                </c:pt>
                <c:pt idx="5">
                  <c:v>45940</c:v>
                </c:pt>
                <c:pt idx="6">
                  <c:v>45946</c:v>
                </c:pt>
                <c:pt idx="7">
                  <c:v>45964</c:v>
                </c:pt>
                <c:pt idx="8">
                  <c:v>45966</c:v>
                </c:pt>
                <c:pt idx="9">
                  <c:v>45974</c:v>
                </c:pt>
                <c:pt idx="10">
                  <c:v>45981</c:v>
                </c:pt>
                <c:pt idx="11">
                  <c:v>45985</c:v>
                </c:pt>
                <c:pt idx="12">
                  <c:v>45987</c:v>
                </c:pt>
                <c:pt idx="13">
                  <c:v>45995</c:v>
                </c:pt>
                <c:pt idx="14">
                  <c:v>45996</c:v>
                </c:pt>
                <c:pt idx="15">
                  <c:v>45996</c:v>
                </c:pt>
                <c:pt idx="16">
                  <c:v>46000</c:v>
                </c:pt>
                <c:pt idx="17">
                  <c:v>46008</c:v>
                </c:pt>
                <c:pt idx="18">
                  <c:v>46009</c:v>
                </c:pt>
                <c:pt idx="19">
                  <c:v>46065</c:v>
                </c:pt>
                <c:pt idx="20">
                  <c:v>46086</c:v>
                </c:pt>
              </c:numCache>
            </c:numRef>
          </c:cat>
          <c:val>
            <c:numRef>
              <c:f>ReviewTimeline!$H$2:$H$22</c:f>
              <c:numCache>
                <c:formatCode>General</c:formatCode>
                <c:ptCount val="21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9</c:v>
                </c:pt>
                <c:pt idx="6">
                  <c:v>11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9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2B5F-487C-B7E4-D507AD46E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"/>
        <c:axId val="100"/>
      </c:lineChart>
      <c:dateAx>
        <c:axId val="10"/>
        <c:scaling>
          <c:orientation val="minMax"/>
          <c:max val="46112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00"/>
        <c:crosses val="autoZero"/>
        <c:auto val="1"/>
        <c:lblOffset val="100"/>
        <c:baseTimeUnit val="days"/>
      </c:dateAx>
      <c:valAx>
        <c:axId val="1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Reviews In Rolling Window</a:t>
                </a:r>
              </a:p>
            </c:rich>
          </c:tx>
          <c:layout>
            <c:manualLayout>
              <c:xMode val="edge"/>
              <c:yMode val="edge"/>
              <c:x val="1.072387988719823E-2"/>
              <c:y val="0.2979093064246735"/>
            </c:manualLayout>
          </c:layout>
          <c:overlay val="1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43697059904748"/>
          <c:y val="1.790049337674433E-2"/>
          <c:w val="0.21239135632042069"/>
          <c:h val="0.116996867327068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200" b="0" i="0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/>
              <a:t>Actions identified at each review: due before vs after </a:t>
            </a:r>
            <a:r>
              <a:rPr lang="en-US" sz="1400" b="1" i="0" u="none" strike="noStrike" baseline="0" dirty="0" err="1"/>
              <a:t>BoT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356606686767304E-2"/>
          <c:y val="0.18031925232802637"/>
          <c:w val="0.90593172223154372"/>
          <c:h val="0.5889110375520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Reviews!$D$26</c:f>
              <c:strCache>
                <c:ptCount val="1"/>
                <c:pt idx="0">
                  <c:v>Due before BoT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Reviews!$B$27:$B$47</c:f>
              <c:strCache>
                <c:ptCount val="21"/>
                <c:pt idx="0">
                  <c:v>2025-06-03</c:v>
                </c:pt>
                <c:pt idx="1">
                  <c:v>2025-07-07</c:v>
                </c:pt>
                <c:pt idx="2">
                  <c:v>2025-09-05</c:v>
                </c:pt>
                <c:pt idx="3">
                  <c:v>2025-09-19</c:v>
                </c:pt>
                <c:pt idx="4">
                  <c:v>2025-09-22</c:v>
                </c:pt>
                <c:pt idx="5">
                  <c:v>2025-10-10</c:v>
                </c:pt>
                <c:pt idx="6">
                  <c:v>2025-10-16</c:v>
                </c:pt>
                <c:pt idx="7">
                  <c:v>2025-11-03</c:v>
                </c:pt>
                <c:pt idx="8">
                  <c:v>2025-11-05</c:v>
                </c:pt>
                <c:pt idx="9">
                  <c:v>2025-11-13</c:v>
                </c:pt>
                <c:pt idx="10">
                  <c:v>2025-11-20</c:v>
                </c:pt>
                <c:pt idx="11">
                  <c:v>2025-11-24</c:v>
                </c:pt>
                <c:pt idx="12">
                  <c:v>2025-11-26</c:v>
                </c:pt>
                <c:pt idx="13">
                  <c:v>2025-12-12</c:v>
                </c:pt>
                <c:pt idx="14">
                  <c:v>2025-12-05</c:v>
                </c:pt>
                <c:pt idx="15">
                  <c:v>2025-12-05</c:v>
                </c:pt>
                <c:pt idx="16">
                  <c:v>2025-12-09</c:v>
                </c:pt>
                <c:pt idx="17">
                  <c:v>2025-12-17</c:v>
                </c:pt>
                <c:pt idx="18">
                  <c:v>2025-12-18</c:v>
                </c:pt>
                <c:pt idx="19">
                  <c:v>2026-04-01</c:v>
                </c:pt>
                <c:pt idx="20">
                  <c:v>2026-03-05</c:v>
                </c:pt>
              </c:strCache>
            </c:strRef>
          </c:cat>
          <c:val>
            <c:numRef>
              <c:f>Reviews!$D$27:$D$47</c:f>
              <c:numCache>
                <c:formatCode>General</c:formatCode>
                <c:ptCount val="21"/>
                <c:pt idx="0">
                  <c:v>26</c:v>
                </c:pt>
                <c:pt idx="1">
                  <c:v>78</c:v>
                </c:pt>
                <c:pt idx="2">
                  <c:v>78</c:v>
                </c:pt>
                <c:pt idx="3">
                  <c:v>24</c:v>
                </c:pt>
                <c:pt idx="4">
                  <c:v>53</c:v>
                </c:pt>
                <c:pt idx="5">
                  <c:v>2</c:v>
                </c:pt>
                <c:pt idx="6">
                  <c:v>43</c:v>
                </c:pt>
                <c:pt idx="7">
                  <c:v>46</c:v>
                </c:pt>
                <c:pt idx="8">
                  <c:v>61</c:v>
                </c:pt>
                <c:pt idx="9">
                  <c:v>32</c:v>
                </c:pt>
                <c:pt idx="10">
                  <c:v>24</c:v>
                </c:pt>
                <c:pt idx="11">
                  <c:v>80</c:v>
                </c:pt>
                <c:pt idx="12">
                  <c:v>53</c:v>
                </c:pt>
                <c:pt idx="13">
                  <c:v>36</c:v>
                </c:pt>
                <c:pt idx="14">
                  <c:v>14</c:v>
                </c:pt>
                <c:pt idx="15">
                  <c:v>3</c:v>
                </c:pt>
                <c:pt idx="16">
                  <c:v>38</c:v>
                </c:pt>
                <c:pt idx="17">
                  <c:v>21</c:v>
                </c:pt>
                <c:pt idx="18">
                  <c:v>7</c:v>
                </c:pt>
                <c:pt idx="19">
                  <c:v>28</c:v>
                </c:pt>
                <c:pt idx="2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4-47A2-826D-F2BA621585CA}"/>
            </c:ext>
          </c:extLst>
        </c:ser>
        <c:ser>
          <c:idx val="1"/>
          <c:order val="1"/>
          <c:tx>
            <c:strRef>
              <c:f>Reviews!$E$26</c:f>
              <c:strCache>
                <c:ptCount val="1"/>
                <c:pt idx="0">
                  <c:v>Due after BoT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Reviews!$B$27:$B$47</c:f>
              <c:strCache>
                <c:ptCount val="21"/>
                <c:pt idx="0">
                  <c:v>2025-06-03</c:v>
                </c:pt>
                <c:pt idx="1">
                  <c:v>2025-07-07</c:v>
                </c:pt>
                <c:pt idx="2">
                  <c:v>2025-09-05</c:v>
                </c:pt>
                <c:pt idx="3">
                  <c:v>2025-09-19</c:v>
                </c:pt>
                <c:pt idx="4">
                  <c:v>2025-09-22</c:v>
                </c:pt>
                <c:pt idx="5">
                  <c:v>2025-10-10</c:v>
                </c:pt>
                <c:pt idx="6">
                  <c:v>2025-10-16</c:v>
                </c:pt>
                <c:pt idx="7">
                  <c:v>2025-11-03</c:v>
                </c:pt>
                <c:pt idx="8">
                  <c:v>2025-11-05</c:v>
                </c:pt>
                <c:pt idx="9">
                  <c:v>2025-11-13</c:v>
                </c:pt>
                <c:pt idx="10">
                  <c:v>2025-11-20</c:v>
                </c:pt>
                <c:pt idx="11">
                  <c:v>2025-11-24</c:v>
                </c:pt>
                <c:pt idx="12">
                  <c:v>2025-11-26</c:v>
                </c:pt>
                <c:pt idx="13">
                  <c:v>2025-12-12</c:v>
                </c:pt>
                <c:pt idx="14">
                  <c:v>2025-12-05</c:v>
                </c:pt>
                <c:pt idx="15">
                  <c:v>2025-12-05</c:v>
                </c:pt>
                <c:pt idx="16">
                  <c:v>2025-12-09</c:v>
                </c:pt>
                <c:pt idx="17">
                  <c:v>2025-12-17</c:v>
                </c:pt>
                <c:pt idx="18">
                  <c:v>2025-12-18</c:v>
                </c:pt>
                <c:pt idx="19">
                  <c:v>2026-04-01</c:v>
                </c:pt>
                <c:pt idx="20">
                  <c:v>2026-03-05</c:v>
                </c:pt>
              </c:strCache>
            </c:strRef>
          </c:cat>
          <c:val>
            <c:numRef>
              <c:f>Reviews!$E$27:$E$47</c:f>
              <c:numCache>
                <c:formatCode>General</c:formatCode>
                <c:ptCount val="21"/>
                <c:pt idx="0">
                  <c:v>5</c:v>
                </c:pt>
                <c:pt idx="1">
                  <c:v>1</c:v>
                </c:pt>
                <c:pt idx="2">
                  <c:v>19</c:v>
                </c:pt>
                <c:pt idx="3">
                  <c:v>46</c:v>
                </c:pt>
                <c:pt idx="4">
                  <c:v>1</c:v>
                </c:pt>
                <c:pt idx="5">
                  <c:v>0</c:v>
                </c:pt>
                <c:pt idx="6">
                  <c:v>10</c:v>
                </c:pt>
                <c:pt idx="7">
                  <c:v>10</c:v>
                </c:pt>
                <c:pt idx="8">
                  <c:v>12</c:v>
                </c:pt>
                <c:pt idx="9">
                  <c:v>3</c:v>
                </c:pt>
                <c:pt idx="10">
                  <c:v>13</c:v>
                </c:pt>
                <c:pt idx="11">
                  <c:v>91</c:v>
                </c:pt>
                <c:pt idx="12">
                  <c:v>8</c:v>
                </c:pt>
                <c:pt idx="13">
                  <c:v>12</c:v>
                </c:pt>
                <c:pt idx="14">
                  <c:v>35</c:v>
                </c:pt>
                <c:pt idx="15">
                  <c:v>2</c:v>
                </c:pt>
                <c:pt idx="16">
                  <c:v>90</c:v>
                </c:pt>
                <c:pt idx="17">
                  <c:v>21</c:v>
                </c:pt>
                <c:pt idx="18">
                  <c:v>0</c:v>
                </c:pt>
                <c:pt idx="19">
                  <c:v>7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4-47A2-826D-F2BA62158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-27"/>
        <c:axId val="1415262015"/>
        <c:axId val="1415253375"/>
      </c:barChart>
      <c:catAx>
        <c:axId val="141526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415253375"/>
        <c:crosses val="autoZero"/>
        <c:auto val="1"/>
        <c:lblAlgn val="ctr"/>
        <c:lblOffset val="100"/>
        <c:noMultiLvlLbl val="0"/>
      </c:catAx>
      <c:valAx>
        <c:axId val="141525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415262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/>
              <a:t>Cumulative review actions identified over time*</a:t>
            </a:r>
            <a:br>
              <a:rPr lang="en-US" sz="1400" b="0" i="0" u="none" strike="noStrike" baseline="0"/>
            </a:br>
            <a:r>
              <a:rPr lang="en-US" sz="1400" b="0" i="1" u="none" strike="noStrike" baseline="0"/>
              <a:t>(resolution status not included)</a:t>
            </a:r>
            <a:endParaRPr lang="en-US" sz="1400" i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Reviews!$G$26</c:f>
              <c:strCache>
                <c:ptCount val="1"/>
                <c:pt idx="0">
                  <c:v>actions_cumulative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814300610244184E-2"/>
                  <c:y val="-4.43855942631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E6-4C55-AFF4-F015D8C9AC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E6-4C55-AFF4-F015D8C9AC83}"/>
                </c:ext>
              </c:extLst>
            </c:dLbl>
            <c:dLbl>
              <c:idx val="2"/>
              <c:layout>
                <c:manualLayout>
                  <c:x val="-0.11194287039508517"/>
                  <c:y val="-6.5234075821219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E6-4C55-AFF4-F015D8C9A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E6-4C55-AFF4-F015D8C9AC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E6-4C55-AFF4-F015D8C9A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E6-4C55-AFF4-F015D8C9A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E6-4C55-AFF4-F015D8C9AC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E6-4C55-AFF4-F015D8C9AC83}"/>
                </c:ext>
              </c:extLst>
            </c:dLbl>
            <c:dLbl>
              <c:idx val="8"/>
              <c:layout>
                <c:manualLayout>
                  <c:x val="-0.1186081659979084"/>
                  <c:y val="-7.2043939735248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E6-4C55-AFF4-F015D8C9AC8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E6-4C55-AFF4-F015D8C9AC8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E6-4C55-AFF4-F015D8C9AC83}"/>
                </c:ext>
              </c:extLst>
            </c:dLbl>
            <c:dLbl>
              <c:idx val="11"/>
              <c:layout>
                <c:manualLayout>
                  <c:x val="-0.10300936845007067"/>
                  <c:y val="-6.6566843786025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E6-4C55-AFF4-F015D8C9AC8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E6-4C55-AFF4-F015D8C9AC8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E6-4C55-AFF4-F015D8C9AC8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EE6-4C55-AFF4-F015D8C9AC8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E6-4C55-AFF4-F015D8C9AC83}"/>
                </c:ext>
              </c:extLst>
            </c:dLbl>
            <c:dLbl>
              <c:idx val="16"/>
              <c:layout>
                <c:manualLayout>
                  <c:x val="-0.10809992429977298"/>
                  <c:y val="-4.8013568844660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EE6-4C55-AFF4-F015D8C9AC8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EE6-4C55-AFF4-F015D8C9AC8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EE6-4C55-AFF4-F015D8C9AC8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EE6-4C55-AFF4-F015D8C9AC83}"/>
                </c:ext>
              </c:extLst>
            </c:dLbl>
            <c:dLbl>
              <c:idx val="20"/>
              <c:layout>
                <c:manualLayout>
                  <c:x val="-8.1279640139498455E-2"/>
                  <c:y val="-8.174910888202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EE6-4C55-AFF4-F015D8C9A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Reviews!$C$27:$C$47</c:f>
              <c:numCache>
                <c:formatCode>m/d/yyyy</c:formatCode>
                <c:ptCount val="21"/>
                <c:pt idx="0">
                  <c:v>45811</c:v>
                </c:pt>
                <c:pt idx="1">
                  <c:v>45845</c:v>
                </c:pt>
                <c:pt idx="2">
                  <c:v>45905</c:v>
                </c:pt>
                <c:pt idx="3">
                  <c:v>45919</c:v>
                </c:pt>
                <c:pt idx="4">
                  <c:v>45922</c:v>
                </c:pt>
                <c:pt idx="5">
                  <c:v>45940</c:v>
                </c:pt>
                <c:pt idx="6">
                  <c:v>45946</c:v>
                </c:pt>
                <c:pt idx="7">
                  <c:v>45964</c:v>
                </c:pt>
                <c:pt idx="8">
                  <c:v>45966</c:v>
                </c:pt>
                <c:pt idx="9">
                  <c:v>45974</c:v>
                </c:pt>
                <c:pt idx="10">
                  <c:v>45981</c:v>
                </c:pt>
                <c:pt idx="11">
                  <c:v>45985</c:v>
                </c:pt>
                <c:pt idx="12">
                  <c:v>45987</c:v>
                </c:pt>
                <c:pt idx="13">
                  <c:v>45995</c:v>
                </c:pt>
                <c:pt idx="14">
                  <c:v>45996</c:v>
                </c:pt>
                <c:pt idx="15">
                  <c:v>45996</c:v>
                </c:pt>
                <c:pt idx="16">
                  <c:v>46000</c:v>
                </c:pt>
                <c:pt idx="17">
                  <c:v>46008</c:v>
                </c:pt>
                <c:pt idx="18">
                  <c:v>46009</c:v>
                </c:pt>
                <c:pt idx="19">
                  <c:v>46065</c:v>
                </c:pt>
                <c:pt idx="20">
                  <c:v>46086</c:v>
                </c:pt>
              </c:numCache>
            </c:numRef>
          </c:cat>
          <c:val>
            <c:numRef>
              <c:f>Reviews!$G$27:$G$47</c:f>
              <c:numCache>
                <c:formatCode>General</c:formatCode>
                <c:ptCount val="21"/>
                <c:pt idx="0">
                  <c:v>31</c:v>
                </c:pt>
                <c:pt idx="1">
                  <c:v>110</c:v>
                </c:pt>
                <c:pt idx="2">
                  <c:v>207</c:v>
                </c:pt>
                <c:pt idx="3">
                  <c:v>277</c:v>
                </c:pt>
                <c:pt idx="4">
                  <c:v>331</c:v>
                </c:pt>
                <c:pt idx="5">
                  <c:v>333</c:v>
                </c:pt>
                <c:pt idx="6">
                  <c:v>386</c:v>
                </c:pt>
                <c:pt idx="7">
                  <c:v>442</c:v>
                </c:pt>
                <c:pt idx="8">
                  <c:v>515</c:v>
                </c:pt>
                <c:pt idx="9">
                  <c:v>550</c:v>
                </c:pt>
                <c:pt idx="10">
                  <c:v>587</c:v>
                </c:pt>
                <c:pt idx="11">
                  <c:v>758</c:v>
                </c:pt>
                <c:pt idx="12">
                  <c:v>819</c:v>
                </c:pt>
                <c:pt idx="13">
                  <c:v>867</c:v>
                </c:pt>
                <c:pt idx="14">
                  <c:v>916</c:v>
                </c:pt>
                <c:pt idx="15">
                  <c:v>921</c:v>
                </c:pt>
                <c:pt idx="16">
                  <c:v>1049</c:v>
                </c:pt>
                <c:pt idx="17">
                  <c:v>1091</c:v>
                </c:pt>
                <c:pt idx="18">
                  <c:v>1098</c:v>
                </c:pt>
                <c:pt idx="19">
                  <c:v>1133</c:v>
                </c:pt>
                <c:pt idx="20">
                  <c:v>1173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9A6-4327-9DD4-C5FCD8421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3113039"/>
        <c:axId val="1703113519"/>
      </c:lineChart>
      <c:dateAx>
        <c:axId val="1703113039"/>
        <c:scaling>
          <c:orientation val="minMax"/>
          <c:max val="46112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703113519"/>
        <c:crosses val="autoZero"/>
        <c:auto val="1"/>
        <c:lblOffset val="100"/>
        <c:baseTimeUnit val="days"/>
      </c:dateAx>
      <c:valAx>
        <c:axId val="1703113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70311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/>
              <a:t>Most represented functional roles in review committees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Sheet1!$K$26</c:f>
              <c:strCache>
                <c:ptCount val="1"/>
                <c:pt idx="0">
                  <c:v>Sum of Reviews attended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Sheet1!$J$27:$J$37</c:f>
              <c:strCache>
                <c:ptCount val="11"/>
                <c:pt idx="0">
                  <c:v>Management</c:v>
                </c:pt>
                <c:pt idx="1">
                  <c:v>Radiation Safety /  Radiation Protection</c:v>
                </c:pt>
                <c:pt idx="2">
                  <c:v>Quality / Compliance</c:v>
                </c:pt>
                <c:pt idx="3">
                  <c:v>Operational Health &amp; Safety</c:v>
                </c:pt>
                <c:pt idx="4">
                  <c:v>Coordination</c:v>
                </c:pt>
                <c:pt idx="5">
                  <c:v>Commissioning</c:v>
                </c:pt>
                <c:pt idx="6">
                  <c:v>Mechanical / Process Systems</c:v>
                </c:pt>
                <c:pt idx="7">
                  <c:v>Controls / ICS</c:v>
                </c:pt>
                <c:pt idx="8">
                  <c:v>Operations / MCR</c:v>
                </c:pt>
                <c:pt idx="9">
                  <c:v>Security</c:v>
                </c:pt>
                <c:pt idx="10">
                  <c:v>Technical Safety Systems</c:v>
                </c:pt>
              </c:strCache>
            </c:strRef>
          </c:cat>
          <c:val>
            <c:numRef>
              <c:f>Sheet1!$K$27:$K$37</c:f>
              <c:numCache>
                <c:formatCode>General</c:formatCode>
                <c:ptCount val="11"/>
                <c:pt idx="0">
                  <c:v>38</c:v>
                </c:pt>
                <c:pt idx="1">
                  <c:v>38</c:v>
                </c:pt>
                <c:pt idx="2">
                  <c:v>22</c:v>
                </c:pt>
                <c:pt idx="3">
                  <c:v>21</c:v>
                </c:pt>
                <c:pt idx="4">
                  <c:v>18</c:v>
                </c:pt>
                <c:pt idx="5">
                  <c:v>17</c:v>
                </c:pt>
                <c:pt idx="6">
                  <c:v>13</c:v>
                </c:pt>
                <c:pt idx="7">
                  <c:v>12</c:v>
                </c:pt>
                <c:pt idx="8">
                  <c:v>8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6-493D-8C1B-1150AB212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8331631"/>
        <c:axId val="1688321071"/>
      </c:barChart>
      <c:valAx>
        <c:axId val="1688321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688331631"/>
        <c:crosses val="autoZero"/>
        <c:crossBetween val="between"/>
      </c:valAx>
      <c:catAx>
        <c:axId val="16883316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6883210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/>
              <a:t>Committee review participation by seniority level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967883038287596E-2"/>
          <c:y val="0.15749711520926943"/>
          <c:w val="0.78071093992127572"/>
          <c:h val="0.74210621366172502"/>
        </c:manualLayout>
      </c:layout>
      <c:pieChart>
        <c:varyColors val="1"/>
        <c:ser>
          <c:idx val="0"/>
          <c:order val="0"/>
          <c:tx>
            <c:strRef>
              <c:f>Sheet1!$K$40</c:f>
              <c:strCache>
                <c:ptCount val="1"/>
                <c:pt idx="0">
                  <c:v>Sum of Reviews attended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7-4DC8-86D2-4B3BF464A2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7-4DC8-86D2-4B3BF464A2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87-4DC8-86D2-4B3BF464A2B0}"/>
              </c:ext>
            </c:extLst>
          </c:dPt>
          <c:cat>
            <c:strRef>
              <c:f>Sheet1!$J$41:$J$43</c:f>
              <c:strCache>
                <c:ptCount val="3"/>
                <c:pt idx="0">
                  <c:v>Lead / Manager</c:v>
                </c:pt>
                <c:pt idx="1">
                  <c:v>Head / Director</c:v>
                </c:pt>
                <c:pt idx="2">
                  <c:v>Engineer / Specialist</c:v>
                </c:pt>
              </c:strCache>
            </c:strRef>
          </c:cat>
          <c:val>
            <c:numRef>
              <c:f>Sheet1!$K$41:$K$43</c:f>
              <c:numCache>
                <c:formatCode>General</c:formatCode>
                <c:ptCount val="3"/>
                <c:pt idx="0">
                  <c:v>86</c:v>
                </c:pt>
                <c:pt idx="1">
                  <c:v>57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F-4DEA-A743-FD1E3ADA4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/>
              <a:t>Concentration of committee review participation by individual</a:t>
            </a:r>
            <a:endParaRPr lang="en-US" sz="1800" b="1" dirty="0"/>
          </a:p>
        </c:rich>
      </c:tx>
      <c:overlay val="0"/>
      <c:spPr>
        <a:noFill/>
        <a:ln>
          <a:noFill/>
          <a:prstDash val="solid"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Member_concentration!$F$1</c:f>
              <c:strCache>
                <c:ptCount val="1"/>
                <c:pt idx="0">
                  <c:v>Reviews attended</c:v>
                </c:pt>
              </c:strCache>
            </c:strRef>
          </c:tx>
          <c:spPr>
            <a:solidFill>
              <a:schemeClr val="accent1"/>
            </a:solidFill>
            <a:ln>
              <a:noFill/>
              <a:prstDash val="solid"/>
            </a:ln>
          </c:spPr>
          <c:invertIfNegative val="0"/>
          <c:cat>
            <c:strRef>
              <c:f>Member_concentration!$B$2:$B$56</c:f>
              <c:strCache>
                <c:ptCount val="55"/>
                <c:pt idx="0">
                  <c:v>P33</c:v>
                </c:pt>
                <c:pt idx="1">
                  <c:v>P18</c:v>
                </c:pt>
                <c:pt idx="2">
                  <c:v>P03</c:v>
                </c:pt>
                <c:pt idx="3">
                  <c:v>P25</c:v>
                </c:pt>
                <c:pt idx="4">
                  <c:v>P24</c:v>
                </c:pt>
                <c:pt idx="5">
                  <c:v>P20</c:v>
                </c:pt>
                <c:pt idx="6">
                  <c:v>P14</c:v>
                </c:pt>
                <c:pt idx="7">
                  <c:v>P50</c:v>
                </c:pt>
                <c:pt idx="8">
                  <c:v>P45</c:v>
                </c:pt>
                <c:pt idx="9">
                  <c:v>P36</c:v>
                </c:pt>
                <c:pt idx="10">
                  <c:v>P49</c:v>
                </c:pt>
                <c:pt idx="11">
                  <c:v>P48</c:v>
                </c:pt>
                <c:pt idx="12">
                  <c:v>P15</c:v>
                </c:pt>
                <c:pt idx="13">
                  <c:v>P28</c:v>
                </c:pt>
                <c:pt idx="14">
                  <c:v>P02</c:v>
                </c:pt>
                <c:pt idx="15">
                  <c:v>P44</c:v>
                </c:pt>
                <c:pt idx="16">
                  <c:v>P23</c:v>
                </c:pt>
                <c:pt idx="17">
                  <c:v>P29</c:v>
                </c:pt>
                <c:pt idx="18">
                  <c:v>P16</c:v>
                </c:pt>
                <c:pt idx="19">
                  <c:v>P41</c:v>
                </c:pt>
                <c:pt idx="20">
                  <c:v>P55</c:v>
                </c:pt>
                <c:pt idx="21">
                  <c:v>P27</c:v>
                </c:pt>
                <c:pt idx="22">
                  <c:v>P08</c:v>
                </c:pt>
                <c:pt idx="23">
                  <c:v>P31</c:v>
                </c:pt>
                <c:pt idx="24">
                  <c:v>P37</c:v>
                </c:pt>
                <c:pt idx="25">
                  <c:v>P42</c:v>
                </c:pt>
                <c:pt idx="26">
                  <c:v>P32</c:v>
                </c:pt>
                <c:pt idx="27">
                  <c:v>P46</c:v>
                </c:pt>
                <c:pt idx="28">
                  <c:v>P05</c:v>
                </c:pt>
                <c:pt idx="29">
                  <c:v>P54</c:v>
                </c:pt>
                <c:pt idx="30">
                  <c:v>P30</c:v>
                </c:pt>
                <c:pt idx="31">
                  <c:v>P38</c:v>
                </c:pt>
                <c:pt idx="32">
                  <c:v>P40</c:v>
                </c:pt>
                <c:pt idx="33">
                  <c:v>P43</c:v>
                </c:pt>
                <c:pt idx="34">
                  <c:v>P21</c:v>
                </c:pt>
                <c:pt idx="35">
                  <c:v>P53</c:v>
                </c:pt>
                <c:pt idx="36">
                  <c:v>P11</c:v>
                </c:pt>
                <c:pt idx="37">
                  <c:v>P52</c:v>
                </c:pt>
                <c:pt idx="38">
                  <c:v>P09</c:v>
                </c:pt>
                <c:pt idx="39">
                  <c:v>P13</c:v>
                </c:pt>
                <c:pt idx="40">
                  <c:v>P17</c:v>
                </c:pt>
                <c:pt idx="41">
                  <c:v>P19</c:v>
                </c:pt>
                <c:pt idx="42">
                  <c:v>P26</c:v>
                </c:pt>
                <c:pt idx="43">
                  <c:v>P47</c:v>
                </c:pt>
                <c:pt idx="44">
                  <c:v>P04</c:v>
                </c:pt>
                <c:pt idx="45">
                  <c:v>P22</c:v>
                </c:pt>
                <c:pt idx="46">
                  <c:v>P34</c:v>
                </c:pt>
                <c:pt idx="47">
                  <c:v>P07</c:v>
                </c:pt>
                <c:pt idx="48">
                  <c:v>P01</c:v>
                </c:pt>
                <c:pt idx="49">
                  <c:v>P10</c:v>
                </c:pt>
                <c:pt idx="50">
                  <c:v>P06</c:v>
                </c:pt>
                <c:pt idx="51">
                  <c:v>P51</c:v>
                </c:pt>
                <c:pt idx="52">
                  <c:v>P12</c:v>
                </c:pt>
                <c:pt idx="53">
                  <c:v>P39</c:v>
                </c:pt>
                <c:pt idx="54">
                  <c:v>P35</c:v>
                </c:pt>
              </c:strCache>
            </c:strRef>
          </c:cat>
          <c:val>
            <c:numRef>
              <c:f>Member_concentration!$F$2:$F$56</c:f>
              <c:numCache>
                <c:formatCode>General</c:formatCode>
                <c:ptCount val="55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6-4096-8475-F43E2DA55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8"/>
        <c:axId val="103254079"/>
        <c:axId val="103255999"/>
      </c:barChart>
      <c:lineChart>
        <c:grouping val="standard"/>
        <c:varyColors val="0"/>
        <c:ser>
          <c:idx val="1"/>
          <c:order val="1"/>
          <c:tx>
            <c:strRef>
              <c:f>Member_concentration!$H$1</c:f>
              <c:strCache>
                <c:ptCount val="1"/>
                <c:pt idx="0">
                  <c:v>Cumulative share of participation %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cat>
            <c:strRef>
              <c:f>Member_concentration!$A$2:$A$56</c:f>
              <c:strCache>
                <c:ptCount val="55"/>
                <c:pt idx="0">
                  <c:v>Mattias Skafar</c:v>
                </c:pt>
                <c:pt idx="1">
                  <c:v>Helen Boyer</c:v>
                </c:pt>
                <c:pt idx="2">
                  <c:v>Andreas Jansson</c:v>
                </c:pt>
                <c:pt idx="3">
                  <c:v>Kazim Raza Syed</c:v>
                </c:pt>
                <c:pt idx="4">
                  <c:v>Karl Vestin</c:v>
                </c:pt>
                <c:pt idx="5">
                  <c:v>Inigo Alonso</c:v>
                </c:pt>
                <c:pt idx="6">
                  <c:v>Giuseppe Aprigliano</c:v>
                </c:pt>
                <c:pt idx="7">
                  <c:v>Sofie Ossowski</c:v>
                </c:pt>
                <c:pt idx="8">
                  <c:v>Per Roos</c:v>
                </c:pt>
                <c:pt idx="9">
                  <c:v>Mikhail Feygenson</c:v>
                </c:pt>
                <c:pt idx="10">
                  <c:v>Robert Connatser</c:v>
                </c:pt>
                <c:pt idx="11">
                  <c:v>Rikard Linander</c:v>
                </c:pt>
                <c:pt idx="12">
                  <c:v>Günter Muhrer</c:v>
                </c:pt>
                <c:pt idx="13">
                  <c:v>Lena Johansson</c:v>
                </c:pt>
                <c:pt idx="14">
                  <c:v>Ana Cintas</c:v>
                </c:pt>
                <c:pt idx="15">
                  <c:v>Pascale Deen</c:v>
                </c:pt>
                <c:pt idx="16">
                  <c:v>Karen Jonsdottir</c:v>
                </c:pt>
                <c:pt idx="17">
                  <c:v>Magnus Täcklind</c:v>
                </c:pt>
                <c:pt idx="18">
                  <c:v>Håkan Carlsson</c:v>
                </c:pt>
                <c:pt idx="19">
                  <c:v>Nathalie de Ruette</c:v>
                </c:pt>
                <c:pt idx="20">
                  <c:v>Yngve Levinsen</c:v>
                </c:pt>
                <c:pt idx="21">
                  <c:v>Lali Tchelidze</c:v>
                </c:pt>
                <c:pt idx="22">
                  <c:v>Ciprian Plostinar</c:v>
                </c:pt>
                <c:pt idx="23">
                  <c:v>Marcos Munoz</c:v>
                </c:pt>
                <c:pt idx="24">
                  <c:v>Morgan Brovertz</c:v>
                </c:pt>
                <c:pt idx="25">
                  <c:v>Ola Dahlborg</c:v>
                </c:pt>
                <c:pt idx="26">
                  <c:v>Mathias Brandin</c:v>
                </c:pt>
                <c:pt idx="27">
                  <c:v>Peter Jacobsson</c:v>
                </c:pt>
                <c:pt idx="28">
                  <c:v>Ari Benderly</c:v>
                </c:pt>
                <c:pt idx="29">
                  <c:v>Ulrika Agnvik</c:v>
                </c:pt>
                <c:pt idx="30">
                  <c:v>Mamad Eshraqi</c:v>
                </c:pt>
                <c:pt idx="31">
                  <c:v>Morten Jensen</c:v>
                </c:pt>
                <c:pt idx="32">
                  <c:v>Natalia Milas</c:v>
                </c:pt>
                <c:pt idx="33">
                  <c:v>Paolo Pierini</c:v>
                </c:pt>
                <c:pt idx="34">
                  <c:v>Jaime Arriagada</c:v>
                </c:pt>
                <c:pt idx="35">
                  <c:v>Timo Korhonen</c:v>
                </c:pt>
                <c:pt idx="36">
                  <c:v>Fredrik Bolmsten</c:v>
                </c:pt>
                <c:pt idx="37">
                  <c:v>Thomas Eriksson</c:v>
                </c:pt>
                <c:pt idx="38">
                  <c:v>Fabien Rey</c:v>
                </c:pt>
                <c:pt idx="39">
                  <c:v>Giovanna Fragneto</c:v>
                </c:pt>
                <c:pt idx="40">
                  <c:v>Hanna Wacklin-Knecht</c:v>
                </c:pt>
                <c:pt idx="41">
                  <c:v>Henrik Carling</c:v>
                </c:pt>
                <c:pt idx="42">
                  <c:v>Kevin Jones</c:v>
                </c:pt>
                <c:pt idx="43">
                  <c:v>Peter Rådahl</c:v>
                </c:pt>
                <c:pt idx="44">
                  <c:v>Andrew Jackson</c:v>
                </c:pt>
                <c:pt idx="45">
                  <c:v>Johanna Korpijärvi</c:v>
                </c:pt>
                <c:pt idx="46">
                  <c:v>Maurizio Serluca</c:v>
                </c:pt>
                <c:pt idx="47">
                  <c:v>Benjamin Bolling</c:v>
                </c:pt>
                <c:pt idx="48">
                  <c:v>Alejandro Tobias Quispe Mamani</c:v>
                </c:pt>
                <c:pt idx="49">
                  <c:v>Feras Wazzan</c:v>
                </c:pt>
                <c:pt idx="50">
                  <c:v>Axel Wahlström</c:v>
                </c:pt>
                <c:pt idx="51">
                  <c:v>Stefan Arvidsson</c:v>
                </c:pt>
                <c:pt idx="52">
                  <c:v>Fredrik Tidholm</c:v>
                </c:pt>
                <c:pt idx="53">
                  <c:v>Morteza Mansouri</c:v>
                </c:pt>
                <c:pt idx="54">
                  <c:v>Mihály Veres</c:v>
                </c:pt>
              </c:strCache>
            </c:strRef>
          </c:cat>
          <c:val>
            <c:numRef>
              <c:f>Member_concentration!$H$2:$H$56</c:f>
              <c:numCache>
                <c:formatCode>0.00%</c:formatCode>
                <c:ptCount val="55"/>
                <c:pt idx="0">
                  <c:v>9.8445595854922283E-2</c:v>
                </c:pt>
                <c:pt idx="1">
                  <c:v>0.17098445595854922</c:v>
                </c:pt>
                <c:pt idx="2">
                  <c:v>0.23316062176165803</c:v>
                </c:pt>
                <c:pt idx="3">
                  <c:v>0.29015544041450775</c:v>
                </c:pt>
                <c:pt idx="4">
                  <c:v>0.33678756476683935</c:v>
                </c:pt>
                <c:pt idx="5">
                  <c:v>0.38341968911917096</c:v>
                </c:pt>
                <c:pt idx="6">
                  <c:v>0.42487046632124348</c:v>
                </c:pt>
                <c:pt idx="7">
                  <c:v>0.466321243523316</c:v>
                </c:pt>
                <c:pt idx="8">
                  <c:v>0.50777202072538852</c:v>
                </c:pt>
                <c:pt idx="9">
                  <c:v>0.53886010362694292</c:v>
                </c:pt>
                <c:pt idx="10">
                  <c:v>0.56994818652849732</c:v>
                </c:pt>
                <c:pt idx="11">
                  <c:v>0.60103626943005173</c:v>
                </c:pt>
                <c:pt idx="12">
                  <c:v>0.63212435233160613</c:v>
                </c:pt>
                <c:pt idx="13">
                  <c:v>0.65803108808290145</c:v>
                </c:pt>
                <c:pt idx="14">
                  <c:v>0.68393782383419677</c:v>
                </c:pt>
                <c:pt idx="15">
                  <c:v>0.69948186528497391</c:v>
                </c:pt>
                <c:pt idx="16">
                  <c:v>0.71502590673575117</c:v>
                </c:pt>
                <c:pt idx="17">
                  <c:v>0.73056994818652843</c:v>
                </c:pt>
                <c:pt idx="18">
                  <c:v>0.74611398963730569</c:v>
                </c:pt>
                <c:pt idx="19">
                  <c:v>0.76165803108808294</c:v>
                </c:pt>
                <c:pt idx="20">
                  <c:v>0.7772020725388602</c:v>
                </c:pt>
                <c:pt idx="21">
                  <c:v>0.78756476683937837</c:v>
                </c:pt>
                <c:pt idx="22">
                  <c:v>0.79792746113989654</c:v>
                </c:pt>
                <c:pt idx="23">
                  <c:v>0.80829015544041471</c:v>
                </c:pt>
                <c:pt idx="24">
                  <c:v>0.81865284974093289</c:v>
                </c:pt>
                <c:pt idx="25">
                  <c:v>0.82901554404145106</c:v>
                </c:pt>
                <c:pt idx="26">
                  <c:v>0.83937823834196923</c:v>
                </c:pt>
                <c:pt idx="27">
                  <c:v>0.8497409326424874</c:v>
                </c:pt>
                <c:pt idx="28">
                  <c:v>0.86010362694300557</c:v>
                </c:pt>
                <c:pt idx="29">
                  <c:v>0.87046632124352374</c:v>
                </c:pt>
                <c:pt idx="30">
                  <c:v>0.87564766839378283</c:v>
                </c:pt>
                <c:pt idx="31">
                  <c:v>0.88082901554404192</c:v>
                </c:pt>
                <c:pt idx="32">
                  <c:v>0.886010362694301</c:v>
                </c:pt>
                <c:pt idx="33">
                  <c:v>0.89119170984456009</c:v>
                </c:pt>
                <c:pt idx="34">
                  <c:v>0.89637305699481917</c:v>
                </c:pt>
                <c:pt idx="35">
                  <c:v>0.90155440414507826</c:v>
                </c:pt>
                <c:pt idx="36">
                  <c:v>0.90673575129533734</c:v>
                </c:pt>
                <c:pt idx="37">
                  <c:v>0.91191709844559643</c:v>
                </c:pt>
                <c:pt idx="38">
                  <c:v>0.91709844559585552</c:v>
                </c:pt>
                <c:pt idx="39">
                  <c:v>0.9222797927461146</c:v>
                </c:pt>
                <c:pt idx="40">
                  <c:v>0.92746113989637369</c:v>
                </c:pt>
                <c:pt idx="41">
                  <c:v>0.93264248704663277</c:v>
                </c:pt>
                <c:pt idx="42">
                  <c:v>0.93782383419689186</c:v>
                </c:pt>
                <c:pt idx="43">
                  <c:v>0.94300518134715094</c:v>
                </c:pt>
                <c:pt idx="44">
                  <c:v>0.94818652849741003</c:v>
                </c:pt>
                <c:pt idx="45">
                  <c:v>0.95336787564766912</c:v>
                </c:pt>
                <c:pt idx="46">
                  <c:v>0.9585492227979282</c:v>
                </c:pt>
                <c:pt idx="47">
                  <c:v>0.96373056994818729</c:v>
                </c:pt>
                <c:pt idx="48">
                  <c:v>0.96891191709844637</c:v>
                </c:pt>
                <c:pt idx="49">
                  <c:v>0.97409326424870546</c:v>
                </c:pt>
                <c:pt idx="50">
                  <c:v>0.97927461139896455</c:v>
                </c:pt>
                <c:pt idx="51">
                  <c:v>0.98445595854922363</c:v>
                </c:pt>
                <c:pt idx="52">
                  <c:v>0.98963730569948272</c:v>
                </c:pt>
                <c:pt idx="53">
                  <c:v>0.9948186528497418</c:v>
                </c:pt>
                <c:pt idx="54">
                  <c:v>1.0000000000000009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6-4096-8475-F43E2DA55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115439"/>
        <c:axId val="1703109679"/>
      </c:lineChart>
      <c:catAx>
        <c:axId val="10325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03255999"/>
        <c:crosses val="autoZero"/>
        <c:auto val="1"/>
        <c:lblAlgn val="ctr"/>
        <c:lblOffset val="100"/>
        <c:noMultiLvlLbl val="0"/>
      </c:catAx>
      <c:valAx>
        <c:axId val="10325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03254079"/>
        <c:crosses val="autoZero"/>
        <c:crossBetween val="between"/>
      </c:valAx>
      <c:valAx>
        <c:axId val="1703109679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1703115439"/>
        <c:crosses val="max"/>
        <c:crossBetween val="between"/>
      </c:valAx>
      <c:catAx>
        <c:axId val="17031154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3109679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050" b="0" i="0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Target Review Actions by Category: Before vs After </a:t>
            </a:r>
            <a:r>
              <a:rPr lang="en-US" sz="1800" b="1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BoT</a:t>
            </a:r>
            <a:endParaRPr lang="en-US" sz="1800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summary_by_category!$C$18</c:f>
              <c:strCache>
                <c:ptCount val="1"/>
                <c:pt idx="0">
                  <c:v>complete before BoT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summary_by_category!$A$19:$A$29</c:f>
              <c:strCache>
                <c:ptCount val="11"/>
                <c:pt idx="0">
                  <c:v>Safety, radiation protection and compliance</c:v>
                </c:pt>
                <c:pt idx="1">
                  <c:v>Verification, testing and validation</c:v>
                </c:pt>
                <c:pt idx="2">
                  <c:v>Maintenance and lifecycle support</c:v>
                </c:pt>
                <c:pt idx="3">
                  <c:v>Nonconformities, open points and deviations</c:v>
                </c:pt>
                <c:pt idx="4">
                  <c:v>Documentation and configuration control</c:v>
                </c:pt>
                <c:pt idx="5">
                  <c:v>Operations, procedures and handover</c:v>
                </c:pt>
                <c:pt idx="6">
                  <c:v>Training, staffing and competence</c:v>
                </c:pt>
                <c:pt idx="7">
                  <c:v>Infrastructure / facilities / environment</c:v>
                </c:pt>
                <c:pt idx="8">
                  <c:v>Security</c:v>
                </c:pt>
                <c:pt idx="9">
                  <c:v>Planning, coordination and interfaces</c:v>
                </c:pt>
                <c:pt idx="10">
                  <c:v>Technical readiness / system completion</c:v>
                </c:pt>
              </c:strCache>
            </c:strRef>
          </c:cat>
          <c:val>
            <c:numRef>
              <c:f>summary_by_category!$C$19:$C$29</c:f>
              <c:numCache>
                <c:formatCode>General</c:formatCode>
                <c:ptCount val="11"/>
                <c:pt idx="0">
                  <c:v>64</c:v>
                </c:pt>
                <c:pt idx="1">
                  <c:v>74</c:v>
                </c:pt>
                <c:pt idx="2">
                  <c:v>43</c:v>
                </c:pt>
                <c:pt idx="3">
                  <c:v>41</c:v>
                </c:pt>
                <c:pt idx="4">
                  <c:v>38</c:v>
                </c:pt>
                <c:pt idx="5">
                  <c:v>29</c:v>
                </c:pt>
                <c:pt idx="6">
                  <c:v>21</c:v>
                </c:pt>
                <c:pt idx="7">
                  <c:v>13</c:v>
                </c:pt>
                <c:pt idx="8">
                  <c:v>15</c:v>
                </c:pt>
                <c:pt idx="9">
                  <c:v>14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9-4DE2-98E4-BAAF38EC6614}"/>
            </c:ext>
          </c:extLst>
        </c:ser>
        <c:ser>
          <c:idx val="1"/>
          <c:order val="1"/>
          <c:tx>
            <c:strRef>
              <c:f>summary_by_category!$D$18</c:f>
              <c:strCache>
                <c:ptCount val="1"/>
                <c:pt idx="0">
                  <c:v>complete after BoT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summary_by_category!$A$19:$A$29</c:f>
              <c:strCache>
                <c:ptCount val="11"/>
                <c:pt idx="0">
                  <c:v>Safety, radiation protection and compliance</c:v>
                </c:pt>
                <c:pt idx="1">
                  <c:v>Verification, testing and validation</c:v>
                </c:pt>
                <c:pt idx="2">
                  <c:v>Maintenance and lifecycle support</c:v>
                </c:pt>
                <c:pt idx="3">
                  <c:v>Nonconformities, open points and deviations</c:v>
                </c:pt>
                <c:pt idx="4">
                  <c:v>Documentation and configuration control</c:v>
                </c:pt>
                <c:pt idx="5">
                  <c:v>Operations, procedures and handover</c:v>
                </c:pt>
                <c:pt idx="6">
                  <c:v>Training, staffing and competence</c:v>
                </c:pt>
                <c:pt idx="7">
                  <c:v>Infrastructure / facilities / environment</c:v>
                </c:pt>
                <c:pt idx="8">
                  <c:v>Security</c:v>
                </c:pt>
                <c:pt idx="9">
                  <c:v>Planning, coordination and interfaces</c:v>
                </c:pt>
                <c:pt idx="10">
                  <c:v>Technical readiness / system completion</c:v>
                </c:pt>
              </c:strCache>
            </c:strRef>
          </c:cat>
          <c:val>
            <c:numRef>
              <c:f>summary_by_category!$D$19:$D$29</c:f>
              <c:numCache>
                <c:formatCode>General</c:formatCode>
                <c:ptCount val="11"/>
                <c:pt idx="0">
                  <c:v>19</c:v>
                </c:pt>
                <c:pt idx="1">
                  <c:v>0</c:v>
                </c:pt>
                <c:pt idx="2">
                  <c:v>10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9-4DE2-98E4-BAAF38EC6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9769375"/>
        <c:axId val="1739764575"/>
      </c:barChart>
      <c:catAx>
        <c:axId val="1739769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739764575"/>
        <c:crosses val="autoZero"/>
        <c:auto val="1"/>
        <c:lblAlgn val="ctr"/>
        <c:lblOffset val="100"/>
        <c:noMultiLvlLbl val="0"/>
      </c:catAx>
      <c:valAx>
        <c:axId val="1739764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73976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Completion status by theme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S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category_status_summary!$E$5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category_status_summary!$A$6:$A$16</c:f>
              <c:strCache>
                <c:ptCount val="11"/>
                <c:pt idx="0">
                  <c:v>Safety, radiation protection and compliance</c:v>
                </c:pt>
                <c:pt idx="1">
                  <c:v>Verification, testing and validation</c:v>
                </c:pt>
                <c:pt idx="2">
                  <c:v>Maintenance and lifecycle support</c:v>
                </c:pt>
                <c:pt idx="3">
                  <c:v>Nonconformities, open points and deviations</c:v>
                </c:pt>
                <c:pt idx="4">
                  <c:v>Documentation and configuration control</c:v>
                </c:pt>
                <c:pt idx="5">
                  <c:v>Operations, procedures and handover</c:v>
                </c:pt>
                <c:pt idx="6">
                  <c:v>Training, staffing and competence</c:v>
                </c:pt>
                <c:pt idx="7">
                  <c:v>Infrastructure / facilities / environment</c:v>
                </c:pt>
                <c:pt idx="8">
                  <c:v>Security</c:v>
                </c:pt>
                <c:pt idx="9">
                  <c:v>Planning, coordination and interfaces</c:v>
                </c:pt>
                <c:pt idx="10">
                  <c:v>Technical readiness / system completion</c:v>
                </c:pt>
              </c:strCache>
            </c:strRef>
          </c:cat>
          <c:val>
            <c:numRef>
              <c:f>category_status_summary!$E$6:$E$16</c:f>
              <c:numCache>
                <c:formatCode>General</c:formatCode>
                <c:ptCount val="11"/>
                <c:pt idx="0">
                  <c:v>38</c:v>
                </c:pt>
                <c:pt idx="1">
                  <c:v>46</c:v>
                </c:pt>
                <c:pt idx="2">
                  <c:v>27</c:v>
                </c:pt>
                <c:pt idx="3">
                  <c:v>26</c:v>
                </c:pt>
                <c:pt idx="4">
                  <c:v>23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0-4C82-862F-A2270A13E424}"/>
            </c:ext>
          </c:extLst>
        </c:ser>
        <c:ser>
          <c:idx val="1"/>
          <c:order val="1"/>
          <c:tx>
            <c:strRef>
              <c:f>category_status_summary!$F$5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category_status_summary!$A$6:$A$16</c:f>
              <c:strCache>
                <c:ptCount val="11"/>
                <c:pt idx="0">
                  <c:v>Safety, radiation protection and compliance</c:v>
                </c:pt>
                <c:pt idx="1">
                  <c:v>Verification, testing and validation</c:v>
                </c:pt>
                <c:pt idx="2">
                  <c:v>Maintenance and lifecycle support</c:v>
                </c:pt>
                <c:pt idx="3">
                  <c:v>Nonconformities, open points and deviations</c:v>
                </c:pt>
                <c:pt idx="4">
                  <c:v>Documentation and configuration control</c:v>
                </c:pt>
                <c:pt idx="5">
                  <c:v>Operations, procedures and handover</c:v>
                </c:pt>
                <c:pt idx="6">
                  <c:v>Training, staffing and competence</c:v>
                </c:pt>
                <c:pt idx="7">
                  <c:v>Infrastructure / facilities / environment</c:v>
                </c:pt>
                <c:pt idx="8">
                  <c:v>Security</c:v>
                </c:pt>
                <c:pt idx="9">
                  <c:v>Planning, coordination and interfaces</c:v>
                </c:pt>
                <c:pt idx="10">
                  <c:v>Technical readiness / system completion</c:v>
                </c:pt>
              </c:strCache>
            </c:strRef>
          </c:cat>
          <c:val>
            <c:numRef>
              <c:f>category_status_summary!$F$6:$F$16</c:f>
              <c:numCache>
                <c:formatCode>General</c:formatCode>
                <c:ptCount val="11"/>
                <c:pt idx="0">
                  <c:v>28</c:v>
                </c:pt>
                <c:pt idx="1">
                  <c:v>13</c:v>
                </c:pt>
                <c:pt idx="2">
                  <c:v>10</c:v>
                </c:pt>
                <c:pt idx="3">
                  <c:v>7</c:v>
                </c:pt>
                <c:pt idx="4">
                  <c:v>13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4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0-4C82-862F-A2270A13E424}"/>
            </c:ext>
          </c:extLst>
        </c:ser>
        <c:ser>
          <c:idx val="2"/>
          <c:order val="2"/>
          <c:tx>
            <c:strRef>
              <c:f>category_status_summary!$G$5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category_status_summary!$A$6:$A$16</c:f>
              <c:strCache>
                <c:ptCount val="11"/>
                <c:pt idx="0">
                  <c:v>Safety, radiation protection and compliance</c:v>
                </c:pt>
                <c:pt idx="1">
                  <c:v>Verification, testing and validation</c:v>
                </c:pt>
                <c:pt idx="2">
                  <c:v>Maintenance and lifecycle support</c:v>
                </c:pt>
                <c:pt idx="3">
                  <c:v>Nonconformities, open points and deviations</c:v>
                </c:pt>
                <c:pt idx="4">
                  <c:v>Documentation and configuration control</c:v>
                </c:pt>
                <c:pt idx="5">
                  <c:v>Operations, procedures and handover</c:v>
                </c:pt>
                <c:pt idx="6">
                  <c:v>Training, staffing and competence</c:v>
                </c:pt>
                <c:pt idx="7">
                  <c:v>Infrastructure / facilities / environment</c:v>
                </c:pt>
                <c:pt idx="8">
                  <c:v>Security</c:v>
                </c:pt>
                <c:pt idx="9">
                  <c:v>Planning, coordination and interfaces</c:v>
                </c:pt>
                <c:pt idx="10">
                  <c:v>Technical readiness / system completion</c:v>
                </c:pt>
              </c:strCache>
            </c:strRef>
          </c:cat>
          <c:val>
            <c:numRef>
              <c:f>category_status_summary!$G$6:$G$16</c:f>
              <c:numCache>
                <c:formatCode>General</c:formatCode>
                <c:ptCount val="11"/>
                <c:pt idx="0">
                  <c:v>17</c:v>
                </c:pt>
                <c:pt idx="1">
                  <c:v>15</c:v>
                </c:pt>
                <c:pt idx="2">
                  <c:v>16</c:v>
                </c:pt>
                <c:pt idx="3">
                  <c:v>11</c:v>
                </c:pt>
                <c:pt idx="4">
                  <c:v>4</c:v>
                </c:pt>
                <c:pt idx="5">
                  <c:v>17</c:v>
                </c:pt>
                <c:pt idx="6">
                  <c:v>9</c:v>
                </c:pt>
                <c:pt idx="7">
                  <c:v>1</c:v>
                </c:pt>
                <c:pt idx="8">
                  <c:v>7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50-4C82-862F-A2270A13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8817279"/>
        <c:axId val="2028820639"/>
      </c:barChart>
      <c:catAx>
        <c:axId val="2028817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2028820639"/>
        <c:crosses val="autoZero"/>
        <c:auto val="1"/>
        <c:lblAlgn val="ctr"/>
        <c:lblOffset val="100"/>
        <c:noMultiLvlLbl val="0"/>
      </c:catAx>
      <c:valAx>
        <c:axId val="2028820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2028817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[JIRA_cleaned_with_completion.xlsx]Sheet2!PivotTable92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Sheet2!$B$3:$B$4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Sheet2!$A$5:$A$11</c:f>
              <c:strCache>
                <c:ptCount val="6"/>
                <c:pt idx="0">
                  <c:v>Monolith SAR</c:v>
                </c:pt>
                <c:pt idx="1">
                  <c:v>Moderator SAR</c:v>
                </c:pt>
                <c:pt idx="2">
                  <c:v>NBEX SAR</c:v>
                </c:pt>
                <c:pt idx="3">
                  <c:v>Target SAR</c:v>
                </c:pt>
                <c:pt idx="4">
                  <c:v>NF SAR Part1</c:v>
                </c:pt>
                <c:pt idx="5">
                  <c:v>TSS SAR</c:v>
                </c:pt>
              </c:strCache>
            </c:strRef>
          </c:cat>
          <c:val>
            <c:numRef>
              <c:f>Sheet2!$B$5:$B$11</c:f>
              <c:numCache>
                <c:formatCode>General</c:formatCode>
                <c:ptCount val="6"/>
                <c:pt idx="0">
                  <c:v>49</c:v>
                </c:pt>
                <c:pt idx="1">
                  <c:v>58</c:v>
                </c:pt>
                <c:pt idx="2">
                  <c:v>36</c:v>
                </c:pt>
                <c:pt idx="3">
                  <c:v>37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7-4EC4-87E7-DF40C4B1EB3E}"/>
            </c:ext>
          </c:extLst>
        </c:ser>
        <c:ser>
          <c:idx val="1"/>
          <c:order val="1"/>
          <c:tx>
            <c:strRef>
              <c:f>Sheet2!$C$3:$C$4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Sheet2!$A$5:$A$11</c:f>
              <c:strCache>
                <c:ptCount val="6"/>
                <c:pt idx="0">
                  <c:v>Monolith SAR</c:v>
                </c:pt>
                <c:pt idx="1">
                  <c:v>Moderator SAR</c:v>
                </c:pt>
                <c:pt idx="2">
                  <c:v>NBEX SAR</c:v>
                </c:pt>
                <c:pt idx="3">
                  <c:v>Target SAR</c:v>
                </c:pt>
                <c:pt idx="4">
                  <c:v>NF SAR Part1</c:v>
                </c:pt>
                <c:pt idx="5">
                  <c:v>TSS SAR</c:v>
                </c:pt>
              </c:strCache>
            </c:strRef>
          </c:cat>
          <c:val>
            <c:numRef>
              <c:f>Sheet2!$C$5:$C$11</c:f>
              <c:numCache>
                <c:formatCode>General</c:formatCode>
                <c:ptCount val="6"/>
                <c:pt idx="0">
                  <c:v>19</c:v>
                </c:pt>
                <c:pt idx="1">
                  <c:v>12</c:v>
                </c:pt>
                <c:pt idx="2">
                  <c:v>8</c:v>
                </c:pt>
                <c:pt idx="3">
                  <c:v>20</c:v>
                </c:pt>
                <c:pt idx="4">
                  <c:v>34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7-4EC4-87E7-DF40C4B1EB3E}"/>
            </c:ext>
          </c:extLst>
        </c:ser>
        <c:ser>
          <c:idx val="2"/>
          <c:order val="2"/>
          <c:tx>
            <c:strRef>
              <c:f>Sheet2!$D$3:$D$4</c:f>
              <c:strCache>
                <c:ptCount val="1"/>
                <c:pt idx="0">
                  <c:v>In Review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Sheet2!$A$5:$A$11</c:f>
              <c:strCache>
                <c:ptCount val="6"/>
                <c:pt idx="0">
                  <c:v>Monolith SAR</c:v>
                </c:pt>
                <c:pt idx="1">
                  <c:v>Moderator SAR</c:v>
                </c:pt>
                <c:pt idx="2">
                  <c:v>NBEX SAR</c:v>
                </c:pt>
                <c:pt idx="3">
                  <c:v>Target SAR</c:v>
                </c:pt>
                <c:pt idx="4">
                  <c:v>NF SAR Part1</c:v>
                </c:pt>
                <c:pt idx="5">
                  <c:v>TSS SAR</c:v>
                </c:pt>
              </c:strCache>
            </c:strRef>
          </c:cat>
          <c:val>
            <c:numRef>
              <c:f>Sheet2!$D$5:$D$11</c:f>
              <c:numCache>
                <c:formatCode>General</c:formatCode>
                <c:ptCount val="6"/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7-4EC4-87E7-DF40C4B1EB3E}"/>
            </c:ext>
          </c:extLst>
        </c:ser>
        <c:ser>
          <c:idx val="3"/>
          <c:order val="3"/>
          <c:tx>
            <c:strRef>
              <c:f>Sheet2!$E$3:$E$4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Sheet2!$A$5:$A$11</c:f>
              <c:strCache>
                <c:ptCount val="6"/>
                <c:pt idx="0">
                  <c:v>Monolith SAR</c:v>
                </c:pt>
                <c:pt idx="1">
                  <c:v>Moderator SAR</c:v>
                </c:pt>
                <c:pt idx="2">
                  <c:v>NBEX SAR</c:v>
                </c:pt>
                <c:pt idx="3">
                  <c:v>Target SAR</c:v>
                </c:pt>
                <c:pt idx="4">
                  <c:v>NF SAR Part1</c:v>
                </c:pt>
                <c:pt idx="5">
                  <c:v>TSS SAR</c:v>
                </c:pt>
              </c:strCache>
            </c:strRef>
          </c:cat>
          <c:val>
            <c:numRef>
              <c:f>Sheet2!$E$5:$E$11</c:f>
              <c:numCache>
                <c:formatCode>General</c:formatCode>
                <c:ptCount val="6"/>
                <c:pt idx="0">
                  <c:v>8</c:v>
                </c:pt>
                <c:pt idx="1">
                  <c:v>5</c:v>
                </c:pt>
                <c:pt idx="2">
                  <c:v>16</c:v>
                </c:pt>
                <c:pt idx="3">
                  <c:v>15</c:v>
                </c:pt>
                <c:pt idx="4">
                  <c:v>29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37-4EC4-87E7-DF40C4B1E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axId val="34521247"/>
        <c:axId val="34523647"/>
      </c:barChart>
      <c:catAx>
        <c:axId val="3452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34523647"/>
        <c:crosses val="autoZero"/>
        <c:auto val="1"/>
        <c:lblAlgn val="ctr"/>
        <c:lblOffset val="100"/>
        <c:noMultiLvlLbl val="0"/>
      </c:catAx>
      <c:valAx>
        <c:axId val="3452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34521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006345499528623"/>
          <c:y val="4.6431841840737113E-2"/>
          <c:w val="0.12040178592792164"/>
          <c:h val="0.2202203085990747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2026-04-14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Engineering reviews are formal mechanisms used to support decisions across a project lifecycle. They act as decision gates, meaning progress depends on demonstrated system maturity.</a:t>
            </a:r>
          </a:p>
          <a:p>
            <a:endParaRPr lang="en-GB"/>
          </a:p>
          <a:p>
            <a:r>
              <a:rPr lang="en-GB"/>
              <a:t>Their intended value is threefold: improve decision quality, reduce risk, and detect issues early. Conceptually, they bridge technical knowledge and governance authority.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Reviews are designed to ensure that decisions are informed, justified, and risk-aware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86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committee burden was not only substantial in hours, but also concentrated in people.</a:t>
            </a:r>
          </a:p>
          <a:p>
            <a:r>
              <a:rPr lang="en-US" sz="1200" dirty="0"/>
              <a:t>The same people were repeatedly reused across reviews, suggesting that review capacity depended on a relatively small core of recurring members.</a:t>
            </a:r>
          </a:p>
          <a:p>
            <a:r>
              <a:rPr lang="en-US" sz="1200" dirty="0"/>
              <a:t>This concentration mirrors the committee composition slide: leadership roles dominate overall participation, but the repeated load is also clearly carried by specialist functions central to safety, quality/compliance, and commissioning.</a:t>
            </a:r>
          </a:p>
          <a:p>
            <a:endParaRPr lang="en-US" sz="1200" dirty="0"/>
          </a:p>
          <a:p>
            <a:r>
              <a:rPr lang="en-US" sz="1200" dirty="0"/>
              <a:t>Committee participation was highly concentrated: 14 of 55 individuals — about 25% — accounted for 65.8% of all 193 committee review-event participations across 21 SAR reviews.</a:t>
            </a:r>
          </a:p>
          <a:p>
            <a:r>
              <a:rPr lang="en-US" sz="1200" dirty="0"/>
              <a:t>A small recurring core carried much of the review load: the top 9 individuals already accounted for 50.8% of all committee participations.</a:t>
            </a:r>
          </a:p>
          <a:p>
            <a:r>
              <a:rPr lang="en-US" sz="1200" dirty="0"/>
              <a:t>The concentration is not driven by one single discipline: the most frequently recurring members come from Quality / Compliance, OHS, Commissioning, Radiation Safety / Protection, Controls / ICS, and Coordination, indicating a repeated need for the same cross-functional competencies.</a:t>
            </a:r>
          </a:p>
          <a:p>
            <a:r>
              <a:rPr lang="en-US" sz="1200" dirty="0"/>
              <a:t>The participation profile is strongly skewed: one individual attended 19 of 21 reviews, while the median individual attended only 2 reviews.</a:t>
            </a:r>
          </a:p>
          <a:p>
            <a:r>
              <a:rPr lang="en-US" sz="1200" dirty="0"/>
              <a:t>A long tail coexists with the core group: 25 individuals participated in only one review each, and together accounted for only about 13% of all participations.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36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Coincides with peak slide.</a:t>
            </a:r>
          </a:p>
          <a:p>
            <a:r>
              <a:rPr lang="en-US" dirty="0"/>
              <a:t>Reviews for group of systems. 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540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u="sng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u="sng" dirty="0"/>
              <a:t>Core formulas</a:t>
            </a:r>
          </a:p>
          <a:p>
            <a:pPr marL="285750" indent="-285750">
              <a:buFont typeface="+mj-lt"/>
              <a:buAutoNum type="arabicPeriod"/>
            </a:pPr>
            <a:r>
              <a:rPr lang="en-US" dirty="0"/>
              <a:t>Open session cost (man-hours) = Participants × Open duration (hours)</a:t>
            </a:r>
          </a:p>
          <a:p>
            <a:pPr marL="285750" indent="-285750">
              <a:buFont typeface="+mj-lt"/>
              <a:buAutoNum type="arabicPeriod"/>
            </a:pPr>
            <a:r>
              <a:rPr lang="en-US" dirty="0"/>
              <a:t>Closed committee cost (man-hours) = Committee members × Closed duration (hours)</a:t>
            </a:r>
          </a:p>
          <a:p>
            <a:pPr marL="285750" indent="-285750">
              <a:buFont typeface="+mj-lt"/>
              <a:buAutoNum type="arabicPeriod"/>
            </a:pPr>
            <a:r>
              <a:rPr lang="en-US" dirty="0"/>
              <a:t>Total review cost (man-hours) = Open session cost + Closed committee cost</a:t>
            </a:r>
          </a:p>
          <a:p>
            <a:pPr marL="285750" indent="-285750">
              <a:buFont typeface="+mj-lt"/>
              <a:buAutoNum type="arabicPeriod"/>
            </a:pPr>
            <a:r>
              <a:rPr lang="en-US" dirty="0"/>
              <a:t>Open sessions are costed for all participants; closed sessions are costed only for committee members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296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hour we spent in review we got 6.47 actions out of it.</a:t>
            </a:r>
          </a:p>
          <a:p>
            <a:r>
              <a:rPr lang="en-US" b="0" dirty="0"/>
              <a:t>Person-hours per action = 1749.2 / 360 = 4.86 </a:t>
            </a:r>
            <a:endParaRPr lang="en-US" b="0" i="1" dirty="0"/>
          </a:p>
          <a:p>
            <a:r>
              <a:rPr lang="en-US" b="0" dirty="0"/>
              <a:t>Actions per 100 person-hours = (360 / 1749.2) × 100 = 20.58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Actions per meeting hour = 360 / 55.67 = 6.47 (55.67 </a:t>
            </a:r>
            <a:r>
              <a:rPr lang="en-US" sz="1200" b="0" dirty="0"/>
              <a:t>Complete meeting duration (hours)</a:t>
            </a:r>
            <a:endParaRPr lang="en-US" b="0" dirty="0"/>
          </a:p>
          <a:p>
            <a:endParaRPr lang="en-US" dirty="0"/>
          </a:p>
          <a:p>
            <a:r>
              <a:rPr lang="en-US" b="0" u="sng" dirty="0"/>
              <a:t>Core formulas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Actions total = extracted count of actions for each Target review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Person-hours per action = Total review cost (person-hours) / Actions total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Actions per 100 person-hours = (Actions total / Total review cost (person-hours)) × 100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Actions per review hour = Actions total / Complete meeting duration (hours)</a:t>
            </a:r>
            <a:br>
              <a:rPr lang="en-US" b="0" dirty="0"/>
            </a:br>
            <a:r>
              <a:rPr lang="en-US" b="0" dirty="0"/>
              <a:t>Share due before </a:t>
            </a:r>
            <a:r>
              <a:rPr lang="en-US" b="0" dirty="0" err="1"/>
              <a:t>BoT</a:t>
            </a:r>
            <a:r>
              <a:rPr lang="en-US" b="0" dirty="0"/>
              <a:t> = Due before </a:t>
            </a:r>
            <a:r>
              <a:rPr lang="en-US" b="0" dirty="0" err="1"/>
              <a:t>BoT</a:t>
            </a:r>
            <a:r>
              <a:rPr lang="en-US" b="0" dirty="0"/>
              <a:t> / Actions total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Share due after </a:t>
            </a:r>
            <a:r>
              <a:rPr lang="en-US" b="0" dirty="0" err="1"/>
              <a:t>BoT</a:t>
            </a:r>
            <a:r>
              <a:rPr lang="en-US" b="0" dirty="0"/>
              <a:t> = Due after </a:t>
            </a:r>
            <a:r>
              <a:rPr lang="en-US" b="0" dirty="0" err="1"/>
              <a:t>BoT</a:t>
            </a:r>
            <a:r>
              <a:rPr lang="en-US" b="0" dirty="0"/>
              <a:t> / Actions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046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907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7339-E984-BCE0-F76A-4754CFEA0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446AD-186A-353A-49A7-D3B2B47C3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CD82F8-49F6-E9FF-7253-1D571459B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of work is not even because some issues are to be completed after </a:t>
            </a:r>
            <a:r>
              <a:rPr lang="en-US" dirty="0" err="1"/>
              <a:t>BoT</a:t>
            </a:r>
            <a:r>
              <a:rPr lang="en-US" dirty="0"/>
              <a:t>, and that’s OK if they are open or </a:t>
            </a:r>
            <a:r>
              <a:rPr lang="en-US" dirty="0" err="1"/>
              <a:t>InProgess</a:t>
            </a:r>
            <a:r>
              <a:rPr lang="en-US" dirty="0"/>
              <a:t>.</a:t>
            </a:r>
          </a:p>
          <a:p>
            <a:r>
              <a:rPr lang="en-US" dirty="0"/>
              <a:t>Relate one example. 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1BBFD-F4EC-2D17-6875-269DA7773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874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85FED-2F96-7B75-EC7B-2985E621E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F3307-67C8-891A-0919-653313277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50CC0B-051A-DBC1-26E3-A3B12847B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of work is not even because some issues are to be completed after </a:t>
            </a:r>
            <a:r>
              <a:rPr lang="en-US" dirty="0" err="1"/>
              <a:t>BoT</a:t>
            </a:r>
            <a:r>
              <a:rPr lang="en-US" dirty="0"/>
              <a:t>, and that’s OK if they are open or </a:t>
            </a:r>
            <a:r>
              <a:rPr lang="en-US" dirty="0" err="1"/>
              <a:t>InProgess</a:t>
            </a:r>
            <a:r>
              <a:rPr lang="en-US" dirty="0"/>
              <a:t>.</a:t>
            </a:r>
          </a:p>
          <a:p>
            <a:r>
              <a:rPr lang="en-US" dirty="0"/>
              <a:t>Relate one example. 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E58C3-F237-2022-5495-46ED091BE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404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708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7F86F-D3E1-2E15-B83B-19DCB1CDA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AF37F-9B1E-03D4-5AC0-A90090885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AEB1D-F53D-5BF0-7A6A-1918ADE13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6AA98-7FF8-2365-22C2-81E012971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88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Procedure and checklist were revised based on the feedback as it as received, very agile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19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practice, reviews require significant effort in documentation, coordination, and participation. However, decisions are often driven by schedule pressure or prior commitments rather than review outputs.</a:t>
            </a:r>
          </a:p>
          <a:p>
            <a:endParaRPr lang="en-GB"/>
          </a:p>
          <a:p>
            <a:r>
              <a:rPr lang="en-GB"/>
              <a:t>This creates a cost–value tension. The critical issue is whether the effort invested translates into real impact.</a:t>
            </a:r>
          </a:p>
          <a:p>
            <a:endParaRPr lang="en-GB"/>
          </a:p>
          <a:p>
            <a:r>
              <a:rPr lang="en-GB"/>
              <a:t>The paper argues that effectiveness depends on how tightly reviews are linked to decision authority. If this link is weak, reviews risk becoming procedural rather than impactful.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418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Including the prioritization of actions</a:t>
            </a:r>
          </a:p>
          <a:p>
            <a:endParaRPr lang="en-GB"/>
          </a:p>
          <a:p>
            <a:endParaRPr lang="en-GB"/>
          </a:p>
          <a:p>
            <a:r>
              <a:rPr lang="en-GB" sz="1400"/>
              <a:t>Effectiveness depends on alignment of: </a:t>
            </a:r>
          </a:p>
          <a:p>
            <a:pPr lvl="1"/>
            <a:r>
              <a:rPr lang="en-GB" sz="1400" b="1"/>
              <a:t>Knowledge</a:t>
            </a:r>
            <a:r>
              <a:rPr lang="en-GB" sz="1400"/>
              <a:t> (review outputs) </a:t>
            </a:r>
          </a:p>
          <a:p>
            <a:pPr lvl="1"/>
            <a:r>
              <a:rPr lang="en-GB" sz="1400" b="1"/>
              <a:t>Authority</a:t>
            </a:r>
            <a:r>
              <a:rPr lang="en-GB" sz="1400"/>
              <a:t> (decision-making power) </a:t>
            </a:r>
          </a:p>
          <a:p>
            <a:pPr lvl="1"/>
            <a:r>
              <a:rPr lang="en-GB" sz="1400" b="1"/>
              <a:t>Timing</a:t>
            </a:r>
            <a:r>
              <a:rPr lang="en-GB" sz="1400"/>
              <a:t> (while there is time) </a:t>
            </a:r>
          </a:p>
          <a:p>
            <a:endParaRPr lang="en-GB"/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Value is not created by more reviews, but by </a:t>
            </a:r>
            <a:r>
              <a:rPr lang="en-GB" b="1"/>
              <a:t>better integration with the engineering and the project management processes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981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598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Segoe UI"/>
              </a:rPr>
              <a:t>Short giving an overview of the build up</a:t>
            </a:r>
            <a:endParaRPr lang="en-US"/>
          </a:p>
          <a:p>
            <a:r>
              <a:rPr lang="en-GB">
                <a:cs typeface="Segoe UI"/>
              </a:rPr>
              <a:t>Can this be related to the V-model? Not explicitly done in EHB, but would be lovely to see. We can just maybe throw it across, or just embed into the talk. </a:t>
            </a:r>
          </a:p>
          <a:p>
            <a:endParaRPr lang="en-GB">
              <a:cs typeface="Segoe UI"/>
            </a:endParaRPr>
          </a:p>
          <a:p>
            <a:endParaRPr lang="en-GB">
              <a:cs typeface="Segoe UI"/>
            </a:endParaRPr>
          </a:p>
          <a:p>
            <a:r>
              <a:rPr lang="en-GB">
                <a:cs typeface="Segoe UI"/>
              </a:rPr>
              <a:t>Should we at some point somewhere throw in SAR process maturity? The development it went through, or maybe just keep what we learned from that – in recommendations for practitioners.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8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Excel exports from Primavera</a:t>
            </a:r>
          </a:p>
          <a:p>
            <a:endParaRPr lang="en-GB"/>
          </a:p>
          <a:p>
            <a:pPr marL="0" indent="0">
              <a:buNone/>
            </a:pPr>
            <a:r>
              <a:rPr lang="en-GB">
                <a:cs typeface="Segoe UI"/>
              </a:rPr>
              <a:t>PDR: 406</a:t>
            </a:r>
          </a:p>
          <a:p>
            <a:pPr marL="0" indent="0">
              <a:buNone/>
            </a:pPr>
            <a:r>
              <a:rPr lang="en-GB">
                <a:cs typeface="Segoe UI"/>
              </a:rPr>
              <a:t>CDR: 949</a:t>
            </a:r>
          </a:p>
          <a:p>
            <a:pPr marL="0" indent="0">
              <a:buNone/>
            </a:pPr>
            <a:r>
              <a:rPr lang="en-GB">
                <a:cs typeface="Segoe UI"/>
              </a:rPr>
              <a:t>IRR: 483</a:t>
            </a:r>
          </a:p>
          <a:p>
            <a:pPr marL="0" indent="0">
              <a:buNone/>
            </a:pPr>
            <a:r>
              <a:rPr lang="en-GB">
                <a:cs typeface="Segoe UI"/>
              </a:rPr>
              <a:t>TRR: 325</a:t>
            </a:r>
          </a:p>
          <a:p>
            <a:pPr marL="0" indent="0">
              <a:buNone/>
            </a:pPr>
            <a:r>
              <a:rPr lang="en-GB">
                <a:cs typeface="Segoe UI"/>
              </a:rPr>
              <a:t>SAR: 32</a:t>
            </a:r>
          </a:p>
          <a:p>
            <a:endParaRPr lang="en-GB"/>
          </a:p>
          <a:p>
            <a:endParaRPr lang="en-GB">
              <a:cs typeface="Segoe UI"/>
            </a:endParaRPr>
          </a:p>
          <a:p>
            <a:r>
              <a:rPr lang="en-GB">
                <a:cs typeface="Segoe UI"/>
              </a:rPr>
              <a:t>Or separate into</a:t>
            </a:r>
          </a:p>
          <a:p>
            <a:r>
              <a:rPr lang="en-GB">
                <a:cs typeface="Segoe UI"/>
              </a:rPr>
              <a:t>Bars (count) per type and per sub-division</a:t>
            </a:r>
          </a:p>
          <a:p>
            <a:r>
              <a:rPr lang="en-GB">
                <a:cs typeface="Segoe UI"/>
              </a:rPr>
              <a:t>PDR, CDR, IRR, TRR, SAR, (SRR)</a:t>
            </a:r>
          </a:p>
          <a:p>
            <a:endParaRPr lang="en-GB">
              <a:cs typeface="Segoe UI"/>
            </a:endParaRPr>
          </a:p>
          <a:p>
            <a:r>
              <a:rPr lang="en-GB">
                <a:cs typeface="Segoe UI"/>
              </a:rPr>
              <a:t>And then put it onto a time line with lines to show the frequency/density approaching major tollgate (SAR5,SRR5,SP,BA,RBOT,BOT)</a:t>
            </a:r>
          </a:p>
          <a:p>
            <a:r>
              <a:rPr lang="en-GB">
                <a:cs typeface="Segoe UI"/>
              </a:rPr>
              <a:t>Can have two slides on that</a:t>
            </a:r>
          </a:p>
          <a:p>
            <a:endParaRPr lang="en-GB">
              <a:cs typeface="Segoe UI"/>
            </a:endParaRPr>
          </a:p>
          <a:p>
            <a:r>
              <a:rPr lang="en-GB">
                <a:cs typeface="Segoe UI"/>
              </a:rPr>
              <a:t>For every slide to describe what we see, what pattern right?</a:t>
            </a:r>
          </a:p>
          <a:p>
            <a:pPr marL="0" indent="0">
              <a:buNone/>
            </a:pPr>
            <a:endParaRPr lang="en-GB">
              <a:cs typeface="Segoe UI"/>
            </a:endParaRPr>
          </a:p>
          <a:p>
            <a:pPr marL="0" indent="0">
              <a:buNone/>
            </a:pPr>
            <a:endParaRPr lang="en-GB">
              <a:cs typeface="Segoe U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13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D191-0CE6-1631-E50A-46F6CE52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45A9D-8965-45AB-C260-885F0FD1F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120174-0BC0-EF2A-5A94-9272FF616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Excel exports from Primavera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cs typeface="Segoe UI"/>
              </a:rPr>
              <a:t>PDR: 406</a:t>
            </a:r>
          </a:p>
          <a:p>
            <a:pPr marL="0" indent="0">
              <a:buNone/>
            </a:pPr>
            <a:r>
              <a:rPr lang="en-GB" dirty="0">
                <a:cs typeface="Segoe UI"/>
              </a:rPr>
              <a:t>CDR: 949</a:t>
            </a:r>
          </a:p>
          <a:p>
            <a:pPr marL="0" indent="0">
              <a:buNone/>
            </a:pPr>
            <a:r>
              <a:rPr lang="en-GB" dirty="0">
                <a:cs typeface="Segoe UI"/>
              </a:rPr>
              <a:t>IRR: 483</a:t>
            </a:r>
          </a:p>
          <a:p>
            <a:pPr marL="0" indent="0">
              <a:buNone/>
            </a:pPr>
            <a:r>
              <a:rPr lang="en-GB" dirty="0">
                <a:cs typeface="Segoe UI"/>
              </a:rPr>
              <a:t>TRR: 325</a:t>
            </a:r>
          </a:p>
          <a:p>
            <a:pPr marL="0" indent="0">
              <a:buNone/>
            </a:pPr>
            <a:r>
              <a:rPr lang="en-GB" dirty="0">
                <a:cs typeface="Segoe UI"/>
              </a:rPr>
              <a:t>SAR: 32</a:t>
            </a:r>
          </a:p>
          <a:p>
            <a:endParaRPr lang="en-GB" dirty="0"/>
          </a:p>
          <a:p>
            <a:endParaRPr lang="en-GB" dirty="0">
              <a:cs typeface="Segoe UI"/>
            </a:endParaRPr>
          </a:p>
          <a:p>
            <a:r>
              <a:rPr lang="en-GB" dirty="0">
                <a:cs typeface="Segoe UI"/>
              </a:rPr>
              <a:t>Or separate into</a:t>
            </a:r>
          </a:p>
          <a:p>
            <a:r>
              <a:rPr lang="en-GB" dirty="0">
                <a:cs typeface="Segoe UI"/>
              </a:rPr>
              <a:t>Bars (count) per type and per sub-division</a:t>
            </a:r>
          </a:p>
          <a:p>
            <a:r>
              <a:rPr lang="en-GB" dirty="0">
                <a:cs typeface="Segoe UI"/>
              </a:rPr>
              <a:t>PDR, CDR, IRR, TRR, SAR, (SRR)</a:t>
            </a:r>
          </a:p>
          <a:p>
            <a:endParaRPr lang="en-GB" dirty="0">
              <a:cs typeface="Segoe UI"/>
            </a:endParaRPr>
          </a:p>
          <a:p>
            <a:r>
              <a:rPr lang="en-GB" dirty="0">
                <a:cs typeface="Segoe UI"/>
              </a:rPr>
              <a:t>And then put it onto a time line with lines to show the frequency/density approaching major tollgate (SAR5,SRR5,SP,BA,RBOT,BOT)</a:t>
            </a:r>
          </a:p>
          <a:p>
            <a:r>
              <a:rPr lang="en-GB" dirty="0">
                <a:cs typeface="Segoe UI"/>
              </a:rPr>
              <a:t>Can have two slides on that</a:t>
            </a:r>
          </a:p>
          <a:p>
            <a:endParaRPr lang="en-GB" dirty="0">
              <a:cs typeface="Segoe UI"/>
            </a:endParaRPr>
          </a:p>
          <a:p>
            <a:r>
              <a:rPr lang="en-GB" dirty="0">
                <a:cs typeface="Segoe UI"/>
              </a:rPr>
              <a:t>For every slide to describe what we see, what pattern right?</a:t>
            </a:r>
          </a:p>
          <a:p>
            <a:pPr marL="0" indent="0">
              <a:buNone/>
            </a:pPr>
            <a:endParaRPr lang="en-GB" dirty="0">
              <a:cs typeface="Segoe UI"/>
            </a:endParaRPr>
          </a:p>
          <a:p>
            <a:pPr marL="0" indent="0">
              <a:buNone/>
            </a:pPr>
            <a:endParaRPr lang="en-GB" dirty="0"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D6722-94D1-F5F9-030F-4951DF5556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1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[LENA]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61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96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Recommendations to be acted upon by the project, recommendations generate actions. </a:t>
            </a:r>
            <a:endParaRPr lang="en-US" sz="2000" b="1" dirty="0"/>
          </a:p>
          <a:p>
            <a:r>
              <a:rPr lang="en-US" sz="2000" b="1" dirty="0"/>
              <a:t>General formula</a:t>
            </a:r>
          </a:p>
          <a:p>
            <a:r>
              <a:rPr lang="en-US" sz="2000" b="1" dirty="0"/>
              <a:t>Actions per committee participation = Total actions / Committee participations</a:t>
            </a:r>
            <a:endParaRPr lang="en-US" sz="2000" dirty="0"/>
          </a:p>
          <a:p>
            <a:r>
              <a:rPr lang="en-US" sz="2000" b="1" dirty="0"/>
              <a:t>Example: Target</a:t>
            </a:r>
          </a:p>
          <a:p>
            <a:r>
              <a:rPr lang="en-US" sz="2000" dirty="0"/>
              <a:t>Total actions = </a:t>
            </a:r>
            <a:r>
              <a:rPr lang="en-US" sz="2000" b="1" dirty="0"/>
              <a:t>360</a:t>
            </a:r>
            <a:r>
              <a:rPr lang="en-US" sz="2000" dirty="0"/>
              <a:t> </a:t>
            </a:r>
          </a:p>
          <a:p>
            <a:r>
              <a:rPr lang="en-US" sz="2000" dirty="0"/>
              <a:t>Committee participations = </a:t>
            </a:r>
            <a:r>
              <a:rPr lang="en-US" sz="2000" b="1" dirty="0"/>
              <a:t>50</a:t>
            </a:r>
            <a:r>
              <a:rPr lang="en-US" sz="2000" dirty="0"/>
              <a:t> </a:t>
            </a:r>
          </a:p>
          <a:p>
            <a:r>
              <a:rPr lang="en-US" sz="2000" dirty="0"/>
              <a:t>Calculation: </a:t>
            </a:r>
            <a:r>
              <a:rPr lang="en-US" sz="2000" b="1" dirty="0"/>
              <a:t>360 / 50 = 7.20</a:t>
            </a:r>
            <a:r>
              <a:rPr lang="en-US" sz="2000" dirty="0"/>
              <a:t> </a:t>
            </a:r>
          </a:p>
          <a:p>
            <a:r>
              <a:rPr lang="en-US" sz="2000" dirty="0"/>
              <a:t>So: </a:t>
            </a:r>
            <a:r>
              <a:rPr lang="en-US" sz="2000" b="1" dirty="0"/>
              <a:t>Target generated 7.20 actions per committee participation.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Was the low-output review low because the system was already mature, or because the review produced little useful follow-up?</a:t>
            </a:r>
          </a:p>
          <a:p>
            <a:endParaRPr lang="en-US" sz="2000" dirty="0"/>
          </a:p>
          <a:p>
            <a:r>
              <a:rPr lang="en-US" sz="2000" dirty="0"/>
              <a:t>A lower value for actions per committee participation does not necessarily indicate lower value. It may reflect either a more mature system with fewer remaining issues, or a review that generated less observable follow-up output. Likewise, a higher value may indicate either stronger issue identification or lower system maturity.</a:t>
            </a:r>
            <a:endParaRPr lang="en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982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Left figure:</a:t>
            </a:r>
            <a:br>
              <a:rPr lang="en-US" dirty="0"/>
            </a:br>
            <a:r>
              <a:rPr lang="en-US" dirty="0"/>
              <a:t>Shows the distribution of counted committee review-event participations by functional role. Management and radiation safety/protection account for the largest shares, followed by quality/compliance and occupational health and safety. This indicates that review committees relied heavily on governance, safety, and compliance-related functions, alongside technical specialists.</a:t>
            </a:r>
          </a:p>
          <a:p>
            <a:r>
              <a:rPr lang="en-US" b="1" dirty="0"/>
              <a:t>Right figure</a:t>
            </a:r>
            <a:r>
              <a:rPr lang="en-US" dirty="0"/>
              <a:t>:</a:t>
            </a:r>
          </a:p>
          <a:p>
            <a:r>
              <a:rPr lang="en-US" dirty="0"/>
              <a:t>Committee participation was dominated by leads/managers, followed by heads/directors and engineers/specialists. This suggests that reviews relied strongly on personnel with coordination, decision-making, and oversight responsibilities, rather than being composed mainly of technical specialists alone.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17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2026-04-14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 </a:t>
            </a:r>
            <a:r>
              <a:rPr lang="sv-SE" err="1"/>
              <a:t>TITLe</a:t>
            </a:r>
            <a:r>
              <a:rPr lang="sv-SE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 </a:t>
            </a:r>
            <a:r>
              <a:rPr lang="sv-SE" err="1"/>
              <a:t>title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2026-04-14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lenabystedt/" TargetMode="External"/><Relationship Id="rId2" Type="http://schemas.openxmlformats.org/officeDocument/2006/relationships/hyperlink" Target="mailto:lbystedt.pro@gmail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inkedin.com/in/inigoalonso/" TargetMode="External"/><Relationship Id="rId4" Type="http://schemas.openxmlformats.org/officeDocument/2006/relationships/hyperlink" Target="mailto:inigo.alonso@ess.e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1C4C-E101-809E-C408-0B742E3A7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43F173-5D9C-59E9-132F-F847AE11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System </a:t>
            </a:r>
            <a:r>
              <a:rPr lang="en-US" sz="3200"/>
              <a:t>Acceptance Review</a:t>
            </a:r>
            <a:r>
              <a:rPr lang="en-US" sz="3200" dirty="0"/>
              <a:t> actions across the facility</a:t>
            </a:r>
            <a:endParaRPr lang="en-GB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92D81D-073E-237F-5663-87B752F55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810262"/>
            <a:ext cx="9360000" cy="507076"/>
          </a:xfrm>
        </p:spPr>
        <p:txBody>
          <a:bodyPr vert="horz" lIns="90000" tIns="18000" rIns="91440" bIns="45720" rtlCol="0" anchor="t">
            <a:noAutofit/>
          </a:bodyPr>
          <a:lstStyle/>
          <a:p>
            <a:r>
              <a:rPr lang="en-US" dirty="0"/>
              <a:t>A compressed review sequence produced a steep increase in actions ahead of </a:t>
            </a:r>
            <a:r>
              <a:rPr lang="en-US" dirty="0" err="1"/>
              <a:t>BoT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DF3A6-B702-B220-73D1-FEA9706C7B3C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1323B-375E-617C-51F0-922624C7050C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B5B39-B455-7F50-F69A-4A4C2EC5D5FF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F417C-2598-DFA8-D647-CA64A051AB61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AFCDC-A7C3-4FEF-E0A5-9F7D6499170B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7DDFE-E6DD-9E1E-8985-05F9A66A3B0B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E8AB6C2-2EE3-EB13-9CD4-B5FC26DBD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578238"/>
              </p:ext>
            </p:extLst>
          </p:nvPr>
        </p:nvGraphicFramePr>
        <p:xfrm>
          <a:off x="6094800" y="1556151"/>
          <a:ext cx="5900310" cy="417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F0862385-94D3-5675-9550-8109578E6DFC}"/>
              </a:ext>
            </a:extLst>
          </p:cNvPr>
          <p:cNvGrpSpPr/>
          <p:nvPr/>
        </p:nvGrpSpPr>
        <p:grpSpPr>
          <a:xfrm>
            <a:off x="432921" y="1643450"/>
            <a:ext cx="5706291" cy="3796797"/>
            <a:chOff x="432921" y="1643450"/>
            <a:chExt cx="5706291" cy="3796797"/>
          </a:xfrm>
        </p:grpSpPr>
        <p:graphicFrame>
          <p:nvGraphicFramePr>
            <p:cNvPr id="33" name="Chart 32">
              <a:extLst>
                <a:ext uri="{FF2B5EF4-FFF2-40B4-BE49-F238E27FC236}">
                  <a16:creationId xmlns:a16="http://schemas.microsoft.com/office/drawing/2014/main" id="{E1BEFA20-5539-A97C-A7BE-0A65DEC7398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6912364"/>
                </p:ext>
              </p:extLst>
            </p:nvPr>
          </p:nvGraphicFramePr>
          <p:xfrm>
            <a:off x="432921" y="1643450"/>
            <a:ext cx="5706291" cy="37967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0385DE8-C087-AD55-1E1E-A5FE2EECAC52}"/>
                </a:ext>
              </a:extLst>
            </p:cNvPr>
            <p:cNvGrpSpPr/>
            <p:nvPr/>
          </p:nvGrpSpPr>
          <p:grpSpPr>
            <a:xfrm>
              <a:off x="4364073" y="3329182"/>
              <a:ext cx="1657374" cy="1345070"/>
              <a:chOff x="6934313" y="4079261"/>
              <a:chExt cx="1657374" cy="2434928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A292A2D-6081-88DA-23A4-445A92039FD2}"/>
                  </a:ext>
                </a:extLst>
              </p:cNvPr>
              <p:cNvCxnSpPr/>
              <p:nvPr/>
            </p:nvCxnSpPr>
            <p:spPr>
              <a:xfrm flipV="1">
                <a:off x="7321065" y="4605379"/>
                <a:ext cx="0" cy="190881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19E965-6933-6B6F-C7C6-428E62780B24}"/>
                  </a:ext>
                </a:extLst>
              </p:cNvPr>
              <p:cNvCxnSpPr/>
              <p:nvPr/>
            </p:nvCxnSpPr>
            <p:spPr>
              <a:xfrm flipV="1">
                <a:off x="7762721" y="4605379"/>
                <a:ext cx="0" cy="190881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A1F6528-8635-73EB-10DC-F22165638904}"/>
                  </a:ext>
                </a:extLst>
              </p:cNvPr>
              <p:cNvCxnSpPr/>
              <p:nvPr/>
            </p:nvCxnSpPr>
            <p:spPr>
              <a:xfrm flipV="1">
                <a:off x="8321077" y="4595387"/>
                <a:ext cx="0" cy="190881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FCF836A-8F3C-1D3E-C91B-84DAD78D5E95}"/>
                  </a:ext>
                </a:extLst>
              </p:cNvPr>
              <p:cNvSpPr/>
              <p:nvPr/>
            </p:nvSpPr>
            <p:spPr>
              <a:xfrm>
                <a:off x="6934313" y="4089254"/>
                <a:ext cx="633943" cy="31607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SAR5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1ABCD7-5990-8A6C-9732-480DF05DEB9C}"/>
                  </a:ext>
                </a:extLst>
              </p:cNvPr>
              <p:cNvSpPr/>
              <p:nvPr/>
            </p:nvSpPr>
            <p:spPr>
              <a:xfrm>
                <a:off x="7497327" y="4089256"/>
                <a:ext cx="624543" cy="31607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SRR5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99DC82-8B66-4CBA-B87E-8951FCB3A0ED}"/>
                  </a:ext>
                </a:extLst>
              </p:cNvPr>
              <p:cNvSpPr/>
              <p:nvPr/>
            </p:nvSpPr>
            <p:spPr>
              <a:xfrm>
                <a:off x="8050466" y="4079261"/>
                <a:ext cx="541221" cy="31607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BOT</a:t>
                </a:r>
                <a:endParaRPr lang="en-US" sz="1200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34" name="TextBox 2">
            <a:extLst>
              <a:ext uri="{FF2B5EF4-FFF2-40B4-BE49-F238E27FC236}">
                <a16:creationId xmlns:a16="http://schemas.microsoft.com/office/drawing/2014/main" id="{889CC037-E9F8-CECE-04D1-A4A19771F55B}"/>
              </a:ext>
            </a:extLst>
          </p:cNvPr>
          <p:cNvSpPr txBox="1"/>
          <p:nvPr/>
        </p:nvSpPr>
        <p:spPr>
          <a:xfrm>
            <a:off x="617131" y="5776602"/>
            <a:ext cx="9846578" cy="954107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Review-generated actions increased sharply during the main autumn 2025 review period.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Most reviews were dominated by actions due before </a:t>
            </a:r>
            <a:r>
              <a:rPr lang="en-US" sz="1400" dirty="0" err="1"/>
              <a:t>BoT</a:t>
            </a:r>
            <a:r>
              <a:rPr lang="en-US" sz="1400" dirty="0"/>
              <a:t>, but some produced substantial post-</a:t>
            </a:r>
            <a:r>
              <a:rPr lang="en-US" sz="1400" dirty="0" err="1"/>
              <a:t>BoT</a:t>
            </a:r>
            <a:r>
              <a:rPr lang="en-US" sz="1400" dirty="0"/>
              <a:t> action volumes.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Action generation was uneven, with a few high-output reviews driving much of the cumulative increase.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cumulative identified action count reached 1,173.</a:t>
            </a:r>
            <a:endParaRPr lang="en-SE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A7F4E3-8214-F565-9830-62996A15DBB0}"/>
              </a:ext>
            </a:extLst>
          </p:cNvPr>
          <p:cNvSpPr txBox="1"/>
          <p:nvPr/>
        </p:nvSpPr>
        <p:spPr>
          <a:xfrm>
            <a:off x="468481" y="5372971"/>
            <a:ext cx="5623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*The majority of identified actions had already accumulated before the plotted key milestones in early 2026.</a:t>
            </a:r>
            <a:endParaRPr lang="en-SE" sz="900" dirty="0">
              <a:solidFill>
                <a:srgbClr val="666666"/>
              </a:solidFill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F880FDF9-A592-ADC4-C2D0-CC8741F5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2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0EB67-3063-8ADE-F391-2B9ADEFA7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A9EA69-21B2-6391-FE47-EAB1CA4D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859152" cy="657339"/>
          </a:xfrm>
        </p:spPr>
        <p:txBody>
          <a:bodyPr/>
          <a:lstStyle/>
          <a:p>
            <a:r>
              <a:rPr lang="en-GB" sz="3600" dirty="0">
                <a:cs typeface="Segoe UI Light"/>
              </a:rPr>
              <a:t>System Acceptance Reviews across the facility</a:t>
            </a:r>
            <a:endParaRPr lang="en-GB" sz="3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142F2F-5F1F-DA48-4318-D3BA8536E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en-US" dirty="0"/>
              <a:t>Action output as a proxy for review value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D9B81-B150-E920-757F-B557C737C281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FCB647-C22E-D0D7-A9F8-B77A0BDBFD51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71436-5AD0-EB61-A063-07E3978C8B6B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C3BB0A-0227-8D8C-D186-E2F48DC0F245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74A988-66F3-7F62-51F8-502D6B15701C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6CAD9-BD8E-66E7-ED2B-5593D049109E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FB151B8-232C-035A-0A8C-82618FE4F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510247"/>
              </p:ext>
            </p:extLst>
          </p:nvPr>
        </p:nvGraphicFramePr>
        <p:xfrm>
          <a:off x="791749" y="1446416"/>
          <a:ext cx="6618243" cy="2811228"/>
        </p:xfrm>
        <a:graphic>
          <a:graphicData uri="http://schemas.openxmlformats.org/drawingml/2006/table">
            <a:tbl>
              <a:tblPr/>
              <a:tblGrid>
                <a:gridCol w="833851">
                  <a:extLst>
                    <a:ext uri="{9D8B030D-6E8A-4147-A177-3AD203B41FA5}">
                      <a16:colId xmlns:a16="http://schemas.microsoft.com/office/drawing/2014/main" val="1046982967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637509917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679411179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4272656519"/>
                    </a:ext>
                  </a:extLst>
                </a:gridCol>
                <a:gridCol w="1256436">
                  <a:extLst>
                    <a:ext uri="{9D8B030D-6E8A-4147-A177-3AD203B41FA5}">
                      <a16:colId xmlns:a16="http://schemas.microsoft.com/office/drawing/2014/main" val="1934403867"/>
                    </a:ext>
                  </a:extLst>
                </a:gridCol>
                <a:gridCol w="1571396">
                  <a:extLst>
                    <a:ext uri="{9D8B030D-6E8A-4147-A177-3AD203B41FA5}">
                      <a16:colId xmlns:a16="http://schemas.microsoft.com/office/drawing/2014/main" val="3567478568"/>
                    </a:ext>
                  </a:extLst>
                </a:gridCol>
              </a:tblGrid>
              <a:tr h="9551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Division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Reviews</a:t>
                      </a:r>
                    </a:p>
                  </a:txBody>
                  <a:tcPr marL="89573" marR="89573" marT="44786" marB="44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actions*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Committee participations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Actions per committee participation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Share before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223855"/>
                  </a:ext>
                </a:extLst>
              </a:tr>
              <a:tr h="4229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TGT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573" marR="89573" marT="44786" marB="44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7.20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89.7%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79264"/>
                  </a:ext>
                </a:extLst>
              </a:tr>
              <a:tr h="3582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NSS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573" marR="89573" marT="44786" marB="44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373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4.60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63.0%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769044"/>
                  </a:ext>
                </a:extLst>
              </a:tr>
              <a:tr h="3582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573" marR="89573" marT="44786" marB="44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11.97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44.4%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948016"/>
                  </a:ext>
                </a:extLst>
              </a:tr>
              <a:tr h="3582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ICS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573" marR="89573" marT="44786" marB="44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3.70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64.9%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15276"/>
                  </a:ext>
                </a:extLst>
              </a:tr>
              <a:tr h="3582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573" marR="89573" marT="44786" marB="447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4.67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82.1%</a:t>
                      </a:r>
                    </a:p>
                  </a:txBody>
                  <a:tcPr marL="89573" marR="89573" marT="44786" marB="447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91659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35E0876-AA61-4E0D-84B1-E6983E3DEC17}"/>
              </a:ext>
            </a:extLst>
          </p:cNvPr>
          <p:cNvSpPr txBox="1"/>
          <p:nvPr/>
        </p:nvSpPr>
        <p:spPr>
          <a:xfrm>
            <a:off x="715080" y="4905610"/>
            <a:ext cx="10759439" cy="1569660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1600" b="1" dirty="0"/>
              <a:t>21 SAR reviews </a:t>
            </a:r>
            <a:r>
              <a:rPr lang="en-US" sz="1600" dirty="0"/>
              <a:t>generated </a:t>
            </a:r>
            <a:r>
              <a:rPr lang="en-US" sz="1600" b="1" dirty="0"/>
              <a:t>1173</a:t>
            </a:r>
            <a:r>
              <a:rPr lang="en-US" sz="1600" dirty="0"/>
              <a:t> </a:t>
            </a:r>
            <a:r>
              <a:rPr lang="en-US" sz="1600" b="1" dirty="0"/>
              <a:t>actions</a:t>
            </a:r>
            <a:r>
              <a:rPr lang="en-US" sz="1600" dirty="0"/>
              <a:t> and </a:t>
            </a:r>
            <a:r>
              <a:rPr lang="en-US" sz="1600" b="1" dirty="0"/>
              <a:t>193 committee participations</a:t>
            </a:r>
          </a:p>
          <a:p>
            <a:r>
              <a:rPr lang="en-US" sz="1600" b="1" dirty="0"/>
              <a:t>For every committee participation</a:t>
            </a:r>
            <a:r>
              <a:rPr lang="en-US" sz="1600" dirty="0"/>
              <a:t> in a review, </a:t>
            </a:r>
            <a:r>
              <a:rPr lang="en-US" sz="1600" b="1" dirty="0"/>
              <a:t>6.08 actions </a:t>
            </a:r>
            <a:r>
              <a:rPr lang="en-US" sz="1600" dirty="0"/>
              <a:t>were generated </a:t>
            </a:r>
            <a:r>
              <a:rPr lang="en-US" sz="1600" b="1" dirty="0"/>
              <a:t>on average</a:t>
            </a:r>
            <a:r>
              <a:rPr lang="en-US" sz="1600" dirty="0"/>
              <a:t>.</a:t>
            </a:r>
          </a:p>
          <a:p>
            <a:r>
              <a:rPr lang="en-US" sz="1600" dirty="0"/>
              <a:t>Target reviews show 7.20 actions per committee participation, above the overall average of 6.08.</a:t>
            </a:r>
          </a:p>
          <a:p>
            <a:r>
              <a:rPr lang="en-US" sz="1600" dirty="0"/>
              <a:t>Target reviews were also more front-loaded toward </a:t>
            </a:r>
            <a:r>
              <a:rPr lang="en-US" sz="1600" dirty="0" err="1"/>
              <a:t>BoT</a:t>
            </a:r>
            <a:r>
              <a:rPr lang="en-US" sz="1600" dirty="0"/>
              <a:t>, with 89.7% of actions due before </a:t>
            </a:r>
            <a:r>
              <a:rPr lang="en-US" sz="1600" dirty="0" err="1"/>
              <a:t>BoT.</a:t>
            </a:r>
            <a:endParaRPr lang="en-US" sz="1600" dirty="0"/>
          </a:p>
          <a:p>
            <a:r>
              <a:rPr lang="en-US" sz="1600" b="1" dirty="0"/>
              <a:t>ESS reviews </a:t>
            </a:r>
            <a:r>
              <a:rPr lang="en-US" sz="1600" dirty="0"/>
              <a:t>(Cross Cutting SAR, Soft SAR) reviews show the </a:t>
            </a:r>
            <a:r>
              <a:rPr lang="en-US" sz="1600" b="1" dirty="0"/>
              <a:t>highest action density at 11.97 </a:t>
            </a:r>
            <a:r>
              <a:rPr lang="en-US" sz="1600" dirty="0"/>
              <a:t>actions per committee participation, whereas ICS is the lowest at 3.70.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5854C-295A-3806-CF61-DE0AEC6E567B}"/>
              </a:ext>
            </a:extLst>
          </p:cNvPr>
          <p:cNvSpPr txBox="1"/>
          <p:nvPr/>
        </p:nvSpPr>
        <p:spPr>
          <a:xfrm>
            <a:off x="715080" y="4265958"/>
            <a:ext cx="84265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*Action counts are based on SAR report actions. Later Jira follow-up counts are not directly equivalent, since some report actions were split into multiple tickets and additional actions were added after the reviews.</a:t>
            </a:r>
            <a:endParaRPr lang="en-SE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4EC27-D141-CB43-B1E7-17473198D2B3}"/>
              </a:ext>
            </a:extLst>
          </p:cNvPr>
          <p:cNvSpPr txBox="1"/>
          <p:nvPr/>
        </p:nvSpPr>
        <p:spPr>
          <a:xfrm>
            <a:off x="8051400" y="1502648"/>
            <a:ext cx="3632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Actions per committee participation is used here as a proxy indicator of review output relative to committee input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A committee participation means one committee member taking part in one review event. If the same person sits on five reviews, that counts as five committee participations, not one.</a:t>
            </a:r>
            <a:endParaRPr lang="en-SE" sz="16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D0C5939-7CE2-45BE-C1E0-D67A6E08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BD3F-E076-262E-DCAC-0BE0EA50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Committee composition and participation concentration</a:t>
            </a:r>
            <a:endParaRPr lang="en-SE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EFA4A-393B-EF8B-BAA5-9F7C0DF0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5D5CF-8087-501A-D5D3-507893FC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EF9CE-B440-155A-1767-42A600468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858319"/>
            <a:ext cx="9360000" cy="507076"/>
          </a:xfrm>
        </p:spPr>
        <p:txBody>
          <a:bodyPr/>
          <a:lstStyle/>
          <a:p>
            <a:r>
              <a:rPr lang="en-US" dirty="0"/>
              <a:t>Committee review-event participations across 21 SAR reviews, grouped by functional role and seniority level</a:t>
            </a:r>
            <a:endParaRPr lang="en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7DED6-F37F-3486-8A7C-1A405096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331B7B-69C9-8185-A75A-A93CFA9C3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129937"/>
              </p:ext>
            </p:extLst>
          </p:nvPr>
        </p:nvGraphicFramePr>
        <p:xfrm>
          <a:off x="457199" y="1648095"/>
          <a:ext cx="6142383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A3487F4-2134-E768-9E98-151361B8C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812003"/>
              </p:ext>
            </p:extLst>
          </p:nvPr>
        </p:nvGraphicFramePr>
        <p:xfrm>
          <a:off x="6901542" y="1648095"/>
          <a:ext cx="4310744" cy="453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C02325F-4209-92E3-C487-2AE76779A2D2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0242F4-5078-D08F-D67D-9C934F273900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281E47-430D-F9BA-0C04-1A670EA0DA9F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41E859-6ADC-8962-E731-A005E34755AE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16817E-76B4-79E5-D1FF-916B7DECC18F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A73C89-8B5C-5AA7-FA04-728D4DFE4848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595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66E7F-F11A-F099-266D-14017C7C0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617003"/>
              </p:ext>
            </p:extLst>
          </p:nvPr>
        </p:nvGraphicFramePr>
        <p:xfrm>
          <a:off x="517504" y="1550000"/>
          <a:ext cx="7276941" cy="50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91D2C348-EF97-5272-3354-8692650D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83" y="265373"/>
            <a:ext cx="9673126" cy="657339"/>
          </a:xfrm>
        </p:spPr>
        <p:txBody>
          <a:bodyPr/>
          <a:lstStyle/>
          <a:p>
            <a:r>
              <a:rPr lang="en-US" sz="3600" dirty="0"/>
              <a:t>Committee participation load across SAR reviews</a:t>
            </a:r>
            <a:endParaRPr lang="en-GB" sz="3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EF498C-A714-63DB-05F9-A0507FC51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0225" y="946736"/>
            <a:ext cx="9360000" cy="507076"/>
          </a:xfrm>
        </p:spPr>
        <p:txBody>
          <a:bodyPr vert="horz" lIns="90000" tIns="18000" rIns="91440" bIns="45720" rtlCol="0" anchor="t">
            <a:noAutofit/>
          </a:bodyPr>
          <a:lstStyle/>
          <a:p>
            <a:r>
              <a:rPr lang="en-US" dirty="0"/>
              <a:t>Participation across 21 reviews held March 2025 – March 2026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FFBD25-BE3D-038F-6F1F-E355329B9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18000" bIns="45720" rtlCol="0" anchor="t">
            <a:normAutofit/>
          </a:bodyPr>
          <a:lstStyle/>
          <a:p>
            <a:endParaRPr lang="en-GB" dirty="0">
              <a:cs typeface="Segoe UI"/>
            </a:endParaRPr>
          </a:p>
          <a:p>
            <a:endParaRPr lang="en-GB" dirty="0">
              <a:cs typeface="Segoe UI"/>
            </a:endParaRPr>
          </a:p>
          <a:p>
            <a:endParaRPr lang="en-GB" dirty="0">
              <a:cs typeface="Segoe U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6BEA76-70E8-4E01-B547-0B4C7438F982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B6F646-372E-4CE3-1072-2CE72BD64315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5C9D46-294B-E47E-1956-E0A5132F2992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B6938C-22BD-8FD0-5062-D3B010776AD3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671934-6141-AB57-121C-5D89F0AECE97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750F3-C870-8C6F-A961-E991AF4162D1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396C438A-4A7E-145A-DB85-DD9437AB1081}"/>
              </a:ext>
            </a:extLst>
          </p:cNvPr>
          <p:cNvSpPr txBox="1"/>
          <p:nvPr/>
        </p:nvSpPr>
        <p:spPr>
          <a:xfrm>
            <a:off x="8121782" y="1503836"/>
            <a:ext cx="3831264" cy="5262979"/>
          </a:xfrm>
          <a:prstGeom prst="rect">
            <a:avLst/>
          </a:prstGeom>
          <a:solidFill>
            <a:srgbClr val="FFFF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14 of 55 individuals (~25%) accounted for 65.8% of all committee participations across 21 SAR reviews.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The top 9 individuals already accounted for 50.8% of all participations.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One individual attended 19 of 21 reviews, while the median individual attended only 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25 individuals participated in only one review each, together accounting for just ~13% of participations.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r>
              <a:rPr lang="en-US" sz="1400" dirty="0"/>
              <a:t>The committee burden was not only substantial in hours, but also concentrated in people.</a:t>
            </a:r>
          </a:p>
          <a:p>
            <a:endParaRPr lang="en-US" sz="1400" dirty="0"/>
          </a:p>
          <a:p>
            <a:r>
              <a:rPr lang="en-US" sz="1400" dirty="0"/>
              <a:t>The concentration is not driven by one single discipline. Leadership roles dominate overall participation, but the repeated load is also clearly carried by specialist functions central to </a:t>
            </a:r>
            <a:r>
              <a:rPr lang="en-US" sz="1400" b="1" dirty="0"/>
              <a:t>safety, quality/compliance, and commissioning</a:t>
            </a:r>
            <a:r>
              <a:rPr lang="en-US" sz="1400" dirty="0"/>
              <a:t>. This indicates a </a:t>
            </a:r>
            <a:r>
              <a:rPr lang="en-US" sz="1400" b="1" dirty="0"/>
              <a:t>repeated need for the same cross-functional competencies</a:t>
            </a:r>
            <a:r>
              <a:rPr lang="en-US" sz="1400" dirty="0"/>
              <a:t>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A75D9A7-CE4C-CB7D-65C2-591143CB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0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DC58-B163-25E5-97C3-B5B1BDA7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SAR Reviews Timeline</a:t>
            </a:r>
            <a:endParaRPr lang="en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BC471-49E8-C433-5F5B-7E189747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4114F-7AD0-FA30-1E26-508F473A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6F9E8-7671-27DB-E587-8D069EB851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280" y="931026"/>
            <a:ext cx="10190480" cy="507076"/>
          </a:xfrm>
        </p:spPr>
        <p:txBody>
          <a:bodyPr/>
          <a:lstStyle/>
          <a:p>
            <a:r>
              <a:rPr lang="en-US" dirty="0"/>
              <a:t>Sequence of Target group SARs from Monolith to TSS, July 2025 to March 2026</a:t>
            </a:r>
            <a:endParaRPr lang="en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0555DF-5498-2E2F-114E-784AA3865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459" y="2225920"/>
            <a:ext cx="11358261" cy="417539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433AE-4758-DA17-3AAD-D03186D0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9A7BF-B419-A71D-0C17-CFC8D80B82D0}"/>
              </a:ext>
            </a:extLst>
          </p:cNvPr>
          <p:cNvSpPr txBox="1"/>
          <p:nvPr/>
        </p:nvSpPr>
        <p:spPr>
          <a:xfrm>
            <a:off x="498459" y="1507442"/>
            <a:ext cx="11506973" cy="553998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indent="0">
              <a:buNone/>
            </a:pPr>
            <a:r>
              <a:rPr lang="en-US" sz="1500" dirty="0"/>
              <a:t>Most Target SARs were conducted within a five-month window, illustrating a tightly compressed review sequence ahead of later </a:t>
            </a:r>
            <a:r>
              <a:rPr lang="en-US" sz="1500" dirty="0" err="1"/>
              <a:t>BoT</a:t>
            </a:r>
            <a:r>
              <a:rPr lang="en-US" sz="1500" dirty="0"/>
              <a:t>-related milestones. Target reviews proceeded in parallel with other SAR reviews across ESS.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5EDEA-E3A9-5BDA-52C6-617C38F601EB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51418-5319-415F-CE7A-CD0FBE6F766B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DB858-705D-A094-3D0D-64FA935FA56A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D4A41F-C71A-F9B0-8F80-8117012133E3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B08F40-1807-6F85-0DE3-B564911E0628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14202-3699-6AE3-E313-170B8926F882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655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81FE2-3FB2-FBC3-B8B0-D0375686C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5A4C13-C254-EDF9-FBEC-912B123F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56" y="293782"/>
            <a:ext cx="9360000" cy="657339"/>
          </a:xfrm>
        </p:spPr>
        <p:txBody>
          <a:bodyPr/>
          <a:lstStyle/>
          <a:p>
            <a:r>
              <a:rPr lang="en-US" sz="3200" dirty="0"/>
              <a:t>Target review meetings: measured meeting effort</a:t>
            </a:r>
            <a:endParaRPr lang="en-GB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B63031-BF20-A398-D0D8-5A9F488C8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982" y="931026"/>
            <a:ext cx="10761785" cy="507076"/>
          </a:xfrm>
        </p:spPr>
        <p:txBody>
          <a:bodyPr vert="horz" lIns="90000" tIns="18000" rIns="91440" bIns="45720" rtlCol="0" anchor="t">
            <a:noAutofit/>
          </a:bodyPr>
          <a:lstStyle/>
          <a:p>
            <a:r>
              <a:rPr lang="en-US" dirty="0"/>
              <a:t>Duration, participation and attendance cost (</a:t>
            </a:r>
            <a:r>
              <a:rPr lang="en-US" sz="2000" b="1" dirty="0"/>
              <a:t>excl. preparation and follow-up work</a:t>
            </a:r>
            <a:r>
              <a:rPr lang="en-US" sz="2400" dirty="0"/>
              <a:t>)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7B1944-B728-C8E7-B9EE-FDAD336FDBFE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C06B43-A184-7004-E81B-983011617CA8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AEF93-4192-5E7F-98B8-45CD37297AA7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20E76-C5F7-25C3-98DE-D6F5CA813123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8E20F-C53B-DA11-C0B8-491CE28088BB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5A2F36-5665-88D1-0D93-E075EA073EC3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E17CA1-B91A-3E49-4A7F-E4C280596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10427"/>
              </p:ext>
            </p:extLst>
          </p:nvPr>
        </p:nvGraphicFramePr>
        <p:xfrm>
          <a:off x="703384" y="1438102"/>
          <a:ext cx="10972800" cy="3727005"/>
        </p:xfrm>
        <a:graphic>
          <a:graphicData uri="http://schemas.openxmlformats.org/drawingml/2006/table">
            <a:tbl>
              <a:tblPr/>
              <a:tblGrid>
                <a:gridCol w="1467060">
                  <a:extLst>
                    <a:ext uri="{9D8B030D-6E8A-4147-A177-3AD203B41FA5}">
                      <a16:colId xmlns:a16="http://schemas.microsoft.com/office/drawing/2014/main" val="2001877399"/>
                    </a:ext>
                  </a:extLst>
                </a:gridCol>
                <a:gridCol w="971340">
                  <a:extLst>
                    <a:ext uri="{9D8B030D-6E8A-4147-A177-3AD203B41FA5}">
                      <a16:colId xmlns:a16="http://schemas.microsoft.com/office/drawing/2014/main" val="569874063"/>
                    </a:ext>
                  </a:extLst>
                </a:gridCol>
                <a:gridCol w="978040">
                  <a:extLst>
                    <a:ext uri="{9D8B030D-6E8A-4147-A177-3AD203B41FA5}">
                      <a16:colId xmlns:a16="http://schemas.microsoft.com/office/drawing/2014/main" val="3087102433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227483265"/>
                    </a:ext>
                  </a:extLst>
                </a:gridCol>
                <a:gridCol w="1215851">
                  <a:extLst>
                    <a:ext uri="{9D8B030D-6E8A-4147-A177-3AD203B41FA5}">
                      <a16:colId xmlns:a16="http://schemas.microsoft.com/office/drawing/2014/main" val="261895167"/>
                    </a:ext>
                  </a:extLst>
                </a:gridCol>
                <a:gridCol w="1034980">
                  <a:extLst>
                    <a:ext uri="{9D8B030D-6E8A-4147-A177-3AD203B41FA5}">
                      <a16:colId xmlns:a16="http://schemas.microsoft.com/office/drawing/2014/main" val="1587759982"/>
                    </a:ext>
                  </a:extLst>
                </a:gridCol>
                <a:gridCol w="1376624">
                  <a:extLst>
                    <a:ext uri="{9D8B030D-6E8A-4147-A177-3AD203B41FA5}">
                      <a16:colId xmlns:a16="http://schemas.microsoft.com/office/drawing/2014/main" val="950127834"/>
                    </a:ext>
                  </a:extLst>
                </a:gridCol>
                <a:gridCol w="1426866">
                  <a:extLst>
                    <a:ext uri="{9D8B030D-6E8A-4147-A177-3AD203B41FA5}">
                      <a16:colId xmlns:a16="http://schemas.microsoft.com/office/drawing/2014/main" val="580144380"/>
                    </a:ext>
                  </a:extLst>
                </a:gridCol>
                <a:gridCol w="1507252">
                  <a:extLst>
                    <a:ext uri="{9D8B030D-6E8A-4147-A177-3AD203B41FA5}">
                      <a16:colId xmlns:a16="http://schemas.microsoft.com/office/drawing/2014/main" val="4096481651"/>
                    </a:ext>
                  </a:extLst>
                </a:gridCol>
              </a:tblGrid>
              <a:tr h="8972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Review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dirty="0"/>
                        <a:t>Open session (hours)</a:t>
                      </a:r>
                    </a:p>
                  </a:txBody>
                  <a:tcPr marL="70241" marR="70241" marT="35120" marB="3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/>
                        <a:t>Closed Session (hours)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dirty="0"/>
                        <a:t>Complete meeting duration (hours)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/>
                        <a:t>All meeting participants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dirty="0"/>
                        <a:t>Committee members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dirty="0"/>
                        <a:t>Open cost (person-hours)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dirty="0"/>
                        <a:t>Closed committee cost (person-hours)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dirty="0"/>
                        <a:t>Total review cost (person-hours)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1992"/>
                  </a:ext>
                </a:extLst>
              </a:tr>
              <a:tr h="392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Monolith SAR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8.67</a:t>
                      </a:r>
                    </a:p>
                  </a:txBody>
                  <a:tcPr marL="70241" marR="70241" marT="35120" marB="3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3.50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12.17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42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9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364.0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31.5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395.5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252552"/>
                  </a:ext>
                </a:extLst>
              </a:tr>
              <a:tr h="392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Moderator SAR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5.58</a:t>
                      </a:r>
                    </a:p>
                  </a:txBody>
                  <a:tcPr marL="70241" marR="70241" marT="35120" marB="3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2.67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8.25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47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8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262.4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21.3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283.8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593885"/>
                  </a:ext>
                </a:extLst>
              </a:tr>
              <a:tr h="4009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NBEX SAR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4.92</a:t>
                      </a:r>
                    </a:p>
                  </a:txBody>
                  <a:tcPr marL="70241" marR="70241" marT="35120" marB="3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2.67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7.58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41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9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201.6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24.0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225.6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355820"/>
                  </a:ext>
                </a:extLst>
              </a:tr>
              <a:tr h="3879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Target SAR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5.58</a:t>
                      </a:r>
                    </a:p>
                  </a:txBody>
                  <a:tcPr marL="70241" marR="70241" marT="35120" marB="3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3.17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8.75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47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8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262.4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25.3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287.8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702493"/>
                  </a:ext>
                </a:extLst>
              </a:tr>
              <a:tr h="392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NF SAR Part 1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7.33</a:t>
                      </a:r>
                    </a:p>
                  </a:txBody>
                  <a:tcPr marL="70241" marR="70241" marT="35120" marB="3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3.08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10.42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52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9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381.3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27.8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/>
                        <a:t>409.1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28295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TSS SAR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5.50</a:t>
                      </a:r>
                    </a:p>
                  </a:txBody>
                  <a:tcPr marL="70241" marR="70241" marT="35120" marB="3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3.00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8.50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23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7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126.5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21.0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dirty="0"/>
                        <a:t>147.5</a:t>
                      </a:r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827846"/>
                  </a:ext>
                </a:extLst>
              </a:tr>
              <a:tr h="5542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SUM / summary</a:t>
                      </a:r>
                      <a:endParaRPr lang="en-US" sz="1400" dirty="0"/>
                    </a:p>
                  </a:txBody>
                  <a:tcPr marL="70241" marR="70241" marT="35120" marB="3512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/>
                        <a:t>37.58 (total)</a:t>
                      </a:r>
                      <a:endParaRPr lang="en-US" sz="1400"/>
                    </a:p>
                  </a:txBody>
                  <a:tcPr marL="70241" marR="70241" marT="35120" marB="3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/>
                        <a:t>18.08 (total)</a:t>
                      </a:r>
                      <a:endParaRPr lang="en-US" sz="1400"/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 dirty="0"/>
                        <a:t>55.67 (total)</a:t>
                      </a:r>
                      <a:endParaRPr lang="en-US" sz="1400" dirty="0"/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 dirty="0"/>
                        <a:t>~42 (mean)</a:t>
                      </a:r>
                      <a:endParaRPr lang="en-US" sz="1400" dirty="0"/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/>
                        <a:t>~8.3 (mean)</a:t>
                      </a:r>
                      <a:endParaRPr lang="en-US" sz="1400"/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/>
                        <a:t>1598.3 (total)</a:t>
                      </a:r>
                      <a:endParaRPr lang="en-US" sz="1400"/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/>
                        <a:t>150.9 (total)</a:t>
                      </a:r>
                      <a:endParaRPr lang="en-US" sz="1400"/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b="1" dirty="0"/>
                        <a:t>1749.2 (total)</a:t>
                      </a:r>
                      <a:endParaRPr lang="en-US" sz="1400" dirty="0"/>
                    </a:p>
                  </a:txBody>
                  <a:tcPr marL="70241" marR="70241" marT="35120" marB="351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65969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DABB82F-EE2E-E365-5376-08C8512DE899}"/>
              </a:ext>
            </a:extLst>
          </p:cNvPr>
          <p:cNvSpPr txBox="1"/>
          <p:nvPr/>
        </p:nvSpPr>
        <p:spPr>
          <a:xfrm>
            <a:off x="510856" y="5264064"/>
            <a:ext cx="11506973" cy="1477328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1500" dirty="0"/>
              <a:t>Meeting effort across the six Target reviews was substantial: </a:t>
            </a:r>
            <a:r>
              <a:rPr lang="en-US" sz="1500" b="1" dirty="0"/>
              <a:t>55.67 meeting hours translated into 1749.2 person-hours of attendance cost</a:t>
            </a:r>
            <a:r>
              <a:rPr lang="en-US" sz="1500" dirty="0"/>
              <a:t>.</a:t>
            </a:r>
          </a:p>
          <a:p>
            <a:r>
              <a:rPr lang="en-US" sz="1500" dirty="0"/>
              <a:t>Participant and committee sizes were broadly consistent across reviews.</a:t>
            </a:r>
          </a:p>
          <a:p>
            <a:r>
              <a:rPr lang="en-US" sz="1500" dirty="0"/>
              <a:t>Variation in total review cost was therefore driven mainly by differences in meeting duration rather than large differences in attendance size.</a:t>
            </a:r>
          </a:p>
          <a:p>
            <a:r>
              <a:rPr lang="en-US" sz="1500" dirty="0"/>
              <a:t>NF SAR Part 1 represented the highest measured meeting effort; TSS SAR the lowest.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F8DAC0B-6D9D-27AE-0CA2-55E61531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4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5DDF3-4C41-2DFE-66B7-AA58D70A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8604F2-0989-F68C-58D4-6BB66E31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36" y="525420"/>
            <a:ext cx="10540721" cy="657339"/>
          </a:xfrm>
        </p:spPr>
        <p:txBody>
          <a:bodyPr/>
          <a:lstStyle/>
          <a:p>
            <a:r>
              <a:rPr lang="en-US" sz="3000" dirty="0"/>
              <a:t>Target review meetings: action output relative to measured effort</a:t>
            </a:r>
            <a:endParaRPr lang="en-GB" sz="3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8807F0-DAB8-7815-0825-01A693A1D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514" y="1061035"/>
            <a:ext cx="9360000" cy="507076"/>
          </a:xfrm>
        </p:spPr>
        <p:txBody>
          <a:bodyPr vert="horz" lIns="90000" tIns="18000" rIns="91440" bIns="45720" rtlCol="0" anchor="t">
            <a:noAutofit/>
          </a:bodyPr>
          <a:lstStyle/>
          <a:p>
            <a:r>
              <a:rPr lang="en-US" dirty="0"/>
              <a:t>Action-based effort indicators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2BD3E4-62B7-D2E7-5E23-BE7BA15A6C55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A897A-6D98-3981-D1D5-89D96B7937D5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BD942-26F0-E4F0-FDEB-0EED323F3614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EA107-8A85-6A37-44FA-B65DBB187A81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1B854-F04E-CA02-ECF5-D0BB1D5EAE79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B1F72-80A1-2F7D-CDED-DF8FDA069A46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1C8DA0-EC8A-1010-606E-3D9C5095A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28086"/>
              </p:ext>
            </p:extLst>
          </p:nvPr>
        </p:nvGraphicFramePr>
        <p:xfrm>
          <a:off x="669097" y="1552722"/>
          <a:ext cx="8152588" cy="3200400"/>
        </p:xfrm>
        <a:graphic>
          <a:graphicData uri="http://schemas.openxmlformats.org/drawingml/2006/table">
            <a:tbl>
              <a:tblPr/>
              <a:tblGrid>
                <a:gridCol w="1969477">
                  <a:extLst>
                    <a:ext uri="{9D8B030D-6E8A-4147-A177-3AD203B41FA5}">
                      <a16:colId xmlns:a16="http://schemas.microsoft.com/office/drawing/2014/main" val="1055852556"/>
                    </a:ext>
                  </a:extLst>
                </a:gridCol>
                <a:gridCol w="1034980">
                  <a:extLst>
                    <a:ext uri="{9D8B030D-6E8A-4147-A177-3AD203B41FA5}">
                      <a16:colId xmlns:a16="http://schemas.microsoft.com/office/drawing/2014/main" val="3490457240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1979562262"/>
                    </a:ext>
                  </a:extLst>
                </a:gridCol>
                <a:gridCol w="1900747">
                  <a:extLst>
                    <a:ext uri="{9D8B030D-6E8A-4147-A177-3AD203B41FA5}">
                      <a16:colId xmlns:a16="http://schemas.microsoft.com/office/drawing/2014/main" val="3207832488"/>
                    </a:ext>
                  </a:extLst>
                </a:gridCol>
                <a:gridCol w="1790373">
                  <a:extLst>
                    <a:ext uri="{9D8B030D-6E8A-4147-A177-3AD203B41FA5}">
                      <a16:colId xmlns:a16="http://schemas.microsoft.com/office/drawing/2014/main" val="64128842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Actions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Person-hours per action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Actions per 100 person-hours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Actions per meeting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6829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Monolith SAR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19.97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9072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Moderator SAR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966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NBEX SAR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769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 SAR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25.37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8.34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1955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NF SAR Part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7277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TSS SAR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1211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/ overall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S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20.58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S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97993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E03CEB-FFD6-4FB3-0B72-E743060141CA}"/>
              </a:ext>
            </a:extLst>
          </p:cNvPr>
          <p:cNvSpPr txBox="1"/>
          <p:nvPr/>
        </p:nvSpPr>
        <p:spPr>
          <a:xfrm>
            <a:off x="486579" y="4710462"/>
            <a:ext cx="939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*Action counts are based on SAR report actions. Later Jira follow-up counts are not directly equivalent, since some report actions were split into multiple tickets and additional actions were added after the reviews.</a:t>
            </a:r>
            <a:endParaRPr lang="en-SE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83B84-F1E6-2A76-23B8-8E3896BC4EF3}"/>
              </a:ext>
            </a:extLst>
          </p:cNvPr>
          <p:cNvSpPr txBox="1"/>
          <p:nvPr/>
        </p:nvSpPr>
        <p:spPr>
          <a:xfrm>
            <a:off x="522514" y="5397013"/>
            <a:ext cx="11203913" cy="1323439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1600" dirty="0"/>
              <a:t>It took </a:t>
            </a:r>
            <a:r>
              <a:rPr lang="en-US" sz="1600" b="1" dirty="0"/>
              <a:t>4.86 person-hours</a:t>
            </a:r>
            <a:r>
              <a:rPr lang="en-US" sz="1600" dirty="0"/>
              <a:t> of measured meeting effort to generate </a:t>
            </a:r>
            <a:r>
              <a:rPr lang="en-US" sz="1600" b="1" dirty="0"/>
              <a:t>one action</a:t>
            </a:r>
            <a:r>
              <a:rPr lang="en-US" sz="1600" dirty="0"/>
              <a:t>.</a:t>
            </a:r>
          </a:p>
          <a:p>
            <a:r>
              <a:rPr lang="en-US" sz="1600" dirty="0"/>
              <a:t>For </a:t>
            </a:r>
            <a:r>
              <a:rPr lang="en-US" sz="1600" b="1" dirty="0"/>
              <a:t>every 100 person-hours </a:t>
            </a:r>
            <a:r>
              <a:rPr lang="en-US" sz="1600" dirty="0"/>
              <a:t>of measured meeting effort, </a:t>
            </a:r>
            <a:r>
              <a:rPr lang="en-US" sz="1600" b="1" dirty="0"/>
              <a:t>20.58 actions </a:t>
            </a:r>
            <a:r>
              <a:rPr lang="en-US" sz="1600" dirty="0"/>
              <a:t>were generated.</a:t>
            </a:r>
          </a:p>
          <a:p>
            <a:r>
              <a:rPr lang="en-US" sz="1600" dirty="0"/>
              <a:t>For </a:t>
            </a:r>
            <a:r>
              <a:rPr lang="en-US" sz="1600" b="1" dirty="0"/>
              <a:t>every hour</a:t>
            </a:r>
            <a:r>
              <a:rPr lang="en-US" sz="1600" dirty="0"/>
              <a:t> of measured </a:t>
            </a:r>
            <a:r>
              <a:rPr lang="en-US" sz="1600" b="1" dirty="0"/>
              <a:t>review meeting time</a:t>
            </a:r>
            <a:r>
              <a:rPr lang="en-US" sz="1600" dirty="0"/>
              <a:t>, </a:t>
            </a:r>
            <a:r>
              <a:rPr lang="en-US" sz="1600" b="1" dirty="0"/>
              <a:t>6.47 actions </a:t>
            </a:r>
            <a:r>
              <a:rPr lang="en-US" sz="1600" dirty="0"/>
              <a:t>were generated.</a:t>
            </a:r>
          </a:p>
          <a:p>
            <a:r>
              <a:rPr lang="en-US" sz="1600" dirty="0"/>
              <a:t>The reviews differed noticeably in output density when actions were related to effort.</a:t>
            </a:r>
          </a:p>
          <a:p>
            <a:r>
              <a:rPr lang="en-US" sz="1600" dirty="0"/>
              <a:t>By this proxy, TSS SAR and Target SAR were the most output-dense by person-hours, while NF SAR Part 1 was the least.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B53C618-5E3C-B348-8E09-8DFD65D7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7B50A-3F5E-08F5-5CE0-D1D6AFE2C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593A90-1D7D-9AA9-581D-481AA88B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Segoe UI Light"/>
              </a:rPr>
              <a:t>Target review action themes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435F69-2C12-B4B5-287D-35D0693EFC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en-US" dirty="0"/>
              <a:t>Identified Target review actions grouped by theme and timing relative to Beam on Target (</a:t>
            </a:r>
            <a:r>
              <a:rPr lang="en-US" dirty="0" err="1"/>
              <a:t>BoT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9D0E54-A145-AF6A-41F7-D19C0D2CE134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4086B-3591-FFA7-80DB-5449AE8E8ACD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845DE-33D8-8512-FE46-FEBED1E5FA39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F6B7E-2B00-4251-2871-0CAE19B6F5D5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AFC10-331B-073C-6E9A-BD4EE838BCBE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1FCBC0-0693-AAB8-83C1-3316D9F57EB1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E7BB6-A6D7-1FE9-57AE-66C87D25C95D}"/>
              </a:ext>
            </a:extLst>
          </p:cNvPr>
          <p:cNvSpPr txBox="1"/>
          <p:nvPr/>
        </p:nvSpPr>
        <p:spPr>
          <a:xfrm>
            <a:off x="9296400" y="1960749"/>
            <a:ext cx="2631440" cy="2631490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Safety/compliance, verification/validation, maintenance/lifecycle support, and nonconformities dominate the Target action profile.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A substantial share of actions had to be resolved before </a:t>
            </a:r>
            <a:r>
              <a:rPr lang="en-US" sz="1500" dirty="0" err="1"/>
              <a:t>BoT.</a:t>
            </a:r>
            <a:endParaRPr lang="en-US" sz="15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F3C756A-D788-CDED-D386-CC7536EB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4FCC545-FE0F-7CA7-DE48-5D84F07A1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344728"/>
              </p:ext>
            </p:extLst>
          </p:nvPr>
        </p:nvGraphicFramePr>
        <p:xfrm>
          <a:off x="827081" y="1813922"/>
          <a:ext cx="7908211" cy="477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94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2E8F9-0391-8563-FE29-FE544482B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40989A-7375-41E3-08B6-53A18F7A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Segoe UI Light"/>
              </a:rPr>
              <a:t>Target review action themes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7A2073-E17E-672E-4CB6-FF12FEB9C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en-US" dirty="0"/>
              <a:t>Identified Target review actions grouped by theme and shown by current closure status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42D9D4-70C1-2E60-C7CF-6083AF7766AF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793C64-5987-696A-DAE9-8E0C1C7FD727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CC03C-671B-5D3C-F36D-EC093CC03A82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5DBBE6-7B50-DC4C-1359-8B28AB02AFFE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6A5F0-AA30-D420-D0F0-8F8C7E8F8D3D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02FC88-17B1-10EB-E44F-E48666CAA0A5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12A1B-919B-E2A2-7544-6B31566F5A2A}"/>
              </a:ext>
            </a:extLst>
          </p:cNvPr>
          <p:cNvSpPr txBox="1"/>
          <p:nvPr/>
        </p:nvSpPr>
        <p:spPr>
          <a:xfrm>
            <a:off x="9040400" y="1832172"/>
            <a:ext cx="2899589" cy="3554819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Action closure varies clearly by theme, rather than progressing evenly across all areas.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Verification/validation and documentation-related themes show </a:t>
            </a:r>
            <a:r>
              <a:rPr lang="en-US" sz="1500" i="1" dirty="0"/>
              <a:t>comparatively</a:t>
            </a:r>
            <a:r>
              <a:rPr lang="en-US" sz="1500" dirty="0"/>
              <a:t> stronger completion, while several other categories retain a more persistent open backlog.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Completion is uneven across themes, indicating different levels of maturity across the action backlog.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62A9BC5-621F-1DDC-7978-66DB23E44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978780"/>
              </p:ext>
            </p:extLst>
          </p:nvPr>
        </p:nvGraphicFramePr>
        <p:xfrm>
          <a:off x="629920" y="1686560"/>
          <a:ext cx="833936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6A29F40-AA95-636B-41E6-77B09818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6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38C3C-D833-F27B-FF45-E023B656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10C079-A3F3-F8CD-E9FD-A5D89F8C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review action closure status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FBDB1A-B42B-0012-7837-C014E09059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en-US" dirty="0"/>
              <a:t>Progression of Target review actions across Target SAR tollgates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0F74A1-9350-739A-1F59-0E8FF306B738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642E0-3548-51F0-72C9-ADE68717FF97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5A382-770C-0E21-0D2A-2980BAB27692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064A7-674C-0354-AE31-46995C0D54CD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BB0BE-0C43-C8DC-4915-287ED0781D41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944BDB-E213-D7DE-2854-8C19EF96C5A8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C33A3-0849-D53F-6C96-7BA3C07B25E8}"/>
              </a:ext>
            </a:extLst>
          </p:cNvPr>
          <p:cNvSpPr txBox="1"/>
          <p:nvPr/>
        </p:nvSpPr>
        <p:spPr>
          <a:xfrm>
            <a:off x="8583545" y="1621481"/>
            <a:ext cx="3046693" cy="2308324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Although many actions were closed in the earlier group SARs,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later reviews still generated or retained open items,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suggesting that </a:t>
            </a:r>
            <a:r>
              <a:rPr lang="en-US" sz="1600" b="1" dirty="0"/>
              <a:t>closure pressure persisted </a:t>
            </a:r>
            <a:r>
              <a:rPr lang="en-US" sz="1600" dirty="0"/>
              <a:t>late in the readiness sequence </a:t>
            </a:r>
            <a:r>
              <a:rPr lang="en-US" sz="1600" b="1" dirty="0"/>
              <a:t>towards major tollgates.</a:t>
            </a:r>
            <a:endParaRPr lang="en-US" sz="1500" b="1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5A1E08-1DDB-FEE8-FAFE-44BF362F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19</a:t>
            </a:fld>
            <a:endParaRPr lang="sv-SE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FAE5DF8-7F58-FF21-14F0-D6861FA60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247590"/>
              </p:ext>
            </p:extLst>
          </p:nvPr>
        </p:nvGraphicFramePr>
        <p:xfrm>
          <a:off x="681720" y="1446415"/>
          <a:ext cx="8358680" cy="502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27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Is the Juice Worth the Squeeze?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948620" cy="1670007"/>
          </a:xfrm>
        </p:spPr>
        <p:txBody>
          <a:bodyPr/>
          <a:lstStyle/>
          <a:p>
            <a:r>
              <a:rPr lang="en-GB"/>
              <a:t>Cost–Value Trade-offs in Engineering Review Processes</a:t>
            </a:r>
          </a:p>
          <a:p>
            <a:endParaRPr lang="en-GB"/>
          </a:p>
          <a:p>
            <a:r>
              <a:rPr lang="en-GB" sz="2400" i="1"/>
              <a:t>ICANS XXV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PRESENTED BY Iñigo Alonso and Lena Bystedt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>
                <a:solidFill>
                  <a:schemeClr val="bg1"/>
                </a:solidFill>
              </a:rPr>
              <a:t>2026-04-15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E78E-19A0-779F-82B7-1EF8FB4D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69C5F7-C959-69AE-26C5-DFA1D3A1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action closure dynamics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E4E654-7FB4-3DCD-3326-E298AE06F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en-US" dirty="0">
                <a:cs typeface="Segoe UI"/>
              </a:rPr>
              <a:t>Cycle time distribution for resolved review issues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CA983-3D92-1440-69E1-F6587732D07E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FFBE1-D5B9-DDF0-E2BB-4643470042EB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58F1E-14E2-B618-7885-7B609C0DF44E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AB9B5-B51A-BF0F-57DE-D0DF2CB15675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B4ACF-573B-A394-7DF6-AFCCDBE47024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4CACC-47C1-AC32-BFDB-D21BF336CAAB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C1D292-BC26-3CB8-7976-FD6990A7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8" y="1438102"/>
            <a:ext cx="8433813" cy="5209641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BE83289C-374F-BDB6-71E6-03255833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20</a:t>
            </a:fld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A49C3-B841-6286-ABEE-63B9556E4ADA}"/>
              </a:ext>
            </a:extLst>
          </p:cNvPr>
          <p:cNvSpPr txBox="1"/>
          <p:nvPr/>
        </p:nvSpPr>
        <p:spPr>
          <a:xfrm>
            <a:off x="8940362" y="1734598"/>
            <a:ext cx="3046693" cy="1815882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A median closure time of 52 days indicates that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review actions often remained open well beyond the review event itself,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with a long tail of slower-moving items.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8992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DC54-3AEA-8329-F0E3-EED61BEB2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DBB998-B604-F4F3-538F-B8751214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assignment concentration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6942F-6770-D765-B01E-13C257DDC2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en-US" dirty="0">
                <a:cs typeface="Segoe UI"/>
              </a:rPr>
              <a:t>Distribution of review issues across the most frequent assignees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9895A-E081-BBB1-63CF-C315CEAC6C1A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92EE9-88E6-D877-8FD5-E2808525D6D8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71292-D7D1-0CE9-9CE6-6876B8607419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93DCC-566A-DA2B-2FEC-2FBB6AA329E2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D4D87-F1E1-CB60-DDA4-104D3014614D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EE1AE-784D-586B-1199-4D552E22C73A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A78931-42D3-287F-A93E-2895604E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56"/>
          <a:stretch>
            <a:fillRect/>
          </a:stretch>
        </p:blipFill>
        <p:spPr>
          <a:xfrm>
            <a:off x="1017000" y="1390334"/>
            <a:ext cx="7304353" cy="5267498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1576A9F4-E418-9791-180D-134F0180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21</a:t>
            </a:fld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C94DD-ABE9-7AD0-DA8B-84694366E562}"/>
              </a:ext>
            </a:extLst>
          </p:cNvPr>
          <p:cNvSpPr txBox="1"/>
          <p:nvPr/>
        </p:nvSpPr>
        <p:spPr>
          <a:xfrm>
            <a:off x="8708205" y="1686718"/>
            <a:ext cx="2899589" cy="1477328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defPPr>
              <a:defRPr lang="sv-SE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Review issue ownership was highly concentrated,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with a </a:t>
            </a:r>
            <a:r>
              <a:rPr lang="en-US" sz="1500" b="1" dirty="0"/>
              <a:t>small number </a:t>
            </a:r>
            <a:r>
              <a:rPr lang="en-US" sz="1500" dirty="0"/>
              <a:t>of </a:t>
            </a:r>
            <a:r>
              <a:rPr lang="en-US" sz="1500" b="1" dirty="0"/>
              <a:t>assignees</a:t>
            </a:r>
            <a:r>
              <a:rPr lang="en-US" sz="1500" dirty="0"/>
              <a:t> accounting for a </a:t>
            </a:r>
            <a:r>
              <a:rPr lang="en-US" sz="1500" b="1" dirty="0"/>
              <a:t>substantial share of all </a:t>
            </a:r>
            <a:r>
              <a:rPr lang="en-US" sz="1500" dirty="0"/>
              <a:t>assigned </a:t>
            </a:r>
            <a:r>
              <a:rPr lang="en-US" sz="1500" b="1" dirty="0"/>
              <a:t>actions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3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96079-CD0C-B369-E799-88B47EB04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553EEB-9CF4-CDBA-3D1F-D5AAA340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609784" cy="657339"/>
          </a:xfrm>
        </p:spPr>
        <p:txBody>
          <a:bodyPr/>
          <a:lstStyle/>
          <a:p>
            <a:r>
              <a:rPr lang="en-GB">
                <a:cs typeface="Segoe UI Light"/>
              </a:rPr>
              <a:t>ESS SAR in Practice: Signals from the Field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4078DD-DFEE-512E-391E-4F519D196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en-GB">
                <a:cs typeface="Segoe UI"/>
              </a:rPr>
              <a:t>Selected Observations (Monolith Group SAR)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B5331C-60DA-81A1-72D6-4DDDF744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Selected observations from the review committee:</a:t>
            </a:r>
          </a:p>
          <a:p>
            <a:pPr lvl="1"/>
            <a:r>
              <a:rPr lang="en-GB"/>
              <a:t>“We only used the checklist… the procedure part is mostly for organisers.”</a:t>
            </a:r>
          </a:p>
          <a:p>
            <a:pPr lvl="1"/>
            <a:r>
              <a:rPr lang="en-GB"/>
              <a:t>“The checklist is an active hindrance for constructive committee work.”</a:t>
            </a:r>
          </a:p>
          <a:p>
            <a:pPr lvl="1"/>
            <a:r>
              <a:rPr lang="en-GB"/>
              <a:t>“A lot of the documentation was missing… presentations were being added during the review.”</a:t>
            </a:r>
          </a:p>
          <a:p>
            <a:pPr lvl="1"/>
            <a:r>
              <a:rPr lang="en-GB"/>
              <a:t>“It was impossible to properly address all remaining questions during the meeting.”</a:t>
            </a:r>
          </a:p>
          <a:p>
            <a:endParaRPr lang="en-GB"/>
          </a:p>
          <a:p>
            <a:r>
              <a:rPr lang="en-GB"/>
              <a:t>Process metrics:</a:t>
            </a:r>
          </a:p>
          <a:p>
            <a:pPr lvl="1"/>
            <a:r>
              <a:rPr lang="en-GB"/>
              <a:t>63+ checklist questions (47 baseline + 16 added)</a:t>
            </a:r>
          </a:p>
          <a:p>
            <a:pPr lvl="1"/>
            <a:r>
              <a:rPr lang="en-GB"/>
              <a:t>~1 hour delay per 3 hours scheduled (~33% schedule overrun)</a:t>
            </a:r>
          </a:p>
          <a:p>
            <a:pPr lvl="1"/>
            <a:r>
              <a:rPr lang="en-GB"/>
              <a:t>Key documents released during the review (baseline, presentations)</a:t>
            </a:r>
          </a:p>
          <a:p>
            <a:pPr lvl="1"/>
            <a:r>
              <a:rPr lang="en-GB"/>
              <a:t>Outcome: “Approved with post-SAR actions”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DFA21-D483-0871-79D6-1DDDDA017B62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00A2E-7D3B-1ED2-6350-EF13F98D14AC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773DD-EA8D-1D8A-2BEE-1B19F0E49A04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90001-AD3A-993A-0D29-87CAFDD22E77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9B3DD-ED54-479B-FA18-C8ADAB46E5B5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5DFDC9-1249-8A8D-1F80-E4DA9322B6E1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D9BC5B9-9363-6D39-5FFF-3DAB4F08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9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FDB31-F1A0-B374-12F5-7CCD66C6C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872BE7-CCCB-96F0-C818-3B536009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Aligning Reviews with Value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0FFE78-CDEA-8DB2-8CB7-348FAD0DFB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When Do Engineering Reviews Deliver Value?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4C8443-C151-D8D8-861A-4916CE02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163400" cy="4550165"/>
          </a:xfrm>
        </p:spPr>
        <p:txBody>
          <a:bodyPr numCol="1" spcCol="180000" anchor="t">
            <a:normAutofit/>
          </a:bodyPr>
          <a:lstStyle/>
          <a:p>
            <a:r>
              <a:rPr lang="en-GB" sz="1400"/>
              <a:t>Reviews demand </a:t>
            </a:r>
            <a:r>
              <a:rPr lang="en-GB" sz="1400" b="1"/>
              <a:t>high effort</a:t>
            </a:r>
            <a:r>
              <a:rPr lang="en-GB" sz="1400"/>
              <a:t>: </a:t>
            </a:r>
          </a:p>
          <a:p>
            <a:pPr lvl="1"/>
            <a:r>
              <a:rPr lang="en-GB" sz="1400"/>
              <a:t>Documentation, coordination, participation</a:t>
            </a:r>
          </a:p>
          <a:p>
            <a:pPr lvl="1"/>
            <a:r>
              <a:rPr lang="en-GB" sz="1400"/>
              <a:t>People are busy </a:t>
            </a:r>
          </a:p>
          <a:p>
            <a:r>
              <a:rPr lang="en-GB" sz="1400"/>
              <a:t>And create a wealth of </a:t>
            </a:r>
            <a:r>
              <a:rPr lang="en-GB" sz="1400" b="1"/>
              <a:t>beneficial outputs</a:t>
            </a:r>
          </a:p>
          <a:p>
            <a:pPr lvl="1"/>
            <a:r>
              <a:rPr lang="en-GB" sz="1400"/>
              <a:t>Reports, findings, actions…</a:t>
            </a:r>
          </a:p>
          <a:p>
            <a:pPr lvl="1"/>
            <a:r>
              <a:rPr lang="en-GB" sz="1400"/>
              <a:t>Incentive to get things done</a:t>
            </a:r>
          </a:p>
          <a:p>
            <a:pPr lvl="1"/>
            <a:r>
              <a:rPr lang="en-GB" sz="1400"/>
              <a:t>Decision to proceed</a:t>
            </a:r>
          </a:p>
          <a:p>
            <a:r>
              <a:rPr lang="en-GB" sz="1400"/>
              <a:t>But often show </a:t>
            </a:r>
            <a:r>
              <a:rPr lang="en-GB" sz="1400" b="1"/>
              <a:t>limited impact</a:t>
            </a:r>
            <a:r>
              <a:rPr lang="en-GB" sz="1400"/>
              <a:t> </a:t>
            </a:r>
          </a:p>
          <a:p>
            <a:pPr lvl="1"/>
            <a:r>
              <a:rPr lang="en-GB" sz="1400"/>
              <a:t>Scheduled too late and in parallel with others</a:t>
            </a:r>
          </a:p>
          <a:p>
            <a:pPr lvl="1"/>
            <a:r>
              <a:rPr lang="en-GB" sz="1400"/>
              <a:t>Recommendations lack specificity</a:t>
            </a:r>
          </a:p>
          <a:p>
            <a:pPr lvl="1"/>
            <a:r>
              <a:rPr lang="en-GB" sz="1400"/>
              <a:t>Technical risk management becomes reactive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E3F8C6-0384-0B10-0542-BA874E329AC6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C2BCE-9023-DC6F-36F2-C302A477EE1E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D24A5-785A-026A-6536-50E830ED90CF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510D3-90A5-27B4-4942-6CC97C1FDC6E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63953-E39F-A3EA-1A35-FF542930427F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515D9-139B-EA72-5A13-F3308BBB7A67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B22A0030-22F2-99BE-E135-9FF4659A543E}"/>
              </a:ext>
            </a:extLst>
          </p:cNvPr>
          <p:cNvSpPr/>
          <p:nvPr/>
        </p:nvSpPr>
        <p:spPr>
          <a:xfrm>
            <a:off x="6934202" y="1184564"/>
            <a:ext cx="3789522" cy="1116166"/>
          </a:xfrm>
          <a:prstGeom prst="wedgeRectCallout">
            <a:avLst>
              <a:gd name="adj1" fmla="val -101609"/>
              <a:gd name="adj2" fmla="val 305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It is necessary to always keep an eye on the costs you are incurring, and to know them you need to measure them.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5546366-3095-C476-FC36-A3A8B7E97445}"/>
              </a:ext>
            </a:extLst>
          </p:cNvPr>
          <p:cNvSpPr/>
          <p:nvPr/>
        </p:nvSpPr>
        <p:spPr>
          <a:xfrm>
            <a:off x="6934202" y="2405364"/>
            <a:ext cx="3789522" cy="1116166"/>
          </a:xfrm>
          <a:prstGeom prst="wedgeRectCallout">
            <a:avLst>
              <a:gd name="adj1" fmla="val -158261"/>
              <a:gd name="adj2" fmla="val -514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Resource planning is essential (e.g., what functions are needed for each review), so you have a balance between continuity in the reviews and overloading individuals.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4205AC87-CFF5-01C7-A3F6-D43E25CD8070}"/>
              </a:ext>
            </a:extLst>
          </p:cNvPr>
          <p:cNvSpPr/>
          <p:nvPr/>
        </p:nvSpPr>
        <p:spPr>
          <a:xfrm>
            <a:off x="6934202" y="4996399"/>
            <a:ext cx="3789522" cy="1116166"/>
          </a:xfrm>
          <a:prstGeom prst="wedgeRectCallout">
            <a:avLst>
              <a:gd name="adj1" fmla="val -100560"/>
              <a:gd name="adj2" fmla="val -959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Schedule compression reduces the value of the reviews by having less than ideally prepared committees, and less than necessary time to address the actions afterwards.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1652CB9-7828-A154-277E-4D485DCC8197}"/>
              </a:ext>
            </a:extLst>
          </p:cNvPr>
          <p:cNvSpPr/>
          <p:nvPr/>
        </p:nvSpPr>
        <p:spPr>
          <a:xfrm>
            <a:off x="6934202" y="3700881"/>
            <a:ext cx="3789522" cy="1116166"/>
          </a:xfrm>
          <a:prstGeom prst="wedgeRectCallout">
            <a:avLst>
              <a:gd name="adj1" fmla="val -135181"/>
              <a:gd name="adj2" fmla="val -72789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Arguably the biggest benefit…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595488F-6906-58DB-2635-B1E12F6D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7D8D-4295-6B3C-D35A-73767970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Greenfield 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C2009-CA3C-5022-25AF-C0D68462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1A178-D26F-A002-D881-EFA8FA4E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24</a:t>
            </a:fld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12C94-B89F-92D2-4DE7-16F5F71D3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Why more process emerges precisely when understanding is lowest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4B209-52DE-8C2D-9C86-A76BACFED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/>
              <a:t>Constraint taxonomy</a:t>
            </a:r>
            <a:r>
              <a:rPr lang="en-GB"/>
              <a:t> </a:t>
            </a:r>
          </a:p>
          <a:p>
            <a:pPr lvl="1"/>
            <a:r>
              <a:rPr lang="en-GB" i="1"/>
              <a:t>Regulatory</a:t>
            </a:r>
            <a:r>
              <a:rPr lang="en-GB"/>
              <a:t>: what must not be done </a:t>
            </a:r>
          </a:p>
          <a:p>
            <a:pPr lvl="1"/>
            <a:r>
              <a:rPr lang="en-GB" i="1"/>
              <a:t>Technical</a:t>
            </a:r>
            <a:r>
              <a:rPr lang="en-GB"/>
              <a:t>: what cannot be done </a:t>
            </a:r>
          </a:p>
          <a:p>
            <a:pPr lvl="1"/>
            <a:r>
              <a:rPr lang="en-GB" i="1"/>
              <a:t>Institutional</a:t>
            </a:r>
            <a:r>
              <a:rPr lang="en-GB"/>
              <a:t>: what we choose not to do</a:t>
            </a:r>
          </a:p>
          <a:p>
            <a:endParaRPr lang="en-GB" b="1"/>
          </a:p>
          <a:p>
            <a:r>
              <a:rPr lang="en-GB" b="1"/>
              <a:t>Procedural substitution</a:t>
            </a:r>
            <a:br>
              <a:rPr lang="en-GB"/>
            </a:br>
            <a:r>
              <a:rPr lang="en-GB"/>
              <a:t>When understanding is weak, organisations replace it with process</a:t>
            </a:r>
            <a:br>
              <a:rPr lang="en-GB"/>
            </a:br>
            <a:r>
              <a:rPr lang="en-GB"/>
              <a:t>→ documentation becomes a proxy for knowledge and insight</a:t>
            </a:r>
          </a:p>
          <a:p>
            <a:r>
              <a:rPr lang="en-GB" b="1"/>
              <a:t>Review pathology</a:t>
            </a:r>
            <a:br>
              <a:rPr lang="en-GB"/>
            </a:br>
            <a:r>
              <a:rPr lang="en-GB"/>
              <a:t>Reviews shift from testing insight to demonstrating compliance</a:t>
            </a:r>
            <a:br>
              <a:rPr lang="en-GB"/>
            </a:br>
            <a:r>
              <a:rPr lang="en-GB"/>
              <a:t>→ defensibility over discovery of the truth</a:t>
            </a:r>
          </a:p>
          <a:p>
            <a:r>
              <a:rPr lang="en-GB" b="1"/>
              <a:t>Constraint as comfort</a:t>
            </a:r>
            <a:br>
              <a:rPr lang="en-GB"/>
            </a:br>
            <a:r>
              <a:rPr lang="en-GB"/>
              <a:t>Governance expands to reduce anxiety, not to improve decisions </a:t>
            </a:r>
          </a:p>
          <a:p>
            <a:endParaRPr lang="en-GB"/>
          </a:p>
          <a:p>
            <a:r>
              <a:rPr lang="en-GB" b="1"/>
              <a:t>Reviews should reflect understanding.</a:t>
            </a:r>
            <a:br>
              <a:rPr lang="en-GB" b="1"/>
            </a:br>
            <a:r>
              <a:rPr lang="en-GB" b="1"/>
              <a:t>When box-checking replaces it, process becomes the problem.</a:t>
            </a:r>
            <a:endParaRPr lang="en-GB"/>
          </a:p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6E258-479D-55A2-F433-A8438B8B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BC2AD-848F-5862-61C2-43976C2F4C30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5565C2-525E-C50C-581D-D79E895D2A37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E35015-9C43-6A72-EA19-CBB2B4AD2C7A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C6CE8-0AA4-251D-40F9-FA2BC93358EA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3165C-6BA3-B458-4983-C734BF9B229D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64B6CC-8333-A628-345F-EFBE6071D1A6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92EAE9-2CF6-87F7-E140-26FC7D07C8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71" r="28154"/>
          <a:stretch>
            <a:fillRect/>
          </a:stretch>
        </p:blipFill>
        <p:spPr>
          <a:xfrm>
            <a:off x="7921487" y="1812174"/>
            <a:ext cx="3806687" cy="4114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9F2C2B-C5E4-FDBA-712F-6D7E8BEFECCF}"/>
              </a:ext>
            </a:extLst>
          </p:cNvPr>
          <p:cNvSpPr txBox="1"/>
          <p:nvPr/>
        </p:nvSpPr>
        <p:spPr>
          <a:xfrm>
            <a:off x="10188813" y="5680753"/>
            <a:ext cx="15393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b="0" i="0">
                <a:solidFill>
                  <a:schemeClr val="bg1">
                    <a:lumMod val="95000"/>
                  </a:schemeClr>
                </a:solidFill>
                <a:effectLst/>
                <a:latin typeface="Inter"/>
              </a:rPr>
              <a:t>© Perry Nordeng</a:t>
            </a:r>
            <a:endParaRPr lang="en-GB" sz="10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79AF2-7DDE-21CE-0E44-E4CCD500C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380E6F-D443-54A4-9252-90994237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Recommendations for Practitioners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B4BE3F-9C89-43A5-70F5-89887DF24E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Designing High-Value Review Processes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F6A661-9C8F-A388-BFD4-454B1FCC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399"/>
            <a:ext cx="9619983" cy="5030227"/>
          </a:xfrm>
        </p:spPr>
        <p:txBody>
          <a:bodyPr>
            <a:normAutofit fontScale="70000" lnSpcReduction="20000"/>
          </a:bodyPr>
          <a:lstStyle/>
          <a:p>
            <a:r>
              <a:rPr lang="en-GB" b="1"/>
              <a:t>Anchor reviews to a common process and plan</a:t>
            </a:r>
            <a:endParaRPr lang="en-GB"/>
          </a:p>
          <a:p>
            <a:pPr lvl="1"/>
            <a:r>
              <a:rPr lang="en-GB"/>
              <a:t>No review without a clear path forward</a:t>
            </a:r>
          </a:p>
          <a:p>
            <a:pPr lvl="1"/>
            <a:r>
              <a:rPr lang="en-GB" b="1"/>
              <a:t>Culture</a:t>
            </a:r>
            <a:r>
              <a:rPr lang="en-GB"/>
              <a:t> is what aligns things outside the process</a:t>
            </a:r>
          </a:p>
          <a:p>
            <a:pPr lvl="1"/>
            <a:r>
              <a:rPr lang="en-GB"/>
              <a:t>Avoid silos and create cross-functional teams</a:t>
            </a:r>
          </a:p>
          <a:p>
            <a:r>
              <a:rPr lang="en-GB" b="1"/>
              <a:t>Enforce accountability</a:t>
            </a:r>
            <a:r>
              <a:rPr lang="en-GB"/>
              <a:t> </a:t>
            </a:r>
          </a:p>
          <a:p>
            <a:pPr lvl="1"/>
            <a:r>
              <a:rPr lang="en-GB"/>
              <a:t>Assign </a:t>
            </a:r>
            <a:r>
              <a:rPr lang="en-GB" b="1"/>
              <a:t>single-point ownership</a:t>
            </a:r>
            <a:r>
              <a:rPr lang="en-GB"/>
              <a:t> for each action</a:t>
            </a:r>
          </a:p>
          <a:p>
            <a:pPr lvl="1"/>
            <a:r>
              <a:rPr lang="en-GB"/>
              <a:t>Link actions to authority, not just responsibility </a:t>
            </a:r>
          </a:p>
          <a:p>
            <a:r>
              <a:rPr lang="en-GB" b="1"/>
              <a:t>Shift reviews earlier</a:t>
            </a:r>
            <a:r>
              <a:rPr lang="en-GB"/>
              <a:t> </a:t>
            </a:r>
          </a:p>
          <a:p>
            <a:pPr lvl="1"/>
            <a:r>
              <a:rPr lang="en-GB"/>
              <a:t>Position reviews where </a:t>
            </a:r>
            <a:r>
              <a:rPr lang="en-GB" b="1"/>
              <a:t>design freedom is still high</a:t>
            </a:r>
            <a:r>
              <a:rPr lang="en-GB"/>
              <a:t> </a:t>
            </a:r>
          </a:p>
          <a:p>
            <a:pPr lvl="1"/>
            <a:r>
              <a:rPr lang="en-GB"/>
              <a:t>Maximise ability to influence outcomes and avoid schedule compression</a:t>
            </a:r>
          </a:p>
          <a:p>
            <a:r>
              <a:rPr lang="en-GB" b="1"/>
              <a:t>Reduce procedural overload</a:t>
            </a:r>
            <a:r>
              <a:rPr lang="en-GB"/>
              <a:t> </a:t>
            </a:r>
          </a:p>
          <a:p>
            <a:pPr lvl="1"/>
            <a:r>
              <a:rPr lang="en-GB"/>
              <a:t>Prioritise </a:t>
            </a:r>
            <a:r>
              <a:rPr lang="en-GB" b="1"/>
              <a:t>critical insights over documentation volume</a:t>
            </a:r>
            <a:r>
              <a:rPr lang="en-GB"/>
              <a:t> </a:t>
            </a:r>
          </a:p>
          <a:p>
            <a:pPr lvl="1"/>
            <a:r>
              <a:rPr lang="en-GB"/>
              <a:t>Be agile regarding the process development</a:t>
            </a:r>
          </a:p>
          <a:p>
            <a:r>
              <a:rPr lang="en-GB" b="1"/>
              <a:t>Focus on understanding</a:t>
            </a:r>
            <a:r>
              <a:rPr lang="en-GB"/>
              <a:t> </a:t>
            </a:r>
          </a:p>
          <a:p>
            <a:pPr lvl="1"/>
            <a:r>
              <a:rPr lang="en-GB"/>
              <a:t>Evaluate whether the system is </a:t>
            </a:r>
            <a:r>
              <a:rPr lang="en-GB" b="1"/>
              <a:t>sufficiently understood</a:t>
            </a:r>
            <a:r>
              <a:rPr lang="en-GB"/>
              <a:t>, not just compliant </a:t>
            </a:r>
          </a:p>
          <a:p>
            <a:r>
              <a:rPr lang="en-GB" b="1"/>
              <a:t>Include reviews for “orphan scope” in your plan</a:t>
            </a:r>
          </a:p>
          <a:p>
            <a:pPr lvl="1"/>
            <a:r>
              <a:rPr lang="en-GB"/>
              <a:t>Include Non-Technical concerns and Cross-cutting systems in the process</a:t>
            </a:r>
          </a:p>
          <a:p>
            <a:pPr marL="0" indent="0" algn="ctr">
              <a:buNone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B7CB01-3F83-B489-59FA-6A9AACCE33B4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CB4D0D-F1CD-238A-A87C-6BB8B805A48A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9E337D-8AAD-AB9A-D5CE-510ADE958A4C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BD99D-4538-AB3D-9821-E65DAF7B9913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336B4-5600-3174-C89F-DBC72664677E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7C38D-C3AC-B892-2BC0-43F46E71912A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43B550EC-8AC0-7657-7E7C-36452ACC8B6D}"/>
              </a:ext>
            </a:extLst>
          </p:cNvPr>
          <p:cNvSpPr/>
          <p:nvPr/>
        </p:nvSpPr>
        <p:spPr>
          <a:xfrm>
            <a:off x="6327417" y="931026"/>
            <a:ext cx="3214148" cy="2830183"/>
          </a:xfrm>
          <a:prstGeom prst="star1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Appoint capable people to </a:t>
            </a:r>
            <a:r>
              <a:rPr lang="en-GB" sz="1600" b="1"/>
              <a:t>coordinate</a:t>
            </a:r>
            <a:r>
              <a:rPr lang="en-GB" sz="1600"/>
              <a:t> the process and empower them</a:t>
            </a:r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07C86239-100B-C0F8-A31F-A98000543014}"/>
              </a:ext>
            </a:extLst>
          </p:cNvPr>
          <p:cNvSpPr/>
          <p:nvPr/>
        </p:nvSpPr>
        <p:spPr>
          <a:xfrm>
            <a:off x="9342783" y="1935454"/>
            <a:ext cx="2849217" cy="2465442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/>
              <a:t>Communicate</a:t>
            </a:r>
            <a:r>
              <a:rPr lang="en-GB" sz="1600"/>
              <a:t> and build relationships.</a:t>
            </a:r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E7E1AABD-F727-1C77-0C1E-9C1B46BC5BF1}"/>
              </a:ext>
            </a:extLst>
          </p:cNvPr>
          <p:cNvSpPr/>
          <p:nvPr/>
        </p:nvSpPr>
        <p:spPr>
          <a:xfrm>
            <a:off x="7368854" y="3910836"/>
            <a:ext cx="3214148" cy="2830183"/>
          </a:xfrm>
          <a:prstGeom prst="star12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High-value reviews are </a:t>
            </a:r>
            <a:r>
              <a:rPr lang="en-GB" sz="1600" b="1"/>
              <a:t>decision-driven, timely, and accountable</a:t>
            </a:r>
            <a:r>
              <a:rPr lang="en-GB" sz="1600"/>
              <a:t>, not document-driven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ABE0926-6B04-194A-3274-D583CF99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9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8DDDF7E2-5D2C-A732-37BB-8ACC15FAE3F1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rcRect l="25248" t="6620" r="25058" b="10626"/>
          <a:stretch>
            <a:fillRect/>
          </a:stretch>
        </p:blipFill>
        <p:spPr>
          <a:xfrm>
            <a:off x="8645236" y="2119746"/>
            <a:ext cx="2452255" cy="408362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D5C2657-6131-A59D-4AF9-44890D2C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 the juice worth the squeeze?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6F5FA5B-504A-F5D7-AABD-725D7F695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3667" y="3226379"/>
            <a:ext cx="1359130" cy="187036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8C342D-1B84-B420-814B-D4FF26B69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Yes! But…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D3CBEB6-C8DB-BE02-258B-7BB5B7F79B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4940136" y="2660497"/>
            <a:ext cx="2197760" cy="3002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4B88A0-81D2-F89E-1BBE-72BD74A249D3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50E83E-0067-1C7C-4050-6881A6A2474D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B42A9-C0A8-2EFE-ED20-E844D2BF7572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09E63-6863-6072-CD97-D90AB94274D7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10FAC-8454-1303-8389-DF7D3A7B1975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4DD5A-A8C2-FE27-C91E-3BA32166BE38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D96912A-1317-8344-5F05-A120504D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1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1994CB1-FAB7-3582-FB8B-8E5372C9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additional insights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EC3AD-013C-5E49-6774-E380ABC1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C1FBB-CADD-D283-DBE7-26A737B7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27</a:t>
            </a:fld>
            <a:endParaRPr lang="sv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C3FEA6-43F6-A7A8-3853-AB425439B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We are always happy to discuss reviews!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5FCDD0-C424-284C-2E46-7ACF1D65B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Lena Bystedt (</a:t>
            </a:r>
            <a:r>
              <a:rPr lang="en-GB" dirty="0" err="1"/>
              <a:t>Miriant</a:t>
            </a:r>
            <a:r>
              <a:rPr lang="en-GB" dirty="0"/>
              <a:t> AB)  	</a:t>
            </a:r>
            <a:r>
              <a:rPr lang="en-GB" dirty="0">
                <a:latin typeface="Consolas" panose="020B0609020204030204" pitchFamily="49" charset="0"/>
                <a:hlinkClick r:id="rId2"/>
              </a:rPr>
              <a:t>lbystedt.pro@gmail.com</a:t>
            </a:r>
            <a:endParaRPr lang="en-GB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			</a:t>
            </a:r>
            <a:r>
              <a:rPr lang="en-US" dirty="0">
                <a:latin typeface="Consolas" panose="020B0609020204030204" pitchFamily="49" charset="0"/>
                <a:hlinkClick r:id="rId3"/>
              </a:rPr>
              <a:t>linkedin.com/in/</a:t>
            </a:r>
            <a:r>
              <a:rPr lang="en-US" dirty="0" err="1">
                <a:latin typeface="Consolas" panose="020B0609020204030204" pitchFamily="49" charset="0"/>
                <a:hlinkClick r:id="rId3"/>
              </a:rPr>
              <a:t>lenabystedt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Iñigo Alonso (ESS)		</a:t>
            </a:r>
            <a:r>
              <a:rPr lang="en-GB" dirty="0">
                <a:latin typeface="Consolas" panose="020B0609020204030204" pitchFamily="49" charset="0"/>
                <a:hlinkClick r:id="rId4"/>
              </a:rPr>
              <a:t>inigo.alonso@ess.eu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</a:rPr>
              <a:t>				</a:t>
            </a:r>
            <a:r>
              <a:rPr lang="en-GB" dirty="0">
                <a:latin typeface="Consolas" panose="020B0609020204030204" pitchFamily="49" charset="0"/>
                <a:hlinkClick r:id="rId5"/>
              </a:rPr>
              <a:t>linkedin.com/in/inigoalonso/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41015D0-E31E-C967-E0E2-0D5AC5BA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2026-04-14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B8484-73C6-D975-E093-02C0B02B5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0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62037B-0EA9-7014-D5A5-9B42EB68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09F8AD-C4F7-12EA-8E37-C00E863C4B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Role and Intent of Engineering Reviews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46CB67-23AA-8CF1-6202-7453D486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Large-scale engineering projects rely on </a:t>
            </a:r>
            <a:r>
              <a:rPr lang="en-GB" b="1" dirty="0"/>
              <a:t>formal review processes</a:t>
            </a:r>
            <a:r>
              <a:rPr lang="en-GB" dirty="0"/>
              <a:t> across lifecycle phases, where reviews act as </a:t>
            </a:r>
            <a:r>
              <a:rPr lang="en-GB" b="1" dirty="0"/>
              <a:t>decision gates</a:t>
            </a:r>
            <a:r>
              <a:rPr lang="en-GB" i="1" dirty="0"/>
              <a:t>:</a:t>
            </a:r>
            <a:r>
              <a:rPr lang="en-GB" dirty="0"/>
              <a:t> structured checkpoints linking technical evidence to governance decisions.</a:t>
            </a:r>
          </a:p>
          <a:p>
            <a:endParaRPr lang="en-GB" dirty="0"/>
          </a:p>
          <a:p>
            <a:r>
              <a:rPr lang="en-GB" dirty="0"/>
              <a:t>Intended value</a:t>
            </a:r>
            <a:r>
              <a:rPr lang="en-GB" baseline="30000" dirty="0"/>
              <a:t>*</a:t>
            </a:r>
            <a:r>
              <a:rPr lang="en-GB" dirty="0"/>
              <a:t>: </a:t>
            </a:r>
          </a:p>
          <a:p>
            <a:pPr lvl="1"/>
            <a:r>
              <a:rPr lang="en-GB" i="1" dirty="0"/>
              <a:t>increase in system maturity is within the defined threshold;</a:t>
            </a:r>
          </a:p>
          <a:p>
            <a:pPr lvl="1"/>
            <a:r>
              <a:rPr lang="en-GB" i="1" dirty="0"/>
              <a:t>the project deliverables satisfy the business case; </a:t>
            </a:r>
          </a:p>
          <a:p>
            <a:pPr lvl="1"/>
            <a:r>
              <a:rPr lang="en-GB" i="1" dirty="0"/>
              <a:t>the resources are sufficient to for the stage and subsequent stages; </a:t>
            </a:r>
          </a:p>
          <a:p>
            <a:pPr lvl="1"/>
            <a:r>
              <a:rPr lang="en-GB" i="1" dirty="0"/>
              <a:t>unresolved issues that need to be addressed in that stage are addressed; and </a:t>
            </a:r>
          </a:p>
          <a:p>
            <a:pPr lvl="1"/>
            <a:r>
              <a:rPr lang="en-GB" i="1" dirty="0"/>
              <a:t>overall risk for proceeding forward in the system life cycle is acceptable.</a:t>
            </a:r>
          </a:p>
          <a:p>
            <a:endParaRPr lang="en-GB" dirty="0"/>
          </a:p>
          <a:p>
            <a:r>
              <a:rPr lang="en-GB" b="1" dirty="0"/>
              <a:t>But</a:t>
            </a:r>
            <a:r>
              <a:rPr lang="en-GB" dirty="0"/>
              <a:t> reviews require </a:t>
            </a:r>
            <a:r>
              <a:rPr lang="en-GB" b="1" dirty="0"/>
              <a:t>substantial effort</a:t>
            </a:r>
            <a:r>
              <a:rPr lang="en-GB" dirty="0"/>
              <a:t> (e.g. documentation production, coordination across stakeholders, etc.) and can have severe </a:t>
            </a:r>
            <a:r>
              <a:rPr lang="en-GB" b="1" dirty="0"/>
              <a:t>schedule impact</a:t>
            </a:r>
            <a:r>
              <a:rPr lang="en-GB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D26B6-CCA6-DC50-EFF3-F3F24A6E0B3B}"/>
              </a:ext>
            </a:extLst>
          </p:cNvPr>
          <p:cNvSpPr txBox="1"/>
          <p:nvPr/>
        </p:nvSpPr>
        <p:spPr>
          <a:xfrm>
            <a:off x="1103709" y="6453573"/>
            <a:ext cx="95635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* Walden D </a:t>
            </a:r>
            <a:r>
              <a:rPr lang="en-GB" sz="1000" err="1">
                <a:solidFill>
                  <a:schemeClr val="bg1">
                    <a:lumMod val="50000"/>
                  </a:schemeClr>
                </a:solidFill>
                <a:effectLst/>
              </a:rPr>
              <a:t>D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, Shortell T M, </a:t>
            </a:r>
            <a:r>
              <a:rPr lang="en-GB" sz="1000" err="1">
                <a:solidFill>
                  <a:schemeClr val="bg1">
                    <a:lumMod val="50000"/>
                  </a:schemeClr>
                </a:solidFill>
                <a:effectLst/>
              </a:rPr>
              <a:t>Roedler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 G J, </a:t>
            </a:r>
            <a:r>
              <a:rPr lang="en-GB" sz="1000" err="1">
                <a:solidFill>
                  <a:schemeClr val="bg1">
                    <a:lumMod val="50000"/>
                  </a:schemeClr>
                </a:solidFill>
                <a:effectLst/>
              </a:rPr>
              <a:t>Delicado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 B A, Mornas O, Yew-Seng Y and Endler D 2023 </a:t>
            </a:r>
            <a:r>
              <a:rPr lang="en-GB" sz="1000" i="1">
                <a:solidFill>
                  <a:schemeClr val="bg1">
                    <a:lumMod val="50000"/>
                  </a:schemeClr>
                </a:solidFill>
                <a:effectLst/>
              </a:rPr>
              <a:t>INCOSE Systems Engineering Handbook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 (Hoboken, NJ: Wiley)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7173E6-4D86-0B01-66C7-61DE02F05F57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54C1BA-719D-DB9C-972C-078E676CFC34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DA7E64-AE44-4EC6-AD55-93D8DD71FC33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AF5B5-8D0B-D0E6-96F6-451FC34E8944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9A22B-CC59-4DB4-C684-7D4D1D4C8945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269B3B-06C4-B6E1-C587-F1D67B033773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7C4039C-48A3-0B28-8997-7D6AEF34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4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A2F4-D060-77BD-0603-1469386BA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BBD89F-57AF-0592-38A8-7300D295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772838" cy="657339"/>
          </a:xfrm>
        </p:spPr>
        <p:txBody>
          <a:bodyPr/>
          <a:lstStyle/>
          <a:p>
            <a:r>
              <a:rPr lang="en-GB"/>
              <a:t>Reviews in Theory vs Practice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AFC67E-75E3-EDE4-B22A-CF8231EA4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Engineering Reviews in Complex Projects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4C6A7C-71ED-596C-A221-D50933820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683402" cy="4363345"/>
          </a:xfrm>
        </p:spPr>
        <p:txBody>
          <a:bodyPr>
            <a:noAutofit/>
          </a:bodyPr>
          <a:lstStyle/>
          <a:p>
            <a:r>
              <a:rPr lang="en-GB" sz="1600" b="1"/>
              <a:t>In theory:</a:t>
            </a:r>
            <a:endParaRPr lang="en-GB" sz="1600"/>
          </a:p>
          <a:p>
            <a:pPr lvl="1"/>
            <a:r>
              <a:rPr lang="en-GB" sz="1600"/>
              <a:t>Decisions are driven by </a:t>
            </a:r>
            <a:r>
              <a:rPr lang="en-GB" sz="1600" b="1"/>
              <a:t>technical evidence</a:t>
            </a:r>
            <a:r>
              <a:rPr lang="en-GB" sz="1600"/>
              <a:t> </a:t>
            </a:r>
          </a:p>
          <a:p>
            <a:pPr lvl="1"/>
            <a:r>
              <a:rPr lang="en-GB" sz="1600"/>
              <a:t>Strong linkage between </a:t>
            </a:r>
            <a:r>
              <a:rPr lang="en-GB" sz="1600" b="1"/>
              <a:t>review outputs and governance decisions</a:t>
            </a:r>
            <a:r>
              <a:rPr lang="en-GB" sz="1600"/>
              <a:t> </a:t>
            </a:r>
          </a:p>
          <a:p>
            <a:pPr lvl="1"/>
            <a:r>
              <a:rPr lang="en-GB" sz="1600"/>
              <a:t>Aim to improve: </a:t>
            </a:r>
          </a:p>
          <a:p>
            <a:pPr lvl="2"/>
            <a:r>
              <a:rPr lang="en-GB" sz="1400"/>
              <a:t>Decision quality </a:t>
            </a:r>
          </a:p>
          <a:p>
            <a:pPr lvl="2"/>
            <a:r>
              <a:rPr lang="en-GB" sz="1400"/>
              <a:t>Risk reduction </a:t>
            </a:r>
          </a:p>
          <a:p>
            <a:pPr lvl="2"/>
            <a:r>
              <a:rPr lang="en-GB" sz="1400"/>
              <a:t>Early defect detection </a:t>
            </a:r>
          </a:p>
          <a:p>
            <a:endParaRPr lang="en-GB" sz="160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30B4807B-EF71-21B9-4B2B-4BA18777C75F}"/>
              </a:ext>
            </a:extLst>
          </p:cNvPr>
          <p:cNvSpPr txBox="1">
            <a:spLocks/>
          </p:cNvSpPr>
          <p:nvPr/>
        </p:nvSpPr>
        <p:spPr>
          <a:xfrm>
            <a:off x="6096000" y="1562400"/>
            <a:ext cx="4683402" cy="4363345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/>
              <a:t>In practice:</a:t>
            </a:r>
            <a:r>
              <a:rPr lang="en-GB" sz="1600"/>
              <a:t> </a:t>
            </a:r>
          </a:p>
          <a:p>
            <a:pPr lvl="1"/>
            <a:r>
              <a:rPr lang="en-GB" sz="1600"/>
              <a:t>Decisions influenced mainly by: </a:t>
            </a:r>
          </a:p>
          <a:p>
            <a:pPr lvl="2"/>
            <a:r>
              <a:rPr lang="en-GB" sz="1400"/>
              <a:t>Schedule pressure </a:t>
            </a:r>
          </a:p>
          <a:p>
            <a:pPr lvl="2"/>
            <a:r>
              <a:rPr lang="en-GB" sz="1400"/>
              <a:t>Resource constraints </a:t>
            </a:r>
          </a:p>
          <a:p>
            <a:pPr lvl="2"/>
            <a:r>
              <a:rPr lang="en-GB" sz="1400"/>
              <a:t>Organisational incentives </a:t>
            </a:r>
          </a:p>
          <a:p>
            <a:endParaRPr lang="en-GB" sz="1600"/>
          </a:p>
          <a:p>
            <a:pPr marL="0" indent="0">
              <a:buNone/>
            </a:pPr>
            <a:endParaRPr lang="en-GB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1E2EB-1A19-13DE-68BC-6133474F756B}"/>
              </a:ext>
            </a:extLst>
          </p:cNvPr>
          <p:cNvSpPr txBox="1"/>
          <p:nvPr/>
        </p:nvSpPr>
        <p:spPr>
          <a:xfrm>
            <a:off x="2942966" y="4889992"/>
            <a:ext cx="6094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lvl="1" indent="0" algn="ctr">
              <a:buNone/>
            </a:pPr>
            <a:r>
              <a:rPr lang="en-GB" sz="2000" i="1">
                <a:solidFill>
                  <a:srgbClr val="666666"/>
                </a:solidFill>
              </a:rPr>
              <a:t>Is the value generated worth the resources invested?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2E2BF8-5DA2-A990-EA5D-FDB08AA20165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E3EF23-46B7-9EA4-64A0-50E9DD113AE8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2B4E6-08D8-B82C-FED8-B1DAF8AEDBF3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31829-38FF-099B-A76C-0EA934E85065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AB748-EDE9-2362-1BE5-316D1E4E0F3E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6465A-912F-B23D-100B-84507BDEDD68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DEC1928-2F26-E10B-6F10-4450E3A6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9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105F-613D-80B2-13EE-44FD19A0F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242C9F-AA17-EA9F-7BDE-3C067910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Segoe UI Light"/>
              </a:rPr>
              <a:t>Engineering Process at ESS</a:t>
            </a:r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FEB051-E53B-78E5-503A-EF7B1E63E103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8AB390-3758-EE4B-9EED-1A17AD0DA4FB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7A5141-D9E1-2AEB-344F-D474C5524DAD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4B2AB45-9D67-E51D-D400-E1079D781BEC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8F9851-D45D-1FF4-D56B-4084F991AB02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7C534F-AB9F-1399-16CA-28A38D00CC00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8F991EA-E176-2E82-608E-5A1857A2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62" y="1258634"/>
            <a:ext cx="4201785" cy="2790967"/>
          </a:xfrm>
          <a:prstGeom prst="rect">
            <a:avLst/>
          </a:prstGeom>
        </p:spPr>
      </p:pic>
      <p:pic>
        <p:nvPicPr>
          <p:cNvPr id="54" name="Content Placeholder 53">
            <a:extLst>
              <a:ext uri="{FF2B5EF4-FFF2-40B4-BE49-F238E27FC236}">
                <a16:creationId xmlns:a16="http://schemas.microsoft.com/office/drawing/2014/main" id="{1C77E4F0-B081-6025-1068-8139F4341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95831" y="2371418"/>
            <a:ext cx="7183940" cy="333857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820677A-D78F-40AE-63FA-3EDA0CEBD12C}"/>
              </a:ext>
            </a:extLst>
          </p:cNvPr>
          <p:cNvGrpSpPr/>
          <p:nvPr/>
        </p:nvGrpSpPr>
        <p:grpSpPr>
          <a:xfrm>
            <a:off x="868805" y="4448058"/>
            <a:ext cx="3282687" cy="2178116"/>
            <a:chOff x="868805" y="4448058"/>
            <a:chExt cx="3282687" cy="217811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4C2841-3183-BF8D-0FEB-599FE101467E}"/>
                </a:ext>
              </a:extLst>
            </p:cNvPr>
            <p:cNvGrpSpPr/>
            <p:nvPr/>
          </p:nvGrpSpPr>
          <p:grpSpPr>
            <a:xfrm>
              <a:off x="1105067" y="4448058"/>
              <a:ext cx="2667785" cy="1869017"/>
              <a:chOff x="12622490" y="-395927"/>
              <a:chExt cx="2667785" cy="1869017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695D23B-FB16-7A61-2532-D1923C6A4861}"/>
                  </a:ext>
                </a:extLst>
              </p:cNvPr>
              <p:cNvSpPr/>
              <p:nvPr/>
            </p:nvSpPr>
            <p:spPr>
              <a:xfrm rot="10800000">
                <a:off x="12622490" y="-395927"/>
                <a:ext cx="2667785" cy="1869017"/>
              </a:xfrm>
              <a:custGeom>
                <a:avLst/>
                <a:gdLst>
                  <a:gd name="csX0" fmla="*/ 2187019 w 2187019"/>
                  <a:gd name="csY0" fmla="*/ 1701538 h 1701538"/>
                  <a:gd name="csX1" fmla="*/ 1732177 w 2187019"/>
                  <a:gd name="csY1" fmla="*/ 1701538 h 1701538"/>
                  <a:gd name="csX2" fmla="*/ 1412844 w 2187019"/>
                  <a:gd name="csY2" fmla="*/ 400640 h 1701538"/>
                  <a:gd name="csX3" fmla="*/ 774179 w 2187019"/>
                  <a:gd name="csY3" fmla="*/ 400640 h 1701538"/>
                  <a:gd name="csX4" fmla="*/ 454846 w 2187019"/>
                  <a:gd name="csY4" fmla="*/ 1701538 h 1701538"/>
                  <a:gd name="csX5" fmla="*/ 0 w 2187019"/>
                  <a:gd name="csY5" fmla="*/ 1701538 h 1701538"/>
                  <a:gd name="csX6" fmla="*/ 425385 w 2187019"/>
                  <a:gd name="csY6" fmla="*/ 0 h 1701538"/>
                  <a:gd name="csX7" fmla="*/ 1761635 w 2187019"/>
                  <a:gd name="csY7" fmla="*/ 0 h 17015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187019" h="1701538">
                    <a:moveTo>
                      <a:pt x="2187019" y="1701538"/>
                    </a:moveTo>
                    <a:lnTo>
                      <a:pt x="1732177" y="1701538"/>
                    </a:lnTo>
                    <a:lnTo>
                      <a:pt x="1412844" y="400640"/>
                    </a:lnTo>
                    <a:lnTo>
                      <a:pt x="774179" y="400640"/>
                    </a:lnTo>
                    <a:lnTo>
                      <a:pt x="454846" y="1701538"/>
                    </a:lnTo>
                    <a:lnTo>
                      <a:pt x="0" y="1701538"/>
                    </a:lnTo>
                    <a:lnTo>
                      <a:pt x="425385" y="0"/>
                    </a:lnTo>
                    <a:lnTo>
                      <a:pt x="1761635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14C1EFE-BABF-6F03-6115-6945FC4FDE3F}"/>
                  </a:ext>
                </a:extLst>
              </p:cNvPr>
              <p:cNvGrpSpPr/>
              <p:nvPr/>
            </p:nvGrpSpPr>
            <p:grpSpPr>
              <a:xfrm>
                <a:off x="13464969" y="1056033"/>
                <a:ext cx="982827" cy="396000"/>
                <a:chOff x="13678216" y="1056033"/>
                <a:chExt cx="982827" cy="39600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97970FC-A13C-5F96-9512-67FC1E24A809}"/>
                    </a:ext>
                  </a:extLst>
                </p:cNvPr>
                <p:cNvSpPr/>
                <p:nvPr/>
              </p:nvSpPr>
              <p:spPr>
                <a:xfrm>
                  <a:off x="13678216" y="1056033"/>
                  <a:ext cx="396000" cy="396000"/>
                </a:xfrm>
                <a:prstGeom prst="ellipse">
                  <a:avLst/>
                </a:prstGeom>
                <a:solidFill>
                  <a:srgbClr val="FFC1C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54D11A5-520A-AECF-A820-33C90AE452AD}"/>
                    </a:ext>
                  </a:extLst>
                </p:cNvPr>
                <p:cNvSpPr/>
                <p:nvPr/>
              </p:nvSpPr>
              <p:spPr>
                <a:xfrm>
                  <a:off x="14265043" y="1056033"/>
                  <a:ext cx="396000" cy="396000"/>
                </a:xfrm>
                <a:prstGeom prst="ellipse">
                  <a:avLst/>
                </a:prstGeom>
                <a:solidFill>
                  <a:srgbClr val="E5E5E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F6E194B-625A-489B-7ACE-A93F4FD4F078}"/>
                  </a:ext>
                </a:extLst>
              </p:cNvPr>
              <p:cNvGrpSpPr/>
              <p:nvPr/>
            </p:nvGrpSpPr>
            <p:grpSpPr>
              <a:xfrm>
                <a:off x="13065342" y="638273"/>
                <a:ext cx="1782081" cy="396000"/>
                <a:chOff x="13286279" y="865222"/>
                <a:chExt cx="1782081" cy="39600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DBF4DA9-6CB1-5CAD-BF58-A58B84573FC8}"/>
                    </a:ext>
                  </a:extLst>
                </p:cNvPr>
                <p:cNvSpPr/>
                <p:nvPr/>
              </p:nvSpPr>
              <p:spPr>
                <a:xfrm>
                  <a:off x="13286279" y="865222"/>
                  <a:ext cx="396000" cy="396000"/>
                </a:xfrm>
                <a:prstGeom prst="ellipse">
                  <a:avLst/>
                </a:prstGeom>
                <a:solidFill>
                  <a:srgbClr val="FFFF8D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85BF46F-9A69-AA6F-B2E6-DF8B64B22F68}"/>
                    </a:ext>
                  </a:extLst>
                </p:cNvPr>
                <p:cNvSpPr/>
                <p:nvPr/>
              </p:nvSpPr>
              <p:spPr>
                <a:xfrm>
                  <a:off x="14672360" y="865222"/>
                  <a:ext cx="396000" cy="396000"/>
                </a:xfrm>
                <a:prstGeom prst="ellipse">
                  <a:avLst/>
                </a:prstGeom>
                <a:solidFill>
                  <a:srgbClr val="C1D6E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6EBD058-6B95-0014-1E3C-4F42E4C5077B}"/>
                  </a:ext>
                </a:extLst>
              </p:cNvPr>
              <p:cNvGrpSpPr/>
              <p:nvPr/>
            </p:nvGrpSpPr>
            <p:grpSpPr>
              <a:xfrm>
                <a:off x="12946881" y="220513"/>
                <a:ext cx="2019003" cy="396000"/>
                <a:chOff x="13169355" y="333611"/>
                <a:chExt cx="2019003" cy="3960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29E04906-2A33-69F9-56A4-85ADA152DDC0}"/>
                    </a:ext>
                  </a:extLst>
                </p:cNvPr>
                <p:cNvSpPr/>
                <p:nvPr/>
              </p:nvSpPr>
              <p:spPr>
                <a:xfrm>
                  <a:off x="13169355" y="333611"/>
                  <a:ext cx="396000" cy="396000"/>
                </a:xfrm>
                <a:prstGeom prst="ellipse">
                  <a:avLst/>
                </a:prstGeom>
                <a:solidFill>
                  <a:srgbClr val="A7D08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A615AC4-32AA-D845-22A8-B3943A039B0F}"/>
                    </a:ext>
                  </a:extLst>
                </p:cNvPr>
                <p:cNvSpPr/>
                <p:nvPr/>
              </p:nvSpPr>
              <p:spPr>
                <a:xfrm>
                  <a:off x="14792358" y="333611"/>
                  <a:ext cx="396000" cy="396000"/>
                </a:xfrm>
                <a:prstGeom prst="ellipse">
                  <a:avLst/>
                </a:prstGeom>
                <a:solidFill>
                  <a:srgbClr val="8EB0D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EDFE21-0184-8B47-E713-2A24F49DB6AA}"/>
                  </a:ext>
                </a:extLst>
              </p:cNvPr>
              <p:cNvGrpSpPr/>
              <p:nvPr/>
            </p:nvGrpSpPr>
            <p:grpSpPr>
              <a:xfrm>
                <a:off x="12825627" y="-197247"/>
                <a:ext cx="2261510" cy="396000"/>
                <a:chOff x="13037269" y="-197247"/>
                <a:chExt cx="2261510" cy="396000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640FD2D-EEF4-3267-DD4D-7BED9F18E8B3}"/>
                    </a:ext>
                  </a:extLst>
                </p:cNvPr>
                <p:cNvSpPr/>
                <p:nvPr/>
              </p:nvSpPr>
              <p:spPr>
                <a:xfrm>
                  <a:off x="13037269" y="-197247"/>
                  <a:ext cx="396000" cy="396000"/>
                </a:xfrm>
                <a:prstGeom prst="ellipse">
                  <a:avLst/>
                </a:prstGeom>
                <a:solidFill>
                  <a:srgbClr val="FFD65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629A010-5D22-C40B-4604-4C378B28F481}"/>
                    </a:ext>
                  </a:extLst>
                </p:cNvPr>
                <p:cNvSpPr/>
                <p:nvPr/>
              </p:nvSpPr>
              <p:spPr>
                <a:xfrm>
                  <a:off x="14902779" y="-197247"/>
                  <a:ext cx="396000" cy="396000"/>
                </a:xfrm>
                <a:prstGeom prst="ellipse">
                  <a:avLst/>
                </a:prstGeom>
                <a:solidFill>
                  <a:srgbClr val="DFC7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B36700F-44EC-3AEF-0571-6CFA8D5B7269}"/>
                </a:ext>
              </a:extLst>
            </p:cNvPr>
            <p:cNvCxnSpPr>
              <a:stCxn id="12" idx="2"/>
              <a:endCxn id="12" idx="7"/>
            </p:cNvCxnSpPr>
            <p:nvPr/>
          </p:nvCxnSpPr>
          <p:spPr>
            <a:xfrm flipH="1">
              <a:off x="1623962" y="5877001"/>
              <a:ext cx="425465" cy="44007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D5C7F8-2426-B11D-4A89-F247EC3B178A}"/>
                </a:ext>
              </a:extLst>
            </p:cNvPr>
            <p:cNvCxnSpPr>
              <a:cxnSpLocks/>
            </p:cNvCxnSpPr>
            <p:nvPr/>
          </p:nvCxnSpPr>
          <p:spPr>
            <a:xfrm>
              <a:off x="3052461" y="5023884"/>
              <a:ext cx="524628" cy="6662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F9C19D-C444-538C-9282-559DA2712549}"/>
                </a:ext>
              </a:extLst>
            </p:cNvPr>
            <p:cNvCxnSpPr>
              <a:cxnSpLocks/>
              <a:stCxn id="12" idx="4"/>
              <a:endCxn id="12" idx="5"/>
            </p:cNvCxnSpPr>
            <p:nvPr/>
          </p:nvCxnSpPr>
          <p:spPr>
            <a:xfrm>
              <a:off x="3218019" y="4448058"/>
              <a:ext cx="554833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DEEFE8D-BF40-1195-2A0F-585C70963701}"/>
                </a:ext>
              </a:extLst>
            </p:cNvPr>
            <p:cNvSpPr/>
            <p:nvPr/>
          </p:nvSpPr>
          <p:spPr>
            <a:xfrm rot="15278798">
              <a:off x="1296773" y="5529971"/>
              <a:ext cx="129063" cy="1059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51842AB-213B-9686-FE1C-16DCCF70BBAE}"/>
                </a:ext>
              </a:extLst>
            </p:cNvPr>
            <p:cNvSpPr/>
            <p:nvPr/>
          </p:nvSpPr>
          <p:spPr>
            <a:xfrm rot="15278798">
              <a:off x="1496462" y="6220044"/>
              <a:ext cx="129063" cy="10591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7CB0A39A-EAF9-2159-8502-81FBC03E6ED0}"/>
                </a:ext>
              </a:extLst>
            </p:cNvPr>
            <p:cNvSpPr/>
            <p:nvPr/>
          </p:nvSpPr>
          <p:spPr>
            <a:xfrm rot="6348722">
              <a:off x="3581096" y="5063977"/>
              <a:ext cx="129063" cy="10591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C47F43-A353-FA3F-0199-FA831D71E0A1}"/>
                </a:ext>
              </a:extLst>
            </p:cNvPr>
            <p:cNvSpPr txBox="1"/>
            <p:nvPr/>
          </p:nvSpPr>
          <p:spPr>
            <a:xfrm>
              <a:off x="868805" y="5458272"/>
              <a:ext cx="500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solidFill>
                    <a:srgbClr val="666666"/>
                  </a:solidFill>
                </a:rPr>
                <a:t>PDR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354349-D2B8-1FD7-B4FE-7405409AB724}"/>
                </a:ext>
              </a:extLst>
            </p:cNvPr>
            <p:cNvSpPr txBox="1"/>
            <p:nvPr/>
          </p:nvSpPr>
          <p:spPr>
            <a:xfrm>
              <a:off x="1072560" y="6149891"/>
              <a:ext cx="500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solidFill>
                    <a:srgbClr val="666666"/>
                  </a:solidFill>
                </a:rPr>
                <a:t>CDR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D5877B-ED99-1F02-254B-9BC941AADABB}"/>
                </a:ext>
              </a:extLst>
            </p:cNvPr>
            <p:cNvSpPr txBox="1"/>
            <p:nvPr/>
          </p:nvSpPr>
          <p:spPr>
            <a:xfrm>
              <a:off x="3651467" y="5003864"/>
              <a:ext cx="500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solidFill>
                    <a:srgbClr val="666666"/>
                  </a:solidFill>
                </a:rPr>
                <a:t>SAR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A35755CE-2408-7112-2DDC-EFEA89802E4C}"/>
                </a:ext>
              </a:extLst>
            </p:cNvPr>
            <p:cNvSpPr/>
            <p:nvPr/>
          </p:nvSpPr>
          <p:spPr>
            <a:xfrm rot="10800000">
              <a:off x="2377791" y="6312633"/>
              <a:ext cx="129063" cy="1059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AEE9C6-5585-B254-5DD5-3B5E9B2B4389}"/>
                </a:ext>
              </a:extLst>
            </p:cNvPr>
            <p:cNvSpPr txBox="1"/>
            <p:nvPr/>
          </p:nvSpPr>
          <p:spPr>
            <a:xfrm>
              <a:off x="2188946" y="6379953"/>
              <a:ext cx="500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solidFill>
                    <a:srgbClr val="666666"/>
                  </a:solidFill>
                </a:rPr>
                <a:t>IRR</a:t>
              </a: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12766E3-D9DB-BA1E-40A1-916A43A44FBA}"/>
                </a:ext>
              </a:extLst>
            </p:cNvPr>
            <p:cNvSpPr/>
            <p:nvPr/>
          </p:nvSpPr>
          <p:spPr>
            <a:xfrm rot="6348722">
              <a:off x="3247528" y="6227116"/>
              <a:ext cx="129063" cy="1059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8FCB3A1-F591-F9DE-B89A-FFA3F1752941}"/>
                </a:ext>
              </a:extLst>
            </p:cNvPr>
            <p:cNvSpPr txBox="1"/>
            <p:nvPr/>
          </p:nvSpPr>
          <p:spPr>
            <a:xfrm>
              <a:off x="3272827" y="6124704"/>
              <a:ext cx="5000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solidFill>
                    <a:srgbClr val="666666"/>
                  </a:solidFill>
                </a:rPr>
                <a:t>TRR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A9965C-7F0D-6D4C-09BE-8A9BABCD5A4A}"/>
              </a:ext>
            </a:extLst>
          </p:cNvPr>
          <p:cNvSpPr txBox="1"/>
          <p:nvPr/>
        </p:nvSpPr>
        <p:spPr>
          <a:xfrm>
            <a:off x="3250461" y="6396629"/>
            <a:ext cx="95635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* Walden D </a:t>
            </a:r>
            <a:r>
              <a:rPr lang="en-GB" sz="1000" err="1">
                <a:solidFill>
                  <a:schemeClr val="bg1">
                    <a:lumMod val="50000"/>
                  </a:schemeClr>
                </a:solidFill>
                <a:effectLst/>
              </a:rPr>
              <a:t>D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, Shortell T M, </a:t>
            </a:r>
            <a:r>
              <a:rPr lang="en-GB" sz="1000" err="1">
                <a:solidFill>
                  <a:schemeClr val="bg1">
                    <a:lumMod val="50000"/>
                  </a:schemeClr>
                </a:solidFill>
                <a:effectLst/>
              </a:rPr>
              <a:t>Roedler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 G J, </a:t>
            </a:r>
            <a:r>
              <a:rPr lang="en-GB" sz="1000" err="1">
                <a:solidFill>
                  <a:schemeClr val="bg1">
                    <a:lumMod val="50000"/>
                  </a:schemeClr>
                </a:solidFill>
                <a:effectLst/>
              </a:rPr>
              <a:t>Delicado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 B A, Mornas O, Yew-Seng Y and Endler D 2023 </a:t>
            </a:r>
            <a:r>
              <a:rPr lang="en-GB" sz="1000" i="1">
                <a:solidFill>
                  <a:schemeClr val="bg1">
                    <a:lumMod val="50000"/>
                  </a:schemeClr>
                </a:solidFill>
                <a:effectLst/>
              </a:rPr>
              <a:t>INCOSE Systems Engineering Handbook</a:t>
            </a: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</a:rPr>
              <a:t> (Hoboken, NJ: Wiley)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B86A68A-FCB4-EFB6-8E00-99CD2D58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0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DE216-05CF-2AC4-54D4-A5C444B97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94C958-3951-766D-E2CA-7F965419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Evaluating Cost–Value Trade-offs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E7D022-0680-BCFC-E449-94C1BBC5CC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Research Design and Analytical Approach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DE483-D28B-7DB0-BF6C-94DD6A806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 fontScale="85000" lnSpcReduction="10000"/>
          </a:bodyPr>
          <a:lstStyle/>
          <a:p>
            <a:r>
              <a:rPr lang="en-GB" b="1"/>
              <a:t>Research strategy:</a:t>
            </a:r>
            <a:r>
              <a:rPr lang="en-GB"/>
              <a:t> </a:t>
            </a:r>
          </a:p>
          <a:p>
            <a:pPr lvl="1"/>
            <a:r>
              <a:rPr lang="en-GB"/>
              <a:t>Embedded </a:t>
            </a:r>
            <a:r>
              <a:rPr lang="en-GB" b="1"/>
              <a:t>case study</a:t>
            </a:r>
            <a:r>
              <a:rPr lang="en-GB"/>
              <a:t> at the European Spallation Source ERIC </a:t>
            </a:r>
          </a:p>
          <a:p>
            <a:pPr lvl="1"/>
            <a:r>
              <a:rPr lang="en-GB"/>
              <a:t>Focus on engineering </a:t>
            </a:r>
            <a:r>
              <a:rPr lang="en-GB" b="1"/>
              <a:t>tollgate and acceptance reviews</a:t>
            </a:r>
            <a:r>
              <a:rPr lang="en-GB"/>
              <a:t> </a:t>
            </a:r>
          </a:p>
          <a:p>
            <a:endParaRPr lang="en-GB" b="1"/>
          </a:p>
          <a:p>
            <a:r>
              <a:rPr lang="en-GB" b="1"/>
              <a:t>Mixed-methods approach:</a:t>
            </a:r>
            <a:r>
              <a:rPr lang="en-GB"/>
              <a:t> </a:t>
            </a:r>
          </a:p>
          <a:p>
            <a:pPr lvl="1"/>
            <a:r>
              <a:rPr lang="en-GB" b="1"/>
              <a:t>Quantitative</a:t>
            </a:r>
            <a:r>
              <a:rPr lang="en-GB"/>
              <a:t>: review volume, effort, participants, outputs </a:t>
            </a:r>
          </a:p>
          <a:p>
            <a:pPr lvl="1"/>
            <a:r>
              <a:rPr lang="en-GB" b="1"/>
              <a:t>Qualitative:</a:t>
            </a:r>
            <a:r>
              <a:rPr lang="en-GB"/>
              <a:t> lessons learned and stakeholder feedback </a:t>
            </a:r>
          </a:p>
          <a:p>
            <a:endParaRPr lang="en-GB" b="1"/>
          </a:p>
          <a:p>
            <a:endParaRPr lang="en-GB" b="1"/>
          </a:p>
          <a:p>
            <a:endParaRPr lang="en-GB" b="1"/>
          </a:p>
          <a:p>
            <a:r>
              <a:rPr lang="en-GB" b="1"/>
              <a:t>Data sources:</a:t>
            </a:r>
            <a:r>
              <a:rPr lang="en-GB"/>
              <a:t> </a:t>
            </a:r>
          </a:p>
          <a:p>
            <a:pPr lvl="1"/>
            <a:r>
              <a:rPr lang="en-GB"/>
              <a:t>Review records, documentation, attendance logs </a:t>
            </a:r>
          </a:p>
          <a:p>
            <a:pPr lvl="1"/>
            <a:r>
              <a:rPr lang="en-GB"/>
              <a:t>Findings, actions, and issue tracking systems </a:t>
            </a:r>
          </a:p>
          <a:p>
            <a:pPr lvl="1"/>
            <a:r>
              <a:rPr lang="en-GB"/>
              <a:t>Milestones and planning data </a:t>
            </a:r>
          </a:p>
          <a:p>
            <a:endParaRPr lang="en-GB" b="1"/>
          </a:p>
          <a:p>
            <a:r>
              <a:rPr lang="en-GB" b="1"/>
              <a:t>Analytical logic:</a:t>
            </a:r>
            <a:r>
              <a:rPr lang="en-GB"/>
              <a:t> </a:t>
            </a:r>
          </a:p>
          <a:p>
            <a:pPr lvl="1"/>
            <a:r>
              <a:rPr lang="en-GB"/>
              <a:t>Characterise </a:t>
            </a:r>
            <a:r>
              <a:rPr lang="en-GB" b="1"/>
              <a:t>review activity and effort</a:t>
            </a:r>
            <a:r>
              <a:rPr lang="en-GB"/>
              <a:t> </a:t>
            </a:r>
          </a:p>
          <a:p>
            <a:pPr lvl="1"/>
            <a:r>
              <a:rPr lang="en-GB"/>
              <a:t>Compare </a:t>
            </a:r>
            <a:r>
              <a:rPr lang="en-GB" b="1"/>
              <a:t>inputs vs outputs</a:t>
            </a:r>
            <a:r>
              <a:rPr lang="en-GB"/>
              <a:t> (effort–outcome relationship) </a:t>
            </a:r>
          </a:p>
          <a:p>
            <a:pPr lvl="1"/>
            <a:r>
              <a:rPr lang="en-GB"/>
              <a:t>Identify </a:t>
            </a:r>
            <a:r>
              <a:rPr lang="en-GB" b="1"/>
              <a:t>structural patterns affecting value</a:t>
            </a:r>
            <a:r>
              <a:rPr lang="en-GB"/>
              <a:t> </a:t>
            </a:r>
          </a:p>
          <a:p>
            <a:endParaRPr lang="en-GB" b="1"/>
          </a:p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7D2006-867E-87D8-BDC0-674C5567DE3A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5C8B84-3D18-2A94-E5A0-86BA93342EB9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98BC0A-D593-F002-FCDB-510106DB7146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0D050-7A2E-A23A-2C04-AE6F258C0679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80DF8-6B2F-1AC6-BFA3-21D69216FF92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0EA4CC-0B33-841C-4B76-F071A8DF8FE6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FF86E-A7C6-D170-C30E-C8024EC038E2}"/>
              </a:ext>
            </a:extLst>
          </p:cNvPr>
          <p:cNvSpPr txBox="1"/>
          <p:nvPr/>
        </p:nvSpPr>
        <p:spPr>
          <a:xfrm>
            <a:off x="2992821" y="5746874"/>
            <a:ext cx="55689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The method links </a:t>
            </a:r>
            <a:r>
              <a:rPr lang="en-GB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effort → outputs → impact</a:t>
            </a:r>
            <a:r>
              <a:rPr lang="en-GB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to assess whether reviews create real value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6B9C7BB-03D4-AD96-ED5C-14B1E1AE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8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3360B-7B62-BBAD-8BA2-7DE711E18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F93188-34A0-EC65-90F2-674E8CAD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Segoe UI Light"/>
              </a:rPr>
              <a:t>All Technical Reviews distribution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1C2F0A-FDE8-96F7-1CA3-03F11CF37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884791"/>
            <a:ext cx="9360000" cy="507076"/>
          </a:xfrm>
        </p:spPr>
        <p:txBody>
          <a:bodyPr vert="horz" lIns="90000" tIns="18000" rIns="91440" bIns="45720" rtlCol="0" anchor="t">
            <a:noAutofit/>
          </a:bodyPr>
          <a:lstStyle/>
          <a:p>
            <a:r>
              <a:rPr lang="en-GB">
                <a:cs typeface="Segoe UI"/>
              </a:rPr>
              <a:t>Over </a:t>
            </a:r>
            <a:r>
              <a:rPr lang="en-GB" dirty="0">
                <a:cs typeface="Segoe UI"/>
              </a:rPr>
              <a:t>time and </a:t>
            </a:r>
            <a:r>
              <a:rPr lang="en-GB">
                <a:cs typeface="Segoe UI"/>
              </a:rPr>
              <a:t>by type and division</a:t>
            </a:r>
            <a:endParaRPr lang="en-GB" dirty="0">
              <a:cs typeface="Segoe U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3836A-0246-8E22-E906-8EF86F2DB48C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FCB98-307A-19E8-3861-D742BD3625CA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EAEE1-B62B-004C-3834-0D767DFB163D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9ABB0-DF9B-6A43-D63B-E56B49EC6A31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28BD4-1DD2-A44F-A60E-E21F38A9CE1D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C58FF9-2C4C-B29C-3F0A-0531E00EE14F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373FD0-0DBB-51AA-A8DD-4B0D8CE3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61" y="1521882"/>
            <a:ext cx="4870176" cy="38061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406B0B-22ED-A07B-EE2F-DE3B4E6E4D42}"/>
              </a:ext>
            </a:extLst>
          </p:cNvPr>
          <p:cNvSpPr txBox="1"/>
          <p:nvPr/>
        </p:nvSpPr>
        <p:spPr>
          <a:xfrm>
            <a:off x="644048" y="5328018"/>
            <a:ext cx="46609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latin typeface="Consolas" panose="020B0609020204030204" pitchFamily="49" charset="0"/>
                <a:cs typeface="Segoe UI"/>
              </a:rPr>
              <a:t>Total	2195		</a:t>
            </a:r>
            <a:r>
              <a:rPr lang="en-GB" b="1" err="1">
                <a:latin typeface="Consolas" panose="020B0609020204030204" pitchFamily="49" charset="0"/>
                <a:cs typeface="Segoe UI"/>
              </a:rPr>
              <a:t>Avg</a:t>
            </a:r>
            <a:r>
              <a:rPr lang="en-GB" b="1">
                <a:latin typeface="Consolas" panose="020B0609020204030204" pitchFamily="49" charset="0"/>
                <a:cs typeface="Segoe UI"/>
              </a:rPr>
              <a:t>/y	137.2</a:t>
            </a:r>
          </a:p>
          <a:p>
            <a:endParaRPr lang="en-GB">
              <a:latin typeface="Consolas" panose="020B0609020204030204" pitchFamily="49" charset="0"/>
              <a:cs typeface="Segoe UI"/>
            </a:endParaRPr>
          </a:p>
          <a:p>
            <a:r>
              <a:rPr lang="en-GB">
                <a:latin typeface="Consolas" panose="020B0609020204030204" pitchFamily="49" charset="0"/>
                <a:cs typeface="Segoe UI"/>
              </a:rPr>
              <a:t>PDR	406		TRR	325</a:t>
            </a:r>
          </a:p>
          <a:p>
            <a:r>
              <a:rPr lang="en-GB">
                <a:latin typeface="Consolas" panose="020B0609020204030204" pitchFamily="49" charset="0"/>
                <a:cs typeface="Segoe UI"/>
              </a:rPr>
              <a:t>CDR	949		SAR	32</a:t>
            </a:r>
          </a:p>
          <a:p>
            <a:pPr marL="0" indent="0">
              <a:buNone/>
            </a:pPr>
            <a:r>
              <a:rPr lang="en-GB">
                <a:latin typeface="Consolas" panose="020B0609020204030204" pitchFamily="49" charset="0"/>
                <a:cs typeface="Segoe UI"/>
              </a:rPr>
              <a:t>IRR	483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57253CF4-C229-2187-15EB-BDE45A4CC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84929" y="1391867"/>
            <a:ext cx="5722620" cy="476885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8B3A68C-A724-E7F9-D992-DE3D362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4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8385-A3CD-3A08-BEFD-43731BFCF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3D8ECF-325F-FC91-983B-5BABFB44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Segoe UI Light"/>
              </a:rPr>
              <a:t>All Technical Reviews distribution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5607D6-5B58-32B6-AC18-446FAE6551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884791"/>
            <a:ext cx="9360000" cy="507076"/>
          </a:xfrm>
        </p:spPr>
        <p:txBody>
          <a:bodyPr vert="horz" lIns="90000" tIns="18000" rIns="91440" bIns="45720" rtlCol="0" anchor="t">
            <a:noAutofit/>
          </a:bodyPr>
          <a:lstStyle/>
          <a:p>
            <a:r>
              <a:rPr lang="en-GB">
                <a:cs typeface="Segoe UI"/>
              </a:rPr>
              <a:t>Over time and by type and sub-project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E71002-E633-7DC3-ACB5-20A9770C65ED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5D597-A314-D7EF-0E1F-44D64A7A391E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F25D2-A533-773C-D3BE-FCC2771D4A76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098E9-FE46-606B-0BCF-CEAB727BB8F6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EE6BB-7124-BB89-9154-B0B1FCEC718F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E72AEE-C340-230B-35D4-752CC974D036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BF70BEB-4546-00C8-2CE3-B5903D455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3788" y="1633605"/>
            <a:ext cx="9366250" cy="4625839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E822C9E-FFE0-4E9E-1473-4AFDC288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0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11E67-0888-337D-319E-1708AEBE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465048"/>
              </p:ext>
            </p:extLst>
          </p:nvPr>
        </p:nvGraphicFramePr>
        <p:xfrm>
          <a:off x="395056" y="1395787"/>
          <a:ext cx="8148333" cy="519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B17C5702-F313-2CAC-63B9-AAC88E91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630552" cy="657339"/>
          </a:xfrm>
        </p:spPr>
        <p:txBody>
          <a:bodyPr/>
          <a:lstStyle/>
          <a:p>
            <a:r>
              <a:rPr lang="en-GB" dirty="0">
                <a:cs typeface="Segoe UI Light"/>
              </a:rPr>
              <a:t>System Acceptance </a:t>
            </a:r>
            <a:r>
              <a:rPr lang="en-GB">
                <a:cs typeface="Segoe UI Light"/>
              </a:rPr>
              <a:t>Reviews </a:t>
            </a:r>
            <a:r>
              <a:rPr lang="en-GB" dirty="0">
                <a:cs typeface="Segoe UI Light"/>
              </a:rPr>
              <a:t>across facility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DE50C1-17A4-D4D1-045A-6B9A7A72C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en-GB" dirty="0">
                <a:cs typeface="Segoe UI"/>
              </a:rPr>
              <a:t>Review density increase approaching major milestones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64E384-9891-3CF2-5585-5E0269C0688B}"/>
              </a:ext>
            </a:extLst>
          </p:cNvPr>
          <p:cNvSpPr/>
          <p:nvPr/>
        </p:nvSpPr>
        <p:spPr>
          <a:xfrm>
            <a:off x="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699EB3-42EF-5DC2-BDC7-729BFBD2A921}"/>
              </a:ext>
            </a:extLst>
          </p:cNvPr>
          <p:cNvSpPr/>
          <p:nvPr/>
        </p:nvSpPr>
        <p:spPr>
          <a:xfrm>
            <a:off x="20316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Background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5A75EB-A953-D2CD-CFC0-F1DE5E8EC213}"/>
              </a:ext>
            </a:extLst>
          </p:cNvPr>
          <p:cNvSpPr/>
          <p:nvPr/>
        </p:nvSpPr>
        <p:spPr>
          <a:xfrm>
            <a:off x="40632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Methodology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6805D-4FB5-E589-7F2F-6D9B630D65B6}"/>
              </a:ext>
            </a:extLst>
          </p:cNvPr>
          <p:cNvSpPr/>
          <p:nvPr/>
        </p:nvSpPr>
        <p:spPr>
          <a:xfrm>
            <a:off x="6094800" y="0"/>
            <a:ext cx="2034000" cy="2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Empirical Observations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5771CF-7DBE-19E0-75A3-2BF364F522B1}"/>
              </a:ext>
            </a:extLst>
          </p:cNvPr>
          <p:cNvSpPr/>
          <p:nvPr/>
        </p:nvSpPr>
        <p:spPr>
          <a:xfrm>
            <a:off x="81264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Discussion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70735-25EE-F931-3BD7-E8DD88B2065D}"/>
              </a:ext>
            </a:extLst>
          </p:cNvPr>
          <p:cNvSpPr/>
          <p:nvPr/>
        </p:nvSpPr>
        <p:spPr>
          <a:xfrm>
            <a:off x="10158000" y="0"/>
            <a:ext cx="2034000" cy="25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Conclusion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AF7B58E-0650-4514-440F-E52E14FD0E13}"/>
              </a:ext>
            </a:extLst>
          </p:cNvPr>
          <p:cNvSpPr txBox="1"/>
          <p:nvPr/>
        </p:nvSpPr>
        <p:spPr>
          <a:xfrm>
            <a:off x="8747399" y="1878458"/>
            <a:ext cx="3130779" cy="3754874"/>
          </a:xfrm>
          <a:prstGeom prst="rect">
            <a:avLst/>
          </a:prstGeom>
          <a:solidFill>
            <a:srgbClr val="FFFF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Review activity was clustered in time rather than evenly distributed. </a:t>
            </a:r>
          </a:p>
          <a:p>
            <a:endParaRPr lang="en-US" sz="1400" dirty="0"/>
          </a:p>
          <a:p>
            <a:r>
              <a:rPr lang="en-US" sz="1400" dirty="0"/>
              <a:t>Peak density reached</a:t>
            </a:r>
          </a:p>
          <a:p>
            <a:r>
              <a:rPr lang="en-US" sz="1400" b="1" dirty="0"/>
              <a:t>5 reviews in 2 weeks</a:t>
            </a:r>
          </a:p>
          <a:p>
            <a:r>
              <a:rPr lang="en-US" sz="1400" b="1" dirty="0"/>
              <a:t>8 in 4 weeks</a:t>
            </a:r>
            <a:r>
              <a:rPr lang="en-US" sz="1400" dirty="0"/>
              <a:t>, and </a:t>
            </a:r>
          </a:p>
          <a:p>
            <a:r>
              <a:rPr lang="en-US" sz="1400" b="1" dirty="0"/>
              <a:t>12 in 8 weeks</a:t>
            </a:r>
            <a:r>
              <a:rPr lang="en-US" sz="1400" dirty="0"/>
              <a:t>, </a:t>
            </a:r>
          </a:p>
          <a:p>
            <a:r>
              <a:rPr lang="en-US" sz="1400" dirty="0"/>
              <a:t>with the </a:t>
            </a:r>
            <a:r>
              <a:rPr lang="en-US" sz="1400" b="1" dirty="0">
                <a:solidFill>
                  <a:srgbClr val="0000FF"/>
                </a:solidFill>
              </a:rPr>
              <a:t>strongest compression </a:t>
            </a:r>
            <a:r>
              <a:rPr lang="en-US" sz="1400" dirty="0">
                <a:solidFill>
                  <a:srgbClr val="0000FF"/>
                </a:solidFill>
              </a:rPr>
              <a:t>occurring in </a:t>
            </a:r>
            <a:r>
              <a:rPr lang="en-US" sz="1400" b="1" dirty="0">
                <a:solidFill>
                  <a:srgbClr val="0000FF"/>
                </a:solidFill>
              </a:rPr>
              <a:t>November–December 2025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/>
              <a:t>ahead of SAR5, SRR5, and the March 2026 Beam On Target (BOT) commissioning milestone.</a:t>
            </a:r>
          </a:p>
          <a:p>
            <a:endParaRPr lang="en-US" sz="1400" dirty="0"/>
          </a:p>
          <a:p>
            <a:r>
              <a:rPr lang="en-US" sz="1400" dirty="0"/>
              <a:t>Milestone markers reflect the October 2025 schedule baseline; some review dates later shifted following the facility event.</a:t>
            </a:r>
            <a:endParaRPr lang="en-SE" sz="1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8D0E0B-647E-574A-E6AE-5E933252A9C0}"/>
              </a:ext>
            </a:extLst>
          </p:cNvPr>
          <p:cNvGrpSpPr/>
          <p:nvPr/>
        </p:nvGrpSpPr>
        <p:grpSpPr>
          <a:xfrm>
            <a:off x="6413948" y="4177549"/>
            <a:ext cx="1894097" cy="2023504"/>
            <a:chOff x="6392847" y="4183183"/>
            <a:chExt cx="2221419" cy="230892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9B44EE-8270-0DC9-EAAC-901A8364187E}"/>
                </a:ext>
              </a:extLst>
            </p:cNvPr>
            <p:cNvCxnSpPr/>
            <p:nvPr/>
          </p:nvCxnSpPr>
          <p:spPr>
            <a:xfrm flipV="1">
              <a:off x="6709821" y="4583294"/>
              <a:ext cx="0" cy="190881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F6685B-6EFE-E712-8819-6552C9F43F3F}"/>
                </a:ext>
              </a:extLst>
            </p:cNvPr>
            <p:cNvCxnSpPr/>
            <p:nvPr/>
          </p:nvCxnSpPr>
          <p:spPr>
            <a:xfrm flipV="1">
              <a:off x="7251852" y="4583295"/>
              <a:ext cx="0" cy="190880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363178-FE77-3045-9214-09F21BB8234A}"/>
                </a:ext>
              </a:extLst>
            </p:cNvPr>
            <p:cNvCxnSpPr/>
            <p:nvPr/>
          </p:nvCxnSpPr>
          <p:spPr>
            <a:xfrm flipV="1">
              <a:off x="8351270" y="4583294"/>
              <a:ext cx="0" cy="190881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FE5BCE-5452-FA33-050E-72E7EB09F6E3}"/>
                </a:ext>
              </a:extLst>
            </p:cNvPr>
            <p:cNvSpPr/>
            <p:nvPr/>
          </p:nvSpPr>
          <p:spPr>
            <a:xfrm>
              <a:off x="6392847" y="4183185"/>
              <a:ext cx="633943" cy="3160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SAR5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3F9D0B-5DAF-5232-967B-C2243EEE4D16}"/>
                </a:ext>
              </a:extLst>
            </p:cNvPr>
            <p:cNvSpPr/>
            <p:nvPr/>
          </p:nvSpPr>
          <p:spPr>
            <a:xfrm>
              <a:off x="6922511" y="4183184"/>
              <a:ext cx="624543" cy="3160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SRR5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41F079-2D87-BDDC-645B-570716D39722}"/>
                </a:ext>
              </a:extLst>
            </p:cNvPr>
            <p:cNvSpPr/>
            <p:nvPr/>
          </p:nvSpPr>
          <p:spPr>
            <a:xfrm>
              <a:off x="8073045" y="4183183"/>
              <a:ext cx="541221" cy="3160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BOT</a:t>
              </a:r>
              <a:endParaRPr lang="en-US" sz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EFABEF7-1D37-CC5B-771E-AE14332A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0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1</TotalTime>
  <Words>3934</Words>
  <Application>Microsoft Office PowerPoint</Application>
  <PresentationFormat>Widescreen</PresentationFormat>
  <Paragraphs>713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Office-tema</vt:lpstr>
      <vt:lpstr>PowerPoint Presentation</vt:lpstr>
      <vt:lpstr>Is the Juice Worth the Squeeze? </vt:lpstr>
      <vt:lpstr>Introduction</vt:lpstr>
      <vt:lpstr>Reviews in Theory vs Practice</vt:lpstr>
      <vt:lpstr>Engineering Process at ESS</vt:lpstr>
      <vt:lpstr>Evaluating Cost–Value Trade-offs</vt:lpstr>
      <vt:lpstr>All Technical Reviews distribution</vt:lpstr>
      <vt:lpstr>All Technical Reviews distribution</vt:lpstr>
      <vt:lpstr>System Acceptance Reviews across facility</vt:lpstr>
      <vt:lpstr>System Acceptance Review actions across the facility</vt:lpstr>
      <vt:lpstr>System Acceptance Reviews across the facility</vt:lpstr>
      <vt:lpstr>Committee composition and participation concentration</vt:lpstr>
      <vt:lpstr>Committee participation load across SAR reviews</vt:lpstr>
      <vt:lpstr>Target SAR Reviews Timeline</vt:lpstr>
      <vt:lpstr>Target review meetings: measured meeting effort</vt:lpstr>
      <vt:lpstr>Target review meetings: action output relative to measured effort</vt:lpstr>
      <vt:lpstr>Target review action themes</vt:lpstr>
      <vt:lpstr>Target review action themes</vt:lpstr>
      <vt:lpstr>Target review action closure status</vt:lpstr>
      <vt:lpstr>Target action closure dynamics</vt:lpstr>
      <vt:lpstr>Action assignment concentration</vt:lpstr>
      <vt:lpstr>ESS SAR in Practice: Signals from the Field</vt:lpstr>
      <vt:lpstr>Aligning Reviews with Value</vt:lpstr>
      <vt:lpstr>Greenfield Facilities</vt:lpstr>
      <vt:lpstr>Recommendations for Practitioners</vt:lpstr>
      <vt:lpstr>Is the juice worth the squeeze?</vt:lpstr>
      <vt:lpstr>For additional insights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Inigo Alonso;lena.bystedt@ess.eu</dc:creator>
  <cp:lastModifiedBy>Lena Bystedt</cp:lastModifiedBy>
  <cp:revision>3</cp:revision>
  <cp:lastPrinted>2019-03-08T10:27:30Z</cp:lastPrinted>
  <dcterms:created xsi:type="dcterms:W3CDTF">2026-04-09T11:09:02Z</dcterms:created>
  <dcterms:modified xsi:type="dcterms:W3CDTF">2026-04-15T04:24:49Z</dcterms:modified>
</cp:coreProperties>
</file>