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ppt/_rels/presentation.xml.rels" ContentType="application/vnd.openxmlformats-package.relationships+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_rels/slideLayout30.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33.xml.rels" ContentType="application/vnd.openxmlformats-package.relationships+xml"/>
  <Override PartName="/ppt/slideLayouts/_rels/slideLayout36.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19.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18.xml.rels" ContentType="application/vnd.openxmlformats-package.relationships+xml"/>
  <Override PartName="/ppt/slideLayouts/_rels/slideLayout3.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28.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1.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2.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xml.rels" ContentType="application/vnd.openxmlformats-package.relationships+xml"/>
  <Override PartName="/ppt/slideLayouts/_rels/slideLayout9.xml.rels" ContentType="application/vnd.openxmlformats-package.relationships+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10.xml" ContentType="application/vnd.openxmlformats-officedocument.presentationml.slideLayout+xml"/>
  <Override PartName="/ppt/slideLayouts/slideLayout3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6.png" ContentType="image/png"/>
  <Override PartName="/ppt/media/image19.png" ContentType="image/png"/>
  <Override PartName="/ppt/media/image25.png" ContentType="image/png"/>
  <Override PartName="/ppt/media/image18.png" ContentType="image/png"/>
  <Override PartName="/ppt/media/image24.png" ContentType="image/png"/>
  <Override PartName="/ppt/media/image17.png" ContentType="image/png"/>
  <Override PartName="/ppt/media/image22.png" ContentType="image/png"/>
  <Override PartName="/ppt/media/image15.png" ContentType="image/png"/>
  <Override PartName="/ppt/media/image21.png" ContentType="image/png"/>
  <Override PartName="/ppt/media/image14.png" ContentType="image/png"/>
  <Override PartName="/ppt/media/image23.png" ContentType="image/png"/>
  <Override PartName="/ppt/media/image16.png" ContentType="image/png"/>
  <Override PartName="/ppt/media/image20.png" ContentType="image/png"/>
  <Override PartName="/ppt/media/image13.png" ContentType="image/png"/>
  <Override PartName="/ppt/media/image37.png" ContentType="image/png"/>
  <Override PartName="/ppt/media/image12.png" ContentType="image/png"/>
  <Override PartName="/ppt/media/image2.jpeg" ContentType="image/jpe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10.png" ContentType="image/png"/>
  <Override PartName="/ppt/media/image35.png" ContentType="image/png"/>
  <Override PartName="/ppt/media/image36.png" ContentType="image/png"/>
  <Override PartName="/ppt/media/image11.wmf" ContentType="image/x-wmf"/>
  <Override PartName="/ppt/media/image9.png" ContentType="image/png"/>
  <Override PartName="/ppt/media/image8.png" ContentType="image/png"/>
  <Override PartName="/ppt/media/image7.png" ContentType="image/png"/>
  <Override PartName="/ppt/media/image1.png" ContentType="image/png"/>
  <Override PartName="/ppt/media/image3.png" ContentType="image/png"/>
  <Override PartName="/ppt/media/image4.png" ContentType="image/png"/>
  <Override PartName="/ppt/media/image5.png" ContentType="image/png"/>
  <Override PartName="/ppt/notesSlides/_rels/notesSlide10.xml.rels" ContentType="application/vnd.openxmlformats-package.relationships+xml"/>
  <Override PartName="/ppt/notesSlides/_rels/notesSlide17.xml.rels" ContentType="application/vnd.openxmlformats-package.relationships+xml"/>
  <Override PartName="/ppt/notesSlides/_rels/notesSlide5.xml.rels" ContentType="application/vnd.openxmlformats-package.relationships+xml"/>
  <Override PartName="/ppt/notesSlides/_rels/notesSlide18.xml.rels" ContentType="application/vnd.openxmlformats-package.relationships+xml"/>
  <Override PartName="/ppt/notesSlides/_rels/notesSlide2.xml.rels" ContentType="application/vnd.openxmlformats-package.relationships+xml"/>
  <Override PartName="/ppt/notesSlides/_rels/notesSlide21.xml.rels" ContentType="application/vnd.openxmlformats-package.relationships+xml"/>
  <Override PartName="/ppt/notesSlides/_rels/notesSlide20.xml.rels" ContentType="application/vnd.openxmlformats-package.relationships+xml"/>
  <Override PartName="/ppt/notesSlides/_rels/notesSlide15.xml.rels" ContentType="application/vnd.openxmlformats-package.relationships+xml"/>
  <Override PartName="/ppt/notesSlides/_rels/notesSlide3.xml.rels" ContentType="application/vnd.openxmlformats-package.relationships+xml"/>
  <Override PartName="/ppt/notesSlides/_rels/notesSlide11.xml.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6.xml.rels" ContentType="application/vnd.openxmlformats-package.relationships+xml"/>
  <Override PartName="/ppt/notesSlides/_rels/notesSlide19.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4.xml.rels" ContentType="application/vnd.openxmlformats-package.relationships+xml"/>
  <Override PartName="/ppt/notesSlides/_rels/notesSlide16.xml.rels" ContentType="application/vnd.openxmlformats-package.relationships+xml"/>
  <Override PartName="/ppt/notesSlides/_rels/notesSlide22.xml.rels" ContentType="application/vnd.openxmlformats-package.relationships+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7.xml.rels" ContentType="application/vnd.openxmlformats-package.relationships+xml"/>
  <Override PartName="/ppt/slides/_rels/slide10.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_rels/.rels" ContentType="application/vnd.openxmlformats-package.relationships+xml"/>
  <Override PartName="/customXml/itemProps3.xml" ContentType="application/vnd.openxmlformats-officedocument.customXmlProperties+xml"/>
  <Override PartName="/customXml/_rels/item2.xml.rels" ContentType="application/vnd.openxmlformats-package.relationships+xml"/>
  <Override PartName="/customXml/_rels/item1.xml.rels" ContentType="application/vnd.openxmlformats-package.relationships+xml"/>
  <Override PartName="/customXml/_rels/item3.xml.rels" ContentType="application/vnd.openxmlformats-package.relationships+xml"/>
  <Override PartName="/customXml/item3.xml" ContentType="application/xml"/>
  <Override PartName="/customXml/itemProps2.xml" ContentType="application/vnd.openxmlformats-officedocument.customXmlProperties+xml"/>
  <Override PartName="/customXml/item1.xml" ContentType="application/xml"/>
  <Override PartName="/customXml/item2.xml" ContentType="application/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2192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150"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51"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52"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53"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54"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BF8EFEF2-3608-49AB-8740-37E6E29405B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CustomShape 1"/>
          <p:cNvSpPr/>
          <p:nvPr/>
        </p:nvSpPr>
        <p:spPr>
          <a:xfrm>
            <a:off x="701640" y="4415040"/>
            <a:ext cx="5600520" cy="4177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CustomShape 1"/>
          <p:cNvSpPr/>
          <p:nvPr/>
        </p:nvSpPr>
        <p:spPr>
          <a:xfrm>
            <a:off x="701640" y="4415040"/>
            <a:ext cx="5600160" cy="4177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CustomShape 1"/>
          <p:cNvSpPr/>
          <p:nvPr/>
        </p:nvSpPr>
        <p:spPr>
          <a:xfrm>
            <a:off x="701640" y="4415040"/>
            <a:ext cx="5600160" cy="4177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CustomShape 1"/>
          <p:cNvSpPr/>
          <p:nvPr/>
        </p:nvSpPr>
        <p:spPr>
          <a:xfrm>
            <a:off x="701640" y="4415040"/>
            <a:ext cx="559944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marL="216000" indent="-20808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 </a:t>
            </a:r>
            <a:r>
              <a:rPr b="0" lang="en-US" sz="1200" spc="-1" strike="noStrike">
                <a:solidFill>
                  <a:srgbClr val="000000"/>
                </a:solidFill>
                <a:latin typeface="Times New Roman"/>
                <a:ea typeface="WenQuanYi Zen Hei"/>
              </a:rPr>
              <a:t>In building the MDF at SNS, we do not have to focus on flux as much as we would on a stand-alone facility:</a:t>
            </a:r>
            <a:endParaRPr b="0" lang="en-US" sz="1200" spc="-1" strike="noStrike">
              <a:latin typeface="Arial"/>
            </a:endParaRPr>
          </a:p>
          <a:p>
            <a:pPr lvl="1" marL="726840" indent="-26136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SNS doesn't need another beamline - this is for source technology demonstration - dedicated, single-use optimization</a:t>
            </a:r>
            <a:endParaRPr b="0" lang="en-US" sz="1200" spc="-1" strike="noStrike">
              <a:latin typeface="Arial"/>
            </a:endParaRPr>
          </a:p>
          <a:p>
            <a:pPr lvl="1" marL="726840" indent="-26136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A small source would never begin to compete on flux; just don't worry about it</a:t>
            </a:r>
            <a:endParaRPr b="0" lang="en-US" sz="1200" spc="-1" strike="noStrike">
              <a:latin typeface="Arial"/>
            </a:endParaRPr>
          </a:p>
          <a:p>
            <a:pPr lvl="1" marL="726840" indent="-26136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Prototypical nature is more important than flux anyway</a:t>
            </a:r>
            <a:endParaRPr b="0" lang="en-US" sz="1200" spc="-1" strike="noStrike">
              <a:latin typeface="Arial"/>
            </a:endParaRPr>
          </a:p>
          <a:p>
            <a:pPr marL="739440" indent="-261360">
              <a:lnSpc>
                <a:spcPct val="100000"/>
              </a:lnSpc>
              <a:spcBef>
                <a:spcPts val="448"/>
              </a:spcBef>
              <a:tabLst>
                <a:tab algn="l" pos="0"/>
              </a:tabLst>
            </a:pPr>
            <a:endParaRPr b="0" lang="en-U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CustomShape 1"/>
          <p:cNvSpPr/>
          <p:nvPr/>
        </p:nvSpPr>
        <p:spPr>
          <a:xfrm>
            <a:off x="701640" y="4415040"/>
            <a:ext cx="559944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100000"/>
              </a:lnSpc>
              <a:spcBef>
                <a:spcPts val="448"/>
              </a:spcBef>
            </a:pPr>
            <a:r>
              <a:rPr b="0" lang="en-US" sz="1200" spc="-1" strike="noStrike">
                <a:solidFill>
                  <a:srgbClr val="000000"/>
                </a:solidFill>
                <a:latin typeface="Times New Roman"/>
                <a:ea typeface="WenQuanYi Zen Hei"/>
              </a:rPr>
              <a:t>With the SNS front-end copy that makes up the BTF, we get “forced” into a different source configuration than we might choose if we started from scratch.  This changes our optimization process, which at least for exploration purposes offers the chance at significantly different features and gains. </a:t>
            </a:r>
            <a:endParaRPr b="0" lang="en-U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CustomShape 1"/>
          <p:cNvSpPr/>
          <p:nvPr/>
        </p:nvSpPr>
        <p:spPr>
          <a:xfrm>
            <a:off x="701640" y="4415040"/>
            <a:ext cx="5599440" cy="41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100000"/>
              </a:lnSpc>
              <a:spcBef>
                <a:spcPts val="448"/>
              </a:spcBef>
            </a:pPr>
            <a:r>
              <a:rPr b="0" lang="en-US" sz="1200" spc="-1" strike="noStrike">
                <a:solidFill>
                  <a:srgbClr val="000000"/>
                </a:solidFill>
                <a:latin typeface="Times New Roman"/>
                <a:ea typeface="WenQuanYi Zen Hei"/>
              </a:rPr>
              <a:t>With the SNS front-end copy that makes up the BTF, we get “forced” into a different source configuration than we might choose if we started from scratch.  This changes our optimization process, which at least for exploration purposes offers the chance at significantly different features and gains. </a:t>
            </a:r>
            <a:endParaRPr b="0" lang="en-US"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CustomShape 1"/>
          <p:cNvSpPr/>
          <p:nvPr/>
        </p:nvSpPr>
        <p:spPr>
          <a:xfrm>
            <a:off x="701640" y="4415040"/>
            <a:ext cx="5598000" cy="4175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marL="216000" indent="-20664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 </a:t>
            </a:r>
            <a:r>
              <a:rPr b="0" lang="en-US" sz="1200" spc="-1" strike="noStrike">
                <a:solidFill>
                  <a:srgbClr val="000000"/>
                </a:solidFill>
                <a:latin typeface="Times New Roman"/>
                <a:ea typeface="WenQuanYi Zen Hei"/>
              </a:rPr>
              <a:t>In building the MDF at SNS, we do not have to focus on flux as much as we would on a stand-alone facility:</a:t>
            </a:r>
            <a:endParaRPr b="0" lang="en-US" sz="1200" spc="-1" strike="noStrike">
              <a:latin typeface="Arial"/>
            </a:endParaRPr>
          </a:p>
          <a:p>
            <a:pPr lvl="1" marL="726840" indent="-25992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SNS doesn't need another beamline - this is for source technology demonstration - dedicated, single-use optimization</a:t>
            </a:r>
            <a:endParaRPr b="0" lang="en-US" sz="1200" spc="-1" strike="noStrike">
              <a:latin typeface="Arial"/>
            </a:endParaRPr>
          </a:p>
          <a:p>
            <a:pPr lvl="1" marL="726840" indent="-25992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A small source would never begin to compete on flux; just don't worry about it</a:t>
            </a:r>
            <a:endParaRPr b="0" lang="en-US" sz="1200" spc="-1" strike="noStrike">
              <a:latin typeface="Arial"/>
            </a:endParaRPr>
          </a:p>
          <a:p>
            <a:pPr lvl="1" marL="726840" indent="-25992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Prototypical nature is more important than flux anyway</a:t>
            </a:r>
            <a:endParaRPr b="0" lang="en-US" sz="1200" spc="-1" strike="noStrike">
              <a:latin typeface="Arial"/>
            </a:endParaRPr>
          </a:p>
          <a:p>
            <a:pPr marL="739440" indent="-259920">
              <a:lnSpc>
                <a:spcPct val="100000"/>
              </a:lnSpc>
              <a:spcBef>
                <a:spcPts val="448"/>
              </a:spcBef>
              <a:tabLst>
                <a:tab algn="l" pos="0"/>
              </a:tabLst>
            </a:pPr>
            <a:endParaRPr b="0" lang="en-US"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CustomShape 1"/>
          <p:cNvSpPr/>
          <p:nvPr/>
        </p:nvSpPr>
        <p:spPr>
          <a:xfrm>
            <a:off x="701640" y="4415040"/>
            <a:ext cx="5600520" cy="4177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CustomShape 1"/>
          <p:cNvSpPr/>
          <p:nvPr/>
        </p:nvSpPr>
        <p:spPr>
          <a:xfrm>
            <a:off x="701640" y="4415040"/>
            <a:ext cx="5599800" cy="4177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3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4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4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4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48"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4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5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7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7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8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8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8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9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9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94"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9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9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97"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9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9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1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2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2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2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3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4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4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43"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4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4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46"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4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4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2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3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3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7" descr=""/>
          <p:cNvPicPr/>
          <p:nvPr/>
        </p:nvPicPr>
        <p:blipFill>
          <a:blip r:embed="rId2"/>
          <a:stretch/>
        </p:blipFill>
        <p:spPr>
          <a:xfrm>
            <a:off x="405720" y="6452640"/>
            <a:ext cx="2106000" cy="295560"/>
          </a:xfrm>
          <a:prstGeom prst="rect">
            <a:avLst/>
          </a:prstGeom>
          <a:ln>
            <a:noFill/>
          </a:ln>
        </p:spPr>
      </p:pic>
      <p:sp>
        <p:nvSpPr>
          <p:cNvPr id="1" name="CustomShape 1" hidden="1"/>
          <p:cNvSpPr/>
          <p:nvPr/>
        </p:nvSpPr>
        <p:spPr>
          <a:xfrm flipH="1">
            <a:off x="-10080" y="662616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91FFA9F4-0412-4E9A-9587-AD58C2ED17F3}"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2" name="CustomShape 2" hidden="1"/>
          <p:cNvSpPr/>
          <p:nvPr/>
        </p:nvSpPr>
        <p:spPr>
          <a:xfrm>
            <a:off x="0" y="320040"/>
            <a:ext cx="268200" cy="653184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3" name="CustomShape 3" hidden="1"/>
          <p:cNvSpPr/>
          <p:nvPr/>
        </p:nvSpPr>
        <p:spPr>
          <a:xfrm flipH="1">
            <a:off x="-10080" y="661644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7F4CBE16-9647-42CF-8636-CAD341BBBC05}"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4" name="CustomShape 4" hidden="1"/>
          <p:cNvSpPr/>
          <p:nvPr/>
        </p:nvSpPr>
        <p:spPr>
          <a:xfrm>
            <a:off x="8010360" y="6583680"/>
            <a:ext cx="3854520" cy="1764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5" name="CustomShape 5" hidden="1"/>
          <p:cNvSpPr/>
          <p:nvPr/>
        </p:nvSpPr>
        <p:spPr>
          <a:xfrm>
            <a:off x="9821880" y="6302160"/>
            <a:ext cx="203184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6" name="CustomShape 6"/>
          <p:cNvSpPr/>
          <p:nvPr/>
        </p:nvSpPr>
        <p:spPr>
          <a:xfrm>
            <a:off x="0" y="320040"/>
            <a:ext cx="268200" cy="5047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7" name="CustomShape 7"/>
          <p:cNvSpPr/>
          <p:nvPr/>
        </p:nvSpPr>
        <p:spPr>
          <a:xfrm>
            <a:off x="274320" y="320040"/>
            <a:ext cx="1406520" cy="504720"/>
          </a:xfrm>
          <a:prstGeom prst="rect">
            <a:avLst/>
          </a:prstGeom>
          <a:solidFill>
            <a:schemeClr val="bg2">
              <a:lumMod val="85000"/>
            </a:schemeClr>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pic>
        <p:nvPicPr>
          <p:cNvPr id="8" name="Picture 4" descr=""/>
          <p:cNvPicPr/>
          <p:nvPr/>
        </p:nvPicPr>
        <p:blipFill>
          <a:blip r:embed="rId3"/>
          <a:stretch/>
        </p:blipFill>
        <p:spPr>
          <a:xfrm>
            <a:off x="274320" y="1074600"/>
            <a:ext cx="11328480" cy="4227120"/>
          </a:xfrm>
          <a:prstGeom prst="rect">
            <a:avLst/>
          </a:prstGeom>
          <a:ln>
            <a:noFill/>
          </a:ln>
        </p:spPr>
      </p:pic>
      <p:sp>
        <p:nvSpPr>
          <p:cNvPr id="9" name="CustomShape 8"/>
          <p:cNvSpPr/>
          <p:nvPr/>
        </p:nvSpPr>
        <p:spPr>
          <a:xfrm>
            <a:off x="267120" y="5343840"/>
            <a:ext cx="537876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Gothic"/>
                <a:ea typeface="DejaVu Sans"/>
              </a:rPr>
              <a:t>ORNL is managed by UT-Battelle, LLC for the US Department of Energy</a:t>
            </a:r>
            <a:endParaRPr b="0" lang="en-US" sz="1200" spc="-1" strike="noStrike">
              <a:latin typeface="Arial"/>
            </a:endParaRPr>
          </a:p>
        </p:txBody>
      </p:sp>
      <p:pic>
        <p:nvPicPr>
          <p:cNvPr id="10" name="Picture 12" descr=""/>
          <p:cNvPicPr/>
          <p:nvPr/>
        </p:nvPicPr>
        <p:blipFill>
          <a:blip r:embed="rId4"/>
          <a:stretch/>
        </p:blipFill>
        <p:spPr>
          <a:xfrm>
            <a:off x="413280" y="456120"/>
            <a:ext cx="1082160" cy="255600"/>
          </a:xfrm>
          <a:prstGeom prst="rect">
            <a:avLst/>
          </a:prstGeom>
          <a:ln>
            <a:noFill/>
          </a:ln>
        </p:spPr>
      </p:pic>
      <p:sp>
        <p:nvSpPr>
          <p:cNvPr id="11" name="CustomShape 9"/>
          <p:cNvSpPr/>
          <p:nvPr/>
        </p:nvSpPr>
        <p:spPr>
          <a:xfrm>
            <a:off x="6095880" y="0"/>
            <a:ext cx="6089760" cy="6851880"/>
          </a:xfrm>
          <a:custGeom>
            <a:avLst/>
            <a:gdLst/>
            <a:ahLst/>
            <a:rect l="l" t="t"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pic>
        <p:nvPicPr>
          <p:cNvPr id="12" name="Picture 13" descr=""/>
          <p:cNvPicPr/>
          <p:nvPr/>
        </p:nvPicPr>
        <p:blipFill>
          <a:blip r:embed="rId5"/>
          <a:stretch/>
        </p:blipFill>
        <p:spPr>
          <a:xfrm>
            <a:off x="9934560" y="5409360"/>
            <a:ext cx="1597680" cy="382320"/>
          </a:xfrm>
          <a:prstGeom prst="rect">
            <a:avLst/>
          </a:prstGeom>
          <a:ln>
            <a:noFill/>
          </a:ln>
        </p:spPr>
      </p:pic>
      <p:sp>
        <p:nvSpPr>
          <p:cNvPr id="13" name="PlaceHolder 10"/>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a:t>
            </a:r>
            <a:r>
              <a:rPr b="0" lang="en-US" sz="4400" spc="-1" strike="noStrike">
                <a:latin typeface="Arial"/>
              </a:rPr>
              <a:t>to </a:t>
            </a:r>
            <a:r>
              <a:rPr b="0" lang="en-US" sz="4400" spc="-1" strike="noStrike">
                <a:latin typeface="Arial"/>
              </a:rPr>
              <a:t>edit </a:t>
            </a:r>
            <a:r>
              <a:rPr b="0" lang="en-US" sz="4400" spc="-1" strike="noStrike">
                <a:latin typeface="Arial"/>
              </a:rPr>
              <a:t>the </a:t>
            </a:r>
            <a:r>
              <a:rPr b="0" lang="en-US" sz="4400" spc="-1" strike="noStrike">
                <a:latin typeface="Arial"/>
              </a:rPr>
              <a:t>title </a:t>
            </a:r>
            <a:r>
              <a:rPr b="0" lang="en-US" sz="4400" spc="-1" strike="noStrike">
                <a:latin typeface="Arial"/>
              </a:rPr>
              <a:t>text </a:t>
            </a:r>
            <a:r>
              <a:rPr b="0" lang="en-US" sz="4400" spc="-1" strike="noStrike">
                <a:latin typeface="Arial"/>
              </a:rPr>
              <a:t>form</a:t>
            </a:r>
            <a:r>
              <a:rPr b="0" lang="en-US" sz="4400" spc="-1" strike="noStrike">
                <a:latin typeface="Arial"/>
              </a:rPr>
              <a:t>at</a:t>
            </a:r>
            <a:endParaRPr b="0" lang="en-US" sz="4400" spc="-1" strike="noStrike">
              <a:latin typeface="Arial"/>
            </a:endParaRPr>
          </a:p>
        </p:txBody>
      </p:sp>
      <p:sp>
        <p:nvSpPr>
          <p:cNvPr id="14"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1" name="Picture 17" descr=""/>
          <p:cNvPicPr/>
          <p:nvPr/>
        </p:nvPicPr>
        <p:blipFill>
          <a:blip r:embed="rId2"/>
          <a:stretch/>
        </p:blipFill>
        <p:spPr>
          <a:xfrm>
            <a:off x="405720" y="6452640"/>
            <a:ext cx="2106000" cy="295560"/>
          </a:xfrm>
          <a:prstGeom prst="rect">
            <a:avLst/>
          </a:prstGeom>
          <a:ln>
            <a:noFill/>
          </a:ln>
        </p:spPr>
      </p:pic>
      <p:sp>
        <p:nvSpPr>
          <p:cNvPr id="52" name="CustomShape 1" hidden="1"/>
          <p:cNvSpPr/>
          <p:nvPr/>
        </p:nvSpPr>
        <p:spPr>
          <a:xfrm flipH="1">
            <a:off x="-10080" y="662616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857444DD-A9A3-4342-BA89-A35A397EA94C}"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3" name="CustomShape 2" hidden="1"/>
          <p:cNvSpPr/>
          <p:nvPr/>
        </p:nvSpPr>
        <p:spPr>
          <a:xfrm>
            <a:off x="0" y="320040"/>
            <a:ext cx="268200" cy="653184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54" name="CustomShape 3" hidden="1"/>
          <p:cNvSpPr/>
          <p:nvPr/>
        </p:nvSpPr>
        <p:spPr>
          <a:xfrm flipH="1">
            <a:off x="-10080" y="661644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ABD9B86E-2CFA-4B9B-92DD-9A58AA21AE79}"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5" name="CustomShape 4" hidden="1"/>
          <p:cNvSpPr/>
          <p:nvPr/>
        </p:nvSpPr>
        <p:spPr>
          <a:xfrm>
            <a:off x="8010360" y="6583680"/>
            <a:ext cx="3854520" cy="1764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56" name="CustomShape 5" hidden="1"/>
          <p:cNvSpPr/>
          <p:nvPr/>
        </p:nvSpPr>
        <p:spPr>
          <a:xfrm>
            <a:off x="9821880" y="6302160"/>
            <a:ext cx="203184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57" name="CustomShape 6"/>
          <p:cNvSpPr/>
          <p:nvPr/>
        </p:nvSpPr>
        <p:spPr>
          <a:xfrm>
            <a:off x="0" y="320040"/>
            <a:ext cx="268200" cy="653184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58" name="CustomShape 7"/>
          <p:cNvSpPr/>
          <p:nvPr/>
        </p:nvSpPr>
        <p:spPr>
          <a:xfrm flipH="1">
            <a:off x="-10080" y="662616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6F175D11-9EE5-4522-9C99-5BE66205C215}"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9" name="CustomShape 8"/>
          <p:cNvSpPr/>
          <p:nvPr/>
        </p:nvSpPr>
        <p:spPr>
          <a:xfrm>
            <a:off x="8010360" y="6583680"/>
            <a:ext cx="3854520" cy="1764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pic>
        <p:nvPicPr>
          <p:cNvPr id="60" name="Picture 13" descr=""/>
          <p:cNvPicPr/>
          <p:nvPr/>
        </p:nvPicPr>
        <p:blipFill>
          <a:blip r:embed="rId3"/>
          <a:stretch/>
        </p:blipFill>
        <p:spPr>
          <a:xfrm>
            <a:off x="405720" y="6452640"/>
            <a:ext cx="2106000" cy="295560"/>
          </a:xfrm>
          <a:prstGeom prst="rect">
            <a:avLst/>
          </a:prstGeom>
          <a:ln>
            <a:noFill/>
          </a:ln>
        </p:spPr>
      </p:pic>
      <p:sp>
        <p:nvSpPr>
          <p:cNvPr id="61" name="CustomShape 9"/>
          <p:cNvSpPr/>
          <p:nvPr/>
        </p:nvSpPr>
        <p:spPr>
          <a:xfrm>
            <a:off x="9821880" y="6302160"/>
            <a:ext cx="203184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MTS at SNS</a:t>
            </a:r>
            <a:endParaRPr b="0" lang="en-US" sz="1000" spc="-1" strike="noStrike">
              <a:latin typeface="Arial"/>
            </a:endParaRPr>
          </a:p>
          <a:p>
            <a:pPr>
              <a:lnSpc>
                <a:spcPct val="100000"/>
              </a:lnSpc>
            </a:pPr>
            <a:r>
              <a:rPr b="0" lang="en-US" sz="1000" spc="-1" strike="noStrike">
                <a:solidFill>
                  <a:srgbClr val="bfbfbf"/>
                </a:solidFill>
                <a:latin typeface="Arial"/>
                <a:ea typeface="DejaVu Sans"/>
              </a:rPr>
              <a:t>ICANS XXV, Iverson, 2026</a:t>
            </a:r>
            <a:endParaRPr b="0" lang="en-US" sz="1000" spc="-1" strike="noStrike">
              <a:latin typeface="Arial"/>
            </a:endParaRPr>
          </a:p>
        </p:txBody>
      </p:sp>
      <p:sp>
        <p:nvSpPr>
          <p:cNvPr id="62" name="PlaceHolder 10"/>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a:t>
            </a:r>
            <a:r>
              <a:rPr b="0" lang="en-US" sz="4400" spc="-1" strike="noStrike">
                <a:latin typeface="Arial"/>
              </a:rPr>
              <a:t>edit the </a:t>
            </a:r>
            <a:r>
              <a:rPr b="0" lang="en-US" sz="4400" spc="-1" strike="noStrike">
                <a:latin typeface="Arial"/>
              </a:rPr>
              <a:t>title text </a:t>
            </a:r>
            <a:r>
              <a:rPr b="0" lang="en-US" sz="4400" spc="-1" strike="noStrike">
                <a:latin typeface="Arial"/>
              </a:rPr>
              <a:t>format</a:t>
            </a:r>
            <a:endParaRPr b="0" lang="en-US" sz="4400" spc="-1" strike="noStrike">
              <a:latin typeface="Arial"/>
            </a:endParaRPr>
          </a:p>
        </p:txBody>
      </p:sp>
      <p:sp>
        <p:nvSpPr>
          <p:cNvPr id="63"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0" name="Picture 17" descr=""/>
          <p:cNvPicPr/>
          <p:nvPr/>
        </p:nvPicPr>
        <p:blipFill>
          <a:blip r:embed="rId2"/>
          <a:stretch/>
        </p:blipFill>
        <p:spPr>
          <a:xfrm>
            <a:off x="405720" y="6452640"/>
            <a:ext cx="2106000" cy="295560"/>
          </a:xfrm>
          <a:prstGeom prst="rect">
            <a:avLst/>
          </a:prstGeom>
          <a:ln>
            <a:noFill/>
          </a:ln>
        </p:spPr>
      </p:pic>
      <p:sp>
        <p:nvSpPr>
          <p:cNvPr id="101" name="CustomShape 1" hidden="1"/>
          <p:cNvSpPr/>
          <p:nvPr/>
        </p:nvSpPr>
        <p:spPr>
          <a:xfrm flipH="1">
            <a:off x="-10080" y="662616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9166C77F-2710-4F6B-B593-8DE505C1DBD1}"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2" name="CustomShape 2" hidden="1"/>
          <p:cNvSpPr/>
          <p:nvPr/>
        </p:nvSpPr>
        <p:spPr>
          <a:xfrm>
            <a:off x="0" y="320040"/>
            <a:ext cx="268200" cy="653184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03" name="CustomShape 3" hidden="1"/>
          <p:cNvSpPr/>
          <p:nvPr/>
        </p:nvSpPr>
        <p:spPr>
          <a:xfrm flipH="1">
            <a:off x="-10080" y="661644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E28613E5-098A-4D53-B1FA-28DF669801C8}"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4" name="CustomShape 4" hidden="1"/>
          <p:cNvSpPr/>
          <p:nvPr/>
        </p:nvSpPr>
        <p:spPr>
          <a:xfrm>
            <a:off x="8010360" y="6583680"/>
            <a:ext cx="3854520" cy="1764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105" name="CustomShape 5" hidden="1"/>
          <p:cNvSpPr/>
          <p:nvPr/>
        </p:nvSpPr>
        <p:spPr>
          <a:xfrm>
            <a:off x="9821880" y="6302160"/>
            <a:ext cx="203184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106" name="CustomShape 6"/>
          <p:cNvSpPr/>
          <p:nvPr/>
        </p:nvSpPr>
        <p:spPr>
          <a:xfrm>
            <a:off x="0" y="320040"/>
            <a:ext cx="268200" cy="653184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07" name="CustomShape 7"/>
          <p:cNvSpPr/>
          <p:nvPr/>
        </p:nvSpPr>
        <p:spPr>
          <a:xfrm flipH="1">
            <a:off x="-10080" y="6626160"/>
            <a:ext cx="274320" cy="14616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D5E66FD3-0551-4744-95F6-721877843201}"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8" name="CustomShape 8"/>
          <p:cNvSpPr/>
          <p:nvPr/>
        </p:nvSpPr>
        <p:spPr>
          <a:xfrm>
            <a:off x="8010360" y="6583680"/>
            <a:ext cx="3854520" cy="17640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pic>
        <p:nvPicPr>
          <p:cNvPr id="109" name="Picture 13" descr=""/>
          <p:cNvPicPr/>
          <p:nvPr/>
        </p:nvPicPr>
        <p:blipFill>
          <a:blip r:embed="rId3"/>
          <a:stretch/>
        </p:blipFill>
        <p:spPr>
          <a:xfrm>
            <a:off x="405720" y="6452640"/>
            <a:ext cx="2106000" cy="295560"/>
          </a:xfrm>
          <a:prstGeom prst="rect">
            <a:avLst/>
          </a:prstGeom>
          <a:ln>
            <a:noFill/>
          </a:ln>
        </p:spPr>
      </p:pic>
      <p:sp>
        <p:nvSpPr>
          <p:cNvPr id="110" name="CustomShape 9"/>
          <p:cNvSpPr/>
          <p:nvPr/>
        </p:nvSpPr>
        <p:spPr>
          <a:xfrm>
            <a:off x="9821880" y="6302160"/>
            <a:ext cx="203184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MTS at SNS</a:t>
            </a:r>
            <a:endParaRPr b="0" lang="en-US" sz="1000" spc="-1" strike="noStrike">
              <a:latin typeface="Arial"/>
            </a:endParaRPr>
          </a:p>
          <a:p>
            <a:pPr>
              <a:lnSpc>
                <a:spcPct val="100000"/>
              </a:lnSpc>
            </a:pPr>
            <a:r>
              <a:rPr b="0" lang="en-US" sz="1000" spc="-1" strike="noStrike">
                <a:solidFill>
                  <a:srgbClr val="bfbfbf"/>
                </a:solidFill>
                <a:latin typeface="Arial"/>
                <a:ea typeface="DejaVu Sans"/>
              </a:rPr>
              <a:t>DENIM 2025 October 2025</a:t>
            </a:r>
            <a:endParaRPr b="0" lang="en-US" sz="1000" spc="-1" strike="noStrike">
              <a:latin typeface="Arial"/>
            </a:endParaRPr>
          </a:p>
        </p:txBody>
      </p:sp>
      <p:sp>
        <p:nvSpPr>
          <p:cNvPr id="111" name="PlaceHolder 10"/>
          <p:cNvSpPr>
            <a:spLocks noGrp="1"/>
          </p:cNvSpPr>
          <p:nvPr>
            <p:ph type="title"/>
          </p:nvPr>
        </p:nvSpPr>
        <p:spPr>
          <a:xfrm>
            <a:off x="609480" y="273600"/>
            <a:ext cx="10972080" cy="114444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12"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3.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3.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13.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3.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13.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13.xml"/><Relationship Id="rId7"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1.wmf"/><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428760" y="1388880"/>
            <a:ext cx="8672040" cy="529560"/>
          </a:xfrm>
          <a:prstGeom prst="rect">
            <a:avLst/>
          </a:prstGeom>
          <a:noFill/>
          <a:ln w="9360">
            <a:noFill/>
          </a:ln>
        </p:spPr>
        <p:style>
          <a:lnRef idx="0"/>
          <a:fillRef idx="0"/>
          <a:effectRef idx="0"/>
          <a:fontRef idx="minor"/>
        </p:style>
        <p:txBody>
          <a:bodyPr lIns="90000" rIns="90000" tIns="45000" bIns="45000">
            <a:noAutofit/>
          </a:bodyPr>
          <a:p>
            <a:pPr>
              <a:lnSpc>
                <a:spcPct val="90000"/>
              </a:lnSpc>
            </a:pPr>
            <a:r>
              <a:rPr b="0" lang="en-US" sz="3200" spc="-1" strike="noStrike">
                <a:solidFill>
                  <a:srgbClr val="ffffff"/>
                </a:solidFill>
                <a:latin typeface="Century Gothic"/>
                <a:ea typeface="DejaVu Sans"/>
              </a:rPr>
              <a:t>The Moderator Test Station at the Spallation Neutron Source </a:t>
            </a:r>
            <a:endParaRPr b="0" lang="en-US" sz="3200" spc="-1" strike="noStrike">
              <a:latin typeface="Arial"/>
            </a:endParaRPr>
          </a:p>
        </p:txBody>
      </p:sp>
      <p:sp>
        <p:nvSpPr>
          <p:cNvPr id="156" name="CustomShape 2"/>
          <p:cNvSpPr/>
          <p:nvPr/>
        </p:nvSpPr>
        <p:spPr>
          <a:xfrm>
            <a:off x="447480" y="3013560"/>
            <a:ext cx="11163960" cy="2022120"/>
          </a:xfrm>
          <a:prstGeom prst="rect">
            <a:avLst/>
          </a:prstGeom>
          <a:noFill/>
          <a:ln w="9360">
            <a:noFill/>
          </a:ln>
        </p:spPr>
        <p:style>
          <a:lnRef idx="0"/>
          <a:fillRef idx="0"/>
          <a:effectRef idx="0"/>
          <a:fontRef idx="minor"/>
        </p:style>
        <p:txBody>
          <a:bodyPr lIns="90000" rIns="90000" tIns="45000" bIns="45000">
            <a:noAutofit/>
          </a:bodyPr>
          <a:p>
            <a:pPr>
              <a:lnSpc>
                <a:spcPct val="90000"/>
              </a:lnSpc>
              <a:spcBef>
                <a:spcPts val="1400"/>
              </a:spcBef>
              <a:tabLst>
                <a:tab algn="l" pos="0"/>
              </a:tabLst>
            </a:pPr>
            <a:r>
              <a:rPr b="0" lang="en-US" sz="2000" spc="-1" strike="noStrike">
                <a:solidFill>
                  <a:srgbClr val="ffffff"/>
                </a:solidFill>
                <a:latin typeface="Century Gothic"/>
                <a:ea typeface="DejaVu Sans"/>
              </a:rPr>
              <a:t>E. B. Iverson, K. C. Johns, A. V. Aleksandrov, A. Coleman, V. Freudenberg, F. X. Gallmeier, B. DeGraff, K. B. Grammer, S. Jolley, R. A. Knudson IV, J. Watkins, D. Willis</a:t>
            </a: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Oak Ridge National Laboratory</a:t>
            </a: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ICANS-XXV</a:t>
            </a: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13-19 April 2026</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6" name="Picture 4_0" descr="Diagram&#10;&#10;AI-generated content may be incorrect."/>
          <p:cNvPicPr/>
          <p:nvPr/>
        </p:nvPicPr>
        <p:blipFill>
          <a:blip r:embed="rId1"/>
          <a:stretch/>
        </p:blipFill>
        <p:spPr>
          <a:xfrm>
            <a:off x="6767280" y="2705040"/>
            <a:ext cx="3814560" cy="3803760"/>
          </a:xfrm>
          <a:prstGeom prst="rect">
            <a:avLst/>
          </a:prstGeom>
          <a:ln>
            <a:noFill/>
          </a:ln>
        </p:spPr>
      </p:pic>
      <p:pic>
        <p:nvPicPr>
          <p:cNvPr id="197" name="Picture 2_2" descr="Graphical user interface, diagram&#10;&#10;AI-generated content may be incorrect."/>
          <p:cNvPicPr/>
          <p:nvPr/>
        </p:nvPicPr>
        <p:blipFill>
          <a:blip r:embed="rId2"/>
          <a:stretch/>
        </p:blipFill>
        <p:spPr>
          <a:xfrm>
            <a:off x="1447560" y="2705040"/>
            <a:ext cx="3641760" cy="3547080"/>
          </a:xfrm>
          <a:prstGeom prst="rect">
            <a:avLst/>
          </a:prstGeom>
          <a:ln>
            <a:noFill/>
          </a:ln>
        </p:spPr>
      </p:pic>
      <p:sp>
        <p:nvSpPr>
          <p:cNvPr id="198" name="CustomShape 1"/>
          <p:cNvSpPr/>
          <p:nvPr/>
        </p:nvSpPr>
        <p:spPr>
          <a:xfrm>
            <a:off x="256320" y="255600"/>
            <a:ext cx="11506680" cy="478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Shielding, Moderator, and Neutron Beamline</a:t>
            </a:r>
            <a:endParaRPr b="0" lang="en-US" sz="3000" spc="-1" strike="noStrike">
              <a:latin typeface="Arial"/>
            </a:endParaRPr>
          </a:p>
        </p:txBody>
      </p:sp>
      <p:sp>
        <p:nvSpPr>
          <p:cNvPr id="199" name="CustomShape 2"/>
          <p:cNvSpPr/>
          <p:nvPr/>
        </p:nvSpPr>
        <p:spPr>
          <a:xfrm>
            <a:off x="5299560" y="5133240"/>
            <a:ext cx="122904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5 cm steel</a:t>
            </a:r>
            <a:endParaRPr b="0" lang="en-US" sz="1800" spc="-1" strike="noStrike">
              <a:latin typeface="Arial"/>
            </a:endParaRPr>
          </a:p>
        </p:txBody>
      </p:sp>
      <p:sp>
        <p:nvSpPr>
          <p:cNvPr id="200" name="CustomShape 3"/>
          <p:cNvSpPr/>
          <p:nvPr/>
        </p:nvSpPr>
        <p:spPr>
          <a:xfrm>
            <a:off x="7467840" y="1926000"/>
            <a:ext cx="285516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5 cm borated polyethylene</a:t>
            </a:r>
            <a:endParaRPr b="0" lang="en-US" sz="1800" spc="-1" strike="noStrike">
              <a:latin typeface="Arial"/>
            </a:endParaRPr>
          </a:p>
        </p:txBody>
      </p:sp>
      <p:sp>
        <p:nvSpPr>
          <p:cNvPr id="201" name="CustomShape 4"/>
          <p:cNvSpPr/>
          <p:nvPr/>
        </p:nvSpPr>
        <p:spPr>
          <a:xfrm>
            <a:off x="4905720" y="1983600"/>
            <a:ext cx="208404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1.2 m polyethylene</a:t>
            </a:r>
            <a:endParaRPr b="0" lang="en-US" sz="1800" spc="-1" strike="noStrike">
              <a:latin typeface="Arial"/>
            </a:endParaRPr>
          </a:p>
        </p:txBody>
      </p:sp>
      <p:sp>
        <p:nvSpPr>
          <p:cNvPr id="202" name="CustomShape 5"/>
          <p:cNvSpPr/>
          <p:nvPr/>
        </p:nvSpPr>
        <p:spPr>
          <a:xfrm>
            <a:off x="5155920" y="2950560"/>
            <a:ext cx="1297800" cy="353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10 cm lead</a:t>
            </a:r>
            <a:endParaRPr b="0" lang="en-US" sz="1800" spc="-1" strike="noStrike">
              <a:latin typeface="Arial"/>
            </a:endParaRPr>
          </a:p>
        </p:txBody>
      </p:sp>
      <p:grpSp>
        <p:nvGrpSpPr>
          <p:cNvPr id="203" name="Group 6"/>
          <p:cNvGrpSpPr/>
          <p:nvPr/>
        </p:nvGrpSpPr>
        <p:grpSpPr>
          <a:xfrm>
            <a:off x="4406040" y="2350440"/>
            <a:ext cx="3061440" cy="1146960"/>
            <a:chOff x="4406040" y="2350440"/>
            <a:chExt cx="3061440" cy="1146960"/>
          </a:xfrm>
        </p:grpSpPr>
        <p:sp>
          <p:nvSpPr>
            <p:cNvPr id="204" name="Line 7"/>
            <p:cNvSpPr/>
            <p:nvPr/>
          </p:nvSpPr>
          <p:spPr>
            <a:xfrm>
              <a:off x="5904720" y="2350440"/>
              <a:ext cx="1562760" cy="1078560"/>
            </a:xfrm>
            <a:prstGeom prst="line">
              <a:avLst/>
            </a:prstGeom>
            <a:ln>
              <a:solidFill>
                <a:srgbClr val="3465a4"/>
              </a:solidFill>
              <a:tailEnd len="med" type="triangle" w="med"/>
            </a:ln>
          </p:spPr>
          <p:style>
            <a:lnRef idx="0"/>
            <a:fillRef idx="0"/>
            <a:effectRef idx="0"/>
            <a:fontRef idx="minor"/>
          </p:style>
        </p:sp>
        <p:sp>
          <p:nvSpPr>
            <p:cNvPr id="205" name="Line 8"/>
            <p:cNvSpPr/>
            <p:nvPr/>
          </p:nvSpPr>
          <p:spPr>
            <a:xfrm flipH="1">
              <a:off x="4406040" y="2350440"/>
              <a:ext cx="1498680" cy="1146960"/>
            </a:xfrm>
            <a:prstGeom prst="line">
              <a:avLst/>
            </a:prstGeom>
            <a:ln>
              <a:solidFill>
                <a:srgbClr val="3465a4"/>
              </a:solidFill>
              <a:tailEnd len="med" type="triangle" w="med"/>
            </a:ln>
          </p:spPr>
          <p:style>
            <a:lnRef idx="0"/>
            <a:fillRef idx="0"/>
            <a:effectRef idx="0"/>
            <a:fontRef idx="minor"/>
          </p:style>
        </p:sp>
      </p:grpSp>
      <p:grpSp>
        <p:nvGrpSpPr>
          <p:cNvPr id="206" name="Group 9"/>
          <p:cNvGrpSpPr/>
          <p:nvPr/>
        </p:nvGrpSpPr>
        <p:grpSpPr>
          <a:xfrm>
            <a:off x="4673520" y="3331080"/>
            <a:ext cx="2482920" cy="924120"/>
            <a:chOff x="4673520" y="3331080"/>
            <a:chExt cx="2482920" cy="924120"/>
          </a:xfrm>
        </p:grpSpPr>
        <p:sp>
          <p:nvSpPr>
            <p:cNvPr id="207" name="Line 10"/>
            <p:cNvSpPr/>
            <p:nvPr/>
          </p:nvSpPr>
          <p:spPr>
            <a:xfrm>
              <a:off x="5904720" y="3349440"/>
              <a:ext cx="1251720" cy="905760"/>
            </a:xfrm>
            <a:prstGeom prst="line">
              <a:avLst/>
            </a:prstGeom>
            <a:ln>
              <a:solidFill>
                <a:srgbClr val="3465a4"/>
              </a:solidFill>
              <a:tailEnd len="med" type="triangle" w="med"/>
            </a:ln>
          </p:spPr>
          <p:style>
            <a:lnRef idx="0"/>
            <a:fillRef idx="0"/>
            <a:effectRef idx="0"/>
            <a:fontRef idx="minor"/>
          </p:style>
        </p:sp>
        <p:sp>
          <p:nvSpPr>
            <p:cNvPr id="208" name="Line 11"/>
            <p:cNvSpPr/>
            <p:nvPr/>
          </p:nvSpPr>
          <p:spPr>
            <a:xfrm flipH="1">
              <a:off x="4673520" y="3331080"/>
              <a:ext cx="1231200" cy="832680"/>
            </a:xfrm>
            <a:prstGeom prst="line">
              <a:avLst/>
            </a:prstGeom>
            <a:ln>
              <a:solidFill>
                <a:srgbClr val="3465a4"/>
              </a:solidFill>
              <a:tailEnd len="med" type="triangle" w="med"/>
            </a:ln>
          </p:spPr>
          <p:style>
            <a:lnRef idx="0"/>
            <a:fillRef idx="0"/>
            <a:effectRef idx="0"/>
            <a:fontRef idx="minor"/>
          </p:style>
        </p:sp>
      </p:grpSp>
      <p:grpSp>
        <p:nvGrpSpPr>
          <p:cNvPr id="209" name="Group 12"/>
          <p:cNvGrpSpPr/>
          <p:nvPr/>
        </p:nvGrpSpPr>
        <p:grpSpPr>
          <a:xfrm>
            <a:off x="4790880" y="5498640"/>
            <a:ext cx="2227320" cy="465120"/>
            <a:chOff x="4790880" y="5498640"/>
            <a:chExt cx="2227320" cy="465120"/>
          </a:xfrm>
        </p:grpSpPr>
        <p:sp>
          <p:nvSpPr>
            <p:cNvPr id="210" name="Line 13"/>
            <p:cNvSpPr/>
            <p:nvPr/>
          </p:nvSpPr>
          <p:spPr>
            <a:xfrm>
              <a:off x="5920200" y="5498640"/>
              <a:ext cx="1098000" cy="465120"/>
            </a:xfrm>
            <a:prstGeom prst="line">
              <a:avLst/>
            </a:prstGeom>
            <a:ln>
              <a:solidFill>
                <a:srgbClr val="3465a4"/>
              </a:solidFill>
              <a:tailEnd len="med" type="triangle" w="med"/>
            </a:ln>
          </p:spPr>
          <p:style>
            <a:lnRef idx="0"/>
            <a:fillRef idx="0"/>
            <a:effectRef idx="0"/>
            <a:fontRef idx="minor"/>
          </p:style>
        </p:sp>
        <p:sp>
          <p:nvSpPr>
            <p:cNvPr id="211" name="Line 14"/>
            <p:cNvSpPr/>
            <p:nvPr/>
          </p:nvSpPr>
          <p:spPr>
            <a:xfrm flipH="1">
              <a:off x="4790880" y="5498640"/>
              <a:ext cx="1129320" cy="356040"/>
            </a:xfrm>
            <a:prstGeom prst="line">
              <a:avLst/>
            </a:prstGeom>
            <a:ln>
              <a:solidFill>
                <a:srgbClr val="3465a4"/>
              </a:solidFill>
              <a:tailEnd len="med" type="triangle" w="med"/>
            </a:ln>
          </p:spPr>
          <p:style>
            <a:lnRef idx="0"/>
            <a:fillRef idx="0"/>
            <a:effectRef idx="0"/>
            <a:fontRef idx="minor"/>
          </p:style>
        </p:sp>
      </p:grpSp>
      <p:sp>
        <p:nvSpPr>
          <p:cNvPr id="212" name="Line 15"/>
          <p:cNvSpPr/>
          <p:nvPr/>
        </p:nvSpPr>
        <p:spPr>
          <a:xfrm>
            <a:off x="8832240" y="2218680"/>
            <a:ext cx="1251360" cy="1945080"/>
          </a:xfrm>
          <a:prstGeom prst="line">
            <a:avLst/>
          </a:prstGeom>
          <a:ln>
            <a:solidFill>
              <a:srgbClr val="3465a4"/>
            </a:solidFill>
            <a:tailEnd len="med" type="triangle" w="med"/>
          </a:ln>
        </p:spPr>
        <p:style>
          <a:lnRef idx="0"/>
          <a:fillRef idx="0"/>
          <a:effectRef idx="0"/>
          <a:fontRef idx="minor"/>
        </p:style>
      </p:sp>
      <p:sp>
        <p:nvSpPr>
          <p:cNvPr id="213" name="CustomShape 16"/>
          <p:cNvSpPr/>
          <p:nvPr/>
        </p:nvSpPr>
        <p:spPr>
          <a:xfrm>
            <a:off x="5467320" y="4181400"/>
            <a:ext cx="1127160" cy="932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p- from </a:t>
            </a:r>
            <a:endParaRPr b="0" lang="en-US" sz="1800" spc="-1" strike="noStrike">
              <a:latin typeface="Arial"/>
            </a:endParaRPr>
          </a:p>
          <a:p>
            <a:pPr>
              <a:lnSpc>
                <a:spcPct val="100000"/>
              </a:lnSpc>
            </a:pPr>
            <a:r>
              <a:rPr b="0" lang="en-US" sz="1800" spc="-1" strike="noStrike">
                <a:solidFill>
                  <a:srgbClr val="000000"/>
                </a:solidFill>
                <a:latin typeface="Roboto"/>
                <a:ea typeface="DejaVu Sans"/>
              </a:rPr>
              <a:t>BTF</a:t>
            </a:r>
            <a:endParaRPr b="0" lang="en-US" sz="1800" spc="-1" strike="noStrike">
              <a:latin typeface="Arial"/>
            </a:endParaRPr>
          </a:p>
        </p:txBody>
      </p:sp>
      <p:sp>
        <p:nvSpPr>
          <p:cNvPr id="214" name="CustomShape 17"/>
          <p:cNvSpPr/>
          <p:nvPr/>
        </p:nvSpPr>
        <p:spPr>
          <a:xfrm flipH="1">
            <a:off x="3788640" y="4527720"/>
            <a:ext cx="1801080" cy="360"/>
          </a:xfrm>
          <a:custGeom>
            <a:avLst/>
            <a:gdLst/>
            <a:ahLst/>
            <a:rect l="l" t="t" r="r" b="b"/>
            <a:pathLst>
              <a:path w="21600" h="21600">
                <a:moveTo>
                  <a:pt x="0" y="0"/>
                </a:moveTo>
                <a:lnTo>
                  <a:pt x="21600" y="21600"/>
                </a:lnTo>
              </a:path>
            </a:pathLst>
          </a:custGeom>
          <a:noFill/>
          <a:ln w="28440">
            <a:solidFill>
              <a:srgbClr val="00b0f0"/>
            </a:solidFill>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5" name="Picture 4" descr=""/>
          <p:cNvPicPr/>
          <p:nvPr/>
        </p:nvPicPr>
        <p:blipFill>
          <a:blip r:embed="rId1"/>
          <a:stretch/>
        </p:blipFill>
        <p:spPr>
          <a:xfrm>
            <a:off x="1486080" y="1000440"/>
            <a:ext cx="9205560" cy="5245200"/>
          </a:xfrm>
          <a:prstGeom prst="rect">
            <a:avLst/>
          </a:prstGeom>
          <a:ln>
            <a:noFill/>
          </a:ln>
        </p:spPr>
      </p:pic>
      <p:sp>
        <p:nvSpPr>
          <p:cNvPr id="216"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Shielding, Moderator, and Neutron Beamline</a:t>
            </a:r>
            <a:endParaRPr b="0" lang="en-US" sz="3000" spc="-1" strike="noStrike">
              <a:latin typeface="Arial"/>
            </a:endParaRPr>
          </a:p>
        </p:txBody>
      </p:sp>
      <p:sp>
        <p:nvSpPr>
          <p:cNvPr id="217" name="CustomShape 2"/>
          <p:cNvSpPr/>
          <p:nvPr/>
        </p:nvSpPr>
        <p:spPr>
          <a:xfrm>
            <a:off x="1665360" y="1833840"/>
            <a:ext cx="1228320" cy="3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5 cm steel</a:t>
            </a:r>
            <a:endParaRPr b="0" lang="en-US" sz="1800" spc="-1" strike="noStrike">
              <a:latin typeface="Arial"/>
            </a:endParaRPr>
          </a:p>
        </p:txBody>
      </p:sp>
      <p:sp>
        <p:nvSpPr>
          <p:cNvPr id="218" name="CustomShape 3"/>
          <p:cNvSpPr/>
          <p:nvPr/>
        </p:nvSpPr>
        <p:spPr>
          <a:xfrm>
            <a:off x="1184400" y="4008240"/>
            <a:ext cx="2083320" cy="3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1.2 m polyethylene</a:t>
            </a:r>
            <a:endParaRPr b="0" lang="en-US" sz="1800" spc="-1" strike="noStrike">
              <a:latin typeface="Arial"/>
            </a:endParaRPr>
          </a:p>
        </p:txBody>
      </p:sp>
      <p:sp>
        <p:nvSpPr>
          <p:cNvPr id="219" name="CustomShape 4"/>
          <p:cNvSpPr/>
          <p:nvPr/>
        </p:nvSpPr>
        <p:spPr>
          <a:xfrm>
            <a:off x="1580400" y="2496240"/>
            <a:ext cx="1297080" cy="3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10 cm lead</a:t>
            </a:r>
            <a:endParaRPr b="0" lang="en-US" sz="1800" spc="-1" strike="noStrike">
              <a:latin typeface="Arial"/>
            </a:endParaRPr>
          </a:p>
        </p:txBody>
      </p:sp>
      <p:sp>
        <p:nvSpPr>
          <p:cNvPr id="220" name="Line 5"/>
          <p:cNvSpPr/>
          <p:nvPr/>
        </p:nvSpPr>
        <p:spPr>
          <a:xfrm flipV="1">
            <a:off x="3200400" y="3840480"/>
            <a:ext cx="2194560" cy="365760"/>
          </a:xfrm>
          <a:prstGeom prst="line">
            <a:avLst/>
          </a:prstGeom>
          <a:ln>
            <a:solidFill>
              <a:srgbClr val="3465a4"/>
            </a:solidFill>
            <a:tailEnd len="med" type="triangle" w="med"/>
          </a:ln>
        </p:spPr>
        <p:style>
          <a:lnRef idx="0"/>
          <a:fillRef idx="0"/>
          <a:effectRef idx="0"/>
          <a:fontRef idx="minor"/>
        </p:style>
      </p:sp>
      <p:sp>
        <p:nvSpPr>
          <p:cNvPr id="221" name="CustomShape 6"/>
          <p:cNvSpPr/>
          <p:nvPr/>
        </p:nvSpPr>
        <p:spPr>
          <a:xfrm>
            <a:off x="1253160" y="3279600"/>
            <a:ext cx="2142720" cy="3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1 cm boron carbide</a:t>
            </a:r>
            <a:endParaRPr b="0" lang="en-US" sz="1800" spc="-1" strike="noStrike">
              <a:latin typeface="Arial"/>
            </a:endParaRPr>
          </a:p>
        </p:txBody>
      </p:sp>
      <p:sp>
        <p:nvSpPr>
          <p:cNvPr id="222" name="CustomShape 7"/>
          <p:cNvSpPr/>
          <p:nvPr/>
        </p:nvSpPr>
        <p:spPr>
          <a:xfrm>
            <a:off x="11319120" y="4023360"/>
            <a:ext cx="380520" cy="353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n</a:t>
            </a:r>
            <a:endParaRPr b="0" lang="en-US" sz="1800" spc="-1" strike="noStrike">
              <a:latin typeface="Arial"/>
            </a:endParaRPr>
          </a:p>
        </p:txBody>
      </p:sp>
      <p:sp>
        <p:nvSpPr>
          <p:cNvPr id="223" name="Line 8"/>
          <p:cNvSpPr/>
          <p:nvPr/>
        </p:nvSpPr>
        <p:spPr>
          <a:xfrm>
            <a:off x="3400560" y="3474720"/>
            <a:ext cx="531360" cy="0"/>
          </a:xfrm>
          <a:prstGeom prst="line">
            <a:avLst/>
          </a:prstGeom>
          <a:ln>
            <a:solidFill>
              <a:srgbClr val="3465a4"/>
            </a:solidFill>
            <a:tailEnd len="med" type="triangle" w="med"/>
          </a:ln>
        </p:spPr>
        <p:style>
          <a:lnRef idx="0"/>
          <a:fillRef idx="0"/>
          <a:effectRef idx="0"/>
          <a:fontRef idx="minor"/>
        </p:style>
      </p:sp>
      <p:sp>
        <p:nvSpPr>
          <p:cNvPr id="224" name="Line 9"/>
          <p:cNvSpPr/>
          <p:nvPr/>
        </p:nvSpPr>
        <p:spPr>
          <a:xfrm>
            <a:off x="2926080" y="2743200"/>
            <a:ext cx="914400" cy="182880"/>
          </a:xfrm>
          <a:prstGeom prst="line">
            <a:avLst/>
          </a:prstGeom>
          <a:ln>
            <a:solidFill>
              <a:srgbClr val="3465a4"/>
            </a:solidFill>
            <a:tailEnd len="med" type="triangle" w="med"/>
          </a:ln>
        </p:spPr>
        <p:style>
          <a:lnRef idx="0"/>
          <a:fillRef idx="0"/>
          <a:effectRef idx="0"/>
          <a:fontRef idx="minor"/>
        </p:style>
      </p:sp>
      <p:sp>
        <p:nvSpPr>
          <p:cNvPr id="225" name="Line 10"/>
          <p:cNvSpPr/>
          <p:nvPr/>
        </p:nvSpPr>
        <p:spPr>
          <a:xfrm>
            <a:off x="3017520" y="2011680"/>
            <a:ext cx="640080" cy="0"/>
          </a:xfrm>
          <a:prstGeom prst="line">
            <a:avLst/>
          </a:prstGeom>
          <a:ln>
            <a:solidFill>
              <a:srgbClr val="3465a4"/>
            </a:solidFill>
            <a:tailEnd len="med" type="triangle" w="med"/>
          </a:ln>
        </p:spPr>
        <p:style>
          <a:lnRef idx="0"/>
          <a:fillRef idx="0"/>
          <a:effectRef idx="0"/>
          <a:fontRef idx="minor"/>
        </p:style>
      </p:sp>
      <p:sp>
        <p:nvSpPr>
          <p:cNvPr id="226" name="CustomShape 11"/>
          <p:cNvSpPr/>
          <p:nvPr/>
        </p:nvSpPr>
        <p:spPr>
          <a:xfrm>
            <a:off x="8109360" y="933840"/>
            <a:ext cx="3371400" cy="9903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Removable cryostat including neutron beamline, moderator services, and shielding, on tracks for reproducible positioning</a:t>
            </a:r>
            <a:endParaRPr b="0" lang="en-US" sz="1800" spc="-1" strike="noStrike">
              <a:latin typeface="Arial"/>
            </a:endParaRPr>
          </a:p>
        </p:txBody>
      </p:sp>
      <p:sp>
        <p:nvSpPr>
          <p:cNvPr id="227" name="Line 12"/>
          <p:cNvSpPr/>
          <p:nvPr/>
        </p:nvSpPr>
        <p:spPr>
          <a:xfrm flipH="1">
            <a:off x="8321040" y="2394360"/>
            <a:ext cx="1085040" cy="53172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8" name="Picture 1" descr=""/>
          <p:cNvPicPr/>
          <p:nvPr/>
        </p:nvPicPr>
        <p:blipFill>
          <a:blip r:embed="rId1"/>
          <a:stretch/>
        </p:blipFill>
        <p:spPr>
          <a:xfrm>
            <a:off x="840240" y="1411560"/>
            <a:ext cx="8718120" cy="4344480"/>
          </a:xfrm>
          <a:prstGeom prst="rect">
            <a:avLst/>
          </a:prstGeom>
          <a:ln>
            <a:noFill/>
          </a:ln>
        </p:spPr>
      </p:pic>
      <p:sp>
        <p:nvSpPr>
          <p:cNvPr id="229"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Cryostat</a:t>
            </a:r>
            <a:endParaRPr b="0" lang="en-US" sz="3000" spc="-1" strike="noStrike">
              <a:latin typeface="Arial"/>
            </a:endParaRPr>
          </a:p>
        </p:txBody>
      </p:sp>
      <p:sp>
        <p:nvSpPr>
          <p:cNvPr id="230" name="Line 2"/>
          <p:cNvSpPr/>
          <p:nvPr/>
        </p:nvSpPr>
        <p:spPr>
          <a:xfrm flipV="1">
            <a:off x="3200400" y="3840480"/>
            <a:ext cx="2194560" cy="365760"/>
          </a:xfrm>
          <a:prstGeom prst="line">
            <a:avLst/>
          </a:prstGeom>
          <a:ln>
            <a:solidFill>
              <a:srgbClr val="3465a4"/>
            </a:solidFill>
            <a:tailEnd len="med" type="triangle" w="med"/>
          </a:ln>
        </p:spPr>
        <p:style>
          <a:lnRef idx="0"/>
          <a:fillRef idx="0"/>
          <a:effectRef idx="0"/>
          <a:fontRef idx="minor"/>
        </p:style>
      </p:sp>
      <p:sp>
        <p:nvSpPr>
          <p:cNvPr id="231" name="CustomShape 3"/>
          <p:cNvSpPr/>
          <p:nvPr/>
        </p:nvSpPr>
        <p:spPr>
          <a:xfrm>
            <a:off x="11319120" y="4023360"/>
            <a:ext cx="380520" cy="353160"/>
          </a:xfrm>
          <a:prstGeom prst="rect">
            <a:avLst/>
          </a:prstGeom>
          <a:noFill/>
          <a:ln>
            <a:noFill/>
          </a:ln>
        </p:spPr>
        <p:style>
          <a:lnRef idx="0"/>
          <a:fillRef idx="0"/>
          <a:effectRef idx="0"/>
          <a:fontRef idx="minor"/>
        </p:style>
      </p:sp>
      <p:sp>
        <p:nvSpPr>
          <p:cNvPr id="232" name="CustomShape 4"/>
          <p:cNvSpPr/>
          <p:nvPr/>
        </p:nvSpPr>
        <p:spPr>
          <a:xfrm>
            <a:off x="9563040" y="933840"/>
            <a:ext cx="1917720" cy="16218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Roboto"/>
                <a:ea typeface="DejaVu Sans"/>
              </a:rPr>
              <a:t>Removable cryostat in withdrawn position allowing direct access to test moderator</a:t>
            </a:r>
            <a:endParaRPr b="0" lang="en-US" sz="1800" spc="-1" strike="noStrike">
              <a:latin typeface="Arial"/>
            </a:endParaRPr>
          </a:p>
        </p:txBody>
      </p:sp>
      <p:sp>
        <p:nvSpPr>
          <p:cNvPr id="233" name="Line 5"/>
          <p:cNvSpPr/>
          <p:nvPr/>
        </p:nvSpPr>
        <p:spPr>
          <a:xfrm flipH="1">
            <a:off x="8321040" y="2394360"/>
            <a:ext cx="1085040" cy="531720"/>
          </a:xfrm>
          <a:prstGeom prst="line">
            <a:avLst/>
          </a:prstGeom>
          <a:ln>
            <a:solidFill>
              <a:srgbClr val="3465a4"/>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a:t>
            </a:r>
            <a:r>
              <a:rPr b="0" lang="en-US" sz="3000" spc="-1" strike="noStrike">
                <a:solidFill>
                  <a:srgbClr val="1e7640"/>
                </a:solidFill>
                <a:latin typeface="Arial Black"/>
                <a:ea typeface="DejaVu Sans"/>
              </a:rPr>
              <a:t>Target </a:t>
            </a:r>
            <a:r>
              <a:rPr b="0" lang="en-US" sz="3000" spc="-1" strike="noStrike">
                <a:solidFill>
                  <a:srgbClr val="1e7640"/>
                </a:solidFill>
                <a:latin typeface="Arial Black"/>
                <a:ea typeface="DejaVu Sans"/>
              </a:rPr>
              <a:t>Testin</a:t>
            </a:r>
            <a:r>
              <a:rPr b="0" lang="en-US" sz="3000" spc="-1" strike="noStrike">
                <a:solidFill>
                  <a:srgbClr val="1e7640"/>
                </a:solidFill>
                <a:latin typeface="Arial Black"/>
                <a:ea typeface="DejaVu Sans"/>
              </a:rPr>
              <a:t>g at </a:t>
            </a:r>
            <a:r>
              <a:rPr b="0" lang="en-US" sz="3000" spc="-1" strike="noStrike">
                <a:solidFill>
                  <a:srgbClr val="1e7640"/>
                </a:solidFill>
                <a:latin typeface="Arial Black"/>
                <a:ea typeface="DejaVu Sans"/>
              </a:rPr>
              <a:t>BTF </a:t>
            </a:r>
            <a:r>
              <a:rPr b="0" lang="en-US" sz="3000" spc="-1" strike="noStrike">
                <a:solidFill>
                  <a:srgbClr val="1e7640"/>
                </a:solidFill>
                <a:latin typeface="Arial Black"/>
                <a:ea typeface="DejaVu Sans"/>
              </a:rPr>
              <a:t>Perfor</a:t>
            </a:r>
            <a:r>
              <a:rPr b="0" lang="en-US" sz="3000" spc="-1" strike="noStrike">
                <a:solidFill>
                  <a:srgbClr val="1e7640"/>
                </a:solidFill>
                <a:latin typeface="Arial Black"/>
                <a:ea typeface="DejaVu Sans"/>
              </a:rPr>
              <a:t>med in </a:t>
            </a:r>
            <a:r>
              <a:rPr b="0" lang="en-US" sz="3000" spc="-1" strike="noStrike">
                <a:solidFill>
                  <a:srgbClr val="1e7640"/>
                </a:solidFill>
                <a:latin typeface="Arial Black"/>
                <a:ea typeface="DejaVu Sans"/>
              </a:rPr>
              <a:t>Novem</a:t>
            </a:r>
            <a:r>
              <a:rPr b="0" lang="en-US" sz="3000" spc="-1" strike="noStrike">
                <a:solidFill>
                  <a:srgbClr val="1e7640"/>
                </a:solidFill>
                <a:latin typeface="Arial Black"/>
                <a:ea typeface="DejaVu Sans"/>
              </a:rPr>
              <a:t>ber</a:t>
            </a:r>
            <a:endParaRPr b="0" lang="en-US" sz="3000" spc="-1" strike="noStrike">
              <a:latin typeface="Arial"/>
            </a:endParaRPr>
          </a:p>
        </p:txBody>
      </p:sp>
      <p:sp>
        <p:nvSpPr>
          <p:cNvPr id="235" name="CustomShape 2"/>
          <p:cNvSpPr/>
          <p:nvPr/>
        </p:nvSpPr>
        <p:spPr>
          <a:xfrm>
            <a:off x="457200" y="737640"/>
            <a:ext cx="7132320" cy="209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Original concept specified inclined target to spread beam</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Low energy elastic scattering at design angle hypothesized to impact target performance – tested at BTF </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Same target, inclined at different angles, did show effect. Design orientation lost &gt;50% of neutron intensity</a:t>
            </a:r>
            <a:endParaRPr b="0" lang="en-US" sz="2000" spc="-1" strike="noStrike">
              <a:latin typeface="Arial"/>
            </a:endParaRPr>
          </a:p>
          <a:p>
            <a:pPr>
              <a:lnSpc>
                <a:spcPct val="90000"/>
              </a:lnSpc>
              <a:spcBef>
                <a:spcPts val="1397"/>
              </a:spcBef>
            </a:pPr>
            <a:endParaRPr b="0" lang="en-US" sz="2000" spc="-1" strike="noStrike">
              <a:latin typeface="Arial"/>
            </a:endParaRPr>
          </a:p>
        </p:txBody>
      </p:sp>
      <p:pic>
        <p:nvPicPr>
          <p:cNvPr id="236" name="" descr=""/>
          <p:cNvPicPr/>
          <p:nvPr/>
        </p:nvPicPr>
        <p:blipFill>
          <a:blip r:embed="rId1"/>
          <a:srcRect l="19151" t="8875" r="15128" b="28453"/>
          <a:stretch/>
        </p:blipFill>
        <p:spPr>
          <a:xfrm>
            <a:off x="7589520" y="733680"/>
            <a:ext cx="4389120" cy="5575320"/>
          </a:xfrm>
          <a:prstGeom prst="rect">
            <a:avLst/>
          </a:prstGeom>
          <a:ln>
            <a:noFill/>
          </a:ln>
        </p:spPr>
      </p:pic>
      <p:pic>
        <p:nvPicPr>
          <p:cNvPr id="237" name="" descr=""/>
          <p:cNvPicPr/>
          <p:nvPr/>
        </p:nvPicPr>
        <p:blipFill>
          <a:blip r:embed="rId2"/>
          <a:srcRect l="15565" t="23542" r="15096" b="36454"/>
          <a:stretch/>
        </p:blipFill>
        <p:spPr>
          <a:xfrm>
            <a:off x="366120" y="2813400"/>
            <a:ext cx="4663080" cy="3587040"/>
          </a:xfrm>
          <a:prstGeom prst="rect">
            <a:avLst/>
          </a:prstGeom>
          <a:ln>
            <a:noFill/>
          </a:ln>
        </p:spPr>
      </p:pic>
      <p:pic>
        <p:nvPicPr>
          <p:cNvPr id="238" name="" descr=""/>
          <p:cNvPicPr/>
          <p:nvPr/>
        </p:nvPicPr>
        <p:blipFill>
          <a:blip r:embed="rId3"/>
          <a:srcRect l="25633" t="0" r="19370" b="53787"/>
          <a:stretch/>
        </p:blipFill>
        <p:spPr>
          <a:xfrm>
            <a:off x="4564440" y="3932280"/>
            <a:ext cx="3482280" cy="219420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Inclined Targets for Low Energy Ions Suffer Losses</a:t>
            </a:r>
            <a:endParaRPr b="0" lang="en-US" sz="3000" spc="-1" strike="noStrike">
              <a:latin typeface="Arial"/>
            </a:endParaRPr>
          </a:p>
        </p:txBody>
      </p:sp>
      <p:sp>
        <p:nvSpPr>
          <p:cNvPr id="240" name="CustomShape 2"/>
          <p:cNvSpPr/>
          <p:nvPr/>
        </p:nvSpPr>
        <p:spPr>
          <a:xfrm>
            <a:off x="457200" y="737640"/>
            <a:ext cx="10972800" cy="209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Original concept specified inclined target to spread beam, intended to reduce heating and make a more “prototypical” illumination (i.e., from a stopping length heavy metal target)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Low energy elastic scattering at design angle DOES impact target performance – 2x loss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Target configuration changed to normal incidence, results in additional 3x better coupling</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Six times the intensity for an easier proton beam layout and a 70% reduction in target size!</a:t>
            </a:r>
            <a:endParaRPr b="0" lang="en-US" sz="2000" spc="-1" strike="noStrike">
              <a:latin typeface="Arial"/>
            </a:endParaRPr>
          </a:p>
          <a:p>
            <a:pPr>
              <a:lnSpc>
                <a:spcPct val="90000"/>
              </a:lnSpc>
              <a:spcBef>
                <a:spcPts val="1397"/>
              </a:spcBef>
            </a:pPr>
            <a:endParaRPr b="0" lang="en-US" sz="2000" spc="-1" strike="noStrike">
              <a:latin typeface="Arial"/>
            </a:endParaRPr>
          </a:p>
        </p:txBody>
      </p:sp>
      <p:pic>
        <p:nvPicPr>
          <p:cNvPr id="241" name="Picture 4_1" descr=""/>
          <p:cNvPicPr/>
          <p:nvPr/>
        </p:nvPicPr>
        <p:blipFill>
          <a:blip r:embed="rId1"/>
          <a:stretch/>
        </p:blipFill>
        <p:spPr>
          <a:xfrm>
            <a:off x="567000" y="3069360"/>
            <a:ext cx="5138640" cy="3271680"/>
          </a:xfrm>
          <a:prstGeom prst="rect">
            <a:avLst/>
          </a:prstGeom>
          <a:ln>
            <a:noFill/>
          </a:ln>
        </p:spPr>
      </p:pic>
      <p:pic>
        <p:nvPicPr>
          <p:cNvPr id="242" name="Picture 2_3" descr="Graphical user interface, diagram&#10;&#10;AI-generated content may be incorrect."/>
          <p:cNvPicPr/>
          <p:nvPr/>
        </p:nvPicPr>
        <p:blipFill>
          <a:blip r:embed="rId2"/>
          <a:srcRect l="25090" t="32994" r="22200" b="33503"/>
          <a:stretch/>
        </p:blipFill>
        <p:spPr>
          <a:xfrm>
            <a:off x="5963760" y="2926080"/>
            <a:ext cx="5464800" cy="3381840"/>
          </a:xfrm>
          <a:prstGeom prst="rect">
            <a:avLst/>
          </a:prstGeom>
          <a:ln>
            <a:noFill/>
          </a:ln>
        </p:spPr>
      </p:pic>
      <p:sp>
        <p:nvSpPr>
          <p:cNvPr id="243" name="Line 3"/>
          <p:cNvSpPr/>
          <p:nvPr/>
        </p:nvSpPr>
        <p:spPr>
          <a:xfrm>
            <a:off x="365760" y="2926080"/>
            <a:ext cx="5486400" cy="3657600"/>
          </a:xfrm>
          <a:prstGeom prst="line">
            <a:avLst/>
          </a:prstGeom>
          <a:ln cap="rnd" w="54720">
            <a:solidFill>
              <a:srgbClr val="ff3838"/>
            </a:solidFill>
            <a:round/>
          </a:ln>
        </p:spPr>
        <p:style>
          <a:lnRef idx="0"/>
          <a:fillRef idx="0"/>
          <a:effectRef idx="0"/>
          <a:fontRef idx="minor"/>
        </p:style>
      </p:sp>
      <p:sp>
        <p:nvSpPr>
          <p:cNvPr id="244" name="Line 4"/>
          <p:cNvSpPr/>
          <p:nvPr/>
        </p:nvSpPr>
        <p:spPr>
          <a:xfrm flipH="1">
            <a:off x="457200" y="2743200"/>
            <a:ext cx="5120640" cy="3657600"/>
          </a:xfrm>
          <a:prstGeom prst="line">
            <a:avLst/>
          </a:prstGeom>
          <a:ln cap="rnd" w="54720">
            <a:solidFill>
              <a:srgbClr val="ff3838"/>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CustomShape 1"/>
          <p:cNvSpPr/>
          <p:nvPr/>
        </p:nvSpPr>
        <p:spPr>
          <a:xfrm>
            <a:off x="256320" y="255600"/>
            <a:ext cx="11506320" cy="477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Target Concept Development</a:t>
            </a:r>
            <a:endParaRPr b="0" lang="en-US" sz="3000" spc="-1" strike="noStrike">
              <a:latin typeface="Arial"/>
            </a:endParaRPr>
          </a:p>
        </p:txBody>
      </p:sp>
      <p:sp>
        <p:nvSpPr>
          <p:cNvPr id="246" name="CustomShape 2"/>
          <p:cNvSpPr/>
          <p:nvPr/>
        </p:nvSpPr>
        <p:spPr>
          <a:xfrm>
            <a:off x="268560" y="853560"/>
            <a:ext cx="6586560" cy="5238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680">
              <a:lnSpc>
                <a:spcPct val="90000"/>
              </a:lnSpc>
              <a:spcBef>
                <a:spcPts val="1397"/>
              </a:spcBef>
              <a:buClr>
                <a:srgbClr val="1e7640"/>
              </a:buClr>
              <a:buFont typeface="Arial"/>
              <a:buChar char="•"/>
            </a:pPr>
            <a:r>
              <a:rPr b="0" lang="en-US" sz="2000" spc="-1" strike="noStrike">
                <a:solidFill>
                  <a:srgbClr val="000000"/>
                </a:solidFill>
                <a:latin typeface="Arial"/>
                <a:ea typeface="DejaVu Sans"/>
              </a:rPr>
              <a:t>Lithium coated directly onto copper flange, edge cooled by water</a:t>
            </a:r>
            <a:endParaRPr b="0" lang="en-US" sz="2000" spc="-1" strike="noStrike">
              <a:latin typeface="Arial"/>
            </a:endParaRPr>
          </a:p>
          <a:p>
            <a:pPr marL="228600" indent="-220680">
              <a:lnSpc>
                <a:spcPct val="90000"/>
              </a:lnSpc>
              <a:spcBef>
                <a:spcPts val="1397"/>
              </a:spcBef>
              <a:buClr>
                <a:srgbClr val="1e7640"/>
              </a:buClr>
              <a:buFont typeface="Arial"/>
              <a:buChar char="•"/>
            </a:pPr>
            <a:r>
              <a:rPr b="0" lang="en-US" sz="2000" spc="-1" strike="noStrike">
                <a:solidFill>
                  <a:srgbClr val="000000"/>
                </a:solidFill>
                <a:latin typeface="Arial"/>
                <a:ea typeface="DejaVu Sans"/>
              </a:rPr>
              <a:t>Titanium encapsulated target allows handling in air.</a:t>
            </a:r>
            <a:endParaRPr b="0" lang="en-US" sz="2000" spc="-1" strike="noStrike">
              <a:latin typeface="Arial"/>
            </a:endParaRPr>
          </a:p>
          <a:p>
            <a:pPr marL="228600" indent="-220680">
              <a:lnSpc>
                <a:spcPct val="90000"/>
              </a:lnSpc>
              <a:spcBef>
                <a:spcPts val="1397"/>
              </a:spcBef>
              <a:buClr>
                <a:srgbClr val="1e7640"/>
              </a:buClr>
              <a:buFont typeface="Arial"/>
              <a:buChar char="•"/>
            </a:pPr>
            <a:r>
              <a:rPr b="0" lang="en-US" sz="2000" spc="-1" strike="noStrike">
                <a:solidFill>
                  <a:srgbClr val="000000"/>
                </a:solidFill>
                <a:latin typeface="Arial"/>
                <a:ea typeface="DejaVu Sans"/>
              </a:rPr>
              <a:t>Layers are applied using physical vapor deposition</a:t>
            </a:r>
            <a:endParaRPr b="0" lang="en-US" sz="2000" spc="-1" strike="noStrike">
              <a:latin typeface="Arial"/>
            </a:endParaRPr>
          </a:p>
          <a:p>
            <a:pPr marL="228600" indent="-220680">
              <a:lnSpc>
                <a:spcPct val="90000"/>
              </a:lnSpc>
              <a:spcBef>
                <a:spcPts val="1397"/>
              </a:spcBef>
              <a:buClr>
                <a:srgbClr val="1e7640"/>
              </a:buClr>
              <a:buFont typeface="Arial"/>
              <a:buChar char="•"/>
            </a:pPr>
            <a:r>
              <a:rPr b="0" lang="en-US" sz="2000" spc="-1" strike="noStrike">
                <a:solidFill>
                  <a:srgbClr val="000000"/>
                </a:solidFill>
                <a:latin typeface="Arial"/>
                <a:ea typeface="DejaVu Sans"/>
              </a:rPr>
              <a:t>Collaborative effort with Energy Storage and Conversion group at ORNL</a:t>
            </a:r>
            <a:endParaRPr b="0" lang="en-US" sz="2000" spc="-1" strike="noStrike">
              <a:latin typeface="Arial"/>
            </a:endParaRPr>
          </a:p>
        </p:txBody>
      </p:sp>
      <p:pic>
        <p:nvPicPr>
          <p:cNvPr id="247" name="Picture 8_1" descr=""/>
          <p:cNvPicPr/>
          <p:nvPr/>
        </p:nvPicPr>
        <p:blipFill>
          <a:blip r:embed="rId1"/>
          <a:srcRect l="12306" t="18430" r="13436" b="26854"/>
          <a:stretch/>
        </p:blipFill>
        <p:spPr>
          <a:xfrm>
            <a:off x="2655360" y="3683160"/>
            <a:ext cx="3025080" cy="2735280"/>
          </a:xfrm>
          <a:prstGeom prst="rect">
            <a:avLst/>
          </a:prstGeom>
          <a:ln>
            <a:noFill/>
          </a:ln>
        </p:spPr>
      </p:pic>
      <p:sp>
        <p:nvSpPr>
          <p:cNvPr id="248" name="CustomShape 3"/>
          <p:cNvSpPr/>
          <p:nvPr/>
        </p:nvSpPr>
        <p:spPr>
          <a:xfrm>
            <a:off x="5785200" y="5013000"/>
            <a:ext cx="4242240" cy="82944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800" spc="-1" strike="noStrike">
                <a:solidFill>
                  <a:srgbClr val="00454d"/>
                </a:solidFill>
                <a:latin typeface="Roboto"/>
                <a:ea typeface="DejaVu Sans"/>
              </a:rPr>
              <a:t>Copper plate (5 mm)</a:t>
            </a:r>
            <a:endParaRPr b="0" lang="en-US" sz="1800" spc="-1" strike="noStrike">
              <a:latin typeface="Arial"/>
            </a:endParaRPr>
          </a:p>
          <a:p>
            <a:pPr>
              <a:lnSpc>
                <a:spcPct val="90000"/>
              </a:lnSpc>
            </a:pPr>
            <a:r>
              <a:rPr b="0" lang="en-US" sz="1800" spc="-1" strike="noStrike">
                <a:solidFill>
                  <a:srgbClr val="00454d"/>
                </a:solidFill>
                <a:latin typeface="Roboto"/>
                <a:ea typeface="DejaVu Sans"/>
              </a:rPr>
              <a:t>Lithium target (70 um)</a:t>
            </a:r>
            <a:endParaRPr b="0" lang="en-US" sz="1800" spc="-1" strike="noStrike">
              <a:latin typeface="Arial"/>
            </a:endParaRPr>
          </a:p>
          <a:p>
            <a:pPr>
              <a:lnSpc>
                <a:spcPct val="90000"/>
              </a:lnSpc>
            </a:pPr>
            <a:r>
              <a:rPr b="0" lang="en-US" sz="1800" spc="-1" strike="noStrike">
                <a:solidFill>
                  <a:srgbClr val="00454d"/>
                </a:solidFill>
                <a:latin typeface="Roboto"/>
                <a:ea typeface="DejaVu Sans"/>
              </a:rPr>
              <a:t>Titanium overcoat (50 nm)</a:t>
            </a:r>
            <a:endParaRPr b="0" lang="en-US" sz="1800" spc="-1" strike="noStrike">
              <a:latin typeface="Arial"/>
            </a:endParaRPr>
          </a:p>
        </p:txBody>
      </p:sp>
      <p:sp>
        <p:nvSpPr>
          <p:cNvPr id="249" name="CustomShape 4"/>
          <p:cNvSpPr/>
          <p:nvPr/>
        </p:nvSpPr>
        <p:spPr>
          <a:xfrm>
            <a:off x="3474720" y="6524640"/>
            <a:ext cx="2037240" cy="241920"/>
          </a:xfrm>
          <a:prstGeom prst="rect">
            <a:avLst/>
          </a:prstGeom>
          <a:solidFill>
            <a:schemeClr val="bg1"/>
          </a:solid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00454d"/>
                </a:solidFill>
                <a:latin typeface="Roboto"/>
                <a:ea typeface="DejaVu Sans"/>
              </a:rPr>
              <a:t>Courtesy: Katie Browning</a:t>
            </a:r>
            <a:endParaRPr b="0" lang="en-US" sz="1000" spc="-1" strike="noStrike">
              <a:latin typeface="Arial"/>
            </a:endParaRPr>
          </a:p>
        </p:txBody>
      </p:sp>
      <p:pic>
        <p:nvPicPr>
          <p:cNvPr id="250" name="Picture 2_0" descr="Diagram&#10;&#10;AI-generated content may be incorrect."/>
          <p:cNvPicPr/>
          <p:nvPr/>
        </p:nvPicPr>
        <p:blipFill>
          <a:blip r:embed="rId2"/>
          <a:stretch/>
        </p:blipFill>
        <p:spPr>
          <a:xfrm>
            <a:off x="7536240" y="1089720"/>
            <a:ext cx="4226400" cy="374652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256320" y="255600"/>
            <a:ext cx="11506320" cy="477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Target Cooling</a:t>
            </a:r>
            <a:endParaRPr b="0" lang="en-US" sz="3000" spc="-1" strike="noStrike">
              <a:latin typeface="Arial"/>
            </a:endParaRPr>
          </a:p>
        </p:txBody>
      </p:sp>
      <p:pic>
        <p:nvPicPr>
          <p:cNvPr id="252" name="Content Placeholder 4_1" descr=""/>
          <p:cNvPicPr/>
          <p:nvPr/>
        </p:nvPicPr>
        <p:blipFill>
          <a:blip r:embed="rId1"/>
          <a:stretch/>
        </p:blipFill>
        <p:spPr>
          <a:xfrm>
            <a:off x="6166080" y="4219560"/>
            <a:ext cx="5773680" cy="1730160"/>
          </a:xfrm>
          <a:prstGeom prst="rect">
            <a:avLst/>
          </a:prstGeom>
          <a:ln>
            <a:noFill/>
          </a:ln>
        </p:spPr>
      </p:pic>
      <p:pic>
        <p:nvPicPr>
          <p:cNvPr id="253" name="Picture 2_1" descr="A picture containing text, cosmetic&#10;&#10;AI-generated content may be incorrect."/>
          <p:cNvPicPr/>
          <p:nvPr/>
        </p:nvPicPr>
        <p:blipFill>
          <a:blip r:embed="rId2"/>
          <a:stretch/>
        </p:blipFill>
        <p:spPr>
          <a:xfrm>
            <a:off x="7001640" y="329760"/>
            <a:ext cx="3664080" cy="3804840"/>
          </a:xfrm>
          <a:prstGeom prst="rect">
            <a:avLst/>
          </a:prstGeom>
          <a:ln>
            <a:noFill/>
          </a:ln>
        </p:spPr>
      </p:pic>
      <p:pic>
        <p:nvPicPr>
          <p:cNvPr id="254" name="Picture 6_2" descr="A picture containing diagram&#10;&#10;AI-generated content may be incorrect."/>
          <p:cNvPicPr/>
          <p:nvPr/>
        </p:nvPicPr>
        <p:blipFill>
          <a:blip r:embed="rId3"/>
          <a:stretch/>
        </p:blipFill>
        <p:spPr>
          <a:xfrm>
            <a:off x="539640" y="3921120"/>
            <a:ext cx="5483880" cy="2511360"/>
          </a:xfrm>
          <a:prstGeom prst="rect">
            <a:avLst/>
          </a:prstGeom>
          <a:ln>
            <a:noFill/>
          </a:ln>
        </p:spPr>
      </p:pic>
      <p:pic>
        <p:nvPicPr>
          <p:cNvPr id="255" name="Picture 4_2" descr="A picture containing icon&#10;&#10;AI-generated content may be incorrect."/>
          <p:cNvPicPr/>
          <p:nvPr/>
        </p:nvPicPr>
        <p:blipFill>
          <a:blip r:embed="rId4"/>
          <a:stretch/>
        </p:blipFill>
        <p:spPr>
          <a:xfrm>
            <a:off x="1864800" y="735840"/>
            <a:ext cx="2542320" cy="315360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Analyzer Arrays</a:t>
            </a:r>
            <a:endParaRPr b="0" lang="en-US" sz="3000" spc="-1" strike="noStrike">
              <a:latin typeface="Arial"/>
            </a:endParaRPr>
          </a:p>
        </p:txBody>
      </p:sp>
      <p:sp>
        <p:nvSpPr>
          <p:cNvPr id="257" name="CustomShape 2"/>
          <p:cNvSpPr/>
          <p:nvPr/>
        </p:nvSpPr>
        <p:spPr>
          <a:xfrm>
            <a:off x="7084080" y="5429160"/>
            <a:ext cx="4800960" cy="1142280"/>
          </a:xfrm>
          <a:prstGeom prst="rect">
            <a:avLst/>
          </a:prstGeom>
          <a:noFill/>
          <a:ln>
            <a:noFill/>
          </a:ln>
        </p:spPr>
        <p:style>
          <a:lnRef idx="0"/>
          <a:fillRef idx="0"/>
          <a:effectRef idx="0"/>
          <a:fontRef idx="minor"/>
        </p:style>
        <p:txBody>
          <a:bodyPr wrap="none" lIns="0" rIns="0" tIns="0" bIns="0">
            <a:spAutoFit/>
          </a:bodyPr>
          <a:p>
            <a:pPr>
              <a:lnSpc>
                <a:spcPct val="90000"/>
              </a:lnSpc>
              <a:spcBef>
                <a:spcPts val="1199"/>
              </a:spcBef>
              <a:spcAft>
                <a:spcPts val="60"/>
              </a:spcAft>
            </a:pPr>
            <a:r>
              <a:rPr b="0" lang="en-US" sz="2000" spc="-1" strike="noStrike">
                <a:solidFill>
                  <a:srgbClr val="00454d"/>
                </a:solidFill>
                <a:latin typeface="Roboto"/>
                <a:ea typeface="DejaVu Sans"/>
              </a:rPr>
              <a:t>Mica Permanent frame</a:t>
            </a:r>
            <a:endParaRPr b="0" lang="en-US" sz="2000" spc="-1" strike="noStrike">
              <a:latin typeface="Arial"/>
            </a:endParaRPr>
          </a:p>
          <a:p>
            <a:pPr marL="285840" indent="-280080">
              <a:lnSpc>
                <a:spcPct val="90000"/>
              </a:lnSpc>
              <a:spcBef>
                <a:spcPts val="1199"/>
              </a:spcBef>
              <a:spcAft>
                <a:spcPts val="60"/>
              </a:spcAft>
              <a:buClr>
                <a:srgbClr val="00454d"/>
              </a:buClr>
              <a:buFont typeface="Arial"/>
              <a:buChar char="•"/>
            </a:pPr>
            <a:r>
              <a:rPr b="0" lang="en-US" sz="2000" spc="-1" strike="noStrike">
                <a:solidFill>
                  <a:srgbClr val="00454d"/>
                </a:solidFill>
                <a:latin typeface="Roboto"/>
                <a:ea typeface="DejaVu Sans"/>
              </a:rPr>
              <a:t>Mica will be cooled to 80 degrees Kelvin</a:t>
            </a:r>
            <a:endParaRPr b="0" lang="en-US" sz="2000" spc="-1" strike="noStrike">
              <a:latin typeface="Arial"/>
            </a:endParaRPr>
          </a:p>
          <a:p>
            <a:pPr>
              <a:lnSpc>
                <a:spcPct val="90000"/>
              </a:lnSpc>
              <a:spcBef>
                <a:spcPts val="1199"/>
              </a:spcBef>
              <a:spcAft>
                <a:spcPts val="60"/>
              </a:spcAft>
            </a:pPr>
            <a:endParaRPr b="0" lang="en-US" sz="2000" spc="-1" strike="noStrike">
              <a:latin typeface="Arial"/>
            </a:endParaRPr>
          </a:p>
        </p:txBody>
      </p:sp>
      <p:pic>
        <p:nvPicPr>
          <p:cNvPr id="258" name="Picture 3_4" descr=""/>
          <p:cNvPicPr/>
          <p:nvPr/>
        </p:nvPicPr>
        <p:blipFill>
          <a:blip r:embed="rId1"/>
          <a:stretch/>
        </p:blipFill>
        <p:spPr>
          <a:xfrm>
            <a:off x="509040" y="804240"/>
            <a:ext cx="4920480" cy="4425480"/>
          </a:xfrm>
          <a:prstGeom prst="rect">
            <a:avLst/>
          </a:prstGeom>
          <a:ln cap="sq" w="38160">
            <a:solidFill>
              <a:srgbClr val="000000"/>
            </a:solidFill>
            <a:miter/>
          </a:ln>
          <a:effectLst>
            <a:outerShdw algn="tl" blurRad="50800" dir="2700000" dist="37674" rotWithShape="0">
              <a:srgbClr val="000000">
                <a:alpha val="43000"/>
              </a:srgbClr>
            </a:outerShdw>
          </a:effectLst>
        </p:spPr>
      </p:pic>
      <p:sp>
        <p:nvSpPr>
          <p:cNvPr id="259" name="CustomShape 3"/>
          <p:cNvSpPr/>
          <p:nvPr/>
        </p:nvSpPr>
        <p:spPr>
          <a:xfrm flipV="1">
            <a:off x="4187160" y="4383360"/>
            <a:ext cx="360" cy="1198800"/>
          </a:xfrm>
          <a:custGeom>
            <a:avLst/>
            <a:gdLst/>
            <a:ahLst/>
            <a:rect l="l" t="t" r="r" b="b"/>
            <a:pathLst>
              <a:path w="21600" h="21600">
                <a:moveTo>
                  <a:pt x="0" y="0"/>
                </a:moveTo>
                <a:lnTo>
                  <a:pt x="21600" y="21600"/>
                </a:lnTo>
              </a:path>
            </a:pathLst>
          </a:custGeom>
          <a:noFill/>
          <a:ln w="28440">
            <a:solidFill>
              <a:srgbClr val="ff0000"/>
            </a:solidFill>
            <a:tailEnd len="med" type="triangle" w="med"/>
          </a:ln>
        </p:spPr>
        <p:style>
          <a:lnRef idx="1">
            <a:schemeClr val="accent1"/>
          </a:lnRef>
          <a:fillRef idx="0">
            <a:schemeClr val="accent1"/>
          </a:fillRef>
          <a:effectRef idx="0">
            <a:schemeClr val="accent1"/>
          </a:effectRef>
          <a:fontRef idx="minor"/>
        </p:style>
      </p:sp>
      <p:sp>
        <p:nvSpPr>
          <p:cNvPr id="260" name="CustomShape 4"/>
          <p:cNvSpPr/>
          <p:nvPr/>
        </p:nvSpPr>
        <p:spPr>
          <a:xfrm flipV="1">
            <a:off x="3433320" y="4366080"/>
            <a:ext cx="360" cy="1231560"/>
          </a:xfrm>
          <a:custGeom>
            <a:avLst/>
            <a:gdLst/>
            <a:ahLst/>
            <a:rect l="l" t="t" r="r" b="b"/>
            <a:pathLst>
              <a:path w="21600" h="21600">
                <a:moveTo>
                  <a:pt x="0" y="0"/>
                </a:moveTo>
                <a:lnTo>
                  <a:pt x="21600" y="21600"/>
                </a:lnTo>
              </a:path>
            </a:pathLst>
          </a:custGeom>
          <a:noFill/>
          <a:ln w="28440">
            <a:solidFill>
              <a:srgbClr val="ff0000"/>
            </a:solidFill>
            <a:tailEnd len="med" type="triangle" w="med"/>
          </a:ln>
        </p:spPr>
        <p:style>
          <a:lnRef idx="1">
            <a:schemeClr val="accent1"/>
          </a:lnRef>
          <a:fillRef idx="0">
            <a:schemeClr val="accent1"/>
          </a:fillRef>
          <a:effectRef idx="0">
            <a:schemeClr val="accent1"/>
          </a:effectRef>
          <a:fontRef idx="minor"/>
        </p:style>
      </p:sp>
      <p:sp>
        <p:nvSpPr>
          <p:cNvPr id="261" name="CustomShape 5"/>
          <p:cNvSpPr/>
          <p:nvPr/>
        </p:nvSpPr>
        <p:spPr>
          <a:xfrm>
            <a:off x="3996720" y="5576040"/>
            <a:ext cx="2907360" cy="82944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800" spc="-1" strike="noStrike">
                <a:solidFill>
                  <a:srgbClr val="000000"/>
                </a:solidFill>
                <a:latin typeface="Arial"/>
                <a:ea typeface="DejaVu Sans"/>
              </a:rPr>
              <a:t>Asymmetric Crystal (Copper) Analyzer Array</a:t>
            </a:r>
            <a:endParaRPr b="0" lang="en-US" sz="1800" spc="-1" strike="noStrike">
              <a:latin typeface="Arial"/>
            </a:endParaRPr>
          </a:p>
          <a:p>
            <a:pPr>
              <a:lnSpc>
                <a:spcPct val="90000"/>
              </a:lnSpc>
            </a:pPr>
            <a:r>
              <a:rPr b="0" lang="en-US" sz="1800" spc="-1" strike="noStrike">
                <a:solidFill>
                  <a:srgbClr val="000000"/>
                </a:solidFill>
                <a:latin typeface="Arial"/>
                <a:ea typeface="DejaVu Sans"/>
              </a:rPr>
              <a:t>(Future upgrade)</a:t>
            </a:r>
            <a:endParaRPr b="0" lang="en-US" sz="1800" spc="-1" strike="noStrike">
              <a:latin typeface="Arial"/>
            </a:endParaRPr>
          </a:p>
        </p:txBody>
      </p:sp>
      <p:sp>
        <p:nvSpPr>
          <p:cNvPr id="262" name="CustomShape 6"/>
          <p:cNvSpPr/>
          <p:nvPr/>
        </p:nvSpPr>
        <p:spPr>
          <a:xfrm>
            <a:off x="1415160" y="5576040"/>
            <a:ext cx="2691360" cy="638280"/>
          </a:xfrm>
          <a:prstGeom prst="rect">
            <a:avLst/>
          </a:prstGeom>
          <a:noFill/>
          <a:ln>
            <a:noFill/>
          </a:ln>
        </p:spPr>
        <p:style>
          <a:lnRef idx="0"/>
          <a:fillRef idx="0"/>
          <a:effectRef idx="0"/>
          <a:fontRef idx="minor"/>
        </p:style>
        <p:txBody>
          <a:bodyPr lIns="90000" rIns="90000" tIns="45000" bIns="45000">
            <a:spAutoFit/>
          </a:bodyPr>
          <a:p>
            <a:pPr>
              <a:lnSpc>
                <a:spcPct val="90000"/>
              </a:lnSpc>
              <a:spcBef>
                <a:spcPts val="1199"/>
              </a:spcBef>
              <a:spcAft>
                <a:spcPts val="60"/>
              </a:spcAft>
            </a:pPr>
            <a:r>
              <a:rPr b="0" lang="en-US" sz="2000" spc="-1" strike="noStrike">
                <a:solidFill>
                  <a:srgbClr val="00454d"/>
                </a:solidFill>
                <a:latin typeface="Roboto"/>
                <a:ea typeface="Roboto"/>
              </a:rPr>
              <a:t>Symmetric Crystal (Mica) Analyzer Array</a:t>
            </a:r>
            <a:endParaRPr b="0" lang="en-US" sz="2000" spc="-1" strike="noStrike">
              <a:latin typeface="Arial"/>
            </a:endParaRPr>
          </a:p>
        </p:txBody>
      </p:sp>
      <p:pic>
        <p:nvPicPr>
          <p:cNvPr id="263" name="Picture 15_1" descr=""/>
          <p:cNvPicPr/>
          <p:nvPr/>
        </p:nvPicPr>
        <p:blipFill>
          <a:blip r:embed="rId2"/>
          <a:stretch/>
        </p:blipFill>
        <p:spPr>
          <a:xfrm>
            <a:off x="7251840" y="772920"/>
            <a:ext cx="3254400" cy="4471560"/>
          </a:xfrm>
          <a:prstGeom prst="rect">
            <a:avLst/>
          </a:prstGeom>
          <a:ln cap="sq" w="38160">
            <a:solidFill>
              <a:srgbClr val="000000"/>
            </a:solidFill>
            <a:miter/>
          </a:ln>
          <a:effectLst>
            <a:outerShdw algn="tl" blurRad="50800" dir="2700000" dist="37674" rotWithShape="0">
              <a:srgbClr val="000000">
                <a:alpha val="43000"/>
              </a:srgbClr>
            </a:outerShdw>
          </a:effectLst>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Mica Analyzer </a:t>
            </a:r>
            <a:endParaRPr b="0" lang="en-US" sz="3000" spc="-1" strike="noStrike">
              <a:latin typeface="Arial"/>
            </a:endParaRPr>
          </a:p>
        </p:txBody>
      </p:sp>
      <p:sp>
        <p:nvSpPr>
          <p:cNvPr id="265" name="CustomShape 2"/>
          <p:cNvSpPr/>
          <p:nvPr/>
        </p:nvSpPr>
        <p:spPr>
          <a:xfrm>
            <a:off x="268560" y="925560"/>
            <a:ext cx="1100088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Mica procured from three vendors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Natural phlogopite</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Compared to fluorophlogopite, phlogopite has significantly larger mosaic and reflectivity</a:t>
            </a:r>
            <a:endParaRPr b="0" lang="en-US" sz="2000" spc="-1" strike="noStrike">
              <a:latin typeface="Arial"/>
            </a:endParaRPr>
          </a:p>
        </p:txBody>
      </p:sp>
      <p:pic>
        <p:nvPicPr>
          <p:cNvPr id="266" name="Picture 6_1" descr=""/>
          <p:cNvPicPr/>
          <p:nvPr/>
        </p:nvPicPr>
        <p:blipFill>
          <a:blip r:embed="rId1"/>
          <a:stretch/>
        </p:blipFill>
        <p:spPr>
          <a:xfrm>
            <a:off x="4698000" y="2444040"/>
            <a:ext cx="1722240" cy="3085560"/>
          </a:xfrm>
          <a:prstGeom prst="rect">
            <a:avLst/>
          </a:prstGeom>
          <a:ln>
            <a:noFill/>
          </a:ln>
        </p:spPr>
      </p:pic>
      <p:sp>
        <p:nvSpPr>
          <p:cNvPr id="267" name="CustomShape 3"/>
          <p:cNvSpPr/>
          <p:nvPr/>
        </p:nvSpPr>
        <p:spPr>
          <a:xfrm>
            <a:off x="4593960" y="5498280"/>
            <a:ext cx="3507480" cy="52740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600" spc="-1" strike="noStrike">
                <a:solidFill>
                  <a:srgbClr val="000000"/>
                </a:solidFill>
                <a:latin typeface="Century Gothic"/>
                <a:ea typeface="DejaVu Sans"/>
              </a:rPr>
              <a:t>SPI Supplies</a:t>
            </a:r>
            <a:endParaRPr b="0" lang="en-US" sz="1600" spc="-1" strike="noStrike">
              <a:latin typeface="Arial"/>
            </a:endParaRPr>
          </a:p>
          <a:p>
            <a:pPr>
              <a:lnSpc>
                <a:spcPct val="90000"/>
              </a:lnSpc>
            </a:pPr>
            <a:r>
              <a:rPr b="0" lang="en-US" sz="1600" spc="-1" strike="noStrike">
                <a:solidFill>
                  <a:srgbClr val="000000"/>
                </a:solidFill>
                <a:latin typeface="Century Gothic"/>
                <a:ea typeface="DejaVu Sans"/>
              </a:rPr>
              <a:t>Mica size: 240 mm x 50 mm</a:t>
            </a:r>
            <a:endParaRPr b="0" lang="en-US" sz="1600" spc="-1" strike="noStrike">
              <a:latin typeface="Arial"/>
            </a:endParaRPr>
          </a:p>
        </p:txBody>
      </p:sp>
      <p:pic>
        <p:nvPicPr>
          <p:cNvPr id="268" name="Picture 9_1" descr=""/>
          <p:cNvPicPr/>
          <p:nvPr/>
        </p:nvPicPr>
        <p:blipFill>
          <a:blip r:embed="rId2"/>
          <a:stretch/>
        </p:blipFill>
        <p:spPr>
          <a:xfrm>
            <a:off x="1071360" y="2359440"/>
            <a:ext cx="2323800" cy="3100320"/>
          </a:xfrm>
          <a:prstGeom prst="rect">
            <a:avLst/>
          </a:prstGeom>
          <a:ln>
            <a:noFill/>
          </a:ln>
        </p:spPr>
      </p:pic>
      <p:sp>
        <p:nvSpPr>
          <p:cNvPr id="269" name="CustomShape 4"/>
          <p:cNvSpPr/>
          <p:nvPr/>
        </p:nvSpPr>
        <p:spPr>
          <a:xfrm>
            <a:off x="963720" y="5465160"/>
            <a:ext cx="3229920" cy="74628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600" spc="-1" strike="noStrike">
                <a:solidFill>
                  <a:srgbClr val="000000"/>
                </a:solidFill>
                <a:latin typeface="Century Gothic"/>
                <a:ea typeface="DejaVu Sans"/>
              </a:rPr>
              <a:t>Asheville Mica Energy Solutions</a:t>
            </a:r>
            <a:endParaRPr b="0" lang="en-US" sz="1600" spc="-1" strike="noStrike">
              <a:latin typeface="Arial"/>
            </a:endParaRPr>
          </a:p>
          <a:p>
            <a:pPr>
              <a:lnSpc>
                <a:spcPct val="90000"/>
              </a:lnSpc>
            </a:pPr>
            <a:r>
              <a:rPr b="0" lang="en-US" sz="1600" spc="-1" strike="noStrike">
                <a:solidFill>
                  <a:srgbClr val="000000"/>
                </a:solidFill>
                <a:latin typeface="Century Gothic"/>
                <a:ea typeface="DejaVu Sans"/>
              </a:rPr>
              <a:t>Mica size: 242 mm x </a:t>
            </a:r>
            <a:endParaRPr b="0" lang="en-US" sz="1600" spc="-1" strike="noStrike">
              <a:latin typeface="Arial"/>
            </a:endParaRPr>
          </a:p>
          <a:p>
            <a:pPr>
              <a:lnSpc>
                <a:spcPct val="90000"/>
              </a:lnSpc>
            </a:pPr>
            <a:r>
              <a:rPr b="0" lang="en-US" sz="1600" spc="-1" strike="noStrike">
                <a:solidFill>
                  <a:srgbClr val="000000"/>
                </a:solidFill>
                <a:latin typeface="Century Gothic"/>
                <a:ea typeface="DejaVu Sans"/>
              </a:rPr>
              <a:t>(varies from 102mm to 127mm)</a:t>
            </a:r>
            <a:endParaRPr b="0" lang="en-US" sz="1600" spc="-1" strike="noStrike">
              <a:latin typeface="Arial"/>
            </a:endParaRPr>
          </a:p>
        </p:txBody>
      </p:sp>
      <p:sp>
        <p:nvSpPr>
          <p:cNvPr id="270" name="CustomShape 5"/>
          <p:cNvSpPr/>
          <p:nvPr/>
        </p:nvSpPr>
        <p:spPr>
          <a:xfrm>
            <a:off x="7842240" y="5440680"/>
            <a:ext cx="3611520" cy="52740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600" spc="-1" strike="noStrike">
                <a:solidFill>
                  <a:srgbClr val="000000"/>
                </a:solidFill>
                <a:latin typeface="Century Gothic"/>
                <a:ea typeface="DejaVu Sans"/>
              </a:rPr>
              <a:t>USA Mica</a:t>
            </a:r>
            <a:endParaRPr b="0" lang="en-US" sz="1600" spc="-1" strike="noStrike">
              <a:latin typeface="Arial"/>
            </a:endParaRPr>
          </a:p>
          <a:p>
            <a:pPr>
              <a:lnSpc>
                <a:spcPct val="90000"/>
              </a:lnSpc>
            </a:pPr>
            <a:r>
              <a:rPr b="0" lang="en-US" sz="1600" spc="-1" strike="noStrike">
                <a:solidFill>
                  <a:srgbClr val="000000"/>
                </a:solidFill>
                <a:latin typeface="Century Gothic"/>
                <a:ea typeface="DejaVu Sans"/>
              </a:rPr>
              <a:t>Mica size: 240 mm x 240 mm</a:t>
            </a:r>
            <a:endParaRPr b="0" lang="en-US" sz="1600" spc="-1" strike="noStrike">
              <a:latin typeface="Arial"/>
            </a:endParaRPr>
          </a:p>
        </p:txBody>
      </p:sp>
      <p:pic>
        <p:nvPicPr>
          <p:cNvPr id="271" name="Picture 21_1" descr=""/>
          <p:cNvPicPr/>
          <p:nvPr/>
        </p:nvPicPr>
        <p:blipFill>
          <a:blip r:embed="rId3"/>
          <a:stretch/>
        </p:blipFill>
        <p:spPr>
          <a:xfrm>
            <a:off x="7962480" y="2444040"/>
            <a:ext cx="3085560" cy="299124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Copper Analyzer (Upgrade)</a:t>
            </a:r>
            <a:endParaRPr b="0" lang="en-US" sz="3000" spc="-1" strike="noStrike">
              <a:latin typeface="Arial"/>
            </a:endParaRPr>
          </a:p>
        </p:txBody>
      </p:sp>
      <p:sp>
        <p:nvSpPr>
          <p:cNvPr id="273" name="CustomShape 2"/>
          <p:cNvSpPr/>
          <p:nvPr/>
        </p:nvSpPr>
        <p:spPr>
          <a:xfrm>
            <a:off x="3749040" y="4486320"/>
            <a:ext cx="7859160" cy="1366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On hold due to time / development needed to produce crystals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Anticipate 50 mm by 50 mm by 2 mm 221 oriented copper with 2 degree mosaic</a:t>
            </a:r>
            <a:endParaRPr b="0" lang="en-US" sz="2000" spc="-1" strike="noStrike">
              <a:latin typeface="Arial"/>
            </a:endParaRPr>
          </a:p>
        </p:txBody>
      </p:sp>
      <p:pic>
        <p:nvPicPr>
          <p:cNvPr id="274" name="Picture 3_1" descr=""/>
          <p:cNvPicPr/>
          <p:nvPr/>
        </p:nvPicPr>
        <p:blipFill>
          <a:blip r:embed="rId1"/>
          <a:stretch/>
        </p:blipFill>
        <p:spPr>
          <a:xfrm>
            <a:off x="8893800" y="1156320"/>
            <a:ext cx="3115080" cy="3242880"/>
          </a:xfrm>
          <a:prstGeom prst="rect">
            <a:avLst/>
          </a:prstGeom>
          <a:ln>
            <a:noFill/>
          </a:ln>
        </p:spPr>
      </p:pic>
      <p:pic>
        <p:nvPicPr>
          <p:cNvPr id="275" name="Picture 7_1" descr=""/>
          <p:cNvPicPr/>
          <p:nvPr/>
        </p:nvPicPr>
        <p:blipFill>
          <a:blip r:embed="rId2"/>
          <a:stretch/>
        </p:blipFill>
        <p:spPr>
          <a:xfrm>
            <a:off x="289080" y="1536480"/>
            <a:ext cx="3111480" cy="2743560"/>
          </a:xfrm>
          <a:prstGeom prst="rect">
            <a:avLst/>
          </a:prstGeom>
          <a:ln>
            <a:noFill/>
          </a:ln>
        </p:spPr>
      </p:pic>
      <p:pic>
        <p:nvPicPr>
          <p:cNvPr id="276" name="Picture 9_0" descr=""/>
          <p:cNvPicPr/>
          <p:nvPr/>
        </p:nvPicPr>
        <p:blipFill>
          <a:blip r:embed="rId3"/>
          <a:stretch/>
        </p:blipFill>
        <p:spPr>
          <a:xfrm>
            <a:off x="289080" y="4381200"/>
            <a:ext cx="3111480" cy="1551240"/>
          </a:xfrm>
          <a:prstGeom prst="rect">
            <a:avLst/>
          </a:prstGeom>
          <a:ln>
            <a:noFill/>
          </a:ln>
        </p:spPr>
      </p:pic>
      <p:sp>
        <p:nvSpPr>
          <p:cNvPr id="277" name="CustomShape 3"/>
          <p:cNvSpPr/>
          <p:nvPr/>
        </p:nvSpPr>
        <p:spPr>
          <a:xfrm>
            <a:off x="2953800" y="5424120"/>
            <a:ext cx="851400" cy="318960"/>
          </a:xfrm>
          <a:prstGeom prst="rect">
            <a:avLst/>
          </a:prstGeom>
          <a:solidFill>
            <a:schemeClr val="bg1"/>
          </a:solidFill>
          <a:ln w="38160">
            <a:solidFill>
              <a:schemeClr val="bg2"/>
            </a:solidFill>
            <a:miter/>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pic>
        <p:nvPicPr>
          <p:cNvPr id="278" name="Picture 12_1" descr=""/>
          <p:cNvPicPr/>
          <p:nvPr/>
        </p:nvPicPr>
        <p:blipFill>
          <a:blip r:embed="rId4"/>
          <a:stretch/>
        </p:blipFill>
        <p:spPr>
          <a:xfrm>
            <a:off x="3374640" y="1456560"/>
            <a:ext cx="2223000" cy="2806920"/>
          </a:xfrm>
          <a:prstGeom prst="rect">
            <a:avLst/>
          </a:prstGeom>
          <a:ln>
            <a:noFill/>
          </a:ln>
        </p:spPr>
      </p:pic>
      <p:pic>
        <p:nvPicPr>
          <p:cNvPr id="279" name="Picture 14_1" descr=""/>
          <p:cNvPicPr/>
          <p:nvPr/>
        </p:nvPicPr>
        <p:blipFill>
          <a:blip r:embed="rId5"/>
          <a:stretch/>
        </p:blipFill>
        <p:spPr>
          <a:xfrm>
            <a:off x="5857200" y="1558440"/>
            <a:ext cx="2743920" cy="2647800"/>
          </a:xfrm>
          <a:prstGeom prst="rect">
            <a:avLst/>
          </a:prstGeom>
          <a:ln>
            <a:noFill/>
          </a:ln>
        </p:spPr>
      </p:pic>
      <p:sp>
        <p:nvSpPr>
          <p:cNvPr id="280" name="CustomShape 4"/>
          <p:cNvSpPr/>
          <p:nvPr/>
        </p:nvSpPr>
        <p:spPr>
          <a:xfrm>
            <a:off x="6041880" y="4298040"/>
            <a:ext cx="2846880" cy="253800"/>
          </a:xfrm>
          <a:prstGeom prst="rect">
            <a:avLst/>
          </a:prstGeom>
          <a:noFill/>
          <a:ln>
            <a:noFill/>
          </a:ln>
        </p:spPr>
        <p:style>
          <a:lnRef idx="0"/>
          <a:fillRef idx="0"/>
          <a:effectRef idx="0"/>
          <a:fontRef idx="minor"/>
        </p:style>
        <p:txBody>
          <a:bodyPr lIns="90000" rIns="90000" tIns="45000" bIns="45000">
            <a:spAutoFit/>
          </a:bodyPr>
          <a:p>
            <a:pPr>
              <a:lnSpc>
                <a:spcPct val="90000"/>
              </a:lnSpc>
            </a:pPr>
            <a:r>
              <a:rPr b="0" lang="en-US" sz="1200" spc="-1" strike="noStrike">
                <a:solidFill>
                  <a:srgbClr val="000000"/>
                </a:solidFill>
                <a:latin typeface="Century Gothic"/>
                <a:ea typeface="DejaVu Sans"/>
              </a:rPr>
              <a:t>Photos from Institut Laue-Langevin</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Outline</a:t>
            </a:r>
            <a:endParaRPr b="0" lang="en-US" sz="2800" spc="-1" strike="noStrike">
              <a:latin typeface="Arial"/>
            </a:endParaRPr>
          </a:p>
        </p:txBody>
      </p:sp>
      <p:sp>
        <p:nvSpPr>
          <p:cNvPr id="158" name="CustomShape 2"/>
          <p:cNvSpPr/>
          <p:nvPr/>
        </p:nvSpPr>
        <p:spPr>
          <a:xfrm>
            <a:off x="268920" y="925560"/>
            <a:ext cx="1100052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Moderator Test Station project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Moderator Test Station concept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General description</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Target Development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Analyzer Development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Science Case highlights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Operational Plan</a:t>
            </a:r>
            <a:endParaRPr b="0" lang="en-US" sz="2000" spc="-1" strike="noStrike">
              <a:latin typeface="Arial"/>
            </a:endParaRPr>
          </a:p>
          <a:p>
            <a:pPr>
              <a:lnSpc>
                <a:spcPct val="90000"/>
              </a:lnSpc>
              <a:spcBef>
                <a:spcPts val="1397"/>
              </a:spcBef>
            </a:pPr>
            <a:endParaRPr b="0" lang="en-US" sz="2000" spc="-1" strike="noStrike">
              <a:latin typeface="Arial"/>
            </a:endParaRPr>
          </a:p>
        </p:txBody>
      </p:sp>
      <p:pic>
        <p:nvPicPr>
          <p:cNvPr id="159" name="Picture 3" descr=""/>
          <p:cNvPicPr/>
          <p:nvPr/>
        </p:nvPicPr>
        <p:blipFill>
          <a:blip r:embed="rId1"/>
          <a:stretch/>
        </p:blipFill>
        <p:spPr>
          <a:xfrm>
            <a:off x="4966200" y="2723400"/>
            <a:ext cx="6836040" cy="3551760"/>
          </a:xfrm>
          <a:prstGeom prst="rect">
            <a:avLst/>
          </a:prstGeom>
          <a:ln>
            <a:noFill/>
          </a:ln>
        </p:spPr>
      </p:pic>
      <p:sp>
        <p:nvSpPr>
          <p:cNvPr id="160" name="CustomShape 3"/>
          <p:cNvSpPr/>
          <p:nvPr/>
        </p:nvSpPr>
        <p:spPr>
          <a:xfrm>
            <a:off x="8722440" y="3574440"/>
            <a:ext cx="360" cy="662040"/>
          </a:xfrm>
          <a:custGeom>
            <a:avLst/>
            <a:gdLst/>
            <a:ahLst/>
            <a:rect l="l" t="t" r="r" b="b"/>
            <a:pathLst>
              <a:path w="21600" h="21600">
                <a:moveTo>
                  <a:pt x="0" y="0"/>
                </a:moveTo>
                <a:lnTo>
                  <a:pt x="21600" y="21600"/>
                </a:lnTo>
              </a:path>
            </a:pathLst>
          </a:custGeom>
          <a:noFill/>
          <a:ln w="28440">
            <a:solidFill>
              <a:schemeClr val="bg1"/>
            </a:solidFill>
            <a:tailEnd len="med" type="triangle" w="med"/>
          </a:ln>
        </p:spPr>
        <p:style>
          <a:lnRef idx="1">
            <a:schemeClr val="accent1"/>
          </a:lnRef>
          <a:fillRef idx="0">
            <a:schemeClr val="accent1"/>
          </a:fillRef>
          <a:effectRef idx="0">
            <a:schemeClr val="accent1"/>
          </a:effectRef>
          <a:fontRef idx="minor"/>
        </p:style>
      </p:sp>
      <p:sp>
        <p:nvSpPr>
          <p:cNvPr id="161" name="CustomShape 4"/>
          <p:cNvSpPr/>
          <p:nvPr/>
        </p:nvSpPr>
        <p:spPr>
          <a:xfrm>
            <a:off x="9913680" y="3908160"/>
            <a:ext cx="360" cy="486720"/>
          </a:xfrm>
          <a:custGeom>
            <a:avLst/>
            <a:gdLst/>
            <a:ahLst/>
            <a:rect l="l" t="t" r="r" b="b"/>
            <a:pathLst>
              <a:path w="21600" h="21600">
                <a:moveTo>
                  <a:pt x="0" y="0"/>
                </a:moveTo>
                <a:lnTo>
                  <a:pt x="21600" y="21600"/>
                </a:lnTo>
              </a:path>
            </a:pathLst>
          </a:custGeom>
          <a:noFill/>
          <a:ln w="28440">
            <a:solidFill>
              <a:schemeClr val="bg1"/>
            </a:solidFill>
            <a:tailEnd len="med" type="triangle" w="med"/>
          </a:ln>
        </p:spPr>
        <p:style>
          <a:lnRef idx="1">
            <a:schemeClr val="accent1"/>
          </a:lnRef>
          <a:fillRef idx="0">
            <a:schemeClr val="accent1"/>
          </a:fillRef>
          <a:effectRef idx="0">
            <a:schemeClr val="accent1"/>
          </a:effectRef>
          <a:fontRef idx="minor"/>
        </p:style>
      </p:sp>
      <p:sp>
        <p:nvSpPr>
          <p:cNvPr id="162" name="CustomShape 5"/>
          <p:cNvSpPr/>
          <p:nvPr/>
        </p:nvSpPr>
        <p:spPr>
          <a:xfrm>
            <a:off x="7602840" y="3269880"/>
            <a:ext cx="360" cy="572400"/>
          </a:xfrm>
          <a:custGeom>
            <a:avLst/>
            <a:gdLst/>
            <a:ahLst/>
            <a:rect l="l" t="t" r="r" b="b"/>
            <a:pathLst>
              <a:path w="21600" h="21600">
                <a:moveTo>
                  <a:pt x="0" y="0"/>
                </a:moveTo>
                <a:lnTo>
                  <a:pt x="21600" y="21600"/>
                </a:lnTo>
              </a:path>
            </a:pathLst>
          </a:custGeom>
          <a:noFill/>
          <a:ln w="28440">
            <a:solidFill>
              <a:schemeClr val="bg1"/>
            </a:solidFill>
            <a:tailEnd len="med" type="triangle" w="med"/>
          </a:ln>
        </p:spPr>
        <p:style>
          <a:lnRef idx="1">
            <a:schemeClr val="accent1"/>
          </a:lnRef>
          <a:fillRef idx="0">
            <a:schemeClr val="accent1"/>
          </a:fillRef>
          <a:effectRef idx="0">
            <a:schemeClr val="accent1"/>
          </a:effectRef>
          <a:fontRef idx="minor"/>
        </p:style>
      </p:sp>
      <p:sp>
        <p:nvSpPr>
          <p:cNvPr id="163" name="CustomShape 6"/>
          <p:cNvSpPr/>
          <p:nvPr/>
        </p:nvSpPr>
        <p:spPr>
          <a:xfrm>
            <a:off x="7500600" y="3023280"/>
            <a:ext cx="1892880" cy="253800"/>
          </a:xfrm>
          <a:prstGeom prst="rect">
            <a:avLst/>
          </a:prstGeom>
          <a:noFill/>
          <a:ln>
            <a:noFill/>
          </a:ln>
        </p:spPr>
        <p:style>
          <a:lnRef idx="0"/>
          <a:fillRef idx="0"/>
          <a:effectRef idx="0"/>
          <a:fontRef idx="minor"/>
        </p:style>
        <p:txBody>
          <a:bodyPr lIns="90000" rIns="90000" tIns="45000" bIns="45000">
            <a:spAutoFit/>
          </a:bodyPr>
          <a:p>
            <a:pPr>
              <a:lnSpc>
                <a:spcPct val="90000"/>
              </a:lnSpc>
              <a:tabLst>
                <a:tab algn="l" pos="0"/>
              </a:tabLst>
            </a:pPr>
            <a:r>
              <a:rPr b="1" lang="en-US" sz="1200" spc="-1" strike="noStrike">
                <a:solidFill>
                  <a:srgbClr val="ffffff"/>
                </a:solidFill>
                <a:latin typeface="Century Gothic"/>
                <a:ea typeface="DejaVu Sans"/>
              </a:rPr>
              <a:t>Moderator Test Station</a:t>
            </a:r>
            <a:endParaRPr b="0" lang="en-US" sz="1200" spc="-1" strike="noStrike">
              <a:latin typeface="Arial"/>
            </a:endParaRPr>
          </a:p>
        </p:txBody>
      </p:sp>
      <p:sp>
        <p:nvSpPr>
          <p:cNvPr id="164" name="CustomShape 7"/>
          <p:cNvSpPr/>
          <p:nvPr/>
        </p:nvSpPr>
        <p:spPr>
          <a:xfrm>
            <a:off x="8595720" y="3366000"/>
            <a:ext cx="1892880" cy="253800"/>
          </a:xfrm>
          <a:prstGeom prst="rect">
            <a:avLst/>
          </a:prstGeom>
          <a:noFill/>
          <a:ln>
            <a:noFill/>
          </a:ln>
        </p:spPr>
        <p:style>
          <a:lnRef idx="0"/>
          <a:fillRef idx="0"/>
          <a:effectRef idx="0"/>
          <a:fontRef idx="minor"/>
        </p:style>
        <p:txBody>
          <a:bodyPr lIns="90000" rIns="90000" tIns="45000" bIns="45000">
            <a:spAutoFit/>
          </a:bodyPr>
          <a:p>
            <a:pPr>
              <a:lnSpc>
                <a:spcPct val="90000"/>
              </a:lnSpc>
              <a:tabLst>
                <a:tab algn="l" pos="0"/>
              </a:tabLst>
            </a:pPr>
            <a:r>
              <a:rPr b="1" lang="en-US" sz="1200" spc="-1" strike="noStrike">
                <a:solidFill>
                  <a:srgbClr val="ffffff"/>
                </a:solidFill>
                <a:latin typeface="Century Gothic"/>
                <a:ea typeface="DejaVu Sans"/>
              </a:rPr>
              <a:t>First Target Station</a:t>
            </a:r>
            <a:endParaRPr b="0" lang="en-US" sz="1200" spc="-1" strike="noStrike">
              <a:latin typeface="Arial"/>
            </a:endParaRPr>
          </a:p>
        </p:txBody>
      </p:sp>
      <p:sp>
        <p:nvSpPr>
          <p:cNvPr id="165" name="CustomShape 8"/>
          <p:cNvSpPr/>
          <p:nvPr/>
        </p:nvSpPr>
        <p:spPr>
          <a:xfrm>
            <a:off x="9796680" y="3674520"/>
            <a:ext cx="1892880" cy="253800"/>
          </a:xfrm>
          <a:prstGeom prst="rect">
            <a:avLst/>
          </a:prstGeom>
          <a:noFill/>
          <a:ln>
            <a:noFill/>
          </a:ln>
        </p:spPr>
        <p:style>
          <a:lnRef idx="0"/>
          <a:fillRef idx="0"/>
          <a:effectRef idx="0"/>
          <a:fontRef idx="minor"/>
        </p:style>
        <p:txBody>
          <a:bodyPr lIns="90000" rIns="90000" tIns="45000" bIns="45000">
            <a:spAutoFit/>
          </a:bodyPr>
          <a:p>
            <a:pPr>
              <a:lnSpc>
                <a:spcPct val="90000"/>
              </a:lnSpc>
              <a:tabLst>
                <a:tab algn="l" pos="0"/>
              </a:tabLst>
            </a:pPr>
            <a:r>
              <a:rPr b="1" lang="en-US" sz="1200" spc="-1" strike="noStrike">
                <a:solidFill>
                  <a:srgbClr val="ffffff"/>
                </a:solidFill>
                <a:latin typeface="Century Gothic"/>
                <a:ea typeface="DejaVu Sans"/>
              </a:rPr>
              <a:t>Second Target Station</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Operational Plans</a:t>
            </a:r>
            <a:endParaRPr b="0" lang="en-US" sz="3000" spc="-1" strike="noStrike">
              <a:latin typeface="Arial"/>
            </a:endParaRPr>
          </a:p>
        </p:txBody>
      </p:sp>
      <p:sp>
        <p:nvSpPr>
          <p:cNvPr id="282" name="CustomShape 2"/>
          <p:cNvSpPr/>
          <p:nvPr/>
        </p:nvSpPr>
        <p:spPr>
          <a:xfrm>
            <a:off x="268560" y="925560"/>
            <a:ext cx="1100088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MTS will operate for as much as 20 – 25 weeks per year, typically in one- or two-week periods, for system development and moderator testing</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MTS Science Case (ORNL/TM-2024/3583) outlines twelve different moderator concepts and an array of new materials for testing once operational – we will have ample tests to fill the time</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Operation of the MTS will require the beam from the BTF. We do not anticipate operating “both” at the same time, but we do anticipate having access to either while the other is running</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Running MTS will typically involve much more production level beam than BTF usually uses for accelerator physics and operations studies – 60 Hz continuous operation for several days at a time, totaling as much as 20 to 25 weeks per year</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There will be local control, but most accelerator control will be from the Central Control Room</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Local and CCR control for the neutron beamline and gas handling system</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Radiation Safety</a:t>
            </a:r>
            <a:endParaRPr b="0" lang="en-US" sz="3000" spc="-1" strike="noStrike">
              <a:latin typeface="Arial"/>
            </a:endParaRPr>
          </a:p>
        </p:txBody>
      </p:sp>
      <p:sp>
        <p:nvSpPr>
          <p:cNvPr id="284" name="CustomShape 2"/>
          <p:cNvSpPr/>
          <p:nvPr/>
        </p:nvSpPr>
        <p:spPr>
          <a:xfrm>
            <a:off x="268560" y="925560"/>
            <a:ext cx="466452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Shielding analysis performed on CAD geometry converted to MCNP using GEOUNED and GeomWriter</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current shielding layout limits dose rates outside the fence to less than 2 mrem/hour except for some streaming around the in-beam detector, which will be blocked by the beamstop (not included in this particular calculation)</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Dose rates near the neutron beamline and the proton beamline will approach 10 mrem/hour, well within guidelines for the posted radiation area, but will generally not be accessed during operation</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BTF FODO line will be under 2 mrem/hour</a:t>
            </a:r>
            <a:endParaRPr b="0" lang="en-US" sz="2000" spc="-1" strike="noStrike">
              <a:latin typeface="Arial"/>
            </a:endParaRPr>
          </a:p>
        </p:txBody>
      </p:sp>
      <p:pic>
        <p:nvPicPr>
          <p:cNvPr id="285" name="Picture 125" descr=""/>
          <p:cNvPicPr/>
          <p:nvPr/>
        </p:nvPicPr>
        <p:blipFill>
          <a:blip r:embed="rId1"/>
          <a:srcRect l="0" t="0" r="0" b="4848"/>
          <a:stretch/>
        </p:blipFill>
        <p:spPr>
          <a:xfrm>
            <a:off x="4829400" y="1036080"/>
            <a:ext cx="6782400" cy="524016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Summary</a:t>
            </a:r>
            <a:endParaRPr b="0" lang="en-US" sz="3000" spc="-1" strike="noStrike">
              <a:latin typeface="Arial"/>
            </a:endParaRPr>
          </a:p>
        </p:txBody>
      </p:sp>
      <p:sp>
        <p:nvSpPr>
          <p:cNvPr id="287" name="CustomShape 2"/>
          <p:cNvSpPr/>
          <p:nvPr/>
        </p:nvSpPr>
        <p:spPr>
          <a:xfrm>
            <a:off x="268560" y="925560"/>
            <a:ext cx="1100088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SNS Moderator Test Station will permit characterization of a wide variety of moderator materials and concepts, in a prototypical wing configuration, supporting FTS improvements, the STS concept, and new moderator development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Along the way we'll develop a capability to explore and characterize advanced moderator configurations that exceeds any facility currently available</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Targeted optimization will let us improve the measurement time to characterize a moderator at LENS with two orders of magnitude lower primary source intensity (and even lower shielding requirements)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Improved characterization concepts will let us do so over a larger energy range, with more certain and better understood instrument characteristics</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ORNL Moderator Test Station Concept</a:t>
            </a:r>
            <a:endParaRPr b="0" lang="en-US" sz="2800" spc="-1" strike="noStrike">
              <a:latin typeface="Arial"/>
            </a:endParaRPr>
          </a:p>
        </p:txBody>
      </p:sp>
      <p:sp>
        <p:nvSpPr>
          <p:cNvPr id="167" name="CustomShape 2"/>
          <p:cNvSpPr/>
          <p:nvPr/>
        </p:nvSpPr>
        <p:spPr>
          <a:xfrm>
            <a:off x="268560" y="925560"/>
            <a:ext cx="1100052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MTS concept developed to take advantage of the SNS Beam Test Facility and optimize a neutron source to the sole purpose of testing moderator systems and materials, while enabling any moderator testing we ever had trouble performing</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SNS RFQ test station (the BTF - 10.1016/j.nima.2019.162826) </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2.5 MeV negative hydrogen ions, up to 50 mA peak, up to 60 Hz, up to 1 ms; all fixed</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Use a LEBT-style proton chopper; choose from 0.5 to 10 µs proton pulse</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Add a target; 3E10 n/s at 75 W from p(</a:t>
            </a:r>
            <a:r>
              <a:rPr b="0" lang="en-US" sz="2000" spc="-1" strike="noStrike" baseline="33000">
                <a:solidFill>
                  <a:srgbClr val="000000"/>
                </a:solidFill>
                <a:latin typeface="Arial"/>
                <a:ea typeface="DejaVu Sans"/>
              </a:rPr>
              <a:t>7</a:t>
            </a:r>
            <a:r>
              <a:rPr b="0" lang="en-US" sz="2000" spc="-1" strike="noStrike">
                <a:solidFill>
                  <a:srgbClr val="000000"/>
                </a:solidFill>
                <a:latin typeface="Arial"/>
                <a:ea typeface="DejaVu Sans"/>
              </a:rPr>
              <a:t>Li,n), low primary energy, large beam spot</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Provide a large volume space for test moderator</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Can't do 10 cm high by 16 cm diameter elsewhere, or reflector-filters, or long tubes, or ... </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Wing configuration is prototypical and allows small view of high brightness configurations</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WenQuanYi Zen Hei"/>
              </a:rPr>
              <a:t>Provide for rigorous reproducibility in moderator positioning and orientation</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Optimize the facility solely for moderator characterization</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314640" y="365040"/>
            <a:ext cx="11487960" cy="88200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MTS Science Case</a:t>
            </a:r>
            <a:endParaRPr b="0" lang="en-US" sz="2800" spc="-1" strike="noStrike">
              <a:latin typeface="Arial"/>
            </a:endParaRPr>
          </a:p>
        </p:txBody>
      </p:sp>
      <p:sp>
        <p:nvSpPr>
          <p:cNvPr id="169" name="CustomShape 2"/>
          <p:cNvSpPr/>
          <p:nvPr/>
        </p:nvSpPr>
        <p:spPr>
          <a:xfrm>
            <a:off x="674640" y="1432080"/>
            <a:ext cx="11310840" cy="4057560"/>
          </a:xfrm>
          <a:prstGeom prst="rect">
            <a:avLst/>
          </a:prstGeom>
          <a:noFill/>
          <a:ln>
            <a:noFill/>
          </a:ln>
        </p:spPr>
        <p:style>
          <a:lnRef idx="0"/>
          <a:fillRef idx="0"/>
          <a:effectRef idx="0"/>
          <a:fontRef idx="minor"/>
        </p:style>
        <p:txBody>
          <a:bodyPr lIns="0" rIns="0" tIns="0" bIns="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We have identified 8-10 moderator concepts for testing</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Intermediate temperature moderators (80-240 K) like ammonia, ethane, propane</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Directionally-enhanced moderators (10.1016/j.nima.2014.04.047)</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Pelletized moderators (10.1016/j.nimb.2013.12.006)</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Slush moderators (methane, hydrogen)</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Moving moderators (10.1016/j.nima.2020.163562)</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High brightness moderators (10.1063/5.0095900)</a:t>
            </a:r>
            <a:endParaRPr b="0" lang="en-US" sz="2000" spc="-1" strike="noStrike">
              <a:latin typeface="Arial"/>
            </a:endParaRPr>
          </a:p>
          <a:p>
            <a:pPr lvl="1" marL="432000" indent="-21276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Very cold neutron source moderators (10.1088/1742-6596/1021/1/012083)</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Additionally, there are a wide variety of materials to be tested in conventional monolithic configurations overlapping with some of these concepts</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ORNL Moderator Test Station Project</a:t>
            </a:r>
            <a:endParaRPr b="0" lang="en-US" sz="2800" spc="-1" strike="noStrike">
              <a:latin typeface="Arial"/>
            </a:endParaRPr>
          </a:p>
        </p:txBody>
      </p:sp>
      <p:sp>
        <p:nvSpPr>
          <p:cNvPr id="171" name="CustomShape 2"/>
          <p:cNvSpPr/>
          <p:nvPr/>
        </p:nvSpPr>
        <p:spPr>
          <a:xfrm>
            <a:off x="268560" y="925560"/>
            <a:ext cx="1100052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ORNL is developing the Moderator Test Station as an Accelerator Improvement Project, as specific class of DOE project in which funding is taken completely from a single year’s operating budget, so there is a hard cap to the total project cost, but it is all committed from the beginning</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Funded for 9M$, with initial contingency &gt;20%</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Conceptual Design Review completed 1 April 2024</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Preliminary Design Review completed 11 February 2025</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Final Design Review scheduled 6 May 2026</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Installation expected to begin April 2027</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Commissioning expected to begin January 2028</a:t>
            </a:r>
            <a:endParaRPr b="0" lang="en-US" sz="2000" spc="-1" strike="noStrike">
              <a:latin typeface="Arial"/>
            </a:endParaRPr>
          </a:p>
          <a:p>
            <a:pPr>
              <a:lnSpc>
                <a:spcPct val="90000"/>
              </a:lnSpc>
              <a:spcBef>
                <a:spcPts val="1397"/>
              </a:spcBef>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CustomShape 1"/>
          <p:cNvSpPr/>
          <p:nvPr/>
        </p:nvSpPr>
        <p:spPr>
          <a:xfrm>
            <a:off x="256320" y="255600"/>
            <a:ext cx="11504520" cy="47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MTS Science Case - Specifics</a:t>
            </a:r>
            <a:endParaRPr b="0" lang="en-US" sz="2800" spc="-1" strike="noStrike">
              <a:latin typeface="Arial"/>
            </a:endParaRPr>
          </a:p>
        </p:txBody>
      </p:sp>
      <p:sp>
        <p:nvSpPr>
          <p:cNvPr id="173" name="CustomShape 2"/>
          <p:cNvSpPr/>
          <p:nvPr/>
        </p:nvSpPr>
        <p:spPr>
          <a:xfrm>
            <a:off x="268920" y="817560"/>
            <a:ext cx="10999080" cy="5236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8880">
              <a:lnSpc>
                <a:spcPct val="90000"/>
              </a:lnSpc>
              <a:spcBef>
                <a:spcPts val="1397"/>
              </a:spcBef>
              <a:buClr>
                <a:srgbClr val="1e7640"/>
              </a:buClr>
              <a:buFont typeface="Arial"/>
              <a:buChar char="•"/>
            </a:pPr>
            <a:r>
              <a:rPr b="0" lang="en-US" sz="1800" spc="-1" strike="noStrike" u="sng">
                <a:solidFill>
                  <a:srgbClr val="000000"/>
                </a:solidFill>
                <a:uFill>
                  <a:solidFill>
                    <a:srgbClr val="ffffff"/>
                  </a:solidFill>
                </a:uFill>
                <a:latin typeface="Arial"/>
                <a:ea typeface="DejaVu Sans"/>
              </a:rPr>
              <a:t>Hydrogen moderator performance on SNS FTS doesn’t scale well, losing 20% of the benefit of higher power per MW on proton beam power – we don’t know yet whether this is due to flow maldistribution, entrained gas, stagnation zones, orthohydrogen, or .…</a:t>
            </a:r>
            <a:endParaRPr b="0" lang="en-US" sz="1800" spc="-1" strike="noStrike">
              <a:latin typeface="Arial"/>
            </a:endParaRPr>
          </a:p>
          <a:p>
            <a:pPr marL="228600" indent="-218880">
              <a:lnSpc>
                <a:spcPct val="90000"/>
              </a:lnSpc>
              <a:spcBef>
                <a:spcPts val="1397"/>
              </a:spcBef>
              <a:buClr>
                <a:srgbClr val="1e7640"/>
              </a:buClr>
              <a:buFont typeface="Arial"/>
              <a:buChar char="•"/>
            </a:pPr>
            <a:r>
              <a:rPr b="0" lang="en-US" sz="1800" spc="-1" strike="noStrike" u="sng">
                <a:solidFill>
                  <a:srgbClr val="000000"/>
                </a:solidFill>
                <a:uFill>
                  <a:solidFill>
                    <a:srgbClr val="ffffff"/>
                  </a:solidFill>
                </a:uFill>
                <a:latin typeface="Arial"/>
                <a:ea typeface="DejaVu Sans"/>
              </a:rPr>
              <a:t>New facilities plan to leverage high-brightness advanced parahydrogen moderator designs</a:t>
            </a:r>
            <a:endParaRPr b="0" lang="en-US" sz="1800" spc="-1" strike="noStrike">
              <a:latin typeface="Arial"/>
            </a:endParaRPr>
          </a:p>
          <a:p>
            <a:pPr lvl="1" marL="432000" indent="-207720">
              <a:lnSpc>
                <a:spcPct val="90000"/>
              </a:lnSpc>
              <a:spcBef>
                <a:spcPts val="1397"/>
              </a:spcBef>
              <a:buClr>
                <a:srgbClr val="000000"/>
              </a:buClr>
              <a:buSzPct val="45000"/>
              <a:buFont typeface="Wingdings" charset="2"/>
              <a:buChar char=""/>
            </a:pPr>
            <a:r>
              <a:rPr b="0" lang="en-US" sz="1800" spc="-1" strike="noStrike">
                <a:solidFill>
                  <a:srgbClr val="000000"/>
                </a:solidFill>
                <a:latin typeface="Arial"/>
                <a:ea typeface="DejaVu Sans"/>
              </a:rPr>
              <a:t>Validating these designs will let us push boundaries a little harder, and know just how well we have to catalyze the hydrogen system to support the desired performance</a:t>
            </a:r>
            <a:endParaRPr b="0" lang="en-US" sz="1800" spc="-1" strike="noStrike">
              <a:latin typeface="Arial"/>
            </a:endParaRPr>
          </a:p>
          <a:p>
            <a:pPr marL="228600" indent="-218880">
              <a:lnSpc>
                <a:spcPct val="90000"/>
              </a:lnSpc>
              <a:spcBef>
                <a:spcPts val="1397"/>
              </a:spcBef>
              <a:buClr>
                <a:srgbClr val="1e7640"/>
              </a:buClr>
              <a:buFont typeface="Arial"/>
              <a:buChar char="•"/>
            </a:pPr>
            <a:r>
              <a:rPr b="0" lang="en-US" sz="1800" spc="-1" strike="noStrike">
                <a:solidFill>
                  <a:srgbClr val="000000"/>
                </a:solidFill>
                <a:latin typeface="Arial"/>
                <a:ea typeface="DejaVu Sans"/>
              </a:rPr>
              <a:t>New Moderator Development</a:t>
            </a:r>
            <a:endParaRPr b="0" lang="en-US" sz="1800" spc="-1" strike="noStrike">
              <a:latin typeface="Arial"/>
            </a:endParaRPr>
          </a:p>
          <a:p>
            <a:pPr lvl="1" marL="432000" indent="-207720">
              <a:lnSpc>
                <a:spcPct val="90000"/>
              </a:lnSpc>
              <a:spcBef>
                <a:spcPts val="1397"/>
              </a:spcBef>
              <a:buClr>
                <a:srgbClr val="000000"/>
              </a:buClr>
              <a:buSzPct val="45000"/>
              <a:buFont typeface="Wingdings" charset="2"/>
              <a:buChar char=""/>
            </a:pPr>
            <a:r>
              <a:rPr b="0" lang="en-US" sz="1800" spc="-1" strike="noStrike">
                <a:solidFill>
                  <a:srgbClr val="000000"/>
                </a:solidFill>
                <a:latin typeface="Arial"/>
                <a:ea typeface="DejaVu Sans"/>
              </a:rPr>
              <a:t>New poisoning / decoupling strategies may extend the lifetime of our inner reflector plug while reducing the penalty arising from burn-up</a:t>
            </a:r>
            <a:endParaRPr b="0" lang="en-US" sz="1800" spc="-1" strike="noStrike">
              <a:latin typeface="Arial"/>
            </a:endParaRPr>
          </a:p>
          <a:p>
            <a:pPr lvl="1" marL="432000" indent="-207720">
              <a:lnSpc>
                <a:spcPct val="90000"/>
              </a:lnSpc>
              <a:spcBef>
                <a:spcPts val="1397"/>
              </a:spcBef>
              <a:buClr>
                <a:srgbClr val="000000"/>
              </a:buClr>
              <a:buSzPct val="45000"/>
              <a:buFont typeface="Wingdings" charset="2"/>
              <a:buChar char=""/>
            </a:pPr>
            <a:r>
              <a:rPr b="0" lang="en-US" sz="1800" spc="-1" strike="noStrike">
                <a:solidFill>
                  <a:srgbClr val="000000"/>
                </a:solidFill>
                <a:latin typeface="Arial"/>
                <a:ea typeface="DejaVu Sans"/>
              </a:rPr>
              <a:t>Intermediate temperature moderators like liquid ammonia or ethane might be a better fit to instruments on the current water moderator, or new instruments in a three-source future</a:t>
            </a:r>
            <a:endParaRPr b="0" lang="en-US" sz="1800" spc="-1" strike="noStrike">
              <a:latin typeface="Arial"/>
            </a:endParaRPr>
          </a:p>
          <a:p>
            <a:pPr lvl="1" marL="432000" indent="-207720">
              <a:lnSpc>
                <a:spcPct val="90000"/>
              </a:lnSpc>
              <a:spcBef>
                <a:spcPts val="1397"/>
              </a:spcBef>
              <a:buClr>
                <a:srgbClr val="000000"/>
              </a:buClr>
              <a:buSzPct val="45000"/>
              <a:buFont typeface="Wingdings" charset="2"/>
              <a:buChar char=""/>
            </a:pPr>
            <a:r>
              <a:rPr b="0" lang="en-US" sz="1800" spc="-1" strike="noStrike">
                <a:solidFill>
                  <a:srgbClr val="000000"/>
                </a:solidFill>
                <a:latin typeface="Arial"/>
                <a:ea typeface="DejaVu Sans"/>
              </a:rPr>
              <a:t>Directionally-enhanced moderators have already been demonstrated to increase brightness into a specific direction (e.g., a guide) by factors, more efficiently using the neutrons we produce</a:t>
            </a:r>
            <a:endParaRPr b="0" lang="en-US" sz="1800" spc="-1" strike="noStrike">
              <a:latin typeface="Arial"/>
            </a:endParaRPr>
          </a:p>
          <a:p>
            <a:pPr lvl="1" marL="432000" indent="-207720">
              <a:lnSpc>
                <a:spcPct val="90000"/>
              </a:lnSpc>
              <a:spcBef>
                <a:spcPts val="1397"/>
              </a:spcBef>
              <a:buClr>
                <a:srgbClr val="000000"/>
              </a:buClr>
              <a:buSzPct val="45000"/>
              <a:buFont typeface="Wingdings" charset="2"/>
              <a:buChar char=""/>
            </a:pPr>
            <a:r>
              <a:rPr b="0" lang="en-US" sz="1800" spc="-1" strike="noStrike">
                <a:solidFill>
                  <a:srgbClr val="000000"/>
                </a:solidFill>
                <a:latin typeface="Arial"/>
                <a:ea typeface="DejaVu Sans"/>
              </a:rPr>
              <a:t>Pelletized moderators offer access to colder materials with higher hydrogen density, better serving high resolution long-wavelength instruments, while minimizing challenges from radiation damage</a:t>
            </a:r>
            <a:endParaRPr b="0" lang="en-US" sz="1800" spc="-1" strike="noStrike">
              <a:latin typeface="Arial"/>
            </a:endParaRPr>
          </a:p>
          <a:p>
            <a:pPr>
              <a:lnSpc>
                <a:spcPct val="90000"/>
              </a:lnSpc>
              <a:spcBef>
                <a:spcPts val="1397"/>
              </a:spcBef>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Typical Moderator Characterization</a:t>
            </a:r>
            <a:endParaRPr b="0" lang="en-US" sz="3000" spc="-1" strike="noStrike">
              <a:latin typeface="Arial"/>
            </a:endParaRPr>
          </a:p>
        </p:txBody>
      </p:sp>
      <p:sp>
        <p:nvSpPr>
          <p:cNvPr id="175" name="CustomShape 2"/>
          <p:cNvSpPr/>
          <p:nvPr/>
        </p:nvSpPr>
        <p:spPr>
          <a:xfrm>
            <a:off x="268560" y="925560"/>
            <a:ext cx="11000880" cy="523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Energy spectrum; &lt;0.1 meV to &gt;10 eV</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Simple time-of-flight measurement, both low-efficiency and high-efficiency in-beam detectors, possibly eventually including single-pulse spectral measurements</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Flight path length of ~2.5 m or greater required, short pulse required</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Key Performance Parameter: 1E4 n/ster/eV/(Ws) at 2 W required, 6E4 and 75 objective</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Energy-dependent brightness across moderator; 1 meV to 1 eV</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Pinhole collimation with area detector</a:t>
            </a:r>
            <a:endParaRPr b="0" lang="en-US" sz="2000" spc="-1" strike="noStrike">
              <a:latin typeface="Arial"/>
            </a:endParaRPr>
          </a:p>
          <a:p>
            <a:pPr marL="228600" indent="-220320">
              <a:lnSpc>
                <a:spcPct val="90000"/>
              </a:lnSpc>
              <a:spcBef>
                <a:spcPts val="1397"/>
              </a:spcBef>
              <a:buClr>
                <a:srgbClr val="1e7640"/>
              </a:buClr>
              <a:buFont typeface="Arial"/>
              <a:buChar char="•"/>
            </a:pPr>
            <a:r>
              <a:rPr b="0" lang="en-US" sz="2000" spc="-1" strike="noStrike">
                <a:solidFill>
                  <a:srgbClr val="000000"/>
                </a:solidFill>
                <a:latin typeface="Arial"/>
                <a:ea typeface="DejaVu Sans"/>
              </a:rPr>
              <a:t>Energy-dependent emission time distribution; 0.3 meV to 3 eV</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Time-focused crystal analyzers; 0.3 meV to ~3 eV requires two separate analyzer arms, but also makes it practical to check resolution effects</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Flight path lengths of ~6 m total, short pulse required</a:t>
            </a:r>
            <a:endParaRPr b="0" lang="en-US" sz="2000" spc="-1" strike="noStrike">
              <a:latin typeface="Arial"/>
            </a:endParaRPr>
          </a:p>
          <a:p>
            <a:pPr lvl="1" marL="704520" indent="-239040">
              <a:lnSpc>
                <a:spcPct val="90000"/>
              </a:lnSpc>
              <a:spcBef>
                <a:spcPts val="1397"/>
              </a:spcBef>
              <a:buClr>
                <a:srgbClr val="000000"/>
              </a:buClr>
              <a:buFont typeface="Times New Roman"/>
              <a:buChar char="–"/>
            </a:pPr>
            <a:r>
              <a:rPr b="0" lang="en-US" sz="2000" spc="-1" strike="noStrike">
                <a:solidFill>
                  <a:srgbClr val="000000"/>
                </a:solidFill>
                <a:latin typeface="Arial"/>
                <a:ea typeface="WenQuanYi Zen Hei"/>
              </a:rPr>
              <a:t>1-5 Angstrom required, 0.3 to 18 Angstrom objective</a:t>
            </a:r>
            <a:endParaRPr b="0" lang="en-US" sz="2000" spc="-1" strike="noStrike">
              <a:latin typeface="Arial"/>
            </a:endParaRPr>
          </a:p>
          <a:p>
            <a:pPr marL="717480" indent="-239400">
              <a:lnSpc>
                <a:spcPct val="90000"/>
              </a:lnSpc>
              <a:spcBef>
                <a:spcPts val="1397"/>
              </a:spcBef>
              <a:tabLst>
                <a:tab algn="l" pos="0"/>
              </a:tabLst>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Picture 2" descr="A picture containing LEGO, toy&#10;&#10;AI-generated content may be incorrect."/>
          <p:cNvPicPr/>
          <p:nvPr/>
        </p:nvPicPr>
        <p:blipFill>
          <a:blip r:embed="rId1"/>
          <a:stretch/>
        </p:blipFill>
        <p:spPr>
          <a:xfrm>
            <a:off x="1228320" y="1053000"/>
            <a:ext cx="9477000" cy="5345640"/>
          </a:xfrm>
          <a:prstGeom prst="rect">
            <a:avLst/>
          </a:prstGeom>
          <a:ln>
            <a:noFill/>
          </a:ln>
        </p:spPr>
      </p:pic>
      <p:sp>
        <p:nvSpPr>
          <p:cNvPr id="177" name="CustomShape 1"/>
          <p:cNvSpPr/>
          <p:nvPr/>
        </p:nvSpPr>
        <p:spPr>
          <a:xfrm>
            <a:off x="256320" y="255600"/>
            <a:ext cx="11506680" cy="478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and Proton Beamline Extension</a:t>
            </a:r>
            <a:endParaRPr b="0" lang="en-US" sz="3000" spc="-1" strike="noStrike">
              <a:latin typeface="Arial"/>
            </a:endParaRPr>
          </a:p>
        </p:txBody>
      </p:sp>
      <p:sp>
        <p:nvSpPr>
          <p:cNvPr id="178" name="CustomShape 2"/>
          <p:cNvSpPr/>
          <p:nvPr/>
        </p:nvSpPr>
        <p:spPr>
          <a:xfrm>
            <a:off x="2713680" y="1401120"/>
            <a:ext cx="2276280" cy="452160"/>
          </a:xfrm>
          <a:prstGeom prst="wedgeRectCallout">
            <a:avLst>
              <a:gd name="adj1" fmla="val 87464"/>
              <a:gd name="adj2" fmla="val 259649"/>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Target and </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Shielding Block</a:t>
            </a:r>
            <a:endParaRPr b="0" lang="en-US" sz="1400" spc="-1" strike="noStrike">
              <a:latin typeface="Arial"/>
            </a:endParaRPr>
          </a:p>
        </p:txBody>
      </p:sp>
      <p:sp>
        <p:nvSpPr>
          <p:cNvPr id="179" name="CustomShape 3"/>
          <p:cNvSpPr/>
          <p:nvPr/>
        </p:nvSpPr>
        <p:spPr>
          <a:xfrm>
            <a:off x="1193760" y="5685840"/>
            <a:ext cx="2276280" cy="452160"/>
          </a:xfrm>
          <a:prstGeom prst="wedgeRectCallout">
            <a:avLst>
              <a:gd name="adj1" fmla="val 61184"/>
              <a:gd name="adj2" fmla="val -376815"/>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Proton Beamline</a:t>
            </a:r>
            <a:endParaRPr b="0" lang="en-US" sz="1400" spc="-1" strike="noStrike">
              <a:latin typeface="Arial"/>
            </a:endParaRPr>
          </a:p>
        </p:txBody>
      </p:sp>
      <p:sp>
        <p:nvSpPr>
          <p:cNvPr id="180" name="CustomShape 4"/>
          <p:cNvSpPr/>
          <p:nvPr/>
        </p:nvSpPr>
        <p:spPr>
          <a:xfrm>
            <a:off x="5188680" y="4618440"/>
            <a:ext cx="1641960" cy="452160"/>
          </a:xfrm>
          <a:prstGeom prst="wedgeRectCallout">
            <a:avLst>
              <a:gd name="adj1" fmla="val 87852"/>
              <a:gd name="adj2" fmla="val -317396"/>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Neutron Beamline</a:t>
            </a:r>
            <a:endParaRPr b="0" lang="en-US" sz="1400" spc="-1" strike="noStrike">
              <a:latin typeface="Arial"/>
            </a:endParaRPr>
          </a:p>
        </p:txBody>
      </p:sp>
      <p:sp>
        <p:nvSpPr>
          <p:cNvPr id="181" name="CustomShape 5"/>
          <p:cNvSpPr/>
          <p:nvPr/>
        </p:nvSpPr>
        <p:spPr>
          <a:xfrm>
            <a:off x="7256160" y="5805000"/>
            <a:ext cx="1544760" cy="452160"/>
          </a:xfrm>
          <a:prstGeom prst="wedgeRectCallout">
            <a:avLst>
              <a:gd name="adj1" fmla="val 56687"/>
              <a:gd name="adj2" fmla="val -446043"/>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Copper Analyzer</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(Future) </a:t>
            </a:r>
            <a:endParaRPr b="0" lang="en-US" sz="1400" spc="-1" strike="noStrike">
              <a:latin typeface="Arial"/>
            </a:endParaRPr>
          </a:p>
        </p:txBody>
      </p:sp>
      <p:sp>
        <p:nvSpPr>
          <p:cNvPr id="182" name="CustomShape 6"/>
          <p:cNvSpPr/>
          <p:nvPr/>
        </p:nvSpPr>
        <p:spPr>
          <a:xfrm>
            <a:off x="5968080" y="5231520"/>
            <a:ext cx="1367640" cy="452160"/>
          </a:xfrm>
          <a:prstGeom prst="wedgeRectCallout">
            <a:avLst>
              <a:gd name="adj1" fmla="val 128404"/>
              <a:gd name="adj2" fmla="val -392841"/>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Mica Analyzer </a:t>
            </a:r>
            <a:endParaRPr b="0" lang="en-US" sz="1400" spc="-1" strike="noStrike">
              <a:latin typeface="Arial"/>
            </a:endParaRPr>
          </a:p>
        </p:txBody>
      </p:sp>
      <p:sp>
        <p:nvSpPr>
          <p:cNvPr id="183" name="CustomShape 7"/>
          <p:cNvSpPr/>
          <p:nvPr/>
        </p:nvSpPr>
        <p:spPr>
          <a:xfrm>
            <a:off x="10320120" y="2974680"/>
            <a:ext cx="1001880" cy="452160"/>
          </a:xfrm>
          <a:prstGeom prst="wedgeRectCallout">
            <a:avLst>
              <a:gd name="adj1" fmla="val -113220"/>
              <a:gd name="adj2" fmla="val 43848"/>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Area </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Detector</a:t>
            </a:r>
            <a:endParaRPr b="0" lang="en-US" sz="1400" spc="-1" strike="noStrike">
              <a:latin typeface="Arial"/>
            </a:endParaRPr>
          </a:p>
        </p:txBody>
      </p:sp>
      <p:sp>
        <p:nvSpPr>
          <p:cNvPr id="184" name="CustomShape 8"/>
          <p:cNvSpPr/>
          <p:nvPr/>
        </p:nvSpPr>
        <p:spPr>
          <a:xfrm>
            <a:off x="10320120" y="1235520"/>
            <a:ext cx="1001880" cy="452160"/>
          </a:xfrm>
          <a:prstGeom prst="wedgeRectCallout">
            <a:avLst>
              <a:gd name="adj1" fmla="val -187824"/>
              <a:gd name="adj2" fmla="val 149103"/>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Area </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Detector</a:t>
            </a:r>
            <a:endParaRPr b="0" lang="en-US" sz="1400" spc="-1" strike="noStrike">
              <a:latin typeface="Arial"/>
            </a:endParaRPr>
          </a:p>
        </p:txBody>
      </p:sp>
      <p:sp>
        <p:nvSpPr>
          <p:cNvPr id="185" name="CustomShape 9"/>
          <p:cNvSpPr/>
          <p:nvPr/>
        </p:nvSpPr>
        <p:spPr>
          <a:xfrm>
            <a:off x="10574280" y="3889800"/>
            <a:ext cx="1001880" cy="452160"/>
          </a:xfrm>
          <a:prstGeom prst="wedgeRectCallout">
            <a:avLst>
              <a:gd name="adj1" fmla="val -170429"/>
              <a:gd name="adj2" fmla="val 84700"/>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Area </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Detector</a:t>
            </a:r>
            <a:endParaRPr b="0" lang="en-US" sz="1400" spc="-1" strike="noStrike">
              <a:latin typeface="Arial"/>
            </a:endParaRPr>
          </a:p>
        </p:txBody>
      </p:sp>
      <p:sp>
        <p:nvSpPr>
          <p:cNvPr id="186" name="CustomShape 10"/>
          <p:cNvSpPr/>
          <p:nvPr/>
        </p:nvSpPr>
        <p:spPr>
          <a:xfrm>
            <a:off x="10477800" y="4854960"/>
            <a:ext cx="969840" cy="837720"/>
          </a:xfrm>
          <a:prstGeom prst="wedgeRectCallout">
            <a:avLst>
              <a:gd name="adj1" fmla="val -141056"/>
              <a:gd name="adj2" fmla="val -48076"/>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Beam Stop</a:t>
            </a:r>
            <a:endParaRPr b="0" lang="en-US" sz="1400" spc="-1" strike="noStrike">
              <a:latin typeface="Arial"/>
            </a:endParaRPr>
          </a:p>
          <a:p>
            <a:pPr algn="ctr">
              <a:lnSpc>
                <a:spcPct val="100000"/>
              </a:lnSpc>
            </a:pPr>
            <a:r>
              <a:rPr b="0" lang="en-US" sz="1400" spc="-1" strike="noStrike">
                <a:solidFill>
                  <a:srgbClr val="000000"/>
                </a:solidFill>
                <a:latin typeface="Arial"/>
                <a:ea typeface="DejaVu Sans"/>
              </a:rPr>
              <a:t>Shielding</a:t>
            </a:r>
            <a:endParaRPr b="0" lang="en-US" sz="1400" spc="-1" strike="noStrike">
              <a:latin typeface="Arial"/>
            </a:endParaRPr>
          </a:p>
        </p:txBody>
      </p:sp>
      <p:sp>
        <p:nvSpPr>
          <p:cNvPr id="187" name="CustomShape 11"/>
          <p:cNvSpPr/>
          <p:nvPr/>
        </p:nvSpPr>
        <p:spPr>
          <a:xfrm>
            <a:off x="8427600" y="838440"/>
            <a:ext cx="1406520" cy="560520"/>
          </a:xfrm>
          <a:prstGeom prst="wedgeRectCallout">
            <a:avLst>
              <a:gd name="adj1" fmla="val -119749"/>
              <a:gd name="adj2" fmla="val 192001"/>
            </a:avLst>
          </a:prstGeom>
          <a:noFill/>
          <a:ln w="18360">
            <a:noFill/>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Gas Handling System</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Picture 15" descr=""/>
          <p:cNvPicPr/>
          <p:nvPr/>
        </p:nvPicPr>
        <p:blipFill>
          <a:blip r:embed="rId1"/>
          <a:stretch/>
        </p:blipFill>
        <p:spPr>
          <a:xfrm>
            <a:off x="1828800" y="23040"/>
            <a:ext cx="7589160" cy="6373080"/>
          </a:xfrm>
          <a:prstGeom prst="rect">
            <a:avLst/>
          </a:prstGeom>
          <a:ln>
            <a:noFill/>
          </a:ln>
        </p:spPr>
      </p:pic>
      <p:sp>
        <p:nvSpPr>
          <p:cNvPr id="189" name="CustomShape 1"/>
          <p:cNvSpPr/>
          <p:nvPr/>
        </p:nvSpPr>
        <p:spPr>
          <a:xfrm>
            <a:off x="256320" y="255600"/>
            <a:ext cx="11505960" cy="477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MTS Overview: Layout at extended BTF</a:t>
            </a:r>
            <a:endParaRPr b="0" lang="en-US" sz="3000" spc="-1" strike="noStrike">
              <a:latin typeface="Arial"/>
            </a:endParaRPr>
          </a:p>
        </p:txBody>
      </p:sp>
      <p:sp>
        <p:nvSpPr>
          <p:cNvPr id="190" name="CustomShape 2"/>
          <p:cNvSpPr/>
          <p:nvPr/>
        </p:nvSpPr>
        <p:spPr>
          <a:xfrm>
            <a:off x="457200" y="5121720"/>
            <a:ext cx="2326320" cy="451440"/>
          </a:xfrm>
          <a:prstGeom prst="wedgeRectCallout">
            <a:avLst>
              <a:gd name="adj1" fmla="val 155821"/>
              <a:gd name="adj2" fmla="val -104810"/>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Current Beam Test Facility</a:t>
            </a:r>
            <a:endParaRPr b="0" lang="en-US" sz="1400" spc="-1" strike="noStrike">
              <a:latin typeface="Arial"/>
            </a:endParaRPr>
          </a:p>
        </p:txBody>
      </p:sp>
      <p:sp>
        <p:nvSpPr>
          <p:cNvPr id="191" name="CustomShape 3"/>
          <p:cNvSpPr/>
          <p:nvPr/>
        </p:nvSpPr>
        <p:spPr>
          <a:xfrm>
            <a:off x="471600" y="3750120"/>
            <a:ext cx="2175480" cy="451440"/>
          </a:xfrm>
          <a:prstGeom prst="wedgeRectCallout">
            <a:avLst>
              <a:gd name="adj1" fmla="val 181946"/>
              <a:gd name="adj2" fmla="val -150709"/>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FODO Extension to BTF</a:t>
            </a:r>
            <a:endParaRPr b="0" lang="en-US" sz="1400" spc="-1" strike="noStrike">
              <a:latin typeface="Arial"/>
            </a:endParaRPr>
          </a:p>
        </p:txBody>
      </p:sp>
      <p:sp>
        <p:nvSpPr>
          <p:cNvPr id="192" name="CustomShape 4"/>
          <p:cNvSpPr/>
          <p:nvPr/>
        </p:nvSpPr>
        <p:spPr>
          <a:xfrm>
            <a:off x="457200" y="4389120"/>
            <a:ext cx="2404080" cy="588240"/>
          </a:xfrm>
          <a:prstGeom prst="wedgeRectCallout">
            <a:avLst>
              <a:gd name="adj1" fmla="val 175732"/>
              <a:gd name="adj2" fmla="val -212075"/>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New Bending Magnets and Quads to deliver beam</a:t>
            </a:r>
            <a:endParaRPr b="0" lang="en-US" sz="1400" spc="-1" strike="noStrike">
              <a:latin typeface="Arial"/>
            </a:endParaRPr>
          </a:p>
        </p:txBody>
      </p:sp>
      <p:sp>
        <p:nvSpPr>
          <p:cNvPr id="193" name="CustomShape 5"/>
          <p:cNvSpPr/>
          <p:nvPr/>
        </p:nvSpPr>
        <p:spPr>
          <a:xfrm>
            <a:off x="548640" y="1005840"/>
            <a:ext cx="2275560" cy="451440"/>
          </a:xfrm>
          <a:prstGeom prst="wedgeRectCallout">
            <a:avLst>
              <a:gd name="adj1" fmla="val 160370"/>
              <a:gd name="adj2" fmla="val 64116"/>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Relocated BTF Beamstop</a:t>
            </a:r>
            <a:endParaRPr b="0" lang="en-US" sz="1400" spc="-1" strike="noStrike">
              <a:latin typeface="Arial"/>
            </a:endParaRPr>
          </a:p>
        </p:txBody>
      </p:sp>
      <p:sp>
        <p:nvSpPr>
          <p:cNvPr id="194" name="CustomShape 6"/>
          <p:cNvSpPr/>
          <p:nvPr/>
        </p:nvSpPr>
        <p:spPr>
          <a:xfrm>
            <a:off x="480600" y="2651760"/>
            <a:ext cx="2532240" cy="451440"/>
          </a:xfrm>
          <a:prstGeom prst="wedgeRectCallout">
            <a:avLst>
              <a:gd name="adj1" fmla="val 156923"/>
              <a:gd name="adj2" fmla="val -50236"/>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Walking access to BTF FODO during MTS operation</a:t>
            </a:r>
            <a:endParaRPr b="0" lang="en-US" sz="1400" spc="-1" strike="noStrike">
              <a:latin typeface="Arial"/>
            </a:endParaRPr>
          </a:p>
        </p:txBody>
      </p:sp>
      <p:sp>
        <p:nvSpPr>
          <p:cNvPr id="195" name="CustomShape 7"/>
          <p:cNvSpPr/>
          <p:nvPr/>
        </p:nvSpPr>
        <p:spPr>
          <a:xfrm>
            <a:off x="403200" y="1738440"/>
            <a:ext cx="2532240" cy="451440"/>
          </a:xfrm>
          <a:prstGeom prst="wedgeRectCallout">
            <a:avLst>
              <a:gd name="adj1" fmla="val 172942"/>
              <a:gd name="adj2" fmla="val 93769"/>
            </a:avLst>
          </a:prstGeom>
          <a:noFill/>
          <a:ln w="18360">
            <a:solidFill>
              <a:srgbClr val="000000"/>
            </a:solidFill>
            <a:round/>
          </a:ln>
        </p:spPr>
        <p:style>
          <a:lnRef idx="0"/>
          <a:fillRef idx="0"/>
          <a:effectRef idx="0"/>
          <a:fontRef idx="minor"/>
        </p:style>
        <p:txBody>
          <a:bodyPr lIns="99000" rIns="99000" tIns="54000" bIns="54000" anchor="ctr">
            <a:noAutofit/>
          </a:bodyPr>
          <a:p>
            <a:pPr algn="ctr">
              <a:lnSpc>
                <a:spcPct val="100000"/>
              </a:lnSpc>
            </a:pPr>
            <a:r>
              <a:rPr b="0" lang="en-US" sz="1400" spc="-1" strike="noStrike">
                <a:solidFill>
                  <a:srgbClr val="000000"/>
                </a:solidFill>
                <a:latin typeface="Arial"/>
                <a:ea typeface="DejaVu Sans"/>
              </a:rPr>
              <a:t>MTS Shielding monolith</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6F5DE5-FF42-42F2-9962-F83010572F4E}">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1894</TotalTime>
  <Application>LibreOffice/6.4.7.2$Linux_X86_64 LibreOffice_project/40$Build-2</Application>
  <Words>9</Words>
  <Paragraphs>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2024-03-30T19:29:09Z</dcterms:created>
  <dc:creator/>
  <dc:description/>
  <dc:language>en-US</dc:language>
  <cp:lastModifiedBy/>
  <dcterms:modified xsi:type="dcterms:W3CDTF">2026-04-09T14:56:59Z</dcterms:modified>
  <cp:revision>129</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0x0101003975B17BC858B94FAA5409F11FF9B884</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2</vt:i4>
  </property>
</Properties>
</file>