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0B6CCF-CF05-4811-95A4-454090265D03}">
  <a:tblStyle styleId="{620B6CCF-CF05-4811-95A4-454090265D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2aee29b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3d2aee29b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2f95de553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d2f95de553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2aee29be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2aee29be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2aee29be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d2aee29be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541717d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541717d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70fe1b1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70fe1b1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d2aee29be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d2aee29be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d41b23665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d41b23665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41b2366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41b2366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4bda265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d4bda265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d41b23665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d41b23665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2aee29be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2aee29be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4f1d698a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d4f1d698a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970fe1b10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970fe1b10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d4f1d698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d4f1d698a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70fe1b1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70fe1b1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2aee29be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2aee29be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2aee29be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d2aee29be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2f95de55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2f95de55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2aee29b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d2aee29be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2aee29be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2aee29beb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2aee29be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2aee29be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91525" y="4759150"/>
            <a:ext cx="59118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595959"/>
                </a:solidFill>
              </a:rPr>
              <a:t>Preliminary neutronic design of the ECHIR beamline at ESS / Mila Myllymäki / ICANS XXV 15.4.2026</a:t>
            </a:r>
            <a:endParaRPr sz="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-498"/>
            <a:ext cx="9141900" cy="5143500"/>
          </a:xfrm>
          <a:prstGeom prst="rect">
            <a:avLst/>
          </a:prstGeom>
          <a:gradFill>
            <a:gsLst>
              <a:gs pos="0">
                <a:srgbClr val="B13B86">
                  <a:alpha val="60000"/>
                </a:srgbClr>
              </a:gs>
              <a:gs pos="100000">
                <a:srgbClr val="C34D66">
                  <a:alpha val="6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497"/>
            <a:ext cx="9141900" cy="5143500"/>
          </a:xfrm>
          <a:prstGeom prst="rect">
            <a:avLst/>
          </a:prstGeom>
          <a:solidFill>
            <a:schemeClr val="lt2">
              <a:alpha val="2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621825" y="191800"/>
            <a:ext cx="7699500" cy="20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3600">
                <a:solidFill>
                  <a:schemeClr val="lt1"/>
                </a:solidFill>
              </a:rPr>
              <a:t>Preliminary neutronic design of the ECHIR beamline at ESS</a:t>
            </a:r>
            <a:endParaRPr sz="3600">
              <a:solidFill>
                <a:schemeClr val="lt1"/>
              </a:solidFill>
            </a:endParaRPr>
          </a:p>
        </p:txBody>
      </p:sp>
      <p:grpSp>
        <p:nvGrpSpPr>
          <p:cNvPr id="59" name="Google Shape;59;p13"/>
          <p:cNvGrpSpPr/>
          <p:nvPr/>
        </p:nvGrpSpPr>
        <p:grpSpPr>
          <a:xfrm>
            <a:off x="5913251" y="4369662"/>
            <a:ext cx="3132310" cy="707985"/>
            <a:chOff x="-27750" y="1439938"/>
            <a:chExt cx="9137426" cy="2065299"/>
          </a:xfrm>
        </p:grpSpPr>
        <p:pic>
          <p:nvPicPr>
            <p:cNvPr id="60" name="Google Shape;60;p13" title="HY__LD01_LogoFP_EN_B3____BW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7750" y="1439938"/>
              <a:ext cx="2532151" cy="2065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 title="HIP_logo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04400" y="1585650"/>
              <a:ext cx="6605276" cy="177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3"/>
          <p:cNvSpPr txBox="1"/>
          <p:nvPr/>
        </p:nvSpPr>
        <p:spPr>
          <a:xfrm>
            <a:off x="621825" y="2316075"/>
            <a:ext cx="6454500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>
                <a:solidFill>
                  <a:srgbClr val="434343"/>
                </a:solidFill>
              </a:rPr>
              <a:t>M. Myllymäki</a:t>
            </a:r>
            <a:r>
              <a:rPr lang="fi">
                <a:solidFill>
                  <a:srgbClr val="434343"/>
                </a:solidFill>
              </a:rPr>
              <a:t>, R. Brenner, E. Brücken, A. Chambon, V. Darakchieva, C. Darve, C.-J. Englund, W. Englund, S. Ghatnekar Nilsson, T. Hildén, M. Jacewicz, P. Kinhult, L.Zanini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21825" y="4369650"/>
            <a:ext cx="45942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434343"/>
                </a:solidFill>
              </a:rPr>
              <a:t>ICANS XXV 13-17 April 2026, Malmö, Sweden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11700" y="298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Starting point: empty ECHIR room</a:t>
            </a:r>
            <a:endParaRPr/>
          </a:p>
        </p:txBody>
      </p:sp>
      <p:graphicFrame>
        <p:nvGraphicFramePr>
          <p:cNvPr id="166" name="Google Shape;166;p22"/>
          <p:cNvGraphicFramePr/>
          <p:nvPr/>
        </p:nvGraphicFramePr>
        <p:xfrm>
          <a:off x="311700" y="981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{620B6CCF-CF05-4811-95A4-454090265D03}</a:tableStyleId>
              </a:tblPr>
              <a:tblGrid>
                <a:gridCol w="19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Dose rate at pos. 1 [mSv/h]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Dose rate at pos. 2 [mSv/h]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Revolver-shutter closed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3.03 </a:t>
                      </a:r>
                      <a:r>
                        <a:rPr lang="fi">
                          <a:solidFill>
                            <a:schemeClr val="dk1"/>
                          </a:solidFill>
                        </a:rPr>
                        <a:t>± 0.38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1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0.34 </a:t>
                      </a:r>
                      <a:r>
                        <a:rPr lang="fi">
                          <a:solidFill>
                            <a:schemeClr val="dk1"/>
                          </a:solidFill>
                        </a:rPr>
                        <a:t>± 0.04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1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Revolver-shutter </a:t>
                      </a:r>
                      <a:r>
                        <a:rPr lang="fi" sz="1200"/>
                        <a:t>open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(464 ± 19)·10³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(99 ± 4)</a:t>
                      </a:r>
                      <a:r>
                        <a:rPr lang="fi">
                          <a:solidFill>
                            <a:schemeClr val="dk1"/>
                          </a:solidFill>
                        </a:rPr>
                        <a:t>·10³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63" y="2433100"/>
            <a:ext cx="3840562" cy="16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10</a:t>
            </a:fld>
            <a:endParaRPr/>
          </a:p>
        </p:txBody>
      </p:sp>
      <p:pic>
        <p:nvPicPr>
          <p:cNvPr id="169" name="Google Shape;169;p22" title="Skärmbild 2026-03-22 112047.png"/>
          <p:cNvPicPr preferRelativeResize="0"/>
          <p:nvPr/>
        </p:nvPicPr>
        <p:blipFill rotWithShape="1">
          <a:blip r:embed="rId4">
            <a:alphaModFix/>
          </a:blip>
          <a:srcRect l="8711" r="11442"/>
          <a:stretch/>
        </p:blipFill>
        <p:spPr>
          <a:xfrm>
            <a:off x="6311500" y="135475"/>
            <a:ext cx="2720452" cy="191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253150" y="4120600"/>
            <a:ext cx="429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1"/>
                </a:solidFill>
              </a:rPr>
              <a:t>Dose rate with the neutron path closed is ~1000x too high for green level!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71" name="Google Shape;171;p22"/>
          <p:cNvGrpSpPr/>
          <p:nvPr/>
        </p:nvGrpSpPr>
        <p:grpSpPr>
          <a:xfrm>
            <a:off x="4730150" y="2465375"/>
            <a:ext cx="4248607" cy="2247700"/>
            <a:chOff x="414675" y="2472450"/>
            <a:chExt cx="4248607" cy="2247700"/>
          </a:xfrm>
        </p:grpSpPr>
        <p:pic>
          <p:nvPicPr>
            <p:cNvPr id="172" name="Google Shape;172;p22" title="empty_geometry_plug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4675" y="2472450"/>
              <a:ext cx="4248607" cy="224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3" name="Google Shape;173;p22"/>
            <p:cNvGrpSpPr/>
            <p:nvPr/>
          </p:nvGrpSpPr>
          <p:grpSpPr>
            <a:xfrm>
              <a:off x="2480167" y="3427430"/>
              <a:ext cx="2134272" cy="1121965"/>
              <a:chOff x="7349625" y="3088800"/>
              <a:chExt cx="1498997" cy="788008"/>
            </a:xfrm>
          </p:grpSpPr>
          <p:sp>
            <p:nvSpPr>
              <p:cNvPr id="174" name="Google Shape;174;p22"/>
              <p:cNvSpPr txBox="1"/>
              <p:nvPr/>
            </p:nvSpPr>
            <p:spPr>
              <a:xfrm>
                <a:off x="7349625" y="3088800"/>
                <a:ext cx="4446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0175" tIns="130175" rIns="130175" bIns="1301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800" b="1">
                    <a:solidFill>
                      <a:schemeClr val="dk1"/>
                    </a:solidFill>
                  </a:rPr>
                  <a:t>1.</a:t>
                </a:r>
                <a:endParaRPr sz="180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175" name="Google Shape;175;p22"/>
              <p:cNvSpPr txBox="1"/>
              <p:nvPr/>
            </p:nvSpPr>
            <p:spPr>
              <a:xfrm>
                <a:off x="8404022" y="3483208"/>
                <a:ext cx="4446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0175" tIns="130175" rIns="130175" bIns="1301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800" b="1">
                    <a:solidFill>
                      <a:schemeClr val="dk1"/>
                    </a:solidFill>
                  </a:rPr>
                  <a:t>2.</a:t>
                </a:r>
                <a:endParaRPr sz="1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176" name="Google Shape;176;p22"/>
          <p:cNvCxnSpPr/>
          <p:nvPr/>
        </p:nvCxnSpPr>
        <p:spPr>
          <a:xfrm rot="10800000">
            <a:off x="7145900" y="805250"/>
            <a:ext cx="456900" cy="3068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311700" y="356025"/>
            <a:ext cx="5336100" cy="6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020"/>
              <a:t>Simulation geometry: ECHIR beamline</a:t>
            </a:r>
            <a:endParaRPr sz="2020"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311700" y="931650"/>
            <a:ext cx="4686600" cy="18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Dose rate tallied at four key locations: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i" sz="1400">
                <a:solidFill>
                  <a:schemeClr val="dk1"/>
                </a:solidFill>
              </a:rPr>
              <a:t>Collimation room (exit of the collimator)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i" sz="1400">
                <a:solidFill>
                  <a:schemeClr val="dk1"/>
                </a:solidFill>
              </a:rPr>
              <a:t>ECHIR room (sample position)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i" sz="1400">
                <a:solidFill>
                  <a:schemeClr val="dk1"/>
                </a:solidFill>
              </a:rPr>
              <a:t>Control room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i" sz="1400">
                <a:solidFill>
                  <a:schemeClr val="dk1"/>
                </a:solidFill>
              </a:rPr>
              <a:t>Outside of control room</a:t>
            </a:r>
            <a:endParaRPr sz="1400"/>
          </a:p>
        </p:txBody>
      </p:sp>
      <p:sp>
        <p:nvSpPr>
          <p:cNvPr id="183" name="Google Shape;183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11</a:t>
            </a:fld>
            <a:endParaRPr/>
          </a:p>
        </p:txBody>
      </p:sp>
      <p:grpSp>
        <p:nvGrpSpPr>
          <p:cNvPr id="184" name="Google Shape;184;p23"/>
          <p:cNvGrpSpPr/>
          <p:nvPr/>
        </p:nvGrpSpPr>
        <p:grpSpPr>
          <a:xfrm>
            <a:off x="5434399" y="67520"/>
            <a:ext cx="3666746" cy="3441682"/>
            <a:chOff x="1766900" y="404425"/>
            <a:chExt cx="3639812" cy="3416400"/>
          </a:xfrm>
        </p:grpSpPr>
        <p:pic>
          <p:nvPicPr>
            <p:cNvPr id="185" name="Google Shape;185;p23" title="geometry_top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66900" y="404425"/>
              <a:ext cx="3639812" cy="3416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6" name="Google Shape;186;p23"/>
            <p:cNvGrpSpPr/>
            <p:nvPr/>
          </p:nvGrpSpPr>
          <p:grpSpPr>
            <a:xfrm>
              <a:off x="2765495" y="2750945"/>
              <a:ext cx="865751" cy="341162"/>
              <a:chOff x="6217669" y="2698138"/>
              <a:chExt cx="937975" cy="369622"/>
            </a:xfrm>
          </p:grpSpPr>
          <p:grpSp>
            <p:nvGrpSpPr>
              <p:cNvPr id="187" name="Google Shape;187;p23"/>
              <p:cNvGrpSpPr/>
              <p:nvPr/>
            </p:nvGrpSpPr>
            <p:grpSpPr>
              <a:xfrm>
                <a:off x="6217669" y="2698161"/>
                <a:ext cx="937975" cy="369600"/>
                <a:chOff x="6217669" y="2698161"/>
                <a:chExt cx="937975" cy="369600"/>
              </a:xfrm>
            </p:grpSpPr>
            <p:sp>
              <p:nvSpPr>
                <p:cNvPr id="188" name="Google Shape;188;p23"/>
                <p:cNvSpPr txBox="1"/>
                <p:nvPr/>
              </p:nvSpPr>
              <p:spPr>
                <a:xfrm>
                  <a:off x="6217669" y="2698161"/>
                  <a:ext cx="414300" cy="30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5675" tIns="65675" rIns="65675" bIns="6567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77" b="1"/>
                    <a:t>1</a:t>
                  </a:r>
                  <a:r>
                    <a:rPr lang="fi" sz="1377" b="1">
                      <a:solidFill>
                        <a:srgbClr val="000000"/>
                      </a:solidFill>
                    </a:rPr>
                    <a:t>.</a:t>
                  </a:r>
                  <a:endParaRPr sz="1377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Google Shape;189;p23"/>
                <p:cNvSpPr txBox="1"/>
                <p:nvPr/>
              </p:nvSpPr>
              <p:spPr>
                <a:xfrm>
                  <a:off x="6741344" y="2766261"/>
                  <a:ext cx="414300" cy="30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5675" tIns="65675" rIns="65675" bIns="6567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77" b="1"/>
                    <a:t>2</a:t>
                  </a:r>
                  <a:r>
                    <a:rPr lang="fi" sz="1377" b="1">
                      <a:solidFill>
                        <a:srgbClr val="000000"/>
                      </a:solidFill>
                    </a:rPr>
                    <a:t>.</a:t>
                  </a:r>
                  <a:endParaRPr sz="1377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90" name="Google Shape;190;p23"/>
              <p:cNvSpPr/>
              <p:nvPr/>
            </p:nvSpPr>
            <p:spPr>
              <a:xfrm>
                <a:off x="6654821" y="2881978"/>
                <a:ext cx="128100" cy="125400"/>
              </a:xfrm>
              <a:prstGeom prst="ellipse">
                <a:avLst/>
              </a:prstGeom>
              <a:noFill/>
              <a:ln w="68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5675" tIns="65675" rIns="65675" bIns="656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43" b="1"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6378037" y="2698138"/>
                <a:ext cx="93600" cy="96900"/>
              </a:xfrm>
              <a:prstGeom prst="ellipse">
                <a:avLst/>
              </a:prstGeom>
              <a:noFill/>
              <a:ln w="68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5675" tIns="65675" rIns="65675" bIns="656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43" b="1"/>
              </a:p>
            </p:txBody>
          </p:sp>
        </p:grpSp>
        <p:grpSp>
          <p:nvGrpSpPr>
            <p:cNvPr id="192" name="Google Shape;192;p23"/>
            <p:cNvGrpSpPr/>
            <p:nvPr/>
          </p:nvGrpSpPr>
          <p:grpSpPr>
            <a:xfrm>
              <a:off x="3344079" y="2336775"/>
              <a:ext cx="952516" cy="611834"/>
              <a:chOff x="1939120" y="2895707"/>
              <a:chExt cx="1295411" cy="832088"/>
            </a:xfrm>
          </p:grpSpPr>
          <p:sp>
            <p:nvSpPr>
              <p:cNvPr id="193" name="Google Shape;193;p23"/>
              <p:cNvSpPr txBox="1"/>
              <p:nvPr/>
            </p:nvSpPr>
            <p:spPr>
              <a:xfrm>
                <a:off x="2030129" y="2895707"/>
                <a:ext cx="519900" cy="37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5675" tIns="65675" rIns="65675" bIns="656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377" b="1">
                    <a:solidFill>
                      <a:srgbClr val="000000"/>
                    </a:solidFill>
                  </a:rPr>
                  <a:t>3.</a:t>
                </a:r>
                <a:endParaRPr sz="1377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Google Shape;194;p23"/>
              <p:cNvSpPr txBox="1"/>
              <p:nvPr/>
            </p:nvSpPr>
            <p:spPr>
              <a:xfrm>
                <a:off x="2682531" y="3311696"/>
                <a:ext cx="5520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5675" tIns="65675" rIns="65675" bIns="656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377" b="1">
                    <a:solidFill>
                      <a:srgbClr val="000000"/>
                    </a:solidFill>
                  </a:rPr>
                  <a:t>4.</a:t>
                </a:r>
                <a:endParaRPr sz="1377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>
                <a:off x="2602889" y="3458990"/>
                <a:ext cx="117600" cy="121500"/>
              </a:xfrm>
              <a:prstGeom prst="ellipse">
                <a:avLst/>
              </a:prstGeom>
              <a:noFill/>
              <a:ln w="68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5675" tIns="65675" rIns="65675" bIns="656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43" b="1"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>
                <a:off x="1939120" y="3064961"/>
                <a:ext cx="117600" cy="121500"/>
              </a:xfrm>
              <a:prstGeom prst="ellipse">
                <a:avLst/>
              </a:prstGeom>
              <a:noFill/>
              <a:ln w="68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5675" tIns="65675" rIns="65675" bIns="656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43" b="1"/>
              </a:p>
            </p:txBody>
          </p:sp>
        </p:grpSp>
      </p:grpSp>
      <p:grpSp>
        <p:nvGrpSpPr>
          <p:cNvPr id="197" name="Google Shape;197;p23"/>
          <p:cNvGrpSpPr/>
          <p:nvPr/>
        </p:nvGrpSpPr>
        <p:grpSpPr>
          <a:xfrm>
            <a:off x="189850" y="2617575"/>
            <a:ext cx="5971375" cy="2181775"/>
            <a:chOff x="368675" y="319000"/>
            <a:chExt cx="5971375" cy="2181775"/>
          </a:xfrm>
        </p:grpSpPr>
        <p:grpSp>
          <p:nvGrpSpPr>
            <p:cNvPr id="198" name="Google Shape;198;p23"/>
            <p:cNvGrpSpPr/>
            <p:nvPr/>
          </p:nvGrpSpPr>
          <p:grpSpPr>
            <a:xfrm>
              <a:off x="368675" y="319000"/>
              <a:ext cx="5971375" cy="2181775"/>
              <a:chOff x="368675" y="319000"/>
              <a:chExt cx="5971375" cy="2181775"/>
            </a:xfrm>
          </p:grpSpPr>
          <p:grpSp>
            <p:nvGrpSpPr>
              <p:cNvPr id="199" name="Google Shape;199;p23"/>
              <p:cNvGrpSpPr/>
              <p:nvPr/>
            </p:nvGrpSpPr>
            <p:grpSpPr>
              <a:xfrm>
                <a:off x="368675" y="319000"/>
                <a:ext cx="5971375" cy="2181775"/>
                <a:chOff x="368675" y="319000"/>
                <a:chExt cx="5971375" cy="2181775"/>
              </a:xfrm>
            </p:grpSpPr>
            <p:grpSp>
              <p:nvGrpSpPr>
                <p:cNvPr id="200" name="Google Shape;200;p23"/>
                <p:cNvGrpSpPr/>
                <p:nvPr/>
              </p:nvGrpSpPr>
              <p:grpSpPr>
                <a:xfrm>
                  <a:off x="368675" y="319000"/>
                  <a:ext cx="5971375" cy="2181775"/>
                  <a:chOff x="368675" y="319000"/>
                  <a:chExt cx="5971375" cy="2181775"/>
                </a:xfrm>
              </p:grpSpPr>
              <p:grpSp>
                <p:nvGrpSpPr>
                  <p:cNvPr id="201" name="Google Shape;201;p23"/>
                  <p:cNvGrpSpPr/>
                  <p:nvPr/>
                </p:nvGrpSpPr>
                <p:grpSpPr>
                  <a:xfrm>
                    <a:off x="368675" y="319000"/>
                    <a:ext cx="5142776" cy="2181775"/>
                    <a:chOff x="368675" y="319000"/>
                    <a:chExt cx="5142776" cy="2181775"/>
                  </a:xfrm>
                </p:grpSpPr>
                <p:pic>
                  <p:nvPicPr>
                    <p:cNvPr id="202" name="Google Shape;202;p23" title="geometry_side.png"/>
                    <p:cNvPicPr preferRelativeResize="0"/>
                    <p:nvPr/>
                  </p:nvPicPr>
                  <p:blipFill>
                    <a:blip r:embed="rId4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368675" y="319000"/>
                      <a:ext cx="5142776" cy="2181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203" name="Google Shape;203;p23"/>
                    <p:cNvGrpSpPr/>
                    <p:nvPr/>
                  </p:nvGrpSpPr>
                  <p:grpSpPr>
                    <a:xfrm>
                      <a:off x="2605850" y="728924"/>
                      <a:ext cx="1782427" cy="800285"/>
                      <a:chOff x="2430344" y="3128597"/>
                      <a:chExt cx="1530900" cy="687353"/>
                    </a:xfrm>
                  </p:grpSpPr>
                  <p:sp>
                    <p:nvSpPr>
                      <p:cNvPr id="204" name="Google Shape;204;p23"/>
                      <p:cNvSpPr txBox="1"/>
                      <p:nvPr/>
                    </p:nvSpPr>
                    <p:spPr>
                      <a:xfrm>
                        <a:off x="2430344" y="3128597"/>
                        <a:ext cx="1530900" cy="52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4925" tIns="94925" rIns="94925" bIns="94925" anchor="t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fi" sz="1230" b="1"/>
                          <a:t>stainless steel</a:t>
                        </a:r>
                        <a:endParaRPr sz="1230" b="1"/>
                      </a:p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fi" sz="1230" b="1"/>
                          <a:t>collimator</a:t>
                        </a:r>
                        <a:endParaRPr sz="1230" b="1"/>
                      </a:p>
                    </p:txBody>
                  </p:sp>
                  <p:cxnSp>
                    <p:nvCxnSpPr>
                      <p:cNvPr id="205" name="Google Shape;205;p23"/>
                      <p:cNvCxnSpPr/>
                      <p:nvPr/>
                    </p:nvCxnSpPr>
                    <p:spPr>
                      <a:xfrm flipH="1">
                        <a:off x="2716700" y="3540250"/>
                        <a:ext cx="188400" cy="275700"/>
                      </a:xfrm>
                      <a:prstGeom prst="straightConnector1">
                        <a:avLst/>
                      </a:prstGeom>
                      <a:noFill/>
                      <a:ln w="258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</p:spPr>
                  </p:cxnSp>
                </p:grpSp>
              </p:grpSp>
              <p:grpSp>
                <p:nvGrpSpPr>
                  <p:cNvPr id="206" name="Google Shape;206;p23"/>
                  <p:cNvGrpSpPr/>
                  <p:nvPr/>
                </p:nvGrpSpPr>
                <p:grpSpPr>
                  <a:xfrm>
                    <a:off x="4661275" y="1383175"/>
                    <a:ext cx="1678775" cy="569925"/>
                    <a:chOff x="4572025" y="3894000"/>
                    <a:chExt cx="1678775" cy="569925"/>
                  </a:xfrm>
                </p:grpSpPr>
                <p:sp>
                  <p:nvSpPr>
                    <p:cNvPr id="207" name="Google Shape;207;p23"/>
                    <p:cNvSpPr txBox="1"/>
                    <p:nvPr/>
                  </p:nvSpPr>
                  <p:spPr>
                    <a:xfrm>
                      <a:off x="4998300" y="3894000"/>
                      <a:ext cx="1252500" cy="561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4925" tIns="94925" rIns="94925" bIns="949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30" b="1"/>
                        <a:t>concrete walls</a:t>
                      </a:r>
                      <a:endParaRPr sz="1230" b="1"/>
                    </a:p>
                  </p:txBody>
                </p:sp>
                <p:cxnSp>
                  <p:nvCxnSpPr>
                    <p:cNvPr id="208" name="Google Shape;208;p23"/>
                    <p:cNvCxnSpPr/>
                    <p:nvPr/>
                  </p:nvCxnSpPr>
                  <p:spPr>
                    <a:xfrm flipH="1">
                      <a:off x="4572025" y="4135125"/>
                      <a:ext cx="455400" cy="328800"/>
                    </a:xfrm>
                    <a:prstGeom prst="straightConnector1">
                      <a:avLst/>
                    </a:prstGeom>
                    <a:noFill/>
                    <a:ln w="258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</p:grpSp>
            </p:grpSp>
            <p:grpSp>
              <p:nvGrpSpPr>
                <p:cNvPr id="209" name="Google Shape;209;p23"/>
                <p:cNvGrpSpPr/>
                <p:nvPr/>
              </p:nvGrpSpPr>
              <p:grpSpPr>
                <a:xfrm>
                  <a:off x="2951739" y="1724737"/>
                  <a:ext cx="1405357" cy="642992"/>
                  <a:chOff x="4634260" y="2247336"/>
                  <a:chExt cx="1412277" cy="646159"/>
                </a:xfrm>
              </p:grpSpPr>
              <p:sp>
                <p:nvSpPr>
                  <p:cNvPr id="210" name="Google Shape;210;p23"/>
                  <p:cNvSpPr txBox="1"/>
                  <p:nvPr/>
                </p:nvSpPr>
                <p:spPr>
                  <a:xfrm>
                    <a:off x="4634260" y="2247336"/>
                    <a:ext cx="503700" cy="37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4925" tIns="94925" rIns="94925" bIns="949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810" b="1"/>
                      <a:t>1</a:t>
                    </a:r>
                    <a:r>
                      <a:rPr lang="fi" sz="1810" b="1">
                        <a:solidFill>
                          <a:srgbClr val="000000"/>
                        </a:solidFill>
                      </a:rPr>
                      <a:t>.</a:t>
                    </a:r>
                    <a:endParaRPr sz="181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1" name="Google Shape;211;p23"/>
                  <p:cNvSpPr txBox="1"/>
                  <p:nvPr/>
                </p:nvSpPr>
                <p:spPr>
                  <a:xfrm>
                    <a:off x="5471737" y="2516095"/>
                    <a:ext cx="574800" cy="37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4925" tIns="94925" rIns="94925" bIns="949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810" b="1"/>
                      <a:t>2</a:t>
                    </a:r>
                    <a:r>
                      <a:rPr lang="fi" sz="1810" b="1">
                        <a:solidFill>
                          <a:srgbClr val="000000"/>
                        </a:solidFill>
                      </a:rPr>
                      <a:t>.</a:t>
                    </a:r>
                    <a:endParaRPr sz="1810" b="1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2" name="Google Shape;212;p23"/>
              <p:cNvGrpSpPr/>
              <p:nvPr/>
            </p:nvGrpSpPr>
            <p:grpSpPr>
              <a:xfrm>
                <a:off x="3509298" y="1174400"/>
                <a:ext cx="1915379" cy="808517"/>
                <a:chOff x="3297150" y="3535152"/>
                <a:chExt cx="1645091" cy="694423"/>
              </a:xfrm>
            </p:grpSpPr>
            <p:sp>
              <p:nvSpPr>
                <p:cNvPr id="213" name="Google Shape;213;p23"/>
                <p:cNvSpPr txBox="1"/>
                <p:nvPr/>
              </p:nvSpPr>
              <p:spPr>
                <a:xfrm>
                  <a:off x="3411341" y="3535152"/>
                  <a:ext cx="1530900" cy="48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4925" tIns="94925" rIns="94925" bIns="949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230" b="1"/>
                    <a:t>stainless steel</a:t>
                  </a:r>
                  <a:endParaRPr sz="1230" b="1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230" b="1"/>
                    <a:t>plug</a:t>
                  </a:r>
                  <a:endParaRPr sz="1230" b="1"/>
                </a:p>
              </p:txBody>
            </p:sp>
            <p:cxnSp>
              <p:nvCxnSpPr>
                <p:cNvPr id="214" name="Google Shape;214;p23"/>
                <p:cNvCxnSpPr/>
                <p:nvPr/>
              </p:nvCxnSpPr>
              <p:spPr>
                <a:xfrm flipH="1">
                  <a:off x="3297150" y="3931975"/>
                  <a:ext cx="351900" cy="297600"/>
                </a:xfrm>
                <a:prstGeom prst="straightConnector1">
                  <a:avLst/>
                </a:prstGeom>
                <a:noFill/>
                <a:ln w="258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</p:grpSp>
        <p:grpSp>
          <p:nvGrpSpPr>
            <p:cNvPr id="215" name="Google Shape;215;p23"/>
            <p:cNvGrpSpPr/>
            <p:nvPr/>
          </p:nvGrpSpPr>
          <p:grpSpPr>
            <a:xfrm>
              <a:off x="466400" y="1337271"/>
              <a:ext cx="1821033" cy="956424"/>
              <a:chOff x="2046994" y="1829950"/>
              <a:chExt cx="1830000" cy="961134"/>
            </a:xfrm>
          </p:grpSpPr>
          <p:sp>
            <p:nvSpPr>
              <p:cNvPr id="216" name="Google Shape;216;p23"/>
              <p:cNvSpPr txBox="1"/>
              <p:nvPr/>
            </p:nvSpPr>
            <p:spPr>
              <a:xfrm>
                <a:off x="2046994" y="2080984"/>
                <a:ext cx="1830000" cy="71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4925" tIns="94925" rIns="94925" bIns="949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30" b="1"/>
                  <a:t>stainless steel</a:t>
                </a:r>
                <a:endParaRPr sz="1230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30" b="1"/>
                  <a:t>plug (revolver-shutter closed)</a:t>
                </a:r>
                <a:endParaRPr sz="1230" b="1"/>
              </a:p>
            </p:txBody>
          </p:sp>
          <p:cxnSp>
            <p:nvCxnSpPr>
              <p:cNvPr id="217" name="Google Shape;217;p23"/>
              <p:cNvCxnSpPr/>
              <p:nvPr/>
            </p:nvCxnSpPr>
            <p:spPr>
              <a:xfrm rot="10800000" flipH="1">
                <a:off x="3161750" y="1829950"/>
                <a:ext cx="574800" cy="365700"/>
              </a:xfrm>
              <a:prstGeom prst="straightConnector1">
                <a:avLst/>
              </a:prstGeom>
              <a:noFill/>
              <a:ln w="258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sp>
        <p:nvSpPr>
          <p:cNvPr id="218" name="Google Shape;218;p23"/>
          <p:cNvSpPr txBox="1"/>
          <p:nvPr/>
        </p:nvSpPr>
        <p:spPr>
          <a:xfrm>
            <a:off x="7620249" y="931650"/>
            <a:ext cx="11520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75" tIns="89275" rIns="89275" bIns="89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172" b="1">
                <a:solidFill>
                  <a:schemeClr val="dk1"/>
                </a:solidFill>
              </a:rPr>
              <a:t>Control room</a:t>
            </a:r>
            <a:endParaRPr sz="1172" b="1">
              <a:solidFill>
                <a:schemeClr val="dk1"/>
              </a:solidFill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5763468" y="2876445"/>
            <a:ext cx="8358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75" tIns="89275" rIns="89275" bIns="89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172" b="1">
                <a:solidFill>
                  <a:schemeClr val="dk1"/>
                </a:solidFill>
              </a:rPr>
              <a:t>ECHIR room</a:t>
            </a:r>
            <a:endParaRPr sz="1172" b="1">
              <a:solidFill>
                <a:schemeClr val="dk1"/>
              </a:solidFill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5372332" y="1175073"/>
            <a:ext cx="14628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75" tIns="89275" rIns="89275" bIns="89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172" b="1">
                <a:solidFill>
                  <a:schemeClr val="dk1"/>
                </a:solidFill>
              </a:rPr>
              <a:t>Collimation room</a:t>
            </a:r>
            <a:endParaRPr sz="1172" b="1">
              <a:solidFill>
                <a:schemeClr val="dk1"/>
              </a:solidFill>
            </a:endParaRPr>
          </a:p>
        </p:txBody>
      </p:sp>
      <p:cxnSp>
        <p:nvCxnSpPr>
          <p:cNvPr id="221" name="Google Shape;221;p23"/>
          <p:cNvCxnSpPr/>
          <p:nvPr/>
        </p:nvCxnSpPr>
        <p:spPr>
          <a:xfrm rot="10800000" flipH="1">
            <a:off x="6365421" y="2746491"/>
            <a:ext cx="446400" cy="205200"/>
          </a:xfrm>
          <a:prstGeom prst="straightConnector1">
            <a:avLst/>
          </a:prstGeom>
          <a:noFill/>
          <a:ln w="186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23"/>
          <p:cNvCxnSpPr/>
          <p:nvPr/>
        </p:nvCxnSpPr>
        <p:spPr>
          <a:xfrm>
            <a:off x="6139050" y="1478625"/>
            <a:ext cx="327900" cy="661200"/>
          </a:xfrm>
          <a:prstGeom prst="straightConnector1">
            <a:avLst/>
          </a:prstGeom>
          <a:noFill/>
          <a:ln w="186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3"/>
          <p:cNvCxnSpPr/>
          <p:nvPr/>
        </p:nvCxnSpPr>
        <p:spPr>
          <a:xfrm flipH="1">
            <a:off x="7289075" y="1175075"/>
            <a:ext cx="541200" cy="398100"/>
          </a:xfrm>
          <a:prstGeom prst="straightConnector1">
            <a:avLst/>
          </a:prstGeom>
          <a:noFill/>
          <a:ln w="186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>
            <a:spLocks noGrp="1"/>
          </p:cNvSpPr>
          <p:nvPr>
            <p:ph type="body" idx="1"/>
          </p:nvPr>
        </p:nvSpPr>
        <p:spPr>
          <a:xfrm>
            <a:off x="149325" y="1017725"/>
            <a:ext cx="5108700" cy="36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Shielding materials used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Stainless steel (SS316L) (ρ = 7.85 g/cm³)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Regular concrete (ρ = 2.35 g/cm³)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Heavy concrete (with MagnaDense) (ρ = 3.8 g/cm³)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Walls marked as ‘</a:t>
            </a:r>
            <a:r>
              <a:rPr lang="fi" b="1">
                <a:solidFill>
                  <a:schemeClr val="dk1"/>
                </a:solidFill>
              </a:rPr>
              <a:t>X</a:t>
            </a:r>
            <a:r>
              <a:rPr lang="fi">
                <a:solidFill>
                  <a:schemeClr val="dk1"/>
                </a:solidFill>
              </a:rPr>
              <a:t>’ or ‘</a:t>
            </a:r>
            <a:r>
              <a:rPr lang="fi" b="1">
                <a:solidFill>
                  <a:srgbClr val="FF0000"/>
                </a:solidFill>
              </a:rPr>
              <a:t>X</a:t>
            </a:r>
            <a:r>
              <a:rPr lang="fi">
                <a:solidFill>
                  <a:schemeClr val="dk1"/>
                </a:solidFill>
              </a:rPr>
              <a:t>’ either regular or heavy concrete in the calculations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All other walls are regular concrete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Walls marked as ‘</a:t>
            </a:r>
            <a:r>
              <a:rPr lang="fi" b="1">
                <a:solidFill>
                  <a:srgbClr val="FF0000"/>
                </a:solidFill>
              </a:rPr>
              <a:t>X</a:t>
            </a:r>
            <a:r>
              <a:rPr lang="fi">
                <a:solidFill>
                  <a:schemeClr val="dk1"/>
                </a:solidFill>
              </a:rPr>
              <a:t>’ can additionally be either 80 cm or 120 cm thick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Revolver-shutter closed with stainless steel and collimator in closed position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9" name="Google Shape;2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94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Materials and shielding geometry</a:t>
            </a:r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12</a:t>
            </a:fld>
            <a:endParaRPr/>
          </a:p>
        </p:txBody>
      </p:sp>
      <p:sp>
        <p:nvSpPr>
          <p:cNvPr id="231" name="Google Shape;231;p24"/>
          <p:cNvSpPr txBox="1"/>
          <p:nvPr/>
        </p:nvSpPr>
        <p:spPr>
          <a:xfrm>
            <a:off x="5365199" y="201350"/>
            <a:ext cx="1590600" cy="86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grpSp>
        <p:nvGrpSpPr>
          <p:cNvPr id="232" name="Google Shape;232;p24"/>
          <p:cNvGrpSpPr/>
          <p:nvPr/>
        </p:nvGrpSpPr>
        <p:grpSpPr>
          <a:xfrm>
            <a:off x="5379918" y="73159"/>
            <a:ext cx="3547360" cy="3329624"/>
            <a:chOff x="1878500" y="625500"/>
            <a:chExt cx="3639812" cy="3416400"/>
          </a:xfrm>
        </p:grpSpPr>
        <p:grpSp>
          <p:nvGrpSpPr>
            <p:cNvPr id="233" name="Google Shape;233;p24"/>
            <p:cNvGrpSpPr/>
            <p:nvPr/>
          </p:nvGrpSpPr>
          <p:grpSpPr>
            <a:xfrm>
              <a:off x="1878500" y="625500"/>
              <a:ext cx="3639812" cy="3416400"/>
              <a:chOff x="1766900" y="404425"/>
              <a:chExt cx="3639812" cy="3416400"/>
            </a:xfrm>
          </p:grpSpPr>
          <p:pic>
            <p:nvPicPr>
              <p:cNvPr id="234" name="Google Shape;234;p24" title="geometry_top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766900" y="404425"/>
                <a:ext cx="3639812" cy="34164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" name="Google Shape;235;p24"/>
              <p:cNvGrpSpPr/>
              <p:nvPr/>
            </p:nvGrpSpPr>
            <p:grpSpPr>
              <a:xfrm>
                <a:off x="2765495" y="2750945"/>
                <a:ext cx="865751" cy="341162"/>
                <a:chOff x="6217669" y="2698138"/>
                <a:chExt cx="937975" cy="369622"/>
              </a:xfrm>
            </p:grpSpPr>
            <p:grpSp>
              <p:nvGrpSpPr>
                <p:cNvPr id="236" name="Google Shape;236;p24"/>
                <p:cNvGrpSpPr/>
                <p:nvPr/>
              </p:nvGrpSpPr>
              <p:grpSpPr>
                <a:xfrm>
                  <a:off x="6217669" y="2698161"/>
                  <a:ext cx="937975" cy="369600"/>
                  <a:chOff x="6217669" y="2698161"/>
                  <a:chExt cx="937975" cy="369600"/>
                </a:xfrm>
              </p:grpSpPr>
              <p:sp>
                <p:nvSpPr>
                  <p:cNvPr id="237" name="Google Shape;237;p24"/>
                  <p:cNvSpPr txBox="1"/>
                  <p:nvPr/>
                </p:nvSpPr>
                <p:spPr>
                  <a:xfrm>
                    <a:off x="6217669" y="2698161"/>
                    <a:ext cx="414300" cy="301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3525" tIns="63525" rIns="63525" bIns="635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332" b="1"/>
                      <a:t>1</a:t>
                    </a:r>
                    <a:r>
                      <a:rPr lang="fi" sz="1332" b="1">
                        <a:solidFill>
                          <a:srgbClr val="000000"/>
                        </a:solidFill>
                      </a:rPr>
                      <a:t>.</a:t>
                    </a:r>
                    <a:endParaRPr sz="1332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8" name="Google Shape;238;p24"/>
                  <p:cNvSpPr txBox="1"/>
                  <p:nvPr/>
                </p:nvSpPr>
                <p:spPr>
                  <a:xfrm>
                    <a:off x="6741344" y="2766261"/>
                    <a:ext cx="414300" cy="301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3525" tIns="63525" rIns="63525" bIns="635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332" b="1"/>
                      <a:t>2</a:t>
                    </a:r>
                    <a:r>
                      <a:rPr lang="fi" sz="1332" b="1">
                        <a:solidFill>
                          <a:srgbClr val="000000"/>
                        </a:solidFill>
                      </a:rPr>
                      <a:t>.</a:t>
                    </a:r>
                    <a:endParaRPr sz="1332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39" name="Google Shape;239;p24"/>
                <p:cNvSpPr/>
                <p:nvPr/>
              </p:nvSpPr>
              <p:spPr>
                <a:xfrm>
                  <a:off x="6654821" y="2881978"/>
                  <a:ext cx="128100" cy="125400"/>
                </a:xfrm>
                <a:prstGeom prst="ellipse">
                  <a:avLst/>
                </a:prstGeom>
                <a:noFill/>
                <a:ln w="66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3525" tIns="63525" rIns="63525" bIns="635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6" b="1"/>
                </a:p>
              </p:txBody>
            </p:sp>
            <p:sp>
              <p:nvSpPr>
                <p:cNvPr id="240" name="Google Shape;240;p24"/>
                <p:cNvSpPr/>
                <p:nvPr/>
              </p:nvSpPr>
              <p:spPr>
                <a:xfrm>
                  <a:off x="6378037" y="2698138"/>
                  <a:ext cx="93600" cy="96900"/>
                </a:xfrm>
                <a:prstGeom prst="ellipse">
                  <a:avLst/>
                </a:prstGeom>
                <a:noFill/>
                <a:ln w="66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3525" tIns="63525" rIns="63525" bIns="635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6" b="1"/>
                </a:p>
              </p:txBody>
            </p:sp>
          </p:grpSp>
          <p:grpSp>
            <p:nvGrpSpPr>
              <p:cNvPr id="241" name="Google Shape;241;p24"/>
              <p:cNvGrpSpPr/>
              <p:nvPr/>
            </p:nvGrpSpPr>
            <p:grpSpPr>
              <a:xfrm>
                <a:off x="3344079" y="2336775"/>
                <a:ext cx="952516" cy="611834"/>
                <a:chOff x="1939120" y="2895707"/>
                <a:chExt cx="1295411" cy="832088"/>
              </a:xfrm>
            </p:grpSpPr>
            <p:sp>
              <p:nvSpPr>
                <p:cNvPr id="242" name="Google Shape;242;p24"/>
                <p:cNvSpPr txBox="1"/>
                <p:nvPr/>
              </p:nvSpPr>
              <p:spPr>
                <a:xfrm>
                  <a:off x="2030129" y="2895707"/>
                  <a:ext cx="519900" cy="37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25" tIns="63525" rIns="63525" bIns="635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32" b="1">
                      <a:solidFill>
                        <a:srgbClr val="000000"/>
                      </a:solidFill>
                    </a:rPr>
                    <a:t>3.</a:t>
                  </a:r>
                  <a:endParaRPr sz="1332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Google Shape;243;p24"/>
                <p:cNvSpPr txBox="1"/>
                <p:nvPr/>
              </p:nvSpPr>
              <p:spPr>
                <a:xfrm>
                  <a:off x="2682531" y="3311696"/>
                  <a:ext cx="552000" cy="416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25" tIns="63525" rIns="63525" bIns="635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32" b="1">
                      <a:solidFill>
                        <a:srgbClr val="000000"/>
                      </a:solidFill>
                    </a:rPr>
                    <a:t>4.</a:t>
                  </a:r>
                  <a:endParaRPr sz="1332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Google Shape;244;p24"/>
                <p:cNvSpPr/>
                <p:nvPr/>
              </p:nvSpPr>
              <p:spPr>
                <a:xfrm>
                  <a:off x="2602889" y="3458990"/>
                  <a:ext cx="117600" cy="121500"/>
                </a:xfrm>
                <a:prstGeom prst="ellipse">
                  <a:avLst/>
                </a:prstGeom>
                <a:noFill/>
                <a:ln w="66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3525" tIns="63525" rIns="63525" bIns="635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6" b="1"/>
                </a:p>
              </p:txBody>
            </p:sp>
            <p:sp>
              <p:nvSpPr>
                <p:cNvPr id="245" name="Google Shape;245;p24"/>
                <p:cNvSpPr/>
                <p:nvPr/>
              </p:nvSpPr>
              <p:spPr>
                <a:xfrm>
                  <a:off x="1939120" y="3064961"/>
                  <a:ext cx="117600" cy="121500"/>
                </a:xfrm>
                <a:prstGeom prst="ellipse">
                  <a:avLst/>
                </a:prstGeom>
                <a:noFill/>
                <a:ln w="66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3525" tIns="63525" rIns="63525" bIns="635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6" b="1"/>
                </a:p>
              </p:txBody>
            </p:sp>
          </p:grpSp>
        </p:grpSp>
        <p:sp>
          <p:nvSpPr>
            <p:cNvPr id="246" name="Google Shape;246;p24"/>
            <p:cNvSpPr txBox="1"/>
            <p:nvPr/>
          </p:nvSpPr>
          <p:spPr>
            <a:xfrm>
              <a:off x="3301663" y="2212959"/>
              <a:ext cx="405900" cy="3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25" tIns="63525" rIns="63525" bIns="635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332" b="1">
                  <a:solidFill>
                    <a:srgbClr val="FF0000"/>
                  </a:solidFill>
                </a:rPr>
                <a:t>X</a:t>
              </a:r>
              <a:endParaRPr sz="1332" b="1">
                <a:solidFill>
                  <a:srgbClr val="FF0000"/>
                </a:solidFill>
              </a:endParaRPr>
            </a:p>
          </p:txBody>
        </p:sp>
        <p:sp>
          <p:nvSpPr>
            <p:cNvPr id="247" name="Google Shape;247;p24"/>
            <p:cNvSpPr txBox="1"/>
            <p:nvPr/>
          </p:nvSpPr>
          <p:spPr>
            <a:xfrm>
              <a:off x="3152788" y="2778209"/>
              <a:ext cx="405900" cy="3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25" tIns="63525" rIns="63525" bIns="635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332" b="1">
                  <a:solidFill>
                    <a:srgbClr val="FF0000"/>
                  </a:solidFill>
                </a:rPr>
                <a:t>X</a:t>
              </a:r>
              <a:endParaRPr sz="1332" b="1">
                <a:solidFill>
                  <a:srgbClr val="FF0000"/>
                </a:solidFill>
              </a:endParaRPr>
            </a:p>
          </p:txBody>
        </p:sp>
        <p:sp>
          <p:nvSpPr>
            <p:cNvPr id="248" name="Google Shape;248;p24"/>
            <p:cNvSpPr txBox="1"/>
            <p:nvPr/>
          </p:nvSpPr>
          <p:spPr>
            <a:xfrm>
              <a:off x="3188013" y="3215134"/>
              <a:ext cx="405900" cy="3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25" tIns="63525" rIns="63525" bIns="635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332" b="1"/>
                <a:t>X</a:t>
              </a:r>
              <a:endParaRPr sz="1332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49" name="Google Shape;249;p24"/>
          <p:cNvGrpSpPr/>
          <p:nvPr/>
        </p:nvGrpSpPr>
        <p:grpSpPr>
          <a:xfrm>
            <a:off x="5476388" y="151198"/>
            <a:ext cx="1368221" cy="724443"/>
            <a:chOff x="5379900" y="201354"/>
            <a:chExt cx="1662278" cy="880246"/>
          </a:xfrm>
        </p:grpSpPr>
        <p:sp>
          <p:nvSpPr>
            <p:cNvPr id="250" name="Google Shape;250;p24"/>
            <p:cNvSpPr txBox="1"/>
            <p:nvPr/>
          </p:nvSpPr>
          <p:spPr>
            <a:xfrm>
              <a:off x="5379900" y="214900"/>
              <a:ext cx="1575900" cy="866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5250" tIns="75250" rIns="75250" bIns="752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82">
                <a:solidFill>
                  <a:schemeClr val="dk2"/>
                </a:solidFill>
              </a:endParaRPr>
            </a:p>
          </p:txBody>
        </p:sp>
        <p:grpSp>
          <p:nvGrpSpPr>
            <p:cNvPr id="251" name="Google Shape;251;p24"/>
            <p:cNvGrpSpPr/>
            <p:nvPr/>
          </p:nvGrpSpPr>
          <p:grpSpPr>
            <a:xfrm>
              <a:off x="5400598" y="201354"/>
              <a:ext cx="1641581" cy="866621"/>
              <a:chOff x="5629700" y="3611175"/>
              <a:chExt cx="1829875" cy="966025"/>
            </a:xfrm>
          </p:grpSpPr>
          <p:sp>
            <p:nvSpPr>
              <p:cNvPr id="252" name="Google Shape;252;p24"/>
              <p:cNvSpPr/>
              <p:nvPr/>
            </p:nvSpPr>
            <p:spPr>
              <a:xfrm>
                <a:off x="5629700" y="3995475"/>
                <a:ext cx="548700" cy="223200"/>
              </a:xfrm>
              <a:prstGeom prst="rect">
                <a:avLst/>
              </a:prstGeom>
              <a:solidFill>
                <a:srgbClr val="87D1EC"/>
              </a:solidFill>
              <a:ln w="7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7525" tIns="67525" rIns="67525" bIns="675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34"/>
              </a:p>
            </p:txBody>
          </p:sp>
          <p:sp>
            <p:nvSpPr>
              <p:cNvPr id="253" name="Google Shape;253;p24"/>
              <p:cNvSpPr/>
              <p:nvPr/>
            </p:nvSpPr>
            <p:spPr>
              <a:xfrm>
                <a:off x="5629700" y="3662750"/>
                <a:ext cx="548700" cy="223200"/>
              </a:xfrm>
              <a:prstGeom prst="rect">
                <a:avLst/>
              </a:prstGeom>
              <a:solidFill>
                <a:srgbClr val="D7FFFF"/>
              </a:solidFill>
              <a:ln w="7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7525" tIns="67525" rIns="67525" bIns="675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34"/>
              </a:p>
            </p:txBody>
          </p:sp>
          <p:sp>
            <p:nvSpPr>
              <p:cNvPr id="254" name="Google Shape;254;p24"/>
              <p:cNvSpPr/>
              <p:nvPr/>
            </p:nvSpPr>
            <p:spPr>
              <a:xfrm>
                <a:off x="5629700" y="4328200"/>
                <a:ext cx="548700" cy="223200"/>
              </a:xfrm>
              <a:prstGeom prst="rect">
                <a:avLst/>
              </a:prstGeom>
              <a:solidFill>
                <a:srgbClr val="407BB1"/>
              </a:solidFill>
              <a:ln w="7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7525" tIns="67525" rIns="67525" bIns="675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34"/>
              </a:p>
            </p:txBody>
          </p:sp>
          <p:sp>
            <p:nvSpPr>
              <p:cNvPr id="255" name="Google Shape;255;p24"/>
              <p:cNvSpPr txBox="1"/>
              <p:nvPr/>
            </p:nvSpPr>
            <p:spPr>
              <a:xfrm>
                <a:off x="6243375" y="3611175"/>
                <a:ext cx="8871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25" tIns="67525" rIns="67525" bIns="67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886">
                    <a:solidFill>
                      <a:schemeClr val="dk1"/>
                    </a:solidFill>
                  </a:rPr>
                  <a:t>Air </a:t>
                </a:r>
                <a:endParaRPr sz="886">
                  <a:solidFill>
                    <a:schemeClr val="dk1"/>
                  </a:solidFill>
                </a:endParaRPr>
              </a:p>
            </p:txBody>
          </p:sp>
          <p:sp>
            <p:nvSpPr>
              <p:cNvPr id="256" name="Google Shape;256;p24"/>
              <p:cNvSpPr txBox="1"/>
              <p:nvPr/>
            </p:nvSpPr>
            <p:spPr>
              <a:xfrm>
                <a:off x="6243375" y="3956788"/>
                <a:ext cx="8871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25" tIns="67525" rIns="67525" bIns="67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886">
                    <a:solidFill>
                      <a:schemeClr val="dk1"/>
                    </a:solidFill>
                  </a:rPr>
                  <a:t>Concrete </a:t>
                </a:r>
                <a:endParaRPr sz="886">
                  <a:solidFill>
                    <a:schemeClr val="dk1"/>
                  </a:solidFill>
                </a:endParaRPr>
              </a:p>
            </p:txBody>
          </p:sp>
          <p:sp>
            <p:nvSpPr>
              <p:cNvPr id="257" name="Google Shape;257;p24"/>
              <p:cNvSpPr txBox="1"/>
              <p:nvPr/>
            </p:nvSpPr>
            <p:spPr>
              <a:xfrm>
                <a:off x="6243375" y="4302400"/>
                <a:ext cx="12162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25" tIns="67525" rIns="67525" bIns="675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886">
                    <a:solidFill>
                      <a:schemeClr val="dk1"/>
                    </a:solidFill>
                  </a:rPr>
                  <a:t>Stainless steel </a:t>
                </a:r>
                <a:endParaRPr sz="886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58" name="Google Shape;258;p24"/>
          <p:cNvGrpSpPr/>
          <p:nvPr/>
        </p:nvGrpSpPr>
        <p:grpSpPr>
          <a:xfrm>
            <a:off x="5365196" y="3402776"/>
            <a:ext cx="3411203" cy="1446953"/>
            <a:chOff x="368675" y="319000"/>
            <a:chExt cx="5142776" cy="2181775"/>
          </a:xfrm>
        </p:grpSpPr>
        <p:pic>
          <p:nvPicPr>
            <p:cNvPr id="259" name="Google Shape;259;p24" title="geometry_si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8675" y="319000"/>
              <a:ext cx="5142776" cy="2181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" name="Google Shape;260;p24"/>
            <p:cNvGrpSpPr/>
            <p:nvPr/>
          </p:nvGrpSpPr>
          <p:grpSpPr>
            <a:xfrm>
              <a:off x="2951739" y="1724737"/>
              <a:ext cx="1405357" cy="642992"/>
              <a:chOff x="4634260" y="2247336"/>
              <a:chExt cx="1412277" cy="646159"/>
            </a:xfrm>
          </p:grpSpPr>
          <p:sp>
            <p:nvSpPr>
              <p:cNvPr id="261" name="Google Shape;261;p24"/>
              <p:cNvSpPr txBox="1"/>
              <p:nvPr/>
            </p:nvSpPr>
            <p:spPr>
              <a:xfrm>
                <a:off x="4634260" y="2247336"/>
                <a:ext cx="503700" cy="3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950" tIns="62950" rIns="62950" bIns="629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01" b="1"/>
                  <a:t>1</a:t>
                </a:r>
                <a:r>
                  <a:rPr lang="fi" sz="1201" b="1">
                    <a:solidFill>
                      <a:srgbClr val="000000"/>
                    </a:solidFill>
                  </a:rPr>
                  <a:t>.</a:t>
                </a:r>
                <a:endParaRPr sz="1201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Google Shape;262;p24"/>
              <p:cNvSpPr txBox="1"/>
              <p:nvPr/>
            </p:nvSpPr>
            <p:spPr>
              <a:xfrm>
                <a:off x="5471737" y="2516095"/>
                <a:ext cx="574800" cy="3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950" tIns="62950" rIns="62950" bIns="629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01" b="1"/>
                  <a:t>2</a:t>
                </a:r>
                <a:r>
                  <a:rPr lang="fi" sz="1201" b="1">
                    <a:solidFill>
                      <a:srgbClr val="000000"/>
                    </a:solidFill>
                  </a:rPr>
                  <a:t>.</a:t>
                </a:r>
                <a:endParaRPr sz="1201" b="1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311700" y="251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Impact of the wall material and thickness to the dose rate</a:t>
            </a:r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13</a:t>
            </a:fld>
            <a:endParaRPr/>
          </a:p>
        </p:txBody>
      </p:sp>
      <p:grpSp>
        <p:nvGrpSpPr>
          <p:cNvPr id="269" name="Google Shape;269;p25"/>
          <p:cNvGrpSpPr/>
          <p:nvPr/>
        </p:nvGrpSpPr>
        <p:grpSpPr>
          <a:xfrm>
            <a:off x="6066648" y="1062705"/>
            <a:ext cx="2995070" cy="1824103"/>
            <a:chOff x="3538850" y="2134775"/>
            <a:chExt cx="3646299" cy="2220724"/>
          </a:xfrm>
        </p:grpSpPr>
        <p:pic>
          <p:nvPicPr>
            <p:cNvPr id="270" name="Google Shape;270;p25" title="geometry_top.png"/>
            <p:cNvPicPr preferRelativeResize="0"/>
            <p:nvPr/>
          </p:nvPicPr>
          <p:blipFill rotWithShape="1">
            <a:blip r:embed="rId3">
              <a:alphaModFix/>
            </a:blip>
            <a:srcRect l="19090" t="45571" r="3654" b="4296"/>
            <a:stretch/>
          </p:blipFill>
          <p:spPr>
            <a:xfrm>
              <a:off x="3538850" y="2134775"/>
              <a:ext cx="3646299" cy="22207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" name="Google Shape;271;p25"/>
            <p:cNvGrpSpPr/>
            <p:nvPr/>
          </p:nvGrpSpPr>
          <p:grpSpPr>
            <a:xfrm>
              <a:off x="4124836" y="3158750"/>
              <a:ext cx="930640" cy="442364"/>
              <a:chOff x="6378037" y="2698138"/>
              <a:chExt cx="777607" cy="369622"/>
            </a:xfrm>
          </p:grpSpPr>
          <p:sp>
            <p:nvSpPr>
              <p:cNvPr id="272" name="Google Shape;272;p25"/>
              <p:cNvSpPr txBox="1"/>
              <p:nvPr/>
            </p:nvSpPr>
            <p:spPr>
              <a:xfrm>
                <a:off x="6741344" y="2766261"/>
                <a:ext cx="414300" cy="30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9425" tIns="69425" rIns="69425" bIns="69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456" b="1"/>
                  <a:t>2</a:t>
                </a:r>
                <a:r>
                  <a:rPr lang="fi" sz="1456" b="1">
                    <a:solidFill>
                      <a:srgbClr val="000000"/>
                    </a:solidFill>
                  </a:rPr>
                  <a:t>.</a:t>
                </a:r>
                <a:endParaRPr sz="1456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Google Shape;273;p25"/>
              <p:cNvSpPr/>
              <p:nvPr/>
            </p:nvSpPr>
            <p:spPr>
              <a:xfrm>
                <a:off x="6654821" y="2881978"/>
                <a:ext cx="128100" cy="125400"/>
              </a:xfrm>
              <a:prstGeom prst="ellipse">
                <a:avLst/>
              </a:prstGeom>
              <a:noFill/>
              <a:ln w="72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9425" tIns="69425" rIns="69425" bIns="69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9" b="1"/>
              </a:p>
            </p:txBody>
          </p:sp>
          <p:sp>
            <p:nvSpPr>
              <p:cNvPr id="274" name="Google Shape;274;p25"/>
              <p:cNvSpPr/>
              <p:nvPr/>
            </p:nvSpPr>
            <p:spPr>
              <a:xfrm>
                <a:off x="6378037" y="2698138"/>
                <a:ext cx="93600" cy="96900"/>
              </a:xfrm>
              <a:prstGeom prst="ellipse">
                <a:avLst/>
              </a:prstGeom>
              <a:noFill/>
              <a:ln w="72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9425" tIns="69425" rIns="69425" bIns="69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9" b="1"/>
              </a:p>
            </p:txBody>
          </p:sp>
        </p:grpSp>
        <p:grpSp>
          <p:nvGrpSpPr>
            <p:cNvPr id="275" name="Google Shape;275;p25"/>
            <p:cNvGrpSpPr/>
            <p:nvPr/>
          </p:nvGrpSpPr>
          <p:grpSpPr>
            <a:xfrm>
              <a:off x="4682882" y="2621663"/>
              <a:ext cx="1235045" cy="793313"/>
              <a:chOff x="1939120" y="2895707"/>
              <a:chExt cx="1295411" cy="832088"/>
            </a:xfrm>
          </p:grpSpPr>
          <p:sp>
            <p:nvSpPr>
              <p:cNvPr id="276" name="Google Shape;276;p25"/>
              <p:cNvSpPr txBox="1"/>
              <p:nvPr/>
            </p:nvSpPr>
            <p:spPr>
              <a:xfrm>
                <a:off x="2030129" y="2895707"/>
                <a:ext cx="519900" cy="37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9425" tIns="69425" rIns="69425" bIns="69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456" b="1">
                    <a:solidFill>
                      <a:srgbClr val="000000"/>
                    </a:solidFill>
                  </a:rPr>
                  <a:t>3.</a:t>
                </a:r>
                <a:endParaRPr sz="1456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Google Shape;277;p25"/>
              <p:cNvSpPr txBox="1"/>
              <p:nvPr/>
            </p:nvSpPr>
            <p:spPr>
              <a:xfrm>
                <a:off x="2682531" y="3311696"/>
                <a:ext cx="5520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9425" tIns="69425" rIns="69425" bIns="69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456" b="1">
                    <a:solidFill>
                      <a:srgbClr val="000000"/>
                    </a:solidFill>
                  </a:rPr>
                  <a:t>4.</a:t>
                </a:r>
                <a:endParaRPr sz="1456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Google Shape;278;p25"/>
              <p:cNvSpPr/>
              <p:nvPr/>
            </p:nvSpPr>
            <p:spPr>
              <a:xfrm>
                <a:off x="2602889" y="3458990"/>
                <a:ext cx="117600" cy="121500"/>
              </a:xfrm>
              <a:prstGeom prst="ellipse">
                <a:avLst/>
              </a:prstGeom>
              <a:noFill/>
              <a:ln w="72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9425" tIns="69425" rIns="69425" bIns="69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9" b="1"/>
              </a:p>
            </p:txBody>
          </p:sp>
          <p:sp>
            <p:nvSpPr>
              <p:cNvPr id="279" name="Google Shape;279;p25"/>
              <p:cNvSpPr/>
              <p:nvPr/>
            </p:nvSpPr>
            <p:spPr>
              <a:xfrm>
                <a:off x="1939120" y="3064961"/>
                <a:ext cx="117600" cy="121500"/>
              </a:xfrm>
              <a:prstGeom prst="ellipse">
                <a:avLst/>
              </a:prstGeom>
              <a:noFill/>
              <a:ln w="72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9425" tIns="69425" rIns="69425" bIns="69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9" b="1"/>
              </a:p>
            </p:txBody>
          </p:sp>
        </p:grpSp>
        <p:sp>
          <p:nvSpPr>
            <p:cNvPr id="280" name="Google Shape;280;p25"/>
            <p:cNvSpPr txBox="1"/>
            <p:nvPr/>
          </p:nvSpPr>
          <p:spPr>
            <a:xfrm>
              <a:off x="4483165" y="2174448"/>
              <a:ext cx="526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25" tIns="69425" rIns="69425" bIns="69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456" b="1">
                  <a:solidFill>
                    <a:srgbClr val="FF0000"/>
                  </a:solidFill>
                </a:rPr>
                <a:t>X</a:t>
              </a:r>
              <a:endParaRPr sz="1456" b="1">
                <a:solidFill>
                  <a:srgbClr val="FF0000"/>
                </a:solidFill>
              </a:endParaRPr>
            </a:p>
          </p:txBody>
        </p:sp>
        <p:sp>
          <p:nvSpPr>
            <p:cNvPr id="281" name="Google Shape;281;p25"/>
            <p:cNvSpPr txBox="1"/>
            <p:nvPr/>
          </p:nvSpPr>
          <p:spPr>
            <a:xfrm>
              <a:off x="4290134" y="2907351"/>
              <a:ext cx="526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25" tIns="69425" rIns="69425" bIns="69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456" b="1">
                  <a:solidFill>
                    <a:srgbClr val="FF0000"/>
                  </a:solidFill>
                </a:rPr>
                <a:t>X</a:t>
              </a:r>
              <a:endParaRPr sz="1456" b="1">
                <a:solidFill>
                  <a:srgbClr val="FF0000"/>
                </a:solidFill>
              </a:endParaRPr>
            </a:p>
          </p:txBody>
        </p:sp>
        <p:sp>
          <p:nvSpPr>
            <p:cNvPr id="282" name="Google Shape;282;p25"/>
            <p:cNvSpPr txBox="1"/>
            <p:nvPr/>
          </p:nvSpPr>
          <p:spPr>
            <a:xfrm>
              <a:off x="4335807" y="3473868"/>
              <a:ext cx="526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25" tIns="69425" rIns="69425" bIns="69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456" b="1"/>
                <a:t>X</a:t>
              </a:r>
              <a:endParaRPr sz="1456" b="1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83" name="Google Shape;283;p25"/>
          <p:cNvGraphicFramePr/>
          <p:nvPr/>
        </p:nvGraphicFramePr>
        <p:xfrm>
          <a:off x="311700" y="926788"/>
          <a:ext cx="5640600" cy="2773530"/>
        </p:xfrm>
        <a:graphic>
          <a:graphicData uri="http://schemas.openxmlformats.org/drawingml/2006/table">
            <a:tbl>
              <a:tblPr>
                <a:noFill/>
                <a:tableStyleId>{620B6CCF-CF05-4811-95A4-454090265D03}</a:tableStyleId>
              </a:tblPr>
              <a:tblGrid>
                <a:gridCol w="151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Material and thickness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Pos. 2 [µSv/h]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(ECHIR room)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Pos. 3 [µSv/h]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(Control room)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 sz="1200">
                          <a:solidFill>
                            <a:schemeClr val="dk1"/>
                          </a:solidFill>
                        </a:rPr>
                        <a:t>Pos. 4 [µSv/h]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Regular concrete, 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80 cm wall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19.6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2.5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22.8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2.7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2.9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0.5</a:t>
                      </a:r>
                      <a:endParaRPr sz="13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Regular concrete, 120 cm wall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7.3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0.7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9.2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1.6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>
                          <a:solidFill>
                            <a:schemeClr val="dk1"/>
                          </a:solidFill>
                        </a:rPr>
                        <a:t>0.8 ± 0.3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C5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Heavy concrete,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80 cm wall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8.7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0.9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11.2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1.8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1.2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0.3</a:t>
                      </a:r>
                      <a:endParaRPr sz="13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C5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Heavy concrete, 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00"/>
                        <a:t>120 cm wall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2.3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0.2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C50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5.0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0.8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90E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300"/>
                        <a:t>0.3 </a:t>
                      </a:r>
                      <a:r>
                        <a:rPr lang="fi" sz="1300">
                          <a:solidFill>
                            <a:schemeClr val="dk1"/>
                          </a:solidFill>
                        </a:rPr>
                        <a:t>± 0.09</a:t>
                      </a: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C5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4" name="Google Shape;2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300" y="3358449"/>
            <a:ext cx="3109574" cy="14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5"/>
          <p:cNvSpPr txBox="1">
            <a:spLocks noGrp="1"/>
          </p:cNvSpPr>
          <p:nvPr>
            <p:ph type="body" idx="1"/>
          </p:nvPr>
        </p:nvSpPr>
        <p:spPr>
          <a:xfrm>
            <a:off x="131700" y="3700275"/>
            <a:ext cx="5820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Maximum dose rate reduction is achieved with 120 cm of heavy concrete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More shielding needed for the control room to bring dose rate to the green level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Dose rate maps: the “worst” vs “best” configuration</a:t>
            </a:r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14</a:t>
            </a:fld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>
            <a:off x="78925" y="1077348"/>
            <a:ext cx="3765634" cy="3535741"/>
            <a:chOff x="72450" y="1052967"/>
            <a:chExt cx="3667349" cy="3443457"/>
          </a:xfrm>
        </p:grpSpPr>
        <p:pic>
          <p:nvPicPr>
            <p:cNvPr id="293" name="Google Shape;293;p26" title="reg_conc_80cm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450" y="1052967"/>
              <a:ext cx="3667349" cy="34434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26"/>
            <p:cNvGrpSpPr/>
            <p:nvPr/>
          </p:nvGrpSpPr>
          <p:grpSpPr>
            <a:xfrm>
              <a:off x="1145430" y="2678950"/>
              <a:ext cx="1407261" cy="1308715"/>
              <a:chOff x="1145430" y="2678950"/>
              <a:chExt cx="1407261" cy="1308715"/>
            </a:xfrm>
          </p:grpSpPr>
          <p:grpSp>
            <p:nvGrpSpPr>
              <p:cNvPr id="295" name="Google Shape;295;p26"/>
              <p:cNvGrpSpPr/>
              <p:nvPr/>
            </p:nvGrpSpPr>
            <p:grpSpPr>
              <a:xfrm>
                <a:off x="1145430" y="2678950"/>
                <a:ext cx="1407261" cy="1308715"/>
                <a:chOff x="6046725" y="2219256"/>
                <a:chExt cx="1847285" cy="1717925"/>
              </a:xfrm>
            </p:grpSpPr>
            <p:grpSp>
              <p:nvGrpSpPr>
                <p:cNvPr id="296" name="Google Shape;296;p26"/>
                <p:cNvGrpSpPr/>
                <p:nvPr/>
              </p:nvGrpSpPr>
              <p:grpSpPr>
                <a:xfrm>
                  <a:off x="6046725" y="2686499"/>
                  <a:ext cx="1847285" cy="969899"/>
                  <a:chOff x="6217669" y="2155859"/>
                  <a:chExt cx="1736823" cy="911902"/>
                </a:xfrm>
              </p:grpSpPr>
              <p:grpSp>
                <p:nvGrpSpPr>
                  <p:cNvPr id="297" name="Google Shape;297;p26"/>
                  <p:cNvGrpSpPr/>
                  <p:nvPr/>
                </p:nvGrpSpPr>
                <p:grpSpPr>
                  <a:xfrm>
                    <a:off x="6949411" y="2155859"/>
                    <a:ext cx="1005081" cy="678587"/>
                    <a:chOff x="2055380" y="2797946"/>
                    <a:chExt cx="1261555" cy="851854"/>
                  </a:xfrm>
                </p:grpSpPr>
                <p:sp>
                  <p:nvSpPr>
                    <p:cNvPr id="298" name="Google Shape;298;p26"/>
                    <p:cNvSpPr txBox="1"/>
                    <p:nvPr/>
                  </p:nvSpPr>
                  <p:spPr>
                    <a:xfrm>
                      <a:off x="2055380" y="2797946"/>
                      <a:ext cx="519900" cy="378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58750" tIns="58750" rIns="58750" bIns="58750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32" b="1">
                          <a:solidFill>
                            <a:srgbClr val="000000"/>
                          </a:solidFill>
                        </a:rPr>
                        <a:t>3.</a:t>
                      </a:r>
                      <a:endParaRPr sz="1232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9" name="Google Shape;299;p26"/>
                    <p:cNvSpPr txBox="1"/>
                    <p:nvPr/>
                  </p:nvSpPr>
                  <p:spPr>
                    <a:xfrm>
                      <a:off x="2764935" y="3233699"/>
                      <a:ext cx="552000" cy="416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58750" tIns="58750" rIns="58750" bIns="58750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 sz="1232" b="1">
                          <a:solidFill>
                            <a:srgbClr val="000000"/>
                          </a:solidFill>
                        </a:rPr>
                        <a:t>4.</a:t>
                      </a:r>
                      <a:endParaRPr sz="1232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300" name="Google Shape;300;p26"/>
                  <p:cNvSpPr txBox="1"/>
                  <p:nvPr/>
                </p:nvSpPr>
                <p:spPr>
                  <a:xfrm>
                    <a:off x="6217669" y="2586683"/>
                    <a:ext cx="414300" cy="301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8750" tIns="58750" rIns="58750" bIns="58750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232" b="1"/>
                      <a:t>1</a:t>
                    </a:r>
                    <a:r>
                      <a:rPr lang="fi" sz="1232" b="1">
                        <a:solidFill>
                          <a:srgbClr val="000000"/>
                        </a:solidFill>
                      </a:rPr>
                      <a:t>.</a:t>
                    </a:r>
                    <a:endParaRPr sz="1232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1" name="Google Shape;301;p26"/>
                  <p:cNvSpPr txBox="1"/>
                  <p:nvPr/>
                </p:nvSpPr>
                <p:spPr>
                  <a:xfrm>
                    <a:off x="6721597" y="2766261"/>
                    <a:ext cx="414300" cy="301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8750" tIns="58750" rIns="58750" bIns="58750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i" sz="1232" b="1"/>
                      <a:t>2</a:t>
                    </a:r>
                    <a:r>
                      <a:rPr lang="fi" sz="1232" b="1">
                        <a:solidFill>
                          <a:srgbClr val="000000"/>
                        </a:solidFill>
                      </a:rPr>
                      <a:t>.</a:t>
                    </a:r>
                    <a:endParaRPr sz="1232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02" name="Google Shape;302;p26"/>
                <p:cNvSpPr txBox="1"/>
                <p:nvPr/>
              </p:nvSpPr>
              <p:spPr>
                <a:xfrm>
                  <a:off x="6555662" y="2219256"/>
                  <a:ext cx="467700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8750" tIns="58750" rIns="58750" bIns="5875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232" b="1"/>
                    <a:t>X</a:t>
                  </a:r>
                  <a:endParaRPr sz="1232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Google Shape;303;p26"/>
                <p:cNvSpPr txBox="1"/>
                <p:nvPr/>
              </p:nvSpPr>
              <p:spPr>
                <a:xfrm>
                  <a:off x="6337787" y="3055731"/>
                  <a:ext cx="467700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8750" tIns="58750" rIns="58750" bIns="5875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232" b="1">
                      <a:solidFill>
                        <a:schemeClr val="dk1"/>
                      </a:solidFill>
                    </a:rPr>
                    <a:t>X</a:t>
                  </a:r>
                  <a:endParaRPr sz="1232" b="1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304" name="Google Shape;304;p26"/>
                <p:cNvSpPr txBox="1"/>
                <p:nvPr/>
              </p:nvSpPr>
              <p:spPr>
                <a:xfrm>
                  <a:off x="6452512" y="3584681"/>
                  <a:ext cx="467700" cy="35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8750" tIns="58750" rIns="58750" bIns="5875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232" b="1"/>
                    <a:t>X</a:t>
                  </a:r>
                  <a:endParaRPr sz="1232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5" name="Google Shape;305;p26"/>
              <p:cNvSpPr/>
              <p:nvPr/>
            </p:nvSpPr>
            <p:spPr>
              <a:xfrm>
                <a:off x="1663451" y="3111040"/>
                <a:ext cx="75900" cy="78300"/>
              </a:xfrm>
              <a:prstGeom prst="ellipse">
                <a:avLst/>
              </a:prstGeom>
              <a:noFill/>
              <a:ln w="6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750" tIns="58750" rIns="58750" bIns="587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3" b="1"/>
              </a:p>
            </p:txBody>
          </p:sp>
          <p:sp>
            <p:nvSpPr>
              <p:cNvPr id="306" name="Google Shape;306;p26"/>
              <p:cNvSpPr/>
              <p:nvPr/>
            </p:nvSpPr>
            <p:spPr>
              <a:xfrm>
                <a:off x="2131451" y="3406215"/>
                <a:ext cx="75900" cy="78300"/>
              </a:xfrm>
              <a:prstGeom prst="ellipse">
                <a:avLst/>
              </a:prstGeom>
              <a:noFill/>
              <a:ln w="6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750" tIns="58750" rIns="58750" bIns="587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3" b="1"/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>
                <a:off x="1480400" y="3565030"/>
                <a:ext cx="104700" cy="113100"/>
              </a:xfrm>
              <a:prstGeom prst="ellipse">
                <a:avLst/>
              </a:prstGeom>
              <a:noFill/>
              <a:ln w="6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750" tIns="58750" rIns="58750" bIns="587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3" b="1"/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>
                <a:off x="1202576" y="3406215"/>
                <a:ext cx="75900" cy="78300"/>
              </a:xfrm>
              <a:prstGeom prst="ellipse">
                <a:avLst/>
              </a:prstGeom>
              <a:noFill/>
              <a:ln w="6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8750" tIns="58750" rIns="58750" bIns="587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3" b="1"/>
              </a:p>
            </p:txBody>
          </p:sp>
        </p:grpSp>
        <p:sp>
          <p:nvSpPr>
            <p:cNvPr id="309" name="Google Shape;309;p26"/>
            <p:cNvSpPr txBox="1"/>
            <p:nvPr/>
          </p:nvSpPr>
          <p:spPr>
            <a:xfrm>
              <a:off x="228650" y="1228925"/>
              <a:ext cx="23241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875" tIns="93875" rIns="93875" bIns="938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232" b="1">
                  <a:solidFill>
                    <a:schemeClr val="dk1"/>
                  </a:solidFill>
                </a:rPr>
                <a:t>regular concrete, 80cm walls</a:t>
              </a:r>
              <a:endParaRPr sz="1232" b="1">
                <a:solidFill>
                  <a:schemeClr val="dk1"/>
                </a:solidFill>
              </a:endParaRPr>
            </a:p>
          </p:txBody>
        </p:sp>
      </p:grpSp>
      <p:grpSp>
        <p:nvGrpSpPr>
          <p:cNvPr id="310" name="Google Shape;310;p26"/>
          <p:cNvGrpSpPr/>
          <p:nvPr/>
        </p:nvGrpSpPr>
        <p:grpSpPr>
          <a:xfrm>
            <a:off x="3844577" y="1295338"/>
            <a:ext cx="2022601" cy="3101807"/>
            <a:chOff x="2463274" y="1237242"/>
            <a:chExt cx="2008143" cy="3079633"/>
          </a:xfrm>
        </p:grpSpPr>
        <p:pic>
          <p:nvPicPr>
            <p:cNvPr id="311" name="Google Shape;311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63274" y="1444450"/>
              <a:ext cx="1330875" cy="2872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6"/>
            <p:cNvSpPr txBox="1"/>
            <p:nvPr/>
          </p:nvSpPr>
          <p:spPr>
            <a:xfrm>
              <a:off x="3087808" y="1613562"/>
              <a:ext cx="916200" cy="2703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2125" tIns="92125" rIns="92125" bIns="92125" anchor="t" anchorCtr="0">
              <a:noAutofit/>
            </a:bodyPr>
            <a:lstStyle/>
            <a:p>
              <a:pPr marL="0" lvl="0" indent="0" algn="l" rtl="0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204" b="1"/>
                <a:t>1.6∙10</a:t>
              </a:r>
              <a:r>
                <a:rPr lang="fi" sz="1499" b="1"/>
                <a:t>⁴</a:t>
              </a:r>
              <a:endParaRPr sz="1499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4.3</a:t>
              </a:r>
              <a:r>
                <a:rPr lang="fi" sz="1204" b="1">
                  <a:solidFill>
                    <a:schemeClr val="dk1"/>
                  </a:solidFill>
                </a:rPr>
                <a:t>∙10</a:t>
              </a:r>
              <a:r>
                <a:rPr lang="fi" sz="1499" b="1">
                  <a:solidFill>
                    <a:schemeClr val="dk1"/>
                  </a:solidFill>
                </a:rPr>
                <a:t>³</a:t>
              </a:r>
              <a:endParaRPr sz="1499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1.2</a:t>
              </a:r>
              <a:r>
                <a:rPr lang="fi" sz="1204" b="1">
                  <a:solidFill>
                    <a:schemeClr val="dk1"/>
                  </a:solidFill>
                </a:rPr>
                <a:t>∙10</a:t>
              </a:r>
              <a:r>
                <a:rPr lang="fi" sz="1499" b="1">
                  <a:solidFill>
                    <a:schemeClr val="dk1"/>
                  </a:solidFill>
                </a:rPr>
                <a:t>³</a:t>
              </a:r>
              <a:endParaRPr sz="1499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340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94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26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7.2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2.0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0"/>
                </a:spcAft>
                <a:buNone/>
              </a:pPr>
              <a:r>
                <a:rPr lang="fi" sz="1204" b="1"/>
                <a:t>0.6</a:t>
              </a:r>
              <a:endParaRPr sz="1204" b="1">
                <a:solidFill>
                  <a:srgbClr val="000000"/>
                </a:solidFill>
              </a:endParaRPr>
            </a:p>
            <a:p>
              <a:pPr marL="0" lvl="0" indent="0" algn="l" rtl="0">
                <a:lnSpc>
                  <a:spcPct val="50000"/>
                </a:lnSpc>
                <a:spcBef>
                  <a:spcPts val="1208"/>
                </a:spcBef>
                <a:spcAft>
                  <a:spcPts val="1208"/>
                </a:spcAft>
                <a:buNone/>
              </a:pPr>
              <a:r>
                <a:rPr lang="fi" sz="1204" b="1">
                  <a:solidFill>
                    <a:srgbClr val="000000"/>
                  </a:solidFill>
                </a:rPr>
                <a:t>0.</a:t>
              </a:r>
              <a:r>
                <a:rPr lang="fi" sz="1204" b="1"/>
                <a:t>16</a:t>
              </a:r>
              <a:endParaRPr sz="1204" b="1">
                <a:solidFill>
                  <a:srgbClr val="000000"/>
                </a:solidFill>
              </a:endParaRPr>
            </a:p>
          </p:txBody>
        </p:sp>
        <p:sp>
          <p:nvSpPr>
            <p:cNvPr id="313" name="Google Shape;313;p26"/>
            <p:cNvSpPr txBox="1"/>
            <p:nvPr/>
          </p:nvSpPr>
          <p:spPr>
            <a:xfrm>
              <a:off x="3087817" y="1237242"/>
              <a:ext cx="13836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125" tIns="92125" rIns="92125" bIns="921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7" b="1">
                  <a:solidFill>
                    <a:srgbClr val="000000"/>
                  </a:solidFill>
                </a:rPr>
                <a:t>µSv/h</a:t>
              </a:r>
              <a:endParaRPr sz="1177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14" name="Google Shape;314;p26"/>
          <p:cNvGrpSpPr/>
          <p:nvPr/>
        </p:nvGrpSpPr>
        <p:grpSpPr>
          <a:xfrm>
            <a:off x="5066821" y="1077379"/>
            <a:ext cx="3765642" cy="3557773"/>
            <a:chOff x="5187659" y="1359725"/>
            <a:chExt cx="3644640" cy="3443450"/>
          </a:xfrm>
        </p:grpSpPr>
        <p:pic>
          <p:nvPicPr>
            <p:cNvPr id="315" name="Google Shape;315;p26" title="dose_heavy_thick_walls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87659" y="1359725"/>
              <a:ext cx="3644640" cy="344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26"/>
            <p:cNvSpPr txBox="1"/>
            <p:nvPr/>
          </p:nvSpPr>
          <p:spPr>
            <a:xfrm>
              <a:off x="5314125" y="1566275"/>
              <a:ext cx="2371200" cy="3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4450" tIns="94450" rIns="94450" bIns="944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240" b="1">
                  <a:solidFill>
                    <a:schemeClr val="dk1"/>
                  </a:solidFill>
                </a:rPr>
                <a:t>heavy concrete, 120cm walls</a:t>
              </a:r>
              <a:endParaRPr sz="1240" b="1">
                <a:solidFill>
                  <a:schemeClr val="dk1"/>
                </a:solidFill>
              </a:endParaRPr>
            </a:p>
          </p:txBody>
        </p:sp>
        <p:grpSp>
          <p:nvGrpSpPr>
            <p:cNvPr id="317" name="Google Shape;317;p26"/>
            <p:cNvGrpSpPr/>
            <p:nvPr/>
          </p:nvGrpSpPr>
          <p:grpSpPr>
            <a:xfrm>
              <a:off x="6796095" y="3349993"/>
              <a:ext cx="814333" cy="549786"/>
              <a:chOff x="2055380" y="2797946"/>
              <a:chExt cx="1261555" cy="851854"/>
            </a:xfrm>
          </p:grpSpPr>
          <p:sp>
            <p:nvSpPr>
              <p:cNvPr id="318" name="Google Shape;318;p26"/>
              <p:cNvSpPr txBox="1"/>
              <p:nvPr/>
            </p:nvSpPr>
            <p:spPr>
              <a:xfrm>
                <a:off x="2055380" y="2797946"/>
                <a:ext cx="519900" cy="37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>
                    <a:solidFill>
                      <a:srgbClr val="000000"/>
                    </a:solidFill>
                  </a:rPr>
                  <a:t>3.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Google Shape;319;p26"/>
              <p:cNvSpPr txBox="1"/>
              <p:nvPr/>
            </p:nvSpPr>
            <p:spPr>
              <a:xfrm>
                <a:off x="2764935" y="3233699"/>
                <a:ext cx="5520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>
                    <a:solidFill>
                      <a:srgbClr val="000000"/>
                    </a:solidFill>
                  </a:rPr>
                  <a:t>4.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0" name="Google Shape;320;p26"/>
            <p:cNvGrpSpPr/>
            <p:nvPr/>
          </p:nvGrpSpPr>
          <p:grpSpPr>
            <a:xfrm>
              <a:off x="6762901" y="3438140"/>
              <a:ext cx="543900" cy="373475"/>
              <a:chOff x="1663451" y="3111040"/>
              <a:chExt cx="543900" cy="373475"/>
            </a:xfrm>
          </p:grpSpPr>
          <p:sp>
            <p:nvSpPr>
              <p:cNvPr id="321" name="Google Shape;321;p26"/>
              <p:cNvSpPr/>
              <p:nvPr/>
            </p:nvSpPr>
            <p:spPr>
              <a:xfrm>
                <a:off x="1663451" y="3111040"/>
                <a:ext cx="75900" cy="78300"/>
              </a:xfrm>
              <a:prstGeom prst="ellipse">
                <a:avLst/>
              </a:prstGeom>
              <a:noFill/>
              <a:ln w="6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9125" tIns="59125" rIns="59125" bIns="59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9" b="1"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2131451" y="3406215"/>
                <a:ext cx="75900" cy="78300"/>
              </a:xfrm>
              <a:prstGeom prst="ellipse">
                <a:avLst/>
              </a:prstGeom>
              <a:noFill/>
              <a:ln w="6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9125" tIns="59125" rIns="59125" bIns="59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9" b="1"/>
              </a:p>
            </p:txBody>
          </p:sp>
        </p:grpSp>
        <p:grpSp>
          <p:nvGrpSpPr>
            <p:cNvPr id="323" name="Google Shape;323;p26"/>
            <p:cNvGrpSpPr/>
            <p:nvPr/>
          </p:nvGrpSpPr>
          <p:grpSpPr>
            <a:xfrm>
              <a:off x="6288076" y="3704790"/>
              <a:ext cx="382523" cy="271915"/>
              <a:chOff x="1202576" y="3406215"/>
              <a:chExt cx="382523" cy="271915"/>
            </a:xfrm>
          </p:grpSpPr>
          <p:sp>
            <p:nvSpPr>
              <p:cNvPr id="324" name="Google Shape;324;p26"/>
              <p:cNvSpPr/>
              <p:nvPr/>
            </p:nvSpPr>
            <p:spPr>
              <a:xfrm>
                <a:off x="1480400" y="3565030"/>
                <a:ext cx="104700" cy="113100"/>
              </a:xfrm>
              <a:prstGeom prst="ellipse">
                <a:avLst/>
              </a:prstGeom>
              <a:noFill/>
              <a:ln w="6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9125" tIns="59125" rIns="59125" bIns="59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9" b="1"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1202576" y="3406215"/>
                <a:ext cx="75900" cy="78300"/>
              </a:xfrm>
              <a:prstGeom prst="ellipse">
                <a:avLst/>
              </a:prstGeom>
              <a:noFill/>
              <a:ln w="6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9125" tIns="59125" rIns="59125" bIns="59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9" b="1"/>
              </a:p>
            </p:txBody>
          </p:sp>
        </p:grpSp>
        <p:grpSp>
          <p:nvGrpSpPr>
            <p:cNvPr id="326" name="Google Shape;326;p26"/>
            <p:cNvGrpSpPr/>
            <p:nvPr/>
          </p:nvGrpSpPr>
          <p:grpSpPr>
            <a:xfrm>
              <a:off x="6181438" y="3704799"/>
              <a:ext cx="744040" cy="389817"/>
              <a:chOff x="6217669" y="2586683"/>
              <a:chExt cx="918228" cy="481078"/>
            </a:xfrm>
          </p:grpSpPr>
          <p:sp>
            <p:nvSpPr>
              <p:cNvPr id="327" name="Google Shape;327;p26"/>
              <p:cNvSpPr txBox="1"/>
              <p:nvPr/>
            </p:nvSpPr>
            <p:spPr>
              <a:xfrm>
                <a:off x="6217669" y="2586683"/>
                <a:ext cx="414300" cy="30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/>
                  <a:t>1</a:t>
                </a:r>
                <a:r>
                  <a:rPr lang="fi" sz="1240" b="1">
                    <a:solidFill>
                      <a:srgbClr val="000000"/>
                    </a:solidFill>
                  </a:rPr>
                  <a:t>.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28" name="Google Shape;328;p26"/>
              <p:cNvSpPr txBox="1"/>
              <p:nvPr/>
            </p:nvSpPr>
            <p:spPr>
              <a:xfrm>
                <a:off x="6721597" y="2766261"/>
                <a:ext cx="414300" cy="30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/>
                  <a:t>2</a:t>
                </a:r>
                <a:r>
                  <a:rPr lang="fi" sz="1240" b="1">
                    <a:solidFill>
                      <a:srgbClr val="000000"/>
                    </a:solidFill>
                  </a:rPr>
                  <a:t>.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9" name="Google Shape;329;p26"/>
            <p:cNvGrpSpPr/>
            <p:nvPr/>
          </p:nvGrpSpPr>
          <p:grpSpPr>
            <a:xfrm>
              <a:off x="6403212" y="2970525"/>
              <a:ext cx="522271" cy="1308715"/>
              <a:chOff x="6337787" y="2219256"/>
              <a:chExt cx="685575" cy="1717925"/>
            </a:xfrm>
          </p:grpSpPr>
          <p:sp>
            <p:nvSpPr>
              <p:cNvPr id="330" name="Google Shape;330;p26"/>
              <p:cNvSpPr txBox="1"/>
              <p:nvPr/>
            </p:nvSpPr>
            <p:spPr>
              <a:xfrm>
                <a:off x="6555662" y="2219256"/>
                <a:ext cx="4677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/>
                  <a:t>X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Google Shape;331;p26"/>
              <p:cNvSpPr txBox="1"/>
              <p:nvPr/>
            </p:nvSpPr>
            <p:spPr>
              <a:xfrm>
                <a:off x="6337787" y="3055731"/>
                <a:ext cx="4677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>
                    <a:solidFill>
                      <a:schemeClr val="dk1"/>
                    </a:solidFill>
                  </a:rPr>
                  <a:t>X</a:t>
                </a:r>
                <a:endParaRPr sz="124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332" name="Google Shape;332;p26"/>
              <p:cNvSpPr txBox="1"/>
              <p:nvPr/>
            </p:nvSpPr>
            <p:spPr>
              <a:xfrm>
                <a:off x="6452512" y="3584681"/>
                <a:ext cx="4677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9125" tIns="59125" rIns="59125" bIns="59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240" b="1"/>
                  <a:t>X</a:t>
                </a:r>
                <a:endParaRPr sz="1240" b="1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Summary and next steps</a:t>
            </a: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A proposal for a new instrument, ECHIR, at ESS has been submitted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Significant investment has already been done by ESS with installing a fast neutron channel, additional shielding and a shutter system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Preliminary neutronic calculations have been performed with MCNP6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Future work includes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Optimizing the design: current configuration close to green level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Activation study of the materials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Comparison study: ECHIR in the instrument hall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9" name="Google Shape;339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3669600" y="2285400"/>
            <a:ext cx="180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Thank you!</a:t>
            </a:r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Backup slides</a:t>
            </a:r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2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MCNP6: cross section libraries and physics models</a:t>
            </a:r>
            <a:endParaRPr/>
          </a:p>
        </p:txBody>
      </p:sp>
      <p:sp>
        <p:nvSpPr>
          <p:cNvPr id="358" name="Google Shape;35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18</a:t>
            </a:fld>
            <a:endParaRPr/>
          </a:p>
        </p:txBody>
      </p:sp>
      <p:pic>
        <p:nvPicPr>
          <p:cNvPr id="359" name="Google Shape;3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525" y="69175"/>
            <a:ext cx="3983624" cy="28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0"/>
          <p:cNvSpPr txBox="1"/>
          <p:nvPr/>
        </p:nvSpPr>
        <p:spPr>
          <a:xfrm>
            <a:off x="288375" y="1411450"/>
            <a:ext cx="4119300" cy="3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Neutron interactions: ENDF70 (.70c)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Based on ENDF/B-VII.0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Proton interactions: ENDF70PROT (.70h)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Based on ENDF/B-VII.0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Thermal scattering data: ENDF70SaB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Based on ENDF/B-VII.0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Outside the data range for the tabulated libraries (up to 150 MeV depending on the element/isotope), the default MCNP6 physics models were used (CEM03.03)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MCNP6: Dose rate tallies</a:t>
            </a:r>
            <a:endParaRPr/>
          </a:p>
        </p:txBody>
      </p:sp>
      <p:sp>
        <p:nvSpPr>
          <p:cNvPr id="366" name="Google Shape;36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8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A mesh tally (TMESH) was used to map the dose rates within the ECHIR beamline and surrounding areas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fi" sz="1300">
                <a:solidFill>
                  <a:schemeClr val="dk1"/>
                </a:solidFill>
              </a:rPr>
              <a:t>30x30x30 cm³ voxels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Dose rate was additionally tallied in key locations using the average cell flux tally (type F4)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Flux-to-dose rate conversion factors derived as the maximum of the values reported in ICRP Publication 116: </a:t>
            </a:r>
            <a:r>
              <a:rPr lang="fi" sz="1300" i="1">
                <a:solidFill>
                  <a:schemeClr val="dk1"/>
                </a:solidFill>
              </a:rPr>
              <a:t>Conversion Coefficients for Radiological Protection Quantities for External Radiation Exposures</a:t>
            </a:r>
            <a:r>
              <a:rPr lang="fi" sz="1300">
                <a:solidFill>
                  <a:schemeClr val="dk1"/>
                </a:solidFill>
              </a:rPr>
              <a:t> (2010)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67" name="Google Shape;36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19</a:t>
            </a:fld>
            <a:endParaRPr/>
          </a:p>
        </p:txBody>
      </p:sp>
      <p:grpSp>
        <p:nvGrpSpPr>
          <p:cNvPr id="368" name="Google Shape;368;p31"/>
          <p:cNvGrpSpPr/>
          <p:nvPr/>
        </p:nvGrpSpPr>
        <p:grpSpPr>
          <a:xfrm>
            <a:off x="5149481" y="592016"/>
            <a:ext cx="3886210" cy="3597882"/>
            <a:chOff x="1744500" y="698550"/>
            <a:chExt cx="3645601" cy="3375124"/>
          </a:xfrm>
        </p:grpSpPr>
        <p:pic>
          <p:nvPicPr>
            <p:cNvPr id="369" name="Google Shape;36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4500" y="698550"/>
              <a:ext cx="3645601" cy="33751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" name="Google Shape;370;p31"/>
            <p:cNvGrpSpPr/>
            <p:nvPr/>
          </p:nvGrpSpPr>
          <p:grpSpPr>
            <a:xfrm>
              <a:off x="2802384" y="3033232"/>
              <a:ext cx="823917" cy="324676"/>
              <a:chOff x="6217669" y="2698138"/>
              <a:chExt cx="937975" cy="369622"/>
            </a:xfrm>
          </p:grpSpPr>
          <p:grpSp>
            <p:nvGrpSpPr>
              <p:cNvPr id="371" name="Google Shape;371;p31"/>
              <p:cNvGrpSpPr/>
              <p:nvPr/>
            </p:nvGrpSpPr>
            <p:grpSpPr>
              <a:xfrm>
                <a:off x="6217669" y="2698161"/>
                <a:ext cx="937975" cy="369600"/>
                <a:chOff x="6217669" y="2698161"/>
                <a:chExt cx="937975" cy="369600"/>
              </a:xfrm>
            </p:grpSpPr>
            <p:sp>
              <p:nvSpPr>
                <p:cNvPr id="372" name="Google Shape;372;p31"/>
                <p:cNvSpPr txBox="1"/>
                <p:nvPr/>
              </p:nvSpPr>
              <p:spPr>
                <a:xfrm>
                  <a:off x="6217669" y="2698161"/>
                  <a:ext cx="414300" cy="30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6125" tIns="66125" rIns="66125" bIns="661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87" b="1"/>
                    <a:t>1</a:t>
                  </a:r>
                  <a:r>
                    <a:rPr lang="fi" sz="1387" b="1">
                      <a:solidFill>
                        <a:srgbClr val="000000"/>
                      </a:solidFill>
                    </a:rPr>
                    <a:t>.</a:t>
                  </a:r>
                  <a:endParaRPr sz="1387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Google Shape;373;p31"/>
                <p:cNvSpPr txBox="1"/>
                <p:nvPr/>
              </p:nvSpPr>
              <p:spPr>
                <a:xfrm>
                  <a:off x="6741344" y="2766261"/>
                  <a:ext cx="414300" cy="30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6125" tIns="66125" rIns="66125" bIns="661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387" b="1"/>
                    <a:t>2</a:t>
                  </a:r>
                  <a:r>
                    <a:rPr lang="fi" sz="1387" b="1">
                      <a:solidFill>
                        <a:srgbClr val="000000"/>
                      </a:solidFill>
                    </a:rPr>
                    <a:t>.</a:t>
                  </a:r>
                  <a:endParaRPr sz="1387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74" name="Google Shape;374;p31"/>
              <p:cNvSpPr/>
              <p:nvPr/>
            </p:nvSpPr>
            <p:spPr>
              <a:xfrm>
                <a:off x="6654821" y="2881978"/>
                <a:ext cx="128100" cy="125400"/>
              </a:xfrm>
              <a:prstGeom prst="ellipse">
                <a:avLst/>
              </a:prstGeom>
              <a:noFill/>
              <a:ln w="68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125" tIns="66125" rIns="66125" bIns="66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52" b="1"/>
              </a:p>
            </p:txBody>
          </p:sp>
          <p:sp>
            <p:nvSpPr>
              <p:cNvPr id="375" name="Google Shape;375;p31"/>
              <p:cNvSpPr/>
              <p:nvPr/>
            </p:nvSpPr>
            <p:spPr>
              <a:xfrm>
                <a:off x="6378037" y="2698138"/>
                <a:ext cx="93600" cy="96900"/>
              </a:xfrm>
              <a:prstGeom prst="ellipse">
                <a:avLst/>
              </a:prstGeom>
              <a:noFill/>
              <a:ln w="68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125" tIns="66125" rIns="66125" bIns="66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52" b="1"/>
              </a:p>
            </p:txBody>
          </p:sp>
        </p:grpSp>
        <p:grpSp>
          <p:nvGrpSpPr>
            <p:cNvPr id="376" name="Google Shape;376;p31"/>
            <p:cNvGrpSpPr/>
            <p:nvPr/>
          </p:nvGrpSpPr>
          <p:grpSpPr>
            <a:xfrm>
              <a:off x="3375470" y="2625662"/>
              <a:ext cx="956753" cy="621345"/>
              <a:chOff x="1939120" y="2895707"/>
              <a:chExt cx="1367181" cy="887890"/>
            </a:xfrm>
          </p:grpSpPr>
          <p:sp>
            <p:nvSpPr>
              <p:cNvPr id="377" name="Google Shape;377;p31"/>
              <p:cNvSpPr txBox="1"/>
              <p:nvPr/>
            </p:nvSpPr>
            <p:spPr>
              <a:xfrm>
                <a:off x="2030129" y="2895707"/>
                <a:ext cx="519900" cy="37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6125" tIns="66125" rIns="66125" bIns="66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387" b="1">
                    <a:solidFill>
                      <a:srgbClr val="000000"/>
                    </a:solidFill>
                  </a:rPr>
                  <a:t>3.</a:t>
                </a:r>
                <a:endParaRPr sz="1387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8" name="Google Shape;378;p31"/>
              <p:cNvSpPr txBox="1"/>
              <p:nvPr/>
            </p:nvSpPr>
            <p:spPr>
              <a:xfrm>
                <a:off x="2754301" y="3367497"/>
                <a:ext cx="552000" cy="41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6125" tIns="66125" rIns="66125" bIns="661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" sz="1387" b="1">
                    <a:solidFill>
                      <a:srgbClr val="000000"/>
                    </a:solidFill>
                  </a:rPr>
                  <a:t>4.</a:t>
                </a:r>
                <a:endParaRPr sz="1387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2636721" y="3478102"/>
                <a:ext cx="117600" cy="121500"/>
              </a:xfrm>
              <a:prstGeom prst="ellipse">
                <a:avLst/>
              </a:prstGeom>
              <a:noFill/>
              <a:ln w="68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125" tIns="66125" rIns="66125" bIns="66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52" b="1"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1939120" y="3064961"/>
                <a:ext cx="117600" cy="121500"/>
              </a:xfrm>
              <a:prstGeom prst="ellipse">
                <a:avLst/>
              </a:prstGeom>
              <a:noFill/>
              <a:ln w="68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125" tIns="66125" rIns="66125" bIns="661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52" b="1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Outline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Introduction and motivation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ESS and ECHIR (ESS Chip Irradiation facility) concept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ECHIR design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Preliminary neutronic calculations with MCNP6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Summary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MCNP6: Variance reduction </a:t>
            </a:r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495800" cy="37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Variance reduction needed for the simulation results to converge within reasonable timeframe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350">
                <a:solidFill>
                  <a:schemeClr val="dk1"/>
                </a:solidFill>
              </a:rPr>
              <a:t>Space and energy-dependent weight windows are used to bias particle transport towards important regions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Weight window file generated with Automated Variance Reduction Generator software (ADVANTG)</a:t>
            </a:r>
            <a:endParaRPr sz="135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Weight window mesh covers all essential rooms in the geometry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Adaptive voxel size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5x5x5 cm³ voxels capture small-scale geometric features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Larger voxel size in low-complexity regions to optimize memory usage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7" name="Google Shape;38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20</a:t>
            </a:fld>
            <a:endParaRPr/>
          </a:p>
        </p:txBody>
      </p:sp>
      <p:pic>
        <p:nvPicPr>
          <p:cNvPr id="388" name="Google Shape;3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175" y="51125"/>
            <a:ext cx="3324301" cy="311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2"/>
          <p:cNvPicPr preferRelativeResize="0"/>
          <p:nvPr/>
        </p:nvPicPr>
        <p:blipFill rotWithShape="1">
          <a:blip r:embed="rId4">
            <a:alphaModFix/>
          </a:blip>
          <a:srcRect t="5177"/>
          <a:stretch/>
        </p:blipFill>
        <p:spPr>
          <a:xfrm>
            <a:off x="4774500" y="3164575"/>
            <a:ext cx="4012050" cy="196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7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1300">
                <a:solidFill>
                  <a:schemeClr val="dk1"/>
                </a:solidFill>
              </a:rPr>
              <a:t>Combines splitting and Russian roulette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fi" sz="1300">
                <a:solidFill>
                  <a:schemeClr val="dk1"/>
                </a:solidFill>
              </a:rPr>
              <a:t>If a particle weight above window, the particle is split so that all particles are within the window → population of particles in important regions is increased, giving more statistics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fi" sz="1300">
                <a:solidFill>
                  <a:schemeClr val="dk1"/>
                </a:solidFill>
              </a:rPr>
              <a:t>If a particle weight below window, the particle is either terminated or its weight is increased → computational time is saved by terminating particles in regions of less interest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95" name="Google Shape;395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21</a:t>
            </a:fld>
            <a:endParaRPr/>
          </a:p>
        </p:txBody>
      </p:sp>
      <p:pic>
        <p:nvPicPr>
          <p:cNvPr id="396" name="Google Shape;3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900" y="828597"/>
            <a:ext cx="3930549" cy="336905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3"/>
          <p:cNvSpPr txBox="1"/>
          <p:nvPr/>
        </p:nvSpPr>
        <p:spPr>
          <a:xfrm>
            <a:off x="5537050" y="4197650"/>
            <a:ext cx="2746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600">
                <a:solidFill>
                  <a:schemeClr val="dk1"/>
                </a:solidFill>
              </a:rPr>
              <a:t>Saidi, Pooneh &amp; Sadeghi, Mahdi &amp; Tenreiro, Claudio. (2013). </a:t>
            </a:r>
            <a:r>
              <a:rPr lang="fi" sz="600" i="1">
                <a:solidFill>
                  <a:schemeClr val="dk1"/>
                </a:solidFill>
              </a:rPr>
              <a:t>Variance Reduction of Monte Carlo Simulation in Nuclear Engineering Field</a:t>
            </a:r>
            <a:r>
              <a:rPr lang="fi" sz="600">
                <a:solidFill>
                  <a:schemeClr val="dk1"/>
                </a:solidFill>
              </a:rPr>
              <a:t>. 10.5772/53384. 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398" name="Google Shape;39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120"/>
              <a:t>Variance reduction: Weight window technique</a:t>
            </a:r>
            <a:endParaRPr sz="212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MCNP6: regular vs heavy concrete</a:t>
            </a:r>
            <a:endParaRPr/>
          </a:p>
        </p:txBody>
      </p:sp>
      <p:sp>
        <p:nvSpPr>
          <p:cNvPr id="404" name="Google Shape;40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22</a:t>
            </a:fld>
            <a:endParaRPr/>
          </a:p>
        </p:txBody>
      </p:sp>
      <p:graphicFrame>
        <p:nvGraphicFramePr>
          <p:cNvPr id="405" name="Google Shape;405;p34"/>
          <p:cNvGraphicFramePr/>
          <p:nvPr/>
        </p:nvGraphicFramePr>
        <p:xfrm>
          <a:off x="926000" y="1082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{620B6CCF-CF05-4811-95A4-454090265D03}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Regular concrete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i">
                          <a:solidFill>
                            <a:schemeClr val="dk1"/>
                          </a:solidFill>
                        </a:rPr>
                        <a:t> Heavy concrete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Iron (Fe)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1.8%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26.5%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Hydrogen (H)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7.6%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13.4%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Oxygen (O)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54.6%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53.0%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Silicon (Si)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10.2%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4.2%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Calcium (C)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22.3%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1.2%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Density [</a:t>
                      </a:r>
                      <a:r>
                        <a:rPr lang="fi">
                          <a:solidFill>
                            <a:schemeClr val="dk1"/>
                          </a:solidFill>
                        </a:rPr>
                        <a:t>g/cm³]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2.35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"/>
                        <a:t>3.8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3</a:t>
            </a:fld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137" y="2230625"/>
            <a:ext cx="3395650" cy="1775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347150" y="4071350"/>
            <a:ext cx="352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 b="1">
                <a:solidFill>
                  <a:schemeClr val="dk2"/>
                </a:solidFill>
              </a:rPr>
              <a:t>Top</a:t>
            </a:r>
            <a:r>
              <a:rPr lang="fi" sz="900">
                <a:solidFill>
                  <a:schemeClr val="dk2"/>
                </a:solidFill>
              </a:rPr>
              <a:t>: UCAR Center for Science Education (Gordon &amp; Russell)</a:t>
            </a:r>
            <a:endParaRPr sz="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 b="1">
                <a:solidFill>
                  <a:schemeClr val="dk2"/>
                </a:solidFill>
              </a:rPr>
              <a:t>Bottom</a:t>
            </a:r>
            <a:r>
              <a:rPr lang="fi" sz="900">
                <a:solidFill>
                  <a:schemeClr val="dk2"/>
                </a:solidFill>
              </a:rPr>
              <a:t>: L. Ciani  &amp; M. Catelani, </a:t>
            </a:r>
            <a:r>
              <a:rPr lang="fi" sz="900" i="1">
                <a:solidFill>
                  <a:schemeClr val="dk2"/>
                </a:solidFill>
              </a:rPr>
              <a:t>A fault tolerant architecture to avoid the effects of Single Event Upset (SEU) in avionics applications</a:t>
            </a:r>
            <a:r>
              <a:rPr lang="fi" sz="900">
                <a:solidFill>
                  <a:schemeClr val="dk2"/>
                </a:solidFill>
              </a:rPr>
              <a:t>, Measurement 54:256-263, 2014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501" y="48950"/>
            <a:ext cx="3146926" cy="211635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339825"/>
            <a:ext cx="468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i" sz="2400"/>
              <a:t>Motivation</a:t>
            </a:r>
            <a:endParaRPr sz="3400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1700" y="956425"/>
            <a:ext cx="5035500" cy="3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Electronics used in sectors such as automotive, aviation, and space industries must be qualified against radiation-induced failures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High-energy atmospheric neutrons may cause radiation-induced degradation (e.g. Single Event Effects (SEE) and displacement damage)</a:t>
            </a:r>
            <a:endParaRPr sz="14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→"/>
            </a:pPr>
            <a:r>
              <a:rPr lang="fi" sz="1300">
                <a:solidFill>
                  <a:schemeClr val="dk1"/>
                </a:solidFill>
              </a:rPr>
              <a:t>Potential for severe malfunctions, data corruption, and structural damage</a:t>
            </a:r>
            <a:endParaRPr sz="13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The rate of radiation-induced effects in natural environment is low → accelerated neutron testing is necessary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Currently, ChipIr at ISIS is the only facility in Europe able to provide a suitable energy spectrum for Cosmic Ray (CR) Robustness testing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0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European Spallation Source (ESS) in Lund, Sweden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1056425"/>
            <a:ext cx="4469100" cy="36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Neutron production by spallation of 2 GeV protons on tungsten target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Designed operation at 5 MW average beam power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The high-flux and high-energy neutron field provides an ideal environment for CR robustness testing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4</a:t>
            </a:fld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825" y="1152475"/>
            <a:ext cx="4172426" cy="22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6306050" y="3431638"/>
            <a:ext cx="27132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dk1"/>
                </a:solidFill>
              </a:rPr>
              <a:t>Image: Mickael Tannus/ESS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10125" y="452275"/>
            <a:ext cx="467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/>
              <a:t>ESS Chip Irradiation facility - ECHIR</a:t>
            </a: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5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475" y="65675"/>
            <a:ext cx="4338000" cy="28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4891" y="2624425"/>
            <a:ext cx="1993934" cy="25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210125" y="1113775"/>
            <a:ext cx="4824600" cy="3597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The ECHIR beamline has been proposed at ESS for CR testing</a:t>
            </a:r>
            <a:endParaRPr sz="15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Fast neutron channel and revolver-type shutter already in place</a:t>
            </a:r>
            <a:endParaRPr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The beamline is in the forward direction w.r.t the proton beam, and tilted 30° downward from the horizontal → this geometry provides the optimal neutron spectrum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Once constructed, ECHIR would be able to deliver atmospheric-like neutron spectrum up to ~1 GeV, reaching a flux of 4.3·10⁷</a:t>
            </a:r>
            <a:r>
              <a:rPr lang="fi" sz="1500">
                <a:solidFill>
                  <a:srgbClr val="FF0000"/>
                </a:solidFill>
              </a:rPr>
              <a:t> </a:t>
            </a:r>
            <a:r>
              <a:rPr lang="fi" sz="1500">
                <a:solidFill>
                  <a:schemeClr val="dk1"/>
                </a:solidFill>
              </a:rPr>
              <a:t>n/cm²/s (E &gt; 10 MeV) at the sample position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Expected performance of ECHIR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3666100"/>
            <a:ext cx="81927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fi" sz="1600">
                <a:solidFill>
                  <a:schemeClr val="dk1"/>
                </a:solidFill>
              </a:rPr>
              <a:t>Expected neutron flux above 10 MeV approximately 10 times higher at the sample position compared to ChipIr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6</a:t>
            </a:fld>
            <a:endParaRPr/>
          </a:p>
        </p:txBody>
      </p:sp>
      <p:pic>
        <p:nvPicPr>
          <p:cNvPr id="106" name="Google Shape;106;p18" title="spectrum_fix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625" y="1017725"/>
            <a:ext cx="6202749" cy="25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7462350" y="2350000"/>
            <a:ext cx="17742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dk1"/>
                </a:solidFill>
              </a:rPr>
              <a:t>Atmospheric spectrum superimposed and aligned with ECHIR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04450" y="458125"/>
            <a:ext cx="438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Proposed ECHIR design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40725" y="1030825"/>
            <a:ext cx="4389600" cy="17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Neutron beam is collimated with rotating stainless steel collimation wheel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fi" sz="1600">
                <a:solidFill>
                  <a:schemeClr val="dk1"/>
                </a:solidFill>
              </a:rPr>
              <a:t>Apertures from 5 cm to 20 cm, and fully closed position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7</a:t>
            </a:fld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3696524" y="2403372"/>
            <a:ext cx="5113128" cy="2464781"/>
            <a:chOff x="220294" y="2571750"/>
            <a:chExt cx="4673792" cy="2252999"/>
          </a:xfrm>
        </p:grpSpPr>
        <p:pic>
          <p:nvPicPr>
            <p:cNvPr id="116" name="Google Shape;116;p19" title="Skärmbild 2026-03-23 083055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900" y="2571750"/>
              <a:ext cx="4669185" cy="22529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" name="Google Shape;117;p19"/>
            <p:cNvCxnSpPr/>
            <p:nvPr/>
          </p:nvCxnSpPr>
          <p:spPr>
            <a:xfrm rot="10800000" flipH="1">
              <a:off x="1085377" y="3544359"/>
              <a:ext cx="519600" cy="325200"/>
            </a:xfrm>
            <a:prstGeom prst="straightConnector1">
              <a:avLst/>
            </a:prstGeom>
            <a:noFill/>
            <a:ln w="208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8" name="Google Shape;118;p19"/>
            <p:cNvSpPr txBox="1"/>
            <p:nvPr/>
          </p:nvSpPr>
          <p:spPr>
            <a:xfrm>
              <a:off x="220294" y="3729254"/>
              <a:ext cx="16005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025" tIns="100025" rIns="100025" bIns="1000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094" b="1">
                  <a:solidFill>
                    <a:schemeClr val="dk1"/>
                  </a:solidFill>
                </a:rPr>
                <a:t>Neutron path</a:t>
              </a:r>
              <a:endParaRPr sz="1094" b="1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094" b="1">
                  <a:solidFill>
                    <a:schemeClr val="dk1"/>
                  </a:solidFill>
                </a:rPr>
                <a:t>(red line)</a:t>
              </a:r>
              <a:endParaRPr sz="1094" b="1">
                <a:solidFill>
                  <a:schemeClr val="dk1"/>
                </a:solidFill>
              </a:endParaRPr>
            </a:p>
          </p:txBody>
        </p:sp>
      </p:grpSp>
      <p:sp>
        <p:nvSpPr>
          <p:cNvPr id="119" name="Google Shape;119;p19"/>
          <p:cNvSpPr txBox="1"/>
          <p:nvPr/>
        </p:nvSpPr>
        <p:spPr>
          <a:xfrm>
            <a:off x="340725" y="2056675"/>
            <a:ext cx="32862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Samples for testing can be directly installed in the room in safe conditions, or using a remote-handling system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120" name="Google Shape;120;p19"/>
          <p:cNvGrpSpPr/>
          <p:nvPr/>
        </p:nvGrpSpPr>
        <p:grpSpPr>
          <a:xfrm>
            <a:off x="4831122" y="85190"/>
            <a:ext cx="3978537" cy="2252945"/>
            <a:chOff x="5000775" y="2530075"/>
            <a:chExt cx="4074699" cy="2307400"/>
          </a:xfrm>
        </p:grpSpPr>
        <p:pic>
          <p:nvPicPr>
            <p:cNvPr id="121" name="Google Shape;121;p19" title="Skärmbild 2026-03-22 113450.png"/>
            <p:cNvPicPr preferRelativeResize="0"/>
            <p:nvPr/>
          </p:nvPicPr>
          <p:blipFill rotWithShape="1">
            <a:blip r:embed="rId4">
              <a:alphaModFix/>
            </a:blip>
            <a:srcRect l="4993" r="6480"/>
            <a:stretch/>
          </p:blipFill>
          <p:spPr>
            <a:xfrm>
              <a:off x="5000775" y="2530075"/>
              <a:ext cx="4074699" cy="230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9"/>
            <p:cNvSpPr txBox="1"/>
            <p:nvPr/>
          </p:nvSpPr>
          <p:spPr>
            <a:xfrm>
              <a:off x="6514600" y="4066675"/>
              <a:ext cx="16005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Control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sp>
          <p:nvSpPr>
            <p:cNvPr id="123" name="Google Shape;123;p19"/>
            <p:cNvSpPr txBox="1"/>
            <p:nvPr/>
          </p:nvSpPr>
          <p:spPr>
            <a:xfrm>
              <a:off x="5172550" y="4102950"/>
              <a:ext cx="8559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ECHIR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7015175" y="3096475"/>
              <a:ext cx="14982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Collimation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cxnSp>
          <p:nvCxnSpPr>
            <p:cNvPr id="125" name="Google Shape;125;p19"/>
            <p:cNvCxnSpPr/>
            <p:nvPr/>
          </p:nvCxnSpPr>
          <p:spPr>
            <a:xfrm rot="10800000" flipH="1">
              <a:off x="5462700" y="3982850"/>
              <a:ext cx="457200" cy="210300"/>
            </a:xfrm>
            <a:prstGeom prst="straightConnector1">
              <a:avLst/>
            </a:prstGeom>
            <a:noFill/>
            <a:ln w="186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" name="Google Shape;126;p19"/>
            <p:cNvCxnSpPr/>
            <p:nvPr/>
          </p:nvCxnSpPr>
          <p:spPr>
            <a:xfrm rot="10800000">
              <a:off x="6441875" y="3170600"/>
              <a:ext cx="573300" cy="86700"/>
            </a:xfrm>
            <a:prstGeom prst="straightConnector1">
              <a:avLst/>
            </a:prstGeom>
            <a:noFill/>
            <a:ln w="186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5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9286"/>
              <a:buNone/>
            </a:pPr>
            <a:r>
              <a:rPr lang="fi" sz="2520"/>
              <a:t>ESS radiation area classifications</a:t>
            </a:r>
            <a:endParaRPr sz="2520"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311700" y="1370125"/>
            <a:ext cx="43581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Regular instruments at ESS are classified as “green” supervised area, with a dose rate below 3 µSv/h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">
                <a:solidFill>
                  <a:schemeClr val="dk1"/>
                </a:solidFill>
              </a:rPr>
              <a:t>Preliminary shielding studies have been performed with Monte Carlo simulations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>
                <a:solidFill>
                  <a:schemeClr val="dk1"/>
                </a:solidFill>
              </a:rPr>
              <a:t>The goal is to find a shielding configuration that would reduce the dose rate to acceptable level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800" y="315600"/>
            <a:ext cx="4318449" cy="18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8</a:t>
            </a:fld>
            <a:endParaRPr/>
          </a:p>
        </p:txBody>
      </p:sp>
      <p:grpSp>
        <p:nvGrpSpPr>
          <p:cNvPr id="135" name="Google Shape;135;p20"/>
          <p:cNvGrpSpPr/>
          <p:nvPr/>
        </p:nvGrpSpPr>
        <p:grpSpPr>
          <a:xfrm>
            <a:off x="4839760" y="2385640"/>
            <a:ext cx="3978537" cy="2252945"/>
            <a:chOff x="5000775" y="2530075"/>
            <a:chExt cx="4074699" cy="2307400"/>
          </a:xfrm>
        </p:grpSpPr>
        <p:pic>
          <p:nvPicPr>
            <p:cNvPr id="136" name="Google Shape;136;p20" title="Skärmbild 2026-03-22 113450.png"/>
            <p:cNvPicPr preferRelativeResize="0"/>
            <p:nvPr/>
          </p:nvPicPr>
          <p:blipFill rotWithShape="1">
            <a:blip r:embed="rId4">
              <a:alphaModFix/>
            </a:blip>
            <a:srcRect l="4993" r="6480"/>
            <a:stretch/>
          </p:blipFill>
          <p:spPr>
            <a:xfrm>
              <a:off x="5000775" y="2530075"/>
              <a:ext cx="4074699" cy="230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0"/>
            <p:cNvSpPr txBox="1"/>
            <p:nvPr/>
          </p:nvSpPr>
          <p:spPr>
            <a:xfrm>
              <a:off x="6514600" y="4066675"/>
              <a:ext cx="16005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Control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sp>
          <p:nvSpPr>
            <p:cNvPr id="138" name="Google Shape;138;p20"/>
            <p:cNvSpPr txBox="1"/>
            <p:nvPr/>
          </p:nvSpPr>
          <p:spPr>
            <a:xfrm>
              <a:off x="5172550" y="4102950"/>
              <a:ext cx="8559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ECHIR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sp>
          <p:nvSpPr>
            <p:cNvPr id="139" name="Google Shape;139;p20"/>
            <p:cNvSpPr txBox="1"/>
            <p:nvPr/>
          </p:nvSpPr>
          <p:spPr>
            <a:xfrm>
              <a:off x="7015175" y="3096475"/>
              <a:ext cx="14982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275" tIns="89275" rIns="89275" bIns="89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" sz="1172" b="1">
                  <a:solidFill>
                    <a:schemeClr val="dk1"/>
                  </a:solidFill>
                </a:rPr>
                <a:t>Collimation room</a:t>
              </a:r>
              <a:endParaRPr sz="1172" b="1">
                <a:solidFill>
                  <a:schemeClr val="dk1"/>
                </a:solidFill>
              </a:endParaRPr>
            </a:p>
          </p:txBody>
        </p:sp>
        <p:cxnSp>
          <p:nvCxnSpPr>
            <p:cNvPr id="140" name="Google Shape;140;p20"/>
            <p:cNvCxnSpPr/>
            <p:nvPr/>
          </p:nvCxnSpPr>
          <p:spPr>
            <a:xfrm rot="10800000" flipH="1">
              <a:off x="5462700" y="3982850"/>
              <a:ext cx="457200" cy="210300"/>
            </a:xfrm>
            <a:prstGeom prst="straightConnector1">
              <a:avLst/>
            </a:prstGeom>
            <a:noFill/>
            <a:ln w="186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1" name="Google Shape;141;p20"/>
            <p:cNvCxnSpPr/>
            <p:nvPr/>
          </p:nvCxnSpPr>
          <p:spPr>
            <a:xfrm rot="10800000">
              <a:off x="6441875" y="3170600"/>
              <a:ext cx="573300" cy="86700"/>
            </a:xfrm>
            <a:prstGeom prst="straightConnector1">
              <a:avLst/>
            </a:prstGeom>
            <a:noFill/>
            <a:ln w="186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i" sz="2000"/>
              <a:t>Computational methods: MCNP6.3</a:t>
            </a:r>
            <a:endParaRPr sz="3000"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4037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Neutronic calculations were performed with Monte Carlo N-Particle transport code (MCNP6.3)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Simulation models 2 GeV protons on tungsten target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i" sz="1200">
                <a:solidFill>
                  <a:schemeClr val="dk1"/>
                </a:solidFill>
              </a:rPr>
              <a:t>Generated spallation neutron field is transported through the whole beamline geometry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F4-tally and TMESH mesh tally used for dose rate calculations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 sz="1400">
                <a:solidFill>
                  <a:schemeClr val="dk1"/>
                </a:solidFill>
              </a:rPr>
              <a:t>All results have been normalized by proton current corresponding to 5 MW beam power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4802150" y="3555675"/>
            <a:ext cx="4303200" cy="1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eriod"/>
            </a:pPr>
            <a:r>
              <a:rPr lang="fi">
                <a:solidFill>
                  <a:schemeClr val="dk1"/>
                </a:solidFill>
              </a:rPr>
              <a:t>Target and moderator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eriod"/>
            </a:pPr>
            <a:r>
              <a:rPr lang="fi">
                <a:solidFill>
                  <a:schemeClr val="dk1"/>
                </a:solidFill>
              </a:rPr>
              <a:t>Revolver-shutter (closed with stainless steel)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eriod"/>
            </a:pPr>
            <a:r>
              <a:rPr lang="fi">
                <a:solidFill>
                  <a:schemeClr val="dk1"/>
                </a:solidFill>
              </a:rPr>
              <a:t>(Empty/unmodified) ECHIR room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" name="Google Shape;14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9</a:t>
            </a:fld>
            <a:endParaRPr/>
          </a:p>
        </p:txBody>
      </p:sp>
      <p:grpSp>
        <p:nvGrpSpPr>
          <p:cNvPr id="150" name="Google Shape;150;p21"/>
          <p:cNvGrpSpPr/>
          <p:nvPr/>
        </p:nvGrpSpPr>
        <p:grpSpPr>
          <a:xfrm>
            <a:off x="4802150" y="1281800"/>
            <a:ext cx="4248607" cy="2247700"/>
            <a:chOff x="4768900" y="643825"/>
            <a:chExt cx="4248607" cy="2247700"/>
          </a:xfrm>
        </p:grpSpPr>
        <p:pic>
          <p:nvPicPr>
            <p:cNvPr id="151" name="Google Shape;151;p21" title="empty_geometry_plug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8900" y="643825"/>
              <a:ext cx="4248607" cy="224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" name="Google Shape;152;p21"/>
            <p:cNvGrpSpPr/>
            <p:nvPr/>
          </p:nvGrpSpPr>
          <p:grpSpPr>
            <a:xfrm>
              <a:off x="4927886" y="945748"/>
              <a:ext cx="2545082" cy="1787577"/>
              <a:chOff x="3540098" y="921931"/>
              <a:chExt cx="2629217" cy="1846671"/>
            </a:xfrm>
          </p:grpSpPr>
          <p:grpSp>
            <p:nvGrpSpPr>
              <p:cNvPr id="153" name="Google Shape;153;p21"/>
              <p:cNvGrpSpPr/>
              <p:nvPr/>
            </p:nvGrpSpPr>
            <p:grpSpPr>
              <a:xfrm>
                <a:off x="3540098" y="921931"/>
                <a:ext cx="607424" cy="621750"/>
                <a:chOff x="7520296" y="887622"/>
                <a:chExt cx="578775" cy="592425"/>
              </a:xfrm>
            </p:grpSpPr>
            <p:sp>
              <p:nvSpPr>
                <p:cNvPr id="154" name="Google Shape;154;p21"/>
                <p:cNvSpPr txBox="1"/>
                <p:nvPr/>
              </p:nvSpPr>
              <p:spPr>
                <a:xfrm>
                  <a:off x="7662871" y="1098747"/>
                  <a:ext cx="436200" cy="381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2875" tIns="92875" rIns="92875" bIns="9287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625" b="1">
                      <a:solidFill>
                        <a:schemeClr val="dk1"/>
                      </a:solidFill>
                    </a:rPr>
                    <a:t>A.</a:t>
                  </a:r>
                  <a:endParaRPr sz="1625" b="1">
                    <a:solidFill>
                      <a:schemeClr val="dk1"/>
                    </a:solidFill>
                  </a:endParaRPr>
                </a:p>
              </p:txBody>
            </p:sp>
            <p:cxnSp>
              <p:nvCxnSpPr>
                <p:cNvPr id="155" name="Google Shape;155;p21"/>
                <p:cNvCxnSpPr/>
                <p:nvPr/>
              </p:nvCxnSpPr>
              <p:spPr>
                <a:xfrm rot="10800000">
                  <a:off x="7520296" y="887622"/>
                  <a:ext cx="271800" cy="340500"/>
                </a:xfrm>
                <a:prstGeom prst="straightConnector1">
                  <a:avLst/>
                </a:prstGeom>
                <a:noFill/>
                <a:ln w="193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grpSp>
            <p:nvGrpSpPr>
              <p:cNvPr id="156" name="Google Shape;156;p21"/>
              <p:cNvGrpSpPr/>
              <p:nvPr/>
            </p:nvGrpSpPr>
            <p:grpSpPr>
              <a:xfrm>
                <a:off x="4804150" y="1689825"/>
                <a:ext cx="1365166" cy="1078777"/>
                <a:chOff x="8728826" y="1598002"/>
                <a:chExt cx="1300777" cy="1027896"/>
              </a:xfrm>
            </p:grpSpPr>
            <p:sp>
              <p:nvSpPr>
                <p:cNvPr id="157" name="Google Shape;157;p21"/>
                <p:cNvSpPr txBox="1"/>
                <p:nvPr/>
              </p:nvSpPr>
              <p:spPr>
                <a:xfrm>
                  <a:off x="8728826" y="1838977"/>
                  <a:ext cx="436200" cy="381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2875" tIns="92875" rIns="92875" bIns="9287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625" b="1">
                      <a:solidFill>
                        <a:schemeClr val="dk1"/>
                      </a:solidFill>
                    </a:rPr>
                    <a:t>B.</a:t>
                  </a:r>
                  <a:endParaRPr sz="1625" b="1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58" name="Google Shape;158;p21"/>
                <p:cNvSpPr txBox="1"/>
                <p:nvPr/>
              </p:nvSpPr>
              <p:spPr>
                <a:xfrm>
                  <a:off x="9593403" y="2244598"/>
                  <a:ext cx="436200" cy="381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2875" tIns="92875" rIns="92875" bIns="9287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i" sz="1625" b="1">
                      <a:solidFill>
                        <a:schemeClr val="dk1"/>
                      </a:solidFill>
                    </a:rPr>
                    <a:t>C.</a:t>
                  </a:r>
                  <a:endParaRPr sz="1625" b="1">
                    <a:solidFill>
                      <a:schemeClr val="dk1"/>
                    </a:solidFill>
                  </a:endParaRPr>
                </a:p>
              </p:txBody>
            </p:sp>
            <p:cxnSp>
              <p:nvCxnSpPr>
                <p:cNvPr id="159" name="Google Shape;159;p21"/>
                <p:cNvCxnSpPr/>
                <p:nvPr/>
              </p:nvCxnSpPr>
              <p:spPr>
                <a:xfrm rot="10800000" flipH="1">
                  <a:off x="8885376" y="1598002"/>
                  <a:ext cx="174900" cy="357900"/>
                </a:xfrm>
                <a:prstGeom prst="straightConnector1">
                  <a:avLst/>
                </a:prstGeom>
                <a:noFill/>
                <a:ln w="193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</p:grpSp>
      </p:grpSp>
      <p:sp>
        <p:nvSpPr>
          <p:cNvPr id="160" name="Google Shape;160;p21"/>
          <p:cNvSpPr txBox="1"/>
          <p:nvPr/>
        </p:nvSpPr>
        <p:spPr>
          <a:xfrm>
            <a:off x="5983875" y="972675"/>
            <a:ext cx="240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</a:rPr>
              <a:t>MCNP model by A. Takibayev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22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Simple Light</vt:lpstr>
      <vt:lpstr>Preliminary neutronic design of the ECHIR beamline at ESS</vt:lpstr>
      <vt:lpstr>Outline</vt:lpstr>
      <vt:lpstr>Motivation</vt:lpstr>
      <vt:lpstr>European Spallation Source (ESS) in Lund, Sweden</vt:lpstr>
      <vt:lpstr>ESS Chip Irradiation facility - ECHIR</vt:lpstr>
      <vt:lpstr>Expected performance of ECHIR</vt:lpstr>
      <vt:lpstr>Proposed ECHIR design</vt:lpstr>
      <vt:lpstr>ESS radiation area classifications</vt:lpstr>
      <vt:lpstr>Computational methods: MCNP6.3</vt:lpstr>
      <vt:lpstr>Starting point: empty ECHIR room</vt:lpstr>
      <vt:lpstr>Simulation geometry: ECHIR beamline</vt:lpstr>
      <vt:lpstr>Materials and shielding geometry</vt:lpstr>
      <vt:lpstr>Impact of the wall material and thickness to the dose rate</vt:lpstr>
      <vt:lpstr>Dose rate maps: the “worst” vs “best” configuration</vt:lpstr>
      <vt:lpstr>Summary and next steps</vt:lpstr>
      <vt:lpstr>Thank you!</vt:lpstr>
      <vt:lpstr>Backup slides</vt:lpstr>
      <vt:lpstr>MCNP6: cross section libraries and physics models</vt:lpstr>
      <vt:lpstr>MCNP6: Dose rate tallies</vt:lpstr>
      <vt:lpstr>MCNP6: Variance reduction </vt:lpstr>
      <vt:lpstr>Variance reduction: Weight window technique</vt:lpstr>
      <vt:lpstr>MCNP6: regular vs heavy concrete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2026-04-15T04:28:37Z</dcterms:modified>
</cp:coreProperties>
</file>