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256" r:id="rId2"/>
    <p:sldId id="2331" r:id="rId3"/>
    <p:sldId id="2329" r:id="rId4"/>
    <p:sldId id="2330" r:id="rId5"/>
    <p:sldId id="2259" r:id="rId6"/>
    <p:sldId id="2320" r:id="rId7"/>
    <p:sldId id="2260" r:id="rId8"/>
    <p:sldId id="2321" r:id="rId9"/>
    <p:sldId id="2322" r:id="rId10"/>
    <p:sldId id="2261" r:id="rId11"/>
    <p:sldId id="2323" r:id="rId12"/>
    <p:sldId id="2324" r:id="rId13"/>
    <p:sldId id="2262" r:id="rId14"/>
    <p:sldId id="2332" r:id="rId15"/>
    <p:sldId id="2191" r:id="rId16"/>
    <p:sldId id="2264" r:id="rId17"/>
    <p:sldId id="2295" r:id="rId18"/>
    <p:sldId id="2296" r:id="rId19"/>
    <p:sldId id="2263" r:id="rId20"/>
    <p:sldId id="2267" r:id="rId21"/>
    <p:sldId id="2297" r:id="rId22"/>
    <p:sldId id="2298" r:id="rId23"/>
    <p:sldId id="2326" r:id="rId24"/>
    <p:sldId id="2268" r:id="rId25"/>
    <p:sldId id="2300" r:id="rId26"/>
    <p:sldId id="2325" r:id="rId27"/>
    <p:sldId id="2315" r:id="rId28"/>
    <p:sldId id="2316" r:id="rId29"/>
    <p:sldId id="2317" r:id="rId30"/>
    <p:sldId id="2337" r:id="rId31"/>
    <p:sldId id="2299" r:id="rId32"/>
    <p:sldId id="2327" r:id="rId33"/>
    <p:sldId id="2328" r:id="rId34"/>
    <p:sldId id="2265" r:id="rId35"/>
    <p:sldId id="2301" r:id="rId36"/>
    <p:sldId id="2314" r:id="rId37"/>
    <p:sldId id="2342" r:id="rId38"/>
    <p:sldId id="2338" r:id="rId39"/>
    <p:sldId id="2216" r:id="rId40"/>
    <p:sldId id="2335" r:id="rId41"/>
    <p:sldId id="2336" r:id="rId42"/>
    <p:sldId id="2269" r:id="rId43"/>
    <p:sldId id="2277" r:id="rId44"/>
    <p:sldId id="2278" r:id="rId45"/>
    <p:sldId id="2279" r:id="rId46"/>
    <p:sldId id="2280" r:id="rId47"/>
    <p:sldId id="2270" r:id="rId48"/>
    <p:sldId id="2271" r:id="rId49"/>
    <p:sldId id="2272" r:id="rId50"/>
    <p:sldId id="2207" r:id="rId51"/>
    <p:sldId id="2204" r:id="rId52"/>
    <p:sldId id="2273" r:id="rId53"/>
    <p:sldId id="2183" r:id="rId54"/>
    <p:sldId id="359" r:id="rId55"/>
    <p:sldId id="2274" r:id="rId56"/>
    <p:sldId id="2275" r:id="rId57"/>
    <p:sldId id="2074" r:id="rId58"/>
    <p:sldId id="2333" r:id="rId59"/>
    <p:sldId id="2339" r:id="rId60"/>
    <p:sldId id="2340" r:id="rId61"/>
    <p:sldId id="2341" r:id="rId62"/>
    <p:sldId id="2219" r:id="rId63"/>
    <p:sldId id="2283" r:id="rId64"/>
    <p:sldId id="2284" r:id="rId65"/>
    <p:sldId id="2285" r:id="rId66"/>
    <p:sldId id="2286" r:id="rId67"/>
    <p:sldId id="2287" r:id="rId68"/>
    <p:sldId id="2288" r:id="rId69"/>
    <p:sldId id="2289" r:id="rId70"/>
    <p:sldId id="2290" r:id="rId71"/>
    <p:sldId id="2291" r:id="rId72"/>
    <p:sldId id="2292" r:id="rId73"/>
    <p:sldId id="2293" r:id="rId74"/>
    <p:sldId id="2294" r:id="rId75"/>
    <p:sldId id="1725" r:id="rId76"/>
    <p:sldId id="1663" r:id="rId77"/>
    <p:sldId id="1884" r:id="rId78"/>
    <p:sldId id="1740" r:id="rId79"/>
    <p:sldId id="1741" r:id="rId80"/>
    <p:sldId id="1742" r:id="rId81"/>
    <p:sldId id="1851" r:id="rId82"/>
    <p:sldId id="2010" r:id="rId83"/>
    <p:sldId id="1296" r:id="rId84"/>
    <p:sldId id="1852" r:id="rId85"/>
    <p:sldId id="1859" r:id="rId86"/>
    <p:sldId id="1861" r:id="rId87"/>
    <p:sldId id="2173" r:id="rId88"/>
    <p:sldId id="2170" r:id="rId89"/>
    <p:sldId id="2172" r:id="rId90"/>
    <p:sldId id="2302" r:id="rId91"/>
    <p:sldId id="2303" r:id="rId92"/>
    <p:sldId id="2304" r:id="rId93"/>
    <p:sldId id="2305" r:id="rId94"/>
    <p:sldId id="2306" r:id="rId95"/>
    <p:sldId id="2307" r:id="rId96"/>
    <p:sldId id="2308" r:id="rId97"/>
    <p:sldId id="2309" r:id="rId98"/>
    <p:sldId id="2310" r:id="rId99"/>
    <p:sldId id="2311" r:id="rId100"/>
    <p:sldId id="2312" r:id="rId101"/>
    <p:sldId id="2313" r:id="rId10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5"/>
    <p:restoredTop sz="94773"/>
  </p:normalViewPr>
  <p:slideViewPr>
    <p:cSldViewPr snapToGrid="0" snapToObjects="1">
      <p:cViewPr>
        <p:scale>
          <a:sx n="75" d="100"/>
          <a:sy n="75" d="100"/>
        </p:scale>
        <p:origin x="2216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dionKolevatov\Documents\ESS-ANNI\PerformanceComparisonnEDM%20(version%201)%20(version%2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92535476633886"/>
          <c:y val="4.606778545574202E-2"/>
          <c:w val="0.66917616885026299"/>
          <c:h val="0.817955554173694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'nEDM comparison OFF cells'!$E$3</c:f>
              <c:strCache>
                <c:ptCount val="1"/>
                <c:pt idx="0">
                  <c:v>A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'nEDM comparison OFF cells'!$N$4:$N$43</c:f>
              <c:numCache>
                <c:formatCode>General</c:formatCode>
                <c:ptCount val="40"/>
                <c:pt idx="0">
                  <c:v>7.9749999999999996</c:v>
                </c:pt>
                <c:pt idx="1">
                  <c:v>8.0250000000000004</c:v>
                </c:pt>
                <c:pt idx="2">
                  <c:v>8.0749999999999993</c:v>
                </c:pt>
                <c:pt idx="3">
                  <c:v>8.125</c:v>
                </c:pt>
                <c:pt idx="4">
                  <c:v>8.1750000000000007</c:v>
                </c:pt>
                <c:pt idx="5">
                  <c:v>8.2249999999999996</c:v>
                </c:pt>
                <c:pt idx="6">
                  <c:v>8.2750000000000004</c:v>
                </c:pt>
                <c:pt idx="7">
                  <c:v>8.3249999999999993</c:v>
                </c:pt>
                <c:pt idx="8">
                  <c:v>8.375</c:v>
                </c:pt>
                <c:pt idx="9">
                  <c:v>8.4250000000000007</c:v>
                </c:pt>
                <c:pt idx="10">
                  <c:v>8.4749999999999996</c:v>
                </c:pt>
                <c:pt idx="11">
                  <c:v>8.5250000000000004</c:v>
                </c:pt>
                <c:pt idx="12">
                  <c:v>8.5749999999999993</c:v>
                </c:pt>
                <c:pt idx="13">
                  <c:v>8.625</c:v>
                </c:pt>
                <c:pt idx="14">
                  <c:v>8.6750000000000007</c:v>
                </c:pt>
                <c:pt idx="15">
                  <c:v>8.7249999999999996</c:v>
                </c:pt>
                <c:pt idx="16">
                  <c:v>8.7750000000000004</c:v>
                </c:pt>
                <c:pt idx="17">
                  <c:v>8.8249999999999993</c:v>
                </c:pt>
                <c:pt idx="18">
                  <c:v>8.875</c:v>
                </c:pt>
                <c:pt idx="19">
                  <c:v>8.9250000000000007</c:v>
                </c:pt>
                <c:pt idx="20">
                  <c:v>8.9749999999999996</c:v>
                </c:pt>
                <c:pt idx="21">
                  <c:v>9.0250000000000004</c:v>
                </c:pt>
                <c:pt idx="22">
                  <c:v>9.0749999999999993</c:v>
                </c:pt>
                <c:pt idx="23">
                  <c:v>9.125</c:v>
                </c:pt>
                <c:pt idx="24">
                  <c:v>9.1750000000000007</c:v>
                </c:pt>
                <c:pt idx="25">
                  <c:v>9.2249999999999996</c:v>
                </c:pt>
                <c:pt idx="26">
                  <c:v>9.2750000000000004</c:v>
                </c:pt>
                <c:pt idx="27">
                  <c:v>9.3249999999999993</c:v>
                </c:pt>
                <c:pt idx="28">
                  <c:v>9.375</c:v>
                </c:pt>
                <c:pt idx="29">
                  <c:v>9.4250000000000007</c:v>
                </c:pt>
                <c:pt idx="30">
                  <c:v>9.4749999999999996</c:v>
                </c:pt>
                <c:pt idx="31">
                  <c:v>9.5250000000000004</c:v>
                </c:pt>
                <c:pt idx="32">
                  <c:v>9.5749999999999993</c:v>
                </c:pt>
                <c:pt idx="33">
                  <c:v>9.625</c:v>
                </c:pt>
                <c:pt idx="34">
                  <c:v>9.6750000000000007</c:v>
                </c:pt>
                <c:pt idx="35">
                  <c:v>9.7249999999999996</c:v>
                </c:pt>
                <c:pt idx="36">
                  <c:v>9.7750000000000004</c:v>
                </c:pt>
                <c:pt idx="37">
                  <c:v>9.8249999999999993</c:v>
                </c:pt>
                <c:pt idx="38">
                  <c:v>9.875</c:v>
                </c:pt>
                <c:pt idx="39">
                  <c:v>9.9250000000000007</c:v>
                </c:pt>
              </c:numCache>
            </c:numRef>
          </c:xVal>
          <c:yVal>
            <c:numRef>
              <c:f>'nEDM comparison OFF cells'!$E$4:$E$43</c:f>
              <c:numCache>
                <c:formatCode>0.00E+00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202.28078213333333</c:v>
                </c:pt>
                <c:pt idx="3">
                  <c:v>3943.4039573333334</c:v>
                </c:pt>
                <c:pt idx="4">
                  <c:v>27703.048133333334</c:v>
                </c:pt>
                <c:pt idx="5">
                  <c:v>117212.54741333333</c:v>
                </c:pt>
                <c:pt idx="6">
                  <c:v>368622.42800000001</c:v>
                </c:pt>
                <c:pt idx="7">
                  <c:v>1001677.812</c:v>
                </c:pt>
                <c:pt idx="8">
                  <c:v>2507254.9426666666</c:v>
                </c:pt>
                <c:pt idx="9">
                  <c:v>5182714.1439999994</c:v>
                </c:pt>
                <c:pt idx="10">
                  <c:v>8516952.0666666664</c:v>
                </c:pt>
                <c:pt idx="11">
                  <c:v>11922209.116</c:v>
                </c:pt>
                <c:pt idx="12">
                  <c:v>14907310.586666666</c:v>
                </c:pt>
                <c:pt idx="13">
                  <c:v>17760277.026666667</c:v>
                </c:pt>
                <c:pt idx="14">
                  <c:v>20618638.52</c:v>
                </c:pt>
                <c:pt idx="15">
                  <c:v>22991753.786666665</c:v>
                </c:pt>
                <c:pt idx="16">
                  <c:v>24867602.773333333</c:v>
                </c:pt>
                <c:pt idx="17">
                  <c:v>25597283.693333331</c:v>
                </c:pt>
                <c:pt idx="18">
                  <c:v>25227993.573333334</c:v>
                </c:pt>
                <c:pt idx="19">
                  <c:v>23729560.493333332</c:v>
                </c:pt>
                <c:pt idx="20">
                  <c:v>21284252.786666665</c:v>
                </c:pt>
                <c:pt idx="21">
                  <c:v>18168345.800000001</c:v>
                </c:pt>
                <c:pt idx="22">
                  <c:v>14976864.293333333</c:v>
                </c:pt>
                <c:pt idx="23">
                  <c:v>11930293.606666667</c:v>
                </c:pt>
                <c:pt idx="24">
                  <c:v>9058355.5600000005</c:v>
                </c:pt>
                <c:pt idx="25">
                  <c:v>6316063.4199999999</c:v>
                </c:pt>
                <c:pt idx="26">
                  <c:v>3724823.3359999997</c:v>
                </c:pt>
                <c:pt idx="27">
                  <c:v>1690370.3266666667</c:v>
                </c:pt>
                <c:pt idx="28">
                  <c:v>392913.03639999998</c:v>
                </c:pt>
                <c:pt idx="29">
                  <c:v>17719.990706666667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FB3-487A-90B5-6659A68EB471}"/>
            </c:ext>
          </c:extLst>
        </c:ser>
        <c:ser>
          <c:idx val="3"/>
          <c:order val="1"/>
          <c:tx>
            <c:strRef>
              <c:f>'nEDM comparison OFF cells'!$K$3</c:f>
              <c:strCache>
                <c:ptCount val="1"/>
                <c:pt idx="0">
                  <c:v>B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'nEDM comparison OFF cells'!$N$4:$N$43</c:f>
              <c:numCache>
                <c:formatCode>General</c:formatCode>
                <c:ptCount val="40"/>
                <c:pt idx="0">
                  <c:v>7.9749999999999996</c:v>
                </c:pt>
                <c:pt idx="1">
                  <c:v>8.0250000000000004</c:v>
                </c:pt>
                <c:pt idx="2">
                  <c:v>8.0749999999999993</c:v>
                </c:pt>
                <c:pt idx="3">
                  <c:v>8.125</c:v>
                </c:pt>
                <c:pt idx="4">
                  <c:v>8.1750000000000007</c:v>
                </c:pt>
                <c:pt idx="5">
                  <c:v>8.2249999999999996</c:v>
                </c:pt>
                <c:pt idx="6">
                  <c:v>8.2750000000000004</c:v>
                </c:pt>
                <c:pt idx="7">
                  <c:v>8.3249999999999993</c:v>
                </c:pt>
                <c:pt idx="8">
                  <c:v>8.375</c:v>
                </c:pt>
                <c:pt idx="9">
                  <c:v>8.4250000000000007</c:v>
                </c:pt>
                <c:pt idx="10">
                  <c:v>8.4749999999999996</c:v>
                </c:pt>
                <c:pt idx="11">
                  <c:v>8.5250000000000004</c:v>
                </c:pt>
                <c:pt idx="12">
                  <c:v>8.5749999999999993</c:v>
                </c:pt>
                <c:pt idx="13">
                  <c:v>8.625</c:v>
                </c:pt>
                <c:pt idx="14">
                  <c:v>8.6750000000000007</c:v>
                </c:pt>
                <c:pt idx="15">
                  <c:v>8.7249999999999996</c:v>
                </c:pt>
                <c:pt idx="16">
                  <c:v>8.7750000000000004</c:v>
                </c:pt>
                <c:pt idx="17">
                  <c:v>8.8249999999999993</c:v>
                </c:pt>
                <c:pt idx="18">
                  <c:v>8.875</c:v>
                </c:pt>
                <c:pt idx="19">
                  <c:v>8.9250000000000007</c:v>
                </c:pt>
                <c:pt idx="20">
                  <c:v>8.9749999999999996</c:v>
                </c:pt>
                <c:pt idx="21">
                  <c:v>9.0250000000000004</c:v>
                </c:pt>
                <c:pt idx="22">
                  <c:v>9.0749999999999993</c:v>
                </c:pt>
                <c:pt idx="23">
                  <c:v>9.125</c:v>
                </c:pt>
                <c:pt idx="24">
                  <c:v>9.1750000000000007</c:v>
                </c:pt>
                <c:pt idx="25">
                  <c:v>9.2249999999999996</c:v>
                </c:pt>
                <c:pt idx="26">
                  <c:v>9.2750000000000004</c:v>
                </c:pt>
                <c:pt idx="27">
                  <c:v>9.3249999999999993</c:v>
                </c:pt>
                <c:pt idx="28">
                  <c:v>9.375</c:v>
                </c:pt>
                <c:pt idx="29">
                  <c:v>9.4250000000000007</c:v>
                </c:pt>
                <c:pt idx="30">
                  <c:v>9.4749999999999996</c:v>
                </c:pt>
                <c:pt idx="31">
                  <c:v>9.5250000000000004</c:v>
                </c:pt>
                <c:pt idx="32">
                  <c:v>9.5749999999999993</c:v>
                </c:pt>
                <c:pt idx="33">
                  <c:v>9.625</c:v>
                </c:pt>
                <c:pt idx="34">
                  <c:v>9.6750000000000007</c:v>
                </c:pt>
                <c:pt idx="35">
                  <c:v>9.7249999999999996</c:v>
                </c:pt>
                <c:pt idx="36">
                  <c:v>9.7750000000000004</c:v>
                </c:pt>
                <c:pt idx="37">
                  <c:v>9.8249999999999993</c:v>
                </c:pt>
                <c:pt idx="38">
                  <c:v>9.875</c:v>
                </c:pt>
                <c:pt idx="39">
                  <c:v>9.9250000000000007</c:v>
                </c:pt>
              </c:numCache>
            </c:numRef>
          </c:xVal>
          <c:yVal>
            <c:numRef>
              <c:f>'nEDM comparison OFF cells'!$K$4:$K$43</c:f>
              <c:numCache>
                <c:formatCode>0.00E+00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9.6753043266666658</c:v>
                </c:pt>
                <c:pt idx="10">
                  <c:v>15545.578120000002</c:v>
                </c:pt>
                <c:pt idx="11">
                  <c:v>320225.04919999995</c:v>
                </c:pt>
                <c:pt idx="12">
                  <c:v>2029456.7320000001</c:v>
                </c:pt>
                <c:pt idx="13">
                  <c:v>6454071.6413333332</c:v>
                </c:pt>
                <c:pt idx="14">
                  <c:v>11460831.384</c:v>
                </c:pt>
                <c:pt idx="15">
                  <c:v>16345396.279999999</c:v>
                </c:pt>
                <c:pt idx="16">
                  <c:v>20905936.026666667</c:v>
                </c:pt>
                <c:pt idx="17">
                  <c:v>24236527.760000002</c:v>
                </c:pt>
                <c:pt idx="18">
                  <c:v>25150281.879999999</c:v>
                </c:pt>
                <c:pt idx="19">
                  <c:v>23331977.52</c:v>
                </c:pt>
                <c:pt idx="20">
                  <c:v>18550069.359999999</c:v>
                </c:pt>
                <c:pt idx="21">
                  <c:v>13546463.573333334</c:v>
                </c:pt>
                <c:pt idx="22">
                  <c:v>8681104.7639999986</c:v>
                </c:pt>
                <c:pt idx="23">
                  <c:v>4359365.176</c:v>
                </c:pt>
                <c:pt idx="24">
                  <c:v>1033635.4906666667</c:v>
                </c:pt>
                <c:pt idx="25">
                  <c:v>25934.908773333333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FB3-487A-90B5-6659A68EB471}"/>
            </c:ext>
          </c:extLst>
        </c:ser>
        <c:ser>
          <c:idx val="0"/>
          <c:order val="2"/>
          <c:tx>
            <c:strRef>
              <c:f>'nEDM comparison OFF cells'!$R$3</c:f>
              <c:strCache>
                <c:ptCount val="1"/>
                <c:pt idx="0">
                  <c:v>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'nEDM comparison OFF cells'!$N$4:$N$43</c:f>
              <c:numCache>
                <c:formatCode>General</c:formatCode>
                <c:ptCount val="40"/>
                <c:pt idx="0">
                  <c:v>7.9749999999999996</c:v>
                </c:pt>
                <c:pt idx="1">
                  <c:v>8.0250000000000004</c:v>
                </c:pt>
                <c:pt idx="2">
                  <c:v>8.0749999999999993</c:v>
                </c:pt>
                <c:pt idx="3">
                  <c:v>8.125</c:v>
                </c:pt>
                <c:pt idx="4">
                  <c:v>8.1750000000000007</c:v>
                </c:pt>
                <c:pt idx="5">
                  <c:v>8.2249999999999996</c:v>
                </c:pt>
                <c:pt idx="6">
                  <c:v>8.2750000000000004</c:v>
                </c:pt>
                <c:pt idx="7">
                  <c:v>8.3249999999999993</c:v>
                </c:pt>
                <c:pt idx="8">
                  <c:v>8.375</c:v>
                </c:pt>
                <c:pt idx="9">
                  <c:v>8.4250000000000007</c:v>
                </c:pt>
                <c:pt idx="10">
                  <c:v>8.4749999999999996</c:v>
                </c:pt>
                <c:pt idx="11">
                  <c:v>8.5250000000000004</c:v>
                </c:pt>
                <c:pt idx="12">
                  <c:v>8.5749999999999993</c:v>
                </c:pt>
                <c:pt idx="13">
                  <c:v>8.625</c:v>
                </c:pt>
                <c:pt idx="14">
                  <c:v>8.6750000000000007</c:v>
                </c:pt>
                <c:pt idx="15">
                  <c:v>8.7249999999999996</c:v>
                </c:pt>
                <c:pt idx="16">
                  <c:v>8.7750000000000004</c:v>
                </c:pt>
                <c:pt idx="17">
                  <c:v>8.8249999999999993</c:v>
                </c:pt>
                <c:pt idx="18">
                  <c:v>8.875</c:v>
                </c:pt>
                <c:pt idx="19">
                  <c:v>8.9250000000000007</c:v>
                </c:pt>
                <c:pt idx="20">
                  <c:v>8.9749999999999996</c:v>
                </c:pt>
                <c:pt idx="21">
                  <c:v>9.0250000000000004</c:v>
                </c:pt>
                <c:pt idx="22">
                  <c:v>9.0749999999999993</c:v>
                </c:pt>
                <c:pt idx="23">
                  <c:v>9.125</c:v>
                </c:pt>
                <c:pt idx="24">
                  <c:v>9.1750000000000007</c:v>
                </c:pt>
                <c:pt idx="25">
                  <c:v>9.2249999999999996</c:v>
                </c:pt>
                <c:pt idx="26">
                  <c:v>9.2750000000000004</c:v>
                </c:pt>
                <c:pt idx="27">
                  <c:v>9.3249999999999993</c:v>
                </c:pt>
                <c:pt idx="28">
                  <c:v>9.375</c:v>
                </c:pt>
                <c:pt idx="29">
                  <c:v>9.4250000000000007</c:v>
                </c:pt>
                <c:pt idx="30">
                  <c:v>9.4749999999999996</c:v>
                </c:pt>
                <c:pt idx="31">
                  <c:v>9.5250000000000004</c:v>
                </c:pt>
                <c:pt idx="32">
                  <c:v>9.5749999999999993</c:v>
                </c:pt>
                <c:pt idx="33">
                  <c:v>9.625</c:v>
                </c:pt>
                <c:pt idx="34">
                  <c:v>9.6750000000000007</c:v>
                </c:pt>
                <c:pt idx="35">
                  <c:v>9.7249999999999996</c:v>
                </c:pt>
                <c:pt idx="36">
                  <c:v>9.7750000000000004</c:v>
                </c:pt>
                <c:pt idx="37">
                  <c:v>9.8249999999999993</c:v>
                </c:pt>
                <c:pt idx="38">
                  <c:v>9.875</c:v>
                </c:pt>
                <c:pt idx="39">
                  <c:v>9.9250000000000007</c:v>
                </c:pt>
              </c:numCache>
            </c:numRef>
          </c:xVal>
          <c:yVal>
            <c:numRef>
              <c:f>'nEDM comparison OFF cells'!$R$4:$R$43</c:f>
              <c:numCache>
                <c:formatCode>0.00E+00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245.2928876</c:v>
                </c:pt>
                <c:pt idx="3">
                  <c:v>4890.6768080000002</c:v>
                </c:pt>
                <c:pt idx="4">
                  <c:v>34503.797933333328</c:v>
                </c:pt>
                <c:pt idx="5">
                  <c:v>147304.1404</c:v>
                </c:pt>
                <c:pt idx="6">
                  <c:v>469880.67746666662</c:v>
                </c:pt>
                <c:pt idx="7">
                  <c:v>1252615.9728000001</c:v>
                </c:pt>
                <c:pt idx="8">
                  <c:v>3116521.8893333334</c:v>
                </c:pt>
                <c:pt idx="9">
                  <c:v>6551445.2240000004</c:v>
                </c:pt>
                <c:pt idx="10">
                  <c:v>10790330.969333332</c:v>
                </c:pt>
                <c:pt idx="11">
                  <c:v>14542003.666666666</c:v>
                </c:pt>
                <c:pt idx="12">
                  <c:v>18480503.226666667</c:v>
                </c:pt>
                <c:pt idx="13">
                  <c:v>22097358.613333333</c:v>
                </c:pt>
                <c:pt idx="14">
                  <c:v>25295110.706666667</c:v>
                </c:pt>
                <c:pt idx="15">
                  <c:v>28297656.800000001</c:v>
                </c:pt>
                <c:pt idx="16">
                  <c:v>30362728.026666667</c:v>
                </c:pt>
                <c:pt idx="17">
                  <c:v>31526320.053333335</c:v>
                </c:pt>
                <c:pt idx="18">
                  <c:v>30685616.266666666</c:v>
                </c:pt>
                <c:pt idx="19">
                  <c:v>29070573.600000001</c:v>
                </c:pt>
                <c:pt idx="20">
                  <c:v>25826379.266666666</c:v>
                </c:pt>
                <c:pt idx="21">
                  <c:v>22155673.386666667</c:v>
                </c:pt>
                <c:pt idx="22">
                  <c:v>18149677.399999999</c:v>
                </c:pt>
                <c:pt idx="23">
                  <c:v>14560900.666666666</c:v>
                </c:pt>
                <c:pt idx="24">
                  <c:v>10911933.622666668</c:v>
                </c:pt>
                <c:pt idx="25">
                  <c:v>7592102.9013333339</c:v>
                </c:pt>
                <c:pt idx="26">
                  <c:v>4526527.2120000003</c:v>
                </c:pt>
                <c:pt idx="27">
                  <c:v>2029508.2426666664</c:v>
                </c:pt>
                <c:pt idx="28">
                  <c:v>472622.95240000001</c:v>
                </c:pt>
                <c:pt idx="29">
                  <c:v>23076.134626666666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FB3-487A-90B5-6659A68EB471}"/>
            </c:ext>
          </c:extLst>
        </c:ser>
        <c:ser>
          <c:idx val="1"/>
          <c:order val="3"/>
          <c:tx>
            <c:strRef>
              <c:f>'nEDM comparison OFF cells'!$X$3</c:f>
              <c:strCache>
                <c:ptCount val="1"/>
                <c:pt idx="0">
                  <c:v>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'nEDM comparison OFF cells'!$N$4:$N$43</c:f>
              <c:numCache>
                <c:formatCode>General</c:formatCode>
                <c:ptCount val="40"/>
                <c:pt idx="0">
                  <c:v>7.9749999999999996</c:v>
                </c:pt>
                <c:pt idx="1">
                  <c:v>8.0250000000000004</c:v>
                </c:pt>
                <c:pt idx="2">
                  <c:v>8.0749999999999993</c:v>
                </c:pt>
                <c:pt idx="3">
                  <c:v>8.125</c:v>
                </c:pt>
                <c:pt idx="4">
                  <c:v>8.1750000000000007</c:v>
                </c:pt>
                <c:pt idx="5">
                  <c:v>8.2249999999999996</c:v>
                </c:pt>
                <c:pt idx="6">
                  <c:v>8.2750000000000004</c:v>
                </c:pt>
                <c:pt idx="7">
                  <c:v>8.3249999999999993</c:v>
                </c:pt>
                <c:pt idx="8">
                  <c:v>8.375</c:v>
                </c:pt>
                <c:pt idx="9">
                  <c:v>8.4250000000000007</c:v>
                </c:pt>
                <c:pt idx="10">
                  <c:v>8.4749999999999996</c:v>
                </c:pt>
                <c:pt idx="11">
                  <c:v>8.5250000000000004</c:v>
                </c:pt>
                <c:pt idx="12">
                  <c:v>8.5749999999999993</c:v>
                </c:pt>
                <c:pt idx="13">
                  <c:v>8.625</c:v>
                </c:pt>
                <c:pt idx="14">
                  <c:v>8.6750000000000007</c:v>
                </c:pt>
                <c:pt idx="15">
                  <c:v>8.7249999999999996</c:v>
                </c:pt>
                <c:pt idx="16">
                  <c:v>8.7750000000000004</c:v>
                </c:pt>
                <c:pt idx="17">
                  <c:v>8.8249999999999993</c:v>
                </c:pt>
                <c:pt idx="18">
                  <c:v>8.875</c:v>
                </c:pt>
                <c:pt idx="19">
                  <c:v>8.9250000000000007</c:v>
                </c:pt>
                <c:pt idx="20">
                  <c:v>8.9749999999999996</c:v>
                </c:pt>
                <c:pt idx="21">
                  <c:v>9.0250000000000004</c:v>
                </c:pt>
                <c:pt idx="22">
                  <c:v>9.0749999999999993</c:v>
                </c:pt>
                <c:pt idx="23">
                  <c:v>9.125</c:v>
                </c:pt>
                <c:pt idx="24">
                  <c:v>9.1750000000000007</c:v>
                </c:pt>
                <c:pt idx="25">
                  <c:v>9.2249999999999996</c:v>
                </c:pt>
                <c:pt idx="26">
                  <c:v>9.2750000000000004</c:v>
                </c:pt>
                <c:pt idx="27">
                  <c:v>9.3249999999999993</c:v>
                </c:pt>
                <c:pt idx="28">
                  <c:v>9.375</c:v>
                </c:pt>
                <c:pt idx="29">
                  <c:v>9.4250000000000007</c:v>
                </c:pt>
                <c:pt idx="30">
                  <c:v>9.4749999999999996</c:v>
                </c:pt>
                <c:pt idx="31">
                  <c:v>9.5250000000000004</c:v>
                </c:pt>
                <c:pt idx="32">
                  <c:v>9.5749999999999993</c:v>
                </c:pt>
                <c:pt idx="33">
                  <c:v>9.625</c:v>
                </c:pt>
                <c:pt idx="34">
                  <c:v>9.6750000000000007</c:v>
                </c:pt>
                <c:pt idx="35">
                  <c:v>9.7249999999999996</c:v>
                </c:pt>
                <c:pt idx="36">
                  <c:v>9.7750000000000004</c:v>
                </c:pt>
                <c:pt idx="37">
                  <c:v>9.8249999999999993</c:v>
                </c:pt>
                <c:pt idx="38">
                  <c:v>9.875</c:v>
                </c:pt>
                <c:pt idx="39">
                  <c:v>9.9250000000000007</c:v>
                </c:pt>
              </c:numCache>
            </c:numRef>
          </c:xVal>
          <c:yVal>
            <c:numRef>
              <c:f>'nEDM comparison OFF cells'!$X$4:$X$43</c:f>
              <c:numCache>
                <c:formatCode>0.00E+00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30.330765213333333</c:v>
                </c:pt>
                <c:pt idx="10">
                  <c:v>18852.324479999999</c:v>
                </c:pt>
                <c:pt idx="11">
                  <c:v>395178.65240000002</c:v>
                </c:pt>
                <c:pt idx="12">
                  <c:v>2516873.9826666671</c:v>
                </c:pt>
                <c:pt idx="13">
                  <c:v>7832119.5413333336</c:v>
                </c:pt>
                <c:pt idx="14">
                  <c:v>14103309.026666667</c:v>
                </c:pt>
                <c:pt idx="15">
                  <c:v>19925573.960000001</c:v>
                </c:pt>
                <c:pt idx="16">
                  <c:v>25440185.146666668</c:v>
                </c:pt>
                <c:pt idx="17">
                  <c:v>29770157.666666668</c:v>
                </c:pt>
                <c:pt idx="18">
                  <c:v>30656312.653333332</c:v>
                </c:pt>
                <c:pt idx="19">
                  <c:v>28298221.760000002</c:v>
                </c:pt>
                <c:pt idx="20">
                  <c:v>22577171.506666668</c:v>
                </c:pt>
                <c:pt idx="21">
                  <c:v>16405803.013333334</c:v>
                </c:pt>
                <c:pt idx="22">
                  <c:v>10604639.150666665</c:v>
                </c:pt>
                <c:pt idx="23">
                  <c:v>5238084.0933333337</c:v>
                </c:pt>
                <c:pt idx="24">
                  <c:v>1268596.2277333336</c:v>
                </c:pt>
                <c:pt idx="25">
                  <c:v>30414.940386666669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FB3-487A-90B5-6659A68EB471}"/>
            </c:ext>
          </c:extLst>
        </c:ser>
        <c:ser>
          <c:idx val="4"/>
          <c:order val="4"/>
          <c:tx>
            <c:v>8.9AA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'nEDM comparison OFF cells'!$AA$3:$AA$5</c:f>
              <c:numCache>
                <c:formatCode>General</c:formatCode>
                <c:ptCount val="3"/>
                <c:pt idx="0">
                  <c:v>8.8999900000000007</c:v>
                </c:pt>
                <c:pt idx="1">
                  <c:v>8.9</c:v>
                </c:pt>
                <c:pt idx="2">
                  <c:v>8.90001</c:v>
                </c:pt>
              </c:numCache>
            </c:numRef>
          </c:xVal>
          <c:yVal>
            <c:numRef>
              <c:f>'nEDM comparison OFF cells'!$AB$3:$AB$5</c:f>
              <c:numCache>
                <c:formatCode>0.00E+00</c:formatCode>
                <c:ptCount val="3"/>
                <c:pt idx="0" formatCode="General">
                  <c:v>0</c:v>
                </c:pt>
                <c:pt idx="1">
                  <c:v>35000000</c:v>
                </c:pt>
                <c:pt idx="2" formatCode="General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FB3-487A-90B5-6659A68EB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4014447"/>
        <c:axId val="234013007"/>
      </c:scatterChart>
      <c:valAx>
        <c:axId val="234014447"/>
        <c:scaling>
          <c:orientation val="minMax"/>
          <c:max val="9.5"/>
          <c:min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Wavelenght, AA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234013007"/>
        <c:crosses val="autoZero"/>
        <c:crossBetween val="midCat"/>
      </c:valAx>
      <c:valAx>
        <c:axId val="23401300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n/s/cm2/AA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SE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2340144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765266841644793"/>
          <c:y val="5.0015675483802424E-2"/>
          <c:w val="0.17662517289073307"/>
          <c:h val="0.27764261451523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51803-DA18-E34F-A3AF-4D11AC32770F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45A7B-9ABF-6149-8490-149C11692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27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8EA5-3E3A-95B4-23F1-0DD82907E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FC38D-4D9A-5B74-8334-B9B90899E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AEF97-85E6-3362-2B73-8B4E8BC5A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4D3E5-302F-92FF-CC0E-243327063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5A7B-9ABF-6149-8490-149C116928C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78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5A7B-9ABF-6149-8490-149C116928C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218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B65AC-7B0F-CC17-DD70-2FF07D4AF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9CB10-F5FF-0076-8ABF-969FDD457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DF57DF-F696-12CF-1C22-C6D965BE6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12B41-1264-CC14-A52D-F20659A39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5A7B-9ABF-6149-8490-149C116928C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04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D3D74-55B5-ADDB-791D-0B503E604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848E06-AD52-842C-B141-C2BF2C0E7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F2C7E-1632-51D1-2C13-67FB19809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8FC-01E4-9E15-247E-50005F431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5A7B-9ABF-6149-8490-149C116928C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581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DBED1FF8-F20D-D039-3507-670F415DF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8ff039b77a_2_247:notes">
            <a:extLst>
              <a:ext uri="{FF2B5EF4-FFF2-40B4-BE49-F238E27FC236}">
                <a16:creationId xmlns:a16="http://schemas.microsoft.com/office/drawing/2014/main" id="{CE93815F-6D7E-FC85-F0F3-4DD659E6EF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494" y="4342944"/>
            <a:ext cx="5487013" cy="4114593"/>
          </a:xfrm>
          <a:prstGeom prst="rect">
            <a:avLst/>
          </a:prstGeom>
        </p:spPr>
        <p:txBody>
          <a:bodyPr spcFirstLastPara="1" wrap="square" lIns="86100" tIns="86100" rIns="86100" bIns="8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18ff039b77a_2_247:notes">
            <a:extLst>
              <a:ext uri="{FF2B5EF4-FFF2-40B4-BE49-F238E27FC236}">
                <a16:creationId xmlns:a16="http://schemas.microsoft.com/office/drawing/2014/main" id="{5B0B8044-E943-902C-3F01-3E52807834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91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64B36-AEE4-9213-FFA4-AC6077813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E92DF-97A9-5BC8-0E1E-DEE32EB11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C12F79-9752-4D30-A0CF-6097F604B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3323D-6B47-72B3-9B28-B5C92E888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5A7B-9ABF-6149-8490-149C116928C0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2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FFBC0-6D94-2B3A-5B7E-D4813AFF6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D5EFDB-744F-3096-FDE5-A249111FD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73577-A9FE-62B2-091C-7095EDBEF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4DBB3-A4CC-CF19-DA2F-E8972700F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5A7B-9ABF-6149-8490-149C116928C0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948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FFD58-28B6-0458-47CC-15D8A5A44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A47302-4395-CDC6-91B6-075B0A736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3C7C81-062F-0C77-C6FC-2C7477340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"Performance depending on the bending fractions of the beamline: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If the beamline is bent twice to move out of the line of sight, we can achieve 61% of the original ANNI proposal's performance.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Higher performance, up to 70%, could be achieved if the bending fraction is relaxed.</a:t>
            </a:r>
          </a:p>
          <a:p>
            <a:r>
              <a:rPr lang="en-GB" b="1" dirty="0"/>
              <a:t>Simulations and Design Verification: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McStas</a:t>
            </a:r>
            <a:r>
              <a:rPr lang="en-GB" dirty="0"/>
              <a:t> simulations must be validated with background calculations to estimate the actual background impact.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ANNI design must also be verified against engineering constraints.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507AB-2570-FC1C-FDF3-4CFBF5866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5A7B-9ABF-6149-8490-149C116928C0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303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24882-DFD6-114E-A6B7-09DB45B0BB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8415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B4090-4D75-AB47-9385-F760E3E91D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75125"/>
            <a:ext cx="9144000" cy="5064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and surname, Institution</a:t>
            </a:r>
            <a:endParaRPr lang="en-GB" dirty="0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5EF22C61-9C81-F647-A279-1A247E02BA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9025" y="10447338"/>
            <a:ext cx="25955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HighNESS</a:t>
            </a:r>
            <a:r>
              <a:rPr kumimoji="0" lang="en-GB" altLang="sv-S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is funded by the European Union Framework Programme for Research and Innovation Horizon 2020, under grant agreement </a:t>
            </a:r>
            <a:r>
              <a:rPr kumimoji="0" lang="en-US" altLang="sv-S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951782</a:t>
            </a:r>
            <a:endParaRPr kumimoji="0" lang="en-US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2824B36-AEA5-3B47-BCAA-2B0E303292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557DAA6-79F9-CA4A-9452-356D305DF0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18E0B30C-897C-DC4A-AC6C-AE33A25F2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5964" y="6174677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Date, 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E19BD-17B8-BE41-9FC4-1E5279F233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473" y="0"/>
            <a:ext cx="1197872" cy="14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43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4E2F-2472-7548-A00C-EE15E202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8E3AD-CD4A-F149-B3BB-194203523E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3C888-A3E1-CE41-99CC-4738B8BDC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D337B-70D4-BF43-A82B-83CF822F4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29B86-9412-D841-9450-E0E99F74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0582C-C25F-E24B-83BD-8DA7E2C6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1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7A12-85F9-3E4A-AF2D-FDC22B47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35378-8783-E545-A4E8-1310AF01A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E26AE-998B-C740-AAD1-B4AC14571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B4D08-2605-8941-942B-A7DDCDB3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BE918-4D31-2246-BA0E-3BA80AB0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832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3EB0FF-38B9-1542-A371-844E3B859D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07E418-A524-0A43-9BE4-B3F33CA05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FD0D4-9876-0E45-8A63-58D21237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A0284-6FB1-3A42-8CC4-68F869EB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2594F-8404-9749-B1D4-4F6B9C04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84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940146"/>
            <a:ext cx="8544390" cy="5320045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Shape 112"/>
          <p:cNvSpPr/>
          <p:nvPr userDrawn="1"/>
        </p:nvSpPr>
        <p:spPr>
          <a:xfrm>
            <a:off x="3989086" y="6487320"/>
            <a:ext cx="5280587" cy="315467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8" tIns="34288" rIns="34288" bIns="34288" anchor="ctr">
            <a:spAutoFit/>
          </a:bodyPr>
          <a:lstStyle>
            <a:lvl1pPr defTabSz="457200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0" kern="1200" dirty="0">
                <a:solidFill>
                  <a:schemeClr val="tx1"/>
                </a:solidFill>
                <a:effectLst/>
                <a:latin typeface="Helvetica" pitchFamily="2" charset="0"/>
                <a:ea typeface="Gill Sans"/>
                <a:cs typeface="Gill Sans"/>
                <a:sym typeface="Gill Sans"/>
              </a:rPr>
              <a:t>The FINESSE and the NNBAR program at the 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FDBA33-E5C2-3B44-B683-9389A519C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4" y="21076"/>
            <a:ext cx="860312" cy="815637"/>
          </a:xfrm>
          <a:prstGeom prst="rect">
            <a:avLst/>
          </a:prstGeom>
        </p:spPr>
      </p:pic>
      <p:pic>
        <p:nvPicPr>
          <p:cNvPr id="12" name="Bildobjekt 7" descr="ESS-vit-logga.png">
            <a:extLst>
              <a:ext uri="{FF2B5EF4-FFF2-40B4-BE49-F238E27FC236}">
                <a16:creationId xmlns:a16="http://schemas.microsoft.com/office/drawing/2014/main" id="{95929C98-770B-644A-A670-B0999CCAA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112" y="1525144"/>
            <a:ext cx="1813101" cy="7275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840C91-C22E-0909-2BF2-6C2CD31711D9}"/>
              </a:ext>
            </a:extLst>
          </p:cNvPr>
          <p:cNvCxnSpPr/>
          <p:nvPr userDrawn="1"/>
        </p:nvCxnSpPr>
        <p:spPr>
          <a:xfrm>
            <a:off x="1195647" y="713016"/>
            <a:ext cx="9998901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CF7C42-3B1B-4FBE-6F8E-D679FBD41EB5}"/>
              </a:ext>
            </a:extLst>
          </p:cNvPr>
          <p:cNvSpPr txBox="1"/>
          <p:nvPr userDrawn="1"/>
        </p:nvSpPr>
        <p:spPr>
          <a:xfrm>
            <a:off x="4621216" y="-5318"/>
            <a:ext cx="19030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solidFill>
                  <a:schemeClr val="tx1"/>
                </a:solidFill>
                <a:latin typeface="Helvetica" pitchFamily="2" charset="0"/>
                <a:cs typeface="Papyrus"/>
              </a:rPr>
              <a:t>                </a:t>
            </a:r>
          </a:p>
        </p:txBody>
      </p:sp>
      <p:pic>
        <p:nvPicPr>
          <p:cNvPr id="17" name="Picture 16" descr="A logo with text on it&#10;&#10;AI-generated content may be incorrect.">
            <a:extLst>
              <a:ext uri="{FF2B5EF4-FFF2-40B4-BE49-F238E27FC236}">
                <a16:creationId xmlns:a16="http://schemas.microsoft.com/office/drawing/2014/main" id="{29FDBFDD-D560-BCE1-6279-001F890C2D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" y="21076"/>
            <a:ext cx="655227" cy="815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5CBE4-1113-A64D-81B0-8B56FE4D33CE}"/>
              </a:ext>
            </a:extLst>
          </p:cNvPr>
          <p:cNvSpPr txBox="1"/>
          <p:nvPr userDrawn="1"/>
        </p:nvSpPr>
        <p:spPr>
          <a:xfrm>
            <a:off x="11757256" y="6488668"/>
            <a:ext cx="514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7283078-D760-1647-8B80-66BA8B52336D}" type="slidenum">
              <a:rPr lang="sv-SE" smtClean="0"/>
              <a:pPr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2559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34E59-EC15-4741-90D8-AA6A7A0D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024"/>
            <a:ext cx="10515600" cy="6984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39AB4-5DDA-3046-8FF2-E8D0CDBF8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6689"/>
            <a:ext cx="10515600" cy="41602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EBE6AC-32F7-8F4D-B04B-2E6E988EA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" y="0"/>
            <a:ext cx="746064" cy="899004"/>
          </a:xfrm>
          <a:prstGeom prst="rect">
            <a:avLst/>
          </a:prstGeom>
        </p:spPr>
      </p:pic>
      <p:sp>
        <p:nvSpPr>
          <p:cNvPr id="4" name="Shape 112">
            <a:extLst>
              <a:ext uri="{FF2B5EF4-FFF2-40B4-BE49-F238E27FC236}">
                <a16:creationId xmlns:a16="http://schemas.microsoft.com/office/drawing/2014/main" id="{0FB2237C-40D4-C22F-F26A-A85D34A9B368}"/>
              </a:ext>
            </a:extLst>
          </p:cNvPr>
          <p:cNvSpPr/>
          <p:nvPr userDrawn="1"/>
        </p:nvSpPr>
        <p:spPr>
          <a:xfrm>
            <a:off x="3989086" y="6487320"/>
            <a:ext cx="5280587" cy="315467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8" tIns="34288" rIns="34288" bIns="34288" anchor="ctr">
            <a:spAutoFit/>
          </a:bodyPr>
          <a:lstStyle>
            <a:lvl1pPr defTabSz="457200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0" kern="1200" dirty="0">
                <a:solidFill>
                  <a:schemeClr val="tx1"/>
                </a:solidFill>
                <a:effectLst/>
                <a:latin typeface="Helvetica" pitchFamily="2" charset="0"/>
                <a:ea typeface="Gill Sans"/>
                <a:cs typeface="Gill Sans"/>
                <a:sym typeface="Gill Sans"/>
              </a:rPr>
              <a:t>The FINESSE and the NNBAR program at the 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74138-1972-7F0C-1A5F-5E4EBB28AE44}"/>
              </a:ext>
            </a:extLst>
          </p:cNvPr>
          <p:cNvSpPr txBox="1"/>
          <p:nvPr userDrawn="1"/>
        </p:nvSpPr>
        <p:spPr>
          <a:xfrm>
            <a:off x="11757256" y="6488668"/>
            <a:ext cx="514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7283078-D760-1647-8B80-66BA8B52336D}" type="slidenum">
              <a:rPr lang="sv-SE" smtClean="0"/>
              <a:pPr/>
              <a:t>‹#›</a:t>
            </a:fld>
            <a:endParaRPr lang="en-SE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A56145-3D78-976F-CD43-12942467623B}"/>
              </a:ext>
            </a:extLst>
          </p:cNvPr>
          <p:cNvCxnSpPr/>
          <p:nvPr userDrawn="1"/>
        </p:nvCxnSpPr>
        <p:spPr>
          <a:xfrm>
            <a:off x="1195647" y="713016"/>
            <a:ext cx="9998901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64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8B94-7235-AE4E-AD32-9582C84B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BBDFD-2A7E-C14F-BFA2-FF66DE046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D5A67-94B2-234C-A84E-9A6516DC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7D6C-46A4-214D-9741-F4F56E9C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908A2-8D43-0F4E-8C5B-F863EE9A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964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7224-7B45-2948-A629-32652CF5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24B3C-8D82-B247-9EBF-4440D1FE27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37E18-7D34-1D46-832A-C53E169C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7A4CF-A69D-F64B-9604-1823A2B6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7C2A4-663C-ED49-9500-D1C65903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82525-B44F-AB45-8EE3-FA3B8C82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85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B6E9-FAF0-C441-83B2-78808C39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5FF4C-A8A6-5646-A57E-342CFD88C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FBA30-60BF-BA4A-ABD3-B7B638836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EE979B-182D-DD49-B1B9-57431D3A8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FBB15-6816-1149-88DB-C6EF3DC13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F43848-89F9-264D-A8E8-1FC34BD3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9DE544-A1B8-CC4C-8C74-4D1652EF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8AA3F1-C68B-1C40-ACE5-DCEFAF2F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28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67CB-8280-894C-9CD2-D56414AA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F6990-B3AF-2743-8755-AC8CA50A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77DA8-C9A5-AF44-9FD6-8E2D10277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40719-E178-BC4E-B196-49A05592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93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C0904-CA86-AC4C-A8E6-A47FF9C4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1EB43-F1AE-4543-922B-71B00A5A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D0F9F-6817-3740-A4ED-47B1606E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56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1809-95F3-EA4B-989C-FF1C1B92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CD4B2-B49F-6C4F-B6BC-DCE4C22A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B11D8-6F84-CC4D-B9A9-C5332114F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989F2-EA86-6540-8A2C-EE1CF68C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62EA4-CFE6-C541-8D5A-F11B7316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0A5FA-F6A4-EF42-9C7C-A33200B8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53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30BC9-6585-3C4E-8A6E-49A7F640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6F5E2-D8B2-A241-9ECE-CBB93EDCA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5724D-B6C7-A440-9109-86771C3EE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B6F6-E0C3-1245-8CB2-8E31FF324BC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DB2BB-C3C6-8D4E-A813-50F602CC0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A5DF2-D4D4-F14A-A4FE-D4A981ED4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17581-8EE4-014D-B133-05F4B4022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0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mailto:PDC@6.5m" TargetMode="External"/><Relationship Id="rId2" Type="http://schemas.openxmlformats.org/officeDocument/2006/relationships/hyperlink" Target="mailto:PDC@6.5" TargetMode="Externa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hyperlink" Target="mailto:PDC2@42.5m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jpe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04BE-6137-A74C-9F20-57D232E4A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544" y="1367047"/>
            <a:ext cx="11106912" cy="2730633"/>
          </a:xfrm>
        </p:spPr>
        <p:txBody>
          <a:bodyPr>
            <a:noAutofit/>
          </a:bodyPr>
          <a:lstStyle/>
          <a:p>
            <a:r>
              <a:rPr lang="en-GB" dirty="0">
                <a:latin typeface="Helvetica" pitchFamily="2" charset="0"/>
              </a:rPr>
              <a:t>The FINESSE and the NNBAR program at the ESS</a:t>
            </a:r>
            <a:br>
              <a:rPr lang="en-GB" dirty="0">
                <a:latin typeface="Helvetica" pitchFamily="2" charset="0"/>
              </a:rPr>
            </a:br>
            <a:endParaRPr lang="en-GB" sz="5400" dirty="0"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9B8F2-56E3-D243-93DB-0CA655E47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1382"/>
            <a:ext cx="9144000" cy="506499"/>
          </a:xfrm>
        </p:spPr>
        <p:txBody>
          <a:bodyPr>
            <a:noAutofit/>
          </a:bodyPr>
          <a:lstStyle/>
          <a:p>
            <a:r>
              <a:rPr lang="en-GB" sz="2800" dirty="0">
                <a:latin typeface="Helvetica" pitchFamily="2" charset="0"/>
              </a:rPr>
              <a:t>Valentina Santoro, Lund University </a:t>
            </a:r>
          </a:p>
          <a:p>
            <a:r>
              <a:rPr lang="en-GB" sz="2800" dirty="0">
                <a:latin typeface="Helvetica" pitchFamily="2" charset="0"/>
              </a:rPr>
              <a:t>on behalf of the FINESSE*/NNBAR Collaboration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CFE59-45D7-E04C-EFEF-F5E166F72D9A}"/>
              </a:ext>
            </a:extLst>
          </p:cNvPr>
          <p:cNvSpPr txBox="1"/>
          <p:nvPr/>
        </p:nvSpPr>
        <p:spPr>
          <a:xfrm>
            <a:off x="1483112" y="4683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B20236A-2217-1AE6-1E6A-67EE589854C8}"/>
              </a:ext>
            </a:extLst>
          </p:cNvPr>
          <p:cNvSpPr txBox="1">
            <a:spLocks/>
          </p:cNvSpPr>
          <p:nvPr/>
        </p:nvSpPr>
        <p:spPr>
          <a:xfrm>
            <a:off x="-221673" y="5671419"/>
            <a:ext cx="9144000" cy="506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E8F48-EE26-EF94-68F6-55CA2ADF8C66}"/>
              </a:ext>
            </a:extLst>
          </p:cNvPr>
          <p:cNvSpPr txBox="1"/>
          <p:nvPr/>
        </p:nvSpPr>
        <p:spPr>
          <a:xfrm>
            <a:off x="2964873" y="6421620"/>
            <a:ext cx="6262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Helvetica" pitchFamily="2" charset="0"/>
              </a:rPr>
              <a:t>FINESSE* evolution of the HIBEAM beamline concept</a:t>
            </a:r>
          </a:p>
        </p:txBody>
      </p:sp>
    </p:spTree>
    <p:extLst>
      <p:ext uri="{BB962C8B-B14F-4D97-AF65-F5344CB8AC3E}">
        <p14:creationId xmlns:p14="http://schemas.microsoft.com/office/powerpoint/2010/main" val="666144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2819E-4373-E94F-FFAF-E111B6404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D2128D-B8E3-586E-97E8-CF164067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92" y="951239"/>
            <a:ext cx="8468396" cy="46921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Particle physics</a:t>
            </a:r>
            <a:r>
              <a:rPr lang="en-GB" sz="2200" dirty="0">
                <a:solidFill>
                  <a:schemeClr val="tx1"/>
                </a:solidFill>
              </a:rPr>
              <a:t> is the science seeks to understand the basic principles and interactions that determine how the Universe works, from elementary particles to the largest cosmic structures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Some of the questions that </a:t>
            </a:r>
            <a:r>
              <a:rPr lang="en-GB" sz="2200" dirty="0"/>
              <a:t>FINESSE</a:t>
            </a:r>
            <a:r>
              <a:rPr lang="en-GB" sz="2200" dirty="0">
                <a:solidFill>
                  <a:schemeClr val="tx1"/>
                </a:solidFill>
              </a:rPr>
              <a:t> is trying to answer are: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b="1" u="sng" dirty="0">
                <a:solidFill>
                  <a:schemeClr val="tx1"/>
                </a:solidFill>
              </a:rPr>
              <a:t>Why does the Universe contain matter?</a:t>
            </a:r>
            <a:br>
              <a:rPr lang="en-GB" sz="2200" b="1" u="sng" dirty="0">
                <a:solidFill>
                  <a:schemeClr val="tx1"/>
                </a:solidFill>
              </a:rPr>
            </a:br>
            <a:r>
              <a:rPr lang="en-GB" sz="2200" dirty="0">
                <a:solidFill>
                  <a:schemeClr val="tx1"/>
                </a:solidFill>
              </a:rPr>
              <a:t>After the Big Bang, matter and antimatter should have existed in equal amounts. Yet today the Universe is made almost entirely of matter</a:t>
            </a:r>
            <a:r>
              <a:rPr lang="en-GB" sz="2200" dirty="0"/>
              <a:t>. </a:t>
            </a:r>
            <a:r>
              <a:rPr lang="en-GB" sz="2200" dirty="0">
                <a:solidFill>
                  <a:schemeClr val="tx1"/>
                </a:solidFill>
              </a:rPr>
              <a:t>Do neutrons sometimes transform into antimatter? </a:t>
            </a:r>
            <a:endParaRPr lang="en-GB" sz="2200" dirty="0"/>
          </a:p>
          <a:p>
            <a:pPr>
              <a:lnSpc>
                <a:spcPct val="120000"/>
              </a:lnSpc>
            </a:pPr>
            <a:r>
              <a:rPr lang="en-GB" sz="2200" b="1" u="sng" dirty="0">
                <a:solidFill>
                  <a:schemeClr val="bg1"/>
                </a:solidFill>
              </a:rPr>
              <a:t>What is dark matter? </a:t>
            </a:r>
            <a:r>
              <a:rPr lang="en-GB" sz="2200" dirty="0">
                <a:solidFill>
                  <a:schemeClr val="bg1"/>
                </a:solidFill>
              </a:rPr>
              <a:t>The unknown component making up ~85% of matter in the Universe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1CA8A-5D5C-AE09-C63D-312A3D41952F}"/>
              </a:ext>
            </a:extLst>
          </p:cNvPr>
          <p:cNvSpPr txBox="1"/>
          <p:nvPr/>
        </p:nvSpPr>
        <p:spPr>
          <a:xfrm>
            <a:off x="1996652" y="0"/>
            <a:ext cx="67874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latin typeface="Helvetica" pitchFamily="2" charset="0"/>
                <a:cs typeface="Papyrus"/>
              </a:rPr>
              <a:t>The Science of the FINESSE program </a:t>
            </a:r>
          </a:p>
        </p:txBody>
      </p:sp>
      <p:pic>
        <p:nvPicPr>
          <p:cNvPr id="9" name="Picture 8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8210FC24-FC4E-A77E-D95F-85DF65E04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52" y="727618"/>
            <a:ext cx="2771491" cy="2204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61016-8EB4-D101-B367-8F012141F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323" y="2877296"/>
            <a:ext cx="3494985" cy="2096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1E6111-B2DC-11ED-12E7-ED7241E220A3}"/>
                  </a:ext>
                </a:extLst>
              </p:cNvPr>
              <p:cNvSpPr txBox="1"/>
              <p:nvPr/>
            </p:nvSpPr>
            <p:spPr>
              <a:xfrm>
                <a:off x="7079826" y="4389511"/>
                <a:ext cx="609797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altLang="sv-SE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  <m:r>
                        <a:rPr lang="sv-SE" altLang="sv-SE" sz="32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sv-SE" altLang="sv-SE" sz="3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sv-SE" altLang="sv-SE" sz="32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1E6111-B2DC-11ED-12E7-ED7241E22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826" y="4389511"/>
                <a:ext cx="609797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30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585BB-7029-7DFB-9448-2DAAB3730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52CD-3FE4-05C1-DA37-A675A123B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9" y="-307867"/>
            <a:ext cx="10515600" cy="1325563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FOM in the cells @ 5MW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79F37A-DD5E-F1FD-C6B2-92AC982FA4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4941" y="807683"/>
          <a:ext cx="8051800" cy="345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419">
                  <a:extLst>
                    <a:ext uri="{9D8B030D-6E8A-4147-A177-3AD203B41FA5}">
                      <a16:colId xmlns:a16="http://schemas.microsoft.com/office/drawing/2014/main" val="3751604391"/>
                    </a:ext>
                  </a:extLst>
                </a:gridCol>
                <a:gridCol w="1646659">
                  <a:extLst>
                    <a:ext uri="{9D8B030D-6E8A-4147-A177-3AD203B41FA5}">
                      <a16:colId xmlns:a16="http://schemas.microsoft.com/office/drawing/2014/main" val="4121582883"/>
                    </a:ext>
                  </a:extLst>
                </a:gridCol>
                <a:gridCol w="1541310">
                  <a:extLst>
                    <a:ext uri="{9D8B030D-6E8A-4147-A177-3AD203B41FA5}">
                      <a16:colId xmlns:a16="http://schemas.microsoft.com/office/drawing/2014/main" val="2985423942"/>
                    </a:ext>
                  </a:extLst>
                </a:gridCol>
                <a:gridCol w="2108511">
                  <a:extLst>
                    <a:ext uri="{9D8B030D-6E8A-4147-A177-3AD203B41FA5}">
                      <a16:colId xmlns:a16="http://schemas.microsoft.com/office/drawing/2014/main" val="3302133381"/>
                    </a:ext>
                  </a:extLst>
                </a:gridCol>
                <a:gridCol w="1861901">
                  <a:extLst>
                    <a:ext uri="{9D8B030D-6E8A-4147-A177-3AD203B41FA5}">
                      <a16:colId xmlns:a16="http://schemas.microsoft.com/office/drawing/2014/main" val="778718443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endParaRPr lang="en-US" sz="15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n/s 8.8-9.0AA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Helvetica" pitchFamily="2" charset="0"/>
                        </a:rPr>
                        <a:t>n/s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Helvetica" pitchFamily="2" charset="0"/>
                        </a:rPr>
                        <a:t>n/s/cm2/AA@8.9A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Helvetica" pitchFamily="2" charset="0"/>
                        </a:rPr>
                        <a:t>n/s/cm2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6403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A.10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Helvetica" pitchFamily="2" charset="0"/>
                        </a:rPr>
                        <a:t>7.7</a:t>
                      </a:r>
                      <a:r>
                        <a:rPr lang="en-US" sz="1500" dirty="0">
                          <a:latin typeface="Helvetica" pitchFamily="2" charset="0"/>
                        </a:rPr>
                        <a:t>E0</a:t>
                      </a:r>
                      <a:r>
                        <a:rPr lang="ru-RU" sz="1500" dirty="0">
                          <a:latin typeface="Helvetica" pitchFamily="2" charset="0"/>
                        </a:rPr>
                        <a:t>8</a:t>
                      </a:r>
                      <a:endParaRPr lang="en-US" sz="15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Helvetica" pitchFamily="2" charset="0"/>
                        </a:rPr>
                        <a:t>2</a:t>
                      </a:r>
                      <a:r>
                        <a:rPr lang="en-US" sz="1500" dirty="0">
                          <a:latin typeface="Helvetica" pitchFamily="2" charset="0"/>
                        </a:rPr>
                        <a:t>.3E09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2.5</a:t>
                      </a:r>
                      <a:r>
                        <a:rPr lang="ru-RU" sz="1500" dirty="0">
                          <a:latin typeface="Helvetica" pitchFamily="2" charset="0"/>
                        </a:rPr>
                        <a:t>5</a:t>
                      </a:r>
                      <a:r>
                        <a:rPr lang="en-US" sz="1500" dirty="0">
                          <a:latin typeface="Helvetica" pitchFamily="2" charset="0"/>
                        </a:rPr>
                        <a:t>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Helvetica" pitchFamily="2" charset="0"/>
                        </a:rPr>
                        <a:t>1</a:t>
                      </a:r>
                      <a:r>
                        <a:rPr lang="en-US" sz="1500" dirty="0">
                          <a:latin typeface="Helvetica" pitchFamily="2" charset="0"/>
                        </a:rPr>
                        <a:t>.</a:t>
                      </a:r>
                      <a:r>
                        <a:rPr lang="ru-RU" sz="1500" dirty="0">
                          <a:latin typeface="Helvetica" pitchFamily="2" charset="0"/>
                        </a:rPr>
                        <a:t>5</a:t>
                      </a:r>
                      <a:r>
                        <a:rPr lang="en-US" sz="1500" dirty="0">
                          <a:latin typeface="Helvetica" pitchFamily="2" charset="0"/>
                        </a:rPr>
                        <a:t>E07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9554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A.5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7.3E08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2.2E09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2.45E07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1.5E07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50123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B.10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7.3E08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1.4E09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2.45E07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9.3E06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0434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B.5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7.0E08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1.3E09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2.35E07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8.7E06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549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8.3E08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" pitchFamily="2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2.75E07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520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8.73E08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2.65E9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2.91E07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1.79E07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691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8.28E08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1.6E09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2.82E07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1.07E07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853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9.72E08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" pitchFamily="2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3.24E07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816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1.26E09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" pitchFamily="2" charset="0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4.20E07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968659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667414-CAAC-FB7D-B96F-0B20F24591DA}"/>
              </a:ext>
            </a:extLst>
          </p:cNvPr>
          <p:cNvSpPr txBox="1">
            <a:spLocks/>
          </p:cNvSpPr>
          <p:nvPr/>
        </p:nvSpPr>
        <p:spPr>
          <a:xfrm>
            <a:off x="122522" y="4366244"/>
            <a:ext cx="9097678" cy="22679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A: C-polarizer, m=3 guides, ANNI original chopper settings, </a:t>
            </a:r>
            <a:r>
              <a:rPr lang="en-US" sz="1200" dirty="0">
                <a:hlinkClick r:id="rId2"/>
              </a:rPr>
              <a:t>PDC1@6.5</a:t>
            </a:r>
            <a:r>
              <a:rPr lang="en-US" sz="1200" dirty="0"/>
              <a:t>m and PDC2@26m  Results for 10 and 5 slits in bender 1.</a:t>
            </a:r>
          </a:p>
          <a:p>
            <a:r>
              <a:rPr lang="en-US" sz="1200" dirty="0"/>
              <a:t>B: C-polarizer, m=3 guides, ANNI original chopper settings, </a:t>
            </a:r>
            <a:r>
              <a:rPr lang="en-US" sz="1200" dirty="0">
                <a:hlinkClick r:id="rId2"/>
              </a:rPr>
              <a:t>PDC1@6.5</a:t>
            </a:r>
            <a:r>
              <a:rPr lang="en-US" sz="1200" dirty="0"/>
              <a:t>m and PDC2@42.5m Results for 10 and 5 slits in bender 1.</a:t>
            </a:r>
          </a:p>
          <a:p>
            <a:r>
              <a:rPr lang="en-US" sz="1200" dirty="0"/>
              <a:t>C: C-polarizer, no choppers, wavelength restricted to 8.8-9.0AA, open choppers </a:t>
            </a:r>
          </a:p>
          <a:p>
            <a:r>
              <a:rPr lang="en-US" sz="1200" dirty="0"/>
              <a:t>D: New concept, curved with V-shaped polarizer, </a:t>
            </a:r>
            <a:r>
              <a:rPr lang="en-US" sz="1200" dirty="0">
                <a:hlinkClick r:id="rId3"/>
              </a:rPr>
              <a:t>PDC1@6.5m</a:t>
            </a:r>
            <a:r>
              <a:rPr lang="en-US" sz="1200" dirty="0"/>
              <a:t> and PDC2@26m</a:t>
            </a:r>
          </a:p>
          <a:p>
            <a:r>
              <a:rPr lang="en-US" sz="1200" dirty="0"/>
              <a:t>E: New concept, curved with V-shaped polarizer, </a:t>
            </a:r>
            <a:r>
              <a:rPr lang="en-US" sz="1200" dirty="0">
                <a:hlinkClick r:id="rId3"/>
              </a:rPr>
              <a:t>PDC1@6.5m</a:t>
            </a:r>
            <a:r>
              <a:rPr lang="en-US" sz="1200" dirty="0"/>
              <a:t> and </a:t>
            </a:r>
            <a:r>
              <a:rPr lang="en-US" sz="1200" dirty="0">
                <a:hlinkClick r:id="rId4"/>
              </a:rPr>
              <a:t>PDC2@42.5m</a:t>
            </a:r>
            <a:endParaRPr lang="en-US" sz="1200" dirty="0"/>
          </a:p>
          <a:p>
            <a:r>
              <a:rPr lang="en-US" sz="1200" dirty="0"/>
              <a:t>F: New concept, curved  with V-shaped polarizer, wavelength restricted to 8.8-9.0AA, open choppers</a:t>
            </a:r>
          </a:p>
          <a:p>
            <a:r>
              <a:rPr lang="en-US" sz="1200" dirty="0"/>
              <a:t>G: Theoretical max, straight guide (slits preserved), V-polarizer, wavelength restricted to 8.8-9.0AA, open choppers</a:t>
            </a:r>
          </a:p>
          <a:p>
            <a:r>
              <a:rPr lang="en-US" sz="1200" dirty="0"/>
              <a:t>In the options A-F line of sight is lost at 11.5 meters (just before the bunker wall)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8FB7A24-865F-7FC6-5F6E-590A1A2C7BB5}"/>
              </a:ext>
            </a:extLst>
          </p:cNvPr>
          <p:cNvGraphicFramePr>
            <a:graphicFrameLocks/>
          </p:cNvGraphicFramePr>
          <p:nvPr/>
        </p:nvGraphicFramePr>
        <p:xfrm>
          <a:off x="8519160" y="628941"/>
          <a:ext cx="3672840" cy="3859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7FC3CC-FE44-4FC1-C0B8-B78C0A412916}"/>
              </a:ext>
            </a:extLst>
          </p:cNvPr>
          <p:cNvSpPr txBox="1"/>
          <p:nvPr/>
        </p:nvSpPr>
        <p:spPr>
          <a:xfrm>
            <a:off x="7729945" y="5198814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Initial optimization indicates that an improvement of at least a factor of three over the ORNL experiment can be achieved</a:t>
            </a:r>
            <a:endParaRPr lang="en-SE" b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888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DEC23-3331-61A3-BE6D-6AA4573F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E9F7C-8AC7-9E1D-12D0-46CB27CA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514" y="116118"/>
            <a:ext cx="10515600" cy="698477"/>
          </a:xfrm>
        </p:spPr>
        <p:txBody>
          <a:bodyPr>
            <a:normAutofit/>
          </a:bodyPr>
          <a:lstStyle/>
          <a:p>
            <a:r>
              <a:rPr lang="en-SE" sz="4000" dirty="0">
                <a:latin typeface="Helvetica" pitchFamily="2" charset="0"/>
              </a:rPr>
              <a:t>HIBEAM Magnetic shielding status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174E9-0E41-B436-68CE-DC4222994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033177"/>
            <a:ext cx="10515600" cy="4160273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Helvetica" pitchFamily="2" charset="0"/>
              </a:rPr>
              <a:t>A key feature of the HIBEAM beamline is the 50-meter magnetic control infrastructure, which enables a wide range of experiments.</a:t>
            </a:r>
          </a:p>
          <a:p>
            <a:r>
              <a:rPr lang="en-SE" sz="2200" dirty="0">
                <a:latin typeface="Helvetica" pitchFamily="2" charset="0"/>
              </a:rPr>
              <a:t>Simulations of the magnetics shielding just started with COMSOL, a </a:t>
            </a:r>
            <a:r>
              <a:rPr lang="en-GB" sz="2200" dirty="0">
                <a:latin typeface="Helvetica" pitchFamily="2" charset="0"/>
              </a:rPr>
              <a:t>a 10-meter prototype of the magnetic infrastructure will be constructed as part of a project funded by the Swedish Foundation for Strategic Research.</a:t>
            </a:r>
            <a:endParaRPr lang="en-SE" sz="2200" dirty="0">
              <a:latin typeface="Helvetica" pitchFamily="2" charset="0"/>
            </a:endParaRPr>
          </a:p>
        </p:txBody>
      </p:sp>
      <p:pic>
        <p:nvPicPr>
          <p:cNvPr id="5" name="Picture 4" descr="A red and blue rectangular object with a blue stripe&#10;&#10;Description automatically generated">
            <a:extLst>
              <a:ext uri="{FF2B5EF4-FFF2-40B4-BE49-F238E27FC236}">
                <a16:creationId xmlns:a16="http://schemas.microsoft.com/office/drawing/2014/main" id="{ED66129B-214A-8548-1690-730BF755B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4428059"/>
            <a:ext cx="5520650" cy="2121972"/>
          </a:xfrm>
          <a:prstGeom prst="rect">
            <a:avLst/>
          </a:prstGeom>
        </p:spPr>
      </p:pic>
      <p:pic>
        <p:nvPicPr>
          <p:cNvPr id="7" name="Picture 6" descr="A pencil with a pencil in the middle&#10;&#10;Description automatically generated">
            <a:extLst>
              <a:ext uri="{FF2B5EF4-FFF2-40B4-BE49-F238E27FC236}">
                <a16:creationId xmlns:a16="http://schemas.microsoft.com/office/drawing/2014/main" id="{410C1DA9-8072-71BA-A9D2-82302120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543" y="2681638"/>
            <a:ext cx="5261429" cy="1494724"/>
          </a:xfrm>
          <a:prstGeom prst="rect">
            <a:avLst/>
          </a:prstGeom>
        </p:spPr>
      </p:pic>
      <p:pic>
        <p:nvPicPr>
          <p:cNvPr id="10" name="Picture 9" descr="A close-up of a metal object&#10;&#10;Description automatically generated">
            <a:extLst>
              <a:ext uri="{FF2B5EF4-FFF2-40B4-BE49-F238E27FC236}">
                <a16:creationId xmlns:a16="http://schemas.microsoft.com/office/drawing/2014/main" id="{18C2C5CA-4CF4-19E7-41DD-5097DCB34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644" y="3438716"/>
            <a:ext cx="2556903" cy="194596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8ACB08C-8D5B-1F9E-9E0A-41B210D75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43795" y="5925395"/>
            <a:ext cx="1219655" cy="633742"/>
          </a:xfrm>
          <a:prstGeom prst="rect">
            <a:avLst/>
          </a:prstGeom>
        </p:spPr>
      </p:pic>
      <p:pic>
        <p:nvPicPr>
          <p:cNvPr id="14" name="Picture 13" descr="A blue logo with white text&#10;&#10;Description automatically generated">
            <a:extLst>
              <a:ext uri="{FF2B5EF4-FFF2-40B4-BE49-F238E27FC236}">
                <a16:creationId xmlns:a16="http://schemas.microsoft.com/office/drawing/2014/main" id="{DE5065C2-61FC-AD4B-4F95-A636DD20C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7796" y="5824822"/>
            <a:ext cx="791027" cy="7910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CB0F4A-484B-05D3-A6F4-277EEBF728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7515" y="5750650"/>
            <a:ext cx="746064" cy="899004"/>
          </a:xfrm>
          <a:prstGeom prst="rect">
            <a:avLst/>
          </a:prstGeom>
        </p:spPr>
      </p:pic>
      <p:pic>
        <p:nvPicPr>
          <p:cNvPr id="6" name="Picture 5" descr="A logo with a snake and gear&#10;&#10;Description automatically generated">
            <a:extLst>
              <a:ext uri="{FF2B5EF4-FFF2-40B4-BE49-F238E27FC236}">
                <a16:creationId xmlns:a16="http://schemas.microsoft.com/office/drawing/2014/main" id="{38BBDBE2-A23F-82E9-5765-F196C989B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1175" y="45684"/>
            <a:ext cx="1471709" cy="13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15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B8340-CBED-2D21-8555-CC06E4AC3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3EBB16-5AB3-FCBE-6696-5F84B60CB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92" y="951239"/>
            <a:ext cx="8468396" cy="46921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Particle physics</a:t>
            </a:r>
            <a:r>
              <a:rPr lang="en-GB" sz="2200" dirty="0">
                <a:solidFill>
                  <a:schemeClr val="tx1"/>
                </a:solidFill>
              </a:rPr>
              <a:t> is the science seeks to understand the basic principles and interactions that determine how the Universe works, from elementary particles to the largest cosmic structures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Some of the questions that </a:t>
            </a:r>
            <a:r>
              <a:rPr lang="en-GB" sz="2200" dirty="0"/>
              <a:t>FINESSE</a:t>
            </a:r>
            <a:r>
              <a:rPr lang="en-GB" sz="2200" dirty="0">
                <a:solidFill>
                  <a:schemeClr val="tx1"/>
                </a:solidFill>
              </a:rPr>
              <a:t> is trying to answer are: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b="1" u="sng" dirty="0">
                <a:solidFill>
                  <a:schemeClr val="tx1"/>
                </a:solidFill>
              </a:rPr>
              <a:t>Why does the Universe contain matter?</a:t>
            </a:r>
            <a:br>
              <a:rPr lang="en-GB" sz="2200" b="1" u="sng" dirty="0">
                <a:solidFill>
                  <a:schemeClr val="tx1"/>
                </a:solidFill>
              </a:rPr>
            </a:br>
            <a:r>
              <a:rPr lang="en-GB" sz="2200" dirty="0">
                <a:solidFill>
                  <a:schemeClr val="tx1"/>
                </a:solidFill>
              </a:rPr>
              <a:t>After the Big Bang, matter and antimatter should have existed in equal amounts. Yet today the Universe is made almost entirely of matter</a:t>
            </a:r>
            <a:r>
              <a:rPr lang="en-GB" sz="2200" dirty="0"/>
              <a:t>. </a:t>
            </a:r>
            <a:r>
              <a:rPr lang="en-GB" sz="2200" dirty="0">
                <a:solidFill>
                  <a:schemeClr val="tx1"/>
                </a:solidFill>
              </a:rPr>
              <a:t>Do neutrons sometimes transform into antimatter? </a:t>
            </a:r>
            <a:endParaRPr lang="en-GB" sz="2200" dirty="0"/>
          </a:p>
          <a:p>
            <a:pPr>
              <a:lnSpc>
                <a:spcPct val="120000"/>
              </a:lnSpc>
            </a:pPr>
            <a:r>
              <a:rPr lang="en-GB" sz="2200" b="1" u="sng" dirty="0"/>
              <a:t>What is dark matter? </a:t>
            </a:r>
            <a:r>
              <a:rPr lang="en-GB" sz="2200" dirty="0"/>
              <a:t>The unknown component making up ~85% of matter in the Universe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71544-CEF5-8744-A981-07B3B965C719}"/>
              </a:ext>
            </a:extLst>
          </p:cNvPr>
          <p:cNvSpPr txBox="1"/>
          <p:nvPr/>
        </p:nvSpPr>
        <p:spPr>
          <a:xfrm>
            <a:off x="1996652" y="0"/>
            <a:ext cx="67874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latin typeface="Helvetica" pitchFamily="2" charset="0"/>
                <a:cs typeface="Papyrus"/>
              </a:rPr>
              <a:t>The Science of the FINESSE program </a:t>
            </a:r>
          </a:p>
        </p:txBody>
      </p:sp>
      <p:pic>
        <p:nvPicPr>
          <p:cNvPr id="9" name="Picture 8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02A623FB-0677-C1EA-69C1-279D6CBCD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52" y="727618"/>
            <a:ext cx="2771491" cy="2204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E3C13-893A-33F7-65D8-58C1C303E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323" y="2877296"/>
            <a:ext cx="3494985" cy="2096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DDBBC7-C9AD-8F3E-7B05-A31254CCA360}"/>
                  </a:ext>
                </a:extLst>
              </p:cNvPr>
              <p:cNvSpPr txBox="1"/>
              <p:nvPr/>
            </p:nvSpPr>
            <p:spPr>
              <a:xfrm>
                <a:off x="7079826" y="4389511"/>
                <a:ext cx="609797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altLang="sv-SE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  <m:r>
                        <a:rPr lang="sv-SE" altLang="sv-SE" sz="32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sv-SE" altLang="sv-SE" sz="3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sv-SE" altLang="sv-SE" sz="32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DDBBC7-C9AD-8F3E-7B05-A31254CCA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826" y="4389511"/>
                <a:ext cx="609797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2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EFFCC-03E9-0876-B695-A559FA639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6AD4E5-48B0-28DC-A5F2-C73662178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92" y="951239"/>
            <a:ext cx="8468396" cy="46921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Particle physics</a:t>
            </a:r>
            <a:r>
              <a:rPr lang="en-GB" sz="2200" dirty="0">
                <a:solidFill>
                  <a:schemeClr val="tx1"/>
                </a:solidFill>
              </a:rPr>
              <a:t> is the science seeks to understand the basic principles and interactions that determine how the Universe works, from elementary particles to the largest cosmic structures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Some of the questions that </a:t>
            </a:r>
            <a:r>
              <a:rPr lang="en-GB" sz="2200" dirty="0"/>
              <a:t>FINESSE</a:t>
            </a:r>
            <a:r>
              <a:rPr lang="en-GB" sz="2200" dirty="0">
                <a:solidFill>
                  <a:schemeClr val="tx1"/>
                </a:solidFill>
              </a:rPr>
              <a:t> is trying to answer are: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b="1" u="sng" dirty="0">
                <a:solidFill>
                  <a:schemeClr val="tx1"/>
                </a:solidFill>
              </a:rPr>
              <a:t>Why does the Universe contain matter?</a:t>
            </a:r>
            <a:br>
              <a:rPr lang="en-GB" sz="2200" b="1" u="sng" dirty="0">
                <a:solidFill>
                  <a:schemeClr val="tx1"/>
                </a:solidFill>
              </a:rPr>
            </a:br>
            <a:r>
              <a:rPr lang="en-GB" sz="2200" dirty="0">
                <a:solidFill>
                  <a:schemeClr val="tx1"/>
                </a:solidFill>
              </a:rPr>
              <a:t>After the Big Bang, matter and antimatter should have existed in equal amounts. Yet today the Universe is made almost entirely of matter</a:t>
            </a:r>
            <a:r>
              <a:rPr lang="en-GB" sz="2200" dirty="0"/>
              <a:t>. </a:t>
            </a:r>
            <a:r>
              <a:rPr lang="en-GB" sz="2200" dirty="0">
                <a:solidFill>
                  <a:schemeClr val="tx1"/>
                </a:solidFill>
              </a:rPr>
              <a:t>Do neutrons sometimes transform into antimatter? </a:t>
            </a:r>
            <a:endParaRPr lang="en-GB" sz="2200" dirty="0"/>
          </a:p>
          <a:p>
            <a:pPr>
              <a:lnSpc>
                <a:spcPct val="120000"/>
              </a:lnSpc>
            </a:pPr>
            <a:r>
              <a:rPr lang="en-GB" sz="2200" b="1" u="sng" dirty="0"/>
              <a:t>What is dark matter? </a:t>
            </a:r>
            <a:r>
              <a:rPr lang="en-GB" sz="2200" dirty="0"/>
              <a:t>The unknown component making up ~85% of matter in the Universe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E89D7-4197-DADD-B8B1-B047114CBD1C}"/>
              </a:ext>
            </a:extLst>
          </p:cNvPr>
          <p:cNvSpPr txBox="1"/>
          <p:nvPr/>
        </p:nvSpPr>
        <p:spPr>
          <a:xfrm>
            <a:off x="1996652" y="0"/>
            <a:ext cx="67874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latin typeface="Helvetica" pitchFamily="2" charset="0"/>
                <a:cs typeface="Papyrus"/>
              </a:rPr>
              <a:t>The Science of the FINESSE program </a:t>
            </a:r>
          </a:p>
        </p:txBody>
      </p:sp>
      <p:pic>
        <p:nvPicPr>
          <p:cNvPr id="9" name="Picture 8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8ABC3A78-8DEE-5D9D-D2B9-EE8BB0FF4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52" y="727618"/>
            <a:ext cx="2771491" cy="2204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191BB-C2CA-C032-E227-93E310127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323" y="2877296"/>
            <a:ext cx="3494985" cy="2096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FA4A10-4CF5-09A8-3544-9C1F4A465508}"/>
                  </a:ext>
                </a:extLst>
              </p:cNvPr>
              <p:cNvSpPr txBox="1"/>
              <p:nvPr/>
            </p:nvSpPr>
            <p:spPr>
              <a:xfrm>
                <a:off x="7079826" y="4389511"/>
                <a:ext cx="609797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altLang="sv-SE" sz="3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  <m:r>
                        <a:rPr lang="sv-SE" altLang="sv-SE" sz="32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sv-SE" altLang="sv-SE" sz="3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sv-SE" altLang="sv-SE" sz="32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FA4A10-4CF5-09A8-3544-9C1F4A465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826" y="4389511"/>
                <a:ext cx="609797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E46F281-D03D-86EE-4DA0-EDC410FB10E7}"/>
              </a:ext>
            </a:extLst>
          </p:cNvPr>
          <p:cNvSpPr txBox="1">
            <a:spLocks/>
          </p:cNvSpPr>
          <p:nvPr/>
        </p:nvSpPr>
        <p:spPr>
          <a:xfrm>
            <a:off x="229782" y="5416298"/>
            <a:ext cx="11560616" cy="1497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200" b="1" dirty="0">
                <a:solidFill>
                  <a:srgbClr val="C00000"/>
                </a:solidFill>
              </a:rPr>
              <a:t>ESS search complementary and competitive to search performed at CERN. The neutron is a neutral, stable, quantum probes. Extremely sensitive to tiny effects and rare processes </a:t>
            </a:r>
          </a:p>
        </p:txBody>
      </p:sp>
    </p:spTree>
    <p:extLst>
      <p:ext uri="{BB962C8B-B14F-4D97-AF65-F5344CB8AC3E}">
        <p14:creationId xmlns:p14="http://schemas.microsoft.com/office/powerpoint/2010/main" val="37461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4D3BE-52D2-12EA-05A1-9739597C052D}"/>
              </a:ext>
            </a:extLst>
          </p:cNvPr>
          <p:cNvSpPr txBox="1"/>
          <p:nvPr/>
        </p:nvSpPr>
        <p:spPr>
          <a:xfrm>
            <a:off x="4390901" y="43811"/>
            <a:ext cx="60979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solidFill>
                  <a:schemeClr val="tx1"/>
                </a:solidFill>
                <a:latin typeface="Helvetica" pitchFamily="2" charset="0"/>
              </a:rPr>
              <a:t>Why ESS?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5017EC0-E017-7CB2-6AAE-1EF1EFDEE9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6713" y="861480"/>
            <a:ext cx="6446865" cy="532004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The European Spallation Source will produce the most intense neutron beams in the world, making it the ideal place to search for extremely rare phenomena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Unique pulse structure</a:t>
            </a:r>
          </a:p>
          <a:p>
            <a:r>
              <a:rPr lang="en-GB" sz="2400" dirty="0">
                <a:solidFill>
                  <a:schemeClr val="tx1"/>
                </a:solidFill>
              </a:rPr>
              <a:t>Time-of-flight information </a:t>
            </a:r>
          </a:p>
          <a:p>
            <a:r>
              <a:rPr lang="en-GB" sz="2400" dirty="0">
                <a:solidFill>
                  <a:schemeClr val="tx1"/>
                </a:solidFill>
              </a:rPr>
              <a:t>Control of neutron energy and background </a:t>
            </a:r>
          </a:p>
          <a:p>
            <a:r>
              <a:rPr lang="en-GB" sz="2400" dirty="0">
                <a:solidFill>
                  <a:schemeClr val="tx1"/>
                </a:solidFill>
              </a:rPr>
              <a:t>Enables precision + background rejection</a:t>
            </a:r>
          </a:p>
          <a:p>
            <a:endParaRPr lang="en-GB" sz="2200" dirty="0">
              <a:solidFill>
                <a:schemeClr val="tx1"/>
              </a:solidFill>
            </a:endParaRPr>
          </a:p>
          <a:p>
            <a:endParaRPr lang="en-GB" sz="2200" dirty="0">
              <a:solidFill>
                <a:schemeClr val="tx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SE" dirty="0">
              <a:solidFill>
                <a:schemeClr val="tx1"/>
              </a:solidFill>
            </a:endParaRPr>
          </a:p>
        </p:txBody>
      </p:sp>
      <p:pic>
        <p:nvPicPr>
          <p:cNvPr id="2" name="Picture 1" descr="A building with a circular roof&#10;&#10;AI-generated content may be incorrect.">
            <a:extLst>
              <a:ext uri="{FF2B5EF4-FFF2-40B4-BE49-F238E27FC236}">
                <a16:creationId xmlns:a16="http://schemas.microsoft.com/office/drawing/2014/main" id="{255FC314-E64A-9845-F976-BD6796D35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580" y="973318"/>
            <a:ext cx="4142618" cy="29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93AAB-DAB1-308D-C4EB-CE67C48DE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02DC92-6B03-033E-A24B-9704325FA2D5}"/>
              </a:ext>
            </a:extLst>
          </p:cNvPr>
          <p:cNvSpPr txBox="1"/>
          <p:nvPr/>
        </p:nvSpPr>
        <p:spPr>
          <a:xfrm>
            <a:off x="4390901" y="43811"/>
            <a:ext cx="60979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solidFill>
                  <a:schemeClr val="tx1"/>
                </a:solidFill>
                <a:latin typeface="Helvetica" pitchFamily="2" charset="0"/>
              </a:rPr>
              <a:t>Why ESS?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AC131AA-7BD5-E917-50EC-FA28E6C4F8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6713" y="861480"/>
            <a:ext cx="6446865" cy="532004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The European Spallation Source will produce the most intense neutron beams in the world, making it the ideal place to search for extremely rare phenomena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Unique pulse structure</a:t>
            </a:r>
          </a:p>
          <a:p>
            <a:r>
              <a:rPr lang="en-GB" sz="2400" dirty="0">
                <a:solidFill>
                  <a:schemeClr val="tx1"/>
                </a:solidFill>
              </a:rPr>
              <a:t>Time-of-flight information </a:t>
            </a:r>
          </a:p>
          <a:p>
            <a:r>
              <a:rPr lang="en-GB" sz="2400" dirty="0">
                <a:solidFill>
                  <a:schemeClr val="tx1"/>
                </a:solidFill>
              </a:rPr>
              <a:t>Control of neutron energy and background </a:t>
            </a:r>
          </a:p>
          <a:p>
            <a:r>
              <a:rPr lang="en-GB" sz="2400" dirty="0">
                <a:solidFill>
                  <a:schemeClr val="tx1"/>
                </a:solidFill>
              </a:rPr>
              <a:t>Enables precision + background rejection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Large-scale infrastructure</a:t>
            </a:r>
          </a:p>
          <a:p>
            <a:r>
              <a:rPr lang="en-GB" sz="2400" dirty="0">
                <a:solidFill>
                  <a:schemeClr val="tx1"/>
                </a:solidFill>
              </a:rPr>
              <a:t>Long beamlines (tens of meters) </a:t>
            </a:r>
          </a:p>
          <a:p>
            <a:r>
              <a:rPr lang="en-GB" sz="2400" dirty="0">
                <a:solidFill>
                  <a:schemeClr val="tx1"/>
                </a:solidFill>
              </a:rPr>
              <a:t>Large experimental areas </a:t>
            </a:r>
          </a:p>
          <a:p>
            <a:pPr marL="0" indent="0">
              <a:buNone/>
            </a:pPr>
            <a:r>
              <a:rPr lang="en-SE" sz="24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Ideal for long flight-path experiments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endParaRPr lang="en-GB" sz="2200" dirty="0">
              <a:solidFill>
                <a:schemeClr val="tx1"/>
              </a:solidFill>
            </a:endParaRPr>
          </a:p>
          <a:p>
            <a:endParaRPr lang="en-GB" sz="2200" dirty="0">
              <a:solidFill>
                <a:schemeClr val="tx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SE" dirty="0">
              <a:solidFill>
                <a:schemeClr val="tx1"/>
              </a:solidFill>
            </a:endParaRPr>
          </a:p>
        </p:txBody>
      </p:sp>
      <p:pic>
        <p:nvPicPr>
          <p:cNvPr id="2" name="Picture 1" descr="A building with a circular roof&#10;&#10;AI-generated content may be incorrect.">
            <a:extLst>
              <a:ext uri="{FF2B5EF4-FFF2-40B4-BE49-F238E27FC236}">
                <a16:creationId xmlns:a16="http://schemas.microsoft.com/office/drawing/2014/main" id="{5F178FCC-EB3C-F992-FC37-C39945192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580" y="973318"/>
            <a:ext cx="4142618" cy="2949771"/>
          </a:xfrm>
          <a:prstGeom prst="rect">
            <a:avLst/>
          </a:prstGeom>
        </p:spPr>
      </p:pic>
      <p:pic>
        <p:nvPicPr>
          <p:cNvPr id="3" name="Picture 2" descr="A model of a building&#10;&#10;Description automatically generated">
            <a:extLst>
              <a:ext uri="{FF2B5EF4-FFF2-40B4-BE49-F238E27FC236}">
                <a16:creationId xmlns:a16="http://schemas.microsoft.com/office/drawing/2014/main" id="{2D3E3BC7-4DBB-A055-6A58-CC2A86880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549" y="4019104"/>
            <a:ext cx="4235649" cy="23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E938B-DB1E-54FA-44A2-1F215E067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3E8A-1C9B-8244-D0C3-F246133D2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556" y="0"/>
            <a:ext cx="10515600" cy="698477"/>
          </a:xfrm>
        </p:spPr>
        <p:txBody>
          <a:bodyPr>
            <a:normAutofit/>
          </a:bodyPr>
          <a:lstStyle/>
          <a:p>
            <a:r>
              <a:rPr lang="en-SE" sz="4000" dirty="0">
                <a:latin typeface="Helvetica" pitchFamily="2" charset="0"/>
              </a:rPr>
              <a:t>ESS Instruments Layout (I)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A5BC6-C573-B102-124B-56FDC2A5AE03}"/>
              </a:ext>
            </a:extLst>
          </p:cNvPr>
          <p:cNvSpPr txBox="1"/>
          <p:nvPr/>
        </p:nvSpPr>
        <p:spPr>
          <a:xfrm>
            <a:off x="1786250" y="837231"/>
            <a:ext cx="9463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Proposed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location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of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the FINESSE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Beamline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. ESS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East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Sector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Beamport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E5  </a:t>
            </a:r>
            <a:endParaRPr lang="sv-SE" sz="1800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414675-2073-D9F7-AA28-F6A7C5D07002}"/>
              </a:ext>
            </a:extLst>
          </p:cNvPr>
          <p:cNvSpPr/>
          <p:nvPr/>
        </p:nvSpPr>
        <p:spPr>
          <a:xfrm>
            <a:off x="5105400" y="4114800"/>
            <a:ext cx="2460171" cy="1981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Picture 4" descr="A diagram of a factory&#10;&#10;AI-generated content may be incorrect.">
            <a:extLst>
              <a:ext uri="{FF2B5EF4-FFF2-40B4-BE49-F238E27FC236}">
                <a16:creationId xmlns:a16="http://schemas.microsoft.com/office/drawing/2014/main" id="{3489FF03-DC82-B148-D432-0FD151B23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5" y="1345317"/>
            <a:ext cx="9615713" cy="48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7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32BE0-0051-CF9B-5235-DA05A0F26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6507C0-9719-28F0-9A60-39E5F183CB96}"/>
              </a:ext>
            </a:extLst>
          </p:cNvPr>
          <p:cNvSpPr txBox="1"/>
          <p:nvPr/>
        </p:nvSpPr>
        <p:spPr>
          <a:xfrm>
            <a:off x="1024251" y="748764"/>
            <a:ext cx="94633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GB" sz="2400" dirty="0">
                <a:latin typeface="Helvetica" pitchFamily="2" charset="0"/>
              </a:rPr>
              <a:t>The E5 beam port has been opened with a monolith insert, i.e. a neutron extraction system installed last year.</a:t>
            </a:r>
          </a:p>
          <a:p>
            <a:pPr>
              <a:buClr>
                <a:schemeClr val="dk1"/>
              </a:buClr>
              <a:buSzPts val="2000"/>
            </a:pPr>
            <a:endParaRPr lang="sv-SE" sz="1800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pic>
        <p:nvPicPr>
          <p:cNvPr id="8" name="Picture 7" descr="A person in a safety vest working on a machine&#10;&#10;AI-generated content may be incorrect.">
            <a:extLst>
              <a:ext uri="{FF2B5EF4-FFF2-40B4-BE49-F238E27FC236}">
                <a16:creationId xmlns:a16="http://schemas.microsoft.com/office/drawing/2014/main" id="{4CB912B7-5C8A-041A-A9F8-E2155CAE5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5" y="1856509"/>
            <a:ext cx="7410238" cy="415040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BBBBC-EEBE-0B13-70A9-1C6F936B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556" y="0"/>
            <a:ext cx="10515600" cy="698477"/>
          </a:xfrm>
        </p:spPr>
        <p:txBody>
          <a:bodyPr>
            <a:normAutofit/>
          </a:bodyPr>
          <a:lstStyle/>
          <a:p>
            <a:r>
              <a:rPr lang="en-SE" sz="4000" dirty="0">
                <a:latin typeface="Helvetica" pitchFamily="2" charset="0"/>
              </a:rPr>
              <a:t>ESS Instruments Layout (II) 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BE18F5-0A10-8AF4-4511-6A8220126553}"/>
              </a:ext>
            </a:extLst>
          </p:cNvPr>
          <p:cNvCxnSpPr>
            <a:cxnSpLocks/>
          </p:cNvCxnSpPr>
          <p:nvPr/>
        </p:nvCxnSpPr>
        <p:spPr>
          <a:xfrm flipH="1">
            <a:off x="4197928" y="1995055"/>
            <a:ext cx="678872" cy="955957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73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06A3E-61B5-8039-6D78-67013FF52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BB1E2B-3BF8-6586-27B7-1589F45B4197}"/>
              </a:ext>
            </a:extLst>
          </p:cNvPr>
          <p:cNvSpPr txBox="1"/>
          <p:nvPr/>
        </p:nvSpPr>
        <p:spPr>
          <a:xfrm>
            <a:off x="1024251" y="748764"/>
            <a:ext cx="94633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GB" sz="2400" dirty="0">
                <a:latin typeface="Helvetica" pitchFamily="2" charset="0"/>
              </a:rPr>
              <a:t>The E5 beam port has been opened with a monolith insert, i.e. a neutron extraction system installed last year.</a:t>
            </a:r>
          </a:p>
          <a:p>
            <a:pPr>
              <a:buClr>
                <a:schemeClr val="dk1"/>
              </a:buClr>
              <a:buSzPts val="2000"/>
            </a:pPr>
            <a:endParaRPr lang="sv-SE" sz="1800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pic>
        <p:nvPicPr>
          <p:cNvPr id="8" name="Picture 7" descr="A person in a safety vest working on a machine&#10;&#10;AI-generated content may be incorrect.">
            <a:extLst>
              <a:ext uri="{FF2B5EF4-FFF2-40B4-BE49-F238E27FC236}">
                <a16:creationId xmlns:a16="http://schemas.microsoft.com/office/drawing/2014/main" id="{03D28F40-9924-A5CE-0A88-E796B98AC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5" y="1856509"/>
            <a:ext cx="7410238" cy="4150405"/>
          </a:xfrm>
          <a:prstGeom prst="rect">
            <a:avLst/>
          </a:prstGeom>
        </p:spPr>
      </p:pic>
      <p:pic>
        <p:nvPicPr>
          <p:cNvPr id="6" name="Picture 5" descr="A high angle view of a factory&#10;&#10;AI-generated content may be incorrect.">
            <a:extLst>
              <a:ext uri="{FF2B5EF4-FFF2-40B4-BE49-F238E27FC236}">
                <a16:creationId xmlns:a16="http://schemas.microsoft.com/office/drawing/2014/main" id="{6622C85B-5683-3193-C71F-96245B2BE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339" y="1609380"/>
            <a:ext cx="6808661" cy="45383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A29B5BB-7B0D-35CB-A200-051E0734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556" y="0"/>
            <a:ext cx="10515600" cy="698477"/>
          </a:xfrm>
        </p:spPr>
        <p:txBody>
          <a:bodyPr>
            <a:normAutofit/>
          </a:bodyPr>
          <a:lstStyle/>
          <a:p>
            <a:r>
              <a:rPr lang="en-SE" sz="4000" dirty="0">
                <a:latin typeface="Helvetica" pitchFamily="2" charset="0"/>
              </a:rPr>
              <a:t>ESS Instruments Layout (II) 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BD35C3D-A180-316E-524E-07BF965062E8}"/>
              </a:ext>
            </a:extLst>
          </p:cNvPr>
          <p:cNvCxnSpPr>
            <a:cxnSpLocks/>
          </p:cNvCxnSpPr>
          <p:nvPr/>
        </p:nvCxnSpPr>
        <p:spPr>
          <a:xfrm flipH="1">
            <a:off x="6844147" y="2076179"/>
            <a:ext cx="568035" cy="740064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455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2156F-83C8-A403-8ED3-29CF0317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56BE-39CC-65F4-DB54-BDA6F8CD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0"/>
            <a:ext cx="10515600" cy="698477"/>
          </a:xfrm>
        </p:spPr>
        <p:txBody>
          <a:bodyPr/>
          <a:lstStyle/>
          <a:p>
            <a:r>
              <a:rPr lang="en-SE" dirty="0">
                <a:latin typeface="Helvetica" pitchFamily="2" charset="0"/>
              </a:rPr>
              <a:t>FINESSE Beamline Concept (I)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1DA6D-C86D-F951-ED06-7386F3B08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06" y="1249250"/>
            <a:ext cx="6809510" cy="527048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latin typeface="Helvetica" pitchFamily="2" charset="0"/>
              </a:rPr>
              <a:t>High-Intensity Mode </a:t>
            </a:r>
          </a:p>
          <a:p>
            <a:r>
              <a:rPr lang="en-GB" dirty="0">
                <a:latin typeface="Helvetica" pitchFamily="2" charset="0"/>
              </a:rPr>
              <a:t>Maximizes neutron flux. For experiments limited by statistics More neutrons → better sensitivity </a:t>
            </a:r>
          </a:p>
          <a:p>
            <a:r>
              <a:rPr lang="en-GB" dirty="0">
                <a:latin typeface="Helvetica" pitchFamily="2" charset="0"/>
              </a:rPr>
              <a:t>Elliptical guide with direct line-of-sight to the moderator</a:t>
            </a:r>
          </a:p>
          <a:p>
            <a:endParaRPr lang="en-GB" dirty="0">
              <a:latin typeface="Helvetica" pitchFamily="2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Helvetica" pitchFamily="2" charset="0"/>
              </a:rPr>
              <a:t>Low-Background Mode</a:t>
            </a: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Minimizes unwanted signals and noise </a:t>
            </a: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For experiments that require a clean signal → higher precision.</a:t>
            </a: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Double-bender design removing line-of-sight twice </a:t>
            </a:r>
          </a:p>
          <a:p>
            <a:endParaRPr lang="en-SE" dirty="0"/>
          </a:p>
        </p:txBody>
      </p:sp>
      <p:pic>
        <p:nvPicPr>
          <p:cNvPr id="5" name="Picture 4" descr="Diagram of a diagram of a nuclear explosion&#10;&#10;AI-generated content may be incorrect.">
            <a:extLst>
              <a:ext uri="{FF2B5EF4-FFF2-40B4-BE49-F238E27FC236}">
                <a16:creationId xmlns:a16="http://schemas.microsoft.com/office/drawing/2014/main" id="{C80783A7-600C-8CBB-9A25-FE8633718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16" y="900545"/>
            <a:ext cx="4902075" cy="31034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09566A-B523-4870-5D83-8D3D4D827B70}"/>
              </a:ext>
            </a:extLst>
          </p:cNvPr>
          <p:cNvSpPr txBox="1">
            <a:spLocks/>
          </p:cNvSpPr>
          <p:nvPr/>
        </p:nvSpPr>
        <p:spPr>
          <a:xfrm>
            <a:off x="886690" y="777875"/>
            <a:ext cx="6809510" cy="435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One instrument, two regime</a:t>
            </a:r>
            <a:endParaRPr lang="en-GB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00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91E09-A54B-42D1-CD24-8DABCAC7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0"/>
            <a:ext cx="10515600" cy="698477"/>
          </a:xfrm>
        </p:spPr>
        <p:txBody>
          <a:bodyPr/>
          <a:lstStyle/>
          <a:p>
            <a:r>
              <a:rPr lang="en-SE" dirty="0">
                <a:latin typeface="Helvetica" pitchFamily="2" charset="0"/>
              </a:rPr>
              <a:t>FINESSE Beamline Concept (I)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56BD0-3665-D3F1-0BE0-DD6B9D4AF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06" y="1249250"/>
            <a:ext cx="6809510" cy="527048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latin typeface="Helvetica" pitchFamily="2" charset="0"/>
              </a:rPr>
              <a:t>High-Intensity Mode </a:t>
            </a:r>
          </a:p>
          <a:p>
            <a:r>
              <a:rPr lang="en-GB" dirty="0">
                <a:latin typeface="Helvetica" pitchFamily="2" charset="0"/>
              </a:rPr>
              <a:t>Maximizes neutron flux. For experiments limited by statistics More neutrons → better sensitivity </a:t>
            </a:r>
          </a:p>
          <a:p>
            <a:r>
              <a:rPr lang="en-GB" dirty="0">
                <a:latin typeface="Helvetica" pitchFamily="2" charset="0"/>
              </a:rPr>
              <a:t>Elliptical guide with direct line-of-sight to the moderator</a:t>
            </a:r>
          </a:p>
          <a:p>
            <a:endParaRPr lang="en-GB" dirty="0">
              <a:latin typeface="Helvetica" pitchFamily="2" charset="0"/>
            </a:endParaRPr>
          </a:p>
          <a:p>
            <a:r>
              <a:rPr lang="en-GB" b="1" dirty="0">
                <a:latin typeface="Helvetica" pitchFamily="2" charset="0"/>
              </a:rPr>
              <a:t>Low-Background Mode</a:t>
            </a:r>
          </a:p>
          <a:p>
            <a:r>
              <a:rPr lang="en-GB" dirty="0">
                <a:latin typeface="Helvetica" pitchFamily="2" charset="0"/>
              </a:rPr>
              <a:t>Minimizes unwanted signals and noise </a:t>
            </a:r>
          </a:p>
          <a:p>
            <a:r>
              <a:rPr lang="en-GB" dirty="0">
                <a:latin typeface="Helvetica" pitchFamily="2" charset="0"/>
              </a:rPr>
              <a:t>For experiments that require a clean signal → higher precision.</a:t>
            </a:r>
          </a:p>
          <a:p>
            <a:r>
              <a:rPr lang="en-GB" dirty="0">
                <a:latin typeface="Helvetica" pitchFamily="2" charset="0"/>
              </a:rPr>
              <a:t>Double-bender design removing line-of-sight twice </a:t>
            </a:r>
          </a:p>
          <a:p>
            <a:endParaRPr lang="en-SE" dirty="0"/>
          </a:p>
        </p:txBody>
      </p:sp>
      <p:pic>
        <p:nvPicPr>
          <p:cNvPr id="5" name="Picture 4" descr="Diagram of a diagram of a nuclear explosion&#10;&#10;AI-generated content may be incorrect.">
            <a:extLst>
              <a:ext uri="{FF2B5EF4-FFF2-40B4-BE49-F238E27FC236}">
                <a16:creationId xmlns:a16="http://schemas.microsoft.com/office/drawing/2014/main" id="{43227867-0CD5-3301-3515-3EBAA0FD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16" y="900545"/>
            <a:ext cx="4902075" cy="3103419"/>
          </a:xfrm>
          <a:prstGeom prst="rect">
            <a:avLst/>
          </a:prstGeom>
        </p:spPr>
      </p:pic>
      <p:pic>
        <p:nvPicPr>
          <p:cNvPr id="7" name="Picture 6" descr="A graph of a graph with colorful lines&#10;&#10;AI-generated content may be incorrect.">
            <a:extLst>
              <a:ext uri="{FF2B5EF4-FFF2-40B4-BE49-F238E27FC236}">
                <a16:creationId xmlns:a16="http://schemas.microsoft.com/office/drawing/2014/main" id="{43A81A91-FC84-DBEC-8D69-973A8504A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45" y="4202843"/>
            <a:ext cx="4902076" cy="19270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E688A4-6651-9C77-5135-4D403D657EBA}"/>
              </a:ext>
            </a:extLst>
          </p:cNvPr>
          <p:cNvSpPr txBox="1">
            <a:spLocks/>
          </p:cNvSpPr>
          <p:nvPr/>
        </p:nvSpPr>
        <p:spPr>
          <a:xfrm>
            <a:off x="886690" y="777875"/>
            <a:ext cx="6809510" cy="435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One instrument, two regime</a:t>
            </a:r>
            <a:endParaRPr lang="en-GB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3F6CF-B92E-EE5A-7848-89F3A7C5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63361-637A-4D67-89E4-A03A6002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62" y="0"/>
            <a:ext cx="10515600" cy="698477"/>
          </a:xfrm>
        </p:spPr>
        <p:txBody>
          <a:bodyPr>
            <a:normAutofit/>
          </a:bodyPr>
          <a:lstStyle/>
          <a:p>
            <a:r>
              <a:rPr lang="en-SE" sz="4000" dirty="0">
                <a:latin typeface="Helvetica" pitchFamily="2" charset="0"/>
              </a:rPr>
              <a:t>The FINESS/NNBAR program </a:t>
            </a:r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E45B5015-F9C4-0E13-D3E9-222D6B712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82" y="1305276"/>
            <a:ext cx="6773919" cy="4798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57E43A-0F78-F5EE-169B-DB9EBB39FA5F}"/>
              </a:ext>
            </a:extLst>
          </p:cNvPr>
          <p:cNvSpPr txBox="1"/>
          <p:nvPr/>
        </p:nvSpPr>
        <p:spPr>
          <a:xfrm>
            <a:off x="6455895" y="5449664"/>
            <a:ext cx="843501" cy="246221"/>
          </a:xfrm>
          <a:prstGeom prst="rect">
            <a:avLst/>
          </a:prstGeom>
          <a:solidFill>
            <a:srgbClr val="C1C1C1"/>
          </a:solidFill>
        </p:spPr>
        <p:txBody>
          <a:bodyPr wrap="square" rtlCol="0">
            <a:spAutoFit/>
          </a:bodyPr>
          <a:lstStyle/>
          <a:p>
            <a:r>
              <a:rPr lang="en-SE" sz="1000" b="1" dirty="0">
                <a:latin typeface="Helvetica" pitchFamily="2" charset="0"/>
              </a:rPr>
              <a:t>FINESSE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FF640-4FEC-1D6A-67F0-580A995B9EBA}"/>
              </a:ext>
            </a:extLst>
          </p:cNvPr>
          <p:cNvSpPr txBox="1"/>
          <p:nvPr/>
        </p:nvSpPr>
        <p:spPr>
          <a:xfrm>
            <a:off x="599118" y="768066"/>
            <a:ext cx="12021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Helvetica" pitchFamily="2" charset="0"/>
              </a:rPr>
              <a:t>The FINESSE/NNBAR program is a two-stage program for particle physics at ESS</a:t>
            </a:r>
          </a:p>
        </p:txBody>
      </p:sp>
    </p:spTree>
    <p:extLst>
      <p:ext uri="{BB962C8B-B14F-4D97-AF65-F5344CB8AC3E}">
        <p14:creationId xmlns:p14="http://schemas.microsoft.com/office/powerpoint/2010/main" val="2401397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DCC25-50AB-FF0A-741C-38FCF544D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B464-D3E1-1D79-B3A3-BCA97677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0"/>
            <a:ext cx="10515600" cy="698477"/>
          </a:xfrm>
        </p:spPr>
        <p:txBody>
          <a:bodyPr/>
          <a:lstStyle/>
          <a:p>
            <a:r>
              <a:rPr lang="en-SE" dirty="0">
                <a:latin typeface="Helvetica" pitchFamily="2" charset="0"/>
              </a:rPr>
              <a:t>FINESSE Beamline Concept (II)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92C34-29E4-C152-78E0-DC613DC0C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8" y="986549"/>
            <a:ext cx="11805375" cy="1784362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Helvetica" pitchFamily="2" charset="0"/>
              </a:rPr>
              <a:t>The key idea: a switchable neutron guide</a:t>
            </a:r>
          </a:p>
          <a:p>
            <a:r>
              <a:rPr lang="en-GB" sz="2600" dirty="0">
                <a:latin typeface="Helvetica" pitchFamily="2" charset="0"/>
              </a:rPr>
              <a:t>The beamline contains two alternative guide paths </a:t>
            </a:r>
            <a:r>
              <a:rPr lang="en-GB" sz="2400" dirty="0">
                <a:latin typeface="Helvetica" pitchFamily="2" charset="0"/>
              </a:rPr>
              <a:t>→ </a:t>
            </a:r>
            <a:r>
              <a:rPr lang="en-GB" sz="2600" dirty="0">
                <a:latin typeface="Helvetica" pitchFamily="2" charset="0"/>
              </a:rPr>
              <a:t>only one is active at a time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blue and red machine&#10;&#10;AI-generated content may be incorrect.">
            <a:extLst>
              <a:ext uri="{FF2B5EF4-FFF2-40B4-BE49-F238E27FC236}">
                <a16:creationId xmlns:a16="http://schemas.microsoft.com/office/drawing/2014/main" id="{8970BDC9-BD4A-63FC-4FAA-60E01114A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371" y="2574119"/>
            <a:ext cx="8145661" cy="329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66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F3D6D-27D4-5C0D-3325-E9143D2E3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2AF91-0114-B3A9-8388-D7B1740A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0"/>
            <a:ext cx="10515600" cy="698477"/>
          </a:xfrm>
        </p:spPr>
        <p:txBody>
          <a:bodyPr/>
          <a:lstStyle/>
          <a:p>
            <a:r>
              <a:rPr lang="en-SE" dirty="0">
                <a:latin typeface="Helvetica" pitchFamily="2" charset="0"/>
              </a:rPr>
              <a:t>FINESSE Beamline Concept (II)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3ECAC-FB04-9642-D26D-6E09DB1AD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8" y="986549"/>
            <a:ext cx="11805375" cy="1784362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Helvetica" pitchFamily="2" charset="0"/>
              </a:rPr>
              <a:t>The key idea: a switchable neutron guide</a:t>
            </a:r>
          </a:p>
          <a:p>
            <a:r>
              <a:rPr lang="en-GB" sz="2600" dirty="0">
                <a:latin typeface="Helvetica" pitchFamily="2" charset="0"/>
              </a:rPr>
              <a:t>The beamline contains two alternative guide paths </a:t>
            </a:r>
            <a:r>
              <a:rPr lang="en-GB" sz="2400" dirty="0">
                <a:latin typeface="Helvetica" pitchFamily="2" charset="0"/>
              </a:rPr>
              <a:t>→ </a:t>
            </a:r>
            <a:r>
              <a:rPr lang="en-GB" sz="2600" dirty="0">
                <a:latin typeface="Helvetica" pitchFamily="2" charset="0"/>
              </a:rPr>
              <a:t>only one is active at a time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blue and red machine&#10;&#10;AI-generated content may be incorrect.">
            <a:extLst>
              <a:ext uri="{FF2B5EF4-FFF2-40B4-BE49-F238E27FC236}">
                <a16:creationId xmlns:a16="http://schemas.microsoft.com/office/drawing/2014/main" id="{44BBBFFF-3967-08B1-1107-1398A00B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371" y="2574119"/>
            <a:ext cx="8145661" cy="32999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058176-CD59-6283-BE12-CB12F812CB08}"/>
              </a:ext>
            </a:extLst>
          </p:cNvPr>
          <p:cNvSpPr txBox="1">
            <a:spLocks/>
          </p:cNvSpPr>
          <p:nvPr/>
        </p:nvSpPr>
        <p:spPr>
          <a:xfrm>
            <a:off x="41565" y="2428067"/>
            <a:ext cx="4959927" cy="35984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SE" dirty="0"/>
              <a:t> </a:t>
            </a:r>
            <a:r>
              <a:rPr lang="en-GB" dirty="0">
                <a:latin typeface="Helvetica" pitchFamily="2" charset="0"/>
              </a:rPr>
              <a:t>The switch is done by exchanging a short guide section inside the ESS bunker 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Helvetica" pitchFamily="2" charset="0"/>
              </a:rPr>
              <a:t>Possible technologies: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Helvetica" pitchFamily="2" charset="0"/>
              </a:rPr>
              <a:t>Sliding system (rails)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Helvetica" pitchFamily="2" charset="0"/>
              </a:rPr>
              <a:t>Elevator platform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Helvetica" pitchFamily="2" charset="0"/>
              </a:rPr>
              <a:t>Manual replacement during shutdown </a:t>
            </a:r>
          </a:p>
          <a:p>
            <a:pPr>
              <a:lnSpc>
                <a:spcPct val="110000"/>
              </a:lnSpc>
            </a:pPr>
            <a:endParaRPr lang="en-GB" dirty="0">
              <a:latin typeface="Helvetica" pitchFamily="2" charset="0"/>
            </a:endParaRPr>
          </a:p>
          <a:p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7A70DC-DE84-2CF3-FACB-CC1E7DAD4B9B}"/>
              </a:ext>
            </a:extLst>
          </p:cNvPr>
          <p:cNvSpPr/>
          <p:nvPr/>
        </p:nvSpPr>
        <p:spPr>
          <a:xfrm>
            <a:off x="8340436" y="3602182"/>
            <a:ext cx="2162616" cy="12746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03863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206FD-5D1C-3EEA-8043-BAE604695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E922-5960-B24D-673E-E6D4BE59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0"/>
            <a:ext cx="10515600" cy="698477"/>
          </a:xfrm>
        </p:spPr>
        <p:txBody>
          <a:bodyPr/>
          <a:lstStyle/>
          <a:p>
            <a:r>
              <a:rPr lang="en-SE" dirty="0">
                <a:latin typeface="Helvetica" pitchFamily="2" charset="0"/>
              </a:rPr>
              <a:t>FINESSE Beamline Concept (II)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976F4-4C72-67B1-184D-BD8C4F45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8" y="986549"/>
            <a:ext cx="11805375" cy="1784362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Helvetica" pitchFamily="2" charset="0"/>
              </a:rPr>
              <a:t>The key idea: a switchable neutron guide</a:t>
            </a:r>
          </a:p>
          <a:p>
            <a:r>
              <a:rPr lang="en-GB" sz="2600" dirty="0">
                <a:latin typeface="Helvetica" pitchFamily="2" charset="0"/>
              </a:rPr>
              <a:t>The beamline contains two alternative guide paths </a:t>
            </a:r>
            <a:r>
              <a:rPr lang="en-GB" sz="2400" dirty="0">
                <a:latin typeface="Helvetica" pitchFamily="2" charset="0"/>
              </a:rPr>
              <a:t>→ </a:t>
            </a:r>
            <a:r>
              <a:rPr lang="en-GB" sz="2600" dirty="0">
                <a:latin typeface="Helvetica" pitchFamily="2" charset="0"/>
              </a:rPr>
              <a:t>only one is active at a time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blue and red machine&#10;&#10;AI-generated content may be incorrect.">
            <a:extLst>
              <a:ext uri="{FF2B5EF4-FFF2-40B4-BE49-F238E27FC236}">
                <a16:creationId xmlns:a16="http://schemas.microsoft.com/office/drawing/2014/main" id="{B94614C8-9BC5-A251-152C-C3285A1B1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371" y="2574119"/>
            <a:ext cx="8145661" cy="32999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613A65-4DB9-F69A-4EF5-CD6EC8ADC817}"/>
              </a:ext>
            </a:extLst>
          </p:cNvPr>
          <p:cNvSpPr txBox="1">
            <a:spLocks/>
          </p:cNvSpPr>
          <p:nvPr/>
        </p:nvSpPr>
        <p:spPr>
          <a:xfrm>
            <a:off x="41565" y="2428067"/>
            <a:ext cx="4959927" cy="35984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SE" dirty="0"/>
              <a:t> </a:t>
            </a:r>
            <a:r>
              <a:rPr lang="en-GB" dirty="0">
                <a:latin typeface="Helvetica" pitchFamily="2" charset="0"/>
              </a:rPr>
              <a:t>The switch is done by exchanging a short guide section inside the ESS bunker 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Helvetica" pitchFamily="2" charset="0"/>
              </a:rPr>
              <a:t>Possible technologies: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Helvetica" pitchFamily="2" charset="0"/>
              </a:rPr>
              <a:t>Sliding system (rails)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Helvetica" pitchFamily="2" charset="0"/>
              </a:rPr>
              <a:t>Elevator platform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Helvetica" pitchFamily="2" charset="0"/>
              </a:rPr>
              <a:t>Manual replacement during shutdown </a:t>
            </a:r>
          </a:p>
          <a:p>
            <a:pPr>
              <a:lnSpc>
                <a:spcPct val="110000"/>
              </a:lnSpc>
            </a:pPr>
            <a:endParaRPr lang="en-GB" dirty="0">
              <a:latin typeface="Helvetica" pitchFamily="2" charset="0"/>
            </a:endParaRPr>
          </a:p>
          <a:p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0AA222-A893-ED33-51F5-E4E4C805C039}"/>
              </a:ext>
            </a:extLst>
          </p:cNvPr>
          <p:cNvSpPr txBox="1">
            <a:spLocks/>
          </p:cNvSpPr>
          <p:nvPr/>
        </p:nvSpPr>
        <p:spPr>
          <a:xfrm>
            <a:off x="41565" y="6047851"/>
            <a:ext cx="10461487" cy="129880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 </a:t>
            </a:r>
            <a:r>
              <a:rPr lang="en-GB" dirty="0">
                <a:latin typeface="Helvetica" pitchFamily="2" charset="0"/>
              </a:rPr>
              <a:t>All are standard technologies in neutron facilities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6CC0B3D-F886-39A1-1087-08127F000410}"/>
              </a:ext>
            </a:extLst>
          </p:cNvPr>
          <p:cNvSpPr/>
          <p:nvPr/>
        </p:nvSpPr>
        <p:spPr>
          <a:xfrm>
            <a:off x="8340436" y="3602182"/>
            <a:ext cx="2162616" cy="12746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55461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D6C5-5BD9-81DB-6298-B1E9931C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135" y="921104"/>
            <a:ext cx="10515600" cy="698477"/>
          </a:xfrm>
        </p:spPr>
        <p:txBody>
          <a:bodyPr/>
          <a:lstStyle/>
          <a:p>
            <a:r>
              <a:rPr lang="en-SE" dirty="0">
                <a:latin typeface="Helvetica" pitchFamily="2" charset="0"/>
              </a:rPr>
              <a:t>The FINESSE High-Flux Program </a:t>
            </a:r>
          </a:p>
        </p:txBody>
      </p:sp>
      <p:pic>
        <p:nvPicPr>
          <p:cNvPr id="5" name="Picture 4" descr="A diagram of a long tube&#10;&#10;AI-generated content may be incorrect.">
            <a:extLst>
              <a:ext uri="{FF2B5EF4-FFF2-40B4-BE49-F238E27FC236}">
                <a16:creationId xmlns:a16="http://schemas.microsoft.com/office/drawing/2014/main" id="{48C4A1F9-AFD5-5368-5EE4-1789328B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252" y="1674831"/>
            <a:ext cx="7772400" cy="4134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A6912-9EAD-2EE5-C3C1-9155C7D210D2}"/>
              </a:ext>
            </a:extLst>
          </p:cNvPr>
          <p:cNvSpPr txBox="1"/>
          <p:nvPr/>
        </p:nvSpPr>
        <p:spPr>
          <a:xfrm>
            <a:off x="2826651" y="6006950"/>
            <a:ext cx="8624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Helvetica" pitchFamily="2" charset="0"/>
              </a:rPr>
              <a:t>The FINESSE</a:t>
            </a:r>
            <a:r>
              <a:rPr lang="en-GB" dirty="0">
                <a:latin typeface="Helvetica" pitchFamily="2" charset="0"/>
              </a:rPr>
              <a:t> high flux program was previously called HIBEAM</a:t>
            </a:r>
            <a:endParaRPr lang="en-GB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61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1A511-77E3-E18D-61BD-A12B0D266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AC3132-9A6E-B53E-8B1A-D66D365F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45" y="35434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FINESSE searches “High-flux-mode” (I)     </a:t>
            </a:r>
          </a:p>
        </p:txBody>
      </p:sp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37F62D65-14A1-F396-1CB7-EA2F71E22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13" y="1143087"/>
            <a:ext cx="7240644" cy="4146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CAEE54-A3A7-0B41-548F-C0C54883E5F5}"/>
              </a:ext>
            </a:extLst>
          </p:cNvPr>
          <p:cNvSpPr txBox="1"/>
          <p:nvPr/>
        </p:nvSpPr>
        <p:spPr>
          <a:xfrm>
            <a:off x="332509" y="1198785"/>
            <a:ext cx="40178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Key Examples for the high flux mode:</a:t>
            </a:r>
          </a:p>
          <a:p>
            <a:endParaRPr lang="en-GB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Neutron to antineutron oscillations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Neutron to sterile neutron oscillations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Search for Axion-like-particle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Search for non-zero neutron electric charge,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Search for rare neutron decay, neutron capture   </a:t>
            </a:r>
            <a:r>
              <a:rPr lang="en-GB" sz="2000" dirty="0">
                <a:latin typeface="Helvetica" pitchFamily="2" charset="0"/>
              </a:rPr>
              <a:t> </a:t>
            </a:r>
            <a:endParaRPr lang="en-SE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09E00B-22E4-9EBC-B41E-A7971CB687CF}"/>
              </a:ext>
            </a:extLst>
          </p:cNvPr>
          <p:cNvSpPr txBox="1"/>
          <p:nvPr/>
        </p:nvSpPr>
        <p:spPr>
          <a:xfrm>
            <a:off x="5502188" y="835310"/>
            <a:ext cx="521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V Santoro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et al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2025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J. Phys. G: </a:t>
            </a:r>
            <a:r>
              <a:rPr lang="en-GB" sz="1400" b="1" i="1" dirty="0" err="1">
                <a:solidFill>
                  <a:srgbClr val="C00000"/>
                </a:solidFill>
                <a:latin typeface="Helvetica" pitchFamily="2" charset="0"/>
              </a:rPr>
              <a:t>Nucl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. Part. Phys.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52 040501</a:t>
            </a:r>
            <a:endParaRPr lang="en-SE" sz="1400" b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709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D051-8330-70BA-549E-93D7D6DF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F7AF2A82-77EE-5315-D36F-DF55EB1F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13" y="1143087"/>
            <a:ext cx="7240644" cy="4146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9DD0DC-66D6-8416-14B1-C36492B8336B}"/>
              </a:ext>
            </a:extLst>
          </p:cNvPr>
          <p:cNvSpPr txBox="1"/>
          <p:nvPr/>
        </p:nvSpPr>
        <p:spPr>
          <a:xfrm>
            <a:off x="263239" y="5258188"/>
            <a:ext cx="1141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latin typeface="Helvetica" pitchFamily="2" charset="0"/>
              </a:rPr>
              <a:t>All the proposed searches will need a 50 m magnetic-control beam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latin typeface="Helvetica" pitchFamily="2" charset="0"/>
              </a:rPr>
              <a:t>Beamline able to suppress the magnetic field of the earth but also of precisely scanning the magnetic 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8908F-6E0E-B8FA-97EB-5678B5337F33}"/>
              </a:ext>
            </a:extLst>
          </p:cNvPr>
          <p:cNvSpPr txBox="1"/>
          <p:nvPr/>
        </p:nvSpPr>
        <p:spPr>
          <a:xfrm>
            <a:off x="332509" y="1198785"/>
            <a:ext cx="40178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Key Examples for the high flux mode:</a:t>
            </a:r>
          </a:p>
          <a:p>
            <a:endParaRPr lang="en-GB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Neutron to antineutron oscillations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Neutron to sterile neutron oscillations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Search for Axion-like-particle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Search for non-zero neutron electric charge,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Search for rare neutron decay, neutron capture   </a:t>
            </a:r>
            <a:r>
              <a:rPr lang="en-GB" sz="2000" dirty="0">
                <a:latin typeface="Helvetica" pitchFamily="2" charset="0"/>
              </a:rPr>
              <a:t> </a:t>
            </a:r>
            <a:endParaRPr lang="en-SE" sz="2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039F14-290C-BD88-C17B-1FDD2F124585}"/>
              </a:ext>
            </a:extLst>
          </p:cNvPr>
          <p:cNvSpPr/>
          <p:nvPr/>
        </p:nvSpPr>
        <p:spPr>
          <a:xfrm>
            <a:off x="10029384" y="2454302"/>
            <a:ext cx="2162616" cy="12746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A02B17-DA98-9E58-0E26-6E4BC404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45" y="35434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FINESSE searches “High-flux-mode” (I)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EC916-1ED8-1782-4FC0-6DF538FD14BC}"/>
              </a:ext>
            </a:extLst>
          </p:cNvPr>
          <p:cNvSpPr txBox="1"/>
          <p:nvPr/>
        </p:nvSpPr>
        <p:spPr>
          <a:xfrm>
            <a:off x="5502188" y="835310"/>
            <a:ext cx="521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V Santoro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et al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2025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J. Phys. G: </a:t>
            </a:r>
            <a:r>
              <a:rPr lang="en-GB" sz="1400" b="1" i="1" dirty="0" err="1">
                <a:solidFill>
                  <a:srgbClr val="C00000"/>
                </a:solidFill>
                <a:latin typeface="Helvetica" pitchFamily="2" charset="0"/>
              </a:rPr>
              <a:t>Nucl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. Part. Phys.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52 040501</a:t>
            </a:r>
            <a:endParaRPr lang="en-SE" sz="1400" b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97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6DA1D-64B8-C1CD-1B10-2D8A7AA1C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72AD6EEC-62CE-0242-05FC-24B67F9D0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13" y="1143087"/>
            <a:ext cx="7240644" cy="4146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93C1A-115A-A524-201F-31542D19FFD8}"/>
              </a:ext>
            </a:extLst>
          </p:cNvPr>
          <p:cNvSpPr txBox="1"/>
          <p:nvPr/>
        </p:nvSpPr>
        <p:spPr>
          <a:xfrm>
            <a:off x="263239" y="5258188"/>
            <a:ext cx="11411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latin typeface="Helvetica" pitchFamily="2" charset="0"/>
              </a:rPr>
              <a:t>All the proposed searches will need a 50 m magnetic-control beam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latin typeface="Helvetica" pitchFamily="2" charset="0"/>
              </a:rPr>
              <a:t>Beamline able to suppress the magnetic field of the earth but also of precisely scanning the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Different detectors are needed to detect the neutrons or the antineutron signal</a:t>
            </a:r>
            <a:endParaRPr lang="en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DF9CA5-EE56-F1C4-86CC-D452BBBDBE7A}"/>
              </a:ext>
            </a:extLst>
          </p:cNvPr>
          <p:cNvSpPr txBox="1"/>
          <p:nvPr/>
        </p:nvSpPr>
        <p:spPr>
          <a:xfrm>
            <a:off x="332509" y="1198785"/>
            <a:ext cx="40178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Key Examples for the high flux mode:</a:t>
            </a:r>
          </a:p>
          <a:p>
            <a:endParaRPr lang="en-GB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Neutron to antineutron oscillations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Neutron to sterile neutron oscillations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Search for Axion-like-particle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Search for non-zero neutron electric charge,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2000" dirty="0">
                <a:latin typeface="Helvetica" pitchFamily="2" charset="0"/>
              </a:rPr>
              <a:t>Search for rare neutron decay, neutron capture   </a:t>
            </a:r>
            <a:r>
              <a:rPr lang="en-GB" sz="2000" dirty="0">
                <a:latin typeface="Helvetica" pitchFamily="2" charset="0"/>
              </a:rPr>
              <a:t> </a:t>
            </a:r>
            <a:endParaRPr lang="en-SE" sz="2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01DE69-1DDC-11E9-0AC2-7E0BD4731E55}"/>
              </a:ext>
            </a:extLst>
          </p:cNvPr>
          <p:cNvSpPr/>
          <p:nvPr/>
        </p:nvSpPr>
        <p:spPr>
          <a:xfrm>
            <a:off x="10029384" y="2454302"/>
            <a:ext cx="2162616" cy="12746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4609AF-9933-A2C8-E39D-E86B4C995642}"/>
              </a:ext>
            </a:extLst>
          </p:cNvPr>
          <p:cNvSpPr txBox="1">
            <a:spLocks/>
          </p:cNvSpPr>
          <p:nvPr/>
        </p:nvSpPr>
        <p:spPr>
          <a:xfrm>
            <a:off x="2145045" y="35434"/>
            <a:ext cx="11042073" cy="49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Helvetica" pitchFamily="2" charset="0"/>
              </a:rPr>
              <a:t>FINESSE searches “High-flux-mode” (I)     </a:t>
            </a:r>
            <a:endParaRPr lang="en-GB" sz="3200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03BDD5-4FB4-2CF1-602D-CB102D2D905B}"/>
              </a:ext>
            </a:extLst>
          </p:cNvPr>
          <p:cNvSpPr txBox="1"/>
          <p:nvPr/>
        </p:nvSpPr>
        <p:spPr>
          <a:xfrm>
            <a:off x="5502188" y="835310"/>
            <a:ext cx="521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V Santoro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et al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2025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J. Phys. G: </a:t>
            </a:r>
            <a:r>
              <a:rPr lang="en-GB" sz="1400" b="1" i="1" dirty="0" err="1">
                <a:solidFill>
                  <a:srgbClr val="C00000"/>
                </a:solidFill>
                <a:latin typeface="Helvetica" pitchFamily="2" charset="0"/>
              </a:rPr>
              <a:t>Nucl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. Part. Phys.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52 040501</a:t>
            </a:r>
            <a:endParaRPr lang="en-SE" sz="1400" b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78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54ADB-EA50-1A44-9973-25C61EF21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70;p42">
            <a:extLst>
              <a:ext uri="{FF2B5EF4-FFF2-40B4-BE49-F238E27FC236}">
                <a16:creationId xmlns:a16="http://schemas.microsoft.com/office/drawing/2014/main" id="{92A06660-3768-33C2-E577-AB64F9362358}"/>
              </a:ext>
            </a:extLst>
          </p:cNvPr>
          <p:cNvSpPr txBox="1"/>
          <p:nvPr/>
        </p:nvSpPr>
        <p:spPr>
          <a:xfrm>
            <a:off x="496966" y="0"/>
            <a:ext cx="105156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lang="en" sz="3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annih</a:t>
            </a:r>
            <a:r>
              <a:rPr lang="en-GB" sz="3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" sz="3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lation</a:t>
            </a:r>
            <a:r>
              <a:rPr lang="en" sz="3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detector options</a:t>
            </a:r>
            <a:endParaRPr sz="3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96FD1F7-4A72-8E5B-3D9A-1491E4BA644A}"/>
                  </a:ext>
                </a:extLst>
              </p:cNvPr>
              <p:cNvSpPr/>
              <p:nvPr/>
            </p:nvSpPr>
            <p:spPr>
              <a:xfrm>
                <a:off x="1081683" y="644888"/>
                <a:ext cx="9703004" cy="10652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signature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the neutron-antineutron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transitions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is via the </a:t>
                </a:r>
                <a:r>
                  <a:rPr lang="sv-SE" sz="2100" dirty="0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annihilation </a:t>
                </a:r>
                <a:r>
                  <a:rPr lang="sv-SE" sz="2100" dirty="0" err="1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sz="2100" dirty="0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1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GB" sz="2100" dirty="0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 on a carbon target 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→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this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interaction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produce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 multipion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states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(3-5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charged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pions and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photons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from </a:t>
                </a:r>
                <a:r>
                  <a:rPr lang="sv-SE" sz="2100" dirty="0">
                    <a:latin typeface="Symbol" pitchFamily="2" charset="2"/>
                    <a:ea typeface="Malgun Gothic" panose="020B0503020000020004" pitchFamily="34" charset="-127"/>
                  </a:rPr>
                  <a:t>p</a:t>
                </a:r>
                <a:r>
                  <a:rPr lang="sv-SE" sz="2100" baseline="30000" dirty="0">
                    <a:latin typeface="Helvetica" pitchFamily="2" charset="0"/>
                    <a:ea typeface="Malgun Gothic" panose="020B0503020000020004" pitchFamily="34" charset="-127"/>
                  </a:rPr>
                  <a:t>0</a:t>
                </a:r>
                <a:r>
                  <a:rPr lang="sv-SE" sz="2100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decay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) </a:t>
                </a:r>
                <a:r>
                  <a:rPr lang="en-US" sz="2100" dirty="0">
                    <a:solidFill>
                      <a:schemeClr val="dk1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for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 sz="21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radPr>
                      <m:deg/>
                      <m:e>
                        <m:r>
                          <a:rPr lang="en-US" sz="21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𝑠</m:t>
                        </m:r>
                      </m:e>
                    </m:rad>
                    <m:r>
                      <a:rPr lang="ar-AE" sz="21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~</m:t>
                    </m:r>
                    <m:r>
                      <a:rPr lang="en-US" sz="21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1.9</m:t>
                    </m:r>
                  </m:oMath>
                </a14:m>
                <a:r>
                  <a:rPr lang="en-US" sz="2100" dirty="0">
                    <a:solidFill>
                      <a:schemeClr val="dk1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 GeV</a:t>
                </a:r>
                <a:endParaRPr lang="sv-SE" sz="2100" dirty="0"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979BD02-38C2-A8C3-6106-76BBFBA6C9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683" y="644888"/>
                <a:ext cx="9703004" cy="1065292"/>
              </a:xfrm>
              <a:prstGeom prst="rect">
                <a:avLst/>
              </a:prstGeom>
              <a:blipFill>
                <a:blip r:embed="rId2"/>
                <a:stretch>
                  <a:fillRect l="-653" t="-2353" b="-1058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9085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E2DE-4C5F-8C3F-AE9D-95841153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70;p42">
            <a:extLst>
              <a:ext uri="{FF2B5EF4-FFF2-40B4-BE49-F238E27FC236}">
                <a16:creationId xmlns:a16="http://schemas.microsoft.com/office/drawing/2014/main" id="{AC224120-17B3-B3C3-499E-29B81D0C248C}"/>
              </a:ext>
            </a:extLst>
          </p:cNvPr>
          <p:cNvSpPr txBox="1"/>
          <p:nvPr/>
        </p:nvSpPr>
        <p:spPr>
          <a:xfrm>
            <a:off x="496966" y="0"/>
            <a:ext cx="105156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lang="en" sz="3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annih</a:t>
            </a:r>
            <a:r>
              <a:rPr lang="en-GB" sz="3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" sz="3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lation</a:t>
            </a:r>
            <a:r>
              <a:rPr lang="en" sz="3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detector options</a:t>
            </a:r>
            <a:endParaRPr sz="3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373;p42">
            <a:extLst>
              <a:ext uri="{FF2B5EF4-FFF2-40B4-BE49-F238E27FC236}">
                <a16:creationId xmlns:a16="http://schemas.microsoft.com/office/drawing/2014/main" id="{9B68A062-6C93-D6DC-F1C5-0A1B3791DCDA}"/>
              </a:ext>
            </a:extLst>
          </p:cNvPr>
          <p:cNvSpPr txBox="1"/>
          <p:nvPr/>
        </p:nvSpPr>
        <p:spPr>
          <a:xfrm>
            <a:off x="141949" y="1809659"/>
            <a:ext cx="5333080" cy="244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endParaRPr lang="ar-AE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Different options: 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794" lvl="1" indent="-237061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Scintillator/lead-glass calorimeter</a:t>
            </a:r>
          </a:p>
          <a:p>
            <a:pPr marL="685794" lvl="1" indent="-237061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Project Chamber  </a:t>
            </a:r>
          </a:p>
          <a:p>
            <a:pPr marL="685794" lvl="1" indent="-237061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Cosmic veto shield </a:t>
            </a:r>
          </a:p>
          <a:p>
            <a:pPr marL="448733" lvl="1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48733" lvl="1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Grafik 12">
            <a:extLst>
              <a:ext uri="{FF2B5EF4-FFF2-40B4-BE49-F238E27FC236}">
                <a16:creationId xmlns:a16="http://schemas.microsoft.com/office/drawing/2014/main" id="{D5B298F5-E0E8-EE6A-F3FA-563493A79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270" y="1517260"/>
            <a:ext cx="2895600" cy="2598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90499D-69FF-E977-BF6D-5D098296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624" y="1517260"/>
            <a:ext cx="3876819" cy="259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AC456D6-FECD-34D5-0C99-C9D5841EB726}"/>
                  </a:ext>
                </a:extLst>
              </p:cNvPr>
              <p:cNvSpPr/>
              <p:nvPr/>
            </p:nvSpPr>
            <p:spPr>
              <a:xfrm>
                <a:off x="1081683" y="644888"/>
                <a:ext cx="9703004" cy="10652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signature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the neutron-antineutron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transitions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is via the </a:t>
                </a:r>
                <a:r>
                  <a:rPr lang="sv-SE" sz="2100" dirty="0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annihilation </a:t>
                </a:r>
                <a:r>
                  <a:rPr lang="sv-SE" sz="2100" dirty="0" err="1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sz="2100" dirty="0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1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GB" sz="2100" dirty="0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 on a carbon target 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→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this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interaction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produce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 multipion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states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(3-5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charged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pions and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photons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from </a:t>
                </a:r>
                <a:r>
                  <a:rPr lang="sv-SE" sz="2100" dirty="0">
                    <a:latin typeface="Symbol" pitchFamily="2" charset="2"/>
                    <a:ea typeface="Malgun Gothic" panose="020B0503020000020004" pitchFamily="34" charset="-127"/>
                  </a:rPr>
                  <a:t>p</a:t>
                </a:r>
                <a:r>
                  <a:rPr lang="sv-SE" sz="2100" baseline="30000" dirty="0">
                    <a:latin typeface="Helvetica" pitchFamily="2" charset="0"/>
                    <a:ea typeface="Malgun Gothic" panose="020B0503020000020004" pitchFamily="34" charset="-127"/>
                  </a:rPr>
                  <a:t>0</a:t>
                </a:r>
                <a:r>
                  <a:rPr lang="sv-SE" sz="2100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decay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) </a:t>
                </a:r>
                <a:r>
                  <a:rPr lang="en-US" sz="2100" dirty="0">
                    <a:solidFill>
                      <a:schemeClr val="dk1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for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 sz="21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radPr>
                      <m:deg/>
                      <m:e>
                        <m:r>
                          <a:rPr lang="en-US" sz="21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𝑠</m:t>
                        </m:r>
                      </m:e>
                    </m:rad>
                    <m:r>
                      <a:rPr lang="ar-AE" sz="21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~</m:t>
                    </m:r>
                    <m:r>
                      <a:rPr lang="en-US" sz="21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1.9</m:t>
                    </m:r>
                  </m:oMath>
                </a14:m>
                <a:r>
                  <a:rPr lang="en-US" sz="2100" dirty="0">
                    <a:solidFill>
                      <a:schemeClr val="dk1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 GeV</a:t>
                </a:r>
                <a:endParaRPr lang="sv-SE" sz="2100" dirty="0"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EE381C-8D5F-2B6E-69B6-4734F12734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683" y="644888"/>
                <a:ext cx="9703004" cy="1065292"/>
              </a:xfrm>
              <a:prstGeom prst="rect">
                <a:avLst/>
              </a:prstGeom>
              <a:blipFill>
                <a:blip r:embed="rId4"/>
                <a:stretch>
                  <a:fillRect l="-653" t="-2353" b="-1058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882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E848B-2373-D3EB-02A2-A7EEF6725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70;p42">
            <a:extLst>
              <a:ext uri="{FF2B5EF4-FFF2-40B4-BE49-F238E27FC236}">
                <a16:creationId xmlns:a16="http://schemas.microsoft.com/office/drawing/2014/main" id="{BF96DF40-4A34-5540-369F-99A9D6A0ED68}"/>
              </a:ext>
            </a:extLst>
          </p:cNvPr>
          <p:cNvSpPr txBox="1"/>
          <p:nvPr/>
        </p:nvSpPr>
        <p:spPr>
          <a:xfrm>
            <a:off x="496966" y="0"/>
            <a:ext cx="105156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3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lang="en" sz="3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annih</a:t>
            </a:r>
            <a:r>
              <a:rPr lang="en-GB" sz="3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" sz="3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lation</a:t>
            </a:r>
            <a:r>
              <a:rPr lang="en" sz="3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detector options</a:t>
            </a:r>
            <a:endParaRPr sz="3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373;p42">
            <a:extLst>
              <a:ext uri="{FF2B5EF4-FFF2-40B4-BE49-F238E27FC236}">
                <a16:creationId xmlns:a16="http://schemas.microsoft.com/office/drawing/2014/main" id="{170A24C5-AFE2-81B8-A754-2B9BC99D2C5D}"/>
              </a:ext>
            </a:extLst>
          </p:cNvPr>
          <p:cNvSpPr txBox="1"/>
          <p:nvPr/>
        </p:nvSpPr>
        <p:spPr>
          <a:xfrm>
            <a:off x="141949" y="1809659"/>
            <a:ext cx="5333080" cy="244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endParaRPr lang="ar-AE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Different options: 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794" lvl="1" indent="-237061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Scintillator/lead-glass calorimeter</a:t>
            </a:r>
          </a:p>
          <a:p>
            <a:pPr marL="685794" lvl="1" indent="-237061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Project Chamber  </a:t>
            </a:r>
          </a:p>
          <a:p>
            <a:pPr marL="685794" lvl="1" indent="-237061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Cosmic veto shield </a:t>
            </a:r>
          </a:p>
          <a:p>
            <a:pPr marL="448733" lvl="1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48733" lvl="1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7E9FE2-7D7D-8FAF-84DA-1878C453E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405" y="4039326"/>
            <a:ext cx="5424381" cy="2818674"/>
          </a:xfrm>
          <a:prstGeom prst="rect">
            <a:avLst/>
          </a:prstGeom>
        </p:spPr>
      </p:pic>
      <p:pic>
        <p:nvPicPr>
          <p:cNvPr id="10" name="Grafik 12">
            <a:extLst>
              <a:ext uri="{FF2B5EF4-FFF2-40B4-BE49-F238E27FC236}">
                <a16:creationId xmlns:a16="http://schemas.microsoft.com/office/drawing/2014/main" id="{6C4A5376-B148-7CC3-87BE-B4D3F8D13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270" y="1517260"/>
            <a:ext cx="2895600" cy="2598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9C6C92-1774-EE9A-A33C-06200651F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624" y="1517260"/>
            <a:ext cx="3876819" cy="259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5C359B1-91D4-50B7-5896-386B5842B1C1}"/>
                  </a:ext>
                </a:extLst>
              </p:cNvPr>
              <p:cNvSpPr/>
              <p:nvPr/>
            </p:nvSpPr>
            <p:spPr>
              <a:xfrm>
                <a:off x="1081683" y="644888"/>
                <a:ext cx="9703004" cy="10652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signature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the neutron-antineutron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transitions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is via the </a:t>
                </a:r>
                <a:r>
                  <a:rPr lang="sv-SE" sz="2100" dirty="0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annihilation </a:t>
                </a:r>
                <a:r>
                  <a:rPr lang="sv-SE" sz="2100" dirty="0" err="1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sz="2100" dirty="0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1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GB" sz="2100" dirty="0">
                    <a:solidFill>
                      <a:srgbClr val="C00000"/>
                    </a:solidFill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 on a carbon target 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→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this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interaction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produce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 multipion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states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(3-5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charged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pions and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photons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from </a:t>
                </a:r>
                <a:r>
                  <a:rPr lang="sv-SE" sz="2100" dirty="0">
                    <a:latin typeface="Symbol" pitchFamily="2" charset="2"/>
                    <a:ea typeface="Malgun Gothic" panose="020B0503020000020004" pitchFamily="34" charset="-127"/>
                  </a:rPr>
                  <a:t>p</a:t>
                </a:r>
                <a:r>
                  <a:rPr lang="sv-SE" sz="2100" baseline="30000" dirty="0">
                    <a:latin typeface="Helvetica" pitchFamily="2" charset="0"/>
                    <a:ea typeface="Malgun Gothic" panose="020B0503020000020004" pitchFamily="34" charset="-127"/>
                  </a:rPr>
                  <a:t>0</a:t>
                </a:r>
                <a:r>
                  <a:rPr lang="sv-SE" sz="2100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sz="2100" dirty="0" err="1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decay</a:t>
                </a:r>
                <a:r>
                  <a:rPr lang="sv-SE" sz="2100" dirty="0">
                    <a:latin typeface="Helvetica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) </a:t>
                </a:r>
                <a:r>
                  <a:rPr lang="en-US" sz="2100" dirty="0">
                    <a:solidFill>
                      <a:schemeClr val="dk1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for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 sz="21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radPr>
                      <m:deg/>
                      <m:e>
                        <m:r>
                          <a:rPr lang="en-US" sz="21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𝑠</m:t>
                        </m:r>
                      </m:e>
                    </m:rad>
                    <m:r>
                      <a:rPr lang="ar-AE" sz="21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~</m:t>
                    </m:r>
                    <m:r>
                      <a:rPr lang="en-US" sz="21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1.9</m:t>
                    </m:r>
                  </m:oMath>
                </a14:m>
                <a:r>
                  <a:rPr lang="en-US" sz="2100" dirty="0">
                    <a:solidFill>
                      <a:schemeClr val="dk1"/>
                    </a:solidFill>
                    <a:latin typeface="Helvetica" pitchFamily="2" charset="0"/>
                    <a:ea typeface="Helvetica Neue"/>
                    <a:cs typeface="Helvetica Neue"/>
                    <a:sym typeface="Helvetica Neue"/>
                  </a:rPr>
                  <a:t> GeV</a:t>
                </a:r>
                <a:endParaRPr lang="sv-SE" sz="2100" dirty="0"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EDA2B9-0569-4DEC-13DC-4AC9344C8E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683" y="644888"/>
                <a:ext cx="9703004" cy="1065292"/>
              </a:xfrm>
              <a:prstGeom prst="rect">
                <a:avLst/>
              </a:prstGeom>
              <a:blipFill>
                <a:blip r:embed="rId5"/>
                <a:stretch>
                  <a:fillRect l="-653" t="-2353" b="-1058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373;p42">
            <a:extLst>
              <a:ext uri="{FF2B5EF4-FFF2-40B4-BE49-F238E27FC236}">
                <a16:creationId xmlns:a16="http://schemas.microsoft.com/office/drawing/2014/main" id="{E72106A6-6D55-5096-329A-FA9B99B9705B}"/>
              </a:ext>
            </a:extLst>
          </p:cNvPr>
          <p:cNvSpPr txBox="1"/>
          <p:nvPr/>
        </p:nvSpPr>
        <p:spPr>
          <a:xfrm>
            <a:off x="180635" y="3750591"/>
            <a:ext cx="5333080" cy="244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endParaRPr lang="ar-AE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48733" lvl="1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48733" lvl="1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794" lvl="1" indent="-237061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WASA  calorimeter </a:t>
            </a:r>
            <a:r>
              <a:rPr lang="en-US" sz="2100" dirty="0">
                <a:latin typeface="Helvetica" pitchFamily="2" charset="0"/>
              </a:rPr>
              <a:t>available to FINESSE</a:t>
            </a:r>
            <a:r>
              <a:rPr lang="en-US" sz="210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100" dirty="0">
                <a:latin typeface="Helvetica" pitchFamily="2" charset="0"/>
              </a:rPr>
              <a:t>1012 </a:t>
            </a:r>
            <a:r>
              <a:rPr lang="en-US" sz="2100" dirty="0" err="1">
                <a:latin typeface="Helvetica" pitchFamily="2" charset="0"/>
              </a:rPr>
              <a:t>CsI</a:t>
            </a:r>
            <a:r>
              <a:rPr lang="en-US" sz="2100" dirty="0">
                <a:latin typeface="Helvetica" pitchFamily="2" charset="0"/>
              </a:rPr>
              <a:t>(Na) crystals Uppsala University are co-owners</a:t>
            </a:r>
          </a:p>
          <a:p>
            <a:pPr marL="685794" lvl="1" indent="-237061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Project Chamber </a:t>
            </a:r>
          </a:p>
          <a:p>
            <a:pPr marL="685794" lvl="1" indent="-237061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Cosmic veto shield</a:t>
            </a:r>
            <a:endParaRPr lang="en-US"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05888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D7D46-C1CB-6A9B-2D6A-3B5A90C3D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2002-EF91-BCFB-C216-0F7D79E4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62" y="0"/>
            <a:ext cx="10515600" cy="698477"/>
          </a:xfrm>
        </p:spPr>
        <p:txBody>
          <a:bodyPr>
            <a:normAutofit/>
          </a:bodyPr>
          <a:lstStyle/>
          <a:p>
            <a:r>
              <a:rPr lang="en-SE" sz="4000" dirty="0">
                <a:latin typeface="Helvetica" pitchFamily="2" charset="0"/>
              </a:rPr>
              <a:t>The FINESS/NNBAR program </a:t>
            </a:r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0B7BB83D-87F4-9CA6-9EF4-01CCFDAE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82" y="1305276"/>
            <a:ext cx="6773919" cy="4798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72736-D5D4-82C1-F76D-F3E5B2D731A6}"/>
              </a:ext>
            </a:extLst>
          </p:cNvPr>
          <p:cNvSpPr txBox="1"/>
          <p:nvPr/>
        </p:nvSpPr>
        <p:spPr>
          <a:xfrm>
            <a:off x="6455895" y="5449664"/>
            <a:ext cx="843501" cy="246221"/>
          </a:xfrm>
          <a:prstGeom prst="rect">
            <a:avLst/>
          </a:prstGeom>
          <a:solidFill>
            <a:srgbClr val="C1C1C1"/>
          </a:solidFill>
        </p:spPr>
        <p:txBody>
          <a:bodyPr wrap="square" rtlCol="0">
            <a:spAutoFit/>
          </a:bodyPr>
          <a:lstStyle/>
          <a:p>
            <a:r>
              <a:rPr lang="en-SE" sz="1000" b="1" dirty="0">
                <a:latin typeface="Helvetica" pitchFamily="2" charset="0"/>
              </a:rPr>
              <a:t>FINESSE</a:t>
            </a:r>
          </a:p>
        </p:txBody>
      </p:sp>
      <p:sp>
        <p:nvSpPr>
          <p:cNvPr id="4" name="Google Shape;89;p11">
            <a:extLst>
              <a:ext uri="{FF2B5EF4-FFF2-40B4-BE49-F238E27FC236}">
                <a16:creationId xmlns:a16="http://schemas.microsoft.com/office/drawing/2014/main" id="{2AA2CFB4-0016-ACC4-D793-944466F6DB88}"/>
              </a:ext>
            </a:extLst>
          </p:cNvPr>
          <p:cNvSpPr txBox="1"/>
          <p:nvPr/>
        </p:nvSpPr>
        <p:spPr>
          <a:xfrm>
            <a:off x="7219331" y="5661840"/>
            <a:ext cx="5055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FINESSE : ESS fundamental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physics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beamline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 </a:t>
            </a:r>
            <a:endParaRPr b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63C65-CA02-7F35-C5D4-7D76E0096D14}"/>
              </a:ext>
            </a:extLst>
          </p:cNvPr>
          <p:cNvSpPr txBox="1"/>
          <p:nvPr/>
        </p:nvSpPr>
        <p:spPr>
          <a:xfrm>
            <a:off x="599118" y="768066"/>
            <a:ext cx="12021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Helvetica" pitchFamily="2" charset="0"/>
              </a:rPr>
              <a:t>The FINESSE/NNBAR program is a two-stage program for particle physics at ESS</a:t>
            </a:r>
          </a:p>
        </p:txBody>
      </p:sp>
    </p:spTree>
    <p:extLst>
      <p:ext uri="{BB962C8B-B14F-4D97-AF65-F5344CB8AC3E}">
        <p14:creationId xmlns:p14="http://schemas.microsoft.com/office/powerpoint/2010/main" val="1126924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A0922-47A0-6C13-94BA-B4FA587F2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2221E8-D589-450F-1617-1E60DA605F4C}"/>
              </a:ext>
            </a:extLst>
          </p:cNvPr>
          <p:cNvSpPr txBox="1"/>
          <p:nvPr/>
        </p:nvSpPr>
        <p:spPr>
          <a:xfrm>
            <a:off x="1486028" y="70091"/>
            <a:ext cx="8621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FINESSE Detector Prototypes. Status and Activities</a:t>
            </a:r>
            <a:endParaRPr lang="en-SE" sz="2400" dirty="0">
              <a:latin typeface="Helvetica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3B42DCF-CC36-322B-A454-0EF294455483}"/>
              </a:ext>
            </a:extLst>
          </p:cNvPr>
          <p:cNvSpPr txBox="1">
            <a:spLocks/>
          </p:cNvSpPr>
          <p:nvPr/>
        </p:nvSpPr>
        <p:spPr>
          <a:xfrm>
            <a:off x="231470" y="1234101"/>
            <a:ext cx="6637030" cy="562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67"/>
              </a:spcBef>
              <a:buSzPct val="60000"/>
              <a:buNone/>
            </a:pPr>
            <a:r>
              <a:rPr lang="en-US" sz="1800" dirty="0">
                <a:latin typeface="Helvetica" pitchFamily="2" charset="0"/>
              </a:rPr>
              <a:t>TPC (LU, UNICAMP, </a:t>
            </a:r>
            <a:r>
              <a:rPr lang="en-GB" sz="1800" dirty="0">
                <a:latin typeface="Helvetica" pitchFamily="2" charset="0"/>
              </a:rPr>
              <a:t>State University of Rio de Janeiro</a:t>
            </a:r>
            <a:r>
              <a:rPr lang="en-US" sz="1800" dirty="0">
                <a:latin typeface="Helvetica" pitchFamily="2" charset="0"/>
              </a:rPr>
              <a:t>)</a:t>
            </a:r>
          </a:p>
          <a:p>
            <a:pPr lvl="1" hangingPunct="0">
              <a:spcBef>
                <a:spcPts val="567"/>
              </a:spcBef>
              <a:buSzPct val="60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  <a:latin typeface="Helvetica" pitchFamily="2" charset="0"/>
              </a:rPr>
              <a:t>Prototype detector operational, tests with cosmic rays ongoing</a:t>
            </a:r>
          </a:p>
          <a:p>
            <a:pPr lvl="1" hangingPunct="0">
              <a:spcBef>
                <a:spcPts val="567"/>
              </a:spcBef>
              <a:buSzPct val="60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  <a:latin typeface="Helvetica" pitchFamily="2" charset="0"/>
              </a:rPr>
              <a:t>Tracking algorithm under development</a:t>
            </a:r>
          </a:p>
          <a:p>
            <a:pPr marL="0" indent="0">
              <a:spcBef>
                <a:spcPts val="567"/>
              </a:spcBef>
              <a:buSzPct val="60000"/>
              <a:buNone/>
            </a:pPr>
            <a:r>
              <a:rPr lang="en-US" sz="1800" dirty="0">
                <a:latin typeface="Helvetica" pitchFamily="2" charset="0"/>
              </a:rPr>
              <a:t>HRD/LEC (SU)</a:t>
            </a:r>
          </a:p>
          <a:p>
            <a:pPr lvl="1" hangingPunct="0">
              <a:spcBef>
                <a:spcPts val="567"/>
              </a:spcBef>
              <a:buSzPct val="60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  <a:latin typeface="Helvetica" pitchFamily="2" charset="0"/>
              </a:rPr>
              <a:t>Front-end electronics under development</a:t>
            </a:r>
          </a:p>
          <a:p>
            <a:pPr lvl="1" hangingPunct="0">
              <a:spcBef>
                <a:spcPts val="567"/>
              </a:spcBef>
              <a:buSzPct val="60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  <a:latin typeface="Helvetica" pitchFamily="2" charset="0"/>
              </a:rPr>
              <a:t>First pulses measured with self-triggering electronics</a:t>
            </a:r>
          </a:p>
          <a:p>
            <a:pPr marL="0" indent="0">
              <a:spcBef>
                <a:spcPts val="567"/>
              </a:spcBef>
              <a:buSzPct val="60000"/>
              <a:buNone/>
            </a:pPr>
            <a:r>
              <a:rPr lang="en-US" sz="1800" dirty="0">
                <a:latin typeface="Helvetica" pitchFamily="2" charset="0"/>
              </a:rPr>
              <a:t>Cosmic veto (IFJ PAN)</a:t>
            </a:r>
          </a:p>
          <a:p>
            <a:pPr lvl="1" hangingPunct="0">
              <a:spcBef>
                <a:spcPts val="567"/>
              </a:spcBef>
              <a:buSzPct val="60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  <a:latin typeface="Helvetica" pitchFamily="2" charset="0"/>
              </a:rPr>
              <a:t>Test stand for lab tests of different scintillator geometries constructed</a:t>
            </a:r>
          </a:p>
          <a:p>
            <a:pPr marL="0" indent="0">
              <a:spcBef>
                <a:spcPts val="567"/>
              </a:spcBef>
              <a:buSzPct val="60000"/>
              <a:buNone/>
            </a:pPr>
            <a:r>
              <a:rPr lang="en-US" sz="1800" dirty="0">
                <a:latin typeface="Helvetica" pitchFamily="2" charset="0"/>
              </a:rPr>
              <a:t>WASA (UU)</a:t>
            </a:r>
          </a:p>
          <a:p>
            <a:pPr lvl="1" hangingPunct="0">
              <a:spcBef>
                <a:spcPts val="567"/>
              </a:spcBef>
              <a:buSzPct val="60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  <a:latin typeface="Helvetica" pitchFamily="2" charset="0"/>
              </a:rPr>
              <a:t>Light guides of </a:t>
            </a:r>
            <a:r>
              <a:rPr lang="en-US" sz="1800" dirty="0" err="1">
                <a:highlight>
                  <a:scrgbClr r="0" g="0" b="0">
                    <a:alpha val="0"/>
                  </a:scrgbClr>
                </a:highlight>
                <a:latin typeface="Helvetica" pitchFamily="2" charset="0"/>
              </a:rPr>
              <a:t>Csi</a:t>
            </a:r>
            <a:r>
              <a:rPr lang="en-US" sz="1800" dirty="0">
                <a:highlight>
                  <a:scrgbClr r="0" g="0" b="0">
                    <a:alpha val="0"/>
                  </a:scrgbClr>
                </a:highlight>
                <a:latin typeface="Helvetica" pitchFamily="2" charset="0"/>
              </a:rPr>
              <a:t>(Tl) crystals refurbished</a:t>
            </a:r>
          </a:p>
          <a:p>
            <a:pPr lvl="1" hangingPunct="0">
              <a:spcBef>
                <a:spcPts val="567"/>
              </a:spcBef>
              <a:buSzPct val="60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  <a:latin typeface="Helvetica" pitchFamily="2" charset="0"/>
              </a:rPr>
              <a:t>different FPGA sampling algorithms under investigation</a:t>
            </a:r>
          </a:p>
          <a:p>
            <a:pPr marL="0" indent="0">
              <a:spcBef>
                <a:spcPts val="567"/>
              </a:spcBef>
              <a:buSzPct val="60000"/>
              <a:buNone/>
            </a:pPr>
            <a:endParaRPr lang="en-US" sz="1800" dirty="0">
              <a:latin typeface="Helvetica" pitchFamily="2" charset="0"/>
            </a:endParaRPr>
          </a:p>
          <a:p>
            <a:pPr marL="0" indent="0">
              <a:spcBef>
                <a:spcPts val="567"/>
              </a:spcBef>
              <a:buSzPct val="60000"/>
              <a:buNone/>
            </a:pPr>
            <a:r>
              <a:rPr lang="en-US" sz="1800" dirty="0">
                <a:latin typeface="Helvetica" pitchFamily="2" charset="0"/>
              </a:rPr>
              <a:t>Test experiment has been performed at CCB in Krakow in December 2025 </a:t>
            </a:r>
          </a:p>
        </p:txBody>
      </p:sp>
      <p:pic>
        <p:nvPicPr>
          <p:cNvPr id="7" name="Picture 6" descr="A close-up of a machine&#10;&#10;Description automatically generated">
            <a:extLst>
              <a:ext uri="{FF2B5EF4-FFF2-40B4-BE49-F238E27FC236}">
                <a16:creationId xmlns:a16="http://schemas.microsoft.com/office/drawing/2014/main" id="{C4A153CD-B7F5-A102-76CD-43D600DAB72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t="5676" b="23734"/>
          <a:stretch>
            <a:fillRect/>
          </a:stretch>
        </p:blipFill>
        <p:spPr>
          <a:xfrm>
            <a:off x="7282543" y="940939"/>
            <a:ext cx="1828800" cy="16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C46B8DD8-428A-50E9-61F8-A79ABC8B78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71914" y="2842561"/>
            <a:ext cx="4176000" cy="10728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DDE8C8-4943-DA08-3F77-530F63E6B80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318171" y="954001"/>
            <a:ext cx="2253600" cy="17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4133E-6878-F8B0-5610-A8EE29F3C1DA}"/>
              </a:ext>
            </a:extLst>
          </p:cNvPr>
          <p:cNvSpPr txBox="1"/>
          <p:nvPr/>
        </p:nvSpPr>
        <p:spPr>
          <a:xfrm>
            <a:off x="6828274" y="979561"/>
            <a:ext cx="63792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FFFFFF"/>
                </a:solidFill>
              </a:defRPr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" pitchFamily="2"/>
                <a:cs typeface="Droid Sans" pitchFamily="2"/>
              </a:rPr>
              <a:t>TPC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B4C807-F961-6CE6-F2AD-1AB62ED3EB03}"/>
              </a:ext>
            </a:extLst>
          </p:cNvPr>
          <p:cNvSpPr txBox="1"/>
          <p:nvPr/>
        </p:nvSpPr>
        <p:spPr>
          <a:xfrm>
            <a:off x="6971914" y="2842561"/>
            <a:ext cx="6746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Droid Sans" pitchFamily="2"/>
              </a:rPr>
              <a:t>HRD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46C330-E38D-2706-40EC-D3A264685064}"/>
              </a:ext>
            </a:extLst>
          </p:cNvPr>
          <p:cNvSpPr txBox="1"/>
          <p:nvPr/>
        </p:nvSpPr>
        <p:spPr>
          <a:xfrm>
            <a:off x="10123714" y="1422721"/>
            <a:ext cx="88344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/>
            </a:pPr>
            <a:r>
              <a:rPr lang="en-US" sz="1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Droid Sans" pitchFamily="2"/>
              </a:rPr>
              <a:t>WASA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/>
            </a:pPr>
            <a:r>
              <a:rPr lang="en-US" sz="1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Droid Sans" pitchFamily="2"/>
              </a:rPr>
              <a:t>sampling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/>
            </a:pPr>
            <a:r>
              <a:rPr lang="en-US" sz="1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Droid Sans" pitchFamily="2"/>
              </a:rPr>
              <a:t>algorithms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74371-A077-E9EA-A130-A0C82CA04AE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28274" y="4918251"/>
            <a:ext cx="4593600" cy="11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8F4B77-78BB-ABB2-2144-A42A99F69A9A}"/>
              </a:ext>
            </a:extLst>
          </p:cNvPr>
          <p:cNvSpPr txBox="1"/>
          <p:nvPr/>
        </p:nvSpPr>
        <p:spPr>
          <a:xfrm>
            <a:off x="6948874" y="4918251"/>
            <a:ext cx="1869479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FFFFFF"/>
                </a:solidFill>
              </a:defRPr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Noto Sans CJK SC" pitchFamily="2"/>
                <a:cs typeface="Droid Sans" pitchFamily="2"/>
              </a:rPr>
              <a:t>CCB simulations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CD0CDD-85E5-364C-648A-C4E47CAEE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" y="0"/>
            <a:ext cx="746064" cy="89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9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3C3DB3-9CF5-854E-8B19-D5A825D2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45" y="35434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latin typeface="Helvetica" pitchFamily="2" charset="0"/>
              </a:rPr>
              <a:t>FINESSE</a:t>
            </a:r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 searches “High-flux-mode” (II)     </a:t>
            </a:r>
          </a:p>
        </p:txBody>
      </p:sp>
      <p:pic>
        <p:nvPicPr>
          <p:cNvPr id="6" name="Picture 5" descr="A table of information&#10;&#10;AI-generated content may be incorrect.">
            <a:extLst>
              <a:ext uri="{FF2B5EF4-FFF2-40B4-BE49-F238E27FC236}">
                <a16:creationId xmlns:a16="http://schemas.microsoft.com/office/drawing/2014/main" id="{7A5C1934-3DCC-974A-7148-FC56CF8C0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390" y="900546"/>
            <a:ext cx="6075219" cy="541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7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88F60-AE4B-0395-F012-CB4BFF96B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C4D5-908C-412C-5DD6-74A7033A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135" y="921104"/>
            <a:ext cx="10515600" cy="698477"/>
          </a:xfrm>
        </p:spPr>
        <p:txBody>
          <a:bodyPr/>
          <a:lstStyle/>
          <a:p>
            <a:r>
              <a:rPr lang="en-SE" dirty="0">
                <a:latin typeface="Helvetica" pitchFamily="2" charset="0"/>
              </a:rPr>
              <a:t>The FINESSE Low-Flux Program </a:t>
            </a:r>
          </a:p>
        </p:txBody>
      </p:sp>
      <p:pic>
        <p:nvPicPr>
          <p:cNvPr id="3" name="Picture 2" descr="A diagram of a beam line&#10;&#10;AI-generated content may be incorrect.">
            <a:extLst>
              <a:ext uri="{FF2B5EF4-FFF2-40B4-BE49-F238E27FC236}">
                <a16:creationId xmlns:a16="http://schemas.microsoft.com/office/drawing/2014/main" id="{96F03738-E52E-AF6F-1DF3-17ABB4501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106" y="1847389"/>
            <a:ext cx="8449787" cy="39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8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4A913-B2D0-7246-ED69-5728C55C2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3F81-AB93-F6F2-EA87-CD8DD8BF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229" y="0"/>
            <a:ext cx="10515600" cy="698477"/>
          </a:xfrm>
        </p:spPr>
        <p:txBody>
          <a:bodyPr>
            <a:normAutofit/>
          </a:bodyPr>
          <a:lstStyle/>
          <a:p>
            <a:r>
              <a:rPr lang="en-SE" sz="3200" dirty="0">
                <a:latin typeface="Helvetica" pitchFamily="2" charset="0"/>
              </a:rPr>
              <a:t>Search for non Electric Dipole Moment of the neutrons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568661-42CD-8742-722C-6863C07F38F0}"/>
              </a:ext>
            </a:extLst>
          </p:cNvPr>
          <p:cNvSpPr txBox="1">
            <a:spLocks/>
          </p:cNvSpPr>
          <p:nvPr/>
        </p:nvSpPr>
        <p:spPr>
          <a:xfrm>
            <a:off x="762000" y="869174"/>
            <a:ext cx="1143000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U.S./European Cryogenic Neutron EDM Initiative</a:t>
            </a:r>
          </a:p>
        </p:txBody>
      </p:sp>
      <p:pic>
        <p:nvPicPr>
          <p:cNvPr id="7" name="Picture 6" descr="A picture containing building, table, sitting, street&#10;&#10;Description automatically generated">
            <a:extLst>
              <a:ext uri="{FF2B5EF4-FFF2-40B4-BE49-F238E27FC236}">
                <a16:creationId xmlns:a16="http://schemas.microsoft.com/office/drawing/2014/main" id="{F72E865E-5FA5-0394-99DA-5720ACD2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47" y="1477638"/>
            <a:ext cx="3532229" cy="435369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4E325-13C9-4154-F134-9BC78F6E2CE7}"/>
              </a:ext>
            </a:extLst>
          </p:cNvPr>
          <p:cNvSpPr txBox="1">
            <a:spLocks/>
          </p:cNvSpPr>
          <p:nvPr/>
        </p:nvSpPr>
        <p:spPr>
          <a:xfrm>
            <a:off x="418880" y="1579367"/>
            <a:ext cx="7571234" cy="2903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A large scale cryogenic experiment to measure the neutron EDM at a sensitivity below 3</a:t>
            </a:r>
            <a:r>
              <a:rPr lang="en-SE" sz="1200" dirty="0">
                <a:latin typeface="Helvetica" pitchFamily="2" charset="0"/>
              </a:rPr>
              <a:t>⋅</a:t>
            </a:r>
            <a:r>
              <a:rPr lang="en-US" sz="1800" dirty="0">
                <a:latin typeface="Helvetica" pitchFamily="2" charset="0"/>
              </a:rPr>
              <a:t>10</a:t>
            </a:r>
            <a:r>
              <a:rPr lang="en-US" sz="1800" baseline="30000" dirty="0">
                <a:latin typeface="Helvetica" pitchFamily="2" charset="0"/>
              </a:rPr>
              <a:t>-28</a:t>
            </a:r>
            <a:r>
              <a:rPr lang="en-US" sz="1800" dirty="0">
                <a:latin typeface="Helvetica" pitchFamily="2" charset="0"/>
              </a:rPr>
              <a:t> e</a:t>
            </a:r>
            <a:r>
              <a:rPr lang="en-SE" sz="1200" dirty="0">
                <a:latin typeface="Helvetica" pitchFamily="2" charset="0"/>
              </a:rPr>
              <a:t>⋅</a:t>
            </a:r>
            <a:r>
              <a:rPr lang="en-US" sz="1800" dirty="0">
                <a:latin typeface="Helvetica" pitchFamily="2" charset="0"/>
              </a:rPr>
              <a:t>cm.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Uses cryogenic techniques to improve all aspects of the experiment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Production of ultra-cold neutrons in situ in superfluid He provides high density in measurement cell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Mostly developed by US Department of Energy and National Science Foundation, but funding terminated in 2023 with construction underway</a:t>
            </a:r>
            <a:endParaRPr lang="en-US" sz="2400" dirty="0">
              <a:solidFill>
                <a:srgbClr val="548235"/>
              </a:solidFill>
            </a:endParaRPr>
          </a:p>
          <a:p>
            <a:pPr>
              <a:spcBef>
                <a:spcPts val="600"/>
              </a:spcBef>
            </a:pPr>
            <a:endParaRPr lang="en-US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77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F37F-ED0D-AF97-BBF2-8B891CAB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229" y="0"/>
            <a:ext cx="10515600" cy="698477"/>
          </a:xfrm>
        </p:spPr>
        <p:txBody>
          <a:bodyPr>
            <a:normAutofit/>
          </a:bodyPr>
          <a:lstStyle/>
          <a:p>
            <a:r>
              <a:rPr lang="en-SE" sz="3200" dirty="0">
                <a:latin typeface="Helvetica" pitchFamily="2" charset="0"/>
              </a:rPr>
              <a:t>Search for non Electric Dipole Moment of the neutrons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3D062A-17EA-A764-75FA-D8734C012F77}"/>
              </a:ext>
            </a:extLst>
          </p:cNvPr>
          <p:cNvSpPr txBox="1">
            <a:spLocks/>
          </p:cNvSpPr>
          <p:nvPr/>
        </p:nvSpPr>
        <p:spPr>
          <a:xfrm>
            <a:off x="762000" y="869174"/>
            <a:ext cx="1143000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U.S./European Cryogenic Neutron EDM Initiative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E2A47F-4EB6-A2A9-4E32-A2811BBB5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" y="4360998"/>
            <a:ext cx="7736292" cy="20717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New Effort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Planning a sequence of preparatory demonstration measurements at ILL</a:t>
            </a:r>
          </a:p>
          <a:p>
            <a:pPr>
              <a:spcBef>
                <a:spcPts val="600"/>
              </a:spcBef>
            </a:pPr>
            <a:r>
              <a:rPr lang="en-GB" sz="1800" dirty="0">
                <a:latin typeface="Helvetica" pitchFamily="2" charset="0"/>
              </a:rPr>
              <a:t>This experiment could become a flagship measurement for the low-background FINESSE programme, reaching precision beyond current SNS (Oak Ridge) goals</a:t>
            </a:r>
          </a:p>
        </p:txBody>
      </p:sp>
      <p:pic>
        <p:nvPicPr>
          <p:cNvPr id="7" name="Picture 6" descr="A picture containing building, table, sitting, street&#10;&#10;Description automatically generated">
            <a:extLst>
              <a:ext uri="{FF2B5EF4-FFF2-40B4-BE49-F238E27FC236}">
                <a16:creationId xmlns:a16="http://schemas.microsoft.com/office/drawing/2014/main" id="{F1CC29F4-0D1B-935B-BF6C-799809916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47" y="1477638"/>
            <a:ext cx="3532229" cy="435369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94B630-6A71-0252-4AF4-4223F5719C2B}"/>
              </a:ext>
            </a:extLst>
          </p:cNvPr>
          <p:cNvSpPr txBox="1">
            <a:spLocks/>
          </p:cNvSpPr>
          <p:nvPr/>
        </p:nvSpPr>
        <p:spPr>
          <a:xfrm>
            <a:off x="418880" y="1579367"/>
            <a:ext cx="7571234" cy="2903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A large scale cryogenic experiment to measure the neutron EDM at a sensitivity below 3</a:t>
            </a:r>
            <a:r>
              <a:rPr lang="en-SE" sz="1200" dirty="0">
                <a:latin typeface="Helvetica" pitchFamily="2" charset="0"/>
              </a:rPr>
              <a:t>⋅</a:t>
            </a:r>
            <a:r>
              <a:rPr lang="en-US" sz="1800" dirty="0">
                <a:latin typeface="Helvetica" pitchFamily="2" charset="0"/>
              </a:rPr>
              <a:t>10</a:t>
            </a:r>
            <a:r>
              <a:rPr lang="en-US" sz="1800" baseline="30000" dirty="0">
                <a:latin typeface="Helvetica" pitchFamily="2" charset="0"/>
              </a:rPr>
              <a:t>-28</a:t>
            </a:r>
            <a:r>
              <a:rPr lang="en-US" sz="1800" dirty="0">
                <a:latin typeface="Helvetica" pitchFamily="2" charset="0"/>
              </a:rPr>
              <a:t> e</a:t>
            </a:r>
            <a:r>
              <a:rPr lang="en-SE" sz="1200" dirty="0">
                <a:latin typeface="Helvetica" pitchFamily="2" charset="0"/>
              </a:rPr>
              <a:t>⋅</a:t>
            </a:r>
            <a:r>
              <a:rPr lang="en-US" sz="1800" dirty="0">
                <a:latin typeface="Helvetica" pitchFamily="2" charset="0"/>
              </a:rPr>
              <a:t>cm.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Uses cryogenic techniques to improve all aspects of the experiment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Production of ultra-cold neutrons in situ in superfluid He provides high density in measurement cell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latin typeface="Helvetica" pitchFamily="2" charset="0"/>
              </a:rPr>
              <a:t>Mostly developed by US Department of Energy and National Science Foundation, but funding terminated in 2023 with construction underway</a:t>
            </a:r>
            <a:endParaRPr lang="en-US" sz="2400" dirty="0">
              <a:solidFill>
                <a:srgbClr val="548235"/>
              </a:solidFill>
            </a:endParaRPr>
          </a:p>
          <a:p>
            <a:pPr>
              <a:spcBef>
                <a:spcPts val="600"/>
              </a:spcBef>
            </a:pPr>
            <a:endParaRPr lang="en-US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82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5A27F-9A06-A057-FC49-D1B7C2831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4F1789-F9AE-8B29-2BF7-9EBF9090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45" y="35434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FINESSE searches “Low-flux-mode” (I)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AB4B2-EC13-BF55-BE62-763C5D19ADAD}"/>
              </a:ext>
            </a:extLst>
          </p:cNvPr>
          <p:cNvSpPr txBox="1"/>
          <p:nvPr/>
        </p:nvSpPr>
        <p:spPr>
          <a:xfrm>
            <a:off x="136136" y="1198785"/>
            <a:ext cx="450068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Beyond the search for EDM many different measurements are possible for the low flux mode:</a:t>
            </a:r>
          </a:p>
          <a:p>
            <a:endParaRPr lang="en-GB" sz="20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" pitchFamily="2" charset="0"/>
              </a:rPr>
              <a:t>Neutron decay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" pitchFamily="2" charset="0"/>
              </a:rPr>
              <a:t>Tests of fundamental symmetries (e.g. parity violation)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Helvetica" pitchFamily="2" charset="0"/>
              </a:rPr>
              <a:t>Precision neutron lifetime and correlation measurements</a:t>
            </a:r>
          </a:p>
          <a:p>
            <a:endParaRPr lang="en-GB" sz="2000" dirty="0">
              <a:latin typeface="Helvetica" pitchFamily="2" charset="0"/>
            </a:endParaRPr>
          </a:p>
        </p:txBody>
      </p:sp>
      <p:pic>
        <p:nvPicPr>
          <p:cNvPr id="2" name="Content Placeholder 4" descr="A graph of a graph with colorful lines&#10;&#10;AI-generated content may be incorrect.">
            <a:extLst>
              <a:ext uri="{FF2B5EF4-FFF2-40B4-BE49-F238E27FC236}">
                <a16:creationId xmlns:a16="http://schemas.microsoft.com/office/drawing/2014/main" id="{E98E0AD6-A2CB-5AE2-7AB1-F575AFBC4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0679" y="1018674"/>
            <a:ext cx="7026664" cy="2762206"/>
          </a:xfrm>
        </p:spPr>
      </p:pic>
      <p:pic>
        <p:nvPicPr>
          <p:cNvPr id="11" name="Picture 10" descr="A diagram of a beam line&#10;&#10;AI-generated content may be incorrect.">
            <a:extLst>
              <a:ext uri="{FF2B5EF4-FFF2-40B4-BE49-F238E27FC236}">
                <a16:creationId xmlns:a16="http://schemas.microsoft.com/office/drawing/2014/main" id="{0C52163F-A5D5-45EE-330D-90B13345A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283" y="3516700"/>
            <a:ext cx="5929745" cy="27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60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FBD4D-B78C-D024-1534-EC9EFB699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35034A1-AEED-7116-A658-F76BA7ED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45" y="35434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latin typeface="Helvetica" pitchFamily="2" charset="0"/>
              </a:rPr>
              <a:t>FINESSE</a:t>
            </a:r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 searches “Low-flux-mode” (II)      </a:t>
            </a:r>
          </a:p>
        </p:txBody>
      </p:sp>
      <p:pic>
        <p:nvPicPr>
          <p:cNvPr id="6" name="Picture 5" descr="A table of text with text overlay&#10;&#10;AI-generated content may be incorrect.">
            <a:extLst>
              <a:ext uri="{FF2B5EF4-FFF2-40B4-BE49-F238E27FC236}">
                <a16:creationId xmlns:a16="http://schemas.microsoft.com/office/drawing/2014/main" id="{E46AF5D6-E1EE-134D-0FA0-C3B5BFA63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19" y="1015612"/>
            <a:ext cx="5788945" cy="53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0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80B1-2F1D-73B3-EFF8-8D069309D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B4BEB-6612-70AD-287B-1F9713292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53" y="1053341"/>
            <a:ext cx="6821122" cy="5140819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Helvetica" pitchFamily="2" charset="0"/>
              </a:rPr>
              <a:t>FINESSE: A Discovery Facility at ESS</a:t>
            </a:r>
          </a:p>
          <a:p>
            <a:r>
              <a:rPr lang="en-GB" dirty="0">
                <a:latin typeface="Helvetica" pitchFamily="2" charset="0"/>
              </a:rPr>
              <a:t>A 40-year scientific program for fundamental neutron physics </a:t>
            </a: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Strong international collaboration </a:t>
            </a:r>
            <a:r>
              <a:rPr lang="en-GB" i="1" dirty="0">
                <a:solidFill>
                  <a:schemeClr val="bg1"/>
                </a:solidFill>
              </a:rPr>
              <a:t>(97 signatories, 18 countries)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Unique capabilities</a:t>
            </a: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Versatile beamline based on exchangeable guide concept </a:t>
            </a: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Covers: 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Discovery physics 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Precision measurements 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Dedicated UCN program </a:t>
            </a:r>
          </a:p>
          <a:p>
            <a:endParaRPr lang="en-S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62BD9C-D922-19B7-1352-CD0A6901281C}"/>
              </a:ext>
            </a:extLst>
          </p:cNvPr>
          <p:cNvSpPr txBox="1">
            <a:spLocks/>
          </p:cNvSpPr>
          <p:nvPr/>
        </p:nvSpPr>
        <p:spPr>
          <a:xfrm>
            <a:off x="2145045" y="35434"/>
            <a:ext cx="11042073" cy="49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Helvetica" pitchFamily="2" charset="0"/>
              </a:rPr>
              <a:t>Summary of the FINESSE program </a:t>
            </a:r>
          </a:p>
        </p:txBody>
      </p:sp>
      <p:pic>
        <p:nvPicPr>
          <p:cNvPr id="7" name="Picture 6" descr="A list of college papers&#10;&#10;AI-generated content may be incorrect.">
            <a:extLst>
              <a:ext uri="{FF2B5EF4-FFF2-40B4-BE49-F238E27FC236}">
                <a16:creationId xmlns:a16="http://schemas.microsoft.com/office/drawing/2014/main" id="{886F7EB1-B57D-DEC0-2428-261767BD3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29" y="875668"/>
            <a:ext cx="3862482" cy="54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00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0EE9-8889-10C7-4027-25B241006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53" y="1053341"/>
            <a:ext cx="6821122" cy="5140819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Helvetica" pitchFamily="2" charset="0"/>
              </a:rPr>
              <a:t>FINESSE: A Discovery Facility at ESS</a:t>
            </a:r>
          </a:p>
          <a:p>
            <a:r>
              <a:rPr lang="en-GB" dirty="0">
                <a:latin typeface="Helvetica" pitchFamily="2" charset="0"/>
              </a:rPr>
              <a:t>A 40-year scientific program for fundamental neutron physics </a:t>
            </a:r>
          </a:p>
          <a:p>
            <a:r>
              <a:rPr lang="en-GB" dirty="0">
                <a:latin typeface="Helvetica" pitchFamily="2" charset="0"/>
              </a:rPr>
              <a:t>Strong international collaboration </a:t>
            </a:r>
            <a:r>
              <a:rPr lang="en-GB" i="1" dirty="0"/>
              <a:t>(97 signatories, 18 countries)</a:t>
            </a:r>
            <a:r>
              <a:rPr lang="en-GB" dirty="0"/>
              <a:t> </a:t>
            </a:r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Unique capabilities</a:t>
            </a:r>
          </a:p>
          <a:p>
            <a:r>
              <a:rPr lang="en-GB" dirty="0">
                <a:latin typeface="Helvetica" pitchFamily="2" charset="0"/>
              </a:rPr>
              <a:t>Versatile beamline based on exchangeable guide concept </a:t>
            </a:r>
          </a:p>
          <a:p>
            <a:r>
              <a:rPr lang="en-GB" dirty="0">
                <a:latin typeface="Helvetica" pitchFamily="2" charset="0"/>
              </a:rPr>
              <a:t>Covers: </a:t>
            </a:r>
          </a:p>
          <a:p>
            <a:pPr lvl="1"/>
            <a:r>
              <a:rPr lang="en-GB" dirty="0">
                <a:latin typeface="Helvetica" pitchFamily="2" charset="0"/>
              </a:rPr>
              <a:t>Discovery physics </a:t>
            </a:r>
          </a:p>
          <a:p>
            <a:pPr lvl="1"/>
            <a:r>
              <a:rPr lang="en-GB" dirty="0">
                <a:latin typeface="Helvetica" pitchFamily="2" charset="0"/>
              </a:rPr>
              <a:t>Precision measurements </a:t>
            </a:r>
          </a:p>
          <a:p>
            <a:pPr lvl="1"/>
            <a:r>
              <a:rPr lang="en-GB" dirty="0">
                <a:latin typeface="Helvetica" pitchFamily="2" charset="0"/>
              </a:rPr>
              <a:t>Dedicated UCN program </a:t>
            </a:r>
          </a:p>
          <a:p>
            <a:endParaRPr lang="en-S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EDA321-5E54-1932-1AAC-51DE00A46195}"/>
              </a:ext>
            </a:extLst>
          </p:cNvPr>
          <p:cNvSpPr txBox="1">
            <a:spLocks/>
          </p:cNvSpPr>
          <p:nvPr/>
        </p:nvSpPr>
        <p:spPr>
          <a:xfrm>
            <a:off x="2145045" y="35434"/>
            <a:ext cx="11042073" cy="493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Helvetica" pitchFamily="2" charset="0"/>
              </a:rPr>
              <a:t>Summary of the FINESSE program </a:t>
            </a:r>
          </a:p>
        </p:txBody>
      </p:sp>
      <p:pic>
        <p:nvPicPr>
          <p:cNvPr id="7" name="Picture 6" descr="A list of college papers&#10;&#10;AI-generated content may be incorrect.">
            <a:extLst>
              <a:ext uri="{FF2B5EF4-FFF2-40B4-BE49-F238E27FC236}">
                <a16:creationId xmlns:a16="http://schemas.microsoft.com/office/drawing/2014/main" id="{641C3DC4-9F13-9DB1-E92B-62CC36639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29" y="875668"/>
            <a:ext cx="3862482" cy="54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1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3E7FD-727A-FA7A-72EF-F2756CC05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D57C62-194E-4478-578B-79311FEF16D6}"/>
              </a:ext>
            </a:extLst>
          </p:cNvPr>
          <p:cNvSpPr txBox="1"/>
          <p:nvPr/>
        </p:nvSpPr>
        <p:spPr>
          <a:xfrm>
            <a:off x="11555896" y="410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374E83-F35C-29F8-14C0-666EF3A4FCEA}"/>
              </a:ext>
            </a:extLst>
          </p:cNvPr>
          <p:cNvCxnSpPr>
            <a:cxnSpLocks/>
          </p:cNvCxnSpPr>
          <p:nvPr/>
        </p:nvCxnSpPr>
        <p:spPr>
          <a:xfrm>
            <a:off x="883299" y="662164"/>
            <a:ext cx="1034589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E263-F181-4925-102D-F7EF68353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789" y="161117"/>
            <a:ext cx="7292611" cy="123806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Helvetica" pitchFamily="2" charset="0"/>
              </a:rPr>
              <a:t>The NNBAR Experiment at the ESS </a:t>
            </a:r>
            <a:endParaRPr lang="en-SE" dirty="0">
              <a:latin typeface="Helvetica" pitchFamily="2" charset="0"/>
            </a:endParaRPr>
          </a:p>
        </p:txBody>
      </p:sp>
      <p:pic>
        <p:nvPicPr>
          <p:cNvPr id="4" name="Picture 3" descr="A model of a building&#10;&#10;Description automatically generated">
            <a:extLst>
              <a:ext uri="{FF2B5EF4-FFF2-40B4-BE49-F238E27FC236}">
                <a16:creationId xmlns:a16="http://schemas.microsoft.com/office/drawing/2014/main" id="{F63F816B-C3FF-3EEA-73F8-EACE3EDAD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741" y="751720"/>
            <a:ext cx="5870814" cy="3311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0D3E46-497E-9C75-6685-4C9C1602E09B}"/>
              </a:ext>
            </a:extLst>
          </p:cNvPr>
          <p:cNvSpPr txBox="1"/>
          <p:nvPr/>
        </p:nvSpPr>
        <p:spPr>
          <a:xfrm>
            <a:off x="522679" y="4140362"/>
            <a:ext cx="109940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Helvetica" pitchFamily="2" charset="0"/>
              </a:rPr>
              <a:t>The observation of neutrons turning into antineutrons would constitute a discovery of fundamental importance for particle physics and cosmology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24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C00B3-5AE6-8A82-411B-0A081794B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73BD-486F-2078-1E96-50E89C67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62" y="0"/>
            <a:ext cx="10515600" cy="698477"/>
          </a:xfrm>
        </p:spPr>
        <p:txBody>
          <a:bodyPr>
            <a:normAutofit/>
          </a:bodyPr>
          <a:lstStyle/>
          <a:p>
            <a:r>
              <a:rPr lang="en-SE" sz="4000" dirty="0">
                <a:latin typeface="Helvetica" pitchFamily="2" charset="0"/>
              </a:rPr>
              <a:t>The FINESS/NNBAR program </a:t>
            </a:r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A2494B88-B65A-3CE3-42FB-00FA46D18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82" y="1305276"/>
            <a:ext cx="6773919" cy="47987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85FBF0-9635-8153-8BA9-71B9D3D27CAC}"/>
              </a:ext>
            </a:extLst>
          </p:cNvPr>
          <p:cNvSpPr txBox="1"/>
          <p:nvPr/>
        </p:nvSpPr>
        <p:spPr>
          <a:xfrm>
            <a:off x="6178631" y="129932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NNBAR Experiment (&gt;2035): 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search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for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n→n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̅  oscillations (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sensitivity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increase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of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10</a:t>
            </a:r>
            <a:r>
              <a:rPr lang="sv-SE" sz="1800" b="1" baseline="30000" dirty="0">
                <a:solidFill>
                  <a:srgbClr val="C00000"/>
                </a:solidFill>
                <a:latin typeface="Helvetica" pitchFamily="2" charset="0"/>
              </a:rPr>
              <a:t>3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compared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to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previous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experiments 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0457E-FD29-581C-FFF4-28E58ECD8261}"/>
              </a:ext>
            </a:extLst>
          </p:cNvPr>
          <p:cNvSpPr txBox="1"/>
          <p:nvPr/>
        </p:nvSpPr>
        <p:spPr>
          <a:xfrm>
            <a:off x="6455895" y="5449664"/>
            <a:ext cx="843501" cy="246221"/>
          </a:xfrm>
          <a:prstGeom prst="rect">
            <a:avLst/>
          </a:prstGeom>
          <a:solidFill>
            <a:srgbClr val="C1C1C1"/>
          </a:solidFill>
        </p:spPr>
        <p:txBody>
          <a:bodyPr wrap="square" rtlCol="0">
            <a:spAutoFit/>
          </a:bodyPr>
          <a:lstStyle/>
          <a:p>
            <a:r>
              <a:rPr lang="en-SE" sz="1000" b="1" dirty="0">
                <a:latin typeface="Helvetica" pitchFamily="2" charset="0"/>
              </a:rPr>
              <a:t>FINESSE</a:t>
            </a:r>
          </a:p>
        </p:txBody>
      </p:sp>
      <p:sp>
        <p:nvSpPr>
          <p:cNvPr id="4" name="Google Shape;89;p11">
            <a:extLst>
              <a:ext uri="{FF2B5EF4-FFF2-40B4-BE49-F238E27FC236}">
                <a16:creationId xmlns:a16="http://schemas.microsoft.com/office/drawing/2014/main" id="{7280EF28-035D-5DBD-F8C2-9317AA554FBA}"/>
              </a:ext>
            </a:extLst>
          </p:cNvPr>
          <p:cNvSpPr txBox="1"/>
          <p:nvPr/>
        </p:nvSpPr>
        <p:spPr>
          <a:xfrm>
            <a:off x="7219331" y="5661840"/>
            <a:ext cx="5055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FINESSE : ESS fundamental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physics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b="1" dirty="0" err="1">
                <a:solidFill>
                  <a:srgbClr val="C00000"/>
                </a:solidFill>
                <a:latin typeface="Helvetica" pitchFamily="2" charset="0"/>
              </a:rPr>
              <a:t>beamline</a:t>
            </a:r>
            <a:r>
              <a:rPr lang="sv-SE" b="1" dirty="0">
                <a:solidFill>
                  <a:srgbClr val="C00000"/>
                </a:solidFill>
                <a:latin typeface="Helvetica" pitchFamily="2" charset="0"/>
              </a:rPr>
              <a:t>  </a:t>
            </a:r>
            <a:endParaRPr b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70E917-760F-09A4-9B58-7F510AD79643}"/>
              </a:ext>
            </a:extLst>
          </p:cNvPr>
          <p:cNvSpPr txBox="1"/>
          <p:nvPr/>
        </p:nvSpPr>
        <p:spPr>
          <a:xfrm>
            <a:off x="599118" y="768066"/>
            <a:ext cx="12021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Helvetica" pitchFamily="2" charset="0"/>
              </a:rPr>
              <a:t>The FINESSE/NNBAR program is a two-stage program for particle physics at ESS</a:t>
            </a:r>
          </a:p>
        </p:txBody>
      </p:sp>
    </p:spTree>
    <p:extLst>
      <p:ext uri="{BB962C8B-B14F-4D97-AF65-F5344CB8AC3E}">
        <p14:creationId xmlns:p14="http://schemas.microsoft.com/office/powerpoint/2010/main" val="105430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A52CD-C920-80BC-3ADA-B0A3098F3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28E6B-77DE-1FA8-33BB-81C195FAF1A6}"/>
              </a:ext>
            </a:extLst>
          </p:cNvPr>
          <p:cNvSpPr txBox="1"/>
          <p:nvPr/>
        </p:nvSpPr>
        <p:spPr>
          <a:xfrm>
            <a:off x="11555896" y="410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42B508-5DBB-6B05-5750-8D7B9BFF21C5}"/>
              </a:ext>
            </a:extLst>
          </p:cNvPr>
          <p:cNvCxnSpPr>
            <a:cxnSpLocks/>
          </p:cNvCxnSpPr>
          <p:nvPr/>
        </p:nvCxnSpPr>
        <p:spPr>
          <a:xfrm>
            <a:off x="883299" y="662164"/>
            <a:ext cx="1034589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AF4B3-50A8-4E1A-0281-7DE1414C5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789" y="161117"/>
            <a:ext cx="7292611" cy="123806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Helvetica" pitchFamily="2" charset="0"/>
              </a:rPr>
              <a:t>The NNBAR Experiment at the ESS </a:t>
            </a:r>
            <a:endParaRPr lang="en-SE" dirty="0">
              <a:latin typeface="Helvetica" pitchFamily="2" charset="0"/>
            </a:endParaRPr>
          </a:p>
        </p:txBody>
      </p:sp>
      <p:pic>
        <p:nvPicPr>
          <p:cNvPr id="4" name="Picture 3" descr="A model of a building&#10;&#10;Description automatically generated">
            <a:extLst>
              <a:ext uri="{FF2B5EF4-FFF2-40B4-BE49-F238E27FC236}">
                <a16:creationId xmlns:a16="http://schemas.microsoft.com/office/drawing/2014/main" id="{51AF05CB-153D-176D-0A78-893F4223A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741" y="751720"/>
            <a:ext cx="5870814" cy="3311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77CF00-E661-6626-6624-ACD07773B108}"/>
              </a:ext>
            </a:extLst>
          </p:cNvPr>
          <p:cNvSpPr txBox="1"/>
          <p:nvPr/>
        </p:nvSpPr>
        <p:spPr>
          <a:xfrm>
            <a:off x="522679" y="4140362"/>
            <a:ext cx="109940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Helvetica" pitchFamily="2" charset="0"/>
              </a:rPr>
              <a:t>The observation of neutrons turning into antineutrons would constitute a discovery of fundamental importance for particle physics and cosmology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Observing a neutron turning into an antineutron would help us understand why the Universe today is made of matter and not antimatter.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07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F28C-A199-31AD-A511-1B33044C6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6C6B86-C28B-7FEC-ECC0-EAD27EF37D02}"/>
              </a:ext>
            </a:extLst>
          </p:cNvPr>
          <p:cNvSpPr txBox="1"/>
          <p:nvPr/>
        </p:nvSpPr>
        <p:spPr>
          <a:xfrm>
            <a:off x="11555896" y="410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02DC81-2032-F3F4-078E-81E5662864F2}"/>
              </a:ext>
            </a:extLst>
          </p:cNvPr>
          <p:cNvCxnSpPr>
            <a:cxnSpLocks/>
          </p:cNvCxnSpPr>
          <p:nvPr/>
        </p:nvCxnSpPr>
        <p:spPr>
          <a:xfrm>
            <a:off x="883299" y="662164"/>
            <a:ext cx="1034589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1AFD8-9DC0-C3DC-A1EC-9967D85D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789" y="161117"/>
            <a:ext cx="7292611" cy="123806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Helvetica" pitchFamily="2" charset="0"/>
              </a:rPr>
              <a:t>The NNBAR Experiment at the ESS </a:t>
            </a:r>
            <a:endParaRPr lang="en-SE" dirty="0">
              <a:latin typeface="Helvetica" pitchFamily="2" charset="0"/>
            </a:endParaRPr>
          </a:p>
        </p:txBody>
      </p:sp>
      <p:pic>
        <p:nvPicPr>
          <p:cNvPr id="4" name="Picture 3" descr="A model of a building&#10;&#10;Description automatically generated">
            <a:extLst>
              <a:ext uri="{FF2B5EF4-FFF2-40B4-BE49-F238E27FC236}">
                <a16:creationId xmlns:a16="http://schemas.microsoft.com/office/drawing/2014/main" id="{59B09CC3-69F5-7590-2C31-F25CF2F2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741" y="751720"/>
            <a:ext cx="5870814" cy="3311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E91249-2960-0D06-4A95-9C9E76A110D2}"/>
              </a:ext>
            </a:extLst>
          </p:cNvPr>
          <p:cNvSpPr txBox="1"/>
          <p:nvPr/>
        </p:nvSpPr>
        <p:spPr>
          <a:xfrm>
            <a:off x="522679" y="4140362"/>
            <a:ext cx="109940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Helvetica" pitchFamily="2" charset="0"/>
              </a:rPr>
              <a:t>The observation of neutrons turning into antineutrons would constitute a discovery of fundamental importance for particle physics and cosmology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Observing a neutron turning into an antineutron would help us understand why the Universe today is made of matter and not antimatter.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NNBAR will have a  </a:t>
            </a:r>
            <a:r>
              <a:rPr lang="sv-SE" sz="1800" dirty="0" err="1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sensitivity</a:t>
            </a:r>
            <a:r>
              <a:rPr lang="sv-SE" sz="18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800" dirty="0" err="1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increase</a:t>
            </a:r>
            <a:r>
              <a:rPr lang="sv-SE" sz="18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800" dirty="0" err="1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sz="18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10</a:t>
            </a:r>
            <a:r>
              <a:rPr lang="sv-SE" sz="1800" baseline="300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sv-SE" sz="18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800" dirty="0" err="1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compared</a:t>
            </a:r>
            <a:r>
              <a:rPr lang="sv-SE" sz="18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sv-SE" sz="1800" dirty="0" err="1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previous</a:t>
            </a:r>
            <a:r>
              <a:rPr lang="sv-SE" sz="18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experiments → </a:t>
            </a:r>
            <a:r>
              <a:rPr lang="en-GB" sz="1800" b="1" u="sng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Opportunities for such a leap in sensitivity are rare </a:t>
            </a:r>
            <a:r>
              <a:rPr lang="sv-SE" sz="1800" b="1" u="sng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GB" sz="1800" b="1" u="sng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72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0E31E-3F4F-25D4-4198-21DA78337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17480-77B0-F260-454A-F8F00BC00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62" y="0"/>
            <a:ext cx="10515600" cy="698477"/>
          </a:xfrm>
        </p:spPr>
        <p:txBody>
          <a:bodyPr>
            <a:normAutofit/>
          </a:bodyPr>
          <a:lstStyle/>
          <a:p>
            <a:r>
              <a:rPr lang="en-SE" sz="4000" dirty="0">
                <a:latin typeface="Helvetica" pitchFamily="2" charset="0"/>
              </a:rPr>
              <a:t>ESS Instruments Layout </a:t>
            </a:r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E5F16CDC-238C-66E8-0FD3-6DB24B1A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597" y="873018"/>
            <a:ext cx="7819352" cy="55393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8FE75F-0C2D-1CE7-E307-D86C3F343B96}"/>
              </a:ext>
            </a:extLst>
          </p:cNvPr>
          <p:cNvSpPr txBox="1"/>
          <p:nvPr/>
        </p:nvSpPr>
        <p:spPr>
          <a:xfrm>
            <a:off x="6096000" y="87301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NNBAR Experiment (&gt;2033): 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search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for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n→n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̅  oscillations (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sensitivity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increase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of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10</a:t>
            </a:r>
            <a:r>
              <a:rPr lang="sv-SE" sz="1800" b="1" baseline="30000" dirty="0">
                <a:solidFill>
                  <a:srgbClr val="C00000"/>
                </a:solidFill>
                <a:latin typeface="Helvetica" pitchFamily="2" charset="0"/>
              </a:rPr>
              <a:t>3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compared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to </a:t>
            </a:r>
            <a:r>
              <a:rPr lang="sv-SE" sz="1800" b="1" dirty="0" err="1">
                <a:solidFill>
                  <a:srgbClr val="C00000"/>
                </a:solidFill>
                <a:latin typeface="Helvetica" pitchFamily="2" charset="0"/>
              </a:rPr>
              <a:t>previous</a:t>
            </a:r>
            <a:r>
              <a:rPr lang="sv-SE" sz="1800" b="1" dirty="0">
                <a:solidFill>
                  <a:srgbClr val="C00000"/>
                </a:solidFill>
                <a:latin typeface="Helvetica" pitchFamily="2" charset="0"/>
              </a:rPr>
              <a:t> experiments 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B85A6-A6F7-7F4E-FFAE-E1A77971B974}"/>
              </a:ext>
            </a:extLst>
          </p:cNvPr>
          <p:cNvSpPr txBox="1"/>
          <p:nvPr/>
        </p:nvSpPr>
        <p:spPr>
          <a:xfrm>
            <a:off x="6774873" y="5694217"/>
            <a:ext cx="843501" cy="276999"/>
          </a:xfrm>
          <a:prstGeom prst="rect">
            <a:avLst/>
          </a:prstGeom>
          <a:solidFill>
            <a:srgbClr val="C1C1C1"/>
          </a:solidFill>
        </p:spPr>
        <p:txBody>
          <a:bodyPr wrap="none" rtlCol="0">
            <a:spAutoFit/>
          </a:bodyPr>
          <a:lstStyle/>
          <a:p>
            <a:r>
              <a:rPr lang="en-SE" sz="1200" b="1" dirty="0">
                <a:latin typeface="Helvetica" pitchFamily="2" charset="0"/>
              </a:rPr>
              <a:t>FINESSE</a:t>
            </a:r>
          </a:p>
        </p:txBody>
      </p:sp>
    </p:spTree>
    <p:extLst>
      <p:ext uri="{BB962C8B-B14F-4D97-AF65-F5344CB8AC3E}">
        <p14:creationId xmlns:p14="http://schemas.microsoft.com/office/powerpoint/2010/main" val="852208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F8E5-38E4-49D3-2D9C-7C0177125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BDDC63-CC8C-F0D4-038F-3A04CA504CC9}"/>
              </a:ext>
            </a:extLst>
          </p:cNvPr>
          <p:cNvSpPr/>
          <p:nvPr/>
        </p:nvSpPr>
        <p:spPr>
          <a:xfrm>
            <a:off x="1558867" y="1988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3347F7B-5962-535F-2D7A-3667DDC8FC45}"/>
              </a:ext>
            </a:extLst>
          </p:cNvPr>
          <p:cNvSpPr txBox="1">
            <a:spLocks/>
          </p:cNvSpPr>
          <p:nvPr/>
        </p:nvSpPr>
        <p:spPr>
          <a:xfrm>
            <a:off x="10128448" y="6237314"/>
            <a:ext cx="648072" cy="432047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/>
              <a:pPr/>
              <a:t>43</a:t>
            </a:fld>
            <a:endParaRPr lang="en-GB" dirty="0"/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46ED5B09-AFDB-43EC-632E-52E657843185}"/>
              </a:ext>
            </a:extLst>
          </p:cNvPr>
          <p:cNvSpPr txBox="1"/>
          <p:nvPr/>
        </p:nvSpPr>
        <p:spPr>
          <a:xfrm>
            <a:off x="2495600" y="44624"/>
            <a:ext cx="69847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600" dirty="0" err="1">
                <a:latin typeface="Helvetica" pitchFamily="2" charset="0"/>
              </a:rPr>
              <a:t>Why</a:t>
            </a:r>
            <a:r>
              <a:rPr lang="sv-SE" sz="3600" dirty="0">
                <a:latin typeface="Helvetica" pitchFamily="2" charset="0"/>
              </a:rPr>
              <a:t> NNBAR @ ESS? </a:t>
            </a:r>
          </a:p>
        </p:txBody>
      </p:sp>
      <p:sp>
        <p:nvSpPr>
          <p:cNvPr id="11" name="Google Shape;160;p16">
            <a:extLst>
              <a:ext uri="{FF2B5EF4-FFF2-40B4-BE49-F238E27FC236}">
                <a16:creationId xmlns:a16="http://schemas.microsoft.com/office/drawing/2014/main" id="{BAC2E5AE-3570-D719-1B22-CB83E50AE0B8}"/>
              </a:ext>
            </a:extLst>
          </p:cNvPr>
          <p:cNvSpPr txBox="1">
            <a:spLocks/>
          </p:cNvSpPr>
          <p:nvPr/>
        </p:nvSpPr>
        <p:spPr>
          <a:xfrm>
            <a:off x="350403" y="751004"/>
            <a:ext cx="11370542" cy="1028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A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large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beam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port has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been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built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at ESS for NNBAR to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allow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for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extraction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of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a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high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intensity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beam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to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provide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sufficient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intensity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for neutron to antineutron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search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</a:p>
        </p:txBody>
      </p:sp>
      <p:pic>
        <p:nvPicPr>
          <p:cNvPr id="12" name="Google Shape;152;p16">
            <a:extLst>
              <a:ext uri="{FF2B5EF4-FFF2-40B4-BE49-F238E27FC236}">
                <a16:creationId xmlns:a16="http://schemas.microsoft.com/office/drawing/2014/main" id="{BC8109CC-27E4-02CA-C7A9-6672D8895C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32669"/>
          <a:stretch/>
        </p:blipFill>
        <p:spPr>
          <a:xfrm>
            <a:off x="2258722" y="1508219"/>
            <a:ext cx="7221654" cy="183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7;p16">
            <a:extLst>
              <a:ext uri="{FF2B5EF4-FFF2-40B4-BE49-F238E27FC236}">
                <a16:creationId xmlns:a16="http://schemas.microsoft.com/office/drawing/2014/main" id="{3DBC7FD1-1E0F-F33E-8F3D-8E69DC881C2D}"/>
              </a:ext>
            </a:extLst>
          </p:cNvPr>
          <p:cNvSpPr/>
          <p:nvPr/>
        </p:nvSpPr>
        <p:spPr>
          <a:xfrm>
            <a:off x="2545929" y="2173246"/>
            <a:ext cx="21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regular</a:t>
            </a:r>
            <a:r>
              <a:rPr lang="sv-SE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</a:t>
            </a:r>
            <a:r>
              <a:rPr lang="sv-SE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beamport</a:t>
            </a:r>
            <a:endParaRPr b="1" dirty="0">
              <a:solidFill>
                <a:schemeClr val="lt1"/>
              </a:solidFill>
              <a:latin typeface="Helvetica" pitchFamily="2" charset="0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7" name="Google Shape;153;p16">
            <a:extLst>
              <a:ext uri="{FF2B5EF4-FFF2-40B4-BE49-F238E27FC236}">
                <a16:creationId xmlns:a16="http://schemas.microsoft.com/office/drawing/2014/main" id="{DB6B9E2A-F44E-314E-C7C2-05F1643028F2}"/>
              </a:ext>
            </a:extLst>
          </p:cNvPr>
          <p:cNvSpPr txBox="1"/>
          <p:nvPr/>
        </p:nvSpPr>
        <p:spPr>
          <a:xfrm>
            <a:off x="5225760" y="1890384"/>
            <a:ext cx="1589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ESS Target </a:t>
            </a:r>
            <a:endParaRPr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Google Shape;153;p16">
            <a:extLst>
              <a:ext uri="{FF2B5EF4-FFF2-40B4-BE49-F238E27FC236}">
                <a16:creationId xmlns:a16="http://schemas.microsoft.com/office/drawing/2014/main" id="{18B71138-65CF-DCEA-031B-D0F05998FF5A}"/>
              </a:ext>
            </a:extLst>
          </p:cNvPr>
          <p:cNvSpPr txBox="1"/>
          <p:nvPr/>
        </p:nvSpPr>
        <p:spPr>
          <a:xfrm>
            <a:off x="7644767" y="2023512"/>
            <a:ext cx="158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NNBAR </a:t>
            </a:r>
            <a:r>
              <a:rPr lang="sv-SE" sz="1600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Large</a:t>
            </a:r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</a:t>
            </a:r>
            <a:r>
              <a:rPr lang="sv-SE" sz="1600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Beam</a:t>
            </a:r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Port </a:t>
            </a:r>
            <a:endParaRPr dirty="0">
              <a:latin typeface="Helvetica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2637DB-8B1B-074D-6152-B3271D6DA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22" y="2863669"/>
            <a:ext cx="2757179" cy="3680434"/>
          </a:xfrm>
          <a:prstGeom prst="rect">
            <a:avLst/>
          </a:prstGeom>
        </p:spPr>
      </p:pic>
      <p:sp>
        <p:nvSpPr>
          <p:cNvPr id="22" name="Google Shape;149;p16">
            <a:extLst>
              <a:ext uri="{FF2B5EF4-FFF2-40B4-BE49-F238E27FC236}">
                <a16:creationId xmlns:a16="http://schemas.microsoft.com/office/drawing/2014/main" id="{7B61A5A0-8FC2-C7AB-CFA2-3C03001D6545}"/>
              </a:ext>
            </a:extLst>
          </p:cNvPr>
          <p:cNvSpPr txBox="1"/>
          <p:nvPr/>
        </p:nvSpPr>
        <p:spPr>
          <a:xfrm>
            <a:off x="8178924" y="5466643"/>
            <a:ext cx="20792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dirty="0">
                <a:solidFill>
                  <a:schemeClr val="lt1"/>
                </a:solidFill>
                <a:latin typeface="Helvetica" pitchFamily="2" charset="0"/>
                <a:ea typeface="Arial"/>
                <a:cs typeface="Arial"/>
                <a:sym typeface="Arial"/>
              </a:rPr>
              <a:t>ESS </a:t>
            </a:r>
            <a:r>
              <a:rPr lang="sv-SE" dirty="0" err="1">
                <a:solidFill>
                  <a:schemeClr val="lt1"/>
                </a:solidFill>
                <a:latin typeface="Helvetica" pitchFamily="2" charset="0"/>
                <a:ea typeface="Arial"/>
                <a:cs typeface="Arial"/>
                <a:sym typeface="Arial"/>
              </a:rPr>
              <a:t>target</a:t>
            </a:r>
            <a:r>
              <a:rPr lang="sv-SE" dirty="0">
                <a:solidFill>
                  <a:schemeClr val="lt1"/>
                </a:solidFill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  <a:r>
              <a:rPr lang="sv-SE" dirty="0" err="1">
                <a:solidFill>
                  <a:schemeClr val="lt1"/>
                </a:solidFill>
                <a:latin typeface="Helvetica" pitchFamily="2" charset="0"/>
                <a:ea typeface="Arial"/>
                <a:cs typeface="Arial"/>
                <a:sym typeface="Arial"/>
              </a:rPr>
              <a:t>monolith</a:t>
            </a:r>
            <a:r>
              <a:rPr lang="sv-SE" dirty="0">
                <a:solidFill>
                  <a:schemeClr val="lt1"/>
                </a:solidFill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Helvetica" pitchFamily="2" charset="0"/>
            </a:endParaRPr>
          </a:p>
          <a:p>
            <a:r>
              <a:rPr lang="sv-SE" dirty="0">
                <a:solidFill>
                  <a:schemeClr val="lt1"/>
                </a:solidFill>
                <a:latin typeface="Helvetica" pitchFamily="2" charset="0"/>
                <a:ea typeface="Arial"/>
                <a:cs typeface="Arial"/>
                <a:sym typeface="Arial"/>
              </a:rPr>
              <a:t>(11 m diameter)</a:t>
            </a:r>
            <a:endParaRPr dirty="0">
              <a:latin typeface="Helvetica" pitchFamily="2" charset="0"/>
            </a:endParaRPr>
          </a:p>
        </p:txBody>
      </p:sp>
      <p:pic>
        <p:nvPicPr>
          <p:cNvPr id="23" name="Google Shape;144;p16">
            <a:extLst>
              <a:ext uri="{FF2B5EF4-FFF2-40B4-BE49-F238E27FC236}">
                <a16:creationId xmlns:a16="http://schemas.microsoft.com/office/drawing/2014/main" id="{D2C9C448-1187-60A0-02E2-06F5F6AC28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911" t="13051" r="12207" b="12878"/>
          <a:stretch/>
        </p:blipFill>
        <p:spPr>
          <a:xfrm>
            <a:off x="3152275" y="3659315"/>
            <a:ext cx="3242480" cy="269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45;p16">
            <a:extLst>
              <a:ext uri="{FF2B5EF4-FFF2-40B4-BE49-F238E27FC236}">
                <a16:creationId xmlns:a16="http://schemas.microsoft.com/office/drawing/2014/main" id="{5F7ACC9A-8E90-5FCD-A5D1-BBA2F3FDC274}"/>
              </a:ext>
            </a:extLst>
          </p:cNvPr>
          <p:cNvSpPr txBox="1"/>
          <p:nvPr/>
        </p:nvSpPr>
        <p:spPr>
          <a:xfrm>
            <a:off x="4074946" y="4788442"/>
            <a:ext cx="15890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NNBAR </a:t>
            </a:r>
            <a:r>
              <a:rPr lang="sv-SE" sz="1600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Large</a:t>
            </a:r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</a:t>
            </a:r>
            <a:r>
              <a:rPr lang="sv-SE" sz="1600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Beam</a:t>
            </a:r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Port </a:t>
            </a:r>
            <a:endParaRPr dirty="0">
              <a:latin typeface="Helvetica" pitchFamily="2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682C1D-6834-8F89-49E1-6294B974D4DF}"/>
              </a:ext>
            </a:extLst>
          </p:cNvPr>
          <p:cNvCxnSpPr>
            <a:cxnSpLocks/>
          </p:cNvCxnSpPr>
          <p:nvPr/>
        </p:nvCxnSpPr>
        <p:spPr>
          <a:xfrm flipV="1">
            <a:off x="4367809" y="5390004"/>
            <a:ext cx="563915" cy="55927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46;p16">
            <a:extLst>
              <a:ext uri="{FF2B5EF4-FFF2-40B4-BE49-F238E27FC236}">
                <a16:creationId xmlns:a16="http://schemas.microsoft.com/office/drawing/2014/main" id="{AA16ADAB-D296-A9BA-3511-24D73685C50C}"/>
              </a:ext>
            </a:extLst>
          </p:cNvPr>
          <p:cNvSpPr txBox="1"/>
          <p:nvPr/>
        </p:nvSpPr>
        <p:spPr>
          <a:xfrm>
            <a:off x="1487488" y="5517233"/>
            <a:ext cx="15890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sz="1600" b="1" dirty="0">
                <a:solidFill>
                  <a:schemeClr val="dk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Standard ESS </a:t>
            </a:r>
            <a:r>
              <a:rPr lang="sv-SE" sz="1600" b="1" dirty="0" err="1">
                <a:solidFill>
                  <a:schemeClr val="dk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Beam</a:t>
            </a:r>
            <a:r>
              <a:rPr lang="sv-SE" sz="1600" b="1" dirty="0">
                <a:solidFill>
                  <a:schemeClr val="dk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</a:t>
            </a:r>
            <a:r>
              <a:rPr lang="sv-SE" sz="1600" b="1" dirty="0" err="1">
                <a:solidFill>
                  <a:schemeClr val="dk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line</a:t>
            </a:r>
            <a:r>
              <a:rPr lang="sv-SE" sz="1600" b="1" dirty="0">
                <a:solidFill>
                  <a:schemeClr val="dk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</a:t>
            </a:r>
            <a:endParaRPr dirty="0">
              <a:latin typeface="Helvetica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1AE631C-E808-E8EC-A7DA-8EAB3E366C0E}"/>
              </a:ext>
            </a:extLst>
          </p:cNvPr>
          <p:cNvCxnSpPr>
            <a:cxnSpLocks/>
          </p:cNvCxnSpPr>
          <p:nvPr/>
        </p:nvCxnSpPr>
        <p:spPr>
          <a:xfrm flipV="1">
            <a:off x="2855641" y="4869161"/>
            <a:ext cx="563915" cy="55927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2A6F3E-8807-E4F5-001E-019773DE8798}"/>
              </a:ext>
            </a:extLst>
          </p:cNvPr>
          <p:cNvCxnSpPr>
            <a:cxnSpLocks/>
          </p:cNvCxnSpPr>
          <p:nvPr/>
        </p:nvCxnSpPr>
        <p:spPr>
          <a:xfrm flipV="1">
            <a:off x="7896967" y="5086144"/>
            <a:ext cx="563915" cy="55927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76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00F3-D2F7-FEDB-4736-74E07BACF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79FAF7-1443-0D18-81C7-2962BE14A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2" y="718029"/>
            <a:ext cx="9144000" cy="5120640"/>
          </a:xfrm>
          <a:prstGeom prst="rect">
            <a:avLst/>
          </a:prstGeom>
          <a:solidFill>
            <a:srgbClr val="5A5A5B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F1CFB3-892C-6D1F-6409-76FB82D68CEC}"/>
              </a:ext>
            </a:extLst>
          </p:cNvPr>
          <p:cNvSpPr txBox="1"/>
          <p:nvPr/>
        </p:nvSpPr>
        <p:spPr>
          <a:xfrm>
            <a:off x="4384852" y="969509"/>
            <a:ext cx="4294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  <a:ea typeface="Malgun Gothic" panose="020B0503020000020004" pitchFamily="34" charset="-127"/>
              </a:rPr>
              <a:t>Large Beam Port Installed in the Target Monolith </a:t>
            </a:r>
          </a:p>
        </p:txBody>
      </p:sp>
    </p:spTree>
    <p:extLst>
      <p:ext uri="{BB962C8B-B14F-4D97-AF65-F5344CB8AC3E}">
        <p14:creationId xmlns:p14="http://schemas.microsoft.com/office/powerpoint/2010/main" val="823821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46D2B-666C-BFF8-21B6-E290D4839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5E429F-63B6-32E7-683D-FEAC17AE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2" y="718029"/>
            <a:ext cx="9144000" cy="5120640"/>
          </a:xfrm>
          <a:prstGeom prst="rect">
            <a:avLst/>
          </a:prstGeom>
          <a:solidFill>
            <a:srgbClr val="5A5A5B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27636-5058-EA92-1604-43C603D76B7C}"/>
              </a:ext>
            </a:extLst>
          </p:cNvPr>
          <p:cNvSpPr txBox="1"/>
          <p:nvPr/>
        </p:nvSpPr>
        <p:spPr>
          <a:xfrm>
            <a:off x="4384852" y="969509"/>
            <a:ext cx="4294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  <a:ea typeface="Malgun Gothic" panose="020B0503020000020004" pitchFamily="34" charset="-127"/>
              </a:rPr>
              <a:t>Large Beam Port Installed in the Target Monolith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85B0-E46D-4CF0-E230-6AA3DCDAF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82" y="2804200"/>
            <a:ext cx="3394905" cy="24690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E80E73-242E-4B3D-EC53-2A31CB4C8056}"/>
              </a:ext>
            </a:extLst>
          </p:cNvPr>
          <p:cNvSpPr/>
          <p:nvPr/>
        </p:nvSpPr>
        <p:spPr>
          <a:xfrm>
            <a:off x="5634897" y="3681088"/>
            <a:ext cx="1494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Upper Moderator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FC44DE-43F3-B3A6-79EC-5DF65CEB12B2}"/>
              </a:ext>
            </a:extLst>
          </p:cNvPr>
          <p:cNvSpPr/>
          <p:nvPr/>
        </p:nvSpPr>
        <p:spPr>
          <a:xfrm>
            <a:off x="5596425" y="4398790"/>
            <a:ext cx="1571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Lower</a:t>
            </a:r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Moderator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C8339B-377E-A10E-5EC7-CF9B618085A3}"/>
              </a:ext>
            </a:extLst>
          </p:cNvPr>
          <p:cNvCxnSpPr/>
          <p:nvPr/>
        </p:nvCxnSpPr>
        <p:spPr>
          <a:xfrm>
            <a:off x="8090115" y="2788702"/>
            <a:ext cx="0" cy="260470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EF0E33C-B232-F9A2-9C37-CAB0E7A6083A}"/>
              </a:ext>
            </a:extLst>
          </p:cNvPr>
          <p:cNvSpPr txBox="1"/>
          <p:nvPr/>
        </p:nvSpPr>
        <p:spPr>
          <a:xfrm>
            <a:off x="8262907" y="3498132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</a:rPr>
              <a:t>~</a:t>
            </a:r>
            <a:r>
              <a:rPr lang="sv-SE" sz="4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en-GB" sz="4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1m </a:t>
            </a:r>
          </a:p>
        </p:txBody>
      </p:sp>
    </p:spTree>
    <p:extLst>
      <p:ext uri="{BB962C8B-B14F-4D97-AF65-F5344CB8AC3E}">
        <p14:creationId xmlns:p14="http://schemas.microsoft.com/office/powerpoint/2010/main" val="64636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A890C-0C5C-E6D8-1D92-A58C55614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6089A-E0BC-1799-21EC-A7F248856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2" y="718029"/>
            <a:ext cx="9144000" cy="5120640"/>
          </a:xfrm>
          <a:prstGeom prst="rect">
            <a:avLst/>
          </a:prstGeom>
          <a:solidFill>
            <a:srgbClr val="5A5A5B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0B39F-C9DF-1045-C1E7-6251B8A8B31D}"/>
              </a:ext>
            </a:extLst>
          </p:cNvPr>
          <p:cNvSpPr txBox="1"/>
          <p:nvPr/>
        </p:nvSpPr>
        <p:spPr>
          <a:xfrm>
            <a:off x="4384852" y="969509"/>
            <a:ext cx="4294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  <a:ea typeface="Malgun Gothic" panose="020B0503020000020004" pitchFamily="34" charset="-127"/>
              </a:rPr>
              <a:t>Large Beam Port Installed in the Target Monolith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CE3A2-282A-4462-BA4B-07729BEA7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82" y="2804200"/>
            <a:ext cx="3394905" cy="24690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D63092-D658-DEA5-7ADC-F101B14EB207}"/>
              </a:ext>
            </a:extLst>
          </p:cNvPr>
          <p:cNvSpPr/>
          <p:nvPr/>
        </p:nvSpPr>
        <p:spPr>
          <a:xfrm>
            <a:off x="5634897" y="3681088"/>
            <a:ext cx="1494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Upper Moderator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21F9F-4993-C299-81C4-A306EA122578}"/>
              </a:ext>
            </a:extLst>
          </p:cNvPr>
          <p:cNvSpPr/>
          <p:nvPr/>
        </p:nvSpPr>
        <p:spPr>
          <a:xfrm>
            <a:off x="5596425" y="4398790"/>
            <a:ext cx="1571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Lower</a:t>
            </a:r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Moderator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A4AC51-5AEB-83C1-A241-B3F741406086}"/>
                  </a:ext>
                </a:extLst>
              </p:cNvPr>
              <p:cNvSpPr/>
              <p:nvPr/>
            </p:nvSpPr>
            <p:spPr>
              <a:xfrm>
                <a:off x="0" y="5893925"/>
                <a:ext cx="11369666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NNBAR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Large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Beam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Port  has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been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constructed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to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provide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sufficient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intensity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for </a:t>
                </a:r>
                <a14:m>
                  <m:oMath xmlns:m="http://schemas.openxmlformats.org/officeDocument/2006/math">
                    <m:r>
                      <a:rPr lang="sv-SE" altLang="sv-SE" i="1">
                        <a:latin typeface="Cambria Math"/>
                      </a:rPr>
                      <m:t>𝑛</m:t>
                    </m:r>
                    <m:r>
                      <a:rPr lang="sv-SE" altLang="sv-SE" i="1">
                        <a:latin typeface="Cambria Math"/>
                        <a:ea typeface="Cambria Math"/>
                      </a:rPr>
                      <m:t>→</m:t>
                    </m:r>
                    <m:acc>
                      <m:accPr>
                        <m:chr m:val="̅"/>
                        <m:ctrlPr>
                          <a:rPr lang="sv-SE" altLang="sv-S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sv-SE" altLang="sv-SE" i="1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</m:acc>
                    <m:r>
                      <a:rPr lang="sv-SE" altLang="sv-SE" i="1">
                        <a:latin typeface="Cambria Math"/>
                      </a:rPr>
                      <m:t> </m:t>
                    </m:r>
                  </m:oMath>
                </a14:m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search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It is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able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to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deliver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dirty="0">
                    <a:latin typeface="Helvetica" pitchFamily="2" charset="0"/>
                    <a:ea typeface="Malgun Gothic" panose="020B0503020000020004" pitchFamily="34" charset="-127"/>
                  </a:rPr>
                  <a:t>1.5x10</a:t>
                </a:r>
                <a:r>
                  <a:rPr lang="sv-SE" b="1" baseline="30000" dirty="0">
                    <a:latin typeface="Helvetica" pitchFamily="2" charset="0"/>
                    <a:ea typeface="Malgun Gothic" panose="020B0503020000020004" pitchFamily="34" charset="-127"/>
                  </a:rPr>
                  <a:t>15</a:t>
                </a:r>
                <a:r>
                  <a:rPr lang="sv-SE" b="1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dirty="0" err="1">
                    <a:latin typeface="Helvetica" pitchFamily="2" charset="0"/>
                    <a:ea typeface="Malgun Gothic" panose="020B0503020000020004" pitchFamily="34" charset="-127"/>
                  </a:rPr>
                  <a:t>n/s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there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is no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beamline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currently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available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or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planned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at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any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other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facility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that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could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reach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a flux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even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close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to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this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number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2CDA03B-2918-F94E-BE22-B99A99BEB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3925"/>
                <a:ext cx="11369666" cy="923330"/>
              </a:xfrm>
              <a:prstGeom prst="rect">
                <a:avLst/>
              </a:prstGeom>
              <a:blipFill>
                <a:blip r:embed="rId4"/>
                <a:stretch>
                  <a:fillRect l="-223" t="-2703" b="-81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F2E435-4F34-A6CD-D8C9-0DCC7EB1B2E2}"/>
              </a:ext>
            </a:extLst>
          </p:cNvPr>
          <p:cNvCxnSpPr/>
          <p:nvPr/>
        </p:nvCxnSpPr>
        <p:spPr>
          <a:xfrm>
            <a:off x="8090115" y="2788702"/>
            <a:ext cx="0" cy="260470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86D304-4FB2-58C0-0C32-31EFE4FAB529}"/>
              </a:ext>
            </a:extLst>
          </p:cNvPr>
          <p:cNvSpPr txBox="1"/>
          <p:nvPr/>
        </p:nvSpPr>
        <p:spPr>
          <a:xfrm>
            <a:off x="8262907" y="3498132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</a:rPr>
              <a:t>~</a:t>
            </a:r>
            <a:r>
              <a:rPr lang="sv-SE" sz="4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en-GB" sz="4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1m </a:t>
            </a:r>
          </a:p>
        </p:txBody>
      </p:sp>
    </p:spTree>
    <p:extLst>
      <p:ext uri="{BB962C8B-B14F-4D97-AF65-F5344CB8AC3E}">
        <p14:creationId xmlns:p14="http://schemas.microsoft.com/office/powerpoint/2010/main" val="277105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974E-95EF-4FA7-863F-679A44A9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701" y="-2082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Overview of the NNBAR experiment</a:t>
            </a:r>
            <a:endParaRPr lang="sv-SE" sz="3600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33AFE-DA83-47D2-B6ED-0DD4A4365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906909"/>
            <a:ext cx="7653707" cy="4351338"/>
          </a:xfrm>
        </p:spPr>
        <p:txBody>
          <a:bodyPr>
            <a:normAutofit/>
          </a:bodyPr>
          <a:lstStyle/>
          <a:p>
            <a:r>
              <a:rPr lang="en-US" sz="2300" dirty="0">
                <a:latin typeface="Helvetica" pitchFamily="2" charset="0"/>
              </a:rPr>
              <a:t>Neutrons into the beamline via the Large Beam Port</a:t>
            </a:r>
          </a:p>
          <a:p>
            <a:r>
              <a:rPr lang="en-US" sz="2300" dirty="0">
                <a:latin typeface="Helvetica" pitchFamily="2" charset="0"/>
              </a:rPr>
              <a:t>New LD2 lower moderator  </a:t>
            </a: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(</a:t>
            </a:r>
            <a:r>
              <a:rPr lang="en-GB" sz="1400" i="1" dirty="0" err="1">
                <a:solidFill>
                  <a:srgbClr val="C00000"/>
                </a:solidFill>
              </a:rPr>
              <a:t>J.Neutron</a:t>
            </a:r>
            <a:r>
              <a:rPr lang="en-GB" sz="1400" i="1" dirty="0">
                <a:solidFill>
                  <a:srgbClr val="C00000"/>
                </a:solidFill>
              </a:rPr>
              <a:t> Res.</a:t>
            </a:r>
            <a:r>
              <a:rPr lang="en-GB" sz="1400" dirty="0">
                <a:solidFill>
                  <a:srgbClr val="C00000"/>
                </a:solidFill>
              </a:rPr>
              <a:t> 25 (2024) 3-4, 315-406</a:t>
            </a: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) </a:t>
            </a:r>
          </a:p>
          <a:p>
            <a:r>
              <a:rPr lang="en-US" sz="2300" dirty="0">
                <a:latin typeface="Helvetica" pitchFamily="2" charset="0"/>
              </a:rPr>
              <a:t>Focusing from nested mirrors.</a:t>
            </a:r>
          </a:p>
          <a:p>
            <a:r>
              <a:rPr lang="en-US" sz="2300" dirty="0">
                <a:latin typeface="Helvetica" pitchFamily="2" charset="0"/>
              </a:rPr>
              <a:t>Propagation in magnetically shielded beamline (&lt;5-10nT, ~200m)</a:t>
            </a:r>
          </a:p>
          <a:p>
            <a:r>
              <a:rPr lang="en-US" sz="2300" dirty="0">
                <a:latin typeface="Helvetica" pitchFamily="2" charset="0"/>
              </a:rPr>
              <a:t>Biological shielding</a:t>
            </a:r>
          </a:p>
          <a:p>
            <a:r>
              <a:rPr lang="en-US" sz="2300" dirty="0">
                <a:latin typeface="Helvetica" pitchFamily="2" charset="0"/>
              </a:rPr>
              <a:t>Annihilation target surrounded by detector to observe antineutrons</a:t>
            </a:r>
          </a:p>
          <a:p>
            <a:r>
              <a:rPr lang="en-US" sz="2300" dirty="0">
                <a:latin typeface="Helvetica" pitchFamily="2" charset="0"/>
              </a:rPr>
              <a:t>Beam dump (B4C, polyethylene, steel and concrete)</a:t>
            </a:r>
            <a:endParaRPr lang="sv-SE" sz="2300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79D75-27F8-4D55-B0B0-B78D380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3" y="954603"/>
            <a:ext cx="7183059" cy="1872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37857-DE68-4577-BB60-8B796CFE3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618" y="674247"/>
            <a:ext cx="3835888" cy="2195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9D016-06B2-45E3-9101-B18D94B44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928" y="3314941"/>
            <a:ext cx="4339236" cy="25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05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4B86-B6C0-44B8-81B1-A43547B0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347" y="-225035"/>
            <a:ext cx="1101519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NNBAR beamline simulation in the bunker area</a:t>
            </a:r>
            <a:endParaRPr lang="sv-SE" sz="3600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1B6B8-D5EC-492B-8B3D-65BAB1DEE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29" y="1584360"/>
            <a:ext cx="5373029" cy="4351338"/>
          </a:xfrm>
        </p:spPr>
        <p:txBody>
          <a:bodyPr>
            <a:normAutofit lnSpcReduction="10000"/>
          </a:bodyPr>
          <a:lstStyle/>
          <a:p>
            <a:r>
              <a:rPr lang="en-US" sz="2700" dirty="0">
                <a:latin typeface="Helvetica" pitchFamily="2" charset="0"/>
              </a:rPr>
              <a:t>Bunker wall designed with the objective of reducing the radiation dose outside it to a level below the threshold defined with respect to the supervised area at the ESS </a:t>
            </a:r>
          </a:p>
          <a:p>
            <a:r>
              <a:rPr lang="en-US" sz="2700" dirty="0"/>
              <a:t>Additional shielding for LBP </a:t>
            </a:r>
          </a:p>
          <a:p>
            <a:pPr lvl="1"/>
            <a:r>
              <a:rPr lang="en-US" sz="2300" dirty="0"/>
              <a:t> 40cm heavy concrete</a:t>
            </a:r>
          </a:p>
          <a:p>
            <a:r>
              <a:rPr lang="en-US" sz="2700" dirty="0"/>
              <a:t>3 </a:t>
            </a:r>
            <a:r>
              <a:rPr lang="el-GR" sz="2700" dirty="0"/>
              <a:t>μ</a:t>
            </a:r>
            <a:r>
              <a:rPr lang="sv-SE" sz="2700" dirty="0" err="1"/>
              <a:t>Sv</a:t>
            </a:r>
            <a:r>
              <a:rPr lang="sv-SE" sz="2700" dirty="0"/>
              <a:t>/h</a:t>
            </a:r>
            <a:r>
              <a:rPr lang="en-US" sz="2700" dirty="0"/>
              <a:t> – optimize for 1.5 </a:t>
            </a:r>
            <a:r>
              <a:rPr lang="el-GR" sz="2700" dirty="0"/>
              <a:t>μ</a:t>
            </a:r>
            <a:r>
              <a:rPr lang="sv-SE" sz="2700" dirty="0" err="1"/>
              <a:t>Sv</a:t>
            </a:r>
            <a:r>
              <a:rPr lang="sv-SE" sz="2700" dirty="0"/>
              <a:t>/h , </a:t>
            </a:r>
            <a:endParaRPr lang="en-US" sz="2700" dirty="0"/>
          </a:p>
          <a:p>
            <a:pPr marL="0" indent="0">
              <a:buNone/>
            </a:pPr>
            <a:r>
              <a:rPr lang="en-US" sz="2700" dirty="0"/>
              <a:t>25 </a:t>
            </a:r>
            <a:r>
              <a:rPr lang="el-GR" sz="2700" dirty="0"/>
              <a:t>μ</a:t>
            </a:r>
            <a:r>
              <a:rPr lang="sv-SE" sz="2700" dirty="0" err="1"/>
              <a:t>Sv</a:t>
            </a:r>
            <a:r>
              <a:rPr lang="sv-SE" sz="2700" dirty="0"/>
              <a:t>/h</a:t>
            </a:r>
            <a:r>
              <a:rPr lang="en-US" sz="2700" dirty="0"/>
              <a:t> – optimize for 12.5 </a:t>
            </a:r>
            <a:r>
              <a:rPr lang="el-GR" sz="2700" dirty="0"/>
              <a:t>μ</a:t>
            </a:r>
            <a:r>
              <a:rPr lang="sv-SE" sz="2700" dirty="0" err="1"/>
              <a:t>Sv</a:t>
            </a:r>
            <a:r>
              <a:rPr lang="sv-SE" sz="2700" dirty="0"/>
              <a:t>/h (</a:t>
            </a:r>
            <a:r>
              <a:rPr lang="sv-SE" sz="2700" dirty="0" err="1"/>
              <a:t>roof</a:t>
            </a:r>
            <a:r>
              <a:rPr lang="sv-SE" sz="27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5C181-E5E0-4749-862D-64DCE246D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042" y="1381689"/>
            <a:ext cx="6091355" cy="208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315635-335A-4D8B-98A0-460D14A9E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889" y="4085736"/>
            <a:ext cx="3210508" cy="1833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649C9A-1F4E-4F4B-82D7-BDFE3400A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458" y="4085736"/>
            <a:ext cx="3248608" cy="184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56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8F435-536E-4820-84B6-EFFA8118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514" y="-325381"/>
            <a:ext cx="10515600" cy="1325563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Civil engineering </a:t>
            </a:r>
            <a:endParaRPr lang="sv-SE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D41BC-7845-440C-9CEA-84DB35C2A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22" y="1584057"/>
            <a:ext cx="806334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NNBAR, the ESS Facility Management division and SWECO company.</a:t>
            </a:r>
          </a:p>
          <a:p>
            <a:r>
              <a:rPr lang="en-US" dirty="0"/>
              <a:t>Steel pillar in bunker moved as part of extra shielding work</a:t>
            </a:r>
          </a:p>
          <a:p>
            <a:r>
              <a:rPr lang="en-US" dirty="0"/>
              <a:t>Floor-loading support </a:t>
            </a:r>
          </a:p>
          <a:p>
            <a:pPr lvl="1"/>
            <a:r>
              <a:rPr lang="en-US" dirty="0"/>
              <a:t> Distribution slabs</a:t>
            </a:r>
          </a:p>
          <a:p>
            <a:r>
              <a:rPr lang="en-US" dirty="0"/>
              <a:t>200m optimized/trade off </a:t>
            </a:r>
          </a:p>
          <a:p>
            <a:r>
              <a:rPr lang="en-US" dirty="0"/>
              <a:t>No conflict between beamline foundation and local utilities/services</a:t>
            </a:r>
          </a:p>
          <a:p>
            <a:r>
              <a:rPr lang="en-US" dirty="0"/>
              <a:t> Options for detector cave with various options e.g. full weather protection.</a:t>
            </a:r>
          </a:p>
          <a:p>
            <a:endParaRPr lang="en-US" dirty="0"/>
          </a:p>
          <a:p>
            <a:endParaRPr lang="en-US" dirty="0"/>
          </a:p>
          <a:p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C685B-9A7E-4415-83CC-B2C4C06F9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07" y="384463"/>
            <a:ext cx="3937471" cy="2566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1EB152-8704-469D-9F89-C224591E5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318" y="3045144"/>
            <a:ext cx="3373012" cy="359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2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6C185-98B1-79BE-4CA8-C0901E4A3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58F728-2F75-A478-A06A-B1DCA673C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783" y="1062915"/>
            <a:ext cx="5818261" cy="338439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The  ESS is currently constructing 15 scientific instruments</a:t>
            </a:r>
          </a:p>
          <a:p>
            <a:r>
              <a:rPr lang="en-GB" sz="2600" dirty="0"/>
              <a:t>Each instrument is designed to deliver neutron beams for a wide range of experiments across materials science, physics, chemistry, and engineering</a:t>
            </a:r>
          </a:p>
          <a:p>
            <a:r>
              <a:rPr lang="en-GB" sz="2600" dirty="0"/>
              <a:t>Particle physics has been identified as a missing component</a:t>
            </a:r>
            <a:endParaRPr lang="en-SE" sz="2600" dirty="0"/>
          </a:p>
          <a:p>
            <a:endParaRPr lang="en-S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F3058B-8444-7C7E-70FD-1AB6CD26699A}"/>
              </a:ext>
            </a:extLst>
          </p:cNvPr>
          <p:cNvSpPr txBox="1"/>
          <p:nvPr/>
        </p:nvSpPr>
        <p:spPr>
          <a:xfrm>
            <a:off x="3681561" y="92484"/>
            <a:ext cx="57615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latin typeface="Helvetica" pitchFamily="2" charset="0"/>
                <a:cs typeface="Papyrus"/>
              </a:rPr>
              <a:t>The ESS and future instruments </a:t>
            </a:r>
          </a:p>
        </p:txBody>
      </p:sp>
      <p:pic>
        <p:nvPicPr>
          <p:cNvPr id="6" name="Picture 5" descr="A large warehouse with lots of boxes&#10;&#10;AI-generated content may be incorrect.">
            <a:extLst>
              <a:ext uri="{FF2B5EF4-FFF2-40B4-BE49-F238E27FC236}">
                <a16:creationId xmlns:a16="http://schemas.microsoft.com/office/drawing/2014/main" id="{409F1C2D-8795-22AF-A786-EEECAAD5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44" y="1097460"/>
            <a:ext cx="5761515" cy="27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14A7-CF5D-4E2E-943D-17775894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074" y="26095"/>
            <a:ext cx="10515600" cy="698477"/>
          </a:xfrm>
        </p:spPr>
        <p:txBody>
          <a:bodyPr/>
          <a:lstStyle/>
          <a:p>
            <a:r>
              <a:rPr lang="en-US" dirty="0"/>
              <a:t>Neutron focusing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0B910E-A18D-49B1-AF17-886BFC5BC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686" y="724572"/>
            <a:ext cx="5168905" cy="214486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FA3234-0C6F-4479-9B4E-5EB2E37372B4}"/>
              </a:ext>
            </a:extLst>
          </p:cNvPr>
          <p:cNvSpPr txBox="1">
            <a:spLocks/>
          </p:cNvSpPr>
          <p:nvPr/>
        </p:nvSpPr>
        <p:spPr>
          <a:xfrm>
            <a:off x="537117" y="3661434"/>
            <a:ext cx="57521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Many configurations considered.</a:t>
            </a:r>
          </a:p>
          <a:p>
            <a:pPr marL="0" indent="0">
              <a:buNone/>
            </a:pPr>
            <a:r>
              <a:rPr lang="en-US" dirty="0"/>
              <a:t>Nested mirrors.</a:t>
            </a:r>
          </a:p>
          <a:p>
            <a:pPr marL="0" indent="0">
              <a:buNone/>
            </a:pPr>
            <a:r>
              <a:rPr lang="en-US" dirty="0" err="1"/>
              <a:t>Monoplanar</a:t>
            </a:r>
            <a:r>
              <a:rPr lang="en-US" dirty="0"/>
              <a:t> reflector at 17 m from the bunker followed by a square-&gt; circular cross section. </a:t>
            </a:r>
          </a:p>
          <a:p>
            <a:pPr marL="0" indent="0">
              <a:buNone/>
            </a:pPr>
            <a:r>
              <a:rPr lang="en-US" dirty="0"/>
              <a:t>300 ILL units per year for P=2MW.</a:t>
            </a:r>
            <a:endParaRPr lang="sv-SE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B0FDCABE-0EE4-403E-9C7D-94A02604C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6665" y="1402019"/>
            <a:ext cx="2124395" cy="2182006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1A7614-010B-4148-8943-448290D10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958" y="3081289"/>
            <a:ext cx="4996047" cy="34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2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D692B-7BCB-428D-9FA8-0E87665C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539" y="-319877"/>
            <a:ext cx="10515600" cy="1325563"/>
          </a:xfrm>
        </p:spPr>
        <p:txBody>
          <a:bodyPr/>
          <a:lstStyle/>
          <a:p>
            <a:r>
              <a:rPr lang="en-US" dirty="0"/>
              <a:t>Magnetic shielding</a:t>
            </a:r>
            <a:endParaRPr lang="sv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718361-73B9-4543-8F6C-C3069B72D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89" y="1388076"/>
            <a:ext cx="5746988" cy="4351338"/>
          </a:xfrm>
        </p:spPr>
        <p:txBody>
          <a:bodyPr>
            <a:normAutofit/>
          </a:bodyPr>
          <a:lstStyle/>
          <a:p>
            <a:r>
              <a:rPr lang="en-US" sz="2300" dirty="0"/>
              <a:t>Require &lt;5-10nT for quasi-free condition</a:t>
            </a:r>
          </a:p>
          <a:p>
            <a:r>
              <a:rPr lang="en-US" sz="2300" dirty="0"/>
              <a:t>Octanol </a:t>
            </a:r>
            <a:r>
              <a:rPr lang="en-US" sz="2300" dirty="0" err="1"/>
              <a:t>mumetal</a:t>
            </a:r>
            <a:r>
              <a:rPr lang="en-US" sz="2300" dirty="0"/>
              <a:t> shield </a:t>
            </a:r>
          </a:p>
          <a:p>
            <a:r>
              <a:rPr lang="en-US" sz="2300" dirty="0"/>
              <a:t>Static lowering of B-field and field damping up to ~10Hz.</a:t>
            </a:r>
          </a:p>
          <a:p>
            <a:r>
              <a:rPr lang="en-US" sz="2300" dirty="0"/>
              <a:t>Toroidal coils for magnetic equilibration </a:t>
            </a:r>
            <a:endParaRPr lang="sv-SE" sz="2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F5737-50B4-4937-8F4E-5D82FC0A6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41" y="3944253"/>
            <a:ext cx="4395555" cy="2913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8E2EDF-89D6-429E-B56A-6228F07C2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74" y="4244782"/>
            <a:ext cx="4897465" cy="1932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0A0980-40DF-486F-9EE4-9297A10ED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425" y="405970"/>
            <a:ext cx="5746987" cy="34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03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5F87-C53B-4A32-A1C8-EB26EF5A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64" y="22236"/>
            <a:ext cx="10515600" cy="698477"/>
          </a:xfrm>
        </p:spPr>
        <p:txBody>
          <a:bodyPr/>
          <a:lstStyle/>
          <a:p>
            <a:r>
              <a:rPr lang="en-US" dirty="0"/>
              <a:t>Annihilation detector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A8E68-F6A1-4E72-8F18-BDEAE9770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10" y="1253331"/>
            <a:ext cx="10515600" cy="4351338"/>
          </a:xfrm>
        </p:spPr>
        <p:txBody>
          <a:bodyPr/>
          <a:lstStyle/>
          <a:p>
            <a:r>
              <a:rPr lang="en-US" dirty="0"/>
              <a:t> ~1.8 GeV </a:t>
            </a:r>
            <a:r>
              <a:rPr lang="en-US" dirty="0" err="1"/>
              <a:t>centre</a:t>
            </a:r>
            <a:r>
              <a:rPr lang="en-US" dirty="0"/>
              <a:t>-of-mass energy</a:t>
            </a:r>
          </a:p>
          <a:p>
            <a:pPr lvl="1"/>
            <a:r>
              <a:rPr lang="en-US" dirty="0"/>
              <a:t> 3-7 </a:t>
            </a:r>
            <a:r>
              <a:rPr lang="en-US" dirty="0" err="1"/>
              <a:t>pions</a:t>
            </a:r>
            <a:r>
              <a:rPr lang="en-US" dirty="0"/>
              <a:t> </a:t>
            </a:r>
          </a:p>
          <a:p>
            <a:r>
              <a:rPr lang="en-US" dirty="0"/>
              <a:t>Different designs considered</a:t>
            </a:r>
          </a:p>
          <a:p>
            <a:r>
              <a:rPr lang="en-US" dirty="0"/>
              <a:t>Lead-glass EM calorimeter </a:t>
            </a:r>
          </a:p>
          <a:p>
            <a:r>
              <a:rPr lang="en-US" dirty="0"/>
              <a:t>Scintillator (hadronic range) </a:t>
            </a:r>
          </a:p>
          <a:p>
            <a:r>
              <a:rPr lang="en-US" dirty="0"/>
              <a:t>TPC </a:t>
            </a:r>
          </a:p>
          <a:p>
            <a:r>
              <a:rPr lang="en-US" dirty="0"/>
              <a:t>Scintillator cosmic veto </a:t>
            </a:r>
          </a:p>
          <a:p>
            <a:r>
              <a:rPr lang="en-US" dirty="0"/>
              <a:t>Mechanical design (Julich)</a:t>
            </a: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9E8CB-830C-4C6A-86F9-5F7CC745F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836" y="0"/>
            <a:ext cx="5581554" cy="3176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2520EB-FBF4-44C1-92AA-F14BDC73F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154" y="3429000"/>
            <a:ext cx="2891271" cy="250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693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130D4C06-E746-B0F0-78D7-DC6AF4584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>
            <a:extLst>
              <a:ext uri="{FF2B5EF4-FFF2-40B4-BE49-F238E27FC236}">
                <a16:creationId xmlns:a16="http://schemas.microsoft.com/office/drawing/2014/main" id="{D2ADDA92-E715-0522-5677-64E622ADBC79}"/>
              </a:ext>
            </a:extLst>
          </p:cNvPr>
          <p:cNvSpPr txBox="1"/>
          <p:nvPr/>
        </p:nvSpPr>
        <p:spPr>
          <a:xfrm>
            <a:off x="3049341" y="187971"/>
            <a:ext cx="10515240" cy="523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Geant-4 detector simulation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37">
            <a:extLst>
              <a:ext uri="{FF2B5EF4-FFF2-40B4-BE49-F238E27FC236}">
                <a16:creationId xmlns:a16="http://schemas.microsoft.com/office/drawing/2014/main" id="{38D42A2A-E572-C17E-5E4F-9A4FD4945A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0511" y="1494917"/>
            <a:ext cx="2392831" cy="166433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7">
            <a:extLst>
              <a:ext uri="{FF2B5EF4-FFF2-40B4-BE49-F238E27FC236}">
                <a16:creationId xmlns:a16="http://schemas.microsoft.com/office/drawing/2014/main" id="{35C8D4E0-F5E5-7FB6-1617-F36DB6CD4E81}"/>
              </a:ext>
            </a:extLst>
          </p:cNvPr>
          <p:cNvSpPr txBox="1"/>
          <p:nvPr/>
        </p:nvSpPr>
        <p:spPr>
          <a:xfrm>
            <a:off x="8400510" y="1259214"/>
            <a:ext cx="2154757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5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π</a:t>
            </a:r>
            <a:r>
              <a:rPr lang="en" sz="15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 </a:t>
            </a: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 reconstruction</a:t>
            </a:r>
            <a:endParaRPr sz="150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7">
            <a:extLst>
              <a:ext uri="{FF2B5EF4-FFF2-40B4-BE49-F238E27FC236}">
                <a16:creationId xmlns:a16="http://schemas.microsoft.com/office/drawing/2014/main" id="{707F943A-8CEC-EF7C-305D-EDEC216042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1522" y="1614331"/>
            <a:ext cx="2415887" cy="158195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>
            <a:extLst>
              <a:ext uri="{FF2B5EF4-FFF2-40B4-BE49-F238E27FC236}">
                <a16:creationId xmlns:a16="http://schemas.microsoft.com/office/drawing/2014/main" id="{FC9A4BB2-1198-B2D2-DFCC-2CDE97991C50}"/>
              </a:ext>
            </a:extLst>
          </p:cNvPr>
          <p:cNvSpPr txBox="1"/>
          <p:nvPr/>
        </p:nvSpPr>
        <p:spPr>
          <a:xfrm>
            <a:off x="5485610" y="1473450"/>
            <a:ext cx="12971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 timing </a:t>
            </a:r>
            <a:endParaRPr sz="150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7">
            <a:extLst>
              <a:ext uri="{FF2B5EF4-FFF2-40B4-BE49-F238E27FC236}">
                <a16:creationId xmlns:a16="http://schemas.microsoft.com/office/drawing/2014/main" id="{85001825-DF6C-1100-7302-87CE74904BD8}"/>
              </a:ext>
            </a:extLst>
          </p:cNvPr>
          <p:cNvSpPr txBox="1"/>
          <p:nvPr/>
        </p:nvSpPr>
        <p:spPr>
          <a:xfrm>
            <a:off x="6496577" y="2584702"/>
            <a:ext cx="6832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7">
            <a:extLst>
              <a:ext uri="{FF2B5EF4-FFF2-40B4-BE49-F238E27FC236}">
                <a16:creationId xmlns:a16="http://schemas.microsoft.com/office/drawing/2014/main" id="{B35663F9-C100-8DC6-386F-20A35D78BBF9}"/>
              </a:ext>
            </a:extLst>
          </p:cNvPr>
          <p:cNvSpPr txBox="1"/>
          <p:nvPr/>
        </p:nvSpPr>
        <p:spPr>
          <a:xfrm>
            <a:off x="5204641" y="2059960"/>
            <a:ext cx="7825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Cosmic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37">
            <a:extLst>
              <a:ext uri="{FF2B5EF4-FFF2-40B4-BE49-F238E27FC236}">
                <a16:creationId xmlns:a16="http://schemas.microsoft.com/office/drawing/2014/main" id="{07059D11-F166-3BAF-6EF6-371E0667A6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3158" y="3290800"/>
            <a:ext cx="2517199" cy="149547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7">
            <a:extLst>
              <a:ext uri="{FF2B5EF4-FFF2-40B4-BE49-F238E27FC236}">
                <a16:creationId xmlns:a16="http://schemas.microsoft.com/office/drawing/2014/main" id="{F2191995-DD22-95DE-73C9-3B3299E8E967}"/>
              </a:ext>
            </a:extLst>
          </p:cNvPr>
          <p:cNvSpPr txBox="1"/>
          <p:nvPr/>
        </p:nvSpPr>
        <p:spPr>
          <a:xfrm>
            <a:off x="5204642" y="3369597"/>
            <a:ext cx="145126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Proton/pion separation</a:t>
            </a:r>
            <a:endParaRPr sz="150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7">
            <a:extLst>
              <a:ext uri="{FF2B5EF4-FFF2-40B4-BE49-F238E27FC236}">
                <a16:creationId xmlns:a16="http://schemas.microsoft.com/office/drawing/2014/main" id="{311864F3-8B4D-283E-3B9D-5586837F7B6E}"/>
              </a:ext>
            </a:extLst>
          </p:cNvPr>
          <p:cNvSpPr txBox="1"/>
          <p:nvPr/>
        </p:nvSpPr>
        <p:spPr>
          <a:xfrm>
            <a:off x="5159613" y="3725102"/>
            <a:ext cx="71205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7">
            <a:extLst>
              <a:ext uri="{FF2B5EF4-FFF2-40B4-BE49-F238E27FC236}">
                <a16:creationId xmlns:a16="http://schemas.microsoft.com/office/drawing/2014/main" id="{FFC3C9B6-5AA2-397E-E6CA-F8252AD6A76F}"/>
              </a:ext>
            </a:extLst>
          </p:cNvPr>
          <p:cNvSpPr txBox="1"/>
          <p:nvPr/>
        </p:nvSpPr>
        <p:spPr>
          <a:xfrm>
            <a:off x="5312012" y="4369340"/>
            <a:ext cx="54373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37">
            <a:extLst>
              <a:ext uri="{FF2B5EF4-FFF2-40B4-BE49-F238E27FC236}">
                <a16:creationId xmlns:a16="http://schemas.microsoft.com/office/drawing/2014/main" id="{1E89805C-27E7-2FC4-AB65-13FCE0625D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41263" y="3175833"/>
            <a:ext cx="2341957" cy="144011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7">
            <a:extLst>
              <a:ext uri="{FF2B5EF4-FFF2-40B4-BE49-F238E27FC236}">
                <a16:creationId xmlns:a16="http://schemas.microsoft.com/office/drawing/2014/main" id="{CA43C749-784F-C10F-DBA0-307415D602BF}"/>
              </a:ext>
            </a:extLst>
          </p:cNvPr>
          <p:cNvSpPr txBox="1"/>
          <p:nvPr/>
        </p:nvSpPr>
        <p:spPr>
          <a:xfrm>
            <a:off x="9426459" y="3152581"/>
            <a:ext cx="145126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Invariant mass</a:t>
            </a:r>
            <a:endParaRPr sz="150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7">
            <a:extLst>
              <a:ext uri="{FF2B5EF4-FFF2-40B4-BE49-F238E27FC236}">
                <a16:creationId xmlns:a16="http://schemas.microsoft.com/office/drawing/2014/main" id="{CD16B769-6108-10AB-BBDB-49C986DB4265}"/>
              </a:ext>
            </a:extLst>
          </p:cNvPr>
          <p:cNvSpPr txBox="1"/>
          <p:nvPr/>
        </p:nvSpPr>
        <p:spPr>
          <a:xfrm>
            <a:off x="1647487" y="1807978"/>
            <a:ext cx="1566455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Pion multiplicity </a:t>
            </a:r>
            <a:endParaRPr sz="1500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7">
            <a:extLst>
              <a:ext uri="{FF2B5EF4-FFF2-40B4-BE49-F238E27FC236}">
                <a16:creationId xmlns:a16="http://schemas.microsoft.com/office/drawing/2014/main" id="{3048F606-D9A4-1E3E-8332-41BF08A889E6}"/>
              </a:ext>
            </a:extLst>
          </p:cNvPr>
          <p:cNvSpPr txBox="1"/>
          <p:nvPr/>
        </p:nvSpPr>
        <p:spPr>
          <a:xfrm>
            <a:off x="8515876" y="3664671"/>
            <a:ext cx="7825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Cosmic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7">
            <a:extLst>
              <a:ext uri="{FF2B5EF4-FFF2-40B4-BE49-F238E27FC236}">
                <a16:creationId xmlns:a16="http://schemas.microsoft.com/office/drawing/2014/main" id="{B6B4A063-2895-A7B5-7485-432BE23331E7}"/>
              </a:ext>
            </a:extLst>
          </p:cNvPr>
          <p:cNvSpPr txBox="1"/>
          <p:nvPr/>
        </p:nvSpPr>
        <p:spPr>
          <a:xfrm>
            <a:off x="9810489" y="4437131"/>
            <a:ext cx="6832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37">
            <a:extLst>
              <a:ext uri="{FF2B5EF4-FFF2-40B4-BE49-F238E27FC236}">
                <a16:creationId xmlns:a16="http://schemas.microsoft.com/office/drawing/2014/main" id="{DCA4BD9B-0C44-346F-F208-ACEDA7526A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5219" y="1528544"/>
            <a:ext cx="2571101" cy="166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>
            <a:extLst>
              <a:ext uri="{FF2B5EF4-FFF2-40B4-BE49-F238E27FC236}">
                <a16:creationId xmlns:a16="http://schemas.microsoft.com/office/drawing/2014/main" id="{97E4F9E4-3F9C-F0DB-0CB4-E660F20E1B4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2054" y="3270801"/>
            <a:ext cx="2430855" cy="154138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>
            <a:extLst>
              <a:ext uri="{FF2B5EF4-FFF2-40B4-BE49-F238E27FC236}">
                <a16:creationId xmlns:a16="http://schemas.microsoft.com/office/drawing/2014/main" id="{C154DD9A-1D65-516D-7E10-0D438C8896ED}"/>
              </a:ext>
            </a:extLst>
          </p:cNvPr>
          <p:cNvSpPr txBox="1"/>
          <p:nvPr/>
        </p:nvSpPr>
        <p:spPr>
          <a:xfrm>
            <a:off x="1776058" y="1320092"/>
            <a:ext cx="1566455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en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Pion multiplicity </a:t>
            </a:r>
            <a:endParaRPr sz="1500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6B26AD-A94E-085D-6BF5-1F27E928871C}"/>
              </a:ext>
            </a:extLst>
          </p:cNvPr>
          <p:cNvSpPr txBox="1"/>
          <p:nvPr/>
        </p:nvSpPr>
        <p:spPr>
          <a:xfrm>
            <a:off x="881713" y="5256886"/>
            <a:ext cx="86458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Antineutron-nucleon annihilation signature in the detector.</a:t>
            </a:r>
          </a:p>
          <a:p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Achieve cosmic rejection for an efficiency &gt;75% </a:t>
            </a:r>
          </a:p>
          <a:p>
            <a:r>
              <a:rPr lang="en-US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ILL efficiency ~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50% . </a:t>
            </a:r>
            <a:r>
              <a:rPr lang="en-US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802520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BA30DB25-4E6D-4F75-B343-5A66C2E8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689" y="-98859"/>
            <a:ext cx="8229600" cy="1143000"/>
          </a:xfrm>
        </p:spPr>
        <p:txBody>
          <a:bodyPr/>
          <a:lstStyle/>
          <a:p>
            <a:r>
              <a:rPr lang="sv-SE" altLang="en-SE" dirty="0" err="1"/>
              <a:t>Backgrounds</a:t>
            </a:r>
            <a:endParaRPr lang="sv-SE" altLang="en-SE" dirty="0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4D1823EF-772A-4571-B17C-2445592B6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62" y="1041040"/>
            <a:ext cx="6818195" cy="4525962"/>
          </a:xfrm>
        </p:spPr>
        <p:txBody>
          <a:bodyPr/>
          <a:lstStyle/>
          <a:p>
            <a:r>
              <a:rPr lang="en-US" altLang="en-SE" sz="2000" dirty="0"/>
              <a:t>Cosmic rays (neutral and charged - dominant at ILL) </a:t>
            </a:r>
          </a:p>
          <a:p>
            <a:r>
              <a:rPr lang="en-US" altLang="en-SE" sz="2000" dirty="0"/>
              <a:t>Spallation </a:t>
            </a:r>
            <a:r>
              <a:rPr lang="en-US" altLang="en-SE" sz="2000" dirty="0" err="1"/>
              <a:t>bg</a:t>
            </a:r>
            <a:r>
              <a:rPr lang="en-US" altLang="en-SE" sz="2000" dirty="0"/>
              <a:t> -high energy.</a:t>
            </a:r>
          </a:p>
          <a:p>
            <a:pPr lvl="1"/>
            <a:r>
              <a:rPr lang="en-US" altLang="en-SE" sz="1600" dirty="0"/>
              <a:t> Suppressed with timing (5ms) </a:t>
            </a:r>
            <a:endParaRPr lang="en-US" altLang="en-SE" sz="2000" dirty="0"/>
          </a:p>
          <a:p>
            <a:r>
              <a:rPr lang="en-US" altLang="en-SE" sz="2000" dirty="0"/>
              <a:t>~MeV-scale neutrons </a:t>
            </a:r>
          </a:p>
          <a:p>
            <a:r>
              <a:rPr lang="en-US" altLang="en-SE" sz="2000" dirty="0"/>
              <a:t>Low energy photons - from the activation of the target + beamline. </a:t>
            </a:r>
          </a:p>
          <a:p>
            <a:pPr lvl="1"/>
            <a:r>
              <a:rPr lang="en-US" altLang="en-SE" sz="1600" dirty="0"/>
              <a:t>Low energy (~1 MeV) but give pile-up </a:t>
            </a:r>
          </a:p>
          <a:p>
            <a:pPr lvl="1"/>
            <a:r>
              <a:rPr lang="en-US" altLang="en-SE" sz="1600" dirty="0"/>
              <a:t> Considering magnetic field for Compton electrons</a:t>
            </a:r>
          </a:p>
          <a:p>
            <a:r>
              <a:rPr lang="en-US" altLang="en-SE" sz="2000" dirty="0"/>
              <a:t>Nuclear fragments </a:t>
            </a:r>
          </a:p>
          <a:p>
            <a:r>
              <a:rPr lang="en-US" altLang="en-SE" sz="2000" dirty="0"/>
              <a:t>Geant4 and MCNP study for different beamline configurations and neutron poisons</a:t>
            </a:r>
          </a:p>
          <a:p>
            <a:pPr marL="0" indent="0">
              <a:buNone/>
            </a:pPr>
            <a:endParaRPr lang="sv-SE" altLang="en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86986-2FBE-4AB3-BCC4-D02781ACF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738" y="222684"/>
            <a:ext cx="4267200" cy="616267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D348-C330-43D7-91B7-4EBA6045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938" y="-297657"/>
            <a:ext cx="10515600" cy="1325563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Possible NNBAR performance</a:t>
            </a:r>
            <a:endParaRPr lang="sv-SE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0BCC2-070A-42F3-80FA-B337F569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2141537"/>
            <a:ext cx="5671782" cy="4351338"/>
          </a:xfrm>
        </p:spPr>
        <p:txBody>
          <a:bodyPr/>
          <a:lstStyle/>
          <a:p>
            <a:r>
              <a:rPr lang="en-US" dirty="0"/>
              <a:t>Three year run at 2MW.</a:t>
            </a:r>
          </a:p>
          <a:p>
            <a:r>
              <a:rPr lang="sv-SE" dirty="0"/>
              <a:t>~1100 ILL </a:t>
            </a:r>
            <a:r>
              <a:rPr lang="sv-SE" dirty="0" err="1"/>
              <a:t>units</a:t>
            </a:r>
            <a:r>
              <a:rPr lang="sv-SE" dirty="0"/>
              <a:t> in </a:t>
            </a:r>
            <a:r>
              <a:rPr lang="sv-SE" dirty="0" err="1"/>
              <a:t>discovery</a:t>
            </a:r>
            <a:r>
              <a:rPr lang="sv-SE" dirty="0"/>
              <a:t> potential. </a:t>
            </a:r>
          </a:p>
          <a:p>
            <a:r>
              <a:rPr lang="sv-SE" dirty="0"/>
              <a:t> </a:t>
            </a:r>
            <a:r>
              <a:rPr lang="sv-SE" dirty="0" err="1"/>
              <a:t>Pushing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to the </a:t>
            </a:r>
            <a:r>
              <a:rPr lang="sv-SE" dirty="0" err="1"/>
              <a:t>PeV</a:t>
            </a:r>
            <a:r>
              <a:rPr lang="sv-SE" dirty="0"/>
              <a:t> </a:t>
            </a:r>
            <a:r>
              <a:rPr lang="sv-SE" dirty="0" err="1"/>
              <a:t>scale</a:t>
            </a:r>
            <a:endParaRPr lang="sv-SE" dirty="0"/>
          </a:p>
          <a:p>
            <a:r>
              <a:rPr lang="sv-SE" dirty="0"/>
              <a:t> </a:t>
            </a:r>
            <a:r>
              <a:rPr lang="sv-SE" dirty="0" err="1"/>
              <a:t>Extend</a:t>
            </a:r>
            <a:r>
              <a:rPr lang="sv-SE" dirty="0"/>
              <a:t> ~500 TeV for dimension 9, </a:t>
            </a:r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/>
              <a:t>quark</a:t>
            </a:r>
            <a:r>
              <a:rPr lang="sv-SE" dirty="0"/>
              <a:t>  operator.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3F54D-686A-4BC9-ABD8-A8839B658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103" y="708333"/>
            <a:ext cx="5438775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E985E-68B9-4F20-8EF6-BB5E90D6B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10627"/>
            <a:ext cx="63246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6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F2A9-92C7-47F3-8075-3B4368B9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325578"/>
            <a:ext cx="10515600" cy="1325563"/>
          </a:xfrm>
        </p:spPr>
        <p:txBody>
          <a:bodyPr/>
          <a:lstStyle/>
          <a:p>
            <a:r>
              <a:rPr lang="en-US" dirty="0" err="1"/>
              <a:t>Parameterised</a:t>
            </a:r>
            <a:r>
              <a:rPr lang="en-US" dirty="0"/>
              <a:t> cost 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5CEF6-1775-4793-968E-628BA6FE8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664" y="5421515"/>
            <a:ext cx="5633848" cy="872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~80MEuro for baseline radius=1m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41A16-F7B1-4DE2-B546-D2E1E15D5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852" y="999985"/>
            <a:ext cx="6492789" cy="422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05544A-6A7F-4619-9C23-93298599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" y="877598"/>
            <a:ext cx="5873301" cy="2215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86CCC2-8DA0-44BE-8AC8-BC9D66316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59" y="2876198"/>
            <a:ext cx="2732228" cy="398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44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6" name="Picture 46" descr="The University of Sydney Vector Logo">
            <a:extLst>
              <a:ext uri="{FF2B5EF4-FFF2-40B4-BE49-F238E27FC236}">
                <a16:creationId xmlns:a16="http://schemas.microsoft.com/office/drawing/2014/main" id="{58CBDC4C-3F87-4B4D-ADEA-D822FA72E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65" y="3996238"/>
            <a:ext cx="2058315" cy="205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The University of Tennessee Logo - Brand Guidelines">
            <a:extLst>
              <a:ext uri="{FF2B5EF4-FFF2-40B4-BE49-F238E27FC236}">
                <a16:creationId xmlns:a16="http://schemas.microsoft.com/office/drawing/2014/main" id="{14C901FF-FCC3-4D5D-8858-A95EDE9F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74" y="5222819"/>
            <a:ext cx="2743200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250B9-5268-477F-B3F1-A796A777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643" y="-182129"/>
            <a:ext cx="7886700" cy="994172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Building FINESSE/NNBAR </a:t>
            </a:r>
            <a:endParaRPr lang="en-SE" dirty="0">
              <a:latin typeface="Helvetica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AE36A-184B-4328-B425-8DC2933A50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7D75F-77D4-4A28-8D10-BA75811E5D05}" type="slidenum">
              <a:rPr lang="sv-SE" smtClean="0"/>
              <a:pPr/>
              <a:t>57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C8F0061-956A-44F4-8CC0-CA5FB116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04" y="1000078"/>
            <a:ext cx="4026245" cy="301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ockholm University - Wikipedia">
            <a:extLst>
              <a:ext uri="{FF2B5EF4-FFF2-40B4-BE49-F238E27FC236}">
                <a16:creationId xmlns:a16="http://schemas.microsoft.com/office/drawing/2014/main" id="{D751FA26-85C6-42AE-AAD3-4CD4EE22F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32" y="4515412"/>
            <a:ext cx="1187453" cy="11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halmers University of Technology ...">
            <a:extLst>
              <a:ext uri="{FF2B5EF4-FFF2-40B4-BE49-F238E27FC236}">
                <a16:creationId xmlns:a16="http://schemas.microsoft.com/office/drawing/2014/main" id="{A544B076-8846-48B5-9E4B-7C67008DD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822" y="4642226"/>
            <a:ext cx="908111" cy="84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Lund University - Wikipedia">
            <a:extLst>
              <a:ext uri="{FF2B5EF4-FFF2-40B4-BE49-F238E27FC236}">
                <a16:creationId xmlns:a16="http://schemas.microsoft.com/office/drawing/2014/main" id="{94331F24-2751-4329-B4C5-76CD869FB7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7455" y="329045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id="{F952E73A-FFC9-486A-B57C-02DA917F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22" y="1840416"/>
            <a:ext cx="196312" cy="2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9C46CD77-7BE8-4C1E-AAAA-97D9DD331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457" y="5544641"/>
            <a:ext cx="2052429" cy="12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7C8FED6B-1445-4A7F-BC76-E94FE8746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" y="4904507"/>
            <a:ext cx="1680667" cy="52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Seal of Federal Fluminense University">
            <a:extLst>
              <a:ext uri="{FF2B5EF4-FFF2-40B4-BE49-F238E27FC236}">
                <a16:creationId xmlns:a16="http://schemas.microsoft.com/office/drawing/2014/main" id="{7A1C413F-FD06-4AE1-B9F3-C1967D06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11" y="5552489"/>
            <a:ext cx="1103747" cy="12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Rio de Janeiro State University - Wikipedia">
            <a:extLst>
              <a:ext uri="{FF2B5EF4-FFF2-40B4-BE49-F238E27FC236}">
                <a16:creationId xmlns:a16="http://schemas.microsoft.com/office/drawing/2014/main" id="{2F14B2E1-289E-429F-BB5C-67A945F5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4" y="5593523"/>
            <a:ext cx="1080932" cy="118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id="{1626595B-41F2-4993-A286-8260A1E3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33" y="4904509"/>
            <a:ext cx="1009185" cy="5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>
            <a:extLst>
              <a:ext uri="{FF2B5EF4-FFF2-40B4-BE49-F238E27FC236}">
                <a16:creationId xmlns:a16="http://schemas.microsoft.com/office/drawing/2014/main" id="{7F77CD76-4F99-4736-9A70-5C78DD9A4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655" y="5227048"/>
            <a:ext cx="1303503" cy="130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Uppsala Universitet Logo png transparent">
            <a:extLst>
              <a:ext uri="{FF2B5EF4-FFF2-40B4-BE49-F238E27FC236}">
                <a16:creationId xmlns:a16="http://schemas.microsoft.com/office/drawing/2014/main" id="{1693B337-085E-4A0C-A036-083C12C0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98" y="4549833"/>
            <a:ext cx="1154276" cy="11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5AFF7B-1967-4D1D-A735-6BE33D896A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4982" y="4543775"/>
            <a:ext cx="1034338" cy="10780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68302B-615A-4232-B141-37BBA91040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3288" y="5618346"/>
            <a:ext cx="940631" cy="842433"/>
          </a:xfrm>
          <a:prstGeom prst="rect">
            <a:avLst/>
          </a:prstGeom>
        </p:spPr>
      </p:pic>
      <p:pic>
        <p:nvPicPr>
          <p:cNvPr id="5160" name="Picture 40" descr="A crimson IU trident sits on a white background.">
            <a:extLst>
              <a:ext uri="{FF2B5EF4-FFF2-40B4-BE49-F238E27FC236}">
                <a16:creationId xmlns:a16="http://schemas.microsoft.com/office/drawing/2014/main" id="{1953DFF4-5D5B-4D7F-B777-29D2229D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678" y="5650998"/>
            <a:ext cx="1319330" cy="87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4F4E4F-7EA9-4177-8FDA-8AA995BB6B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8935" y="4715308"/>
            <a:ext cx="2220040" cy="823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E7F97-379E-46A2-A5FF-73E7603AB41E}"/>
              </a:ext>
            </a:extLst>
          </p:cNvPr>
          <p:cNvSpPr txBox="1"/>
          <p:nvPr/>
        </p:nvSpPr>
        <p:spPr>
          <a:xfrm>
            <a:off x="126997" y="444805"/>
            <a:ext cx="772718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Co-spokespersons: G. </a:t>
            </a:r>
            <a:r>
              <a:rPr lang="en-US" sz="2100" dirty="0" err="1">
                <a:latin typeface="Helvetica" pitchFamily="2" charset="0"/>
              </a:rPr>
              <a:t>Brooijmans</a:t>
            </a:r>
            <a:r>
              <a:rPr lang="en-US" sz="2100" dirty="0">
                <a:latin typeface="Helvetica" pitchFamily="2" charset="0"/>
              </a:rPr>
              <a:t> (Columbia),  D. M. (SU)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Lead scientist: Y. </a:t>
            </a:r>
            <a:r>
              <a:rPr lang="en-US" sz="2100" dirty="0" err="1">
                <a:latin typeface="Helvetica" pitchFamily="2" charset="0"/>
              </a:rPr>
              <a:t>Kamyshkov</a:t>
            </a:r>
            <a:r>
              <a:rPr lang="en-US" sz="2100" dirty="0">
                <a:latin typeface="Helvetica" pitchFamily="2" charset="0"/>
              </a:rPr>
              <a:t> (</a:t>
            </a:r>
            <a:r>
              <a:rPr lang="en-US" sz="2100" dirty="0" err="1">
                <a:latin typeface="Helvetica" pitchFamily="2" charset="0"/>
              </a:rPr>
              <a:t>Tennesee</a:t>
            </a:r>
            <a:r>
              <a:rPr lang="en-US" sz="2100" dirty="0">
                <a:latin typeface="Helvetica" pitchFamily="2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Technical Coordinator : Valentina Santoro (ESS, LU)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Prototype coordinator : Matthias Holl (ESS)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Computing and Detector Simulation: Bernhard </a:t>
            </a:r>
            <a:r>
              <a:rPr lang="en-US" sz="2100" dirty="0" err="1">
                <a:latin typeface="Helvetica" pitchFamily="2" charset="0"/>
              </a:rPr>
              <a:t>Meirose</a:t>
            </a:r>
            <a:r>
              <a:rPr lang="en-US" sz="2100" dirty="0">
                <a:latin typeface="Helvetica" pitchFamily="2" charset="0"/>
              </a:rPr>
              <a:t> (LU,CTH)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Institutions in Sweden, Germany, Poland, Italy, US, Brazil, 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Helvetica" pitchFamily="2" charset="0"/>
              </a:rPr>
              <a:t>Support from Horizon2020 + national funding agencies (~5MEuro over the past five years)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2435138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9505A-EF02-3528-3366-80A20D14F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23E345-EC44-09A3-6CEE-E725AE9F0D4E}"/>
              </a:ext>
            </a:extLst>
          </p:cNvPr>
          <p:cNvSpPr/>
          <p:nvPr/>
        </p:nvSpPr>
        <p:spPr>
          <a:xfrm>
            <a:off x="575151" y="525778"/>
            <a:ext cx="108588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sv-SE" altLang="sv-SE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sz="2800" dirty="0">
                <a:latin typeface="Helvetica" pitchFamily="2" charset="0"/>
                <a:ea typeface="Malgun Gothic" panose="020B0503020000020004" pitchFamily="34" charset="-127"/>
              </a:rPr>
              <a:t>Several </a:t>
            </a:r>
            <a:r>
              <a:rPr lang="en-GB" sz="2800" dirty="0">
                <a:latin typeface="Helvetica" pitchFamily="2" charset="0"/>
              </a:rPr>
              <a:t>activities are currently ongoing, both from the beamline and the detector development FINESSE proposal submitted to the ESS on the 27 of March</a:t>
            </a: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AF2617-0B9B-6A05-00EF-839BACAC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232" y="-98096"/>
            <a:ext cx="9583037" cy="1143000"/>
          </a:xfrm>
        </p:spPr>
        <p:txBody>
          <a:bodyPr>
            <a:noAutofit/>
          </a:bodyPr>
          <a:lstStyle/>
          <a:p>
            <a:r>
              <a:rPr lang="en-GB" sz="4000" dirty="0">
                <a:latin typeface="Helvetica" pitchFamily="2" charset="0"/>
              </a:rPr>
              <a:t>Summary of the FINESSE/NNBAR status </a:t>
            </a:r>
          </a:p>
        </p:txBody>
      </p:sp>
    </p:spTree>
    <p:extLst>
      <p:ext uri="{BB962C8B-B14F-4D97-AF65-F5344CB8AC3E}">
        <p14:creationId xmlns:p14="http://schemas.microsoft.com/office/powerpoint/2010/main" val="4256179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EA32C-9EAE-E105-BDE5-D2DEFC809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C2E1A4-08BF-415F-49D8-56AE162734A0}"/>
              </a:ext>
            </a:extLst>
          </p:cNvPr>
          <p:cNvSpPr/>
          <p:nvPr/>
        </p:nvSpPr>
        <p:spPr>
          <a:xfrm>
            <a:off x="575151" y="525778"/>
            <a:ext cx="1085881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sv-SE" altLang="sv-SE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sz="2800" dirty="0">
                <a:latin typeface="Helvetica" pitchFamily="2" charset="0"/>
                <a:ea typeface="Malgun Gothic" panose="020B0503020000020004" pitchFamily="34" charset="-127"/>
              </a:rPr>
              <a:t>Several </a:t>
            </a:r>
            <a:r>
              <a:rPr lang="en-GB" sz="2800" dirty="0">
                <a:latin typeface="Helvetica" pitchFamily="2" charset="0"/>
              </a:rPr>
              <a:t>activities are currently ongoing, both from the beamline and the detector development FINESSE proposal submitted to the ESS on the 27 of March</a:t>
            </a: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" pitchFamily="2" charset="0"/>
              </a:rPr>
              <a:t>Our vision is start with the FINESSE program and then transition to the NNBAR experiment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E160A0-D256-34DB-1587-0A4D3126D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232" y="-98096"/>
            <a:ext cx="9583037" cy="1143000"/>
          </a:xfrm>
        </p:spPr>
        <p:txBody>
          <a:bodyPr>
            <a:noAutofit/>
          </a:bodyPr>
          <a:lstStyle/>
          <a:p>
            <a:r>
              <a:rPr lang="en-GB" sz="4000" dirty="0">
                <a:latin typeface="Helvetica" pitchFamily="2" charset="0"/>
              </a:rPr>
              <a:t>Summary of the FINESSE/NNBAR status </a:t>
            </a:r>
          </a:p>
        </p:txBody>
      </p:sp>
    </p:spTree>
    <p:extLst>
      <p:ext uri="{BB962C8B-B14F-4D97-AF65-F5344CB8AC3E}">
        <p14:creationId xmlns:p14="http://schemas.microsoft.com/office/powerpoint/2010/main" val="3746455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FBA01-1CB7-5F69-5294-8BC86FAF1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6276E4-EF04-2118-28A1-23F20AFC7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783" y="1062915"/>
            <a:ext cx="5818261" cy="338439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1"/>
                </a:solidFill>
              </a:rPr>
              <a:t>The  ESS is currently constructing 15 scientific instruments</a:t>
            </a:r>
          </a:p>
          <a:p>
            <a:r>
              <a:rPr lang="en-GB" sz="2600" dirty="0"/>
              <a:t>Each instrument is designed to deliver neutron beams for a wide range of experiments across materials science, physics, chemistry, and engineering</a:t>
            </a:r>
          </a:p>
          <a:p>
            <a:r>
              <a:rPr lang="en-GB" sz="2600" dirty="0"/>
              <a:t>Particle physics has been identified as a missing component</a:t>
            </a:r>
            <a:endParaRPr lang="en-SE" sz="2600" dirty="0"/>
          </a:p>
          <a:p>
            <a:endParaRPr lang="en-S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2CBE8-2DA5-603B-C86E-55601359DAC5}"/>
              </a:ext>
            </a:extLst>
          </p:cNvPr>
          <p:cNvSpPr txBox="1"/>
          <p:nvPr/>
        </p:nvSpPr>
        <p:spPr>
          <a:xfrm>
            <a:off x="3681561" y="92484"/>
            <a:ext cx="57615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latin typeface="Helvetica" pitchFamily="2" charset="0"/>
                <a:cs typeface="Papyrus"/>
              </a:rPr>
              <a:t>The ESS and future instruments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B2605B8-8FEF-0C38-F1EB-08706FDCB2E2}"/>
              </a:ext>
            </a:extLst>
          </p:cNvPr>
          <p:cNvSpPr txBox="1">
            <a:spLocks/>
          </p:cNvSpPr>
          <p:nvPr/>
        </p:nvSpPr>
        <p:spPr>
          <a:xfrm>
            <a:off x="349783" y="4397494"/>
            <a:ext cx="11371168" cy="3799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The ESS has opened a call for new instruments (closed on March 27)</a:t>
            </a:r>
            <a:endParaRPr lang="en-GB" sz="2600" dirty="0"/>
          </a:p>
          <a:p>
            <a:r>
              <a:rPr lang="en-GB" sz="2600" dirty="0"/>
              <a:t>If the proposal is successful, ESS will provide support for the further development of the beamline, including engineering resources. </a:t>
            </a:r>
          </a:p>
          <a:p>
            <a:r>
              <a:rPr lang="en-GB" sz="2600" dirty="0"/>
              <a:t>At a later stage, the instrument could be considered for full construction funding. </a:t>
            </a:r>
            <a:br>
              <a:rPr lang="en-GB" sz="2400" dirty="0"/>
            </a:br>
            <a:endParaRPr lang="en-GB" sz="2400" dirty="0"/>
          </a:p>
          <a:p>
            <a:endParaRPr lang="en-GB" sz="2400" dirty="0"/>
          </a:p>
          <a:p>
            <a:pPr marL="285750" indent="-285750"/>
            <a:endParaRPr lang="en-GB" sz="2400" dirty="0"/>
          </a:p>
          <a:p>
            <a:endParaRPr lang="en-SE" dirty="0"/>
          </a:p>
          <a:p>
            <a:endParaRPr lang="en-SE" dirty="0"/>
          </a:p>
        </p:txBody>
      </p:sp>
      <p:pic>
        <p:nvPicPr>
          <p:cNvPr id="6" name="Picture 5" descr="A large warehouse with lots of boxes&#10;&#10;AI-generated content may be incorrect.">
            <a:extLst>
              <a:ext uri="{FF2B5EF4-FFF2-40B4-BE49-F238E27FC236}">
                <a16:creationId xmlns:a16="http://schemas.microsoft.com/office/drawing/2014/main" id="{FC41761C-F4DD-95CC-A9E1-EB9EE2112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44" y="1097460"/>
            <a:ext cx="5761515" cy="27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7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EAC0A-0929-B88F-51FC-544BDF1BD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57394C-BFA8-64E5-8F97-4C041BBD266F}"/>
              </a:ext>
            </a:extLst>
          </p:cNvPr>
          <p:cNvSpPr/>
          <p:nvPr/>
        </p:nvSpPr>
        <p:spPr>
          <a:xfrm>
            <a:off x="575151" y="525778"/>
            <a:ext cx="10858817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sv-SE" altLang="sv-SE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sz="2800" dirty="0">
                <a:latin typeface="Helvetica" pitchFamily="2" charset="0"/>
                <a:ea typeface="Malgun Gothic" panose="020B0503020000020004" pitchFamily="34" charset="-127"/>
              </a:rPr>
              <a:t>Several </a:t>
            </a:r>
            <a:r>
              <a:rPr lang="en-GB" sz="2800" dirty="0">
                <a:latin typeface="Helvetica" pitchFamily="2" charset="0"/>
              </a:rPr>
              <a:t>activities are currently ongoing, both from the beamline and the detector development FINESSE proposal submitted to the ESS on the 27 of March</a:t>
            </a: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" pitchFamily="2" charset="0"/>
              </a:rPr>
              <a:t>Our vision is start with the FINESSE program and then transition to the NNBAR experiment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800" b="1" u="sng" dirty="0">
                <a:solidFill>
                  <a:srgbClr val="C00000"/>
                </a:solidFill>
                <a:latin typeface="Helvetica" pitchFamily="2" charset="0"/>
              </a:rPr>
              <a:t>The  FINESSE beamline has the potential to support other experiments for the entire neutron user community, serving the community throughout the entire lifetime of the ESS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2800" b="1" u="sng" dirty="0">
              <a:solidFill>
                <a:srgbClr val="C00000"/>
              </a:solidFill>
              <a:latin typeface="Helvetica" pitchFamily="2" charset="0"/>
              <a:ea typeface="Malgun Gothic" panose="020B0503020000020004" pitchFamily="34" charset="-12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656C47-243F-BBD8-E027-FDB82EFC4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232" y="-98096"/>
            <a:ext cx="9583037" cy="1143000"/>
          </a:xfrm>
        </p:spPr>
        <p:txBody>
          <a:bodyPr>
            <a:noAutofit/>
          </a:bodyPr>
          <a:lstStyle/>
          <a:p>
            <a:r>
              <a:rPr lang="en-GB" sz="4000" dirty="0">
                <a:latin typeface="Helvetica" pitchFamily="2" charset="0"/>
              </a:rPr>
              <a:t>Summary of the FINESSE/NNBAR status </a:t>
            </a:r>
          </a:p>
        </p:txBody>
      </p:sp>
    </p:spTree>
    <p:extLst>
      <p:ext uri="{BB962C8B-B14F-4D97-AF65-F5344CB8AC3E}">
        <p14:creationId xmlns:p14="http://schemas.microsoft.com/office/powerpoint/2010/main" val="3062633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2BEED-D508-B12A-7EEF-1BC27EDA2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3688E5-8453-A78C-195B-C17E6C2CAECB}"/>
              </a:ext>
            </a:extLst>
          </p:cNvPr>
          <p:cNvSpPr/>
          <p:nvPr/>
        </p:nvSpPr>
        <p:spPr>
          <a:xfrm>
            <a:off x="575151" y="525778"/>
            <a:ext cx="10858817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sv-SE" altLang="sv-SE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sz="2800" dirty="0">
                <a:latin typeface="Helvetica" pitchFamily="2" charset="0"/>
                <a:ea typeface="Malgun Gothic" panose="020B0503020000020004" pitchFamily="34" charset="-127"/>
              </a:rPr>
              <a:t>Several </a:t>
            </a:r>
            <a:r>
              <a:rPr lang="en-GB" sz="2800" dirty="0">
                <a:latin typeface="Helvetica" pitchFamily="2" charset="0"/>
              </a:rPr>
              <a:t>activities are currently ongoing, both from the beamline and the detector development FINESSE proposal submitted to the ESS on the 27 of March</a:t>
            </a: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" pitchFamily="2" charset="0"/>
              </a:rPr>
              <a:t>Our vision is start with the FINESSE program and then transition to the NNBAR experiment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sz="28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800" b="1" u="sng" dirty="0">
                <a:solidFill>
                  <a:srgbClr val="C00000"/>
                </a:solidFill>
                <a:latin typeface="Helvetica" pitchFamily="2" charset="0"/>
              </a:rPr>
              <a:t>The  FINESSE beamline has the potential to support other experiments for the entire neutron user community, serving the community throughout the entire lifetime of the ESS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2800" b="1" u="sng" dirty="0">
              <a:solidFill>
                <a:srgbClr val="C00000"/>
              </a:solidFill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800" b="1" u="sng" dirty="0">
                <a:solidFill>
                  <a:srgbClr val="C00000"/>
                </a:solidFill>
                <a:latin typeface="Helvetica" pitchFamily="2" charset="0"/>
                <a:ea typeface="Malgun Gothic" panose="020B0503020000020004" pitchFamily="34" charset="-127"/>
              </a:rPr>
              <a:t>NNBAR is a natural evolution of the FINESSE program sensitivities improvement of 10</a:t>
            </a:r>
            <a:r>
              <a:rPr lang="en-GB" sz="2800" b="1" u="sng" baseline="30000" dirty="0">
                <a:solidFill>
                  <a:srgbClr val="C00000"/>
                </a:solidFill>
                <a:latin typeface="Helvetica" pitchFamily="2" charset="0"/>
                <a:ea typeface="Malgun Gothic" panose="020B0503020000020004" pitchFamily="34" charset="-127"/>
              </a:rPr>
              <a:t>3</a:t>
            </a:r>
            <a:endParaRPr lang="sv-SE" sz="2800" b="1" u="sng" baseline="30000" dirty="0">
              <a:solidFill>
                <a:srgbClr val="C00000"/>
              </a:solidFill>
              <a:latin typeface="Helvetica" pitchFamily="2" charset="0"/>
              <a:ea typeface="Malgun Gothic" panose="020B0503020000020004" pitchFamily="34" charset="-12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5F1B3C-9A96-857B-184A-6977EA85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232" y="-98096"/>
            <a:ext cx="9583037" cy="1143000"/>
          </a:xfrm>
        </p:spPr>
        <p:txBody>
          <a:bodyPr>
            <a:noAutofit/>
          </a:bodyPr>
          <a:lstStyle/>
          <a:p>
            <a:r>
              <a:rPr lang="en-GB" sz="4000" dirty="0">
                <a:latin typeface="Helvetica" pitchFamily="2" charset="0"/>
              </a:rPr>
              <a:t>Summary of the FINESSE/NNBAR status </a:t>
            </a:r>
          </a:p>
        </p:txBody>
      </p:sp>
    </p:spTree>
    <p:extLst>
      <p:ext uri="{BB962C8B-B14F-4D97-AF65-F5344CB8AC3E}">
        <p14:creationId xmlns:p14="http://schemas.microsoft.com/office/powerpoint/2010/main" val="2350173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CEA84-0C0C-1604-4896-36EBDC594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SE" sz="6600" dirty="0">
                <a:latin typeface="Helvetica" pitchFamily="2" charset="0"/>
              </a:rPr>
              <a:t>BACK UP SLIDES </a:t>
            </a:r>
          </a:p>
        </p:txBody>
      </p:sp>
    </p:spTree>
    <p:extLst>
      <p:ext uri="{BB962C8B-B14F-4D97-AF65-F5344CB8AC3E}">
        <p14:creationId xmlns:p14="http://schemas.microsoft.com/office/powerpoint/2010/main" val="42101119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F1FEA-897E-492E-17A0-86203D7DD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21635-F5E7-CD32-92AA-C015A912E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468605"/>
            <a:ext cx="10515600" cy="4160273"/>
          </a:xfrm>
        </p:spPr>
        <p:txBody>
          <a:bodyPr>
            <a:normAutofit fontScale="92500" lnSpcReduction="10000"/>
          </a:bodyPr>
          <a:lstStyle/>
          <a:p>
            <a:r>
              <a:rPr lang="en-SE" dirty="0">
                <a:latin typeface="Helvetica" pitchFamily="2" charset="0"/>
              </a:rPr>
              <a:t>Neutron to antineutron oscillations</a:t>
            </a:r>
          </a:p>
          <a:p>
            <a:r>
              <a:rPr lang="en-SE" dirty="0">
                <a:latin typeface="Helvetica" pitchFamily="2" charset="0"/>
              </a:rPr>
              <a:t>Neutron to sterile neutron oscillations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solidFill>
                  <a:schemeClr val="bg1"/>
                </a:solidFill>
                <a:latin typeface="Helvetica" pitchFamily="2" charset="0"/>
              </a:rPr>
              <a:t>Search for Axion-like-particle (two different talks tomorrow) </a:t>
            </a:r>
          </a:p>
          <a:p>
            <a:r>
              <a:rPr lang="en-SE" dirty="0">
                <a:solidFill>
                  <a:schemeClr val="bg1"/>
                </a:solidFill>
                <a:latin typeface="Helvetica" pitchFamily="2" charset="0"/>
              </a:rPr>
              <a:t>Search for non-zero neutron electric charge </a:t>
            </a:r>
          </a:p>
          <a:p>
            <a:endParaRPr lang="en-SE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SE" dirty="0">
                <a:solidFill>
                  <a:schemeClr val="bg1"/>
                </a:solidFill>
                <a:latin typeface="Helvetica" pitchFamily="2" charset="0"/>
              </a:rPr>
              <a:t>Search for Electric dipole moment of the neutrons (work-on-going) </a:t>
            </a:r>
          </a:p>
          <a:p>
            <a:r>
              <a:rPr lang="en-SE" dirty="0">
                <a:solidFill>
                  <a:schemeClr val="bg1"/>
                </a:solidFill>
                <a:latin typeface="Helvetica" pitchFamily="2" charset="0"/>
              </a:rPr>
              <a:t>Hadronic  weak interaction and estimations of sensitivities for neutron  decay experiments experiments (work in progress just started ) </a:t>
            </a:r>
          </a:p>
          <a:p>
            <a:pPr marL="0" indent="0">
              <a:buNone/>
            </a:pPr>
            <a:endParaRPr lang="en-SE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F53DE5-BDC1-D092-5D18-894F08C9E5C5}"/>
              </a:ext>
            </a:extLst>
          </p:cNvPr>
          <p:cNvCxnSpPr>
            <a:cxnSpLocks/>
          </p:cNvCxnSpPr>
          <p:nvPr/>
        </p:nvCxnSpPr>
        <p:spPr>
          <a:xfrm flipH="1" flipV="1">
            <a:off x="5954485" y="2452174"/>
            <a:ext cx="2590801" cy="976826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616BC7-C7B6-6377-B69F-95E09516CA7F}"/>
              </a:ext>
            </a:extLst>
          </p:cNvPr>
          <p:cNvSpPr txBox="1"/>
          <p:nvPr/>
        </p:nvSpPr>
        <p:spPr>
          <a:xfrm>
            <a:off x="8294559" y="3429000"/>
            <a:ext cx="338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rgbClr val="C00000"/>
                </a:solidFill>
                <a:latin typeface="Helvetica" pitchFamily="2" charset="0"/>
              </a:rPr>
              <a:t>T</a:t>
            </a:r>
            <a:r>
              <a:rPr lang="en-GB" dirty="0">
                <a:solidFill>
                  <a:srgbClr val="C00000"/>
                </a:solidFill>
                <a:latin typeface="Helvetica" pitchFamily="2" charset="0"/>
              </a:rPr>
              <a:t>h</a:t>
            </a:r>
            <a:r>
              <a:rPr lang="en-SE" dirty="0">
                <a:solidFill>
                  <a:srgbClr val="C00000"/>
                </a:solidFill>
                <a:latin typeface="Helvetica" pitchFamily="2" charset="0"/>
              </a:rPr>
              <a:t>e HIBEAM ”original program”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E67DE-54CD-4EEE-99CC-77AC3970C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1404259"/>
            <a:ext cx="2830286" cy="12358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7EB5FF-E98A-2765-FC6A-7DCCB839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74" y="136325"/>
            <a:ext cx="10515600" cy="698477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Helvetica" pitchFamily="2" charset="0"/>
              </a:rPr>
              <a:t>Key Examples from HIBEAM Proposed Searches</a:t>
            </a:r>
            <a:endParaRPr lang="en-SE" sz="3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630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B3FFC-A79C-B1EF-40E8-A8938BBE3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9CD29-DBFA-EEDA-AB34-0B65DC528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468605"/>
            <a:ext cx="10515600" cy="4160273"/>
          </a:xfrm>
        </p:spPr>
        <p:txBody>
          <a:bodyPr>
            <a:normAutofit fontScale="92500" lnSpcReduction="10000"/>
          </a:bodyPr>
          <a:lstStyle/>
          <a:p>
            <a:r>
              <a:rPr lang="en-SE" dirty="0">
                <a:latin typeface="Helvetica" pitchFamily="2" charset="0"/>
              </a:rPr>
              <a:t>Neutron to antineutron oscillations</a:t>
            </a:r>
          </a:p>
          <a:p>
            <a:r>
              <a:rPr lang="en-SE" dirty="0">
                <a:latin typeface="Helvetica" pitchFamily="2" charset="0"/>
              </a:rPr>
              <a:t>Neutron to sterile neutron oscillations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latin typeface="Helvetica" pitchFamily="2" charset="0"/>
              </a:rPr>
              <a:t>Search for Axion-like-particle </a:t>
            </a:r>
          </a:p>
          <a:p>
            <a:r>
              <a:rPr lang="en-SE" dirty="0">
                <a:latin typeface="Helvetica" pitchFamily="2" charset="0"/>
              </a:rPr>
              <a:t>Search for non-zero neutron electric charge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solidFill>
                  <a:schemeClr val="bg1"/>
                </a:solidFill>
                <a:latin typeface="Helvetica" pitchFamily="2" charset="0"/>
              </a:rPr>
              <a:t>Search for Electric dipole moment of the neutrons (work-on-going) </a:t>
            </a:r>
          </a:p>
          <a:p>
            <a:r>
              <a:rPr lang="en-SE" dirty="0">
                <a:solidFill>
                  <a:schemeClr val="bg1"/>
                </a:solidFill>
                <a:latin typeface="Helvetica" pitchFamily="2" charset="0"/>
              </a:rPr>
              <a:t>Hadronic  weak interaction and estimations of sensitivities for neutron  decay experiments experiments (work in progress just started ) </a:t>
            </a:r>
          </a:p>
          <a:p>
            <a:pPr marL="0" indent="0">
              <a:buNone/>
            </a:pP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FB10F-343C-7151-72A6-C69125804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1404259"/>
            <a:ext cx="2830286" cy="12358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0CEF43-FF33-6759-7724-CE4EE284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74" y="136325"/>
            <a:ext cx="10515600" cy="698477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Helvetica" pitchFamily="2" charset="0"/>
              </a:rPr>
              <a:t>Key Examples from HIBEAM Proposed Searches</a:t>
            </a:r>
            <a:endParaRPr lang="en-SE" sz="3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4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DCB75-B873-BC64-9A38-9BEF058FE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524CF-F54E-94C1-2112-E942430C8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468605"/>
            <a:ext cx="10515600" cy="4160273"/>
          </a:xfrm>
        </p:spPr>
        <p:txBody>
          <a:bodyPr>
            <a:normAutofit fontScale="92500" lnSpcReduction="10000"/>
          </a:bodyPr>
          <a:lstStyle/>
          <a:p>
            <a:r>
              <a:rPr lang="en-SE" dirty="0">
                <a:latin typeface="Helvetica" pitchFamily="2" charset="0"/>
              </a:rPr>
              <a:t>Neutron to antineutron oscillations</a:t>
            </a:r>
          </a:p>
          <a:p>
            <a:r>
              <a:rPr lang="en-SE" dirty="0">
                <a:latin typeface="Helvetica" pitchFamily="2" charset="0"/>
              </a:rPr>
              <a:t>Neutron to sterile neutron oscillations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latin typeface="Helvetica" pitchFamily="2" charset="0"/>
              </a:rPr>
              <a:t>Search for Axion-like-particle (talk tomorrow by </a:t>
            </a:r>
            <a:r>
              <a:rPr lang="en-GB" b="0" i="0" dirty="0">
                <a:effectLst/>
                <a:latin typeface="Helvetica" pitchFamily="2" charset="0"/>
              </a:rPr>
              <a:t>Yevgeny Stadnik</a:t>
            </a:r>
            <a:r>
              <a:rPr lang="en-SE" dirty="0">
                <a:latin typeface="Helvetica" pitchFamily="2" charset="0"/>
              </a:rPr>
              <a:t> ) </a:t>
            </a:r>
          </a:p>
          <a:p>
            <a:r>
              <a:rPr lang="en-SE" dirty="0">
                <a:latin typeface="Helvetica" pitchFamily="2" charset="0"/>
              </a:rPr>
              <a:t>Search for non-zero neutron electric charge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latin typeface="Helvetica" pitchFamily="2" charset="0"/>
              </a:rPr>
              <a:t>Search for Electric Dipole Moment of the neutrons (work-on-going) </a:t>
            </a:r>
          </a:p>
          <a:p>
            <a:r>
              <a:rPr lang="en-SE" dirty="0">
                <a:latin typeface="Helvetica" pitchFamily="2" charset="0"/>
              </a:rPr>
              <a:t>Hadronic  weak interaction and estimations of sensitivities for neutron  decay experiments (work in progress just started ) </a:t>
            </a:r>
          </a:p>
          <a:p>
            <a:pPr marL="0" indent="0">
              <a:buNone/>
            </a:pP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86D839-BCA8-5E9D-1EB9-4FBBA97A6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1404259"/>
            <a:ext cx="2830286" cy="12358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9433EE-7421-AA70-4A30-ABA222607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74" y="136325"/>
            <a:ext cx="10515600" cy="698477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Helvetica" pitchFamily="2" charset="0"/>
              </a:rPr>
              <a:t>Key Examples from HIBEAM Proposed Searches</a:t>
            </a:r>
            <a:endParaRPr lang="en-SE" sz="3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83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5D7FB-63C7-CFA5-6A0F-99CCB9256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66C98-0F6A-8C2E-859C-AC4822C33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468605"/>
            <a:ext cx="10515600" cy="4160273"/>
          </a:xfrm>
        </p:spPr>
        <p:txBody>
          <a:bodyPr>
            <a:normAutofit fontScale="92500" lnSpcReduction="10000"/>
          </a:bodyPr>
          <a:lstStyle/>
          <a:p>
            <a:r>
              <a:rPr lang="en-SE" dirty="0">
                <a:latin typeface="Helvetica" pitchFamily="2" charset="0"/>
              </a:rPr>
              <a:t>Neutron to antineutron oscillations</a:t>
            </a:r>
          </a:p>
          <a:p>
            <a:r>
              <a:rPr lang="en-SE" dirty="0">
                <a:latin typeface="Helvetica" pitchFamily="2" charset="0"/>
              </a:rPr>
              <a:t>Neutron to sterile neutron oscillations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latin typeface="Helvetica" pitchFamily="2" charset="0"/>
              </a:rPr>
              <a:t>Search for Axion-like-particle</a:t>
            </a:r>
          </a:p>
          <a:p>
            <a:r>
              <a:rPr lang="en-SE" dirty="0">
                <a:latin typeface="Helvetica" pitchFamily="2" charset="0"/>
              </a:rPr>
              <a:t>Search for non-zero neutron electric charge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latin typeface="Helvetica" pitchFamily="2" charset="0"/>
              </a:rPr>
              <a:t>Search for Electric Dipole Moment of the neutrons (work-on-going) </a:t>
            </a:r>
          </a:p>
          <a:p>
            <a:r>
              <a:rPr lang="en-SE" dirty="0">
                <a:latin typeface="Helvetica" pitchFamily="2" charset="0"/>
              </a:rPr>
              <a:t>Hadronic  weak interaction and estimations of sensitivities for neutron  decay experiments (work in progress just started ) </a:t>
            </a:r>
          </a:p>
          <a:p>
            <a:pPr marL="0" indent="0">
              <a:buNone/>
            </a:pPr>
            <a:endParaRPr lang="en-S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E1FF6-749B-E270-EAF8-8ACDA610FF9A}"/>
              </a:ext>
            </a:extLst>
          </p:cNvPr>
          <p:cNvSpPr/>
          <p:nvPr/>
        </p:nvSpPr>
        <p:spPr>
          <a:xfrm>
            <a:off x="511631" y="1284513"/>
            <a:ext cx="9394372" cy="241663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BA516-5ECD-A6B4-5C29-944B5C32B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1404259"/>
            <a:ext cx="2830286" cy="1235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EC0D88-4D01-70DF-7056-886139714059}"/>
              </a:ext>
            </a:extLst>
          </p:cNvPr>
          <p:cNvSpPr txBox="1"/>
          <p:nvPr/>
        </p:nvSpPr>
        <p:spPr>
          <a:xfrm>
            <a:off x="9982201" y="1115820"/>
            <a:ext cx="17144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These searches could be conducted using the same optical system, </a:t>
            </a:r>
            <a:r>
              <a:rPr lang="en-GB" b="1" u="sng" dirty="0">
                <a:solidFill>
                  <a:srgbClr val="C00000"/>
                </a:solidFill>
                <a:latin typeface="Helvetica" pitchFamily="2" charset="0"/>
              </a:rPr>
              <a:t>an elliptical straight guide</a:t>
            </a:r>
            <a:endParaRPr lang="en-SE" b="1" u="sng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9FF504-C8D9-2E6C-AFD0-AC0E3FAE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74" y="136325"/>
            <a:ext cx="10515600" cy="698477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Helvetica" pitchFamily="2" charset="0"/>
              </a:rPr>
              <a:t>Key Examples from HIBEAM Proposed Searches</a:t>
            </a:r>
            <a:endParaRPr lang="en-SE" sz="3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033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3E902-C8CD-C890-BF34-B237E4E3D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35000-126C-273D-A1A7-4A4EEAE49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468605"/>
            <a:ext cx="10515600" cy="4160273"/>
          </a:xfrm>
        </p:spPr>
        <p:txBody>
          <a:bodyPr>
            <a:normAutofit fontScale="92500" lnSpcReduction="10000"/>
          </a:bodyPr>
          <a:lstStyle/>
          <a:p>
            <a:r>
              <a:rPr lang="en-SE" dirty="0">
                <a:latin typeface="Helvetica" pitchFamily="2" charset="0"/>
              </a:rPr>
              <a:t>Neutron to antineutron oscillations</a:t>
            </a:r>
          </a:p>
          <a:p>
            <a:r>
              <a:rPr lang="en-SE" dirty="0">
                <a:latin typeface="Helvetica" pitchFamily="2" charset="0"/>
              </a:rPr>
              <a:t>Neutron to sterile neutron oscillations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latin typeface="Helvetica" pitchFamily="2" charset="0"/>
              </a:rPr>
              <a:t>Search for Axion-like-particle </a:t>
            </a:r>
          </a:p>
          <a:p>
            <a:r>
              <a:rPr lang="en-SE" dirty="0">
                <a:latin typeface="Helvetica" pitchFamily="2" charset="0"/>
              </a:rPr>
              <a:t>Search for non-zero neutron electric charge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latin typeface="Helvetica" pitchFamily="2" charset="0"/>
              </a:rPr>
              <a:t>Search for Electric Dipole Moment of the neutrons (work-on-going) </a:t>
            </a:r>
          </a:p>
          <a:p>
            <a:r>
              <a:rPr lang="en-SE" dirty="0">
                <a:latin typeface="Helvetica" pitchFamily="2" charset="0"/>
              </a:rPr>
              <a:t>Hadronic  weak interaction and estimations of sensitivities for neutron  decay experiments (work in progress just started ) </a:t>
            </a:r>
          </a:p>
          <a:p>
            <a:pPr marL="0" indent="0">
              <a:buNone/>
            </a:pPr>
            <a:endParaRPr lang="en-S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321048-8BC3-34FB-AB44-D06CDBB152C9}"/>
              </a:ext>
            </a:extLst>
          </p:cNvPr>
          <p:cNvSpPr/>
          <p:nvPr/>
        </p:nvSpPr>
        <p:spPr>
          <a:xfrm>
            <a:off x="587829" y="4053927"/>
            <a:ext cx="10287000" cy="148291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3A4F2-47F4-D3E1-57E4-6F9097328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1404259"/>
            <a:ext cx="2830286" cy="1235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6B9BCB-299D-D609-FE6B-66427D50E35D}"/>
              </a:ext>
            </a:extLst>
          </p:cNvPr>
          <p:cNvSpPr txBox="1"/>
          <p:nvPr/>
        </p:nvSpPr>
        <p:spPr>
          <a:xfrm>
            <a:off x="598715" y="5693224"/>
            <a:ext cx="10074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These searches require a guide system that lose line of sight from the moderator</a:t>
            </a:r>
            <a:endParaRPr lang="en-SE" b="1" u="sng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809979-A49B-D086-D7E1-F43CBCF45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74" y="136325"/>
            <a:ext cx="10515600" cy="698477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Helvetica" pitchFamily="2" charset="0"/>
              </a:rPr>
              <a:t>Key Examples from HIBEAM Proposed Searches</a:t>
            </a:r>
            <a:endParaRPr lang="en-SE" sz="3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687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9F22B-316E-6EFF-DA05-22652C3F9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AFAF7-D883-6782-949B-688EB5862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468605"/>
            <a:ext cx="10515600" cy="4160273"/>
          </a:xfrm>
        </p:spPr>
        <p:txBody>
          <a:bodyPr>
            <a:normAutofit fontScale="92500" lnSpcReduction="10000"/>
          </a:bodyPr>
          <a:lstStyle/>
          <a:p>
            <a:r>
              <a:rPr lang="en-SE" dirty="0">
                <a:latin typeface="Helvetica" pitchFamily="2" charset="0"/>
              </a:rPr>
              <a:t>Neutron to antineutron oscillations</a:t>
            </a:r>
          </a:p>
          <a:p>
            <a:r>
              <a:rPr lang="en-SE" dirty="0">
                <a:latin typeface="Helvetica" pitchFamily="2" charset="0"/>
              </a:rPr>
              <a:t>Neutron to sterile neutron oscillations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latin typeface="Helvetica" pitchFamily="2" charset="0"/>
              </a:rPr>
              <a:t>Search for Axion-like-particle  </a:t>
            </a:r>
          </a:p>
          <a:p>
            <a:r>
              <a:rPr lang="en-SE" dirty="0">
                <a:latin typeface="Helvetica" pitchFamily="2" charset="0"/>
              </a:rPr>
              <a:t>Search for non-zero neutron electric charge </a:t>
            </a:r>
          </a:p>
          <a:p>
            <a:endParaRPr lang="en-SE" dirty="0">
              <a:latin typeface="Helvetica" pitchFamily="2" charset="0"/>
            </a:endParaRPr>
          </a:p>
          <a:p>
            <a:r>
              <a:rPr lang="en-SE" dirty="0">
                <a:latin typeface="Helvetica" pitchFamily="2" charset="0"/>
              </a:rPr>
              <a:t>Search for Electric Dipole Moment of the neutrons (work-on-going) </a:t>
            </a:r>
          </a:p>
          <a:p>
            <a:r>
              <a:rPr lang="en-SE" dirty="0">
                <a:latin typeface="Helvetica" pitchFamily="2" charset="0"/>
              </a:rPr>
              <a:t>Hadronic  weak interaction and estimations of sensitivities for neutron  decay experiments (work in progress just started ) </a:t>
            </a:r>
          </a:p>
          <a:p>
            <a:pPr marL="0" indent="0">
              <a:buNone/>
            </a:pP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253162-C19D-F315-040B-B06758513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1404259"/>
            <a:ext cx="2830286" cy="1235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B72B7B-5565-9A02-C3BE-F77BE913FAA3}"/>
              </a:ext>
            </a:extLst>
          </p:cNvPr>
          <p:cNvSpPr txBox="1"/>
          <p:nvPr/>
        </p:nvSpPr>
        <p:spPr>
          <a:xfrm>
            <a:off x="511631" y="846344"/>
            <a:ext cx="519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HIBEAM High-flux-mode</a:t>
            </a:r>
            <a:endParaRPr lang="en-SE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B3B0F-B291-C636-4B42-E7CFF3BF4887}"/>
              </a:ext>
            </a:extLst>
          </p:cNvPr>
          <p:cNvSpPr/>
          <p:nvPr/>
        </p:nvSpPr>
        <p:spPr>
          <a:xfrm>
            <a:off x="500741" y="4086585"/>
            <a:ext cx="10287000" cy="148291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DDB039-40BD-0852-4CD4-EE2F30A06A4E}"/>
              </a:ext>
            </a:extLst>
          </p:cNvPr>
          <p:cNvSpPr/>
          <p:nvPr/>
        </p:nvSpPr>
        <p:spPr>
          <a:xfrm>
            <a:off x="511631" y="1284513"/>
            <a:ext cx="9394372" cy="241663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15152-5537-C24E-675B-A408D861986F}"/>
              </a:ext>
            </a:extLst>
          </p:cNvPr>
          <p:cNvSpPr txBox="1"/>
          <p:nvPr/>
        </p:nvSpPr>
        <p:spPr>
          <a:xfrm>
            <a:off x="500741" y="3717253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solidFill>
                  <a:srgbClr val="C00000"/>
                </a:solidFill>
                <a:latin typeface="Helvetica" pitchFamily="2" charset="0"/>
              </a:rPr>
              <a:t>HIBEAM Low-background-mode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3FC6D-8DB4-85BB-C55B-24804C8A7C39}"/>
              </a:ext>
            </a:extLst>
          </p:cNvPr>
          <p:cNvSpPr txBox="1"/>
          <p:nvPr/>
        </p:nvSpPr>
        <p:spPr>
          <a:xfrm>
            <a:off x="511632" y="5693224"/>
            <a:ext cx="10405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For this reason, in this talk, we will refer to the initial searches as HIBEAM High-flux-mode and HIBEAM Low-background-mode</a:t>
            </a:r>
            <a:endParaRPr lang="en-SE" sz="2000" dirty="0">
              <a:latin typeface="Helvetica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FD78EB-7E7F-A8BE-CBFC-91AD12D4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74" y="136325"/>
            <a:ext cx="10515600" cy="698477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Helvetica" pitchFamily="2" charset="0"/>
              </a:rPr>
              <a:t>Key Examples from HIBEAM Proposed Searches</a:t>
            </a:r>
            <a:endParaRPr lang="en-SE" sz="3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730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EF59-439A-8737-D914-EB41833F9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A8FADD-EB60-EED9-0109-9ED333D8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00" y="0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HIBEAM searches “High-flux-mode”    </a:t>
            </a:r>
          </a:p>
        </p:txBody>
      </p:sp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6AC5BFD2-A333-9B62-F107-DEF81B53B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48" y="605542"/>
            <a:ext cx="8859809" cy="5074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B0543A-32D6-D936-334D-8DA077A64732}"/>
              </a:ext>
            </a:extLst>
          </p:cNvPr>
          <p:cNvSpPr txBox="1"/>
          <p:nvPr/>
        </p:nvSpPr>
        <p:spPr>
          <a:xfrm>
            <a:off x="272144" y="5647983"/>
            <a:ext cx="1229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latin typeface="Helvetica" pitchFamily="2" charset="0"/>
              </a:rPr>
              <a:t>All the proposed searches will need a 50 m magnetic-control beam line</a:t>
            </a:r>
          </a:p>
          <a:p>
            <a:r>
              <a:rPr lang="en-SE" dirty="0">
                <a:latin typeface="Helvetica" pitchFamily="2" charset="0"/>
              </a:rPr>
              <a:t>Beamline able to suppress the magnetic field of the earth but also of precisely scanning the magnetic field w</a:t>
            </a:r>
            <a:r>
              <a:rPr lang="en-GB" dirty="0">
                <a:latin typeface="Helvetica" pitchFamily="2" charset="0"/>
              </a:rPr>
              <a:t>it</a:t>
            </a:r>
            <a:r>
              <a:rPr lang="en-SE" dirty="0">
                <a:latin typeface="Helvetica" pitchFamily="2" charset="0"/>
              </a:rPr>
              <a:t>h  </a:t>
            </a:r>
          </a:p>
          <a:p>
            <a:r>
              <a:rPr lang="en-GB" dirty="0">
                <a:latin typeface="Helvetica" pitchFamily="2" charset="0"/>
              </a:rPr>
              <a:t>step size 0.2 </a:t>
            </a:r>
            <a:r>
              <a:rPr lang="en-GB" dirty="0" err="1">
                <a:latin typeface="Symbol" pitchFamily="2" charset="2"/>
              </a:rPr>
              <a:t>m</a:t>
            </a:r>
            <a:r>
              <a:rPr lang="en-GB" dirty="0" err="1">
                <a:latin typeface="Helvetica" pitchFamily="2" charset="0"/>
              </a:rPr>
              <a:t>T</a:t>
            </a:r>
            <a:r>
              <a:rPr lang="en-GB" dirty="0">
                <a:latin typeface="Helvetica" pitchFamily="2" charset="0"/>
              </a:rPr>
              <a:t> between </a:t>
            </a:r>
            <a:r>
              <a:rPr lang="en-S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±</a:t>
            </a:r>
            <a:r>
              <a:rPr lang="en-GB" dirty="0">
                <a:latin typeface="Helvetica" pitchFamily="2" charset="0"/>
              </a:rPr>
              <a:t> 200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>
                <a:latin typeface="Helvetica" pitchFamily="2" charset="0"/>
              </a:rPr>
              <a:t>T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802145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5D4492-B865-1F37-F7D7-C27870964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50" y="801597"/>
            <a:ext cx="11039300" cy="1553673"/>
          </a:xfrm>
        </p:spPr>
        <p:txBody>
          <a:bodyPr/>
          <a:lstStyle/>
          <a:p>
            <a:r>
              <a:rPr lang="en-GB" dirty="0"/>
              <a:t>FINESSE is A Versatile Beamline for </a:t>
            </a:r>
            <a:r>
              <a:rPr lang="en-GB" b="1" u="sng" dirty="0"/>
              <a:t>F</a:t>
            </a:r>
            <a:r>
              <a:rPr lang="en-GB" dirty="0"/>
              <a:t>undamental </a:t>
            </a:r>
            <a:r>
              <a:rPr lang="en-GB" b="1" u="sng" dirty="0"/>
              <a:t>I</a:t>
            </a:r>
            <a:r>
              <a:rPr lang="en-GB" dirty="0"/>
              <a:t>nteractions with </a:t>
            </a:r>
            <a:r>
              <a:rPr lang="en-GB" b="1" u="sng" dirty="0"/>
              <a:t>N</a:t>
            </a:r>
            <a:r>
              <a:rPr lang="en-GB" dirty="0"/>
              <a:t>eutrons at the </a:t>
            </a:r>
            <a:r>
              <a:rPr lang="en-GB" b="1" u="sng" dirty="0"/>
              <a:t>E</a:t>
            </a:r>
            <a:r>
              <a:rPr lang="en-GB" dirty="0"/>
              <a:t>uropean </a:t>
            </a:r>
            <a:r>
              <a:rPr lang="en-GB" b="1" u="sng" dirty="0"/>
              <a:t>S</a:t>
            </a:r>
            <a:r>
              <a:rPr lang="en-GB" dirty="0"/>
              <a:t>pallation </a:t>
            </a:r>
            <a:r>
              <a:rPr lang="en-GB" b="1" u="sng" dirty="0" err="1"/>
              <a:t>S</a:t>
            </a:r>
            <a:r>
              <a:rPr lang="en-GB" dirty="0" err="1"/>
              <a:t>ourc</a:t>
            </a:r>
            <a:r>
              <a:rPr lang="en-GB" b="1" u="sng" dirty="0" err="1"/>
              <a:t>E</a:t>
            </a:r>
            <a:r>
              <a:rPr lang="en-GB" dirty="0"/>
              <a:t>)</a:t>
            </a:r>
          </a:p>
          <a:p>
            <a:r>
              <a:rPr lang="en-GB" dirty="0"/>
              <a:t>It is a beamline dedicated to particle physics research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B17BD-3911-9377-0D2D-85A9BE04CB5C}"/>
              </a:ext>
            </a:extLst>
          </p:cNvPr>
          <p:cNvSpPr txBox="1"/>
          <p:nvPr/>
        </p:nvSpPr>
        <p:spPr>
          <a:xfrm>
            <a:off x="1150495" y="111550"/>
            <a:ext cx="10316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000" dirty="0">
                <a:latin typeface="Helvetica" pitchFamily="2" charset="0"/>
              </a:rPr>
              <a:t>The FINESSE Beamline</a:t>
            </a:r>
            <a:endParaRPr lang="en-SE" sz="3000" dirty="0">
              <a:latin typeface="Helvetica" pitchFamily="2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66FF0A0-3653-0F80-AD9F-63CE94714E47}"/>
              </a:ext>
            </a:extLst>
          </p:cNvPr>
          <p:cNvSpPr txBox="1">
            <a:spLocks/>
          </p:cNvSpPr>
          <p:nvPr/>
        </p:nvSpPr>
        <p:spPr>
          <a:xfrm>
            <a:off x="576350" y="2310974"/>
            <a:ext cx="10867504" cy="336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It is an Evolution of HIBEAM concept </a:t>
            </a:r>
            <a:br>
              <a:rPr lang="en-GB" dirty="0"/>
            </a:br>
            <a:r>
              <a:rPr lang="en-GB" dirty="0"/>
              <a:t>→ Extends and generalises the original HIBEAM concept into a unified facility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2F3AF-1EAC-60DD-93BA-571EC7DE824B}"/>
              </a:ext>
            </a:extLst>
          </p:cNvPr>
          <p:cNvSpPr txBox="1"/>
          <p:nvPr/>
        </p:nvSpPr>
        <p:spPr>
          <a:xfrm>
            <a:off x="6788727" y="2338924"/>
            <a:ext cx="521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V Santoro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et al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2025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J. Phys. G: </a:t>
            </a:r>
            <a:r>
              <a:rPr lang="en-GB" sz="1400" b="1" i="1" dirty="0" err="1">
                <a:solidFill>
                  <a:srgbClr val="C00000"/>
                </a:solidFill>
                <a:latin typeface="Helvetica" pitchFamily="2" charset="0"/>
              </a:rPr>
              <a:t>Nucl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. Part. Phys.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52 040501</a:t>
            </a:r>
            <a:endParaRPr lang="en-SE" sz="1400" b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2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498C-AC8E-1C57-7E50-EC1CF22EF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A395A249-C60E-A0A8-47EC-A0A52B2D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76" y="605542"/>
            <a:ext cx="8859809" cy="5074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E1231F-D857-2F1E-0C91-2BE6C9AEB8BF}"/>
                  </a:ext>
                </a:extLst>
              </p:cNvPr>
              <p:cNvSpPr txBox="1"/>
              <p:nvPr/>
            </p:nvSpPr>
            <p:spPr>
              <a:xfrm>
                <a:off x="367231" y="5868122"/>
                <a:ext cx="105442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</a:t>
                </a:r>
                <a:r>
                  <a:rPr lang="sv-SE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signature</a:t>
                </a:r>
                <a:r>
                  <a:rPr lang="sv-SE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the neutron-antineutron transitions is via the </a:t>
                </a:r>
                <a:r>
                  <a:rPr lang="sv-SE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annihilation </a:t>
                </a:r>
                <a:r>
                  <a:rPr lang="sv-SE" dirty="0" err="1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 on a carbon target </a:t>
                </a:r>
              </a:p>
              <a:p>
                <a:r>
                  <a:rPr lang="en-SE" dirty="0">
                    <a:latin typeface="Helvetica" pitchFamily="2" charset="0"/>
                  </a:rPr>
                  <a:t>All the searches with the antineutrons as a final state will require an </a:t>
                </a:r>
                <a:r>
                  <a:rPr lang="en-SE" i="1" dirty="0">
                    <a:solidFill>
                      <a:srgbClr val="C00000"/>
                    </a:solidFill>
                    <a:latin typeface="Helvetica" pitchFamily="2" charset="0"/>
                  </a:rPr>
                  <a:t>annihilation</a:t>
                </a:r>
                <a:r>
                  <a:rPr lang="en-SE" dirty="0">
                    <a:latin typeface="Helvetica" pitchFamily="2" charset="0"/>
                  </a:rPr>
                  <a:t> detector.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DC9B77-A0D0-DCEC-4F02-4EBBD38C9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31" y="5868122"/>
                <a:ext cx="10544297" cy="646331"/>
              </a:xfrm>
              <a:prstGeom prst="rect">
                <a:avLst/>
              </a:prstGeom>
              <a:blipFill>
                <a:blip r:embed="rId4"/>
                <a:stretch>
                  <a:fillRect l="-481" t="-5769" b="-1153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 graphite layer&#10;&#10;Description automatically generated">
            <a:extLst>
              <a:ext uri="{FF2B5EF4-FFF2-40B4-BE49-F238E27FC236}">
                <a16:creationId xmlns:a16="http://schemas.microsoft.com/office/drawing/2014/main" id="{629DD4F5-58A1-A398-A8DF-285DA52DE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71" y="3142596"/>
            <a:ext cx="4108967" cy="21485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450707-A3B5-2018-1080-6E7EC0640B93}"/>
              </a:ext>
            </a:extLst>
          </p:cNvPr>
          <p:cNvCxnSpPr/>
          <p:nvPr/>
        </p:nvCxnSpPr>
        <p:spPr>
          <a:xfrm flipH="1" flipV="1">
            <a:off x="2166257" y="2558143"/>
            <a:ext cx="370114" cy="77288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D706AE8-53CA-9D91-4DE8-A04BE263BAD7}"/>
              </a:ext>
            </a:extLst>
          </p:cNvPr>
          <p:cNvSpPr/>
          <p:nvPr/>
        </p:nvSpPr>
        <p:spPr>
          <a:xfrm>
            <a:off x="3886201" y="791076"/>
            <a:ext cx="4822371" cy="3048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65201C-6000-717D-9BBF-4663844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00" y="0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HIBEAM searches “High-flux-mode”    </a:t>
            </a:r>
          </a:p>
        </p:txBody>
      </p:sp>
    </p:spTree>
    <p:extLst>
      <p:ext uri="{BB962C8B-B14F-4D97-AF65-F5344CB8AC3E}">
        <p14:creationId xmlns:p14="http://schemas.microsoft.com/office/powerpoint/2010/main" val="33029657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322E0-8483-A8C8-020A-8501EC1EE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750AC50A-70AD-122C-9D50-EA1F81D5B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48" y="605542"/>
            <a:ext cx="8859809" cy="5074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6DD35-545C-3E5C-76AF-58ACCD1D4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42" y="2839063"/>
            <a:ext cx="3688703" cy="2953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234E58-7C2B-96A6-8C57-2103F74DFF8F}"/>
              </a:ext>
            </a:extLst>
          </p:cNvPr>
          <p:cNvSpPr txBox="1"/>
          <p:nvPr/>
        </p:nvSpPr>
        <p:spPr>
          <a:xfrm>
            <a:off x="397542" y="5929292"/>
            <a:ext cx="11163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Helvetica" pitchFamily="2" charset="0"/>
              </a:rPr>
              <a:t>For the neutrons to antineutrons oscillations HIBEAM searches can exceed ILL experiment by factor 10 or even more sensitivity depend on detector size and beamline length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75CADB-B9E9-9FFA-86C1-09D1C92A8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00" y="0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HIBEAM searches “High-flux-mode”    </a:t>
            </a:r>
          </a:p>
        </p:txBody>
      </p:sp>
    </p:spTree>
    <p:extLst>
      <p:ext uri="{BB962C8B-B14F-4D97-AF65-F5344CB8AC3E}">
        <p14:creationId xmlns:p14="http://schemas.microsoft.com/office/powerpoint/2010/main" val="18297633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393A6-A8B9-D88A-3855-B4989C0A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998CCC6E-B08B-6D7E-EE48-ADE6E1B4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48" y="605542"/>
            <a:ext cx="8859809" cy="5074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8429C-7D8C-68AB-3280-D77D1926019E}"/>
              </a:ext>
            </a:extLst>
          </p:cNvPr>
          <p:cNvSpPr txBox="1"/>
          <p:nvPr/>
        </p:nvSpPr>
        <p:spPr>
          <a:xfrm>
            <a:off x="397542" y="5929292"/>
            <a:ext cx="11163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Helvetica" pitchFamily="2" charset="0"/>
              </a:rPr>
              <a:t>For the searches with neutrons as a final state, depending on the experiment, we will require different neutron detectors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82C60-96D6-FD07-3C55-FDE797FBAA08}"/>
              </a:ext>
            </a:extLst>
          </p:cNvPr>
          <p:cNvSpPr/>
          <p:nvPr/>
        </p:nvSpPr>
        <p:spPr>
          <a:xfrm>
            <a:off x="3929745" y="1045028"/>
            <a:ext cx="3712025" cy="5143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4620D7-2E81-6544-ACFC-BCEF759524FD}"/>
              </a:ext>
            </a:extLst>
          </p:cNvPr>
          <p:cNvCxnSpPr/>
          <p:nvPr/>
        </p:nvCxnSpPr>
        <p:spPr>
          <a:xfrm flipV="1">
            <a:off x="2558143" y="1774371"/>
            <a:ext cx="2166257" cy="41549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441881F8-01CA-5AB3-7A56-FD604EFB1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00" y="0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HIBEAM searches “High-flux-mode”    </a:t>
            </a:r>
          </a:p>
        </p:txBody>
      </p:sp>
    </p:spTree>
    <p:extLst>
      <p:ext uri="{BB962C8B-B14F-4D97-AF65-F5344CB8AC3E}">
        <p14:creationId xmlns:p14="http://schemas.microsoft.com/office/powerpoint/2010/main" val="14134847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ECD22-B5DF-47EB-93D3-918148480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C8789BAE-CD0D-FBB2-38A8-5E2EBF8AB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48" y="605542"/>
            <a:ext cx="8859809" cy="5074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77B4F-BC7A-3EC9-8406-14666AC2519C}"/>
              </a:ext>
            </a:extLst>
          </p:cNvPr>
          <p:cNvSpPr txBox="1"/>
          <p:nvPr/>
        </p:nvSpPr>
        <p:spPr>
          <a:xfrm>
            <a:off x="397542" y="5929292"/>
            <a:ext cx="11163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Helvetica" pitchFamily="2" charset="0"/>
              </a:rPr>
              <a:t>The six different experiments will benefit of the same optics system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C4F1C3-F707-764B-59DF-3B4E758EA30D}"/>
              </a:ext>
            </a:extLst>
          </p:cNvPr>
          <p:cNvCxnSpPr>
            <a:cxnSpLocks/>
          </p:cNvCxnSpPr>
          <p:nvPr/>
        </p:nvCxnSpPr>
        <p:spPr>
          <a:xfrm flipH="1" flipV="1">
            <a:off x="6466114" y="4356672"/>
            <a:ext cx="391886" cy="144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0B3E80B-F0D5-7822-2C5F-27272CFB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00" y="0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HIBEAM searches “High-flux-mode”    </a:t>
            </a:r>
          </a:p>
        </p:txBody>
      </p:sp>
    </p:spTree>
    <p:extLst>
      <p:ext uri="{BB962C8B-B14F-4D97-AF65-F5344CB8AC3E}">
        <p14:creationId xmlns:p14="http://schemas.microsoft.com/office/powerpoint/2010/main" val="971349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8103C-B94F-5C13-75A4-0ED430132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7B94EF1-51EE-0A38-B126-B1AA7714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129" y="21771"/>
            <a:ext cx="11042073" cy="493004"/>
          </a:xfrm>
        </p:spPr>
        <p:txBody>
          <a:bodyPr>
            <a:noAutofit/>
          </a:bodyPr>
          <a:lstStyle/>
          <a:p>
            <a:r>
              <a:rPr lang="en-GB" sz="3500" dirty="0">
                <a:solidFill>
                  <a:schemeClr val="tx1"/>
                </a:solidFill>
                <a:latin typeface="Helvetica" pitchFamily="2" charset="0"/>
              </a:rPr>
              <a:t>The HIBEAM </a:t>
            </a:r>
            <a:r>
              <a:rPr lang="en-GB" sz="3500" dirty="0">
                <a:latin typeface="Helvetica" pitchFamily="2" charset="0"/>
              </a:rPr>
              <a:t>high-flux-mode</a:t>
            </a:r>
            <a:r>
              <a:rPr lang="en-GB" sz="3500" dirty="0">
                <a:solidFill>
                  <a:schemeClr val="tx1"/>
                </a:solidFill>
                <a:latin typeface="Helvetica" pitchFamily="2" charset="0"/>
              </a:rPr>
              <a:t> neutron guide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371B03-6F27-836A-788A-86CE105B6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8" y="2721429"/>
            <a:ext cx="4534481" cy="2534825"/>
          </a:xfrm>
          <a:prstGeom prst="rect">
            <a:avLst/>
          </a:prstGeom>
        </p:spPr>
      </p:pic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D209550A-7EC5-16C2-EB89-D61AAC437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804" y="997683"/>
            <a:ext cx="6944196" cy="4427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D7AE4-2433-7E0F-0F05-A4E18BF97B15}"/>
              </a:ext>
            </a:extLst>
          </p:cNvPr>
          <p:cNvSpPr txBox="1"/>
          <p:nvPr/>
        </p:nvSpPr>
        <p:spPr>
          <a:xfrm>
            <a:off x="4040203" y="220312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Helvetica" pitchFamily="2" charset="0"/>
              </a:rPr>
              <a:t>ESS Source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C50C27-82B9-EF53-9B18-7FC9585C66B4}"/>
              </a:ext>
            </a:extLst>
          </p:cNvPr>
          <p:cNvCxnSpPr/>
          <p:nvPr/>
        </p:nvCxnSpPr>
        <p:spPr>
          <a:xfrm flipH="1">
            <a:off x="4488173" y="2998573"/>
            <a:ext cx="304800" cy="57694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DBF5101-9AE4-623D-90E2-5961044A03DD}"/>
              </a:ext>
            </a:extLst>
          </p:cNvPr>
          <p:cNvSpPr txBox="1"/>
          <p:nvPr/>
        </p:nvSpPr>
        <p:spPr>
          <a:xfrm>
            <a:off x="2982633" y="459444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Helvetica" pitchFamily="2" charset="0"/>
              </a:rPr>
              <a:t>B</a:t>
            </a:r>
            <a:r>
              <a:rPr lang="en-GB" dirty="0">
                <a:latin typeface="Helvetica" pitchFamily="2" charset="0"/>
              </a:rPr>
              <a:t>u</a:t>
            </a:r>
            <a:r>
              <a:rPr lang="en-SE" dirty="0">
                <a:latin typeface="Helvetica" pitchFamily="2" charset="0"/>
              </a:rPr>
              <a:t>nker wall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C5C639-C9B1-D6F8-799A-9F42E4E15946}"/>
              </a:ext>
            </a:extLst>
          </p:cNvPr>
          <p:cNvCxnSpPr>
            <a:cxnSpLocks/>
          </p:cNvCxnSpPr>
          <p:nvPr/>
        </p:nvCxnSpPr>
        <p:spPr>
          <a:xfrm flipH="1" flipV="1">
            <a:off x="3777341" y="4158343"/>
            <a:ext cx="126794" cy="42090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853604-6BAF-AFB1-D151-484B7EED14EE}"/>
              </a:ext>
            </a:extLst>
          </p:cNvPr>
          <p:cNvCxnSpPr>
            <a:cxnSpLocks/>
          </p:cNvCxnSpPr>
          <p:nvPr/>
        </p:nvCxnSpPr>
        <p:spPr>
          <a:xfrm flipV="1">
            <a:off x="2299378" y="3737437"/>
            <a:ext cx="683255" cy="137531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4DBBB1-CF9F-A79E-A514-04D01DA4138D}"/>
              </a:ext>
            </a:extLst>
          </p:cNvPr>
          <p:cNvSpPr txBox="1"/>
          <p:nvPr/>
        </p:nvSpPr>
        <p:spPr>
          <a:xfrm>
            <a:off x="2261923" y="5239879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Helvetica" pitchFamily="2" charset="0"/>
              </a:rPr>
              <a:t>End of the Neutron guide </a:t>
            </a:r>
          </a:p>
        </p:txBody>
      </p:sp>
    </p:spTree>
    <p:extLst>
      <p:ext uri="{BB962C8B-B14F-4D97-AF65-F5344CB8AC3E}">
        <p14:creationId xmlns:p14="http://schemas.microsoft.com/office/powerpoint/2010/main" val="39111610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4E9403-3182-CF46-9E17-E1201E217B4D}"/>
              </a:ext>
            </a:extLst>
          </p:cNvPr>
          <p:cNvSpPr txBox="1">
            <a:spLocks/>
          </p:cNvSpPr>
          <p:nvPr/>
        </p:nvSpPr>
        <p:spPr>
          <a:xfrm>
            <a:off x="2567608" y="999458"/>
            <a:ext cx="9001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Papyrus"/>
                <a:cs typeface="Papyrus"/>
              </a:rPr>
              <a:t> </a:t>
            </a:r>
            <a:endParaRPr lang="en-US" sz="4000" dirty="0">
              <a:solidFill>
                <a:schemeClr val="tx1"/>
              </a:solidFill>
              <a:latin typeface="Candara" panose="020E0502030303020204" pitchFamily="34" charset="0"/>
              <a:cs typeface="Constant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2ED71-FD4C-734B-9E19-D8478CF1B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75" y="1570958"/>
            <a:ext cx="4283968" cy="2107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E71C8-075B-9549-959B-8D2FBB816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4" y="3904725"/>
            <a:ext cx="3560290" cy="1554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BB30F35-B46D-5145-9AE4-73FD633B66CE}"/>
                  </a:ext>
                </a:extLst>
              </p:cNvPr>
              <p:cNvSpPr/>
              <p:nvPr/>
            </p:nvSpPr>
            <p:spPr>
              <a:xfrm>
                <a:off x="5303912" y="5691342"/>
                <a:ext cx="212451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altLang="sv-SE" sz="3600" b="1" i="1">
                          <a:latin typeface="Cambria Math"/>
                        </a:rPr>
                        <m:t>𝒏</m:t>
                      </m:r>
                      <m:r>
                        <a:rPr lang="sv-SE" altLang="sv-SE" sz="3600" b="1" i="1">
                          <a:latin typeface="Cambria Math"/>
                          <a:ea typeface="Cambria Math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sv-SE" altLang="sv-SE" sz="3600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sv-SE" altLang="sv-SE" sz="3600" b="1" i="1"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</m:acc>
                      <m:r>
                        <a:rPr lang="sv-SE" altLang="sv-SE" sz="3600" b="1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sv-SE" sz="36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BB30F35-B46D-5145-9AE4-73FD633B66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912" y="5691342"/>
                <a:ext cx="2124510" cy="646331"/>
              </a:xfrm>
              <a:prstGeom prst="rect">
                <a:avLst/>
              </a:prstGeom>
              <a:blipFill>
                <a:blip r:embed="rId4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3619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58867" y="1988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B0139F67-6EC4-FC48-8261-EB17277D0186}"/>
              </a:ext>
            </a:extLst>
          </p:cNvPr>
          <p:cNvSpPr txBox="1"/>
          <p:nvPr/>
        </p:nvSpPr>
        <p:spPr>
          <a:xfrm>
            <a:off x="2495600" y="44624"/>
            <a:ext cx="69847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600" dirty="0" err="1">
                <a:latin typeface="Helvetica" pitchFamily="2" charset="0"/>
              </a:rPr>
              <a:t>nEDM</a:t>
            </a:r>
            <a:r>
              <a:rPr lang="sv-SE" sz="3600" dirty="0">
                <a:latin typeface="Helvetica" pitchFamily="2" charset="0"/>
              </a:rPr>
              <a:t> experiment at the ESS </a:t>
            </a:r>
          </a:p>
        </p:txBody>
      </p:sp>
      <p:sp>
        <p:nvSpPr>
          <p:cNvPr id="11" name="Google Shape;160;p16">
            <a:extLst>
              <a:ext uri="{FF2B5EF4-FFF2-40B4-BE49-F238E27FC236}">
                <a16:creationId xmlns:a16="http://schemas.microsoft.com/office/drawing/2014/main" id="{408B12EC-AD7B-C542-A208-05D858DDE7CA}"/>
              </a:ext>
            </a:extLst>
          </p:cNvPr>
          <p:cNvSpPr txBox="1">
            <a:spLocks/>
          </p:cNvSpPr>
          <p:nvPr/>
        </p:nvSpPr>
        <p:spPr>
          <a:xfrm>
            <a:off x="0" y="930601"/>
            <a:ext cx="11370542" cy="1028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70000" lnSpcReduction="20000"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dirty="0">
                <a:latin typeface="Helvetica" pitchFamily="2" charset="0"/>
              </a:rPr>
              <a:t>The </a:t>
            </a:r>
            <a:r>
              <a:rPr lang="en-US" sz="2000" dirty="0" err="1">
                <a:latin typeface="Helvetica" pitchFamily="2" charset="0"/>
              </a:rPr>
              <a:t>nEDM</a:t>
            </a:r>
            <a:r>
              <a:rPr lang="en-US" sz="2000" dirty="0">
                <a:latin typeface="Helvetica" pitchFamily="2" charset="0"/>
              </a:rPr>
              <a:t> experiment is a large scale cryogenic experiment to measure the neutron EDM at a sensitivity below 3e-28 e-cm.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Helvetica" pitchFamily="2" charset="0"/>
              </a:rPr>
              <a:t>Mostly developed by US Department of Energy and National Science Foundation, but funding terminated in 2023 with construction underway.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Helvetica" pitchFamily="2" charset="0"/>
              </a:rPr>
              <a:t>There is now a program to develop further this experiment (see Douglas Beck talk) </a:t>
            </a:r>
            <a:endParaRPr lang="en-US" sz="2000" dirty="0"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dirty="0"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endParaRPr lang="en-US" sz="2000" dirty="0">
              <a:latin typeface="Helvetica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v-SE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3" name="Google Shape;157;p16">
            <a:extLst>
              <a:ext uri="{FF2B5EF4-FFF2-40B4-BE49-F238E27FC236}">
                <a16:creationId xmlns:a16="http://schemas.microsoft.com/office/drawing/2014/main" id="{3E963477-56F0-5B4B-A8E1-D63461F60C84}"/>
              </a:ext>
            </a:extLst>
          </p:cNvPr>
          <p:cNvSpPr/>
          <p:nvPr/>
        </p:nvSpPr>
        <p:spPr>
          <a:xfrm>
            <a:off x="2545929" y="2173246"/>
            <a:ext cx="21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b="1" dirty="0" err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regular</a:t>
            </a:r>
            <a:r>
              <a:rPr lang="sv-SE" b="1" dirty="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sv-SE" b="1" dirty="0" err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beamport</a:t>
            </a:r>
            <a:endParaRPr b="1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7" name="Google Shape;153;p16">
            <a:extLst>
              <a:ext uri="{FF2B5EF4-FFF2-40B4-BE49-F238E27FC236}">
                <a16:creationId xmlns:a16="http://schemas.microsoft.com/office/drawing/2014/main" id="{D1EBEB77-0A6F-D54E-8F36-5D128E40C56C}"/>
              </a:ext>
            </a:extLst>
          </p:cNvPr>
          <p:cNvSpPr txBox="1"/>
          <p:nvPr/>
        </p:nvSpPr>
        <p:spPr>
          <a:xfrm>
            <a:off x="5225760" y="1890384"/>
            <a:ext cx="1589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ESS Target </a:t>
            </a:r>
            <a:endParaRPr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Google Shape;153;p16">
            <a:extLst>
              <a:ext uri="{FF2B5EF4-FFF2-40B4-BE49-F238E27FC236}">
                <a16:creationId xmlns:a16="http://schemas.microsoft.com/office/drawing/2014/main" id="{ECAB5941-9CC3-FC41-9997-E768BA02A583}"/>
              </a:ext>
            </a:extLst>
          </p:cNvPr>
          <p:cNvSpPr txBox="1"/>
          <p:nvPr/>
        </p:nvSpPr>
        <p:spPr>
          <a:xfrm>
            <a:off x="7644767" y="2023512"/>
            <a:ext cx="158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NNBAR </a:t>
            </a:r>
            <a:r>
              <a:rPr lang="sv-SE" sz="1600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Large</a:t>
            </a:r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</a:t>
            </a:r>
            <a:r>
              <a:rPr lang="sv-SE" sz="1600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Beam</a:t>
            </a:r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Port </a:t>
            </a:r>
            <a:endParaRPr dirty="0">
              <a:latin typeface="Helvetica" pitchFamily="2" charset="0"/>
            </a:endParaRPr>
          </a:p>
        </p:txBody>
      </p:sp>
      <p:sp>
        <p:nvSpPr>
          <p:cNvPr id="22" name="Google Shape;149;p16">
            <a:extLst>
              <a:ext uri="{FF2B5EF4-FFF2-40B4-BE49-F238E27FC236}">
                <a16:creationId xmlns:a16="http://schemas.microsoft.com/office/drawing/2014/main" id="{5B55ED76-1BF6-CD4C-896E-26719A72ECB1}"/>
              </a:ext>
            </a:extLst>
          </p:cNvPr>
          <p:cNvSpPr txBox="1"/>
          <p:nvPr/>
        </p:nvSpPr>
        <p:spPr>
          <a:xfrm>
            <a:off x="8121170" y="5734998"/>
            <a:ext cx="20792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ESS </a:t>
            </a:r>
            <a:r>
              <a:rPr lang="sv-S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target</a:t>
            </a:r>
            <a:r>
              <a:rPr lang="sv-S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monolith</a:t>
            </a:r>
            <a:r>
              <a:rPr lang="sv-S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r>
              <a:rPr lang="sv-S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(11 m diameter)</a:t>
            </a:r>
            <a:endParaRPr dirty="0"/>
          </a:p>
        </p:txBody>
      </p:sp>
      <p:sp>
        <p:nvSpPr>
          <p:cNvPr id="24" name="Google Shape;145;p16">
            <a:extLst>
              <a:ext uri="{FF2B5EF4-FFF2-40B4-BE49-F238E27FC236}">
                <a16:creationId xmlns:a16="http://schemas.microsoft.com/office/drawing/2014/main" id="{75891D84-0373-E14D-93AB-08069308FEC5}"/>
              </a:ext>
            </a:extLst>
          </p:cNvPr>
          <p:cNvSpPr txBox="1"/>
          <p:nvPr/>
        </p:nvSpPr>
        <p:spPr>
          <a:xfrm>
            <a:off x="4074946" y="4788442"/>
            <a:ext cx="15890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sz="1600" b="1" dirty="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NNBAR </a:t>
            </a:r>
            <a:r>
              <a:rPr lang="sv-SE" sz="1600" b="1" dirty="0" err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Large</a:t>
            </a:r>
            <a:r>
              <a:rPr lang="sv-SE" sz="1600" b="1" dirty="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sv-SE" sz="1600" b="1" dirty="0" err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Beam</a:t>
            </a:r>
            <a:r>
              <a:rPr lang="sv-SE" sz="1600" b="1" dirty="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 Port </a:t>
            </a:r>
            <a:endParaRPr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6FD4D9-7140-D448-A614-A18A094F5B1C}"/>
              </a:ext>
            </a:extLst>
          </p:cNvPr>
          <p:cNvCxnSpPr>
            <a:cxnSpLocks/>
          </p:cNvCxnSpPr>
          <p:nvPr/>
        </p:nvCxnSpPr>
        <p:spPr>
          <a:xfrm flipV="1">
            <a:off x="4367809" y="5390004"/>
            <a:ext cx="563915" cy="55927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D8D9B5-1603-5F44-86F4-559993C37D9D}"/>
              </a:ext>
            </a:extLst>
          </p:cNvPr>
          <p:cNvCxnSpPr>
            <a:cxnSpLocks/>
          </p:cNvCxnSpPr>
          <p:nvPr/>
        </p:nvCxnSpPr>
        <p:spPr>
          <a:xfrm flipV="1">
            <a:off x="7910822" y="5363242"/>
            <a:ext cx="563915" cy="55927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0409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58867" y="1988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10128448" y="6237314"/>
            <a:ext cx="648072" cy="432047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/>
              <a:pPr/>
              <a:t>77</a:t>
            </a:fld>
            <a:endParaRPr lang="en-GB" dirty="0"/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B0139F67-6EC4-FC48-8261-EB17277D0186}"/>
              </a:ext>
            </a:extLst>
          </p:cNvPr>
          <p:cNvSpPr txBox="1"/>
          <p:nvPr/>
        </p:nvSpPr>
        <p:spPr>
          <a:xfrm>
            <a:off x="2495600" y="44624"/>
            <a:ext cx="69847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600" dirty="0" err="1">
                <a:latin typeface="Helvetica" pitchFamily="2" charset="0"/>
              </a:rPr>
              <a:t>Why</a:t>
            </a:r>
            <a:r>
              <a:rPr lang="sv-SE" sz="3600" dirty="0">
                <a:latin typeface="Helvetica" pitchFamily="2" charset="0"/>
              </a:rPr>
              <a:t> NNBAR @ ESS? </a:t>
            </a:r>
          </a:p>
        </p:txBody>
      </p:sp>
      <p:sp>
        <p:nvSpPr>
          <p:cNvPr id="11" name="Google Shape;160;p16">
            <a:extLst>
              <a:ext uri="{FF2B5EF4-FFF2-40B4-BE49-F238E27FC236}">
                <a16:creationId xmlns:a16="http://schemas.microsoft.com/office/drawing/2014/main" id="{408B12EC-AD7B-C542-A208-05D858DDE7CA}"/>
              </a:ext>
            </a:extLst>
          </p:cNvPr>
          <p:cNvSpPr txBox="1">
            <a:spLocks/>
          </p:cNvSpPr>
          <p:nvPr/>
        </p:nvSpPr>
        <p:spPr>
          <a:xfrm>
            <a:off x="350403" y="654019"/>
            <a:ext cx="11370542" cy="1028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A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large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beam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port has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been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built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at ESS for NNBAR to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allow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for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extraction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of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a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high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intensity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beam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to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provide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sufficient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intensity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for neutron to antineutron </a:t>
            </a:r>
            <a:r>
              <a:rPr lang="sv-SE" dirty="0" err="1">
                <a:solidFill>
                  <a:schemeClr val="tx1"/>
                </a:solidFill>
                <a:latin typeface="Helvetica" pitchFamily="2" charset="0"/>
              </a:rPr>
              <a:t>search</a:t>
            </a:r>
            <a:r>
              <a:rPr lang="sv-SE" dirty="0">
                <a:solidFill>
                  <a:schemeClr val="tx1"/>
                </a:solidFill>
                <a:latin typeface="Helvetica" pitchFamily="2" charset="0"/>
              </a:rPr>
              <a:t> </a:t>
            </a:r>
          </a:p>
        </p:txBody>
      </p:sp>
      <p:pic>
        <p:nvPicPr>
          <p:cNvPr id="12" name="Google Shape;152;p16">
            <a:extLst>
              <a:ext uri="{FF2B5EF4-FFF2-40B4-BE49-F238E27FC236}">
                <a16:creationId xmlns:a16="http://schemas.microsoft.com/office/drawing/2014/main" id="{658A9842-67A6-4942-BA86-5B2810A9006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32669"/>
          <a:stretch/>
        </p:blipFill>
        <p:spPr>
          <a:xfrm>
            <a:off x="2258722" y="1508219"/>
            <a:ext cx="7221654" cy="183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7;p16">
            <a:extLst>
              <a:ext uri="{FF2B5EF4-FFF2-40B4-BE49-F238E27FC236}">
                <a16:creationId xmlns:a16="http://schemas.microsoft.com/office/drawing/2014/main" id="{3E963477-56F0-5B4B-A8E1-D63461F60C84}"/>
              </a:ext>
            </a:extLst>
          </p:cNvPr>
          <p:cNvSpPr/>
          <p:nvPr/>
        </p:nvSpPr>
        <p:spPr>
          <a:xfrm>
            <a:off x="2545929" y="2173246"/>
            <a:ext cx="21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b="1" dirty="0" err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regular</a:t>
            </a:r>
            <a:r>
              <a:rPr lang="sv-SE" b="1" dirty="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sv-SE" b="1" dirty="0" err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beamport</a:t>
            </a:r>
            <a:endParaRPr b="1" dirty="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7" name="Google Shape;153;p16">
            <a:extLst>
              <a:ext uri="{FF2B5EF4-FFF2-40B4-BE49-F238E27FC236}">
                <a16:creationId xmlns:a16="http://schemas.microsoft.com/office/drawing/2014/main" id="{D1EBEB77-0A6F-D54E-8F36-5D128E40C56C}"/>
              </a:ext>
            </a:extLst>
          </p:cNvPr>
          <p:cNvSpPr txBox="1"/>
          <p:nvPr/>
        </p:nvSpPr>
        <p:spPr>
          <a:xfrm>
            <a:off x="5225760" y="1890384"/>
            <a:ext cx="1589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ESS Target </a:t>
            </a:r>
            <a:endParaRPr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Google Shape;153;p16">
            <a:extLst>
              <a:ext uri="{FF2B5EF4-FFF2-40B4-BE49-F238E27FC236}">
                <a16:creationId xmlns:a16="http://schemas.microsoft.com/office/drawing/2014/main" id="{ECAB5941-9CC3-FC41-9997-E768BA02A583}"/>
              </a:ext>
            </a:extLst>
          </p:cNvPr>
          <p:cNvSpPr txBox="1"/>
          <p:nvPr/>
        </p:nvSpPr>
        <p:spPr>
          <a:xfrm>
            <a:off x="7644767" y="2023512"/>
            <a:ext cx="158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NNBAR </a:t>
            </a:r>
            <a:r>
              <a:rPr lang="sv-SE" sz="1600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Large</a:t>
            </a:r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</a:t>
            </a:r>
            <a:r>
              <a:rPr lang="sv-SE" sz="1600" b="1" dirty="0" err="1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Beam</a:t>
            </a:r>
            <a:r>
              <a:rPr lang="sv-SE" sz="1600" b="1" dirty="0">
                <a:solidFill>
                  <a:schemeClr val="lt1"/>
                </a:solidFill>
                <a:latin typeface="Helvetica" pitchFamily="2" charset="0"/>
                <a:ea typeface="Malgun Gothic"/>
                <a:cs typeface="Malgun Gothic"/>
                <a:sym typeface="Malgun Gothic"/>
              </a:rPr>
              <a:t> Port </a:t>
            </a:r>
            <a:endParaRPr dirty="0">
              <a:latin typeface="Helvetica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805F17-8A20-9D4B-BC8D-1B8713D22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22" y="3168473"/>
            <a:ext cx="2757179" cy="3680434"/>
          </a:xfrm>
          <a:prstGeom prst="rect">
            <a:avLst/>
          </a:prstGeom>
        </p:spPr>
      </p:pic>
      <p:sp>
        <p:nvSpPr>
          <p:cNvPr id="22" name="Google Shape;149;p16">
            <a:extLst>
              <a:ext uri="{FF2B5EF4-FFF2-40B4-BE49-F238E27FC236}">
                <a16:creationId xmlns:a16="http://schemas.microsoft.com/office/drawing/2014/main" id="{5B55ED76-1BF6-CD4C-896E-26719A72ECB1}"/>
              </a:ext>
            </a:extLst>
          </p:cNvPr>
          <p:cNvSpPr txBox="1"/>
          <p:nvPr/>
        </p:nvSpPr>
        <p:spPr>
          <a:xfrm>
            <a:off x="8121170" y="5734998"/>
            <a:ext cx="20792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ESS </a:t>
            </a:r>
            <a:r>
              <a:rPr lang="sv-S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target</a:t>
            </a:r>
            <a:r>
              <a:rPr lang="sv-S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monolith</a:t>
            </a:r>
            <a:r>
              <a:rPr lang="sv-S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r>
              <a:rPr lang="sv-S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(11 m diameter)</a:t>
            </a:r>
            <a:endParaRPr dirty="0"/>
          </a:p>
        </p:txBody>
      </p:sp>
      <p:pic>
        <p:nvPicPr>
          <p:cNvPr id="23" name="Google Shape;144;p16">
            <a:extLst>
              <a:ext uri="{FF2B5EF4-FFF2-40B4-BE49-F238E27FC236}">
                <a16:creationId xmlns:a16="http://schemas.microsoft.com/office/drawing/2014/main" id="{EE9DDD31-6265-4042-8A2A-8766CC1A43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911" t="13051" r="12207" b="12878"/>
          <a:stretch/>
        </p:blipFill>
        <p:spPr>
          <a:xfrm>
            <a:off x="3152275" y="3659315"/>
            <a:ext cx="3242480" cy="269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45;p16">
            <a:extLst>
              <a:ext uri="{FF2B5EF4-FFF2-40B4-BE49-F238E27FC236}">
                <a16:creationId xmlns:a16="http://schemas.microsoft.com/office/drawing/2014/main" id="{75891D84-0373-E14D-93AB-08069308FEC5}"/>
              </a:ext>
            </a:extLst>
          </p:cNvPr>
          <p:cNvSpPr txBox="1"/>
          <p:nvPr/>
        </p:nvSpPr>
        <p:spPr>
          <a:xfrm>
            <a:off x="4074946" y="4788442"/>
            <a:ext cx="15890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sz="1600" b="1" dirty="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NNBAR </a:t>
            </a:r>
            <a:r>
              <a:rPr lang="sv-SE" sz="1600" b="1" dirty="0" err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Large</a:t>
            </a:r>
            <a:r>
              <a:rPr lang="sv-SE" sz="1600" b="1" dirty="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sv-SE" sz="1600" b="1" dirty="0" err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Beam</a:t>
            </a:r>
            <a:r>
              <a:rPr lang="sv-SE" sz="1600" b="1" dirty="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 Port </a:t>
            </a:r>
            <a:endParaRPr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6FD4D9-7140-D448-A614-A18A094F5B1C}"/>
              </a:ext>
            </a:extLst>
          </p:cNvPr>
          <p:cNvCxnSpPr>
            <a:cxnSpLocks/>
          </p:cNvCxnSpPr>
          <p:nvPr/>
        </p:nvCxnSpPr>
        <p:spPr>
          <a:xfrm flipV="1">
            <a:off x="4367809" y="5390004"/>
            <a:ext cx="563915" cy="55927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46;p16">
            <a:extLst>
              <a:ext uri="{FF2B5EF4-FFF2-40B4-BE49-F238E27FC236}">
                <a16:creationId xmlns:a16="http://schemas.microsoft.com/office/drawing/2014/main" id="{4350EF62-8F2E-324D-AC45-1B65654B7A74}"/>
              </a:ext>
            </a:extLst>
          </p:cNvPr>
          <p:cNvSpPr txBox="1"/>
          <p:nvPr/>
        </p:nvSpPr>
        <p:spPr>
          <a:xfrm>
            <a:off x="1487488" y="5517233"/>
            <a:ext cx="15890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sv-SE" sz="16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Standard ESS </a:t>
            </a:r>
            <a:r>
              <a:rPr lang="sv-SE" sz="1600" b="1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Beam</a:t>
            </a:r>
            <a:r>
              <a:rPr lang="sv-SE" sz="16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sv-SE" sz="1600" b="1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line</a:t>
            </a:r>
            <a:r>
              <a:rPr lang="sv-SE" sz="16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endParaRPr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62F25A-2046-C647-99B2-FE74604B319F}"/>
              </a:ext>
            </a:extLst>
          </p:cNvPr>
          <p:cNvCxnSpPr>
            <a:cxnSpLocks/>
          </p:cNvCxnSpPr>
          <p:nvPr/>
        </p:nvCxnSpPr>
        <p:spPr>
          <a:xfrm flipV="1">
            <a:off x="2855641" y="4869161"/>
            <a:ext cx="563915" cy="55927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D8D9B5-1603-5F44-86F4-559993C37D9D}"/>
              </a:ext>
            </a:extLst>
          </p:cNvPr>
          <p:cNvCxnSpPr>
            <a:cxnSpLocks/>
          </p:cNvCxnSpPr>
          <p:nvPr/>
        </p:nvCxnSpPr>
        <p:spPr>
          <a:xfrm flipV="1">
            <a:off x="7910822" y="5363242"/>
            <a:ext cx="563915" cy="55927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6146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22D6C-6481-4548-8B61-4830C250F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2" y="718029"/>
            <a:ext cx="9144000" cy="5120640"/>
          </a:xfrm>
          <a:prstGeom prst="rect">
            <a:avLst/>
          </a:prstGeom>
          <a:solidFill>
            <a:srgbClr val="5A5A5B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31FBC-7217-1B48-A687-32C74BAF826C}"/>
              </a:ext>
            </a:extLst>
          </p:cNvPr>
          <p:cNvSpPr txBox="1"/>
          <p:nvPr/>
        </p:nvSpPr>
        <p:spPr>
          <a:xfrm>
            <a:off x="4384852" y="969509"/>
            <a:ext cx="4294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  <a:ea typeface="Malgun Gothic" panose="020B0503020000020004" pitchFamily="34" charset="-127"/>
              </a:rPr>
              <a:t>Large Beam Port Installed in the Target Monolith </a:t>
            </a:r>
          </a:p>
        </p:txBody>
      </p:sp>
    </p:spTree>
    <p:extLst>
      <p:ext uri="{BB962C8B-B14F-4D97-AF65-F5344CB8AC3E}">
        <p14:creationId xmlns:p14="http://schemas.microsoft.com/office/powerpoint/2010/main" val="4733404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22D6C-6481-4548-8B61-4830C250F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2" y="718029"/>
            <a:ext cx="9144000" cy="5120640"/>
          </a:xfrm>
          <a:prstGeom prst="rect">
            <a:avLst/>
          </a:prstGeom>
          <a:solidFill>
            <a:srgbClr val="5A5A5B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31FBC-7217-1B48-A687-32C74BAF826C}"/>
              </a:ext>
            </a:extLst>
          </p:cNvPr>
          <p:cNvSpPr txBox="1"/>
          <p:nvPr/>
        </p:nvSpPr>
        <p:spPr>
          <a:xfrm>
            <a:off x="4384852" y="969509"/>
            <a:ext cx="4294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  <a:ea typeface="Malgun Gothic" panose="020B0503020000020004" pitchFamily="34" charset="-127"/>
              </a:rPr>
              <a:t>Large Beam Port Installed in the Target Monolith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65B32-49B5-F04C-87EC-346B0311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82" y="2804200"/>
            <a:ext cx="3394905" cy="24690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94BA1A-7E03-614B-9130-F042EA33E529}"/>
              </a:ext>
            </a:extLst>
          </p:cNvPr>
          <p:cNvSpPr/>
          <p:nvPr/>
        </p:nvSpPr>
        <p:spPr>
          <a:xfrm>
            <a:off x="5634897" y="3681088"/>
            <a:ext cx="1494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Upper Moderator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DED1FC-D13E-B74E-AEB2-962DFB2D141F}"/>
              </a:ext>
            </a:extLst>
          </p:cNvPr>
          <p:cNvSpPr/>
          <p:nvPr/>
        </p:nvSpPr>
        <p:spPr>
          <a:xfrm>
            <a:off x="5596425" y="4398790"/>
            <a:ext cx="1571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Lower</a:t>
            </a:r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Moderator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285ABB-B736-C84A-992C-34CB3ECD5DC3}"/>
              </a:ext>
            </a:extLst>
          </p:cNvPr>
          <p:cNvCxnSpPr/>
          <p:nvPr/>
        </p:nvCxnSpPr>
        <p:spPr>
          <a:xfrm>
            <a:off x="8090115" y="2788702"/>
            <a:ext cx="0" cy="260470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E138C4E-C1AF-B745-AE3B-217A5EAC1B53}"/>
              </a:ext>
            </a:extLst>
          </p:cNvPr>
          <p:cNvSpPr txBox="1"/>
          <p:nvPr/>
        </p:nvSpPr>
        <p:spPr>
          <a:xfrm>
            <a:off x="8262907" y="3498132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</a:rPr>
              <a:t>~</a:t>
            </a:r>
            <a:r>
              <a:rPr lang="sv-SE" sz="4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en-GB" sz="4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1m </a:t>
            </a:r>
          </a:p>
        </p:txBody>
      </p:sp>
    </p:spTree>
    <p:extLst>
      <p:ext uri="{BB962C8B-B14F-4D97-AF65-F5344CB8AC3E}">
        <p14:creationId xmlns:p14="http://schemas.microsoft.com/office/powerpoint/2010/main" val="1764879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805FC-80C3-8119-ED0E-3257F755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AD0ADA-DC9F-555C-E05A-417B32E0F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50" y="801597"/>
            <a:ext cx="11039300" cy="1553673"/>
          </a:xfrm>
        </p:spPr>
        <p:txBody>
          <a:bodyPr/>
          <a:lstStyle/>
          <a:p>
            <a:r>
              <a:rPr lang="en-GB" dirty="0"/>
              <a:t>FINESSE is A Versatile Beamline for </a:t>
            </a:r>
            <a:r>
              <a:rPr lang="en-GB" b="1" u="sng" dirty="0"/>
              <a:t>F</a:t>
            </a:r>
            <a:r>
              <a:rPr lang="en-GB" dirty="0"/>
              <a:t>undamental </a:t>
            </a:r>
            <a:r>
              <a:rPr lang="en-GB" b="1" u="sng" dirty="0"/>
              <a:t>I</a:t>
            </a:r>
            <a:r>
              <a:rPr lang="en-GB" dirty="0"/>
              <a:t>nteractions with </a:t>
            </a:r>
            <a:r>
              <a:rPr lang="en-GB" b="1" u="sng" dirty="0"/>
              <a:t>N</a:t>
            </a:r>
            <a:r>
              <a:rPr lang="en-GB" dirty="0"/>
              <a:t>eutrons at the </a:t>
            </a:r>
            <a:r>
              <a:rPr lang="en-GB" b="1" u="sng" dirty="0"/>
              <a:t>E</a:t>
            </a:r>
            <a:r>
              <a:rPr lang="en-GB" dirty="0"/>
              <a:t>uropean </a:t>
            </a:r>
            <a:r>
              <a:rPr lang="en-GB" b="1" u="sng" dirty="0"/>
              <a:t>S</a:t>
            </a:r>
            <a:r>
              <a:rPr lang="en-GB" dirty="0"/>
              <a:t>pallation </a:t>
            </a:r>
            <a:r>
              <a:rPr lang="en-GB" b="1" u="sng" dirty="0" err="1"/>
              <a:t>S</a:t>
            </a:r>
            <a:r>
              <a:rPr lang="en-GB" dirty="0" err="1"/>
              <a:t>ourc</a:t>
            </a:r>
            <a:r>
              <a:rPr lang="en-GB" b="1" u="sng" dirty="0" err="1"/>
              <a:t>E</a:t>
            </a:r>
            <a:r>
              <a:rPr lang="en-GB" dirty="0"/>
              <a:t>)</a:t>
            </a:r>
          </a:p>
          <a:p>
            <a:r>
              <a:rPr lang="en-GB" dirty="0"/>
              <a:t>It is a beamline dedicated to particle physics research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3C1C9-CD3A-AF2A-8855-F21EEB9E533C}"/>
              </a:ext>
            </a:extLst>
          </p:cNvPr>
          <p:cNvSpPr txBox="1"/>
          <p:nvPr/>
        </p:nvSpPr>
        <p:spPr>
          <a:xfrm>
            <a:off x="1150495" y="111550"/>
            <a:ext cx="10316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000" dirty="0">
                <a:latin typeface="Helvetica" pitchFamily="2" charset="0"/>
              </a:rPr>
              <a:t>The FINESSE Beamline</a:t>
            </a:r>
            <a:endParaRPr lang="en-SE" sz="3000" dirty="0">
              <a:latin typeface="Helvetica" pitchFamily="2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E31AD79-C0EF-A4DC-9012-4509E849FAC0}"/>
              </a:ext>
            </a:extLst>
          </p:cNvPr>
          <p:cNvSpPr txBox="1">
            <a:spLocks/>
          </p:cNvSpPr>
          <p:nvPr/>
        </p:nvSpPr>
        <p:spPr>
          <a:xfrm>
            <a:off x="576350" y="2310974"/>
            <a:ext cx="10867504" cy="336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It is an Evolution of HIBEAM concept </a:t>
            </a:r>
            <a:br>
              <a:rPr lang="en-GB" dirty="0"/>
            </a:br>
            <a:r>
              <a:rPr lang="en-GB" dirty="0"/>
              <a:t>→ Extends and generalises the original HIBEAM concept into a unified facility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AF351A-E63D-67C3-C91A-7A4F960AB705}"/>
              </a:ext>
            </a:extLst>
          </p:cNvPr>
          <p:cNvSpPr txBox="1"/>
          <p:nvPr/>
        </p:nvSpPr>
        <p:spPr>
          <a:xfrm>
            <a:off x="6788727" y="2338924"/>
            <a:ext cx="521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V Santoro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et al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2025 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J. Phys. G: </a:t>
            </a:r>
            <a:r>
              <a:rPr lang="en-GB" sz="1400" b="1" i="1" dirty="0" err="1">
                <a:solidFill>
                  <a:srgbClr val="C00000"/>
                </a:solidFill>
                <a:latin typeface="Helvetica" pitchFamily="2" charset="0"/>
              </a:rPr>
              <a:t>Nucl</a:t>
            </a:r>
            <a:r>
              <a:rPr lang="en-GB" sz="1400" b="1" i="1" dirty="0">
                <a:solidFill>
                  <a:srgbClr val="C00000"/>
                </a:solidFill>
                <a:latin typeface="Helvetica" pitchFamily="2" charset="0"/>
              </a:rPr>
              <a:t>. Part. Phys.</a:t>
            </a:r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 52 040501</a:t>
            </a:r>
            <a:endParaRPr lang="en-SE" sz="1400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DB006C7-7CD7-E2DC-210B-E22874CEDE52}"/>
              </a:ext>
            </a:extLst>
          </p:cNvPr>
          <p:cNvSpPr txBox="1">
            <a:spLocks/>
          </p:cNvSpPr>
          <p:nvPr/>
        </p:nvSpPr>
        <p:spPr>
          <a:xfrm>
            <a:off x="576350" y="3637559"/>
            <a:ext cx="6911021" cy="336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Dual-mode concept (unique feature): the beamline could be run in high-flux mode or low background mode </a:t>
            </a:r>
          </a:p>
          <a:p>
            <a:r>
              <a:rPr lang="en-GB" dirty="0"/>
              <a:t>Exchangeable guide system</a:t>
            </a:r>
            <a:br>
              <a:rPr lang="en-GB" dirty="0"/>
            </a:br>
            <a:r>
              <a:rPr lang="en-GB" dirty="0"/>
              <a:t>→ Switch between configurations within a single instrument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SE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5" name="Picture 14" descr="A close-up of a black object&#10;&#10;AI-generated content may be incorrect.">
            <a:extLst>
              <a:ext uri="{FF2B5EF4-FFF2-40B4-BE49-F238E27FC236}">
                <a16:creationId xmlns:a16="http://schemas.microsoft.com/office/drawing/2014/main" id="{15FC35E0-8702-F968-4737-D706D88E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661" y="3530248"/>
            <a:ext cx="4519451" cy="2648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43E1A8-2CAB-13C6-838B-0F4EB502FA46}"/>
              </a:ext>
            </a:extLst>
          </p:cNvPr>
          <p:cNvSpPr txBox="1"/>
          <p:nvPr/>
        </p:nvSpPr>
        <p:spPr>
          <a:xfrm>
            <a:off x="9332892" y="423944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Low-background</a:t>
            </a:r>
            <a:endParaRPr lang="en-SE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6F1D26-CF8B-5D41-EB56-3EB19F1B3A6E}"/>
              </a:ext>
            </a:extLst>
          </p:cNvPr>
          <p:cNvSpPr txBox="1"/>
          <p:nvPr/>
        </p:nvSpPr>
        <p:spPr>
          <a:xfrm>
            <a:off x="9279316" y="546266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H</a:t>
            </a:r>
            <a:r>
              <a:rPr lang="en-SE" b="1" dirty="0">
                <a:solidFill>
                  <a:srgbClr val="C00000"/>
                </a:solidFill>
                <a:latin typeface="Helvetica" pitchFamily="2" charset="0"/>
              </a:rPr>
              <a:t>igh-flux</a:t>
            </a:r>
          </a:p>
        </p:txBody>
      </p:sp>
    </p:spTree>
    <p:extLst>
      <p:ext uri="{BB962C8B-B14F-4D97-AF65-F5344CB8AC3E}">
        <p14:creationId xmlns:p14="http://schemas.microsoft.com/office/powerpoint/2010/main" val="21992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22D6C-6481-4548-8B61-4830C250F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2" y="718029"/>
            <a:ext cx="9144000" cy="5120640"/>
          </a:xfrm>
          <a:prstGeom prst="rect">
            <a:avLst/>
          </a:prstGeom>
          <a:solidFill>
            <a:srgbClr val="5A5A5B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31FBC-7217-1B48-A687-32C74BAF826C}"/>
              </a:ext>
            </a:extLst>
          </p:cNvPr>
          <p:cNvSpPr txBox="1"/>
          <p:nvPr/>
        </p:nvSpPr>
        <p:spPr>
          <a:xfrm>
            <a:off x="4384852" y="969509"/>
            <a:ext cx="4294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  <a:ea typeface="Malgun Gothic" panose="020B0503020000020004" pitchFamily="34" charset="-127"/>
              </a:rPr>
              <a:t>Large Beam Port Installed in the Target Monolith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65B32-49B5-F04C-87EC-346B0311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82" y="2804200"/>
            <a:ext cx="3394905" cy="24690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94BA1A-7E03-614B-9130-F042EA33E529}"/>
              </a:ext>
            </a:extLst>
          </p:cNvPr>
          <p:cNvSpPr/>
          <p:nvPr/>
        </p:nvSpPr>
        <p:spPr>
          <a:xfrm>
            <a:off x="5634897" y="3681088"/>
            <a:ext cx="1494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Upper Moderator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DED1FC-D13E-B74E-AEB2-962DFB2D141F}"/>
              </a:ext>
            </a:extLst>
          </p:cNvPr>
          <p:cNvSpPr/>
          <p:nvPr/>
        </p:nvSpPr>
        <p:spPr>
          <a:xfrm>
            <a:off x="5596425" y="4398790"/>
            <a:ext cx="1571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Lower</a:t>
            </a:r>
            <a:r>
              <a:rPr lang="sv-S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Moderator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2CDA03B-2918-F94E-BE22-B99A99BEB7E9}"/>
                  </a:ext>
                </a:extLst>
              </p:cNvPr>
              <p:cNvSpPr/>
              <p:nvPr/>
            </p:nvSpPr>
            <p:spPr>
              <a:xfrm>
                <a:off x="0" y="5893925"/>
                <a:ext cx="11369666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NNBAR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Large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Beam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Port  has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been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constructed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to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provide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sufficient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intensity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for </a:t>
                </a:r>
                <a14:m>
                  <m:oMath xmlns:m="http://schemas.openxmlformats.org/officeDocument/2006/math">
                    <m:r>
                      <a:rPr lang="sv-SE" altLang="sv-SE" i="1">
                        <a:latin typeface="Cambria Math"/>
                      </a:rPr>
                      <m:t>𝑛</m:t>
                    </m:r>
                    <m:r>
                      <a:rPr lang="sv-SE" altLang="sv-SE" i="1">
                        <a:latin typeface="Cambria Math"/>
                        <a:ea typeface="Cambria Math"/>
                      </a:rPr>
                      <m:t>→</m:t>
                    </m:r>
                    <m:acc>
                      <m:accPr>
                        <m:chr m:val="̅"/>
                        <m:ctrlPr>
                          <a:rPr lang="sv-SE" altLang="sv-S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sv-SE" altLang="sv-SE" i="1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</m:acc>
                    <m:r>
                      <a:rPr lang="sv-SE" altLang="sv-SE" i="1">
                        <a:latin typeface="Cambria Math"/>
                      </a:rPr>
                      <m:t> </m:t>
                    </m:r>
                  </m:oMath>
                </a14:m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search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It is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able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to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deliver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dirty="0">
                    <a:latin typeface="Helvetica" pitchFamily="2" charset="0"/>
                    <a:ea typeface="Malgun Gothic" panose="020B0503020000020004" pitchFamily="34" charset="-127"/>
                  </a:rPr>
                  <a:t>1.5x10</a:t>
                </a:r>
                <a:r>
                  <a:rPr lang="sv-SE" b="1" baseline="30000" dirty="0">
                    <a:latin typeface="Helvetica" pitchFamily="2" charset="0"/>
                    <a:ea typeface="Malgun Gothic" panose="020B0503020000020004" pitchFamily="34" charset="-127"/>
                  </a:rPr>
                  <a:t>15</a:t>
                </a:r>
                <a:r>
                  <a:rPr lang="sv-SE" b="1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dirty="0" err="1">
                    <a:latin typeface="Helvetica" pitchFamily="2" charset="0"/>
                    <a:ea typeface="Malgun Gothic" panose="020B0503020000020004" pitchFamily="34" charset="-127"/>
                  </a:rPr>
                  <a:t>n/s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there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is no </a:t>
                </a:r>
                <a:r>
                  <a:rPr lang="sv-SE" dirty="0" err="1">
                    <a:latin typeface="Helvetica" pitchFamily="2" charset="0"/>
                    <a:ea typeface="Malgun Gothic" panose="020B0503020000020004" pitchFamily="34" charset="-127"/>
                  </a:rPr>
                  <a:t>beamline</a:t>
                </a:r>
                <a:r>
                  <a:rPr lang="sv-SE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currently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available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or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planned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at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any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other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facility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that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could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reach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a flux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even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close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to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this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  <a:r>
                  <a:rPr lang="sv-SE" b="1" u="sng" dirty="0" err="1">
                    <a:latin typeface="Helvetica" pitchFamily="2" charset="0"/>
                    <a:ea typeface="Malgun Gothic" panose="020B0503020000020004" pitchFamily="34" charset="-127"/>
                  </a:rPr>
                  <a:t>number</a:t>
                </a:r>
                <a:r>
                  <a:rPr lang="sv-SE" b="1" u="sng" dirty="0">
                    <a:latin typeface="Helvetica" pitchFamily="2" charset="0"/>
                    <a:ea typeface="Malgun Gothic" panose="020B0503020000020004" pitchFamily="34" charset="-127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2CDA03B-2918-F94E-BE22-B99A99BEB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3925"/>
                <a:ext cx="11369666" cy="923330"/>
              </a:xfrm>
              <a:prstGeom prst="rect">
                <a:avLst/>
              </a:prstGeom>
              <a:blipFill>
                <a:blip r:embed="rId4"/>
                <a:stretch>
                  <a:fillRect l="-223" t="-2703" b="-81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6727C2-3C53-6740-87E3-CEA10A3A963E}"/>
              </a:ext>
            </a:extLst>
          </p:cNvPr>
          <p:cNvCxnSpPr/>
          <p:nvPr/>
        </p:nvCxnSpPr>
        <p:spPr>
          <a:xfrm>
            <a:off x="8090115" y="2788702"/>
            <a:ext cx="0" cy="260470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2F21BD-0178-A74E-905E-E1474F8415F0}"/>
              </a:ext>
            </a:extLst>
          </p:cNvPr>
          <p:cNvSpPr txBox="1"/>
          <p:nvPr/>
        </p:nvSpPr>
        <p:spPr>
          <a:xfrm>
            <a:off x="8262907" y="3498132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</a:rPr>
              <a:t>~</a:t>
            </a:r>
            <a:r>
              <a:rPr lang="sv-SE" sz="4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en-GB" sz="4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1m </a:t>
            </a:r>
          </a:p>
        </p:txBody>
      </p:sp>
    </p:spTree>
    <p:extLst>
      <p:ext uri="{BB962C8B-B14F-4D97-AF65-F5344CB8AC3E}">
        <p14:creationId xmlns:p14="http://schemas.microsoft.com/office/powerpoint/2010/main" val="28155499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">
            <a:extLst>
              <a:ext uri="{FF2B5EF4-FFF2-40B4-BE49-F238E27FC236}">
                <a16:creationId xmlns:a16="http://schemas.microsoft.com/office/drawing/2014/main" id="{D5E9540B-9AAB-5346-B647-2F22EB2B5A72}"/>
              </a:ext>
            </a:extLst>
          </p:cNvPr>
          <p:cNvSpPr txBox="1"/>
          <p:nvPr/>
        </p:nvSpPr>
        <p:spPr>
          <a:xfrm>
            <a:off x="2395954" y="0"/>
            <a:ext cx="69847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800" dirty="0">
                <a:latin typeface="Helvetica" pitchFamily="2" charset="0"/>
              </a:rPr>
              <a:t>The  NNBAR </a:t>
            </a:r>
            <a:r>
              <a:rPr lang="sv-SE" sz="2800" dirty="0" err="1">
                <a:latin typeface="Helvetica" pitchFamily="2" charset="0"/>
              </a:rPr>
              <a:t>Beamline</a:t>
            </a:r>
            <a:r>
              <a:rPr lang="sv-SE" sz="2800" dirty="0">
                <a:latin typeface="Helvetica" pitchFamily="2" charset="0"/>
              </a:rPr>
              <a:t>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368689-8BB9-3F42-A44F-5D27701F25F7}"/>
              </a:ext>
            </a:extLst>
          </p:cNvPr>
          <p:cNvSpPr/>
          <p:nvPr/>
        </p:nvSpPr>
        <p:spPr>
          <a:xfrm>
            <a:off x="245898" y="523220"/>
            <a:ext cx="115082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NNBAR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will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have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a a 200 m long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beamline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where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the neutron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will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fly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free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for long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distance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NNBAR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figure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of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merit Nt</a:t>
            </a:r>
            <a:r>
              <a:rPr lang="sv-SE" sz="2400" baseline="30000" dirty="0">
                <a:latin typeface="Helvetica" pitchFamily="2" charset="0"/>
                <a:ea typeface="Malgun Gothic" panose="020B0503020000020004" pitchFamily="34" charset="-127"/>
              </a:rPr>
              <a:t>2 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(</a:t>
            </a:r>
            <a:r>
              <a:rPr lang="sv-SE" sz="2400" i="1" dirty="0">
                <a:latin typeface="Helvetica" pitchFamily="2" charset="0"/>
                <a:ea typeface="Malgun Gothic" panose="020B0503020000020004" pitchFamily="34" charset="-127"/>
              </a:rPr>
              <a:t>N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=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number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of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neutron </a:t>
            </a:r>
            <a:r>
              <a:rPr lang="sv-SE" sz="2400" i="1" dirty="0">
                <a:latin typeface="Helvetica" pitchFamily="2" charset="0"/>
                <a:ea typeface="Malgun Gothic" panose="020B0503020000020004" pitchFamily="34" charset="-127"/>
              </a:rPr>
              <a:t>t 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is the flight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time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)</a:t>
            </a:r>
            <a:endParaRPr lang="sv-SE" sz="2400" baseline="300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b="1" baseline="30000" dirty="0">
              <a:latin typeface="Helvetica" pitchFamily="2" charset="0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latin typeface="Candara" panose="020E0502030303020204" pitchFamily="34" charset="0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latin typeface="Candara" panose="020E0502030303020204" pitchFamily="34" charset="0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200" dirty="0">
              <a:latin typeface="Candara" panose="020E050203030302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2900B-A77E-F940-9FB9-83C74BA3D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71" y="1988840"/>
            <a:ext cx="7182152" cy="43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589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70FAA-0837-7B48-BD73-667A27B00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01" y="588519"/>
            <a:ext cx="8786999" cy="2409651"/>
          </a:xfrm>
          <a:prstGeom prst="rect">
            <a:avLst/>
          </a:prstGeom>
        </p:spPr>
      </p:pic>
      <p:sp>
        <p:nvSpPr>
          <p:cNvPr id="9" name="Textfeld 5">
            <a:extLst>
              <a:ext uri="{FF2B5EF4-FFF2-40B4-BE49-F238E27FC236}">
                <a16:creationId xmlns:a16="http://schemas.microsoft.com/office/drawing/2014/main" id="{59F007AB-73CF-AD43-A6BA-B443BC1EE9B9}"/>
              </a:ext>
            </a:extLst>
          </p:cNvPr>
          <p:cNvSpPr txBox="1"/>
          <p:nvPr/>
        </p:nvSpPr>
        <p:spPr>
          <a:xfrm>
            <a:off x="2567608" y="44624"/>
            <a:ext cx="69847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800" dirty="0">
                <a:solidFill>
                  <a:schemeClr val="bg1"/>
                </a:solidFill>
                <a:latin typeface="Helvetica" pitchFamily="2" charset="0"/>
              </a:rPr>
              <a:t>The </a:t>
            </a:r>
            <a:r>
              <a:rPr lang="sv-SE" sz="2800" dirty="0">
                <a:latin typeface="Helvetica" pitchFamily="2" charset="0"/>
              </a:rPr>
              <a:t>NNBAR experiment (</a:t>
            </a:r>
            <a:r>
              <a:rPr lang="sv-SE" sz="2800" dirty="0" err="1">
                <a:latin typeface="Helvetica" pitchFamily="2" charset="0"/>
              </a:rPr>
              <a:t>schematic</a:t>
            </a:r>
            <a:r>
              <a:rPr lang="sv-SE" sz="2800" dirty="0">
                <a:latin typeface="Helvetica" pitchFamily="2" charset="0"/>
              </a:rPr>
              <a:t>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62B7E1-7D28-4A4F-8D44-360BCFEB36BE}"/>
              </a:ext>
            </a:extLst>
          </p:cNvPr>
          <p:cNvSpPr/>
          <p:nvPr/>
        </p:nvSpPr>
        <p:spPr>
          <a:xfrm>
            <a:off x="7347133" y="181862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</a:t>
            </a:r>
            <a:r>
              <a:rPr lang="en-US" dirty="0"/>
              <a:t>̅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171734-D2E0-FE42-BA8C-9EC74084DEC9}"/>
              </a:ext>
            </a:extLst>
          </p:cNvPr>
          <p:cNvSpPr/>
          <p:nvPr/>
        </p:nvSpPr>
        <p:spPr>
          <a:xfrm>
            <a:off x="1229221" y="2690915"/>
            <a:ext cx="551458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To design the optimal experiment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you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need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to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take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into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account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several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different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aspects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:</a:t>
            </a:r>
          </a:p>
          <a:p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  </a:t>
            </a:r>
          </a:p>
          <a:p>
            <a:endParaRPr lang="sv-SE" sz="2400" dirty="0">
              <a:latin typeface="Helvetica" pitchFamily="2" charset="0"/>
              <a:ea typeface="Malgun Gothic" panose="020B0503020000020004" pitchFamily="34" charset="-127"/>
            </a:endParaRPr>
          </a:p>
          <a:p>
            <a:endParaRPr lang="sv-SE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41392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70FAA-0837-7B48-BD73-667A27B00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01" y="588519"/>
            <a:ext cx="8786999" cy="24096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52D971-2AB1-4941-B543-B7866A5B61B6}"/>
              </a:ext>
            </a:extLst>
          </p:cNvPr>
          <p:cNvSpPr/>
          <p:nvPr/>
        </p:nvSpPr>
        <p:spPr>
          <a:xfrm>
            <a:off x="179715" y="2491323"/>
            <a:ext cx="342708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2400" dirty="0">
              <a:latin typeface="Helvetica" pitchFamily="2" charset="0"/>
              <a:ea typeface="Malgun Gothic" panose="020B0503020000020004" pitchFamily="34" charset="-127"/>
            </a:endParaRPr>
          </a:p>
          <a:p>
            <a:endParaRPr lang="sv-SE" sz="2400" dirty="0">
              <a:latin typeface="Helvetica" pitchFamily="2" charset="0"/>
              <a:ea typeface="Malgun Gothic" panose="020B0503020000020004" pitchFamily="34" charset="-127"/>
            </a:endParaRPr>
          </a:p>
          <a:p>
            <a:endParaRPr lang="sv-SE" sz="2400" dirty="0">
              <a:latin typeface="Helvetica" pitchFamily="2" charset="0"/>
              <a:ea typeface="Malgun Gothic" panose="020B0503020000020004" pitchFamily="34" charset="-127"/>
            </a:endParaRPr>
          </a:p>
          <a:p>
            <a:endParaRPr lang="sv-SE" sz="2400" dirty="0">
              <a:latin typeface="Helvetica" pitchFamily="2" charset="0"/>
              <a:ea typeface="Malgun Gothic" panose="020B0503020000020004" pitchFamily="34" charset="-127"/>
            </a:endParaRPr>
          </a:p>
          <a:p>
            <a:r>
              <a:rPr lang="sv-SE" sz="2400" b="1" u="sng" dirty="0">
                <a:latin typeface="Helvetica" pitchFamily="2" charset="0"/>
                <a:ea typeface="Malgun Gothic" panose="020B0503020000020004" pitchFamily="34" charset="-127"/>
              </a:rPr>
              <a:t>Moderator:</a:t>
            </a:r>
          </a:p>
          <a:p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It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determines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the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number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of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cold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neutrons </a:t>
            </a:r>
          </a:p>
          <a:p>
            <a:r>
              <a:rPr lang="sv-SE" sz="2400" dirty="0" err="1">
                <a:latin typeface="Helvetica" pitchFamily="2" charset="0"/>
                <a:ea typeface="Malgun Gothic" panose="020B0503020000020004" pitchFamily="34" charset="-127"/>
              </a:rPr>
              <a:t>emitted</a:t>
            </a:r>
            <a:r>
              <a:rPr lang="sv-SE" sz="2400" dirty="0">
                <a:latin typeface="Helvetica" pitchFamily="2" charset="0"/>
                <a:ea typeface="Malgun Gothic" panose="020B0503020000020004" pitchFamily="34" charset="-127"/>
              </a:rPr>
              <a:t> by the source   </a:t>
            </a:r>
          </a:p>
          <a:p>
            <a:endParaRPr lang="sv-SE" sz="2400" dirty="0">
              <a:latin typeface="Helvetica" pitchFamily="2" charset="0"/>
              <a:ea typeface="Malgun Gothic" panose="020B0503020000020004" pitchFamily="34" charset="-127"/>
            </a:endParaRPr>
          </a:p>
          <a:p>
            <a:endParaRPr lang="sv-SE" sz="2400" dirty="0">
              <a:latin typeface="Helvetica" pitchFamily="2" charset="0"/>
              <a:ea typeface="Malgun Gothic" panose="020B0503020000020004" pitchFamily="34" charset="-127"/>
            </a:endParaRPr>
          </a:p>
          <a:p>
            <a:endParaRPr lang="sv-SE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59F007AB-73CF-AD43-A6BA-B443BC1EE9B9}"/>
              </a:ext>
            </a:extLst>
          </p:cNvPr>
          <p:cNvSpPr txBox="1"/>
          <p:nvPr/>
        </p:nvSpPr>
        <p:spPr>
          <a:xfrm>
            <a:off x="2567608" y="44624"/>
            <a:ext cx="69847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800" dirty="0">
                <a:solidFill>
                  <a:schemeClr val="bg1"/>
                </a:solidFill>
                <a:latin typeface="Helvetica" pitchFamily="2" charset="0"/>
              </a:rPr>
              <a:t>The </a:t>
            </a:r>
            <a:r>
              <a:rPr lang="sv-SE" sz="2800" dirty="0">
                <a:latin typeface="Helvetica" pitchFamily="2" charset="0"/>
              </a:rPr>
              <a:t>NNBAR experiment (</a:t>
            </a:r>
            <a:r>
              <a:rPr lang="sv-SE" sz="2800" dirty="0" err="1">
                <a:latin typeface="Helvetica" pitchFamily="2" charset="0"/>
              </a:rPr>
              <a:t>schematic</a:t>
            </a:r>
            <a:r>
              <a:rPr lang="sv-SE" sz="2800" dirty="0">
                <a:latin typeface="Helvetica" pitchFamily="2" charset="0"/>
              </a:rPr>
              <a:t>)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868628-AB71-DA44-94BE-072FA15B22B2}"/>
              </a:ext>
            </a:extLst>
          </p:cNvPr>
          <p:cNvCxnSpPr>
            <a:cxnSpLocks/>
          </p:cNvCxnSpPr>
          <p:nvPr/>
        </p:nvCxnSpPr>
        <p:spPr>
          <a:xfrm flipV="1">
            <a:off x="655154" y="2037152"/>
            <a:ext cx="604657" cy="15001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962B7E1-7D28-4A4F-8D44-360BCFEB36BE}"/>
              </a:ext>
            </a:extLst>
          </p:cNvPr>
          <p:cNvSpPr/>
          <p:nvPr/>
        </p:nvSpPr>
        <p:spPr>
          <a:xfrm>
            <a:off x="7347133" y="181862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</a:t>
            </a:r>
            <a:r>
              <a:rPr lang="en-US" dirty="0"/>
              <a:t>̅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171734-D2E0-FE42-BA8C-9EC74084DEC9}"/>
              </a:ext>
            </a:extLst>
          </p:cNvPr>
          <p:cNvSpPr/>
          <p:nvPr/>
        </p:nvSpPr>
        <p:spPr>
          <a:xfrm>
            <a:off x="1229221" y="2690915"/>
            <a:ext cx="551458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To design the optimal experiment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you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need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to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take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into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account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several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different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aspects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:</a:t>
            </a:r>
          </a:p>
          <a:p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  </a:t>
            </a:r>
          </a:p>
          <a:p>
            <a:endParaRPr lang="sv-SE" sz="2400" dirty="0">
              <a:latin typeface="Helvetica" pitchFamily="2" charset="0"/>
              <a:ea typeface="Malgun Gothic" panose="020B0503020000020004" pitchFamily="34" charset="-127"/>
            </a:endParaRPr>
          </a:p>
          <a:p>
            <a:endParaRPr lang="sv-SE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2E9C4-5F2A-6D49-B734-545F13594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380" y="3605103"/>
            <a:ext cx="4064000" cy="223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F5E82C-CB35-3D45-BD45-000B14D0F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834" y="2787226"/>
            <a:ext cx="4737100" cy="304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BE1790-6D42-8842-9FA4-59CE54AF9F3A}"/>
              </a:ext>
            </a:extLst>
          </p:cNvPr>
          <p:cNvSpPr txBox="1"/>
          <p:nvPr/>
        </p:nvSpPr>
        <p:spPr>
          <a:xfrm>
            <a:off x="4742481" y="6022784"/>
            <a:ext cx="691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Full Engineering design of a high intensity source for NNBAR </a:t>
            </a:r>
          </a:p>
        </p:txBody>
      </p:sp>
    </p:spTree>
    <p:extLst>
      <p:ext uri="{BB962C8B-B14F-4D97-AF65-F5344CB8AC3E}">
        <p14:creationId xmlns:p14="http://schemas.microsoft.com/office/powerpoint/2010/main" val="20496758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E0938-7F5C-EF40-A50E-FFEAE9FC7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57" y="3793067"/>
            <a:ext cx="71374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99BD58-4ACC-D84D-A492-362CCEE8D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01" y="588519"/>
            <a:ext cx="9447399" cy="2590752"/>
          </a:xfrm>
          <a:prstGeom prst="rect">
            <a:avLst/>
          </a:prstGeom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680D58E6-25F9-724D-A8E9-E1A3CB239540}"/>
              </a:ext>
            </a:extLst>
          </p:cNvPr>
          <p:cNvSpPr txBox="1"/>
          <p:nvPr/>
        </p:nvSpPr>
        <p:spPr>
          <a:xfrm>
            <a:off x="2567608" y="44624"/>
            <a:ext cx="69847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800" dirty="0">
                <a:latin typeface="Helvetica" pitchFamily="2" charset="0"/>
              </a:rPr>
              <a:t>The NNBAR experiment (</a:t>
            </a:r>
            <a:r>
              <a:rPr lang="sv-SE" sz="2800" dirty="0" err="1">
                <a:latin typeface="Helvetica" pitchFamily="2" charset="0"/>
              </a:rPr>
              <a:t>schematic</a:t>
            </a:r>
            <a:r>
              <a:rPr lang="sv-SE" sz="2800" dirty="0">
                <a:latin typeface="Helvetica" pitchFamily="2" charset="0"/>
              </a:rPr>
              <a:t>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8A9B2-EA45-7B49-A3B4-E525040EF10C}"/>
              </a:ext>
            </a:extLst>
          </p:cNvPr>
          <p:cNvSpPr/>
          <p:nvPr/>
        </p:nvSpPr>
        <p:spPr>
          <a:xfrm>
            <a:off x="543267" y="3115742"/>
            <a:ext cx="8210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u="sng" dirty="0" err="1">
                <a:latin typeface="Helvetica" pitchFamily="2" charset="0"/>
                <a:ea typeface="Malgun Gothic" panose="020B0503020000020004" pitchFamily="34" charset="-127"/>
              </a:rPr>
              <a:t>Reflector</a:t>
            </a:r>
            <a:r>
              <a:rPr lang="sv-SE" sz="2000" b="1" u="sng" dirty="0">
                <a:latin typeface="Helvetica" pitchFamily="2" charset="0"/>
                <a:ea typeface="Malgun Gothic" panose="020B0503020000020004" pitchFamily="34" charset="-127"/>
              </a:rPr>
              <a:t>/Neutron Guide:</a:t>
            </a:r>
          </a:p>
          <a:p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How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many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neutrons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you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 </a:t>
            </a:r>
            <a:r>
              <a:rPr lang="sv-SE" sz="2000" dirty="0" err="1">
                <a:latin typeface="Helvetica" pitchFamily="2" charset="0"/>
                <a:ea typeface="Malgun Gothic" panose="020B0503020000020004" pitchFamily="34" charset="-127"/>
              </a:rPr>
              <a:t>collect</a:t>
            </a:r>
            <a:r>
              <a:rPr lang="sv-SE" sz="2000" dirty="0">
                <a:latin typeface="Helvetica" pitchFamily="2" charset="0"/>
                <a:ea typeface="Malgun Gothic" panose="020B0503020000020004" pitchFamily="34" charset="-127"/>
              </a:rPr>
              <a:t>, transport and focus in the  experiment </a:t>
            </a:r>
          </a:p>
          <a:p>
            <a:endParaRPr lang="sv-SE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sv-SE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1F1BB-9A5B-6F4D-93A6-0E16273FBDAC}"/>
              </a:ext>
            </a:extLst>
          </p:cNvPr>
          <p:cNvSpPr/>
          <p:nvPr/>
        </p:nvSpPr>
        <p:spPr>
          <a:xfrm>
            <a:off x="7905933" y="185248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</a:t>
            </a:r>
            <a:r>
              <a:rPr lang="en-US" dirty="0"/>
              <a:t>̅</a:t>
            </a:r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42EB1E-1043-6D4B-8776-B3B573CBC24F}"/>
              </a:ext>
            </a:extLst>
          </p:cNvPr>
          <p:cNvCxnSpPr>
            <a:cxnSpLocks/>
          </p:cNvCxnSpPr>
          <p:nvPr/>
        </p:nvCxnSpPr>
        <p:spPr>
          <a:xfrm flipH="1" flipV="1">
            <a:off x="3355057" y="2489811"/>
            <a:ext cx="884434" cy="9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94E83-00C6-B244-8044-2E426AFF74F3}"/>
              </a:ext>
            </a:extLst>
          </p:cNvPr>
          <p:cNvSpPr/>
          <p:nvPr/>
        </p:nvSpPr>
        <p:spPr>
          <a:xfrm>
            <a:off x="7816268" y="4302704"/>
            <a:ext cx="4037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have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designed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nested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mirror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optics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system </a:t>
            </a:r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able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achieve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NNBAR </a:t>
            </a:r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expected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sensitivity</a:t>
            </a:r>
            <a:r>
              <a:rPr lang="sv-S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29767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8C5EF-0058-7440-B1E9-F811F8389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6579"/>
            <a:ext cx="10617200" cy="2744935"/>
          </a:xfrm>
          <a:prstGeom prst="rect">
            <a:avLst/>
          </a:prstGeom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F7633B9E-BE09-9749-8CE0-4391DA31D270}"/>
              </a:ext>
            </a:extLst>
          </p:cNvPr>
          <p:cNvSpPr txBox="1"/>
          <p:nvPr/>
        </p:nvSpPr>
        <p:spPr>
          <a:xfrm>
            <a:off x="2567608" y="44624"/>
            <a:ext cx="69847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800" dirty="0">
                <a:latin typeface="Helvetica" pitchFamily="2" charset="0"/>
              </a:rPr>
              <a:t>The NNBAR experiment (</a:t>
            </a:r>
            <a:r>
              <a:rPr lang="sv-SE" sz="2800" dirty="0" err="1">
                <a:latin typeface="Helvetica" pitchFamily="2" charset="0"/>
              </a:rPr>
              <a:t>schematic</a:t>
            </a:r>
            <a:r>
              <a:rPr lang="sv-SE" sz="2800" dirty="0">
                <a:latin typeface="Helvetica" pitchFamily="2" charset="0"/>
              </a:rPr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47BED-6AC6-3F41-AAEB-172320C26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01" y="588519"/>
            <a:ext cx="9961924" cy="2731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269795-095C-0042-87E5-31F3A7C25A91}"/>
              </a:ext>
            </a:extLst>
          </p:cNvPr>
          <p:cNvSpPr/>
          <p:nvPr/>
        </p:nvSpPr>
        <p:spPr>
          <a:xfrm>
            <a:off x="8227666" y="185248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</a:t>
            </a:r>
            <a:r>
              <a:rPr lang="en-US" dirty="0"/>
              <a:t>̅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F144EC-F8B3-3648-B947-C3F953F7E2BD}"/>
              </a:ext>
            </a:extLst>
          </p:cNvPr>
          <p:cNvSpPr/>
          <p:nvPr/>
        </p:nvSpPr>
        <p:spPr>
          <a:xfrm>
            <a:off x="804082" y="3341044"/>
            <a:ext cx="10800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Beamline</a:t>
            </a:r>
            <a:r>
              <a:rPr lang="sv-SE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Simulations </a:t>
            </a:r>
          </a:p>
          <a:p>
            <a:endParaRPr lang="sv-SE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A58418-A53A-7745-9227-7DF2961CA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33" y="4370522"/>
            <a:ext cx="9651967" cy="13478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3E82AD-F321-1041-BA1C-4FCDF54CE0A2}"/>
              </a:ext>
            </a:extLst>
          </p:cNvPr>
          <p:cNvSpPr/>
          <p:nvPr/>
        </p:nvSpPr>
        <p:spPr>
          <a:xfrm>
            <a:off x="3429789" y="5698621"/>
            <a:ext cx="8469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Full </a:t>
            </a:r>
            <a:r>
              <a:rPr lang="sv-SE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beamline</a:t>
            </a:r>
            <a:r>
              <a:rPr lang="sv-S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simulations –&gt;  civil </a:t>
            </a:r>
            <a:r>
              <a:rPr lang="sv-SE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engineer</a:t>
            </a:r>
            <a:r>
              <a:rPr lang="sv-S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</a:t>
            </a:r>
            <a:r>
              <a:rPr lang="sv-S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 going to </a:t>
            </a:r>
            <a:r>
              <a:rPr lang="sv-SE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integrate</a:t>
            </a:r>
            <a:r>
              <a:rPr lang="sv-S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NNBAR </a:t>
            </a:r>
            <a:r>
              <a:rPr lang="sv-SE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beamline</a:t>
            </a:r>
            <a:r>
              <a:rPr lang="sv-S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the  ESS </a:t>
            </a:r>
            <a:r>
              <a:rPr lang="sv-SE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facility</a:t>
            </a:r>
            <a:r>
              <a:rPr lang="sv-S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7151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>
            <a:extLst>
              <a:ext uri="{FF2B5EF4-FFF2-40B4-BE49-F238E27FC236}">
                <a16:creationId xmlns:a16="http://schemas.microsoft.com/office/drawing/2014/main" id="{FA6C90DB-0BC1-7C44-B0A2-6C84FF602B7E}"/>
              </a:ext>
            </a:extLst>
          </p:cNvPr>
          <p:cNvSpPr txBox="1"/>
          <p:nvPr/>
        </p:nvSpPr>
        <p:spPr>
          <a:xfrm>
            <a:off x="501920" y="1041023"/>
            <a:ext cx="9971501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Conceptual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Design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Report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NNBAR experiment 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have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been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delivered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published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support by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European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Commission  </a:t>
            </a:r>
            <a:r>
              <a:rPr lang="en-GB" sz="1200" b="0" i="0" dirty="0">
                <a:solidFill>
                  <a:srgbClr val="414141"/>
                </a:solidFill>
                <a:effectLst/>
                <a:latin typeface="Helvetica" pitchFamily="2" charset="0"/>
              </a:rPr>
              <a:t>Santoro, V. et al. ‘</a:t>
            </a:r>
            <a:r>
              <a:rPr lang="en-GB" sz="1200" b="0" i="0" dirty="0" err="1">
                <a:solidFill>
                  <a:srgbClr val="414141"/>
                </a:solidFill>
                <a:effectLst/>
                <a:latin typeface="Helvetica" pitchFamily="2" charset="0"/>
              </a:rPr>
              <a:t>HighNESS</a:t>
            </a:r>
            <a:r>
              <a:rPr lang="en-GB" sz="1200" b="0" i="0" dirty="0">
                <a:solidFill>
                  <a:srgbClr val="414141"/>
                </a:solidFill>
                <a:effectLst/>
                <a:latin typeface="Helvetica" pitchFamily="2" charset="0"/>
              </a:rPr>
              <a:t> Conceptual Design Report: Volume II. The NNBAR Experiment.’ 1 Jan. 2023 : 315 – 406 </a:t>
            </a:r>
            <a:endParaRPr lang="sv-SE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Detector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development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 design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Design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NNBAR moderator,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optics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system, simulations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backgrounds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shielding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Integration in the ESS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facility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§"/>
            </a:pPr>
            <a:endParaRPr lang="sv-SE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Address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uncertainties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cost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experiment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§"/>
            </a:pPr>
            <a:endParaRPr lang="sv-SE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Next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step is to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move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from CDR to TDR </a:t>
            </a:r>
          </a:p>
          <a:p>
            <a:pPr>
              <a:spcAft>
                <a:spcPts val="600"/>
              </a:spcAft>
            </a:pPr>
            <a:endParaRPr lang="sv-SE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4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95CF34-C2D9-5A4E-9943-926D70714743}"/>
              </a:ext>
            </a:extLst>
          </p:cNvPr>
          <p:cNvSpPr txBox="1">
            <a:spLocks/>
          </p:cNvSpPr>
          <p:nvPr/>
        </p:nvSpPr>
        <p:spPr>
          <a:xfrm>
            <a:off x="3936053" y="162644"/>
            <a:ext cx="9360000" cy="657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Helvetica" pitchFamily="2" charset="0"/>
              </a:rPr>
              <a:t>NNBAR Status </a:t>
            </a:r>
          </a:p>
        </p:txBody>
      </p:sp>
    </p:spTree>
    <p:extLst>
      <p:ext uri="{BB962C8B-B14F-4D97-AF65-F5344CB8AC3E}">
        <p14:creationId xmlns:p14="http://schemas.microsoft.com/office/powerpoint/2010/main" val="36507199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0A69C1-A37F-F34A-9124-B480D4A38812}"/>
              </a:ext>
            </a:extLst>
          </p:cNvPr>
          <p:cNvSpPr txBox="1"/>
          <p:nvPr/>
        </p:nvSpPr>
        <p:spPr>
          <a:xfrm>
            <a:off x="11555896" y="410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494F35-9AB3-AE44-875B-30BF0712DCA3}"/>
              </a:ext>
            </a:extLst>
          </p:cNvPr>
          <p:cNvSpPr txBox="1">
            <a:spLocks/>
          </p:cNvSpPr>
          <p:nvPr/>
        </p:nvSpPr>
        <p:spPr>
          <a:xfrm>
            <a:off x="211667" y="2477223"/>
            <a:ext cx="10515600" cy="606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 Up </a:t>
            </a:r>
          </a:p>
        </p:txBody>
      </p:sp>
      <p:pic>
        <p:nvPicPr>
          <p:cNvPr id="4" name="Picture 3" descr="A model of a building&#10;&#10;Description automatically generated">
            <a:extLst>
              <a:ext uri="{FF2B5EF4-FFF2-40B4-BE49-F238E27FC236}">
                <a16:creationId xmlns:a16="http://schemas.microsoft.com/office/drawing/2014/main" id="{C1BD50EB-A3FC-501F-B3EC-CCEA4394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33" y="851588"/>
            <a:ext cx="8657462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88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A49F8-0551-2A5D-D426-07153892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41" y="0"/>
            <a:ext cx="10515600" cy="698477"/>
          </a:xfrm>
        </p:spPr>
        <p:txBody>
          <a:bodyPr/>
          <a:lstStyle/>
          <a:p>
            <a:pPr algn="ctr"/>
            <a:r>
              <a:rPr lang="en-SE" dirty="0">
                <a:latin typeface="Helvetica" pitchFamily="2" charset="0"/>
              </a:rPr>
              <a:t>Summary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D19856-29E9-F0A5-B847-C0D5CAEC14AC}"/>
              </a:ext>
            </a:extLst>
          </p:cNvPr>
          <p:cNvSpPr txBox="1">
            <a:spLocks/>
          </p:cNvSpPr>
          <p:nvPr/>
        </p:nvSpPr>
        <p:spPr>
          <a:xfrm>
            <a:off x="850765" y="828250"/>
            <a:ext cx="9982551" cy="6029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altLang="sv-SE" sz="2800" dirty="0">
                <a:latin typeface="Helvetica" pitchFamily="2" charset="0"/>
              </a:rPr>
              <a:t>Neutron oscillations </a:t>
            </a:r>
            <a:r>
              <a:rPr lang="sv-SE" altLang="sv-SE" sz="2800" dirty="0" err="1">
                <a:latin typeface="Helvetica" pitchFamily="2" charset="0"/>
              </a:rPr>
              <a:t>are</a:t>
            </a:r>
            <a:r>
              <a:rPr lang="sv-SE" altLang="sv-SE" sz="2800" dirty="0">
                <a:latin typeface="Helvetica" pitchFamily="2" charset="0"/>
              </a:rPr>
              <a:t> a </a:t>
            </a:r>
            <a:r>
              <a:rPr lang="sv-SE" altLang="sv-SE" sz="2800" dirty="0" err="1">
                <a:latin typeface="Helvetica" pitchFamily="2" charset="0"/>
              </a:rPr>
              <a:t>key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but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rarely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explored</a:t>
            </a:r>
            <a:r>
              <a:rPr lang="sv-SE" altLang="sv-SE" sz="2800" dirty="0">
                <a:latin typeface="Helvetica" pitchFamily="2" charset="0"/>
              </a:rPr>
              <a:t> portal for new </a:t>
            </a:r>
            <a:r>
              <a:rPr lang="sv-SE" altLang="sv-SE" sz="2800" dirty="0" err="1">
                <a:latin typeface="Helvetica" pitchFamily="2" charset="0"/>
              </a:rPr>
              <a:t>physics</a:t>
            </a:r>
            <a:endParaRPr lang="sv-SE" altLang="sv-SE" sz="2800" dirty="0">
              <a:latin typeface="Helvetica" pitchFamily="2" charset="0"/>
            </a:endParaRPr>
          </a:p>
          <a:p>
            <a:pPr lvl="1"/>
            <a:r>
              <a:rPr lang="sv-SE" altLang="sv-SE" dirty="0">
                <a:latin typeface="Helvetica" pitchFamily="2" charset="0"/>
              </a:rPr>
              <a:t> </a:t>
            </a:r>
            <a:r>
              <a:rPr lang="sv-SE" altLang="sv-SE" dirty="0" err="1">
                <a:latin typeface="Helvetica" pitchFamily="2" charset="0"/>
              </a:rPr>
              <a:t>baryogenesis</a:t>
            </a:r>
            <a:r>
              <a:rPr lang="sv-SE" altLang="sv-SE" dirty="0">
                <a:latin typeface="Helvetica" pitchFamily="2" charset="0"/>
              </a:rPr>
              <a:t>, BNV </a:t>
            </a:r>
            <a:r>
              <a:rPr lang="sv-SE" altLang="sv-SE" dirty="0" err="1">
                <a:latin typeface="Helvetica" pitchFamily="2" charset="0"/>
              </a:rPr>
              <a:t>physics</a:t>
            </a:r>
            <a:r>
              <a:rPr lang="sv-SE" altLang="sv-SE" dirty="0">
                <a:latin typeface="Helvetica" pitchFamily="2" charset="0"/>
              </a:rPr>
              <a:t>, dark </a:t>
            </a:r>
            <a:r>
              <a:rPr lang="sv-SE" altLang="sv-SE" dirty="0" err="1">
                <a:latin typeface="Helvetica" pitchFamily="2" charset="0"/>
              </a:rPr>
              <a:t>matter</a:t>
            </a:r>
            <a:r>
              <a:rPr lang="sv-SE" altLang="sv-SE" dirty="0">
                <a:latin typeface="Helvetica" pitchFamily="2" charset="0"/>
              </a:rPr>
              <a:t> </a:t>
            </a:r>
          </a:p>
          <a:p>
            <a:r>
              <a:rPr lang="sv-SE" altLang="sv-SE" sz="2800" dirty="0">
                <a:latin typeface="Helvetica" pitchFamily="2" charset="0"/>
              </a:rPr>
              <a:t>The ESS is </a:t>
            </a:r>
            <a:r>
              <a:rPr lang="sv-SE" altLang="sv-SE" sz="2800" dirty="0" err="1">
                <a:latin typeface="Helvetica" pitchFamily="2" charset="0"/>
              </a:rPr>
              <a:t>opening</a:t>
            </a:r>
            <a:r>
              <a:rPr lang="sv-SE" altLang="sv-SE" sz="2800" dirty="0">
                <a:latin typeface="Helvetica" pitchFamily="2" charset="0"/>
              </a:rPr>
              <a:t> a new </a:t>
            </a:r>
            <a:r>
              <a:rPr lang="sv-SE" altLang="sv-SE" sz="2800" dirty="0" err="1">
                <a:latin typeface="Helvetica" pitchFamily="2" charset="0"/>
              </a:rPr>
              <a:t>discovery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window</a:t>
            </a:r>
            <a:endParaRPr lang="sv-SE" altLang="sv-SE" sz="2800" dirty="0">
              <a:latin typeface="Helvetica" pitchFamily="2" charset="0"/>
            </a:endParaRPr>
          </a:p>
          <a:p>
            <a:r>
              <a:rPr lang="sv-SE" altLang="sv-SE" sz="2800" dirty="0">
                <a:latin typeface="Helvetica" pitchFamily="2" charset="0"/>
              </a:rPr>
              <a:t>HIBEAM/NNBAR is a multi-</a:t>
            </a:r>
            <a:r>
              <a:rPr lang="sv-SE" altLang="sv-SE" sz="2800" dirty="0" err="1">
                <a:latin typeface="Helvetica" pitchFamily="2" charset="0"/>
              </a:rPr>
              <a:t>stage</a:t>
            </a:r>
            <a:r>
              <a:rPr lang="sv-SE" altLang="sv-SE" sz="2800" dirty="0">
                <a:latin typeface="Helvetica" pitchFamily="2" charset="0"/>
              </a:rPr>
              <a:t> program to </a:t>
            </a:r>
            <a:r>
              <a:rPr lang="sv-SE" altLang="sv-SE" sz="2800" dirty="0" err="1">
                <a:latin typeface="Helvetica" pitchFamily="2" charset="0"/>
              </a:rPr>
              <a:t>increase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sensitivity</a:t>
            </a:r>
            <a:r>
              <a:rPr lang="sv-SE" altLang="sv-SE" sz="2800" dirty="0">
                <a:latin typeface="Helvetica" pitchFamily="2" charset="0"/>
              </a:rPr>
              <a:t> by ~1000 </a:t>
            </a:r>
          </a:p>
          <a:p>
            <a:pPr lvl="1"/>
            <a:r>
              <a:rPr lang="sv-SE" altLang="sv-SE" dirty="0">
                <a:latin typeface="Helvetica" pitchFamily="2" charset="0"/>
              </a:rPr>
              <a:t>From </a:t>
            </a:r>
            <a:r>
              <a:rPr lang="sv-SE" altLang="sv-SE" dirty="0" err="1">
                <a:latin typeface="Helvetica" pitchFamily="2" charset="0"/>
              </a:rPr>
              <a:t>prototype</a:t>
            </a:r>
            <a:r>
              <a:rPr lang="sv-SE" altLang="sv-SE" dirty="0">
                <a:latin typeface="Helvetica" pitchFamily="2" charset="0"/>
              </a:rPr>
              <a:t> </a:t>
            </a:r>
            <a:r>
              <a:rPr lang="sv-SE" altLang="sv-SE" dirty="0" err="1">
                <a:latin typeface="Helvetica" pitchFamily="2" charset="0"/>
              </a:rPr>
              <a:t>development</a:t>
            </a:r>
            <a:r>
              <a:rPr lang="sv-SE" altLang="sv-SE" dirty="0">
                <a:latin typeface="Helvetica" pitchFamily="2" charset="0"/>
              </a:rPr>
              <a:t> to </a:t>
            </a:r>
            <a:r>
              <a:rPr lang="sv-SE" altLang="sv-SE" dirty="0" err="1">
                <a:latin typeface="Helvetica" pitchFamily="2" charset="0"/>
              </a:rPr>
              <a:t>physics</a:t>
            </a:r>
            <a:r>
              <a:rPr lang="sv-SE" altLang="sv-SE" dirty="0">
                <a:latin typeface="Helvetica" pitchFamily="2" charset="0"/>
              </a:rPr>
              <a:t> </a:t>
            </a:r>
          </a:p>
          <a:p>
            <a:r>
              <a:rPr lang="sv-SE" altLang="sv-SE" sz="2800" dirty="0">
                <a:latin typeface="Helvetica" pitchFamily="2" charset="0"/>
              </a:rPr>
              <a:t>HIBEAM offers a </a:t>
            </a:r>
            <a:r>
              <a:rPr lang="sv-SE" altLang="sv-SE" sz="2800" dirty="0" err="1">
                <a:latin typeface="Helvetica" pitchFamily="2" charset="0"/>
              </a:rPr>
              <a:t>wide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range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of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applications</a:t>
            </a:r>
            <a:r>
              <a:rPr lang="sv-SE" altLang="sv-SE" sz="2800" dirty="0">
                <a:latin typeface="Helvetica" pitchFamily="2" charset="0"/>
              </a:rPr>
              <a:t> (neutron oscillations, </a:t>
            </a:r>
            <a:r>
              <a:rPr lang="sv-SE" altLang="sv-SE" sz="2800" dirty="0" err="1">
                <a:latin typeface="Helvetica" pitchFamily="2" charset="0"/>
              </a:rPr>
              <a:t>axions</a:t>
            </a:r>
            <a:r>
              <a:rPr lang="sv-SE" altLang="sv-SE" sz="2800" dirty="0">
                <a:latin typeface="Helvetica" pitchFamily="2" charset="0"/>
              </a:rPr>
              <a:t>, rare </a:t>
            </a:r>
            <a:r>
              <a:rPr lang="sv-SE" altLang="sv-SE" sz="2800" dirty="0" err="1">
                <a:latin typeface="Helvetica" pitchFamily="2" charset="0"/>
              </a:rPr>
              <a:t>decays</a:t>
            </a:r>
            <a:r>
              <a:rPr lang="sv-SE" altLang="sv-SE" sz="2800" dirty="0">
                <a:latin typeface="Helvetica" pitchFamily="2" charset="0"/>
              </a:rPr>
              <a:t> etc. ). </a:t>
            </a:r>
          </a:p>
          <a:p>
            <a:r>
              <a:rPr lang="sv-SE" altLang="sv-SE" sz="2800" dirty="0">
                <a:latin typeface="Helvetica" pitchFamily="2" charset="0"/>
              </a:rPr>
              <a:t>The ESS is on </a:t>
            </a:r>
            <a:r>
              <a:rPr lang="sv-SE" altLang="sv-SE" sz="2800" dirty="0" err="1">
                <a:latin typeface="Helvetica" pitchFamily="2" charset="0"/>
              </a:rPr>
              <a:t>our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doorstep</a:t>
            </a:r>
            <a:r>
              <a:rPr lang="sv-SE" altLang="sv-SE" sz="2800" dirty="0">
                <a:latin typeface="Helvetica" pitchFamily="2" charset="0"/>
              </a:rPr>
              <a:t>. The </a:t>
            </a:r>
            <a:r>
              <a:rPr lang="sv-SE" altLang="sv-SE" sz="2800" dirty="0" err="1">
                <a:latin typeface="Helvetica" pitchFamily="2" charset="0"/>
              </a:rPr>
              <a:t>chance</a:t>
            </a:r>
            <a:r>
              <a:rPr lang="sv-SE" altLang="sv-SE" sz="2800" dirty="0">
                <a:latin typeface="Helvetica" pitchFamily="2" charset="0"/>
              </a:rPr>
              <a:t> to do </a:t>
            </a:r>
            <a:r>
              <a:rPr lang="sv-SE" altLang="sv-SE" sz="2800" dirty="0" err="1">
                <a:latin typeface="Helvetica" pitchFamily="2" charset="0"/>
              </a:rPr>
              <a:t>world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class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particle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physics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there</a:t>
            </a:r>
            <a:r>
              <a:rPr lang="sv-SE" altLang="sv-SE" sz="2800" dirty="0">
                <a:latin typeface="Helvetica" pitchFamily="2" charset="0"/>
              </a:rPr>
              <a:t> </a:t>
            </a:r>
            <a:r>
              <a:rPr lang="sv-SE" altLang="sv-SE" sz="2800" dirty="0" err="1">
                <a:latin typeface="Helvetica" pitchFamily="2" charset="0"/>
              </a:rPr>
              <a:t>shouldn’t</a:t>
            </a:r>
            <a:r>
              <a:rPr lang="sv-SE" altLang="sv-SE" sz="2800" dirty="0">
                <a:latin typeface="Helvetica" pitchFamily="2" charset="0"/>
              </a:rPr>
              <a:t> be </a:t>
            </a:r>
            <a:r>
              <a:rPr lang="sv-SE" altLang="sv-SE" sz="2800" dirty="0" err="1">
                <a:latin typeface="Helvetica" pitchFamily="2" charset="0"/>
              </a:rPr>
              <a:t>wasted</a:t>
            </a:r>
            <a:r>
              <a:rPr lang="sv-SE" altLang="sv-SE" sz="2800" dirty="0">
                <a:latin typeface="Helvetica" pitchFamily="2" charset="0"/>
              </a:rPr>
              <a:t>. </a:t>
            </a:r>
          </a:p>
          <a:p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23334958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378A-5699-5CC7-B7CE-19A4FFCC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833" y="71363"/>
            <a:ext cx="10515600" cy="698477"/>
          </a:xfrm>
        </p:spPr>
        <p:txBody>
          <a:bodyPr/>
          <a:lstStyle/>
          <a:p>
            <a:r>
              <a:rPr lang="en-SE" dirty="0">
                <a:latin typeface="Helvetica" pitchFamily="2" charset="0"/>
              </a:rPr>
              <a:t>Costs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358C75-552F-C2A1-C0CC-D60B4B14D2B2}"/>
              </a:ext>
            </a:extLst>
          </p:cNvPr>
          <p:cNvSpPr txBox="1"/>
          <p:nvPr/>
        </p:nvSpPr>
        <p:spPr>
          <a:xfrm>
            <a:off x="483354" y="1397354"/>
            <a:ext cx="37618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HIBEAM </a:t>
            </a:r>
          </a:p>
          <a:p>
            <a:r>
              <a:rPr lang="en-US" dirty="0">
                <a:latin typeface="Helvetica" pitchFamily="2" charset="0"/>
              </a:rPr>
              <a:t>Can design, build and conduct complete experiments for a Synergy Grant (14MEuro).</a:t>
            </a:r>
          </a:p>
          <a:p>
            <a:r>
              <a:rPr lang="en-US" dirty="0">
                <a:latin typeface="Helvetica" pitchFamily="2" charset="0"/>
              </a:rPr>
              <a:t>Construction cost ~ several millions. </a:t>
            </a:r>
          </a:p>
          <a:p>
            <a:r>
              <a:rPr lang="en-US" dirty="0">
                <a:latin typeface="Helvetica" pitchFamily="2" charset="0"/>
              </a:rPr>
              <a:t>Use available infrastructure and available components.</a:t>
            </a:r>
            <a:endParaRPr lang="sv-SE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0C516-3FFA-85E6-D058-CE9DA797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546" y="852086"/>
            <a:ext cx="5797748" cy="2908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9606BB-AEBB-DAAC-3C1F-F4B1FB5E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72" y="3894316"/>
            <a:ext cx="7296150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11E638-EE7A-5190-BC07-8BB921C9467F}"/>
              </a:ext>
            </a:extLst>
          </p:cNvPr>
          <p:cNvSpPr txBox="1"/>
          <p:nvPr/>
        </p:nvSpPr>
        <p:spPr>
          <a:xfrm>
            <a:off x="701753" y="4998981"/>
            <a:ext cx="3484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NNBAR </a:t>
            </a:r>
          </a:p>
          <a:p>
            <a:r>
              <a:rPr lang="en-US" sz="2800" dirty="0">
                <a:latin typeface="Helvetica" pitchFamily="2" charset="0"/>
              </a:rPr>
              <a:t>Construction</a:t>
            </a:r>
          </a:p>
          <a:p>
            <a:r>
              <a:rPr lang="en-US" sz="2800" dirty="0">
                <a:latin typeface="Helvetica" pitchFamily="2" charset="0"/>
              </a:rPr>
              <a:t> ~78MEuro</a:t>
            </a:r>
            <a:endParaRPr lang="sv-SE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47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6FB8F-D6AC-9DC3-668B-609072B8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63CA2B-E8FA-DC22-CF44-2FA3343AC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92" y="951239"/>
            <a:ext cx="8468396" cy="46921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Particle physics</a:t>
            </a:r>
            <a:r>
              <a:rPr lang="en-GB" sz="2200" dirty="0">
                <a:solidFill>
                  <a:schemeClr val="tx1"/>
                </a:solidFill>
              </a:rPr>
              <a:t> is the science seeks to understand the basic principles and interactions that determine how the Universe works, from elementary particles to the largest cosmic structures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</a:rPr>
              <a:t>Some of the questions that FINESSE is trying to answer are: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200" b="1" u="sng" dirty="0">
                <a:solidFill>
                  <a:schemeClr val="bg1"/>
                </a:solidFill>
              </a:rPr>
              <a:t>Why does the Universe contain matter?</a:t>
            </a:r>
            <a:br>
              <a:rPr lang="en-GB" sz="2200" b="1" u="sng" dirty="0">
                <a:solidFill>
                  <a:schemeClr val="bg1"/>
                </a:solidFill>
              </a:rPr>
            </a:br>
            <a:r>
              <a:rPr lang="en-GB" sz="2200" dirty="0">
                <a:solidFill>
                  <a:schemeClr val="bg1"/>
                </a:solidFill>
              </a:rPr>
              <a:t>After the Big Bang, matter and antimatter should have existed in equal amounts. Yet today the Universe is made almost entirely of matter. Do neutrons sometimes transform into antimatter? </a:t>
            </a:r>
          </a:p>
          <a:p>
            <a:pPr>
              <a:lnSpc>
                <a:spcPct val="120000"/>
              </a:lnSpc>
            </a:pPr>
            <a:r>
              <a:rPr lang="en-GB" sz="2200" b="1" u="sng" dirty="0">
                <a:solidFill>
                  <a:schemeClr val="bg1"/>
                </a:solidFill>
              </a:rPr>
              <a:t>What is dark matter? </a:t>
            </a:r>
            <a:r>
              <a:rPr lang="en-GB" sz="2200" dirty="0">
                <a:solidFill>
                  <a:schemeClr val="bg1"/>
                </a:solidFill>
              </a:rPr>
              <a:t>The unknown component making up ~85% of matter in the Universe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D745A-451A-662C-4308-A7E053E526FB}"/>
              </a:ext>
            </a:extLst>
          </p:cNvPr>
          <p:cNvSpPr txBox="1"/>
          <p:nvPr/>
        </p:nvSpPr>
        <p:spPr>
          <a:xfrm>
            <a:off x="1996652" y="0"/>
            <a:ext cx="67874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>
                <a:latin typeface="Helvetica" pitchFamily="2" charset="0"/>
                <a:cs typeface="Papyrus"/>
              </a:rPr>
              <a:t>The Science of the FINESSE program </a:t>
            </a:r>
          </a:p>
        </p:txBody>
      </p:sp>
      <p:pic>
        <p:nvPicPr>
          <p:cNvPr id="9" name="Picture 8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5DE69F53-502B-33F0-24F5-478FD8CB5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52" y="727618"/>
            <a:ext cx="2771491" cy="220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1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A6CF5-0B1A-5926-9A26-F56756B1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86E18CBA-F78E-566C-590B-32C0D24B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76" y="605542"/>
            <a:ext cx="8859809" cy="5074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8541C5-A4B3-FF5B-F2B8-41072B2618D8}"/>
                  </a:ext>
                </a:extLst>
              </p:cNvPr>
              <p:cNvSpPr txBox="1"/>
              <p:nvPr/>
            </p:nvSpPr>
            <p:spPr>
              <a:xfrm>
                <a:off x="367231" y="5868122"/>
                <a:ext cx="105442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</a:t>
                </a:r>
                <a:r>
                  <a:rPr lang="sv-SE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signature</a:t>
                </a:r>
                <a:r>
                  <a:rPr lang="sv-SE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sv-SE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the neutron-antineutron transitions is via the </a:t>
                </a:r>
                <a:r>
                  <a:rPr lang="sv-SE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annihilation </a:t>
                </a:r>
                <a:r>
                  <a:rPr lang="sv-SE" dirty="0" err="1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of</a:t>
                </a:r>
                <a:r>
                  <a:rPr lang="sv-SE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 on a carbon target </a:t>
                </a:r>
              </a:p>
              <a:p>
                <a:r>
                  <a:rPr lang="en-SE" dirty="0">
                    <a:latin typeface="Helvetica" pitchFamily="2" charset="0"/>
                  </a:rPr>
                  <a:t>All the searches with the antineutrons as a final state will require an </a:t>
                </a:r>
                <a:r>
                  <a:rPr lang="en-SE" i="1" dirty="0">
                    <a:solidFill>
                      <a:srgbClr val="C00000"/>
                    </a:solidFill>
                    <a:latin typeface="Helvetica" pitchFamily="2" charset="0"/>
                  </a:rPr>
                  <a:t>annihilation</a:t>
                </a:r>
                <a:r>
                  <a:rPr lang="en-SE" dirty="0">
                    <a:latin typeface="Helvetica" pitchFamily="2" charset="0"/>
                  </a:rPr>
                  <a:t> detector.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DC9B77-A0D0-DCEC-4F02-4EBBD38C9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31" y="5868122"/>
                <a:ext cx="10544297" cy="646331"/>
              </a:xfrm>
              <a:prstGeom prst="rect">
                <a:avLst/>
              </a:prstGeom>
              <a:blipFill>
                <a:blip r:embed="rId4"/>
                <a:stretch>
                  <a:fillRect l="-481" t="-5769" b="-1153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 graphite layer&#10;&#10;Description automatically generated">
            <a:extLst>
              <a:ext uri="{FF2B5EF4-FFF2-40B4-BE49-F238E27FC236}">
                <a16:creationId xmlns:a16="http://schemas.microsoft.com/office/drawing/2014/main" id="{86F76785-22DA-E57B-3856-665535A95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71" y="3142596"/>
            <a:ext cx="4108967" cy="21485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375DF6-5318-BB10-749C-932AE4FB3127}"/>
              </a:ext>
            </a:extLst>
          </p:cNvPr>
          <p:cNvCxnSpPr/>
          <p:nvPr/>
        </p:nvCxnSpPr>
        <p:spPr>
          <a:xfrm flipH="1" flipV="1">
            <a:off x="2166257" y="2558143"/>
            <a:ext cx="370114" cy="77288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CA5CCC8-A8B6-BEA1-C464-A1CB9AE6ECDB}"/>
              </a:ext>
            </a:extLst>
          </p:cNvPr>
          <p:cNvSpPr/>
          <p:nvPr/>
        </p:nvSpPr>
        <p:spPr>
          <a:xfrm>
            <a:off x="3886201" y="791076"/>
            <a:ext cx="4822371" cy="3048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509C5D-5E7F-0C01-1B2B-070426DF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00" y="0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HIBEAM searches “High-flux-mode”    </a:t>
            </a:r>
          </a:p>
        </p:txBody>
      </p:sp>
    </p:spTree>
    <p:extLst>
      <p:ext uri="{BB962C8B-B14F-4D97-AF65-F5344CB8AC3E}">
        <p14:creationId xmlns:p14="http://schemas.microsoft.com/office/powerpoint/2010/main" val="11799253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C3882-BE46-A74E-1C6D-7C6443647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2D858009-58B4-A5FD-D2EF-CCB25236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48" y="605542"/>
            <a:ext cx="8859809" cy="5074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378DE1-432C-6880-53C1-959315025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42" y="2839063"/>
            <a:ext cx="3688703" cy="2953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3029CD-0055-ABCF-C816-EEBCE7B360FB}"/>
              </a:ext>
            </a:extLst>
          </p:cNvPr>
          <p:cNvSpPr txBox="1"/>
          <p:nvPr/>
        </p:nvSpPr>
        <p:spPr>
          <a:xfrm>
            <a:off x="397542" y="5929292"/>
            <a:ext cx="11163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Helvetica" pitchFamily="2" charset="0"/>
              </a:rPr>
              <a:t>For the neutrons to antineutrons oscillations HIBEAM searches can exceed ILL experiment by factor 10 or even more sensitivity depend on detector size and beamline length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EC1986-6DF0-9E36-8517-14AB072A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00" y="0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HIBEAM searches “High-flux-mode”    </a:t>
            </a:r>
          </a:p>
        </p:txBody>
      </p:sp>
    </p:spTree>
    <p:extLst>
      <p:ext uri="{BB962C8B-B14F-4D97-AF65-F5344CB8AC3E}">
        <p14:creationId xmlns:p14="http://schemas.microsoft.com/office/powerpoint/2010/main" val="6702299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ECB0D-65A9-5EFA-1860-B1F85B594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3EFDC6A4-4876-F252-E0CF-91A4D5151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48" y="605542"/>
            <a:ext cx="8859809" cy="5074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D067C0-A349-0351-E955-DFF9700863DB}"/>
              </a:ext>
            </a:extLst>
          </p:cNvPr>
          <p:cNvSpPr txBox="1"/>
          <p:nvPr/>
        </p:nvSpPr>
        <p:spPr>
          <a:xfrm>
            <a:off x="397542" y="5929292"/>
            <a:ext cx="11163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Helvetica" pitchFamily="2" charset="0"/>
              </a:rPr>
              <a:t>For the searches with neutrons as a final state, depending on the experiment, we will require different neutron detectors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818D6-87D2-00A0-D695-643C42C11A29}"/>
              </a:ext>
            </a:extLst>
          </p:cNvPr>
          <p:cNvSpPr/>
          <p:nvPr/>
        </p:nvSpPr>
        <p:spPr>
          <a:xfrm>
            <a:off x="3929745" y="1045028"/>
            <a:ext cx="3712025" cy="5143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0AC4CD-DD71-3D15-099B-AA4BD963FBDF}"/>
              </a:ext>
            </a:extLst>
          </p:cNvPr>
          <p:cNvCxnSpPr/>
          <p:nvPr/>
        </p:nvCxnSpPr>
        <p:spPr>
          <a:xfrm flipV="1">
            <a:off x="2558143" y="1774371"/>
            <a:ext cx="2166257" cy="41549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F4068CFB-FCE5-7F35-BEF0-F4FBD76C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00" y="0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HIBEAM searches “High-flux-mode”    </a:t>
            </a:r>
          </a:p>
        </p:txBody>
      </p:sp>
    </p:spTree>
    <p:extLst>
      <p:ext uri="{BB962C8B-B14F-4D97-AF65-F5344CB8AC3E}">
        <p14:creationId xmlns:p14="http://schemas.microsoft.com/office/powerpoint/2010/main" val="321003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342B3-CBD4-A472-D026-C31E345B7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ain&#10;&#10;Description automatically generated">
            <a:extLst>
              <a:ext uri="{FF2B5EF4-FFF2-40B4-BE49-F238E27FC236}">
                <a16:creationId xmlns:a16="http://schemas.microsoft.com/office/drawing/2014/main" id="{AEC2F390-AF17-2747-FD04-C1B6E61B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48" y="605542"/>
            <a:ext cx="8859809" cy="5074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49F23C-F444-31EA-0B26-D10C8F14DCA9}"/>
              </a:ext>
            </a:extLst>
          </p:cNvPr>
          <p:cNvSpPr txBox="1"/>
          <p:nvPr/>
        </p:nvSpPr>
        <p:spPr>
          <a:xfrm>
            <a:off x="397542" y="5929292"/>
            <a:ext cx="11163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Helvetica" pitchFamily="2" charset="0"/>
              </a:rPr>
              <a:t>The six different experiments will benefit of the same optics system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F91E504-02DC-6836-7657-4FC45C03C939}"/>
              </a:ext>
            </a:extLst>
          </p:cNvPr>
          <p:cNvCxnSpPr>
            <a:cxnSpLocks/>
          </p:cNvCxnSpPr>
          <p:nvPr/>
        </p:nvCxnSpPr>
        <p:spPr>
          <a:xfrm flipH="1" flipV="1">
            <a:off x="6466114" y="4356672"/>
            <a:ext cx="391886" cy="144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9E9712D-2132-DB06-666D-600E6685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00" y="0"/>
            <a:ext cx="11042073" cy="4930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Helvetica" pitchFamily="2" charset="0"/>
              </a:rPr>
              <a:t>HIBEAM searches “High-flux-mode”    </a:t>
            </a:r>
          </a:p>
        </p:txBody>
      </p:sp>
    </p:spTree>
    <p:extLst>
      <p:ext uri="{BB962C8B-B14F-4D97-AF65-F5344CB8AC3E}">
        <p14:creationId xmlns:p14="http://schemas.microsoft.com/office/powerpoint/2010/main" val="35197141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6B324-F732-1210-5B5A-8B96597F3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E37C973-1C3D-DAD5-681A-104092B3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129" y="21771"/>
            <a:ext cx="11042073" cy="493004"/>
          </a:xfrm>
        </p:spPr>
        <p:txBody>
          <a:bodyPr>
            <a:noAutofit/>
          </a:bodyPr>
          <a:lstStyle/>
          <a:p>
            <a:r>
              <a:rPr lang="en-GB" sz="3500" dirty="0">
                <a:solidFill>
                  <a:schemeClr val="tx1"/>
                </a:solidFill>
                <a:latin typeface="Helvetica" pitchFamily="2" charset="0"/>
              </a:rPr>
              <a:t>The HIBEAM </a:t>
            </a:r>
            <a:r>
              <a:rPr lang="en-GB" sz="3500" dirty="0">
                <a:latin typeface="Helvetica" pitchFamily="2" charset="0"/>
              </a:rPr>
              <a:t>high-flux-mode</a:t>
            </a:r>
            <a:r>
              <a:rPr lang="en-GB" sz="3500" dirty="0">
                <a:solidFill>
                  <a:schemeClr val="tx1"/>
                </a:solidFill>
                <a:latin typeface="Helvetica" pitchFamily="2" charset="0"/>
              </a:rPr>
              <a:t> neutron guide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905B87-0F93-5D0E-2C18-F6F35613F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8" y="2721429"/>
            <a:ext cx="4534481" cy="2534825"/>
          </a:xfrm>
          <a:prstGeom prst="rect">
            <a:avLst/>
          </a:prstGeom>
        </p:spPr>
      </p:pic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47F821EB-D3BF-B781-203E-37309562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804" y="997683"/>
            <a:ext cx="6944196" cy="4427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6D076C-C3E1-2426-74A1-428C005040EA}"/>
              </a:ext>
            </a:extLst>
          </p:cNvPr>
          <p:cNvSpPr txBox="1"/>
          <p:nvPr/>
        </p:nvSpPr>
        <p:spPr>
          <a:xfrm>
            <a:off x="4040203" y="220312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Helvetica" pitchFamily="2" charset="0"/>
              </a:rPr>
              <a:t>ESS Source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246C33-4C65-3D8A-58D1-B0CC096A8B32}"/>
              </a:ext>
            </a:extLst>
          </p:cNvPr>
          <p:cNvCxnSpPr/>
          <p:nvPr/>
        </p:nvCxnSpPr>
        <p:spPr>
          <a:xfrm flipH="1">
            <a:off x="4488173" y="2998573"/>
            <a:ext cx="304800" cy="57694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EA3B28C-ADC0-4ED5-46BD-AD787D4DD9A0}"/>
              </a:ext>
            </a:extLst>
          </p:cNvPr>
          <p:cNvSpPr txBox="1"/>
          <p:nvPr/>
        </p:nvSpPr>
        <p:spPr>
          <a:xfrm>
            <a:off x="2982633" y="459444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Helvetica" pitchFamily="2" charset="0"/>
              </a:rPr>
              <a:t>B</a:t>
            </a:r>
            <a:r>
              <a:rPr lang="en-GB" dirty="0">
                <a:latin typeface="Helvetica" pitchFamily="2" charset="0"/>
              </a:rPr>
              <a:t>u</a:t>
            </a:r>
            <a:r>
              <a:rPr lang="en-SE" dirty="0">
                <a:latin typeface="Helvetica" pitchFamily="2" charset="0"/>
              </a:rPr>
              <a:t>nker wall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588168-05EA-125D-96C6-AB53AA44EAD7}"/>
              </a:ext>
            </a:extLst>
          </p:cNvPr>
          <p:cNvCxnSpPr>
            <a:cxnSpLocks/>
          </p:cNvCxnSpPr>
          <p:nvPr/>
        </p:nvCxnSpPr>
        <p:spPr>
          <a:xfrm flipH="1" flipV="1">
            <a:off x="3777341" y="4158343"/>
            <a:ext cx="126794" cy="42090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B746CB-64E5-AE0A-8BA1-2FB802379247}"/>
              </a:ext>
            </a:extLst>
          </p:cNvPr>
          <p:cNvCxnSpPr>
            <a:cxnSpLocks/>
          </p:cNvCxnSpPr>
          <p:nvPr/>
        </p:nvCxnSpPr>
        <p:spPr>
          <a:xfrm flipV="1">
            <a:off x="2299378" y="3737437"/>
            <a:ext cx="683255" cy="137531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61FA3AB-0347-8516-3B31-24FFA061EBC7}"/>
              </a:ext>
            </a:extLst>
          </p:cNvPr>
          <p:cNvSpPr txBox="1"/>
          <p:nvPr/>
        </p:nvSpPr>
        <p:spPr>
          <a:xfrm>
            <a:off x="2261923" y="5239879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Helvetica" pitchFamily="2" charset="0"/>
              </a:rPr>
              <a:t>End of the Neutron guide </a:t>
            </a:r>
          </a:p>
        </p:txBody>
      </p:sp>
    </p:spTree>
    <p:extLst>
      <p:ext uri="{BB962C8B-B14F-4D97-AF65-F5344CB8AC3E}">
        <p14:creationId xmlns:p14="http://schemas.microsoft.com/office/powerpoint/2010/main" val="24773660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A5DC1-41F2-0893-F4A3-5DC43667E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391C7-AC28-1C2E-67C8-8A63E608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" y="2730523"/>
            <a:ext cx="10515600" cy="698477"/>
          </a:xfrm>
        </p:spPr>
        <p:txBody>
          <a:bodyPr>
            <a:normAutofit fontScale="90000"/>
          </a:bodyPr>
          <a:lstStyle/>
          <a:p>
            <a:pPr algn="ctr"/>
            <a:r>
              <a:rPr lang="en-SE" dirty="0">
                <a:latin typeface="Helvetica" pitchFamily="2" charset="0"/>
              </a:rPr>
              <a:t>The HIBEAM Optics simulations for HIBEAM low background configuration   </a:t>
            </a:r>
          </a:p>
        </p:txBody>
      </p:sp>
    </p:spTree>
    <p:extLst>
      <p:ext uri="{BB962C8B-B14F-4D97-AF65-F5344CB8AC3E}">
        <p14:creationId xmlns:p14="http://schemas.microsoft.com/office/powerpoint/2010/main" val="32996074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8F009-A828-5DDE-423E-0994317D9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1C29-68D6-4D57-9957-23DE57C4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239" y="11543"/>
            <a:ext cx="11311931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Helvetica" pitchFamily="2" charset="0"/>
              </a:rPr>
              <a:t>nEDM</a:t>
            </a:r>
            <a:r>
              <a:rPr lang="en-US" sz="3600" dirty="0">
                <a:latin typeface="Helvetica" pitchFamily="2" charset="0"/>
              </a:rPr>
              <a:t> Guide layout (Options A and B) </a:t>
            </a:r>
            <a:br>
              <a:rPr lang="en-US" sz="3600" dirty="0">
                <a:latin typeface="Helvetica" pitchFamily="2" charset="0"/>
              </a:rPr>
            </a:br>
            <a:r>
              <a:rPr lang="en-US" sz="3600" dirty="0">
                <a:latin typeface="Helvetica" pitchFamily="2" charset="0"/>
              </a:rPr>
              <a:t>95% mean polarization at 9AA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FBB54-699D-F166-53DF-96BB0AC29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2408" y="1489721"/>
            <a:ext cx="4170066" cy="4112951"/>
          </a:xfrm>
        </p:spPr>
        <p:txBody>
          <a:bodyPr>
            <a:normAutofit/>
          </a:bodyPr>
          <a:lstStyle/>
          <a:p>
            <a:r>
              <a:rPr lang="en-US" dirty="0"/>
              <a:t>Bender </a:t>
            </a:r>
          </a:p>
          <a:p>
            <a:pPr lvl="1"/>
            <a:r>
              <a:rPr lang="en-US" dirty="0"/>
              <a:t>15Wx13H cm x 6m</a:t>
            </a:r>
          </a:p>
          <a:p>
            <a:pPr lvl="1"/>
            <a:r>
              <a:rPr lang="en-US" dirty="0"/>
              <a:t>10 horizontal channels</a:t>
            </a:r>
          </a:p>
          <a:p>
            <a:r>
              <a:rPr lang="en-US" dirty="0"/>
              <a:t>Polarizer</a:t>
            </a:r>
          </a:p>
          <a:p>
            <a:pPr lvl="1"/>
            <a:r>
              <a:rPr lang="en-US" dirty="0"/>
              <a:t>15Wx13H cm x 0.5m</a:t>
            </a:r>
          </a:p>
          <a:p>
            <a:pPr lvl="1"/>
            <a:r>
              <a:rPr lang="en-US" dirty="0"/>
              <a:t>26 horizontal channels</a:t>
            </a:r>
          </a:p>
          <a:p>
            <a:r>
              <a:rPr lang="en-US" dirty="0"/>
              <a:t>PDC </a:t>
            </a:r>
          </a:p>
          <a:p>
            <a:pPr lvl="1"/>
            <a:r>
              <a:rPr lang="en-US" dirty="0"/>
              <a:t>A: 6.5m and 26m</a:t>
            </a:r>
          </a:p>
          <a:p>
            <a:pPr lvl="1"/>
            <a:r>
              <a:rPr lang="en-US" dirty="0"/>
              <a:t>B: 6.5m and 42.5m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901E78-6E4F-E036-30B0-03FD6012F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26" y="1727846"/>
            <a:ext cx="6753225" cy="45529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AFD0D5-C9FB-71E9-ED0C-B31806F040C0}"/>
              </a:ext>
            </a:extLst>
          </p:cNvPr>
          <p:cNvCxnSpPr>
            <a:cxnSpLocks/>
          </p:cNvCxnSpPr>
          <p:nvPr/>
        </p:nvCxnSpPr>
        <p:spPr>
          <a:xfrm flipV="1">
            <a:off x="6703221" y="2238375"/>
            <a:ext cx="0" cy="847725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81779F9-0B04-CCB7-C092-F7051C4AD357}"/>
              </a:ext>
            </a:extLst>
          </p:cNvPr>
          <p:cNvCxnSpPr>
            <a:cxnSpLocks/>
          </p:cNvCxnSpPr>
          <p:nvPr/>
        </p:nvCxnSpPr>
        <p:spPr>
          <a:xfrm flipV="1">
            <a:off x="6451735" y="2238375"/>
            <a:ext cx="0" cy="847725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3059FE-3DC8-CE4D-181A-A6DF3B8C74BE}"/>
              </a:ext>
            </a:extLst>
          </p:cNvPr>
          <p:cNvCxnSpPr>
            <a:cxnSpLocks/>
          </p:cNvCxnSpPr>
          <p:nvPr/>
        </p:nvCxnSpPr>
        <p:spPr>
          <a:xfrm flipV="1">
            <a:off x="6574290" y="2238375"/>
            <a:ext cx="0" cy="847725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2BC1A9C-4AEF-2A62-9BE7-D8928B0F8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388" y="4508964"/>
            <a:ext cx="2702693" cy="20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315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B3BB-5340-4BB9-8302-BEA4CDE69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F2718-92D8-A18B-A0AC-9D38226C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0D66-A416-25C3-6A71-489E9767D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AB55F-EFC3-0627-1982-53844D88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" y="35947"/>
            <a:ext cx="10309771" cy="3247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79E87-6667-8B13-E4EC-599692CA3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3610504"/>
            <a:ext cx="10315575" cy="324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03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7EB94-F682-D059-61BA-9D97E834E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8A1C4FB-2044-596F-5FAB-DF42BAC53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05" y="1901825"/>
            <a:ext cx="7620000" cy="4591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540FD-53CB-C413-4764-3E5BF3E5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795" y="2149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Helvetica" pitchFamily="2" charset="0"/>
              </a:rPr>
              <a:t>nEDM</a:t>
            </a:r>
            <a:r>
              <a:rPr lang="en-US" sz="3600" dirty="0">
                <a:latin typeface="Helvetica" pitchFamily="2" charset="0"/>
              </a:rPr>
              <a:t> Guide layout (Options C and D) </a:t>
            </a:r>
            <a:br>
              <a:rPr lang="en-US" sz="3600" dirty="0">
                <a:latin typeface="Helvetica" pitchFamily="2" charset="0"/>
              </a:rPr>
            </a:br>
            <a:r>
              <a:rPr lang="en-US" sz="3600" dirty="0">
                <a:latin typeface="Helvetica" pitchFamily="2" charset="0"/>
              </a:rPr>
              <a:t>99.5% mean polarization at 9AA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1DBF5-A31F-7E7C-AB3F-5BB7DAF32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7182" y="1800224"/>
            <a:ext cx="4375917" cy="4692651"/>
          </a:xfrm>
        </p:spPr>
        <p:txBody>
          <a:bodyPr>
            <a:normAutofit fontScale="25000" lnSpcReduction="20000"/>
          </a:bodyPr>
          <a:lstStyle/>
          <a:p>
            <a:r>
              <a:rPr lang="en-US" sz="5600" dirty="0"/>
              <a:t>Benders</a:t>
            </a:r>
          </a:p>
          <a:p>
            <a:pPr lvl="1"/>
            <a:r>
              <a:rPr lang="en-US" sz="4800" dirty="0"/>
              <a:t>15Wx13H cm x 6m</a:t>
            </a:r>
          </a:p>
          <a:p>
            <a:pPr lvl="1"/>
            <a:r>
              <a:rPr lang="en-US" sz="4800" dirty="0"/>
              <a:t>15Wx13H cm x 4m</a:t>
            </a:r>
          </a:p>
          <a:p>
            <a:pPr lvl="1"/>
            <a:r>
              <a:rPr lang="en-US" sz="4800" dirty="0"/>
              <a:t>10/13 horizontal channels</a:t>
            </a:r>
          </a:p>
          <a:p>
            <a:r>
              <a:rPr lang="en-US" sz="5600" dirty="0"/>
              <a:t>Polarizing bender</a:t>
            </a:r>
          </a:p>
          <a:p>
            <a:pPr lvl="1"/>
            <a:r>
              <a:rPr lang="en-US" sz="4800" dirty="0"/>
              <a:t>15Wx13H cm x 2m</a:t>
            </a:r>
          </a:p>
          <a:p>
            <a:pPr lvl="1"/>
            <a:r>
              <a:rPr lang="en-US" sz="4800" dirty="0"/>
              <a:t>26 horizontal channels</a:t>
            </a:r>
          </a:p>
          <a:p>
            <a:pPr lvl="1"/>
            <a:r>
              <a:rPr lang="en-US" sz="4800" dirty="0"/>
              <a:t>Allows for polarization below 5AA</a:t>
            </a:r>
          </a:p>
          <a:p>
            <a:r>
              <a:rPr lang="en-US" sz="5600" dirty="0"/>
              <a:t>V-polarizer</a:t>
            </a:r>
          </a:p>
          <a:p>
            <a:pPr lvl="1"/>
            <a:r>
              <a:rPr lang="en-US" sz="4800" dirty="0"/>
              <a:t>15Wx13Hcm x1m </a:t>
            </a:r>
          </a:p>
          <a:p>
            <a:pPr lvl="1"/>
            <a:r>
              <a:rPr lang="en-US" sz="4800" dirty="0"/>
              <a:t>3V-mirrors</a:t>
            </a:r>
          </a:p>
          <a:p>
            <a:pPr lvl="1"/>
            <a:r>
              <a:rPr lang="en-US" sz="4800" dirty="0"/>
              <a:t>Transmits “up” polarization, increases divergence of “down” polarization above 5AA</a:t>
            </a:r>
          </a:p>
          <a:p>
            <a:r>
              <a:rPr lang="en-US" sz="5600" dirty="0"/>
              <a:t>Straight polarizing guide</a:t>
            </a:r>
          </a:p>
          <a:p>
            <a:pPr lvl="1"/>
            <a:r>
              <a:rPr lang="en-US" sz="4800" dirty="0"/>
              <a:t>15Wx13Hx1m</a:t>
            </a:r>
          </a:p>
          <a:p>
            <a:pPr lvl="1"/>
            <a:r>
              <a:rPr lang="en-US" sz="4800" dirty="0"/>
              <a:t>Absorbs “down” polarizations at long wavelength</a:t>
            </a:r>
          </a:p>
          <a:p>
            <a:r>
              <a:rPr lang="en-US" sz="5600" dirty="0"/>
              <a:t>Pulse definition choppers (PDCs)</a:t>
            </a:r>
          </a:p>
          <a:p>
            <a:pPr lvl="1"/>
            <a:r>
              <a:rPr lang="en-US" sz="4800" dirty="0"/>
              <a:t>C: 6.5m and 26m</a:t>
            </a:r>
          </a:p>
          <a:p>
            <a:pPr lvl="1"/>
            <a:r>
              <a:rPr lang="en-US" sz="4800" dirty="0"/>
              <a:t>D: 6.5m and 42.5m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8E9403-CEE4-E15E-3DD1-C607274D160A}"/>
              </a:ext>
            </a:extLst>
          </p:cNvPr>
          <p:cNvCxnSpPr>
            <a:cxnSpLocks/>
          </p:cNvCxnSpPr>
          <p:nvPr/>
        </p:nvCxnSpPr>
        <p:spPr>
          <a:xfrm flipV="1">
            <a:off x="6112671" y="2486036"/>
            <a:ext cx="0" cy="653404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5B348C-FFA2-7779-BEC0-57D47FE0DA13}"/>
              </a:ext>
            </a:extLst>
          </p:cNvPr>
          <p:cNvCxnSpPr>
            <a:cxnSpLocks/>
          </p:cNvCxnSpPr>
          <p:nvPr/>
        </p:nvCxnSpPr>
        <p:spPr>
          <a:xfrm flipV="1">
            <a:off x="6271448" y="2486036"/>
            <a:ext cx="0" cy="619094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04CFB7-CC51-874E-6B0E-469326FD48FC}"/>
              </a:ext>
            </a:extLst>
          </p:cNvPr>
          <p:cNvCxnSpPr>
            <a:cxnSpLocks/>
          </p:cNvCxnSpPr>
          <p:nvPr/>
        </p:nvCxnSpPr>
        <p:spPr>
          <a:xfrm flipV="1">
            <a:off x="6715516" y="2498030"/>
            <a:ext cx="0" cy="607100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348A93-45CE-B9D6-7469-275D45AC3649}"/>
              </a:ext>
            </a:extLst>
          </p:cNvPr>
          <p:cNvCxnSpPr>
            <a:cxnSpLocks/>
          </p:cNvCxnSpPr>
          <p:nvPr/>
        </p:nvCxnSpPr>
        <p:spPr>
          <a:xfrm flipV="1">
            <a:off x="6860728" y="2498030"/>
            <a:ext cx="0" cy="607100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499B06-A595-8010-BC2D-6B6AAC9A1561}"/>
              </a:ext>
            </a:extLst>
          </p:cNvPr>
          <p:cNvCxnSpPr>
            <a:cxnSpLocks/>
          </p:cNvCxnSpPr>
          <p:nvPr/>
        </p:nvCxnSpPr>
        <p:spPr>
          <a:xfrm>
            <a:off x="6480483" y="2532340"/>
            <a:ext cx="0" cy="60710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11A84D-6C5A-1BA5-837A-F5C3239E24DE}"/>
              </a:ext>
            </a:extLst>
          </p:cNvPr>
          <p:cNvCxnSpPr>
            <a:cxnSpLocks/>
          </p:cNvCxnSpPr>
          <p:nvPr/>
        </p:nvCxnSpPr>
        <p:spPr>
          <a:xfrm>
            <a:off x="6587595" y="2532340"/>
            <a:ext cx="0" cy="60710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45F1C7-53B4-2704-97A6-31D9B432BAB6}"/>
              </a:ext>
            </a:extLst>
          </p:cNvPr>
          <p:cNvCxnSpPr>
            <a:cxnSpLocks/>
          </p:cNvCxnSpPr>
          <p:nvPr/>
        </p:nvCxnSpPr>
        <p:spPr>
          <a:xfrm>
            <a:off x="6383963" y="2532340"/>
            <a:ext cx="0" cy="60710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C729B4-8B31-E54B-9C2D-FD44E0C96C45}"/>
              </a:ext>
            </a:extLst>
          </p:cNvPr>
          <p:cNvCxnSpPr>
            <a:cxnSpLocks/>
          </p:cNvCxnSpPr>
          <p:nvPr/>
        </p:nvCxnSpPr>
        <p:spPr>
          <a:xfrm flipV="1">
            <a:off x="5842135" y="2486036"/>
            <a:ext cx="0" cy="653404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BF2723-E8E8-6C6A-1340-45F5C0694672}"/>
              </a:ext>
            </a:extLst>
          </p:cNvPr>
          <p:cNvCxnSpPr>
            <a:cxnSpLocks/>
          </p:cNvCxnSpPr>
          <p:nvPr/>
        </p:nvCxnSpPr>
        <p:spPr>
          <a:xfrm flipV="1">
            <a:off x="5974215" y="2486036"/>
            <a:ext cx="0" cy="619094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screen shot of a graph&#10;&#10;Description automatically generated">
            <a:extLst>
              <a:ext uri="{FF2B5EF4-FFF2-40B4-BE49-F238E27FC236}">
                <a16:creationId xmlns:a16="http://schemas.microsoft.com/office/drawing/2014/main" id="{7E1EBEF6-5E39-7D61-4ABA-4FD2746918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080"/>
          <a:stretch/>
        </p:blipFill>
        <p:spPr>
          <a:xfrm>
            <a:off x="4750876" y="4067176"/>
            <a:ext cx="2723589" cy="19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479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CC568-702D-E2D3-9108-E17F0ACC2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F7AC-676D-3EAA-A3B6-4F5E88FE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6ED23-65B5-5BD8-F682-9F45B6DB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43789"/>
            <a:ext cx="10515600" cy="12331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B4CE2E-1C8E-18A2-3E79-E0780D3FF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31" y="3611394"/>
            <a:ext cx="11341938" cy="3166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9CD99-1816-D346-EECC-1CD11C4E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64381"/>
            <a:ext cx="112204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50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124767</TotalTime>
  <Words>5257</Words>
  <Application>Microsoft Macintosh PowerPoint</Application>
  <PresentationFormat>Widescreen</PresentationFormat>
  <Paragraphs>697</Paragraphs>
  <Slides>101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6" baseType="lpstr">
      <vt:lpstr>Malgun Gothic</vt:lpstr>
      <vt:lpstr>Arial</vt:lpstr>
      <vt:lpstr>Calibri</vt:lpstr>
      <vt:lpstr>Cambria Math</vt:lpstr>
      <vt:lpstr>Candara</vt:lpstr>
      <vt:lpstr>Helvetica</vt:lpstr>
      <vt:lpstr>Helvetica Neue</vt:lpstr>
      <vt:lpstr>Liberation Sans</vt:lpstr>
      <vt:lpstr>Noto Sans</vt:lpstr>
      <vt:lpstr>OpenSymbol</vt:lpstr>
      <vt:lpstr>Papyrus</vt:lpstr>
      <vt:lpstr>Segoe UI</vt:lpstr>
      <vt:lpstr>Symbol</vt:lpstr>
      <vt:lpstr>Wingdings</vt:lpstr>
      <vt:lpstr>Office Theme</vt:lpstr>
      <vt:lpstr>The FINESSE and the NNBAR program at the ESS </vt:lpstr>
      <vt:lpstr>The FINESS/NNBAR program </vt:lpstr>
      <vt:lpstr>The FINESS/NNBAR program </vt:lpstr>
      <vt:lpstr>The FINESS/NNBAR program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 Instruments Layout (I)  </vt:lpstr>
      <vt:lpstr>ESS Instruments Layout (II)  </vt:lpstr>
      <vt:lpstr>ESS Instruments Layout (II)  </vt:lpstr>
      <vt:lpstr>FINESSE Beamline Concept (I)  </vt:lpstr>
      <vt:lpstr>FINESSE Beamline Concept (I)  </vt:lpstr>
      <vt:lpstr>FINESSE Beamline Concept (II)  </vt:lpstr>
      <vt:lpstr>FINESSE Beamline Concept (II)  </vt:lpstr>
      <vt:lpstr>FINESSE Beamline Concept (II)  </vt:lpstr>
      <vt:lpstr>The FINESSE High-Flux Program </vt:lpstr>
      <vt:lpstr>FINESSE searches “High-flux-mode” (I)     </vt:lpstr>
      <vt:lpstr>FINESSE searches “High-flux-mode” (I)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FINESSE searches “High-flux-mode” (II)     </vt:lpstr>
      <vt:lpstr>The FINESSE Low-Flux Program </vt:lpstr>
      <vt:lpstr>Search for non Electric Dipole Moment of the neutrons</vt:lpstr>
      <vt:lpstr>Search for non Electric Dipole Moment of the neutrons</vt:lpstr>
      <vt:lpstr>FINESSE searches “Low-flux-mode” (I)      </vt:lpstr>
      <vt:lpstr>FINESSE searches “Low-flux-mode” (II)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 Instruments Layout </vt:lpstr>
      <vt:lpstr>PowerPoint Presentation</vt:lpstr>
      <vt:lpstr>PowerPoint Presentation</vt:lpstr>
      <vt:lpstr>PowerPoint Presentation</vt:lpstr>
      <vt:lpstr>PowerPoint Presentation</vt:lpstr>
      <vt:lpstr>Overview of the NNBAR experiment</vt:lpstr>
      <vt:lpstr>NNBAR beamline simulation in the bunker area</vt:lpstr>
      <vt:lpstr>Civil engineering </vt:lpstr>
      <vt:lpstr>Neutron focusing</vt:lpstr>
      <vt:lpstr>Magnetic shielding</vt:lpstr>
      <vt:lpstr>Annihilation detector</vt:lpstr>
      <vt:lpstr>PowerPoint Presentation</vt:lpstr>
      <vt:lpstr>Backgrounds</vt:lpstr>
      <vt:lpstr>Possible NNBAR performance</vt:lpstr>
      <vt:lpstr>Parameterised cost </vt:lpstr>
      <vt:lpstr>Building FINESSE/NNBAR </vt:lpstr>
      <vt:lpstr>Summary of the FINESSE/NNBAR status </vt:lpstr>
      <vt:lpstr>Summary of the FINESSE/NNBAR status </vt:lpstr>
      <vt:lpstr>Summary of the FINESSE/NNBAR status </vt:lpstr>
      <vt:lpstr>Summary of the FINESSE/NNBAR status </vt:lpstr>
      <vt:lpstr>PowerPoint Presentation</vt:lpstr>
      <vt:lpstr>Key Examples from HIBEAM Proposed Searches</vt:lpstr>
      <vt:lpstr>Key Examples from HIBEAM Proposed Searches</vt:lpstr>
      <vt:lpstr>Key Examples from HIBEAM Proposed Searches</vt:lpstr>
      <vt:lpstr>Key Examples from HIBEAM Proposed Searches</vt:lpstr>
      <vt:lpstr>Key Examples from HIBEAM Proposed Searches</vt:lpstr>
      <vt:lpstr>Key Examples from HIBEAM Proposed Searches</vt:lpstr>
      <vt:lpstr>HIBEAM searches “High-flux-mode”    </vt:lpstr>
      <vt:lpstr>HIBEAM searches “High-flux-mode”    </vt:lpstr>
      <vt:lpstr>HIBEAM searches “High-flux-mode”    </vt:lpstr>
      <vt:lpstr>HIBEAM searches “High-flux-mode”    </vt:lpstr>
      <vt:lpstr>HIBEAM searches “High-flux-mode”    </vt:lpstr>
      <vt:lpstr>The HIBEAM high-flux-mode neutron guide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  <vt:lpstr>Costs </vt:lpstr>
      <vt:lpstr>HIBEAM searches “High-flux-mode”    </vt:lpstr>
      <vt:lpstr>HIBEAM searches “High-flux-mode”    </vt:lpstr>
      <vt:lpstr>HIBEAM searches “High-flux-mode”    </vt:lpstr>
      <vt:lpstr>HIBEAM searches “High-flux-mode”    </vt:lpstr>
      <vt:lpstr>The HIBEAM high-flux-mode neutron guide </vt:lpstr>
      <vt:lpstr>The HIBEAM Optics simulations for HIBEAM low background configuration   </vt:lpstr>
      <vt:lpstr>nEDM Guide layout (Options A and B)  95% mean polarization at 9AA</vt:lpstr>
      <vt:lpstr>PowerPoint Presentation</vt:lpstr>
      <vt:lpstr>nEDM Guide layout (Options C and D)  99.5% mean polarization at 9AA</vt:lpstr>
      <vt:lpstr>PowerPoint Presentation</vt:lpstr>
      <vt:lpstr>FOM in the cells @ 5MW</vt:lpstr>
      <vt:lpstr>HIBEAM Magnetic shielding status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Bell</dc:creator>
  <cp:lastModifiedBy>Valentina Santoro</cp:lastModifiedBy>
  <cp:revision>329</cp:revision>
  <dcterms:created xsi:type="dcterms:W3CDTF">2020-12-15T15:37:27Z</dcterms:created>
  <dcterms:modified xsi:type="dcterms:W3CDTF">2026-04-16T12:30:18Z</dcterms:modified>
</cp:coreProperties>
</file>