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62" r:id="rId2"/>
    <p:sldId id="267" r:id="rId3"/>
    <p:sldId id="272" r:id="rId4"/>
    <p:sldId id="274" r:id="rId5"/>
    <p:sldId id="296" r:id="rId6"/>
    <p:sldId id="502" r:id="rId7"/>
    <p:sldId id="577" r:id="rId8"/>
    <p:sldId id="578" r:id="rId9"/>
    <p:sldId id="579" r:id="rId10"/>
    <p:sldId id="580" r:id="rId11"/>
    <p:sldId id="581" r:id="rId12"/>
    <p:sldId id="583" r:id="rId13"/>
    <p:sldId id="585" r:id="rId14"/>
    <p:sldId id="587" r:id="rId15"/>
    <p:sldId id="563" r:id="rId16"/>
    <p:sldId id="588" r:id="rId17"/>
    <p:sldId id="565" r:id="rId18"/>
    <p:sldId id="546" r:id="rId19"/>
    <p:sldId id="268" r:id="rId20"/>
    <p:sldId id="561" r:id="rId21"/>
    <p:sldId id="284" r:id="rId22"/>
    <p:sldId id="589" r:id="rId23"/>
    <p:sldId id="554" r:id="rId24"/>
    <p:sldId id="555" r:id="rId25"/>
    <p:sldId id="590" r:id="rId26"/>
    <p:sldId id="566" r:id="rId27"/>
    <p:sldId id="317" r:id="rId28"/>
    <p:sldId id="315" r:id="rId29"/>
    <p:sldId id="316" r:id="rId30"/>
    <p:sldId id="318" r:id="rId31"/>
    <p:sldId id="591" r:id="rId32"/>
    <p:sldId id="594" r:id="rId33"/>
    <p:sldId id="595" r:id="rId34"/>
    <p:sldId id="354" r:id="rId35"/>
    <p:sldId id="328" r:id="rId36"/>
    <p:sldId id="596" r:id="rId37"/>
    <p:sldId id="570" r:id="rId38"/>
    <p:sldId id="575" r:id="rId39"/>
    <p:sldId id="576" r:id="rId40"/>
    <p:sldId id="293" r:id="rId41"/>
    <p:sldId id="277" r:id="rId42"/>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CCCCCC"/>
    <a:srgbClr val="666666"/>
    <a:srgbClr val="FECC99"/>
    <a:srgbClr val="FEE6CC"/>
    <a:srgbClr val="CCDFDB"/>
    <a:srgbClr val="E5F0EC"/>
    <a:srgbClr val="D7E59A"/>
    <a:srgbClr val="EBF1CB"/>
    <a:srgbClr val="CDD5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823" autoAdjust="0"/>
    <p:restoredTop sz="94681" autoAdjust="0"/>
  </p:normalViewPr>
  <p:slideViewPr>
    <p:cSldViewPr snapToGrid="0" snapToObjects="1">
      <p:cViewPr varScale="1">
        <p:scale>
          <a:sx n="150" d="100"/>
          <a:sy n="150" d="100"/>
        </p:scale>
        <p:origin x="968"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16F17-FF12-814E-936A-620B3383A43B}" type="datetimeFigureOut">
              <a:rPr lang="sv-SE" smtClean="0"/>
              <a:t>2026-04-15</a:t>
            </a:fld>
            <a:endParaRPr/>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E5A434-646A-2746-9BDC-885B2382B33E}" type="slidenum">
              <a:rPr lang="sv-SE" smtClean="0"/>
              <a:t>‹#›</a:t>
            </a:fld>
            <a:endParaRPr/>
          </a:p>
        </p:txBody>
      </p:sp>
    </p:spTree>
    <p:extLst>
      <p:ext uri="{BB962C8B-B14F-4D97-AF65-F5344CB8AC3E}">
        <p14:creationId xmlns:p14="http://schemas.microsoft.com/office/powerpoint/2010/main" val="2231822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AE5A434-646A-2746-9BDC-885B2382B33E}" type="slidenum">
              <a:rPr lang="sv-SE" smtClean="0"/>
              <a:t>3</a:t>
            </a:fld>
            <a:endParaRPr lang="sv-SE"/>
          </a:p>
        </p:txBody>
      </p:sp>
    </p:spTree>
    <p:extLst>
      <p:ext uri="{BB962C8B-B14F-4D97-AF65-F5344CB8AC3E}">
        <p14:creationId xmlns:p14="http://schemas.microsoft.com/office/powerpoint/2010/main" val="293829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EF7DF-D397-5DDD-3198-CB597EE84F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C70657-0CC7-3BCF-63B0-6F0A05C20D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DF4F33-77F1-7FCA-DB03-F726348D0EB1}"/>
              </a:ext>
            </a:extLst>
          </p:cNvPr>
          <p:cNvSpPr>
            <a:spLocks noGrp="1"/>
          </p:cNvSpPr>
          <p:nvPr>
            <p:ph type="body" idx="1"/>
          </p:nvPr>
        </p:nvSpPr>
        <p:spPr/>
        <p:txBody>
          <a:bodyPr/>
          <a:lstStyle/>
          <a:p>
            <a:endParaRPr lang="sv-SE" dirty="0"/>
          </a:p>
        </p:txBody>
      </p:sp>
      <p:sp>
        <p:nvSpPr>
          <p:cNvPr id="4" name="Slide Number Placeholder 3">
            <a:extLst>
              <a:ext uri="{FF2B5EF4-FFF2-40B4-BE49-F238E27FC236}">
                <a16:creationId xmlns:a16="http://schemas.microsoft.com/office/drawing/2014/main" id="{CACF0862-631B-3CB2-026D-451CDC978833}"/>
              </a:ext>
            </a:extLst>
          </p:cNvPr>
          <p:cNvSpPr>
            <a:spLocks noGrp="1"/>
          </p:cNvSpPr>
          <p:nvPr>
            <p:ph type="sldNum" sz="quarter" idx="10"/>
          </p:nvPr>
        </p:nvSpPr>
        <p:spPr/>
        <p:txBody>
          <a:bodyPr/>
          <a:lstStyle/>
          <a:p>
            <a:fld id="{32C1EEA4-B21E-2243-8A39-18F45E877B8F}" type="slidenum">
              <a:rPr lang="sv-SE" smtClean="0"/>
              <a:t>14</a:t>
            </a:fld>
            <a:endParaRPr lang="sv-SE"/>
          </a:p>
        </p:txBody>
      </p:sp>
    </p:spTree>
    <p:extLst>
      <p:ext uri="{BB962C8B-B14F-4D97-AF65-F5344CB8AC3E}">
        <p14:creationId xmlns:p14="http://schemas.microsoft.com/office/powerpoint/2010/main" val="2773585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0FDF4-44C9-3487-BEE1-525E30D26A0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1ACE06F-22B9-1EE4-CB7A-7D7601D54D97}"/>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978163D8-45C5-D575-BE76-286D77E4AC84}"/>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4E29C020-D7B6-F35C-456A-C98F9B85849E}"/>
              </a:ext>
            </a:extLst>
          </p:cNvPr>
          <p:cNvSpPr>
            <a:spLocks noGrp="1"/>
          </p:cNvSpPr>
          <p:nvPr>
            <p:ph type="sldNum" sz="quarter" idx="5"/>
          </p:nvPr>
        </p:nvSpPr>
        <p:spPr/>
        <p:txBody>
          <a:bodyPr/>
          <a:lstStyle/>
          <a:p>
            <a:fld id="{3AE5A434-646A-2746-9BDC-885B2382B33E}" type="slidenum">
              <a:rPr lang="sv-SE" smtClean="0"/>
              <a:t>21</a:t>
            </a:fld>
            <a:endParaRPr lang="sv-SE"/>
          </a:p>
        </p:txBody>
      </p:sp>
    </p:spTree>
    <p:extLst>
      <p:ext uri="{BB962C8B-B14F-4D97-AF65-F5344CB8AC3E}">
        <p14:creationId xmlns:p14="http://schemas.microsoft.com/office/powerpoint/2010/main" val="2347635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n-US"/>
          </a:p>
        </p:txBody>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32C1EEA4-B21E-2243-8A39-18F45E877B8F}" type="slidenum">
              <a:rPr lang="sv-SE" smtClean="0"/>
              <a:t>22</a:t>
            </a:fld>
            <a:endParaRPr lang="sv-SE"/>
          </a:p>
        </p:txBody>
      </p:sp>
    </p:spTree>
    <p:extLst>
      <p:ext uri="{BB962C8B-B14F-4D97-AF65-F5344CB8AC3E}">
        <p14:creationId xmlns:p14="http://schemas.microsoft.com/office/powerpoint/2010/main" val="7802496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32C1EEA4-B21E-2243-8A39-18F45E877B8F}" type="slidenum">
              <a:rPr lang="sv-SE" smtClean="0"/>
              <a:t>23</a:t>
            </a:fld>
            <a:endParaRPr lang="sv-SE"/>
          </a:p>
        </p:txBody>
      </p:sp>
    </p:spTree>
    <p:extLst>
      <p:ext uri="{BB962C8B-B14F-4D97-AF65-F5344CB8AC3E}">
        <p14:creationId xmlns:p14="http://schemas.microsoft.com/office/powerpoint/2010/main" val="4920964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32C1EEA4-B21E-2243-8A39-18F45E877B8F}" type="slidenum">
              <a:rPr lang="sv-SE" smtClean="0"/>
              <a:t>24</a:t>
            </a:fld>
            <a:endParaRPr lang="sv-SE"/>
          </a:p>
        </p:txBody>
      </p:sp>
    </p:spTree>
    <p:extLst>
      <p:ext uri="{BB962C8B-B14F-4D97-AF65-F5344CB8AC3E}">
        <p14:creationId xmlns:p14="http://schemas.microsoft.com/office/powerpoint/2010/main" val="1082609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6A242-89DE-DEFB-D5CE-5E15F9C690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C88FC1-7345-0794-F94D-F34E6CD011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84CFAF-F53A-74E7-E75A-0796EE7E0012}"/>
              </a:ext>
            </a:extLst>
          </p:cNvPr>
          <p:cNvSpPr>
            <a:spLocks noGrp="1"/>
          </p:cNvSpPr>
          <p:nvPr>
            <p:ph type="body" idx="1"/>
          </p:nvPr>
        </p:nvSpPr>
        <p:spPr/>
        <p:txBody>
          <a:bodyPr/>
          <a:lstStyle/>
          <a:p>
            <a:pPr marL="285750" lvl="0" indent="-285750">
              <a:buSzPts val="1000"/>
              <a:buFont typeface="Courier New" panose="02070309020205020404" pitchFamily="49" charset="0"/>
              <a:buChar char="o"/>
              <a:tabLst>
                <a:tab pos="914400" algn="l"/>
              </a:tabLs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RL-OK, My – </a:t>
            </a:r>
            <a:r>
              <a:rPr lang="en-US"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ändrat</a:t>
            </a: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document all till everything</a:t>
            </a:r>
          </a:p>
          <a:p>
            <a:pPr marL="285750" lvl="0" indent="-285750">
              <a:buSzPts val="1000"/>
              <a:buFont typeface="Courier New" panose="02070309020205020404" pitchFamily="49" charset="0"/>
              <a:buChar char="o"/>
              <a:tabLst>
                <a:tab pos="914400" algn="l"/>
              </a:tabLst>
            </a:pP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lvl="0" indent="-285750">
              <a:buSzPts val="1000"/>
              <a:buFont typeface="Courier New" panose="02070309020205020404" pitchFamily="49" charset="0"/>
              <a:buChar char="o"/>
              <a:tabLst>
                <a:tab pos="914400" algn="l"/>
              </a:tabLs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Assess your current level of technical mastery for the system(s) you manage.</a:t>
            </a:r>
            <a:endParaRPr lang="en-SE"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lvl="0" indent="-285750">
              <a:buSzPts val="1000"/>
              <a:buFont typeface="Courier New" panose="02070309020205020404" pitchFamily="49" charset="0"/>
              <a:buChar char="o"/>
              <a:tabLst>
                <a:tab pos="914400" algn="l"/>
              </a:tabLs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Share specific examples of how your expertise has helped you identify and resolve challenges or improve system performance.</a:t>
            </a:r>
            <a:endParaRPr lang="en-SE"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GB" dirty="0"/>
          </a:p>
        </p:txBody>
      </p:sp>
      <p:sp>
        <p:nvSpPr>
          <p:cNvPr id="4" name="Slide Number Placeholder 3">
            <a:extLst>
              <a:ext uri="{FF2B5EF4-FFF2-40B4-BE49-F238E27FC236}">
                <a16:creationId xmlns:a16="http://schemas.microsoft.com/office/drawing/2014/main" id="{EAA468D1-B6B1-660D-7A82-222586003B72}"/>
              </a:ext>
            </a:extLst>
          </p:cNvPr>
          <p:cNvSpPr>
            <a:spLocks noGrp="1"/>
          </p:cNvSpPr>
          <p:nvPr>
            <p:ph type="sldNum" sz="quarter" idx="5"/>
          </p:nvPr>
        </p:nvSpPr>
        <p:spPr/>
        <p:txBody>
          <a:bodyPr/>
          <a:lstStyle/>
          <a:p>
            <a:fld id="{3AE5A434-646A-2746-9BDC-885B2382B33E}" type="slidenum">
              <a:rPr lang="sv-SE" smtClean="0"/>
              <a:t>26</a:t>
            </a:fld>
            <a:endParaRPr lang="sv-SE"/>
          </a:p>
        </p:txBody>
      </p:sp>
    </p:spTree>
    <p:extLst>
      <p:ext uri="{BB962C8B-B14F-4D97-AF65-F5344CB8AC3E}">
        <p14:creationId xmlns:p14="http://schemas.microsoft.com/office/powerpoint/2010/main" val="3155958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DE3DAD-5D1F-04F2-03BD-FFEA5EC498E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E049008B-6D65-9E6A-6B4F-65777FC28123}"/>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41F5EB62-B622-EB65-D8BB-74BB631B0D24}"/>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13E9CA38-4B78-2725-DC42-1E9AB0A2284B}"/>
              </a:ext>
            </a:extLst>
          </p:cNvPr>
          <p:cNvSpPr>
            <a:spLocks noGrp="1"/>
          </p:cNvSpPr>
          <p:nvPr>
            <p:ph type="sldNum" sz="quarter" idx="5"/>
          </p:nvPr>
        </p:nvSpPr>
        <p:spPr/>
        <p:txBody>
          <a:bodyPr/>
          <a:lstStyle/>
          <a:p>
            <a:fld id="{3AE5A434-646A-2746-9BDC-885B2382B33E}" type="slidenum">
              <a:rPr lang="sv-SE" smtClean="0"/>
              <a:t>37</a:t>
            </a:fld>
            <a:endParaRPr lang="sv-SE"/>
          </a:p>
        </p:txBody>
      </p:sp>
    </p:spTree>
    <p:extLst>
      <p:ext uri="{BB962C8B-B14F-4D97-AF65-F5344CB8AC3E}">
        <p14:creationId xmlns:p14="http://schemas.microsoft.com/office/powerpoint/2010/main" val="26583417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AE5A434-646A-2746-9BDC-885B2382B33E}" type="slidenum">
              <a:rPr lang="sv-SE" smtClean="0"/>
              <a:t>40</a:t>
            </a:fld>
            <a:endParaRPr lang="sv-SE"/>
          </a:p>
        </p:txBody>
      </p:sp>
    </p:spTree>
    <p:extLst>
      <p:ext uri="{BB962C8B-B14F-4D97-AF65-F5344CB8AC3E}">
        <p14:creationId xmlns:p14="http://schemas.microsoft.com/office/powerpoint/2010/main" val="2644744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32C1EEA4-B21E-2243-8A39-18F45E877B8F}" type="slidenum">
              <a:rPr lang="sv-SE" smtClean="0"/>
              <a:t>6</a:t>
            </a:fld>
            <a:endParaRPr lang="sv-SE"/>
          </a:p>
        </p:txBody>
      </p:sp>
    </p:spTree>
    <p:extLst>
      <p:ext uri="{BB962C8B-B14F-4D97-AF65-F5344CB8AC3E}">
        <p14:creationId xmlns:p14="http://schemas.microsoft.com/office/powerpoint/2010/main" val="780249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58AE8-DB9A-A71C-33D6-1AC4E2F7C6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D182E6-70D7-D80F-0869-FA80B4CDA7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713385-B9A0-D7F9-D162-A663285598E1}"/>
              </a:ext>
            </a:extLst>
          </p:cNvPr>
          <p:cNvSpPr>
            <a:spLocks noGrp="1"/>
          </p:cNvSpPr>
          <p:nvPr>
            <p:ph type="body" idx="1"/>
          </p:nvPr>
        </p:nvSpPr>
        <p:spPr/>
        <p:txBody>
          <a:bodyPr/>
          <a:lstStyle/>
          <a:p>
            <a:endParaRPr lang="sv-SE" dirty="0"/>
          </a:p>
        </p:txBody>
      </p:sp>
      <p:sp>
        <p:nvSpPr>
          <p:cNvPr id="4" name="Slide Number Placeholder 3">
            <a:extLst>
              <a:ext uri="{FF2B5EF4-FFF2-40B4-BE49-F238E27FC236}">
                <a16:creationId xmlns:a16="http://schemas.microsoft.com/office/drawing/2014/main" id="{07B74F0A-1D76-2BCF-704B-908F4A16BDC1}"/>
              </a:ext>
            </a:extLst>
          </p:cNvPr>
          <p:cNvSpPr>
            <a:spLocks noGrp="1"/>
          </p:cNvSpPr>
          <p:nvPr>
            <p:ph type="sldNum" sz="quarter" idx="10"/>
          </p:nvPr>
        </p:nvSpPr>
        <p:spPr/>
        <p:txBody>
          <a:bodyPr/>
          <a:lstStyle/>
          <a:p>
            <a:fld id="{32C1EEA4-B21E-2243-8A39-18F45E877B8F}" type="slidenum">
              <a:rPr lang="sv-SE" smtClean="0"/>
              <a:t>7</a:t>
            </a:fld>
            <a:endParaRPr lang="sv-SE"/>
          </a:p>
        </p:txBody>
      </p:sp>
    </p:spTree>
    <p:extLst>
      <p:ext uri="{BB962C8B-B14F-4D97-AF65-F5344CB8AC3E}">
        <p14:creationId xmlns:p14="http://schemas.microsoft.com/office/powerpoint/2010/main" val="895253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9E93A-F453-1926-2C0E-F5AC129EA2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E5A7C7-402A-F7D9-7633-47D689A0D6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6D6F72-A9D9-5B4F-A5A0-91ACC7989742}"/>
              </a:ext>
            </a:extLst>
          </p:cNvPr>
          <p:cNvSpPr>
            <a:spLocks noGrp="1"/>
          </p:cNvSpPr>
          <p:nvPr>
            <p:ph type="body" idx="1"/>
          </p:nvPr>
        </p:nvSpPr>
        <p:spPr/>
        <p:txBody>
          <a:bodyPr/>
          <a:lstStyle/>
          <a:p>
            <a:endParaRPr lang="sv-SE" dirty="0"/>
          </a:p>
        </p:txBody>
      </p:sp>
      <p:sp>
        <p:nvSpPr>
          <p:cNvPr id="4" name="Slide Number Placeholder 3">
            <a:extLst>
              <a:ext uri="{FF2B5EF4-FFF2-40B4-BE49-F238E27FC236}">
                <a16:creationId xmlns:a16="http://schemas.microsoft.com/office/drawing/2014/main" id="{53E17AB3-DDC3-DB35-9A20-DB8CADE4E294}"/>
              </a:ext>
            </a:extLst>
          </p:cNvPr>
          <p:cNvSpPr>
            <a:spLocks noGrp="1"/>
          </p:cNvSpPr>
          <p:nvPr>
            <p:ph type="sldNum" sz="quarter" idx="10"/>
          </p:nvPr>
        </p:nvSpPr>
        <p:spPr/>
        <p:txBody>
          <a:bodyPr/>
          <a:lstStyle/>
          <a:p>
            <a:fld id="{32C1EEA4-B21E-2243-8A39-18F45E877B8F}" type="slidenum">
              <a:rPr lang="sv-SE" smtClean="0"/>
              <a:t>8</a:t>
            </a:fld>
            <a:endParaRPr lang="sv-SE"/>
          </a:p>
        </p:txBody>
      </p:sp>
    </p:spTree>
    <p:extLst>
      <p:ext uri="{BB962C8B-B14F-4D97-AF65-F5344CB8AC3E}">
        <p14:creationId xmlns:p14="http://schemas.microsoft.com/office/powerpoint/2010/main" val="3517007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E3CC2-2E47-9F78-6403-939C119527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C7BBB2-BBE1-3641-B3B3-B57DB6A221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B9B6AC-9098-A432-1D21-80F1C03555AB}"/>
              </a:ext>
            </a:extLst>
          </p:cNvPr>
          <p:cNvSpPr>
            <a:spLocks noGrp="1"/>
          </p:cNvSpPr>
          <p:nvPr>
            <p:ph type="body" idx="1"/>
          </p:nvPr>
        </p:nvSpPr>
        <p:spPr/>
        <p:txBody>
          <a:bodyPr/>
          <a:lstStyle/>
          <a:p>
            <a:endParaRPr lang="sv-SE" dirty="0"/>
          </a:p>
        </p:txBody>
      </p:sp>
      <p:sp>
        <p:nvSpPr>
          <p:cNvPr id="4" name="Slide Number Placeholder 3">
            <a:extLst>
              <a:ext uri="{FF2B5EF4-FFF2-40B4-BE49-F238E27FC236}">
                <a16:creationId xmlns:a16="http://schemas.microsoft.com/office/drawing/2014/main" id="{63B4A478-195F-0D90-4A50-6B9BB57DAEFA}"/>
              </a:ext>
            </a:extLst>
          </p:cNvPr>
          <p:cNvSpPr>
            <a:spLocks noGrp="1"/>
          </p:cNvSpPr>
          <p:nvPr>
            <p:ph type="sldNum" sz="quarter" idx="10"/>
          </p:nvPr>
        </p:nvSpPr>
        <p:spPr/>
        <p:txBody>
          <a:bodyPr/>
          <a:lstStyle/>
          <a:p>
            <a:fld id="{32C1EEA4-B21E-2243-8A39-18F45E877B8F}" type="slidenum">
              <a:rPr lang="sv-SE" smtClean="0"/>
              <a:t>9</a:t>
            </a:fld>
            <a:endParaRPr lang="sv-SE"/>
          </a:p>
        </p:txBody>
      </p:sp>
    </p:spTree>
    <p:extLst>
      <p:ext uri="{BB962C8B-B14F-4D97-AF65-F5344CB8AC3E}">
        <p14:creationId xmlns:p14="http://schemas.microsoft.com/office/powerpoint/2010/main" val="116407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78DDF-D7A1-4D3C-3625-AAD2F1E75C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A0C88C-5AC2-06A1-F2DC-342AA37D46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051AB7-1A1F-8AC5-8C39-B8DEAFC92E4E}"/>
              </a:ext>
            </a:extLst>
          </p:cNvPr>
          <p:cNvSpPr>
            <a:spLocks noGrp="1"/>
          </p:cNvSpPr>
          <p:nvPr>
            <p:ph type="body" idx="1"/>
          </p:nvPr>
        </p:nvSpPr>
        <p:spPr/>
        <p:txBody>
          <a:bodyPr/>
          <a:lstStyle/>
          <a:p>
            <a:endParaRPr lang="sv-SE" dirty="0"/>
          </a:p>
        </p:txBody>
      </p:sp>
      <p:sp>
        <p:nvSpPr>
          <p:cNvPr id="4" name="Slide Number Placeholder 3">
            <a:extLst>
              <a:ext uri="{FF2B5EF4-FFF2-40B4-BE49-F238E27FC236}">
                <a16:creationId xmlns:a16="http://schemas.microsoft.com/office/drawing/2014/main" id="{BA11B406-53C2-B2E6-C72B-77C42E088562}"/>
              </a:ext>
            </a:extLst>
          </p:cNvPr>
          <p:cNvSpPr>
            <a:spLocks noGrp="1"/>
          </p:cNvSpPr>
          <p:nvPr>
            <p:ph type="sldNum" sz="quarter" idx="10"/>
          </p:nvPr>
        </p:nvSpPr>
        <p:spPr/>
        <p:txBody>
          <a:bodyPr/>
          <a:lstStyle/>
          <a:p>
            <a:fld id="{32C1EEA4-B21E-2243-8A39-18F45E877B8F}" type="slidenum">
              <a:rPr lang="sv-SE" smtClean="0"/>
              <a:t>10</a:t>
            </a:fld>
            <a:endParaRPr lang="sv-SE"/>
          </a:p>
        </p:txBody>
      </p:sp>
    </p:spTree>
    <p:extLst>
      <p:ext uri="{BB962C8B-B14F-4D97-AF65-F5344CB8AC3E}">
        <p14:creationId xmlns:p14="http://schemas.microsoft.com/office/powerpoint/2010/main" val="766885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90E0A-BDFD-F7B5-1BA2-EF6766AD9F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41A616-7B8D-D1F9-9141-7CFF048204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6F7A85-88F0-EFC3-F7A1-FF0491BE1BD7}"/>
              </a:ext>
            </a:extLst>
          </p:cNvPr>
          <p:cNvSpPr>
            <a:spLocks noGrp="1"/>
          </p:cNvSpPr>
          <p:nvPr>
            <p:ph type="body" idx="1"/>
          </p:nvPr>
        </p:nvSpPr>
        <p:spPr/>
        <p:txBody>
          <a:bodyPr/>
          <a:lstStyle/>
          <a:p>
            <a:endParaRPr lang="sv-SE" dirty="0"/>
          </a:p>
        </p:txBody>
      </p:sp>
      <p:sp>
        <p:nvSpPr>
          <p:cNvPr id="4" name="Slide Number Placeholder 3">
            <a:extLst>
              <a:ext uri="{FF2B5EF4-FFF2-40B4-BE49-F238E27FC236}">
                <a16:creationId xmlns:a16="http://schemas.microsoft.com/office/drawing/2014/main" id="{E709D6AB-A26E-21EC-04F8-5EDC37DFFB61}"/>
              </a:ext>
            </a:extLst>
          </p:cNvPr>
          <p:cNvSpPr>
            <a:spLocks noGrp="1"/>
          </p:cNvSpPr>
          <p:nvPr>
            <p:ph type="sldNum" sz="quarter" idx="10"/>
          </p:nvPr>
        </p:nvSpPr>
        <p:spPr/>
        <p:txBody>
          <a:bodyPr/>
          <a:lstStyle/>
          <a:p>
            <a:fld id="{32C1EEA4-B21E-2243-8A39-18F45E877B8F}" type="slidenum">
              <a:rPr lang="sv-SE" smtClean="0"/>
              <a:t>11</a:t>
            </a:fld>
            <a:endParaRPr lang="sv-SE"/>
          </a:p>
        </p:txBody>
      </p:sp>
    </p:spTree>
    <p:extLst>
      <p:ext uri="{BB962C8B-B14F-4D97-AF65-F5344CB8AC3E}">
        <p14:creationId xmlns:p14="http://schemas.microsoft.com/office/powerpoint/2010/main" val="3321081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436B0-9302-016D-DBD7-B6DF8C086E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1CC68C-FD57-5F4F-6A48-88FB7501AF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444E2C-6D4F-2AF1-BE6E-888548E36C21}"/>
              </a:ext>
            </a:extLst>
          </p:cNvPr>
          <p:cNvSpPr>
            <a:spLocks noGrp="1"/>
          </p:cNvSpPr>
          <p:nvPr>
            <p:ph type="body" idx="1"/>
          </p:nvPr>
        </p:nvSpPr>
        <p:spPr/>
        <p:txBody>
          <a:bodyPr/>
          <a:lstStyle/>
          <a:p>
            <a:endParaRPr lang="sv-SE" dirty="0"/>
          </a:p>
        </p:txBody>
      </p:sp>
      <p:sp>
        <p:nvSpPr>
          <p:cNvPr id="4" name="Slide Number Placeholder 3">
            <a:extLst>
              <a:ext uri="{FF2B5EF4-FFF2-40B4-BE49-F238E27FC236}">
                <a16:creationId xmlns:a16="http://schemas.microsoft.com/office/drawing/2014/main" id="{1FE4BB4F-3AC0-B68A-61D7-DE35426AF7ED}"/>
              </a:ext>
            </a:extLst>
          </p:cNvPr>
          <p:cNvSpPr>
            <a:spLocks noGrp="1"/>
          </p:cNvSpPr>
          <p:nvPr>
            <p:ph type="sldNum" sz="quarter" idx="10"/>
          </p:nvPr>
        </p:nvSpPr>
        <p:spPr/>
        <p:txBody>
          <a:bodyPr/>
          <a:lstStyle/>
          <a:p>
            <a:fld id="{32C1EEA4-B21E-2243-8A39-18F45E877B8F}" type="slidenum">
              <a:rPr lang="sv-SE" smtClean="0"/>
              <a:t>12</a:t>
            </a:fld>
            <a:endParaRPr lang="sv-SE"/>
          </a:p>
        </p:txBody>
      </p:sp>
    </p:spTree>
    <p:extLst>
      <p:ext uri="{BB962C8B-B14F-4D97-AF65-F5344CB8AC3E}">
        <p14:creationId xmlns:p14="http://schemas.microsoft.com/office/powerpoint/2010/main" val="1359816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8C76E-29F0-A62E-D8D7-18D40988FD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DE11EC-F6A0-EA5A-15F8-552A6F2D91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C71E49-5B43-238D-8569-4CE2067FFC1A}"/>
              </a:ext>
            </a:extLst>
          </p:cNvPr>
          <p:cNvSpPr>
            <a:spLocks noGrp="1"/>
          </p:cNvSpPr>
          <p:nvPr>
            <p:ph type="body" idx="1"/>
          </p:nvPr>
        </p:nvSpPr>
        <p:spPr/>
        <p:txBody>
          <a:bodyPr/>
          <a:lstStyle/>
          <a:p>
            <a:endParaRPr lang="sv-SE" dirty="0"/>
          </a:p>
        </p:txBody>
      </p:sp>
      <p:sp>
        <p:nvSpPr>
          <p:cNvPr id="4" name="Slide Number Placeholder 3">
            <a:extLst>
              <a:ext uri="{FF2B5EF4-FFF2-40B4-BE49-F238E27FC236}">
                <a16:creationId xmlns:a16="http://schemas.microsoft.com/office/drawing/2014/main" id="{9A05A2E5-1522-1F2D-8946-0C4608F40DB0}"/>
              </a:ext>
            </a:extLst>
          </p:cNvPr>
          <p:cNvSpPr>
            <a:spLocks noGrp="1"/>
          </p:cNvSpPr>
          <p:nvPr>
            <p:ph type="sldNum" sz="quarter" idx="10"/>
          </p:nvPr>
        </p:nvSpPr>
        <p:spPr/>
        <p:txBody>
          <a:bodyPr/>
          <a:lstStyle/>
          <a:p>
            <a:fld id="{32C1EEA4-B21E-2243-8A39-18F45E877B8F}" type="slidenum">
              <a:rPr lang="sv-SE" smtClean="0"/>
              <a:t>13</a:t>
            </a:fld>
            <a:endParaRPr lang="sv-SE"/>
          </a:p>
        </p:txBody>
      </p:sp>
    </p:spTree>
    <p:extLst>
      <p:ext uri="{BB962C8B-B14F-4D97-AF65-F5344CB8AC3E}">
        <p14:creationId xmlns:p14="http://schemas.microsoft.com/office/powerpoint/2010/main" val="22099966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First slid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105BBA5-0B01-43EB-96EC-725AF28E5A8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6" name="Rektangel 5">
            <a:extLst>
              <a:ext uri="{FF2B5EF4-FFF2-40B4-BE49-F238E27FC236}">
                <a16:creationId xmlns:a16="http://schemas.microsoft.com/office/drawing/2014/main" id="{BB3141B3-566C-47FF-8C29-67289995D2FA}"/>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7" name="Bildobjekt 6">
            <a:extLst>
              <a:ext uri="{FF2B5EF4-FFF2-40B4-BE49-F238E27FC236}">
                <a16:creationId xmlns:a16="http://schemas.microsoft.com/office/drawing/2014/main" id="{B965145F-CDA4-4965-A7C5-ACBA59393460}"/>
              </a:ext>
            </a:extLst>
          </p:cNvPr>
          <p:cNvPicPr>
            <a:picLocks noChangeAspect="1"/>
          </p:cNvPicPr>
          <p:nvPr userDrawn="1"/>
        </p:nvPicPr>
        <p:blipFill>
          <a:blip r:embed="rId2"/>
          <a:stretch>
            <a:fillRect/>
          </a:stretch>
        </p:blipFill>
        <p:spPr>
          <a:xfrm>
            <a:off x="1703069" y="1048935"/>
            <a:ext cx="8872165" cy="4760129"/>
          </a:xfrm>
          <a:prstGeom prst="rect">
            <a:avLst/>
          </a:prstGeom>
        </p:spPr>
      </p:pic>
    </p:spTree>
    <p:extLst>
      <p:ext uri="{BB962C8B-B14F-4D97-AF65-F5344CB8AC3E}">
        <p14:creationId xmlns:p14="http://schemas.microsoft.com/office/powerpoint/2010/main" val="1287485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4" name="Platshållare för datum 3">
            <a:extLst>
              <a:ext uri="{FF2B5EF4-FFF2-40B4-BE49-F238E27FC236}">
                <a16:creationId xmlns:a16="http://schemas.microsoft.com/office/drawing/2014/main" id="{996A591D-7BEE-2A48-BD08-DCDF3D90DE3E}"/>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2026-04-15</a:t>
            </a:fld>
            <a:endParaRPr lang="sv-SE" dirty="0"/>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a:t>PRESENTATION TITLE /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7" name="Platshållare för diagram 6">
            <a:extLst>
              <a:ext uri="{FF2B5EF4-FFF2-40B4-BE49-F238E27FC236}">
                <a16:creationId xmlns:a16="http://schemas.microsoft.com/office/drawing/2014/main" id="{FA784AEE-BB11-4271-AB33-DE0774105604}"/>
              </a:ext>
            </a:extLst>
          </p:cNvPr>
          <p:cNvSpPr>
            <a:spLocks noGrp="1"/>
          </p:cNvSpPr>
          <p:nvPr>
            <p:ph type="chart" sz="quarter" idx="15"/>
          </p:nvPr>
        </p:nvSpPr>
        <p:spPr>
          <a:xfrm>
            <a:off x="1103313" y="1657350"/>
            <a:ext cx="7767637" cy="4445000"/>
          </a:xfrm>
        </p:spPr>
        <p:txBody>
          <a:bodyPr/>
          <a:lstStyle>
            <a:lvl1pPr algn="ctr">
              <a:defRPr sz="800" cap="all" baseline="0"/>
            </a:lvl1pPr>
          </a:lstStyle>
          <a:p>
            <a:r>
              <a:rPr lang="en-GB"/>
              <a:t>Click icon to add chart</a:t>
            </a:r>
            <a:endParaRPr lang="sv-SE"/>
          </a:p>
        </p:txBody>
      </p:sp>
    </p:spTree>
    <p:extLst>
      <p:ext uri="{BB962C8B-B14F-4D97-AF65-F5344CB8AC3E}">
        <p14:creationId xmlns:p14="http://schemas.microsoft.com/office/powerpoint/2010/main" val="131755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8" name="Platshållare för tabell 7">
            <a:extLst>
              <a:ext uri="{FF2B5EF4-FFF2-40B4-BE49-F238E27FC236}">
                <a16:creationId xmlns:a16="http://schemas.microsoft.com/office/drawing/2014/main" id="{489D1BD7-202A-4115-BE6C-1B053CFFDE1E}"/>
              </a:ext>
            </a:extLst>
          </p:cNvPr>
          <p:cNvSpPr>
            <a:spLocks noGrp="1"/>
          </p:cNvSpPr>
          <p:nvPr>
            <p:ph type="tbl" sz="quarter" idx="15"/>
          </p:nvPr>
        </p:nvSpPr>
        <p:spPr>
          <a:xfrm>
            <a:off x="1103313" y="1614488"/>
            <a:ext cx="9359900" cy="4406900"/>
          </a:xfrm>
        </p:spPr>
        <p:txBody>
          <a:bodyPr/>
          <a:lstStyle>
            <a:lvl1pPr algn="ctr">
              <a:defRPr sz="800" cap="all" baseline="0"/>
            </a:lvl1pPr>
          </a:lstStyle>
          <a:p>
            <a:r>
              <a:rPr lang="en-GB"/>
              <a:t>Click icon to add table</a:t>
            </a:r>
            <a:endParaRPr lang="sv-SE"/>
          </a:p>
        </p:txBody>
      </p:sp>
      <p:sp>
        <p:nvSpPr>
          <p:cNvPr id="12" name="Platshållare för datum 3">
            <a:extLst>
              <a:ext uri="{FF2B5EF4-FFF2-40B4-BE49-F238E27FC236}">
                <a16:creationId xmlns:a16="http://schemas.microsoft.com/office/drawing/2014/main" id="{EF177138-95E5-674B-B010-143A8CD1453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2026-04-15</a:t>
            </a:fld>
            <a:endParaRPr lang="sv-SE" dirty="0"/>
          </a:p>
        </p:txBody>
      </p:sp>
    </p:spTree>
    <p:extLst>
      <p:ext uri="{BB962C8B-B14F-4D97-AF65-F5344CB8AC3E}">
        <p14:creationId xmlns:p14="http://schemas.microsoft.com/office/powerpoint/2010/main" val="4225189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0" y="388593"/>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GB"/>
              <a:t>Click to edit Master 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a:stretch>
            <a:fillRect/>
          </a:stretch>
        </p:blipFill>
        <p:spPr>
          <a:xfrm>
            <a:off x="10924611" y="417443"/>
            <a:ext cx="826395" cy="800100"/>
          </a:xfrm>
          <a:prstGeom prst="rect">
            <a:avLst/>
          </a:prstGeom>
        </p:spPr>
      </p:pic>
    </p:spTree>
    <p:extLst>
      <p:ext uri="{BB962C8B-B14F-4D97-AF65-F5344CB8AC3E}">
        <p14:creationId xmlns:p14="http://schemas.microsoft.com/office/powerpoint/2010/main" val="394979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B0461-263C-544F-BDCD-531794864179}"/>
              </a:ext>
            </a:extLst>
          </p:cNvPr>
          <p:cNvSpPr>
            <a:spLocks noGrp="1"/>
          </p:cNvSpPr>
          <p:nvPr>
            <p:ph type="title"/>
          </p:nvPr>
        </p:nvSpPr>
        <p:spPr/>
        <p:txBody>
          <a:bodyPr/>
          <a:lstStyle/>
          <a:p>
            <a:r>
              <a:rPr lang="en-US"/>
              <a:t>Click to edit Master title style</a:t>
            </a:r>
            <a:endParaRPr lang="sv-SE"/>
          </a:p>
        </p:txBody>
      </p:sp>
      <p:sp>
        <p:nvSpPr>
          <p:cNvPr id="3" name="Content Placeholder 2">
            <a:extLst>
              <a:ext uri="{FF2B5EF4-FFF2-40B4-BE49-F238E27FC236}">
                <a16:creationId xmlns:a16="http://schemas.microsoft.com/office/drawing/2014/main" id="{19407BDA-C8A1-0B4D-925C-81F68AD3705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CA987D8A-9FFB-0A49-90A0-4C4C6CB22DDC}"/>
              </a:ext>
            </a:extLst>
          </p:cNvPr>
          <p:cNvSpPr>
            <a:spLocks noGrp="1"/>
          </p:cNvSpPr>
          <p:nvPr>
            <p:ph type="dt" sz="half" idx="10"/>
          </p:nvPr>
        </p:nvSpPr>
        <p:spPr/>
        <p:txBody>
          <a:bodyPr/>
          <a:lstStyle/>
          <a:p>
            <a:fld id="{6F3F8841-1AA7-494B-A8C6-933C550A8158}" type="datetimeFigureOut">
              <a:rPr lang="sv-SE" smtClean="0"/>
              <a:t>2026-04-15</a:t>
            </a:fld>
            <a:endParaRPr lang="sv-SE"/>
          </a:p>
        </p:txBody>
      </p:sp>
      <p:sp>
        <p:nvSpPr>
          <p:cNvPr id="5" name="Footer Placeholder 4">
            <a:extLst>
              <a:ext uri="{FF2B5EF4-FFF2-40B4-BE49-F238E27FC236}">
                <a16:creationId xmlns:a16="http://schemas.microsoft.com/office/drawing/2014/main" id="{754420EB-140C-874E-9CB3-2727A6FF33AC}"/>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FB1EC5E6-B7B1-D043-9B4E-95DD2FD95874}"/>
              </a:ext>
            </a:extLst>
          </p:cNvPr>
          <p:cNvSpPr>
            <a:spLocks noGrp="1"/>
          </p:cNvSpPr>
          <p:nvPr>
            <p:ph type="sldNum" sz="quarter" idx="12"/>
          </p:nvPr>
        </p:nvSpPr>
        <p:spPr/>
        <p:txBody>
          <a:bodyPr/>
          <a:lstStyle/>
          <a:p>
            <a:fld id="{4245D5A8-EB81-3948-9C8B-EFB67444BA70}" type="slidenum">
              <a:rPr lang="sv-SE" smtClean="0"/>
              <a:t>‹#›</a:t>
            </a:fld>
            <a:endParaRPr lang="sv-SE"/>
          </a:p>
        </p:txBody>
      </p:sp>
    </p:spTree>
    <p:extLst>
      <p:ext uri="{BB962C8B-B14F-4D97-AF65-F5344CB8AC3E}">
        <p14:creationId xmlns:p14="http://schemas.microsoft.com/office/powerpoint/2010/main" val="29790038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3AFF4-3780-C748-8974-8893BA429E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sv-SE"/>
          </a:p>
        </p:txBody>
      </p:sp>
      <p:sp>
        <p:nvSpPr>
          <p:cNvPr id="3" name="Subtitle 2">
            <a:extLst>
              <a:ext uri="{FF2B5EF4-FFF2-40B4-BE49-F238E27FC236}">
                <a16:creationId xmlns:a16="http://schemas.microsoft.com/office/drawing/2014/main" id="{CEE2AE64-F880-ED49-BE52-78C30CD375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a:p>
        </p:txBody>
      </p:sp>
      <p:sp>
        <p:nvSpPr>
          <p:cNvPr id="4" name="Date Placeholder 3">
            <a:extLst>
              <a:ext uri="{FF2B5EF4-FFF2-40B4-BE49-F238E27FC236}">
                <a16:creationId xmlns:a16="http://schemas.microsoft.com/office/drawing/2014/main" id="{7E1AF0D9-0741-854E-9B52-E12AE53BBD80}"/>
              </a:ext>
            </a:extLst>
          </p:cNvPr>
          <p:cNvSpPr>
            <a:spLocks noGrp="1"/>
          </p:cNvSpPr>
          <p:nvPr>
            <p:ph type="dt" sz="half" idx="10"/>
          </p:nvPr>
        </p:nvSpPr>
        <p:spPr/>
        <p:txBody>
          <a:bodyPr/>
          <a:lstStyle/>
          <a:p>
            <a:fld id="{6F3F8841-1AA7-494B-A8C6-933C550A8158}" type="datetimeFigureOut">
              <a:rPr lang="sv-SE" smtClean="0"/>
              <a:t>2026-04-15</a:t>
            </a:fld>
            <a:endParaRPr lang="sv-SE"/>
          </a:p>
        </p:txBody>
      </p:sp>
      <p:sp>
        <p:nvSpPr>
          <p:cNvPr id="5" name="Footer Placeholder 4">
            <a:extLst>
              <a:ext uri="{FF2B5EF4-FFF2-40B4-BE49-F238E27FC236}">
                <a16:creationId xmlns:a16="http://schemas.microsoft.com/office/drawing/2014/main" id="{9A7373B7-3FA1-264E-890B-B15D87BB4AB5}"/>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C80B98CA-28C2-CC45-B330-58A5C0CE9674}"/>
              </a:ext>
            </a:extLst>
          </p:cNvPr>
          <p:cNvSpPr>
            <a:spLocks noGrp="1"/>
          </p:cNvSpPr>
          <p:nvPr>
            <p:ph type="sldNum" sz="quarter" idx="12"/>
          </p:nvPr>
        </p:nvSpPr>
        <p:spPr/>
        <p:txBody>
          <a:bodyPr/>
          <a:lstStyle/>
          <a:p>
            <a:fld id="{4245D5A8-EB81-3948-9C8B-EFB67444BA70}" type="slidenum">
              <a:rPr lang="sv-SE" smtClean="0"/>
              <a:t>‹#›</a:t>
            </a:fld>
            <a:endParaRPr lang="sv-SE"/>
          </a:p>
        </p:txBody>
      </p:sp>
    </p:spTree>
    <p:extLst>
      <p:ext uri="{BB962C8B-B14F-4D97-AF65-F5344CB8AC3E}">
        <p14:creationId xmlns:p14="http://schemas.microsoft.com/office/powerpoint/2010/main" val="3668627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2"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GB"/>
              <a:t>Click to edit Master title style</a:t>
            </a:r>
            <a:endParaRPr lang="sv-SE" dirty="0"/>
          </a:p>
        </p:txBody>
      </p:sp>
      <p:sp>
        <p:nvSpPr>
          <p:cNvPr id="3" name="Underrubrik 2">
            <a:extLst>
              <a:ext uri="{FF2B5EF4-FFF2-40B4-BE49-F238E27FC236}">
                <a16:creationId xmlns:a16="http://schemas.microsoft.com/office/drawing/2014/main" id="{81DF3056-F3A8-2949-876C-528413E342C4}"/>
              </a:ext>
            </a:extLst>
          </p:cNvPr>
          <p:cNvSpPr>
            <a:spLocks noGrp="1"/>
          </p:cNvSpPr>
          <p:nvPr>
            <p:ph type="subTitle" idx="1"/>
          </p:nvPr>
        </p:nvSpPr>
        <p:spPr>
          <a:xfrm>
            <a:off x="1930395" y="3883393"/>
            <a:ext cx="8640000" cy="921363"/>
          </a:xfrm>
          <a:prstGeom prst="rect">
            <a:avLst/>
          </a:prstGeom>
        </p:spPr>
        <p:txBody>
          <a:bodyPr lIns="90000">
            <a:noAutofit/>
          </a:bodyPr>
          <a:lstStyle>
            <a:lvl1pPr marL="0" indent="0" algn="l">
              <a:lnSpc>
                <a:spcPct val="100000"/>
              </a:lnSpc>
              <a:spcBef>
                <a:spcPts val="0"/>
              </a:spcBef>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a:stretch>
            <a:fillRect/>
          </a:stretch>
        </p:blipFill>
        <p:spPr>
          <a:xfrm>
            <a:off x="10924611" y="417443"/>
            <a:ext cx="826395" cy="800100"/>
          </a:xfrm>
          <a:prstGeom prst="rect">
            <a:avLst/>
          </a:prstGeom>
        </p:spPr>
      </p:pic>
      <p:sp>
        <p:nvSpPr>
          <p:cNvPr id="15" name="Platshållare för text 14">
            <a:extLst>
              <a:ext uri="{FF2B5EF4-FFF2-40B4-BE49-F238E27FC236}">
                <a16:creationId xmlns:a16="http://schemas.microsoft.com/office/drawing/2014/main" id="{EA5DA2EE-60AD-41D0-96B0-DDF02E0AE545}"/>
              </a:ext>
            </a:extLst>
          </p:cNvPr>
          <p:cNvSpPr>
            <a:spLocks noGrp="1"/>
          </p:cNvSpPr>
          <p:nvPr>
            <p:ph type="body" sz="quarter" idx="10" hasCustomPrompt="1"/>
          </p:nvPr>
        </p:nvSpPr>
        <p:spPr>
          <a:xfrm>
            <a:off x="1930395" y="5605695"/>
            <a:ext cx="6290892" cy="459883"/>
          </a:xfrm>
          <a:prstGeom prst="rect">
            <a:avLst/>
          </a:prstGeom>
        </p:spPr>
        <p:txBody>
          <a:bodyPr lIns="90000" tIns="18000" bIns="36000" anchor="b" anchorCtr="0">
            <a:noAutofit/>
          </a:bodyPr>
          <a:lstStyle>
            <a:lvl1pPr marL="0" indent="0">
              <a:lnSpc>
                <a:spcPct val="100000"/>
              </a:lnSpc>
              <a:spcBef>
                <a:spcPts val="0"/>
              </a:spcBef>
              <a:buFontTx/>
              <a:buNone/>
              <a:defRPr sz="1200" b="1" strike="noStrike" cap="all" spc="120" baseline="0">
                <a:solidFill>
                  <a:schemeClr val="bg1"/>
                </a:solidFill>
              </a:defRPr>
            </a:lvl1pPr>
          </a:lstStyle>
          <a:p>
            <a:pPr lvl="0"/>
            <a:r>
              <a:rPr lang="sv-SE"/>
              <a:t>presented by &lt;name nameson&gt;</a:t>
            </a:r>
          </a:p>
        </p:txBody>
      </p:sp>
      <p:sp>
        <p:nvSpPr>
          <p:cNvPr id="10" name="Platshållare för datum 3">
            <a:extLst>
              <a:ext uri="{FF2B5EF4-FFF2-40B4-BE49-F238E27FC236}">
                <a16:creationId xmlns:a16="http://schemas.microsoft.com/office/drawing/2014/main" id="{5CE429DE-35D4-F144-9881-2C3DD8ABB666}"/>
              </a:ext>
            </a:extLst>
          </p:cNvPr>
          <p:cNvSpPr>
            <a:spLocks noGrp="1"/>
          </p:cNvSpPr>
          <p:nvPr>
            <p:ph type="dt" sz="half" idx="10"/>
          </p:nvPr>
        </p:nvSpPr>
        <p:spPr>
          <a:xfrm>
            <a:off x="1930395" y="6096663"/>
            <a:ext cx="1241068" cy="365125"/>
          </a:xfrm>
        </p:spPr>
        <p:txBody>
          <a:bodyPr/>
          <a:lstStyle>
            <a:lvl1pPr>
              <a:defRPr sz="1200"/>
            </a:lvl1pPr>
          </a:lstStyle>
          <a:p>
            <a:fld id="{18896B66-0B3A-474C-9C9C-E4F07B1F5DAD}" type="datetime1">
              <a:rPr lang="sv-SE" smtClean="0"/>
              <a:pPr/>
              <a:t>2026-04-15</a:t>
            </a:fld>
            <a:endParaRPr lang="sv-SE" dirty="0"/>
          </a:p>
        </p:txBody>
      </p:sp>
    </p:spTree>
    <p:extLst>
      <p:ext uri="{BB962C8B-B14F-4D97-AF65-F5344CB8AC3E}">
        <p14:creationId xmlns:p14="http://schemas.microsoft.com/office/powerpoint/2010/main" val="140138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9BCCEAFE-E21B-43CF-80C4-FF01C3F9D479}"/>
              </a:ext>
            </a:extLst>
          </p:cNvPr>
          <p:cNvSpPr/>
          <p:nvPr userDrawn="1"/>
        </p:nvSpPr>
        <p:spPr>
          <a:xfrm>
            <a:off x="0" y="16274"/>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lvl1pPr>
              <a:defRPr>
                <a:solidFill>
                  <a:schemeClr val="bg1"/>
                </a:solidFill>
              </a:defRPr>
            </a:lvl1pPr>
          </a:lstStyle>
          <a:p>
            <a:r>
              <a:rPr lang="sv-SE" dirty="0"/>
              <a:t>PRESENTATION </a:t>
            </a:r>
            <a:r>
              <a:rPr lang="sv-SE" dirty="0" err="1"/>
              <a:t>TITLe</a:t>
            </a:r>
            <a:r>
              <a:rPr lang="sv-SE" dirty="0"/>
              <a:t>/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lvl1pPr>
              <a:defRPr>
                <a:solidFill>
                  <a:schemeClr val="bg1"/>
                </a:solidFill>
              </a:defRPr>
            </a:lvl1pPr>
          </a:lstStyle>
          <a:p>
            <a:fld id="{F7283078-D760-1647-8B80-66BA8B52336D}" type="slidenum">
              <a:rPr lang="sv-SE" smtClean="0"/>
              <a:pPr/>
              <a:t>‹#›</a:t>
            </a:fld>
            <a:endParaRPr lang="sv-SE"/>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2" name="Bildobjekt 11">
            <a:extLst>
              <a:ext uri="{FF2B5EF4-FFF2-40B4-BE49-F238E27FC236}">
                <a16:creationId xmlns:a16="http://schemas.microsoft.com/office/drawing/2014/main" id="{6426DF26-09C3-4DAE-B43E-0C11D6A63538}"/>
              </a:ext>
            </a:extLst>
          </p:cNvPr>
          <p:cNvPicPr>
            <a:picLocks noChangeAspect="1"/>
          </p:cNvPicPr>
          <p:nvPr userDrawn="1"/>
        </p:nvPicPr>
        <p:blipFill>
          <a:blip r:embed="rId2"/>
          <a:stretch>
            <a:fillRect/>
          </a:stretch>
        </p:blipFill>
        <p:spPr>
          <a:xfrm>
            <a:off x="10924611" y="417443"/>
            <a:ext cx="826395" cy="800100"/>
          </a:xfrm>
          <a:prstGeom prst="rect">
            <a:avLst/>
          </a:prstGeom>
        </p:spPr>
      </p:pic>
      <p:sp>
        <p:nvSpPr>
          <p:cNvPr id="11" name="Platshållare för text 10">
            <a:extLst>
              <a:ext uri="{FF2B5EF4-FFF2-40B4-BE49-F238E27FC236}">
                <a16:creationId xmlns:a16="http://schemas.microsoft.com/office/drawing/2014/main" id="{5C48DF05-1B09-4DA6-AC56-07304871CCD2}"/>
              </a:ext>
            </a:extLst>
          </p:cNvPr>
          <p:cNvSpPr>
            <a:spLocks noGrp="1"/>
          </p:cNvSpPr>
          <p:nvPr>
            <p:ph type="body" sz="quarter" idx="13"/>
          </p:nvPr>
        </p:nvSpPr>
        <p:spPr>
          <a:xfrm>
            <a:off x="1195647" y="1640719"/>
            <a:ext cx="10042073" cy="4375520"/>
          </a:xfrm>
        </p:spPr>
        <p:txBody>
          <a:bodyPr>
            <a:noAutofit/>
          </a:bodyPr>
          <a:lstStyle>
            <a:lvl1pPr marL="457200" indent="-457200">
              <a:buClr>
                <a:schemeClr val="bg1"/>
              </a:buClr>
              <a:buFont typeface="+mj-lt"/>
              <a:buAutoNum type="arabicPeriod"/>
              <a:defRPr>
                <a:solidFill>
                  <a:schemeClr val="bg1"/>
                </a:solidFill>
              </a:defRPr>
            </a:lvl1pPr>
            <a:lvl2pPr marL="82550" indent="0">
              <a:buNone/>
              <a:defRPr/>
            </a:lvl2pPr>
          </a:lstStyle>
          <a:p>
            <a:pPr lvl="0"/>
            <a:r>
              <a:rPr lang="en-GB"/>
              <a:t>Click to edit Master text styles</a:t>
            </a:r>
          </a:p>
        </p:txBody>
      </p:sp>
      <p:sp>
        <p:nvSpPr>
          <p:cNvPr id="14" name="Platshållare för datum 3">
            <a:extLst>
              <a:ext uri="{FF2B5EF4-FFF2-40B4-BE49-F238E27FC236}">
                <a16:creationId xmlns:a16="http://schemas.microsoft.com/office/drawing/2014/main" id="{04D3287D-3E21-D845-8766-C307E6765306}"/>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2026-04-15</a:t>
            </a:fld>
            <a:endParaRPr lang="sv-SE" dirty="0"/>
          </a:p>
        </p:txBody>
      </p:sp>
    </p:spTree>
    <p:extLst>
      <p:ext uri="{BB962C8B-B14F-4D97-AF65-F5344CB8AC3E}">
        <p14:creationId xmlns:p14="http://schemas.microsoft.com/office/powerpoint/2010/main" val="153988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breaker slide">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50D024A-8F85-4618-9506-0F493B263A92}"/>
              </a:ext>
            </a:extLst>
          </p:cNvPr>
          <p:cNvSpPr/>
          <p:nvPr userDrawn="1"/>
        </p:nvSpPr>
        <p:spPr>
          <a:xfrm>
            <a:off x="0" y="0"/>
            <a:ext cx="64777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ktangel 7">
            <a:extLst>
              <a:ext uri="{FF2B5EF4-FFF2-40B4-BE49-F238E27FC236}">
                <a16:creationId xmlns:a16="http://schemas.microsoft.com/office/drawing/2014/main" id="{628E18C2-A66E-436E-89DA-1C5D481CB4B4}"/>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6477712" y="0"/>
            <a:ext cx="5714288" cy="6858000"/>
          </a:xfrm>
          <a:solidFill>
            <a:srgbClr val="ECECEC"/>
          </a:solidFill>
        </p:spPr>
        <p:txBody>
          <a:bodyPr>
            <a:normAutofit/>
          </a:bodyPr>
          <a:lstStyle>
            <a:lvl1pPr algn="ctr">
              <a:defRPr sz="800"/>
            </a:lvl1pPr>
          </a:lstStyle>
          <a:p>
            <a:r>
              <a:rPr lang="sv-SE"/>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GB"/>
              <a:t>Click to 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GB"/>
              <a:t>Click to edit Master text styles</a:t>
            </a:r>
          </a:p>
        </p:txBody>
      </p:sp>
      <p:sp>
        <p:nvSpPr>
          <p:cNvPr id="3" name="Platshållare för text 2">
            <a:extLst>
              <a:ext uri="{FF2B5EF4-FFF2-40B4-BE49-F238E27FC236}">
                <a16:creationId xmlns:a16="http://schemas.microsoft.com/office/drawing/2014/main" id="{F55DE042-7DE8-4583-986C-40823753078B}"/>
              </a:ext>
            </a:extLst>
          </p:cNvPr>
          <p:cNvSpPr>
            <a:spLocks noGrp="1"/>
          </p:cNvSpPr>
          <p:nvPr>
            <p:ph type="body" sz="quarter" idx="13" hasCustomPrompt="1"/>
          </p:nvPr>
        </p:nvSpPr>
        <p:spPr>
          <a:xfrm>
            <a:off x="1230491" y="1051132"/>
            <a:ext cx="4255909" cy="829149"/>
          </a:xfrm>
        </p:spPr>
        <p:txBody>
          <a:bodyPr rIns="18000" anchor="b" anchorCtr="0"/>
          <a:lstStyle>
            <a:lvl1pPr marL="0" indent="0">
              <a:buFontTx/>
              <a:buNone/>
              <a:defRPr sz="4800">
                <a:solidFill>
                  <a:schemeClr val="bg1"/>
                </a:solidFill>
                <a:latin typeface="+mn-lt"/>
              </a:defRPr>
            </a:lvl1pPr>
            <a:lvl2pPr marL="82550" indent="0">
              <a:buNone/>
              <a:defRPr/>
            </a:lvl2pPr>
          </a:lstStyle>
          <a:p>
            <a:pPr lvl="0"/>
            <a:r>
              <a:rPr lang="sv-SE"/>
              <a:t># (chapter)</a:t>
            </a:r>
          </a:p>
        </p:txBody>
      </p:sp>
      <p:sp>
        <p:nvSpPr>
          <p:cNvPr id="11" name="Platshållare för text 2">
            <a:extLst>
              <a:ext uri="{FF2B5EF4-FFF2-40B4-BE49-F238E27FC236}">
                <a16:creationId xmlns:a16="http://schemas.microsoft.com/office/drawing/2014/main" id="{1DC53C5B-9DC3-4646-B6B3-DD59404D44D0}"/>
              </a:ext>
            </a:extLst>
          </p:cNvPr>
          <p:cNvSpPr>
            <a:spLocks noGrp="1"/>
          </p:cNvSpPr>
          <p:nvPr>
            <p:ph type="body" sz="quarter" idx="14" hasCustomPrompt="1"/>
          </p:nvPr>
        </p:nvSpPr>
        <p:spPr>
          <a:xfrm>
            <a:off x="1230491" y="2169209"/>
            <a:ext cx="4255909" cy="2462613"/>
          </a:xfrm>
        </p:spPr>
        <p:txBody>
          <a:bodyPr rIns="18000" anchor="t" anchorCtr="0"/>
          <a:lstStyle>
            <a:lvl1pPr marL="0" indent="0">
              <a:spcBef>
                <a:spcPts val="0"/>
              </a:spcBef>
              <a:buFontTx/>
              <a:buNone/>
              <a:defRPr sz="4200">
                <a:solidFill>
                  <a:schemeClr val="bg1"/>
                </a:solidFill>
                <a:latin typeface="Segoe UI Semibold" panose="020B0702040204020203" pitchFamily="34" charset="0"/>
                <a:cs typeface="Segoe UI Semibold" panose="020B0702040204020203" pitchFamily="34" charset="0"/>
              </a:defRPr>
            </a:lvl1pPr>
            <a:lvl2pPr marL="82550" indent="0">
              <a:buNone/>
              <a:defRPr/>
            </a:lvl2pPr>
          </a:lstStyle>
          <a:p>
            <a:pPr lvl="0"/>
            <a:r>
              <a:rPr lang="sv-SE"/>
              <a:t>Headline</a:t>
            </a:r>
          </a:p>
        </p:txBody>
      </p:sp>
    </p:spTree>
    <p:extLst>
      <p:ext uri="{BB962C8B-B14F-4D97-AF65-F5344CB8AC3E}">
        <p14:creationId xmlns:p14="http://schemas.microsoft.com/office/powerpoint/2010/main" val="325464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2" name="Platshållare för innehåll 2">
            <a:extLst>
              <a:ext uri="{FF2B5EF4-FFF2-40B4-BE49-F238E27FC236}">
                <a16:creationId xmlns:a16="http://schemas.microsoft.com/office/drawing/2014/main" id="{5917406D-4BE3-3B4C-BCFF-41B4F0FAB441}"/>
              </a:ext>
            </a:extLst>
          </p:cNvPr>
          <p:cNvSpPr>
            <a:spLocks noGrp="1"/>
          </p:cNvSpPr>
          <p:nvPr>
            <p:ph idx="1"/>
          </p:nvPr>
        </p:nvSpPr>
        <p:spPr>
          <a:xfrm>
            <a:off x="1094400" y="1562400"/>
            <a:ext cx="9365782" cy="4768062"/>
          </a:xfrm>
        </p:spPr>
        <p:txBody>
          <a:bodyPr lIns="0" rIns="1800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13" name="Platshållare för datum 3">
            <a:extLst>
              <a:ext uri="{FF2B5EF4-FFF2-40B4-BE49-F238E27FC236}">
                <a16:creationId xmlns:a16="http://schemas.microsoft.com/office/drawing/2014/main" id="{3E8E36C4-8565-B94E-A90D-FF5DD7F86A6D}"/>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2026-04-15</a:t>
            </a:fld>
            <a:endParaRPr lang="sv-SE" dirty="0"/>
          </a:p>
        </p:txBody>
      </p:sp>
    </p:spTree>
    <p:extLst>
      <p:ext uri="{BB962C8B-B14F-4D97-AF65-F5344CB8AC3E}">
        <p14:creationId xmlns:p14="http://schemas.microsoft.com/office/powerpoint/2010/main" val="128008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in 2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58775" indent="-215900">
              <a:lnSpc>
                <a:spcPct val="100000"/>
              </a:lnSpc>
              <a:tabLst/>
              <a:defRPr/>
            </a:lvl2pPr>
            <a:lvl3pPr marL="449263" indent="-196850">
              <a:lnSpc>
                <a:spcPct val="100000"/>
              </a:lnSpc>
              <a:tabLst/>
              <a:defRPr/>
            </a:lvl3pPr>
            <a:lvl4pPr marL="541338" indent="-180000">
              <a:lnSpc>
                <a:spcPct val="100000"/>
              </a:lnSpc>
              <a:tabLst/>
              <a:defRPr/>
            </a:lvl4pPr>
            <a:lvl5pPr marL="630000" indent="-162000">
              <a:lnSpc>
                <a:spcPct val="100000"/>
              </a:lnSpc>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12" name="Platshållare för innehåll 2">
            <a:extLst>
              <a:ext uri="{FF2B5EF4-FFF2-40B4-BE49-F238E27FC236}">
                <a16:creationId xmlns:a16="http://schemas.microsoft.com/office/drawing/2014/main" id="{BA21051E-3C35-41FB-8E6B-797DB8F26971}"/>
              </a:ext>
            </a:extLst>
          </p:cNvPr>
          <p:cNvSpPr>
            <a:spLocks noGrp="1"/>
          </p:cNvSpPr>
          <p:nvPr>
            <p:ph idx="13"/>
          </p:nvPr>
        </p:nvSpPr>
        <p:spPr>
          <a:xfrm>
            <a:off x="6373692"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28650" indent="-162000">
              <a:lnSpc>
                <a:spcPct val="100000"/>
              </a:lnSpc>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1" name="Platshållare för datum 3">
            <a:extLst>
              <a:ext uri="{FF2B5EF4-FFF2-40B4-BE49-F238E27FC236}">
                <a16:creationId xmlns:a16="http://schemas.microsoft.com/office/drawing/2014/main" id="{154C1432-4F85-1F42-8016-9B83B89CC804}"/>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2026-04-15</a:t>
            </a:fld>
            <a:endParaRPr lang="sv-SE" dirty="0"/>
          </a:p>
        </p:txBody>
      </p:sp>
    </p:spTree>
    <p:extLst>
      <p:ext uri="{BB962C8B-B14F-4D97-AF65-F5344CB8AC3E}">
        <p14:creationId xmlns:p14="http://schemas.microsoft.com/office/powerpoint/2010/main" val="213510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in 3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3255409" cy="4768062"/>
          </a:xfrm>
        </p:spPr>
        <p:txBody>
          <a:bodyPr lIns="0" rIns="18000"/>
          <a:lstStyle>
            <a:lvl1pPr>
              <a:lnSpc>
                <a:spcPct val="100000"/>
              </a:lnSpc>
              <a:defRPr/>
            </a:lvl1pPr>
            <a:lvl2pPr marL="360000" indent="-216000">
              <a:lnSpc>
                <a:spcPct val="100000"/>
              </a:lnSpc>
              <a:tabLst/>
              <a:defRPr/>
            </a:lvl2pPr>
            <a:lvl3pPr marL="449263" indent="-196850">
              <a:lnSpc>
                <a:spcPct val="100000"/>
              </a:lnSpc>
              <a:tabLst/>
              <a:defRPr/>
            </a:lvl3pPr>
            <a:lvl4pPr marL="541338" indent="-180975">
              <a:lnSpc>
                <a:spcPct val="100000"/>
              </a:lnSpc>
              <a:tabLst/>
              <a:defRPr/>
            </a:lvl4pPr>
            <a:lvl5pPr marL="630000" indent="-162000">
              <a:lnSpc>
                <a:spcPct val="100000"/>
              </a:lnSpc>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3" name="Platshållare för innehåll 2">
            <a:extLst>
              <a:ext uri="{FF2B5EF4-FFF2-40B4-BE49-F238E27FC236}">
                <a16:creationId xmlns:a16="http://schemas.microsoft.com/office/drawing/2014/main" id="{B2D0E559-A900-41F3-93C5-387A7764A152}"/>
              </a:ext>
            </a:extLst>
          </p:cNvPr>
          <p:cNvSpPr>
            <a:spLocks noGrp="1"/>
          </p:cNvSpPr>
          <p:nvPr>
            <p:ph idx="15"/>
          </p:nvPr>
        </p:nvSpPr>
        <p:spPr>
          <a:xfrm>
            <a:off x="4605297"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39750" indent="-196850">
              <a:lnSpc>
                <a:spcPct val="100000"/>
              </a:lnSpc>
              <a:tabLst/>
              <a:defRPr/>
            </a:lvl4pPr>
            <a:lvl5pPr marL="630000" indent="-162000">
              <a:lnSpc>
                <a:spcPct val="100000"/>
              </a:lnSpc>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17" name="Platshållare för innehåll 2">
            <a:extLst>
              <a:ext uri="{FF2B5EF4-FFF2-40B4-BE49-F238E27FC236}">
                <a16:creationId xmlns:a16="http://schemas.microsoft.com/office/drawing/2014/main" id="{E4E99B3B-ADB3-4D1A-9A7F-AA1B8528E6C7}"/>
              </a:ext>
            </a:extLst>
          </p:cNvPr>
          <p:cNvSpPr>
            <a:spLocks noGrp="1"/>
          </p:cNvSpPr>
          <p:nvPr>
            <p:ph idx="16"/>
          </p:nvPr>
        </p:nvSpPr>
        <p:spPr>
          <a:xfrm>
            <a:off x="8116194"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12" name="Platshållare för datum 3">
            <a:extLst>
              <a:ext uri="{FF2B5EF4-FFF2-40B4-BE49-F238E27FC236}">
                <a16:creationId xmlns:a16="http://schemas.microsoft.com/office/drawing/2014/main" id="{F91A8E7B-C629-D343-8A83-7EB0ADF6087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2026-04-15</a:t>
            </a:fld>
            <a:endParaRPr lang="sv-SE" dirty="0"/>
          </a:p>
        </p:txBody>
      </p:sp>
    </p:spTree>
    <p:extLst>
      <p:ext uri="{BB962C8B-B14F-4D97-AF65-F5344CB8AC3E}">
        <p14:creationId xmlns:p14="http://schemas.microsoft.com/office/powerpoint/2010/main" val="266766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16B191E2-1C71-4B4C-B562-DD793673C24E}"/>
              </a:ext>
            </a:extLst>
          </p:cNvPr>
          <p:cNvSpPr>
            <a:spLocks noGrp="1"/>
          </p:cNvSpPr>
          <p:nvPr>
            <p:ph type="pic" sz="quarter" idx="15" hasCustomPrompt="1"/>
          </p:nvPr>
        </p:nvSpPr>
        <p:spPr>
          <a:xfrm>
            <a:off x="6373813" y="1562100"/>
            <a:ext cx="4994275" cy="4768850"/>
          </a:xfrm>
          <a:solidFill>
            <a:schemeClr val="bg1">
              <a:lumMod val="85000"/>
            </a:schemeClr>
          </a:solidFill>
        </p:spPr>
        <p:txBody>
          <a:bodyPr>
            <a:normAutofit/>
          </a:bodyPr>
          <a:lstStyle>
            <a:lvl1pPr marL="0" indent="0" algn="ctr">
              <a:buFontTx/>
              <a:buNone/>
              <a:defRPr sz="800">
                <a:solidFill>
                  <a:srgbClr val="666666"/>
                </a:solidFill>
              </a:defRPr>
            </a:lvl1pPr>
          </a:lstStyle>
          <a:p>
            <a:r>
              <a:rPr lang="sv-SE"/>
              <a:t>INSERT IMAGE</a:t>
            </a: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1" name="Rektangel 10">
            <a:extLst>
              <a:ext uri="{FF2B5EF4-FFF2-40B4-BE49-F238E27FC236}">
                <a16:creationId xmlns:a16="http://schemas.microsoft.com/office/drawing/2014/main" id="{BC4F3A85-66E6-412A-97CD-99D922EFBEE2}"/>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3" name="Bildobjekt 12">
            <a:extLst>
              <a:ext uri="{FF2B5EF4-FFF2-40B4-BE49-F238E27FC236}">
                <a16:creationId xmlns:a16="http://schemas.microsoft.com/office/drawing/2014/main" id="{506E76ED-0FF0-4A03-8EB9-06B57B12EC11}"/>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2" name="Platshållare för datum 3">
            <a:extLst>
              <a:ext uri="{FF2B5EF4-FFF2-40B4-BE49-F238E27FC236}">
                <a16:creationId xmlns:a16="http://schemas.microsoft.com/office/drawing/2014/main" id="{5D496E45-863B-704B-B14F-5E0F58578D86}"/>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2026-04-15</a:t>
            </a:fld>
            <a:endParaRPr lang="sv-SE" dirty="0"/>
          </a:p>
        </p:txBody>
      </p:sp>
    </p:spTree>
    <p:extLst>
      <p:ext uri="{BB962C8B-B14F-4D97-AF65-F5344CB8AC3E}">
        <p14:creationId xmlns:p14="http://schemas.microsoft.com/office/powerpoint/2010/main" val="1066558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Full width">
    <p:spTree>
      <p:nvGrpSpPr>
        <p:cNvPr id="1" name=""/>
        <p:cNvGrpSpPr/>
        <p:nvPr/>
      </p:nvGrpSpPr>
      <p:grpSpPr>
        <a:xfrm>
          <a:off x="0" y="0"/>
          <a:ext cx="0" cy="0"/>
          <a:chOff x="0" y="0"/>
          <a:chExt cx="0" cy="0"/>
        </a:xfrm>
      </p:grpSpPr>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0" y="0"/>
            <a:ext cx="12192000" cy="6858000"/>
          </a:xfrm>
          <a:solidFill>
            <a:schemeClr val="bg1">
              <a:lumMod val="85000"/>
            </a:schemeClr>
          </a:solidFill>
        </p:spPr>
        <p:txBody>
          <a:bodyPr>
            <a:normAutofit/>
          </a:bodyPr>
          <a:lstStyle>
            <a:lvl1pPr algn="ctr">
              <a:defRPr sz="800"/>
            </a:lvl1pPr>
          </a:lstStyle>
          <a:p>
            <a:r>
              <a:rPr lang="sv-SE" dirty="0"/>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GB"/>
              <a:t>Click to 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GB"/>
              <a:t>Click to edit Master text styles</a:t>
            </a:r>
          </a:p>
        </p:txBody>
      </p:sp>
      <p:sp>
        <p:nvSpPr>
          <p:cNvPr id="5" name="Rubrik 1">
            <a:extLst>
              <a:ext uri="{FF2B5EF4-FFF2-40B4-BE49-F238E27FC236}">
                <a16:creationId xmlns:a16="http://schemas.microsoft.com/office/drawing/2014/main" id="{8F5BB748-C0D0-CB4F-BA93-7488E4BA7050}"/>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dirty="0"/>
              <a:t>Image </a:t>
            </a:r>
            <a:r>
              <a:rPr lang="sv-SE" dirty="0" err="1"/>
              <a:t>title</a:t>
            </a:r>
            <a:endParaRPr lang="sv-SE" dirty="0"/>
          </a:p>
        </p:txBody>
      </p:sp>
    </p:spTree>
    <p:extLst>
      <p:ext uri="{BB962C8B-B14F-4D97-AF65-F5344CB8AC3E}">
        <p14:creationId xmlns:p14="http://schemas.microsoft.com/office/powerpoint/2010/main" val="53286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1532B06-EA3A-AA45-A1FA-C8E1873FD090}"/>
              </a:ext>
            </a:extLst>
          </p:cNvPr>
          <p:cNvSpPr>
            <a:spLocks noGrp="1"/>
          </p:cNvSpPr>
          <p:nvPr>
            <p:ph type="title"/>
          </p:nvPr>
        </p:nvSpPr>
        <p:spPr>
          <a:xfrm>
            <a:off x="1103709" y="281999"/>
            <a:ext cx="9478393" cy="657340"/>
          </a:xfrm>
          <a:prstGeom prst="rect">
            <a:avLst/>
          </a:prstGeom>
        </p:spPr>
        <p:txBody>
          <a:bodyPr vert="horz" lIns="90000" tIns="45720" rIns="91440" bIns="45720" rtlCol="0" anchor="t" anchorCtr="0">
            <a:noAutofit/>
          </a:bodyPr>
          <a:lstStyle/>
          <a:p>
            <a:r>
              <a:rPr lang="sv-SE"/>
              <a:t>Klicka här för att ändra mall för rubrikformat</a:t>
            </a:r>
          </a:p>
        </p:txBody>
      </p:sp>
      <p:sp>
        <p:nvSpPr>
          <p:cNvPr id="4" name="Platshållare för datum 3">
            <a:extLst>
              <a:ext uri="{FF2B5EF4-FFF2-40B4-BE49-F238E27FC236}">
                <a16:creationId xmlns:a16="http://schemas.microsoft.com/office/drawing/2014/main" id="{66E4D6F2-5CFB-9D4E-AED8-120937FE2576}"/>
              </a:ext>
            </a:extLst>
          </p:cNvPr>
          <p:cNvSpPr>
            <a:spLocks noGrp="1"/>
          </p:cNvSpPr>
          <p:nvPr>
            <p:ph type="dt" sz="half" idx="2"/>
          </p:nvPr>
        </p:nvSpPr>
        <p:spPr>
          <a:xfrm>
            <a:off x="1195647" y="6483583"/>
            <a:ext cx="832658" cy="365125"/>
          </a:xfrm>
          <a:prstGeom prst="rect">
            <a:avLst/>
          </a:prstGeom>
        </p:spPr>
        <p:txBody>
          <a:bodyPr vert="horz" lIns="91440" tIns="45720" rIns="91440" bIns="45720" rtlCol="0" anchor="ctr"/>
          <a:lstStyle>
            <a:lvl1pPr algn="l">
              <a:defRPr sz="800" spc="80" baseline="0">
                <a:solidFill>
                  <a:srgbClr val="CCCCCC"/>
                </a:solidFill>
              </a:defRPr>
            </a:lvl1pPr>
          </a:lstStyle>
          <a:p>
            <a:fld id="{926FFDD8-E9D5-414B-9D01-E73C6B8A8FCA}" type="datetime1">
              <a:rPr lang="sv-SE" smtClean="0"/>
              <a:t>2026-04-15</a:t>
            </a:fld>
            <a:endParaRPr lang="sv-SE"/>
          </a:p>
        </p:txBody>
      </p:sp>
      <p:sp>
        <p:nvSpPr>
          <p:cNvPr id="5" name="Platshållare för sidfot 4">
            <a:extLst>
              <a:ext uri="{FF2B5EF4-FFF2-40B4-BE49-F238E27FC236}">
                <a16:creationId xmlns:a16="http://schemas.microsoft.com/office/drawing/2014/main" id="{515FD9D7-4C35-3343-B008-A413FF500A93}"/>
              </a:ext>
            </a:extLst>
          </p:cNvPr>
          <p:cNvSpPr>
            <a:spLocks noGrp="1"/>
          </p:cNvSpPr>
          <p:nvPr>
            <p:ph type="ftr" sz="quarter" idx="3"/>
          </p:nvPr>
        </p:nvSpPr>
        <p:spPr>
          <a:xfrm>
            <a:off x="2053244" y="6483583"/>
            <a:ext cx="4114800" cy="365125"/>
          </a:xfrm>
          <a:prstGeom prst="rect">
            <a:avLst/>
          </a:prstGeom>
        </p:spPr>
        <p:txBody>
          <a:bodyPr vert="horz" lIns="91440" tIns="45720" rIns="91440" bIns="45720" rtlCol="0" anchor="ctr"/>
          <a:lstStyle>
            <a:lvl1pPr algn="l">
              <a:defRPr sz="800" cap="all" spc="80" baseline="0">
                <a:solidFill>
                  <a:srgbClr val="CCCCCC"/>
                </a:solidFill>
              </a:defRPr>
            </a:lvl1pPr>
          </a:lstStyle>
          <a:p>
            <a:r>
              <a:rPr lang="sv-SE"/>
              <a:t>PRESENTATION TITLE / FOOTER</a:t>
            </a:r>
          </a:p>
        </p:txBody>
      </p:sp>
      <p:sp>
        <p:nvSpPr>
          <p:cNvPr id="6" name="Platshållare för bildnummer 5">
            <a:extLst>
              <a:ext uri="{FF2B5EF4-FFF2-40B4-BE49-F238E27FC236}">
                <a16:creationId xmlns:a16="http://schemas.microsoft.com/office/drawing/2014/main" id="{AF6B396D-270A-E047-8DAD-6D51B53CAD64}"/>
              </a:ext>
            </a:extLst>
          </p:cNvPr>
          <p:cNvSpPr>
            <a:spLocks noGrp="1"/>
          </p:cNvSpPr>
          <p:nvPr>
            <p:ph type="sldNum" sz="quarter" idx="4"/>
          </p:nvPr>
        </p:nvSpPr>
        <p:spPr>
          <a:xfrm>
            <a:off x="8735292" y="6483583"/>
            <a:ext cx="2743200" cy="365125"/>
          </a:xfrm>
          <a:prstGeom prst="rect">
            <a:avLst/>
          </a:prstGeom>
        </p:spPr>
        <p:txBody>
          <a:bodyPr vert="horz" lIns="91440" tIns="45720" rIns="91440" bIns="45720" rtlCol="0" anchor="ctr"/>
          <a:lstStyle>
            <a:lvl1pPr algn="r">
              <a:defRPr sz="800" b="1">
                <a:solidFill>
                  <a:schemeClr val="accent1"/>
                </a:solidFill>
              </a:defRPr>
            </a:lvl1pPr>
          </a:lstStyle>
          <a:p>
            <a:fld id="{F7283078-D760-1647-8B80-66BA8B52336D}" type="slidenum">
              <a:rPr lang="sv-SE" smtClean="0"/>
              <a:pPr/>
              <a:t>‹#›</a:t>
            </a:fld>
            <a:endParaRPr lang="sv-SE"/>
          </a:p>
        </p:txBody>
      </p:sp>
      <p:sp>
        <p:nvSpPr>
          <p:cNvPr id="11" name="Platshållare för text 2">
            <a:extLst>
              <a:ext uri="{FF2B5EF4-FFF2-40B4-BE49-F238E27FC236}">
                <a16:creationId xmlns:a16="http://schemas.microsoft.com/office/drawing/2014/main" id="{CD0A89FF-22DC-4B6A-B9ED-60B2F32ED89E}"/>
              </a:ext>
            </a:extLst>
          </p:cNvPr>
          <p:cNvSpPr>
            <a:spLocks noGrp="1"/>
          </p:cNvSpPr>
          <p:nvPr>
            <p:ph type="body" idx="1"/>
          </p:nvPr>
        </p:nvSpPr>
        <p:spPr>
          <a:xfrm>
            <a:off x="1095894" y="1561865"/>
            <a:ext cx="9561022" cy="4565397"/>
          </a:xfrm>
          <a:prstGeom prst="rect">
            <a:avLst/>
          </a:prstGeom>
        </p:spPr>
        <p:txBody>
          <a:bodyPr vert="horz" lIns="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825848757"/>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65" r:id="rId3"/>
    <p:sldLayoutId id="2147483667" r:id="rId4"/>
    <p:sldLayoutId id="2147483669" r:id="rId5"/>
    <p:sldLayoutId id="2147483650" r:id="rId6"/>
    <p:sldLayoutId id="2147483668" r:id="rId7"/>
    <p:sldLayoutId id="2147483662" r:id="rId8"/>
    <p:sldLayoutId id="2147483664" r:id="rId9"/>
    <p:sldLayoutId id="2147483663" r:id="rId10"/>
    <p:sldLayoutId id="2147483666" r:id="rId11"/>
    <p:sldLayoutId id="2147483670" r:id="rId12"/>
    <p:sldLayoutId id="2147483671" r:id="rId13"/>
    <p:sldLayoutId id="2147483672"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p:titleStyle>
    <p:body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7.png"/><Relationship Id="rId4" Type="http://schemas.openxmlformats.org/officeDocument/2006/relationships/image" Target="../media/image16.jpg"/></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677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87C57-2650-058F-4304-A0DAABAE7470}"/>
            </a:ext>
          </a:extLst>
        </p:cNvPr>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14D2584F-34FB-95DE-CA0C-F7DD25CF8887}"/>
              </a:ext>
            </a:extLst>
          </p:cNvPr>
          <p:cNvCxnSpPr/>
          <p:nvPr/>
        </p:nvCxnSpPr>
        <p:spPr>
          <a:xfrm flipH="1">
            <a:off x="4358684" y="431336"/>
            <a:ext cx="0" cy="5651964"/>
          </a:xfrm>
          <a:prstGeom prst="line">
            <a:avLst/>
          </a:prstGeom>
          <a:ln w="28575">
            <a:solidFill>
              <a:schemeClr val="tx1">
                <a:lumMod val="50000"/>
                <a:lumOff val="50000"/>
              </a:schemeClr>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04474753-5499-A170-BE8E-3D045566EDD2}"/>
              </a:ext>
            </a:extLst>
          </p:cNvPr>
          <p:cNvSpPr txBox="1"/>
          <p:nvPr/>
        </p:nvSpPr>
        <p:spPr>
          <a:xfrm>
            <a:off x="104603" y="461023"/>
            <a:ext cx="3147655" cy="3647152"/>
          </a:xfrm>
          <a:prstGeom prst="rect">
            <a:avLst/>
          </a:prstGeom>
          <a:noFill/>
          <a:ln>
            <a:solidFill>
              <a:schemeClr val="accent1"/>
            </a:solidFill>
          </a:ln>
        </p:spPr>
        <p:txBody>
          <a:bodyPr wrap="square" rtlCol="0">
            <a:spAutoFit/>
          </a:bodyPr>
          <a:lstStyle/>
          <a:p>
            <a:r>
              <a:rPr lang="sv-SE" sz="1100" dirty="0"/>
              <a:t>TWDS 1000 – Target wheel, Drive &amp; Shaft</a:t>
            </a:r>
          </a:p>
          <a:p>
            <a:r>
              <a:rPr lang="sv-SE" sz="1100" dirty="0" err="1"/>
              <a:t>HeC</a:t>
            </a:r>
            <a:r>
              <a:rPr lang="sv-SE" sz="1100" dirty="0"/>
              <a:t>   1010 – Target Primary Cooling </a:t>
            </a:r>
          </a:p>
          <a:p>
            <a:r>
              <a:rPr lang="sv-SE" sz="1100" dirty="0" err="1"/>
              <a:t>HePC</a:t>
            </a:r>
            <a:r>
              <a:rPr lang="sv-SE" sz="1100" dirty="0"/>
              <a:t> 1011 – Press. </a:t>
            </a:r>
            <a:r>
              <a:rPr lang="sv-SE" sz="1100" dirty="0" err="1"/>
              <a:t>Ctrl</a:t>
            </a:r>
            <a:r>
              <a:rPr lang="sv-SE" sz="1100" dirty="0"/>
              <a:t> Primary Cooling</a:t>
            </a:r>
          </a:p>
          <a:p>
            <a:r>
              <a:rPr lang="sv-SE" sz="1100" dirty="0" err="1"/>
              <a:t>HeIn</a:t>
            </a:r>
            <a:r>
              <a:rPr lang="sv-SE" sz="1100" dirty="0"/>
              <a:t>  1013 – Helium Injection</a:t>
            </a:r>
          </a:p>
          <a:p>
            <a:r>
              <a:rPr lang="sv-SE" sz="1100" dirty="0" err="1"/>
              <a:t>HePu</a:t>
            </a:r>
            <a:r>
              <a:rPr lang="sv-SE" sz="1100" dirty="0"/>
              <a:t> 1015 – Helium Purification</a:t>
            </a:r>
          </a:p>
          <a:p>
            <a:r>
              <a:rPr lang="sv-SE" sz="1100" dirty="0" err="1"/>
              <a:t>HeWC</a:t>
            </a:r>
            <a:r>
              <a:rPr lang="sv-SE" sz="1100" dirty="0"/>
              <a:t> 1016 - Equipment cooling (</a:t>
            </a:r>
            <a:r>
              <a:rPr lang="sv-SE" sz="1100" dirty="0" err="1"/>
              <a:t>circ</a:t>
            </a:r>
            <a:r>
              <a:rPr lang="sv-SE" sz="1100" dirty="0"/>
              <a:t> &amp; </a:t>
            </a:r>
            <a:r>
              <a:rPr lang="sv-SE" sz="1100" dirty="0" err="1"/>
              <a:t>compr</a:t>
            </a:r>
            <a:r>
              <a:rPr lang="sv-SE" sz="1100" dirty="0"/>
              <a:t>)</a:t>
            </a:r>
          </a:p>
          <a:p>
            <a:r>
              <a:rPr lang="sv-SE" sz="1100" dirty="0"/>
              <a:t>PrHe 1030  – Pristine Helium (filling </a:t>
            </a:r>
            <a:r>
              <a:rPr lang="sv-SE" sz="1100" dirty="0" err="1"/>
              <a:t>St</a:t>
            </a:r>
            <a:r>
              <a:rPr lang="sv-SE" sz="1100" dirty="0"/>
              <a:t>)</a:t>
            </a:r>
          </a:p>
          <a:p>
            <a:r>
              <a:rPr lang="sv-SE" sz="1100" dirty="0"/>
              <a:t>IAD 1031    – Instrument Air Distribution</a:t>
            </a:r>
          </a:p>
          <a:p>
            <a:r>
              <a:rPr lang="sv-SE" sz="1100" dirty="0"/>
              <a:t>DWD 1032 – Deionized Water Distribution</a:t>
            </a:r>
          </a:p>
          <a:p>
            <a:r>
              <a:rPr lang="sv-SE" sz="1100" dirty="0"/>
              <a:t>N2D 1033  – Nitrogen Gas Distribution</a:t>
            </a:r>
          </a:p>
          <a:p>
            <a:r>
              <a:rPr lang="sv-SE" sz="1100" dirty="0"/>
              <a:t>IWCT 1046 – Target Intermediate Water Cooling</a:t>
            </a:r>
          </a:p>
          <a:p>
            <a:r>
              <a:rPr lang="sv-SE" sz="1100" dirty="0" err="1"/>
              <a:t>IDrT</a:t>
            </a:r>
            <a:r>
              <a:rPr lang="sv-SE" sz="1100" dirty="0"/>
              <a:t> 1047  – Intermediate Drain Tanks</a:t>
            </a:r>
          </a:p>
          <a:p>
            <a:r>
              <a:rPr lang="sv-SE" sz="1100" dirty="0" err="1"/>
              <a:t>CDrT</a:t>
            </a:r>
            <a:r>
              <a:rPr lang="sv-SE" sz="1100" dirty="0"/>
              <a:t> 1049 – Contaminated Drain Tanks</a:t>
            </a:r>
          </a:p>
          <a:p>
            <a:r>
              <a:rPr lang="sv-SE" sz="1100" dirty="0"/>
              <a:t>TMS 1063  – Target Monitoring System</a:t>
            </a:r>
          </a:p>
          <a:p>
            <a:r>
              <a:rPr lang="sv-SE" sz="1100" dirty="0" err="1"/>
              <a:t>OffG</a:t>
            </a:r>
            <a:r>
              <a:rPr lang="sv-SE" sz="1100" dirty="0"/>
              <a:t> 1140  – Off-gas </a:t>
            </a:r>
            <a:r>
              <a:rPr lang="sv-SE" sz="1100" dirty="0" err="1"/>
              <a:t>extraction</a:t>
            </a:r>
            <a:endParaRPr lang="sv-SE" sz="1100" dirty="0"/>
          </a:p>
          <a:p>
            <a:r>
              <a:rPr lang="sv-SE" sz="1100" dirty="0"/>
              <a:t>MPRS 1150 – Monolith Pressure Relief System</a:t>
            </a:r>
          </a:p>
          <a:p>
            <a:r>
              <a:rPr lang="sv-SE" sz="1100" dirty="0"/>
              <a:t>HCPR 1160 – Helium Cooling Pressure Relief</a:t>
            </a:r>
          </a:p>
          <a:p>
            <a:r>
              <a:rPr lang="sv-SE" sz="1100" dirty="0"/>
              <a:t>FM Air: CF Instrument Air Supply</a:t>
            </a:r>
          </a:p>
          <a:p>
            <a:r>
              <a:rPr lang="sv-SE" sz="1100" dirty="0"/>
              <a:t>FM DW: FM Deionized Water Supply</a:t>
            </a:r>
          </a:p>
          <a:p>
            <a:r>
              <a:rPr lang="sv-SE" sz="1100" dirty="0"/>
              <a:t>FM WC: FM Water Cooling Supply</a:t>
            </a:r>
          </a:p>
          <a:p>
            <a:r>
              <a:rPr lang="sv-SE" sz="1100" dirty="0"/>
              <a:t>FM N2:  FM Nitrogen Supply</a:t>
            </a:r>
          </a:p>
        </p:txBody>
      </p:sp>
      <p:sp>
        <p:nvSpPr>
          <p:cNvPr id="207" name="Frame 206">
            <a:extLst>
              <a:ext uri="{FF2B5EF4-FFF2-40B4-BE49-F238E27FC236}">
                <a16:creationId xmlns:a16="http://schemas.microsoft.com/office/drawing/2014/main" id="{FDC3221A-B2F1-56C7-EFC7-1B086B1A6FD9}"/>
              </a:ext>
            </a:extLst>
          </p:cNvPr>
          <p:cNvSpPr/>
          <p:nvPr/>
        </p:nvSpPr>
        <p:spPr>
          <a:xfrm>
            <a:off x="11835734" y="2713064"/>
            <a:ext cx="108000" cy="108000"/>
          </a:xfrm>
          <a:prstGeom prst="frame">
            <a:avLst>
              <a:gd name="adj1" fmla="val 50000"/>
            </a:avLst>
          </a:prstGeom>
          <a:solidFill>
            <a:srgbClr val="73FDD6"/>
          </a:solidFill>
          <a:ln>
            <a:solidFill>
              <a:srgbClr val="73FD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700" dirty="0">
                <a:solidFill>
                  <a:schemeClr val="tx1"/>
                </a:solidFill>
              </a:rPr>
              <a:t>A</a:t>
            </a:r>
          </a:p>
        </p:txBody>
      </p:sp>
      <p:cxnSp>
        <p:nvCxnSpPr>
          <p:cNvPr id="16" name="Straight Arrow Connector 15">
            <a:extLst>
              <a:ext uri="{FF2B5EF4-FFF2-40B4-BE49-F238E27FC236}">
                <a16:creationId xmlns:a16="http://schemas.microsoft.com/office/drawing/2014/main" id="{99F23024-13E8-D7C2-DEB3-69540AE06637}"/>
              </a:ext>
            </a:extLst>
          </p:cNvPr>
          <p:cNvCxnSpPr>
            <a:cxnSpLocks/>
            <a:stCxn id="89" idx="3"/>
            <a:endCxn id="15" idx="1"/>
          </p:cNvCxnSpPr>
          <p:nvPr/>
        </p:nvCxnSpPr>
        <p:spPr>
          <a:xfrm flipV="1">
            <a:off x="4102337" y="2927590"/>
            <a:ext cx="2257237" cy="0"/>
          </a:xfrm>
          <a:prstGeom prst="straightConnector1">
            <a:avLst/>
          </a:prstGeom>
          <a:ln w="2540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08FA10F-A4D1-3973-791E-D478D47156DD}"/>
              </a:ext>
            </a:extLst>
          </p:cNvPr>
          <p:cNvCxnSpPr>
            <a:cxnSpLocks/>
            <a:stCxn id="15" idx="3"/>
            <a:endCxn id="17" idx="1"/>
          </p:cNvCxnSpPr>
          <p:nvPr/>
        </p:nvCxnSpPr>
        <p:spPr>
          <a:xfrm>
            <a:off x="7259574" y="2927590"/>
            <a:ext cx="1850288" cy="71"/>
          </a:xfrm>
          <a:prstGeom prst="straightConnector1">
            <a:avLst/>
          </a:prstGeom>
          <a:ln w="2540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F38430E-E9C6-6F08-846B-CD10B5812AD7}"/>
              </a:ext>
            </a:extLst>
          </p:cNvPr>
          <p:cNvCxnSpPr>
            <a:cxnSpLocks/>
            <a:stCxn id="17" idx="3"/>
            <a:endCxn id="18" idx="1"/>
          </p:cNvCxnSpPr>
          <p:nvPr/>
        </p:nvCxnSpPr>
        <p:spPr>
          <a:xfrm flipV="1">
            <a:off x="10009862" y="2924920"/>
            <a:ext cx="1033784" cy="0"/>
          </a:xfrm>
          <a:prstGeom prst="straightConnector1">
            <a:avLst/>
          </a:prstGeom>
          <a:ln w="25400">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394293D7-CB6D-A0DC-23AA-0680C7D3FBFF}"/>
              </a:ext>
            </a:extLst>
          </p:cNvPr>
          <p:cNvSpPr txBox="1"/>
          <p:nvPr/>
        </p:nvSpPr>
        <p:spPr>
          <a:xfrm>
            <a:off x="3454337" y="2740265"/>
            <a:ext cx="648000" cy="396000"/>
          </a:xfrm>
          <a:prstGeom prst="rect">
            <a:avLst/>
          </a:prstGeom>
          <a:solidFill>
            <a:srgbClr val="92D050"/>
          </a:solidFill>
          <a:ln w="28575">
            <a:solidFill>
              <a:schemeClr val="accent1"/>
            </a:solidFill>
          </a:ln>
        </p:spPr>
        <p:txBody>
          <a:bodyPr wrap="square" rtlCol="0" anchor="ctr">
            <a:spAutoFit/>
          </a:bodyPr>
          <a:lstStyle/>
          <a:p>
            <a:pPr algn="ctr"/>
            <a:r>
              <a:rPr lang="sv-SE" sz="1000" dirty="0"/>
              <a:t>FM WC</a:t>
            </a:r>
          </a:p>
        </p:txBody>
      </p:sp>
      <p:sp>
        <p:nvSpPr>
          <p:cNvPr id="15" name="TextBox 14">
            <a:extLst>
              <a:ext uri="{FF2B5EF4-FFF2-40B4-BE49-F238E27FC236}">
                <a16:creationId xmlns:a16="http://schemas.microsoft.com/office/drawing/2014/main" id="{7CA15A31-F61C-E82A-1433-EFE73B56E952}"/>
              </a:ext>
            </a:extLst>
          </p:cNvPr>
          <p:cNvSpPr txBox="1"/>
          <p:nvPr/>
        </p:nvSpPr>
        <p:spPr>
          <a:xfrm>
            <a:off x="6359574" y="2711590"/>
            <a:ext cx="900000" cy="432000"/>
          </a:xfrm>
          <a:prstGeom prst="rect">
            <a:avLst/>
          </a:prstGeom>
          <a:solidFill>
            <a:srgbClr val="92D050"/>
          </a:solidFill>
          <a:ln w="28575">
            <a:solidFill>
              <a:schemeClr val="accent1"/>
            </a:solidFill>
          </a:ln>
        </p:spPr>
        <p:txBody>
          <a:bodyPr wrap="square" rtlCol="0">
            <a:spAutoFit/>
          </a:bodyPr>
          <a:lstStyle/>
          <a:p>
            <a:pPr algn="ctr"/>
            <a:r>
              <a:rPr lang="sv-SE" sz="800" dirty="0"/>
              <a:t>IWCT</a:t>
            </a:r>
          </a:p>
          <a:p>
            <a:pPr algn="ctr"/>
            <a:r>
              <a:rPr lang="sv-SE" sz="1200" b="1" dirty="0"/>
              <a:t>1046</a:t>
            </a:r>
          </a:p>
        </p:txBody>
      </p:sp>
      <p:sp>
        <p:nvSpPr>
          <p:cNvPr id="17" name="TextBox 16">
            <a:extLst>
              <a:ext uri="{FF2B5EF4-FFF2-40B4-BE49-F238E27FC236}">
                <a16:creationId xmlns:a16="http://schemas.microsoft.com/office/drawing/2014/main" id="{4628A104-2EDA-3758-B8E2-3CE7E64824B6}"/>
              </a:ext>
            </a:extLst>
          </p:cNvPr>
          <p:cNvSpPr txBox="1"/>
          <p:nvPr/>
        </p:nvSpPr>
        <p:spPr>
          <a:xfrm>
            <a:off x="9109862" y="2727606"/>
            <a:ext cx="900000" cy="400110"/>
          </a:xfrm>
          <a:prstGeom prst="rect">
            <a:avLst/>
          </a:prstGeom>
          <a:solidFill>
            <a:srgbClr val="92D050"/>
          </a:solidFill>
          <a:ln w="28575">
            <a:solidFill>
              <a:schemeClr val="accent1"/>
            </a:solidFill>
            <a:prstDash val="solid"/>
          </a:ln>
        </p:spPr>
        <p:txBody>
          <a:bodyPr wrap="square" rtlCol="0">
            <a:spAutoFit/>
          </a:bodyPr>
          <a:lstStyle>
            <a:defPPr>
              <a:defRPr lang="sv-SE"/>
            </a:defPPr>
            <a:lvl1pPr algn="ctr">
              <a:defRPr sz="800"/>
            </a:lvl1pPr>
          </a:lstStyle>
          <a:p>
            <a:r>
              <a:rPr lang="sv-SE" dirty="0" err="1"/>
              <a:t>HeC</a:t>
            </a:r>
            <a:endParaRPr lang="sv-SE" dirty="0"/>
          </a:p>
          <a:p>
            <a:r>
              <a:rPr lang="sv-SE" sz="1200" b="1" dirty="0"/>
              <a:t>1010</a:t>
            </a:r>
          </a:p>
        </p:txBody>
      </p:sp>
      <p:sp>
        <p:nvSpPr>
          <p:cNvPr id="18" name="TextBox 17">
            <a:extLst>
              <a:ext uri="{FF2B5EF4-FFF2-40B4-BE49-F238E27FC236}">
                <a16:creationId xmlns:a16="http://schemas.microsoft.com/office/drawing/2014/main" id="{ADA482AD-50CC-6F47-0216-42C2DF47A270}"/>
              </a:ext>
            </a:extLst>
          </p:cNvPr>
          <p:cNvSpPr txBox="1"/>
          <p:nvPr/>
        </p:nvSpPr>
        <p:spPr>
          <a:xfrm>
            <a:off x="11043646" y="2708920"/>
            <a:ext cx="900000" cy="432000"/>
          </a:xfrm>
          <a:prstGeom prst="rect">
            <a:avLst/>
          </a:prstGeom>
          <a:solidFill>
            <a:srgbClr val="92D050"/>
          </a:solidFill>
          <a:ln w="28575">
            <a:solidFill>
              <a:schemeClr val="accent1"/>
            </a:solidFill>
            <a:prstDash val="solid"/>
          </a:ln>
        </p:spPr>
        <p:txBody>
          <a:bodyPr wrap="square" rtlCol="0">
            <a:spAutoFit/>
          </a:bodyPr>
          <a:lstStyle/>
          <a:p>
            <a:pPr algn="ctr"/>
            <a:r>
              <a:rPr lang="sv-SE" sz="800" dirty="0"/>
              <a:t>TWDS</a:t>
            </a:r>
          </a:p>
          <a:p>
            <a:pPr algn="ctr"/>
            <a:r>
              <a:rPr lang="sv-SE" sz="1200" b="1" dirty="0"/>
              <a:t>1000</a:t>
            </a:r>
          </a:p>
        </p:txBody>
      </p:sp>
      <p:sp>
        <p:nvSpPr>
          <p:cNvPr id="141" name="TextBox 140">
            <a:extLst>
              <a:ext uri="{FF2B5EF4-FFF2-40B4-BE49-F238E27FC236}">
                <a16:creationId xmlns:a16="http://schemas.microsoft.com/office/drawing/2014/main" id="{01B40F8A-7BA6-AFD3-DABE-1E190E260901}"/>
              </a:ext>
            </a:extLst>
          </p:cNvPr>
          <p:cNvSpPr txBox="1"/>
          <p:nvPr/>
        </p:nvSpPr>
        <p:spPr>
          <a:xfrm>
            <a:off x="3829505" y="6166140"/>
            <a:ext cx="617477" cy="246221"/>
          </a:xfrm>
          <a:prstGeom prst="rect">
            <a:avLst/>
          </a:prstGeom>
          <a:noFill/>
        </p:spPr>
        <p:txBody>
          <a:bodyPr wrap="none" rtlCol="0">
            <a:spAutoFit/>
          </a:bodyPr>
          <a:lstStyle/>
          <a:p>
            <a:pPr algn="r"/>
            <a:r>
              <a:rPr lang="sv-SE" sz="1000" b="1" dirty="0">
                <a:solidFill>
                  <a:schemeClr val="tx1">
                    <a:lumMod val="50000"/>
                    <a:lumOff val="50000"/>
                  </a:schemeClr>
                </a:solidFill>
              </a:rPr>
              <a:t>From CF</a:t>
            </a:r>
          </a:p>
        </p:txBody>
      </p:sp>
      <p:grpSp>
        <p:nvGrpSpPr>
          <p:cNvPr id="2" name="Group 1">
            <a:extLst>
              <a:ext uri="{FF2B5EF4-FFF2-40B4-BE49-F238E27FC236}">
                <a16:creationId xmlns:a16="http://schemas.microsoft.com/office/drawing/2014/main" id="{A2413F0A-B313-D2A5-EE45-7937D92CDB2E}"/>
              </a:ext>
            </a:extLst>
          </p:cNvPr>
          <p:cNvGrpSpPr/>
          <p:nvPr/>
        </p:nvGrpSpPr>
        <p:grpSpPr>
          <a:xfrm>
            <a:off x="11169223" y="1450053"/>
            <a:ext cx="648000" cy="1258867"/>
            <a:chOff x="11169223" y="1450053"/>
            <a:chExt cx="648000" cy="1258867"/>
          </a:xfrm>
        </p:grpSpPr>
        <p:sp>
          <p:nvSpPr>
            <p:cNvPr id="3" name="TextBox 2">
              <a:extLst>
                <a:ext uri="{FF2B5EF4-FFF2-40B4-BE49-F238E27FC236}">
                  <a16:creationId xmlns:a16="http://schemas.microsoft.com/office/drawing/2014/main" id="{272B9F48-11A0-D68E-D1F2-F89946B6E9FB}"/>
                </a:ext>
              </a:extLst>
            </p:cNvPr>
            <p:cNvSpPr txBox="1"/>
            <p:nvPr/>
          </p:nvSpPr>
          <p:spPr>
            <a:xfrm>
              <a:off x="11169223" y="1450053"/>
              <a:ext cx="648000" cy="400110"/>
            </a:xfrm>
            <a:prstGeom prst="rect">
              <a:avLst/>
            </a:prstGeom>
            <a:solidFill>
              <a:srgbClr val="92D050"/>
            </a:solidFill>
            <a:ln w="12700">
              <a:solidFill>
                <a:schemeClr val="accent1"/>
              </a:solidFill>
              <a:prstDash val="solid"/>
            </a:ln>
          </p:spPr>
          <p:txBody>
            <a:bodyPr wrap="none" rtlCol="0">
              <a:spAutoFit/>
            </a:bodyPr>
            <a:lstStyle/>
            <a:p>
              <a:pPr algn="ctr"/>
              <a:r>
                <a:rPr lang="sv-SE" sz="800" dirty="0"/>
                <a:t>TMS</a:t>
              </a:r>
            </a:p>
            <a:p>
              <a:pPr algn="ctr"/>
              <a:r>
                <a:rPr lang="sv-SE" sz="1200" b="1" dirty="0"/>
                <a:t>1063</a:t>
              </a:r>
            </a:p>
          </p:txBody>
        </p:sp>
        <p:cxnSp>
          <p:nvCxnSpPr>
            <p:cNvPr id="4" name="Straight Arrow Connector 3">
              <a:extLst>
                <a:ext uri="{FF2B5EF4-FFF2-40B4-BE49-F238E27FC236}">
                  <a16:creationId xmlns:a16="http://schemas.microsoft.com/office/drawing/2014/main" id="{3BD63972-DCF5-0C2D-7442-C0FB722FB430}"/>
                </a:ext>
              </a:extLst>
            </p:cNvPr>
            <p:cNvCxnSpPr>
              <a:cxnSpLocks/>
              <a:stCxn id="3" idx="2"/>
            </p:cNvCxnSpPr>
            <p:nvPr/>
          </p:nvCxnSpPr>
          <p:spPr>
            <a:xfrm>
              <a:off x="11493223" y="1850163"/>
              <a:ext cx="423" cy="858757"/>
            </a:xfrm>
            <a:prstGeom prst="straightConnector1">
              <a:avLst/>
            </a:prstGeom>
            <a:ln w="9525">
              <a:prstDash val="solid"/>
              <a:tailEnd type="triangle"/>
            </a:ln>
          </p:spPr>
          <p:style>
            <a:lnRef idx="1">
              <a:schemeClr val="accent1"/>
            </a:lnRef>
            <a:fillRef idx="0">
              <a:schemeClr val="accent1"/>
            </a:fillRef>
            <a:effectRef idx="0">
              <a:schemeClr val="accent1"/>
            </a:effectRef>
            <a:fontRef idx="minor">
              <a:schemeClr val="tx1"/>
            </a:fontRef>
          </p:style>
        </p:cxnSp>
      </p:grpSp>
      <p:cxnSp>
        <p:nvCxnSpPr>
          <p:cNvPr id="5" name="Elbow Connector 4">
            <a:extLst>
              <a:ext uri="{FF2B5EF4-FFF2-40B4-BE49-F238E27FC236}">
                <a16:creationId xmlns:a16="http://schemas.microsoft.com/office/drawing/2014/main" id="{70C8B834-D2E7-C6D4-BCD0-E8AEC82AAF77}"/>
              </a:ext>
            </a:extLst>
          </p:cNvPr>
          <p:cNvCxnSpPr>
            <a:cxnSpLocks/>
            <a:stCxn id="8" idx="0"/>
          </p:cNvCxnSpPr>
          <p:nvPr/>
        </p:nvCxnSpPr>
        <p:spPr>
          <a:xfrm rot="16200000" flipV="1">
            <a:off x="9241328" y="3728584"/>
            <a:ext cx="1360724" cy="176086"/>
          </a:xfrm>
          <a:prstGeom prst="bentConnector3">
            <a:avLst>
              <a:gd name="adj1" fmla="val 50000"/>
            </a:avLst>
          </a:prstGeom>
          <a:ln w="9525">
            <a:solidFill>
              <a:schemeClr val="accent1"/>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 name="Elbow Connector 5">
            <a:extLst>
              <a:ext uri="{FF2B5EF4-FFF2-40B4-BE49-F238E27FC236}">
                <a16:creationId xmlns:a16="http://schemas.microsoft.com/office/drawing/2014/main" id="{11BD8EE9-FC96-9E56-B318-A4EB14973F14}"/>
              </a:ext>
            </a:extLst>
          </p:cNvPr>
          <p:cNvCxnSpPr>
            <a:cxnSpLocks/>
            <a:stCxn id="9" idx="0"/>
          </p:cNvCxnSpPr>
          <p:nvPr/>
        </p:nvCxnSpPr>
        <p:spPr>
          <a:xfrm rot="5400000" flipH="1" flipV="1">
            <a:off x="10041389" y="3998079"/>
            <a:ext cx="2309416" cy="595098"/>
          </a:xfrm>
          <a:prstGeom prst="bentConnector3">
            <a:avLst>
              <a:gd name="adj1" fmla="val 50000"/>
            </a:avLst>
          </a:prstGeom>
          <a:ln w="9525">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 name="Elbow Connector 6">
            <a:extLst>
              <a:ext uri="{FF2B5EF4-FFF2-40B4-BE49-F238E27FC236}">
                <a16:creationId xmlns:a16="http://schemas.microsoft.com/office/drawing/2014/main" id="{8FF6A6D9-D86C-72D8-3FCA-B5B0F5E59830}"/>
              </a:ext>
            </a:extLst>
          </p:cNvPr>
          <p:cNvCxnSpPr>
            <a:cxnSpLocks/>
            <a:endCxn id="10" idx="3"/>
          </p:cNvCxnSpPr>
          <p:nvPr/>
        </p:nvCxnSpPr>
        <p:spPr>
          <a:xfrm rot="10800000" flipV="1">
            <a:off x="8418823" y="3130313"/>
            <a:ext cx="897777" cy="673912"/>
          </a:xfrm>
          <a:prstGeom prst="bentConnector3">
            <a:avLst>
              <a:gd name="adj1" fmla="val 75"/>
            </a:avLst>
          </a:prstGeom>
          <a:ln w="9525">
            <a:headEnd type="triangle"/>
            <a:tailEnd type="non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AE248FC-3691-91D6-DB8A-DA427F00971F}"/>
              </a:ext>
            </a:extLst>
          </p:cNvPr>
          <p:cNvSpPr txBox="1"/>
          <p:nvPr/>
        </p:nvSpPr>
        <p:spPr>
          <a:xfrm>
            <a:off x="9685733" y="4496989"/>
            <a:ext cx="648000" cy="400110"/>
          </a:xfrm>
          <a:prstGeom prst="rect">
            <a:avLst/>
          </a:prstGeom>
          <a:pattFill prst="wdUpDiag">
            <a:fgClr>
              <a:srgbClr val="FFFF00"/>
            </a:fgClr>
            <a:bgClr>
              <a:srgbClr val="92D050"/>
            </a:bgClr>
          </a:pattFill>
          <a:ln>
            <a:solidFill>
              <a:schemeClr val="accent1"/>
            </a:solidFill>
          </a:ln>
        </p:spPr>
        <p:txBody>
          <a:bodyPr wrap="square" rtlCol="0" anchor="ctr">
            <a:spAutoFit/>
          </a:bodyPr>
          <a:lstStyle>
            <a:defPPr>
              <a:defRPr lang="sv-SE"/>
            </a:defPPr>
            <a:lvl1pPr algn="ctr">
              <a:defRPr sz="800"/>
            </a:lvl1pPr>
          </a:lstStyle>
          <a:p>
            <a:r>
              <a:rPr lang="sv-SE" dirty="0" err="1"/>
              <a:t>HePu</a:t>
            </a:r>
            <a:r>
              <a:rPr lang="sv-SE" dirty="0"/>
              <a:t> </a:t>
            </a:r>
          </a:p>
          <a:p>
            <a:r>
              <a:rPr lang="sv-SE" sz="1200" b="1" dirty="0"/>
              <a:t>1015</a:t>
            </a:r>
          </a:p>
        </p:txBody>
      </p:sp>
      <p:sp>
        <p:nvSpPr>
          <p:cNvPr id="9" name="TextBox 8">
            <a:extLst>
              <a:ext uri="{FF2B5EF4-FFF2-40B4-BE49-F238E27FC236}">
                <a16:creationId xmlns:a16="http://schemas.microsoft.com/office/drawing/2014/main" id="{129FBFE9-4992-B5EA-8D2D-909CA55DD97E}"/>
              </a:ext>
            </a:extLst>
          </p:cNvPr>
          <p:cNvSpPr txBox="1"/>
          <p:nvPr/>
        </p:nvSpPr>
        <p:spPr>
          <a:xfrm>
            <a:off x="10574548" y="5450336"/>
            <a:ext cx="648000" cy="400110"/>
          </a:xfrm>
          <a:prstGeom prst="rect">
            <a:avLst/>
          </a:prstGeom>
          <a:pattFill prst="wdUpDiag">
            <a:fgClr>
              <a:srgbClr val="FFFF00"/>
            </a:fgClr>
            <a:bgClr>
              <a:srgbClr val="92D050"/>
            </a:bgClr>
          </a:pattFill>
          <a:ln>
            <a:solidFill>
              <a:schemeClr val="accent1"/>
            </a:solidFill>
          </a:ln>
        </p:spPr>
        <p:txBody>
          <a:bodyPr wrap="square" rtlCol="0" anchor="ctr">
            <a:spAutoFit/>
          </a:bodyPr>
          <a:lstStyle/>
          <a:p>
            <a:pPr algn="ctr"/>
            <a:r>
              <a:rPr lang="sv-SE" sz="800" dirty="0" err="1"/>
              <a:t>HeIn</a:t>
            </a:r>
            <a:r>
              <a:rPr lang="sv-SE" sz="800" dirty="0"/>
              <a:t> </a:t>
            </a:r>
          </a:p>
          <a:p>
            <a:pPr algn="ctr"/>
            <a:r>
              <a:rPr lang="sv-SE" sz="1200" b="1" dirty="0"/>
              <a:t>1013</a:t>
            </a:r>
          </a:p>
        </p:txBody>
      </p:sp>
      <p:sp>
        <p:nvSpPr>
          <p:cNvPr id="10" name="TextBox 9">
            <a:extLst>
              <a:ext uri="{FF2B5EF4-FFF2-40B4-BE49-F238E27FC236}">
                <a16:creationId xmlns:a16="http://schemas.microsoft.com/office/drawing/2014/main" id="{4C2B60FF-197F-6CC8-B1DA-388372BCF4EE}"/>
              </a:ext>
            </a:extLst>
          </p:cNvPr>
          <p:cNvSpPr txBox="1"/>
          <p:nvPr/>
        </p:nvSpPr>
        <p:spPr>
          <a:xfrm>
            <a:off x="7770822" y="3604170"/>
            <a:ext cx="648000" cy="400110"/>
          </a:xfrm>
          <a:prstGeom prst="rect">
            <a:avLst/>
          </a:prstGeom>
          <a:solidFill>
            <a:srgbClr val="92D050"/>
          </a:solidFill>
          <a:ln>
            <a:solidFill>
              <a:schemeClr val="accent1"/>
            </a:solidFill>
          </a:ln>
        </p:spPr>
        <p:txBody>
          <a:bodyPr wrap="square" rtlCol="0" anchor="ctr">
            <a:spAutoFit/>
          </a:bodyPr>
          <a:lstStyle/>
          <a:p>
            <a:pPr algn="ctr"/>
            <a:r>
              <a:rPr lang="sv-SE" sz="800" dirty="0" err="1"/>
              <a:t>HePC</a:t>
            </a:r>
            <a:r>
              <a:rPr lang="sv-SE" sz="800" dirty="0"/>
              <a:t> </a:t>
            </a:r>
          </a:p>
          <a:p>
            <a:pPr algn="ctr"/>
            <a:r>
              <a:rPr lang="sv-SE" sz="1200" b="1" dirty="0"/>
              <a:t>1011</a:t>
            </a:r>
          </a:p>
        </p:txBody>
      </p:sp>
      <p:sp>
        <p:nvSpPr>
          <p:cNvPr id="11" name="TextBox 10">
            <a:extLst>
              <a:ext uri="{FF2B5EF4-FFF2-40B4-BE49-F238E27FC236}">
                <a16:creationId xmlns:a16="http://schemas.microsoft.com/office/drawing/2014/main" id="{CF923EE1-3027-EAF9-D386-18722D4FA8CF}"/>
              </a:ext>
            </a:extLst>
          </p:cNvPr>
          <p:cNvSpPr txBox="1"/>
          <p:nvPr/>
        </p:nvSpPr>
        <p:spPr>
          <a:xfrm>
            <a:off x="7338359" y="3030578"/>
            <a:ext cx="648000" cy="400110"/>
          </a:xfrm>
          <a:prstGeom prst="rect">
            <a:avLst/>
          </a:prstGeom>
          <a:solidFill>
            <a:srgbClr val="92D050"/>
          </a:solidFill>
          <a:ln>
            <a:solidFill>
              <a:schemeClr val="accent1"/>
            </a:solidFill>
          </a:ln>
        </p:spPr>
        <p:txBody>
          <a:bodyPr wrap="square" rtlCol="0" anchor="ctr">
            <a:spAutoFit/>
          </a:bodyPr>
          <a:lstStyle/>
          <a:p>
            <a:pPr algn="ctr"/>
            <a:r>
              <a:rPr lang="sv-SE" sz="800" dirty="0" err="1"/>
              <a:t>HeWC</a:t>
            </a:r>
            <a:endParaRPr lang="sv-SE" sz="800" dirty="0"/>
          </a:p>
          <a:p>
            <a:pPr algn="ctr"/>
            <a:r>
              <a:rPr lang="sv-SE" sz="1200" b="1" dirty="0"/>
              <a:t>1016</a:t>
            </a:r>
          </a:p>
        </p:txBody>
      </p:sp>
      <p:cxnSp>
        <p:nvCxnSpPr>
          <p:cNvPr id="12" name="Elbow Connector 11">
            <a:extLst>
              <a:ext uri="{FF2B5EF4-FFF2-40B4-BE49-F238E27FC236}">
                <a16:creationId xmlns:a16="http://schemas.microsoft.com/office/drawing/2014/main" id="{F5F36823-0BD3-9647-7340-3FEBEC9CEF94}"/>
              </a:ext>
            </a:extLst>
          </p:cNvPr>
          <p:cNvCxnSpPr>
            <a:cxnSpLocks/>
          </p:cNvCxnSpPr>
          <p:nvPr/>
        </p:nvCxnSpPr>
        <p:spPr>
          <a:xfrm rot="16200000" flipH="1">
            <a:off x="7572359" y="3519001"/>
            <a:ext cx="288000" cy="108000"/>
          </a:xfrm>
          <a:prstGeom prst="bentConnector2">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Elbow Connector 12">
            <a:extLst>
              <a:ext uri="{FF2B5EF4-FFF2-40B4-BE49-F238E27FC236}">
                <a16:creationId xmlns:a16="http://schemas.microsoft.com/office/drawing/2014/main" id="{2DC48ECD-95ED-E42F-F2C8-D2FED2A62009}"/>
              </a:ext>
            </a:extLst>
          </p:cNvPr>
          <p:cNvCxnSpPr>
            <a:cxnSpLocks/>
            <a:stCxn id="11" idx="3"/>
          </p:cNvCxnSpPr>
          <p:nvPr/>
        </p:nvCxnSpPr>
        <p:spPr>
          <a:xfrm flipV="1">
            <a:off x="7986359" y="3054439"/>
            <a:ext cx="1132142" cy="176194"/>
          </a:xfrm>
          <a:prstGeom prst="bentConnector3">
            <a:avLst>
              <a:gd name="adj1" fmla="val 50000"/>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98CD18E-8CEB-7E85-5069-AFF9487E9C1F}"/>
              </a:ext>
            </a:extLst>
          </p:cNvPr>
          <p:cNvSpPr txBox="1"/>
          <p:nvPr/>
        </p:nvSpPr>
        <p:spPr>
          <a:xfrm>
            <a:off x="4561210" y="441471"/>
            <a:ext cx="7529434" cy="6555641"/>
          </a:xfrm>
          <a:prstGeom prst="rect">
            <a:avLst/>
          </a:prstGeom>
          <a:noFill/>
        </p:spPr>
        <p:txBody>
          <a:bodyPr wrap="none" rtlCol="0">
            <a:spAutoFit/>
          </a:bodyPr>
          <a:lstStyle/>
          <a:p>
            <a:pPr algn="l"/>
            <a:r>
              <a:rPr lang="en-US" sz="1500" i="1" dirty="0">
                <a:solidFill>
                  <a:srgbClr val="0432FF"/>
                </a:solidFill>
              </a:rPr>
              <a:t>OBSERVATION:</a:t>
            </a:r>
          </a:p>
          <a:p>
            <a:pPr algn="l"/>
            <a:r>
              <a:rPr lang="en-US" sz="1500" i="1" dirty="0">
                <a:solidFill>
                  <a:srgbClr val="0432FF"/>
                </a:solidFill>
              </a:rPr>
              <a:t>Due to the turbo circulators are not available yet, an “option B” circulator has been</a:t>
            </a:r>
          </a:p>
          <a:p>
            <a:pPr algn="l"/>
            <a:r>
              <a:rPr lang="en-US" sz="1500" i="1" dirty="0">
                <a:solidFill>
                  <a:srgbClr val="0432FF"/>
                </a:solidFill>
              </a:rPr>
              <a:t>purchased, based on of-the-shell technology (screw compressor). This has imposed new </a:t>
            </a:r>
          </a:p>
          <a:p>
            <a:pPr algn="l"/>
            <a:r>
              <a:rPr lang="en-US" sz="1500" i="1" dirty="0">
                <a:solidFill>
                  <a:srgbClr val="0432FF"/>
                </a:solidFill>
              </a:rPr>
              <a:t>requirements to the group and the building, among others:</a:t>
            </a:r>
          </a:p>
          <a:p>
            <a:pPr marL="285750" indent="-285750" algn="l">
              <a:buFontTx/>
              <a:buChar char="-"/>
            </a:pPr>
            <a:r>
              <a:rPr lang="en-US" sz="1500" i="1" dirty="0">
                <a:solidFill>
                  <a:srgbClr val="0432FF"/>
                </a:solidFill>
              </a:rPr>
              <a:t>Extra water cooling (system 1016).</a:t>
            </a:r>
          </a:p>
          <a:p>
            <a:pPr marL="285750" indent="-285750" algn="l">
              <a:buFontTx/>
              <a:buChar char="-"/>
            </a:pPr>
            <a:r>
              <a:rPr lang="en-US" sz="1500" i="1" dirty="0">
                <a:solidFill>
                  <a:srgbClr val="0432FF"/>
                </a:solidFill>
              </a:rPr>
              <a:t>Extra room cooling and higher load on HVAC systems.</a:t>
            </a:r>
          </a:p>
          <a:p>
            <a:pPr marL="285750" indent="-285750" algn="l">
              <a:buFontTx/>
              <a:buChar char="-"/>
            </a:pPr>
            <a:r>
              <a:rPr lang="en-US" sz="1500" i="1" dirty="0">
                <a:solidFill>
                  <a:srgbClr val="0432FF"/>
                </a:solidFill>
              </a:rPr>
              <a:t>SERA compressor (system 1011) work continuously off-design.</a:t>
            </a:r>
          </a:p>
          <a:p>
            <a:pPr marL="285750" indent="-285750" algn="l">
              <a:buFontTx/>
              <a:buChar char="-"/>
            </a:pPr>
            <a:r>
              <a:rPr lang="en-US" sz="1500" i="1" dirty="0">
                <a:solidFill>
                  <a:srgbClr val="0432FF"/>
                </a:solidFill>
              </a:rPr>
              <a:t>Higher minimum helium flow required.</a:t>
            </a:r>
          </a:p>
          <a:p>
            <a:pPr marL="285750" indent="-285750" algn="l">
              <a:buFontTx/>
              <a:buChar char="-"/>
            </a:pPr>
            <a:endParaRPr lang="en-US" sz="1500" i="1" dirty="0">
              <a:solidFill>
                <a:srgbClr val="0432FF"/>
              </a:solidFill>
            </a:endParaRPr>
          </a:p>
          <a:p>
            <a:pPr marL="285750" indent="-285750" algn="l">
              <a:buFontTx/>
              <a:buChar char="-"/>
            </a:pPr>
            <a:endParaRPr lang="en-US" sz="1500" i="1" dirty="0">
              <a:solidFill>
                <a:srgbClr val="0432FF"/>
              </a:solidFill>
            </a:endParaRPr>
          </a:p>
          <a:p>
            <a:pPr marL="285750" indent="-285750" algn="l">
              <a:buFontTx/>
              <a:buChar char="-"/>
            </a:pPr>
            <a:endParaRPr lang="en-US" sz="1500" i="1" dirty="0">
              <a:solidFill>
                <a:srgbClr val="0432FF"/>
              </a:solidFill>
            </a:endParaRPr>
          </a:p>
          <a:p>
            <a:pPr marL="285750" indent="-285750" algn="l">
              <a:buFontTx/>
              <a:buChar char="-"/>
            </a:pPr>
            <a:endParaRPr lang="en-US" sz="1500" i="1" dirty="0">
              <a:solidFill>
                <a:srgbClr val="0432FF"/>
              </a:solidFill>
            </a:endParaRPr>
          </a:p>
          <a:p>
            <a:pPr marL="285750" indent="-285750" algn="l">
              <a:buFontTx/>
              <a:buChar char="-"/>
            </a:pPr>
            <a:endParaRPr lang="en-US" sz="1500" i="1" dirty="0">
              <a:solidFill>
                <a:srgbClr val="0432FF"/>
              </a:solidFill>
            </a:endParaRPr>
          </a:p>
          <a:p>
            <a:pPr marL="285750" indent="-285750" algn="l">
              <a:buFontTx/>
              <a:buChar char="-"/>
            </a:pPr>
            <a:endParaRPr lang="en-US" sz="1500" i="1" dirty="0">
              <a:solidFill>
                <a:srgbClr val="0432FF"/>
              </a:solidFill>
            </a:endParaRPr>
          </a:p>
          <a:p>
            <a:pPr marL="285750" indent="-285750" algn="l">
              <a:buFontTx/>
              <a:buChar char="-"/>
            </a:pPr>
            <a:endParaRPr lang="en-US" sz="1500" i="1" dirty="0">
              <a:solidFill>
                <a:srgbClr val="0432FF"/>
              </a:solidFill>
            </a:endParaRPr>
          </a:p>
          <a:p>
            <a:pPr marL="285750" indent="-285750" algn="l">
              <a:buFontTx/>
              <a:buChar char="-"/>
            </a:pPr>
            <a:endParaRPr lang="en-US" sz="1500" i="1" dirty="0">
              <a:solidFill>
                <a:srgbClr val="0432FF"/>
              </a:solidFill>
            </a:endParaRPr>
          </a:p>
          <a:p>
            <a:pPr marL="285750" indent="-285750" algn="l">
              <a:buFontTx/>
              <a:buChar char="-"/>
            </a:pPr>
            <a:endParaRPr lang="en-US" sz="1500" i="1" dirty="0">
              <a:solidFill>
                <a:srgbClr val="0432FF"/>
              </a:solidFill>
            </a:endParaRPr>
          </a:p>
          <a:p>
            <a:pPr marL="285750" indent="-285750" algn="l">
              <a:buFontTx/>
              <a:buChar char="-"/>
            </a:pPr>
            <a:endParaRPr lang="en-US" sz="1500" i="1" dirty="0">
              <a:solidFill>
                <a:srgbClr val="0432FF"/>
              </a:solidFill>
            </a:endParaRPr>
          </a:p>
          <a:p>
            <a:pPr marL="285750" indent="-285750" algn="l">
              <a:buFontTx/>
              <a:buChar char="-"/>
            </a:pPr>
            <a:r>
              <a:rPr lang="en-US" sz="1500" i="1" dirty="0">
                <a:solidFill>
                  <a:srgbClr val="0432FF"/>
                </a:solidFill>
              </a:rPr>
              <a:t>New control modules (ICS software).</a:t>
            </a:r>
          </a:p>
          <a:p>
            <a:pPr marL="285750" indent="-285750" algn="l">
              <a:buFontTx/>
              <a:buChar char="-"/>
            </a:pPr>
            <a:r>
              <a:rPr lang="en-US" sz="1500" i="1" dirty="0">
                <a:solidFill>
                  <a:srgbClr val="0432FF"/>
                </a:solidFill>
              </a:rPr>
              <a:t>Extra interlocks and control functions.</a:t>
            </a:r>
          </a:p>
          <a:p>
            <a:pPr marL="285750" indent="-285750" algn="l">
              <a:buFontTx/>
              <a:buChar char="-"/>
            </a:pPr>
            <a:r>
              <a:rPr lang="en-US" sz="1500" i="1" dirty="0">
                <a:solidFill>
                  <a:srgbClr val="0432FF"/>
                </a:solidFill>
              </a:rPr>
              <a:t>Development of extra OPI’s.</a:t>
            </a:r>
          </a:p>
          <a:p>
            <a:pPr marL="285750" indent="-285750" algn="l">
              <a:buFontTx/>
              <a:buChar char="-"/>
            </a:pPr>
            <a:r>
              <a:rPr lang="en-US" sz="1500" i="1" dirty="0">
                <a:solidFill>
                  <a:srgbClr val="0432FF"/>
                </a:solidFill>
              </a:rPr>
              <a:t>More complicated operation State Machine.</a:t>
            </a:r>
          </a:p>
          <a:p>
            <a:pPr marL="285750" indent="-285750" algn="l">
              <a:buFontTx/>
              <a:buChar char="-"/>
            </a:pPr>
            <a:r>
              <a:rPr lang="en-US" sz="1500" i="1" dirty="0">
                <a:solidFill>
                  <a:srgbClr val="0432FF"/>
                </a:solidFill>
              </a:rPr>
              <a:t>More cumbersome operation and manuals.</a:t>
            </a:r>
          </a:p>
          <a:p>
            <a:pPr marL="285750" indent="-285750" algn="l">
              <a:buFontTx/>
              <a:buChar char="-"/>
            </a:pPr>
            <a:r>
              <a:rPr lang="en-US" sz="1500" i="1" dirty="0">
                <a:solidFill>
                  <a:srgbClr val="0432FF"/>
                </a:solidFill>
              </a:rPr>
              <a:t>More maintenance needs.</a:t>
            </a:r>
          </a:p>
          <a:p>
            <a:pPr marL="285750" indent="-285750" algn="l">
              <a:buFontTx/>
              <a:buChar char="-"/>
            </a:pPr>
            <a:r>
              <a:rPr lang="en-US" sz="1500" i="1" dirty="0">
                <a:solidFill>
                  <a:srgbClr val="0432FF"/>
                </a:solidFill>
              </a:rPr>
              <a:t>Worsen work environment conditions (noise, heat).</a:t>
            </a:r>
          </a:p>
          <a:p>
            <a:pPr algn="l"/>
            <a:r>
              <a:rPr lang="en-US" sz="1500" b="1" i="1" dirty="0">
                <a:solidFill>
                  <a:srgbClr val="00B050"/>
                </a:solidFill>
              </a:rPr>
              <a:t>+     Redundancy =&gt; higher availability &amp; reliability.</a:t>
            </a:r>
          </a:p>
          <a:p>
            <a:pPr algn="l"/>
            <a:endParaRPr lang="en-US" sz="1500" i="1" dirty="0">
              <a:solidFill>
                <a:srgbClr val="0432FF"/>
              </a:solidFill>
            </a:endParaRPr>
          </a:p>
        </p:txBody>
      </p:sp>
      <p:sp>
        <p:nvSpPr>
          <p:cNvPr id="22" name="TextBox 21">
            <a:extLst>
              <a:ext uri="{FF2B5EF4-FFF2-40B4-BE49-F238E27FC236}">
                <a16:creationId xmlns:a16="http://schemas.microsoft.com/office/drawing/2014/main" id="{19CF7024-9081-EBA2-CCFE-1FC8E95FEB88}"/>
              </a:ext>
            </a:extLst>
          </p:cNvPr>
          <p:cNvSpPr txBox="1"/>
          <p:nvPr/>
        </p:nvSpPr>
        <p:spPr>
          <a:xfrm>
            <a:off x="8470501" y="4728843"/>
            <a:ext cx="648000" cy="400110"/>
          </a:xfrm>
          <a:prstGeom prst="rect">
            <a:avLst/>
          </a:prstGeom>
          <a:solidFill>
            <a:srgbClr val="92D050"/>
          </a:solidFill>
          <a:ln>
            <a:solidFill>
              <a:schemeClr val="accent1"/>
            </a:solidFill>
          </a:ln>
        </p:spPr>
        <p:txBody>
          <a:bodyPr wrap="square" rtlCol="0" anchor="ctr">
            <a:spAutoFit/>
          </a:bodyPr>
          <a:lstStyle/>
          <a:p>
            <a:pPr algn="ctr"/>
            <a:r>
              <a:rPr lang="sv-SE" sz="800" dirty="0"/>
              <a:t>HCPR </a:t>
            </a:r>
          </a:p>
          <a:p>
            <a:pPr algn="ctr"/>
            <a:r>
              <a:rPr lang="sv-SE" sz="1200" b="1" dirty="0"/>
              <a:t>1160</a:t>
            </a:r>
          </a:p>
        </p:txBody>
      </p:sp>
      <p:cxnSp>
        <p:nvCxnSpPr>
          <p:cNvPr id="24" name="Elbow Connector 23">
            <a:extLst>
              <a:ext uri="{FF2B5EF4-FFF2-40B4-BE49-F238E27FC236}">
                <a16:creationId xmlns:a16="http://schemas.microsoft.com/office/drawing/2014/main" id="{2DDFC2DB-5A21-E071-068B-28776E4DD30B}"/>
              </a:ext>
            </a:extLst>
          </p:cNvPr>
          <p:cNvCxnSpPr>
            <a:cxnSpLocks/>
            <a:endCxn id="22" idx="3"/>
          </p:cNvCxnSpPr>
          <p:nvPr/>
        </p:nvCxnSpPr>
        <p:spPr>
          <a:xfrm rot="5400000">
            <a:off x="8372883" y="3867840"/>
            <a:ext cx="1806676" cy="315440"/>
          </a:xfrm>
          <a:prstGeom prst="bentConnector2">
            <a:avLst/>
          </a:prstGeom>
          <a:ln w="9525">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C754FC15-CFD9-4D91-892F-842B312E6D84}"/>
              </a:ext>
            </a:extLst>
          </p:cNvPr>
          <p:cNvSpPr txBox="1"/>
          <p:nvPr/>
        </p:nvSpPr>
        <p:spPr>
          <a:xfrm>
            <a:off x="8372686" y="5075360"/>
            <a:ext cx="856325" cy="230832"/>
          </a:xfrm>
          <a:prstGeom prst="rect">
            <a:avLst/>
          </a:prstGeom>
          <a:noFill/>
        </p:spPr>
        <p:txBody>
          <a:bodyPr wrap="none" rtlCol="0">
            <a:spAutoFit/>
          </a:bodyPr>
          <a:lstStyle/>
          <a:p>
            <a:pPr algn="l"/>
            <a:r>
              <a:rPr lang="en-US" sz="900" b="1" dirty="0">
                <a:solidFill>
                  <a:srgbClr val="0432FF"/>
                </a:solidFill>
              </a:rPr>
              <a:t>For H20 PSV</a:t>
            </a:r>
          </a:p>
        </p:txBody>
      </p:sp>
      <p:cxnSp>
        <p:nvCxnSpPr>
          <p:cNvPr id="26" name="Elbow Connector 25">
            <a:extLst>
              <a:ext uri="{FF2B5EF4-FFF2-40B4-BE49-F238E27FC236}">
                <a16:creationId xmlns:a16="http://schemas.microsoft.com/office/drawing/2014/main" id="{70E4BD70-08E8-8B13-B5D9-48253B0EC3CE}"/>
              </a:ext>
            </a:extLst>
          </p:cNvPr>
          <p:cNvCxnSpPr>
            <a:cxnSpLocks/>
          </p:cNvCxnSpPr>
          <p:nvPr/>
        </p:nvCxnSpPr>
        <p:spPr>
          <a:xfrm rot="16200000" flipH="1">
            <a:off x="7046310" y="3104135"/>
            <a:ext cx="685776" cy="756000"/>
          </a:xfrm>
          <a:prstGeom prst="bentConnector2">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28B4549-9F23-5CA9-EA6A-1EB126411320}"/>
              </a:ext>
            </a:extLst>
          </p:cNvPr>
          <p:cNvSpPr txBox="1"/>
          <p:nvPr/>
        </p:nvSpPr>
        <p:spPr>
          <a:xfrm>
            <a:off x="2855640" y="0"/>
            <a:ext cx="5821017" cy="338554"/>
          </a:xfrm>
          <a:prstGeom prst="rect">
            <a:avLst/>
          </a:prstGeom>
          <a:noFill/>
        </p:spPr>
        <p:txBody>
          <a:bodyPr wrap="none" rtlCol="0">
            <a:spAutoFit/>
          </a:bodyPr>
          <a:lstStyle/>
          <a:p>
            <a:r>
              <a:rPr lang="sv-SE" sz="1600" b="1" dirty="0" err="1"/>
              <a:t>WoW</a:t>
            </a:r>
            <a:r>
              <a:rPr lang="sv-SE" sz="1600" b="1" dirty="0"/>
              <a:t> during testing w/o </a:t>
            </a:r>
            <a:r>
              <a:rPr lang="sv-SE" sz="1600" b="1" dirty="0" err="1"/>
              <a:t>beam</a:t>
            </a:r>
            <a:r>
              <a:rPr lang="sv-SE" sz="1600" b="1" dirty="0"/>
              <a:t> -  The Target Group testing</a:t>
            </a:r>
          </a:p>
        </p:txBody>
      </p:sp>
    </p:spTree>
    <p:extLst>
      <p:ext uri="{BB962C8B-B14F-4D97-AF65-F5344CB8AC3E}">
        <p14:creationId xmlns:p14="http://schemas.microsoft.com/office/powerpoint/2010/main" val="25556704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2B967-45B4-AAE9-18B1-D5A8F8D9FBB9}"/>
            </a:ext>
          </a:extLst>
        </p:cNvPr>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E5FBA37F-81DC-FBA3-0783-BDB4B0748915}"/>
              </a:ext>
            </a:extLst>
          </p:cNvPr>
          <p:cNvCxnSpPr/>
          <p:nvPr/>
        </p:nvCxnSpPr>
        <p:spPr>
          <a:xfrm flipH="1">
            <a:off x="4358684" y="431336"/>
            <a:ext cx="0" cy="5651964"/>
          </a:xfrm>
          <a:prstGeom prst="line">
            <a:avLst/>
          </a:prstGeom>
          <a:ln w="28575">
            <a:solidFill>
              <a:schemeClr val="tx1">
                <a:lumMod val="50000"/>
                <a:lumOff val="50000"/>
              </a:schemeClr>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01744A46-A522-D3E1-2164-362EE01BFDAE}"/>
              </a:ext>
            </a:extLst>
          </p:cNvPr>
          <p:cNvSpPr txBox="1"/>
          <p:nvPr/>
        </p:nvSpPr>
        <p:spPr>
          <a:xfrm>
            <a:off x="104603" y="461023"/>
            <a:ext cx="3147655" cy="3647152"/>
          </a:xfrm>
          <a:prstGeom prst="rect">
            <a:avLst/>
          </a:prstGeom>
          <a:noFill/>
          <a:ln>
            <a:solidFill>
              <a:schemeClr val="accent1"/>
            </a:solidFill>
          </a:ln>
        </p:spPr>
        <p:txBody>
          <a:bodyPr wrap="square" rtlCol="0">
            <a:spAutoFit/>
          </a:bodyPr>
          <a:lstStyle/>
          <a:p>
            <a:r>
              <a:rPr lang="sv-SE" sz="1100" dirty="0"/>
              <a:t>TWDS 1000 – Target wheel, Drive &amp; Shaft</a:t>
            </a:r>
          </a:p>
          <a:p>
            <a:r>
              <a:rPr lang="sv-SE" sz="1100" dirty="0" err="1"/>
              <a:t>HeC</a:t>
            </a:r>
            <a:r>
              <a:rPr lang="sv-SE" sz="1100" dirty="0"/>
              <a:t>   1010 – Target Primary Cooling </a:t>
            </a:r>
          </a:p>
          <a:p>
            <a:r>
              <a:rPr lang="sv-SE" sz="1100" dirty="0" err="1"/>
              <a:t>HePC</a:t>
            </a:r>
            <a:r>
              <a:rPr lang="sv-SE" sz="1100" dirty="0"/>
              <a:t> 1011 – Press. </a:t>
            </a:r>
            <a:r>
              <a:rPr lang="sv-SE" sz="1100" dirty="0" err="1"/>
              <a:t>Ctrl</a:t>
            </a:r>
            <a:r>
              <a:rPr lang="sv-SE" sz="1100" dirty="0"/>
              <a:t> Primary Cooling</a:t>
            </a:r>
          </a:p>
          <a:p>
            <a:r>
              <a:rPr lang="sv-SE" sz="1100" dirty="0" err="1"/>
              <a:t>HeIn</a:t>
            </a:r>
            <a:r>
              <a:rPr lang="sv-SE" sz="1100" dirty="0"/>
              <a:t>  1013 – Helium Injection</a:t>
            </a:r>
          </a:p>
          <a:p>
            <a:r>
              <a:rPr lang="sv-SE" sz="1100" dirty="0" err="1"/>
              <a:t>HePu</a:t>
            </a:r>
            <a:r>
              <a:rPr lang="sv-SE" sz="1100" dirty="0"/>
              <a:t> 1015 – Helium Purification</a:t>
            </a:r>
          </a:p>
          <a:p>
            <a:r>
              <a:rPr lang="sv-SE" sz="1100" dirty="0" err="1"/>
              <a:t>HeWC</a:t>
            </a:r>
            <a:r>
              <a:rPr lang="sv-SE" sz="1100" dirty="0"/>
              <a:t> 1016 - Equipment cooling (</a:t>
            </a:r>
            <a:r>
              <a:rPr lang="sv-SE" sz="1100" dirty="0" err="1"/>
              <a:t>circ</a:t>
            </a:r>
            <a:r>
              <a:rPr lang="sv-SE" sz="1100" dirty="0"/>
              <a:t> &amp; </a:t>
            </a:r>
            <a:r>
              <a:rPr lang="sv-SE" sz="1100" dirty="0" err="1"/>
              <a:t>compr</a:t>
            </a:r>
            <a:r>
              <a:rPr lang="sv-SE" sz="1100" dirty="0"/>
              <a:t>)</a:t>
            </a:r>
          </a:p>
          <a:p>
            <a:r>
              <a:rPr lang="sv-SE" sz="1100" dirty="0"/>
              <a:t>PrHe 1030  – Pristine Helium (filling </a:t>
            </a:r>
            <a:r>
              <a:rPr lang="sv-SE" sz="1100" dirty="0" err="1"/>
              <a:t>St</a:t>
            </a:r>
            <a:r>
              <a:rPr lang="sv-SE" sz="1100" dirty="0"/>
              <a:t>)</a:t>
            </a:r>
          </a:p>
          <a:p>
            <a:r>
              <a:rPr lang="sv-SE" sz="1100" dirty="0"/>
              <a:t>IAD 1031    – Instrument Air Distribution</a:t>
            </a:r>
          </a:p>
          <a:p>
            <a:r>
              <a:rPr lang="sv-SE" sz="1100" dirty="0"/>
              <a:t>DWD 1032 – Deionized Water Distribution</a:t>
            </a:r>
          </a:p>
          <a:p>
            <a:r>
              <a:rPr lang="sv-SE" sz="1100" dirty="0"/>
              <a:t>N2D 1033  – Nitrogen Gas Distribution</a:t>
            </a:r>
          </a:p>
          <a:p>
            <a:r>
              <a:rPr lang="sv-SE" sz="1100" dirty="0"/>
              <a:t>IWCT 1046 – Target Intermediate Water Cooling</a:t>
            </a:r>
          </a:p>
          <a:p>
            <a:r>
              <a:rPr lang="sv-SE" sz="1100" dirty="0" err="1"/>
              <a:t>IDrT</a:t>
            </a:r>
            <a:r>
              <a:rPr lang="sv-SE" sz="1100" dirty="0"/>
              <a:t> 1047  – Intermediate Drain Tanks</a:t>
            </a:r>
          </a:p>
          <a:p>
            <a:r>
              <a:rPr lang="sv-SE" sz="1100" dirty="0" err="1"/>
              <a:t>CDrT</a:t>
            </a:r>
            <a:r>
              <a:rPr lang="sv-SE" sz="1100" dirty="0"/>
              <a:t> 1049 – Contaminated Drain Tanks</a:t>
            </a:r>
          </a:p>
          <a:p>
            <a:r>
              <a:rPr lang="sv-SE" sz="1100" dirty="0"/>
              <a:t>TMS 1063  – Target Monitoring System</a:t>
            </a:r>
          </a:p>
          <a:p>
            <a:r>
              <a:rPr lang="sv-SE" sz="1100" dirty="0" err="1"/>
              <a:t>OffG</a:t>
            </a:r>
            <a:r>
              <a:rPr lang="sv-SE" sz="1100" dirty="0"/>
              <a:t> 1140  – Off-gas </a:t>
            </a:r>
            <a:r>
              <a:rPr lang="sv-SE" sz="1100" dirty="0" err="1"/>
              <a:t>extraction</a:t>
            </a:r>
            <a:endParaRPr lang="sv-SE" sz="1100" dirty="0"/>
          </a:p>
          <a:p>
            <a:r>
              <a:rPr lang="sv-SE" sz="1100" dirty="0"/>
              <a:t>MPRS 1150 – Monolith Pressure Relief System</a:t>
            </a:r>
          </a:p>
          <a:p>
            <a:r>
              <a:rPr lang="sv-SE" sz="1100" dirty="0"/>
              <a:t>HCPR 1160 – Helium Cooling Pressure Relief</a:t>
            </a:r>
          </a:p>
          <a:p>
            <a:r>
              <a:rPr lang="sv-SE" sz="1100" dirty="0"/>
              <a:t>FM Air: CF Instrument Air Supply</a:t>
            </a:r>
          </a:p>
          <a:p>
            <a:r>
              <a:rPr lang="sv-SE" sz="1100" dirty="0"/>
              <a:t>FM DW: FM Deionized Water Supply</a:t>
            </a:r>
          </a:p>
          <a:p>
            <a:r>
              <a:rPr lang="sv-SE" sz="1100" dirty="0"/>
              <a:t>FM WC: FM Water Cooling Supply</a:t>
            </a:r>
          </a:p>
          <a:p>
            <a:r>
              <a:rPr lang="sv-SE" sz="1100" dirty="0"/>
              <a:t>FM N2:  FM Nitrogen Supply</a:t>
            </a:r>
          </a:p>
        </p:txBody>
      </p:sp>
      <p:sp>
        <p:nvSpPr>
          <p:cNvPr id="207" name="Frame 206">
            <a:extLst>
              <a:ext uri="{FF2B5EF4-FFF2-40B4-BE49-F238E27FC236}">
                <a16:creationId xmlns:a16="http://schemas.microsoft.com/office/drawing/2014/main" id="{F70E56C3-4912-362D-0CB8-21C3FDE5FC0C}"/>
              </a:ext>
            </a:extLst>
          </p:cNvPr>
          <p:cNvSpPr/>
          <p:nvPr/>
        </p:nvSpPr>
        <p:spPr>
          <a:xfrm>
            <a:off x="11835734" y="2713064"/>
            <a:ext cx="108000" cy="108000"/>
          </a:xfrm>
          <a:prstGeom prst="frame">
            <a:avLst>
              <a:gd name="adj1" fmla="val 50000"/>
            </a:avLst>
          </a:prstGeom>
          <a:solidFill>
            <a:srgbClr val="73FDD6"/>
          </a:solidFill>
          <a:ln>
            <a:solidFill>
              <a:srgbClr val="73FD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700" dirty="0">
                <a:solidFill>
                  <a:schemeClr val="tx1"/>
                </a:solidFill>
              </a:rPr>
              <a:t>A</a:t>
            </a:r>
          </a:p>
        </p:txBody>
      </p:sp>
      <p:cxnSp>
        <p:nvCxnSpPr>
          <p:cNvPr id="16" name="Straight Arrow Connector 15">
            <a:extLst>
              <a:ext uri="{FF2B5EF4-FFF2-40B4-BE49-F238E27FC236}">
                <a16:creationId xmlns:a16="http://schemas.microsoft.com/office/drawing/2014/main" id="{5CDE2343-C1EA-F80F-006A-508E097D57D1}"/>
              </a:ext>
            </a:extLst>
          </p:cNvPr>
          <p:cNvCxnSpPr>
            <a:cxnSpLocks/>
            <a:stCxn id="89" idx="3"/>
            <a:endCxn id="15" idx="1"/>
          </p:cNvCxnSpPr>
          <p:nvPr/>
        </p:nvCxnSpPr>
        <p:spPr>
          <a:xfrm flipV="1">
            <a:off x="4102337" y="2927590"/>
            <a:ext cx="2257237" cy="0"/>
          </a:xfrm>
          <a:prstGeom prst="straightConnector1">
            <a:avLst/>
          </a:prstGeom>
          <a:ln w="2540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A8A2758-F757-94DB-ED05-B9A99C32C9BD}"/>
              </a:ext>
            </a:extLst>
          </p:cNvPr>
          <p:cNvCxnSpPr>
            <a:cxnSpLocks/>
            <a:stCxn id="15" idx="3"/>
            <a:endCxn id="17" idx="1"/>
          </p:cNvCxnSpPr>
          <p:nvPr/>
        </p:nvCxnSpPr>
        <p:spPr>
          <a:xfrm>
            <a:off x="7259574" y="2927590"/>
            <a:ext cx="1850288" cy="71"/>
          </a:xfrm>
          <a:prstGeom prst="straightConnector1">
            <a:avLst/>
          </a:prstGeom>
          <a:ln w="2540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39583CE-9235-B4E2-3B51-B6F57E836709}"/>
              </a:ext>
            </a:extLst>
          </p:cNvPr>
          <p:cNvCxnSpPr>
            <a:cxnSpLocks/>
            <a:stCxn id="17" idx="3"/>
            <a:endCxn id="18" idx="1"/>
          </p:cNvCxnSpPr>
          <p:nvPr/>
        </p:nvCxnSpPr>
        <p:spPr>
          <a:xfrm flipV="1">
            <a:off x="10009862" y="2924920"/>
            <a:ext cx="1033784" cy="0"/>
          </a:xfrm>
          <a:prstGeom prst="straightConnector1">
            <a:avLst/>
          </a:prstGeom>
          <a:ln w="25400">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66964024-18A8-11A2-2E7B-8434648611C6}"/>
              </a:ext>
            </a:extLst>
          </p:cNvPr>
          <p:cNvSpPr txBox="1"/>
          <p:nvPr/>
        </p:nvSpPr>
        <p:spPr>
          <a:xfrm>
            <a:off x="3454337" y="2740265"/>
            <a:ext cx="648000" cy="396000"/>
          </a:xfrm>
          <a:prstGeom prst="rect">
            <a:avLst/>
          </a:prstGeom>
          <a:solidFill>
            <a:srgbClr val="92D050"/>
          </a:solidFill>
          <a:ln w="28575">
            <a:solidFill>
              <a:schemeClr val="accent1"/>
            </a:solidFill>
          </a:ln>
        </p:spPr>
        <p:txBody>
          <a:bodyPr wrap="square" rtlCol="0" anchor="ctr">
            <a:spAutoFit/>
          </a:bodyPr>
          <a:lstStyle/>
          <a:p>
            <a:pPr algn="ctr"/>
            <a:r>
              <a:rPr lang="sv-SE" sz="1000" dirty="0"/>
              <a:t>FM WC</a:t>
            </a:r>
          </a:p>
        </p:txBody>
      </p:sp>
      <p:sp>
        <p:nvSpPr>
          <p:cNvPr id="15" name="TextBox 14">
            <a:extLst>
              <a:ext uri="{FF2B5EF4-FFF2-40B4-BE49-F238E27FC236}">
                <a16:creationId xmlns:a16="http://schemas.microsoft.com/office/drawing/2014/main" id="{7B3F0226-C173-87FC-B8AE-BA92DBE5085B}"/>
              </a:ext>
            </a:extLst>
          </p:cNvPr>
          <p:cNvSpPr txBox="1"/>
          <p:nvPr/>
        </p:nvSpPr>
        <p:spPr>
          <a:xfrm>
            <a:off x="6359574" y="2711590"/>
            <a:ext cx="900000" cy="432000"/>
          </a:xfrm>
          <a:prstGeom prst="rect">
            <a:avLst/>
          </a:prstGeom>
          <a:solidFill>
            <a:srgbClr val="92D050"/>
          </a:solidFill>
          <a:ln w="28575">
            <a:solidFill>
              <a:schemeClr val="accent1"/>
            </a:solidFill>
          </a:ln>
        </p:spPr>
        <p:txBody>
          <a:bodyPr wrap="square" rtlCol="0">
            <a:spAutoFit/>
          </a:bodyPr>
          <a:lstStyle/>
          <a:p>
            <a:pPr algn="ctr"/>
            <a:r>
              <a:rPr lang="sv-SE" sz="800" dirty="0"/>
              <a:t>IWCT</a:t>
            </a:r>
          </a:p>
          <a:p>
            <a:pPr algn="ctr"/>
            <a:r>
              <a:rPr lang="sv-SE" sz="1200" b="1" dirty="0"/>
              <a:t>1046</a:t>
            </a:r>
          </a:p>
        </p:txBody>
      </p:sp>
      <p:sp>
        <p:nvSpPr>
          <p:cNvPr id="17" name="TextBox 16">
            <a:extLst>
              <a:ext uri="{FF2B5EF4-FFF2-40B4-BE49-F238E27FC236}">
                <a16:creationId xmlns:a16="http://schemas.microsoft.com/office/drawing/2014/main" id="{85D5ECCC-581D-234B-987B-2532A2943086}"/>
              </a:ext>
            </a:extLst>
          </p:cNvPr>
          <p:cNvSpPr txBox="1"/>
          <p:nvPr/>
        </p:nvSpPr>
        <p:spPr>
          <a:xfrm>
            <a:off x="9109862" y="2727606"/>
            <a:ext cx="900000" cy="400110"/>
          </a:xfrm>
          <a:prstGeom prst="rect">
            <a:avLst/>
          </a:prstGeom>
          <a:solidFill>
            <a:srgbClr val="92D050"/>
          </a:solidFill>
          <a:ln w="28575">
            <a:solidFill>
              <a:schemeClr val="accent1"/>
            </a:solidFill>
            <a:prstDash val="solid"/>
          </a:ln>
        </p:spPr>
        <p:txBody>
          <a:bodyPr wrap="square" rtlCol="0">
            <a:spAutoFit/>
          </a:bodyPr>
          <a:lstStyle>
            <a:defPPr>
              <a:defRPr lang="sv-SE"/>
            </a:defPPr>
            <a:lvl1pPr algn="ctr">
              <a:defRPr sz="800"/>
            </a:lvl1pPr>
          </a:lstStyle>
          <a:p>
            <a:r>
              <a:rPr lang="sv-SE" dirty="0" err="1"/>
              <a:t>HeC</a:t>
            </a:r>
            <a:endParaRPr lang="sv-SE" dirty="0"/>
          </a:p>
          <a:p>
            <a:r>
              <a:rPr lang="sv-SE" sz="1200" b="1" dirty="0"/>
              <a:t>1010</a:t>
            </a:r>
          </a:p>
        </p:txBody>
      </p:sp>
      <p:sp>
        <p:nvSpPr>
          <p:cNvPr id="18" name="TextBox 17">
            <a:extLst>
              <a:ext uri="{FF2B5EF4-FFF2-40B4-BE49-F238E27FC236}">
                <a16:creationId xmlns:a16="http://schemas.microsoft.com/office/drawing/2014/main" id="{A092BEB6-E2DC-7E9E-B09E-46D23181B2DA}"/>
              </a:ext>
            </a:extLst>
          </p:cNvPr>
          <p:cNvSpPr txBox="1"/>
          <p:nvPr/>
        </p:nvSpPr>
        <p:spPr>
          <a:xfrm>
            <a:off x="11043646" y="2708920"/>
            <a:ext cx="900000" cy="432000"/>
          </a:xfrm>
          <a:prstGeom prst="rect">
            <a:avLst/>
          </a:prstGeom>
          <a:solidFill>
            <a:srgbClr val="92D050"/>
          </a:solidFill>
          <a:ln w="28575">
            <a:solidFill>
              <a:schemeClr val="accent1"/>
            </a:solidFill>
            <a:prstDash val="solid"/>
          </a:ln>
        </p:spPr>
        <p:txBody>
          <a:bodyPr wrap="square" rtlCol="0">
            <a:spAutoFit/>
          </a:bodyPr>
          <a:lstStyle/>
          <a:p>
            <a:pPr algn="ctr"/>
            <a:r>
              <a:rPr lang="sv-SE" sz="800" dirty="0"/>
              <a:t>TWDS</a:t>
            </a:r>
          </a:p>
          <a:p>
            <a:pPr algn="ctr"/>
            <a:r>
              <a:rPr lang="sv-SE" sz="1200" b="1" dirty="0"/>
              <a:t>1000</a:t>
            </a:r>
          </a:p>
        </p:txBody>
      </p:sp>
      <p:sp>
        <p:nvSpPr>
          <p:cNvPr id="141" name="TextBox 140">
            <a:extLst>
              <a:ext uri="{FF2B5EF4-FFF2-40B4-BE49-F238E27FC236}">
                <a16:creationId xmlns:a16="http://schemas.microsoft.com/office/drawing/2014/main" id="{765001A9-5B69-27C8-B6F9-8B1F69A554BF}"/>
              </a:ext>
            </a:extLst>
          </p:cNvPr>
          <p:cNvSpPr txBox="1"/>
          <p:nvPr/>
        </p:nvSpPr>
        <p:spPr>
          <a:xfrm>
            <a:off x="3829505" y="6166140"/>
            <a:ext cx="617477" cy="246221"/>
          </a:xfrm>
          <a:prstGeom prst="rect">
            <a:avLst/>
          </a:prstGeom>
          <a:noFill/>
        </p:spPr>
        <p:txBody>
          <a:bodyPr wrap="none" rtlCol="0">
            <a:spAutoFit/>
          </a:bodyPr>
          <a:lstStyle/>
          <a:p>
            <a:pPr algn="r"/>
            <a:r>
              <a:rPr lang="sv-SE" sz="1000" b="1" dirty="0">
                <a:solidFill>
                  <a:schemeClr val="tx1">
                    <a:lumMod val="50000"/>
                    <a:lumOff val="50000"/>
                  </a:schemeClr>
                </a:solidFill>
              </a:rPr>
              <a:t>From CF</a:t>
            </a:r>
          </a:p>
        </p:txBody>
      </p:sp>
      <p:grpSp>
        <p:nvGrpSpPr>
          <p:cNvPr id="2" name="Group 1">
            <a:extLst>
              <a:ext uri="{FF2B5EF4-FFF2-40B4-BE49-F238E27FC236}">
                <a16:creationId xmlns:a16="http://schemas.microsoft.com/office/drawing/2014/main" id="{91E60357-B484-2B8E-4589-F10D05FD6B34}"/>
              </a:ext>
            </a:extLst>
          </p:cNvPr>
          <p:cNvGrpSpPr/>
          <p:nvPr/>
        </p:nvGrpSpPr>
        <p:grpSpPr>
          <a:xfrm>
            <a:off x="11169223" y="1450053"/>
            <a:ext cx="648000" cy="1258867"/>
            <a:chOff x="11169223" y="1450053"/>
            <a:chExt cx="648000" cy="1258867"/>
          </a:xfrm>
        </p:grpSpPr>
        <p:sp>
          <p:nvSpPr>
            <p:cNvPr id="3" name="TextBox 2">
              <a:extLst>
                <a:ext uri="{FF2B5EF4-FFF2-40B4-BE49-F238E27FC236}">
                  <a16:creationId xmlns:a16="http://schemas.microsoft.com/office/drawing/2014/main" id="{B6B1E068-DDDA-B9E3-AFB0-AD4E91A8BCE0}"/>
                </a:ext>
              </a:extLst>
            </p:cNvPr>
            <p:cNvSpPr txBox="1"/>
            <p:nvPr/>
          </p:nvSpPr>
          <p:spPr>
            <a:xfrm>
              <a:off x="11169223" y="1450053"/>
              <a:ext cx="648000" cy="400110"/>
            </a:xfrm>
            <a:prstGeom prst="rect">
              <a:avLst/>
            </a:prstGeom>
            <a:solidFill>
              <a:srgbClr val="92D050"/>
            </a:solidFill>
            <a:ln w="12700">
              <a:solidFill>
                <a:schemeClr val="accent1"/>
              </a:solidFill>
              <a:prstDash val="solid"/>
            </a:ln>
          </p:spPr>
          <p:txBody>
            <a:bodyPr wrap="none" rtlCol="0">
              <a:spAutoFit/>
            </a:bodyPr>
            <a:lstStyle/>
            <a:p>
              <a:pPr algn="ctr"/>
              <a:r>
                <a:rPr lang="sv-SE" sz="800" dirty="0"/>
                <a:t>TMS</a:t>
              </a:r>
            </a:p>
            <a:p>
              <a:pPr algn="ctr"/>
              <a:r>
                <a:rPr lang="sv-SE" sz="1200" b="1" dirty="0"/>
                <a:t>1063</a:t>
              </a:r>
            </a:p>
          </p:txBody>
        </p:sp>
        <p:cxnSp>
          <p:nvCxnSpPr>
            <p:cNvPr id="4" name="Straight Arrow Connector 3">
              <a:extLst>
                <a:ext uri="{FF2B5EF4-FFF2-40B4-BE49-F238E27FC236}">
                  <a16:creationId xmlns:a16="http://schemas.microsoft.com/office/drawing/2014/main" id="{FA03A0BF-7D81-6CF5-3969-8AE0BEA666D1}"/>
                </a:ext>
              </a:extLst>
            </p:cNvPr>
            <p:cNvCxnSpPr>
              <a:cxnSpLocks/>
              <a:stCxn id="3" idx="2"/>
            </p:cNvCxnSpPr>
            <p:nvPr/>
          </p:nvCxnSpPr>
          <p:spPr>
            <a:xfrm>
              <a:off x="11493223" y="1850163"/>
              <a:ext cx="423" cy="858757"/>
            </a:xfrm>
            <a:prstGeom prst="straightConnector1">
              <a:avLst/>
            </a:prstGeom>
            <a:ln w="9525">
              <a:prstDash val="solid"/>
              <a:tailEnd type="triangle"/>
            </a:ln>
          </p:spPr>
          <p:style>
            <a:lnRef idx="1">
              <a:schemeClr val="accent1"/>
            </a:lnRef>
            <a:fillRef idx="0">
              <a:schemeClr val="accent1"/>
            </a:fillRef>
            <a:effectRef idx="0">
              <a:schemeClr val="accent1"/>
            </a:effectRef>
            <a:fontRef idx="minor">
              <a:schemeClr val="tx1"/>
            </a:fontRef>
          </p:style>
        </p:cxnSp>
      </p:grpSp>
      <p:cxnSp>
        <p:nvCxnSpPr>
          <p:cNvPr id="5" name="Elbow Connector 4">
            <a:extLst>
              <a:ext uri="{FF2B5EF4-FFF2-40B4-BE49-F238E27FC236}">
                <a16:creationId xmlns:a16="http://schemas.microsoft.com/office/drawing/2014/main" id="{686FB6E3-1EB4-BCFE-4FAB-D01BD4E8E433}"/>
              </a:ext>
            </a:extLst>
          </p:cNvPr>
          <p:cNvCxnSpPr>
            <a:cxnSpLocks/>
            <a:stCxn id="8" idx="0"/>
          </p:cNvCxnSpPr>
          <p:nvPr/>
        </p:nvCxnSpPr>
        <p:spPr>
          <a:xfrm rot="16200000" flipV="1">
            <a:off x="9241328" y="3728584"/>
            <a:ext cx="1360724" cy="176086"/>
          </a:xfrm>
          <a:prstGeom prst="bentConnector3">
            <a:avLst>
              <a:gd name="adj1" fmla="val 50000"/>
            </a:avLst>
          </a:prstGeom>
          <a:ln w="9525">
            <a:solidFill>
              <a:schemeClr val="accent1"/>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 name="Elbow Connector 5">
            <a:extLst>
              <a:ext uri="{FF2B5EF4-FFF2-40B4-BE49-F238E27FC236}">
                <a16:creationId xmlns:a16="http://schemas.microsoft.com/office/drawing/2014/main" id="{B5C4B761-46EE-6D8E-1DB2-13C2311F9488}"/>
              </a:ext>
            </a:extLst>
          </p:cNvPr>
          <p:cNvCxnSpPr>
            <a:cxnSpLocks/>
            <a:stCxn id="9" idx="0"/>
          </p:cNvCxnSpPr>
          <p:nvPr/>
        </p:nvCxnSpPr>
        <p:spPr>
          <a:xfrm rot="5400000" flipH="1" flipV="1">
            <a:off x="10041389" y="3998079"/>
            <a:ext cx="2309416" cy="595098"/>
          </a:xfrm>
          <a:prstGeom prst="bentConnector3">
            <a:avLst>
              <a:gd name="adj1" fmla="val 50000"/>
            </a:avLst>
          </a:prstGeom>
          <a:ln w="9525">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 name="Elbow Connector 6">
            <a:extLst>
              <a:ext uri="{FF2B5EF4-FFF2-40B4-BE49-F238E27FC236}">
                <a16:creationId xmlns:a16="http://schemas.microsoft.com/office/drawing/2014/main" id="{F9043C84-95CB-09A7-9B0C-88B52FC82BA2}"/>
              </a:ext>
            </a:extLst>
          </p:cNvPr>
          <p:cNvCxnSpPr>
            <a:cxnSpLocks/>
            <a:endCxn id="10" idx="3"/>
          </p:cNvCxnSpPr>
          <p:nvPr/>
        </p:nvCxnSpPr>
        <p:spPr>
          <a:xfrm rot="10800000" flipV="1">
            <a:off x="8418823" y="3130313"/>
            <a:ext cx="897777" cy="673912"/>
          </a:xfrm>
          <a:prstGeom prst="bentConnector3">
            <a:avLst>
              <a:gd name="adj1" fmla="val 75"/>
            </a:avLst>
          </a:prstGeom>
          <a:ln w="9525">
            <a:headEnd type="triangle"/>
            <a:tailEnd type="non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450702D-26C1-A240-B156-AFF85D440A0A}"/>
              </a:ext>
            </a:extLst>
          </p:cNvPr>
          <p:cNvSpPr txBox="1"/>
          <p:nvPr/>
        </p:nvSpPr>
        <p:spPr>
          <a:xfrm>
            <a:off x="9685733" y="4496989"/>
            <a:ext cx="648000" cy="400110"/>
          </a:xfrm>
          <a:prstGeom prst="rect">
            <a:avLst/>
          </a:prstGeom>
          <a:pattFill prst="wdUpDiag">
            <a:fgClr>
              <a:srgbClr val="FFFF00"/>
            </a:fgClr>
            <a:bgClr>
              <a:srgbClr val="92D050"/>
            </a:bgClr>
          </a:pattFill>
          <a:ln>
            <a:solidFill>
              <a:schemeClr val="accent1"/>
            </a:solidFill>
          </a:ln>
        </p:spPr>
        <p:txBody>
          <a:bodyPr wrap="square" rtlCol="0" anchor="ctr">
            <a:spAutoFit/>
          </a:bodyPr>
          <a:lstStyle>
            <a:defPPr>
              <a:defRPr lang="sv-SE"/>
            </a:defPPr>
            <a:lvl1pPr algn="ctr">
              <a:defRPr sz="800"/>
            </a:lvl1pPr>
          </a:lstStyle>
          <a:p>
            <a:r>
              <a:rPr lang="sv-SE" dirty="0" err="1"/>
              <a:t>HePu</a:t>
            </a:r>
            <a:r>
              <a:rPr lang="sv-SE" dirty="0"/>
              <a:t> </a:t>
            </a:r>
          </a:p>
          <a:p>
            <a:r>
              <a:rPr lang="sv-SE" sz="1200" b="1" dirty="0"/>
              <a:t>1015</a:t>
            </a:r>
          </a:p>
        </p:txBody>
      </p:sp>
      <p:sp>
        <p:nvSpPr>
          <p:cNvPr id="9" name="TextBox 8">
            <a:extLst>
              <a:ext uri="{FF2B5EF4-FFF2-40B4-BE49-F238E27FC236}">
                <a16:creationId xmlns:a16="http://schemas.microsoft.com/office/drawing/2014/main" id="{95645772-2851-8DC4-811A-7F1184D87B13}"/>
              </a:ext>
            </a:extLst>
          </p:cNvPr>
          <p:cNvSpPr txBox="1"/>
          <p:nvPr/>
        </p:nvSpPr>
        <p:spPr>
          <a:xfrm>
            <a:off x="10574548" y="5450336"/>
            <a:ext cx="648000" cy="400110"/>
          </a:xfrm>
          <a:prstGeom prst="rect">
            <a:avLst/>
          </a:prstGeom>
          <a:pattFill prst="wdUpDiag">
            <a:fgClr>
              <a:srgbClr val="FFFF00"/>
            </a:fgClr>
            <a:bgClr>
              <a:srgbClr val="92D050"/>
            </a:bgClr>
          </a:pattFill>
          <a:ln>
            <a:solidFill>
              <a:schemeClr val="accent1"/>
            </a:solidFill>
          </a:ln>
        </p:spPr>
        <p:txBody>
          <a:bodyPr wrap="square" rtlCol="0" anchor="ctr">
            <a:spAutoFit/>
          </a:bodyPr>
          <a:lstStyle/>
          <a:p>
            <a:pPr algn="ctr"/>
            <a:r>
              <a:rPr lang="sv-SE" sz="800" dirty="0" err="1"/>
              <a:t>HeIn</a:t>
            </a:r>
            <a:r>
              <a:rPr lang="sv-SE" sz="800" dirty="0"/>
              <a:t> </a:t>
            </a:r>
          </a:p>
          <a:p>
            <a:pPr algn="ctr"/>
            <a:r>
              <a:rPr lang="sv-SE" sz="1200" b="1" dirty="0"/>
              <a:t>1013</a:t>
            </a:r>
          </a:p>
        </p:txBody>
      </p:sp>
      <p:sp>
        <p:nvSpPr>
          <p:cNvPr id="10" name="TextBox 9">
            <a:extLst>
              <a:ext uri="{FF2B5EF4-FFF2-40B4-BE49-F238E27FC236}">
                <a16:creationId xmlns:a16="http://schemas.microsoft.com/office/drawing/2014/main" id="{80FC47D4-EB6D-A4F0-91A6-3D06A1B29B0E}"/>
              </a:ext>
            </a:extLst>
          </p:cNvPr>
          <p:cNvSpPr txBox="1"/>
          <p:nvPr/>
        </p:nvSpPr>
        <p:spPr>
          <a:xfrm>
            <a:off x="7770822" y="3604170"/>
            <a:ext cx="648000" cy="400110"/>
          </a:xfrm>
          <a:prstGeom prst="rect">
            <a:avLst/>
          </a:prstGeom>
          <a:solidFill>
            <a:srgbClr val="92D050"/>
          </a:solidFill>
          <a:ln>
            <a:solidFill>
              <a:schemeClr val="accent1"/>
            </a:solidFill>
          </a:ln>
        </p:spPr>
        <p:txBody>
          <a:bodyPr wrap="square" rtlCol="0" anchor="ctr">
            <a:spAutoFit/>
          </a:bodyPr>
          <a:lstStyle/>
          <a:p>
            <a:pPr algn="ctr"/>
            <a:r>
              <a:rPr lang="sv-SE" sz="800" dirty="0" err="1"/>
              <a:t>HePC</a:t>
            </a:r>
            <a:r>
              <a:rPr lang="sv-SE" sz="800" dirty="0"/>
              <a:t> </a:t>
            </a:r>
          </a:p>
          <a:p>
            <a:pPr algn="ctr"/>
            <a:r>
              <a:rPr lang="sv-SE" sz="1200" b="1" dirty="0"/>
              <a:t>1011</a:t>
            </a:r>
          </a:p>
        </p:txBody>
      </p:sp>
      <p:sp>
        <p:nvSpPr>
          <p:cNvPr id="11" name="TextBox 10">
            <a:extLst>
              <a:ext uri="{FF2B5EF4-FFF2-40B4-BE49-F238E27FC236}">
                <a16:creationId xmlns:a16="http://schemas.microsoft.com/office/drawing/2014/main" id="{8A3F3725-93E8-56DA-91D8-5CD5625976BA}"/>
              </a:ext>
            </a:extLst>
          </p:cNvPr>
          <p:cNvSpPr txBox="1"/>
          <p:nvPr/>
        </p:nvSpPr>
        <p:spPr>
          <a:xfrm>
            <a:off x="7338359" y="3030578"/>
            <a:ext cx="648000" cy="400110"/>
          </a:xfrm>
          <a:prstGeom prst="rect">
            <a:avLst/>
          </a:prstGeom>
          <a:solidFill>
            <a:srgbClr val="92D050"/>
          </a:solidFill>
          <a:ln>
            <a:solidFill>
              <a:schemeClr val="accent1"/>
            </a:solidFill>
          </a:ln>
        </p:spPr>
        <p:txBody>
          <a:bodyPr wrap="square" rtlCol="0" anchor="ctr">
            <a:spAutoFit/>
          </a:bodyPr>
          <a:lstStyle/>
          <a:p>
            <a:pPr algn="ctr"/>
            <a:r>
              <a:rPr lang="sv-SE" sz="800" dirty="0" err="1"/>
              <a:t>HeWC</a:t>
            </a:r>
            <a:endParaRPr lang="sv-SE" sz="800" dirty="0"/>
          </a:p>
          <a:p>
            <a:pPr algn="ctr"/>
            <a:r>
              <a:rPr lang="sv-SE" sz="1200" b="1" dirty="0"/>
              <a:t>1016</a:t>
            </a:r>
          </a:p>
        </p:txBody>
      </p:sp>
      <p:cxnSp>
        <p:nvCxnSpPr>
          <p:cNvPr id="12" name="Elbow Connector 11">
            <a:extLst>
              <a:ext uri="{FF2B5EF4-FFF2-40B4-BE49-F238E27FC236}">
                <a16:creationId xmlns:a16="http://schemas.microsoft.com/office/drawing/2014/main" id="{54E2D172-EFEE-EF3B-AB29-791AB0B4E2C7}"/>
              </a:ext>
            </a:extLst>
          </p:cNvPr>
          <p:cNvCxnSpPr>
            <a:cxnSpLocks/>
          </p:cNvCxnSpPr>
          <p:nvPr/>
        </p:nvCxnSpPr>
        <p:spPr>
          <a:xfrm rot="16200000" flipH="1">
            <a:off x="7572359" y="3519001"/>
            <a:ext cx="288000" cy="108000"/>
          </a:xfrm>
          <a:prstGeom prst="bentConnector2">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Elbow Connector 12">
            <a:extLst>
              <a:ext uri="{FF2B5EF4-FFF2-40B4-BE49-F238E27FC236}">
                <a16:creationId xmlns:a16="http://schemas.microsoft.com/office/drawing/2014/main" id="{279DDEA0-D854-145A-A626-A454BF17E6CB}"/>
              </a:ext>
            </a:extLst>
          </p:cNvPr>
          <p:cNvCxnSpPr>
            <a:cxnSpLocks/>
            <a:stCxn id="11" idx="3"/>
          </p:cNvCxnSpPr>
          <p:nvPr/>
        </p:nvCxnSpPr>
        <p:spPr>
          <a:xfrm flipV="1">
            <a:off x="7986359" y="3054439"/>
            <a:ext cx="1132142" cy="176194"/>
          </a:xfrm>
          <a:prstGeom prst="bentConnector3">
            <a:avLst>
              <a:gd name="adj1" fmla="val 50000"/>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8B9F1881-E5E0-A1B0-B4CE-86E67BDBFB67}"/>
              </a:ext>
            </a:extLst>
          </p:cNvPr>
          <p:cNvGrpSpPr/>
          <p:nvPr/>
        </p:nvGrpSpPr>
        <p:grpSpPr>
          <a:xfrm>
            <a:off x="6153961" y="1183703"/>
            <a:ext cx="5965028" cy="5418279"/>
            <a:chOff x="6153961" y="1183703"/>
            <a:chExt cx="5965028" cy="5418279"/>
          </a:xfrm>
        </p:grpSpPr>
        <p:sp>
          <p:nvSpPr>
            <p:cNvPr id="22" name="Freeform 21">
              <a:extLst>
                <a:ext uri="{FF2B5EF4-FFF2-40B4-BE49-F238E27FC236}">
                  <a16:creationId xmlns:a16="http://schemas.microsoft.com/office/drawing/2014/main" id="{F951E894-A9C6-84C1-99D7-1C15B2AEE666}"/>
                </a:ext>
              </a:extLst>
            </p:cNvPr>
            <p:cNvSpPr/>
            <p:nvPr/>
          </p:nvSpPr>
          <p:spPr>
            <a:xfrm>
              <a:off x="6153961" y="1183703"/>
              <a:ext cx="5965028" cy="5418279"/>
            </a:xfrm>
            <a:custGeom>
              <a:avLst/>
              <a:gdLst>
                <a:gd name="connsiteX0" fmla="*/ 2009350 w 6115414"/>
                <a:gd name="connsiteY0" fmla="*/ 0 h 6173656"/>
                <a:gd name="connsiteX1" fmla="*/ 0 w 6115414"/>
                <a:gd name="connsiteY1" fmla="*/ 1805504 h 6173656"/>
                <a:gd name="connsiteX2" fmla="*/ 1834624 w 6115414"/>
                <a:gd name="connsiteY2" fmla="*/ 4280790 h 6173656"/>
                <a:gd name="connsiteX3" fmla="*/ 1817151 w 6115414"/>
                <a:gd name="connsiteY3" fmla="*/ 5323323 h 6173656"/>
                <a:gd name="connsiteX4" fmla="*/ 716377 w 6115414"/>
                <a:gd name="connsiteY4" fmla="*/ 5323323 h 6173656"/>
                <a:gd name="connsiteX5" fmla="*/ 728025 w 6115414"/>
                <a:gd name="connsiteY5" fmla="*/ 6173656 h 6173656"/>
                <a:gd name="connsiteX6" fmla="*/ 6115414 w 6115414"/>
                <a:gd name="connsiteY6" fmla="*/ 6162008 h 6173656"/>
                <a:gd name="connsiteX7" fmla="*/ 6086293 w 6115414"/>
                <a:gd name="connsiteY7" fmla="*/ 122309 h 6173656"/>
                <a:gd name="connsiteX8" fmla="*/ 2009350 w 6115414"/>
                <a:gd name="connsiteY8" fmla="*/ 0 h 6173656"/>
                <a:gd name="connsiteX0" fmla="*/ 0 w 6138711"/>
                <a:gd name="connsiteY0" fmla="*/ 40769 h 6051347"/>
                <a:gd name="connsiteX1" fmla="*/ 23297 w 6138711"/>
                <a:gd name="connsiteY1" fmla="*/ 1683195 h 6051347"/>
                <a:gd name="connsiteX2" fmla="*/ 1857921 w 6138711"/>
                <a:gd name="connsiteY2" fmla="*/ 4158481 h 6051347"/>
                <a:gd name="connsiteX3" fmla="*/ 1840448 w 6138711"/>
                <a:gd name="connsiteY3" fmla="*/ 5201014 h 6051347"/>
                <a:gd name="connsiteX4" fmla="*/ 739674 w 6138711"/>
                <a:gd name="connsiteY4" fmla="*/ 5201014 h 6051347"/>
                <a:gd name="connsiteX5" fmla="*/ 751322 w 6138711"/>
                <a:gd name="connsiteY5" fmla="*/ 6051347 h 6051347"/>
                <a:gd name="connsiteX6" fmla="*/ 6138711 w 6138711"/>
                <a:gd name="connsiteY6" fmla="*/ 6039699 h 6051347"/>
                <a:gd name="connsiteX7" fmla="*/ 6109590 w 6138711"/>
                <a:gd name="connsiteY7" fmla="*/ 0 h 6051347"/>
                <a:gd name="connsiteX8" fmla="*/ 0 w 6138711"/>
                <a:gd name="connsiteY8" fmla="*/ 40769 h 6051347"/>
                <a:gd name="connsiteX0" fmla="*/ 0 w 6138711"/>
                <a:gd name="connsiteY0" fmla="*/ 40769 h 6051347"/>
                <a:gd name="connsiteX1" fmla="*/ 23297 w 6138711"/>
                <a:gd name="connsiteY1" fmla="*/ 2807266 h 6051347"/>
                <a:gd name="connsiteX2" fmla="*/ 1857921 w 6138711"/>
                <a:gd name="connsiteY2" fmla="*/ 4158481 h 6051347"/>
                <a:gd name="connsiteX3" fmla="*/ 1840448 w 6138711"/>
                <a:gd name="connsiteY3" fmla="*/ 5201014 h 6051347"/>
                <a:gd name="connsiteX4" fmla="*/ 739674 w 6138711"/>
                <a:gd name="connsiteY4" fmla="*/ 5201014 h 6051347"/>
                <a:gd name="connsiteX5" fmla="*/ 751322 w 6138711"/>
                <a:gd name="connsiteY5" fmla="*/ 6051347 h 6051347"/>
                <a:gd name="connsiteX6" fmla="*/ 6138711 w 6138711"/>
                <a:gd name="connsiteY6" fmla="*/ 6039699 h 6051347"/>
                <a:gd name="connsiteX7" fmla="*/ 6109590 w 6138711"/>
                <a:gd name="connsiteY7" fmla="*/ 0 h 6051347"/>
                <a:gd name="connsiteX8" fmla="*/ 0 w 6138711"/>
                <a:gd name="connsiteY8" fmla="*/ 40769 h 6051347"/>
                <a:gd name="connsiteX0" fmla="*/ 0 w 6138711"/>
                <a:gd name="connsiteY0" fmla="*/ 40769 h 6051347"/>
                <a:gd name="connsiteX1" fmla="*/ 23297 w 6138711"/>
                <a:gd name="connsiteY1" fmla="*/ 2807266 h 6051347"/>
                <a:gd name="connsiteX2" fmla="*/ 1834624 w 6138711"/>
                <a:gd name="connsiteY2" fmla="*/ 3727490 h 6051347"/>
                <a:gd name="connsiteX3" fmla="*/ 1840448 w 6138711"/>
                <a:gd name="connsiteY3" fmla="*/ 5201014 h 6051347"/>
                <a:gd name="connsiteX4" fmla="*/ 739674 w 6138711"/>
                <a:gd name="connsiteY4" fmla="*/ 5201014 h 6051347"/>
                <a:gd name="connsiteX5" fmla="*/ 751322 w 6138711"/>
                <a:gd name="connsiteY5" fmla="*/ 6051347 h 6051347"/>
                <a:gd name="connsiteX6" fmla="*/ 6138711 w 6138711"/>
                <a:gd name="connsiteY6" fmla="*/ 6039699 h 6051347"/>
                <a:gd name="connsiteX7" fmla="*/ 6109590 w 6138711"/>
                <a:gd name="connsiteY7" fmla="*/ 0 h 6051347"/>
                <a:gd name="connsiteX8" fmla="*/ 0 w 6138711"/>
                <a:gd name="connsiteY8" fmla="*/ 40769 h 6051347"/>
                <a:gd name="connsiteX0" fmla="*/ 0 w 6138711"/>
                <a:gd name="connsiteY0" fmla="*/ 40769 h 6051347"/>
                <a:gd name="connsiteX1" fmla="*/ 23297 w 6138711"/>
                <a:gd name="connsiteY1" fmla="*/ 2807266 h 6051347"/>
                <a:gd name="connsiteX2" fmla="*/ 1834624 w 6138711"/>
                <a:gd name="connsiteY2" fmla="*/ 3727490 h 6051347"/>
                <a:gd name="connsiteX3" fmla="*/ 1834624 w 6138711"/>
                <a:gd name="connsiteY3" fmla="*/ 5206838 h 6051347"/>
                <a:gd name="connsiteX4" fmla="*/ 739674 w 6138711"/>
                <a:gd name="connsiteY4" fmla="*/ 5201014 h 6051347"/>
                <a:gd name="connsiteX5" fmla="*/ 751322 w 6138711"/>
                <a:gd name="connsiteY5" fmla="*/ 6051347 h 6051347"/>
                <a:gd name="connsiteX6" fmla="*/ 6138711 w 6138711"/>
                <a:gd name="connsiteY6" fmla="*/ 6039699 h 6051347"/>
                <a:gd name="connsiteX7" fmla="*/ 6109590 w 6138711"/>
                <a:gd name="connsiteY7" fmla="*/ 0 h 6051347"/>
                <a:gd name="connsiteX8" fmla="*/ 0 w 6138711"/>
                <a:gd name="connsiteY8" fmla="*/ 40769 h 6051347"/>
                <a:gd name="connsiteX0" fmla="*/ 0 w 6138711"/>
                <a:gd name="connsiteY0" fmla="*/ 40769 h 6057171"/>
                <a:gd name="connsiteX1" fmla="*/ 23297 w 6138711"/>
                <a:gd name="connsiteY1" fmla="*/ 2807266 h 6057171"/>
                <a:gd name="connsiteX2" fmla="*/ 1834624 w 6138711"/>
                <a:gd name="connsiteY2" fmla="*/ 3727490 h 6057171"/>
                <a:gd name="connsiteX3" fmla="*/ 1834624 w 6138711"/>
                <a:gd name="connsiteY3" fmla="*/ 5206838 h 6057171"/>
                <a:gd name="connsiteX4" fmla="*/ 739674 w 6138711"/>
                <a:gd name="connsiteY4" fmla="*/ 5201014 h 6057171"/>
                <a:gd name="connsiteX5" fmla="*/ 733850 w 6138711"/>
                <a:gd name="connsiteY5" fmla="*/ 6057171 h 6057171"/>
                <a:gd name="connsiteX6" fmla="*/ 6138711 w 6138711"/>
                <a:gd name="connsiteY6" fmla="*/ 6039699 h 6057171"/>
                <a:gd name="connsiteX7" fmla="*/ 6109590 w 6138711"/>
                <a:gd name="connsiteY7" fmla="*/ 0 h 6057171"/>
                <a:gd name="connsiteX8" fmla="*/ 0 w 6138711"/>
                <a:gd name="connsiteY8" fmla="*/ 40769 h 6057171"/>
                <a:gd name="connsiteX0" fmla="*/ 0 w 6127063"/>
                <a:gd name="connsiteY0" fmla="*/ 29120 h 6057171"/>
                <a:gd name="connsiteX1" fmla="*/ 11649 w 6127063"/>
                <a:gd name="connsiteY1" fmla="*/ 2807266 h 6057171"/>
                <a:gd name="connsiteX2" fmla="*/ 1822976 w 6127063"/>
                <a:gd name="connsiteY2" fmla="*/ 3727490 h 6057171"/>
                <a:gd name="connsiteX3" fmla="*/ 1822976 w 6127063"/>
                <a:gd name="connsiteY3" fmla="*/ 5206838 h 6057171"/>
                <a:gd name="connsiteX4" fmla="*/ 728026 w 6127063"/>
                <a:gd name="connsiteY4" fmla="*/ 5201014 h 6057171"/>
                <a:gd name="connsiteX5" fmla="*/ 722202 w 6127063"/>
                <a:gd name="connsiteY5" fmla="*/ 6057171 h 6057171"/>
                <a:gd name="connsiteX6" fmla="*/ 6127063 w 6127063"/>
                <a:gd name="connsiteY6" fmla="*/ 6039699 h 6057171"/>
                <a:gd name="connsiteX7" fmla="*/ 6097942 w 6127063"/>
                <a:gd name="connsiteY7" fmla="*/ 0 h 6057171"/>
                <a:gd name="connsiteX8" fmla="*/ 0 w 6127063"/>
                <a:gd name="connsiteY8" fmla="*/ 29120 h 6057171"/>
                <a:gd name="connsiteX0" fmla="*/ 0 w 6121239"/>
                <a:gd name="connsiteY0" fmla="*/ 17472 h 6057171"/>
                <a:gd name="connsiteX1" fmla="*/ 5825 w 6121239"/>
                <a:gd name="connsiteY1" fmla="*/ 2807266 h 6057171"/>
                <a:gd name="connsiteX2" fmla="*/ 1817152 w 6121239"/>
                <a:gd name="connsiteY2" fmla="*/ 3727490 h 6057171"/>
                <a:gd name="connsiteX3" fmla="*/ 1817152 w 6121239"/>
                <a:gd name="connsiteY3" fmla="*/ 5206838 h 6057171"/>
                <a:gd name="connsiteX4" fmla="*/ 722202 w 6121239"/>
                <a:gd name="connsiteY4" fmla="*/ 5201014 h 6057171"/>
                <a:gd name="connsiteX5" fmla="*/ 716378 w 6121239"/>
                <a:gd name="connsiteY5" fmla="*/ 6057171 h 6057171"/>
                <a:gd name="connsiteX6" fmla="*/ 6121239 w 6121239"/>
                <a:gd name="connsiteY6" fmla="*/ 6039699 h 6057171"/>
                <a:gd name="connsiteX7" fmla="*/ 6092118 w 6121239"/>
                <a:gd name="connsiteY7" fmla="*/ 0 h 6057171"/>
                <a:gd name="connsiteX8" fmla="*/ 0 w 6121239"/>
                <a:gd name="connsiteY8" fmla="*/ 17472 h 6057171"/>
                <a:gd name="connsiteX0" fmla="*/ 0 w 6121239"/>
                <a:gd name="connsiteY0" fmla="*/ 17472 h 6063521"/>
                <a:gd name="connsiteX1" fmla="*/ 5825 w 6121239"/>
                <a:gd name="connsiteY1" fmla="*/ 2807266 h 6063521"/>
                <a:gd name="connsiteX2" fmla="*/ 1817152 w 6121239"/>
                <a:gd name="connsiteY2" fmla="*/ 3727490 h 6063521"/>
                <a:gd name="connsiteX3" fmla="*/ 1817152 w 6121239"/>
                <a:gd name="connsiteY3" fmla="*/ 5206838 h 6063521"/>
                <a:gd name="connsiteX4" fmla="*/ 722202 w 6121239"/>
                <a:gd name="connsiteY4" fmla="*/ 5201014 h 6063521"/>
                <a:gd name="connsiteX5" fmla="*/ 735428 w 6121239"/>
                <a:gd name="connsiteY5" fmla="*/ 6063521 h 6063521"/>
                <a:gd name="connsiteX6" fmla="*/ 6121239 w 6121239"/>
                <a:gd name="connsiteY6" fmla="*/ 6039699 h 6063521"/>
                <a:gd name="connsiteX7" fmla="*/ 6092118 w 6121239"/>
                <a:gd name="connsiteY7" fmla="*/ 0 h 6063521"/>
                <a:gd name="connsiteX8" fmla="*/ 0 w 6121239"/>
                <a:gd name="connsiteY8" fmla="*/ 17472 h 6063521"/>
                <a:gd name="connsiteX0" fmla="*/ 0 w 6121239"/>
                <a:gd name="connsiteY0" fmla="*/ 17472 h 6063521"/>
                <a:gd name="connsiteX1" fmla="*/ 5825 w 6121239"/>
                <a:gd name="connsiteY1" fmla="*/ 2807266 h 6063521"/>
                <a:gd name="connsiteX2" fmla="*/ 1817152 w 6121239"/>
                <a:gd name="connsiteY2" fmla="*/ 3727490 h 6063521"/>
                <a:gd name="connsiteX3" fmla="*/ 1817152 w 6121239"/>
                <a:gd name="connsiteY3" fmla="*/ 5206838 h 6063521"/>
                <a:gd name="connsiteX4" fmla="*/ 722202 w 6121239"/>
                <a:gd name="connsiteY4" fmla="*/ 5201014 h 6063521"/>
                <a:gd name="connsiteX5" fmla="*/ 716378 w 6121239"/>
                <a:gd name="connsiteY5" fmla="*/ 6063521 h 6063521"/>
                <a:gd name="connsiteX6" fmla="*/ 6121239 w 6121239"/>
                <a:gd name="connsiteY6" fmla="*/ 6039699 h 6063521"/>
                <a:gd name="connsiteX7" fmla="*/ 6092118 w 6121239"/>
                <a:gd name="connsiteY7" fmla="*/ 0 h 6063521"/>
                <a:gd name="connsiteX8" fmla="*/ 0 w 6121239"/>
                <a:gd name="connsiteY8" fmla="*/ 17472 h 6063521"/>
                <a:gd name="connsiteX0" fmla="*/ 0 w 6121239"/>
                <a:gd name="connsiteY0" fmla="*/ 17472 h 6063521"/>
                <a:gd name="connsiteX1" fmla="*/ 5825 w 6121239"/>
                <a:gd name="connsiteY1" fmla="*/ 2807266 h 6063521"/>
                <a:gd name="connsiteX2" fmla="*/ 1817152 w 6121239"/>
                <a:gd name="connsiteY2" fmla="*/ 3727490 h 6063521"/>
                <a:gd name="connsiteX3" fmla="*/ 1822939 w 6121239"/>
                <a:gd name="connsiteY3" fmla="*/ 5328372 h 6063521"/>
                <a:gd name="connsiteX4" fmla="*/ 722202 w 6121239"/>
                <a:gd name="connsiteY4" fmla="*/ 5201014 h 6063521"/>
                <a:gd name="connsiteX5" fmla="*/ 716378 w 6121239"/>
                <a:gd name="connsiteY5" fmla="*/ 6063521 h 6063521"/>
                <a:gd name="connsiteX6" fmla="*/ 6121239 w 6121239"/>
                <a:gd name="connsiteY6" fmla="*/ 6039699 h 6063521"/>
                <a:gd name="connsiteX7" fmla="*/ 6092118 w 6121239"/>
                <a:gd name="connsiteY7" fmla="*/ 0 h 6063521"/>
                <a:gd name="connsiteX8" fmla="*/ 0 w 6121239"/>
                <a:gd name="connsiteY8" fmla="*/ 17472 h 6063521"/>
                <a:gd name="connsiteX0" fmla="*/ 0 w 6121239"/>
                <a:gd name="connsiteY0" fmla="*/ 17472 h 6063521"/>
                <a:gd name="connsiteX1" fmla="*/ 5825 w 6121239"/>
                <a:gd name="connsiteY1" fmla="*/ 2807266 h 6063521"/>
                <a:gd name="connsiteX2" fmla="*/ 1817152 w 6121239"/>
                <a:gd name="connsiteY2" fmla="*/ 3727490 h 6063521"/>
                <a:gd name="connsiteX3" fmla="*/ 1822939 w 6121239"/>
                <a:gd name="connsiteY3" fmla="*/ 5328372 h 6063521"/>
                <a:gd name="connsiteX4" fmla="*/ 722202 w 6121239"/>
                <a:gd name="connsiteY4" fmla="*/ 5328336 h 6063521"/>
                <a:gd name="connsiteX5" fmla="*/ 716378 w 6121239"/>
                <a:gd name="connsiteY5" fmla="*/ 6063521 h 6063521"/>
                <a:gd name="connsiteX6" fmla="*/ 6121239 w 6121239"/>
                <a:gd name="connsiteY6" fmla="*/ 6039699 h 6063521"/>
                <a:gd name="connsiteX7" fmla="*/ 6092118 w 6121239"/>
                <a:gd name="connsiteY7" fmla="*/ 0 h 6063521"/>
                <a:gd name="connsiteX8" fmla="*/ 0 w 6121239"/>
                <a:gd name="connsiteY8" fmla="*/ 17472 h 6063521"/>
                <a:gd name="connsiteX0" fmla="*/ 0 w 6121239"/>
                <a:gd name="connsiteY0" fmla="*/ 17472 h 6063521"/>
                <a:gd name="connsiteX1" fmla="*/ 5825 w 6121239"/>
                <a:gd name="connsiteY1" fmla="*/ 2807266 h 6063521"/>
                <a:gd name="connsiteX2" fmla="*/ 1817152 w 6121239"/>
                <a:gd name="connsiteY2" fmla="*/ 3727490 h 6063521"/>
                <a:gd name="connsiteX3" fmla="*/ 1822939 w 6121239"/>
                <a:gd name="connsiteY3" fmla="*/ 5328372 h 6063521"/>
                <a:gd name="connsiteX4" fmla="*/ 901610 w 6121239"/>
                <a:gd name="connsiteY4" fmla="*/ 5334123 h 6063521"/>
                <a:gd name="connsiteX5" fmla="*/ 716378 w 6121239"/>
                <a:gd name="connsiteY5" fmla="*/ 6063521 h 6063521"/>
                <a:gd name="connsiteX6" fmla="*/ 6121239 w 6121239"/>
                <a:gd name="connsiteY6" fmla="*/ 6039699 h 6063521"/>
                <a:gd name="connsiteX7" fmla="*/ 6092118 w 6121239"/>
                <a:gd name="connsiteY7" fmla="*/ 0 h 6063521"/>
                <a:gd name="connsiteX8" fmla="*/ 0 w 6121239"/>
                <a:gd name="connsiteY8" fmla="*/ 17472 h 6063521"/>
                <a:gd name="connsiteX0" fmla="*/ 0 w 6121239"/>
                <a:gd name="connsiteY0" fmla="*/ 17472 h 6063521"/>
                <a:gd name="connsiteX1" fmla="*/ 5825 w 6121239"/>
                <a:gd name="connsiteY1" fmla="*/ 2807266 h 6063521"/>
                <a:gd name="connsiteX2" fmla="*/ 1817152 w 6121239"/>
                <a:gd name="connsiteY2" fmla="*/ 3727490 h 6063521"/>
                <a:gd name="connsiteX3" fmla="*/ 1822939 w 6121239"/>
                <a:gd name="connsiteY3" fmla="*/ 5328372 h 6063521"/>
                <a:gd name="connsiteX4" fmla="*/ 901610 w 6121239"/>
                <a:gd name="connsiteY4" fmla="*/ 5334123 h 6063521"/>
                <a:gd name="connsiteX5" fmla="*/ 895786 w 6121239"/>
                <a:gd name="connsiteY5" fmla="*/ 6063521 h 6063521"/>
                <a:gd name="connsiteX6" fmla="*/ 6121239 w 6121239"/>
                <a:gd name="connsiteY6" fmla="*/ 6039699 h 6063521"/>
                <a:gd name="connsiteX7" fmla="*/ 6092118 w 6121239"/>
                <a:gd name="connsiteY7" fmla="*/ 0 h 6063521"/>
                <a:gd name="connsiteX8" fmla="*/ 0 w 6121239"/>
                <a:gd name="connsiteY8" fmla="*/ 17472 h 6063521"/>
                <a:gd name="connsiteX0" fmla="*/ 0 w 6121239"/>
                <a:gd name="connsiteY0" fmla="*/ 17472 h 6063521"/>
                <a:gd name="connsiteX1" fmla="*/ 5825 w 6121239"/>
                <a:gd name="connsiteY1" fmla="*/ 2807266 h 6063521"/>
                <a:gd name="connsiteX2" fmla="*/ 1834514 w 6121239"/>
                <a:gd name="connsiteY2" fmla="*/ 3733277 h 6063521"/>
                <a:gd name="connsiteX3" fmla="*/ 1822939 w 6121239"/>
                <a:gd name="connsiteY3" fmla="*/ 5328372 h 6063521"/>
                <a:gd name="connsiteX4" fmla="*/ 901610 w 6121239"/>
                <a:gd name="connsiteY4" fmla="*/ 5334123 h 6063521"/>
                <a:gd name="connsiteX5" fmla="*/ 895786 w 6121239"/>
                <a:gd name="connsiteY5" fmla="*/ 6063521 h 6063521"/>
                <a:gd name="connsiteX6" fmla="*/ 6121239 w 6121239"/>
                <a:gd name="connsiteY6" fmla="*/ 6039699 h 6063521"/>
                <a:gd name="connsiteX7" fmla="*/ 6092118 w 6121239"/>
                <a:gd name="connsiteY7" fmla="*/ 0 h 6063521"/>
                <a:gd name="connsiteX8" fmla="*/ 0 w 6121239"/>
                <a:gd name="connsiteY8" fmla="*/ 17472 h 6063521"/>
                <a:gd name="connsiteX0" fmla="*/ 0 w 6121239"/>
                <a:gd name="connsiteY0" fmla="*/ 17472 h 6063521"/>
                <a:gd name="connsiteX1" fmla="*/ 5825 w 6121239"/>
                <a:gd name="connsiteY1" fmla="*/ 2807266 h 6063521"/>
                <a:gd name="connsiteX2" fmla="*/ 1834514 w 6121239"/>
                <a:gd name="connsiteY2" fmla="*/ 3733277 h 6063521"/>
                <a:gd name="connsiteX3" fmla="*/ 1822939 w 6121239"/>
                <a:gd name="connsiteY3" fmla="*/ 5339946 h 6063521"/>
                <a:gd name="connsiteX4" fmla="*/ 901610 w 6121239"/>
                <a:gd name="connsiteY4" fmla="*/ 5334123 h 6063521"/>
                <a:gd name="connsiteX5" fmla="*/ 895786 w 6121239"/>
                <a:gd name="connsiteY5" fmla="*/ 6063521 h 6063521"/>
                <a:gd name="connsiteX6" fmla="*/ 6121239 w 6121239"/>
                <a:gd name="connsiteY6" fmla="*/ 6039699 h 6063521"/>
                <a:gd name="connsiteX7" fmla="*/ 6092118 w 6121239"/>
                <a:gd name="connsiteY7" fmla="*/ 0 h 6063521"/>
                <a:gd name="connsiteX8" fmla="*/ 0 w 6121239"/>
                <a:gd name="connsiteY8" fmla="*/ 17472 h 6063521"/>
                <a:gd name="connsiteX0" fmla="*/ 0 w 6121239"/>
                <a:gd name="connsiteY0" fmla="*/ 17472 h 6063521"/>
                <a:gd name="connsiteX1" fmla="*/ 5825 w 6121239"/>
                <a:gd name="connsiteY1" fmla="*/ 2807266 h 6063521"/>
                <a:gd name="connsiteX2" fmla="*/ 3263303 w 6121239"/>
                <a:gd name="connsiteY2" fmla="*/ 4086845 h 6063521"/>
                <a:gd name="connsiteX3" fmla="*/ 1822939 w 6121239"/>
                <a:gd name="connsiteY3" fmla="*/ 5339946 h 6063521"/>
                <a:gd name="connsiteX4" fmla="*/ 901610 w 6121239"/>
                <a:gd name="connsiteY4" fmla="*/ 5334123 h 6063521"/>
                <a:gd name="connsiteX5" fmla="*/ 895786 w 6121239"/>
                <a:gd name="connsiteY5" fmla="*/ 6063521 h 6063521"/>
                <a:gd name="connsiteX6" fmla="*/ 6121239 w 6121239"/>
                <a:gd name="connsiteY6" fmla="*/ 6039699 h 6063521"/>
                <a:gd name="connsiteX7" fmla="*/ 6092118 w 6121239"/>
                <a:gd name="connsiteY7" fmla="*/ 0 h 6063521"/>
                <a:gd name="connsiteX8" fmla="*/ 0 w 6121239"/>
                <a:gd name="connsiteY8" fmla="*/ 17472 h 6063521"/>
                <a:gd name="connsiteX0" fmla="*/ 0 w 6121239"/>
                <a:gd name="connsiteY0" fmla="*/ 17472 h 6063521"/>
                <a:gd name="connsiteX1" fmla="*/ 5825 w 6121239"/>
                <a:gd name="connsiteY1" fmla="*/ 2807266 h 6063521"/>
                <a:gd name="connsiteX2" fmla="*/ 3263303 w 6121239"/>
                <a:gd name="connsiteY2" fmla="*/ 4086845 h 6063521"/>
                <a:gd name="connsiteX3" fmla="*/ 901610 w 6121239"/>
                <a:gd name="connsiteY3" fmla="*/ 5334123 h 6063521"/>
                <a:gd name="connsiteX4" fmla="*/ 895786 w 6121239"/>
                <a:gd name="connsiteY4" fmla="*/ 6063521 h 6063521"/>
                <a:gd name="connsiteX5" fmla="*/ 6121239 w 6121239"/>
                <a:gd name="connsiteY5" fmla="*/ 6039699 h 6063521"/>
                <a:gd name="connsiteX6" fmla="*/ 6092118 w 6121239"/>
                <a:gd name="connsiteY6" fmla="*/ 0 h 6063521"/>
                <a:gd name="connsiteX7" fmla="*/ 0 w 6121239"/>
                <a:gd name="connsiteY7" fmla="*/ 17472 h 6063521"/>
                <a:gd name="connsiteX0" fmla="*/ 0 w 6121239"/>
                <a:gd name="connsiteY0" fmla="*/ 17472 h 6063521"/>
                <a:gd name="connsiteX1" fmla="*/ 5825 w 6121239"/>
                <a:gd name="connsiteY1" fmla="*/ 2807266 h 6063521"/>
                <a:gd name="connsiteX2" fmla="*/ 3263303 w 6121239"/>
                <a:gd name="connsiteY2" fmla="*/ 4086845 h 6063521"/>
                <a:gd name="connsiteX3" fmla="*/ 3442368 w 6121239"/>
                <a:gd name="connsiteY3" fmla="*/ 5011035 h 6063521"/>
                <a:gd name="connsiteX4" fmla="*/ 895786 w 6121239"/>
                <a:gd name="connsiteY4" fmla="*/ 6063521 h 6063521"/>
                <a:gd name="connsiteX5" fmla="*/ 6121239 w 6121239"/>
                <a:gd name="connsiteY5" fmla="*/ 6039699 h 6063521"/>
                <a:gd name="connsiteX6" fmla="*/ 6092118 w 6121239"/>
                <a:gd name="connsiteY6" fmla="*/ 0 h 6063521"/>
                <a:gd name="connsiteX7" fmla="*/ 0 w 6121239"/>
                <a:gd name="connsiteY7" fmla="*/ 17472 h 6063521"/>
                <a:gd name="connsiteX0" fmla="*/ 0 w 6121239"/>
                <a:gd name="connsiteY0" fmla="*/ 17472 h 6063521"/>
                <a:gd name="connsiteX1" fmla="*/ 5825 w 6121239"/>
                <a:gd name="connsiteY1" fmla="*/ 2807266 h 6063521"/>
                <a:gd name="connsiteX2" fmla="*/ 3263303 w 6121239"/>
                <a:gd name="connsiteY2" fmla="*/ 4086845 h 6063521"/>
                <a:gd name="connsiteX3" fmla="*/ 895786 w 6121239"/>
                <a:gd name="connsiteY3" fmla="*/ 6063521 h 6063521"/>
                <a:gd name="connsiteX4" fmla="*/ 6121239 w 6121239"/>
                <a:gd name="connsiteY4" fmla="*/ 6039699 h 6063521"/>
                <a:gd name="connsiteX5" fmla="*/ 6092118 w 6121239"/>
                <a:gd name="connsiteY5" fmla="*/ 0 h 6063521"/>
                <a:gd name="connsiteX6" fmla="*/ 0 w 6121239"/>
                <a:gd name="connsiteY6" fmla="*/ 17472 h 6063521"/>
                <a:gd name="connsiteX0" fmla="*/ 0 w 6121239"/>
                <a:gd name="connsiteY0" fmla="*/ 17472 h 6063521"/>
                <a:gd name="connsiteX1" fmla="*/ 5825 w 6121239"/>
                <a:gd name="connsiteY1" fmla="*/ 2807266 h 6063521"/>
                <a:gd name="connsiteX2" fmla="*/ 3263303 w 6121239"/>
                <a:gd name="connsiteY2" fmla="*/ 4086845 h 6063521"/>
                <a:gd name="connsiteX3" fmla="*/ 3430332 w 6121239"/>
                <a:gd name="connsiteY3" fmla="*/ 6063521 h 6063521"/>
                <a:gd name="connsiteX4" fmla="*/ 6121239 w 6121239"/>
                <a:gd name="connsiteY4" fmla="*/ 6039699 h 6063521"/>
                <a:gd name="connsiteX5" fmla="*/ 6092118 w 6121239"/>
                <a:gd name="connsiteY5" fmla="*/ 0 h 6063521"/>
                <a:gd name="connsiteX6" fmla="*/ 0 w 6121239"/>
                <a:gd name="connsiteY6" fmla="*/ 17472 h 6063521"/>
                <a:gd name="connsiteX0" fmla="*/ 0 w 6121239"/>
                <a:gd name="connsiteY0" fmla="*/ 17472 h 6063521"/>
                <a:gd name="connsiteX1" fmla="*/ 5825 w 6121239"/>
                <a:gd name="connsiteY1" fmla="*/ 2807266 h 6063521"/>
                <a:gd name="connsiteX2" fmla="*/ 3263303 w 6121239"/>
                <a:gd name="connsiteY2" fmla="*/ 4086845 h 6063521"/>
                <a:gd name="connsiteX3" fmla="*/ 3430332 w 6121239"/>
                <a:gd name="connsiteY3" fmla="*/ 6063521 h 6063521"/>
                <a:gd name="connsiteX4" fmla="*/ 6121239 w 6121239"/>
                <a:gd name="connsiteY4" fmla="*/ 6039699 h 6063521"/>
                <a:gd name="connsiteX5" fmla="*/ 6092118 w 6121239"/>
                <a:gd name="connsiteY5" fmla="*/ 0 h 6063521"/>
                <a:gd name="connsiteX6" fmla="*/ 0 w 6121239"/>
                <a:gd name="connsiteY6" fmla="*/ 17472 h 6063521"/>
                <a:gd name="connsiteX0" fmla="*/ 0 w 6121239"/>
                <a:gd name="connsiteY0" fmla="*/ 17472 h 6063521"/>
                <a:gd name="connsiteX1" fmla="*/ 5825 w 6121239"/>
                <a:gd name="connsiteY1" fmla="*/ 2807266 h 6063521"/>
                <a:gd name="connsiteX2" fmla="*/ 3350272 w 6121239"/>
                <a:gd name="connsiteY2" fmla="*/ 4086845 h 6063521"/>
                <a:gd name="connsiteX3" fmla="*/ 3430332 w 6121239"/>
                <a:gd name="connsiteY3" fmla="*/ 6063521 h 6063521"/>
                <a:gd name="connsiteX4" fmla="*/ 6121239 w 6121239"/>
                <a:gd name="connsiteY4" fmla="*/ 6039699 h 6063521"/>
                <a:gd name="connsiteX5" fmla="*/ 6092118 w 6121239"/>
                <a:gd name="connsiteY5" fmla="*/ 0 h 6063521"/>
                <a:gd name="connsiteX6" fmla="*/ 0 w 6121239"/>
                <a:gd name="connsiteY6" fmla="*/ 17472 h 6063521"/>
                <a:gd name="connsiteX0" fmla="*/ 0 w 6121239"/>
                <a:gd name="connsiteY0" fmla="*/ 17472 h 6063521"/>
                <a:gd name="connsiteX1" fmla="*/ 5825 w 6121239"/>
                <a:gd name="connsiteY1" fmla="*/ 2807266 h 6063521"/>
                <a:gd name="connsiteX2" fmla="*/ 3350272 w 6121239"/>
                <a:gd name="connsiteY2" fmla="*/ 4086845 h 6063521"/>
                <a:gd name="connsiteX3" fmla="*/ 3430332 w 6121239"/>
                <a:gd name="connsiteY3" fmla="*/ 6063521 h 6063521"/>
                <a:gd name="connsiteX4" fmla="*/ 6121239 w 6121239"/>
                <a:gd name="connsiteY4" fmla="*/ 6039699 h 6063521"/>
                <a:gd name="connsiteX5" fmla="*/ 6092118 w 6121239"/>
                <a:gd name="connsiteY5" fmla="*/ 0 h 6063521"/>
                <a:gd name="connsiteX6" fmla="*/ 0 w 6121239"/>
                <a:gd name="connsiteY6" fmla="*/ 17472 h 6063521"/>
                <a:gd name="connsiteX0" fmla="*/ 0 w 6121239"/>
                <a:gd name="connsiteY0" fmla="*/ 17472 h 6063521"/>
                <a:gd name="connsiteX1" fmla="*/ 5825 w 6121239"/>
                <a:gd name="connsiteY1" fmla="*/ 2807266 h 6063521"/>
                <a:gd name="connsiteX2" fmla="*/ 3412394 w 6121239"/>
                <a:gd name="connsiteY2" fmla="*/ 4086845 h 6063521"/>
                <a:gd name="connsiteX3" fmla="*/ 3430332 w 6121239"/>
                <a:gd name="connsiteY3" fmla="*/ 6063521 h 6063521"/>
                <a:gd name="connsiteX4" fmla="*/ 6121239 w 6121239"/>
                <a:gd name="connsiteY4" fmla="*/ 6039699 h 6063521"/>
                <a:gd name="connsiteX5" fmla="*/ 6092118 w 6121239"/>
                <a:gd name="connsiteY5" fmla="*/ 0 h 6063521"/>
                <a:gd name="connsiteX6" fmla="*/ 0 w 6121239"/>
                <a:gd name="connsiteY6" fmla="*/ 17472 h 6063521"/>
                <a:gd name="connsiteX0" fmla="*/ 0 w 6121239"/>
                <a:gd name="connsiteY0" fmla="*/ 17472 h 6063521"/>
                <a:gd name="connsiteX1" fmla="*/ 5825 w 6121239"/>
                <a:gd name="connsiteY1" fmla="*/ 2807266 h 6063521"/>
                <a:gd name="connsiteX2" fmla="*/ 3412394 w 6121239"/>
                <a:gd name="connsiteY2" fmla="*/ 4086845 h 6063521"/>
                <a:gd name="connsiteX3" fmla="*/ 3430332 w 6121239"/>
                <a:gd name="connsiteY3" fmla="*/ 6063521 h 6063521"/>
                <a:gd name="connsiteX4" fmla="*/ 6121239 w 6121239"/>
                <a:gd name="connsiteY4" fmla="*/ 6039699 h 6063521"/>
                <a:gd name="connsiteX5" fmla="*/ 6092118 w 6121239"/>
                <a:gd name="connsiteY5" fmla="*/ 0 h 6063521"/>
                <a:gd name="connsiteX6" fmla="*/ 0 w 6121239"/>
                <a:gd name="connsiteY6" fmla="*/ 17472 h 6063521"/>
                <a:gd name="connsiteX0" fmla="*/ 0 w 6121239"/>
                <a:gd name="connsiteY0" fmla="*/ 17472 h 6063521"/>
                <a:gd name="connsiteX1" fmla="*/ 5825 w 6121239"/>
                <a:gd name="connsiteY1" fmla="*/ 2807266 h 6063521"/>
                <a:gd name="connsiteX2" fmla="*/ 3412394 w 6121239"/>
                <a:gd name="connsiteY2" fmla="*/ 4086845 h 6063521"/>
                <a:gd name="connsiteX3" fmla="*/ 3430332 w 6121239"/>
                <a:gd name="connsiteY3" fmla="*/ 6063521 h 6063521"/>
                <a:gd name="connsiteX4" fmla="*/ 6121239 w 6121239"/>
                <a:gd name="connsiteY4" fmla="*/ 6039699 h 6063521"/>
                <a:gd name="connsiteX5" fmla="*/ 6092118 w 6121239"/>
                <a:gd name="connsiteY5" fmla="*/ 0 h 6063521"/>
                <a:gd name="connsiteX6" fmla="*/ 0 w 6121239"/>
                <a:gd name="connsiteY6" fmla="*/ 17472 h 6063521"/>
                <a:gd name="connsiteX0" fmla="*/ 0 w 6121239"/>
                <a:gd name="connsiteY0" fmla="*/ 17472 h 6063521"/>
                <a:gd name="connsiteX1" fmla="*/ 5825 w 6121239"/>
                <a:gd name="connsiteY1" fmla="*/ 2807266 h 6063521"/>
                <a:gd name="connsiteX2" fmla="*/ 3412394 w 6121239"/>
                <a:gd name="connsiteY2" fmla="*/ 4086845 h 6063521"/>
                <a:gd name="connsiteX3" fmla="*/ 3430332 w 6121239"/>
                <a:gd name="connsiteY3" fmla="*/ 6063521 h 6063521"/>
                <a:gd name="connsiteX4" fmla="*/ 6121239 w 6121239"/>
                <a:gd name="connsiteY4" fmla="*/ 6039699 h 6063521"/>
                <a:gd name="connsiteX5" fmla="*/ 6092118 w 6121239"/>
                <a:gd name="connsiteY5" fmla="*/ 0 h 6063521"/>
                <a:gd name="connsiteX6" fmla="*/ 0 w 6121239"/>
                <a:gd name="connsiteY6" fmla="*/ 17472 h 6063521"/>
                <a:gd name="connsiteX0" fmla="*/ 0 w 6121239"/>
                <a:gd name="connsiteY0" fmla="*/ 17472 h 6063521"/>
                <a:gd name="connsiteX1" fmla="*/ 5825 w 6121239"/>
                <a:gd name="connsiteY1" fmla="*/ 2807266 h 6063521"/>
                <a:gd name="connsiteX2" fmla="*/ 3412394 w 6121239"/>
                <a:gd name="connsiteY2" fmla="*/ 4086845 h 6063521"/>
                <a:gd name="connsiteX3" fmla="*/ 3430332 w 6121239"/>
                <a:gd name="connsiteY3" fmla="*/ 6063521 h 6063521"/>
                <a:gd name="connsiteX4" fmla="*/ 6121239 w 6121239"/>
                <a:gd name="connsiteY4" fmla="*/ 6039699 h 6063521"/>
                <a:gd name="connsiteX5" fmla="*/ 6092118 w 6121239"/>
                <a:gd name="connsiteY5" fmla="*/ 0 h 6063521"/>
                <a:gd name="connsiteX6" fmla="*/ 0 w 6121239"/>
                <a:gd name="connsiteY6" fmla="*/ 17472 h 6063521"/>
                <a:gd name="connsiteX0" fmla="*/ 0 w 6121239"/>
                <a:gd name="connsiteY0" fmla="*/ 17472 h 6069617"/>
                <a:gd name="connsiteX1" fmla="*/ 5825 w 6121239"/>
                <a:gd name="connsiteY1" fmla="*/ 2807266 h 6069617"/>
                <a:gd name="connsiteX2" fmla="*/ 3412394 w 6121239"/>
                <a:gd name="connsiteY2" fmla="*/ 4086845 h 6069617"/>
                <a:gd name="connsiteX3" fmla="*/ 3374423 w 6121239"/>
                <a:gd name="connsiteY3" fmla="*/ 6069617 h 6069617"/>
                <a:gd name="connsiteX4" fmla="*/ 6121239 w 6121239"/>
                <a:gd name="connsiteY4" fmla="*/ 6039699 h 6069617"/>
                <a:gd name="connsiteX5" fmla="*/ 6092118 w 6121239"/>
                <a:gd name="connsiteY5" fmla="*/ 0 h 6069617"/>
                <a:gd name="connsiteX6" fmla="*/ 0 w 6121239"/>
                <a:gd name="connsiteY6" fmla="*/ 17472 h 6069617"/>
                <a:gd name="connsiteX0" fmla="*/ 0 w 6121239"/>
                <a:gd name="connsiteY0" fmla="*/ 17472 h 6069617"/>
                <a:gd name="connsiteX1" fmla="*/ 5825 w 6121239"/>
                <a:gd name="connsiteY1" fmla="*/ 2807266 h 6069617"/>
                <a:gd name="connsiteX2" fmla="*/ 3356485 w 6121239"/>
                <a:gd name="connsiteY2" fmla="*/ 4074653 h 6069617"/>
                <a:gd name="connsiteX3" fmla="*/ 3374423 w 6121239"/>
                <a:gd name="connsiteY3" fmla="*/ 6069617 h 6069617"/>
                <a:gd name="connsiteX4" fmla="*/ 6121239 w 6121239"/>
                <a:gd name="connsiteY4" fmla="*/ 6039699 h 6069617"/>
                <a:gd name="connsiteX5" fmla="*/ 6092118 w 6121239"/>
                <a:gd name="connsiteY5" fmla="*/ 0 h 6069617"/>
                <a:gd name="connsiteX6" fmla="*/ 0 w 6121239"/>
                <a:gd name="connsiteY6" fmla="*/ 17472 h 6069617"/>
                <a:gd name="connsiteX0" fmla="*/ 0 w 6121239"/>
                <a:gd name="connsiteY0" fmla="*/ 17472 h 6069617"/>
                <a:gd name="connsiteX1" fmla="*/ 5825 w 6121239"/>
                <a:gd name="connsiteY1" fmla="*/ 2807266 h 6069617"/>
                <a:gd name="connsiteX2" fmla="*/ 3356485 w 6121239"/>
                <a:gd name="connsiteY2" fmla="*/ 4074653 h 6069617"/>
                <a:gd name="connsiteX3" fmla="*/ 3374423 w 6121239"/>
                <a:gd name="connsiteY3" fmla="*/ 6069617 h 6069617"/>
                <a:gd name="connsiteX4" fmla="*/ 6121239 w 6121239"/>
                <a:gd name="connsiteY4" fmla="*/ 6039699 h 6069617"/>
                <a:gd name="connsiteX5" fmla="*/ 6092118 w 6121239"/>
                <a:gd name="connsiteY5" fmla="*/ 0 h 6069617"/>
                <a:gd name="connsiteX6" fmla="*/ 0 w 6121239"/>
                <a:gd name="connsiteY6" fmla="*/ 17472 h 6069617"/>
                <a:gd name="connsiteX0" fmla="*/ 0 w 6121239"/>
                <a:gd name="connsiteY0" fmla="*/ 17472 h 6051329"/>
                <a:gd name="connsiteX1" fmla="*/ 5825 w 6121239"/>
                <a:gd name="connsiteY1" fmla="*/ 2807266 h 6051329"/>
                <a:gd name="connsiteX2" fmla="*/ 3356485 w 6121239"/>
                <a:gd name="connsiteY2" fmla="*/ 4074653 h 6051329"/>
                <a:gd name="connsiteX3" fmla="*/ 3361999 w 6121239"/>
                <a:gd name="connsiteY3" fmla="*/ 6051329 h 6051329"/>
                <a:gd name="connsiteX4" fmla="*/ 6121239 w 6121239"/>
                <a:gd name="connsiteY4" fmla="*/ 6039699 h 6051329"/>
                <a:gd name="connsiteX5" fmla="*/ 6092118 w 6121239"/>
                <a:gd name="connsiteY5" fmla="*/ 0 h 6051329"/>
                <a:gd name="connsiteX6" fmla="*/ 0 w 6121239"/>
                <a:gd name="connsiteY6" fmla="*/ 17472 h 6051329"/>
                <a:gd name="connsiteX0" fmla="*/ 0 w 6121239"/>
                <a:gd name="connsiteY0" fmla="*/ 17472 h 6051329"/>
                <a:gd name="connsiteX1" fmla="*/ 5825 w 6121239"/>
                <a:gd name="connsiteY1" fmla="*/ 2807266 h 6051329"/>
                <a:gd name="connsiteX2" fmla="*/ 3356485 w 6121239"/>
                <a:gd name="connsiteY2" fmla="*/ 4074653 h 6051329"/>
                <a:gd name="connsiteX3" fmla="*/ 3361999 w 6121239"/>
                <a:gd name="connsiteY3" fmla="*/ 6051329 h 6051329"/>
                <a:gd name="connsiteX4" fmla="*/ 6121239 w 6121239"/>
                <a:gd name="connsiteY4" fmla="*/ 6039699 h 6051329"/>
                <a:gd name="connsiteX5" fmla="*/ 6092118 w 6121239"/>
                <a:gd name="connsiteY5" fmla="*/ 0 h 6051329"/>
                <a:gd name="connsiteX6" fmla="*/ 0 w 6121239"/>
                <a:gd name="connsiteY6" fmla="*/ 17472 h 6051329"/>
                <a:gd name="connsiteX0" fmla="*/ 0 w 6121239"/>
                <a:gd name="connsiteY0" fmla="*/ 17472 h 6051329"/>
                <a:gd name="connsiteX1" fmla="*/ 5825 w 6121239"/>
                <a:gd name="connsiteY1" fmla="*/ 2807266 h 6051329"/>
                <a:gd name="connsiteX2" fmla="*/ 3204013 w 6121239"/>
                <a:gd name="connsiteY2" fmla="*/ 3863427 h 6051329"/>
                <a:gd name="connsiteX3" fmla="*/ 3361999 w 6121239"/>
                <a:gd name="connsiteY3" fmla="*/ 6051329 h 6051329"/>
                <a:gd name="connsiteX4" fmla="*/ 6121239 w 6121239"/>
                <a:gd name="connsiteY4" fmla="*/ 6039699 h 6051329"/>
                <a:gd name="connsiteX5" fmla="*/ 6092118 w 6121239"/>
                <a:gd name="connsiteY5" fmla="*/ 0 h 6051329"/>
                <a:gd name="connsiteX6" fmla="*/ 0 w 6121239"/>
                <a:gd name="connsiteY6" fmla="*/ 17472 h 6051329"/>
                <a:gd name="connsiteX0" fmla="*/ 0 w 6121239"/>
                <a:gd name="connsiteY0" fmla="*/ 17472 h 6051329"/>
                <a:gd name="connsiteX1" fmla="*/ 5825 w 6121239"/>
                <a:gd name="connsiteY1" fmla="*/ 2807266 h 6051329"/>
                <a:gd name="connsiteX2" fmla="*/ 3204013 w 6121239"/>
                <a:gd name="connsiteY2" fmla="*/ 3863427 h 6051329"/>
                <a:gd name="connsiteX3" fmla="*/ 3361999 w 6121239"/>
                <a:gd name="connsiteY3" fmla="*/ 6051329 h 6051329"/>
                <a:gd name="connsiteX4" fmla="*/ 6121239 w 6121239"/>
                <a:gd name="connsiteY4" fmla="*/ 6039699 h 6051329"/>
                <a:gd name="connsiteX5" fmla="*/ 6092118 w 6121239"/>
                <a:gd name="connsiteY5" fmla="*/ 0 h 6051329"/>
                <a:gd name="connsiteX6" fmla="*/ 0 w 6121239"/>
                <a:gd name="connsiteY6" fmla="*/ 17472 h 6051329"/>
                <a:gd name="connsiteX0" fmla="*/ 0 w 6121239"/>
                <a:gd name="connsiteY0" fmla="*/ 17472 h 6051329"/>
                <a:gd name="connsiteX1" fmla="*/ 5825 w 6121239"/>
                <a:gd name="connsiteY1" fmla="*/ 2807266 h 6051329"/>
                <a:gd name="connsiteX2" fmla="*/ 3204013 w 6121239"/>
                <a:gd name="connsiteY2" fmla="*/ 3863427 h 6051329"/>
                <a:gd name="connsiteX3" fmla="*/ 3361999 w 6121239"/>
                <a:gd name="connsiteY3" fmla="*/ 6051329 h 6051329"/>
                <a:gd name="connsiteX4" fmla="*/ 6121239 w 6121239"/>
                <a:gd name="connsiteY4" fmla="*/ 6039699 h 6051329"/>
                <a:gd name="connsiteX5" fmla="*/ 6092118 w 6121239"/>
                <a:gd name="connsiteY5" fmla="*/ 0 h 6051329"/>
                <a:gd name="connsiteX6" fmla="*/ 0 w 6121239"/>
                <a:gd name="connsiteY6" fmla="*/ 17472 h 6051329"/>
                <a:gd name="connsiteX0" fmla="*/ 145208 w 6266447"/>
                <a:gd name="connsiteY0" fmla="*/ 17472 h 6051329"/>
                <a:gd name="connsiteX1" fmla="*/ 151033 w 6266447"/>
                <a:gd name="connsiteY1" fmla="*/ 2807266 h 6051329"/>
                <a:gd name="connsiteX2" fmla="*/ 3349221 w 6266447"/>
                <a:gd name="connsiteY2" fmla="*/ 3863427 h 6051329"/>
                <a:gd name="connsiteX3" fmla="*/ 3507207 w 6266447"/>
                <a:gd name="connsiteY3" fmla="*/ 6051329 h 6051329"/>
                <a:gd name="connsiteX4" fmla="*/ 6266447 w 6266447"/>
                <a:gd name="connsiteY4" fmla="*/ 6039699 h 6051329"/>
                <a:gd name="connsiteX5" fmla="*/ 6237326 w 6266447"/>
                <a:gd name="connsiteY5" fmla="*/ 0 h 6051329"/>
                <a:gd name="connsiteX6" fmla="*/ 145208 w 6266447"/>
                <a:gd name="connsiteY6" fmla="*/ 17472 h 6051329"/>
                <a:gd name="connsiteX0" fmla="*/ 145208 w 6266447"/>
                <a:gd name="connsiteY0" fmla="*/ 17472 h 6051329"/>
                <a:gd name="connsiteX1" fmla="*/ 151033 w 6266447"/>
                <a:gd name="connsiteY1" fmla="*/ 2807266 h 6051329"/>
                <a:gd name="connsiteX2" fmla="*/ 3349221 w 6266447"/>
                <a:gd name="connsiteY2" fmla="*/ 3863427 h 6051329"/>
                <a:gd name="connsiteX3" fmla="*/ 3507207 w 6266447"/>
                <a:gd name="connsiteY3" fmla="*/ 6051329 h 6051329"/>
                <a:gd name="connsiteX4" fmla="*/ 6266447 w 6266447"/>
                <a:gd name="connsiteY4" fmla="*/ 6039699 h 6051329"/>
                <a:gd name="connsiteX5" fmla="*/ 6237326 w 6266447"/>
                <a:gd name="connsiteY5" fmla="*/ 0 h 6051329"/>
                <a:gd name="connsiteX6" fmla="*/ 145208 w 6266447"/>
                <a:gd name="connsiteY6" fmla="*/ 17472 h 6051329"/>
                <a:gd name="connsiteX0" fmla="*/ 31820 w 6153059"/>
                <a:gd name="connsiteY0" fmla="*/ 17472 h 6051329"/>
                <a:gd name="connsiteX1" fmla="*/ 220610 w 6153059"/>
                <a:gd name="connsiteY1" fmla="*/ 2707213 h 6051329"/>
                <a:gd name="connsiteX2" fmla="*/ 3235833 w 6153059"/>
                <a:gd name="connsiteY2" fmla="*/ 3863427 h 6051329"/>
                <a:gd name="connsiteX3" fmla="*/ 3393819 w 6153059"/>
                <a:gd name="connsiteY3" fmla="*/ 6051329 h 6051329"/>
                <a:gd name="connsiteX4" fmla="*/ 6153059 w 6153059"/>
                <a:gd name="connsiteY4" fmla="*/ 6039699 h 6051329"/>
                <a:gd name="connsiteX5" fmla="*/ 6123938 w 6153059"/>
                <a:gd name="connsiteY5" fmla="*/ 0 h 6051329"/>
                <a:gd name="connsiteX6" fmla="*/ 31820 w 6153059"/>
                <a:gd name="connsiteY6" fmla="*/ 17472 h 6051329"/>
                <a:gd name="connsiteX0" fmla="*/ 31820 w 6153059"/>
                <a:gd name="connsiteY0" fmla="*/ 104758 h 6138615"/>
                <a:gd name="connsiteX1" fmla="*/ 220610 w 6153059"/>
                <a:gd name="connsiteY1" fmla="*/ 2794499 h 6138615"/>
                <a:gd name="connsiteX2" fmla="*/ 3235833 w 6153059"/>
                <a:gd name="connsiteY2" fmla="*/ 3950713 h 6138615"/>
                <a:gd name="connsiteX3" fmla="*/ 3393819 w 6153059"/>
                <a:gd name="connsiteY3" fmla="*/ 6138615 h 6138615"/>
                <a:gd name="connsiteX4" fmla="*/ 6153059 w 6153059"/>
                <a:gd name="connsiteY4" fmla="*/ 6126985 h 6138615"/>
                <a:gd name="connsiteX5" fmla="*/ 6123938 w 6153059"/>
                <a:gd name="connsiteY5" fmla="*/ 87286 h 6138615"/>
                <a:gd name="connsiteX6" fmla="*/ 31820 w 6153059"/>
                <a:gd name="connsiteY6" fmla="*/ 104758 h 6138615"/>
                <a:gd name="connsiteX0" fmla="*/ 252137 w 6373376"/>
                <a:gd name="connsiteY0" fmla="*/ 104758 h 6138615"/>
                <a:gd name="connsiteX1" fmla="*/ 440927 w 6373376"/>
                <a:gd name="connsiteY1" fmla="*/ 2794499 h 6138615"/>
                <a:gd name="connsiteX2" fmla="*/ 3456150 w 6373376"/>
                <a:gd name="connsiteY2" fmla="*/ 3950713 h 6138615"/>
                <a:gd name="connsiteX3" fmla="*/ 3614136 w 6373376"/>
                <a:gd name="connsiteY3" fmla="*/ 6138615 h 6138615"/>
                <a:gd name="connsiteX4" fmla="*/ 6373376 w 6373376"/>
                <a:gd name="connsiteY4" fmla="*/ 6126985 h 6138615"/>
                <a:gd name="connsiteX5" fmla="*/ 6344255 w 6373376"/>
                <a:gd name="connsiteY5" fmla="*/ 87286 h 6138615"/>
                <a:gd name="connsiteX6" fmla="*/ 252137 w 6373376"/>
                <a:gd name="connsiteY6" fmla="*/ 104758 h 6138615"/>
                <a:gd name="connsiteX0" fmla="*/ 426978 w 6151790"/>
                <a:gd name="connsiteY0" fmla="*/ 406571 h 6051329"/>
                <a:gd name="connsiteX1" fmla="*/ 219341 w 6151790"/>
                <a:gd name="connsiteY1" fmla="*/ 2707213 h 6051329"/>
                <a:gd name="connsiteX2" fmla="*/ 3234564 w 6151790"/>
                <a:gd name="connsiteY2" fmla="*/ 3863427 h 6051329"/>
                <a:gd name="connsiteX3" fmla="*/ 3392550 w 6151790"/>
                <a:gd name="connsiteY3" fmla="*/ 6051329 h 6051329"/>
                <a:gd name="connsiteX4" fmla="*/ 6151790 w 6151790"/>
                <a:gd name="connsiteY4" fmla="*/ 6039699 h 6051329"/>
                <a:gd name="connsiteX5" fmla="*/ 6122669 w 6151790"/>
                <a:gd name="connsiteY5" fmla="*/ 0 h 6051329"/>
                <a:gd name="connsiteX6" fmla="*/ 426978 w 6151790"/>
                <a:gd name="connsiteY6" fmla="*/ 406571 h 6051329"/>
                <a:gd name="connsiteX0" fmla="*/ 426978 w 6151790"/>
                <a:gd name="connsiteY0" fmla="*/ 406571 h 6051329"/>
                <a:gd name="connsiteX1" fmla="*/ 219341 w 6151790"/>
                <a:gd name="connsiteY1" fmla="*/ 2707213 h 6051329"/>
                <a:gd name="connsiteX2" fmla="*/ 3234564 w 6151790"/>
                <a:gd name="connsiteY2" fmla="*/ 3863427 h 6051329"/>
                <a:gd name="connsiteX3" fmla="*/ 3392550 w 6151790"/>
                <a:gd name="connsiteY3" fmla="*/ 6051329 h 6051329"/>
                <a:gd name="connsiteX4" fmla="*/ 6151790 w 6151790"/>
                <a:gd name="connsiteY4" fmla="*/ 6039699 h 6051329"/>
                <a:gd name="connsiteX5" fmla="*/ 6122669 w 6151790"/>
                <a:gd name="connsiteY5" fmla="*/ 0 h 6051329"/>
                <a:gd name="connsiteX6" fmla="*/ 426978 w 6151790"/>
                <a:gd name="connsiteY6" fmla="*/ 406571 h 6051329"/>
                <a:gd name="connsiteX0" fmla="*/ 496599 w 6221411"/>
                <a:gd name="connsiteY0" fmla="*/ 406571 h 6051329"/>
                <a:gd name="connsiteX1" fmla="*/ 288962 w 6221411"/>
                <a:gd name="connsiteY1" fmla="*/ 2707213 h 6051329"/>
                <a:gd name="connsiteX2" fmla="*/ 3304185 w 6221411"/>
                <a:gd name="connsiteY2" fmla="*/ 3863427 h 6051329"/>
                <a:gd name="connsiteX3" fmla="*/ 3462171 w 6221411"/>
                <a:gd name="connsiteY3" fmla="*/ 6051329 h 6051329"/>
                <a:gd name="connsiteX4" fmla="*/ 6221411 w 6221411"/>
                <a:gd name="connsiteY4" fmla="*/ 6039699 h 6051329"/>
                <a:gd name="connsiteX5" fmla="*/ 6192290 w 6221411"/>
                <a:gd name="connsiteY5" fmla="*/ 0 h 6051329"/>
                <a:gd name="connsiteX6" fmla="*/ 496599 w 6221411"/>
                <a:gd name="connsiteY6" fmla="*/ 406571 h 6051329"/>
                <a:gd name="connsiteX0" fmla="*/ 496599 w 6221411"/>
                <a:gd name="connsiteY0" fmla="*/ 413937 h 6058695"/>
                <a:gd name="connsiteX1" fmla="*/ 288962 w 6221411"/>
                <a:gd name="connsiteY1" fmla="*/ 2714579 h 6058695"/>
                <a:gd name="connsiteX2" fmla="*/ 3304185 w 6221411"/>
                <a:gd name="connsiteY2" fmla="*/ 3870793 h 6058695"/>
                <a:gd name="connsiteX3" fmla="*/ 3462171 w 6221411"/>
                <a:gd name="connsiteY3" fmla="*/ 6058695 h 6058695"/>
                <a:gd name="connsiteX4" fmla="*/ 6221411 w 6221411"/>
                <a:gd name="connsiteY4" fmla="*/ 6047065 h 6058695"/>
                <a:gd name="connsiteX5" fmla="*/ 6192290 w 6221411"/>
                <a:gd name="connsiteY5" fmla="*/ 7366 h 6058695"/>
                <a:gd name="connsiteX6" fmla="*/ 496599 w 6221411"/>
                <a:gd name="connsiteY6" fmla="*/ 413937 h 6058695"/>
                <a:gd name="connsiteX0" fmla="*/ 564953 w 6167788"/>
                <a:gd name="connsiteY0" fmla="*/ 817904 h 6051329"/>
                <a:gd name="connsiteX1" fmla="*/ 235339 w 6167788"/>
                <a:gd name="connsiteY1" fmla="*/ 2707213 h 6051329"/>
                <a:gd name="connsiteX2" fmla="*/ 3250562 w 6167788"/>
                <a:gd name="connsiteY2" fmla="*/ 3863427 h 6051329"/>
                <a:gd name="connsiteX3" fmla="*/ 3408548 w 6167788"/>
                <a:gd name="connsiteY3" fmla="*/ 6051329 h 6051329"/>
                <a:gd name="connsiteX4" fmla="*/ 6167788 w 6167788"/>
                <a:gd name="connsiteY4" fmla="*/ 6039699 h 6051329"/>
                <a:gd name="connsiteX5" fmla="*/ 6138667 w 6167788"/>
                <a:gd name="connsiteY5" fmla="*/ 0 h 6051329"/>
                <a:gd name="connsiteX6" fmla="*/ 564953 w 6167788"/>
                <a:gd name="connsiteY6" fmla="*/ 817904 h 6051329"/>
                <a:gd name="connsiteX0" fmla="*/ 564953 w 6167788"/>
                <a:gd name="connsiteY0" fmla="*/ 817904 h 6051329"/>
                <a:gd name="connsiteX1" fmla="*/ 235339 w 6167788"/>
                <a:gd name="connsiteY1" fmla="*/ 2707213 h 6051329"/>
                <a:gd name="connsiteX2" fmla="*/ 3250562 w 6167788"/>
                <a:gd name="connsiteY2" fmla="*/ 3863427 h 6051329"/>
                <a:gd name="connsiteX3" fmla="*/ 3408548 w 6167788"/>
                <a:gd name="connsiteY3" fmla="*/ 6051329 h 6051329"/>
                <a:gd name="connsiteX4" fmla="*/ 6167788 w 6167788"/>
                <a:gd name="connsiteY4" fmla="*/ 6039699 h 6051329"/>
                <a:gd name="connsiteX5" fmla="*/ 6138667 w 6167788"/>
                <a:gd name="connsiteY5" fmla="*/ 0 h 6051329"/>
                <a:gd name="connsiteX6" fmla="*/ 564953 w 6167788"/>
                <a:gd name="connsiteY6" fmla="*/ 817904 h 6051329"/>
                <a:gd name="connsiteX0" fmla="*/ 520488 w 6123323"/>
                <a:gd name="connsiteY0" fmla="*/ 817904 h 6051329"/>
                <a:gd name="connsiteX1" fmla="*/ 190874 w 6123323"/>
                <a:gd name="connsiteY1" fmla="*/ 2707213 h 6051329"/>
                <a:gd name="connsiteX2" fmla="*/ 3206097 w 6123323"/>
                <a:gd name="connsiteY2" fmla="*/ 3863427 h 6051329"/>
                <a:gd name="connsiteX3" fmla="*/ 3364083 w 6123323"/>
                <a:gd name="connsiteY3" fmla="*/ 6051329 h 6051329"/>
                <a:gd name="connsiteX4" fmla="*/ 6123323 w 6123323"/>
                <a:gd name="connsiteY4" fmla="*/ 6039699 h 6051329"/>
                <a:gd name="connsiteX5" fmla="*/ 6094202 w 6123323"/>
                <a:gd name="connsiteY5" fmla="*/ 0 h 6051329"/>
                <a:gd name="connsiteX6" fmla="*/ 520488 w 6123323"/>
                <a:gd name="connsiteY6" fmla="*/ 817904 h 6051329"/>
                <a:gd name="connsiteX0" fmla="*/ 520488 w 6123323"/>
                <a:gd name="connsiteY0" fmla="*/ 817904 h 6051329"/>
                <a:gd name="connsiteX1" fmla="*/ 190874 w 6123323"/>
                <a:gd name="connsiteY1" fmla="*/ 2707213 h 6051329"/>
                <a:gd name="connsiteX2" fmla="*/ 3206097 w 6123323"/>
                <a:gd name="connsiteY2" fmla="*/ 3863427 h 6051329"/>
                <a:gd name="connsiteX3" fmla="*/ 3364083 w 6123323"/>
                <a:gd name="connsiteY3" fmla="*/ 6051329 h 6051329"/>
                <a:gd name="connsiteX4" fmla="*/ 6123323 w 6123323"/>
                <a:gd name="connsiteY4" fmla="*/ 6039699 h 6051329"/>
                <a:gd name="connsiteX5" fmla="*/ 6094202 w 6123323"/>
                <a:gd name="connsiteY5" fmla="*/ 0 h 6051329"/>
                <a:gd name="connsiteX6" fmla="*/ 520488 w 6123323"/>
                <a:gd name="connsiteY6" fmla="*/ 817904 h 6051329"/>
                <a:gd name="connsiteX0" fmla="*/ 520488 w 6123323"/>
                <a:gd name="connsiteY0" fmla="*/ 817904 h 6051329"/>
                <a:gd name="connsiteX1" fmla="*/ 190874 w 6123323"/>
                <a:gd name="connsiteY1" fmla="*/ 2707213 h 6051329"/>
                <a:gd name="connsiteX2" fmla="*/ 3206097 w 6123323"/>
                <a:gd name="connsiteY2" fmla="*/ 3863427 h 6051329"/>
                <a:gd name="connsiteX3" fmla="*/ 3364083 w 6123323"/>
                <a:gd name="connsiteY3" fmla="*/ 6051329 h 6051329"/>
                <a:gd name="connsiteX4" fmla="*/ 6123323 w 6123323"/>
                <a:gd name="connsiteY4" fmla="*/ 6039699 h 6051329"/>
                <a:gd name="connsiteX5" fmla="*/ 6094202 w 6123323"/>
                <a:gd name="connsiteY5" fmla="*/ 0 h 6051329"/>
                <a:gd name="connsiteX6" fmla="*/ 520488 w 6123323"/>
                <a:gd name="connsiteY6" fmla="*/ 817904 h 6051329"/>
                <a:gd name="connsiteX0" fmla="*/ 520488 w 6123323"/>
                <a:gd name="connsiteY0" fmla="*/ 817904 h 6051329"/>
                <a:gd name="connsiteX1" fmla="*/ 190874 w 6123323"/>
                <a:gd name="connsiteY1" fmla="*/ 2707213 h 6051329"/>
                <a:gd name="connsiteX2" fmla="*/ 3206097 w 6123323"/>
                <a:gd name="connsiteY2" fmla="*/ 3863427 h 6051329"/>
                <a:gd name="connsiteX3" fmla="*/ 3364083 w 6123323"/>
                <a:gd name="connsiteY3" fmla="*/ 6051329 h 6051329"/>
                <a:gd name="connsiteX4" fmla="*/ 6123323 w 6123323"/>
                <a:gd name="connsiteY4" fmla="*/ 6039699 h 6051329"/>
                <a:gd name="connsiteX5" fmla="*/ 6094202 w 6123323"/>
                <a:gd name="connsiteY5" fmla="*/ 0 h 6051329"/>
                <a:gd name="connsiteX6" fmla="*/ 520488 w 6123323"/>
                <a:gd name="connsiteY6" fmla="*/ 817904 h 6051329"/>
                <a:gd name="connsiteX0" fmla="*/ 520488 w 6123323"/>
                <a:gd name="connsiteY0" fmla="*/ 817904 h 6141382"/>
                <a:gd name="connsiteX1" fmla="*/ 190874 w 6123323"/>
                <a:gd name="connsiteY1" fmla="*/ 2707213 h 6141382"/>
                <a:gd name="connsiteX2" fmla="*/ 3206097 w 6123323"/>
                <a:gd name="connsiteY2" fmla="*/ 3863427 h 6141382"/>
                <a:gd name="connsiteX3" fmla="*/ 3364083 w 6123323"/>
                <a:gd name="connsiteY3" fmla="*/ 6051329 h 6141382"/>
                <a:gd name="connsiteX4" fmla="*/ 6123323 w 6123323"/>
                <a:gd name="connsiteY4" fmla="*/ 6039699 h 6141382"/>
                <a:gd name="connsiteX5" fmla="*/ 6094202 w 6123323"/>
                <a:gd name="connsiteY5" fmla="*/ 0 h 6141382"/>
                <a:gd name="connsiteX6" fmla="*/ 520488 w 6123323"/>
                <a:gd name="connsiteY6" fmla="*/ 817904 h 6141382"/>
                <a:gd name="connsiteX0" fmla="*/ 520488 w 6123323"/>
                <a:gd name="connsiteY0" fmla="*/ 817904 h 6094742"/>
                <a:gd name="connsiteX1" fmla="*/ 190874 w 6123323"/>
                <a:gd name="connsiteY1" fmla="*/ 2707213 h 6094742"/>
                <a:gd name="connsiteX2" fmla="*/ 3206097 w 6123323"/>
                <a:gd name="connsiteY2" fmla="*/ 3863427 h 6094742"/>
                <a:gd name="connsiteX3" fmla="*/ 3709686 w 6123323"/>
                <a:gd name="connsiteY3" fmla="*/ 5984627 h 6094742"/>
                <a:gd name="connsiteX4" fmla="*/ 6123323 w 6123323"/>
                <a:gd name="connsiteY4" fmla="*/ 6039699 h 6094742"/>
                <a:gd name="connsiteX5" fmla="*/ 6094202 w 6123323"/>
                <a:gd name="connsiteY5" fmla="*/ 0 h 6094742"/>
                <a:gd name="connsiteX6" fmla="*/ 520488 w 6123323"/>
                <a:gd name="connsiteY6" fmla="*/ 817904 h 6094742"/>
                <a:gd name="connsiteX0" fmla="*/ 520488 w 6123323"/>
                <a:gd name="connsiteY0" fmla="*/ 817904 h 6178284"/>
                <a:gd name="connsiteX1" fmla="*/ 190874 w 6123323"/>
                <a:gd name="connsiteY1" fmla="*/ 2707213 h 6178284"/>
                <a:gd name="connsiteX2" fmla="*/ 3206097 w 6123323"/>
                <a:gd name="connsiteY2" fmla="*/ 3863427 h 6178284"/>
                <a:gd name="connsiteX3" fmla="*/ 3709686 w 6123323"/>
                <a:gd name="connsiteY3" fmla="*/ 5984627 h 6178284"/>
                <a:gd name="connsiteX4" fmla="*/ 6123323 w 6123323"/>
                <a:gd name="connsiteY4" fmla="*/ 6039699 h 6178284"/>
                <a:gd name="connsiteX5" fmla="*/ 6094202 w 6123323"/>
                <a:gd name="connsiteY5" fmla="*/ 0 h 6178284"/>
                <a:gd name="connsiteX6" fmla="*/ 520488 w 6123323"/>
                <a:gd name="connsiteY6" fmla="*/ 817904 h 6178284"/>
                <a:gd name="connsiteX0" fmla="*/ 520488 w 6294495"/>
                <a:gd name="connsiteY0" fmla="*/ 817904 h 6178284"/>
                <a:gd name="connsiteX1" fmla="*/ 190874 w 6294495"/>
                <a:gd name="connsiteY1" fmla="*/ 2707213 h 6178284"/>
                <a:gd name="connsiteX2" fmla="*/ 3206097 w 6294495"/>
                <a:gd name="connsiteY2" fmla="*/ 3863427 h 6178284"/>
                <a:gd name="connsiteX3" fmla="*/ 3709686 w 6294495"/>
                <a:gd name="connsiteY3" fmla="*/ 5984627 h 6178284"/>
                <a:gd name="connsiteX4" fmla="*/ 6123323 w 6294495"/>
                <a:gd name="connsiteY4" fmla="*/ 6039699 h 6178284"/>
                <a:gd name="connsiteX5" fmla="*/ 6094202 w 6294495"/>
                <a:gd name="connsiteY5" fmla="*/ 0 h 6178284"/>
                <a:gd name="connsiteX6" fmla="*/ 520488 w 6294495"/>
                <a:gd name="connsiteY6" fmla="*/ 817904 h 6178284"/>
                <a:gd name="connsiteX0" fmla="*/ 520488 w 6095853"/>
                <a:gd name="connsiteY0" fmla="*/ 817904 h 6083689"/>
                <a:gd name="connsiteX1" fmla="*/ 190874 w 6095853"/>
                <a:gd name="connsiteY1" fmla="*/ 2707213 h 6083689"/>
                <a:gd name="connsiteX2" fmla="*/ 3206097 w 6095853"/>
                <a:gd name="connsiteY2" fmla="*/ 3863427 h 6083689"/>
                <a:gd name="connsiteX3" fmla="*/ 3709686 w 6095853"/>
                <a:gd name="connsiteY3" fmla="*/ 5984627 h 6083689"/>
                <a:gd name="connsiteX4" fmla="*/ 5686237 w 6095853"/>
                <a:gd name="connsiteY4" fmla="*/ 5817357 h 6083689"/>
                <a:gd name="connsiteX5" fmla="*/ 6094202 w 6095853"/>
                <a:gd name="connsiteY5" fmla="*/ 0 h 6083689"/>
                <a:gd name="connsiteX6" fmla="*/ 520488 w 6095853"/>
                <a:gd name="connsiteY6" fmla="*/ 817904 h 6083689"/>
                <a:gd name="connsiteX0" fmla="*/ 520488 w 6095853"/>
                <a:gd name="connsiteY0" fmla="*/ 817904 h 6067570"/>
                <a:gd name="connsiteX1" fmla="*/ 190874 w 6095853"/>
                <a:gd name="connsiteY1" fmla="*/ 2707213 h 6067570"/>
                <a:gd name="connsiteX2" fmla="*/ 3206097 w 6095853"/>
                <a:gd name="connsiteY2" fmla="*/ 3863427 h 6067570"/>
                <a:gd name="connsiteX3" fmla="*/ 3841829 w 6095853"/>
                <a:gd name="connsiteY3" fmla="*/ 5962393 h 6067570"/>
                <a:gd name="connsiteX4" fmla="*/ 5686237 w 6095853"/>
                <a:gd name="connsiteY4" fmla="*/ 5817357 h 6067570"/>
                <a:gd name="connsiteX5" fmla="*/ 6094202 w 6095853"/>
                <a:gd name="connsiteY5" fmla="*/ 0 h 6067570"/>
                <a:gd name="connsiteX6" fmla="*/ 520488 w 6095853"/>
                <a:gd name="connsiteY6" fmla="*/ 817904 h 6067570"/>
                <a:gd name="connsiteX0" fmla="*/ 520488 w 6094480"/>
                <a:gd name="connsiteY0" fmla="*/ 817904 h 6142931"/>
                <a:gd name="connsiteX1" fmla="*/ 190874 w 6094480"/>
                <a:gd name="connsiteY1" fmla="*/ 2707213 h 6142931"/>
                <a:gd name="connsiteX2" fmla="*/ 3206097 w 6094480"/>
                <a:gd name="connsiteY2" fmla="*/ 3863427 h 6142931"/>
                <a:gd name="connsiteX3" fmla="*/ 3841829 w 6094480"/>
                <a:gd name="connsiteY3" fmla="*/ 5962393 h 6142931"/>
                <a:gd name="connsiteX4" fmla="*/ 5462611 w 6094480"/>
                <a:gd name="connsiteY4" fmla="*/ 5995230 h 6142931"/>
                <a:gd name="connsiteX5" fmla="*/ 6094202 w 6094480"/>
                <a:gd name="connsiteY5" fmla="*/ 0 h 6142931"/>
                <a:gd name="connsiteX6" fmla="*/ 520488 w 6094480"/>
                <a:gd name="connsiteY6" fmla="*/ 817904 h 6142931"/>
                <a:gd name="connsiteX0" fmla="*/ 520488 w 6096988"/>
                <a:gd name="connsiteY0" fmla="*/ 817904 h 6142931"/>
                <a:gd name="connsiteX1" fmla="*/ 190874 w 6096988"/>
                <a:gd name="connsiteY1" fmla="*/ 2707213 h 6142931"/>
                <a:gd name="connsiteX2" fmla="*/ 3206097 w 6096988"/>
                <a:gd name="connsiteY2" fmla="*/ 3863427 h 6142931"/>
                <a:gd name="connsiteX3" fmla="*/ 3841829 w 6096988"/>
                <a:gd name="connsiteY3" fmla="*/ 5962393 h 6142931"/>
                <a:gd name="connsiteX4" fmla="*/ 5462611 w 6096988"/>
                <a:gd name="connsiteY4" fmla="*/ 5995230 h 6142931"/>
                <a:gd name="connsiteX5" fmla="*/ 6094202 w 6096988"/>
                <a:gd name="connsiteY5" fmla="*/ 0 h 6142931"/>
                <a:gd name="connsiteX6" fmla="*/ 520488 w 6096988"/>
                <a:gd name="connsiteY6" fmla="*/ 817904 h 6142931"/>
                <a:gd name="connsiteX0" fmla="*/ 520488 w 6096988"/>
                <a:gd name="connsiteY0" fmla="*/ 817904 h 6095963"/>
                <a:gd name="connsiteX1" fmla="*/ 190874 w 6096988"/>
                <a:gd name="connsiteY1" fmla="*/ 2707213 h 6095963"/>
                <a:gd name="connsiteX2" fmla="*/ 3206097 w 6096988"/>
                <a:gd name="connsiteY2" fmla="*/ 3863427 h 6095963"/>
                <a:gd name="connsiteX3" fmla="*/ 3841829 w 6096988"/>
                <a:gd name="connsiteY3" fmla="*/ 5962393 h 6095963"/>
                <a:gd name="connsiteX4" fmla="*/ 5462611 w 6096988"/>
                <a:gd name="connsiteY4" fmla="*/ 5995230 h 6095963"/>
                <a:gd name="connsiteX5" fmla="*/ 6094202 w 6096988"/>
                <a:gd name="connsiteY5" fmla="*/ 0 h 6095963"/>
                <a:gd name="connsiteX6" fmla="*/ 520488 w 6096988"/>
                <a:gd name="connsiteY6" fmla="*/ 817904 h 6095963"/>
                <a:gd name="connsiteX0" fmla="*/ 520488 w 6096988"/>
                <a:gd name="connsiteY0" fmla="*/ 817904 h 6070850"/>
                <a:gd name="connsiteX1" fmla="*/ 190874 w 6096988"/>
                <a:gd name="connsiteY1" fmla="*/ 2707213 h 6070850"/>
                <a:gd name="connsiteX2" fmla="*/ 3206097 w 6096988"/>
                <a:gd name="connsiteY2" fmla="*/ 3863427 h 6070850"/>
                <a:gd name="connsiteX3" fmla="*/ 3841829 w 6096988"/>
                <a:gd name="connsiteY3" fmla="*/ 5962393 h 6070850"/>
                <a:gd name="connsiteX4" fmla="*/ 5462611 w 6096988"/>
                <a:gd name="connsiteY4" fmla="*/ 5995230 h 6070850"/>
                <a:gd name="connsiteX5" fmla="*/ 6094202 w 6096988"/>
                <a:gd name="connsiteY5" fmla="*/ 0 h 6070850"/>
                <a:gd name="connsiteX6" fmla="*/ 520488 w 6096988"/>
                <a:gd name="connsiteY6" fmla="*/ 817904 h 6070850"/>
                <a:gd name="connsiteX0" fmla="*/ 520488 w 6096988"/>
                <a:gd name="connsiteY0" fmla="*/ 817904 h 6070850"/>
                <a:gd name="connsiteX1" fmla="*/ 190874 w 6096988"/>
                <a:gd name="connsiteY1" fmla="*/ 2707213 h 6070850"/>
                <a:gd name="connsiteX2" fmla="*/ 3206097 w 6096988"/>
                <a:gd name="connsiteY2" fmla="*/ 3863427 h 6070850"/>
                <a:gd name="connsiteX3" fmla="*/ 3841829 w 6096988"/>
                <a:gd name="connsiteY3" fmla="*/ 5962393 h 6070850"/>
                <a:gd name="connsiteX4" fmla="*/ 5462611 w 6096988"/>
                <a:gd name="connsiteY4" fmla="*/ 5995230 h 6070850"/>
                <a:gd name="connsiteX5" fmla="*/ 6094202 w 6096988"/>
                <a:gd name="connsiteY5" fmla="*/ 0 h 6070850"/>
                <a:gd name="connsiteX6" fmla="*/ 520488 w 6096988"/>
                <a:gd name="connsiteY6" fmla="*/ 817904 h 6070850"/>
                <a:gd name="connsiteX0" fmla="*/ 520488 w 6096988"/>
                <a:gd name="connsiteY0" fmla="*/ 912689 h 6165635"/>
                <a:gd name="connsiteX1" fmla="*/ 190874 w 6096988"/>
                <a:gd name="connsiteY1" fmla="*/ 2801998 h 6165635"/>
                <a:gd name="connsiteX2" fmla="*/ 3206097 w 6096988"/>
                <a:gd name="connsiteY2" fmla="*/ 3958212 h 6165635"/>
                <a:gd name="connsiteX3" fmla="*/ 3841829 w 6096988"/>
                <a:gd name="connsiteY3" fmla="*/ 6057178 h 6165635"/>
                <a:gd name="connsiteX4" fmla="*/ 5462611 w 6096988"/>
                <a:gd name="connsiteY4" fmla="*/ 6090015 h 6165635"/>
                <a:gd name="connsiteX5" fmla="*/ 6094202 w 6096988"/>
                <a:gd name="connsiteY5" fmla="*/ 94785 h 6165635"/>
                <a:gd name="connsiteX6" fmla="*/ 520488 w 6096988"/>
                <a:gd name="connsiteY6" fmla="*/ 912689 h 6165635"/>
                <a:gd name="connsiteX0" fmla="*/ 520488 w 6369430"/>
                <a:gd name="connsiteY0" fmla="*/ 912689 h 6165635"/>
                <a:gd name="connsiteX1" fmla="*/ 190874 w 6369430"/>
                <a:gd name="connsiteY1" fmla="*/ 2801998 h 6165635"/>
                <a:gd name="connsiteX2" fmla="*/ 3206097 w 6369430"/>
                <a:gd name="connsiteY2" fmla="*/ 3958212 h 6165635"/>
                <a:gd name="connsiteX3" fmla="*/ 3841829 w 6369430"/>
                <a:gd name="connsiteY3" fmla="*/ 6057178 h 6165635"/>
                <a:gd name="connsiteX4" fmla="*/ 5462611 w 6369430"/>
                <a:gd name="connsiteY4" fmla="*/ 6090015 h 6165635"/>
                <a:gd name="connsiteX5" fmla="*/ 6094202 w 6369430"/>
                <a:gd name="connsiteY5" fmla="*/ 94785 h 6165635"/>
                <a:gd name="connsiteX6" fmla="*/ 520488 w 6369430"/>
                <a:gd name="connsiteY6" fmla="*/ 912689 h 6165635"/>
                <a:gd name="connsiteX0" fmla="*/ 520488 w 6166768"/>
                <a:gd name="connsiteY0" fmla="*/ 873381 h 6126327"/>
                <a:gd name="connsiteX1" fmla="*/ 190874 w 6166768"/>
                <a:gd name="connsiteY1" fmla="*/ 2762690 h 6126327"/>
                <a:gd name="connsiteX2" fmla="*/ 3206097 w 6166768"/>
                <a:gd name="connsiteY2" fmla="*/ 3918904 h 6126327"/>
                <a:gd name="connsiteX3" fmla="*/ 3841829 w 6166768"/>
                <a:gd name="connsiteY3" fmla="*/ 6017870 h 6126327"/>
                <a:gd name="connsiteX4" fmla="*/ 5462611 w 6166768"/>
                <a:gd name="connsiteY4" fmla="*/ 6050707 h 6126327"/>
                <a:gd name="connsiteX5" fmla="*/ 5819753 w 6166768"/>
                <a:gd name="connsiteY5" fmla="*/ 99945 h 6126327"/>
                <a:gd name="connsiteX6" fmla="*/ 520488 w 6166768"/>
                <a:gd name="connsiteY6" fmla="*/ 873381 h 6126327"/>
                <a:gd name="connsiteX0" fmla="*/ 520488 w 6166768"/>
                <a:gd name="connsiteY0" fmla="*/ 873381 h 6126327"/>
                <a:gd name="connsiteX1" fmla="*/ 190874 w 6166768"/>
                <a:gd name="connsiteY1" fmla="*/ 2762690 h 6126327"/>
                <a:gd name="connsiteX2" fmla="*/ 2287031 w 6166768"/>
                <a:gd name="connsiteY2" fmla="*/ 4435850 h 6126327"/>
                <a:gd name="connsiteX3" fmla="*/ 3841829 w 6166768"/>
                <a:gd name="connsiteY3" fmla="*/ 6017870 h 6126327"/>
                <a:gd name="connsiteX4" fmla="*/ 5462611 w 6166768"/>
                <a:gd name="connsiteY4" fmla="*/ 6050707 h 6126327"/>
                <a:gd name="connsiteX5" fmla="*/ 5819753 w 6166768"/>
                <a:gd name="connsiteY5" fmla="*/ 99945 h 6126327"/>
                <a:gd name="connsiteX6" fmla="*/ 520488 w 6166768"/>
                <a:gd name="connsiteY6" fmla="*/ 873381 h 612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66768" h="6126327">
                  <a:moveTo>
                    <a:pt x="520488" y="873381"/>
                  </a:moveTo>
                  <a:cubicBezTo>
                    <a:pt x="-36632" y="1225223"/>
                    <a:pt x="-146506" y="1921696"/>
                    <a:pt x="190874" y="2762690"/>
                  </a:cubicBezTo>
                  <a:cubicBezTo>
                    <a:pt x="800437" y="3593865"/>
                    <a:pt x="1935540" y="3981936"/>
                    <a:pt x="2287031" y="4435850"/>
                  </a:cubicBezTo>
                  <a:cubicBezTo>
                    <a:pt x="2668576" y="4942337"/>
                    <a:pt x="3370048" y="5813255"/>
                    <a:pt x="3841829" y="6017870"/>
                  </a:cubicBezTo>
                  <a:cubicBezTo>
                    <a:pt x="4405809" y="6158515"/>
                    <a:pt x="4786819" y="6154639"/>
                    <a:pt x="5462611" y="6050707"/>
                  </a:cubicBezTo>
                  <a:cubicBezTo>
                    <a:pt x="6123782" y="5793978"/>
                    <a:pt x="6469842" y="256620"/>
                    <a:pt x="5819753" y="99945"/>
                  </a:cubicBezTo>
                  <a:cubicBezTo>
                    <a:pt x="5283271" y="-216627"/>
                    <a:pt x="1046806" y="267234"/>
                    <a:pt x="520488" y="873381"/>
                  </a:cubicBez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3D2C3E72-802C-0758-D25D-982745DB4D11}"/>
                </a:ext>
              </a:extLst>
            </p:cNvPr>
            <p:cNvSpPr txBox="1"/>
            <p:nvPr/>
          </p:nvSpPr>
          <p:spPr>
            <a:xfrm>
              <a:off x="7675411" y="1575582"/>
              <a:ext cx="1148071" cy="246221"/>
            </a:xfrm>
            <a:prstGeom prst="rect">
              <a:avLst/>
            </a:prstGeom>
            <a:solidFill>
              <a:srgbClr val="FF0000"/>
            </a:solidFill>
          </p:spPr>
          <p:txBody>
            <a:bodyPr wrap="none" rtlCol="0">
              <a:spAutoFit/>
            </a:bodyPr>
            <a:lstStyle/>
            <a:p>
              <a:pPr algn="l"/>
              <a:r>
                <a:rPr lang="en-US" sz="1000" b="1" dirty="0">
                  <a:solidFill>
                    <a:srgbClr val="FFFF00"/>
                  </a:solidFill>
                </a:rPr>
                <a:t>TARGET GROUP</a:t>
              </a:r>
            </a:p>
          </p:txBody>
        </p:sp>
      </p:grpSp>
      <p:sp>
        <p:nvSpPr>
          <p:cNvPr id="25" name="TextBox 24">
            <a:extLst>
              <a:ext uri="{FF2B5EF4-FFF2-40B4-BE49-F238E27FC236}">
                <a16:creationId xmlns:a16="http://schemas.microsoft.com/office/drawing/2014/main" id="{F38E7D28-A5CD-6F6A-A117-C29DE7CBCC84}"/>
              </a:ext>
            </a:extLst>
          </p:cNvPr>
          <p:cNvSpPr txBox="1"/>
          <p:nvPr/>
        </p:nvSpPr>
        <p:spPr>
          <a:xfrm>
            <a:off x="8817223" y="2496703"/>
            <a:ext cx="668773" cy="230832"/>
          </a:xfrm>
          <a:prstGeom prst="rect">
            <a:avLst/>
          </a:prstGeom>
          <a:noFill/>
        </p:spPr>
        <p:txBody>
          <a:bodyPr wrap="none" rtlCol="0">
            <a:spAutoFit/>
          </a:bodyPr>
          <a:lstStyle/>
          <a:p>
            <a:pPr algn="l"/>
            <a:r>
              <a:rPr lang="en-US" sz="900" b="1" dirty="0">
                <a:solidFill>
                  <a:srgbClr val="0432FF"/>
                </a:solidFill>
              </a:rPr>
              <a:t>Option B</a:t>
            </a:r>
          </a:p>
        </p:txBody>
      </p:sp>
      <p:sp>
        <p:nvSpPr>
          <p:cNvPr id="26" name="TextBox 25">
            <a:extLst>
              <a:ext uri="{FF2B5EF4-FFF2-40B4-BE49-F238E27FC236}">
                <a16:creationId xmlns:a16="http://schemas.microsoft.com/office/drawing/2014/main" id="{B5EAD934-BCF2-5FF8-B684-E7D90FA95957}"/>
              </a:ext>
            </a:extLst>
          </p:cNvPr>
          <p:cNvSpPr txBox="1"/>
          <p:nvPr/>
        </p:nvSpPr>
        <p:spPr>
          <a:xfrm>
            <a:off x="8470501" y="4728843"/>
            <a:ext cx="648000" cy="400110"/>
          </a:xfrm>
          <a:prstGeom prst="rect">
            <a:avLst/>
          </a:prstGeom>
          <a:solidFill>
            <a:srgbClr val="92D050"/>
          </a:solidFill>
          <a:ln>
            <a:solidFill>
              <a:schemeClr val="accent1"/>
            </a:solidFill>
          </a:ln>
        </p:spPr>
        <p:txBody>
          <a:bodyPr wrap="square" rtlCol="0" anchor="ctr">
            <a:spAutoFit/>
          </a:bodyPr>
          <a:lstStyle/>
          <a:p>
            <a:pPr algn="ctr"/>
            <a:r>
              <a:rPr lang="sv-SE" sz="800" dirty="0"/>
              <a:t>HCPR </a:t>
            </a:r>
          </a:p>
          <a:p>
            <a:pPr algn="ctr"/>
            <a:r>
              <a:rPr lang="sv-SE" sz="1200" b="1" dirty="0"/>
              <a:t>1160</a:t>
            </a:r>
          </a:p>
        </p:txBody>
      </p:sp>
      <p:cxnSp>
        <p:nvCxnSpPr>
          <p:cNvPr id="27" name="Elbow Connector 26">
            <a:extLst>
              <a:ext uri="{FF2B5EF4-FFF2-40B4-BE49-F238E27FC236}">
                <a16:creationId xmlns:a16="http://schemas.microsoft.com/office/drawing/2014/main" id="{AE0EA5E6-3587-E7ED-FE39-3755F2A96C92}"/>
              </a:ext>
            </a:extLst>
          </p:cNvPr>
          <p:cNvCxnSpPr>
            <a:cxnSpLocks/>
            <a:endCxn id="26" idx="3"/>
          </p:cNvCxnSpPr>
          <p:nvPr/>
        </p:nvCxnSpPr>
        <p:spPr>
          <a:xfrm rot="5400000">
            <a:off x="8372883" y="3867840"/>
            <a:ext cx="1806676" cy="315440"/>
          </a:xfrm>
          <a:prstGeom prst="bentConnector2">
            <a:avLst/>
          </a:prstGeom>
          <a:ln w="9525">
            <a:headEnd type="triangle"/>
            <a:tailEnd type="non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CA9FDC03-5093-D69B-84DC-73F3C36B5C9B}"/>
              </a:ext>
            </a:extLst>
          </p:cNvPr>
          <p:cNvSpPr txBox="1"/>
          <p:nvPr/>
        </p:nvSpPr>
        <p:spPr>
          <a:xfrm>
            <a:off x="8372686" y="5075360"/>
            <a:ext cx="856325" cy="230832"/>
          </a:xfrm>
          <a:prstGeom prst="rect">
            <a:avLst/>
          </a:prstGeom>
          <a:noFill/>
        </p:spPr>
        <p:txBody>
          <a:bodyPr wrap="none" rtlCol="0">
            <a:spAutoFit/>
          </a:bodyPr>
          <a:lstStyle/>
          <a:p>
            <a:pPr algn="l"/>
            <a:r>
              <a:rPr lang="en-US" sz="900" b="1" dirty="0">
                <a:solidFill>
                  <a:srgbClr val="0432FF"/>
                </a:solidFill>
              </a:rPr>
              <a:t>For H20 PSV</a:t>
            </a:r>
          </a:p>
        </p:txBody>
      </p:sp>
      <p:cxnSp>
        <p:nvCxnSpPr>
          <p:cNvPr id="29" name="Elbow Connector 28">
            <a:extLst>
              <a:ext uri="{FF2B5EF4-FFF2-40B4-BE49-F238E27FC236}">
                <a16:creationId xmlns:a16="http://schemas.microsoft.com/office/drawing/2014/main" id="{BA5DABC9-59FF-49AD-C029-634997E21136}"/>
              </a:ext>
            </a:extLst>
          </p:cNvPr>
          <p:cNvCxnSpPr>
            <a:cxnSpLocks/>
          </p:cNvCxnSpPr>
          <p:nvPr/>
        </p:nvCxnSpPr>
        <p:spPr>
          <a:xfrm rot="16200000" flipH="1">
            <a:off x="7046310" y="3104135"/>
            <a:ext cx="685776" cy="756000"/>
          </a:xfrm>
          <a:prstGeom prst="bentConnector2">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64ACFC50-6598-1B3A-9F77-7C8EB6E4D9B1}"/>
              </a:ext>
            </a:extLst>
          </p:cNvPr>
          <p:cNvSpPr txBox="1"/>
          <p:nvPr/>
        </p:nvSpPr>
        <p:spPr>
          <a:xfrm>
            <a:off x="2855640" y="0"/>
            <a:ext cx="5821017" cy="338554"/>
          </a:xfrm>
          <a:prstGeom prst="rect">
            <a:avLst/>
          </a:prstGeom>
          <a:noFill/>
        </p:spPr>
        <p:txBody>
          <a:bodyPr wrap="none" rtlCol="0">
            <a:spAutoFit/>
          </a:bodyPr>
          <a:lstStyle/>
          <a:p>
            <a:r>
              <a:rPr lang="sv-SE" sz="1600" b="1" dirty="0" err="1"/>
              <a:t>WoW</a:t>
            </a:r>
            <a:r>
              <a:rPr lang="sv-SE" sz="1600" b="1" dirty="0"/>
              <a:t> during testing w/o </a:t>
            </a:r>
            <a:r>
              <a:rPr lang="sv-SE" sz="1600" b="1" dirty="0" err="1"/>
              <a:t>beam</a:t>
            </a:r>
            <a:r>
              <a:rPr lang="sv-SE" sz="1600" b="1" dirty="0"/>
              <a:t> -  The Target Group testing</a:t>
            </a:r>
          </a:p>
        </p:txBody>
      </p:sp>
    </p:spTree>
    <p:extLst>
      <p:ext uri="{BB962C8B-B14F-4D97-AF65-F5344CB8AC3E}">
        <p14:creationId xmlns:p14="http://schemas.microsoft.com/office/powerpoint/2010/main" val="14413685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8BF31-D0AC-0295-9525-7439E3D3308B}"/>
            </a:ext>
          </a:extLst>
        </p:cNvPr>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EC40511E-7E50-7B07-AE8F-ECA88B46EF00}"/>
              </a:ext>
            </a:extLst>
          </p:cNvPr>
          <p:cNvCxnSpPr/>
          <p:nvPr/>
        </p:nvCxnSpPr>
        <p:spPr>
          <a:xfrm flipH="1">
            <a:off x="4358684" y="431336"/>
            <a:ext cx="0" cy="5651964"/>
          </a:xfrm>
          <a:prstGeom prst="line">
            <a:avLst/>
          </a:prstGeom>
          <a:ln w="28575">
            <a:solidFill>
              <a:schemeClr val="tx1">
                <a:lumMod val="50000"/>
                <a:lumOff val="50000"/>
              </a:schemeClr>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6C5D31FC-B464-E8E3-A930-A5D7E97351F6}"/>
              </a:ext>
            </a:extLst>
          </p:cNvPr>
          <p:cNvSpPr txBox="1"/>
          <p:nvPr/>
        </p:nvSpPr>
        <p:spPr>
          <a:xfrm>
            <a:off x="104603" y="461023"/>
            <a:ext cx="3147655" cy="3647152"/>
          </a:xfrm>
          <a:prstGeom prst="rect">
            <a:avLst/>
          </a:prstGeom>
          <a:noFill/>
          <a:ln>
            <a:solidFill>
              <a:schemeClr val="accent1"/>
            </a:solidFill>
          </a:ln>
        </p:spPr>
        <p:txBody>
          <a:bodyPr wrap="square" rtlCol="0">
            <a:spAutoFit/>
          </a:bodyPr>
          <a:lstStyle/>
          <a:p>
            <a:r>
              <a:rPr lang="sv-SE" sz="1100" dirty="0"/>
              <a:t>TWDS 1000 – Target wheel, Drive &amp; Shaft</a:t>
            </a:r>
          </a:p>
          <a:p>
            <a:r>
              <a:rPr lang="sv-SE" sz="1100" dirty="0" err="1"/>
              <a:t>HeC</a:t>
            </a:r>
            <a:r>
              <a:rPr lang="sv-SE" sz="1100" dirty="0"/>
              <a:t>   1010 – Target Primary Cooling </a:t>
            </a:r>
          </a:p>
          <a:p>
            <a:r>
              <a:rPr lang="sv-SE" sz="1100" dirty="0" err="1"/>
              <a:t>HePC</a:t>
            </a:r>
            <a:r>
              <a:rPr lang="sv-SE" sz="1100" dirty="0"/>
              <a:t> 1011 – Press. </a:t>
            </a:r>
            <a:r>
              <a:rPr lang="sv-SE" sz="1100" dirty="0" err="1"/>
              <a:t>Ctrl</a:t>
            </a:r>
            <a:r>
              <a:rPr lang="sv-SE" sz="1100" dirty="0"/>
              <a:t> Primary Cooling</a:t>
            </a:r>
          </a:p>
          <a:p>
            <a:r>
              <a:rPr lang="sv-SE" sz="1100" dirty="0" err="1"/>
              <a:t>HeIn</a:t>
            </a:r>
            <a:r>
              <a:rPr lang="sv-SE" sz="1100" dirty="0"/>
              <a:t>  1013 – Helium Injection</a:t>
            </a:r>
          </a:p>
          <a:p>
            <a:r>
              <a:rPr lang="sv-SE" sz="1100" dirty="0" err="1"/>
              <a:t>HePu</a:t>
            </a:r>
            <a:r>
              <a:rPr lang="sv-SE" sz="1100" dirty="0"/>
              <a:t> 1015 – Helium Purification</a:t>
            </a:r>
          </a:p>
          <a:p>
            <a:r>
              <a:rPr lang="sv-SE" sz="1100" dirty="0" err="1"/>
              <a:t>HeWC</a:t>
            </a:r>
            <a:r>
              <a:rPr lang="sv-SE" sz="1100" dirty="0"/>
              <a:t> 1016 - Equipment cooling (</a:t>
            </a:r>
            <a:r>
              <a:rPr lang="sv-SE" sz="1100" dirty="0" err="1"/>
              <a:t>circ</a:t>
            </a:r>
            <a:r>
              <a:rPr lang="sv-SE" sz="1100" dirty="0"/>
              <a:t> &amp; </a:t>
            </a:r>
            <a:r>
              <a:rPr lang="sv-SE" sz="1100" dirty="0" err="1"/>
              <a:t>compr</a:t>
            </a:r>
            <a:r>
              <a:rPr lang="sv-SE" sz="1100" dirty="0"/>
              <a:t>)</a:t>
            </a:r>
          </a:p>
          <a:p>
            <a:r>
              <a:rPr lang="sv-SE" sz="1100" dirty="0"/>
              <a:t>PrHe 1030  – Pristine Helium (filling </a:t>
            </a:r>
            <a:r>
              <a:rPr lang="sv-SE" sz="1100" dirty="0" err="1"/>
              <a:t>St</a:t>
            </a:r>
            <a:r>
              <a:rPr lang="sv-SE" sz="1100" dirty="0"/>
              <a:t>)</a:t>
            </a:r>
          </a:p>
          <a:p>
            <a:r>
              <a:rPr lang="sv-SE" sz="1100" dirty="0"/>
              <a:t>IAD 1031    – Instrument Air Distribution</a:t>
            </a:r>
          </a:p>
          <a:p>
            <a:r>
              <a:rPr lang="sv-SE" sz="1100" dirty="0"/>
              <a:t>DWD 1032 – Deionized Water Distribution</a:t>
            </a:r>
          </a:p>
          <a:p>
            <a:r>
              <a:rPr lang="sv-SE" sz="1100" dirty="0"/>
              <a:t>N2D 1033  – Nitrogen Gas Distribution</a:t>
            </a:r>
          </a:p>
          <a:p>
            <a:r>
              <a:rPr lang="sv-SE" sz="1100" dirty="0"/>
              <a:t>IWCT 1046 – Target Intermediate Water Cooling</a:t>
            </a:r>
          </a:p>
          <a:p>
            <a:r>
              <a:rPr lang="sv-SE" sz="1100" dirty="0" err="1"/>
              <a:t>IDrT</a:t>
            </a:r>
            <a:r>
              <a:rPr lang="sv-SE" sz="1100" dirty="0"/>
              <a:t> 1047  – Intermediate Drain Tanks</a:t>
            </a:r>
          </a:p>
          <a:p>
            <a:r>
              <a:rPr lang="sv-SE" sz="1100" dirty="0" err="1"/>
              <a:t>CDrT</a:t>
            </a:r>
            <a:r>
              <a:rPr lang="sv-SE" sz="1100" dirty="0"/>
              <a:t> 1049 – Contaminated Drain Tanks</a:t>
            </a:r>
          </a:p>
          <a:p>
            <a:r>
              <a:rPr lang="sv-SE" sz="1100" dirty="0"/>
              <a:t>TMS 1063  – Target Monitoring System</a:t>
            </a:r>
          </a:p>
          <a:p>
            <a:r>
              <a:rPr lang="sv-SE" sz="1100" dirty="0" err="1"/>
              <a:t>OffG</a:t>
            </a:r>
            <a:r>
              <a:rPr lang="sv-SE" sz="1100" dirty="0"/>
              <a:t> 1140  – Off-gas </a:t>
            </a:r>
            <a:r>
              <a:rPr lang="sv-SE" sz="1100" dirty="0" err="1"/>
              <a:t>extraction</a:t>
            </a:r>
            <a:endParaRPr lang="sv-SE" sz="1100" dirty="0"/>
          </a:p>
          <a:p>
            <a:r>
              <a:rPr lang="sv-SE" sz="1100" dirty="0"/>
              <a:t>MPRS 1150 – Monolith Pressure Relief System</a:t>
            </a:r>
          </a:p>
          <a:p>
            <a:r>
              <a:rPr lang="sv-SE" sz="1100" dirty="0"/>
              <a:t>HCPR 1160 – Helium Cooling Pressure Relief</a:t>
            </a:r>
          </a:p>
          <a:p>
            <a:r>
              <a:rPr lang="sv-SE" sz="1100" dirty="0"/>
              <a:t>FM Air: CF Instrument Air Supply</a:t>
            </a:r>
          </a:p>
          <a:p>
            <a:r>
              <a:rPr lang="sv-SE" sz="1100" dirty="0"/>
              <a:t>FM DW: FM Deionized Water Supply</a:t>
            </a:r>
          </a:p>
          <a:p>
            <a:r>
              <a:rPr lang="sv-SE" sz="1100" dirty="0"/>
              <a:t>FM WC: FM Water Cooling Supply</a:t>
            </a:r>
          </a:p>
          <a:p>
            <a:r>
              <a:rPr lang="sv-SE" sz="1100" dirty="0"/>
              <a:t>FM N2:  FM Nitrogen Supply</a:t>
            </a:r>
          </a:p>
        </p:txBody>
      </p:sp>
      <p:sp>
        <p:nvSpPr>
          <p:cNvPr id="207" name="Frame 206">
            <a:extLst>
              <a:ext uri="{FF2B5EF4-FFF2-40B4-BE49-F238E27FC236}">
                <a16:creationId xmlns:a16="http://schemas.microsoft.com/office/drawing/2014/main" id="{BFB9C2A7-DCDB-966F-9432-CB8E104ECF32}"/>
              </a:ext>
            </a:extLst>
          </p:cNvPr>
          <p:cNvSpPr/>
          <p:nvPr/>
        </p:nvSpPr>
        <p:spPr>
          <a:xfrm>
            <a:off x="11835734" y="2713064"/>
            <a:ext cx="108000" cy="108000"/>
          </a:xfrm>
          <a:prstGeom prst="frame">
            <a:avLst>
              <a:gd name="adj1" fmla="val 50000"/>
            </a:avLst>
          </a:prstGeom>
          <a:solidFill>
            <a:srgbClr val="73FDD6"/>
          </a:solidFill>
          <a:ln>
            <a:solidFill>
              <a:srgbClr val="73FD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700" dirty="0">
                <a:solidFill>
                  <a:schemeClr val="tx1"/>
                </a:solidFill>
              </a:rPr>
              <a:t>A</a:t>
            </a:r>
          </a:p>
        </p:txBody>
      </p:sp>
      <p:cxnSp>
        <p:nvCxnSpPr>
          <p:cNvPr id="16" name="Straight Arrow Connector 15">
            <a:extLst>
              <a:ext uri="{FF2B5EF4-FFF2-40B4-BE49-F238E27FC236}">
                <a16:creationId xmlns:a16="http://schemas.microsoft.com/office/drawing/2014/main" id="{4EC21949-FCEB-0E31-FA2D-75DA3080ECED}"/>
              </a:ext>
            </a:extLst>
          </p:cNvPr>
          <p:cNvCxnSpPr>
            <a:cxnSpLocks/>
            <a:stCxn id="89" idx="3"/>
            <a:endCxn id="15" idx="1"/>
          </p:cNvCxnSpPr>
          <p:nvPr/>
        </p:nvCxnSpPr>
        <p:spPr>
          <a:xfrm flipV="1">
            <a:off x="4102337" y="2927590"/>
            <a:ext cx="2257237" cy="0"/>
          </a:xfrm>
          <a:prstGeom prst="straightConnector1">
            <a:avLst/>
          </a:prstGeom>
          <a:ln w="2540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EFB299C-3B5C-9AF8-4775-4D1CDEF79F79}"/>
              </a:ext>
            </a:extLst>
          </p:cNvPr>
          <p:cNvCxnSpPr>
            <a:cxnSpLocks/>
            <a:stCxn id="15" idx="3"/>
            <a:endCxn id="17" idx="1"/>
          </p:cNvCxnSpPr>
          <p:nvPr/>
        </p:nvCxnSpPr>
        <p:spPr>
          <a:xfrm>
            <a:off x="7259574" y="2927590"/>
            <a:ext cx="1850288" cy="71"/>
          </a:xfrm>
          <a:prstGeom prst="straightConnector1">
            <a:avLst/>
          </a:prstGeom>
          <a:ln w="2540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E4F39E5-5C3F-1385-09D9-3F765006D707}"/>
              </a:ext>
            </a:extLst>
          </p:cNvPr>
          <p:cNvCxnSpPr>
            <a:cxnSpLocks/>
            <a:stCxn id="17" idx="3"/>
            <a:endCxn id="18" idx="1"/>
          </p:cNvCxnSpPr>
          <p:nvPr/>
        </p:nvCxnSpPr>
        <p:spPr>
          <a:xfrm flipV="1">
            <a:off x="10009862" y="2924920"/>
            <a:ext cx="1033784" cy="0"/>
          </a:xfrm>
          <a:prstGeom prst="straightConnector1">
            <a:avLst/>
          </a:prstGeom>
          <a:ln w="25400">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AD2975F2-DFC8-4139-EB00-5EF214486203}"/>
              </a:ext>
            </a:extLst>
          </p:cNvPr>
          <p:cNvSpPr txBox="1"/>
          <p:nvPr/>
        </p:nvSpPr>
        <p:spPr>
          <a:xfrm>
            <a:off x="3454337" y="2740265"/>
            <a:ext cx="648000" cy="396000"/>
          </a:xfrm>
          <a:prstGeom prst="rect">
            <a:avLst/>
          </a:prstGeom>
          <a:solidFill>
            <a:srgbClr val="92D050"/>
          </a:solidFill>
          <a:ln w="28575">
            <a:solidFill>
              <a:schemeClr val="accent1"/>
            </a:solidFill>
          </a:ln>
        </p:spPr>
        <p:txBody>
          <a:bodyPr wrap="square" rtlCol="0" anchor="ctr">
            <a:spAutoFit/>
          </a:bodyPr>
          <a:lstStyle/>
          <a:p>
            <a:pPr algn="ctr"/>
            <a:r>
              <a:rPr lang="sv-SE" sz="1000" dirty="0"/>
              <a:t>FM WC</a:t>
            </a:r>
          </a:p>
        </p:txBody>
      </p:sp>
      <p:sp>
        <p:nvSpPr>
          <p:cNvPr id="15" name="TextBox 14">
            <a:extLst>
              <a:ext uri="{FF2B5EF4-FFF2-40B4-BE49-F238E27FC236}">
                <a16:creationId xmlns:a16="http://schemas.microsoft.com/office/drawing/2014/main" id="{BDD73518-8449-F296-1B14-3171A9800CA2}"/>
              </a:ext>
            </a:extLst>
          </p:cNvPr>
          <p:cNvSpPr txBox="1"/>
          <p:nvPr/>
        </p:nvSpPr>
        <p:spPr>
          <a:xfrm>
            <a:off x="6359574" y="2711590"/>
            <a:ext cx="900000" cy="432000"/>
          </a:xfrm>
          <a:prstGeom prst="rect">
            <a:avLst/>
          </a:prstGeom>
          <a:solidFill>
            <a:srgbClr val="92D050"/>
          </a:solidFill>
          <a:ln w="28575">
            <a:solidFill>
              <a:schemeClr val="accent1"/>
            </a:solidFill>
          </a:ln>
        </p:spPr>
        <p:txBody>
          <a:bodyPr wrap="square" rtlCol="0">
            <a:spAutoFit/>
          </a:bodyPr>
          <a:lstStyle/>
          <a:p>
            <a:pPr algn="ctr"/>
            <a:r>
              <a:rPr lang="sv-SE" sz="800" dirty="0"/>
              <a:t>IWCT</a:t>
            </a:r>
          </a:p>
          <a:p>
            <a:pPr algn="ctr"/>
            <a:r>
              <a:rPr lang="sv-SE" sz="1200" b="1" dirty="0"/>
              <a:t>1046</a:t>
            </a:r>
          </a:p>
        </p:txBody>
      </p:sp>
      <p:sp>
        <p:nvSpPr>
          <p:cNvPr id="17" name="TextBox 16">
            <a:extLst>
              <a:ext uri="{FF2B5EF4-FFF2-40B4-BE49-F238E27FC236}">
                <a16:creationId xmlns:a16="http://schemas.microsoft.com/office/drawing/2014/main" id="{03E74B2B-C779-F7C7-8FD4-22006D5A53FC}"/>
              </a:ext>
            </a:extLst>
          </p:cNvPr>
          <p:cNvSpPr txBox="1"/>
          <p:nvPr/>
        </p:nvSpPr>
        <p:spPr>
          <a:xfrm>
            <a:off x="9109862" y="2727606"/>
            <a:ext cx="900000" cy="400110"/>
          </a:xfrm>
          <a:prstGeom prst="rect">
            <a:avLst/>
          </a:prstGeom>
          <a:solidFill>
            <a:srgbClr val="92D050"/>
          </a:solidFill>
          <a:ln w="28575">
            <a:solidFill>
              <a:schemeClr val="accent1"/>
            </a:solidFill>
            <a:prstDash val="solid"/>
          </a:ln>
        </p:spPr>
        <p:txBody>
          <a:bodyPr wrap="square" rtlCol="0">
            <a:spAutoFit/>
          </a:bodyPr>
          <a:lstStyle>
            <a:defPPr>
              <a:defRPr lang="sv-SE"/>
            </a:defPPr>
            <a:lvl1pPr algn="ctr">
              <a:defRPr sz="800"/>
            </a:lvl1pPr>
          </a:lstStyle>
          <a:p>
            <a:r>
              <a:rPr lang="sv-SE" dirty="0" err="1"/>
              <a:t>HeC</a:t>
            </a:r>
            <a:endParaRPr lang="sv-SE" dirty="0"/>
          </a:p>
          <a:p>
            <a:r>
              <a:rPr lang="sv-SE" sz="1200" b="1" dirty="0"/>
              <a:t>1010</a:t>
            </a:r>
          </a:p>
        </p:txBody>
      </p:sp>
      <p:sp>
        <p:nvSpPr>
          <p:cNvPr id="18" name="TextBox 17">
            <a:extLst>
              <a:ext uri="{FF2B5EF4-FFF2-40B4-BE49-F238E27FC236}">
                <a16:creationId xmlns:a16="http://schemas.microsoft.com/office/drawing/2014/main" id="{92B88200-8677-4E8C-A1C5-474FC040EA55}"/>
              </a:ext>
            </a:extLst>
          </p:cNvPr>
          <p:cNvSpPr txBox="1"/>
          <p:nvPr/>
        </p:nvSpPr>
        <p:spPr>
          <a:xfrm>
            <a:off x="11043646" y="2708920"/>
            <a:ext cx="900000" cy="432000"/>
          </a:xfrm>
          <a:prstGeom prst="rect">
            <a:avLst/>
          </a:prstGeom>
          <a:solidFill>
            <a:srgbClr val="92D050"/>
          </a:solidFill>
          <a:ln w="28575">
            <a:solidFill>
              <a:schemeClr val="accent1"/>
            </a:solidFill>
            <a:prstDash val="solid"/>
          </a:ln>
        </p:spPr>
        <p:txBody>
          <a:bodyPr wrap="square" rtlCol="0">
            <a:spAutoFit/>
          </a:bodyPr>
          <a:lstStyle/>
          <a:p>
            <a:pPr algn="ctr"/>
            <a:r>
              <a:rPr lang="sv-SE" sz="800" dirty="0"/>
              <a:t>TWDS</a:t>
            </a:r>
          </a:p>
          <a:p>
            <a:pPr algn="ctr"/>
            <a:r>
              <a:rPr lang="sv-SE" sz="1200" b="1" dirty="0"/>
              <a:t>1000</a:t>
            </a:r>
          </a:p>
        </p:txBody>
      </p:sp>
      <p:sp>
        <p:nvSpPr>
          <p:cNvPr id="141" name="TextBox 140">
            <a:extLst>
              <a:ext uri="{FF2B5EF4-FFF2-40B4-BE49-F238E27FC236}">
                <a16:creationId xmlns:a16="http://schemas.microsoft.com/office/drawing/2014/main" id="{6435855F-9B8A-802D-6E4B-D2E2E637FFD8}"/>
              </a:ext>
            </a:extLst>
          </p:cNvPr>
          <p:cNvSpPr txBox="1"/>
          <p:nvPr/>
        </p:nvSpPr>
        <p:spPr>
          <a:xfrm>
            <a:off x="3829505" y="6166140"/>
            <a:ext cx="617477" cy="246221"/>
          </a:xfrm>
          <a:prstGeom prst="rect">
            <a:avLst/>
          </a:prstGeom>
          <a:noFill/>
        </p:spPr>
        <p:txBody>
          <a:bodyPr wrap="none" rtlCol="0">
            <a:spAutoFit/>
          </a:bodyPr>
          <a:lstStyle/>
          <a:p>
            <a:pPr algn="r"/>
            <a:r>
              <a:rPr lang="sv-SE" sz="1000" b="1" dirty="0">
                <a:solidFill>
                  <a:schemeClr val="tx1">
                    <a:lumMod val="50000"/>
                    <a:lumOff val="50000"/>
                  </a:schemeClr>
                </a:solidFill>
              </a:rPr>
              <a:t>From CF</a:t>
            </a:r>
          </a:p>
        </p:txBody>
      </p:sp>
      <p:grpSp>
        <p:nvGrpSpPr>
          <p:cNvPr id="2" name="Group 1">
            <a:extLst>
              <a:ext uri="{FF2B5EF4-FFF2-40B4-BE49-F238E27FC236}">
                <a16:creationId xmlns:a16="http://schemas.microsoft.com/office/drawing/2014/main" id="{B3523060-9F52-123E-8FD8-9E05E036EC46}"/>
              </a:ext>
            </a:extLst>
          </p:cNvPr>
          <p:cNvGrpSpPr/>
          <p:nvPr/>
        </p:nvGrpSpPr>
        <p:grpSpPr>
          <a:xfrm>
            <a:off x="11169223" y="1450053"/>
            <a:ext cx="648000" cy="1258867"/>
            <a:chOff x="11169223" y="1450053"/>
            <a:chExt cx="648000" cy="1258867"/>
          </a:xfrm>
        </p:grpSpPr>
        <p:sp>
          <p:nvSpPr>
            <p:cNvPr id="3" name="TextBox 2">
              <a:extLst>
                <a:ext uri="{FF2B5EF4-FFF2-40B4-BE49-F238E27FC236}">
                  <a16:creationId xmlns:a16="http://schemas.microsoft.com/office/drawing/2014/main" id="{618FFF22-5C72-055D-4F79-86B8AF04005A}"/>
                </a:ext>
              </a:extLst>
            </p:cNvPr>
            <p:cNvSpPr txBox="1"/>
            <p:nvPr/>
          </p:nvSpPr>
          <p:spPr>
            <a:xfrm>
              <a:off x="11169223" y="1450053"/>
              <a:ext cx="648000" cy="400110"/>
            </a:xfrm>
            <a:prstGeom prst="rect">
              <a:avLst/>
            </a:prstGeom>
            <a:solidFill>
              <a:srgbClr val="92D050"/>
            </a:solidFill>
            <a:ln w="12700">
              <a:solidFill>
                <a:schemeClr val="accent1"/>
              </a:solidFill>
              <a:prstDash val="solid"/>
            </a:ln>
          </p:spPr>
          <p:txBody>
            <a:bodyPr wrap="none" rtlCol="0">
              <a:spAutoFit/>
            </a:bodyPr>
            <a:lstStyle/>
            <a:p>
              <a:pPr algn="ctr"/>
              <a:r>
                <a:rPr lang="sv-SE" sz="800" dirty="0"/>
                <a:t>TMS</a:t>
              </a:r>
            </a:p>
            <a:p>
              <a:pPr algn="ctr"/>
              <a:r>
                <a:rPr lang="sv-SE" sz="1200" b="1" dirty="0"/>
                <a:t>1063</a:t>
              </a:r>
            </a:p>
          </p:txBody>
        </p:sp>
        <p:cxnSp>
          <p:nvCxnSpPr>
            <p:cNvPr id="4" name="Straight Arrow Connector 3">
              <a:extLst>
                <a:ext uri="{FF2B5EF4-FFF2-40B4-BE49-F238E27FC236}">
                  <a16:creationId xmlns:a16="http://schemas.microsoft.com/office/drawing/2014/main" id="{A024AA05-66A3-D075-9A99-6B7886BB96D6}"/>
                </a:ext>
              </a:extLst>
            </p:cNvPr>
            <p:cNvCxnSpPr>
              <a:cxnSpLocks/>
              <a:stCxn id="3" idx="2"/>
            </p:cNvCxnSpPr>
            <p:nvPr/>
          </p:nvCxnSpPr>
          <p:spPr>
            <a:xfrm>
              <a:off x="11493223" y="1850163"/>
              <a:ext cx="423" cy="858757"/>
            </a:xfrm>
            <a:prstGeom prst="straightConnector1">
              <a:avLst/>
            </a:prstGeom>
            <a:ln w="9525">
              <a:prstDash val="solid"/>
              <a:tailEnd type="triangle"/>
            </a:ln>
          </p:spPr>
          <p:style>
            <a:lnRef idx="1">
              <a:schemeClr val="accent1"/>
            </a:lnRef>
            <a:fillRef idx="0">
              <a:schemeClr val="accent1"/>
            </a:fillRef>
            <a:effectRef idx="0">
              <a:schemeClr val="accent1"/>
            </a:effectRef>
            <a:fontRef idx="minor">
              <a:schemeClr val="tx1"/>
            </a:fontRef>
          </p:style>
        </p:cxnSp>
      </p:grpSp>
      <p:cxnSp>
        <p:nvCxnSpPr>
          <p:cNvPr id="5" name="Elbow Connector 4">
            <a:extLst>
              <a:ext uri="{FF2B5EF4-FFF2-40B4-BE49-F238E27FC236}">
                <a16:creationId xmlns:a16="http://schemas.microsoft.com/office/drawing/2014/main" id="{64BBAB7A-008D-6D3F-ABC3-93DE4685F3FE}"/>
              </a:ext>
            </a:extLst>
          </p:cNvPr>
          <p:cNvCxnSpPr>
            <a:cxnSpLocks/>
            <a:stCxn id="8" idx="0"/>
          </p:cNvCxnSpPr>
          <p:nvPr/>
        </p:nvCxnSpPr>
        <p:spPr>
          <a:xfrm rot="16200000" flipV="1">
            <a:off x="9241328" y="3728584"/>
            <a:ext cx="1360724" cy="176086"/>
          </a:xfrm>
          <a:prstGeom prst="bentConnector3">
            <a:avLst>
              <a:gd name="adj1" fmla="val 50000"/>
            </a:avLst>
          </a:prstGeom>
          <a:ln w="9525">
            <a:solidFill>
              <a:schemeClr val="accent1"/>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 name="Elbow Connector 5">
            <a:extLst>
              <a:ext uri="{FF2B5EF4-FFF2-40B4-BE49-F238E27FC236}">
                <a16:creationId xmlns:a16="http://schemas.microsoft.com/office/drawing/2014/main" id="{658AECA9-B933-AA2C-222D-240B5149E7B9}"/>
              </a:ext>
            </a:extLst>
          </p:cNvPr>
          <p:cNvCxnSpPr>
            <a:cxnSpLocks/>
            <a:stCxn id="9" idx="0"/>
          </p:cNvCxnSpPr>
          <p:nvPr/>
        </p:nvCxnSpPr>
        <p:spPr>
          <a:xfrm rot="5400000" flipH="1" flipV="1">
            <a:off x="10041389" y="3998079"/>
            <a:ext cx="2309416" cy="595098"/>
          </a:xfrm>
          <a:prstGeom prst="bentConnector3">
            <a:avLst>
              <a:gd name="adj1" fmla="val 50000"/>
            </a:avLst>
          </a:prstGeom>
          <a:ln w="9525">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 name="Elbow Connector 6">
            <a:extLst>
              <a:ext uri="{FF2B5EF4-FFF2-40B4-BE49-F238E27FC236}">
                <a16:creationId xmlns:a16="http://schemas.microsoft.com/office/drawing/2014/main" id="{A153F280-67BE-29E6-9365-80C1DBCC91B7}"/>
              </a:ext>
            </a:extLst>
          </p:cNvPr>
          <p:cNvCxnSpPr>
            <a:cxnSpLocks/>
            <a:endCxn id="10" idx="3"/>
          </p:cNvCxnSpPr>
          <p:nvPr/>
        </p:nvCxnSpPr>
        <p:spPr>
          <a:xfrm rot="10800000" flipV="1">
            <a:off x="8418823" y="3130313"/>
            <a:ext cx="897777" cy="673912"/>
          </a:xfrm>
          <a:prstGeom prst="bentConnector3">
            <a:avLst>
              <a:gd name="adj1" fmla="val 75"/>
            </a:avLst>
          </a:prstGeom>
          <a:ln w="9525">
            <a:headEnd type="triangle"/>
            <a:tailEnd type="non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E6E3563-BFAC-EE40-301A-0636627CB4C9}"/>
              </a:ext>
            </a:extLst>
          </p:cNvPr>
          <p:cNvSpPr txBox="1"/>
          <p:nvPr/>
        </p:nvSpPr>
        <p:spPr>
          <a:xfrm>
            <a:off x="9685733" y="4496989"/>
            <a:ext cx="648000" cy="400110"/>
          </a:xfrm>
          <a:prstGeom prst="rect">
            <a:avLst/>
          </a:prstGeom>
          <a:pattFill prst="wdUpDiag">
            <a:fgClr>
              <a:srgbClr val="FFFF00"/>
            </a:fgClr>
            <a:bgClr>
              <a:srgbClr val="92D050"/>
            </a:bgClr>
          </a:pattFill>
          <a:ln>
            <a:solidFill>
              <a:schemeClr val="accent1"/>
            </a:solidFill>
          </a:ln>
        </p:spPr>
        <p:txBody>
          <a:bodyPr wrap="square" rtlCol="0" anchor="ctr">
            <a:spAutoFit/>
          </a:bodyPr>
          <a:lstStyle>
            <a:defPPr>
              <a:defRPr lang="sv-SE"/>
            </a:defPPr>
            <a:lvl1pPr algn="ctr">
              <a:defRPr sz="800"/>
            </a:lvl1pPr>
          </a:lstStyle>
          <a:p>
            <a:r>
              <a:rPr lang="sv-SE" dirty="0" err="1"/>
              <a:t>HePu</a:t>
            </a:r>
            <a:r>
              <a:rPr lang="sv-SE" dirty="0"/>
              <a:t> </a:t>
            </a:r>
          </a:p>
          <a:p>
            <a:r>
              <a:rPr lang="sv-SE" sz="1200" b="1" dirty="0"/>
              <a:t>1015</a:t>
            </a:r>
          </a:p>
        </p:txBody>
      </p:sp>
      <p:sp>
        <p:nvSpPr>
          <p:cNvPr id="9" name="TextBox 8">
            <a:extLst>
              <a:ext uri="{FF2B5EF4-FFF2-40B4-BE49-F238E27FC236}">
                <a16:creationId xmlns:a16="http://schemas.microsoft.com/office/drawing/2014/main" id="{6DE4A407-291E-4E37-3B78-7245317856CA}"/>
              </a:ext>
            </a:extLst>
          </p:cNvPr>
          <p:cNvSpPr txBox="1"/>
          <p:nvPr/>
        </p:nvSpPr>
        <p:spPr>
          <a:xfrm>
            <a:off x="10574548" y="5450336"/>
            <a:ext cx="648000" cy="400110"/>
          </a:xfrm>
          <a:prstGeom prst="rect">
            <a:avLst/>
          </a:prstGeom>
          <a:pattFill prst="wdUpDiag">
            <a:fgClr>
              <a:srgbClr val="FFFF00"/>
            </a:fgClr>
            <a:bgClr>
              <a:srgbClr val="92D050"/>
            </a:bgClr>
          </a:pattFill>
          <a:ln>
            <a:solidFill>
              <a:schemeClr val="accent1"/>
            </a:solidFill>
          </a:ln>
        </p:spPr>
        <p:txBody>
          <a:bodyPr wrap="square" rtlCol="0" anchor="ctr">
            <a:spAutoFit/>
          </a:bodyPr>
          <a:lstStyle/>
          <a:p>
            <a:pPr algn="ctr"/>
            <a:r>
              <a:rPr lang="sv-SE" sz="800" dirty="0" err="1"/>
              <a:t>HeIn</a:t>
            </a:r>
            <a:r>
              <a:rPr lang="sv-SE" sz="800" dirty="0"/>
              <a:t> </a:t>
            </a:r>
          </a:p>
          <a:p>
            <a:pPr algn="ctr"/>
            <a:r>
              <a:rPr lang="sv-SE" sz="1200" b="1" dirty="0"/>
              <a:t>1013</a:t>
            </a:r>
          </a:p>
        </p:txBody>
      </p:sp>
      <p:sp>
        <p:nvSpPr>
          <p:cNvPr id="10" name="TextBox 9">
            <a:extLst>
              <a:ext uri="{FF2B5EF4-FFF2-40B4-BE49-F238E27FC236}">
                <a16:creationId xmlns:a16="http://schemas.microsoft.com/office/drawing/2014/main" id="{64A3E945-17F8-E395-354F-1FE161EF2EB0}"/>
              </a:ext>
            </a:extLst>
          </p:cNvPr>
          <p:cNvSpPr txBox="1"/>
          <p:nvPr/>
        </p:nvSpPr>
        <p:spPr>
          <a:xfrm>
            <a:off x="7770822" y="3604170"/>
            <a:ext cx="648000" cy="400110"/>
          </a:xfrm>
          <a:prstGeom prst="rect">
            <a:avLst/>
          </a:prstGeom>
          <a:solidFill>
            <a:srgbClr val="92D050"/>
          </a:solidFill>
          <a:ln>
            <a:solidFill>
              <a:schemeClr val="accent1"/>
            </a:solidFill>
          </a:ln>
        </p:spPr>
        <p:txBody>
          <a:bodyPr wrap="square" rtlCol="0" anchor="ctr">
            <a:spAutoFit/>
          </a:bodyPr>
          <a:lstStyle/>
          <a:p>
            <a:pPr algn="ctr"/>
            <a:r>
              <a:rPr lang="sv-SE" sz="800" dirty="0" err="1"/>
              <a:t>HePC</a:t>
            </a:r>
            <a:r>
              <a:rPr lang="sv-SE" sz="800" dirty="0"/>
              <a:t> </a:t>
            </a:r>
          </a:p>
          <a:p>
            <a:pPr algn="ctr"/>
            <a:r>
              <a:rPr lang="sv-SE" sz="1200" b="1" dirty="0"/>
              <a:t>1011</a:t>
            </a:r>
          </a:p>
        </p:txBody>
      </p:sp>
      <p:sp>
        <p:nvSpPr>
          <p:cNvPr id="11" name="TextBox 10">
            <a:extLst>
              <a:ext uri="{FF2B5EF4-FFF2-40B4-BE49-F238E27FC236}">
                <a16:creationId xmlns:a16="http://schemas.microsoft.com/office/drawing/2014/main" id="{AF63EFEE-6342-9ED7-1737-89807989AD46}"/>
              </a:ext>
            </a:extLst>
          </p:cNvPr>
          <p:cNvSpPr txBox="1"/>
          <p:nvPr/>
        </p:nvSpPr>
        <p:spPr>
          <a:xfrm>
            <a:off x="7338359" y="3030578"/>
            <a:ext cx="648000" cy="400110"/>
          </a:xfrm>
          <a:prstGeom prst="rect">
            <a:avLst/>
          </a:prstGeom>
          <a:solidFill>
            <a:srgbClr val="92D050"/>
          </a:solidFill>
          <a:ln>
            <a:solidFill>
              <a:schemeClr val="accent1"/>
            </a:solidFill>
          </a:ln>
        </p:spPr>
        <p:txBody>
          <a:bodyPr wrap="square" rtlCol="0" anchor="ctr">
            <a:spAutoFit/>
          </a:bodyPr>
          <a:lstStyle/>
          <a:p>
            <a:pPr algn="ctr"/>
            <a:r>
              <a:rPr lang="sv-SE" sz="800" dirty="0" err="1"/>
              <a:t>HeWC</a:t>
            </a:r>
            <a:endParaRPr lang="sv-SE" sz="800" dirty="0"/>
          </a:p>
          <a:p>
            <a:pPr algn="ctr"/>
            <a:r>
              <a:rPr lang="sv-SE" sz="1200" b="1" dirty="0"/>
              <a:t>1016</a:t>
            </a:r>
          </a:p>
        </p:txBody>
      </p:sp>
      <p:cxnSp>
        <p:nvCxnSpPr>
          <p:cNvPr id="12" name="Elbow Connector 11">
            <a:extLst>
              <a:ext uri="{FF2B5EF4-FFF2-40B4-BE49-F238E27FC236}">
                <a16:creationId xmlns:a16="http://schemas.microsoft.com/office/drawing/2014/main" id="{645C6C55-7003-1B91-1B09-921E8FF419E5}"/>
              </a:ext>
            </a:extLst>
          </p:cNvPr>
          <p:cNvCxnSpPr>
            <a:cxnSpLocks/>
          </p:cNvCxnSpPr>
          <p:nvPr/>
        </p:nvCxnSpPr>
        <p:spPr>
          <a:xfrm rot="16200000" flipH="1">
            <a:off x="7572359" y="3519001"/>
            <a:ext cx="288000" cy="108000"/>
          </a:xfrm>
          <a:prstGeom prst="bentConnector2">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Elbow Connector 12">
            <a:extLst>
              <a:ext uri="{FF2B5EF4-FFF2-40B4-BE49-F238E27FC236}">
                <a16:creationId xmlns:a16="http://schemas.microsoft.com/office/drawing/2014/main" id="{577EF46E-34FC-84EA-689F-AAA570DF9D8A}"/>
              </a:ext>
            </a:extLst>
          </p:cNvPr>
          <p:cNvCxnSpPr>
            <a:cxnSpLocks/>
            <a:stCxn id="11" idx="3"/>
          </p:cNvCxnSpPr>
          <p:nvPr/>
        </p:nvCxnSpPr>
        <p:spPr>
          <a:xfrm flipV="1">
            <a:off x="7986359" y="3054439"/>
            <a:ext cx="1132142" cy="176194"/>
          </a:xfrm>
          <a:prstGeom prst="bentConnector3">
            <a:avLst>
              <a:gd name="adj1" fmla="val 50000"/>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B53D9D3-2CB0-4760-18D3-D80D88F0BCBA}"/>
              </a:ext>
            </a:extLst>
          </p:cNvPr>
          <p:cNvSpPr txBox="1"/>
          <p:nvPr/>
        </p:nvSpPr>
        <p:spPr>
          <a:xfrm>
            <a:off x="4629327" y="761705"/>
            <a:ext cx="648000" cy="400110"/>
          </a:xfrm>
          <a:prstGeom prst="rect">
            <a:avLst/>
          </a:prstGeom>
          <a:solidFill>
            <a:srgbClr val="92D050"/>
          </a:solidFill>
          <a:ln>
            <a:solidFill>
              <a:schemeClr val="accent1"/>
            </a:solidFill>
          </a:ln>
        </p:spPr>
        <p:txBody>
          <a:bodyPr wrap="none" rtlCol="0" anchor="ctr">
            <a:spAutoFit/>
          </a:bodyPr>
          <a:lstStyle/>
          <a:p>
            <a:pPr algn="ctr"/>
            <a:r>
              <a:rPr lang="sv-SE" sz="800" dirty="0"/>
              <a:t>IAD </a:t>
            </a:r>
          </a:p>
          <a:p>
            <a:pPr algn="ctr"/>
            <a:r>
              <a:rPr lang="sv-SE" sz="1200" b="1" dirty="0"/>
              <a:t>1031</a:t>
            </a:r>
          </a:p>
        </p:txBody>
      </p:sp>
      <p:cxnSp>
        <p:nvCxnSpPr>
          <p:cNvPr id="28" name="Straight Arrow Connector 27">
            <a:extLst>
              <a:ext uri="{FF2B5EF4-FFF2-40B4-BE49-F238E27FC236}">
                <a16:creationId xmlns:a16="http://schemas.microsoft.com/office/drawing/2014/main" id="{8288AC11-899A-A894-B49B-62FFD6B65681}"/>
              </a:ext>
            </a:extLst>
          </p:cNvPr>
          <p:cNvCxnSpPr>
            <a:cxnSpLocks/>
            <a:stCxn id="30" idx="3"/>
            <a:endCxn id="27" idx="1"/>
          </p:cNvCxnSpPr>
          <p:nvPr/>
        </p:nvCxnSpPr>
        <p:spPr>
          <a:xfrm flipV="1">
            <a:off x="4113140" y="961760"/>
            <a:ext cx="516187" cy="2055"/>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73D9D59-A0D2-4B2D-20BE-9C6A3E3327E3}"/>
              </a:ext>
            </a:extLst>
          </p:cNvPr>
          <p:cNvSpPr txBox="1"/>
          <p:nvPr/>
        </p:nvSpPr>
        <p:spPr>
          <a:xfrm>
            <a:off x="4629327" y="1783704"/>
            <a:ext cx="648000" cy="400110"/>
          </a:xfrm>
          <a:prstGeom prst="rect">
            <a:avLst/>
          </a:prstGeom>
          <a:solidFill>
            <a:srgbClr val="92D050"/>
          </a:solidFill>
          <a:ln>
            <a:solidFill>
              <a:schemeClr val="accent1"/>
            </a:solidFill>
          </a:ln>
        </p:spPr>
        <p:txBody>
          <a:bodyPr wrap="square" rtlCol="0" anchor="ctr">
            <a:spAutoFit/>
          </a:bodyPr>
          <a:lstStyle/>
          <a:p>
            <a:pPr algn="ctr"/>
            <a:r>
              <a:rPr lang="sv-SE" sz="800" dirty="0"/>
              <a:t>DWD </a:t>
            </a:r>
            <a:r>
              <a:rPr lang="sv-SE" sz="1200" b="1" dirty="0"/>
              <a:t>1032</a:t>
            </a:r>
          </a:p>
        </p:txBody>
      </p:sp>
      <p:sp>
        <p:nvSpPr>
          <p:cNvPr id="30" name="TextBox 29">
            <a:extLst>
              <a:ext uri="{FF2B5EF4-FFF2-40B4-BE49-F238E27FC236}">
                <a16:creationId xmlns:a16="http://schemas.microsoft.com/office/drawing/2014/main" id="{FD6BBBDD-AB9B-86AD-B2CC-B73D9AF96E7E}"/>
              </a:ext>
            </a:extLst>
          </p:cNvPr>
          <p:cNvSpPr txBox="1"/>
          <p:nvPr/>
        </p:nvSpPr>
        <p:spPr>
          <a:xfrm>
            <a:off x="3465140" y="765815"/>
            <a:ext cx="648000" cy="396000"/>
          </a:xfrm>
          <a:prstGeom prst="rect">
            <a:avLst/>
          </a:prstGeom>
          <a:solidFill>
            <a:srgbClr val="92D050"/>
          </a:solidFill>
          <a:ln>
            <a:solidFill>
              <a:schemeClr val="accent1"/>
            </a:solidFill>
          </a:ln>
        </p:spPr>
        <p:txBody>
          <a:bodyPr wrap="none" rtlCol="0" anchor="ctr">
            <a:spAutoFit/>
          </a:bodyPr>
          <a:lstStyle/>
          <a:p>
            <a:pPr algn="ctr"/>
            <a:r>
              <a:rPr lang="sv-SE" sz="1000" dirty="0"/>
              <a:t>FM AIR</a:t>
            </a:r>
          </a:p>
        </p:txBody>
      </p:sp>
      <p:sp>
        <p:nvSpPr>
          <p:cNvPr id="31" name="TextBox 30">
            <a:extLst>
              <a:ext uri="{FF2B5EF4-FFF2-40B4-BE49-F238E27FC236}">
                <a16:creationId xmlns:a16="http://schemas.microsoft.com/office/drawing/2014/main" id="{4BC32CCA-59CB-E983-B3EF-6FDF30E3B20A}"/>
              </a:ext>
            </a:extLst>
          </p:cNvPr>
          <p:cNvSpPr txBox="1"/>
          <p:nvPr/>
        </p:nvSpPr>
        <p:spPr>
          <a:xfrm>
            <a:off x="3441554" y="1787739"/>
            <a:ext cx="648000" cy="396000"/>
          </a:xfrm>
          <a:prstGeom prst="rect">
            <a:avLst/>
          </a:prstGeom>
          <a:solidFill>
            <a:srgbClr val="92D050"/>
          </a:solidFill>
          <a:ln>
            <a:solidFill>
              <a:schemeClr val="accent1"/>
            </a:solidFill>
          </a:ln>
        </p:spPr>
        <p:txBody>
          <a:bodyPr wrap="none" rtlCol="0" anchor="ctr">
            <a:spAutoFit/>
          </a:bodyPr>
          <a:lstStyle/>
          <a:p>
            <a:pPr algn="ctr"/>
            <a:r>
              <a:rPr lang="sv-SE" sz="1000" dirty="0"/>
              <a:t>FM DW</a:t>
            </a:r>
          </a:p>
        </p:txBody>
      </p:sp>
      <p:sp>
        <p:nvSpPr>
          <p:cNvPr id="32" name="TextBox 31">
            <a:extLst>
              <a:ext uri="{FF2B5EF4-FFF2-40B4-BE49-F238E27FC236}">
                <a16:creationId xmlns:a16="http://schemas.microsoft.com/office/drawing/2014/main" id="{BD10D64E-C6D0-A193-211C-8446AB7BD1B7}"/>
              </a:ext>
            </a:extLst>
          </p:cNvPr>
          <p:cNvSpPr txBox="1"/>
          <p:nvPr/>
        </p:nvSpPr>
        <p:spPr>
          <a:xfrm>
            <a:off x="3487888" y="4760865"/>
            <a:ext cx="648000" cy="396000"/>
          </a:xfrm>
          <a:prstGeom prst="rect">
            <a:avLst/>
          </a:prstGeom>
          <a:solidFill>
            <a:srgbClr val="92D050"/>
          </a:solidFill>
          <a:ln>
            <a:solidFill>
              <a:schemeClr val="accent1"/>
            </a:solidFill>
          </a:ln>
        </p:spPr>
        <p:txBody>
          <a:bodyPr wrap="none" rtlCol="0" anchor="ctr">
            <a:spAutoFit/>
          </a:bodyPr>
          <a:lstStyle/>
          <a:p>
            <a:pPr algn="ctr"/>
            <a:r>
              <a:rPr lang="sv-SE" sz="1000" dirty="0"/>
              <a:t>FM N2</a:t>
            </a:r>
          </a:p>
        </p:txBody>
      </p:sp>
      <p:cxnSp>
        <p:nvCxnSpPr>
          <p:cNvPr id="33" name="Straight Arrow Connector 32">
            <a:extLst>
              <a:ext uri="{FF2B5EF4-FFF2-40B4-BE49-F238E27FC236}">
                <a16:creationId xmlns:a16="http://schemas.microsoft.com/office/drawing/2014/main" id="{9745DEB7-F4DD-DD50-2383-118F86E2434C}"/>
              </a:ext>
            </a:extLst>
          </p:cNvPr>
          <p:cNvCxnSpPr>
            <a:cxnSpLocks/>
            <a:stCxn id="32" idx="3"/>
            <a:endCxn id="35" idx="1"/>
          </p:cNvCxnSpPr>
          <p:nvPr/>
        </p:nvCxnSpPr>
        <p:spPr>
          <a:xfrm flipV="1">
            <a:off x="4135888" y="4956810"/>
            <a:ext cx="496729" cy="0"/>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370837D2-48EA-6059-6250-E497675702B2}"/>
              </a:ext>
            </a:extLst>
          </p:cNvPr>
          <p:cNvCxnSpPr>
            <a:cxnSpLocks/>
            <a:stCxn id="31" idx="3"/>
            <a:endCxn id="29" idx="1"/>
          </p:cNvCxnSpPr>
          <p:nvPr/>
        </p:nvCxnSpPr>
        <p:spPr>
          <a:xfrm flipV="1">
            <a:off x="4089554" y="1983759"/>
            <a:ext cx="539773" cy="1980"/>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E53023E1-6794-3AFD-2C06-11E159F08D45}"/>
              </a:ext>
            </a:extLst>
          </p:cNvPr>
          <p:cNvSpPr txBox="1"/>
          <p:nvPr/>
        </p:nvSpPr>
        <p:spPr>
          <a:xfrm>
            <a:off x="4632617" y="4756755"/>
            <a:ext cx="648000" cy="400110"/>
          </a:xfrm>
          <a:prstGeom prst="rect">
            <a:avLst/>
          </a:prstGeom>
          <a:solidFill>
            <a:srgbClr val="92D050"/>
          </a:solidFill>
          <a:ln>
            <a:solidFill>
              <a:schemeClr val="accent1"/>
            </a:solidFill>
          </a:ln>
        </p:spPr>
        <p:txBody>
          <a:bodyPr wrap="square" rtlCol="0" anchor="ctr">
            <a:spAutoFit/>
          </a:bodyPr>
          <a:lstStyle/>
          <a:p>
            <a:pPr algn="ctr"/>
            <a:r>
              <a:rPr lang="sv-SE" sz="800" dirty="0"/>
              <a:t>N2D </a:t>
            </a:r>
          </a:p>
          <a:p>
            <a:pPr algn="ctr"/>
            <a:r>
              <a:rPr lang="sv-SE" sz="1200" b="1" dirty="0"/>
              <a:t>1033</a:t>
            </a:r>
          </a:p>
        </p:txBody>
      </p:sp>
      <p:sp>
        <p:nvSpPr>
          <p:cNvPr id="36" name="TextBox 35">
            <a:extLst>
              <a:ext uri="{FF2B5EF4-FFF2-40B4-BE49-F238E27FC236}">
                <a16:creationId xmlns:a16="http://schemas.microsoft.com/office/drawing/2014/main" id="{A1CE1A95-C49E-5C50-6F85-49FA56A14C0A}"/>
              </a:ext>
            </a:extLst>
          </p:cNvPr>
          <p:cNvSpPr txBox="1"/>
          <p:nvPr/>
        </p:nvSpPr>
        <p:spPr>
          <a:xfrm>
            <a:off x="4630599" y="6101160"/>
            <a:ext cx="648000" cy="400110"/>
          </a:xfrm>
          <a:prstGeom prst="rect">
            <a:avLst/>
          </a:prstGeom>
          <a:solidFill>
            <a:srgbClr val="92D050"/>
          </a:solidFill>
          <a:ln>
            <a:solidFill>
              <a:schemeClr val="accent1"/>
            </a:solidFill>
          </a:ln>
        </p:spPr>
        <p:txBody>
          <a:bodyPr wrap="square" rtlCol="0" anchor="ctr">
            <a:spAutoFit/>
          </a:bodyPr>
          <a:lstStyle/>
          <a:p>
            <a:pPr algn="ctr"/>
            <a:r>
              <a:rPr lang="sv-SE" sz="800" dirty="0" err="1"/>
              <a:t>PrHe</a:t>
            </a:r>
            <a:r>
              <a:rPr lang="sv-SE" sz="800" dirty="0"/>
              <a:t> </a:t>
            </a:r>
          </a:p>
          <a:p>
            <a:pPr algn="ctr"/>
            <a:r>
              <a:rPr lang="sv-SE" sz="1200" b="1" dirty="0"/>
              <a:t>1030</a:t>
            </a:r>
          </a:p>
        </p:txBody>
      </p:sp>
      <p:grpSp>
        <p:nvGrpSpPr>
          <p:cNvPr id="37" name="Group 36">
            <a:extLst>
              <a:ext uri="{FF2B5EF4-FFF2-40B4-BE49-F238E27FC236}">
                <a16:creationId xmlns:a16="http://schemas.microsoft.com/office/drawing/2014/main" id="{C23CD208-E996-6CD9-6ED8-2F6675224BBC}"/>
              </a:ext>
            </a:extLst>
          </p:cNvPr>
          <p:cNvGrpSpPr/>
          <p:nvPr/>
        </p:nvGrpSpPr>
        <p:grpSpPr>
          <a:xfrm>
            <a:off x="4399308" y="332582"/>
            <a:ext cx="1249060" cy="6354279"/>
            <a:chOff x="4399308" y="332582"/>
            <a:chExt cx="1249060" cy="6354279"/>
          </a:xfrm>
        </p:grpSpPr>
        <p:sp>
          <p:nvSpPr>
            <p:cNvPr id="38" name="Rounded Rectangle 37">
              <a:extLst>
                <a:ext uri="{FF2B5EF4-FFF2-40B4-BE49-F238E27FC236}">
                  <a16:creationId xmlns:a16="http://schemas.microsoft.com/office/drawing/2014/main" id="{E76363DA-8071-03AF-B34D-CB072BDC0CCF}"/>
                </a:ext>
              </a:extLst>
            </p:cNvPr>
            <p:cNvSpPr/>
            <p:nvPr/>
          </p:nvSpPr>
          <p:spPr>
            <a:xfrm>
              <a:off x="4480855" y="589102"/>
              <a:ext cx="851435" cy="6097759"/>
            </a:xfrm>
            <a:prstGeom prst="roundRect">
              <a:avLst/>
            </a:prstGeom>
            <a:noFill/>
            <a:ln w="317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C92E8CDE-EBC0-72CD-8FF2-F61DA523B82A}"/>
                </a:ext>
              </a:extLst>
            </p:cNvPr>
            <p:cNvSpPr txBox="1"/>
            <p:nvPr/>
          </p:nvSpPr>
          <p:spPr>
            <a:xfrm>
              <a:off x="4399308" y="332582"/>
              <a:ext cx="1249060" cy="246221"/>
            </a:xfrm>
            <a:prstGeom prst="rect">
              <a:avLst/>
            </a:prstGeom>
            <a:solidFill>
              <a:srgbClr val="00B050"/>
            </a:solidFill>
          </p:spPr>
          <p:txBody>
            <a:bodyPr wrap="none" rtlCol="0">
              <a:spAutoFit/>
            </a:bodyPr>
            <a:lstStyle/>
            <a:p>
              <a:pPr algn="l"/>
              <a:r>
                <a:rPr lang="en-US" sz="1000" b="1" dirty="0">
                  <a:solidFill>
                    <a:srgbClr val="FFFF00"/>
                  </a:solidFill>
                </a:rPr>
                <a:t>SUPPLY SYSTEMS</a:t>
              </a:r>
            </a:p>
          </p:txBody>
        </p:sp>
      </p:grpSp>
      <p:cxnSp>
        <p:nvCxnSpPr>
          <p:cNvPr id="40" name="Elbow Connector 39">
            <a:extLst>
              <a:ext uri="{FF2B5EF4-FFF2-40B4-BE49-F238E27FC236}">
                <a16:creationId xmlns:a16="http://schemas.microsoft.com/office/drawing/2014/main" id="{6149B9C6-B222-6008-4E9F-448629478E98}"/>
              </a:ext>
            </a:extLst>
          </p:cNvPr>
          <p:cNvCxnSpPr>
            <a:cxnSpLocks/>
          </p:cNvCxnSpPr>
          <p:nvPr/>
        </p:nvCxnSpPr>
        <p:spPr>
          <a:xfrm rot="16200000" flipV="1">
            <a:off x="5415052" y="941388"/>
            <a:ext cx="1620000" cy="1908000"/>
          </a:xfrm>
          <a:prstGeom prst="bentConnector2">
            <a:avLst/>
          </a:prstGeom>
          <a:ln w="9525">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1" name="Elbow Connector 40">
            <a:extLst>
              <a:ext uri="{FF2B5EF4-FFF2-40B4-BE49-F238E27FC236}">
                <a16:creationId xmlns:a16="http://schemas.microsoft.com/office/drawing/2014/main" id="{08635405-5AE6-1399-B5BB-7EAAD76491F5}"/>
              </a:ext>
            </a:extLst>
          </p:cNvPr>
          <p:cNvCxnSpPr>
            <a:cxnSpLocks/>
          </p:cNvCxnSpPr>
          <p:nvPr/>
        </p:nvCxnSpPr>
        <p:spPr>
          <a:xfrm rot="16200000" flipV="1">
            <a:off x="6724145" y="-485058"/>
            <a:ext cx="1775136" cy="4668771"/>
          </a:xfrm>
          <a:prstGeom prst="bentConnector2">
            <a:avLst/>
          </a:prstGeom>
          <a:ln w="9525">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2" name="Elbow Connector 41">
            <a:extLst>
              <a:ext uri="{FF2B5EF4-FFF2-40B4-BE49-F238E27FC236}">
                <a16:creationId xmlns:a16="http://schemas.microsoft.com/office/drawing/2014/main" id="{E7D9A517-2F38-C0C5-7FDC-9FEECDF86CE1}"/>
              </a:ext>
            </a:extLst>
          </p:cNvPr>
          <p:cNvCxnSpPr>
            <a:cxnSpLocks/>
          </p:cNvCxnSpPr>
          <p:nvPr/>
        </p:nvCxnSpPr>
        <p:spPr>
          <a:xfrm rot="16200000" flipV="1">
            <a:off x="7636463" y="-1537633"/>
            <a:ext cx="1887729" cy="6606000"/>
          </a:xfrm>
          <a:prstGeom prst="bentConnector2">
            <a:avLst/>
          </a:prstGeom>
          <a:ln w="9525">
            <a:headEnd type="triangle"/>
            <a:tailEnd type="none"/>
          </a:ln>
        </p:spPr>
        <p:style>
          <a:lnRef idx="1">
            <a:schemeClr val="accent1"/>
          </a:lnRef>
          <a:fillRef idx="0">
            <a:schemeClr val="accent1"/>
          </a:fillRef>
          <a:effectRef idx="0">
            <a:schemeClr val="accent1"/>
          </a:effectRef>
          <a:fontRef idx="minor">
            <a:schemeClr val="tx1"/>
          </a:fontRef>
        </p:style>
      </p:cxnSp>
      <p:sp>
        <p:nvSpPr>
          <p:cNvPr id="43" name="Frame 42">
            <a:extLst>
              <a:ext uri="{FF2B5EF4-FFF2-40B4-BE49-F238E27FC236}">
                <a16:creationId xmlns:a16="http://schemas.microsoft.com/office/drawing/2014/main" id="{465D5A2E-5489-8FFA-8CDC-5373038ADD80}"/>
              </a:ext>
            </a:extLst>
          </p:cNvPr>
          <p:cNvSpPr/>
          <p:nvPr/>
        </p:nvSpPr>
        <p:spPr>
          <a:xfrm>
            <a:off x="7137813" y="2729161"/>
            <a:ext cx="108000" cy="108000"/>
          </a:xfrm>
          <a:prstGeom prst="frame">
            <a:avLst>
              <a:gd name="adj1" fmla="val 50000"/>
            </a:avLst>
          </a:prstGeom>
          <a:solidFill>
            <a:srgbClr val="73FDD6"/>
          </a:solidFill>
          <a:ln>
            <a:solidFill>
              <a:srgbClr val="73FD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700" dirty="0">
                <a:solidFill>
                  <a:schemeClr val="tx1"/>
                </a:solidFill>
              </a:rPr>
              <a:t>A</a:t>
            </a:r>
          </a:p>
        </p:txBody>
      </p:sp>
      <p:sp>
        <p:nvSpPr>
          <p:cNvPr id="44" name="Frame 43">
            <a:extLst>
              <a:ext uri="{FF2B5EF4-FFF2-40B4-BE49-F238E27FC236}">
                <a16:creationId xmlns:a16="http://schemas.microsoft.com/office/drawing/2014/main" id="{2F03A979-BDF8-8553-EF7C-57FAC3131680}"/>
              </a:ext>
            </a:extLst>
          </p:cNvPr>
          <p:cNvSpPr/>
          <p:nvPr/>
        </p:nvSpPr>
        <p:spPr>
          <a:xfrm>
            <a:off x="9892098" y="2736896"/>
            <a:ext cx="108000" cy="108000"/>
          </a:xfrm>
          <a:prstGeom prst="frame">
            <a:avLst>
              <a:gd name="adj1" fmla="val 50000"/>
            </a:avLst>
          </a:prstGeom>
          <a:solidFill>
            <a:srgbClr val="73FDD6"/>
          </a:solidFill>
          <a:ln>
            <a:solidFill>
              <a:srgbClr val="73FD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700" dirty="0">
                <a:solidFill>
                  <a:schemeClr val="tx1"/>
                </a:solidFill>
              </a:rPr>
              <a:t>A</a:t>
            </a:r>
          </a:p>
        </p:txBody>
      </p:sp>
      <p:sp>
        <p:nvSpPr>
          <p:cNvPr id="45" name="Frame 44">
            <a:extLst>
              <a:ext uri="{FF2B5EF4-FFF2-40B4-BE49-F238E27FC236}">
                <a16:creationId xmlns:a16="http://schemas.microsoft.com/office/drawing/2014/main" id="{8660A82B-6650-4692-E497-756F1AD12D64}"/>
              </a:ext>
            </a:extLst>
          </p:cNvPr>
          <p:cNvSpPr/>
          <p:nvPr/>
        </p:nvSpPr>
        <p:spPr>
          <a:xfrm>
            <a:off x="11835734" y="2713064"/>
            <a:ext cx="108000" cy="108000"/>
          </a:xfrm>
          <a:prstGeom prst="frame">
            <a:avLst>
              <a:gd name="adj1" fmla="val 50000"/>
            </a:avLst>
          </a:prstGeom>
          <a:solidFill>
            <a:srgbClr val="73FDD6"/>
          </a:solidFill>
          <a:ln>
            <a:solidFill>
              <a:srgbClr val="73FD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700" dirty="0">
                <a:solidFill>
                  <a:schemeClr val="tx1"/>
                </a:solidFill>
              </a:rPr>
              <a:t>A</a:t>
            </a:r>
          </a:p>
        </p:txBody>
      </p:sp>
      <p:sp>
        <p:nvSpPr>
          <p:cNvPr id="46" name="Frame 45">
            <a:extLst>
              <a:ext uri="{FF2B5EF4-FFF2-40B4-BE49-F238E27FC236}">
                <a16:creationId xmlns:a16="http://schemas.microsoft.com/office/drawing/2014/main" id="{5F41465B-7333-843F-0390-4F481743B775}"/>
              </a:ext>
            </a:extLst>
          </p:cNvPr>
          <p:cNvSpPr/>
          <p:nvPr/>
        </p:nvSpPr>
        <p:spPr>
          <a:xfrm>
            <a:off x="11832794" y="2713806"/>
            <a:ext cx="108000" cy="108000"/>
          </a:xfrm>
          <a:prstGeom prst="frame">
            <a:avLst>
              <a:gd name="adj1" fmla="val 50000"/>
            </a:avLst>
          </a:prstGeom>
          <a:solidFill>
            <a:srgbClr val="73FDD6"/>
          </a:solidFill>
          <a:ln>
            <a:solidFill>
              <a:srgbClr val="73FD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700" dirty="0">
                <a:solidFill>
                  <a:schemeClr val="tx1"/>
                </a:solidFill>
              </a:rPr>
              <a:t>A</a:t>
            </a:r>
          </a:p>
        </p:txBody>
      </p:sp>
      <p:cxnSp>
        <p:nvCxnSpPr>
          <p:cNvPr id="47" name="Elbow Connector 46">
            <a:extLst>
              <a:ext uri="{FF2B5EF4-FFF2-40B4-BE49-F238E27FC236}">
                <a16:creationId xmlns:a16="http://schemas.microsoft.com/office/drawing/2014/main" id="{1FB80B1A-F7C8-82E4-2703-FE03F787EBD9}"/>
              </a:ext>
            </a:extLst>
          </p:cNvPr>
          <p:cNvCxnSpPr>
            <a:cxnSpLocks/>
          </p:cNvCxnSpPr>
          <p:nvPr/>
        </p:nvCxnSpPr>
        <p:spPr>
          <a:xfrm rot="10800000">
            <a:off x="5275815" y="1983025"/>
            <a:ext cx="1152000" cy="720000"/>
          </a:xfrm>
          <a:prstGeom prst="bentConnector3">
            <a:avLst>
              <a:gd name="adj1" fmla="val 222"/>
            </a:avLst>
          </a:prstGeom>
          <a:ln w="9525">
            <a:headEnd type="triangle"/>
            <a:tailEnd type="none"/>
          </a:ln>
        </p:spPr>
        <p:style>
          <a:lnRef idx="1">
            <a:schemeClr val="accent1"/>
          </a:lnRef>
          <a:fillRef idx="0">
            <a:schemeClr val="accent1"/>
          </a:fillRef>
          <a:effectRef idx="0">
            <a:schemeClr val="accent1"/>
          </a:effectRef>
          <a:fontRef idx="minor">
            <a:schemeClr val="tx1"/>
          </a:fontRef>
        </p:style>
      </p:cxnSp>
      <p:sp>
        <p:nvSpPr>
          <p:cNvPr id="48" name="Frame 47">
            <a:extLst>
              <a:ext uri="{FF2B5EF4-FFF2-40B4-BE49-F238E27FC236}">
                <a16:creationId xmlns:a16="http://schemas.microsoft.com/office/drawing/2014/main" id="{93A71966-2558-C0D6-8DC3-994377A81454}"/>
              </a:ext>
            </a:extLst>
          </p:cNvPr>
          <p:cNvSpPr/>
          <p:nvPr/>
        </p:nvSpPr>
        <p:spPr>
          <a:xfrm>
            <a:off x="6379801" y="2729240"/>
            <a:ext cx="108000" cy="108000"/>
          </a:xfrm>
          <a:prstGeom prst="frame">
            <a:avLst>
              <a:gd name="adj1" fmla="val 50000"/>
            </a:avLst>
          </a:prstGeom>
          <a:solidFill>
            <a:srgbClr val="0096FF"/>
          </a:solidFill>
          <a:ln>
            <a:solidFill>
              <a:srgbClr val="009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700" dirty="0">
                <a:solidFill>
                  <a:schemeClr val="bg1"/>
                </a:solidFill>
              </a:rPr>
              <a:t>W</a:t>
            </a:r>
          </a:p>
        </p:txBody>
      </p:sp>
      <p:cxnSp>
        <p:nvCxnSpPr>
          <p:cNvPr id="49" name="Elbow Connector 48">
            <a:extLst>
              <a:ext uri="{FF2B5EF4-FFF2-40B4-BE49-F238E27FC236}">
                <a16:creationId xmlns:a16="http://schemas.microsoft.com/office/drawing/2014/main" id="{75EEE289-8EAB-2AA5-2314-660FB8F36B73}"/>
              </a:ext>
            </a:extLst>
          </p:cNvPr>
          <p:cNvCxnSpPr>
            <a:cxnSpLocks/>
          </p:cNvCxnSpPr>
          <p:nvPr/>
        </p:nvCxnSpPr>
        <p:spPr>
          <a:xfrm rot="5400000">
            <a:off x="4868768" y="3200755"/>
            <a:ext cx="1609941" cy="1500563"/>
          </a:xfrm>
          <a:prstGeom prst="bentConnector3">
            <a:avLst>
              <a:gd name="adj1" fmla="val 9263"/>
            </a:avLst>
          </a:prstGeom>
          <a:ln w="9525">
            <a:headEnd type="triangle"/>
            <a:tailEnd type="none"/>
          </a:ln>
        </p:spPr>
        <p:style>
          <a:lnRef idx="1">
            <a:schemeClr val="accent1"/>
          </a:lnRef>
          <a:fillRef idx="0">
            <a:schemeClr val="accent1"/>
          </a:fillRef>
          <a:effectRef idx="0">
            <a:schemeClr val="accent1"/>
          </a:effectRef>
          <a:fontRef idx="minor">
            <a:schemeClr val="tx1"/>
          </a:fontRef>
        </p:style>
      </p:cxnSp>
      <p:sp>
        <p:nvSpPr>
          <p:cNvPr id="50" name="Frame 49">
            <a:extLst>
              <a:ext uri="{FF2B5EF4-FFF2-40B4-BE49-F238E27FC236}">
                <a16:creationId xmlns:a16="http://schemas.microsoft.com/office/drawing/2014/main" id="{5F105324-B60B-F4F6-6DFD-205491DB441D}"/>
              </a:ext>
            </a:extLst>
          </p:cNvPr>
          <p:cNvSpPr/>
          <p:nvPr/>
        </p:nvSpPr>
        <p:spPr>
          <a:xfrm>
            <a:off x="6371632" y="3032913"/>
            <a:ext cx="108000" cy="108000"/>
          </a:xfrm>
          <a:prstGeom prst="frame">
            <a:avLst>
              <a:gd name="adj1" fmla="val 50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600" dirty="0">
                <a:solidFill>
                  <a:schemeClr val="bg1"/>
                </a:solidFill>
              </a:rPr>
              <a:t>N2</a:t>
            </a:r>
          </a:p>
        </p:txBody>
      </p:sp>
      <p:cxnSp>
        <p:nvCxnSpPr>
          <p:cNvPr id="51" name="Elbow Connector 50">
            <a:extLst>
              <a:ext uri="{FF2B5EF4-FFF2-40B4-BE49-F238E27FC236}">
                <a16:creationId xmlns:a16="http://schemas.microsoft.com/office/drawing/2014/main" id="{284CA275-FB80-EEB4-2D3D-A6A29D6FD730}"/>
              </a:ext>
            </a:extLst>
          </p:cNvPr>
          <p:cNvCxnSpPr>
            <a:cxnSpLocks/>
            <a:stCxn id="52" idx="2"/>
          </p:cNvCxnSpPr>
          <p:nvPr/>
        </p:nvCxnSpPr>
        <p:spPr>
          <a:xfrm rot="5400000">
            <a:off x="6075910" y="3206266"/>
            <a:ext cx="960243" cy="2545200"/>
          </a:xfrm>
          <a:prstGeom prst="bentConnector2">
            <a:avLst/>
          </a:prstGeom>
          <a:ln w="9525">
            <a:headEnd type="triangle"/>
            <a:tailEnd type="none"/>
          </a:ln>
        </p:spPr>
        <p:style>
          <a:lnRef idx="1">
            <a:schemeClr val="accent1"/>
          </a:lnRef>
          <a:fillRef idx="0">
            <a:schemeClr val="accent1"/>
          </a:fillRef>
          <a:effectRef idx="0">
            <a:schemeClr val="accent1"/>
          </a:effectRef>
          <a:fontRef idx="minor">
            <a:schemeClr val="tx1"/>
          </a:fontRef>
        </p:style>
      </p:cxnSp>
      <p:sp>
        <p:nvSpPr>
          <p:cNvPr id="52" name="Frame 51">
            <a:extLst>
              <a:ext uri="{FF2B5EF4-FFF2-40B4-BE49-F238E27FC236}">
                <a16:creationId xmlns:a16="http://schemas.microsoft.com/office/drawing/2014/main" id="{8B106D44-81D6-3BF7-02A8-C2A33E965980}"/>
              </a:ext>
            </a:extLst>
          </p:cNvPr>
          <p:cNvSpPr/>
          <p:nvPr/>
        </p:nvSpPr>
        <p:spPr>
          <a:xfrm>
            <a:off x="7774631" y="3890745"/>
            <a:ext cx="108000" cy="108000"/>
          </a:xfrm>
          <a:prstGeom prst="frame">
            <a:avLst>
              <a:gd name="adj1" fmla="val 50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600" dirty="0">
                <a:solidFill>
                  <a:schemeClr val="bg1"/>
                </a:solidFill>
              </a:rPr>
              <a:t>N2</a:t>
            </a:r>
          </a:p>
        </p:txBody>
      </p:sp>
      <p:cxnSp>
        <p:nvCxnSpPr>
          <p:cNvPr id="53" name="Elbow Connector 52">
            <a:extLst>
              <a:ext uri="{FF2B5EF4-FFF2-40B4-BE49-F238E27FC236}">
                <a16:creationId xmlns:a16="http://schemas.microsoft.com/office/drawing/2014/main" id="{2288B713-6777-AF11-6EEF-70B6F2640AD1}"/>
              </a:ext>
            </a:extLst>
          </p:cNvPr>
          <p:cNvCxnSpPr>
            <a:cxnSpLocks/>
            <a:endCxn id="57" idx="2"/>
          </p:cNvCxnSpPr>
          <p:nvPr/>
        </p:nvCxnSpPr>
        <p:spPr>
          <a:xfrm flipV="1">
            <a:off x="5278599" y="4895024"/>
            <a:ext cx="5000210" cy="1406191"/>
          </a:xfrm>
          <a:prstGeom prst="bentConnector2">
            <a:avLst/>
          </a:prstGeom>
          <a:ln w="9525">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4" name="Elbow Connector 53">
            <a:extLst>
              <a:ext uri="{FF2B5EF4-FFF2-40B4-BE49-F238E27FC236}">
                <a16:creationId xmlns:a16="http://schemas.microsoft.com/office/drawing/2014/main" id="{451981C9-62A2-9B57-7A08-40563C4EFB11}"/>
              </a:ext>
            </a:extLst>
          </p:cNvPr>
          <p:cNvCxnSpPr>
            <a:cxnSpLocks/>
          </p:cNvCxnSpPr>
          <p:nvPr/>
        </p:nvCxnSpPr>
        <p:spPr>
          <a:xfrm flipV="1">
            <a:off x="5287746" y="4006879"/>
            <a:ext cx="3055601" cy="2179408"/>
          </a:xfrm>
          <a:prstGeom prst="bentConnector3">
            <a:avLst>
              <a:gd name="adj1" fmla="val 100039"/>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55" name="Elbow Connector 54">
            <a:extLst>
              <a:ext uri="{FF2B5EF4-FFF2-40B4-BE49-F238E27FC236}">
                <a16:creationId xmlns:a16="http://schemas.microsoft.com/office/drawing/2014/main" id="{820203E2-549C-1A4B-9A27-F284713CEA90}"/>
              </a:ext>
            </a:extLst>
          </p:cNvPr>
          <p:cNvCxnSpPr>
            <a:cxnSpLocks/>
            <a:endCxn id="56" idx="2"/>
          </p:cNvCxnSpPr>
          <p:nvPr/>
        </p:nvCxnSpPr>
        <p:spPr>
          <a:xfrm flipV="1">
            <a:off x="5285728" y="5850446"/>
            <a:ext cx="5879235" cy="585212"/>
          </a:xfrm>
          <a:prstGeom prst="bentConnector2">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56" name="Frame 55">
            <a:extLst>
              <a:ext uri="{FF2B5EF4-FFF2-40B4-BE49-F238E27FC236}">
                <a16:creationId xmlns:a16="http://schemas.microsoft.com/office/drawing/2014/main" id="{8C75F839-BE4D-0467-3EFF-BAE22BDA6B0A}"/>
              </a:ext>
            </a:extLst>
          </p:cNvPr>
          <p:cNvSpPr/>
          <p:nvPr/>
        </p:nvSpPr>
        <p:spPr>
          <a:xfrm>
            <a:off x="11110963" y="5742446"/>
            <a:ext cx="108000" cy="108000"/>
          </a:xfrm>
          <a:prstGeom prst="frame">
            <a:avLst>
              <a:gd name="adj1" fmla="val 50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600" dirty="0">
                <a:solidFill>
                  <a:schemeClr val="bg1"/>
                </a:solidFill>
              </a:rPr>
              <a:t>He</a:t>
            </a:r>
          </a:p>
        </p:txBody>
      </p:sp>
      <p:sp>
        <p:nvSpPr>
          <p:cNvPr id="57" name="Frame 56">
            <a:extLst>
              <a:ext uri="{FF2B5EF4-FFF2-40B4-BE49-F238E27FC236}">
                <a16:creationId xmlns:a16="http://schemas.microsoft.com/office/drawing/2014/main" id="{C640B872-44E0-6D11-0D35-99A150F98295}"/>
              </a:ext>
            </a:extLst>
          </p:cNvPr>
          <p:cNvSpPr/>
          <p:nvPr/>
        </p:nvSpPr>
        <p:spPr>
          <a:xfrm>
            <a:off x="10224809" y="4787024"/>
            <a:ext cx="108000" cy="108000"/>
          </a:xfrm>
          <a:prstGeom prst="frame">
            <a:avLst>
              <a:gd name="adj1" fmla="val 50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600" dirty="0">
                <a:solidFill>
                  <a:schemeClr val="bg1"/>
                </a:solidFill>
              </a:rPr>
              <a:t>He</a:t>
            </a:r>
          </a:p>
        </p:txBody>
      </p:sp>
      <p:sp>
        <p:nvSpPr>
          <p:cNvPr id="58" name="Frame 57">
            <a:extLst>
              <a:ext uri="{FF2B5EF4-FFF2-40B4-BE49-F238E27FC236}">
                <a16:creationId xmlns:a16="http://schemas.microsoft.com/office/drawing/2014/main" id="{999B3B46-72F2-E6DF-3BCB-3F0349C7B8C3}"/>
              </a:ext>
            </a:extLst>
          </p:cNvPr>
          <p:cNvSpPr/>
          <p:nvPr/>
        </p:nvSpPr>
        <p:spPr>
          <a:xfrm>
            <a:off x="8304684" y="3886526"/>
            <a:ext cx="108000" cy="108000"/>
          </a:xfrm>
          <a:prstGeom prst="frame">
            <a:avLst>
              <a:gd name="adj1" fmla="val 50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600" dirty="0">
                <a:solidFill>
                  <a:schemeClr val="bg1"/>
                </a:solidFill>
              </a:rPr>
              <a:t>He</a:t>
            </a:r>
          </a:p>
        </p:txBody>
      </p:sp>
      <p:sp>
        <p:nvSpPr>
          <p:cNvPr id="25" name="TextBox 24">
            <a:extLst>
              <a:ext uri="{FF2B5EF4-FFF2-40B4-BE49-F238E27FC236}">
                <a16:creationId xmlns:a16="http://schemas.microsoft.com/office/drawing/2014/main" id="{807D89C5-A39A-1858-C981-BF02843F8907}"/>
              </a:ext>
            </a:extLst>
          </p:cNvPr>
          <p:cNvSpPr txBox="1"/>
          <p:nvPr/>
        </p:nvSpPr>
        <p:spPr>
          <a:xfrm>
            <a:off x="8817223" y="2496703"/>
            <a:ext cx="668773" cy="230832"/>
          </a:xfrm>
          <a:prstGeom prst="rect">
            <a:avLst/>
          </a:prstGeom>
          <a:noFill/>
        </p:spPr>
        <p:txBody>
          <a:bodyPr wrap="none" rtlCol="0">
            <a:spAutoFit/>
          </a:bodyPr>
          <a:lstStyle/>
          <a:p>
            <a:pPr algn="l"/>
            <a:r>
              <a:rPr lang="en-US" sz="900" b="1" dirty="0">
                <a:solidFill>
                  <a:srgbClr val="0432FF"/>
                </a:solidFill>
              </a:rPr>
              <a:t>Option B</a:t>
            </a:r>
          </a:p>
        </p:txBody>
      </p:sp>
      <p:sp>
        <p:nvSpPr>
          <p:cNvPr id="26" name="TextBox 25">
            <a:extLst>
              <a:ext uri="{FF2B5EF4-FFF2-40B4-BE49-F238E27FC236}">
                <a16:creationId xmlns:a16="http://schemas.microsoft.com/office/drawing/2014/main" id="{C2FDCFBA-4F69-82F5-9CBA-B1157F6E2B53}"/>
              </a:ext>
            </a:extLst>
          </p:cNvPr>
          <p:cNvSpPr txBox="1"/>
          <p:nvPr/>
        </p:nvSpPr>
        <p:spPr>
          <a:xfrm>
            <a:off x="8470501" y="4728843"/>
            <a:ext cx="648000" cy="400110"/>
          </a:xfrm>
          <a:prstGeom prst="rect">
            <a:avLst/>
          </a:prstGeom>
          <a:solidFill>
            <a:srgbClr val="92D050"/>
          </a:solidFill>
          <a:ln>
            <a:solidFill>
              <a:schemeClr val="accent1"/>
            </a:solidFill>
          </a:ln>
        </p:spPr>
        <p:txBody>
          <a:bodyPr wrap="square" rtlCol="0" anchor="ctr">
            <a:spAutoFit/>
          </a:bodyPr>
          <a:lstStyle/>
          <a:p>
            <a:pPr algn="ctr"/>
            <a:r>
              <a:rPr lang="sv-SE" sz="800" dirty="0"/>
              <a:t>HCPR </a:t>
            </a:r>
          </a:p>
          <a:p>
            <a:pPr algn="ctr"/>
            <a:r>
              <a:rPr lang="sv-SE" sz="1200" b="1" dirty="0"/>
              <a:t>1160</a:t>
            </a:r>
          </a:p>
        </p:txBody>
      </p:sp>
      <p:cxnSp>
        <p:nvCxnSpPr>
          <p:cNvPr id="59" name="Elbow Connector 58">
            <a:extLst>
              <a:ext uri="{FF2B5EF4-FFF2-40B4-BE49-F238E27FC236}">
                <a16:creationId xmlns:a16="http://schemas.microsoft.com/office/drawing/2014/main" id="{1735EB85-3292-E4C0-8661-64F6117A81CC}"/>
              </a:ext>
            </a:extLst>
          </p:cNvPr>
          <p:cNvCxnSpPr>
            <a:cxnSpLocks/>
            <a:endCxn id="26" idx="3"/>
          </p:cNvCxnSpPr>
          <p:nvPr/>
        </p:nvCxnSpPr>
        <p:spPr>
          <a:xfrm rot="5400000">
            <a:off x="8372883" y="3867840"/>
            <a:ext cx="1806676" cy="315440"/>
          </a:xfrm>
          <a:prstGeom prst="bentConnector2">
            <a:avLst/>
          </a:prstGeom>
          <a:ln w="9525">
            <a:headEnd type="triangle"/>
            <a:tailEnd type="none"/>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37C10189-D78A-061D-2BF2-9901E21A9409}"/>
              </a:ext>
            </a:extLst>
          </p:cNvPr>
          <p:cNvGrpSpPr/>
          <p:nvPr/>
        </p:nvGrpSpPr>
        <p:grpSpPr>
          <a:xfrm>
            <a:off x="6153961" y="1183703"/>
            <a:ext cx="5965028" cy="5418279"/>
            <a:chOff x="6153961" y="1183703"/>
            <a:chExt cx="5965028" cy="5418279"/>
          </a:xfrm>
        </p:grpSpPr>
        <p:sp>
          <p:nvSpPr>
            <p:cNvPr id="61" name="Freeform 60">
              <a:extLst>
                <a:ext uri="{FF2B5EF4-FFF2-40B4-BE49-F238E27FC236}">
                  <a16:creationId xmlns:a16="http://schemas.microsoft.com/office/drawing/2014/main" id="{0D76AF3F-2A21-FC2D-6F20-12FE863253A6}"/>
                </a:ext>
              </a:extLst>
            </p:cNvPr>
            <p:cNvSpPr/>
            <p:nvPr/>
          </p:nvSpPr>
          <p:spPr>
            <a:xfrm>
              <a:off x="6153961" y="1183703"/>
              <a:ext cx="5965028" cy="5418279"/>
            </a:xfrm>
            <a:custGeom>
              <a:avLst/>
              <a:gdLst>
                <a:gd name="connsiteX0" fmla="*/ 2009350 w 6115414"/>
                <a:gd name="connsiteY0" fmla="*/ 0 h 6173656"/>
                <a:gd name="connsiteX1" fmla="*/ 0 w 6115414"/>
                <a:gd name="connsiteY1" fmla="*/ 1805504 h 6173656"/>
                <a:gd name="connsiteX2" fmla="*/ 1834624 w 6115414"/>
                <a:gd name="connsiteY2" fmla="*/ 4280790 h 6173656"/>
                <a:gd name="connsiteX3" fmla="*/ 1817151 w 6115414"/>
                <a:gd name="connsiteY3" fmla="*/ 5323323 h 6173656"/>
                <a:gd name="connsiteX4" fmla="*/ 716377 w 6115414"/>
                <a:gd name="connsiteY4" fmla="*/ 5323323 h 6173656"/>
                <a:gd name="connsiteX5" fmla="*/ 728025 w 6115414"/>
                <a:gd name="connsiteY5" fmla="*/ 6173656 h 6173656"/>
                <a:gd name="connsiteX6" fmla="*/ 6115414 w 6115414"/>
                <a:gd name="connsiteY6" fmla="*/ 6162008 h 6173656"/>
                <a:gd name="connsiteX7" fmla="*/ 6086293 w 6115414"/>
                <a:gd name="connsiteY7" fmla="*/ 122309 h 6173656"/>
                <a:gd name="connsiteX8" fmla="*/ 2009350 w 6115414"/>
                <a:gd name="connsiteY8" fmla="*/ 0 h 6173656"/>
                <a:gd name="connsiteX0" fmla="*/ 0 w 6138711"/>
                <a:gd name="connsiteY0" fmla="*/ 40769 h 6051347"/>
                <a:gd name="connsiteX1" fmla="*/ 23297 w 6138711"/>
                <a:gd name="connsiteY1" fmla="*/ 1683195 h 6051347"/>
                <a:gd name="connsiteX2" fmla="*/ 1857921 w 6138711"/>
                <a:gd name="connsiteY2" fmla="*/ 4158481 h 6051347"/>
                <a:gd name="connsiteX3" fmla="*/ 1840448 w 6138711"/>
                <a:gd name="connsiteY3" fmla="*/ 5201014 h 6051347"/>
                <a:gd name="connsiteX4" fmla="*/ 739674 w 6138711"/>
                <a:gd name="connsiteY4" fmla="*/ 5201014 h 6051347"/>
                <a:gd name="connsiteX5" fmla="*/ 751322 w 6138711"/>
                <a:gd name="connsiteY5" fmla="*/ 6051347 h 6051347"/>
                <a:gd name="connsiteX6" fmla="*/ 6138711 w 6138711"/>
                <a:gd name="connsiteY6" fmla="*/ 6039699 h 6051347"/>
                <a:gd name="connsiteX7" fmla="*/ 6109590 w 6138711"/>
                <a:gd name="connsiteY7" fmla="*/ 0 h 6051347"/>
                <a:gd name="connsiteX8" fmla="*/ 0 w 6138711"/>
                <a:gd name="connsiteY8" fmla="*/ 40769 h 6051347"/>
                <a:gd name="connsiteX0" fmla="*/ 0 w 6138711"/>
                <a:gd name="connsiteY0" fmla="*/ 40769 h 6051347"/>
                <a:gd name="connsiteX1" fmla="*/ 23297 w 6138711"/>
                <a:gd name="connsiteY1" fmla="*/ 2807266 h 6051347"/>
                <a:gd name="connsiteX2" fmla="*/ 1857921 w 6138711"/>
                <a:gd name="connsiteY2" fmla="*/ 4158481 h 6051347"/>
                <a:gd name="connsiteX3" fmla="*/ 1840448 w 6138711"/>
                <a:gd name="connsiteY3" fmla="*/ 5201014 h 6051347"/>
                <a:gd name="connsiteX4" fmla="*/ 739674 w 6138711"/>
                <a:gd name="connsiteY4" fmla="*/ 5201014 h 6051347"/>
                <a:gd name="connsiteX5" fmla="*/ 751322 w 6138711"/>
                <a:gd name="connsiteY5" fmla="*/ 6051347 h 6051347"/>
                <a:gd name="connsiteX6" fmla="*/ 6138711 w 6138711"/>
                <a:gd name="connsiteY6" fmla="*/ 6039699 h 6051347"/>
                <a:gd name="connsiteX7" fmla="*/ 6109590 w 6138711"/>
                <a:gd name="connsiteY7" fmla="*/ 0 h 6051347"/>
                <a:gd name="connsiteX8" fmla="*/ 0 w 6138711"/>
                <a:gd name="connsiteY8" fmla="*/ 40769 h 6051347"/>
                <a:gd name="connsiteX0" fmla="*/ 0 w 6138711"/>
                <a:gd name="connsiteY0" fmla="*/ 40769 h 6051347"/>
                <a:gd name="connsiteX1" fmla="*/ 23297 w 6138711"/>
                <a:gd name="connsiteY1" fmla="*/ 2807266 h 6051347"/>
                <a:gd name="connsiteX2" fmla="*/ 1834624 w 6138711"/>
                <a:gd name="connsiteY2" fmla="*/ 3727490 h 6051347"/>
                <a:gd name="connsiteX3" fmla="*/ 1840448 w 6138711"/>
                <a:gd name="connsiteY3" fmla="*/ 5201014 h 6051347"/>
                <a:gd name="connsiteX4" fmla="*/ 739674 w 6138711"/>
                <a:gd name="connsiteY4" fmla="*/ 5201014 h 6051347"/>
                <a:gd name="connsiteX5" fmla="*/ 751322 w 6138711"/>
                <a:gd name="connsiteY5" fmla="*/ 6051347 h 6051347"/>
                <a:gd name="connsiteX6" fmla="*/ 6138711 w 6138711"/>
                <a:gd name="connsiteY6" fmla="*/ 6039699 h 6051347"/>
                <a:gd name="connsiteX7" fmla="*/ 6109590 w 6138711"/>
                <a:gd name="connsiteY7" fmla="*/ 0 h 6051347"/>
                <a:gd name="connsiteX8" fmla="*/ 0 w 6138711"/>
                <a:gd name="connsiteY8" fmla="*/ 40769 h 6051347"/>
                <a:gd name="connsiteX0" fmla="*/ 0 w 6138711"/>
                <a:gd name="connsiteY0" fmla="*/ 40769 h 6051347"/>
                <a:gd name="connsiteX1" fmla="*/ 23297 w 6138711"/>
                <a:gd name="connsiteY1" fmla="*/ 2807266 h 6051347"/>
                <a:gd name="connsiteX2" fmla="*/ 1834624 w 6138711"/>
                <a:gd name="connsiteY2" fmla="*/ 3727490 h 6051347"/>
                <a:gd name="connsiteX3" fmla="*/ 1834624 w 6138711"/>
                <a:gd name="connsiteY3" fmla="*/ 5206838 h 6051347"/>
                <a:gd name="connsiteX4" fmla="*/ 739674 w 6138711"/>
                <a:gd name="connsiteY4" fmla="*/ 5201014 h 6051347"/>
                <a:gd name="connsiteX5" fmla="*/ 751322 w 6138711"/>
                <a:gd name="connsiteY5" fmla="*/ 6051347 h 6051347"/>
                <a:gd name="connsiteX6" fmla="*/ 6138711 w 6138711"/>
                <a:gd name="connsiteY6" fmla="*/ 6039699 h 6051347"/>
                <a:gd name="connsiteX7" fmla="*/ 6109590 w 6138711"/>
                <a:gd name="connsiteY7" fmla="*/ 0 h 6051347"/>
                <a:gd name="connsiteX8" fmla="*/ 0 w 6138711"/>
                <a:gd name="connsiteY8" fmla="*/ 40769 h 6051347"/>
                <a:gd name="connsiteX0" fmla="*/ 0 w 6138711"/>
                <a:gd name="connsiteY0" fmla="*/ 40769 h 6057171"/>
                <a:gd name="connsiteX1" fmla="*/ 23297 w 6138711"/>
                <a:gd name="connsiteY1" fmla="*/ 2807266 h 6057171"/>
                <a:gd name="connsiteX2" fmla="*/ 1834624 w 6138711"/>
                <a:gd name="connsiteY2" fmla="*/ 3727490 h 6057171"/>
                <a:gd name="connsiteX3" fmla="*/ 1834624 w 6138711"/>
                <a:gd name="connsiteY3" fmla="*/ 5206838 h 6057171"/>
                <a:gd name="connsiteX4" fmla="*/ 739674 w 6138711"/>
                <a:gd name="connsiteY4" fmla="*/ 5201014 h 6057171"/>
                <a:gd name="connsiteX5" fmla="*/ 733850 w 6138711"/>
                <a:gd name="connsiteY5" fmla="*/ 6057171 h 6057171"/>
                <a:gd name="connsiteX6" fmla="*/ 6138711 w 6138711"/>
                <a:gd name="connsiteY6" fmla="*/ 6039699 h 6057171"/>
                <a:gd name="connsiteX7" fmla="*/ 6109590 w 6138711"/>
                <a:gd name="connsiteY7" fmla="*/ 0 h 6057171"/>
                <a:gd name="connsiteX8" fmla="*/ 0 w 6138711"/>
                <a:gd name="connsiteY8" fmla="*/ 40769 h 6057171"/>
                <a:gd name="connsiteX0" fmla="*/ 0 w 6127063"/>
                <a:gd name="connsiteY0" fmla="*/ 29120 h 6057171"/>
                <a:gd name="connsiteX1" fmla="*/ 11649 w 6127063"/>
                <a:gd name="connsiteY1" fmla="*/ 2807266 h 6057171"/>
                <a:gd name="connsiteX2" fmla="*/ 1822976 w 6127063"/>
                <a:gd name="connsiteY2" fmla="*/ 3727490 h 6057171"/>
                <a:gd name="connsiteX3" fmla="*/ 1822976 w 6127063"/>
                <a:gd name="connsiteY3" fmla="*/ 5206838 h 6057171"/>
                <a:gd name="connsiteX4" fmla="*/ 728026 w 6127063"/>
                <a:gd name="connsiteY4" fmla="*/ 5201014 h 6057171"/>
                <a:gd name="connsiteX5" fmla="*/ 722202 w 6127063"/>
                <a:gd name="connsiteY5" fmla="*/ 6057171 h 6057171"/>
                <a:gd name="connsiteX6" fmla="*/ 6127063 w 6127063"/>
                <a:gd name="connsiteY6" fmla="*/ 6039699 h 6057171"/>
                <a:gd name="connsiteX7" fmla="*/ 6097942 w 6127063"/>
                <a:gd name="connsiteY7" fmla="*/ 0 h 6057171"/>
                <a:gd name="connsiteX8" fmla="*/ 0 w 6127063"/>
                <a:gd name="connsiteY8" fmla="*/ 29120 h 6057171"/>
                <a:gd name="connsiteX0" fmla="*/ 0 w 6121239"/>
                <a:gd name="connsiteY0" fmla="*/ 17472 h 6057171"/>
                <a:gd name="connsiteX1" fmla="*/ 5825 w 6121239"/>
                <a:gd name="connsiteY1" fmla="*/ 2807266 h 6057171"/>
                <a:gd name="connsiteX2" fmla="*/ 1817152 w 6121239"/>
                <a:gd name="connsiteY2" fmla="*/ 3727490 h 6057171"/>
                <a:gd name="connsiteX3" fmla="*/ 1817152 w 6121239"/>
                <a:gd name="connsiteY3" fmla="*/ 5206838 h 6057171"/>
                <a:gd name="connsiteX4" fmla="*/ 722202 w 6121239"/>
                <a:gd name="connsiteY4" fmla="*/ 5201014 h 6057171"/>
                <a:gd name="connsiteX5" fmla="*/ 716378 w 6121239"/>
                <a:gd name="connsiteY5" fmla="*/ 6057171 h 6057171"/>
                <a:gd name="connsiteX6" fmla="*/ 6121239 w 6121239"/>
                <a:gd name="connsiteY6" fmla="*/ 6039699 h 6057171"/>
                <a:gd name="connsiteX7" fmla="*/ 6092118 w 6121239"/>
                <a:gd name="connsiteY7" fmla="*/ 0 h 6057171"/>
                <a:gd name="connsiteX8" fmla="*/ 0 w 6121239"/>
                <a:gd name="connsiteY8" fmla="*/ 17472 h 6057171"/>
                <a:gd name="connsiteX0" fmla="*/ 0 w 6121239"/>
                <a:gd name="connsiteY0" fmla="*/ 17472 h 6063521"/>
                <a:gd name="connsiteX1" fmla="*/ 5825 w 6121239"/>
                <a:gd name="connsiteY1" fmla="*/ 2807266 h 6063521"/>
                <a:gd name="connsiteX2" fmla="*/ 1817152 w 6121239"/>
                <a:gd name="connsiteY2" fmla="*/ 3727490 h 6063521"/>
                <a:gd name="connsiteX3" fmla="*/ 1817152 w 6121239"/>
                <a:gd name="connsiteY3" fmla="*/ 5206838 h 6063521"/>
                <a:gd name="connsiteX4" fmla="*/ 722202 w 6121239"/>
                <a:gd name="connsiteY4" fmla="*/ 5201014 h 6063521"/>
                <a:gd name="connsiteX5" fmla="*/ 735428 w 6121239"/>
                <a:gd name="connsiteY5" fmla="*/ 6063521 h 6063521"/>
                <a:gd name="connsiteX6" fmla="*/ 6121239 w 6121239"/>
                <a:gd name="connsiteY6" fmla="*/ 6039699 h 6063521"/>
                <a:gd name="connsiteX7" fmla="*/ 6092118 w 6121239"/>
                <a:gd name="connsiteY7" fmla="*/ 0 h 6063521"/>
                <a:gd name="connsiteX8" fmla="*/ 0 w 6121239"/>
                <a:gd name="connsiteY8" fmla="*/ 17472 h 6063521"/>
                <a:gd name="connsiteX0" fmla="*/ 0 w 6121239"/>
                <a:gd name="connsiteY0" fmla="*/ 17472 h 6063521"/>
                <a:gd name="connsiteX1" fmla="*/ 5825 w 6121239"/>
                <a:gd name="connsiteY1" fmla="*/ 2807266 h 6063521"/>
                <a:gd name="connsiteX2" fmla="*/ 1817152 w 6121239"/>
                <a:gd name="connsiteY2" fmla="*/ 3727490 h 6063521"/>
                <a:gd name="connsiteX3" fmla="*/ 1817152 w 6121239"/>
                <a:gd name="connsiteY3" fmla="*/ 5206838 h 6063521"/>
                <a:gd name="connsiteX4" fmla="*/ 722202 w 6121239"/>
                <a:gd name="connsiteY4" fmla="*/ 5201014 h 6063521"/>
                <a:gd name="connsiteX5" fmla="*/ 716378 w 6121239"/>
                <a:gd name="connsiteY5" fmla="*/ 6063521 h 6063521"/>
                <a:gd name="connsiteX6" fmla="*/ 6121239 w 6121239"/>
                <a:gd name="connsiteY6" fmla="*/ 6039699 h 6063521"/>
                <a:gd name="connsiteX7" fmla="*/ 6092118 w 6121239"/>
                <a:gd name="connsiteY7" fmla="*/ 0 h 6063521"/>
                <a:gd name="connsiteX8" fmla="*/ 0 w 6121239"/>
                <a:gd name="connsiteY8" fmla="*/ 17472 h 6063521"/>
                <a:gd name="connsiteX0" fmla="*/ 0 w 6121239"/>
                <a:gd name="connsiteY0" fmla="*/ 17472 h 6063521"/>
                <a:gd name="connsiteX1" fmla="*/ 5825 w 6121239"/>
                <a:gd name="connsiteY1" fmla="*/ 2807266 h 6063521"/>
                <a:gd name="connsiteX2" fmla="*/ 1817152 w 6121239"/>
                <a:gd name="connsiteY2" fmla="*/ 3727490 h 6063521"/>
                <a:gd name="connsiteX3" fmla="*/ 1822939 w 6121239"/>
                <a:gd name="connsiteY3" fmla="*/ 5328372 h 6063521"/>
                <a:gd name="connsiteX4" fmla="*/ 722202 w 6121239"/>
                <a:gd name="connsiteY4" fmla="*/ 5201014 h 6063521"/>
                <a:gd name="connsiteX5" fmla="*/ 716378 w 6121239"/>
                <a:gd name="connsiteY5" fmla="*/ 6063521 h 6063521"/>
                <a:gd name="connsiteX6" fmla="*/ 6121239 w 6121239"/>
                <a:gd name="connsiteY6" fmla="*/ 6039699 h 6063521"/>
                <a:gd name="connsiteX7" fmla="*/ 6092118 w 6121239"/>
                <a:gd name="connsiteY7" fmla="*/ 0 h 6063521"/>
                <a:gd name="connsiteX8" fmla="*/ 0 w 6121239"/>
                <a:gd name="connsiteY8" fmla="*/ 17472 h 6063521"/>
                <a:gd name="connsiteX0" fmla="*/ 0 w 6121239"/>
                <a:gd name="connsiteY0" fmla="*/ 17472 h 6063521"/>
                <a:gd name="connsiteX1" fmla="*/ 5825 w 6121239"/>
                <a:gd name="connsiteY1" fmla="*/ 2807266 h 6063521"/>
                <a:gd name="connsiteX2" fmla="*/ 1817152 w 6121239"/>
                <a:gd name="connsiteY2" fmla="*/ 3727490 h 6063521"/>
                <a:gd name="connsiteX3" fmla="*/ 1822939 w 6121239"/>
                <a:gd name="connsiteY3" fmla="*/ 5328372 h 6063521"/>
                <a:gd name="connsiteX4" fmla="*/ 722202 w 6121239"/>
                <a:gd name="connsiteY4" fmla="*/ 5328336 h 6063521"/>
                <a:gd name="connsiteX5" fmla="*/ 716378 w 6121239"/>
                <a:gd name="connsiteY5" fmla="*/ 6063521 h 6063521"/>
                <a:gd name="connsiteX6" fmla="*/ 6121239 w 6121239"/>
                <a:gd name="connsiteY6" fmla="*/ 6039699 h 6063521"/>
                <a:gd name="connsiteX7" fmla="*/ 6092118 w 6121239"/>
                <a:gd name="connsiteY7" fmla="*/ 0 h 6063521"/>
                <a:gd name="connsiteX8" fmla="*/ 0 w 6121239"/>
                <a:gd name="connsiteY8" fmla="*/ 17472 h 6063521"/>
                <a:gd name="connsiteX0" fmla="*/ 0 w 6121239"/>
                <a:gd name="connsiteY0" fmla="*/ 17472 h 6063521"/>
                <a:gd name="connsiteX1" fmla="*/ 5825 w 6121239"/>
                <a:gd name="connsiteY1" fmla="*/ 2807266 h 6063521"/>
                <a:gd name="connsiteX2" fmla="*/ 1817152 w 6121239"/>
                <a:gd name="connsiteY2" fmla="*/ 3727490 h 6063521"/>
                <a:gd name="connsiteX3" fmla="*/ 1822939 w 6121239"/>
                <a:gd name="connsiteY3" fmla="*/ 5328372 h 6063521"/>
                <a:gd name="connsiteX4" fmla="*/ 901610 w 6121239"/>
                <a:gd name="connsiteY4" fmla="*/ 5334123 h 6063521"/>
                <a:gd name="connsiteX5" fmla="*/ 716378 w 6121239"/>
                <a:gd name="connsiteY5" fmla="*/ 6063521 h 6063521"/>
                <a:gd name="connsiteX6" fmla="*/ 6121239 w 6121239"/>
                <a:gd name="connsiteY6" fmla="*/ 6039699 h 6063521"/>
                <a:gd name="connsiteX7" fmla="*/ 6092118 w 6121239"/>
                <a:gd name="connsiteY7" fmla="*/ 0 h 6063521"/>
                <a:gd name="connsiteX8" fmla="*/ 0 w 6121239"/>
                <a:gd name="connsiteY8" fmla="*/ 17472 h 6063521"/>
                <a:gd name="connsiteX0" fmla="*/ 0 w 6121239"/>
                <a:gd name="connsiteY0" fmla="*/ 17472 h 6063521"/>
                <a:gd name="connsiteX1" fmla="*/ 5825 w 6121239"/>
                <a:gd name="connsiteY1" fmla="*/ 2807266 h 6063521"/>
                <a:gd name="connsiteX2" fmla="*/ 1817152 w 6121239"/>
                <a:gd name="connsiteY2" fmla="*/ 3727490 h 6063521"/>
                <a:gd name="connsiteX3" fmla="*/ 1822939 w 6121239"/>
                <a:gd name="connsiteY3" fmla="*/ 5328372 h 6063521"/>
                <a:gd name="connsiteX4" fmla="*/ 901610 w 6121239"/>
                <a:gd name="connsiteY4" fmla="*/ 5334123 h 6063521"/>
                <a:gd name="connsiteX5" fmla="*/ 895786 w 6121239"/>
                <a:gd name="connsiteY5" fmla="*/ 6063521 h 6063521"/>
                <a:gd name="connsiteX6" fmla="*/ 6121239 w 6121239"/>
                <a:gd name="connsiteY6" fmla="*/ 6039699 h 6063521"/>
                <a:gd name="connsiteX7" fmla="*/ 6092118 w 6121239"/>
                <a:gd name="connsiteY7" fmla="*/ 0 h 6063521"/>
                <a:gd name="connsiteX8" fmla="*/ 0 w 6121239"/>
                <a:gd name="connsiteY8" fmla="*/ 17472 h 6063521"/>
                <a:gd name="connsiteX0" fmla="*/ 0 w 6121239"/>
                <a:gd name="connsiteY0" fmla="*/ 17472 h 6063521"/>
                <a:gd name="connsiteX1" fmla="*/ 5825 w 6121239"/>
                <a:gd name="connsiteY1" fmla="*/ 2807266 h 6063521"/>
                <a:gd name="connsiteX2" fmla="*/ 1834514 w 6121239"/>
                <a:gd name="connsiteY2" fmla="*/ 3733277 h 6063521"/>
                <a:gd name="connsiteX3" fmla="*/ 1822939 w 6121239"/>
                <a:gd name="connsiteY3" fmla="*/ 5328372 h 6063521"/>
                <a:gd name="connsiteX4" fmla="*/ 901610 w 6121239"/>
                <a:gd name="connsiteY4" fmla="*/ 5334123 h 6063521"/>
                <a:gd name="connsiteX5" fmla="*/ 895786 w 6121239"/>
                <a:gd name="connsiteY5" fmla="*/ 6063521 h 6063521"/>
                <a:gd name="connsiteX6" fmla="*/ 6121239 w 6121239"/>
                <a:gd name="connsiteY6" fmla="*/ 6039699 h 6063521"/>
                <a:gd name="connsiteX7" fmla="*/ 6092118 w 6121239"/>
                <a:gd name="connsiteY7" fmla="*/ 0 h 6063521"/>
                <a:gd name="connsiteX8" fmla="*/ 0 w 6121239"/>
                <a:gd name="connsiteY8" fmla="*/ 17472 h 6063521"/>
                <a:gd name="connsiteX0" fmla="*/ 0 w 6121239"/>
                <a:gd name="connsiteY0" fmla="*/ 17472 h 6063521"/>
                <a:gd name="connsiteX1" fmla="*/ 5825 w 6121239"/>
                <a:gd name="connsiteY1" fmla="*/ 2807266 h 6063521"/>
                <a:gd name="connsiteX2" fmla="*/ 1834514 w 6121239"/>
                <a:gd name="connsiteY2" fmla="*/ 3733277 h 6063521"/>
                <a:gd name="connsiteX3" fmla="*/ 1822939 w 6121239"/>
                <a:gd name="connsiteY3" fmla="*/ 5339946 h 6063521"/>
                <a:gd name="connsiteX4" fmla="*/ 901610 w 6121239"/>
                <a:gd name="connsiteY4" fmla="*/ 5334123 h 6063521"/>
                <a:gd name="connsiteX5" fmla="*/ 895786 w 6121239"/>
                <a:gd name="connsiteY5" fmla="*/ 6063521 h 6063521"/>
                <a:gd name="connsiteX6" fmla="*/ 6121239 w 6121239"/>
                <a:gd name="connsiteY6" fmla="*/ 6039699 h 6063521"/>
                <a:gd name="connsiteX7" fmla="*/ 6092118 w 6121239"/>
                <a:gd name="connsiteY7" fmla="*/ 0 h 6063521"/>
                <a:gd name="connsiteX8" fmla="*/ 0 w 6121239"/>
                <a:gd name="connsiteY8" fmla="*/ 17472 h 6063521"/>
                <a:gd name="connsiteX0" fmla="*/ 0 w 6121239"/>
                <a:gd name="connsiteY0" fmla="*/ 17472 h 6063521"/>
                <a:gd name="connsiteX1" fmla="*/ 5825 w 6121239"/>
                <a:gd name="connsiteY1" fmla="*/ 2807266 h 6063521"/>
                <a:gd name="connsiteX2" fmla="*/ 3263303 w 6121239"/>
                <a:gd name="connsiteY2" fmla="*/ 4086845 h 6063521"/>
                <a:gd name="connsiteX3" fmla="*/ 1822939 w 6121239"/>
                <a:gd name="connsiteY3" fmla="*/ 5339946 h 6063521"/>
                <a:gd name="connsiteX4" fmla="*/ 901610 w 6121239"/>
                <a:gd name="connsiteY4" fmla="*/ 5334123 h 6063521"/>
                <a:gd name="connsiteX5" fmla="*/ 895786 w 6121239"/>
                <a:gd name="connsiteY5" fmla="*/ 6063521 h 6063521"/>
                <a:gd name="connsiteX6" fmla="*/ 6121239 w 6121239"/>
                <a:gd name="connsiteY6" fmla="*/ 6039699 h 6063521"/>
                <a:gd name="connsiteX7" fmla="*/ 6092118 w 6121239"/>
                <a:gd name="connsiteY7" fmla="*/ 0 h 6063521"/>
                <a:gd name="connsiteX8" fmla="*/ 0 w 6121239"/>
                <a:gd name="connsiteY8" fmla="*/ 17472 h 6063521"/>
                <a:gd name="connsiteX0" fmla="*/ 0 w 6121239"/>
                <a:gd name="connsiteY0" fmla="*/ 17472 h 6063521"/>
                <a:gd name="connsiteX1" fmla="*/ 5825 w 6121239"/>
                <a:gd name="connsiteY1" fmla="*/ 2807266 h 6063521"/>
                <a:gd name="connsiteX2" fmla="*/ 3263303 w 6121239"/>
                <a:gd name="connsiteY2" fmla="*/ 4086845 h 6063521"/>
                <a:gd name="connsiteX3" fmla="*/ 901610 w 6121239"/>
                <a:gd name="connsiteY3" fmla="*/ 5334123 h 6063521"/>
                <a:gd name="connsiteX4" fmla="*/ 895786 w 6121239"/>
                <a:gd name="connsiteY4" fmla="*/ 6063521 h 6063521"/>
                <a:gd name="connsiteX5" fmla="*/ 6121239 w 6121239"/>
                <a:gd name="connsiteY5" fmla="*/ 6039699 h 6063521"/>
                <a:gd name="connsiteX6" fmla="*/ 6092118 w 6121239"/>
                <a:gd name="connsiteY6" fmla="*/ 0 h 6063521"/>
                <a:gd name="connsiteX7" fmla="*/ 0 w 6121239"/>
                <a:gd name="connsiteY7" fmla="*/ 17472 h 6063521"/>
                <a:gd name="connsiteX0" fmla="*/ 0 w 6121239"/>
                <a:gd name="connsiteY0" fmla="*/ 17472 h 6063521"/>
                <a:gd name="connsiteX1" fmla="*/ 5825 w 6121239"/>
                <a:gd name="connsiteY1" fmla="*/ 2807266 h 6063521"/>
                <a:gd name="connsiteX2" fmla="*/ 3263303 w 6121239"/>
                <a:gd name="connsiteY2" fmla="*/ 4086845 h 6063521"/>
                <a:gd name="connsiteX3" fmla="*/ 3442368 w 6121239"/>
                <a:gd name="connsiteY3" fmla="*/ 5011035 h 6063521"/>
                <a:gd name="connsiteX4" fmla="*/ 895786 w 6121239"/>
                <a:gd name="connsiteY4" fmla="*/ 6063521 h 6063521"/>
                <a:gd name="connsiteX5" fmla="*/ 6121239 w 6121239"/>
                <a:gd name="connsiteY5" fmla="*/ 6039699 h 6063521"/>
                <a:gd name="connsiteX6" fmla="*/ 6092118 w 6121239"/>
                <a:gd name="connsiteY6" fmla="*/ 0 h 6063521"/>
                <a:gd name="connsiteX7" fmla="*/ 0 w 6121239"/>
                <a:gd name="connsiteY7" fmla="*/ 17472 h 6063521"/>
                <a:gd name="connsiteX0" fmla="*/ 0 w 6121239"/>
                <a:gd name="connsiteY0" fmla="*/ 17472 h 6063521"/>
                <a:gd name="connsiteX1" fmla="*/ 5825 w 6121239"/>
                <a:gd name="connsiteY1" fmla="*/ 2807266 h 6063521"/>
                <a:gd name="connsiteX2" fmla="*/ 3263303 w 6121239"/>
                <a:gd name="connsiteY2" fmla="*/ 4086845 h 6063521"/>
                <a:gd name="connsiteX3" fmla="*/ 895786 w 6121239"/>
                <a:gd name="connsiteY3" fmla="*/ 6063521 h 6063521"/>
                <a:gd name="connsiteX4" fmla="*/ 6121239 w 6121239"/>
                <a:gd name="connsiteY4" fmla="*/ 6039699 h 6063521"/>
                <a:gd name="connsiteX5" fmla="*/ 6092118 w 6121239"/>
                <a:gd name="connsiteY5" fmla="*/ 0 h 6063521"/>
                <a:gd name="connsiteX6" fmla="*/ 0 w 6121239"/>
                <a:gd name="connsiteY6" fmla="*/ 17472 h 6063521"/>
                <a:gd name="connsiteX0" fmla="*/ 0 w 6121239"/>
                <a:gd name="connsiteY0" fmla="*/ 17472 h 6063521"/>
                <a:gd name="connsiteX1" fmla="*/ 5825 w 6121239"/>
                <a:gd name="connsiteY1" fmla="*/ 2807266 h 6063521"/>
                <a:gd name="connsiteX2" fmla="*/ 3263303 w 6121239"/>
                <a:gd name="connsiteY2" fmla="*/ 4086845 h 6063521"/>
                <a:gd name="connsiteX3" fmla="*/ 3430332 w 6121239"/>
                <a:gd name="connsiteY3" fmla="*/ 6063521 h 6063521"/>
                <a:gd name="connsiteX4" fmla="*/ 6121239 w 6121239"/>
                <a:gd name="connsiteY4" fmla="*/ 6039699 h 6063521"/>
                <a:gd name="connsiteX5" fmla="*/ 6092118 w 6121239"/>
                <a:gd name="connsiteY5" fmla="*/ 0 h 6063521"/>
                <a:gd name="connsiteX6" fmla="*/ 0 w 6121239"/>
                <a:gd name="connsiteY6" fmla="*/ 17472 h 6063521"/>
                <a:gd name="connsiteX0" fmla="*/ 0 w 6121239"/>
                <a:gd name="connsiteY0" fmla="*/ 17472 h 6063521"/>
                <a:gd name="connsiteX1" fmla="*/ 5825 w 6121239"/>
                <a:gd name="connsiteY1" fmla="*/ 2807266 h 6063521"/>
                <a:gd name="connsiteX2" fmla="*/ 3263303 w 6121239"/>
                <a:gd name="connsiteY2" fmla="*/ 4086845 h 6063521"/>
                <a:gd name="connsiteX3" fmla="*/ 3430332 w 6121239"/>
                <a:gd name="connsiteY3" fmla="*/ 6063521 h 6063521"/>
                <a:gd name="connsiteX4" fmla="*/ 6121239 w 6121239"/>
                <a:gd name="connsiteY4" fmla="*/ 6039699 h 6063521"/>
                <a:gd name="connsiteX5" fmla="*/ 6092118 w 6121239"/>
                <a:gd name="connsiteY5" fmla="*/ 0 h 6063521"/>
                <a:gd name="connsiteX6" fmla="*/ 0 w 6121239"/>
                <a:gd name="connsiteY6" fmla="*/ 17472 h 6063521"/>
                <a:gd name="connsiteX0" fmla="*/ 0 w 6121239"/>
                <a:gd name="connsiteY0" fmla="*/ 17472 h 6063521"/>
                <a:gd name="connsiteX1" fmla="*/ 5825 w 6121239"/>
                <a:gd name="connsiteY1" fmla="*/ 2807266 h 6063521"/>
                <a:gd name="connsiteX2" fmla="*/ 3350272 w 6121239"/>
                <a:gd name="connsiteY2" fmla="*/ 4086845 h 6063521"/>
                <a:gd name="connsiteX3" fmla="*/ 3430332 w 6121239"/>
                <a:gd name="connsiteY3" fmla="*/ 6063521 h 6063521"/>
                <a:gd name="connsiteX4" fmla="*/ 6121239 w 6121239"/>
                <a:gd name="connsiteY4" fmla="*/ 6039699 h 6063521"/>
                <a:gd name="connsiteX5" fmla="*/ 6092118 w 6121239"/>
                <a:gd name="connsiteY5" fmla="*/ 0 h 6063521"/>
                <a:gd name="connsiteX6" fmla="*/ 0 w 6121239"/>
                <a:gd name="connsiteY6" fmla="*/ 17472 h 6063521"/>
                <a:gd name="connsiteX0" fmla="*/ 0 w 6121239"/>
                <a:gd name="connsiteY0" fmla="*/ 17472 h 6063521"/>
                <a:gd name="connsiteX1" fmla="*/ 5825 w 6121239"/>
                <a:gd name="connsiteY1" fmla="*/ 2807266 h 6063521"/>
                <a:gd name="connsiteX2" fmla="*/ 3350272 w 6121239"/>
                <a:gd name="connsiteY2" fmla="*/ 4086845 h 6063521"/>
                <a:gd name="connsiteX3" fmla="*/ 3430332 w 6121239"/>
                <a:gd name="connsiteY3" fmla="*/ 6063521 h 6063521"/>
                <a:gd name="connsiteX4" fmla="*/ 6121239 w 6121239"/>
                <a:gd name="connsiteY4" fmla="*/ 6039699 h 6063521"/>
                <a:gd name="connsiteX5" fmla="*/ 6092118 w 6121239"/>
                <a:gd name="connsiteY5" fmla="*/ 0 h 6063521"/>
                <a:gd name="connsiteX6" fmla="*/ 0 w 6121239"/>
                <a:gd name="connsiteY6" fmla="*/ 17472 h 6063521"/>
                <a:gd name="connsiteX0" fmla="*/ 0 w 6121239"/>
                <a:gd name="connsiteY0" fmla="*/ 17472 h 6063521"/>
                <a:gd name="connsiteX1" fmla="*/ 5825 w 6121239"/>
                <a:gd name="connsiteY1" fmla="*/ 2807266 h 6063521"/>
                <a:gd name="connsiteX2" fmla="*/ 3412394 w 6121239"/>
                <a:gd name="connsiteY2" fmla="*/ 4086845 h 6063521"/>
                <a:gd name="connsiteX3" fmla="*/ 3430332 w 6121239"/>
                <a:gd name="connsiteY3" fmla="*/ 6063521 h 6063521"/>
                <a:gd name="connsiteX4" fmla="*/ 6121239 w 6121239"/>
                <a:gd name="connsiteY4" fmla="*/ 6039699 h 6063521"/>
                <a:gd name="connsiteX5" fmla="*/ 6092118 w 6121239"/>
                <a:gd name="connsiteY5" fmla="*/ 0 h 6063521"/>
                <a:gd name="connsiteX6" fmla="*/ 0 w 6121239"/>
                <a:gd name="connsiteY6" fmla="*/ 17472 h 6063521"/>
                <a:gd name="connsiteX0" fmla="*/ 0 w 6121239"/>
                <a:gd name="connsiteY0" fmla="*/ 17472 h 6063521"/>
                <a:gd name="connsiteX1" fmla="*/ 5825 w 6121239"/>
                <a:gd name="connsiteY1" fmla="*/ 2807266 h 6063521"/>
                <a:gd name="connsiteX2" fmla="*/ 3412394 w 6121239"/>
                <a:gd name="connsiteY2" fmla="*/ 4086845 h 6063521"/>
                <a:gd name="connsiteX3" fmla="*/ 3430332 w 6121239"/>
                <a:gd name="connsiteY3" fmla="*/ 6063521 h 6063521"/>
                <a:gd name="connsiteX4" fmla="*/ 6121239 w 6121239"/>
                <a:gd name="connsiteY4" fmla="*/ 6039699 h 6063521"/>
                <a:gd name="connsiteX5" fmla="*/ 6092118 w 6121239"/>
                <a:gd name="connsiteY5" fmla="*/ 0 h 6063521"/>
                <a:gd name="connsiteX6" fmla="*/ 0 w 6121239"/>
                <a:gd name="connsiteY6" fmla="*/ 17472 h 6063521"/>
                <a:gd name="connsiteX0" fmla="*/ 0 w 6121239"/>
                <a:gd name="connsiteY0" fmla="*/ 17472 h 6063521"/>
                <a:gd name="connsiteX1" fmla="*/ 5825 w 6121239"/>
                <a:gd name="connsiteY1" fmla="*/ 2807266 h 6063521"/>
                <a:gd name="connsiteX2" fmla="*/ 3412394 w 6121239"/>
                <a:gd name="connsiteY2" fmla="*/ 4086845 h 6063521"/>
                <a:gd name="connsiteX3" fmla="*/ 3430332 w 6121239"/>
                <a:gd name="connsiteY3" fmla="*/ 6063521 h 6063521"/>
                <a:gd name="connsiteX4" fmla="*/ 6121239 w 6121239"/>
                <a:gd name="connsiteY4" fmla="*/ 6039699 h 6063521"/>
                <a:gd name="connsiteX5" fmla="*/ 6092118 w 6121239"/>
                <a:gd name="connsiteY5" fmla="*/ 0 h 6063521"/>
                <a:gd name="connsiteX6" fmla="*/ 0 w 6121239"/>
                <a:gd name="connsiteY6" fmla="*/ 17472 h 6063521"/>
                <a:gd name="connsiteX0" fmla="*/ 0 w 6121239"/>
                <a:gd name="connsiteY0" fmla="*/ 17472 h 6063521"/>
                <a:gd name="connsiteX1" fmla="*/ 5825 w 6121239"/>
                <a:gd name="connsiteY1" fmla="*/ 2807266 h 6063521"/>
                <a:gd name="connsiteX2" fmla="*/ 3412394 w 6121239"/>
                <a:gd name="connsiteY2" fmla="*/ 4086845 h 6063521"/>
                <a:gd name="connsiteX3" fmla="*/ 3430332 w 6121239"/>
                <a:gd name="connsiteY3" fmla="*/ 6063521 h 6063521"/>
                <a:gd name="connsiteX4" fmla="*/ 6121239 w 6121239"/>
                <a:gd name="connsiteY4" fmla="*/ 6039699 h 6063521"/>
                <a:gd name="connsiteX5" fmla="*/ 6092118 w 6121239"/>
                <a:gd name="connsiteY5" fmla="*/ 0 h 6063521"/>
                <a:gd name="connsiteX6" fmla="*/ 0 w 6121239"/>
                <a:gd name="connsiteY6" fmla="*/ 17472 h 6063521"/>
                <a:gd name="connsiteX0" fmla="*/ 0 w 6121239"/>
                <a:gd name="connsiteY0" fmla="*/ 17472 h 6063521"/>
                <a:gd name="connsiteX1" fmla="*/ 5825 w 6121239"/>
                <a:gd name="connsiteY1" fmla="*/ 2807266 h 6063521"/>
                <a:gd name="connsiteX2" fmla="*/ 3412394 w 6121239"/>
                <a:gd name="connsiteY2" fmla="*/ 4086845 h 6063521"/>
                <a:gd name="connsiteX3" fmla="*/ 3430332 w 6121239"/>
                <a:gd name="connsiteY3" fmla="*/ 6063521 h 6063521"/>
                <a:gd name="connsiteX4" fmla="*/ 6121239 w 6121239"/>
                <a:gd name="connsiteY4" fmla="*/ 6039699 h 6063521"/>
                <a:gd name="connsiteX5" fmla="*/ 6092118 w 6121239"/>
                <a:gd name="connsiteY5" fmla="*/ 0 h 6063521"/>
                <a:gd name="connsiteX6" fmla="*/ 0 w 6121239"/>
                <a:gd name="connsiteY6" fmla="*/ 17472 h 6063521"/>
                <a:gd name="connsiteX0" fmla="*/ 0 w 6121239"/>
                <a:gd name="connsiteY0" fmla="*/ 17472 h 6069617"/>
                <a:gd name="connsiteX1" fmla="*/ 5825 w 6121239"/>
                <a:gd name="connsiteY1" fmla="*/ 2807266 h 6069617"/>
                <a:gd name="connsiteX2" fmla="*/ 3412394 w 6121239"/>
                <a:gd name="connsiteY2" fmla="*/ 4086845 h 6069617"/>
                <a:gd name="connsiteX3" fmla="*/ 3374423 w 6121239"/>
                <a:gd name="connsiteY3" fmla="*/ 6069617 h 6069617"/>
                <a:gd name="connsiteX4" fmla="*/ 6121239 w 6121239"/>
                <a:gd name="connsiteY4" fmla="*/ 6039699 h 6069617"/>
                <a:gd name="connsiteX5" fmla="*/ 6092118 w 6121239"/>
                <a:gd name="connsiteY5" fmla="*/ 0 h 6069617"/>
                <a:gd name="connsiteX6" fmla="*/ 0 w 6121239"/>
                <a:gd name="connsiteY6" fmla="*/ 17472 h 6069617"/>
                <a:gd name="connsiteX0" fmla="*/ 0 w 6121239"/>
                <a:gd name="connsiteY0" fmla="*/ 17472 h 6069617"/>
                <a:gd name="connsiteX1" fmla="*/ 5825 w 6121239"/>
                <a:gd name="connsiteY1" fmla="*/ 2807266 h 6069617"/>
                <a:gd name="connsiteX2" fmla="*/ 3356485 w 6121239"/>
                <a:gd name="connsiteY2" fmla="*/ 4074653 h 6069617"/>
                <a:gd name="connsiteX3" fmla="*/ 3374423 w 6121239"/>
                <a:gd name="connsiteY3" fmla="*/ 6069617 h 6069617"/>
                <a:gd name="connsiteX4" fmla="*/ 6121239 w 6121239"/>
                <a:gd name="connsiteY4" fmla="*/ 6039699 h 6069617"/>
                <a:gd name="connsiteX5" fmla="*/ 6092118 w 6121239"/>
                <a:gd name="connsiteY5" fmla="*/ 0 h 6069617"/>
                <a:gd name="connsiteX6" fmla="*/ 0 w 6121239"/>
                <a:gd name="connsiteY6" fmla="*/ 17472 h 6069617"/>
                <a:gd name="connsiteX0" fmla="*/ 0 w 6121239"/>
                <a:gd name="connsiteY0" fmla="*/ 17472 h 6069617"/>
                <a:gd name="connsiteX1" fmla="*/ 5825 w 6121239"/>
                <a:gd name="connsiteY1" fmla="*/ 2807266 h 6069617"/>
                <a:gd name="connsiteX2" fmla="*/ 3356485 w 6121239"/>
                <a:gd name="connsiteY2" fmla="*/ 4074653 h 6069617"/>
                <a:gd name="connsiteX3" fmla="*/ 3374423 w 6121239"/>
                <a:gd name="connsiteY3" fmla="*/ 6069617 h 6069617"/>
                <a:gd name="connsiteX4" fmla="*/ 6121239 w 6121239"/>
                <a:gd name="connsiteY4" fmla="*/ 6039699 h 6069617"/>
                <a:gd name="connsiteX5" fmla="*/ 6092118 w 6121239"/>
                <a:gd name="connsiteY5" fmla="*/ 0 h 6069617"/>
                <a:gd name="connsiteX6" fmla="*/ 0 w 6121239"/>
                <a:gd name="connsiteY6" fmla="*/ 17472 h 6069617"/>
                <a:gd name="connsiteX0" fmla="*/ 0 w 6121239"/>
                <a:gd name="connsiteY0" fmla="*/ 17472 h 6051329"/>
                <a:gd name="connsiteX1" fmla="*/ 5825 w 6121239"/>
                <a:gd name="connsiteY1" fmla="*/ 2807266 h 6051329"/>
                <a:gd name="connsiteX2" fmla="*/ 3356485 w 6121239"/>
                <a:gd name="connsiteY2" fmla="*/ 4074653 h 6051329"/>
                <a:gd name="connsiteX3" fmla="*/ 3361999 w 6121239"/>
                <a:gd name="connsiteY3" fmla="*/ 6051329 h 6051329"/>
                <a:gd name="connsiteX4" fmla="*/ 6121239 w 6121239"/>
                <a:gd name="connsiteY4" fmla="*/ 6039699 h 6051329"/>
                <a:gd name="connsiteX5" fmla="*/ 6092118 w 6121239"/>
                <a:gd name="connsiteY5" fmla="*/ 0 h 6051329"/>
                <a:gd name="connsiteX6" fmla="*/ 0 w 6121239"/>
                <a:gd name="connsiteY6" fmla="*/ 17472 h 6051329"/>
                <a:gd name="connsiteX0" fmla="*/ 0 w 6121239"/>
                <a:gd name="connsiteY0" fmla="*/ 17472 h 6051329"/>
                <a:gd name="connsiteX1" fmla="*/ 5825 w 6121239"/>
                <a:gd name="connsiteY1" fmla="*/ 2807266 h 6051329"/>
                <a:gd name="connsiteX2" fmla="*/ 3356485 w 6121239"/>
                <a:gd name="connsiteY2" fmla="*/ 4074653 h 6051329"/>
                <a:gd name="connsiteX3" fmla="*/ 3361999 w 6121239"/>
                <a:gd name="connsiteY3" fmla="*/ 6051329 h 6051329"/>
                <a:gd name="connsiteX4" fmla="*/ 6121239 w 6121239"/>
                <a:gd name="connsiteY4" fmla="*/ 6039699 h 6051329"/>
                <a:gd name="connsiteX5" fmla="*/ 6092118 w 6121239"/>
                <a:gd name="connsiteY5" fmla="*/ 0 h 6051329"/>
                <a:gd name="connsiteX6" fmla="*/ 0 w 6121239"/>
                <a:gd name="connsiteY6" fmla="*/ 17472 h 6051329"/>
                <a:gd name="connsiteX0" fmla="*/ 0 w 6121239"/>
                <a:gd name="connsiteY0" fmla="*/ 17472 h 6051329"/>
                <a:gd name="connsiteX1" fmla="*/ 5825 w 6121239"/>
                <a:gd name="connsiteY1" fmla="*/ 2807266 h 6051329"/>
                <a:gd name="connsiteX2" fmla="*/ 3204013 w 6121239"/>
                <a:gd name="connsiteY2" fmla="*/ 3863427 h 6051329"/>
                <a:gd name="connsiteX3" fmla="*/ 3361999 w 6121239"/>
                <a:gd name="connsiteY3" fmla="*/ 6051329 h 6051329"/>
                <a:gd name="connsiteX4" fmla="*/ 6121239 w 6121239"/>
                <a:gd name="connsiteY4" fmla="*/ 6039699 h 6051329"/>
                <a:gd name="connsiteX5" fmla="*/ 6092118 w 6121239"/>
                <a:gd name="connsiteY5" fmla="*/ 0 h 6051329"/>
                <a:gd name="connsiteX6" fmla="*/ 0 w 6121239"/>
                <a:gd name="connsiteY6" fmla="*/ 17472 h 6051329"/>
                <a:gd name="connsiteX0" fmla="*/ 0 w 6121239"/>
                <a:gd name="connsiteY0" fmla="*/ 17472 h 6051329"/>
                <a:gd name="connsiteX1" fmla="*/ 5825 w 6121239"/>
                <a:gd name="connsiteY1" fmla="*/ 2807266 h 6051329"/>
                <a:gd name="connsiteX2" fmla="*/ 3204013 w 6121239"/>
                <a:gd name="connsiteY2" fmla="*/ 3863427 h 6051329"/>
                <a:gd name="connsiteX3" fmla="*/ 3361999 w 6121239"/>
                <a:gd name="connsiteY3" fmla="*/ 6051329 h 6051329"/>
                <a:gd name="connsiteX4" fmla="*/ 6121239 w 6121239"/>
                <a:gd name="connsiteY4" fmla="*/ 6039699 h 6051329"/>
                <a:gd name="connsiteX5" fmla="*/ 6092118 w 6121239"/>
                <a:gd name="connsiteY5" fmla="*/ 0 h 6051329"/>
                <a:gd name="connsiteX6" fmla="*/ 0 w 6121239"/>
                <a:gd name="connsiteY6" fmla="*/ 17472 h 6051329"/>
                <a:gd name="connsiteX0" fmla="*/ 0 w 6121239"/>
                <a:gd name="connsiteY0" fmla="*/ 17472 h 6051329"/>
                <a:gd name="connsiteX1" fmla="*/ 5825 w 6121239"/>
                <a:gd name="connsiteY1" fmla="*/ 2807266 h 6051329"/>
                <a:gd name="connsiteX2" fmla="*/ 3204013 w 6121239"/>
                <a:gd name="connsiteY2" fmla="*/ 3863427 h 6051329"/>
                <a:gd name="connsiteX3" fmla="*/ 3361999 w 6121239"/>
                <a:gd name="connsiteY3" fmla="*/ 6051329 h 6051329"/>
                <a:gd name="connsiteX4" fmla="*/ 6121239 w 6121239"/>
                <a:gd name="connsiteY4" fmla="*/ 6039699 h 6051329"/>
                <a:gd name="connsiteX5" fmla="*/ 6092118 w 6121239"/>
                <a:gd name="connsiteY5" fmla="*/ 0 h 6051329"/>
                <a:gd name="connsiteX6" fmla="*/ 0 w 6121239"/>
                <a:gd name="connsiteY6" fmla="*/ 17472 h 6051329"/>
                <a:gd name="connsiteX0" fmla="*/ 145208 w 6266447"/>
                <a:gd name="connsiteY0" fmla="*/ 17472 h 6051329"/>
                <a:gd name="connsiteX1" fmla="*/ 151033 w 6266447"/>
                <a:gd name="connsiteY1" fmla="*/ 2807266 h 6051329"/>
                <a:gd name="connsiteX2" fmla="*/ 3349221 w 6266447"/>
                <a:gd name="connsiteY2" fmla="*/ 3863427 h 6051329"/>
                <a:gd name="connsiteX3" fmla="*/ 3507207 w 6266447"/>
                <a:gd name="connsiteY3" fmla="*/ 6051329 h 6051329"/>
                <a:gd name="connsiteX4" fmla="*/ 6266447 w 6266447"/>
                <a:gd name="connsiteY4" fmla="*/ 6039699 h 6051329"/>
                <a:gd name="connsiteX5" fmla="*/ 6237326 w 6266447"/>
                <a:gd name="connsiteY5" fmla="*/ 0 h 6051329"/>
                <a:gd name="connsiteX6" fmla="*/ 145208 w 6266447"/>
                <a:gd name="connsiteY6" fmla="*/ 17472 h 6051329"/>
                <a:gd name="connsiteX0" fmla="*/ 145208 w 6266447"/>
                <a:gd name="connsiteY0" fmla="*/ 17472 h 6051329"/>
                <a:gd name="connsiteX1" fmla="*/ 151033 w 6266447"/>
                <a:gd name="connsiteY1" fmla="*/ 2807266 h 6051329"/>
                <a:gd name="connsiteX2" fmla="*/ 3349221 w 6266447"/>
                <a:gd name="connsiteY2" fmla="*/ 3863427 h 6051329"/>
                <a:gd name="connsiteX3" fmla="*/ 3507207 w 6266447"/>
                <a:gd name="connsiteY3" fmla="*/ 6051329 h 6051329"/>
                <a:gd name="connsiteX4" fmla="*/ 6266447 w 6266447"/>
                <a:gd name="connsiteY4" fmla="*/ 6039699 h 6051329"/>
                <a:gd name="connsiteX5" fmla="*/ 6237326 w 6266447"/>
                <a:gd name="connsiteY5" fmla="*/ 0 h 6051329"/>
                <a:gd name="connsiteX6" fmla="*/ 145208 w 6266447"/>
                <a:gd name="connsiteY6" fmla="*/ 17472 h 6051329"/>
                <a:gd name="connsiteX0" fmla="*/ 31820 w 6153059"/>
                <a:gd name="connsiteY0" fmla="*/ 17472 h 6051329"/>
                <a:gd name="connsiteX1" fmla="*/ 220610 w 6153059"/>
                <a:gd name="connsiteY1" fmla="*/ 2707213 h 6051329"/>
                <a:gd name="connsiteX2" fmla="*/ 3235833 w 6153059"/>
                <a:gd name="connsiteY2" fmla="*/ 3863427 h 6051329"/>
                <a:gd name="connsiteX3" fmla="*/ 3393819 w 6153059"/>
                <a:gd name="connsiteY3" fmla="*/ 6051329 h 6051329"/>
                <a:gd name="connsiteX4" fmla="*/ 6153059 w 6153059"/>
                <a:gd name="connsiteY4" fmla="*/ 6039699 h 6051329"/>
                <a:gd name="connsiteX5" fmla="*/ 6123938 w 6153059"/>
                <a:gd name="connsiteY5" fmla="*/ 0 h 6051329"/>
                <a:gd name="connsiteX6" fmla="*/ 31820 w 6153059"/>
                <a:gd name="connsiteY6" fmla="*/ 17472 h 6051329"/>
                <a:gd name="connsiteX0" fmla="*/ 31820 w 6153059"/>
                <a:gd name="connsiteY0" fmla="*/ 104758 h 6138615"/>
                <a:gd name="connsiteX1" fmla="*/ 220610 w 6153059"/>
                <a:gd name="connsiteY1" fmla="*/ 2794499 h 6138615"/>
                <a:gd name="connsiteX2" fmla="*/ 3235833 w 6153059"/>
                <a:gd name="connsiteY2" fmla="*/ 3950713 h 6138615"/>
                <a:gd name="connsiteX3" fmla="*/ 3393819 w 6153059"/>
                <a:gd name="connsiteY3" fmla="*/ 6138615 h 6138615"/>
                <a:gd name="connsiteX4" fmla="*/ 6153059 w 6153059"/>
                <a:gd name="connsiteY4" fmla="*/ 6126985 h 6138615"/>
                <a:gd name="connsiteX5" fmla="*/ 6123938 w 6153059"/>
                <a:gd name="connsiteY5" fmla="*/ 87286 h 6138615"/>
                <a:gd name="connsiteX6" fmla="*/ 31820 w 6153059"/>
                <a:gd name="connsiteY6" fmla="*/ 104758 h 6138615"/>
                <a:gd name="connsiteX0" fmla="*/ 252137 w 6373376"/>
                <a:gd name="connsiteY0" fmla="*/ 104758 h 6138615"/>
                <a:gd name="connsiteX1" fmla="*/ 440927 w 6373376"/>
                <a:gd name="connsiteY1" fmla="*/ 2794499 h 6138615"/>
                <a:gd name="connsiteX2" fmla="*/ 3456150 w 6373376"/>
                <a:gd name="connsiteY2" fmla="*/ 3950713 h 6138615"/>
                <a:gd name="connsiteX3" fmla="*/ 3614136 w 6373376"/>
                <a:gd name="connsiteY3" fmla="*/ 6138615 h 6138615"/>
                <a:gd name="connsiteX4" fmla="*/ 6373376 w 6373376"/>
                <a:gd name="connsiteY4" fmla="*/ 6126985 h 6138615"/>
                <a:gd name="connsiteX5" fmla="*/ 6344255 w 6373376"/>
                <a:gd name="connsiteY5" fmla="*/ 87286 h 6138615"/>
                <a:gd name="connsiteX6" fmla="*/ 252137 w 6373376"/>
                <a:gd name="connsiteY6" fmla="*/ 104758 h 6138615"/>
                <a:gd name="connsiteX0" fmla="*/ 426978 w 6151790"/>
                <a:gd name="connsiteY0" fmla="*/ 406571 h 6051329"/>
                <a:gd name="connsiteX1" fmla="*/ 219341 w 6151790"/>
                <a:gd name="connsiteY1" fmla="*/ 2707213 h 6051329"/>
                <a:gd name="connsiteX2" fmla="*/ 3234564 w 6151790"/>
                <a:gd name="connsiteY2" fmla="*/ 3863427 h 6051329"/>
                <a:gd name="connsiteX3" fmla="*/ 3392550 w 6151790"/>
                <a:gd name="connsiteY3" fmla="*/ 6051329 h 6051329"/>
                <a:gd name="connsiteX4" fmla="*/ 6151790 w 6151790"/>
                <a:gd name="connsiteY4" fmla="*/ 6039699 h 6051329"/>
                <a:gd name="connsiteX5" fmla="*/ 6122669 w 6151790"/>
                <a:gd name="connsiteY5" fmla="*/ 0 h 6051329"/>
                <a:gd name="connsiteX6" fmla="*/ 426978 w 6151790"/>
                <a:gd name="connsiteY6" fmla="*/ 406571 h 6051329"/>
                <a:gd name="connsiteX0" fmla="*/ 426978 w 6151790"/>
                <a:gd name="connsiteY0" fmla="*/ 406571 h 6051329"/>
                <a:gd name="connsiteX1" fmla="*/ 219341 w 6151790"/>
                <a:gd name="connsiteY1" fmla="*/ 2707213 h 6051329"/>
                <a:gd name="connsiteX2" fmla="*/ 3234564 w 6151790"/>
                <a:gd name="connsiteY2" fmla="*/ 3863427 h 6051329"/>
                <a:gd name="connsiteX3" fmla="*/ 3392550 w 6151790"/>
                <a:gd name="connsiteY3" fmla="*/ 6051329 h 6051329"/>
                <a:gd name="connsiteX4" fmla="*/ 6151790 w 6151790"/>
                <a:gd name="connsiteY4" fmla="*/ 6039699 h 6051329"/>
                <a:gd name="connsiteX5" fmla="*/ 6122669 w 6151790"/>
                <a:gd name="connsiteY5" fmla="*/ 0 h 6051329"/>
                <a:gd name="connsiteX6" fmla="*/ 426978 w 6151790"/>
                <a:gd name="connsiteY6" fmla="*/ 406571 h 6051329"/>
                <a:gd name="connsiteX0" fmla="*/ 496599 w 6221411"/>
                <a:gd name="connsiteY0" fmla="*/ 406571 h 6051329"/>
                <a:gd name="connsiteX1" fmla="*/ 288962 w 6221411"/>
                <a:gd name="connsiteY1" fmla="*/ 2707213 h 6051329"/>
                <a:gd name="connsiteX2" fmla="*/ 3304185 w 6221411"/>
                <a:gd name="connsiteY2" fmla="*/ 3863427 h 6051329"/>
                <a:gd name="connsiteX3" fmla="*/ 3462171 w 6221411"/>
                <a:gd name="connsiteY3" fmla="*/ 6051329 h 6051329"/>
                <a:gd name="connsiteX4" fmla="*/ 6221411 w 6221411"/>
                <a:gd name="connsiteY4" fmla="*/ 6039699 h 6051329"/>
                <a:gd name="connsiteX5" fmla="*/ 6192290 w 6221411"/>
                <a:gd name="connsiteY5" fmla="*/ 0 h 6051329"/>
                <a:gd name="connsiteX6" fmla="*/ 496599 w 6221411"/>
                <a:gd name="connsiteY6" fmla="*/ 406571 h 6051329"/>
                <a:gd name="connsiteX0" fmla="*/ 496599 w 6221411"/>
                <a:gd name="connsiteY0" fmla="*/ 413937 h 6058695"/>
                <a:gd name="connsiteX1" fmla="*/ 288962 w 6221411"/>
                <a:gd name="connsiteY1" fmla="*/ 2714579 h 6058695"/>
                <a:gd name="connsiteX2" fmla="*/ 3304185 w 6221411"/>
                <a:gd name="connsiteY2" fmla="*/ 3870793 h 6058695"/>
                <a:gd name="connsiteX3" fmla="*/ 3462171 w 6221411"/>
                <a:gd name="connsiteY3" fmla="*/ 6058695 h 6058695"/>
                <a:gd name="connsiteX4" fmla="*/ 6221411 w 6221411"/>
                <a:gd name="connsiteY4" fmla="*/ 6047065 h 6058695"/>
                <a:gd name="connsiteX5" fmla="*/ 6192290 w 6221411"/>
                <a:gd name="connsiteY5" fmla="*/ 7366 h 6058695"/>
                <a:gd name="connsiteX6" fmla="*/ 496599 w 6221411"/>
                <a:gd name="connsiteY6" fmla="*/ 413937 h 6058695"/>
                <a:gd name="connsiteX0" fmla="*/ 564953 w 6167788"/>
                <a:gd name="connsiteY0" fmla="*/ 817904 h 6051329"/>
                <a:gd name="connsiteX1" fmla="*/ 235339 w 6167788"/>
                <a:gd name="connsiteY1" fmla="*/ 2707213 h 6051329"/>
                <a:gd name="connsiteX2" fmla="*/ 3250562 w 6167788"/>
                <a:gd name="connsiteY2" fmla="*/ 3863427 h 6051329"/>
                <a:gd name="connsiteX3" fmla="*/ 3408548 w 6167788"/>
                <a:gd name="connsiteY3" fmla="*/ 6051329 h 6051329"/>
                <a:gd name="connsiteX4" fmla="*/ 6167788 w 6167788"/>
                <a:gd name="connsiteY4" fmla="*/ 6039699 h 6051329"/>
                <a:gd name="connsiteX5" fmla="*/ 6138667 w 6167788"/>
                <a:gd name="connsiteY5" fmla="*/ 0 h 6051329"/>
                <a:gd name="connsiteX6" fmla="*/ 564953 w 6167788"/>
                <a:gd name="connsiteY6" fmla="*/ 817904 h 6051329"/>
                <a:gd name="connsiteX0" fmla="*/ 564953 w 6167788"/>
                <a:gd name="connsiteY0" fmla="*/ 817904 h 6051329"/>
                <a:gd name="connsiteX1" fmla="*/ 235339 w 6167788"/>
                <a:gd name="connsiteY1" fmla="*/ 2707213 h 6051329"/>
                <a:gd name="connsiteX2" fmla="*/ 3250562 w 6167788"/>
                <a:gd name="connsiteY2" fmla="*/ 3863427 h 6051329"/>
                <a:gd name="connsiteX3" fmla="*/ 3408548 w 6167788"/>
                <a:gd name="connsiteY3" fmla="*/ 6051329 h 6051329"/>
                <a:gd name="connsiteX4" fmla="*/ 6167788 w 6167788"/>
                <a:gd name="connsiteY4" fmla="*/ 6039699 h 6051329"/>
                <a:gd name="connsiteX5" fmla="*/ 6138667 w 6167788"/>
                <a:gd name="connsiteY5" fmla="*/ 0 h 6051329"/>
                <a:gd name="connsiteX6" fmla="*/ 564953 w 6167788"/>
                <a:gd name="connsiteY6" fmla="*/ 817904 h 6051329"/>
                <a:gd name="connsiteX0" fmla="*/ 520488 w 6123323"/>
                <a:gd name="connsiteY0" fmla="*/ 817904 h 6051329"/>
                <a:gd name="connsiteX1" fmla="*/ 190874 w 6123323"/>
                <a:gd name="connsiteY1" fmla="*/ 2707213 h 6051329"/>
                <a:gd name="connsiteX2" fmla="*/ 3206097 w 6123323"/>
                <a:gd name="connsiteY2" fmla="*/ 3863427 h 6051329"/>
                <a:gd name="connsiteX3" fmla="*/ 3364083 w 6123323"/>
                <a:gd name="connsiteY3" fmla="*/ 6051329 h 6051329"/>
                <a:gd name="connsiteX4" fmla="*/ 6123323 w 6123323"/>
                <a:gd name="connsiteY4" fmla="*/ 6039699 h 6051329"/>
                <a:gd name="connsiteX5" fmla="*/ 6094202 w 6123323"/>
                <a:gd name="connsiteY5" fmla="*/ 0 h 6051329"/>
                <a:gd name="connsiteX6" fmla="*/ 520488 w 6123323"/>
                <a:gd name="connsiteY6" fmla="*/ 817904 h 6051329"/>
                <a:gd name="connsiteX0" fmla="*/ 520488 w 6123323"/>
                <a:gd name="connsiteY0" fmla="*/ 817904 h 6051329"/>
                <a:gd name="connsiteX1" fmla="*/ 190874 w 6123323"/>
                <a:gd name="connsiteY1" fmla="*/ 2707213 h 6051329"/>
                <a:gd name="connsiteX2" fmla="*/ 3206097 w 6123323"/>
                <a:gd name="connsiteY2" fmla="*/ 3863427 h 6051329"/>
                <a:gd name="connsiteX3" fmla="*/ 3364083 w 6123323"/>
                <a:gd name="connsiteY3" fmla="*/ 6051329 h 6051329"/>
                <a:gd name="connsiteX4" fmla="*/ 6123323 w 6123323"/>
                <a:gd name="connsiteY4" fmla="*/ 6039699 h 6051329"/>
                <a:gd name="connsiteX5" fmla="*/ 6094202 w 6123323"/>
                <a:gd name="connsiteY5" fmla="*/ 0 h 6051329"/>
                <a:gd name="connsiteX6" fmla="*/ 520488 w 6123323"/>
                <a:gd name="connsiteY6" fmla="*/ 817904 h 6051329"/>
                <a:gd name="connsiteX0" fmla="*/ 520488 w 6123323"/>
                <a:gd name="connsiteY0" fmla="*/ 817904 h 6051329"/>
                <a:gd name="connsiteX1" fmla="*/ 190874 w 6123323"/>
                <a:gd name="connsiteY1" fmla="*/ 2707213 h 6051329"/>
                <a:gd name="connsiteX2" fmla="*/ 3206097 w 6123323"/>
                <a:gd name="connsiteY2" fmla="*/ 3863427 h 6051329"/>
                <a:gd name="connsiteX3" fmla="*/ 3364083 w 6123323"/>
                <a:gd name="connsiteY3" fmla="*/ 6051329 h 6051329"/>
                <a:gd name="connsiteX4" fmla="*/ 6123323 w 6123323"/>
                <a:gd name="connsiteY4" fmla="*/ 6039699 h 6051329"/>
                <a:gd name="connsiteX5" fmla="*/ 6094202 w 6123323"/>
                <a:gd name="connsiteY5" fmla="*/ 0 h 6051329"/>
                <a:gd name="connsiteX6" fmla="*/ 520488 w 6123323"/>
                <a:gd name="connsiteY6" fmla="*/ 817904 h 6051329"/>
                <a:gd name="connsiteX0" fmla="*/ 520488 w 6123323"/>
                <a:gd name="connsiteY0" fmla="*/ 817904 h 6051329"/>
                <a:gd name="connsiteX1" fmla="*/ 190874 w 6123323"/>
                <a:gd name="connsiteY1" fmla="*/ 2707213 h 6051329"/>
                <a:gd name="connsiteX2" fmla="*/ 3206097 w 6123323"/>
                <a:gd name="connsiteY2" fmla="*/ 3863427 h 6051329"/>
                <a:gd name="connsiteX3" fmla="*/ 3364083 w 6123323"/>
                <a:gd name="connsiteY3" fmla="*/ 6051329 h 6051329"/>
                <a:gd name="connsiteX4" fmla="*/ 6123323 w 6123323"/>
                <a:gd name="connsiteY4" fmla="*/ 6039699 h 6051329"/>
                <a:gd name="connsiteX5" fmla="*/ 6094202 w 6123323"/>
                <a:gd name="connsiteY5" fmla="*/ 0 h 6051329"/>
                <a:gd name="connsiteX6" fmla="*/ 520488 w 6123323"/>
                <a:gd name="connsiteY6" fmla="*/ 817904 h 6051329"/>
                <a:gd name="connsiteX0" fmla="*/ 520488 w 6123323"/>
                <a:gd name="connsiteY0" fmla="*/ 817904 h 6141382"/>
                <a:gd name="connsiteX1" fmla="*/ 190874 w 6123323"/>
                <a:gd name="connsiteY1" fmla="*/ 2707213 h 6141382"/>
                <a:gd name="connsiteX2" fmla="*/ 3206097 w 6123323"/>
                <a:gd name="connsiteY2" fmla="*/ 3863427 h 6141382"/>
                <a:gd name="connsiteX3" fmla="*/ 3364083 w 6123323"/>
                <a:gd name="connsiteY3" fmla="*/ 6051329 h 6141382"/>
                <a:gd name="connsiteX4" fmla="*/ 6123323 w 6123323"/>
                <a:gd name="connsiteY4" fmla="*/ 6039699 h 6141382"/>
                <a:gd name="connsiteX5" fmla="*/ 6094202 w 6123323"/>
                <a:gd name="connsiteY5" fmla="*/ 0 h 6141382"/>
                <a:gd name="connsiteX6" fmla="*/ 520488 w 6123323"/>
                <a:gd name="connsiteY6" fmla="*/ 817904 h 6141382"/>
                <a:gd name="connsiteX0" fmla="*/ 520488 w 6123323"/>
                <a:gd name="connsiteY0" fmla="*/ 817904 h 6094742"/>
                <a:gd name="connsiteX1" fmla="*/ 190874 w 6123323"/>
                <a:gd name="connsiteY1" fmla="*/ 2707213 h 6094742"/>
                <a:gd name="connsiteX2" fmla="*/ 3206097 w 6123323"/>
                <a:gd name="connsiteY2" fmla="*/ 3863427 h 6094742"/>
                <a:gd name="connsiteX3" fmla="*/ 3709686 w 6123323"/>
                <a:gd name="connsiteY3" fmla="*/ 5984627 h 6094742"/>
                <a:gd name="connsiteX4" fmla="*/ 6123323 w 6123323"/>
                <a:gd name="connsiteY4" fmla="*/ 6039699 h 6094742"/>
                <a:gd name="connsiteX5" fmla="*/ 6094202 w 6123323"/>
                <a:gd name="connsiteY5" fmla="*/ 0 h 6094742"/>
                <a:gd name="connsiteX6" fmla="*/ 520488 w 6123323"/>
                <a:gd name="connsiteY6" fmla="*/ 817904 h 6094742"/>
                <a:gd name="connsiteX0" fmla="*/ 520488 w 6123323"/>
                <a:gd name="connsiteY0" fmla="*/ 817904 h 6178284"/>
                <a:gd name="connsiteX1" fmla="*/ 190874 w 6123323"/>
                <a:gd name="connsiteY1" fmla="*/ 2707213 h 6178284"/>
                <a:gd name="connsiteX2" fmla="*/ 3206097 w 6123323"/>
                <a:gd name="connsiteY2" fmla="*/ 3863427 h 6178284"/>
                <a:gd name="connsiteX3" fmla="*/ 3709686 w 6123323"/>
                <a:gd name="connsiteY3" fmla="*/ 5984627 h 6178284"/>
                <a:gd name="connsiteX4" fmla="*/ 6123323 w 6123323"/>
                <a:gd name="connsiteY4" fmla="*/ 6039699 h 6178284"/>
                <a:gd name="connsiteX5" fmla="*/ 6094202 w 6123323"/>
                <a:gd name="connsiteY5" fmla="*/ 0 h 6178284"/>
                <a:gd name="connsiteX6" fmla="*/ 520488 w 6123323"/>
                <a:gd name="connsiteY6" fmla="*/ 817904 h 6178284"/>
                <a:gd name="connsiteX0" fmla="*/ 520488 w 6294495"/>
                <a:gd name="connsiteY0" fmla="*/ 817904 h 6178284"/>
                <a:gd name="connsiteX1" fmla="*/ 190874 w 6294495"/>
                <a:gd name="connsiteY1" fmla="*/ 2707213 h 6178284"/>
                <a:gd name="connsiteX2" fmla="*/ 3206097 w 6294495"/>
                <a:gd name="connsiteY2" fmla="*/ 3863427 h 6178284"/>
                <a:gd name="connsiteX3" fmla="*/ 3709686 w 6294495"/>
                <a:gd name="connsiteY3" fmla="*/ 5984627 h 6178284"/>
                <a:gd name="connsiteX4" fmla="*/ 6123323 w 6294495"/>
                <a:gd name="connsiteY4" fmla="*/ 6039699 h 6178284"/>
                <a:gd name="connsiteX5" fmla="*/ 6094202 w 6294495"/>
                <a:gd name="connsiteY5" fmla="*/ 0 h 6178284"/>
                <a:gd name="connsiteX6" fmla="*/ 520488 w 6294495"/>
                <a:gd name="connsiteY6" fmla="*/ 817904 h 6178284"/>
                <a:gd name="connsiteX0" fmla="*/ 520488 w 6095853"/>
                <a:gd name="connsiteY0" fmla="*/ 817904 h 6083689"/>
                <a:gd name="connsiteX1" fmla="*/ 190874 w 6095853"/>
                <a:gd name="connsiteY1" fmla="*/ 2707213 h 6083689"/>
                <a:gd name="connsiteX2" fmla="*/ 3206097 w 6095853"/>
                <a:gd name="connsiteY2" fmla="*/ 3863427 h 6083689"/>
                <a:gd name="connsiteX3" fmla="*/ 3709686 w 6095853"/>
                <a:gd name="connsiteY3" fmla="*/ 5984627 h 6083689"/>
                <a:gd name="connsiteX4" fmla="*/ 5686237 w 6095853"/>
                <a:gd name="connsiteY4" fmla="*/ 5817357 h 6083689"/>
                <a:gd name="connsiteX5" fmla="*/ 6094202 w 6095853"/>
                <a:gd name="connsiteY5" fmla="*/ 0 h 6083689"/>
                <a:gd name="connsiteX6" fmla="*/ 520488 w 6095853"/>
                <a:gd name="connsiteY6" fmla="*/ 817904 h 6083689"/>
                <a:gd name="connsiteX0" fmla="*/ 520488 w 6095853"/>
                <a:gd name="connsiteY0" fmla="*/ 817904 h 6067570"/>
                <a:gd name="connsiteX1" fmla="*/ 190874 w 6095853"/>
                <a:gd name="connsiteY1" fmla="*/ 2707213 h 6067570"/>
                <a:gd name="connsiteX2" fmla="*/ 3206097 w 6095853"/>
                <a:gd name="connsiteY2" fmla="*/ 3863427 h 6067570"/>
                <a:gd name="connsiteX3" fmla="*/ 3841829 w 6095853"/>
                <a:gd name="connsiteY3" fmla="*/ 5962393 h 6067570"/>
                <a:gd name="connsiteX4" fmla="*/ 5686237 w 6095853"/>
                <a:gd name="connsiteY4" fmla="*/ 5817357 h 6067570"/>
                <a:gd name="connsiteX5" fmla="*/ 6094202 w 6095853"/>
                <a:gd name="connsiteY5" fmla="*/ 0 h 6067570"/>
                <a:gd name="connsiteX6" fmla="*/ 520488 w 6095853"/>
                <a:gd name="connsiteY6" fmla="*/ 817904 h 6067570"/>
                <a:gd name="connsiteX0" fmla="*/ 520488 w 6094480"/>
                <a:gd name="connsiteY0" fmla="*/ 817904 h 6142931"/>
                <a:gd name="connsiteX1" fmla="*/ 190874 w 6094480"/>
                <a:gd name="connsiteY1" fmla="*/ 2707213 h 6142931"/>
                <a:gd name="connsiteX2" fmla="*/ 3206097 w 6094480"/>
                <a:gd name="connsiteY2" fmla="*/ 3863427 h 6142931"/>
                <a:gd name="connsiteX3" fmla="*/ 3841829 w 6094480"/>
                <a:gd name="connsiteY3" fmla="*/ 5962393 h 6142931"/>
                <a:gd name="connsiteX4" fmla="*/ 5462611 w 6094480"/>
                <a:gd name="connsiteY4" fmla="*/ 5995230 h 6142931"/>
                <a:gd name="connsiteX5" fmla="*/ 6094202 w 6094480"/>
                <a:gd name="connsiteY5" fmla="*/ 0 h 6142931"/>
                <a:gd name="connsiteX6" fmla="*/ 520488 w 6094480"/>
                <a:gd name="connsiteY6" fmla="*/ 817904 h 6142931"/>
                <a:gd name="connsiteX0" fmla="*/ 520488 w 6096988"/>
                <a:gd name="connsiteY0" fmla="*/ 817904 h 6142931"/>
                <a:gd name="connsiteX1" fmla="*/ 190874 w 6096988"/>
                <a:gd name="connsiteY1" fmla="*/ 2707213 h 6142931"/>
                <a:gd name="connsiteX2" fmla="*/ 3206097 w 6096988"/>
                <a:gd name="connsiteY2" fmla="*/ 3863427 h 6142931"/>
                <a:gd name="connsiteX3" fmla="*/ 3841829 w 6096988"/>
                <a:gd name="connsiteY3" fmla="*/ 5962393 h 6142931"/>
                <a:gd name="connsiteX4" fmla="*/ 5462611 w 6096988"/>
                <a:gd name="connsiteY4" fmla="*/ 5995230 h 6142931"/>
                <a:gd name="connsiteX5" fmla="*/ 6094202 w 6096988"/>
                <a:gd name="connsiteY5" fmla="*/ 0 h 6142931"/>
                <a:gd name="connsiteX6" fmla="*/ 520488 w 6096988"/>
                <a:gd name="connsiteY6" fmla="*/ 817904 h 6142931"/>
                <a:gd name="connsiteX0" fmla="*/ 520488 w 6096988"/>
                <a:gd name="connsiteY0" fmla="*/ 817904 h 6095963"/>
                <a:gd name="connsiteX1" fmla="*/ 190874 w 6096988"/>
                <a:gd name="connsiteY1" fmla="*/ 2707213 h 6095963"/>
                <a:gd name="connsiteX2" fmla="*/ 3206097 w 6096988"/>
                <a:gd name="connsiteY2" fmla="*/ 3863427 h 6095963"/>
                <a:gd name="connsiteX3" fmla="*/ 3841829 w 6096988"/>
                <a:gd name="connsiteY3" fmla="*/ 5962393 h 6095963"/>
                <a:gd name="connsiteX4" fmla="*/ 5462611 w 6096988"/>
                <a:gd name="connsiteY4" fmla="*/ 5995230 h 6095963"/>
                <a:gd name="connsiteX5" fmla="*/ 6094202 w 6096988"/>
                <a:gd name="connsiteY5" fmla="*/ 0 h 6095963"/>
                <a:gd name="connsiteX6" fmla="*/ 520488 w 6096988"/>
                <a:gd name="connsiteY6" fmla="*/ 817904 h 6095963"/>
                <a:gd name="connsiteX0" fmla="*/ 520488 w 6096988"/>
                <a:gd name="connsiteY0" fmla="*/ 817904 h 6070850"/>
                <a:gd name="connsiteX1" fmla="*/ 190874 w 6096988"/>
                <a:gd name="connsiteY1" fmla="*/ 2707213 h 6070850"/>
                <a:gd name="connsiteX2" fmla="*/ 3206097 w 6096988"/>
                <a:gd name="connsiteY2" fmla="*/ 3863427 h 6070850"/>
                <a:gd name="connsiteX3" fmla="*/ 3841829 w 6096988"/>
                <a:gd name="connsiteY3" fmla="*/ 5962393 h 6070850"/>
                <a:gd name="connsiteX4" fmla="*/ 5462611 w 6096988"/>
                <a:gd name="connsiteY4" fmla="*/ 5995230 h 6070850"/>
                <a:gd name="connsiteX5" fmla="*/ 6094202 w 6096988"/>
                <a:gd name="connsiteY5" fmla="*/ 0 h 6070850"/>
                <a:gd name="connsiteX6" fmla="*/ 520488 w 6096988"/>
                <a:gd name="connsiteY6" fmla="*/ 817904 h 6070850"/>
                <a:gd name="connsiteX0" fmla="*/ 520488 w 6096988"/>
                <a:gd name="connsiteY0" fmla="*/ 817904 h 6070850"/>
                <a:gd name="connsiteX1" fmla="*/ 190874 w 6096988"/>
                <a:gd name="connsiteY1" fmla="*/ 2707213 h 6070850"/>
                <a:gd name="connsiteX2" fmla="*/ 3206097 w 6096988"/>
                <a:gd name="connsiteY2" fmla="*/ 3863427 h 6070850"/>
                <a:gd name="connsiteX3" fmla="*/ 3841829 w 6096988"/>
                <a:gd name="connsiteY3" fmla="*/ 5962393 h 6070850"/>
                <a:gd name="connsiteX4" fmla="*/ 5462611 w 6096988"/>
                <a:gd name="connsiteY4" fmla="*/ 5995230 h 6070850"/>
                <a:gd name="connsiteX5" fmla="*/ 6094202 w 6096988"/>
                <a:gd name="connsiteY5" fmla="*/ 0 h 6070850"/>
                <a:gd name="connsiteX6" fmla="*/ 520488 w 6096988"/>
                <a:gd name="connsiteY6" fmla="*/ 817904 h 6070850"/>
                <a:gd name="connsiteX0" fmla="*/ 520488 w 6096988"/>
                <a:gd name="connsiteY0" fmla="*/ 912689 h 6165635"/>
                <a:gd name="connsiteX1" fmla="*/ 190874 w 6096988"/>
                <a:gd name="connsiteY1" fmla="*/ 2801998 h 6165635"/>
                <a:gd name="connsiteX2" fmla="*/ 3206097 w 6096988"/>
                <a:gd name="connsiteY2" fmla="*/ 3958212 h 6165635"/>
                <a:gd name="connsiteX3" fmla="*/ 3841829 w 6096988"/>
                <a:gd name="connsiteY3" fmla="*/ 6057178 h 6165635"/>
                <a:gd name="connsiteX4" fmla="*/ 5462611 w 6096988"/>
                <a:gd name="connsiteY4" fmla="*/ 6090015 h 6165635"/>
                <a:gd name="connsiteX5" fmla="*/ 6094202 w 6096988"/>
                <a:gd name="connsiteY5" fmla="*/ 94785 h 6165635"/>
                <a:gd name="connsiteX6" fmla="*/ 520488 w 6096988"/>
                <a:gd name="connsiteY6" fmla="*/ 912689 h 6165635"/>
                <a:gd name="connsiteX0" fmla="*/ 520488 w 6369430"/>
                <a:gd name="connsiteY0" fmla="*/ 912689 h 6165635"/>
                <a:gd name="connsiteX1" fmla="*/ 190874 w 6369430"/>
                <a:gd name="connsiteY1" fmla="*/ 2801998 h 6165635"/>
                <a:gd name="connsiteX2" fmla="*/ 3206097 w 6369430"/>
                <a:gd name="connsiteY2" fmla="*/ 3958212 h 6165635"/>
                <a:gd name="connsiteX3" fmla="*/ 3841829 w 6369430"/>
                <a:gd name="connsiteY3" fmla="*/ 6057178 h 6165635"/>
                <a:gd name="connsiteX4" fmla="*/ 5462611 w 6369430"/>
                <a:gd name="connsiteY4" fmla="*/ 6090015 h 6165635"/>
                <a:gd name="connsiteX5" fmla="*/ 6094202 w 6369430"/>
                <a:gd name="connsiteY5" fmla="*/ 94785 h 6165635"/>
                <a:gd name="connsiteX6" fmla="*/ 520488 w 6369430"/>
                <a:gd name="connsiteY6" fmla="*/ 912689 h 6165635"/>
                <a:gd name="connsiteX0" fmla="*/ 520488 w 6166768"/>
                <a:gd name="connsiteY0" fmla="*/ 873381 h 6126327"/>
                <a:gd name="connsiteX1" fmla="*/ 190874 w 6166768"/>
                <a:gd name="connsiteY1" fmla="*/ 2762690 h 6126327"/>
                <a:gd name="connsiteX2" fmla="*/ 3206097 w 6166768"/>
                <a:gd name="connsiteY2" fmla="*/ 3918904 h 6126327"/>
                <a:gd name="connsiteX3" fmla="*/ 3841829 w 6166768"/>
                <a:gd name="connsiteY3" fmla="*/ 6017870 h 6126327"/>
                <a:gd name="connsiteX4" fmla="*/ 5462611 w 6166768"/>
                <a:gd name="connsiteY4" fmla="*/ 6050707 h 6126327"/>
                <a:gd name="connsiteX5" fmla="*/ 5819753 w 6166768"/>
                <a:gd name="connsiteY5" fmla="*/ 99945 h 6126327"/>
                <a:gd name="connsiteX6" fmla="*/ 520488 w 6166768"/>
                <a:gd name="connsiteY6" fmla="*/ 873381 h 6126327"/>
                <a:gd name="connsiteX0" fmla="*/ 520488 w 6166768"/>
                <a:gd name="connsiteY0" fmla="*/ 873381 h 6126327"/>
                <a:gd name="connsiteX1" fmla="*/ 190874 w 6166768"/>
                <a:gd name="connsiteY1" fmla="*/ 2762690 h 6126327"/>
                <a:gd name="connsiteX2" fmla="*/ 2287031 w 6166768"/>
                <a:gd name="connsiteY2" fmla="*/ 4435850 h 6126327"/>
                <a:gd name="connsiteX3" fmla="*/ 3841829 w 6166768"/>
                <a:gd name="connsiteY3" fmla="*/ 6017870 h 6126327"/>
                <a:gd name="connsiteX4" fmla="*/ 5462611 w 6166768"/>
                <a:gd name="connsiteY4" fmla="*/ 6050707 h 6126327"/>
                <a:gd name="connsiteX5" fmla="*/ 5819753 w 6166768"/>
                <a:gd name="connsiteY5" fmla="*/ 99945 h 6126327"/>
                <a:gd name="connsiteX6" fmla="*/ 520488 w 6166768"/>
                <a:gd name="connsiteY6" fmla="*/ 873381 h 612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66768" h="6126327">
                  <a:moveTo>
                    <a:pt x="520488" y="873381"/>
                  </a:moveTo>
                  <a:cubicBezTo>
                    <a:pt x="-36632" y="1225223"/>
                    <a:pt x="-146506" y="1921696"/>
                    <a:pt x="190874" y="2762690"/>
                  </a:cubicBezTo>
                  <a:cubicBezTo>
                    <a:pt x="800437" y="3593865"/>
                    <a:pt x="1935540" y="3981936"/>
                    <a:pt x="2287031" y="4435850"/>
                  </a:cubicBezTo>
                  <a:cubicBezTo>
                    <a:pt x="2668576" y="4942337"/>
                    <a:pt x="3370048" y="5813255"/>
                    <a:pt x="3841829" y="6017870"/>
                  </a:cubicBezTo>
                  <a:cubicBezTo>
                    <a:pt x="4405809" y="6158515"/>
                    <a:pt x="4786819" y="6154639"/>
                    <a:pt x="5462611" y="6050707"/>
                  </a:cubicBezTo>
                  <a:cubicBezTo>
                    <a:pt x="6123782" y="5793978"/>
                    <a:pt x="6469842" y="256620"/>
                    <a:pt x="5819753" y="99945"/>
                  </a:cubicBezTo>
                  <a:cubicBezTo>
                    <a:pt x="5283271" y="-216627"/>
                    <a:pt x="1046806" y="267234"/>
                    <a:pt x="520488" y="873381"/>
                  </a:cubicBez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extBox 61">
              <a:extLst>
                <a:ext uri="{FF2B5EF4-FFF2-40B4-BE49-F238E27FC236}">
                  <a16:creationId xmlns:a16="http://schemas.microsoft.com/office/drawing/2014/main" id="{1936BC91-9F19-46D3-3830-4ADF99FF0A7C}"/>
                </a:ext>
              </a:extLst>
            </p:cNvPr>
            <p:cNvSpPr txBox="1"/>
            <p:nvPr/>
          </p:nvSpPr>
          <p:spPr>
            <a:xfrm>
              <a:off x="7675411" y="1575582"/>
              <a:ext cx="1148071" cy="246221"/>
            </a:xfrm>
            <a:prstGeom prst="rect">
              <a:avLst/>
            </a:prstGeom>
            <a:solidFill>
              <a:srgbClr val="FF0000"/>
            </a:solidFill>
          </p:spPr>
          <p:txBody>
            <a:bodyPr wrap="none" rtlCol="0">
              <a:spAutoFit/>
            </a:bodyPr>
            <a:lstStyle/>
            <a:p>
              <a:pPr algn="l"/>
              <a:r>
                <a:rPr lang="en-US" sz="1000" b="1" dirty="0">
                  <a:solidFill>
                    <a:srgbClr val="FFFF00"/>
                  </a:solidFill>
                </a:rPr>
                <a:t>TARGET GROUP</a:t>
              </a:r>
            </a:p>
          </p:txBody>
        </p:sp>
      </p:grpSp>
      <p:sp>
        <p:nvSpPr>
          <p:cNvPr id="63" name="TextBox 62">
            <a:extLst>
              <a:ext uri="{FF2B5EF4-FFF2-40B4-BE49-F238E27FC236}">
                <a16:creationId xmlns:a16="http://schemas.microsoft.com/office/drawing/2014/main" id="{CB84ADDC-1470-D443-96A1-3E58154A8990}"/>
              </a:ext>
            </a:extLst>
          </p:cNvPr>
          <p:cNvSpPr txBox="1"/>
          <p:nvPr/>
        </p:nvSpPr>
        <p:spPr>
          <a:xfrm>
            <a:off x="8372686" y="5075360"/>
            <a:ext cx="856325" cy="230832"/>
          </a:xfrm>
          <a:prstGeom prst="rect">
            <a:avLst/>
          </a:prstGeom>
          <a:noFill/>
        </p:spPr>
        <p:txBody>
          <a:bodyPr wrap="none" rtlCol="0">
            <a:spAutoFit/>
          </a:bodyPr>
          <a:lstStyle/>
          <a:p>
            <a:pPr algn="l"/>
            <a:r>
              <a:rPr lang="en-US" sz="900" b="1" dirty="0">
                <a:solidFill>
                  <a:srgbClr val="0432FF"/>
                </a:solidFill>
              </a:rPr>
              <a:t>For H20 PSV</a:t>
            </a:r>
          </a:p>
        </p:txBody>
      </p:sp>
      <p:cxnSp>
        <p:nvCxnSpPr>
          <p:cNvPr id="14" name="Elbow Connector 13">
            <a:extLst>
              <a:ext uri="{FF2B5EF4-FFF2-40B4-BE49-F238E27FC236}">
                <a16:creationId xmlns:a16="http://schemas.microsoft.com/office/drawing/2014/main" id="{36146324-95EC-1932-9F26-20E3CF47E312}"/>
              </a:ext>
            </a:extLst>
          </p:cNvPr>
          <p:cNvCxnSpPr>
            <a:cxnSpLocks/>
          </p:cNvCxnSpPr>
          <p:nvPr/>
        </p:nvCxnSpPr>
        <p:spPr>
          <a:xfrm rot="16200000" flipH="1">
            <a:off x="7046310" y="3104135"/>
            <a:ext cx="685776" cy="756000"/>
          </a:xfrm>
          <a:prstGeom prst="bentConnector2">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37049C6-9043-0DB8-0E7B-A649E57FA9C1}"/>
              </a:ext>
            </a:extLst>
          </p:cNvPr>
          <p:cNvSpPr txBox="1"/>
          <p:nvPr/>
        </p:nvSpPr>
        <p:spPr>
          <a:xfrm>
            <a:off x="2855640" y="0"/>
            <a:ext cx="5821017" cy="338554"/>
          </a:xfrm>
          <a:prstGeom prst="rect">
            <a:avLst/>
          </a:prstGeom>
          <a:noFill/>
        </p:spPr>
        <p:txBody>
          <a:bodyPr wrap="none" rtlCol="0">
            <a:spAutoFit/>
          </a:bodyPr>
          <a:lstStyle/>
          <a:p>
            <a:r>
              <a:rPr lang="sv-SE" sz="1600" b="1" dirty="0" err="1"/>
              <a:t>WoW</a:t>
            </a:r>
            <a:r>
              <a:rPr lang="sv-SE" sz="1600" b="1" dirty="0"/>
              <a:t> during testing w/o </a:t>
            </a:r>
            <a:r>
              <a:rPr lang="sv-SE" sz="1600" b="1" dirty="0" err="1"/>
              <a:t>beam</a:t>
            </a:r>
            <a:r>
              <a:rPr lang="sv-SE" sz="1600" b="1" dirty="0"/>
              <a:t> -  The Target Group testing</a:t>
            </a:r>
          </a:p>
        </p:txBody>
      </p:sp>
    </p:spTree>
    <p:extLst>
      <p:ext uri="{BB962C8B-B14F-4D97-AF65-F5344CB8AC3E}">
        <p14:creationId xmlns:p14="http://schemas.microsoft.com/office/powerpoint/2010/main" val="3166595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710FD-CB58-041A-E967-FF13F5CD9ADA}"/>
            </a:ext>
          </a:extLst>
        </p:cNvPr>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ACC453ED-0FA8-70FA-BAAD-F4F60EDEAF62}"/>
              </a:ext>
            </a:extLst>
          </p:cNvPr>
          <p:cNvCxnSpPr/>
          <p:nvPr/>
        </p:nvCxnSpPr>
        <p:spPr>
          <a:xfrm flipH="1">
            <a:off x="4358684" y="431336"/>
            <a:ext cx="0" cy="5651964"/>
          </a:xfrm>
          <a:prstGeom prst="line">
            <a:avLst/>
          </a:prstGeom>
          <a:ln w="28575">
            <a:solidFill>
              <a:schemeClr val="tx1">
                <a:lumMod val="50000"/>
                <a:lumOff val="50000"/>
              </a:schemeClr>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BCB5D6CC-F05D-1B3F-70A0-93E6055D2673}"/>
              </a:ext>
            </a:extLst>
          </p:cNvPr>
          <p:cNvSpPr txBox="1"/>
          <p:nvPr/>
        </p:nvSpPr>
        <p:spPr>
          <a:xfrm>
            <a:off x="104603" y="461023"/>
            <a:ext cx="3147655" cy="3647152"/>
          </a:xfrm>
          <a:prstGeom prst="rect">
            <a:avLst/>
          </a:prstGeom>
          <a:noFill/>
          <a:ln>
            <a:solidFill>
              <a:schemeClr val="accent1"/>
            </a:solidFill>
          </a:ln>
        </p:spPr>
        <p:txBody>
          <a:bodyPr wrap="square" rtlCol="0">
            <a:spAutoFit/>
          </a:bodyPr>
          <a:lstStyle/>
          <a:p>
            <a:r>
              <a:rPr lang="sv-SE" sz="1100" dirty="0"/>
              <a:t>TWDS 1000 – Target wheel, Drive &amp; Shaft</a:t>
            </a:r>
          </a:p>
          <a:p>
            <a:r>
              <a:rPr lang="sv-SE" sz="1100" dirty="0" err="1"/>
              <a:t>HeC</a:t>
            </a:r>
            <a:r>
              <a:rPr lang="sv-SE" sz="1100" dirty="0"/>
              <a:t>   1010 – Target Primary Cooling </a:t>
            </a:r>
          </a:p>
          <a:p>
            <a:r>
              <a:rPr lang="sv-SE" sz="1100" dirty="0" err="1"/>
              <a:t>HePC</a:t>
            </a:r>
            <a:r>
              <a:rPr lang="sv-SE" sz="1100" dirty="0"/>
              <a:t> 1011 – Press. </a:t>
            </a:r>
            <a:r>
              <a:rPr lang="sv-SE" sz="1100" dirty="0" err="1"/>
              <a:t>Ctrl</a:t>
            </a:r>
            <a:r>
              <a:rPr lang="sv-SE" sz="1100" dirty="0"/>
              <a:t> Primary Cooling</a:t>
            </a:r>
          </a:p>
          <a:p>
            <a:r>
              <a:rPr lang="sv-SE" sz="1100" dirty="0" err="1"/>
              <a:t>HeIn</a:t>
            </a:r>
            <a:r>
              <a:rPr lang="sv-SE" sz="1100" dirty="0"/>
              <a:t>  1013 – Helium Injection</a:t>
            </a:r>
          </a:p>
          <a:p>
            <a:r>
              <a:rPr lang="sv-SE" sz="1100" dirty="0" err="1"/>
              <a:t>HePu</a:t>
            </a:r>
            <a:r>
              <a:rPr lang="sv-SE" sz="1100" dirty="0"/>
              <a:t> 1015 – Helium Purification</a:t>
            </a:r>
          </a:p>
          <a:p>
            <a:r>
              <a:rPr lang="sv-SE" sz="1100" dirty="0" err="1"/>
              <a:t>HeWC</a:t>
            </a:r>
            <a:r>
              <a:rPr lang="sv-SE" sz="1100" dirty="0"/>
              <a:t> 1016 - Equipment cooling (</a:t>
            </a:r>
            <a:r>
              <a:rPr lang="sv-SE" sz="1100" dirty="0" err="1"/>
              <a:t>circ</a:t>
            </a:r>
            <a:r>
              <a:rPr lang="sv-SE" sz="1100" dirty="0"/>
              <a:t> &amp; </a:t>
            </a:r>
            <a:r>
              <a:rPr lang="sv-SE" sz="1100" dirty="0" err="1"/>
              <a:t>compr</a:t>
            </a:r>
            <a:r>
              <a:rPr lang="sv-SE" sz="1100" dirty="0"/>
              <a:t>)</a:t>
            </a:r>
          </a:p>
          <a:p>
            <a:r>
              <a:rPr lang="sv-SE" sz="1100" dirty="0"/>
              <a:t>PrHe 1030  – Pristine Helium (filling </a:t>
            </a:r>
            <a:r>
              <a:rPr lang="sv-SE" sz="1100" dirty="0" err="1"/>
              <a:t>St</a:t>
            </a:r>
            <a:r>
              <a:rPr lang="sv-SE" sz="1100" dirty="0"/>
              <a:t>)</a:t>
            </a:r>
          </a:p>
          <a:p>
            <a:r>
              <a:rPr lang="sv-SE" sz="1100" dirty="0"/>
              <a:t>IAD 1031    – Instrument Air Distribution</a:t>
            </a:r>
          </a:p>
          <a:p>
            <a:r>
              <a:rPr lang="sv-SE" sz="1100" dirty="0"/>
              <a:t>DWD 1032 – Deionized Water Distribution</a:t>
            </a:r>
          </a:p>
          <a:p>
            <a:r>
              <a:rPr lang="sv-SE" sz="1100" dirty="0"/>
              <a:t>N2D 1033  – Nitrogen Gas Distribution</a:t>
            </a:r>
          </a:p>
          <a:p>
            <a:r>
              <a:rPr lang="sv-SE" sz="1100" dirty="0"/>
              <a:t>IWCT 1046 – Target Intermediate Water Cooling</a:t>
            </a:r>
          </a:p>
          <a:p>
            <a:r>
              <a:rPr lang="sv-SE" sz="1100" dirty="0" err="1"/>
              <a:t>IDrT</a:t>
            </a:r>
            <a:r>
              <a:rPr lang="sv-SE" sz="1100" dirty="0"/>
              <a:t> 1047  – Intermediate Drain Tanks</a:t>
            </a:r>
          </a:p>
          <a:p>
            <a:r>
              <a:rPr lang="sv-SE" sz="1100" dirty="0" err="1"/>
              <a:t>CDrT</a:t>
            </a:r>
            <a:r>
              <a:rPr lang="sv-SE" sz="1100" dirty="0"/>
              <a:t> 1049 – Contaminated Drain Tanks</a:t>
            </a:r>
          </a:p>
          <a:p>
            <a:r>
              <a:rPr lang="sv-SE" sz="1100" dirty="0"/>
              <a:t>TMS 1063  – Target Monitoring System</a:t>
            </a:r>
          </a:p>
          <a:p>
            <a:r>
              <a:rPr lang="sv-SE" sz="1100" dirty="0" err="1"/>
              <a:t>OffG</a:t>
            </a:r>
            <a:r>
              <a:rPr lang="sv-SE" sz="1100" dirty="0"/>
              <a:t> 1140  – Off-gas </a:t>
            </a:r>
            <a:r>
              <a:rPr lang="sv-SE" sz="1100" dirty="0" err="1"/>
              <a:t>extraction</a:t>
            </a:r>
            <a:endParaRPr lang="sv-SE" sz="1100" dirty="0"/>
          </a:p>
          <a:p>
            <a:r>
              <a:rPr lang="sv-SE" sz="1100" dirty="0"/>
              <a:t>MPRS 1150 – Monolith Pressure Relief System</a:t>
            </a:r>
          </a:p>
          <a:p>
            <a:r>
              <a:rPr lang="sv-SE" sz="1100" dirty="0"/>
              <a:t>HCPR 1160 – Helium Cooling Pressure Relief</a:t>
            </a:r>
          </a:p>
          <a:p>
            <a:r>
              <a:rPr lang="sv-SE" sz="1100" dirty="0"/>
              <a:t>FM Air: CF Instrument Air Supply</a:t>
            </a:r>
          </a:p>
          <a:p>
            <a:r>
              <a:rPr lang="sv-SE" sz="1100" dirty="0"/>
              <a:t>FM DW: FM Deionized Water Supply</a:t>
            </a:r>
          </a:p>
          <a:p>
            <a:r>
              <a:rPr lang="sv-SE" sz="1100" dirty="0"/>
              <a:t>FM WC: FM Water Cooling Supply</a:t>
            </a:r>
          </a:p>
          <a:p>
            <a:r>
              <a:rPr lang="sv-SE" sz="1100" dirty="0"/>
              <a:t>FM N2:  FM Nitrogen Supply</a:t>
            </a:r>
          </a:p>
        </p:txBody>
      </p:sp>
      <p:sp>
        <p:nvSpPr>
          <p:cNvPr id="207" name="Frame 206">
            <a:extLst>
              <a:ext uri="{FF2B5EF4-FFF2-40B4-BE49-F238E27FC236}">
                <a16:creationId xmlns:a16="http://schemas.microsoft.com/office/drawing/2014/main" id="{C1153284-B19D-B824-7CFC-C40208975E78}"/>
              </a:ext>
            </a:extLst>
          </p:cNvPr>
          <p:cNvSpPr/>
          <p:nvPr/>
        </p:nvSpPr>
        <p:spPr>
          <a:xfrm>
            <a:off x="11835734" y="2713064"/>
            <a:ext cx="108000" cy="108000"/>
          </a:xfrm>
          <a:prstGeom prst="frame">
            <a:avLst>
              <a:gd name="adj1" fmla="val 50000"/>
            </a:avLst>
          </a:prstGeom>
          <a:solidFill>
            <a:srgbClr val="73FDD6"/>
          </a:solidFill>
          <a:ln>
            <a:solidFill>
              <a:srgbClr val="73FD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700" dirty="0">
                <a:solidFill>
                  <a:schemeClr val="tx1"/>
                </a:solidFill>
              </a:rPr>
              <a:t>A</a:t>
            </a:r>
          </a:p>
        </p:txBody>
      </p:sp>
      <p:cxnSp>
        <p:nvCxnSpPr>
          <p:cNvPr id="16" name="Straight Arrow Connector 15">
            <a:extLst>
              <a:ext uri="{FF2B5EF4-FFF2-40B4-BE49-F238E27FC236}">
                <a16:creationId xmlns:a16="http://schemas.microsoft.com/office/drawing/2014/main" id="{71B04982-A7F4-037C-B3C7-79D2B7D67180}"/>
              </a:ext>
            </a:extLst>
          </p:cNvPr>
          <p:cNvCxnSpPr>
            <a:cxnSpLocks/>
            <a:stCxn id="89" idx="3"/>
            <a:endCxn id="15" idx="1"/>
          </p:cNvCxnSpPr>
          <p:nvPr/>
        </p:nvCxnSpPr>
        <p:spPr>
          <a:xfrm flipV="1">
            <a:off x="4102337" y="2927590"/>
            <a:ext cx="2257237" cy="0"/>
          </a:xfrm>
          <a:prstGeom prst="straightConnector1">
            <a:avLst/>
          </a:prstGeom>
          <a:ln w="2540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4691821-CAB1-6589-25EE-8B16D0BA01F4}"/>
              </a:ext>
            </a:extLst>
          </p:cNvPr>
          <p:cNvCxnSpPr>
            <a:cxnSpLocks/>
            <a:stCxn id="15" idx="3"/>
            <a:endCxn id="17" idx="1"/>
          </p:cNvCxnSpPr>
          <p:nvPr/>
        </p:nvCxnSpPr>
        <p:spPr>
          <a:xfrm>
            <a:off x="7259574" y="2927590"/>
            <a:ext cx="1850288" cy="71"/>
          </a:xfrm>
          <a:prstGeom prst="straightConnector1">
            <a:avLst/>
          </a:prstGeom>
          <a:ln w="2540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CA41C04-B6D8-AEBA-54EF-69CA3B25F812}"/>
              </a:ext>
            </a:extLst>
          </p:cNvPr>
          <p:cNvCxnSpPr>
            <a:cxnSpLocks/>
            <a:stCxn id="17" idx="3"/>
            <a:endCxn id="18" idx="1"/>
          </p:cNvCxnSpPr>
          <p:nvPr/>
        </p:nvCxnSpPr>
        <p:spPr>
          <a:xfrm flipV="1">
            <a:off x="10009862" y="2924920"/>
            <a:ext cx="1033784" cy="0"/>
          </a:xfrm>
          <a:prstGeom prst="straightConnector1">
            <a:avLst/>
          </a:prstGeom>
          <a:ln w="25400">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DDBDE7F5-8354-247F-435D-9C32BBFD8703}"/>
              </a:ext>
            </a:extLst>
          </p:cNvPr>
          <p:cNvSpPr txBox="1"/>
          <p:nvPr/>
        </p:nvSpPr>
        <p:spPr>
          <a:xfrm>
            <a:off x="3454337" y="2740265"/>
            <a:ext cx="648000" cy="396000"/>
          </a:xfrm>
          <a:prstGeom prst="rect">
            <a:avLst/>
          </a:prstGeom>
          <a:solidFill>
            <a:srgbClr val="92D050"/>
          </a:solidFill>
          <a:ln w="28575">
            <a:solidFill>
              <a:schemeClr val="accent1"/>
            </a:solidFill>
          </a:ln>
        </p:spPr>
        <p:txBody>
          <a:bodyPr wrap="square" rtlCol="0" anchor="ctr">
            <a:spAutoFit/>
          </a:bodyPr>
          <a:lstStyle/>
          <a:p>
            <a:pPr algn="ctr"/>
            <a:r>
              <a:rPr lang="sv-SE" sz="1000" dirty="0"/>
              <a:t>FM WC</a:t>
            </a:r>
          </a:p>
        </p:txBody>
      </p:sp>
      <p:sp>
        <p:nvSpPr>
          <p:cNvPr id="15" name="TextBox 14">
            <a:extLst>
              <a:ext uri="{FF2B5EF4-FFF2-40B4-BE49-F238E27FC236}">
                <a16:creationId xmlns:a16="http://schemas.microsoft.com/office/drawing/2014/main" id="{812B084A-B416-2C77-3AF6-4636E0CEC99C}"/>
              </a:ext>
            </a:extLst>
          </p:cNvPr>
          <p:cNvSpPr txBox="1"/>
          <p:nvPr/>
        </p:nvSpPr>
        <p:spPr>
          <a:xfrm>
            <a:off x="6359574" y="2711590"/>
            <a:ext cx="900000" cy="432000"/>
          </a:xfrm>
          <a:prstGeom prst="rect">
            <a:avLst/>
          </a:prstGeom>
          <a:solidFill>
            <a:srgbClr val="92D050"/>
          </a:solidFill>
          <a:ln w="28575">
            <a:solidFill>
              <a:schemeClr val="accent1"/>
            </a:solidFill>
          </a:ln>
        </p:spPr>
        <p:txBody>
          <a:bodyPr wrap="square" rtlCol="0">
            <a:spAutoFit/>
          </a:bodyPr>
          <a:lstStyle/>
          <a:p>
            <a:pPr algn="ctr"/>
            <a:r>
              <a:rPr lang="sv-SE" sz="800" dirty="0"/>
              <a:t>IWCT</a:t>
            </a:r>
          </a:p>
          <a:p>
            <a:pPr algn="ctr"/>
            <a:r>
              <a:rPr lang="sv-SE" sz="1200" b="1" dirty="0"/>
              <a:t>1046</a:t>
            </a:r>
          </a:p>
        </p:txBody>
      </p:sp>
      <p:sp>
        <p:nvSpPr>
          <p:cNvPr id="17" name="TextBox 16">
            <a:extLst>
              <a:ext uri="{FF2B5EF4-FFF2-40B4-BE49-F238E27FC236}">
                <a16:creationId xmlns:a16="http://schemas.microsoft.com/office/drawing/2014/main" id="{DE22E677-F758-6E0E-9BEB-6338A5B5BC43}"/>
              </a:ext>
            </a:extLst>
          </p:cNvPr>
          <p:cNvSpPr txBox="1"/>
          <p:nvPr/>
        </p:nvSpPr>
        <p:spPr>
          <a:xfrm>
            <a:off x="9109862" y="2727606"/>
            <a:ext cx="900000" cy="400110"/>
          </a:xfrm>
          <a:prstGeom prst="rect">
            <a:avLst/>
          </a:prstGeom>
          <a:solidFill>
            <a:srgbClr val="92D050"/>
          </a:solidFill>
          <a:ln w="28575">
            <a:solidFill>
              <a:schemeClr val="accent1"/>
            </a:solidFill>
            <a:prstDash val="solid"/>
          </a:ln>
        </p:spPr>
        <p:txBody>
          <a:bodyPr wrap="square" rtlCol="0">
            <a:spAutoFit/>
          </a:bodyPr>
          <a:lstStyle>
            <a:defPPr>
              <a:defRPr lang="sv-SE"/>
            </a:defPPr>
            <a:lvl1pPr algn="ctr">
              <a:defRPr sz="800"/>
            </a:lvl1pPr>
          </a:lstStyle>
          <a:p>
            <a:r>
              <a:rPr lang="sv-SE" dirty="0" err="1"/>
              <a:t>HeC</a:t>
            </a:r>
            <a:endParaRPr lang="sv-SE" dirty="0"/>
          </a:p>
          <a:p>
            <a:r>
              <a:rPr lang="sv-SE" sz="1200" b="1" dirty="0"/>
              <a:t>1010</a:t>
            </a:r>
          </a:p>
        </p:txBody>
      </p:sp>
      <p:sp>
        <p:nvSpPr>
          <p:cNvPr id="18" name="TextBox 17">
            <a:extLst>
              <a:ext uri="{FF2B5EF4-FFF2-40B4-BE49-F238E27FC236}">
                <a16:creationId xmlns:a16="http://schemas.microsoft.com/office/drawing/2014/main" id="{673B5E64-ADB5-F094-47B7-4E29F5706E64}"/>
              </a:ext>
            </a:extLst>
          </p:cNvPr>
          <p:cNvSpPr txBox="1"/>
          <p:nvPr/>
        </p:nvSpPr>
        <p:spPr>
          <a:xfrm>
            <a:off x="11043646" y="2708920"/>
            <a:ext cx="900000" cy="432000"/>
          </a:xfrm>
          <a:prstGeom prst="rect">
            <a:avLst/>
          </a:prstGeom>
          <a:solidFill>
            <a:srgbClr val="92D050"/>
          </a:solidFill>
          <a:ln w="28575">
            <a:solidFill>
              <a:schemeClr val="accent1"/>
            </a:solidFill>
            <a:prstDash val="solid"/>
          </a:ln>
        </p:spPr>
        <p:txBody>
          <a:bodyPr wrap="square" rtlCol="0">
            <a:spAutoFit/>
          </a:bodyPr>
          <a:lstStyle/>
          <a:p>
            <a:pPr algn="ctr"/>
            <a:r>
              <a:rPr lang="sv-SE" sz="800" dirty="0"/>
              <a:t>TWDS</a:t>
            </a:r>
          </a:p>
          <a:p>
            <a:pPr algn="ctr"/>
            <a:r>
              <a:rPr lang="sv-SE" sz="1200" b="1" dirty="0"/>
              <a:t>1000</a:t>
            </a:r>
          </a:p>
        </p:txBody>
      </p:sp>
      <p:sp>
        <p:nvSpPr>
          <p:cNvPr id="141" name="TextBox 140">
            <a:extLst>
              <a:ext uri="{FF2B5EF4-FFF2-40B4-BE49-F238E27FC236}">
                <a16:creationId xmlns:a16="http://schemas.microsoft.com/office/drawing/2014/main" id="{05B15810-5358-130F-4C04-5682E79C003F}"/>
              </a:ext>
            </a:extLst>
          </p:cNvPr>
          <p:cNvSpPr txBox="1"/>
          <p:nvPr/>
        </p:nvSpPr>
        <p:spPr>
          <a:xfrm>
            <a:off x="3829505" y="6166140"/>
            <a:ext cx="617477" cy="246221"/>
          </a:xfrm>
          <a:prstGeom prst="rect">
            <a:avLst/>
          </a:prstGeom>
          <a:noFill/>
        </p:spPr>
        <p:txBody>
          <a:bodyPr wrap="none" rtlCol="0">
            <a:spAutoFit/>
          </a:bodyPr>
          <a:lstStyle/>
          <a:p>
            <a:pPr algn="r"/>
            <a:r>
              <a:rPr lang="sv-SE" sz="1000" b="1" dirty="0">
                <a:solidFill>
                  <a:schemeClr val="tx1">
                    <a:lumMod val="50000"/>
                    <a:lumOff val="50000"/>
                  </a:schemeClr>
                </a:solidFill>
              </a:rPr>
              <a:t>From CF</a:t>
            </a:r>
          </a:p>
        </p:txBody>
      </p:sp>
      <p:grpSp>
        <p:nvGrpSpPr>
          <p:cNvPr id="2" name="Group 1">
            <a:extLst>
              <a:ext uri="{FF2B5EF4-FFF2-40B4-BE49-F238E27FC236}">
                <a16:creationId xmlns:a16="http://schemas.microsoft.com/office/drawing/2014/main" id="{79E17CFE-A5D7-8B8A-D02A-1D81FAF09380}"/>
              </a:ext>
            </a:extLst>
          </p:cNvPr>
          <p:cNvGrpSpPr/>
          <p:nvPr/>
        </p:nvGrpSpPr>
        <p:grpSpPr>
          <a:xfrm>
            <a:off x="11169223" y="1450053"/>
            <a:ext cx="648000" cy="1258867"/>
            <a:chOff x="11169223" y="1450053"/>
            <a:chExt cx="648000" cy="1258867"/>
          </a:xfrm>
        </p:grpSpPr>
        <p:sp>
          <p:nvSpPr>
            <p:cNvPr id="3" name="TextBox 2">
              <a:extLst>
                <a:ext uri="{FF2B5EF4-FFF2-40B4-BE49-F238E27FC236}">
                  <a16:creationId xmlns:a16="http://schemas.microsoft.com/office/drawing/2014/main" id="{C3BA0865-8562-9733-C453-7C4B3B9AA9F2}"/>
                </a:ext>
              </a:extLst>
            </p:cNvPr>
            <p:cNvSpPr txBox="1"/>
            <p:nvPr/>
          </p:nvSpPr>
          <p:spPr>
            <a:xfrm>
              <a:off x="11169223" y="1450053"/>
              <a:ext cx="648000" cy="400110"/>
            </a:xfrm>
            <a:prstGeom prst="rect">
              <a:avLst/>
            </a:prstGeom>
            <a:solidFill>
              <a:srgbClr val="92D050"/>
            </a:solidFill>
            <a:ln w="12700">
              <a:solidFill>
                <a:schemeClr val="accent1"/>
              </a:solidFill>
              <a:prstDash val="solid"/>
            </a:ln>
          </p:spPr>
          <p:txBody>
            <a:bodyPr wrap="none" rtlCol="0">
              <a:spAutoFit/>
            </a:bodyPr>
            <a:lstStyle/>
            <a:p>
              <a:pPr algn="ctr"/>
              <a:r>
                <a:rPr lang="sv-SE" sz="800" dirty="0"/>
                <a:t>TMS</a:t>
              </a:r>
            </a:p>
            <a:p>
              <a:pPr algn="ctr"/>
              <a:r>
                <a:rPr lang="sv-SE" sz="1200" b="1" dirty="0"/>
                <a:t>1063</a:t>
              </a:r>
            </a:p>
          </p:txBody>
        </p:sp>
        <p:cxnSp>
          <p:nvCxnSpPr>
            <p:cNvPr id="4" name="Straight Arrow Connector 3">
              <a:extLst>
                <a:ext uri="{FF2B5EF4-FFF2-40B4-BE49-F238E27FC236}">
                  <a16:creationId xmlns:a16="http://schemas.microsoft.com/office/drawing/2014/main" id="{1990D042-4BC3-351A-85B2-92F52A41B0D1}"/>
                </a:ext>
              </a:extLst>
            </p:cNvPr>
            <p:cNvCxnSpPr>
              <a:cxnSpLocks/>
              <a:stCxn id="3" idx="2"/>
            </p:cNvCxnSpPr>
            <p:nvPr/>
          </p:nvCxnSpPr>
          <p:spPr>
            <a:xfrm>
              <a:off x="11493223" y="1850163"/>
              <a:ext cx="423" cy="858757"/>
            </a:xfrm>
            <a:prstGeom prst="straightConnector1">
              <a:avLst/>
            </a:prstGeom>
            <a:ln w="9525">
              <a:prstDash val="solid"/>
              <a:tailEnd type="triangle"/>
            </a:ln>
          </p:spPr>
          <p:style>
            <a:lnRef idx="1">
              <a:schemeClr val="accent1"/>
            </a:lnRef>
            <a:fillRef idx="0">
              <a:schemeClr val="accent1"/>
            </a:fillRef>
            <a:effectRef idx="0">
              <a:schemeClr val="accent1"/>
            </a:effectRef>
            <a:fontRef idx="minor">
              <a:schemeClr val="tx1"/>
            </a:fontRef>
          </p:style>
        </p:cxnSp>
      </p:grpSp>
      <p:cxnSp>
        <p:nvCxnSpPr>
          <p:cNvPr id="5" name="Elbow Connector 4">
            <a:extLst>
              <a:ext uri="{FF2B5EF4-FFF2-40B4-BE49-F238E27FC236}">
                <a16:creationId xmlns:a16="http://schemas.microsoft.com/office/drawing/2014/main" id="{E6A9D3B0-95FC-4E25-6442-D8594FC21D85}"/>
              </a:ext>
            </a:extLst>
          </p:cNvPr>
          <p:cNvCxnSpPr>
            <a:cxnSpLocks/>
            <a:stCxn id="8" idx="0"/>
          </p:cNvCxnSpPr>
          <p:nvPr/>
        </p:nvCxnSpPr>
        <p:spPr>
          <a:xfrm rot="16200000" flipV="1">
            <a:off x="9241328" y="3728584"/>
            <a:ext cx="1360724" cy="176086"/>
          </a:xfrm>
          <a:prstGeom prst="bentConnector3">
            <a:avLst>
              <a:gd name="adj1" fmla="val 50000"/>
            </a:avLst>
          </a:prstGeom>
          <a:ln w="9525">
            <a:solidFill>
              <a:schemeClr val="accent1"/>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 name="Elbow Connector 5">
            <a:extLst>
              <a:ext uri="{FF2B5EF4-FFF2-40B4-BE49-F238E27FC236}">
                <a16:creationId xmlns:a16="http://schemas.microsoft.com/office/drawing/2014/main" id="{EE7C589D-E8F5-C617-7938-20F29C9B62FF}"/>
              </a:ext>
            </a:extLst>
          </p:cNvPr>
          <p:cNvCxnSpPr>
            <a:cxnSpLocks/>
            <a:stCxn id="9" idx="0"/>
          </p:cNvCxnSpPr>
          <p:nvPr/>
        </p:nvCxnSpPr>
        <p:spPr>
          <a:xfrm rot="5400000" flipH="1" flipV="1">
            <a:off x="10041389" y="3998079"/>
            <a:ext cx="2309416" cy="595098"/>
          </a:xfrm>
          <a:prstGeom prst="bentConnector3">
            <a:avLst>
              <a:gd name="adj1" fmla="val 50000"/>
            </a:avLst>
          </a:prstGeom>
          <a:ln w="9525">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 name="Elbow Connector 6">
            <a:extLst>
              <a:ext uri="{FF2B5EF4-FFF2-40B4-BE49-F238E27FC236}">
                <a16:creationId xmlns:a16="http://schemas.microsoft.com/office/drawing/2014/main" id="{E05134A6-C1CA-3843-8D08-335A7427B870}"/>
              </a:ext>
            </a:extLst>
          </p:cNvPr>
          <p:cNvCxnSpPr>
            <a:cxnSpLocks/>
            <a:endCxn id="10" idx="3"/>
          </p:cNvCxnSpPr>
          <p:nvPr/>
        </p:nvCxnSpPr>
        <p:spPr>
          <a:xfrm rot="10800000" flipV="1">
            <a:off x="8418823" y="3130313"/>
            <a:ext cx="897777" cy="673912"/>
          </a:xfrm>
          <a:prstGeom prst="bentConnector3">
            <a:avLst>
              <a:gd name="adj1" fmla="val 75"/>
            </a:avLst>
          </a:prstGeom>
          <a:ln w="9525">
            <a:headEnd type="triangle"/>
            <a:tailEnd type="non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FD3716B-46A4-F16B-3ADE-D9B462CB381A}"/>
              </a:ext>
            </a:extLst>
          </p:cNvPr>
          <p:cNvSpPr txBox="1"/>
          <p:nvPr/>
        </p:nvSpPr>
        <p:spPr>
          <a:xfrm>
            <a:off x="9685733" y="4496989"/>
            <a:ext cx="648000" cy="400110"/>
          </a:xfrm>
          <a:prstGeom prst="rect">
            <a:avLst/>
          </a:prstGeom>
          <a:pattFill prst="wdUpDiag">
            <a:fgClr>
              <a:srgbClr val="FFFF00"/>
            </a:fgClr>
            <a:bgClr>
              <a:srgbClr val="92D050"/>
            </a:bgClr>
          </a:pattFill>
          <a:ln>
            <a:solidFill>
              <a:schemeClr val="accent1"/>
            </a:solidFill>
          </a:ln>
        </p:spPr>
        <p:txBody>
          <a:bodyPr wrap="square" rtlCol="0" anchor="ctr">
            <a:spAutoFit/>
          </a:bodyPr>
          <a:lstStyle>
            <a:defPPr>
              <a:defRPr lang="sv-SE"/>
            </a:defPPr>
            <a:lvl1pPr algn="ctr">
              <a:defRPr sz="800"/>
            </a:lvl1pPr>
          </a:lstStyle>
          <a:p>
            <a:r>
              <a:rPr lang="sv-SE" dirty="0" err="1"/>
              <a:t>HePu</a:t>
            </a:r>
            <a:r>
              <a:rPr lang="sv-SE" dirty="0"/>
              <a:t> </a:t>
            </a:r>
          </a:p>
          <a:p>
            <a:r>
              <a:rPr lang="sv-SE" sz="1200" b="1" dirty="0"/>
              <a:t>1015</a:t>
            </a:r>
          </a:p>
        </p:txBody>
      </p:sp>
      <p:sp>
        <p:nvSpPr>
          <p:cNvPr id="9" name="TextBox 8">
            <a:extLst>
              <a:ext uri="{FF2B5EF4-FFF2-40B4-BE49-F238E27FC236}">
                <a16:creationId xmlns:a16="http://schemas.microsoft.com/office/drawing/2014/main" id="{088CB54F-A06D-49A7-243B-B029C8BE9C45}"/>
              </a:ext>
            </a:extLst>
          </p:cNvPr>
          <p:cNvSpPr txBox="1"/>
          <p:nvPr/>
        </p:nvSpPr>
        <p:spPr>
          <a:xfrm>
            <a:off x="10574548" y="5450336"/>
            <a:ext cx="648000" cy="400110"/>
          </a:xfrm>
          <a:prstGeom prst="rect">
            <a:avLst/>
          </a:prstGeom>
          <a:pattFill prst="wdUpDiag">
            <a:fgClr>
              <a:srgbClr val="FFFF00"/>
            </a:fgClr>
            <a:bgClr>
              <a:srgbClr val="92D050"/>
            </a:bgClr>
          </a:pattFill>
          <a:ln>
            <a:solidFill>
              <a:schemeClr val="accent1"/>
            </a:solidFill>
          </a:ln>
        </p:spPr>
        <p:txBody>
          <a:bodyPr wrap="square" rtlCol="0" anchor="ctr">
            <a:spAutoFit/>
          </a:bodyPr>
          <a:lstStyle/>
          <a:p>
            <a:pPr algn="ctr"/>
            <a:r>
              <a:rPr lang="sv-SE" sz="800" dirty="0" err="1"/>
              <a:t>HeIn</a:t>
            </a:r>
            <a:r>
              <a:rPr lang="sv-SE" sz="800" dirty="0"/>
              <a:t> </a:t>
            </a:r>
          </a:p>
          <a:p>
            <a:pPr algn="ctr"/>
            <a:r>
              <a:rPr lang="sv-SE" sz="1200" b="1" dirty="0"/>
              <a:t>1013</a:t>
            </a:r>
          </a:p>
        </p:txBody>
      </p:sp>
      <p:sp>
        <p:nvSpPr>
          <p:cNvPr id="10" name="TextBox 9">
            <a:extLst>
              <a:ext uri="{FF2B5EF4-FFF2-40B4-BE49-F238E27FC236}">
                <a16:creationId xmlns:a16="http://schemas.microsoft.com/office/drawing/2014/main" id="{BA00B529-87EE-F5F1-7493-39E9BE03231A}"/>
              </a:ext>
            </a:extLst>
          </p:cNvPr>
          <p:cNvSpPr txBox="1"/>
          <p:nvPr/>
        </p:nvSpPr>
        <p:spPr>
          <a:xfrm>
            <a:off x="7770822" y="3604170"/>
            <a:ext cx="648000" cy="400110"/>
          </a:xfrm>
          <a:prstGeom prst="rect">
            <a:avLst/>
          </a:prstGeom>
          <a:solidFill>
            <a:srgbClr val="92D050"/>
          </a:solidFill>
          <a:ln>
            <a:solidFill>
              <a:schemeClr val="accent1"/>
            </a:solidFill>
          </a:ln>
        </p:spPr>
        <p:txBody>
          <a:bodyPr wrap="square" rtlCol="0" anchor="ctr">
            <a:spAutoFit/>
          </a:bodyPr>
          <a:lstStyle/>
          <a:p>
            <a:pPr algn="ctr"/>
            <a:r>
              <a:rPr lang="sv-SE" sz="800" dirty="0" err="1"/>
              <a:t>HePC</a:t>
            </a:r>
            <a:r>
              <a:rPr lang="sv-SE" sz="800" dirty="0"/>
              <a:t> </a:t>
            </a:r>
          </a:p>
          <a:p>
            <a:pPr algn="ctr"/>
            <a:r>
              <a:rPr lang="sv-SE" sz="1200" b="1" dirty="0"/>
              <a:t>1011</a:t>
            </a:r>
          </a:p>
        </p:txBody>
      </p:sp>
      <p:sp>
        <p:nvSpPr>
          <p:cNvPr id="11" name="TextBox 10">
            <a:extLst>
              <a:ext uri="{FF2B5EF4-FFF2-40B4-BE49-F238E27FC236}">
                <a16:creationId xmlns:a16="http://schemas.microsoft.com/office/drawing/2014/main" id="{E1CF96AC-3CE2-43E8-BC6E-F70EA21A4E69}"/>
              </a:ext>
            </a:extLst>
          </p:cNvPr>
          <p:cNvSpPr txBox="1"/>
          <p:nvPr/>
        </p:nvSpPr>
        <p:spPr>
          <a:xfrm>
            <a:off x="7338359" y="3030578"/>
            <a:ext cx="648000" cy="400110"/>
          </a:xfrm>
          <a:prstGeom prst="rect">
            <a:avLst/>
          </a:prstGeom>
          <a:solidFill>
            <a:srgbClr val="92D050"/>
          </a:solidFill>
          <a:ln>
            <a:solidFill>
              <a:schemeClr val="accent1"/>
            </a:solidFill>
          </a:ln>
        </p:spPr>
        <p:txBody>
          <a:bodyPr wrap="square" rtlCol="0" anchor="ctr">
            <a:spAutoFit/>
          </a:bodyPr>
          <a:lstStyle/>
          <a:p>
            <a:pPr algn="ctr"/>
            <a:r>
              <a:rPr lang="sv-SE" sz="800" dirty="0" err="1"/>
              <a:t>HeWC</a:t>
            </a:r>
            <a:endParaRPr lang="sv-SE" sz="800" dirty="0"/>
          </a:p>
          <a:p>
            <a:pPr algn="ctr"/>
            <a:r>
              <a:rPr lang="sv-SE" sz="1200" b="1" dirty="0"/>
              <a:t>1016</a:t>
            </a:r>
          </a:p>
        </p:txBody>
      </p:sp>
      <p:cxnSp>
        <p:nvCxnSpPr>
          <p:cNvPr id="12" name="Elbow Connector 11">
            <a:extLst>
              <a:ext uri="{FF2B5EF4-FFF2-40B4-BE49-F238E27FC236}">
                <a16:creationId xmlns:a16="http://schemas.microsoft.com/office/drawing/2014/main" id="{1BD79E97-796A-D934-0908-3FFF80764938}"/>
              </a:ext>
            </a:extLst>
          </p:cNvPr>
          <p:cNvCxnSpPr>
            <a:cxnSpLocks/>
          </p:cNvCxnSpPr>
          <p:nvPr/>
        </p:nvCxnSpPr>
        <p:spPr>
          <a:xfrm rot="16200000" flipH="1">
            <a:off x="7572359" y="3519001"/>
            <a:ext cx="288000" cy="108000"/>
          </a:xfrm>
          <a:prstGeom prst="bentConnector2">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Elbow Connector 12">
            <a:extLst>
              <a:ext uri="{FF2B5EF4-FFF2-40B4-BE49-F238E27FC236}">
                <a16:creationId xmlns:a16="http://schemas.microsoft.com/office/drawing/2014/main" id="{09F9A881-C47A-B3D4-C97D-5E0021A1B6D6}"/>
              </a:ext>
            </a:extLst>
          </p:cNvPr>
          <p:cNvCxnSpPr>
            <a:cxnSpLocks/>
            <a:stCxn id="11" idx="3"/>
          </p:cNvCxnSpPr>
          <p:nvPr/>
        </p:nvCxnSpPr>
        <p:spPr>
          <a:xfrm flipV="1">
            <a:off x="7986359" y="3054439"/>
            <a:ext cx="1132142" cy="176194"/>
          </a:xfrm>
          <a:prstGeom prst="bentConnector3">
            <a:avLst>
              <a:gd name="adj1" fmla="val 50000"/>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837ABB7E-522E-C42F-DB35-67B0ACB5A772}"/>
              </a:ext>
            </a:extLst>
          </p:cNvPr>
          <p:cNvSpPr txBox="1"/>
          <p:nvPr/>
        </p:nvSpPr>
        <p:spPr>
          <a:xfrm>
            <a:off x="7675411" y="1575582"/>
            <a:ext cx="1148071" cy="246221"/>
          </a:xfrm>
          <a:prstGeom prst="rect">
            <a:avLst/>
          </a:prstGeom>
          <a:solidFill>
            <a:srgbClr val="FF0000"/>
          </a:solidFill>
        </p:spPr>
        <p:txBody>
          <a:bodyPr wrap="none" rtlCol="0">
            <a:spAutoFit/>
          </a:bodyPr>
          <a:lstStyle/>
          <a:p>
            <a:pPr algn="l"/>
            <a:r>
              <a:rPr lang="en-US" sz="1000" b="1" dirty="0">
                <a:solidFill>
                  <a:srgbClr val="FFFF00"/>
                </a:solidFill>
              </a:rPr>
              <a:t>TARGET GROUP</a:t>
            </a:r>
          </a:p>
        </p:txBody>
      </p:sp>
      <p:sp>
        <p:nvSpPr>
          <p:cNvPr id="27" name="TextBox 26">
            <a:extLst>
              <a:ext uri="{FF2B5EF4-FFF2-40B4-BE49-F238E27FC236}">
                <a16:creationId xmlns:a16="http://schemas.microsoft.com/office/drawing/2014/main" id="{FBB6CD54-6696-E3B9-6064-DC840EC13DEC}"/>
              </a:ext>
            </a:extLst>
          </p:cNvPr>
          <p:cNvSpPr txBox="1"/>
          <p:nvPr/>
        </p:nvSpPr>
        <p:spPr>
          <a:xfrm>
            <a:off x="4629327" y="761705"/>
            <a:ext cx="648000" cy="400110"/>
          </a:xfrm>
          <a:prstGeom prst="rect">
            <a:avLst/>
          </a:prstGeom>
          <a:solidFill>
            <a:srgbClr val="92D050"/>
          </a:solidFill>
          <a:ln>
            <a:solidFill>
              <a:schemeClr val="accent1"/>
            </a:solidFill>
          </a:ln>
        </p:spPr>
        <p:txBody>
          <a:bodyPr wrap="none" rtlCol="0" anchor="ctr">
            <a:spAutoFit/>
          </a:bodyPr>
          <a:lstStyle/>
          <a:p>
            <a:pPr algn="ctr"/>
            <a:r>
              <a:rPr lang="sv-SE" sz="800" dirty="0"/>
              <a:t>IAD </a:t>
            </a:r>
          </a:p>
          <a:p>
            <a:pPr algn="ctr"/>
            <a:r>
              <a:rPr lang="sv-SE" sz="1200" b="1" dirty="0"/>
              <a:t>1031</a:t>
            </a:r>
          </a:p>
        </p:txBody>
      </p:sp>
      <p:cxnSp>
        <p:nvCxnSpPr>
          <p:cNvPr id="28" name="Straight Arrow Connector 27">
            <a:extLst>
              <a:ext uri="{FF2B5EF4-FFF2-40B4-BE49-F238E27FC236}">
                <a16:creationId xmlns:a16="http://schemas.microsoft.com/office/drawing/2014/main" id="{DD809237-AEDD-050A-5D68-6A6A60C10E7D}"/>
              </a:ext>
            </a:extLst>
          </p:cNvPr>
          <p:cNvCxnSpPr>
            <a:cxnSpLocks/>
            <a:stCxn id="30" idx="3"/>
            <a:endCxn id="27" idx="1"/>
          </p:cNvCxnSpPr>
          <p:nvPr/>
        </p:nvCxnSpPr>
        <p:spPr>
          <a:xfrm flipV="1">
            <a:off x="4113140" y="961760"/>
            <a:ext cx="516187" cy="2055"/>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54E61E91-C6F5-2DD5-6F21-ECFD4FFE655C}"/>
              </a:ext>
            </a:extLst>
          </p:cNvPr>
          <p:cNvSpPr txBox="1"/>
          <p:nvPr/>
        </p:nvSpPr>
        <p:spPr>
          <a:xfrm>
            <a:off x="4629327" y="1783704"/>
            <a:ext cx="648000" cy="400110"/>
          </a:xfrm>
          <a:prstGeom prst="rect">
            <a:avLst/>
          </a:prstGeom>
          <a:solidFill>
            <a:srgbClr val="92D050"/>
          </a:solidFill>
          <a:ln>
            <a:solidFill>
              <a:schemeClr val="accent1"/>
            </a:solidFill>
          </a:ln>
        </p:spPr>
        <p:txBody>
          <a:bodyPr wrap="square" rtlCol="0" anchor="ctr">
            <a:spAutoFit/>
          </a:bodyPr>
          <a:lstStyle/>
          <a:p>
            <a:pPr algn="ctr"/>
            <a:r>
              <a:rPr lang="sv-SE" sz="800" dirty="0"/>
              <a:t>DWD </a:t>
            </a:r>
            <a:r>
              <a:rPr lang="sv-SE" sz="1200" b="1" dirty="0"/>
              <a:t>1032</a:t>
            </a:r>
          </a:p>
        </p:txBody>
      </p:sp>
      <p:sp>
        <p:nvSpPr>
          <p:cNvPr id="30" name="TextBox 29">
            <a:extLst>
              <a:ext uri="{FF2B5EF4-FFF2-40B4-BE49-F238E27FC236}">
                <a16:creationId xmlns:a16="http://schemas.microsoft.com/office/drawing/2014/main" id="{050C7730-AE9F-6EAD-6506-F2BE4072EED4}"/>
              </a:ext>
            </a:extLst>
          </p:cNvPr>
          <p:cNvSpPr txBox="1"/>
          <p:nvPr/>
        </p:nvSpPr>
        <p:spPr>
          <a:xfrm>
            <a:off x="3465140" y="765815"/>
            <a:ext cx="648000" cy="396000"/>
          </a:xfrm>
          <a:prstGeom prst="rect">
            <a:avLst/>
          </a:prstGeom>
          <a:solidFill>
            <a:srgbClr val="92D050"/>
          </a:solidFill>
          <a:ln>
            <a:solidFill>
              <a:schemeClr val="accent1"/>
            </a:solidFill>
          </a:ln>
        </p:spPr>
        <p:txBody>
          <a:bodyPr wrap="none" rtlCol="0" anchor="ctr">
            <a:spAutoFit/>
          </a:bodyPr>
          <a:lstStyle/>
          <a:p>
            <a:pPr algn="ctr"/>
            <a:r>
              <a:rPr lang="sv-SE" sz="1000" dirty="0"/>
              <a:t>FM AIR</a:t>
            </a:r>
          </a:p>
        </p:txBody>
      </p:sp>
      <p:sp>
        <p:nvSpPr>
          <p:cNvPr id="31" name="TextBox 30">
            <a:extLst>
              <a:ext uri="{FF2B5EF4-FFF2-40B4-BE49-F238E27FC236}">
                <a16:creationId xmlns:a16="http://schemas.microsoft.com/office/drawing/2014/main" id="{730ABE51-66E5-504A-B793-E41DB99EE443}"/>
              </a:ext>
            </a:extLst>
          </p:cNvPr>
          <p:cNvSpPr txBox="1"/>
          <p:nvPr/>
        </p:nvSpPr>
        <p:spPr>
          <a:xfrm>
            <a:off x="3441554" y="1787739"/>
            <a:ext cx="648000" cy="396000"/>
          </a:xfrm>
          <a:prstGeom prst="rect">
            <a:avLst/>
          </a:prstGeom>
          <a:solidFill>
            <a:srgbClr val="92D050"/>
          </a:solidFill>
          <a:ln>
            <a:solidFill>
              <a:schemeClr val="accent1"/>
            </a:solidFill>
          </a:ln>
        </p:spPr>
        <p:txBody>
          <a:bodyPr wrap="none" rtlCol="0" anchor="ctr">
            <a:spAutoFit/>
          </a:bodyPr>
          <a:lstStyle/>
          <a:p>
            <a:pPr algn="ctr"/>
            <a:r>
              <a:rPr lang="sv-SE" sz="1000" dirty="0"/>
              <a:t>FM DW</a:t>
            </a:r>
          </a:p>
        </p:txBody>
      </p:sp>
      <p:sp>
        <p:nvSpPr>
          <p:cNvPr id="32" name="TextBox 31">
            <a:extLst>
              <a:ext uri="{FF2B5EF4-FFF2-40B4-BE49-F238E27FC236}">
                <a16:creationId xmlns:a16="http://schemas.microsoft.com/office/drawing/2014/main" id="{D8086205-129D-001A-7A57-C9C40C4A8163}"/>
              </a:ext>
            </a:extLst>
          </p:cNvPr>
          <p:cNvSpPr txBox="1"/>
          <p:nvPr/>
        </p:nvSpPr>
        <p:spPr>
          <a:xfrm>
            <a:off x="3487888" y="4760865"/>
            <a:ext cx="648000" cy="396000"/>
          </a:xfrm>
          <a:prstGeom prst="rect">
            <a:avLst/>
          </a:prstGeom>
          <a:solidFill>
            <a:srgbClr val="92D050"/>
          </a:solidFill>
          <a:ln>
            <a:solidFill>
              <a:schemeClr val="accent1"/>
            </a:solidFill>
          </a:ln>
        </p:spPr>
        <p:txBody>
          <a:bodyPr wrap="none" rtlCol="0" anchor="ctr">
            <a:spAutoFit/>
          </a:bodyPr>
          <a:lstStyle/>
          <a:p>
            <a:pPr algn="ctr"/>
            <a:r>
              <a:rPr lang="sv-SE" sz="1000" dirty="0"/>
              <a:t>FM N2</a:t>
            </a:r>
          </a:p>
        </p:txBody>
      </p:sp>
      <p:cxnSp>
        <p:nvCxnSpPr>
          <p:cNvPr id="33" name="Straight Arrow Connector 32">
            <a:extLst>
              <a:ext uri="{FF2B5EF4-FFF2-40B4-BE49-F238E27FC236}">
                <a16:creationId xmlns:a16="http://schemas.microsoft.com/office/drawing/2014/main" id="{A1AD2A35-CD1D-85C8-352E-3E9632B9F22B}"/>
              </a:ext>
            </a:extLst>
          </p:cNvPr>
          <p:cNvCxnSpPr>
            <a:cxnSpLocks/>
            <a:stCxn id="32" idx="3"/>
            <a:endCxn id="35" idx="1"/>
          </p:cNvCxnSpPr>
          <p:nvPr/>
        </p:nvCxnSpPr>
        <p:spPr>
          <a:xfrm flipV="1">
            <a:off x="4135888" y="4956810"/>
            <a:ext cx="496729" cy="0"/>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C55503D1-40CB-891D-FD60-7B7342B82831}"/>
              </a:ext>
            </a:extLst>
          </p:cNvPr>
          <p:cNvCxnSpPr>
            <a:cxnSpLocks/>
            <a:stCxn id="31" idx="3"/>
            <a:endCxn id="29" idx="1"/>
          </p:cNvCxnSpPr>
          <p:nvPr/>
        </p:nvCxnSpPr>
        <p:spPr>
          <a:xfrm flipV="1">
            <a:off x="4089554" y="1983759"/>
            <a:ext cx="539773" cy="1980"/>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7A808CCF-9F26-727E-AA08-A43091753523}"/>
              </a:ext>
            </a:extLst>
          </p:cNvPr>
          <p:cNvSpPr txBox="1"/>
          <p:nvPr/>
        </p:nvSpPr>
        <p:spPr>
          <a:xfrm>
            <a:off x="4632617" y="4756755"/>
            <a:ext cx="648000" cy="400110"/>
          </a:xfrm>
          <a:prstGeom prst="rect">
            <a:avLst/>
          </a:prstGeom>
          <a:solidFill>
            <a:srgbClr val="92D050"/>
          </a:solidFill>
          <a:ln>
            <a:solidFill>
              <a:schemeClr val="accent1"/>
            </a:solidFill>
          </a:ln>
        </p:spPr>
        <p:txBody>
          <a:bodyPr wrap="square" rtlCol="0" anchor="ctr">
            <a:spAutoFit/>
          </a:bodyPr>
          <a:lstStyle/>
          <a:p>
            <a:pPr algn="ctr"/>
            <a:r>
              <a:rPr lang="sv-SE" sz="800" dirty="0"/>
              <a:t>N2D </a:t>
            </a:r>
          </a:p>
          <a:p>
            <a:pPr algn="ctr"/>
            <a:r>
              <a:rPr lang="sv-SE" sz="1200" b="1" dirty="0"/>
              <a:t>1033</a:t>
            </a:r>
          </a:p>
        </p:txBody>
      </p:sp>
      <p:sp>
        <p:nvSpPr>
          <p:cNvPr id="36" name="TextBox 35">
            <a:extLst>
              <a:ext uri="{FF2B5EF4-FFF2-40B4-BE49-F238E27FC236}">
                <a16:creationId xmlns:a16="http://schemas.microsoft.com/office/drawing/2014/main" id="{9B32E205-E6C0-049C-6437-75544F44AB8F}"/>
              </a:ext>
            </a:extLst>
          </p:cNvPr>
          <p:cNvSpPr txBox="1"/>
          <p:nvPr/>
        </p:nvSpPr>
        <p:spPr>
          <a:xfrm>
            <a:off x="4630599" y="6101160"/>
            <a:ext cx="648000" cy="400110"/>
          </a:xfrm>
          <a:prstGeom prst="rect">
            <a:avLst/>
          </a:prstGeom>
          <a:solidFill>
            <a:srgbClr val="92D050"/>
          </a:solidFill>
          <a:ln>
            <a:solidFill>
              <a:schemeClr val="accent1"/>
            </a:solidFill>
          </a:ln>
        </p:spPr>
        <p:txBody>
          <a:bodyPr wrap="square" rtlCol="0" anchor="ctr">
            <a:spAutoFit/>
          </a:bodyPr>
          <a:lstStyle/>
          <a:p>
            <a:pPr algn="ctr"/>
            <a:r>
              <a:rPr lang="sv-SE" sz="800" dirty="0" err="1"/>
              <a:t>PrHe</a:t>
            </a:r>
            <a:r>
              <a:rPr lang="sv-SE" sz="800" dirty="0"/>
              <a:t> </a:t>
            </a:r>
          </a:p>
          <a:p>
            <a:pPr algn="ctr"/>
            <a:r>
              <a:rPr lang="sv-SE" sz="1200" b="1" dirty="0"/>
              <a:t>1030</a:t>
            </a:r>
          </a:p>
        </p:txBody>
      </p:sp>
      <p:sp>
        <p:nvSpPr>
          <p:cNvPr id="38" name="Rounded Rectangle 37">
            <a:extLst>
              <a:ext uri="{FF2B5EF4-FFF2-40B4-BE49-F238E27FC236}">
                <a16:creationId xmlns:a16="http://schemas.microsoft.com/office/drawing/2014/main" id="{FD6BA7CD-06C4-4E82-CEBD-7BDD19A4FCED}"/>
              </a:ext>
            </a:extLst>
          </p:cNvPr>
          <p:cNvSpPr/>
          <p:nvPr/>
        </p:nvSpPr>
        <p:spPr>
          <a:xfrm>
            <a:off x="4480855" y="589102"/>
            <a:ext cx="851435" cy="6097759"/>
          </a:xfrm>
          <a:prstGeom prst="roundRect">
            <a:avLst/>
          </a:prstGeom>
          <a:noFill/>
          <a:ln w="317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35BD7FBC-2000-9549-D84A-97616740A7AD}"/>
              </a:ext>
            </a:extLst>
          </p:cNvPr>
          <p:cNvSpPr txBox="1"/>
          <p:nvPr/>
        </p:nvSpPr>
        <p:spPr>
          <a:xfrm>
            <a:off x="4399308" y="332582"/>
            <a:ext cx="1249060" cy="246221"/>
          </a:xfrm>
          <a:prstGeom prst="rect">
            <a:avLst/>
          </a:prstGeom>
          <a:solidFill>
            <a:srgbClr val="00B050"/>
          </a:solidFill>
        </p:spPr>
        <p:txBody>
          <a:bodyPr wrap="none" rtlCol="0">
            <a:spAutoFit/>
          </a:bodyPr>
          <a:lstStyle/>
          <a:p>
            <a:pPr algn="l"/>
            <a:r>
              <a:rPr lang="en-US" sz="1000" b="1" dirty="0">
                <a:solidFill>
                  <a:srgbClr val="FFFF00"/>
                </a:solidFill>
              </a:rPr>
              <a:t>SUPPLY SYSTEMS</a:t>
            </a:r>
          </a:p>
        </p:txBody>
      </p:sp>
      <p:cxnSp>
        <p:nvCxnSpPr>
          <p:cNvPr id="40" name="Elbow Connector 39">
            <a:extLst>
              <a:ext uri="{FF2B5EF4-FFF2-40B4-BE49-F238E27FC236}">
                <a16:creationId xmlns:a16="http://schemas.microsoft.com/office/drawing/2014/main" id="{6C1A1963-216F-5CD8-6A2C-7F8CA5E8B7F5}"/>
              </a:ext>
            </a:extLst>
          </p:cNvPr>
          <p:cNvCxnSpPr>
            <a:cxnSpLocks/>
          </p:cNvCxnSpPr>
          <p:nvPr/>
        </p:nvCxnSpPr>
        <p:spPr>
          <a:xfrm rot="16200000" flipV="1">
            <a:off x="5415052" y="941388"/>
            <a:ext cx="1620000" cy="1908000"/>
          </a:xfrm>
          <a:prstGeom prst="bentConnector2">
            <a:avLst/>
          </a:prstGeom>
          <a:ln w="9525">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1" name="Elbow Connector 40">
            <a:extLst>
              <a:ext uri="{FF2B5EF4-FFF2-40B4-BE49-F238E27FC236}">
                <a16:creationId xmlns:a16="http://schemas.microsoft.com/office/drawing/2014/main" id="{4A8B3D06-3620-24C5-4B17-E64E849339D9}"/>
              </a:ext>
            </a:extLst>
          </p:cNvPr>
          <p:cNvCxnSpPr>
            <a:cxnSpLocks/>
          </p:cNvCxnSpPr>
          <p:nvPr/>
        </p:nvCxnSpPr>
        <p:spPr>
          <a:xfrm rot="16200000" flipV="1">
            <a:off x="6724145" y="-485058"/>
            <a:ext cx="1775136" cy="4668771"/>
          </a:xfrm>
          <a:prstGeom prst="bentConnector2">
            <a:avLst/>
          </a:prstGeom>
          <a:ln w="9525">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2" name="Elbow Connector 41">
            <a:extLst>
              <a:ext uri="{FF2B5EF4-FFF2-40B4-BE49-F238E27FC236}">
                <a16:creationId xmlns:a16="http://schemas.microsoft.com/office/drawing/2014/main" id="{287AE4BA-A4F0-ED68-3F8D-6E7F3E16D6B1}"/>
              </a:ext>
            </a:extLst>
          </p:cNvPr>
          <p:cNvCxnSpPr>
            <a:cxnSpLocks/>
          </p:cNvCxnSpPr>
          <p:nvPr/>
        </p:nvCxnSpPr>
        <p:spPr>
          <a:xfrm rot="16200000" flipV="1">
            <a:off x="7636463" y="-1537633"/>
            <a:ext cx="1887729" cy="6606000"/>
          </a:xfrm>
          <a:prstGeom prst="bentConnector2">
            <a:avLst/>
          </a:prstGeom>
          <a:ln w="9525">
            <a:headEnd type="triangle"/>
            <a:tailEnd type="none"/>
          </a:ln>
        </p:spPr>
        <p:style>
          <a:lnRef idx="1">
            <a:schemeClr val="accent1"/>
          </a:lnRef>
          <a:fillRef idx="0">
            <a:schemeClr val="accent1"/>
          </a:fillRef>
          <a:effectRef idx="0">
            <a:schemeClr val="accent1"/>
          </a:effectRef>
          <a:fontRef idx="minor">
            <a:schemeClr val="tx1"/>
          </a:fontRef>
        </p:style>
      </p:cxnSp>
      <p:sp>
        <p:nvSpPr>
          <p:cNvPr id="43" name="Frame 42">
            <a:extLst>
              <a:ext uri="{FF2B5EF4-FFF2-40B4-BE49-F238E27FC236}">
                <a16:creationId xmlns:a16="http://schemas.microsoft.com/office/drawing/2014/main" id="{1DD0D58A-A061-EC5E-A328-502C79899009}"/>
              </a:ext>
            </a:extLst>
          </p:cNvPr>
          <p:cNvSpPr/>
          <p:nvPr/>
        </p:nvSpPr>
        <p:spPr>
          <a:xfrm>
            <a:off x="7137813" y="2729161"/>
            <a:ext cx="108000" cy="108000"/>
          </a:xfrm>
          <a:prstGeom prst="frame">
            <a:avLst>
              <a:gd name="adj1" fmla="val 50000"/>
            </a:avLst>
          </a:prstGeom>
          <a:solidFill>
            <a:srgbClr val="73FDD6"/>
          </a:solidFill>
          <a:ln>
            <a:solidFill>
              <a:srgbClr val="73FD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700" dirty="0">
                <a:solidFill>
                  <a:schemeClr val="tx1"/>
                </a:solidFill>
              </a:rPr>
              <a:t>A</a:t>
            </a:r>
          </a:p>
        </p:txBody>
      </p:sp>
      <p:sp>
        <p:nvSpPr>
          <p:cNvPr id="44" name="Frame 43">
            <a:extLst>
              <a:ext uri="{FF2B5EF4-FFF2-40B4-BE49-F238E27FC236}">
                <a16:creationId xmlns:a16="http://schemas.microsoft.com/office/drawing/2014/main" id="{EB43F679-1199-4707-EEE2-6E6C94F27249}"/>
              </a:ext>
            </a:extLst>
          </p:cNvPr>
          <p:cNvSpPr/>
          <p:nvPr/>
        </p:nvSpPr>
        <p:spPr>
          <a:xfrm>
            <a:off x="9892098" y="2736896"/>
            <a:ext cx="108000" cy="108000"/>
          </a:xfrm>
          <a:prstGeom prst="frame">
            <a:avLst>
              <a:gd name="adj1" fmla="val 50000"/>
            </a:avLst>
          </a:prstGeom>
          <a:solidFill>
            <a:srgbClr val="73FDD6"/>
          </a:solidFill>
          <a:ln>
            <a:solidFill>
              <a:srgbClr val="73FD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700" dirty="0">
                <a:solidFill>
                  <a:schemeClr val="tx1"/>
                </a:solidFill>
              </a:rPr>
              <a:t>A</a:t>
            </a:r>
          </a:p>
        </p:txBody>
      </p:sp>
      <p:sp>
        <p:nvSpPr>
          <p:cNvPr id="45" name="Frame 44">
            <a:extLst>
              <a:ext uri="{FF2B5EF4-FFF2-40B4-BE49-F238E27FC236}">
                <a16:creationId xmlns:a16="http://schemas.microsoft.com/office/drawing/2014/main" id="{893C249C-8CE1-1F73-2A53-BDBC8A9AD90F}"/>
              </a:ext>
            </a:extLst>
          </p:cNvPr>
          <p:cNvSpPr/>
          <p:nvPr/>
        </p:nvSpPr>
        <p:spPr>
          <a:xfrm>
            <a:off x="11835734" y="2713064"/>
            <a:ext cx="108000" cy="108000"/>
          </a:xfrm>
          <a:prstGeom prst="frame">
            <a:avLst>
              <a:gd name="adj1" fmla="val 50000"/>
            </a:avLst>
          </a:prstGeom>
          <a:solidFill>
            <a:srgbClr val="73FDD6"/>
          </a:solidFill>
          <a:ln>
            <a:solidFill>
              <a:srgbClr val="73FD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700" dirty="0">
                <a:solidFill>
                  <a:schemeClr val="tx1"/>
                </a:solidFill>
              </a:rPr>
              <a:t>A</a:t>
            </a:r>
          </a:p>
        </p:txBody>
      </p:sp>
      <p:sp>
        <p:nvSpPr>
          <p:cNvPr id="46" name="Frame 45">
            <a:extLst>
              <a:ext uri="{FF2B5EF4-FFF2-40B4-BE49-F238E27FC236}">
                <a16:creationId xmlns:a16="http://schemas.microsoft.com/office/drawing/2014/main" id="{A48BA89C-7E14-A804-C888-39BCCCD8FB76}"/>
              </a:ext>
            </a:extLst>
          </p:cNvPr>
          <p:cNvSpPr/>
          <p:nvPr/>
        </p:nvSpPr>
        <p:spPr>
          <a:xfrm>
            <a:off x="11832794" y="2713806"/>
            <a:ext cx="108000" cy="108000"/>
          </a:xfrm>
          <a:prstGeom prst="frame">
            <a:avLst>
              <a:gd name="adj1" fmla="val 50000"/>
            </a:avLst>
          </a:prstGeom>
          <a:solidFill>
            <a:srgbClr val="73FDD6"/>
          </a:solidFill>
          <a:ln>
            <a:solidFill>
              <a:srgbClr val="73FD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700" dirty="0">
                <a:solidFill>
                  <a:schemeClr val="tx1"/>
                </a:solidFill>
              </a:rPr>
              <a:t>A</a:t>
            </a:r>
          </a:p>
        </p:txBody>
      </p:sp>
      <p:cxnSp>
        <p:nvCxnSpPr>
          <p:cNvPr id="47" name="Elbow Connector 46">
            <a:extLst>
              <a:ext uri="{FF2B5EF4-FFF2-40B4-BE49-F238E27FC236}">
                <a16:creationId xmlns:a16="http://schemas.microsoft.com/office/drawing/2014/main" id="{1FC10315-A84D-FF5E-499B-92706A641BFA}"/>
              </a:ext>
            </a:extLst>
          </p:cNvPr>
          <p:cNvCxnSpPr>
            <a:cxnSpLocks/>
          </p:cNvCxnSpPr>
          <p:nvPr/>
        </p:nvCxnSpPr>
        <p:spPr>
          <a:xfrm rot="10800000">
            <a:off x="5275815" y="1983025"/>
            <a:ext cx="1152000" cy="720000"/>
          </a:xfrm>
          <a:prstGeom prst="bentConnector3">
            <a:avLst>
              <a:gd name="adj1" fmla="val 222"/>
            </a:avLst>
          </a:prstGeom>
          <a:ln w="9525">
            <a:headEnd type="triangle"/>
            <a:tailEnd type="none"/>
          </a:ln>
        </p:spPr>
        <p:style>
          <a:lnRef idx="1">
            <a:schemeClr val="accent1"/>
          </a:lnRef>
          <a:fillRef idx="0">
            <a:schemeClr val="accent1"/>
          </a:fillRef>
          <a:effectRef idx="0">
            <a:schemeClr val="accent1"/>
          </a:effectRef>
          <a:fontRef idx="minor">
            <a:schemeClr val="tx1"/>
          </a:fontRef>
        </p:style>
      </p:cxnSp>
      <p:sp>
        <p:nvSpPr>
          <p:cNvPr id="48" name="Frame 47">
            <a:extLst>
              <a:ext uri="{FF2B5EF4-FFF2-40B4-BE49-F238E27FC236}">
                <a16:creationId xmlns:a16="http://schemas.microsoft.com/office/drawing/2014/main" id="{A8873DD8-FA6B-E63B-2044-6C2E62136475}"/>
              </a:ext>
            </a:extLst>
          </p:cNvPr>
          <p:cNvSpPr/>
          <p:nvPr/>
        </p:nvSpPr>
        <p:spPr>
          <a:xfrm>
            <a:off x="6379801" y="2729240"/>
            <a:ext cx="108000" cy="108000"/>
          </a:xfrm>
          <a:prstGeom prst="frame">
            <a:avLst>
              <a:gd name="adj1" fmla="val 50000"/>
            </a:avLst>
          </a:prstGeom>
          <a:solidFill>
            <a:srgbClr val="0096FF"/>
          </a:solidFill>
          <a:ln>
            <a:solidFill>
              <a:srgbClr val="009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700" dirty="0">
                <a:solidFill>
                  <a:schemeClr val="bg1"/>
                </a:solidFill>
              </a:rPr>
              <a:t>W</a:t>
            </a:r>
          </a:p>
        </p:txBody>
      </p:sp>
      <p:cxnSp>
        <p:nvCxnSpPr>
          <p:cNvPr id="49" name="Elbow Connector 48">
            <a:extLst>
              <a:ext uri="{FF2B5EF4-FFF2-40B4-BE49-F238E27FC236}">
                <a16:creationId xmlns:a16="http://schemas.microsoft.com/office/drawing/2014/main" id="{30535DF0-1447-8E72-F50A-9DD457BCD020}"/>
              </a:ext>
            </a:extLst>
          </p:cNvPr>
          <p:cNvCxnSpPr>
            <a:cxnSpLocks/>
          </p:cNvCxnSpPr>
          <p:nvPr/>
        </p:nvCxnSpPr>
        <p:spPr>
          <a:xfrm rot="5400000">
            <a:off x="4868768" y="3200755"/>
            <a:ext cx="1609941" cy="1500563"/>
          </a:xfrm>
          <a:prstGeom prst="bentConnector3">
            <a:avLst>
              <a:gd name="adj1" fmla="val 9263"/>
            </a:avLst>
          </a:prstGeom>
          <a:ln w="9525">
            <a:headEnd type="triangle"/>
            <a:tailEnd type="none"/>
          </a:ln>
        </p:spPr>
        <p:style>
          <a:lnRef idx="1">
            <a:schemeClr val="accent1"/>
          </a:lnRef>
          <a:fillRef idx="0">
            <a:schemeClr val="accent1"/>
          </a:fillRef>
          <a:effectRef idx="0">
            <a:schemeClr val="accent1"/>
          </a:effectRef>
          <a:fontRef idx="minor">
            <a:schemeClr val="tx1"/>
          </a:fontRef>
        </p:style>
      </p:cxnSp>
      <p:sp>
        <p:nvSpPr>
          <p:cNvPr id="50" name="Frame 49">
            <a:extLst>
              <a:ext uri="{FF2B5EF4-FFF2-40B4-BE49-F238E27FC236}">
                <a16:creationId xmlns:a16="http://schemas.microsoft.com/office/drawing/2014/main" id="{0AA5B2AC-7D40-9084-541E-9C1ED116F295}"/>
              </a:ext>
            </a:extLst>
          </p:cNvPr>
          <p:cNvSpPr/>
          <p:nvPr/>
        </p:nvSpPr>
        <p:spPr>
          <a:xfrm>
            <a:off x="6371632" y="3032913"/>
            <a:ext cx="108000" cy="108000"/>
          </a:xfrm>
          <a:prstGeom prst="frame">
            <a:avLst>
              <a:gd name="adj1" fmla="val 50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600" dirty="0">
                <a:solidFill>
                  <a:schemeClr val="bg1"/>
                </a:solidFill>
              </a:rPr>
              <a:t>N2</a:t>
            </a:r>
          </a:p>
        </p:txBody>
      </p:sp>
      <p:cxnSp>
        <p:nvCxnSpPr>
          <p:cNvPr id="51" name="Elbow Connector 50">
            <a:extLst>
              <a:ext uri="{FF2B5EF4-FFF2-40B4-BE49-F238E27FC236}">
                <a16:creationId xmlns:a16="http://schemas.microsoft.com/office/drawing/2014/main" id="{DBA9B766-D7F4-5F93-4244-F8FB4901D080}"/>
              </a:ext>
            </a:extLst>
          </p:cNvPr>
          <p:cNvCxnSpPr>
            <a:cxnSpLocks/>
            <a:stCxn id="52" idx="2"/>
          </p:cNvCxnSpPr>
          <p:nvPr/>
        </p:nvCxnSpPr>
        <p:spPr>
          <a:xfrm rot="5400000">
            <a:off x="6075910" y="3206266"/>
            <a:ext cx="960243" cy="2545200"/>
          </a:xfrm>
          <a:prstGeom prst="bentConnector2">
            <a:avLst/>
          </a:prstGeom>
          <a:ln w="9525">
            <a:headEnd type="triangle"/>
            <a:tailEnd type="none"/>
          </a:ln>
        </p:spPr>
        <p:style>
          <a:lnRef idx="1">
            <a:schemeClr val="accent1"/>
          </a:lnRef>
          <a:fillRef idx="0">
            <a:schemeClr val="accent1"/>
          </a:fillRef>
          <a:effectRef idx="0">
            <a:schemeClr val="accent1"/>
          </a:effectRef>
          <a:fontRef idx="minor">
            <a:schemeClr val="tx1"/>
          </a:fontRef>
        </p:style>
      </p:cxnSp>
      <p:sp>
        <p:nvSpPr>
          <p:cNvPr id="52" name="Frame 51">
            <a:extLst>
              <a:ext uri="{FF2B5EF4-FFF2-40B4-BE49-F238E27FC236}">
                <a16:creationId xmlns:a16="http://schemas.microsoft.com/office/drawing/2014/main" id="{B41BE047-E579-885D-96CB-84A39DA9A17E}"/>
              </a:ext>
            </a:extLst>
          </p:cNvPr>
          <p:cNvSpPr/>
          <p:nvPr/>
        </p:nvSpPr>
        <p:spPr>
          <a:xfrm>
            <a:off x="7774631" y="3890745"/>
            <a:ext cx="108000" cy="108000"/>
          </a:xfrm>
          <a:prstGeom prst="frame">
            <a:avLst>
              <a:gd name="adj1" fmla="val 50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600" dirty="0">
                <a:solidFill>
                  <a:schemeClr val="bg1"/>
                </a:solidFill>
              </a:rPr>
              <a:t>N2</a:t>
            </a:r>
          </a:p>
        </p:txBody>
      </p:sp>
      <p:cxnSp>
        <p:nvCxnSpPr>
          <p:cNvPr id="53" name="Elbow Connector 52">
            <a:extLst>
              <a:ext uri="{FF2B5EF4-FFF2-40B4-BE49-F238E27FC236}">
                <a16:creationId xmlns:a16="http://schemas.microsoft.com/office/drawing/2014/main" id="{62687480-DDB7-734C-1F78-8AF1FEA19EA4}"/>
              </a:ext>
            </a:extLst>
          </p:cNvPr>
          <p:cNvCxnSpPr>
            <a:cxnSpLocks/>
            <a:endCxn id="57" idx="2"/>
          </p:cNvCxnSpPr>
          <p:nvPr/>
        </p:nvCxnSpPr>
        <p:spPr>
          <a:xfrm flipV="1">
            <a:off x="5278599" y="4895024"/>
            <a:ext cx="5000210" cy="1406191"/>
          </a:xfrm>
          <a:prstGeom prst="bentConnector2">
            <a:avLst/>
          </a:prstGeom>
          <a:ln w="9525">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4" name="Elbow Connector 53">
            <a:extLst>
              <a:ext uri="{FF2B5EF4-FFF2-40B4-BE49-F238E27FC236}">
                <a16:creationId xmlns:a16="http://schemas.microsoft.com/office/drawing/2014/main" id="{0F903A09-E94E-1BCF-2C05-DA77D55239A2}"/>
              </a:ext>
            </a:extLst>
          </p:cNvPr>
          <p:cNvCxnSpPr>
            <a:cxnSpLocks/>
          </p:cNvCxnSpPr>
          <p:nvPr/>
        </p:nvCxnSpPr>
        <p:spPr>
          <a:xfrm flipV="1">
            <a:off x="5287746" y="4006879"/>
            <a:ext cx="3055601" cy="2179408"/>
          </a:xfrm>
          <a:prstGeom prst="bentConnector3">
            <a:avLst>
              <a:gd name="adj1" fmla="val 100039"/>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55" name="Elbow Connector 54">
            <a:extLst>
              <a:ext uri="{FF2B5EF4-FFF2-40B4-BE49-F238E27FC236}">
                <a16:creationId xmlns:a16="http://schemas.microsoft.com/office/drawing/2014/main" id="{009E338C-DD89-48BE-3F9D-C3B452A0843A}"/>
              </a:ext>
            </a:extLst>
          </p:cNvPr>
          <p:cNvCxnSpPr>
            <a:cxnSpLocks/>
            <a:endCxn id="56" idx="2"/>
          </p:cNvCxnSpPr>
          <p:nvPr/>
        </p:nvCxnSpPr>
        <p:spPr>
          <a:xfrm flipV="1">
            <a:off x="5285728" y="5850446"/>
            <a:ext cx="5879235" cy="585212"/>
          </a:xfrm>
          <a:prstGeom prst="bentConnector2">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56" name="Frame 55">
            <a:extLst>
              <a:ext uri="{FF2B5EF4-FFF2-40B4-BE49-F238E27FC236}">
                <a16:creationId xmlns:a16="http://schemas.microsoft.com/office/drawing/2014/main" id="{9761C389-865E-F035-7186-6D3CB2DDC53E}"/>
              </a:ext>
            </a:extLst>
          </p:cNvPr>
          <p:cNvSpPr/>
          <p:nvPr/>
        </p:nvSpPr>
        <p:spPr>
          <a:xfrm>
            <a:off x="11110963" y="5742446"/>
            <a:ext cx="108000" cy="108000"/>
          </a:xfrm>
          <a:prstGeom prst="frame">
            <a:avLst>
              <a:gd name="adj1" fmla="val 50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600" dirty="0">
                <a:solidFill>
                  <a:schemeClr val="bg1"/>
                </a:solidFill>
              </a:rPr>
              <a:t>He</a:t>
            </a:r>
          </a:p>
        </p:txBody>
      </p:sp>
      <p:sp>
        <p:nvSpPr>
          <p:cNvPr id="57" name="Frame 56">
            <a:extLst>
              <a:ext uri="{FF2B5EF4-FFF2-40B4-BE49-F238E27FC236}">
                <a16:creationId xmlns:a16="http://schemas.microsoft.com/office/drawing/2014/main" id="{556A81D9-A0F0-2A72-C5A3-E83BABD870D7}"/>
              </a:ext>
            </a:extLst>
          </p:cNvPr>
          <p:cNvSpPr/>
          <p:nvPr/>
        </p:nvSpPr>
        <p:spPr>
          <a:xfrm>
            <a:off x="10224809" y="4787024"/>
            <a:ext cx="108000" cy="108000"/>
          </a:xfrm>
          <a:prstGeom prst="frame">
            <a:avLst>
              <a:gd name="adj1" fmla="val 50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600" dirty="0">
                <a:solidFill>
                  <a:schemeClr val="bg1"/>
                </a:solidFill>
              </a:rPr>
              <a:t>He</a:t>
            </a:r>
          </a:p>
        </p:txBody>
      </p:sp>
      <p:sp>
        <p:nvSpPr>
          <p:cNvPr id="58" name="Frame 57">
            <a:extLst>
              <a:ext uri="{FF2B5EF4-FFF2-40B4-BE49-F238E27FC236}">
                <a16:creationId xmlns:a16="http://schemas.microsoft.com/office/drawing/2014/main" id="{A932B02D-9F4F-573F-D676-B3EF0C070E1A}"/>
              </a:ext>
            </a:extLst>
          </p:cNvPr>
          <p:cNvSpPr/>
          <p:nvPr/>
        </p:nvSpPr>
        <p:spPr>
          <a:xfrm>
            <a:off x="8304684" y="3886526"/>
            <a:ext cx="108000" cy="108000"/>
          </a:xfrm>
          <a:prstGeom prst="frame">
            <a:avLst>
              <a:gd name="adj1" fmla="val 50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600" dirty="0">
                <a:solidFill>
                  <a:schemeClr val="bg1"/>
                </a:solidFill>
              </a:rPr>
              <a:t>He</a:t>
            </a:r>
          </a:p>
        </p:txBody>
      </p:sp>
      <p:cxnSp>
        <p:nvCxnSpPr>
          <p:cNvPr id="24" name="Elbow Connector 23">
            <a:extLst>
              <a:ext uri="{FF2B5EF4-FFF2-40B4-BE49-F238E27FC236}">
                <a16:creationId xmlns:a16="http://schemas.microsoft.com/office/drawing/2014/main" id="{4AA33FE0-7B9D-E6E1-770F-1E031951B0B4}"/>
              </a:ext>
            </a:extLst>
          </p:cNvPr>
          <p:cNvCxnSpPr>
            <a:cxnSpLocks/>
          </p:cNvCxnSpPr>
          <p:nvPr/>
        </p:nvCxnSpPr>
        <p:spPr>
          <a:xfrm rot="5400000">
            <a:off x="5639308" y="3912585"/>
            <a:ext cx="1975255" cy="457485"/>
          </a:xfrm>
          <a:prstGeom prst="bentConnector3">
            <a:avLst>
              <a:gd name="adj1" fmla="val 100318"/>
            </a:avLst>
          </a:prstGeom>
          <a:ln w="9525">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1B763928-ED07-3DAF-434D-72190CBFC100}"/>
              </a:ext>
            </a:extLst>
          </p:cNvPr>
          <p:cNvCxnSpPr>
            <a:cxnSpLocks/>
          </p:cNvCxnSpPr>
          <p:nvPr/>
        </p:nvCxnSpPr>
        <p:spPr>
          <a:xfrm rot="5400000">
            <a:off x="5693634" y="3513173"/>
            <a:ext cx="1303961" cy="576000"/>
          </a:xfrm>
          <a:prstGeom prst="bentConnector2">
            <a:avLst/>
          </a:prstGeom>
          <a:ln w="9525">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Elbow Connector 25">
            <a:extLst>
              <a:ext uri="{FF2B5EF4-FFF2-40B4-BE49-F238E27FC236}">
                <a16:creationId xmlns:a16="http://schemas.microsoft.com/office/drawing/2014/main" id="{0ED7EE8B-1FCB-A604-4AEF-2D28ECADA8B8}"/>
              </a:ext>
            </a:extLst>
          </p:cNvPr>
          <p:cNvCxnSpPr>
            <a:cxnSpLocks/>
            <a:endCxn id="60" idx="3"/>
          </p:cNvCxnSpPr>
          <p:nvPr/>
        </p:nvCxnSpPr>
        <p:spPr>
          <a:xfrm rot="5400000">
            <a:off x="8023577" y="3263075"/>
            <a:ext cx="352132" cy="3620180"/>
          </a:xfrm>
          <a:prstGeom prst="bentConnector2">
            <a:avLst/>
          </a:prstGeom>
          <a:ln w="9525">
            <a:solidFill>
              <a:schemeClr val="accent1"/>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37E4E52-769B-9DDF-459C-A3D29F4F299E}"/>
              </a:ext>
            </a:extLst>
          </p:cNvPr>
          <p:cNvSpPr txBox="1"/>
          <p:nvPr/>
        </p:nvSpPr>
        <p:spPr>
          <a:xfrm>
            <a:off x="5412957" y="4256250"/>
            <a:ext cx="648000" cy="400110"/>
          </a:xfrm>
          <a:prstGeom prst="rect">
            <a:avLst/>
          </a:prstGeom>
          <a:solidFill>
            <a:srgbClr val="92D050"/>
          </a:solidFill>
          <a:ln>
            <a:solidFill>
              <a:schemeClr val="accent1"/>
            </a:solidFill>
          </a:ln>
        </p:spPr>
        <p:txBody>
          <a:bodyPr wrap="square" rtlCol="0" anchor="ctr">
            <a:spAutoFit/>
          </a:bodyPr>
          <a:lstStyle/>
          <a:p>
            <a:pPr algn="ctr"/>
            <a:r>
              <a:rPr lang="sv-SE" sz="800" dirty="0" err="1"/>
              <a:t>CDrT</a:t>
            </a:r>
            <a:r>
              <a:rPr lang="sv-SE" sz="800" dirty="0"/>
              <a:t> </a:t>
            </a:r>
            <a:r>
              <a:rPr lang="sv-SE" sz="1200" b="1" dirty="0"/>
              <a:t>1049</a:t>
            </a:r>
          </a:p>
        </p:txBody>
      </p:sp>
      <p:sp>
        <p:nvSpPr>
          <p:cNvPr id="60" name="TextBox 59">
            <a:extLst>
              <a:ext uri="{FF2B5EF4-FFF2-40B4-BE49-F238E27FC236}">
                <a16:creationId xmlns:a16="http://schemas.microsoft.com/office/drawing/2014/main" id="{1E293F27-A1D2-7160-0CDE-ABF9E57EA3F5}"/>
              </a:ext>
            </a:extLst>
          </p:cNvPr>
          <p:cNvSpPr txBox="1"/>
          <p:nvPr/>
        </p:nvSpPr>
        <p:spPr>
          <a:xfrm>
            <a:off x="5741553" y="5049176"/>
            <a:ext cx="648000" cy="400110"/>
          </a:xfrm>
          <a:prstGeom prst="rect">
            <a:avLst/>
          </a:prstGeom>
          <a:solidFill>
            <a:srgbClr val="92D050"/>
          </a:solidFill>
          <a:ln>
            <a:solidFill>
              <a:schemeClr val="accent1"/>
            </a:solidFill>
          </a:ln>
        </p:spPr>
        <p:txBody>
          <a:bodyPr wrap="square" rtlCol="0" anchor="ctr">
            <a:spAutoFit/>
          </a:bodyPr>
          <a:lstStyle/>
          <a:p>
            <a:pPr algn="ctr"/>
            <a:r>
              <a:rPr lang="sv-SE" sz="800" dirty="0" err="1"/>
              <a:t>OffG</a:t>
            </a:r>
            <a:r>
              <a:rPr lang="sv-SE" sz="800" dirty="0"/>
              <a:t> </a:t>
            </a:r>
          </a:p>
          <a:p>
            <a:pPr algn="ctr"/>
            <a:r>
              <a:rPr lang="sv-SE" sz="1200" b="1" dirty="0"/>
              <a:t>1140</a:t>
            </a:r>
          </a:p>
        </p:txBody>
      </p:sp>
      <p:sp>
        <p:nvSpPr>
          <p:cNvPr id="61" name="TextBox 60">
            <a:extLst>
              <a:ext uri="{FF2B5EF4-FFF2-40B4-BE49-F238E27FC236}">
                <a16:creationId xmlns:a16="http://schemas.microsoft.com/office/drawing/2014/main" id="{4B8E3FC9-7C33-ED4F-74B1-2883D40B1DE1}"/>
              </a:ext>
            </a:extLst>
          </p:cNvPr>
          <p:cNvSpPr txBox="1"/>
          <p:nvPr/>
        </p:nvSpPr>
        <p:spPr>
          <a:xfrm>
            <a:off x="5415215" y="3748970"/>
            <a:ext cx="648000" cy="400110"/>
          </a:xfrm>
          <a:prstGeom prst="rect">
            <a:avLst/>
          </a:prstGeom>
          <a:solidFill>
            <a:srgbClr val="92D050"/>
          </a:solidFill>
          <a:ln>
            <a:solidFill>
              <a:schemeClr val="accent1"/>
            </a:solidFill>
          </a:ln>
        </p:spPr>
        <p:txBody>
          <a:bodyPr wrap="square" rtlCol="0" anchor="ctr">
            <a:spAutoFit/>
          </a:bodyPr>
          <a:lstStyle/>
          <a:p>
            <a:pPr algn="ctr"/>
            <a:r>
              <a:rPr lang="sv-SE" sz="800" dirty="0" err="1"/>
              <a:t>IDrT</a:t>
            </a:r>
            <a:r>
              <a:rPr lang="sv-SE" sz="800" dirty="0"/>
              <a:t> </a:t>
            </a:r>
          </a:p>
          <a:p>
            <a:pPr algn="ctr"/>
            <a:r>
              <a:rPr lang="sv-SE" sz="1200" b="1" dirty="0"/>
              <a:t>1047</a:t>
            </a:r>
          </a:p>
        </p:txBody>
      </p:sp>
      <p:cxnSp>
        <p:nvCxnSpPr>
          <p:cNvPr id="62" name="Straight Arrow Connector 61">
            <a:extLst>
              <a:ext uri="{FF2B5EF4-FFF2-40B4-BE49-F238E27FC236}">
                <a16:creationId xmlns:a16="http://schemas.microsoft.com/office/drawing/2014/main" id="{CA1B9799-4C41-FE70-AB84-464B61D5D1AC}"/>
              </a:ext>
            </a:extLst>
          </p:cNvPr>
          <p:cNvCxnSpPr>
            <a:cxnSpLocks/>
          </p:cNvCxnSpPr>
          <p:nvPr/>
        </p:nvCxnSpPr>
        <p:spPr>
          <a:xfrm flipV="1">
            <a:off x="6063215" y="3955837"/>
            <a:ext cx="576000" cy="725"/>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AA0E2CD1-767B-257D-FAD3-3533B6E6E04B}"/>
              </a:ext>
            </a:extLst>
          </p:cNvPr>
          <p:cNvSpPr txBox="1"/>
          <p:nvPr/>
        </p:nvSpPr>
        <p:spPr>
          <a:xfrm>
            <a:off x="8470501" y="4728843"/>
            <a:ext cx="648000" cy="400110"/>
          </a:xfrm>
          <a:prstGeom prst="rect">
            <a:avLst/>
          </a:prstGeom>
          <a:solidFill>
            <a:srgbClr val="92D050"/>
          </a:solidFill>
          <a:ln>
            <a:solidFill>
              <a:schemeClr val="accent1"/>
            </a:solidFill>
          </a:ln>
        </p:spPr>
        <p:txBody>
          <a:bodyPr wrap="square" rtlCol="0" anchor="ctr">
            <a:spAutoFit/>
          </a:bodyPr>
          <a:lstStyle/>
          <a:p>
            <a:pPr algn="ctr"/>
            <a:r>
              <a:rPr lang="sv-SE" sz="800" dirty="0"/>
              <a:t>HCPR </a:t>
            </a:r>
          </a:p>
          <a:p>
            <a:pPr algn="ctr"/>
            <a:r>
              <a:rPr lang="sv-SE" sz="1200" b="1" dirty="0"/>
              <a:t>1160</a:t>
            </a:r>
          </a:p>
        </p:txBody>
      </p:sp>
      <p:cxnSp>
        <p:nvCxnSpPr>
          <p:cNvPr id="64" name="Elbow Connector 63">
            <a:extLst>
              <a:ext uri="{FF2B5EF4-FFF2-40B4-BE49-F238E27FC236}">
                <a16:creationId xmlns:a16="http://schemas.microsoft.com/office/drawing/2014/main" id="{D978F330-9E94-D54B-2E04-86B39DF1CF31}"/>
              </a:ext>
            </a:extLst>
          </p:cNvPr>
          <p:cNvCxnSpPr>
            <a:cxnSpLocks/>
            <a:endCxn id="63" idx="3"/>
          </p:cNvCxnSpPr>
          <p:nvPr/>
        </p:nvCxnSpPr>
        <p:spPr>
          <a:xfrm rot="5400000">
            <a:off x="8372883" y="3867840"/>
            <a:ext cx="1806676" cy="315440"/>
          </a:xfrm>
          <a:prstGeom prst="bentConnector2">
            <a:avLst/>
          </a:prstGeom>
          <a:ln w="9525">
            <a:headEnd type="triangle"/>
            <a:tailEnd type="non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9AF26A95-5074-DD2B-0A5B-DBD6FA31FBF3}"/>
              </a:ext>
            </a:extLst>
          </p:cNvPr>
          <p:cNvSpPr txBox="1"/>
          <p:nvPr/>
        </p:nvSpPr>
        <p:spPr>
          <a:xfrm>
            <a:off x="5412605" y="5635291"/>
            <a:ext cx="1370772" cy="246221"/>
          </a:xfrm>
          <a:prstGeom prst="rect">
            <a:avLst/>
          </a:prstGeom>
          <a:solidFill>
            <a:srgbClr val="FFC000"/>
          </a:solidFill>
          <a:ln>
            <a:noFill/>
          </a:ln>
        </p:spPr>
        <p:txBody>
          <a:bodyPr wrap="square" rtlCol="0">
            <a:spAutoFit/>
          </a:bodyPr>
          <a:lstStyle/>
          <a:p>
            <a:pPr algn="ctr"/>
            <a:r>
              <a:rPr lang="en-US" sz="1000" b="1" dirty="0"/>
              <a:t>EXHAUST SYSTEMS</a:t>
            </a:r>
          </a:p>
        </p:txBody>
      </p:sp>
      <p:sp>
        <p:nvSpPr>
          <p:cNvPr id="69" name="TextBox 68">
            <a:extLst>
              <a:ext uri="{FF2B5EF4-FFF2-40B4-BE49-F238E27FC236}">
                <a16:creationId xmlns:a16="http://schemas.microsoft.com/office/drawing/2014/main" id="{A7A556B0-54A9-CCA9-53B6-7FAA4559ADE6}"/>
              </a:ext>
            </a:extLst>
          </p:cNvPr>
          <p:cNvSpPr txBox="1"/>
          <p:nvPr/>
        </p:nvSpPr>
        <p:spPr>
          <a:xfrm>
            <a:off x="8817223" y="2496703"/>
            <a:ext cx="668773" cy="230832"/>
          </a:xfrm>
          <a:prstGeom prst="rect">
            <a:avLst/>
          </a:prstGeom>
          <a:noFill/>
        </p:spPr>
        <p:txBody>
          <a:bodyPr wrap="none" rtlCol="0">
            <a:spAutoFit/>
          </a:bodyPr>
          <a:lstStyle/>
          <a:p>
            <a:pPr algn="l"/>
            <a:r>
              <a:rPr lang="en-US" sz="900" b="1" dirty="0">
                <a:solidFill>
                  <a:srgbClr val="0432FF"/>
                </a:solidFill>
              </a:rPr>
              <a:t>Option B</a:t>
            </a:r>
          </a:p>
        </p:txBody>
      </p:sp>
      <p:grpSp>
        <p:nvGrpSpPr>
          <p:cNvPr id="70" name="Group 69">
            <a:extLst>
              <a:ext uri="{FF2B5EF4-FFF2-40B4-BE49-F238E27FC236}">
                <a16:creationId xmlns:a16="http://schemas.microsoft.com/office/drawing/2014/main" id="{AAD4B320-9B7E-3180-5EED-89F3C9FDAA99}"/>
              </a:ext>
            </a:extLst>
          </p:cNvPr>
          <p:cNvGrpSpPr/>
          <p:nvPr/>
        </p:nvGrpSpPr>
        <p:grpSpPr>
          <a:xfrm>
            <a:off x="6153961" y="1183703"/>
            <a:ext cx="5965028" cy="5418279"/>
            <a:chOff x="6153961" y="1183703"/>
            <a:chExt cx="5965028" cy="5418279"/>
          </a:xfrm>
        </p:grpSpPr>
        <p:sp>
          <p:nvSpPr>
            <p:cNvPr id="71" name="Freeform 70">
              <a:extLst>
                <a:ext uri="{FF2B5EF4-FFF2-40B4-BE49-F238E27FC236}">
                  <a16:creationId xmlns:a16="http://schemas.microsoft.com/office/drawing/2014/main" id="{4E6C48FE-571E-E12D-C97B-26157C404CDB}"/>
                </a:ext>
              </a:extLst>
            </p:cNvPr>
            <p:cNvSpPr/>
            <p:nvPr/>
          </p:nvSpPr>
          <p:spPr>
            <a:xfrm>
              <a:off x="6153961" y="1183703"/>
              <a:ext cx="5965028" cy="5418279"/>
            </a:xfrm>
            <a:custGeom>
              <a:avLst/>
              <a:gdLst>
                <a:gd name="connsiteX0" fmla="*/ 2009350 w 6115414"/>
                <a:gd name="connsiteY0" fmla="*/ 0 h 6173656"/>
                <a:gd name="connsiteX1" fmla="*/ 0 w 6115414"/>
                <a:gd name="connsiteY1" fmla="*/ 1805504 h 6173656"/>
                <a:gd name="connsiteX2" fmla="*/ 1834624 w 6115414"/>
                <a:gd name="connsiteY2" fmla="*/ 4280790 h 6173656"/>
                <a:gd name="connsiteX3" fmla="*/ 1817151 w 6115414"/>
                <a:gd name="connsiteY3" fmla="*/ 5323323 h 6173656"/>
                <a:gd name="connsiteX4" fmla="*/ 716377 w 6115414"/>
                <a:gd name="connsiteY4" fmla="*/ 5323323 h 6173656"/>
                <a:gd name="connsiteX5" fmla="*/ 728025 w 6115414"/>
                <a:gd name="connsiteY5" fmla="*/ 6173656 h 6173656"/>
                <a:gd name="connsiteX6" fmla="*/ 6115414 w 6115414"/>
                <a:gd name="connsiteY6" fmla="*/ 6162008 h 6173656"/>
                <a:gd name="connsiteX7" fmla="*/ 6086293 w 6115414"/>
                <a:gd name="connsiteY7" fmla="*/ 122309 h 6173656"/>
                <a:gd name="connsiteX8" fmla="*/ 2009350 w 6115414"/>
                <a:gd name="connsiteY8" fmla="*/ 0 h 6173656"/>
                <a:gd name="connsiteX0" fmla="*/ 0 w 6138711"/>
                <a:gd name="connsiteY0" fmla="*/ 40769 h 6051347"/>
                <a:gd name="connsiteX1" fmla="*/ 23297 w 6138711"/>
                <a:gd name="connsiteY1" fmla="*/ 1683195 h 6051347"/>
                <a:gd name="connsiteX2" fmla="*/ 1857921 w 6138711"/>
                <a:gd name="connsiteY2" fmla="*/ 4158481 h 6051347"/>
                <a:gd name="connsiteX3" fmla="*/ 1840448 w 6138711"/>
                <a:gd name="connsiteY3" fmla="*/ 5201014 h 6051347"/>
                <a:gd name="connsiteX4" fmla="*/ 739674 w 6138711"/>
                <a:gd name="connsiteY4" fmla="*/ 5201014 h 6051347"/>
                <a:gd name="connsiteX5" fmla="*/ 751322 w 6138711"/>
                <a:gd name="connsiteY5" fmla="*/ 6051347 h 6051347"/>
                <a:gd name="connsiteX6" fmla="*/ 6138711 w 6138711"/>
                <a:gd name="connsiteY6" fmla="*/ 6039699 h 6051347"/>
                <a:gd name="connsiteX7" fmla="*/ 6109590 w 6138711"/>
                <a:gd name="connsiteY7" fmla="*/ 0 h 6051347"/>
                <a:gd name="connsiteX8" fmla="*/ 0 w 6138711"/>
                <a:gd name="connsiteY8" fmla="*/ 40769 h 6051347"/>
                <a:gd name="connsiteX0" fmla="*/ 0 w 6138711"/>
                <a:gd name="connsiteY0" fmla="*/ 40769 h 6051347"/>
                <a:gd name="connsiteX1" fmla="*/ 23297 w 6138711"/>
                <a:gd name="connsiteY1" fmla="*/ 2807266 h 6051347"/>
                <a:gd name="connsiteX2" fmla="*/ 1857921 w 6138711"/>
                <a:gd name="connsiteY2" fmla="*/ 4158481 h 6051347"/>
                <a:gd name="connsiteX3" fmla="*/ 1840448 w 6138711"/>
                <a:gd name="connsiteY3" fmla="*/ 5201014 h 6051347"/>
                <a:gd name="connsiteX4" fmla="*/ 739674 w 6138711"/>
                <a:gd name="connsiteY4" fmla="*/ 5201014 h 6051347"/>
                <a:gd name="connsiteX5" fmla="*/ 751322 w 6138711"/>
                <a:gd name="connsiteY5" fmla="*/ 6051347 h 6051347"/>
                <a:gd name="connsiteX6" fmla="*/ 6138711 w 6138711"/>
                <a:gd name="connsiteY6" fmla="*/ 6039699 h 6051347"/>
                <a:gd name="connsiteX7" fmla="*/ 6109590 w 6138711"/>
                <a:gd name="connsiteY7" fmla="*/ 0 h 6051347"/>
                <a:gd name="connsiteX8" fmla="*/ 0 w 6138711"/>
                <a:gd name="connsiteY8" fmla="*/ 40769 h 6051347"/>
                <a:gd name="connsiteX0" fmla="*/ 0 w 6138711"/>
                <a:gd name="connsiteY0" fmla="*/ 40769 h 6051347"/>
                <a:gd name="connsiteX1" fmla="*/ 23297 w 6138711"/>
                <a:gd name="connsiteY1" fmla="*/ 2807266 h 6051347"/>
                <a:gd name="connsiteX2" fmla="*/ 1834624 w 6138711"/>
                <a:gd name="connsiteY2" fmla="*/ 3727490 h 6051347"/>
                <a:gd name="connsiteX3" fmla="*/ 1840448 w 6138711"/>
                <a:gd name="connsiteY3" fmla="*/ 5201014 h 6051347"/>
                <a:gd name="connsiteX4" fmla="*/ 739674 w 6138711"/>
                <a:gd name="connsiteY4" fmla="*/ 5201014 h 6051347"/>
                <a:gd name="connsiteX5" fmla="*/ 751322 w 6138711"/>
                <a:gd name="connsiteY5" fmla="*/ 6051347 h 6051347"/>
                <a:gd name="connsiteX6" fmla="*/ 6138711 w 6138711"/>
                <a:gd name="connsiteY6" fmla="*/ 6039699 h 6051347"/>
                <a:gd name="connsiteX7" fmla="*/ 6109590 w 6138711"/>
                <a:gd name="connsiteY7" fmla="*/ 0 h 6051347"/>
                <a:gd name="connsiteX8" fmla="*/ 0 w 6138711"/>
                <a:gd name="connsiteY8" fmla="*/ 40769 h 6051347"/>
                <a:gd name="connsiteX0" fmla="*/ 0 w 6138711"/>
                <a:gd name="connsiteY0" fmla="*/ 40769 h 6051347"/>
                <a:gd name="connsiteX1" fmla="*/ 23297 w 6138711"/>
                <a:gd name="connsiteY1" fmla="*/ 2807266 h 6051347"/>
                <a:gd name="connsiteX2" fmla="*/ 1834624 w 6138711"/>
                <a:gd name="connsiteY2" fmla="*/ 3727490 h 6051347"/>
                <a:gd name="connsiteX3" fmla="*/ 1834624 w 6138711"/>
                <a:gd name="connsiteY3" fmla="*/ 5206838 h 6051347"/>
                <a:gd name="connsiteX4" fmla="*/ 739674 w 6138711"/>
                <a:gd name="connsiteY4" fmla="*/ 5201014 h 6051347"/>
                <a:gd name="connsiteX5" fmla="*/ 751322 w 6138711"/>
                <a:gd name="connsiteY5" fmla="*/ 6051347 h 6051347"/>
                <a:gd name="connsiteX6" fmla="*/ 6138711 w 6138711"/>
                <a:gd name="connsiteY6" fmla="*/ 6039699 h 6051347"/>
                <a:gd name="connsiteX7" fmla="*/ 6109590 w 6138711"/>
                <a:gd name="connsiteY7" fmla="*/ 0 h 6051347"/>
                <a:gd name="connsiteX8" fmla="*/ 0 w 6138711"/>
                <a:gd name="connsiteY8" fmla="*/ 40769 h 6051347"/>
                <a:gd name="connsiteX0" fmla="*/ 0 w 6138711"/>
                <a:gd name="connsiteY0" fmla="*/ 40769 h 6057171"/>
                <a:gd name="connsiteX1" fmla="*/ 23297 w 6138711"/>
                <a:gd name="connsiteY1" fmla="*/ 2807266 h 6057171"/>
                <a:gd name="connsiteX2" fmla="*/ 1834624 w 6138711"/>
                <a:gd name="connsiteY2" fmla="*/ 3727490 h 6057171"/>
                <a:gd name="connsiteX3" fmla="*/ 1834624 w 6138711"/>
                <a:gd name="connsiteY3" fmla="*/ 5206838 h 6057171"/>
                <a:gd name="connsiteX4" fmla="*/ 739674 w 6138711"/>
                <a:gd name="connsiteY4" fmla="*/ 5201014 h 6057171"/>
                <a:gd name="connsiteX5" fmla="*/ 733850 w 6138711"/>
                <a:gd name="connsiteY5" fmla="*/ 6057171 h 6057171"/>
                <a:gd name="connsiteX6" fmla="*/ 6138711 w 6138711"/>
                <a:gd name="connsiteY6" fmla="*/ 6039699 h 6057171"/>
                <a:gd name="connsiteX7" fmla="*/ 6109590 w 6138711"/>
                <a:gd name="connsiteY7" fmla="*/ 0 h 6057171"/>
                <a:gd name="connsiteX8" fmla="*/ 0 w 6138711"/>
                <a:gd name="connsiteY8" fmla="*/ 40769 h 6057171"/>
                <a:gd name="connsiteX0" fmla="*/ 0 w 6127063"/>
                <a:gd name="connsiteY0" fmla="*/ 29120 h 6057171"/>
                <a:gd name="connsiteX1" fmla="*/ 11649 w 6127063"/>
                <a:gd name="connsiteY1" fmla="*/ 2807266 h 6057171"/>
                <a:gd name="connsiteX2" fmla="*/ 1822976 w 6127063"/>
                <a:gd name="connsiteY2" fmla="*/ 3727490 h 6057171"/>
                <a:gd name="connsiteX3" fmla="*/ 1822976 w 6127063"/>
                <a:gd name="connsiteY3" fmla="*/ 5206838 h 6057171"/>
                <a:gd name="connsiteX4" fmla="*/ 728026 w 6127063"/>
                <a:gd name="connsiteY4" fmla="*/ 5201014 h 6057171"/>
                <a:gd name="connsiteX5" fmla="*/ 722202 w 6127063"/>
                <a:gd name="connsiteY5" fmla="*/ 6057171 h 6057171"/>
                <a:gd name="connsiteX6" fmla="*/ 6127063 w 6127063"/>
                <a:gd name="connsiteY6" fmla="*/ 6039699 h 6057171"/>
                <a:gd name="connsiteX7" fmla="*/ 6097942 w 6127063"/>
                <a:gd name="connsiteY7" fmla="*/ 0 h 6057171"/>
                <a:gd name="connsiteX8" fmla="*/ 0 w 6127063"/>
                <a:gd name="connsiteY8" fmla="*/ 29120 h 6057171"/>
                <a:gd name="connsiteX0" fmla="*/ 0 w 6121239"/>
                <a:gd name="connsiteY0" fmla="*/ 17472 h 6057171"/>
                <a:gd name="connsiteX1" fmla="*/ 5825 w 6121239"/>
                <a:gd name="connsiteY1" fmla="*/ 2807266 h 6057171"/>
                <a:gd name="connsiteX2" fmla="*/ 1817152 w 6121239"/>
                <a:gd name="connsiteY2" fmla="*/ 3727490 h 6057171"/>
                <a:gd name="connsiteX3" fmla="*/ 1817152 w 6121239"/>
                <a:gd name="connsiteY3" fmla="*/ 5206838 h 6057171"/>
                <a:gd name="connsiteX4" fmla="*/ 722202 w 6121239"/>
                <a:gd name="connsiteY4" fmla="*/ 5201014 h 6057171"/>
                <a:gd name="connsiteX5" fmla="*/ 716378 w 6121239"/>
                <a:gd name="connsiteY5" fmla="*/ 6057171 h 6057171"/>
                <a:gd name="connsiteX6" fmla="*/ 6121239 w 6121239"/>
                <a:gd name="connsiteY6" fmla="*/ 6039699 h 6057171"/>
                <a:gd name="connsiteX7" fmla="*/ 6092118 w 6121239"/>
                <a:gd name="connsiteY7" fmla="*/ 0 h 6057171"/>
                <a:gd name="connsiteX8" fmla="*/ 0 w 6121239"/>
                <a:gd name="connsiteY8" fmla="*/ 17472 h 6057171"/>
                <a:gd name="connsiteX0" fmla="*/ 0 w 6121239"/>
                <a:gd name="connsiteY0" fmla="*/ 17472 h 6063521"/>
                <a:gd name="connsiteX1" fmla="*/ 5825 w 6121239"/>
                <a:gd name="connsiteY1" fmla="*/ 2807266 h 6063521"/>
                <a:gd name="connsiteX2" fmla="*/ 1817152 w 6121239"/>
                <a:gd name="connsiteY2" fmla="*/ 3727490 h 6063521"/>
                <a:gd name="connsiteX3" fmla="*/ 1817152 w 6121239"/>
                <a:gd name="connsiteY3" fmla="*/ 5206838 h 6063521"/>
                <a:gd name="connsiteX4" fmla="*/ 722202 w 6121239"/>
                <a:gd name="connsiteY4" fmla="*/ 5201014 h 6063521"/>
                <a:gd name="connsiteX5" fmla="*/ 735428 w 6121239"/>
                <a:gd name="connsiteY5" fmla="*/ 6063521 h 6063521"/>
                <a:gd name="connsiteX6" fmla="*/ 6121239 w 6121239"/>
                <a:gd name="connsiteY6" fmla="*/ 6039699 h 6063521"/>
                <a:gd name="connsiteX7" fmla="*/ 6092118 w 6121239"/>
                <a:gd name="connsiteY7" fmla="*/ 0 h 6063521"/>
                <a:gd name="connsiteX8" fmla="*/ 0 w 6121239"/>
                <a:gd name="connsiteY8" fmla="*/ 17472 h 6063521"/>
                <a:gd name="connsiteX0" fmla="*/ 0 w 6121239"/>
                <a:gd name="connsiteY0" fmla="*/ 17472 h 6063521"/>
                <a:gd name="connsiteX1" fmla="*/ 5825 w 6121239"/>
                <a:gd name="connsiteY1" fmla="*/ 2807266 h 6063521"/>
                <a:gd name="connsiteX2" fmla="*/ 1817152 w 6121239"/>
                <a:gd name="connsiteY2" fmla="*/ 3727490 h 6063521"/>
                <a:gd name="connsiteX3" fmla="*/ 1817152 w 6121239"/>
                <a:gd name="connsiteY3" fmla="*/ 5206838 h 6063521"/>
                <a:gd name="connsiteX4" fmla="*/ 722202 w 6121239"/>
                <a:gd name="connsiteY4" fmla="*/ 5201014 h 6063521"/>
                <a:gd name="connsiteX5" fmla="*/ 716378 w 6121239"/>
                <a:gd name="connsiteY5" fmla="*/ 6063521 h 6063521"/>
                <a:gd name="connsiteX6" fmla="*/ 6121239 w 6121239"/>
                <a:gd name="connsiteY6" fmla="*/ 6039699 h 6063521"/>
                <a:gd name="connsiteX7" fmla="*/ 6092118 w 6121239"/>
                <a:gd name="connsiteY7" fmla="*/ 0 h 6063521"/>
                <a:gd name="connsiteX8" fmla="*/ 0 w 6121239"/>
                <a:gd name="connsiteY8" fmla="*/ 17472 h 6063521"/>
                <a:gd name="connsiteX0" fmla="*/ 0 w 6121239"/>
                <a:gd name="connsiteY0" fmla="*/ 17472 h 6063521"/>
                <a:gd name="connsiteX1" fmla="*/ 5825 w 6121239"/>
                <a:gd name="connsiteY1" fmla="*/ 2807266 h 6063521"/>
                <a:gd name="connsiteX2" fmla="*/ 1817152 w 6121239"/>
                <a:gd name="connsiteY2" fmla="*/ 3727490 h 6063521"/>
                <a:gd name="connsiteX3" fmla="*/ 1822939 w 6121239"/>
                <a:gd name="connsiteY3" fmla="*/ 5328372 h 6063521"/>
                <a:gd name="connsiteX4" fmla="*/ 722202 w 6121239"/>
                <a:gd name="connsiteY4" fmla="*/ 5201014 h 6063521"/>
                <a:gd name="connsiteX5" fmla="*/ 716378 w 6121239"/>
                <a:gd name="connsiteY5" fmla="*/ 6063521 h 6063521"/>
                <a:gd name="connsiteX6" fmla="*/ 6121239 w 6121239"/>
                <a:gd name="connsiteY6" fmla="*/ 6039699 h 6063521"/>
                <a:gd name="connsiteX7" fmla="*/ 6092118 w 6121239"/>
                <a:gd name="connsiteY7" fmla="*/ 0 h 6063521"/>
                <a:gd name="connsiteX8" fmla="*/ 0 w 6121239"/>
                <a:gd name="connsiteY8" fmla="*/ 17472 h 6063521"/>
                <a:gd name="connsiteX0" fmla="*/ 0 w 6121239"/>
                <a:gd name="connsiteY0" fmla="*/ 17472 h 6063521"/>
                <a:gd name="connsiteX1" fmla="*/ 5825 w 6121239"/>
                <a:gd name="connsiteY1" fmla="*/ 2807266 h 6063521"/>
                <a:gd name="connsiteX2" fmla="*/ 1817152 w 6121239"/>
                <a:gd name="connsiteY2" fmla="*/ 3727490 h 6063521"/>
                <a:gd name="connsiteX3" fmla="*/ 1822939 w 6121239"/>
                <a:gd name="connsiteY3" fmla="*/ 5328372 h 6063521"/>
                <a:gd name="connsiteX4" fmla="*/ 722202 w 6121239"/>
                <a:gd name="connsiteY4" fmla="*/ 5328336 h 6063521"/>
                <a:gd name="connsiteX5" fmla="*/ 716378 w 6121239"/>
                <a:gd name="connsiteY5" fmla="*/ 6063521 h 6063521"/>
                <a:gd name="connsiteX6" fmla="*/ 6121239 w 6121239"/>
                <a:gd name="connsiteY6" fmla="*/ 6039699 h 6063521"/>
                <a:gd name="connsiteX7" fmla="*/ 6092118 w 6121239"/>
                <a:gd name="connsiteY7" fmla="*/ 0 h 6063521"/>
                <a:gd name="connsiteX8" fmla="*/ 0 w 6121239"/>
                <a:gd name="connsiteY8" fmla="*/ 17472 h 6063521"/>
                <a:gd name="connsiteX0" fmla="*/ 0 w 6121239"/>
                <a:gd name="connsiteY0" fmla="*/ 17472 h 6063521"/>
                <a:gd name="connsiteX1" fmla="*/ 5825 w 6121239"/>
                <a:gd name="connsiteY1" fmla="*/ 2807266 h 6063521"/>
                <a:gd name="connsiteX2" fmla="*/ 1817152 w 6121239"/>
                <a:gd name="connsiteY2" fmla="*/ 3727490 h 6063521"/>
                <a:gd name="connsiteX3" fmla="*/ 1822939 w 6121239"/>
                <a:gd name="connsiteY3" fmla="*/ 5328372 h 6063521"/>
                <a:gd name="connsiteX4" fmla="*/ 901610 w 6121239"/>
                <a:gd name="connsiteY4" fmla="*/ 5334123 h 6063521"/>
                <a:gd name="connsiteX5" fmla="*/ 716378 w 6121239"/>
                <a:gd name="connsiteY5" fmla="*/ 6063521 h 6063521"/>
                <a:gd name="connsiteX6" fmla="*/ 6121239 w 6121239"/>
                <a:gd name="connsiteY6" fmla="*/ 6039699 h 6063521"/>
                <a:gd name="connsiteX7" fmla="*/ 6092118 w 6121239"/>
                <a:gd name="connsiteY7" fmla="*/ 0 h 6063521"/>
                <a:gd name="connsiteX8" fmla="*/ 0 w 6121239"/>
                <a:gd name="connsiteY8" fmla="*/ 17472 h 6063521"/>
                <a:gd name="connsiteX0" fmla="*/ 0 w 6121239"/>
                <a:gd name="connsiteY0" fmla="*/ 17472 h 6063521"/>
                <a:gd name="connsiteX1" fmla="*/ 5825 w 6121239"/>
                <a:gd name="connsiteY1" fmla="*/ 2807266 h 6063521"/>
                <a:gd name="connsiteX2" fmla="*/ 1817152 w 6121239"/>
                <a:gd name="connsiteY2" fmla="*/ 3727490 h 6063521"/>
                <a:gd name="connsiteX3" fmla="*/ 1822939 w 6121239"/>
                <a:gd name="connsiteY3" fmla="*/ 5328372 h 6063521"/>
                <a:gd name="connsiteX4" fmla="*/ 901610 w 6121239"/>
                <a:gd name="connsiteY4" fmla="*/ 5334123 h 6063521"/>
                <a:gd name="connsiteX5" fmla="*/ 895786 w 6121239"/>
                <a:gd name="connsiteY5" fmla="*/ 6063521 h 6063521"/>
                <a:gd name="connsiteX6" fmla="*/ 6121239 w 6121239"/>
                <a:gd name="connsiteY6" fmla="*/ 6039699 h 6063521"/>
                <a:gd name="connsiteX7" fmla="*/ 6092118 w 6121239"/>
                <a:gd name="connsiteY7" fmla="*/ 0 h 6063521"/>
                <a:gd name="connsiteX8" fmla="*/ 0 w 6121239"/>
                <a:gd name="connsiteY8" fmla="*/ 17472 h 6063521"/>
                <a:gd name="connsiteX0" fmla="*/ 0 w 6121239"/>
                <a:gd name="connsiteY0" fmla="*/ 17472 h 6063521"/>
                <a:gd name="connsiteX1" fmla="*/ 5825 w 6121239"/>
                <a:gd name="connsiteY1" fmla="*/ 2807266 h 6063521"/>
                <a:gd name="connsiteX2" fmla="*/ 1834514 w 6121239"/>
                <a:gd name="connsiteY2" fmla="*/ 3733277 h 6063521"/>
                <a:gd name="connsiteX3" fmla="*/ 1822939 w 6121239"/>
                <a:gd name="connsiteY3" fmla="*/ 5328372 h 6063521"/>
                <a:gd name="connsiteX4" fmla="*/ 901610 w 6121239"/>
                <a:gd name="connsiteY4" fmla="*/ 5334123 h 6063521"/>
                <a:gd name="connsiteX5" fmla="*/ 895786 w 6121239"/>
                <a:gd name="connsiteY5" fmla="*/ 6063521 h 6063521"/>
                <a:gd name="connsiteX6" fmla="*/ 6121239 w 6121239"/>
                <a:gd name="connsiteY6" fmla="*/ 6039699 h 6063521"/>
                <a:gd name="connsiteX7" fmla="*/ 6092118 w 6121239"/>
                <a:gd name="connsiteY7" fmla="*/ 0 h 6063521"/>
                <a:gd name="connsiteX8" fmla="*/ 0 w 6121239"/>
                <a:gd name="connsiteY8" fmla="*/ 17472 h 6063521"/>
                <a:gd name="connsiteX0" fmla="*/ 0 w 6121239"/>
                <a:gd name="connsiteY0" fmla="*/ 17472 h 6063521"/>
                <a:gd name="connsiteX1" fmla="*/ 5825 w 6121239"/>
                <a:gd name="connsiteY1" fmla="*/ 2807266 h 6063521"/>
                <a:gd name="connsiteX2" fmla="*/ 1834514 w 6121239"/>
                <a:gd name="connsiteY2" fmla="*/ 3733277 h 6063521"/>
                <a:gd name="connsiteX3" fmla="*/ 1822939 w 6121239"/>
                <a:gd name="connsiteY3" fmla="*/ 5339946 h 6063521"/>
                <a:gd name="connsiteX4" fmla="*/ 901610 w 6121239"/>
                <a:gd name="connsiteY4" fmla="*/ 5334123 h 6063521"/>
                <a:gd name="connsiteX5" fmla="*/ 895786 w 6121239"/>
                <a:gd name="connsiteY5" fmla="*/ 6063521 h 6063521"/>
                <a:gd name="connsiteX6" fmla="*/ 6121239 w 6121239"/>
                <a:gd name="connsiteY6" fmla="*/ 6039699 h 6063521"/>
                <a:gd name="connsiteX7" fmla="*/ 6092118 w 6121239"/>
                <a:gd name="connsiteY7" fmla="*/ 0 h 6063521"/>
                <a:gd name="connsiteX8" fmla="*/ 0 w 6121239"/>
                <a:gd name="connsiteY8" fmla="*/ 17472 h 6063521"/>
                <a:gd name="connsiteX0" fmla="*/ 0 w 6121239"/>
                <a:gd name="connsiteY0" fmla="*/ 17472 h 6063521"/>
                <a:gd name="connsiteX1" fmla="*/ 5825 w 6121239"/>
                <a:gd name="connsiteY1" fmla="*/ 2807266 h 6063521"/>
                <a:gd name="connsiteX2" fmla="*/ 3263303 w 6121239"/>
                <a:gd name="connsiteY2" fmla="*/ 4086845 h 6063521"/>
                <a:gd name="connsiteX3" fmla="*/ 1822939 w 6121239"/>
                <a:gd name="connsiteY3" fmla="*/ 5339946 h 6063521"/>
                <a:gd name="connsiteX4" fmla="*/ 901610 w 6121239"/>
                <a:gd name="connsiteY4" fmla="*/ 5334123 h 6063521"/>
                <a:gd name="connsiteX5" fmla="*/ 895786 w 6121239"/>
                <a:gd name="connsiteY5" fmla="*/ 6063521 h 6063521"/>
                <a:gd name="connsiteX6" fmla="*/ 6121239 w 6121239"/>
                <a:gd name="connsiteY6" fmla="*/ 6039699 h 6063521"/>
                <a:gd name="connsiteX7" fmla="*/ 6092118 w 6121239"/>
                <a:gd name="connsiteY7" fmla="*/ 0 h 6063521"/>
                <a:gd name="connsiteX8" fmla="*/ 0 w 6121239"/>
                <a:gd name="connsiteY8" fmla="*/ 17472 h 6063521"/>
                <a:gd name="connsiteX0" fmla="*/ 0 w 6121239"/>
                <a:gd name="connsiteY0" fmla="*/ 17472 h 6063521"/>
                <a:gd name="connsiteX1" fmla="*/ 5825 w 6121239"/>
                <a:gd name="connsiteY1" fmla="*/ 2807266 h 6063521"/>
                <a:gd name="connsiteX2" fmla="*/ 3263303 w 6121239"/>
                <a:gd name="connsiteY2" fmla="*/ 4086845 h 6063521"/>
                <a:gd name="connsiteX3" fmla="*/ 901610 w 6121239"/>
                <a:gd name="connsiteY3" fmla="*/ 5334123 h 6063521"/>
                <a:gd name="connsiteX4" fmla="*/ 895786 w 6121239"/>
                <a:gd name="connsiteY4" fmla="*/ 6063521 h 6063521"/>
                <a:gd name="connsiteX5" fmla="*/ 6121239 w 6121239"/>
                <a:gd name="connsiteY5" fmla="*/ 6039699 h 6063521"/>
                <a:gd name="connsiteX6" fmla="*/ 6092118 w 6121239"/>
                <a:gd name="connsiteY6" fmla="*/ 0 h 6063521"/>
                <a:gd name="connsiteX7" fmla="*/ 0 w 6121239"/>
                <a:gd name="connsiteY7" fmla="*/ 17472 h 6063521"/>
                <a:gd name="connsiteX0" fmla="*/ 0 w 6121239"/>
                <a:gd name="connsiteY0" fmla="*/ 17472 h 6063521"/>
                <a:gd name="connsiteX1" fmla="*/ 5825 w 6121239"/>
                <a:gd name="connsiteY1" fmla="*/ 2807266 h 6063521"/>
                <a:gd name="connsiteX2" fmla="*/ 3263303 w 6121239"/>
                <a:gd name="connsiteY2" fmla="*/ 4086845 h 6063521"/>
                <a:gd name="connsiteX3" fmla="*/ 3442368 w 6121239"/>
                <a:gd name="connsiteY3" fmla="*/ 5011035 h 6063521"/>
                <a:gd name="connsiteX4" fmla="*/ 895786 w 6121239"/>
                <a:gd name="connsiteY4" fmla="*/ 6063521 h 6063521"/>
                <a:gd name="connsiteX5" fmla="*/ 6121239 w 6121239"/>
                <a:gd name="connsiteY5" fmla="*/ 6039699 h 6063521"/>
                <a:gd name="connsiteX6" fmla="*/ 6092118 w 6121239"/>
                <a:gd name="connsiteY6" fmla="*/ 0 h 6063521"/>
                <a:gd name="connsiteX7" fmla="*/ 0 w 6121239"/>
                <a:gd name="connsiteY7" fmla="*/ 17472 h 6063521"/>
                <a:gd name="connsiteX0" fmla="*/ 0 w 6121239"/>
                <a:gd name="connsiteY0" fmla="*/ 17472 h 6063521"/>
                <a:gd name="connsiteX1" fmla="*/ 5825 w 6121239"/>
                <a:gd name="connsiteY1" fmla="*/ 2807266 h 6063521"/>
                <a:gd name="connsiteX2" fmla="*/ 3263303 w 6121239"/>
                <a:gd name="connsiteY2" fmla="*/ 4086845 h 6063521"/>
                <a:gd name="connsiteX3" fmla="*/ 895786 w 6121239"/>
                <a:gd name="connsiteY3" fmla="*/ 6063521 h 6063521"/>
                <a:gd name="connsiteX4" fmla="*/ 6121239 w 6121239"/>
                <a:gd name="connsiteY4" fmla="*/ 6039699 h 6063521"/>
                <a:gd name="connsiteX5" fmla="*/ 6092118 w 6121239"/>
                <a:gd name="connsiteY5" fmla="*/ 0 h 6063521"/>
                <a:gd name="connsiteX6" fmla="*/ 0 w 6121239"/>
                <a:gd name="connsiteY6" fmla="*/ 17472 h 6063521"/>
                <a:gd name="connsiteX0" fmla="*/ 0 w 6121239"/>
                <a:gd name="connsiteY0" fmla="*/ 17472 h 6063521"/>
                <a:gd name="connsiteX1" fmla="*/ 5825 w 6121239"/>
                <a:gd name="connsiteY1" fmla="*/ 2807266 h 6063521"/>
                <a:gd name="connsiteX2" fmla="*/ 3263303 w 6121239"/>
                <a:gd name="connsiteY2" fmla="*/ 4086845 h 6063521"/>
                <a:gd name="connsiteX3" fmla="*/ 3430332 w 6121239"/>
                <a:gd name="connsiteY3" fmla="*/ 6063521 h 6063521"/>
                <a:gd name="connsiteX4" fmla="*/ 6121239 w 6121239"/>
                <a:gd name="connsiteY4" fmla="*/ 6039699 h 6063521"/>
                <a:gd name="connsiteX5" fmla="*/ 6092118 w 6121239"/>
                <a:gd name="connsiteY5" fmla="*/ 0 h 6063521"/>
                <a:gd name="connsiteX6" fmla="*/ 0 w 6121239"/>
                <a:gd name="connsiteY6" fmla="*/ 17472 h 6063521"/>
                <a:gd name="connsiteX0" fmla="*/ 0 w 6121239"/>
                <a:gd name="connsiteY0" fmla="*/ 17472 h 6063521"/>
                <a:gd name="connsiteX1" fmla="*/ 5825 w 6121239"/>
                <a:gd name="connsiteY1" fmla="*/ 2807266 h 6063521"/>
                <a:gd name="connsiteX2" fmla="*/ 3263303 w 6121239"/>
                <a:gd name="connsiteY2" fmla="*/ 4086845 h 6063521"/>
                <a:gd name="connsiteX3" fmla="*/ 3430332 w 6121239"/>
                <a:gd name="connsiteY3" fmla="*/ 6063521 h 6063521"/>
                <a:gd name="connsiteX4" fmla="*/ 6121239 w 6121239"/>
                <a:gd name="connsiteY4" fmla="*/ 6039699 h 6063521"/>
                <a:gd name="connsiteX5" fmla="*/ 6092118 w 6121239"/>
                <a:gd name="connsiteY5" fmla="*/ 0 h 6063521"/>
                <a:gd name="connsiteX6" fmla="*/ 0 w 6121239"/>
                <a:gd name="connsiteY6" fmla="*/ 17472 h 6063521"/>
                <a:gd name="connsiteX0" fmla="*/ 0 w 6121239"/>
                <a:gd name="connsiteY0" fmla="*/ 17472 h 6063521"/>
                <a:gd name="connsiteX1" fmla="*/ 5825 w 6121239"/>
                <a:gd name="connsiteY1" fmla="*/ 2807266 h 6063521"/>
                <a:gd name="connsiteX2" fmla="*/ 3350272 w 6121239"/>
                <a:gd name="connsiteY2" fmla="*/ 4086845 h 6063521"/>
                <a:gd name="connsiteX3" fmla="*/ 3430332 w 6121239"/>
                <a:gd name="connsiteY3" fmla="*/ 6063521 h 6063521"/>
                <a:gd name="connsiteX4" fmla="*/ 6121239 w 6121239"/>
                <a:gd name="connsiteY4" fmla="*/ 6039699 h 6063521"/>
                <a:gd name="connsiteX5" fmla="*/ 6092118 w 6121239"/>
                <a:gd name="connsiteY5" fmla="*/ 0 h 6063521"/>
                <a:gd name="connsiteX6" fmla="*/ 0 w 6121239"/>
                <a:gd name="connsiteY6" fmla="*/ 17472 h 6063521"/>
                <a:gd name="connsiteX0" fmla="*/ 0 w 6121239"/>
                <a:gd name="connsiteY0" fmla="*/ 17472 h 6063521"/>
                <a:gd name="connsiteX1" fmla="*/ 5825 w 6121239"/>
                <a:gd name="connsiteY1" fmla="*/ 2807266 h 6063521"/>
                <a:gd name="connsiteX2" fmla="*/ 3350272 w 6121239"/>
                <a:gd name="connsiteY2" fmla="*/ 4086845 h 6063521"/>
                <a:gd name="connsiteX3" fmla="*/ 3430332 w 6121239"/>
                <a:gd name="connsiteY3" fmla="*/ 6063521 h 6063521"/>
                <a:gd name="connsiteX4" fmla="*/ 6121239 w 6121239"/>
                <a:gd name="connsiteY4" fmla="*/ 6039699 h 6063521"/>
                <a:gd name="connsiteX5" fmla="*/ 6092118 w 6121239"/>
                <a:gd name="connsiteY5" fmla="*/ 0 h 6063521"/>
                <a:gd name="connsiteX6" fmla="*/ 0 w 6121239"/>
                <a:gd name="connsiteY6" fmla="*/ 17472 h 6063521"/>
                <a:gd name="connsiteX0" fmla="*/ 0 w 6121239"/>
                <a:gd name="connsiteY0" fmla="*/ 17472 h 6063521"/>
                <a:gd name="connsiteX1" fmla="*/ 5825 w 6121239"/>
                <a:gd name="connsiteY1" fmla="*/ 2807266 h 6063521"/>
                <a:gd name="connsiteX2" fmla="*/ 3412394 w 6121239"/>
                <a:gd name="connsiteY2" fmla="*/ 4086845 h 6063521"/>
                <a:gd name="connsiteX3" fmla="*/ 3430332 w 6121239"/>
                <a:gd name="connsiteY3" fmla="*/ 6063521 h 6063521"/>
                <a:gd name="connsiteX4" fmla="*/ 6121239 w 6121239"/>
                <a:gd name="connsiteY4" fmla="*/ 6039699 h 6063521"/>
                <a:gd name="connsiteX5" fmla="*/ 6092118 w 6121239"/>
                <a:gd name="connsiteY5" fmla="*/ 0 h 6063521"/>
                <a:gd name="connsiteX6" fmla="*/ 0 w 6121239"/>
                <a:gd name="connsiteY6" fmla="*/ 17472 h 6063521"/>
                <a:gd name="connsiteX0" fmla="*/ 0 w 6121239"/>
                <a:gd name="connsiteY0" fmla="*/ 17472 h 6063521"/>
                <a:gd name="connsiteX1" fmla="*/ 5825 w 6121239"/>
                <a:gd name="connsiteY1" fmla="*/ 2807266 h 6063521"/>
                <a:gd name="connsiteX2" fmla="*/ 3412394 w 6121239"/>
                <a:gd name="connsiteY2" fmla="*/ 4086845 h 6063521"/>
                <a:gd name="connsiteX3" fmla="*/ 3430332 w 6121239"/>
                <a:gd name="connsiteY3" fmla="*/ 6063521 h 6063521"/>
                <a:gd name="connsiteX4" fmla="*/ 6121239 w 6121239"/>
                <a:gd name="connsiteY4" fmla="*/ 6039699 h 6063521"/>
                <a:gd name="connsiteX5" fmla="*/ 6092118 w 6121239"/>
                <a:gd name="connsiteY5" fmla="*/ 0 h 6063521"/>
                <a:gd name="connsiteX6" fmla="*/ 0 w 6121239"/>
                <a:gd name="connsiteY6" fmla="*/ 17472 h 6063521"/>
                <a:gd name="connsiteX0" fmla="*/ 0 w 6121239"/>
                <a:gd name="connsiteY0" fmla="*/ 17472 h 6063521"/>
                <a:gd name="connsiteX1" fmla="*/ 5825 w 6121239"/>
                <a:gd name="connsiteY1" fmla="*/ 2807266 h 6063521"/>
                <a:gd name="connsiteX2" fmla="*/ 3412394 w 6121239"/>
                <a:gd name="connsiteY2" fmla="*/ 4086845 h 6063521"/>
                <a:gd name="connsiteX3" fmla="*/ 3430332 w 6121239"/>
                <a:gd name="connsiteY3" fmla="*/ 6063521 h 6063521"/>
                <a:gd name="connsiteX4" fmla="*/ 6121239 w 6121239"/>
                <a:gd name="connsiteY4" fmla="*/ 6039699 h 6063521"/>
                <a:gd name="connsiteX5" fmla="*/ 6092118 w 6121239"/>
                <a:gd name="connsiteY5" fmla="*/ 0 h 6063521"/>
                <a:gd name="connsiteX6" fmla="*/ 0 w 6121239"/>
                <a:gd name="connsiteY6" fmla="*/ 17472 h 6063521"/>
                <a:gd name="connsiteX0" fmla="*/ 0 w 6121239"/>
                <a:gd name="connsiteY0" fmla="*/ 17472 h 6063521"/>
                <a:gd name="connsiteX1" fmla="*/ 5825 w 6121239"/>
                <a:gd name="connsiteY1" fmla="*/ 2807266 h 6063521"/>
                <a:gd name="connsiteX2" fmla="*/ 3412394 w 6121239"/>
                <a:gd name="connsiteY2" fmla="*/ 4086845 h 6063521"/>
                <a:gd name="connsiteX3" fmla="*/ 3430332 w 6121239"/>
                <a:gd name="connsiteY3" fmla="*/ 6063521 h 6063521"/>
                <a:gd name="connsiteX4" fmla="*/ 6121239 w 6121239"/>
                <a:gd name="connsiteY4" fmla="*/ 6039699 h 6063521"/>
                <a:gd name="connsiteX5" fmla="*/ 6092118 w 6121239"/>
                <a:gd name="connsiteY5" fmla="*/ 0 h 6063521"/>
                <a:gd name="connsiteX6" fmla="*/ 0 w 6121239"/>
                <a:gd name="connsiteY6" fmla="*/ 17472 h 6063521"/>
                <a:gd name="connsiteX0" fmla="*/ 0 w 6121239"/>
                <a:gd name="connsiteY0" fmla="*/ 17472 h 6063521"/>
                <a:gd name="connsiteX1" fmla="*/ 5825 w 6121239"/>
                <a:gd name="connsiteY1" fmla="*/ 2807266 h 6063521"/>
                <a:gd name="connsiteX2" fmla="*/ 3412394 w 6121239"/>
                <a:gd name="connsiteY2" fmla="*/ 4086845 h 6063521"/>
                <a:gd name="connsiteX3" fmla="*/ 3430332 w 6121239"/>
                <a:gd name="connsiteY3" fmla="*/ 6063521 h 6063521"/>
                <a:gd name="connsiteX4" fmla="*/ 6121239 w 6121239"/>
                <a:gd name="connsiteY4" fmla="*/ 6039699 h 6063521"/>
                <a:gd name="connsiteX5" fmla="*/ 6092118 w 6121239"/>
                <a:gd name="connsiteY5" fmla="*/ 0 h 6063521"/>
                <a:gd name="connsiteX6" fmla="*/ 0 w 6121239"/>
                <a:gd name="connsiteY6" fmla="*/ 17472 h 6063521"/>
                <a:gd name="connsiteX0" fmla="*/ 0 w 6121239"/>
                <a:gd name="connsiteY0" fmla="*/ 17472 h 6069617"/>
                <a:gd name="connsiteX1" fmla="*/ 5825 w 6121239"/>
                <a:gd name="connsiteY1" fmla="*/ 2807266 h 6069617"/>
                <a:gd name="connsiteX2" fmla="*/ 3412394 w 6121239"/>
                <a:gd name="connsiteY2" fmla="*/ 4086845 h 6069617"/>
                <a:gd name="connsiteX3" fmla="*/ 3374423 w 6121239"/>
                <a:gd name="connsiteY3" fmla="*/ 6069617 h 6069617"/>
                <a:gd name="connsiteX4" fmla="*/ 6121239 w 6121239"/>
                <a:gd name="connsiteY4" fmla="*/ 6039699 h 6069617"/>
                <a:gd name="connsiteX5" fmla="*/ 6092118 w 6121239"/>
                <a:gd name="connsiteY5" fmla="*/ 0 h 6069617"/>
                <a:gd name="connsiteX6" fmla="*/ 0 w 6121239"/>
                <a:gd name="connsiteY6" fmla="*/ 17472 h 6069617"/>
                <a:gd name="connsiteX0" fmla="*/ 0 w 6121239"/>
                <a:gd name="connsiteY0" fmla="*/ 17472 h 6069617"/>
                <a:gd name="connsiteX1" fmla="*/ 5825 w 6121239"/>
                <a:gd name="connsiteY1" fmla="*/ 2807266 h 6069617"/>
                <a:gd name="connsiteX2" fmla="*/ 3356485 w 6121239"/>
                <a:gd name="connsiteY2" fmla="*/ 4074653 h 6069617"/>
                <a:gd name="connsiteX3" fmla="*/ 3374423 w 6121239"/>
                <a:gd name="connsiteY3" fmla="*/ 6069617 h 6069617"/>
                <a:gd name="connsiteX4" fmla="*/ 6121239 w 6121239"/>
                <a:gd name="connsiteY4" fmla="*/ 6039699 h 6069617"/>
                <a:gd name="connsiteX5" fmla="*/ 6092118 w 6121239"/>
                <a:gd name="connsiteY5" fmla="*/ 0 h 6069617"/>
                <a:gd name="connsiteX6" fmla="*/ 0 w 6121239"/>
                <a:gd name="connsiteY6" fmla="*/ 17472 h 6069617"/>
                <a:gd name="connsiteX0" fmla="*/ 0 w 6121239"/>
                <a:gd name="connsiteY0" fmla="*/ 17472 h 6069617"/>
                <a:gd name="connsiteX1" fmla="*/ 5825 w 6121239"/>
                <a:gd name="connsiteY1" fmla="*/ 2807266 h 6069617"/>
                <a:gd name="connsiteX2" fmla="*/ 3356485 w 6121239"/>
                <a:gd name="connsiteY2" fmla="*/ 4074653 h 6069617"/>
                <a:gd name="connsiteX3" fmla="*/ 3374423 w 6121239"/>
                <a:gd name="connsiteY3" fmla="*/ 6069617 h 6069617"/>
                <a:gd name="connsiteX4" fmla="*/ 6121239 w 6121239"/>
                <a:gd name="connsiteY4" fmla="*/ 6039699 h 6069617"/>
                <a:gd name="connsiteX5" fmla="*/ 6092118 w 6121239"/>
                <a:gd name="connsiteY5" fmla="*/ 0 h 6069617"/>
                <a:gd name="connsiteX6" fmla="*/ 0 w 6121239"/>
                <a:gd name="connsiteY6" fmla="*/ 17472 h 6069617"/>
                <a:gd name="connsiteX0" fmla="*/ 0 w 6121239"/>
                <a:gd name="connsiteY0" fmla="*/ 17472 h 6051329"/>
                <a:gd name="connsiteX1" fmla="*/ 5825 w 6121239"/>
                <a:gd name="connsiteY1" fmla="*/ 2807266 h 6051329"/>
                <a:gd name="connsiteX2" fmla="*/ 3356485 w 6121239"/>
                <a:gd name="connsiteY2" fmla="*/ 4074653 h 6051329"/>
                <a:gd name="connsiteX3" fmla="*/ 3361999 w 6121239"/>
                <a:gd name="connsiteY3" fmla="*/ 6051329 h 6051329"/>
                <a:gd name="connsiteX4" fmla="*/ 6121239 w 6121239"/>
                <a:gd name="connsiteY4" fmla="*/ 6039699 h 6051329"/>
                <a:gd name="connsiteX5" fmla="*/ 6092118 w 6121239"/>
                <a:gd name="connsiteY5" fmla="*/ 0 h 6051329"/>
                <a:gd name="connsiteX6" fmla="*/ 0 w 6121239"/>
                <a:gd name="connsiteY6" fmla="*/ 17472 h 6051329"/>
                <a:gd name="connsiteX0" fmla="*/ 0 w 6121239"/>
                <a:gd name="connsiteY0" fmla="*/ 17472 h 6051329"/>
                <a:gd name="connsiteX1" fmla="*/ 5825 w 6121239"/>
                <a:gd name="connsiteY1" fmla="*/ 2807266 h 6051329"/>
                <a:gd name="connsiteX2" fmla="*/ 3356485 w 6121239"/>
                <a:gd name="connsiteY2" fmla="*/ 4074653 h 6051329"/>
                <a:gd name="connsiteX3" fmla="*/ 3361999 w 6121239"/>
                <a:gd name="connsiteY3" fmla="*/ 6051329 h 6051329"/>
                <a:gd name="connsiteX4" fmla="*/ 6121239 w 6121239"/>
                <a:gd name="connsiteY4" fmla="*/ 6039699 h 6051329"/>
                <a:gd name="connsiteX5" fmla="*/ 6092118 w 6121239"/>
                <a:gd name="connsiteY5" fmla="*/ 0 h 6051329"/>
                <a:gd name="connsiteX6" fmla="*/ 0 w 6121239"/>
                <a:gd name="connsiteY6" fmla="*/ 17472 h 6051329"/>
                <a:gd name="connsiteX0" fmla="*/ 0 w 6121239"/>
                <a:gd name="connsiteY0" fmla="*/ 17472 h 6051329"/>
                <a:gd name="connsiteX1" fmla="*/ 5825 w 6121239"/>
                <a:gd name="connsiteY1" fmla="*/ 2807266 h 6051329"/>
                <a:gd name="connsiteX2" fmla="*/ 3204013 w 6121239"/>
                <a:gd name="connsiteY2" fmla="*/ 3863427 h 6051329"/>
                <a:gd name="connsiteX3" fmla="*/ 3361999 w 6121239"/>
                <a:gd name="connsiteY3" fmla="*/ 6051329 h 6051329"/>
                <a:gd name="connsiteX4" fmla="*/ 6121239 w 6121239"/>
                <a:gd name="connsiteY4" fmla="*/ 6039699 h 6051329"/>
                <a:gd name="connsiteX5" fmla="*/ 6092118 w 6121239"/>
                <a:gd name="connsiteY5" fmla="*/ 0 h 6051329"/>
                <a:gd name="connsiteX6" fmla="*/ 0 w 6121239"/>
                <a:gd name="connsiteY6" fmla="*/ 17472 h 6051329"/>
                <a:gd name="connsiteX0" fmla="*/ 0 w 6121239"/>
                <a:gd name="connsiteY0" fmla="*/ 17472 h 6051329"/>
                <a:gd name="connsiteX1" fmla="*/ 5825 w 6121239"/>
                <a:gd name="connsiteY1" fmla="*/ 2807266 h 6051329"/>
                <a:gd name="connsiteX2" fmla="*/ 3204013 w 6121239"/>
                <a:gd name="connsiteY2" fmla="*/ 3863427 h 6051329"/>
                <a:gd name="connsiteX3" fmla="*/ 3361999 w 6121239"/>
                <a:gd name="connsiteY3" fmla="*/ 6051329 h 6051329"/>
                <a:gd name="connsiteX4" fmla="*/ 6121239 w 6121239"/>
                <a:gd name="connsiteY4" fmla="*/ 6039699 h 6051329"/>
                <a:gd name="connsiteX5" fmla="*/ 6092118 w 6121239"/>
                <a:gd name="connsiteY5" fmla="*/ 0 h 6051329"/>
                <a:gd name="connsiteX6" fmla="*/ 0 w 6121239"/>
                <a:gd name="connsiteY6" fmla="*/ 17472 h 6051329"/>
                <a:gd name="connsiteX0" fmla="*/ 0 w 6121239"/>
                <a:gd name="connsiteY0" fmla="*/ 17472 h 6051329"/>
                <a:gd name="connsiteX1" fmla="*/ 5825 w 6121239"/>
                <a:gd name="connsiteY1" fmla="*/ 2807266 h 6051329"/>
                <a:gd name="connsiteX2" fmla="*/ 3204013 w 6121239"/>
                <a:gd name="connsiteY2" fmla="*/ 3863427 h 6051329"/>
                <a:gd name="connsiteX3" fmla="*/ 3361999 w 6121239"/>
                <a:gd name="connsiteY3" fmla="*/ 6051329 h 6051329"/>
                <a:gd name="connsiteX4" fmla="*/ 6121239 w 6121239"/>
                <a:gd name="connsiteY4" fmla="*/ 6039699 h 6051329"/>
                <a:gd name="connsiteX5" fmla="*/ 6092118 w 6121239"/>
                <a:gd name="connsiteY5" fmla="*/ 0 h 6051329"/>
                <a:gd name="connsiteX6" fmla="*/ 0 w 6121239"/>
                <a:gd name="connsiteY6" fmla="*/ 17472 h 6051329"/>
                <a:gd name="connsiteX0" fmla="*/ 145208 w 6266447"/>
                <a:gd name="connsiteY0" fmla="*/ 17472 h 6051329"/>
                <a:gd name="connsiteX1" fmla="*/ 151033 w 6266447"/>
                <a:gd name="connsiteY1" fmla="*/ 2807266 h 6051329"/>
                <a:gd name="connsiteX2" fmla="*/ 3349221 w 6266447"/>
                <a:gd name="connsiteY2" fmla="*/ 3863427 h 6051329"/>
                <a:gd name="connsiteX3" fmla="*/ 3507207 w 6266447"/>
                <a:gd name="connsiteY3" fmla="*/ 6051329 h 6051329"/>
                <a:gd name="connsiteX4" fmla="*/ 6266447 w 6266447"/>
                <a:gd name="connsiteY4" fmla="*/ 6039699 h 6051329"/>
                <a:gd name="connsiteX5" fmla="*/ 6237326 w 6266447"/>
                <a:gd name="connsiteY5" fmla="*/ 0 h 6051329"/>
                <a:gd name="connsiteX6" fmla="*/ 145208 w 6266447"/>
                <a:gd name="connsiteY6" fmla="*/ 17472 h 6051329"/>
                <a:gd name="connsiteX0" fmla="*/ 145208 w 6266447"/>
                <a:gd name="connsiteY0" fmla="*/ 17472 h 6051329"/>
                <a:gd name="connsiteX1" fmla="*/ 151033 w 6266447"/>
                <a:gd name="connsiteY1" fmla="*/ 2807266 h 6051329"/>
                <a:gd name="connsiteX2" fmla="*/ 3349221 w 6266447"/>
                <a:gd name="connsiteY2" fmla="*/ 3863427 h 6051329"/>
                <a:gd name="connsiteX3" fmla="*/ 3507207 w 6266447"/>
                <a:gd name="connsiteY3" fmla="*/ 6051329 h 6051329"/>
                <a:gd name="connsiteX4" fmla="*/ 6266447 w 6266447"/>
                <a:gd name="connsiteY4" fmla="*/ 6039699 h 6051329"/>
                <a:gd name="connsiteX5" fmla="*/ 6237326 w 6266447"/>
                <a:gd name="connsiteY5" fmla="*/ 0 h 6051329"/>
                <a:gd name="connsiteX6" fmla="*/ 145208 w 6266447"/>
                <a:gd name="connsiteY6" fmla="*/ 17472 h 6051329"/>
                <a:gd name="connsiteX0" fmla="*/ 31820 w 6153059"/>
                <a:gd name="connsiteY0" fmla="*/ 17472 h 6051329"/>
                <a:gd name="connsiteX1" fmla="*/ 220610 w 6153059"/>
                <a:gd name="connsiteY1" fmla="*/ 2707213 h 6051329"/>
                <a:gd name="connsiteX2" fmla="*/ 3235833 w 6153059"/>
                <a:gd name="connsiteY2" fmla="*/ 3863427 h 6051329"/>
                <a:gd name="connsiteX3" fmla="*/ 3393819 w 6153059"/>
                <a:gd name="connsiteY3" fmla="*/ 6051329 h 6051329"/>
                <a:gd name="connsiteX4" fmla="*/ 6153059 w 6153059"/>
                <a:gd name="connsiteY4" fmla="*/ 6039699 h 6051329"/>
                <a:gd name="connsiteX5" fmla="*/ 6123938 w 6153059"/>
                <a:gd name="connsiteY5" fmla="*/ 0 h 6051329"/>
                <a:gd name="connsiteX6" fmla="*/ 31820 w 6153059"/>
                <a:gd name="connsiteY6" fmla="*/ 17472 h 6051329"/>
                <a:gd name="connsiteX0" fmla="*/ 31820 w 6153059"/>
                <a:gd name="connsiteY0" fmla="*/ 104758 h 6138615"/>
                <a:gd name="connsiteX1" fmla="*/ 220610 w 6153059"/>
                <a:gd name="connsiteY1" fmla="*/ 2794499 h 6138615"/>
                <a:gd name="connsiteX2" fmla="*/ 3235833 w 6153059"/>
                <a:gd name="connsiteY2" fmla="*/ 3950713 h 6138615"/>
                <a:gd name="connsiteX3" fmla="*/ 3393819 w 6153059"/>
                <a:gd name="connsiteY3" fmla="*/ 6138615 h 6138615"/>
                <a:gd name="connsiteX4" fmla="*/ 6153059 w 6153059"/>
                <a:gd name="connsiteY4" fmla="*/ 6126985 h 6138615"/>
                <a:gd name="connsiteX5" fmla="*/ 6123938 w 6153059"/>
                <a:gd name="connsiteY5" fmla="*/ 87286 h 6138615"/>
                <a:gd name="connsiteX6" fmla="*/ 31820 w 6153059"/>
                <a:gd name="connsiteY6" fmla="*/ 104758 h 6138615"/>
                <a:gd name="connsiteX0" fmla="*/ 252137 w 6373376"/>
                <a:gd name="connsiteY0" fmla="*/ 104758 h 6138615"/>
                <a:gd name="connsiteX1" fmla="*/ 440927 w 6373376"/>
                <a:gd name="connsiteY1" fmla="*/ 2794499 h 6138615"/>
                <a:gd name="connsiteX2" fmla="*/ 3456150 w 6373376"/>
                <a:gd name="connsiteY2" fmla="*/ 3950713 h 6138615"/>
                <a:gd name="connsiteX3" fmla="*/ 3614136 w 6373376"/>
                <a:gd name="connsiteY3" fmla="*/ 6138615 h 6138615"/>
                <a:gd name="connsiteX4" fmla="*/ 6373376 w 6373376"/>
                <a:gd name="connsiteY4" fmla="*/ 6126985 h 6138615"/>
                <a:gd name="connsiteX5" fmla="*/ 6344255 w 6373376"/>
                <a:gd name="connsiteY5" fmla="*/ 87286 h 6138615"/>
                <a:gd name="connsiteX6" fmla="*/ 252137 w 6373376"/>
                <a:gd name="connsiteY6" fmla="*/ 104758 h 6138615"/>
                <a:gd name="connsiteX0" fmla="*/ 426978 w 6151790"/>
                <a:gd name="connsiteY0" fmla="*/ 406571 h 6051329"/>
                <a:gd name="connsiteX1" fmla="*/ 219341 w 6151790"/>
                <a:gd name="connsiteY1" fmla="*/ 2707213 h 6051329"/>
                <a:gd name="connsiteX2" fmla="*/ 3234564 w 6151790"/>
                <a:gd name="connsiteY2" fmla="*/ 3863427 h 6051329"/>
                <a:gd name="connsiteX3" fmla="*/ 3392550 w 6151790"/>
                <a:gd name="connsiteY3" fmla="*/ 6051329 h 6051329"/>
                <a:gd name="connsiteX4" fmla="*/ 6151790 w 6151790"/>
                <a:gd name="connsiteY4" fmla="*/ 6039699 h 6051329"/>
                <a:gd name="connsiteX5" fmla="*/ 6122669 w 6151790"/>
                <a:gd name="connsiteY5" fmla="*/ 0 h 6051329"/>
                <a:gd name="connsiteX6" fmla="*/ 426978 w 6151790"/>
                <a:gd name="connsiteY6" fmla="*/ 406571 h 6051329"/>
                <a:gd name="connsiteX0" fmla="*/ 426978 w 6151790"/>
                <a:gd name="connsiteY0" fmla="*/ 406571 h 6051329"/>
                <a:gd name="connsiteX1" fmla="*/ 219341 w 6151790"/>
                <a:gd name="connsiteY1" fmla="*/ 2707213 h 6051329"/>
                <a:gd name="connsiteX2" fmla="*/ 3234564 w 6151790"/>
                <a:gd name="connsiteY2" fmla="*/ 3863427 h 6051329"/>
                <a:gd name="connsiteX3" fmla="*/ 3392550 w 6151790"/>
                <a:gd name="connsiteY3" fmla="*/ 6051329 h 6051329"/>
                <a:gd name="connsiteX4" fmla="*/ 6151790 w 6151790"/>
                <a:gd name="connsiteY4" fmla="*/ 6039699 h 6051329"/>
                <a:gd name="connsiteX5" fmla="*/ 6122669 w 6151790"/>
                <a:gd name="connsiteY5" fmla="*/ 0 h 6051329"/>
                <a:gd name="connsiteX6" fmla="*/ 426978 w 6151790"/>
                <a:gd name="connsiteY6" fmla="*/ 406571 h 6051329"/>
                <a:gd name="connsiteX0" fmla="*/ 496599 w 6221411"/>
                <a:gd name="connsiteY0" fmla="*/ 406571 h 6051329"/>
                <a:gd name="connsiteX1" fmla="*/ 288962 w 6221411"/>
                <a:gd name="connsiteY1" fmla="*/ 2707213 h 6051329"/>
                <a:gd name="connsiteX2" fmla="*/ 3304185 w 6221411"/>
                <a:gd name="connsiteY2" fmla="*/ 3863427 h 6051329"/>
                <a:gd name="connsiteX3" fmla="*/ 3462171 w 6221411"/>
                <a:gd name="connsiteY3" fmla="*/ 6051329 h 6051329"/>
                <a:gd name="connsiteX4" fmla="*/ 6221411 w 6221411"/>
                <a:gd name="connsiteY4" fmla="*/ 6039699 h 6051329"/>
                <a:gd name="connsiteX5" fmla="*/ 6192290 w 6221411"/>
                <a:gd name="connsiteY5" fmla="*/ 0 h 6051329"/>
                <a:gd name="connsiteX6" fmla="*/ 496599 w 6221411"/>
                <a:gd name="connsiteY6" fmla="*/ 406571 h 6051329"/>
                <a:gd name="connsiteX0" fmla="*/ 496599 w 6221411"/>
                <a:gd name="connsiteY0" fmla="*/ 413937 h 6058695"/>
                <a:gd name="connsiteX1" fmla="*/ 288962 w 6221411"/>
                <a:gd name="connsiteY1" fmla="*/ 2714579 h 6058695"/>
                <a:gd name="connsiteX2" fmla="*/ 3304185 w 6221411"/>
                <a:gd name="connsiteY2" fmla="*/ 3870793 h 6058695"/>
                <a:gd name="connsiteX3" fmla="*/ 3462171 w 6221411"/>
                <a:gd name="connsiteY3" fmla="*/ 6058695 h 6058695"/>
                <a:gd name="connsiteX4" fmla="*/ 6221411 w 6221411"/>
                <a:gd name="connsiteY4" fmla="*/ 6047065 h 6058695"/>
                <a:gd name="connsiteX5" fmla="*/ 6192290 w 6221411"/>
                <a:gd name="connsiteY5" fmla="*/ 7366 h 6058695"/>
                <a:gd name="connsiteX6" fmla="*/ 496599 w 6221411"/>
                <a:gd name="connsiteY6" fmla="*/ 413937 h 6058695"/>
                <a:gd name="connsiteX0" fmla="*/ 564953 w 6167788"/>
                <a:gd name="connsiteY0" fmla="*/ 817904 h 6051329"/>
                <a:gd name="connsiteX1" fmla="*/ 235339 w 6167788"/>
                <a:gd name="connsiteY1" fmla="*/ 2707213 h 6051329"/>
                <a:gd name="connsiteX2" fmla="*/ 3250562 w 6167788"/>
                <a:gd name="connsiteY2" fmla="*/ 3863427 h 6051329"/>
                <a:gd name="connsiteX3" fmla="*/ 3408548 w 6167788"/>
                <a:gd name="connsiteY3" fmla="*/ 6051329 h 6051329"/>
                <a:gd name="connsiteX4" fmla="*/ 6167788 w 6167788"/>
                <a:gd name="connsiteY4" fmla="*/ 6039699 h 6051329"/>
                <a:gd name="connsiteX5" fmla="*/ 6138667 w 6167788"/>
                <a:gd name="connsiteY5" fmla="*/ 0 h 6051329"/>
                <a:gd name="connsiteX6" fmla="*/ 564953 w 6167788"/>
                <a:gd name="connsiteY6" fmla="*/ 817904 h 6051329"/>
                <a:gd name="connsiteX0" fmla="*/ 564953 w 6167788"/>
                <a:gd name="connsiteY0" fmla="*/ 817904 h 6051329"/>
                <a:gd name="connsiteX1" fmla="*/ 235339 w 6167788"/>
                <a:gd name="connsiteY1" fmla="*/ 2707213 h 6051329"/>
                <a:gd name="connsiteX2" fmla="*/ 3250562 w 6167788"/>
                <a:gd name="connsiteY2" fmla="*/ 3863427 h 6051329"/>
                <a:gd name="connsiteX3" fmla="*/ 3408548 w 6167788"/>
                <a:gd name="connsiteY3" fmla="*/ 6051329 h 6051329"/>
                <a:gd name="connsiteX4" fmla="*/ 6167788 w 6167788"/>
                <a:gd name="connsiteY4" fmla="*/ 6039699 h 6051329"/>
                <a:gd name="connsiteX5" fmla="*/ 6138667 w 6167788"/>
                <a:gd name="connsiteY5" fmla="*/ 0 h 6051329"/>
                <a:gd name="connsiteX6" fmla="*/ 564953 w 6167788"/>
                <a:gd name="connsiteY6" fmla="*/ 817904 h 6051329"/>
                <a:gd name="connsiteX0" fmla="*/ 520488 w 6123323"/>
                <a:gd name="connsiteY0" fmla="*/ 817904 h 6051329"/>
                <a:gd name="connsiteX1" fmla="*/ 190874 w 6123323"/>
                <a:gd name="connsiteY1" fmla="*/ 2707213 h 6051329"/>
                <a:gd name="connsiteX2" fmla="*/ 3206097 w 6123323"/>
                <a:gd name="connsiteY2" fmla="*/ 3863427 h 6051329"/>
                <a:gd name="connsiteX3" fmla="*/ 3364083 w 6123323"/>
                <a:gd name="connsiteY3" fmla="*/ 6051329 h 6051329"/>
                <a:gd name="connsiteX4" fmla="*/ 6123323 w 6123323"/>
                <a:gd name="connsiteY4" fmla="*/ 6039699 h 6051329"/>
                <a:gd name="connsiteX5" fmla="*/ 6094202 w 6123323"/>
                <a:gd name="connsiteY5" fmla="*/ 0 h 6051329"/>
                <a:gd name="connsiteX6" fmla="*/ 520488 w 6123323"/>
                <a:gd name="connsiteY6" fmla="*/ 817904 h 6051329"/>
                <a:gd name="connsiteX0" fmla="*/ 520488 w 6123323"/>
                <a:gd name="connsiteY0" fmla="*/ 817904 h 6051329"/>
                <a:gd name="connsiteX1" fmla="*/ 190874 w 6123323"/>
                <a:gd name="connsiteY1" fmla="*/ 2707213 h 6051329"/>
                <a:gd name="connsiteX2" fmla="*/ 3206097 w 6123323"/>
                <a:gd name="connsiteY2" fmla="*/ 3863427 h 6051329"/>
                <a:gd name="connsiteX3" fmla="*/ 3364083 w 6123323"/>
                <a:gd name="connsiteY3" fmla="*/ 6051329 h 6051329"/>
                <a:gd name="connsiteX4" fmla="*/ 6123323 w 6123323"/>
                <a:gd name="connsiteY4" fmla="*/ 6039699 h 6051329"/>
                <a:gd name="connsiteX5" fmla="*/ 6094202 w 6123323"/>
                <a:gd name="connsiteY5" fmla="*/ 0 h 6051329"/>
                <a:gd name="connsiteX6" fmla="*/ 520488 w 6123323"/>
                <a:gd name="connsiteY6" fmla="*/ 817904 h 6051329"/>
                <a:gd name="connsiteX0" fmla="*/ 520488 w 6123323"/>
                <a:gd name="connsiteY0" fmla="*/ 817904 h 6051329"/>
                <a:gd name="connsiteX1" fmla="*/ 190874 w 6123323"/>
                <a:gd name="connsiteY1" fmla="*/ 2707213 h 6051329"/>
                <a:gd name="connsiteX2" fmla="*/ 3206097 w 6123323"/>
                <a:gd name="connsiteY2" fmla="*/ 3863427 h 6051329"/>
                <a:gd name="connsiteX3" fmla="*/ 3364083 w 6123323"/>
                <a:gd name="connsiteY3" fmla="*/ 6051329 h 6051329"/>
                <a:gd name="connsiteX4" fmla="*/ 6123323 w 6123323"/>
                <a:gd name="connsiteY4" fmla="*/ 6039699 h 6051329"/>
                <a:gd name="connsiteX5" fmla="*/ 6094202 w 6123323"/>
                <a:gd name="connsiteY5" fmla="*/ 0 h 6051329"/>
                <a:gd name="connsiteX6" fmla="*/ 520488 w 6123323"/>
                <a:gd name="connsiteY6" fmla="*/ 817904 h 6051329"/>
                <a:gd name="connsiteX0" fmla="*/ 520488 w 6123323"/>
                <a:gd name="connsiteY0" fmla="*/ 817904 h 6051329"/>
                <a:gd name="connsiteX1" fmla="*/ 190874 w 6123323"/>
                <a:gd name="connsiteY1" fmla="*/ 2707213 h 6051329"/>
                <a:gd name="connsiteX2" fmla="*/ 3206097 w 6123323"/>
                <a:gd name="connsiteY2" fmla="*/ 3863427 h 6051329"/>
                <a:gd name="connsiteX3" fmla="*/ 3364083 w 6123323"/>
                <a:gd name="connsiteY3" fmla="*/ 6051329 h 6051329"/>
                <a:gd name="connsiteX4" fmla="*/ 6123323 w 6123323"/>
                <a:gd name="connsiteY4" fmla="*/ 6039699 h 6051329"/>
                <a:gd name="connsiteX5" fmla="*/ 6094202 w 6123323"/>
                <a:gd name="connsiteY5" fmla="*/ 0 h 6051329"/>
                <a:gd name="connsiteX6" fmla="*/ 520488 w 6123323"/>
                <a:gd name="connsiteY6" fmla="*/ 817904 h 6051329"/>
                <a:gd name="connsiteX0" fmla="*/ 520488 w 6123323"/>
                <a:gd name="connsiteY0" fmla="*/ 817904 h 6141382"/>
                <a:gd name="connsiteX1" fmla="*/ 190874 w 6123323"/>
                <a:gd name="connsiteY1" fmla="*/ 2707213 h 6141382"/>
                <a:gd name="connsiteX2" fmla="*/ 3206097 w 6123323"/>
                <a:gd name="connsiteY2" fmla="*/ 3863427 h 6141382"/>
                <a:gd name="connsiteX3" fmla="*/ 3364083 w 6123323"/>
                <a:gd name="connsiteY3" fmla="*/ 6051329 h 6141382"/>
                <a:gd name="connsiteX4" fmla="*/ 6123323 w 6123323"/>
                <a:gd name="connsiteY4" fmla="*/ 6039699 h 6141382"/>
                <a:gd name="connsiteX5" fmla="*/ 6094202 w 6123323"/>
                <a:gd name="connsiteY5" fmla="*/ 0 h 6141382"/>
                <a:gd name="connsiteX6" fmla="*/ 520488 w 6123323"/>
                <a:gd name="connsiteY6" fmla="*/ 817904 h 6141382"/>
                <a:gd name="connsiteX0" fmla="*/ 520488 w 6123323"/>
                <a:gd name="connsiteY0" fmla="*/ 817904 h 6094742"/>
                <a:gd name="connsiteX1" fmla="*/ 190874 w 6123323"/>
                <a:gd name="connsiteY1" fmla="*/ 2707213 h 6094742"/>
                <a:gd name="connsiteX2" fmla="*/ 3206097 w 6123323"/>
                <a:gd name="connsiteY2" fmla="*/ 3863427 h 6094742"/>
                <a:gd name="connsiteX3" fmla="*/ 3709686 w 6123323"/>
                <a:gd name="connsiteY3" fmla="*/ 5984627 h 6094742"/>
                <a:gd name="connsiteX4" fmla="*/ 6123323 w 6123323"/>
                <a:gd name="connsiteY4" fmla="*/ 6039699 h 6094742"/>
                <a:gd name="connsiteX5" fmla="*/ 6094202 w 6123323"/>
                <a:gd name="connsiteY5" fmla="*/ 0 h 6094742"/>
                <a:gd name="connsiteX6" fmla="*/ 520488 w 6123323"/>
                <a:gd name="connsiteY6" fmla="*/ 817904 h 6094742"/>
                <a:gd name="connsiteX0" fmla="*/ 520488 w 6123323"/>
                <a:gd name="connsiteY0" fmla="*/ 817904 h 6178284"/>
                <a:gd name="connsiteX1" fmla="*/ 190874 w 6123323"/>
                <a:gd name="connsiteY1" fmla="*/ 2707213 h 6178284"/>
                <a:gd name="connsiteX2" fmla="*/ 3206097 w 6123323"/>
                <a:gd name="connsiteY2" fmla="*/ 3863427 h 6178284"/>
                <a:gd name="connsiteX3" fmla="*/ 3709686 w 6123323"/>
                <a:gd name="connsiteY3" fmla="*/ 5984627 h 6178284"/>
                <a:gd name="connsiteX4" fmla="*/ 6123323 w 6123323"/>
                <a:gd name="connsiteY4" fmla="*/ 6039699 h 6178284"/>
                <a:gd name="connsiteX5" fmla="*/ 6094202 w 6123323"/>
                <a:gd name="connsiteY5" fmla="*/ 0 h 6178284"/>
                <a:gd name="connsiteX6" fmla="*/ 520488 w 6123323"/>
                <a:gd name="connsiteY6" fmla="*/ 817904 h 6178284"/>
                <a:gd name="connsiteX0" fmla="*/ 520488 w 6294495"/>
                <a:gd name="connsiteY0" fmla="*/ 817904 h 6178284"/>
                <a:gd name="connsiteX1" fmla="*/ 190874 w 6294495"/>
                <a:gd name="connsiteY1" fmla="*/ 2707213 h 6178284"/>
                <a:gd name="connsiteX2" fmla="*/ 3206097 w 6294495"/>
                <a:gd name="connsiteY2" fmla="*/ 3863427 h 6178284"/>
                <a:gd name="connsiteX3" fmla="*/ 3709686 w 6294495"/>
                <a:gd name="connsiteY3" fmla="*/ 5984627 h 6178284"/>
                <a:gd name="connsiteX4" fmla="*/ 6123323 w 6294495"/>
                <a:gd name="connsiteY4" fmla="*/ 6039699 h 6178284"/>
                <a:gd name="connsiteX5" fmla="*/ 6094202 w 6294495"/>
                <a:gd name="connsiteY5" fmla="*/ 0 h 6178284"/>
                <a:gd name="connsiteX6" fmla="*/ 520488 w 6294495"/>
                <a:gd name="connsiteY6" fmla="*/ 817904 h 6178284"/>
                <a:gd name="connsiteX0" fmla="*/ 520488 w 6095853"/>
                <a:gd name="connsiteY0" fmla="*/ 817904 h 6083689"/>
                <a:gd name="connsiteX1" fmla="*/ 190874 w 6095853"/>
                <a:gd name="connsiteY1" fmla="*/ 2707213 h 6083689"/>
                <a:gd name="connsiteX2" fmla="*/ 3206097 w 6095853"/>
                <a:gd name="connsiteY2" fmla="*/ 3863427 h 6083689"/>
                <a:gd name="connsiteX3" fmla="*/ 3709686 w 6095853"/>
                <a:gd name="connsiteY3" fmla="*/ 5984627 h 6083689"/>
                <a:gd name="connsiteX4" fmla="*/ 5686237 w 6095853"/>
                <a:gd name="connsiteY4" fmla="*/ 5817357 h 6083689"/>
                <a:gd name="connsiteX5" fmla="*/ 6094202 w 6095853"/>
                <a:gd name="connsiteY5" fmla="*/ 0 h 6083689"/>
                <a:gd name="connsiteX6" fmla="*/ 520488 w 6095853"/>
                <a:gd name="connsiteY6" fmla="*/ 817904 h 6083689"/>
                <a:gd name="connsiteX0" fmla="*/ 520488 w 6095853"/>
                <a:gd name="connsiteY0" fmla="*/ 817904 h 6067570"/>
                <a:gd name="connsiteX1" fmla="*/ 190874 w 6095853"/>
                <a:gd name="connsiteY1" fmla="*/ 2707213 h 6067570"/>
                <a:gd name="connsiteX2" fmla="*/ 3206097 w 6095853"/>
                <a:gd name="connsiteY2" fmla="*/ 3863427 h 6067570"/>
                <a:gd name="connsiteX3" fmla="*/ 3841829 w 6095853"/>
                <a:gd name="connsiteY3" fmla="*/ 5962393 h 6067570"/>
                <a:gd name="connsiteX4" fmla="*/ 5686237 w 6095853"/>
                <a:gd name="connsiteY4" fmla="*/ 5817357 h 6067570"/>
                <a:gd name="connsiteX5" fmla="*/ 6094202 w 6095853"/>
                <a:gd name="connsiteY5" fmla="*/ 0 h 6067570"/>
                <a:gd name="connsiteX6" fmla="*/ 520488 w 6095853"/>
                <a:gd name="connsiteY6" fmla="*/ 817904 h 6067570"/>
                <a:gd name="connsiteX0" fmla="*/ 520488 w 6094480"/>
                <a:gd name="connsiteY0" fmla="*/ 817904 h 6142931"/>
                <a:gd name="connsiteX1" fmla="*/ 190874 w 6094480"/>
                <a:gd name="connsiteY1" fmla="*/ 2707213 h 6142931"/>
                <a:gd name="connsiteX2" fmla="*/ 3206097 w 6094480"/>
                <a:gd name="connsiteY2" fmla="*/ 3863427 h 6142931"/>
                <a:gd name="connsiteX3" fmla="*/ 3841829 w 6094480"/>
                <a:gd name="connsiteY3" fmla="*/ 5962393 h 6142931"/>
                <a:gd name="connsiteX4" fmla="*/ 5462611 w 6094480"/>
                <a:gd name="connsiteY4" fmla="*/ 5995230 h 6142931"/>
                <a:gd name="connsiteX5" fmla="*/ 6094202 w 6094480"/>
                <a:gd name="connsiteY5" fmla="*/ 0 h 6142931"/>
                <a:gd name="connsiteX6" fmla="*/ 520488 w 6094480"/>
                <a:gd name="connsiteY6" fmla="*/ 817904 h 6142931"/>
                <a:gd name="connsiteX0" fmla="*/ 520488 w 6096988"/>
                <a:gd name="connsiteY0" fmla="*/ 817904 h 6142931"/>
                <a:gd name="connsiteX1" fmla="*/ 190874 w 6096988"/>
                <a:gd name="connsiteY1" fmla="*/ 2707213 h 6142931"/>
                <a:gd name="connsiteX2" fmla="*/ 3206097 w 6096988"/>
                <a:gd name="connsiteY2" fmla="*/ 3863427 h 6142931"/>
                <a:gd name="connsiteX3" fmla="*/ 3841829 w 6096988"/>
                <a:gd name="connsiteY3" fmla="*/ 5962393 h 6142931"/>
                <a:gd name="connsiteX4" fmla="*/ 5462611 w 6096988"/>
                <a:gd name="connsiteY4" fmla="*/ 5995230 h 6142931"/>
                <a:gd name="connsiteX5" fmla="*/ 6094202 w 6096988"/>
                <a:gd name="connsiteY5" fmla="*/ 0 h 6142931"/>
                <a:gd name="connsiteX6" fmla="*/ 520488 w 6096988"/>
                <a:gd name="connsiteY6" fmla="*/ 817904 h 6142931"/>
                <a:gd name="connsiteX0" fmla="*/ 520488 w 6096988"/>
                <a:gd name="connsiteY0" fmla="*/ 817904 h 6095963"/>
                <a:gd name="connsiteX1" fmla="*/ 190874 w 6096988"/>
                <a:gd name="connsiteY1" fmla="*/ 2707213 h 6095963"/>
                <a:gd name="connsiteX2" fmla="*/ 3206097 w 6096988"/>
                <a:gd name="connsiteY2" fmla="*/ 3863427 h 6095963"/>
                <a:gd name="connsiteX3" fmla="*/ 3841829 w 6096988"/>
                <a:gd name="connsiteY3" fmla="*/ 5962393 h 6095963"/>
                <a:gd name="connsiteX4" fmla="*/ 5462611 w 6096988"/>
                <a:gd name="connsiteY4" fmla="*/ 5995230 h 6095963"/>
                <a:gd name="connsiteX5" fmla="*/ 6094202 w 6096988"/>
                <a:gd name="connsiteY5" fmla="*/ 0 h 6095963"/>
                <a:gd name="connsiteX6" fmla="*/ 520488 w 6096988"/>
                <a:gd name="connsiteY6" fmla="*/ 817904 h 6095963"/>
                <a:gd name="connsiteX0" fmla="*/ 520488 w 6096988"/>
                <a:gd name="connsiteY0" fmla="*/ 817904 h 6070850"/>
                <a:gd name="connsiteX1" fmla="*/ 190874 w 6096988"/>
                <a:gd name="connsiteY1" fmla="*/ 2707213 h 6070850"/>
                <a:gd name="connsiteX2" fmla="*/ 3206097 w 6096988"/>
                <a:gd name="connsiteY2" fmla="*/ 3863427 h 6070850"/>
                <a:gd name="connsiteX3" fmla="*/ 3841829 w 6096988"/>
                <a:gd name="connsiteY3" fmla="*/ 5962393 h 6070850"/>
                <a:gd name="connsiteX4" fmla="*/ 5462611 w 6096988"/>
                <a:gd name="connsiteY4" fmla="*/ 5995230 h 6070850"/>
                <a:gd name="connsiteX5" fmla="*/ 6094202 w 6096988"/>
                <a:gd name="connsiteY5" fmla="*/ 0 h 6070850"/>
                <a:gd name="connsiteX6" fmla="*/ 520488 w 6096988"/>
                <a:gd name="connsiteY6" fmla="*/ 817904 h 6070850"/>
                <a:gd name="connsiteX0" fmla="*/ 520488 w 6096988"/>
                <a:gd name="connsiteY0" fmla="*/ 817904 h 6070850"/>
                <a:gd name="connsiteX1" fmla="*/ 190874 w 6096988"/>
                <a:gd name="connsiteY1" fmla="*/ 2707213 h 6070850"/>
                <a:gd name="connsiteX2" fmla="*/ 3206097 w 6096988"/>
                <a:gd name="connsiteY2" fmla="*/ 3863427 h 6070850"/>
                <a:gd name="connsiteX3" fmla="*/ 3841829 w 6096988"/>
                <a:gd name="connsiteY3" fmla="*/ 5962393 h 6070850"/>
                <a:gd name="connsiteX4" fmla="*/ 5462611 w 6096988"/>
                <a:gd name="connsiteY4" fmla="*/ 5995230 h 6070850"/>
                <a:gd name="connsiteX5" fmla="*/ 6094202 w 6096988"/>
                <a:gd name="connsiteY5" fmla="*/ 0 h 6070850"/>
                <a:gd name="connsiteX6" fmla="*/ 520488 w 6096988"/>
                <a:gd name="connsiteY6" fmla="*/ 817904 h 6070850"/>
                <a:gd name="connsiteX0" fmla="*/ 520488 w 6096988"/>
                <a:gd name="connsiteY0" fmla="*/ 912689 h 6165635"/>
                <a:gd name="connsiteX1" fmla="*/ 190874 w 6096988"/>
                <a:gd name="connsiteY1" fmla="*/ 2801998 h 6165635"/>
                <a:gd name="connsiteX2" fmla="*/ 3206097 w 6096988"/>
                <a:gd name="connsiteY2" fmla="*/ 3958212 h 6165635"/>
                <a:gd name="connsiteX3" fmla="*/ 3841829 w 6096988"/>
                <a:gd name="connsiteY3" fmla="*/ 6057178 h 6165635"/>
                <a:gd name="connsiteX4" fmla="*/ 5462611 w 6096988"/>
                <a:gd name="connsiteY4" fmla="*/ 6090015 h 6165635"/>
                <a:gd name="connsiteX5" fmla="*/ 6094202 w 6096988"/>
                <a:gd name="connsiteY5" fmla="*/ 94785 h 6165635"/>
                <a:gd name="connsiteX6" fmla="*/ 520488 w 6096988"/>
                <a:gd name="connsiteY6" fmla="*/ 912689 h 6165635"/>
                <a:gd name="connsiteX0" fmla="*/ 520488 w 6369430"/>
                <a:gd name="connsiteY0" fmla="*/ 912689 h 6165635"/>
                <a:gd name="connsiteX1" fmla="*/ 190874 w 6369430"/>
                <a:gd name="connsiteY1" fmla="*/ 2801998 h 6165635"/>
                <a:gd name="connsiteX2" fmla="*/ 3206097 w 6369430"/>
                <a:gd name="connsiteY2" fmla="*/ 3958212 h 6165635"/>
                <a:gd name="connsiteX3" fmla="*/ 3841829 w 6369430"/>
                <a:gd name="connsiteY3" fmla="*/ 6057178 h 6165635"/>
                <a:gd name="connsiteX4" fmla="*/ 5462611 w 6369430"/>
                <a:gd name="connsiteY4" fmla="*/ 6090015 h 6165635"/>
                <a:gd name="connsiteX5" fmla="*/ 6094202 w 6369430"/>
                <a:gd name="connsiteY5" fmla="*/ 94785 h 6165635"/>
                <a:gd name="connsiteX6" fmla="*/ 520488 w 6369430"/>
                <a:gd name="connsiteY6" fmla="*/ 912689 h 6165635"/>
                <a:gd name="connsiteX0" fmla="*/ 520488 w 6166768"/>
                <a:gd name="connsiteY0" fmla="*/ 873381 h 6126327"/>
                <a:gd name="connsiteX1" fmla="*/ 190874 w 6166768"/>
                <a:gd name="connsiteY1" fmla="*/ 2762690 h 6126327"/>
                <a:gd name="connsiteX2" fmla="*/ 3206097 w 6166768"/>
                <a:gd name="connsiteY2" fmla="*/ 3918904 h 6126327"/>
                <a:gd name="connsiteX3" fmla="*/ 3841829 w 6166768"/>
                <a:gd name="connsiteY3" fmla="*/ 6017870 h 6126327"/>
                <a:gd name="connsiteX4" fmla="*/ 5462611 w 6166768"/>
                <a:gd name="connsiteY4" fmla="*/ 6050707 h 6126327"/>
                <a:gd name="connsiteX5" fmla="*/ 5819753 w 6166768"/>
                <a:gd name="connsiteY5" fmla="*/ 99945 h 6126327"/>
                <a:gd name="connsiteX6" fmla="*/ 520488 w 6166768"/>
                <a:gd name="connsiteY6" fmla="*/ 873381 h 6126327"/>
                <a:gd name="connsiteX0" fmla="*/ 520488 w 6166768"/>
                <a:gd name="connsiteY0" fmla="*/ 873381 h 6126327"/>
                <a:gd name="connsiteX1" fmla="*/ 190874 w 6166768"/>
                <a:gd name="connsiteY1" fmla="*/ 2762690 h 6126327"/>
                <a:gd name="connsiteX2" fmla="*/ 2287031 w 6166768"/>
                <a:gd name="connsiteY2" fmla="*/ 4435850 h 6126327"/>
                <a:gd name="connsiteX3" fmla="*/ 3841829 w 6166768"/>
                <a:gd name="connsiteY3" fmla="*/ 6017870 h 6126327"/>
                <a:gd name="connsiteX4" fmla="*/ 5462611 w 6166768"/>
                <a:gd name="connsiteY4" fmla="*/ 6050707 h 6126327"/>
                <a:gd name="connsiteX5" fmla="*/ 5819753 w 6166768"/>
                <a:gd name="connsiteY5" fmla="*/ 99945 h 6126327"/>
                <a:gd name="connsiteX6" fmla="*/ 520488 w 6166768"/>
                <a:gd name="connsiteY6" fmla="*/ 873381 h 612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66768" h="6126327">
                  <a:moveTo>
                    <a:pt x="520488" y="873381"/>
                  </a:moveTo>
                  <a:cubicBezTo>
                    <a:pt x="-36632" y="1225223"/>
                    <a:pt x="-146506" y="1921696"/>
                    <a:pt x="190874" y="2762690"/>
                  </a:cubicBezTo>
                  <a:cubicBezTo>
                    <a:pt x="800437" y="3593865"/>
                    <a:pt x="1935540" y="3981936"/>
                    <a:pt x="2287031" y="4435850"/>
                  </a:cubicBezTo>
                  <a:cubicBezTo>
                    <a:pt x="2668576" y="4942337"/>
                    <a:pt x="3370048" y="5813255"/>
                    <a:pt x="3841829" y="6017870"/>
                  </a:cubicBezTo>
                  <a:cubicBezTo>
                    <a:pt x="4405809" y="6158515"/>
                    <a:pt x="4786819" y="6154639"/>
                    <a:pt x="5462611" y="6050707"/>
                  </a:cubicBezTo>
                  <a:cubicBezTo>
                    <a:pt x="6123782" y="5793978"/>
                    <a:pt x="6469842" y="256620"/>
                    <a:pt x="5819753" y="99945"/>
                  </a:cubicBezTo>
                  <a:cubicBezTo>
                    <a:pt x="5283271" y="-216627"/>
                    <a:pt x="1046806" y="267234"/>
                    <a:pt x="520488" y="873381"/>
                  </a:cubicBez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extBox 71">
              <a:extLst>
                <a:ext uri="{FF2B5EF4-FFF2-40B4-BE49-F238E27FC236}">
                  <a16:creationId xmlns:a16="http://schemas.microsoft.com/office/drawing/2014/main" id="{7F2ADEF3-1555-5015-9F9B-35C133252BD6}"/>
                </a:ext>
              </a:extLst>
            </p:cNvPr>
            <p:cNvSpPr txBox="1"/>
            <p:nvPr/>
          </p:nvSpPr>
          <p:spPr>
            <a:xfrm>
              <a:off x="7675411" y="1575582"/>
              <a:ext cx="1148071" cy="246221"/>
            </a:xfrm>
            <a:prstGeom prst="rect">
              <a:avLst/>
            </a:prstGeom>
            <a:solidFill>
              <a:srgbClr val="FF0000"/>
            </a:solidFill>
          </p:spPr>
          <p:txBody>
            <a:bodyPr wrap="none" rtlCol="0">
              <a:spAutoFit/>
            </a:bodyPr>
            <a:lstStyle/>
            <a:p>
              <a:pPr algn="l"/>
              <a:r>
                <a:rPr lang="en-US" sz="1000" b="1" dirty="0">
                  <a:solidFill>
                    <a:srgbClr val="FFFF00"/>
                  </a:solidFill>
                </a:rPr>
                <a:t>TARGET GROUP</a:t>
              </a:r>
            </a:p>
          </p:txBody>
        </p:sp>
      </p:grpSp>
      <p:sp>
        <p:nvSpPr>
          <p:cNvPr id="73" name="Rounded Rectangle 72">
            <a:extLst>
              <a:ext uri="{FF2B5EF4-FFF2-40B4-BE49-F238E27FC236}">
                <a16:creationId xmlns:a16="http://schemas.microsoft.com/office/drawing/2014/main" id="{15E3B1E8-438B-45FC-1A56-B7A697D9E117}"/>
              </a:ext>
            </a:extLst>
          </p:cNvPr>
          <p:cNvSpPr/>
          <p:nvPr/>
        </p:nvSpPr>
        <p:spPr>
          <a:xfrm>
            <a:off x="5368501" y="3644877"/>
            <a:ext cx="1062648" cy="1975256"/>
          </a:xfrm>
          <a:prstGeom prst="round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B5F12FC3-2917-8D4B-3784-A92336CBF10C}"/>
              </a:ext>
            </a:extLst>
          </p:cNvPr>
          <p:cNvSpPr txBox="1"/>
          <p:nvPr/>
        </p:nvSpPr>
        <p:spPr>
          <a:xfrm>
            <a:off x="8372686" y="5075360"/>
            <a:ext cx="856325" cy="230832"/>
          </a:xfrm>
          <a:prstGeom prst="rect">
            <a:avLst/>
          </a:prstGeom>
          <a:noFill/>
        </p:spPr>
        <p:txBody>
          <a:bodyPr wrap="none" rtlCol="0">
            <a:spAutoFit/>
          </a:bodyPr>
          <a:lstStyle/>
          <a:p>
            <a:pPr algn="l"/>
            <a:r>
              <a:rPr lang="en-US" sz="900" b="1" dirty="0">
                <a:solidFill>
                  <a:srgbClr val="0432FF"/>
                </a:solidFill>
              </a:rPr>
              <a:t>For H20 PSV</a:t>
            </a:r>
          </a:p>
        </p:txBody>
      </p:sp>
      <p:cxnSp>
        <p:nvCxnSpPr>
          <p:cNvPr id="14" name="Elbow Connector 13">
            <a:extLst>
              <a:ext uri="{FF2B5EF4-FFF2-40B4-BE49-F238E27FC236}">
                <a16:creationId xmlns:a16="http://schemas.microsoft.com/office/drawing/2014/main" id="{DA45666C-DCBE-A1B5-C9FA-07E5064F289F}"/>
              </a:ext>
            </a:extLst>
          </p:cNvPr>
          <p:cNvCxnSpPr>
            <a:cxnSpLocks/>
          </p:cNvCxnSpPr>
          <p:nvPr/>
        </p:nvCxnSpPr>
        <p:spPr>
          <a:xfrm rot="16200000" flipH="1">
            <a:off x="7046310" y="3104135"/>
            <a:ext cx="685776" cy="756000"/>
          </a:xfrm>
          <a:prstGeom prst="bentConnector2">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22DDB34C-008D-BAAA-2E2D-90FB1594E774}"/>
              </a:ext>
            </a:extLst>
          </p:cNvPr>
          <p:cNvSpPr txBox="1"/>
          <p:nvPr/>
        </p:nvSpPr>
        <p:spPr>
          <a:xfrm>
            <a:off x="2855640" y="0"/>
            <a:ext cx="5821017" cy="338554"/>
          </a:xfrm>
          <a:prstGeom prst="rect">
            <a:avLst/>
          </a:prstGeom>
          <a:noFill/>
        </p:spPr>
        <p:txBody>
          <a:bodyPr wrap="none" rtlCol="0">
            <a:spAutoFit/>
          </a:bodyPr>
          <a:lstStyle/>
          <a:p>
            <a:r>
              <a:rPr lang="sv-SE" sz="1600" b="1" dirty="0" err="1"/>
              <a:t>WoW</a:t>
            </a:r>
            <a:r>
              <a:rPr lang="sv-SE" sz="1600" b="1" dirty="0"/>
              <a:t> during testing w/o </a:t>
            </a:r>
            <a:r>
              <a:rPr lang="sv-SE" sz="1600" b="1" dirty="0" err="1"/>
              <a:t>beam</a:t>
            </a:r>
            <a:r>
              <a:rPr lang="sv-SE" sz="1600" b="1" dirty="0"/>
              <a:t> -  The Target Group testing</a:t>
            </a:r>
          </a:p>
        </p:txBody>
      </p:sp>
    </p:spTree>
    <p:extLst>
      <p:ext uri="{BB962C8B-B14F-4D97-AF65-F5344CB8AC3E}">
        <p14:creationId xmlns:p14="http://schemas.microsoft.com/office/powerpoint/2010/main" val="34522655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C3FF0-400B-84A6-1481-AF2F11E648B9}"/>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104EE3BF-90D8-E469-A74E-6D806B26BBF5}"/>
              </a:ext>
            </a:extLst>
          </p:cNvPr>
          <p:cNvSpPr txBox="1"/>
          <p:nvPr/>
        </p:nvSpPr>
        <p:spPr>
          <a:xfrm>
            <a:off x="2855640" y="0"/>
            <a:ext cx="5821017" cy="338554"/>
          </a:xfrm>
          <a:prstGeom prst="rect">
            <a:avLst/>
          </a:prstGeom>
          <a:noFill/>
        </p:spPr>
        <p:txBody>
          <a:bodyPr wrap="none" rtlCol="0">
            <a:spAutoFit/>
          </a:bodyPr>
          <a:lstStyle/>
          <a:p>
            <a:r>
              <a:rPr lang="sv-SE" sz="1600" b="1" dirty="0" err="1"/>
              <a:t>WoW</a:t>
            </a:r>
            <a:r>
              <a:rPr lang="sv-SE" sz="1600" b="1" dirty="0"/>
              <a:t> during testing w/o </a:t>
            </a:r>
            <a:r>
              <a:rPr lang="sv-SE" sz="1600" b="1" dirty="0" err="1"/>
              <a:t>beam</a:t>
            </a:r>
            <a:r>
              <a:rPr lang="sv-SE" sz="1600" b="1" dirty="0"/>
              <a:t> -  The Target Group testing</a:t>
            </a:r>
          </a:p>
        </p:txBody>
      </p:sp>
      <p:sp>
        <p:nvSpPr>
          <p:cNvPr id="9" name="TextBox 8">
            <a:extLst>
              <a:ext uri="{FF2B5EF4-FFF2-40B4-BE49-F238E27FC236}">
                <a16:creationId xmlns:a16="http://schemas.microsoft.com/office/drawing/2014/main" id="{37F791DD-9D94-390A-4F18-B297E0CC8B51}"/>
              </a:ext>
            </a:extLst>
          </p:cNvPr>
          <p:cNvSpPr txBox="1"/>
          <p:nvPr/>
        </p:nvSpPr>
        <p:spPr>
          <a:xfrm>
            <a:off x="4629327" y="761705"/>
            <a:ext cx="648000" cy="400110"/>
          </a:xfrm>
          <a:prstGeom prst="rect">
            <a:avLst/>
          </a:prstGeom>
          <a:solidFill>
            <a:srgbClr val="92D050"/>
          </a:solidFill>
          <a:ln>
            <a:solidFill>
              <a:schemeClr val="accent1"/>
            </a:solidFill>
          </a:ln>
        </p:spPr>
        <p:txBody>
          <a:bodyPr wrap="none" rtlCol="0" anchor="ctr">
            <a:spAutoFit/>
          </a:bodyPr>
          <a:lstStyle/>
          <a:p>
            <a:pPr algn="ctr"/>
            <a:r>
              <a:rPr lang="sv-SE" sz="800" dirty="0"/>
              <a:t>IAD </a:t>
            </a:r>
          </a:p>
          <a:p>
            <a:pPr algn="ctr"/>
            <a:r>
              <a:rPr lang="sv-SE" sz="1200" b="1" dirty="0"/>
              <a:t>1031</a:t>
            </a:r>
          </a:p>
        </p:txBody>
      </p:sp>
      <p:cxnSp>
        <p:nvCxnSpPr>
          <p:cNvPr id="11" name="Straight Arrow Connector 10">
            <a:extLst>
              <a:ext uri="{FF2B5EF4-FFF2-40B4-BE49-F238E27FC236}">
                <a16:creationId xmlns:a16="http://schemas.microsoft.com/office/drawing/2014/main" id="{65047D5D-54EC-9275-53C3-439AE4ADA13D}"/>
              </a:ext>
            </a:extLst>
          </p:cNvPr>
          <p:cNvCxnSpPr>
            <a:cxnSpLocks/>
            <a:stCxn id="83" idx="3"/>
            <a:endCxn id="9" idx="1"/>
          </p:cNvCxnSpPr>
          <p:nvPr/>
        </p:nvCxnSpPr>
        <p:spPr>
          <a:xfrm flipV="1">
            <a:off x="4113140" y="961760"/>
            <a:ext cx="516187" cy="2055"/>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01CAB6DB-8E56-B2C6-20E2-1E8A2C458BC7}"/>
              </a:ext>
            </a:extLst>
          </p:cNvPr>
          <p:cNvSpPr txBox="1"/>
          <p:nvPr/>
        </p:nvSpPr>
        <p:spPr>
          <a:xfrm>
            <a:off x="4629327" y="1783704"/>
            <a:ext cx="648000" cy="400110"/>
          </a:xfrm>
          <a:prstGeom prst="rect">
            <a:avLst/>
          </a:prstGeom>
          <a:solidFill>
            <a:srgbClr val="92D050"/>
          </a:solidFill>
          <a:ln>
            <a:solidFill>
              <a:schemeClr val="accent1"/>
            </a:solidFill>
          </a:ln>
        </p:spPr>
        <p:txBody>
          <a:bodyPr wrap="square" rtlCol="0" anchor="ctr">
            <a:spAutoFit/>
          </a:bodyPr>
          <a:lstStyle/>
          <a:p>
            <a:pPr algn="ctr"/>
            <a:r>
              <a:rPr lang="sv-SE" sz="800" dirty="0"/>
              <a:t>DWD </a:t>
            </a:r>
            <a:r>
              <a:rPr lang="sv-SE" sz="1200" b="1" dirty="0"/>
              <a:t>1032</a:t>
            </a:r>
          </a:p>
        </p:txBody>
      </p:sp>
      <p:cxnSp>
        <p:nvCxnSpPr>
          <p:cNvPr id="45" name="Elbow Connector 44">
            <a:extLst>
              <a:ext uri="{FF2B5EF4-FFF2-40B4-BE49-F238E27FC236}">
                <a16:creationId xmlns:a16="http://schemas.microsoft.com/office/drawing/2014/main" id="{8FB5A4AF-6DAA-D4BE-BD00-855D34EDAAD5}"/>
              </a:ext>
            </a:extLst>
          </p:cNvPr>
          <p:cNvCxnSpPr>
            <a:cxnSpLocks/>
            <a:stCxn id="162" idx="0"/>
          </p:cNvCxnSpPr>
          <p:nvPr/>
        </p:nvCxnSpPr>
        <p:spPr>
          <a:xfrm rot="16200000" flipV="1">
            <a:off x="9241328" y="3728584"/>
            <a:ext cx="1360724" cy="176086"/>
          </a:xfrm>
          <a:prstGeom prst="bentConnector3">
            <a:avLst>
              <a:gd name="adj1" fmla="val 50000"/>
            </a:avLst>
          </a:prstGeom>
          <a:ln w="9525">
            <a:solidFill>
              <a:schemeClr val="accent1"/>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1" name="Elbow Connector 60">
            <a:extLst>
              <a:ext uri="{FF2B5EF4-FFF2-40B4-BE49-F238E27FC236}">
                <a16:creationId xmlns:a16="http://schemas.microsoft.com/office/drawing/2014/main" id="{0B53A8FD-F927-C494-D1C9-CF76901CC079}"/>
              </a:ext>
            </a:extLst>
          </p:cNvPr>
          <p:cNvCxnSpPr>
            <a:cxnSpLocks/>
          </p:cNvCxnSpPr>
          <p:nvPr/>
        </p:nvCxnSpPr>
        <p:spPr>
          <a:xfrm rot="5400000">
            <a:off x="5639308" y="3912585"/>
            <a:ext cx="1975255" cy="457485"/>
          </a:xfrm>
          <a:prstGeom prst="bentConnector3">
            <a:avLst>
              <a:gd name="adj1" fmla="val 100318"/>
            </a:avLst>
          </a:prstGeom>
          <a:ln w="9525">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2" name="Elbow Connector 61">
            <a:extLst>
              <a:ext uri="{FF2B5EF4-FFF2-40B4-BE49-F238E27FC236}">
                <a16:creationId xmlns:a16="http://schemas.microsoft.com/office/drawing/2014/main" id="{0CE9488B-3A2C-2690-271A-F8E7E7DF875F}"/>
              </a:ext>
            </a:extLst>
          </p:cNvPr>
          <p:cNvCxnSpPr>
            <a:cxnSpLocks/>
            <a:stCxn id="161" idx="2"/>
          </p:cNvCxnSpPr>
          <p:nvPr/>
        </p:nvCxnSpPr>
        <p:spPr>
          <a:xfrm rot="5400000">
            <a:off x="7103239" y="4658807"/>
            <a:ext cx="1646111" cy="337056"/>
          </a:xfrm>
          <a:prstGeom prst="bentConnector3">
            <a:avLst>
              <a:gd name="adj1" fmla="val 100719"/>
            </a:avLst>
          </a:prstGeom>
          <a:ln w="9525">
            <a:solidFill>
              <a:schemeClr val="accent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3" name="Elbow Connector 92">
            <a:extLst>
              <a:ext uri="{FF2B5EF4-FFF2-40B4-BE49-F238E27FC236}">
                <a16:creationId xmlns:a16="http://schemas.microsoft.com/office/drawing/2014/main" id="{BA4C3895-3E3D-C7F1-410A-7307B1990E09}"/>
              </a:ext>
            </a:extLst>
          </p:cNvPr>
          <p:cNvCxnSpPr>
            <a:cxnSpLocks/>
          </p:cNvCxnSpPr>
          <p:nvPr/>
        </p:nvCxnSpPr>
        <p:spPr>
          <a:xfrm rot="5400000">
            <a:off x="5693634" y="3513173"/>
            <a:ext cx="1303961" cy="576000"/>
          </a:xfrm>
          <a:prstGeom prst="bentConnector2">
            <a:avLst/>
          </a:prstGeom>
          <a:ln w="9525">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9" name="Elbow Connector 108">
            <a:extLst>
              <a:ext uri="{FF2B5EF4-FFF2-40B4-BE49-F238E27FC236}">
                <a16:creationId xmlns:a16="http://schemas.microsoft.com/office/drawing/2014/main" id="{1AB44E80-B78E-45ED-E053-5AF7C0A96828}"/>
              </a:ext>
            </a:extLst>
          </p:cNvPr>
          <p:cNvCxnSpPr>
            <a:cxnSpLocks/>
            <a:stCxn id="195" idx="2"/>
          </p:cNvCxnSpPr>
          <p:nvPr/>
        </p:nvCxnSpPr>
        <p:spPr>
          <a:xfrm rot="5400000">
            <a:off x="6075910" y="3206266"/>
            <a:ext cx="960243" cy="2545200"/>
          </a:xfrm>
          <a:prstGeom prst="bentConnector2">
            <a:avLst/>
          </a:prstGeom>
          <a:ln w="9525">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32" name="Elbow Connector 131">
            <a:extLst>
              <a:ext uri="{FF2B5EF4-FFF2-40B4-BE49-F238E27FC236}">
                <a16:creationId xmlns:a16="http://schemas.microsoft.com/office/drawing/2014/main" id="{65BED32C-9E8D-886D-7BC8-83703EBFC5A0}"/>
              </a:ext>
            </a:extLst>
          </p:cNvPr>
          <p:cNvCxnSpPr>
            <a:cxnSpLocks/>
            <a:stCxn id="158" idx="3"/>
            <a:endCxn id="144" idx="2"/>
          </p:cNvCxnSpPr>
          <p:nvPr/>
        </p:nvCxnSpPr>
        <p:spPr>
          <a:xfrm flipV="1">
            <a:off x="5278599" y="4895024"/>
            <a:ext cx="5000210" cy="1406191"/>
          </a:xfrm>
          <a:prstGeom prst="bentConnector2">
            <a:avLst/>
          </a:prstGeom>
          <a:ln w="9525">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35" name="Elbow Connector 134">
            <a:extLst>
              <a:ext uri="{FF2B5EF4-FFF2-40B4-BE49-F238E27FC236}">
                <a16:creationId xmlns:a16="http://schemas.microsoft.com/office/drawing/2014/main" id="{D38BD01E-C049-AD61-E96D-D169ABEBD2A0}"/>
              </a:ext>
            </a:extLst>
          </p:cNvPr>
          <p:cNvCxnSpPr>
            <a:cxnSpLocks/>
          </p:cNvCxnSpPr>
          <p:nvPr/>
        </p:nvCxnSpPr>
        <p:spPr>
          <a:xfrm flipV="1">
            <a:off x="5287746" y="4006879"/>
            <a:ext cx="3055601" cy="2179408"/>
          </a:xfrm>
          <a:prstGeom prst="bentConnector3">
            <a:avLst>
              <a:gd name="adj1" fmla="val 100039"/>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167" name="Elbow Connector 166">
            <a:extLst>
              <a:ext uri="{FF2B5EF4-FFF2-40B4-BE49-F238E27FC236}">
                <a16:creationId xmlns:a16="http://schemas.microsoft.com/office/drawing/2014/main" id="{E150D839-5EAD-0F4E-0C6C-F26D185AEE47}"/>
              </a:ext>
            </a:extLst>
          </p:cNvPr>
          <p:cNvCxnSpPr>
            <a:cxnSpLocks/>
          </p:cNvCxnSpPr>
          <p:nvPr/>
        </p:nvCxnSpPr>
        <p:spPr>
          <a:xfrm rot="16200000" flipV="1">
            <a:off x="5415052" y="941388"/>
            <a:ext cx="1620000" cy="1908000"/>
          </a:xfrm>
          <a:prstGeom prst="bentConnector2">
            <a:avLst/>
          </a:prstGeom>
          <a:ln w="9525">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70" name="Elbow Connector 169">
            <a:extLst>
              <a:ext uri="{FF2B5EF4-FFF2-40B4-BE49-F238E27FC236}">
                <a16:creationId xmlns:a16="http://schemas.microsoft.com/office/drawing/2014/main" id="{6A50D9A5-181B-5052-FE76-13C3ABD77775}"/>
              </a:ext>
            </a:extLst>
          </p:cNvPr>
          <p:cNvCxnSpPr>
            <a:cxnSpLocks/>
            <a:stCxn id="30" idx="0"/>
            <a:endCxn id="9" idx="3"/>
          </p:cNvCxnSpPr>
          <p:nvPr/>
        </p:nvCxnSpPr>
        <p:spPr>
          <a:xfrm rot="16200000" flipV="1">
            <a:off x="6724145" y="-485058"/>
            <a:ext cx="1775136" cy="4668771"/>
          </a:xfrm>
          <a:prstGeom prst="bentConnector2">
            <a:avLst/>
          </a:prstGeom>
          <a:ln w="9525">
            <a:headEnd type="triangle"/>
            <a:tailEnd type="none"/>
          </a:ln>
        </p:spPr>
        <p:style>
          <a:lnRef idx="1">
            <a:schemeClr val="accent1"/>
          </a:lnRef>
          <a:fillRef idx="0">
            <a:schemeClr val="accent1"/>
          </a:fillRef>
          <a:effectRef idx="0">
            <a:schemeClr val="accent1"/>
          </a:effectRef>
          <a:fontRef idx="minor">
            <a:schemeClr val="tx1"/>
          </a:fontRef>
        </p:style>
      </p:cxnSp>
      <p:grpSp>
        <p:nvGrpSpPr>
          <p:cNvPr id="131" name="Group 130">
            <a:extLst>
              <a:ext uri="{FF2B5EF4-FFF2-40B4-BE49-F238E27FC236}">
                <a16:creationId xmlns:a16="http://schemas.microsoft.com/office/drawing/2014/main" id="{EA97185E-AD2A-4500-BD00-B50BF50B6B13}"/>
              </a:ext>
            </a:extLst>
          </p:cNvPr>
          <p:cNvGrpSpPr/>
          <p:nvPr/>
        </p:nvGrpSpPr>
        <p:grpSpPr>
          <a:xfrm>
            <a:off x="11169223" y="1450053"/>
            <a:ext cx="648000" cy="1258867"/>
            <a:chOff x="11169223" y="1450053"/>
            <a:chExt cx="648000" cy="1258867"/>
          </a:xfrm>
        </p:grpSpPr>
        <p:sp>
          <p:nvSpPr>
            <p:cNvPr id="181" name="TextBox 180">
              <a:extLst>
                <a:ext uri="{FF2B5EF4-FFF2-40B4-BE49-F238E27FC236}">
                  <a16:creationId xmlns:a16="http://schemas.microsoft.com/office/drawing/2014/main" id="{A9FEDA15-1861-958B-EB72-28B353438580}"/>
                </a:ext>
              </a:extLst>
            </p:cNvPr>
            <p:cNvSpPr txBox="1"/>
            <p:nvPr/>
          </p:nvSpPr>
          <p:spPr>
            <a:xfrm>
              <a:off x="11169223" y="1450053"/>
              <a:ext cx="648000" cy="400110"/>
            </a:xfrm>
            <a:prstGeom prst="rect">
              <a:avLst/>
            </a:prstGeom>
            <a:solidFill>
              <a:srgbClr val="92D050"/>
            </a:solidFill>
            <a:ln w="12700">
              <a:solidFill>
                <a:schemeClr val="accent1"/>
              </a:solidFill>
              <a:prstDash val="solid"/>
            </a:ln>
          </p:spPr>
          <p:txBody>
            <a:bodyPr wrap="none" rtlCol="0">
              <a:spAutoFit/>
            </a:bodyPr>
            <a:lstStyle/>
            <a:p>
              <a:pPr algn="ctr"/>
              <a:r>
                <a:rPr lang="sv-SE" sz="800" dirty="0"/>
                <a:t>TMS</a:t>
              </a:r>
            </a:p>
            <a:p>
              <a:pPr algn="ctr"/>
              <a:r>
                <a:rPr lang="sv-SE" sz="1200" b="1" dirty="0"/>
                <a:t>1063</a:t>
              </a:r>
            </a:p>
          </p:txBody>
        </p:sp>
        <p:cxnSp>
          <p:nvCxnSpPr>
            <p:cNvPr id="182" name="Straight Arrow Connector 181">
              <a:extLst>
                <a:ext uri="{FF2B5EF4-FFF2-40B4-BE49-F238E27FC236}">
                  <a16:creationId xmlns:a16="http://schemas.microsoft.com/office/drawing/2014/main" id="{DED57ED5-879E-006E-0E17-89BBE34707A8}"/>
                </a:ext>
              </a:extLst>
            </p:cNvPr>
            <p:cNvCxnSpPr>
              <a:cxnSpLocks/>
              <a:stCxn id="181" idx="2"/>
              <a:endCxn id="18" idx="0"/>
            </p:cNvCxnSpPr>
            <p:nvPr/>
          </p:nvCxnSpPr>
          <p:spPr>
            <a:xfrm>
              <a:off x="11493223" y="1850163"/>
              <a:ext cx="423" cy="858757"/>
            </a:xfrm>
            <a:prstGeom prst="straightConnector1">
              <a:avLst/>
            </a:prstGeom>
            <a:ln w="9525">
              <a:prstDash val="solid"/>
              <a:tailEnd type="triangle"/>
            </a:ln>
          </p:spPr>
          <p:style>
            <a:lnRef idx="1">
              <a:schemeClr val="accent1"/>
            </a:lnRef>
            <a:fillRef idx="0">
              <a:schemeClr val="accent1"/>
            </a:fillRef>
            <a:effectRef idx="0">
              <a:schemeClr val="accent1"/>
            </a:effectRef>
            <a:fontRef idx="minor">
              <a:schemeClr val="tx1"/>
            </a:fontRef>
          </p:style>
        </p:cxnSp>
      </p:grpSp>
      <p:cxnSp>
        <p:nvCxnSpPr>
          <p:cNvPr id="188" name="Elbow Connector 187">
            <a:extLst>
              <a:ext uri="{FF2B5EF4-FFF2-40B4-BE49-F238E27FC236}">
                <a16:creationId xmlns:a16="http://schemas.microsoft.com/office/drawing/2014/main" id="{F826C9DA-6C50-E329-03E1-59A614B3D4E8}"/>
              </a:ext>
            </a:extLst>
          </p:cNvPr>
          <p:cNvCxnSpPr>
            <a:cxnSpLocks/>
          </p:cNvCxnSpPr>
          <p:nvPr/>
        </p:nvCxnSpPr>
        <p:spPr>
          <a:xfrm rot="16200000" flipV="1">
            <a:off x="7636463" y="-1537633"/>
            <a:ext cx="1887729" cy="6606000"/>
          </a:xfrm>
          <a:prstGeom prst="bentConnector2">
            <a:avLst/>
          </a:prstGeom>
          <a:ln w="9525">
            <a:headEnd type="triangle"/>
            <a:tailEnd type="non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9EA633C2-BF94-4668-61F8-84E0A46F98DD}"/>
              </a:ext>
            </a:extLst>
          </p:cNvPr>
          <p:cNvSpPr txBox="1"/>
          <p:nvPr/>
        </p:nvSpPr>
        <p:spPr>
          <a:xfrm>
            <a:off x="3465140" y="765815"/>
            <a:ext cx="648000" cy="396000"/>
          </a:xfrm>
          <a:prstGeom prst="rect">
            <a:avLst/>
          </a:prstGeom>
          <a:solidFill>
            <a:srgbClr val="92D050"/>
          </a:solidFill>
          <a:ln>
            <a:solidFill>
              <a:schemeClr val="accent1"/>
            </a:solidFill>
          </a:ln>
        </p:spPr>
        <p:txBody>
          <a:bodyPr wrap="none" rtlCol="0" anchor="ctr">
            <a:spAutoFit/>
          </a:bodyPr>
          <a:lstStyle/>
          <a:p>
            <a:pPr algn="ctr"/>
            <a:r>
              <a:rPr lang="sv-SE" sz="1000" dirty="0"/>
              <a:t>FM AIR</a:t>
            </a:r>
          </a:p>
        </p:txBody>
      </p:sp>
      <p:sp>
        <p:nvSpPr>
          <p:cNvPr id="85" name="TextBox 84">
            <a:extLst>
              <a:ext uri="{FF2B5EF4-FFF2-40B4-BE49-F238E27FC236}">
                <a16:creationId xmlns:a16="http://schemas.microsoft.com/office/drawing/2014/main" id="{E6DF7F8E-C761-CE12-004C-E188BE2A2E06}"/>
              </a:ext>
            </a:extLst>
          </p:cNvPr>
          <p:cNvSpPr txBox="1"/>
          <p:nvPr/>
        </p:nvSpPr>
        <p:spPr>
          <a:xfrm>
            <a:off x="3441554" y="1787739"/>
            <a:ext cx="648000" cy="396000"/>
          </a:xfrm>
          <a:prstGeom prst="rect">
            <a:avLst/>
          </a:prstGeom>
          <a:solidFill>
            <a:srgbClr val="92D050"/>
          </a:solidFill>
          <a:ln>
            <a:solidFill>
              <a:schemeClr val="accent1"/>
            </a:solidFill>
          </a:ln>
        </p:spPr>
        <p:txBody>
          <a:bodyPr wrap="none" rtlCol="0" anchor="ctr">
            <a:spAutoFit/>
          </a:bodyPr>
          <a:lstStyle/>
          <a:p>
            <a:pPr algn="ctr"/>
            <a:r>
              <a:rPr lang="sv-SE" sz="1000" dirty="0"/>
              <a:t>FM DW</a:t>
            </a:r>
          </a:p>
        </p:txBody>
      </p:sp>
      <p:sp>
        <p:nvSpPr>
          <p:cNvPr id="92" name="TextBox 91">
            <a:extLst>
              <a:ext uri="{FF2B5EF4-FFF2-40B4-BE49-F238E27FC236}">
                <a16:creationId xmlns:a16="http://schemas.microsoft.com/office/drawing/2014/main" id="{B6272909-CFA7-01DA-D823-9F9B28A6C9F5}"/>
              </a:ext>
            </a:extLst>
          </p:cNvPr>
          <p:cNvSpPr txBox="1"/>
          <p:nvPr/>
        </p:nvSpPr>
        <p:spPr>
          <a:xfrm>
            <a:off x="3487888" y="4760865"/>
            <a:ext cx="648000" cy="396000"/>
          </a:xfrm>
          <a:prstGeom prst="rect">
            <a:avLst/>
          </a:prstGeom>
          <a:solidFill>
            <a:srgbClr val="92D050"/>
          </a:solidFill>
          <a:ln>
            <a:solidFill>
              <a:schemeClr val="accent1"/>
            </a:solidFill>
          </a:ln>
        </p:spPr>
        <p:txBody>
          <a:bodyPr wrap="none" rtlCol="0" anchor="ctr">
            <a:spAutoFit/>
          </a:bodyPr>
          <a:lstStyle/>
          <a:p>
            <a:pPr algn="ctr"/>
            <a:r>
              <a:rPr lang="sv-SE" sz="1000" dirty="0"/>
              <a:t>FM N2</a:t>
            </a:r>
          </a:p>
        </p:txBody>
      </p:sp>
      <p:cxnSp>
        <p:nvCxnSpPr>
          <p:cNvPr id="94" name="Straight Arrow Connector 93">
            <a:extLst>
              <a:ext uri="{FF2B5EF4-FFF2-40B4-BE49-F238E27FC236}">
                <a16:creationId xmlns:a16="http://schemas.microsoft.com/office/drawing/2014/main" id="{17BF37AF-AC74-B1F9-23DC-60395ADD342D}"/>
              </a:ext>
            </a:extLst>
          </p:cNvPr>
          <p:cNvCxnSpPr>
            <a:cxnSpLocks/>
            <a:stCxn id="92" idx="3"/>
            <a:endCxn id="140" idx="1"/>
          </p:cNvCxnSpPr>
          <p:nvPr/>
        </p:nvCxnSpPr>
        <p:spPr>
          <a:xfrm flipV="1">
            <a:off x="4135888" y="4956810"/>
            <a:ext cx="496729" cy="0"/>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7F538B06-120C-313A-4824-4B4525FC5C94}"/>
              </a:ext>
            </a:extLst>
          </p:cNvPr>
          <p:cNvCxnSpPr>
            <a:cxnSpLocks/>
            <a:stCxn id="85" idx="3"/>
            <a:endCxn id="29" idx="1"/>
          </p:cNvCxnSpPr>
          <p:nvPr/>
        </p:nvCxnSpPr>
        <p:spPr>
          <a:xfrm flipV="1">
            <a:off x="4089554" y="1983759"/>
            <a:ext cx="539773" cy="1980"/>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102" name="Elbow Connector 101">
            <a:extLst>
              <a:ext uri="{FF2B5EF4-FFF2-40B4-BE49-F238E27FC236}">
                <a16:creationId xmlns:a16="http://schemas.microsoft.com/office/drawing/2014/main" id="{8FE3D8C0-FE57-A0C6-C9E5-AB5F9C9C7220}"/>
              </a:ext>
            </a:extLst>
          </p:cNvPr>
          <p:cNvCxnSpPr>
            <a:cxnSpLocks/>
          </p:cNvCxnSpPr>
          <p:nvPr/>
        </p:nvCxnSpPr>
        <p:spPr>
          <a:xfrm rot="10800000">
            <a:off x="5275815" y="1983025"/>
            <a:ext cx="1152000" cy="720000"/>
          </a:xfrm>
          <a:prstGeom prst="bentConnector3">
            <a:avLst>
              <a:gd name="adj1" fmla="val 222"/>
            </a:avLst>
          </a:prstGeom>
          <a:ln w="9525">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8" name="Elbow Connector 107">
            <a:extLst>
              <a:ext uri="{FF2B5EF4-FFF2-40B4-BE49-F238E27FC236}">
                <a16:creationId xmlns:a16="http://schemas.microsoft.com/office/drawing/2014/main" id="{F3B0A824-C2D9-9E7E-DF5F-B6BF3D94C101}"/>
              </a:ext>
            </a:extLst>
          </p:cNvPr>
          <p:cNvCxnSpPr>
            <a:cxnSpLocks/>
          </p:cNvCxnSpPr>
          <p:nvPr/>
        </p:nvCxnSpPr>
        <p:spPr>
          <a:xfrm rot="5400000">
            <a:off x="4868768" y="3200755"/>
            <a:ext cx="1609941" cy="1500563"/>
          </a:xfrm>
          <a:prstGeom prst="bentConnector3">
            <a:avLst>
              <a:gd name="adj1" fmla="val 9263"/>
            </a:avLst>
          </a:prstGeom>
          <a:ln w="9525">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87" name="Elbow Connector 186">
            <a:extLst>
              <a:ext uri="{FF2B5EF4-FFF2-40B4-BE49-F238E27FC236}">
                <a16:creationId xmlns:a16="http://schemas.microsoft.com/office/drawing/2014/main" id="{C6960E9C-28F3-D128-49A1-1B010984FB15}"/>
              </a:ext>
            </a:extLst>
          </p:cNvPr>
          <p:cNvCxnSpPr>
            <a:cxnSpLocks/>
            <a:stCxn id="164" idx="0"/>
            <a:endCxn id="18" idx="2"/>
          </p:cNvCxnSpPr>
          <p:nvPr/>
        </p:nvCxnSpPr>
        <p:spPr>
          <a:xfrm rot="5400000" flipH="1" flipV="1">
            <a:off x="10041389" y="3998079"/>
            <a:ext cx="2309416" cy="595098"/>
          </a:xfrm>
          <a:prstGeom prst="bentConnector3">
            <a:avLst>
              <a:gd name="adj1" fmla="val 50000"/>
            </a:avLst>
          </a:prstGeom>
          <a:ln w="9525">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08" name="Elbow Connector 207">
            <a:extLst>
              <a:ext uri="{FF2B5EF4-FFF2-40B4-BE49-F238E27FC236}">
                <a16:creationId xmlns:a16="http://schemas.microsoft.com/office/drawing/2014/main" id="{80223C0A-AFED-25E8-94F2-D0E7A4FFEDAA}"/>
              </a:ext>
            </a:extLst>
          </p:cNvPr>
          <p:cNvCxnSpPr>
            <a:cxnSpLocks/>
            <a:endCxn id="161" idx="3"/>
          </p:cNvCxnSpPr>
          <p:nvPr/>
        </p:nvCxnSpPr>
        <p:spPr>
          <a:xfrm rot="10800000" flipV="1">
            <a:off x="8418823" y="3130313"/>
            <a:ext cx="897777" cy="673912"/>
          </a:xfrm>
          <a:prstGeom prst="bentConnector3">
            <a:avLst>
              <a:gd name="adj1" fmla="val 75"/>
            </a:avLst>
          </a:prstGeom>
          <a:ln w="9525">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Elbow Connector 25">
            <a:extLst>
              <a:ext uri="{FF2B5EF4-FFF2-40B4-BE49-F238E27FC236}">
                <a16:creationId xmlns:a16="http://schemas.microsoft.com/office/drawing/2014/main" id="{7F3CD8E9-D3C6-AFDC-2E0C-7FCCF578798F}"/>
              </a:ext>
            </a:extLst>
          </p:cNvPr>
          <p:cNvCxnSpPr>
            <a:cxnSpLocks/>
          </p:cNvCxnSpPr>
          <p:nvPr/>
        </p:nvCxnSpPr>
        <p:spPr>
          <a:xfrm rot="16200000" flipH="1">
            <a:off x="7046310" y="3104135"/>
            <a:ext cx="685776" cy="756000"/>
          </a:xfrm>
          <a:prstGeom prst="bentConnector2">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Elbow Connector 109">
            <a:extLst>
              <a:ext uri="{FF2B5EF4-FFF2-40B4-BE49-F238E27FC236}">
                <a16:creationId xmlns:a16="http://schemas.microsoft.com/office/drawing/2014/main" id="{5803F4EC-8D5C-2C59-162B-732B39952004}"/>
              </a:ext>
            </a:extLst>
          </p:cNvPr>
          <p:cNvCxnSpPr>
            <a:cxnSpLocks/>
            <a:stCxn id="162" idx="2"/>
            <a:endCxn id="151" idx="3"/>
          </p:cNvCxnSpPr>
          <p:nvPr/>
        </p:nvCxnSpPr>
        <p:spPr>
          <a:xfrm rot="5400000">
            <a:off x="8023577" y="3263075"/>
            <a:ext cx="352132" cy="3620180"/>
          </a:xfrm>
          <a:prstGeom prst="bentConnector2">
            <a:avLst/>
          </a:prstGeom>
          <a:ln w="9525">
            <a:solidFill>
              <a:schemeClr val="accent1"/>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7" name="Elbow Connector 116">
            <a:extLst>
              <a:ext uri="{FF2B5EF4-FFF2-40B4-BE49-F238E27FC236}">
                <a16:creationId xmlns:a16="http://schemas.microsoft.com/office/drawing/2014/main" id="{DAA22463-CE47-B63F-2CD4-A21041368AC7}"/>
              </a:ext>
            </a:extLst>
          </p:cNvPr>
          <p:cNvCxnSpPr>
            <a:cxnSpLocks/>
            <a:stCxn id="17" idx="2"/>
            <a:endCxn id="155" idx="3"/>
          </p:cNvCxnSpPr>
          <p:nvPr/>
        </p:nvCxnSpPr>
        <p:spPr>
          <a:xfrm rot="5400000">
            <a:off x="7327831" y="3553335"/>
            <a:ext cx="2657651" cy="1806412"/>
          </a:xfrm>
          <a:prstGeom prst="bentConnector2">
            <a:avLst/>
          </a:prstGeom>
          <a:ln w="9525">
            <a:solidFill>
              <a:schemeClr val="accent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33" name="Elbow Connector 132">
            <a:extLst>
              <a:ext uri="{FF2B5EF4-FFF2-40B4-BE49-F238E27FC236}">
                <a16:creationId xmlns:a16="http://schemas.microsoft.com/office/drawing/2014/main" id="{342E31D9-6E3D-CF68-210D-926DC3E359CE}"/>
              </a:ext>
            </a:extLst>
          </p:cNvPr>
          <p:cNvCxnSpPr>
            <a:cxnSpLocks/>
            <a:endCxn id="198" idx="2"/>
          </p:cNvCxnSpPr>
          <p:nvPr/>
        </p:nvCxnSpPr>
        <p:spPr>
          <a:xfrm flipV="1">
            <a:off x="5285728" y="5850446"/>
            <a:ext cx="5879235" cy="585212"/>
          </a:xfrm>
          <a:prstGeom prst="bentConnector2">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FC062E7-7B0E-CE2B-B55A-451250A1ACF8}"/>
              </a:ext>
            </a:extLst>
          </p:cNvPr>
          <p:cNvCxnSpPr/>
          <p:nvPr/>
        </p:nvCxnSpPr>
        <p:spPr>
          <a:xfrm flipH="1">
            <a:off x="4358684" y="431336"/>
            <a:ext cx="0" cy="5651964"/>
          </a:xfrm>
          <a:prstGeom prst="line">
            <a:avLst/>
          </a:prstGeom>
          <a:ln w="28575">
            <a:solidFill>
              <a:schemeClr val="tx1">
                <a:lumMod val="50000"/>
                <a:lumOff val="50000"/>
              </a:schemeClr>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20" name="TextBox 119">
            <a:extLst>
              <a:ext uri="{FF2B5EF4-FFF2-40B4-BE49-F238E27FC236}">
                <a16:creationId xmlns:a16="http://schemas.microsoft.com/office/drawing/2014/main" id="{A0B5DFDA-B900-DED0-6849-676662404E18}"/>
              </a:ext>
            </a:extLst>
          </p:cNvPr>
          <p:cNvSpPr txBox="1"/>
          <p:nvPr/>
        </p:nvSpPr>
        <p:spPr>
          <a:xfrm>
            <a:off x="3829505" y="6166140"/>
            <a:ext cx="617477" cy="246221"/>
          </a:xfrm>
          <a:prstGeom prst="rect">
            <a:avLst/>
          </a:prstGeom>
          <a:noFill/>
        </p:spPr>
        <p:txBody>
          <a:bodyPr wrap="none" rtlCol="0">
            <a:spAutoFit/>
          </a:bodyPr>
          <a:lstStyle/>
          <a:p>
            <a:pPr algn="r"/>
            <a:r>
              <a:rPr lang="sv-SE" sz="1000" b="1" dirty="0">
                <a:solidFill>
                  <a:schemeClr val="tx1">
                    <a:lumMod val="50000"/>
                    <a:lumOff val="50000"/>
                  </a:schemeClr>
                </a:solidFill>
              </a:rPr>
              <a:t>From CF</a:t>
            </a:r>
          </a:p>
        </p:txBody>
      </p:sp>
      <p:sp>
        <p:nvSpPr>
          <p:cNvPr id="140" name="TextBox 139">
            <a:extLst>
              <a:ext uri="{FF2B5EF4-FFF2-40B4-BE49-F238E27FC236}">
                <a16:creationId xmlns:a16="http://schemas.microsoft.com/office/drawing/2014/main" id="{B702CF9C-1C07-B239-2F1E-8057CEBF41EC}"/>
              </a:ext>
            </a:extLst>
          </p:cNvPr>
          <p:cNvSpPr txBox="1"/>
          <p:nvPr/>
        </p:nvSpPr>
        <p:spPr>
          <a:xfrm>
            <a:off x="4632617" y="4756755"/>
            <a:ext cx="648000" cy="400110"/>
          </a:xfrm>
          <a:prstGeom prst="rect">
            <a:avLst/>
          </a:prstGeom>
          <a:solidFill>
            <a:srgbClr val="92D050"/>
          </a:solidFill>
          <a:ln>
            <a:solidFill>
              <a:schemeClr val="accent1"/>
            </a:solidFill>
          </a:ln>
        </p:spPr>
        <p:txBody>
          <a:bodyPr wrap="square" rtlCol="0" anchor="ctr">
            <a:spAutoFit/>
          </a:bodyPr>
          <a:lstStyle/>
          <a:p>
            <a:pPr algn="ctr"/>
            <a:r>
              <a:rPr lang="sv-SE" sz="800" dirty="0"/>
              <a:t>N2D </a:t>
            </a:r>
          </a:p>
          <a:p>
            <a:pPr algn="ctr"/>
            <a:r>
              <a:rPr lang="sv-SE" sz="1200" b="1" dirty="0"/>
              <a:t>1033</a:t>
            </a:r>
          </a:p>
        </p:txBody>
      </p:sp>
      <p:sp>
        <p:nvSpPr>
          <p:cNvPr id="149" name="TextBox 148">
            <a:extLst>
              <a:ext uri="{FF2B5EF4-FFF2-40B4-BE49-F238E27FC236}">
                <a16:creationId xmlns:a16="http://schemas.microsoft.com/office/drawing/2014/main" id="{75446045-AB3A-989F-9134-52A87FA44AB6}"/>
              </a:ext>
            </a:extLst>
          </p:cNvPr>
          <p:cNvSpPr txBox="1"/>
          <p:nvPr/>
        </p:nvSpPr>
        <p:spPr>
          <a:xfrm>
            <a:off x="5412957" y="4256250"/>
            <a:ext cx="648000" cy="400110"/>
          </a:xfrm>
          <a:prstGeom prst="rect">
            <a:avLst/>
          </a:prstGeom>
          <a:solidFill>
            <a:srgbClr val="92D050"/>
          </a:solidFill>
          <a:ln>
            <a:solidFill>
              <a:schemeClr val="accent1"/>
            </a:solidFill>
          </a:ln>
        </p:spPr>
        <p:txBody>
          <a:bodyPr wrap="square" rtlCol="0" anchor="ctr">
            <a:spAutoFit/>
          </a:bodyPr>
          <a:lstStyle/>
          <a:p>
            <a:pPr algn="ctr"/>
            <a:r>
              <a:rPr lang="sv-SE" sz="800" dirty="0" err="1"/>
              <a:t>CDrT</a:t>
            </a:r>
            <a:r>
              <a:rPr lang="sv-SE" sz="800" dirty="0"/>
              <a:t> </a:t>
            </a:r>
            <a:r>
              <a:rPr lang="sv-SE" sz="1200" b="1" dirty="0"/>
              <a:t>1049</a:t>
            </a:r>
          </a:p>
        </p:txBody>
      </p:sp>
      <p:sp>
        <p:nvSpPr>
          <p:cNvPr id="151" name="TextBox 150">
            <a:extLst>
              <a:ext uri="{FF2B5EF4-FFF2-40B4-BE49-F238E27FC236}">
                <a16:creationId xmlns:a16="http://schemas.microsoft.com/office/drawing/2014/main" id="{A38EF426-A18E-B9D8-AD16-E3943E8A6468}"/>
              </a:ext>
            </a:extLst>
          </p:cNvPr>
          <p:cNvSpPr txBox="1"/>
          <p:nvPr/>
        </p:nvSpPr>
        <p:spPr>
          <a:xfrm>
            <a:off x="5741553" y="5049176"/>
            <a:ext cx="648000" cy="400110"/>
          </a:xfrm>
          <a:prstGeom prst="rect">
            <a:avLst/>
          </a:prstGeom>
          <a:solidFill>
            <a:srgbClr val="92D050"/>
          </a:solidFill>
          <a:ln>
            <a:solidFill>
              <a:schemeClr val="accent1"/>
            </a:solidFill>
          </a:ln>
        </p:spPr>
        <p:txBody>
          <a:bodyPr wrap="square" rtlCol="0" anchor="ctr">
            <a:spAutoFit/>
          </a:bodyPr>
          <a:lstStyle/>
          <a:p>
            <a:pPr algn="ctr"/>
            <a:r>
              <a:rPr lang="sv-SE" sz="800" dirty="0" err="1"/>
              <a:t>OffG</a:t>
            </a:r>
            <a:r>
              <a:rPr lang="sv-SE" sz="800" dirty="0"/>
              <a:t> </a:t>
            </a:r>
          </a:p>
          <a:p>
            <a:pPr algn="ctr"/>
            <a:r>
              <a:rPr lang="sv-SE" sz="1200" b="1" dirty="0"/>
              <a:t>1140</a:t>
            </a:r>
          </a:p>
        </p:txBody>
      </p:sp>
      <p:sp>
        <p:nvSpPr>
          <p:cNvPr id="155" name="TextBox 154">
            <a:extLst>
              <a:ext uri="{FF2B5EF4-FFF2-40B4-BE49-F238E27FC236}">
                <a16:creationId xmlns:a16="http://schemas.microsoft.com/office/drawing/2014/main" id="{9EA30EDF-5839-C80A-E23E-07F37BC1A614}"/>
              </a:ext>
            </a:extLst>
          </p:cNvPr>
          <p:cNvSpPr txBox="1"/>
          <p:nvPr/>
        </p:nvSpPr>
        <p:spPr>
          <a:xfrm>
            <a:off x="7105450" y="5585312"/>
            <a:ext cx="648000" cy="400110"/>
          </a:xfrm>
          <a:prstGeom prst="rect">
            <a:avLst/>
          </a:prstGeom>
          <a:solidFill>
            <a:srgbClr val="92D050"/>
          </a:solidFill>
          <a:ln>
            <a:solidFill>
              <a:schemeClr val="accent1"/>
            </a:solidFill>
          </a:ln>
        </p:spPr>
        <p:txBody>
          <a:bodyPr wrap="square" rtlCol="0" anchor="ctr">
            <a:spAutoFit/>
          </a:bodyPr>
          <a:lstStyle/>
          <a:p>
            <a:pPr algn="ctr"/>
            <a:r>
              <a:rPr lang="sv-SE" sz="800" dirty="0"/>
              <a:t>MPRS </a:t>
            </a:r>
          </a:p>
          <a:p>
            <a:pPr algn="ctr"/>
            <a:r>
              <a:rPr lang="sv-SE" sz="1200" b="1" dirty="0"/>
              <a:t>1150</a:t>
            </a:r>
          </a:p>
        </p:txBody>
      </p:sp>
      <p:sp>
        <p:nvSpPr>
          <p:cNvPr id="158" name="TextBox 157">
            <a:extLst>
              <a:ext uri="{FF2B5EF4-FFF2-40B4-BE49-F238E27FC236}">
                <a16:creationId xmlns:a16="http://schemas.microsoft.com/office/drawing/2014/main" id="{EBCA2BD5-339A-069F-A8A4-5BFD0633A010}"/>
              </a:ext>
            </a:extLst>
          </p:cNvPr>
          <p:cNvSpPr txBox="1"/>
          <p:nvPr/>
        </p:nvSpPr>
        <p:spPr>
          <a:xfrm>
            <a:off x="4630599" y="6101160"/>
            <a:ext cx="648000" cy="400110"/>
          </a:xfrm>
          <a:prstGeom prst="rect">
            <a:avLst/>
          </a:prstGeom>
          <a:solidFill>
            <a:srgbClr val="92D050"/>
          </a:solidFill>
          <a:ln>
            <a:solidFill>
              <a:schemeClr val="accent1"/>
            </a:solidFill>
          </a:ln>
        </p:spPr>
        <p:txBody>
          <a:bodyPr wrap="square" rtlCol="0" anchor="ctr">
            <a:spAutoFit/>
          </a:bodyPr>
          <a:lstStyle/>
          <a:p>
            <a:pPr algn="ctr"/>
            <a:r>
              <a:rPr lang="sv-SE" sz="800" dirty="0" err="1"/>
              <a:t>PrHe</a:t>
            </a:r>
            <a:r>
              <a:rPr lang="sv-SE" sz="800" dirty="0"/>
              <a:t> </a:t>
            </a:r>
          </a:p>
          <a:p>
            <a:pPr algn="ctr"/>
            <a:r>
              <a:rPr lang="sv-SE" sz="1200" b="1" dirty="0"/>
              <a:t>1030</a:t>
            </a:r>
          </a:p>
        </p:txBody>
      </p:sp>
      <p:sp>
        <p:nvSpPr>
          <p:cNvPr id="162" name="TextBox 161">
            <a:extLst>
              <a:ext uri="{FF2B5EF4-FFF2-40B4-BE49-F238E27FC236}">
                <a16:creationId xmlns:a16="http://schemas.microsoft.com/office/drawing/2014/main" id="{72BCF8B5-BB07-481F-DACC-DCE49AA6A037}"/>
              </a:ext>
            </a:extLst>
          </p:cNvPr>
          <p:cNvSpPr txBox="1"/>
          <p:nvPr/>
        </p:nvSpPr>
        <p:spPr>
          <a:xfrm>
            <a:off x="9685733" y="4496989"/>
            <a:ext cx="648000" cy="400110"/>
          </a:xfrm>
          <a:prstGeom prst="rect">
            <a:avLst/>
          </a:prstGeom>
          <a:pattFill prst="wdUpDiag">
            <a:fgClr>
              <a:srgbClr val="FFFF00"/>
            </a:fgClr>
            <a:bgClr>
              <a:srgbClr val="92D050"/>
            </a:bgClr>
          </a:pattFill>
          <a:ln>
            <a:solidFill>
              <a:schemeClr val="accent1"/>
            </a:solidFill>
          </a:ln>
        </p:spPr>
        <p:txBody>
          <a:bodyPr wrap="square" rtlCol="0" anchor="ctr">
            <a:spAutoFit/>
          </a:bodyPr>
          <a:lstStyle>
            <a:defPPr>
              <a:defRPr lang="sv-SE"/>
            </a:defPPr>
            <a:lvl1pPr algn="ctr">
              <a:defRPr sz="800"/>
            </a:lvl1pPr>
          </a:lstStyle>
          <a:p>
            <a:r>
              <a:rPr lang="sv-SE" dirty="0" err="1"/>
              <a:t>HePu</a:t>
            </a:r>
            <a:r>
              <a:rPr lang="sv-SE" dirty="0"/>
              <a:t> </a:t>
            </a:r>
          </a:p>
          <a:p>
            <a:r>
              <a:rPr lang="sv-SE" sz="1200" b="1" dirty="0"/>
              <a:t>1015</a:t>
            </a:r>
          </a:p>
        </p:txBody>
      </p:sp>
      <p:sp>
        <p:nvSpPr>
          <p:cNvPr id="164" name="TextBox 163">
            <a:extLst>
              <a:ext uri="{FF2B5EF4-FFF2-40B4-BE49-F238E27FC236}">
                <a16:creationId xmlns:a16="http://schemas.microsoft.com/office/drawing/2014/main" id="{86C37C5E-A0D6-11A2-29D0-E33567237406}"/>
              </a:ext>
            </a:extLst>
          </p:cNvPr>
          <p:cNvSpPr txBox="1"/>
          <p:nvPr/>
        </p:nvSpPr>
        <p:spPr>
          <a:xfrm>
            <a:off x="10574548" y="5450336"/>
            <a:ext cx="648000" cy="400110"/>
          </a:xfrm>
          <a:prstGeom prst="rect">
            <a:avLst/>
          </a:prstGeom>
          <a:pattFill prst="wdUpDiag">
            <a:fgClr>
              <a:srgbClr val="FFFF00"/>
            </a:fgClr>
            <a:bgClr>
              <a:srgbClr val="92D050"/>
            </a:bgClr>
          </a:pattFill>
          <a:ln>
            <a:solidFill>
              <a:schemeClr val="accent1"/>
            </a:solidFill>
          </a:ln>
        </p:spPr>
        <p:txBody>
          <a:bodyPr wrap="square" rtlCol="0" anchor="ctr">
            <a:spAutoFit/>
          </a:bodyPr>
          <a:lstStyle/>
          <a:p>
            <a:pPr algn="ctr"/>
            <a:r>
              <a:rPr lang="sv-SE" sz="800" dirty="0" err="1"/>
              <a:t>HeIn</a:t>
            </a:r>
            <a:r>
              <a:rPr lang="sv-SE" sz="800" dirty="0"/>
              <a:t> </a:t>
            </a:r>
          </a:p>
          <a:p>
            <a:pPr algn="ctr"/>
            <a:r>
              <a:rPr lang="sv-SE" sz="1200" b="1" dirty="0"/>
              <a:t>1013</a:t>
            </a:r>
          </a:p>
        </p:txBody>
      </p:sp>
      <p:sp>
        <p:nvSpPr>
          <p:cNvPr id="161" name="TextBox 160">
            <a:extLst>
              <a:ext uri="{FF2B5EF4-FFF2-40B4-BE49-F238E27FC236}">
                <a16:creationId xmlns:a16="http://schemas.microsoft.com/office/drawing/2014/main" id="{DF8D5216-1587-5CCA-CEF1-B5C90B3B1F3B}"/>
              </a:ext>
            </a:extLst>
          </p:cNvPr>
          <p:cNvSpPr txBox="1"/>
          <p:nvPr/>
        </p:nvSpPr>
        <p:spPr>
          <a:xfrm>
            <a:off x="7770822" y="3604170"/>
            <a:ext cx="648000" cy="400110"/>
          </a:xfrm>
          <a:prstGeom prst="rect">
            <a:avLst/>
          </a:prstGeom>
          <a:solidFill>
            <a:srgbClr val="92D050"/>
          </a:solidFill>
          <a:ln>
            <a:solidFill>
              <a:schemeClr val="accent1"/>
            </a:solidFill>
          </a:ln>
        </p:spPr>
        <p:txBody>
          <a:bodyPr wrap="square" rtlCol="0" anchor="ctr">
            <a:spAutoFit/>
          </a:bodyPr>
          <a:lstStyle/>
          <a:p>
            <a:pPr algn="ctr"/>
            <a:r>
              <a:rPr lang="sv-SE" sz="800" dirty="0" err="1"/>
              <a:t>HePC</a:t>
            </a:r>
            <a:r>
              <a:rPr lang="sv-SE" sz="800" dirty="0"/>
              <a:t> </a:t>
            </a:r>
          </a:p>
          <a:p>
            <a:pPr algn="ctr"/>
            <a:r>
              <a:rPr lang="sv-SE" sz="1200" b="1" dirty="0"/>
              <a:t>1011</a:t>
            </a:r>
          </a:p>
        </p:txBody>
      </p:sp>
      <p:sp>
        <p:nvSpPr>
          <p:cNvPr id="90" name="TextBox 89">
            <a:extLst>
              <a:ext uri="{FF2B5EF4-FFF2-40B4-BE49-F238E27FC236}">
                <a16:creationId xmlns:a16="http://schemas.microsoft.com/office/drawing/2014/main" id="{85D13A56-7A1D-B95A-EB81-F8B88FE11D0F}"/>
              </a:ext>
            </a:extLst>
          </p:cNvPr>
          <p:cNvSpPr txBox="1"/>
          <p:nvPr/>
        </p:nvSpPr>
        <p:spPr>
          <a:xfrm>
            <a:off x="5415215" y="3748970"/>
            <a:ext cx="648000" cy="400110"/>
          </a:xfrm>
          <a:prstGeom prst="rect">
            <a:avLst/>
          </a:prstGeom>
          <a:solidFill>
            <a:srgbClr val="92D050"/>
          </a:solidFill>
          <a:ln>
            <a:solidFill>
              <a:schemeClr val="accent1"/>
            </a:solidFill>
          </a:ln>
        </p:spPr>
        <p:txBody>
          <a:bodyPr wrap="square" rtlCol="0" anchor="ctr">
            <a:spAutoFit/>
          </a:bodyPr>
          <a:lstStyle/>
          <a:p>
            <a:pPr algn="ctr"/>
            <a:r>
              <a:rPr lang="sv-SE" sz="800" dirty="0" err="1"/>
              <a:t>IDrT</a:t>
            </a:r>
            <a:r>
              <a:rPr lang="sv-SE" sz="800" dirty="0"/>
              <a:t> </a:t>
            </a:r>
          </a:p>
          <a:p>
            <a:pPr algn="ctr"/>
            <a:r>
              <a:rPr lang="sv-SE" sz="1200" b="1" dirty="0"/>
              <a:t>1047</a:t>
            </a:r>
          </a:p>
        </p:txBody>
      </p:sp>
      <p:cxnSp>
        <p:nvCxnSpPr>
          <p:cNvPr id="91" name="Straight Arrow Connector 90">
            <a:extLst>
              <a:ext uri="{FF2B5EF4-FFF2-40B4-BE49-F238E27FC236}">
                <a16:creationId xmlns:a16="http://schemas.microsoft.com/office/drawing/2014/main" id="{6B38C8B5-F4B7-8C37-3646-186EA11A5580}"/>
              </a:ext>
            </a:extLst>
          </p:cNvPr>
          <p:cNvCxnSpPr>
            <a:cxnSpLocks/>
          </p:cNvCxnSpPr>
          <p:nvPr/>
        </p:nvCxnSpPr>
        <p:spPr>
          <a:xfrm flipV="1">
            <a:off x="6063215" y="3955837"/>
            <a:ext cx="576000" cy="725"/>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80337300-CC61-29CF-BF9E-909D3C7FE65A}"/>
              </a:ext>
            </a:extLst>
          </p:cNvPr>
          <p:cNvSpPr txBox="1"/>
          <p:nvPr/>
        </p:nvSpPr>
        <p:spPr>
          <a:xfrm>
            <a:off x="8470501" y="4728843"/>
            <a:ext cx="648000" cy="400110"/>
          </a:xfrm>
          <a:prstGeom prst="rect">
            <a:avLst/>
          </a:prstGeom>
          <a:solidFill>
            <a:srgbClr val="92D050"/>
          </a:solidFill>
          <a:ln>
            <a:solidFill>
              <a:schemeClr val="accent1"/>
            </a:solidFill>
          </a:ln>
        </p:spPr>
        <p:txBody>
          <a:bodyPr wrap="square" rtlCol="0" anchor="ctr">
            <a:spAutoFit/>
          </a:bodyPr>
          <a:lstStyle/>
          <a:p>
            <a:pPr algn="ctr"/>
            <a:r>
              <a:rPr lang="sv-SE" sz="800" dirty="0"/>
              <a:t>HCPR </a:t>
            </a:r>
          </a:p>
          <a:p>
            <a:pPr algn="ctr"/>
            <a:r>
              <a:rPr lang="sv-SE" sz="1200" b="1" dirty="0"/>
              <a:t>1160</a:t>
            </a:r>
          </a:p>
        </p:txBody>
      </p:sp>
      <p:cxnSp>
        <p:nvCxnSpPr>
          <p:cNvPr id="98" name="Elbow Connector 97">
            <a:extLst>
              <a:ext uri="{FF2B5EF4-FFF2-40B4-BE49-F238E27FC236}">
                <a16:creationId xmlns:a16="http://schemas.microsoft.com/office/drawing/2014/main" id="{E22A8359-42A6-511F-7558-B48FF5564EE7}"/>
              </a:ext>
            </a:extLst>
          </p:cNvPr>
          <p:cNvCxnSpPr>
            <a:cxnSpLocks/>
            <a:endCxn id="96" idx="3"/>
          </p:cNvCxnSpPr>
          <p:nvPr/>
        </p:nvCxnSpPr>
        <p:spPr>
          <a:xfrm rot="5400000">
            <a:off x="8372883" y="3867840"/>
            <a:ext cx="1806676" cy="315440"/>
          </a:xfrm>
          <a:prstGeom prst="bentConnector2">
            <a:avLst/>
          </a:prstGeom>
          <a:ln w="9525">
            <a:headEnd type="triangle"/>
            <a:tailEnd type="none"/>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97DFF4D3-7ADF-C208-CFB4-1D3D34DE335A}"/>
              </a:ext>
            </a:extLst>
          </p:cNvPr>
          <p:cNvSpPr txBox="1"/>
          <p:nvPr/>
        </p:nvSpPr>
        <p:spPr>
          <a:xfrm>
            <a:off x="104603" y="461023"/>
            <a:ext cx="3147655" cy="3647152"/>
          </a:xfrm>
          <a:prstGeom prst="rect">
            <a:avLst/>
          </a:prstGeom>
          <a:noFill/>
          <a:ln>
            <a:solidFill>
              <a:schemeClr val="accent1"/>
            </a:solidFill>
          </a:ln>
        </p:spPr>
        <p:txBody>
          <a:bodyPr wrap="square" rtlCol="0">
            <a:spAutoFit/>
          </a:bodyPr>
          <a:lstStyle/>
          <a:p>
            <a:r>
              <a:rPr lang="sv-SE" sz="1100" dirty="0"/>
              <a:t>TWDS 1000 – Target wheel, Drive &amp; Shaft</a:t>
            </a:r>
          </a:p>
          <a:p>
            <a:r>
              <a:rPr lang="sv-SE" sz="1100" dirty="0" err="1"/>
              <a:t>HeC</a:t>
            </a:r>
            <a:r>
              <a:rPr lang="sv-SE" sz="1100" dirty="0"/>
              <a:t>   1010 – Target Primary Cooling </a:t>
            </a:r>
          </a:p>
          <a:p>
            <a:r>
              <a:rPr lang="sv-SE" sz="1100" dirty="0" err="1"/>
              <a:t>HePC</a:t>
            </a:r>
            <a:r>
              <a:rPr lang="sv-SE" sz="1100" dirty="0"/>
              <a:t> 1011 – Press. </a:t>
            </a:r>
            <a:r>
              <a:rPr lang="sv-SE" sz="1100" dirty="0" err="1"/>
              <a:t>Ctrl</a:t>
            </a:r>
            <a:r>
              <a:rPr lang="sv-SE" sz="1100" dirty="0"/>
              <a:t> Primary Cooling</a:t>
            </a:r>
          </a:p>
          <a:p>
            <a:r>
              <a:rPr lang="sv-SE" sz="1100" dirty="0" err="1"/>
              <a:t>HeIn</a:t>
            </a:r>
            <a:r>
              <a:rPr lang="sv-SE" sz="1100" dirty="0"/>
              <a:t>  1013 – Helium Injection</a:t>
            </a:r>
          </a:p>
          <a:p>
            <a:r>
              <a:rPr lang="sv-SE" sz="1100" dirty="0" err="1"/>
              <a:t>HePu</a:t>
            </a:r>
            <a:r>
              <a:rPr lang="sv-SE" sz="1100" dirty="0"/>
              <a:t> 1015 – Helium Purification</a:t>
            </a:r>
          </a:p>
          <a:p>
            <a:r>
              <a:rPr lang="sv-SE" sz="1100" dirty="0" err="1"/>
              <a:t>HeWC</a:t>
            </a:r>
            <a:r>
              <a:rPr lang="sv-SE" sz="1100" dirty="0"/>
              <a:t> 1016 - Equipment cooling (</a:t>
            </a:r>
            <a:r>
              <a:rPr lang="sv-SE" sz="1100" dirty="0" err="1"/>
              <a:t>circ</a:t>
            </a:r>
            <a:r>
              <a:rPr lang="sv-SE" sz="1100" dirty="0"/>
              <a:t> &amp; </a:t>
            </a:r>
            <a:r>
              <a:rPr lang="sv-SE" sz="1100" dirty="0" err="1"/>
              <a:t>compr</a:t>
            </a:r>
            <a:r>
              <a:rPr lang="sv-SE" sz="1100" dirty="0"/>
              <a:t>)</a:t>
            </a:r>
          </a:p>
          <a:p>
            <a:r>
              <a:rPr lang="sv-SE" sz="1100" dirty="0"/>
              <a:t>PrHe 1030  – Pristine Helium (filling </a:t>
            </a:r>
            <a:r>
              <a:rPr lang="sv-SE" sz="1100" dirty="0" err="1"/>
              <a:t>St</a:t>
            </a:r>
            <a:r>
              <a:rPr lang="sv-SE" sz="1100" dirty="0"/>
              <a:t>)</a:t>
            </a:r>
          </a:p>
          <a:p>
            <a:r>
              <a:rPr lang="sv-SE" sz="1100" dirty="0"/>
              <a:t>IAD 1031    – Instrument Air Distribution</a:t>
            </a:r>
          </a:p>
          <a:p>
            <a:r>
              <a:rPr lang="sv-SE" sz="1100" dirty="0"/>
              <a:t>DWD 1032 – Deionized Water Distribution</a:t>
            </a:r>
          </a:p>
          <a:p>
            <a:r>
              <a:rPr lang="sv-SE" sz="1100" dirty="0"/>
              <a:t>N2D 1033  – Nitrogen Gas Distribution</a:t>
            </a:r>
          </a:p>
          <a:p>
            <a:r>
              <a:rPr lang="sv-SE" sz="1100" dirty="0"/>
              <a:t>IWCT 1046 – Target Intermediate Water Cooling</a:t>
            </a:r>
          </a:p>
          <a:p>
            <a:r>
              <a:rPr lang="sv-SE" sz="1100" dirty="0" err="1"/>
              <a:t>IDrT</a:t>
            </a:r>
            <a:r>
              <a:rPr lang="sv-SE" sz="1100" dirty="0"/>
              <a:t> 1047  – Intermediate Drain Tanks</a:t>
            </a:r>
          </a:p>
          <a:p>
            <a:r>
              <a:rPr lang="sv-SE" sz="1100" dirty="0" err="1"/>
              <a:t>CDrT</a:t>
            </a:r>
            <a:r>
              <a:rPr lang="sv-SE" sz="1100" dirty="0"/>
              <a:t> 1049 – Contaminated Drain Tanks</a:t>
            </a:r>
          </a:p>
          <a:p>
            <a:r>
              <a:rPr lang="sv-SE" sz="1100" dirty="0"/>
              <a:t>TMS 1063  – Target Monitoring System</a:t>
            </a:r>
          </a:p>
          <a:p>
            <a:r>
              <a:rPr lang="sv-SE" sz="1100" dirty="0" err="1"/>
              <a:t>OffG</a:t>
            </a:r>
            <a:r>
              <a:rPr lang="sv-SE" sz="1100" dirty="0"/>
              <a:t> 1140  – Off-gas </a:t>
            </a:r>
            <a:r>
              <a:rPr lang="sv-SE" sz="1100" dirty="0" err="1"/>
              <a:t>extraction</a:t>
            </a:r>
            <a:endParaRPr lang="sv-SE" sz="1100" dirty="0"/>
          </a:p>
          <a:p>
            <a:r>
              <a:rPr lang="sv-SE" sz="1100" dirty="0"/>
              <a:t>MPRS 1150 – Monolith Pressure Relief System</a:t>
            </a:r>
          </a:p>
          <a:p>
            <a:r>
              <a:rPr lang="sv-SE" sz="1100" dirty="0"/>
              <a:t>HCPR 1160 – Helium Cooling Pressure Relief</a:t>
            </a:r>
          </a:p>
          <a:p>
            <a:r>
              <a:rPr lang="sv-SE" sz="1100" dirty="0"/>
              <a:t>FM Air: CF Instrument Air Supply</a:t>
            </a:r>
          </a:p>
          <a:p>
            <a:r>
              <a:rPr lang="sv-SE" sz="1100" dirty="0"/>
              <a:t>FM DW: FM Deionized Water Supply</a:t>
            </a:r>
          </a:p>
          <a:p>
            <a:r>
              <a:rPr lang="sv-SE" sz="1100" dirty="0"/>
              <a:t>FM WC: FM Water Cooling Supply</a:t>
            </a:r>
          </a:p>
          <a:p>
            <a:r>
              <a:rPr lang="sv-SE" sz="1100" dirty="0"/>
              <a:t>FM N2:  FM Nitrogen Supply</a:t>
            </a:r>
          </a:p>
        </p:txBody>
      </p:sp>
      <p:sp>
        <p:nvSpPr>
          <p:cNvPr id="207" name="Frame 206">
            <a:extLst>
              <a:ext uri="{FF2B5EF4-FFF2-40B4-BE49-F238E27FC236}">
                <a16:creationId xmlns:a16="http://schemas.microsoft.com/office/drawing/2014/main" id="{44957D69-8B6B-1935-493A-826EF4C023AC}"/>
              </a:ext>
            </a:extLst>
          </p:cNvPr>
          <p:cNvSpPr/>
          <p:nvPr/>
        </p:nvSpPr>
        <p:spPr>
          <a:xfrm>
            <a:off x="11835734" y="2713064"/>
            <a:ext cx="108000" cy="108000"/>
          </a:xfrm>
          <a:prstGeom prst="frame">
            <a:avLst>
              <a:gd name="adj1" fmla="val 50000"/>
            </a:avLst>
          </a:prstGeom>
          <a:solidFill>
            <a:srgbClr val="73FDD6"/>
          </a:solidFill>
          <a:ln>
            <a:solidFill>
              <a:srgbClr val="73FD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700" dirty="0">
                <a:solidFill>
                  <a:schemeClr val="tx1"/>
                </a:solidFill>
              </a:rPr>
              <a:t>A</a:t>
            </a:r>
          </a:p>
        </p:txBody>
      </p:sp>
      <p:sp>
        <p:nvSpPr>
          <p:cNvPr id="195" name="Frame 194">
            <a:extLst>
              <a:ext uri="{FF2B5EF4-FFF2-40B4-BE49-F238E27FC236}">
                <a16:creationId xmlns:a16="http://schemas.microsoft.com/office/drawing/2014/main" id="{F3B1D897-4DD3-159F-0AFE-6FBB752F2959}"/>
              </a:ext>
            </a:extLst>
          </p:cNvPr>
          <p:cNvSpPr/>
          <p:nvPr/>
        </p:nvSpPr>
        <p:spPr>
          <a:xfrm>
            <a:off x="7774631" y="3890745"/>
            <a:ext cx="108000" cy="108000"/>
          </a:xfrm>
          <a:prstGeom prst="frame">
            <a:avLst>
              <a:gd name="adj1" fmla="val 50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600" dirty="0">
                <a:solidFill>
                  <a:schemeClr val="bg1"/>
                </a:solidFill>
              </a:rPr>
              <a:t>N2</a:t>
            </a:r>
          </a:p>
        </p:txBody>
      </p:sp>
      <p:sp>
        <p:nvSpPr>
          <p:cNvPr id="6" name="TextBox 5">
            <a:extLst>
              <a:ext uri="{FF2B5EF4-FFF2-40B4-BE49-F238E27FC236}">
                <a16:creationId xmlns:a16="http://schemas.microsoft.com/office/drawing/2014/main" id="{2510DA89-74E3-39E6-24EF-7A3B59298688}"/>
              </a:ext>
            </a:extLst>
          </p:cNvPr>
          <p:cNvSpPr txBox="1"/>
          <p:nvPr/>
        </p:nvSpPr>
        <p:spPr>
          <a:xfrm>
            <a:off x="9732504" y="116632"/>
            <a:ext cx="900000" cy="584775"/>
          </a:xfrm>
          <a:prstGeom prst="rect">
            <a:avLst/>
          </a:prstGeom>
          <a:solidFill>
            <a:srgbClr val="00FDFF"/>
          </a:solidFill>
          <a:ln w="28575">
            <a:solidFill>
              <a:schemeClr val="accent1"/>
            </a:solidFill>
            <a:prstDash val="solid"/>
          </a:ln>
        </p:spPr>
        <p:txBody>
          <a:bodyPr wrap="square" rtlCol="0">
            <a:spAutoFit/>
          </a:bodyPr>
          <a:lstStyle/>
          <a:p>
            <a:pPr algn="ctr"/>
            <a:r>
              <a:rPr lang="sv-SE" sz="800" dirty="0"/>
              <a:t>TWDS</a:t>
            </a:r>
          </a:p>
          <a:p>
            <a:pPr algn="ctr"/>
            <a:r>
              <a:rPr lang="sv-SE" sz="1200" b="1" dirty="0"/>
              <a:t>1080</a:t>
            </a:r>
          </a:p>
          <a:p>
            <a:pPr algn="ctr"/>
            <a:r>
              <a:rPr lang="sv-SE" sz="1200" b="1" dirty="0"/>
              <a:t>SIT2</a:t>
            </a:r>
          </a:p>
        </p:txBody>
      </p:sp>
      <p:sp>
        <p:nvSpPr>
          <p:cNvPr id="14" name="TextBox 13">
            <a:extLst>
              <a:ext uri="{FF2B5EF4-FFF2-40B4-BE49-F238E27FC236}">
                <a16:creationId xmlns:a16="http://schemas.microsoft.com/office/drawing/2014/main" id="{B8ED6D98-2850-FB7F-6678-4063D3B30781}"/>
              </a:ext>
            </a:extLst>
          </p:cNvPr>
          <p:cNvSpPr txBox="1"/>
          <p:nvPr/>
        </p:nvSpPr>
        <p:spPr>
          <a:xfrm>
            <a:off x="7346456" y="101538"/>
            <a:ext cx="900000" cy="584775"/>
          </a:xfrm>
          <a:prstGeom prst="rect">
            <a:avLst/>
          </a:prstGeom>
          <a:solidFill>
            <a:schemeClr val="accent1">
              <a:lumMod val="20000"/>
              <a:lumOff val="80000"/>
            </a:schemeClr>
          </a:solidFill>
          <a:ln w="28575">
            <a:solidFill>
              <a:schemeClr val="accent1"/>
            </a:solidFill>
            <a:prstDash val="solid"/>
          </a:ln>
        </p:spPr>
        <p:txBody>
          <a:bodyPr wrap="square" rtlCol="0">
            <a:spAutoFit/>
          </a:bodyPr>
          <a:lstStyle/>
          <a:p>
            <a:pPr algn="ctr"/>
            <a:r>
              <a:rPr lang="sv-SE" sz="800" dirty="0"/>
              <a:t>TWDS</a:t>
            </a:r>
          </a:p>
          <a:p>
            <a:pPr algn="ctr"/>
            <a:r>
              <a:rPr lang="sv-SE" sz="1200" b="1" dirty="0"/>
              <a:t>1080</a:t>
            </a:r>
          </a:p>
          <a:p>
            <a:pPr algn="ctr"/>
            <a:r>
              <a:rPr lang="sv-SE" sz="1200" b="1" dirty="0"/>
              <a:t>SIT1</a:t>
            </a:r>
          </a:p>
        </p:txBody>
      </p:sp>
      <p:sp>
        <p:nvSpPr>
          <p:cNvPr id="24" name="TextBox 23">
            <a:extLst>
              <a:ext uri="{FF2B5EF4-FFF2-40B4-BE49-F238E27FC236}">
                <a16:creationId xmlns:a16="http://schemas.microsoft.com/office/drawing/2014/main" id="{908F65FA-CB98-CD95-8C74-28D4B3901583}"/>
              </a:ext>
            </a:extLst>
          </p:cNvPr>
          <p:cNvSpPr txBox="1"/>
          <p:nvPr/>
        </p:nvSpPr>
        <p:spPr>
          <a:xfrm>
            <a:off x="11211382" y="100244"/>
            <a:ext cx="900000" cy="584775"/>
          </a:xfrm>
          <a:prstGeom prst="rect">
            <a:avLst/>
          </a:prstGeom>
          <a:noFill/>
          <a:ln w="28575">
            <a:solidFill>
              <a:schemeClr val="accent1"/>
            </a:solidFill>
            <a:prstDash val="solid"/>
          </a:ln>
        </p:spPr>
        <p:txBody>
          <a:bodyPr wrap="square" rtlCol="0">
            <a:spAutoFit/>
          </a:bodyPr>
          <a:lstStyle/>
          <a:p>
            <a:pPr algn="ctr"/>
            <a:r>
              <a:rPr lang="sv-SE" sz="800" dirty="0"/>
              <a:t>TWDS</a:t>
            </a:r>
          </a:p>
          <a:p>
            <a:pPr algn="ctr"/>
            <a:r>
              <a:rPr lang="sv-SE" sz="1200" b="1" dirty="0"/>
              <a:t>1080</a:t>
            </a:r>
          </a:p>
          <a:p>
            <a:pPr algn="ctr"/>
            <a:r>
              <a:rPr lang="sv-SE" sz="1200" b="1" dirty="0"/>
              <a:t>SIT3</a:t>
            </a:r>
          </a:p>
        </p:txBody>
      </p:sp>
      <p:cxnSp>
        <p:nvCxnSpPr>
          <p:cNvPr id="25" name="Elbow Connector 24">
            <a:extLst>
              <a:ext uri="{FF2B5EF4-FFF2-40B4-BE49-F238E27FC236}">
                <a16:creationId xmlns:a16="http://schemas.microsoft.com/office/drawing/2014/main" id="{3538E725-EB4C-2D6C-7B94-2AB998DAE2B8}"/>
              </a:ext>
            </a:extLst>
          </p:cNvPr>
          <p:cNvCxnSpPr>
            <a:cxnSpLocks/>
          </p:cNvCxnSpPr>
          <p:nvPr/>
        </p:nvCxnSpPr>
        <p:spPr>
          <a:xfrm rot="16200000" flipH="1">
            <a:off x="9675054" y="1208855"/>
            <a:ext cx="2001621" cy="986721"/>
          </a:xfrm>
          <a:prstGeom prst="bentConnector3">
            <a:avLst>
              <a:gd name="adj1" fmla="val 67225"/>
            </a:avLst>
          </a:prstGeom>
          <a:ln w="28575">
            <a:solidFill>
              <a:srgbClr val="0432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Elbow Connector 30">
            <a:extLst>
              <a:ext uri="{FF2B5EF4-FFF2-40B4-BE49-F238E27FC236}">
                <a16:creationId xmlns:a16="http://schemas.microsoft.com/office/drawing/2014/main" id="{7423B03F-4FCA-6A07-6DF3-E3EB93DAB0EC}"/>
              </a:ext>
            </a:extLst>
          </p:cNvPr>
          <p:cNvCxnSpPr>
            <a:cxnSpLocks/>
          </p:cNvCxnSpPr>
          <p:nvPr/>
        </p:nvCxnSpPr>
        <p:spPr>
          <a:xfrm rot="16200000" flipH="1">
            <a:off x="7680944" y="801825"/>
            <a:ext cx="2020935" cy="1789910"/>
          </a:xfrm>
          <a:prstGeom prst="bentConnector3">
            <a:avLst>
              <a:gd name="adj1" fmla="val 21930"/>
            </a:avLst>
          </a:prstGeom>
          <a:ln w="28575">
            <a:solidFill>
              <a:srgbClr val="0432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0607B6F-5255-0683-83B0-1DC41383D867}"/>
              </a:ext>
            </a:extLst>
          </p:cNvPr>
          <p:cNvSpPr txBox="1"/>
          <p:nvPr/>
        </p:nvSpPr>
        <p:spPr>
          <a:xfrm>
            <a:off x="7338359" y="3030578"/>
            <a:ext cx="648000" cy="400110"/>
          </a:xfrm>
          <a:prstGeom prst="rect">
            <a:avLst/>
          </a:prstGeom>
          <a:solidFill>
            <a:srgbClr val="92D050"/>
          </a:solidFill>
          <a:ln>
            <a:solidFill>
              <a:schemeClr val="accent1"/>
            </a:solidFill>
          </a:ln>
        </p:spPr>
        <p:txBody>
          <a:bodyPr wrap="square" rtlCol="0" anchor="ctr">
            <a:spAutoFit/>
          </a:bodyPr>
          <a:lstStyle/>
          <a:p>
            <a:pPr algn="ctr"/>
            <a:r>
              <a:rPr lang="sv-SE" sz="800" dirty="0" err="1"/>
              <a:t>HeWC</a:t>
            </a:r>
            <a:endParaRPr lang="sv-SE" sz="800" dirty="0"/>
          </a:p>
          <a:p>
            <a:pPr algn="ctr"/>
            <a:r>
              <a:rPr lang="sv-SE" sz="1200" b="1" dirty="0"/>
              <a:t>1016</a:t>
            </a:r>
          </a:p>
        </p:txBody>
      </p:sp>
      <p:cxnSp>
        <p:nvCxnSpPr>
          <p:cNvPr id="36" name="Elbow Connector 35">
            <a:extLst>
              <a:ext uri="{FF2B5EF4-FFF2-40B4-BE49-F238E27FC236}">
                <a16:creationId xmlns:a16="http://schemas.microsoft.com/office/drawing/2014/main" id="{F7337C65-5B00-6C12-7D4D-443E705F20FE}"/>
              </a:ext>
            </a:extLst>
          </p:cNvPr>
          <p:cNvCxnSpPr>
            <a:cxnSpLocks/>
          </p:cNvCxnSpPr>
          <p:nvPr/>
        </p:nvCxnSpPr>
        <p:spPr>
          <a:xfrm rot="16200000" flipH="1">
            <a:off x="7572359" y="3519001"/>
            <a:ext cx="288000" cy="108000"/>
          </a:xfrm>
          <a:prstGeom prst="bentConnector2">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Elbow Connector 42">
            <a:extLst>
              <a:ext uri="{FF2B5EF4-FFF2-40B4-BE49-F238E27FC236}">
                <a16:creationId xmlns:a16="http://schemas.microsoft.com/office/drawing/2014/main" id="{7D2EE9C7-E120-277E-8169-9483E21188AE}"/>
              </a:ext>
            </a:extLst>
          </p:cNvPr>
          <p:cNvCxnSpPr>
            <a:cxnSpLocks/>
            <a:stCxn id="10" idx="3"/>
          </p:cNvCxnSpPr>
          <p:nvPr/>
        </p:nvCxnSpPr>
        <p:spPr>
          <a:xfrm flipV="1">
            <a:off x="7986359" y="3054439"/>
            <a:ext cx="1132142" cy="176194"/>
          </a:xfrm>
          <a:prstGeom prst="bentConnector3">
            <a:avLst>
              <a:gd name="adj1" fmla="val 50000"/>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2A42D37-9DD1-B42B-74BF-BF1F818D124B}"/>
              </a:ext>
            </a:extLst>
          </p:cNvPr>
          <p:cNvSpPr txBox="1"/>
          <p:nvPr/>
        </p:nvSpPr>
        <p:spPr>
          <a:xfrm>
            <a:off x="10167972" y="2183739"/>
            <a:ext cx="648000" cy="400110"/>
          </a:xfrm>
          <a:prstGeom prst="rect">
            <a:avLst/>
          </a:prstGeom>
          <a:noFill/>
          <a:ln>
            <a:solidFill>
              <a:schemeClr val="accent1"/>
            </a:solidFill>
          </a:ln>
        </p:spPr>
        <p:txBody>
          <a:bodyPr wrap="square" rtlCol="0" anchor="ctr">
            <a:spAutoFit/>
          </a:bodyPr>
          <a:lstStyle/>
          <a:p>
            <a:pPr algn="ctr"/>
            <a:r>
              <a:rPr lang="sv-SE" sz="800" dirty="0" err="1"/>
              <a:t>HeMeas</a:t>
            </a:r>
            <a:endParaRPr lang="sv-SE" sz="800" dirty="0"/>
          </a:p>
          <a:p>
            <a:pPr algn="ctr"/>
            <a:r>
              <a:rPr lang="sv-SE" sz="1200" b="1" dirty="0"/>
              <a:t>1017</a:t>
            </a:r>
          </a:p>
        </p:txBody>
      </p:sp>
      <p:cxnSp>
        <p:nvCxnSpPr>
          <p:cNvPr id="7" name="Elbow Connector 6">
            <a:extLst>
              <a:ext uri="{FF2B5EF4-FFF2-40B4-BE49-F238E27FC236}">
                <a16:creationId xmlns:a16="http://schemas.microsoft.com/office/drawing/2014/main" id="{E792FB75-3972-BC37-CD7E-5F0D0D7BAB82}"/>
              </a:ext>
            </a:extLst>
          </p:cNvPr>
          <p:cNvCxnSpPr>
            <a:cxnSpLocks/>
            <a:stCxn id="5" idx="2"/>
          </p:cNvCxnSpPr>
          <p:nvPr/>
        </p:nvCxnSpPr>
        <p:spPr>
          <a:xfrm rot="5400000">
            <a:off x="10145146" y="2474237"/>
            <a:ext cx="237215" cy="456438"/>
          </a:xfrm>
          <a:prstGeom prst="bentConnector2">
            <a:avLst/>
          </a:prstGeom>
          <a:ln w="9525">
            <a:headEnd type="triangle"/>
            <a:tailEnd type="none"/>
          </a:ln>
        </p:spPr>
        <p:style>
          <a:lnRef idx="1">
            <a:schemeClr val="accent1"/>
          </a:lnRef>
          <a:fillRef idx="0">
            <a:schemeClr val="accent1"/>
          </a:fillRef>
          <a:effectRef idx="0">
            <a:schemeClr val="accent1"/>
          </a:effectRef>
          <a:fontRef idx="minor">
            <a:schemeClr val="tx1"/>
          </a:fontRef>
        </p:style>
      </p:cxnSp>
      <p:sp>
        <p:nvSpPr>
          <p:cNvPr id="198" name="Frame 197">
            <a:extLst>
              <a:ext uri="{FF2B5EF4-FFF2-40B4-BE49-F238E27FC236}">
                <a16:creationId xmlns:a16="http://schemas.microsoft.com/office/drawing/2014/main" id="{D8935369-94C9-40AD-2076-3BED67E43FEC}"/>
              </a:ext>
            </a:extLst>
          </p:cNvPr>
          <p:cNvSpPr/>
          <p:nvPr/>
        </p:nvSpPr>
        <p:spPr>
          <a:xfrm>
            <a:off x="11110963" y="5742446"/>
            <a:ext cx="108000" cy="108000"/>
          </a:xfrm>
          <a:prstGeom prst="frame">
            <a:avLst>
              <a:gd name="adj1" fmla="val 50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600" dirty="0">
                <a:solidFill>
                  <a:schemeClr val="bg1"/>
                </a:solidFill>
              </a:rPr>
              <a:t>He</a:t>
            </a:r>
          </a:p>
        </p:txBody>
      </p:sp>
      <p:sp>
        <p:nvSpPr>
          <p:cNvPr id="144" name="Frame 143">
            <a:extLst>
              <a:ext uri="{FF2B5EF4-FFF2-40B4-BE49-F238E27FC236}">
                <a16:creationId xmlns:a16="http://schemas.microsoft.com/office/drawing/2014/main" id="{3807CC98-2CFB-C2F8-0EEA-8E0F056C83DC}"/>
              </a:ext>
            </a:extLst>
          </p:cNvPr>
          <p:cNvSpPr/>
          <p:nvPr/>
        </p:nvSpPr>
        <p:spPr>
          <a:xfrm>
            <a:off x="10224809" y="4787024"/>
            <a:ext cx="108000" cy="108000"/>
          </a:xfrm>
          <a:prstGeom prst="frame">
            <a:avLst>
              <a:gd name="adj1" fmla="val 50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600" dirty="0">
                <a:solidFill>
                  <a:schemeClr val="bg1"/>
                </a:solidFill>
              </a:rPr>
              <a:t>He</a:t>
            </a:r>
          </a:p>
        </p:txBody>
      </p:sp>
      <p:sp>
        <p:nvSpPr>
          <p:cNvPr id="27" name="Frame 26">
            <a:extLst>
              <a:ext uri="{FF2B5EF4-FFF2-40B4-BE49-F238E27FC236}">
                <a16:creationId xmlns:a16="http://schemas.microsoft.com/office/drawing/2014/main" id="{24A6B48E-3517-6163-8881-832A8971BDC2}"/>
              </a:ext>
            </a:extLst>
          </p:cNvPr>
          <p:cNvSpPr/>
          <p:nvPr/>
        </p:nvSpPr>
        <p:spPr>
          <a:xfrm>
            <a:off x="8304684" y="3886526"/>
            <a:ext cx="108000" cy="108000"/>
          </a:xfrm>
          <a:prstGeom prst="frame">
            <a:avLst>
              <a:gd name="adj1" fmla="val 50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600" dirty="0">
                <a:solidFill>
                  <a:schemeClr val="bg1"/>
                </a:solidFill>
              </a:rPr>
              <a:t>He</a:t>
            </a:r>
          </a:p>
        </p:txBody>
      </p:sp>
      <p:cxnSp>
        <p:nvCxnSpPr>
          <p:cNvPr id="16" name="Straight Arrow Connector 15">
            <a:extLst>
              <a:ext uri="{FF2B5EF4-FFF2-40B4-BE49-F238E27FC236}">
                <a16:creationId xmlns:a16="http://schemas.microsoft.com/office/drawing/2014/main" id="{7BB8A09B-313A-4867-CF10-16E3F2F43385}"/>
              </a:ext>
            </a:extLst>
          </p:cNvPr>
          <p:cNvCxnSpPr>
            <a:cxnSpLocks/>
            <a:stCxn id="89" idx="3"/>
            <a:endCxn id="15" idx="1"/>
          </p:cNvCxnSpPr>
          <p:nvPr/>
        </p:nvCxnSpPr>
        <p:spPr>
          <a:xfrm flipV="1">
            <a:off x="4102337" y="2927590"/>
            <a:ext cx="2257237" cy="0"/>
          </a:xfrm>
          <a:prstGeom prst="straightConnector1">
            <a:avLst/>
          </a:prstGeom>
          <a:ln w="2540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D9DB075-E816-7F65-04A5-0B78F753E6FC}"/>
              </a:ext>
            </a:extLst>
          </p:cNvPr>
          <p:cNvCxnSpPr>
            <a:cxnSpLocks/>
            <a:stCxn id="15" idx="3"/>
            <a:endCxn id="17" idx="1"/>
          </p:cNvCxnSpPr>
          <p:nvPr/>
        </p:nvCxnSpPr>
        <p:spPr>
          <a:xfrm>
            <a:off x="7259574" y="2927590"/>
            <a:ext cx="1850288" cy="71"/>
          </a:xfrm>
          <a:prstGeom prst="straightConnector1">
            <a:avLst/>
          </a:prstGeom>
          <a:ln w="2540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208F5AD-5794-C39B-469E-4019D9453285}"/>
              </a:ext>
            </a:extLst>
          </p:cNvPr>
          <p:cNvCxnSpPr>
            <a:cxnSpLocks/>
            <a:stCxn id="17" idx="3"/>
            <a:endCxn id="18" idx="1"/>
          </p:cNvCxnSpPr>
          <p:nvPr/>
        </p:nvCxnSpPr>
        <p:spPr>
          <a:xfrm flipV="1">
            <a:off x="10009862" y="2924920"/>
            <a:ext cx="1033784" cy="0"/>
          </a:xfrm>
          <a:prstGeom prst="straightConnector1">
            <a:avLst/>
          </a:prstGeom>
          <a:ln w="25400">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CE9264E6-D39B-E09E-DF1B-CB471E3113B2}"/>
              </a:ext>
            </a:extLst>
          </p:cNvPr>
          <p:cNvSpPr txBox="1"/>
          <p:nvPr/>
        </p:nvSpPr>
        <p:spPr>
          <a:xfrm>
            <a:off x="3454337" y="2740265"/>
            <a:ext cx="648000" cy="396000"/>
          </a:xfrm>
          <a:prstGeom prst="rect">
            <a:avLst/>
          </a:prstGeom>
          <a:solidFill>
            <a:srgbClr val="92D050"/>
          </a:solidFill>
          <a:ln w="28575">
            <a:solidFill>
              <a:schemeClr val="accent1"/>
            </a:solidFill>
          </a:ln>
        </p:spPr>
        <p:txBody>
          <a:bodyPr wrap="square" rtlCol="0" anchor="ctr">
            <a:spAutoFit/>
          </a:bodyPr>
          <a:lstStyle/>
          <a:p>
            <a:pPr algn="ctr"/>
            <a:r>
              <a:rPr lang="sv-SE" sz="1000" dirty="0"/>
              <a:t>FM WC</a:t>
            </a:r>
          </a:p>
        </p:txBody>
      </p:sp>
      <p:sp>
        <p:nvSpPr>
          <p:cNvPr id="15" name="TextBox 14">
            <a:extLst>
              <a:ext uri="{FF2B5EF4-FFF2-40B4-BE49-F238E27FC236}">
                <a16:creationId xmlns:a16="http://schemas.microsoft.com/office/drawing/2014/main" id="{51F070CA-3740-8FB2-4F73-CDBA92084C0D}"/>
              </a:ext>
            </a:extLst>
          </p:cNvPr>
          <p:cNvSpPr txBox="1"/>
          <p:nvPr/>
        </p:nvSpPr>
        <p:spPr>
          <a:xfrm>
            <a:off x="6359574" y="2711590"/>
            <a:ext cx="900000" cy="432000"/>
          </a:xfrm>
          <a:prstGeom prst="rect">
            <a:avLst/>
          </a:prstGeom>
          <a:solidFill>
            <a:srgbClr val="92D050"/>
          </a:solidFill>
          <a:ln w="28575">
            <a:solidFill>
              <a:schemeClr val="accent1"/>
            </a:solidFill>
          </a:ln>
        </p:spPr>
        <p:txBody>
          <a:bodyPr wrap="square" rtlCol="0">
            <a:spAutoFit/>
          </a:bodyPr>
          <a:lstStyle/>
          <a:p>
            <a:pPr algn="ctr"/>
            <a:r>
              <a:rPr lang="sv-SE" sz="800" dirty="0"/>
              <a:t>IWCT</a:t>
            </a:r>
          </a:p>
          <a:p>
            <a:pPr algn="ctr"/>
            <a:r>
              <a:rPr lang="sv-SE" sz="1200" b="1" dirty="0"/>
              <a:t>1046</a:t>
            </a:r>
          </a:p>
        </p:txBody>
      </p:sp>
      <p:sp>
        <p:nvSpPr>
          <p:cNvPr id="17" name="TextBox 16">
            <a:extLst>
              <a:ext uri="{FF2B5EF4-FFF2-40B4-BE49-F238E27FC236}">
                <a16:creationId xmlns:a16="http://schemas.microsoft.com/office/drawing/2014/main" id="{B509F172-96DC-E1CE-DED8-45E3961A7CFD}"/>
              </a:ext>
            </a:extLst>
          </p:cNvPr>
          <p:cNvSpPr txBox="1"/>
          <p:nvPr/>
        </p:nvSpPr>
        <p:spPr>
          <a:xfrm>
            <a:off x="9109862" y="2727606"/>
            <a:ext cx="900000" cy="400110"/>
          </a:xfrm>
          <a:prstGeom prst="rect">
            <a:avLst/>
          </a:prstGeom>
          <a:solidFill>
            <a:srgbClr val="92D050"/>
          </a:solidFill>
          <a:ln w="28575">
            <a:solidFill>
              <a:schemeClr val="accent1"/>
            </a:solidFill>
            <a:prstDash val="solid"/>
          </a:ln>
        </p:spPr>
        <p:txBody>
          <a:bodyPr wrap="square" rtlCol="0">
            <a:spAutoFit/>
          </a:bodyPr>
          <a:lstStyle>
            <a:defPPr>
              <a:defRPr lang="sv-SE"/>
            </a:defPPr>
            <a:lvl1pPr algn="ctr">
              <a:defRPr sz="800"/>
            </a:lvl1pPr>
          </a:lstStyle>
          <a:p>
            <a:r>
              <a:rPr lang="sv-SE" dirty="0" err="1"/>
              <a:t>HeC</a:t>
            </a:r>
            <a:endParaRPr lang="sv-SE" dirty="0"/>
          </a:p>
          <a:p>
            <a:r>
              <a:rPr lang="sv-SE" sz="1200" b="1" dirty="0"/>
              <a:t>1010</a:t>
            </a:r>
          </a:p>
        </p:txBody>
      </p:sp>
      <p:sp>
        <p:nvSpPr>
          <p:cNvPr id="18" name="TextBox 17">
            <a:extLst>
              <a:ext uri="{FF2B5EF4-FFF2-40B4-BE49-F238E27FC236}">
                <a16:creationId xmlns:a16="http://schemas.microsoft.com/office/drawing/2014/main" id="{F660D036-5BD7-8730-CE09-E496996478E2}"/>
              </a:ext>
            </a:extLst>
          </p:cNvPr>
          <p:cNvSpPr txBox="1"/>
          <p:nvPr/>
        </p:nvSpPr>
        <p:spPr>
          <a:xfrm>
            <a:off x="11043646" y="2708920"/>
            <a:ext cx="900000" cy="432000"/>
          </a:xfrm>
          <a:prstGeom prst="rect">
            <a:avLst/>
          </a:prstGeom>
          <a:solidFill>
            <a:srgbClr val="92D050"/>
          </a:solidFill>
          <a:ln w="28575">
            <a:solidFill>
              <a:schemeClr val="accent1"/>
            </a:solidFill>
            <a:prstDash val="solid"/>
          </a:ln>
        </p:spPr>
        <p:txBody>
          <a:bodyPr wrap="square" rtlCol="0">
            <a:spAutoFit/>
          </a:bodyPr>
          <a:lstStyle/>
          <a:p>
            <a:pPr algn="ctr"/>
            <a:r>
              <a:rPr lang="sv-SE" sz="800" dirty="0"/>
              <a:t>TWDS</a:t>
            </a:r>
          </a:p>
          <a:p>
            <a:pPr algn="ctr"/>
            <a:r>
              <a:rPr lang="sv-SE" sz="1200" b="1" dirty="0"/>
              <a:t>1000</a:t>
            </a:r>
          </a:p>
        </p:txBody>
      </p:sp>
      <p:sp>
        <p:nvSpPr>
          <p:cNvPr id="156" name="Frame 155">
            <a:extLst>
              <a:ext uri="{FF2B5EF4-FFF2-40B4-BE49-F238E27FC236}">
                <a16:creationId xmlns:a16="http://schemas.microsoft.com/office/drawing/2014/main" id="{EC15C420-7923-BFDA-5AB2-A7D816A3F3ED}"/>
              </a:ext>
            </a:extLst>
          </p:cNvPr>
          <p:cNvSpPr/>
          <p:nvPr/>
        </p:nvSpPr>
        <p:spPr>
          <a:xfrm>
            <a:off x="6379801" y="2729240"/>
            <a:ext cx="108000" cy="108000"/>
          </a:xfrm>
          <a:prstGeom prst="frame">
            <a:avLst>
              <a:gd name="adj1" fmla="val 50000"/>
            </a:avLst>
          </a:prstGeom>
          <a:solidFill>
            <a:srgbClr val="0096FF"/>
          </a:solidFill>
          <a:ln>
            <a:solidFill>
              <a:srgbClr val="009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700" dirty="0">
                <a:solidFill>
                  <a:schemeClr val="bg1"/>
                </a:solidFill>
              </a:rPr>
              <a:t>W</a:t>
            </a:r>
          </a:p>
        </p:txBody>
      </p:sp>
      <p:sp>
        <p:nvSpPr>
          <p:cNvPr id="157" name="Frame 156">
            <a:extLst>
              <a:ext uri="{FF2B5EF4-FFF2-40B4-BE49-F238E27FC236}">
                <a16:creationId xmlns:a16="http://schemas.microsoft.com/office/drawing/2014/main" id="{A5CE961D-BC2D-58B9-06E8-A9DCC6B2C8D8}"/>
              </a:ext>
            </a:extLst>
          </p:cNvPr>
          <p:cNvSpPr/>
          <p:nvPr/>
        </p:nvSpPr>
        <p:spPr>
          <a:xfrm>
            <a:off x="7137813" y="2729161"/>
            <a:ext cx="108000" cy="108000"/>
          </a:xfrm>
          <a:prstGeom prst="frame">
            <a:avLst>
              <a:gd name="adj1" fmla="val 50000"/>
            </a:avLst>
          </a:prstGeom>
          <a:solidFill>
            <a:srgbClr val="73FDD6"/>
          </a:solidFill>
          <a:ln>
            <a:solidFill>
              <a:srgbClr val="73FD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700" dirty="0">
                <a:solidFill>
                  <a:schemeClr val="tx1"/>
                </a:solidFill>
              </a:rPr>
              <a:t>A</a:t>
            </a:r>
          </a:p>
        </p:txBody>
      </p:sp>
      <p:sp>
        <p:nvSpPr>
          <p:cNvPr id="28" name="Frame 27">
            <a:extLst>
              <a:ext uri="{FF2B5EF4-FFF2-40B4-BE49-F238E27FC236}">
                <a16:creationId xmlns:a16="http://schemas.microsoft.com/office/drawing/2014/main" id="{59C7E21A-EA64-8ED3-6F50-644AE8F9C8B0}"/>
              </a:ext>
            </a:extLst>
          </p:cNvPr>
          <p:cNvSpPr/>
          <p:nvPr/>
        </p:nvSpPr>
        <p:spPr>
          <a:xfrm>
            <a:off x="6371632" y="3032913"/>
            <a:ext cx="108000" cy="108000"/>
          </a:xfrm>
          <a:prstGeom prst="frame">
            <a:avLst>
              <a:gd name="adj1" fmla="val 50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600" dirty="0">
                <a:solidFill>
                  <a:schemeClr val="bg1"/>
                </a:solidFill>
              </a:rPr>
              <a:t>N2</a:t>
            </a:r>
          </a:p>
        </p:txBody>
      </p:sp>
      <p:sp>
        <p:nvSpPr>
          <p:cNvPr id="30" name="Frame 29">
            <a:extLst>
              <a:ext uri="{FF2B5EF4-FFF2-40B4-BE49-F238E27FC236}">
                <a16:creationId xmlns:a16="http://schemas.microsoft.com/office/drawing/2014/main" id="{12B6B63F-2195-2371-8FE4-6EC85E952E1F}"/>
              </a:ext>
            </a:extLst>
          </p:cNvPr>
          <p:cNvSpPr/>
          <p:nvPr/>
        </p:nvSpPr>
        <p:spPr>
          <a:xfrm>
            <a:off x="9892098" y="2736896"/>
            <a:ext cx="108000" cy="108000"/>
          </a:xfrm>
          <a:prstGeom prst="frame">
            <a:avLst>
              <a:gd name="adj1" fmla="val 50000"/>
            </a:avLst>
          </a:prstGeom>
          <a:solidFill>
            <a:srgbClr val="73FDD6"/>
          </a:solidFill>
          <a:ln>
            <a:solidFill>
              <a:srgbClr val="73FD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700" dirty="0">
                <a:solidFill>
                  <a:schemeClr val="tx1"/>
                </a:solidFill>
              </a:rPr>
              <a:t>A</a:t>
            </a:r>
          </a:p>
        </p:txBody>
      </p:sp>
      <p:cxnSp>
        <p:nvCxnSpPr>
          <p:cNvPr id="66" name="Elbow Connector 65">
            <a:extLst>
              <a:ext uri="{FF2B5EF4-FFF2-40B4-BE49-F238E27FC236}">
                <a16:creationId xmlns:a16="http://schemas.microsoft.com/office/drawing/2014/main" id="{22D43CBF-088D-8A22-6363-FE7D1070520B}"/>
              </a:ext>
            </a:extLst>
          </p:cNvPr>
          <p:cNvCxnSpPr>
            <a:cxnSpLocks/>
            <a:stCxn id="164" idx="1"/>
          </p:cNvCxnSpPr>
          <p:nvPr/>
        </p:nvCxnSpPr>
        <p:spPr>
          <a:xfrm rot="10800000" flipV="1">
            <a:off x="7760580" y="5650391"/>
            <a:ext cx="2813969" cy="273176"/>
          </a:xfrm>
          <a:prstGeom prst="bentConnector3">
            <a:avLst>
              <a:gd name="adj1" fmla="val 5260"/>
            </a:avLst>
          </a:prstGeom>
          <a:ln w="9525">
            <a:solidFill>
              <a:schemeClr val="accent1"/>
            </a:solidFill>
            <a:headEnd type="triangle"/>
            <a:tailEnd type="none"/>
          </a:ln>
        </p:spPr>
        <p:style>
          <a:lnRef idx="1">
            <a:schemeClr val="accent1"/>
          </a:lnRef>
          <a:fillRef idx="0">
            <a:schemeClr val="accent1"/>
          </a:fillRef>
          <a:effectRef idx="0">
            <a:schemeClr val="accent1"/>
          </a:effectRef>
          <a:fontRef idx="minor">
            <a:schemeClr val="tx1"/>
          </a:fontRef>
        </p:style>
      </p:cxnSp>
      <p:grpSp>
        <p:nvGrpSpPr>
          <p:cNvPr id="125" name="Group 124">
            <a:extLst>
              <a:ext uri="{FF2B5EF4-FFF2-40B4-BE49-F238E27FC236}">
                <a16:creationId xmlns:a16="http://schemas.microsoft.com/office/drawing/2014/main" id="{697F6E91-B17F-E7D6-A461-4AEBFEAE095A}"/>
              </a:ext>
            </a:extLst>
          </p:cNvPr>
          <p:cNvGrpSpPr/>
          <p:nvPr/>
        </p:nvGrpSpPr>
        <p:grpSpPr>
          <a:xfrm>
            <a:off x="4399308" y="332582"/>
            <a:ext cx="1249060" cy="6354279"/>
            <a:chOff x="4399308" y="332582"/>
            <a:chExt cx="1249060" cy="6354279"/>
          </a:xfrm>
        </p:grpSpPr>
        <p:sp>
          <p:nvSpPr>
            <p:cNvPr id="50" name="Rounded Rectangle 49">
              <a:extLst>
                <a:ext uri="{FF2B5EF4-FFF2-40B4-BE49-F238E27FC236}">
                  <a16:creationId xmlns:a16="http://schemas.microsoft.com/office/drawing/2014/main" id="{16E68A90-E45D-4D7E-C243-A78D4E519E69}"/>
                </a:ext>
              </a:extLst>
            </p:cNvPr>
            <p:cNvSpPr/>
            <p:nvPr/>
          </p:nvSpPr>
          <p:spPr>
            <a:xfrm>
              <a:off x="4480855" y="589102"/>
              <a:ext cx="851435" cy="6097759"/>
            </a:xfrm>
            <a:prstGeom prst="roundRect">
              <a:avLst/>
            </a:prstGeom>
            <a:noFill/>
            <a:ln w="317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TextBox 121">
              <a:extLst>
                <a:ext uri="{FF2B5EF4-FFF2-40B4-BE49-F238E27FC236}">
                  <a16:creationId xmlns:a16="http://schemas.microsoft.com/office/drawing/2014/main" id="{43409393-341D-407A-9A07-EC37F989C338}"/>
                </a:ext>
              </a:extLst>
            </p:cNvPr>
            <p:cNvSpPr txBox="1"/>
            <p:nvPr/>
          </p:nvSpPr>
          <p:spPr>
            <a:xfrm>
              <a:off x="4399308" y="332582"/>
              <a:ext cx="1249060" cy="246221"/>
            </a:xfrm>
            <a:prstGeom prst="rect">
              <a:avLst/>
            </a:prstGeom>
            <a:solidFill>
              <a:srgbClr val="00B050"/>
            </a:solidFill>
          </p:spPr>
          <p:txBody>
            <a:bodyPr wrap="none" rtlCol="0">
              <a:spAutoFit/>
            </a:bodyPr>
            <a:lstStyle/>
            <a:p>
              <a:pPr algn="l"/>
              <a:r>
                <a:rPr lang="en-US" sz="1000" b="1" dirty="0">
                  <a:solidFill>
                    <a:srgbClr val="FFFF00"/>
                  </a:solidFill>
                </a:rPr>
                <a:t>SUPPLY SYSTEMS</a:t>
              </a:r>
            </a:p>
          </p:txBody>
        </p:sp>
      </p:grpSp>
      <p:grpSp>
        <p:nvGrpSpPr>
          <p:cNvPr id="128" name="Group 127">
            <a:extLst>
              <a:ext uri="{FF2B5EF4-FFF2-40B4-BE49-F238E27FC236}">
                <a16:creationId xmlns:a16="http://schemas.microsoft.com/office/drawing/2014/main" id="{29E1929B-A057-E7DE-9FB9-70A9856F34A8}"/>
              </a:ext>
            </a:extLst>
          </p:cNvPr>
          <p:cNvGrpSpPr/>
          <p:nvPr/>
        </p:nvGrpSpPr>
        <p:grpSpPr>
          <a:xfrm>
            <a:off x="6730016" y="18855"/>
            <a:ext cx="5452557" cy="762124"/>
            <a:chOff x="6730016" y="18855"/>
            <a:chExt cx="5452557" cy="762124"/>
          </a:xfrm>
        </p:grpSpPr>
        <p:sp>
          <p:nvSpPr>
            <p:cNvPr id="49" name="Rounded Rectangle 48">
              <a:extLst>
                <a:ext uri="{FF2B5EF4-FFF2-40B4-BE49-F238E27FC236}">
                  <a16:creationId xmlns:a16="http://schemas.microsoft.com/office/drawing/2014/main" id="{CC96A93A-216C-4234-59DA-8FB94CEA77B3}"/>
                </a:ext>
              </a:extLst>
            </p:cNvPr>
            <p:cNvSpPr/>
            <p:nvPr/>
          </p:nvSpPr>
          <p:spPr>
            <a:xfrm>
              <a:off x="7137813" y="18855"/>
              <a:ext cx="5044760" cy="762124"/>
            </a:xfrm>
            <a:prstGeom prst="roundRect">
              <a:avLst/>
            </a:prstGeom>
            <a:noFill/>
            <a:ln w="31750">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TextBox 126">
              <a:extLst>
                <a:ext uri="{FF2B5EF4-FFF2-40B4-BE49-F238E27FC236}">
                  <a16:creationId xmlns:a16="http://schemas.microsoft.com/office/drawing/2014/main" id="{99C87C32-0ABF-2632-632F-56AFFDEEF7AF}"/>
                </a:ext>
              </a:extLst>
            </p:cNvPr>
            <p:cNvSpPr txBox="1"/>
            <p:nvPr/>
          </p:nvSpPr>
          <p:spPr>
            <a:xfrm>
              <a:off x="6730016" y="302512"/>
              <a:ext cx="404278" cy="246221"/>
            </a:xfrm>
            <a:prstGeom prst="rect">
              <a:avLst/>
            </a:prstGeom>
            <a:solidFill>
              <a:schemeClr val="accent2">
                <a:lumMod val="40000"/>
                <a:lumOff val="60000"/>
              </a:schemeClr>
            </a:solidFill>
          </p:spPr>
          <p:txBody>
            <a:bodyPr wrap="none" rtlCol="0">
              <a:spAutoFit/>
            </a:bodyPr>
            <a:lstStyle/>
            <a:p>
              <a:pPr algn="l"/>
              <a:r>
                <a:rPr lang="en-US" sz="1000" b="1" dirty="0"/>
                <a:t>TSS</a:t>
              </a:r>
            </a:p>
          </p:txBody>
        </p:sp>
      </p:grpSp>
      <p:sp>
        <p:nvSpPr>
          <p:cNvPr id="2" name="Frame 1">
            <a:extLst>
              <a:ext uri="{FF2B5EF4-FFF2-40B4-BE49-F238E27FC236}">
                <a16:creationId xmlns:a16="http://schemas.microsoft.com/office/drawing/2014/main" id="{B5C609AC-5DD2-1822-2893-FDF9CF78587A}"/>
              </a:ext>
            </a:extLst>
          </p:cNvPr>
          <p:cNvSpPr/>
          <p:nvPr/>
        </p:nvSpPr>
        <p:spPr>
          <a:xfrm>
            <a:off x="11832794" y="2713806"/>
            <a:ext cx="108000" cy="108000"/>
          </a:xfrm>
          <a:prstGeom prst="frame">
            <a:avLst>
              <a:gd name="adj1" fmla="val 50000"/>
            </a:avLst>
          </a:prstGeom>
          <a:solidFill>
            <a:srgbClr val="73FDD6"/>
          </a:solidFill>
          <a:ln>
            <a:solidFill>
              <a:srgbClr val="73FD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700" dirty="0">
                <a:solidFill>
                  <a:schemeClr val="tx1"/>
                </a:solidFill>
              </a:rPr>
              <a:t>A</a:t>
            </a:r>
          </a:p>
        </p:txBody>
      </p:sp>
      <p:sp>
        <p:nvSpPr>
          <p:cNvPr id="4" name="TextBox 3">
            <a:extLst>
              <a:ext uri="{FF2B5EF4-FFF2-40B4-BE49-F238E27FC236}">
                <a16:creationId xmlns:a16="http://schemas.microsoft.com/office/drawing/2014/main" id="{63754845-C81C-4E1F-9D93-C5024DD98B68}"/>
              </a:ext>
            </a:extLst>
          </p:cNvPr>
          <p:cNvSpPr txBox="1"/>
          <p:nvPr/>
        </p:nvSpPr>
        <p:spPr>
          <a:xfrm>
            <a:off x="8372686" y="5075360"/>
            <a:ext cx="856325" cy="230832"/>
          </a:xfrm>
          <a:prstGeom prst="rect">
            <a:avLst/>
          </a:prstGeom>
          <a:noFill/>
        </p:spPr>
        <p:txBody>
          <a:bodyPr wrap="none" rtlCol="0">
            <a:spAutoFit/>
          </a:bodyPr>
          <a:lstStyle/>
          <a:p>
            <a:pPr algn="l"/>
            <a:r>
              <a:rPr lang="en-US" sz="900" b="1" dirty="0">
                <a:solidFill>
                  <a:srgbClr val="0432FF"/>
                </a:solidFill>
              </a:rPr>
              <a:t>For H20 PSV</a:t>
            </a:r>
          </a:p>
        </p:txBody>
      </p:sp>
      <p:sp>
        <p:nvSpPr>
          <p:cNvPr id="8" name="TextBox 7">
            <a:extLst>
              <a:ext uri="{FF2B5EF4-FFF2-40B4-BE49-F238E27FC236}">
                <a16:creationId xmlns:a16="http://schemas.microsoft.com/office/drawing/2014/main" id="{4290FE2C-F8E7-52E3-9694-71E56F5D109C}"/>
              </a:ext>
            </a:extLst>
          </p:cNvPr>
          <p:cNvSpPr txBox="1"/>
          <p:nvPr/>
        </p:nvSpPr>
        <p:spPr>
          <a:xfrm>
            <a:off x="7015470" y="5935122"/>
            <a:ext cx="787395" cy="230832"/>
          </a:xfrm>
          <a:prstGeom prst="rect">
            <a:avLst/>
          </a:prstGeom>
          <a:noFill/>
        </p:spPr>
        <p:txBody>
          <a:bodyPr wrap="none" rtlCol="0">
            <a:spAutoFit/>
          </a:bodyPr>
          <a:lstStyle/>
          <a:p>
            <a:pPr algn="l"/>
            <a:r>
              <a:rPr lang="en-US" sz="900" b="1" dirty="0">
                <a:solidFill>
                  <a:srgbClr val="0432FF"/>
                </a:solidFill>
              </a:rPr>
              <a:t>For He PSV</a:t>
            </a:r>
          </a:p>
        </p:txBody>
      </p:sp>
      <p:sp>
        <p:nvSpPr>
          <p:cNvPr id="22" name="TextBox 21">
            <a:extLst>
              <a:ext uri="{FF2B5EF4-FFF2-40B4-BE49-F238E27FC236}">
                <a16:creationId xmlns:a16="http://schemas.microsoft.com/office/drawing/2014/main" id="{4F2FCC14-8A8E-85F0-2941-3770ABF0C91B}"/>
              </a:ext>
            </a:extLst>
          </p:cNvPr>
          <p:cNvSpPr txBox="1"/>
          <p:nvPr/>
        </p:nvSpPr>
        <p:spPr>
          <a:xfrm>
            <a:off x="8817223" y="2496703"/>
            <a:ext cx="668773" cy="230832"/>
          </a:xfrm>
          <a:prstGeom prst="rect">
            <a:avLst/>
          </a:prstGeom>
          <a:noFill/>
        </p:spPr>
        <p:txBody>
          <a:bodyPr wrap="none" rtlCol="0">
            <a:spAutoFit/>
          </a:bodyPr>
          <a:lstStyle/>
          <a:p>
            <a:pPr algn="l"/>
            <a:r>
              <a:rPr lang="en-US" sz="900" b="1" dirty="0">
                <a:solidFill>
                  <a:srgbClr val="0432FF"/>
                </a:solidFill>
              </a:rPr>
              <a:t>Option B</a:t>
            </a:r>
          </a:p>
        </p:txBody>
      </p:sp>
      <p:sp>
        <p:nvSpPr>
          <p:cNvPr id="23" name="TextBox 22">
            <a:extLst>
              <a:ext uri="{FF2B5EF4-FFF2-40B4-BE49-F238E27FC236}">
                <a16:creationId xmlns:a16="http://schemas.microsoft.com/office/drawing/2014/main" id="{A5922DBA-4DBB-EF3A-E224-E5DCE8971C98}"/>
              </a:ext>
            </a:extLst>
          </p:cNvPr>
          <p:cNvSpPr txBox="1"/>
          <p:nvPr/>
        </p:nvSpPr>
        <p:spPr>
          <a:xfrm>
            <a:off x="5412605" y="5635291"/>
            <a:ext cx="1370772" cy="246221"/>
          </a:xfrm>
          <a:prstGeom prst="rect">
            <a:avLst/>
          </a:prstGeom>
          <a:solidFill>
            <a:srgbClr val="FFC000"/>
          </a:solidFill>
          <a:ln>
            <a:noFill/>
          </a:ln>
        </p:spPr>
        <p:txBody>
          <a:bodyPr wrap="square" rtlCol="0">
            <a:spAutoFit/>
          </a:bodyPr>
          <a:lstStyle/>
          <a:p>
            <a:pPr algn="ctr"/>
            <a:r>
              <a:rPr lang="en-US" sz="1000" b="1" dirty="0"/>
              <a:t>EXHAUST SYSTEMS</a:t>
            </a:r>
          </a:p>
        </p:txBody>
      </p:sp>
      <p:sp>
        <p:nvSpPr>
          <p:cNvPr id="32" name="Rounded Rectangle 31">
            <a:extLst>
              <a:ext uri="{FF2B5EF4-FFF2-40B4-BE49-F238E27FC236}">
                <a16:creationId xmlns:a16="http://schemas.microsoft.com/office/drawing/2014/main" id="{75A3915B-D3FA-97F9-F761-504D2F891885}"/>
              </a:ext>
            </a:extLst>
          </p:cNvPr>
          <p:cNvSpPr/>
          <p:nvPr/>
        </p:nvSpPr>
        <p:spPr>
          <a:xfrm>
            <a:off x="5368501" y="3644877"/>
            <a:ext cx="1062648" cy="1975256"/>
          </a:xfrm>
          <a:prstGeom prst="round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FAD4BCAA-46AF-F340-E3AD-032A86981C15}"/>
              </a:ext>
            </a:extLst>
          </p:cNvPr>
          <p:cNvGrpSpPr/>
          <p:nvPr/>
        </p:nvGrpSpPr>
        <p:grpSpPr>
          <a:xfrm>
            <a:off x="6153961" y="1183703"/>
            <a:ext cx="5965028" cy="5418279"/>
            <a:chOff x="6153961" y="1183703"/>
            <a:chExt cx="5965028" cy="5418279"/>
          </a:xfrm>
        </p:grpSpPr>
        <p:sp>
          <p:nvSpPr>
            <p:cNvPr id="34" name="Freeform 33">
              <a:extLst>
                <a:ext uri="{FF2B5EF4-FFF2-40B4-BE49-F238E27FC236}">
                  <a16:creationId xmlns:a16="http://schemas.microsoft.com/office/drawing/2014/main" id="{42F28FDD-A139-37AB-EA3F-E7B7F4B3F1F6}"/>
                </a:ext>
              </a:extLst>
            </p:cNvPr>
            <p:cNvSpPr/>
            <p:nvPr/>
          </p:nvSpPr>
          <p:spPr>
            <a:xfrm>
              <a:off x="6153961" y="1183703"/>
              <a:ext cx="5965028" cy="5418279"/>
            </a:xfrm>
            <a:custGeom>
              <a:avLst/>
              <a:gdLst>
                <a:gd name="connsiteX0" fmla="*/ 2009350 w 6115414"/>
                <a:gd name="connsiteY0" fmla="*/ 0 h 6173656"/>
                <a:gd name="connsiteX1" fmla="*/ 0 w 6115414"/>
                <a:gd name="connsiteY1" fmla="*/ 1805504 h 6173656"/>
                <a:gd name="connsiteX2" fmla="*/ 1834624 w 6115414"/>
                <a:gd name="connsiteY2" fmla="*/ 4280790 h 6173656"/>
                <a:gd name="connsiteX3" fmla="*/ 1817151 w 6115414"/>
                <a:gd name="connsiteY3" fmla="*/ 5323323 h 6173656"/>
                <a:gd name="connsiteX4" fmla="*/ 716377 w 6115414"/>
                <a:gd name="connsiteY4" fmla="*/ 5323323 h 6173656"/>
                <a:gd name="connsiteX5" fmla="*/ 728025 w 6115414"/>
                <a:gd name="connsiteY5" fmla="*/ 6173656 h 6173656"/>
                <a:gd name="connsiteX6" fmla="*/ 6115414 w 6115414"/>
                <a:gd name="connsiteY6" fmla="*/ 6162008 h 6173656"/>
                <a:gd name="connsiteX7" fmla="*/ 6086293 w 6115414"/>
                <a:gd name="connsiteY7" fmla="*/ 122309 h 6173656"/>
                <a:gd name="connsiteX8" fmla="*/ 2009350 w 6115414"/>
                <a:gd name="connsiteY8" fmla="*/ 0 h 6173656"/>
                <a:gd name="connsiteX0" fmla="*/ 0 w 6138711"/>
                <a:gd name="connsiteY0" fmla="*/ 40769 h 6051347"/>
                <a:gd name="connsiteX1" fmla="*/ 23297 w 6138711"/>
                <a:gd name="connsiteY1" fmla="*/ 1683195 h 6051347"/>
                <a:gd name="connsiteX2" fmla="*/ 1857921 w 6138711"/>
                <a:gd name="connsiteY2" fmla="*/ 4158481 h 6051347"/>
                <a:gd name="connsiteX3" fmla="*/ 1840448 w 6138711"/>
                <a:gd name="connsiteY3" fmla="*/ 5201014 h 6051347"/>
                <a:gd name="connsiteX4" fmla="*/ 739674 w 6138711"/>
                <a:gd name="connsiteY4" fmla="*/ 5201014 h 6051347"/>
                <a:gd name="connsiteX5" fmla="*/ 751322 w 6138711"/>
                <a:gd name="connsiteY5" fmla="*/ 6051347 h 6051347"/>
                <a:gd name="connsiteX6" fmla="*/ 6138711 w 6138711"/>
                <a:gd name="connsiteY6" fmla="*/ 6039699 h 6051347"/>
                <a:gd name="connsiteX7" fmla="*/ 6109590 w 6138711"/>
                <a:gd name="connsiteY7" fmla="*/ 0 h 6051347"/>
                <a:gd name="connsiteX8" fmla="*/ 0 w 6138711"/>
                <a:gd name="connsiteY8" fmla="*/ 40769 h 6051347"/>
                <a:gd name="connsiteX0" fmla="*/ 0 w 6138711"/>
                <a:gd name="connsiteY0" fmla="*/ 40769 h 6051347"/>
                <a:gd name="connsiteX1" fmla="*/ 23297 w 6138711"/>
                <a:gd name="connsiteY1" fmla="*/ 2807266 h 6051347"/>
                <a:gd name="connsiteX2" fmla="*/ 1857921 w 6138711"/>
                <a:gd name="connsiteY2" fmla="*/ 4158481 h 6051347"/>
                <a:gd name="connsiteX3" fmla="*/ 1840448 w 6138711"/>
                <a:gd name="connsiteY3" fmla="*/ 5201014 h 6051347"/>
                <a:gd name="connsiteX4" fmla="*/ 739674 w 6138711"/>
                <a:gd name="connsiteY4" fmla="*/ 5201014 h 6051347"/>
                <a:gd name="connsiteX5" fmla="*/ 751322 w 6138711"/>
                <a:gd name="connsiteY5" fmla="*/ 6051347 h 6051347"/>
                <a:gd name="connsiteX6" fmla="*/ 6138711 w 6138711"/>
                <a:gd name="connsiteY6" fmla="*/ 6039699 h 6051347"/>
                <a:gd name="connsiteX7" fmla="*/ 6109590 w 6138711"/>
                <a:gd name="connsiteY7" fmla="*/ 0 h 6051347"/>
                <a:gd name="connsiteX8" fmla="*/ 0 w 6138711"/>
                <a:gd name="connsiteY8" fmla="*/ 40769 h 6051347"/>
                <a:gd name="connsiteX0" fmla="*/ 0 w 6138711"/>
                <a:gd name="connsiteY0" fmla="*/ 40769 h 6051347"/>
                <a:gd name="connsiteX1" fmla="*/ 23297 w 6138711"/>
                <a:gd name="connsiteY1" fmla="*/ 2807266 h 6051347"/>
                <a:gd name="connsiteX2" fmla="*/ 1834624 w 6138711"/>
                <a:gd name="connsiteY2" fmla="*/ 3727490 h 6051347"/>
                <a:gd name="connsiteX3" fmla="*/ 1840448 w 6138711"/>
                <a:gd name="connsiteY3" fmla="*/ 5201014 h 6051347"/>
                <a:gd name="connsiteX4" fmla="*/ 739674 w 6138711"/>
                <a:gd name="connsiteY4" fmla="*/ 5201014 h 6051347"/>
                <a:gd name="connsiteX5" fmla="*/ 751322 w 6138711"/>
                <a:gd name="connsiteY5" fmla="*/ 6051347 h 6051347"/>
                <a:gd name="connsiteX6" fmla="*/ 6138711 w 6138711"/>
                <a:gd name="connsiteY6" fmla="*/ 6039699 h 6051347"/>
                <a:gd name="connsiteX7" fmla="*/ 6109590 w 6138711"/>
                <a:gd name="connsiteY7" fmla="*/ 0 h 6051347"/>
                <a:gd name="connsiteX8" fmla="*/ 0 w 6138711"/>
                <a:gd name="connsiteY8" fmla="*/ 40769 h 6051347"/>
                <a:gd name="connsiteX0" fmla="*/ 0 w 6138711"/>
                <a:gd name="connsiteY0" fmla="*/ 40769 h 6051347"/>
                <a:gd name="connsiteX1" fmla="*/ 23297 w 6138711"/>
                <a:gd name="connsiteY1" fmla="*/ 2807266 h 6051347"/>
                <a:gd name="connsiteX2" fmla="*/ 1834624 w 6138711"/>
                <a:gd name="connsiteY2" fmla="*/ 3727490 h 6051347"/>
                <a:gd name="connsiteX3" fmla="*/ 1834624 w 6138711"/>
                <a:gd name="connsiteY3" fmla="*/ 5206838 h 6051347"/>
                <a:gd name="connsiteX4" fmla="*/ 739674 w 6138711"/>
                <a:gd name="connsiteY4" fmla="*/ 5201014 h 6051347"/>
                <a:gd name="connsiteX5" fmla="*/ 751322 w 6138711"/>
                <a:gd name="connsiteY5" fmla="*/ 6051347 h 6051347"/>
                <a:gd name="connsiteX6" fmla="*/ 6138711 w 6138711"/>
                <a:gd name="connsiteY6" fmla="*/ 6039699 h 6051347"/>
                <a:gd name="connsiteX7" fmla="*/ 6109590 w 6138711"/>
                <a:gd name="connsiteY7" fmla="*/ 0 h 6051347"/>
                <a:gd name="connsiteX8" fmla="*/ 0 w 6138711"/>
                <a:gd name="connsiteY8" fmla="*/ 40769 h 6051347"/>
                <a:gd name="connsiteX0" fmla="*/ 0 w 6138711"/>
                <a:gd name="connsiteY0" fmla="*/ 40769 h 6057171"/>
                <a:gd name="connsiteX1" fmla="*/ 23297 w 6138711"/>
                <a:gd name="connsiteY1" fmla="*/ 2807266 h 6057171"/>
                <a:gd name="connsiteX2" fmla="*/ 1834624 w 6138711"/>
                <a:gd name="connsiteY2" fmla="*/ 3727490 h 6057171"/>
                <a:gd name="connsiteX3" fmla="*/ 1834624 w 6138711"/>
                <a:gd name="connsiteY3" fmla="*/ 5206838 h 6057171"/>
                <a:gd name="connsiteX4" fmla="*/ 739674 w 6138711"/>
                <a:gd name="connsiteY4" fmla="*/ 5201014 h 6057171"/>
                <a:gd name="connsiteX5" fmla="*/ 733850 w 6138711"/>
                <a:gd name="connsiteY5" fmla="*/ 6057171 h 6057171"/>
                <a:gd name="connsiteX6" fmla="*/ 6138711 w 6138711"/>
                <a:gd name="connsiteY6" fmla="*/ 6039699 h 6057171"/>
                <a:gd name="connsiteX7" fmla="*/ 6109590 w 6138711"/>
                <a:gd name="connsiteY7" fmla="*/ 0 h 6057171"/>
                <a:gd name="connsiteX8" fmla="*/ 0 w 6138711"/>
                <a:gd name="connsiteY8" fmla="*/ 40769 h 6057171"/>
                <a:gd name="connsiteX0" fmla="*/ 0 w 6127063"/>
                <a:gd name="connsiteY0" fmla="*/ 29120 h 6057171"/>
                <a:gd name="connsiteX1" fmla="*/ 11649 w 6127063"/>
                <a:gd name="connsiteY1" fmla="*/ 2807266 h 6057171"/>
                <a:gd name="connsiteX2" fmla="*/ 1822976 w 6127063"/>
                <a:gd name="connsiteY2" fmla="*/ 3727490 h 6057171"/>
                <a:gd name="connsiteX3" fmla="*/ 1822976 w 6127063"/>
                <a:gd name="connsiteY3" fmla="*/ 5206838 h 6057171"/>
                <a:gd name="connsiteX4" fmla="*/ 728026 w 6127063"/>
                <a:gd name="connsiteY4" fmla="*/ 5201014 h 6057171"/>
                <a:gd name="connsiteX5" fmla="*/ 722202 w 6127063"/>
                <a:gd name="connsiteY5" fmla="*/ 6057171 h 6057171"/>
                <a:gd name="connsiteX6" fmla="*/ 6127063 w 6127063"/>
                <a:gd name="connsiteY6" fmla="*/ 6039699 h 6057171"/>
                <a:gd name="connsiteX7" fmla="*/ 6097942 w 6127063"/>
                <a:gd name="connsiteY7" fmla="*/ 0 h 6057171"/>
                <a:gd name="connsiteX8" fmla="*/ 0 w 6127063"/>
                <a:gd name="connsiteY8" fmla="*/ 29120 h 6057171"/>
                <a:gd name="connsiteX0" fmla="*/ 0 w 6121239"/>
                <a:gd name="connsiteY0" fmla="*/ 17472 h 6057171"/>
                <a:gd name="connsiteX1" fmla="*/ 5825 w 6121239"/>
                <a:gd name="connsiteY1" fmla="*/ 2807266 h 6057171"/>
                <a:gd name="connsiteX2" fmla="*/ 1817152 w 6121239"/>
                <a:gd name="connsiteY2" fmla="*/ 3727490 h 6057171"/>
                <a:gd name="connsiteX3" fmla="*/ 1817152 w 6121239"/>
                <a:gd name="connsiteY3" fmla="*/ 5206838 h 6057171"/>
                <a:gd name="connsiteX4" fmla="*/ 722202 w 6121239"/>
                <a:gd name="connsiteY4" fmla="*/ 5201014 h 6057171"/>
                <a:gd name="connsiteX5" fmla="*/ 716378 w 6121239"/>
                <a:gd name="connsiteY5" fmla="*/ 6057171 h 6057171"/>
                <a:gd name="connsiteX6" fmla="*/ 6121239 w 6121239"/>
                <a:gd name="connsiteY6" fmla="*/ 6039699 h 6057171"/>
                <a:gd name="connsiteX7" fmla="*/ 6092118 w 6121239"/>
                <a:gd name="connsiteY7" fmla="*/ 0 h 6057171"/>
                <a:gd name="connsiteX8" fmla="*/ 0 w 6121239"/>
                <a:gd name="connsiteY8" fmla="*/ 17472 h 6057171"/>
                <a:gd name="connsiteX0" fmla="*/ 0 w 6121239"/>
                <a:gd name="connsiteY0" fmla="*/ 17472 h 6063521"/>
                <a:gd name="connsiteX1" fmla="*/ 5825 w 6121239"/>
                <a:gd name="connsiteY1" fmla="*/ 2807266 h 6063521"/>
                <a:gd name="connsiteX2" fmla="*/ 1817152 w 6121239"/>
                <a:gd name="connsiteY2" fmla="*/ 3727490 h 6063521"/>
                <a:gd name="connsiteX3" fmla="*/ 1817152 w 6121239"/>
                <a:gd name="connsiteY3" fmla="*/ 5206838 h 6063521"/>
                <a:gd name="connsiteX4" fmla="*/ 722202 w 6121239"/>
                <a:gd name="connsiteY4" fmla="*/ 5201014 h 6063521"/>
                <a:gd name="connsiteX5" fmla="*/ 735428 w 6121239"/>
                <a:gd name="connsiteY5" fmla="*/ 6063521 h 6063521"/>
                <a:gd name="connsiteX6" fmla="*/ 6121239 w 6121239"/>
                <a:gd name="connsiteY6" fmla="*/ 6039699 h 6063521"/>
                <a:gd name="connsiteX7" fmla="*/ 6092118 w 6121239"/>
                <a:gd name="connsiteY7" fmla="*/ 0 h 6063521"/>
                <a:gd name="connsiteX8" fmla="*/ 0 w 6121239"/>
                <a:gd name="connsiteY8" fmla="*/ 17472 h 6063521"/>
                <a:gd name="connsiteX0" fmla="*/ 0 w 6121239"/>
                <a:gd name="connsiteY0" fmla="*/ 17472 h 6063521"/>
                <a:gd name="connsiteX1" fmla="*/ 5825 w 6121239"/>
                <a:gd name="connsiteY1" fmla="*/ 2807266 h 6063521"/>
                <a:gd name="connsiteX2" fmla="*/ 1817152 w 6121239"/>
                <a:gd name="connsiteY2" fmla="*/ 3727490 h 6063521"/>
                <a:gd name="connsiteX3" fmla="*/ 1817152 w 6121239"/>
                <a:gd name="connsiteY3" fmla="*/ 5206838 h 6063521"/>
                <a:gd name="connsiteX4" fmla="*/ 722202 w 6121239"/>
                <a:gd name="connsiteY4" fmla="*/ 5201014 h 6063521"/>
                <a:gd name="connsiteX5" fmla="*/ 716378 w 6121239"/>
                <a:gd name="connsiteY5" fmla="*/ 6063521 h 6063521"/>
                <a:gd name="connsiteX6" fmla="*/ 6121239 w 6121239"/>
                <a:gd name="connsiteY6" fmla="*/ 6039699 h 6063521"/>
                <a:gd name="connsiteX7" fmla="*/ 6092118 w 6121239"/>
                <a:gd name="connsiteY7" fmla="*/ 0 h 6063521"/>
                <a:gd name="connsiteX8" fmla="*/ 0 w 6121239"/>
                <a:gd name="connsiteY8" fmla="*/ 17472 h 6063521"/>
                <a:gd name="connsiteX0" fmla="*/ 0 w 6121239"/>
                <a:gd name="connsiteY0" fmla="*/ 17472 h 6063521"/>
                <a:gd name="connsiteX1" fmla="*/ 5825 w 6121239"/>
                <a:gd name="connsiteY1" fmla="*/ 2807266 h 6063521"/>
                <a:gd name="connsiteX2" fmla="*/ 1817152 w 6121239"/>
                <a:gd name="connsiteY2" fmla="*/ 3727490 h 6063521"/>
                <a:gd name="connsiteX3" fmla="*/ 1822939 w 6121239"/>
                <a:gd name="connsiteY3" fmla="*/ 5328372 h 6063521"/>
                <a:gd name="connsiteX4" fmla="*/ 722202 w 6121239"/>
                <a:gd name="connsiteY4" fmla="*/ 5201014 h 6063521"/>
                <a:gd name="connsiteX5" fmla="*/ 716378 w 6121239"/>
                <a:gd name="connsiteY5" fmla="*/ 6063521 h 6063521"/>
                <a:gd name="connsiteX6" fmla="*/ 6121239 w 6121239"/>
                <a:gd name="connsiteY6" fmla="*/ 6039699 h 6063521"/>
                <a:gd name="connsiteX7" fmla="*/ 6092118 w 6121239"/>
                <a:gd name="connsiteY7" fmla="*/ 0 h 6063521"/>
                <a:gd name="connsiteX8" fmla="*/ 0 w 6121239"/>
                <a:gd name="connsiteY8" fmla="*/ 17472 h 6063521"/>
                <a:gd name="connsiteX0" fmla="*/ 0 w 6121239"/>
                <a:gd name="connsiteY0" fmla="*/ 17472 h 6063521"/>
                <a:gd name="connsiteX1" fmla="*/ 5825 w 6121239"/>
                <a:gd name="connsiteY1" fmla="*/ 2807266 h 6063521"/>
                <a:gd name="connsiteX2" fmla="*/ 1817152 w 6121239"/>
                <a:gd name="connsiteY2" fmla="*/ 3727490 h 6063521"/>
                <a:gd name="connsiteX3" fmla="*/ 1822939 w 6121239"/>
                <a:gd name="connsiteY3" fmla="*/ 5328372 h 6063521"/>
                <a:gd name="connsiteX4" fmla="*/ 722202 w 6121239"/>
                <a:gd name="connsiteY4" fmla="*/ 5328336 h 6063521"/>
                <a:gd name="connsiteX5" fmla="*/ 716378 w 6121239"/>
                <a:gd name="connsiteY5" fmla="*/ 6063521 h 6063521"/>
                <a:gd name="connsiteX6" fmla="*/ 6121239 w 6121239"/>
                <a:gd name="connsiteY6" fmla="*/ 6039699 h 6063521"/>
                <a:gd name="connsiteX7" fmla="*/ 6092118 w 6121239"/>
                <a:gd name="connsiteY7" fmla="*/ 0 h 6063521"/>
                <a:gd name="connsiteX8" fmla="*/ 0 w 6121239"/>
                <a:gd name="connsiteY8" fmla="*/ 17472 h 6063521"/>
                <a:gd name="connsiteX0" fmla="*/ 0 w 6121239"/>
                <a:gd name="connsiteY0" fmla="*/ 17472 h 6063521"/>
                <a:gd name="connsiteX1" fmla="*/ 5825 w 6121239"/>
                <a:gd name="connsiteY1" fmla="*/ 2807266 h 6063521"/>
                <a:gd name="connsiteX2" fmla="*/ 1817152 w 6121239"/>
                <a:gd name="connsiteY2" fmla="*/ 3727490 h 6063521"/>
                <a:gd name="connsiteX3" fmla="*/ 1822939 w 6121239"/>
                <a:gd name="connsiteY3" fmla="*/ 5328372 h 6063521"/>
                <a:gd name="connsiteX4" fmla="*/ 901610 w 6121239"/>
                <a:gd name="connsiteY4" fmla="*/ 5334123 h 6063521"/>
                <a:gd name="connsiteX5" fmla="*/ 716378 w 6121239"/>
                <a:gd name="connsiteY5" fmla="*/ 6063521 h 6063521"/>
                <a:gd name="connsiteX6" fmla="*/ 6121239 w 6121239"/>
                <a:gd name="connsiteY6" fmla="*/ 6039699 h 6063521"/>
                <a:gd name="connsiteX7" fmla="*/ 6092118 w 6121239"/>
                <a:gd name="connsiteY7" fmla="*/ 0 h 6063521"/>
                <a:gd name="connsiteX8" fmla="*/ 0 w 6121239"/>
                <a:gd name="connsiteY8" fmla="*/ 17472 h 6063521"/>
                <a:gd name="connsiteX0" fmla="*/ 0 w 6121239"/>
                <a:gd name="connsiteY0" fmla="*/ 17472 h 6063521"/>
                <a:gd name="connsiteX1" fmla="*/ 5825 w 6121239"/>
                <a:gd name="connsiteY1" fmla="*/ 2807266 h 6063521"/>
                <a:gd name="connsiteX2" fmla="*/ 1817152 w 6121239"/>
                <a:gd name="connsiteY2" fmla="*/ 3727490 h 6063521"/>
                <a:gd name="connsiteX3" fmla="*/ 1822939 w 6121239"/>
                <a:gd name="connsiteY3" fmla="*/ 5328372 h 6063521"/>
                <a:gd name="connsiteX4" fmla="*/ 901610 w 6121239"/>
                <a:gd name="connsiteY4" fmla="*/ 5334123 h 6063521"/>
                <a:gd name="connsiteX5" fmla="*/ 895786 w 6121239"/>
                <a:gd name="connsiteY5" fmla="*/ 6063521 h 6063521"/>
                <a:gd name="connsiteX6" fmla="*/ 6121239 w 6121239"/>
                <a:gd name="connsiteY6" fmla="*/ 6039699 h 6063521"/>
                <a:gd name="connsiteX7" fmla="*/ 6092118 w 6121239"/>
                <a:gd name="connsiteY7" fmla="*/ 0 h 6063521"/>
                <a:gd name="connsiteX8" fmla="*/ 0 w 6121239"/>
                <a:gd name="connsiteY8" fmla="*/ 17472 h 6063521"/>
                <a:gd name="connsiteX0" fmla="*/ 0 w 6121239"/>
                <a:gd name="connsiteY0" fmla="*/ 17472 h 6063521"/>
                <a:gd name="connsiteX1" fmla="*/ 5825 w 6121239"/>
                <a:gd name="connsiteY1" fmla="*/ 2807266 h 6063521"/>
                <a:gd name="connsiteX2" fmla="*/ 1834514 w 6121239"/>
                <a:gd name="connsiteY2" fmla="*/ 3733277 h 6063521"/>
                <a:gd name="connsiteX3" fmla="*/ 1822939 w 6121239"/>
                <a:gd name="connsiteY3" fmla="*/ 5328372 h 6063521"/>
                <a:gd name="connsiteX4" fmla="*/ 901610 w 6121239"/>
                <a:gd name="connsiteY4" fmla="*/ 5334123 h 6063521"/>
                <a:gd name="connsiteX5" fmla="*/ 895786 w 6121239"/>
                <a:gd name="connsiteY5" fmla="*/ 6063521 h 6063521"/>
                <a:gd name="connsiteX6" fmla="*/ 6121239 w 6121239"/>
                <a:gd name="connsiteY6" fmla="*/ 6039699 h 6063521"/>
                <a:gd name="connsiteX7" fmla="*/ 6092118 w 6121239"/>
                <a:gd name="connsiteY7" fmla="*/ 0 h 6063521"/>
                <a:gd name="connsiteX8" fmla="*/ 0 w 6121239"/>
                <a:gd name="connsiteY8" fmla="*/ 17472 h 6063521"/>
                <a:gd name="connsiteX0" fmla="*/ 0 w 6121239"/>
                <a:gd name="connsiteY0" fmla="*/ 17472 h 6063521"/>
                <a:gd name="connsiteX1" fmla="*/ 5825 w 6121239"/>
                <a:gd name="connsiteY1" fmla="*/ 2807266 h 6063521"/>
                <a:gd name="connsiteX2" fmla="*/ 1834514 w 6121239"/>
                <a:gd name="connsiteY2" fmla="*/ 3733277 h 6063521"/>
                <a:gd name="connsiteX3" fmla="*/ 1822939 w 6121239"/>
                <a:gd name="connsiteY3" fmla="*/ 5339946 h 6063521"/>
                <a:gd name="connsiteX4" fmla="*/ 901610 w 6121239"/>
                <a:gd name="connsiteY4" fmla="*/ 5334123 h 6063521"/>
                <a:gd name="connsiteX5" fmla="*/ 895786 w 6121239"/>
                <a:gd name="connsiteY5" fmla="*/ 6063521 h 6063521"/>
                <a:gd name="connsiteX6" fmla="*/ 6121239 w 6121239"/>
                <a:gd name="connsiteY6" fmla="*/ 6039699 h 6063521"/>
                <a:gd name="connsiteX7" fmla="*/ 6092118 w 6121239"/>
                <a:gd name="connsiteY7" fmla="*/ 0 h 6063521"/>
                <a:gd name="connsiteX8" fmla="*/ 0 w 6121239"/>
                <a:gd name="connsiteY8" fmla="*/ 17472 h 6063521"/>
                <a:gd name="connsiteX0" fmla="*/ 0 w 6121239"/>
                <a:gd name="connsiteY0" fmla="*/ 17472 h 6063521"/>
                <a:gd name="connsiteX1" fmla="*/ 5825 w 6121239"/>
                <a:gd name="connsiteY1" fmla="*/ 2807266 h 6063521"/>
                <a:gd name="connsiteX2" fmla="*/ 3263303 w 6121239"/>
                <a:gd name="connsiteY2" fmla="*/ 4086845 h 6063521"/>
                <a:gd name="connsiteX3" fmla="*/ 1822939 w 6121239"/>
                <a:gd name="connsiteY3" fmla="*/ 5339946 h 6063521"/>
                <a:gd name="connsiteX4" fmla="*/ 901610 w 6121239"/>
                <a:gd name="connsiteY4" fmla="*/ 5334123 h 6063521"/>
                <a:gd name="connsiteX5" fmla="*/ 895786 w 6121239"/>
                <a:gd name="connsiteY5" fmla="*/ 6063521 h 6063521"/>
                <a:gd name="connsiteX6" fmla="*/ 6121239 w 6121239"/>
                <a:gd name="connsiteY6" fmla="*/ 6039699 h 6063521"/>
                <a:gd name="connsiteX7" fmla="*/ 6092118 w 6121239"/>
                <a:gd name="connsiteY7" fmla="*/ 0 h 6063521"/>
                <a:gd name="connsiteX8" fmla="*/ 0 w 6121239"/>
                <a:gd name="connsiteY8" fmla="*/ 17472 h 6063521"/>
                <a:gd name="connsiteX0" fmla="*/ 0 w 6121239"/>
                <a:gd name="connsiteY0" fmla="*/ 17472 h 6063521"/>
                <a:gd name="connsiteX1" fmla="*/ 5825 w 6121239"/>
                <a:gd name="connsiteY1" fmla="*/ 2807266 h 6063521"/>
                <a:gd name="connsiteX2" fmla="*/ 3263303 w 6121239"/>
                <a:gd name="connsiteY2" fmla="*/ 4086845 h 6063521"/>
                <a:gd name="connsiteX3" fmla="*/ 901610 w 6121239"/>
                <a:gd name="connsiteY3" fmla="*/ 5334123 h 6063521"/>
                <a:gd name="connsiteX4" fmla="*/ 895786 w 6121239"/>
                <a:gd name="connsiteY4" fmla="*/ 6063521 h 6063521"/>
                <a:gd name="connsiteX5" fmla="*/ 6121239 w 6121239"/>
                <a:gd name="connsiteY5" fmla="*/ 6039699 h 6063521"/>
                <a:gd name="connsiteX6" fmla="*/ 6092118 w 6121239"/>
                <a:gd name="connsiteY6" fmla="*/ 0 h 6063521"/>
                <a:gd name="connsiteX7" fmla="*/ 0 w 6121239"/>
                <a:gd name="connsiteY7" fmla="*/ 17472 h 6063521"/>
                <a:gd name="connsiteX0" fmla="*/ 0 w 6121239"/>
                <a:gd name="connsiteY0" fmla="*/ 17472 h 6063521"/>
                <a:gd name="connsiteX1" fmla="*/ 5825 w 6121239"/>
                <a:gd name="connsiteY1" fmla="*/ 2807266 h 6063521"/>
                <a:gd name="connsiteX2" fmla="*/ 3263303 w 6121239"/>
                <a:gd name="connsiteY2" fmla="*/ 4086845 h 6063521"/>
                <a:gd name="connsiteX3" fmla="*/ 3442368 w 6121239"/>
                <a:gd name="connsiteY3" fmla="*/ 5011035 h 6063521"/>
                <a:gd name="connsiteX4" fmla="*/ 895786 w 6121239"/>
                <a:gd name="connsiteY4" fmla="*/ 6063521 h 6063521"/>
                <a:gd name="connsiteX5" fmla="*/ 6121239 w 6121239"/>
                <a:gd name="connsiteY5" fmla="*/ 6039699 h 6063521"/>
                <a:gd name="connsiteX6" fmla="*/ 6092118 w 6121239"/>
                <a:gd name="connsiteY6" fmla="*/ 0 h 6063521"/>
                <a:gd name="connsiteX7" fmla="*/ 0 w 6121239"/>
                <a:gd name="connsiteY7" fmla="*/ 17472 h 6063521"/>
                <a:gd name="connsiteX0" fmla="*/ 0 w 6121239"/>
                <a:gd name="connsiteY0" fmla="*/ 17472 h 6063521"/>
                <a:gd name="connsiteX1" fmla="*/ 5825 w 6121239"/>
                <a:gd name="connsiteY1" fmla="*/ 2807266 h 6063521"/>
                <a:gd name="connsiteX2" fmla="*/ 3263303 w 6121239"/>
                <a:gd name="connsiteY2" fmla="*/ 4086845 h 6063521"/>
                <a:gd name="connsiteX3" fmla="*/ 895786 w 6121239"/>
                <a:gd name="connsiteY3" fmla="*/ 6063521 h 6063521"/>
                <a:gd name="connsiteX4" fmla="*/ 6121239 w 6121239"/>
                <a:gd name="connsiteY4" fmla="*/ 6039699 h 6063521"/>
                <a:gd name="connsiteX5" fmla="*/ 6092118 w 6121239"/>
                <a:gd name="connsiteY5" fmla="*/ 0 h 6063521"/>
                <a:gd name="connsiteX6" fmla="*/ 0 w 6121239"/>
                <a:gd name="connsiteY6" fmla="*/ 17472 h 6063521"/>
                <a:gd name="connsiteX0" fmla="*/ 0 w 6121239"/>
                <a:gd name="connsiteY0" fmla="*/ 17472 h 6063521"/>
                <a:gd name="connsiteX1" fmla="*/ 5825 w 6121239"/>
                <a:gd name="connsiteY1" fmla="*/ 2807266 h 6063521"/>
                <a:gd name="connsiteX2" fmla="*/ 3263303 w 6121239"/>
                <a:gd name="connsiteY2" fmla="*/ 4086845 h 6063521"/>
                <a:gd name="connsiteX3" fmla="*/ 3430332 w 6121239"/>
                <a:gd name="connsiteY3" fmla="*/ 6063521 h 6063521"/>
                <a:gd name="connsiteX4" fmla="*/ 6121239 w 6121239"/>
                <a:gd name="connsiteY4" fmla="*/ 6039699 h 6063521"/>
                <a:gd name="connsiteX5" fmla="*/ 6092118 w 6121239"/>
                <a:gd name="connsiteY5" fmla="*/ 0 h 6063521"/>
                <a:gd name="connsiteX6" fmla="*/ 0 w 6121239"/>
                <a:gd name="connsiteY6" fmla="*/ 17472 h 6063521"/>
                <a:gd name="connsiteX0" fmla="*/ 0 w 6121239"/>
                <a:gd name="connsiteY0" fmla="*/ 17472 h 6063521"/>
                <a:gd name="connsiteX1" fmla="*/ 5825 w 6121239"/>
                <a:gd name="connsiteY1" fmla="*/ 2807266 h 6063521"/>
                <a:gd name="connsiteX2" fmla="*/ 3263303 w 6121239"/>
                <a:gd name="connsiteY2" fmla="*/ 4086845 h 6063521"/>
                <a:gd name="connsiteX3" fmla="*/ 3430332 w 6121239"/>
                <a:gd name="connsiteY3" fmla="*/ 6063521 h 6063521"/>
                <a:gd name="connsiteX4" fmla="*/ 6121239 w 6121239"/>
                <a:gd name="connsiteY4" fmla="*/ 6039699 h 6063521"/>
                <a:gd name="connsiteX5" fmla="*/ 6092118 w 6121239"/>
                <a:gd name="connsiteY5" fmla="*/ 0 h 6063521"/>
                <a:gd name="connsiteX6" fmla="*/ 0 w 6121239"/>
                <a:gd name="connsiteY6" fmla="*/ 17472 h 6063521"/>
                <a:gd name="connsiteX0" fmla="*/ 0 w 6121239"/>
                <a:gd name="connsiteY0" fmla="*/ 17472 h 6063521"/>
                <a:gd name="connsiteX1" fmla="*/ 5825 w 6121239"/>
                <a:gd name="connsiteY1" fmla="*/ 2807266 h 6063521"/>
                <a:gd name="connsiteX2" fmla="*/ 3350272 w 6121239"/>
                <a:gd name="connsiteY2" fmla="*/ 4086845 h 6063521"/>
                <a:gd name="connsiteX3" fmla="*/ 3430332 w 6121239"/>
                <a:gd name="connsiteY3" fmla="*/ 6063521 h 6063521"/>
                <a:gd name="connsiteX4" fmla="*/ 6121239 w 6121239"/>
                <a:gd name="connsiteY4" fmla="*/ 6039699 h 6063521"/>
                <a:gd name="connsiteX5" fmla="*/ 6092118 w 6121239"/>
                <a:gd name="connsiteY5" fmla="*/ 0 h 6063521"/>
                <a:gd name="connsiteX6" fmla="*/ 0 w 6121239"/>
                <a:gd name="connsiteY6" fmla="*/ 17472 h 6063521"/>
                <a:gd name="connsiteX0" fmla="*/ 0 w 6121239"/>
                <a:gd name="connsiteY0" fmla="*/ 17472 h 6063521"/>
                <a:gd name="connsiteX1" fmla="*/ 5825 w 6121239"/>
                <a:gd name="connsiteY1" fmla="*/ 2807266 h 6063521"/>
                <a:gd name="connsiteX2" fmla="*/ 3350272 w 6121239"/>
                <a:gd name="connsiteY2" fmla="*/ 4086845 h 6063521"/>
                <a:gd name="connsiteX3" fmla="*/ 3430332 w 6121239"/>
                <a:gd name="connsiteY3" fmla="*/ 6063521 h 6063521"/>
                <a:gd name="connsiteX4" fmla="*/ 6121239 w 6121239"/>
                <a:gd name="connsiteY4" fmla="*/ 6039699 h 6063521"/>
                <a:gd name="connsiteX5" fmla="*/ 6092118 w 6121239"/>
                <a:gd name="connsiteY5" fmla="*/ 0 h 6063521"/>
                <a:gd name="connsiteX6" fmla="*/ 0 w 6121239"/>
                <a:gd name="connsiteY6" fmla="*/ 17472 h 6063521"/>
                <a:gd name="connsiteX0" fmla="*/ 0 w 6121239"/>
                <a:gd name="connsiteY0" fmla="*/ 17472 h 6063521"/>
                <a:gd name="connsiteX1" fmla="*/ 5825 w 6121239"/>
                <a:gd name="connsiteY1" fmla="*/ 2807266 h 6063521"/>
                <a:gd name="connsiteX2" fmla="*/ 3412394 w 6121239"/>
                <a:gd name="connsiteY2" fmla="*/ 4086845 h 6063521"/>
                <a:gd name="connsiteX3" fmla="*/ 3430332 w 6121239"/>
                <a:gd name="connsiteY3" fmla="*/ 6063521 h 6063521"/>
                <a:gd name="connsiteX4" fmla="*/ 6121239 w 6121239"/>
                <a:gd name="connsiteY4" fmla="*/ 6039699 h 6063521"/>
                <a:gd name="connsiteX5" fmla="*/ 6092118 w 6121239"/>
                <a:gd name="connsiteY5" fmla="*/ 0 h 6063521"/>
                <a:gd name="connsiteX6" fmla="*/ 0 w 6121239"/>
                <a:gd name="connsiteY6" fmla="*/ 17472 h 6063521"/>
                <a:gd name="connsiteX0" fmla="*/ 0 w 6121239"/>
                <a:gd name="connsiteY0" fmla="*/ 17472 h 6063521"/>
                <a:gd name="connsiteX1" fmla="*/ 5825 w 6121239"/>
                <a:gd name="connsiteY1" fmla="*/ 2807266 h 6063521"/>
                <a:gd name="connsiteX2" fmla="*/ 3412394 w 6121239"/>
                <a:gd name="connsiteY2" fmla="*/ 4086845 h 6063521"/>
                <a:gd name="connsiteX3" fmla="*/ 3430332 w 6121239"/>
                <a:gd name="connsiteY3" fmla="*/ 6063521 h 6063521"/>
                <a:gd name="connsiteX4" fmla="*/ 6121239 w 6121239"/>
                <a:gd name="connsiteY4" fmla="*/ 6039699 h 6063521"/>
                <a:gd name="connsiteX5" fmla="*/ 6092118 w 6121239"/>
                <a:gd name="connsiteY5" fmla="*/ 0 h 6063521"/>
                <a:gd name="connsiteX6" fmla="*/ 0 w 6121239"/>
                <a:gd name="connsiteY6" fmla="*/ 17472 h 6063521"/>
                <a:gd name="connsiteX0" fmla="*/ 0 w 6121239"/>
                <a:gd name="connsiteY0" fmla="*/ 17472 h 6063521"/>
                <a:gd name="connsiteX1" fmla="*/ 5825 w 6121239"/>
                <a:gd name="connsiteY1" fmla="*/ 2807266 h 6063521"/>
                <a:gd name="connsiteX2" fmla="*/ 3412394 w 6121239"/>
                <a:gd name="connsiteY2" fmla="*/ 4086845 h 6063521"/>
                <a:gd name="connsiteX3" fmla="*/ 3430332 w 6121239"/>
                <a:gd name="connsiteY3" fmla="*/ 6063521 h 6063521"/>
                <a:gd name="connsiteX4" fmla="*/ 6121239 w 6121239"/>
                <a:gd name="connsiteY4" fmla="*/ 6039699 h 6063521"/>
                <a:gd name="connsiteX5" fmla="*/ 6092118 w 6121239"/>
                <a:gd name="connsiteY5" fmla="*/ 0 h 6063521"/>
                <a:gd name="connsiteX6" fmla="*/ 0 w 6121239"/>
                <a:gd name="connsiteY6" fmla="*/ 17472 h 6063521"/>
                <a:gd name="connsiteX0" fmla="*/ 0 w 6121239"/>
                <a:gd name="connsiteY0" fmla="*/ 17472 h 6063521"/>
                <a:gd name="connsiteX1" fmla="*/ 5825 w 6121239"/>
                <a:gd name="connsiteY1" fmla="*/ 2807266 h 6063521"/>
                <a:gd name="connsiteX2" fmla="*/ 3412394 w 6121239"/>
                <a:gd name="connsiteY2" fmla="*/ 4086845 h 6063521"/>
                <a:gd name="connsiteX3" fmla="*/ 3430332 w 6121239"/>
                <a:gd name="connsiteY3" fmla="*/ 6063521 h 6063521"/>
                <a:gd name="connsiteX4" fmla="*/ 6121239 w 6121239"/>
                <a:gd name="connsiteY4" fmla="*/ 6039699 h 6063521"/>
                <a:gd name="connsiteX5" fmla="*/ 6092118 w 6121239"/>
                <a:gd name="connsiteY5" fmla="*/ 0 h 6063521"/>
                <a:gd name="connsiteX6" fmla="*/ 0 w 6121239"/>
                <a:gd name="connsiteY6" fmla="*/ 17472 h 6063521"/>
                <a:gd name="connsiteX0" fmla="*/ 0 w 6121239"/>
                <a:gd name="connsiteY0" fmla="*/ 17472 h 6063521"/>
                <a:gd name="connsiteX1" fmla="*/ 5825 w 6121239"/>
                <a:gd name="connsiteY1" fmla="*/ 2807266 h 6063521"/>
                <a:gd name="connsiteX2" fmla="*/ 3412394 w 6121239"/>
                <a:gd name="connsiteY2" fmla="*/ 4086845 h 6063521"/>
                <a:gd name="connsiteX3" fmla="*/ 3430332 w 6121239"/>
                <a:gd name="connsiteY3" fmla="*/ 6063521 h 6063521"/>
                <a:gd name="connsiteX4" fmla="*/ 6121239 w 6121239"/>
                <a:gd name="connsiteY4" fmla="*/ 6039699 h 6063521"/>
                <a:gd name="connsiteX5" fmla="*/ 6092118 w 6121239"/>
                <a:gd name="connsiteY5" fmla="*/ 0 h 6063521"/>
                <a:gd name="connsiteX6" fmla="*/ 0 w 6121239"/>
                <a:gd name="connsiteY6" fmla="*/ 17472 h 6063521"/>
                <a:gd name="connsiteX0" fmla="*/ 0 w 6121239"/>
                <a:gd name="connsiteY0" fmla="*/ 17472 h 6069617"/>
                <a:gd name="connsiteX1" fmla="*/ 5825 w 6121239"/>
                <a:gd name="connsiteY1" fmla="*/ 2807266 h 6069617"/>
                <a:gd name="connsiteX2" fmla="*/ 3412394 w 6121239"/>
                <a:gd name="connsiteY2" fmla="*/ 4086845 h 6069617"/>
                <a:gd name="connsiteX3" fmla="*/ 3374423 w 6121239"/>
                <a:gd name="connsiteY3" fmla="*/ 6069617 h 6069617"/>
                <a:gd name="connsiteX4" fmla="*/ 6121239 w 6121239"/>
                <a:gd name="connsiteY4" fmla="*/ 6039699 h 6069617"/>
                <a:gd name="connsiteX5" fmla="*/ 6092118 w 6121239"/>
                <a:gd name="connsiteY5" fmla="*/ 0 h 6069617"/>
                <a:gd name="connsiteX6" fmla="*/ 0 w 6121239"/>
                <a:gd name="connsiteY6" fmla="*/ 17472 h 6069617"/>
                <a:gd name="connsiteX0" fmla="*/ 0 w 6121239"/>
                <a:gd name="connsiteY0" fmla="*/ 17472 h 6069617"/>
                <a:gd name="connsiteX1" fmla="*/ 5825 w 6121239"/>
                <a:gd name="connsiteY1" fmla="*/ 2807266 h 6069617"/>
                <a:gd name="connsiteX2" fmla="*/ 3356485 w 6121239"/>
                <a:gd name="connsiteY2" fmla="*/ 4074653 h 6069617"/>
                <a:gd name="connsiteX3" fmla="*/ 3374423 w 6121239"/>
                <a:gd name="connsiteY3" fmla="*/ 6069617 h 6069617"/>
                <a:gd name="connsiteX4" fmla="*/ 6121239 w 6121239"/>
                <a:gd name="connsiteY4" fmla="*/ 6039699 h 6069617"/>
                <a:gd name="connsiteX5" fmla="*/ 6092118 w 6121239"/>
                <a:gd name="connsiteY5" fmla="*/ 0 h 6069617"/>
                <a:gd name="connsiteX6" fmla="*/ 0 w 6121239"/>
                <a:gd name="connsiteY6" fmla="*/ 17472 h 6069617"/>
                <a:gd name="connsiteX0" fmla="*/ 0 w 6121239"/>
                <a:gd name="connsiteY0" fmla="*/ 17472 h 6069617"/>
                <a:gd name="connsiteX1" fmla="*/ 5825 w 6121239"/>
                <a:gd name="connsiteY1" fmla="*/ 2807266 h 6069617"/>
                <a:gd name="connsiteX2" fmla="*/ 3356485 w 6121239"/>
                <a:gd name="connsiteY2" fmla="*/ 4074653 h 6069617"/>
                <a:gd name="connsiteX3" fmla="*/ 3374423 w 6121239"/>
                <a:gd name="connsiteY3" fmla="*/ 6069617 h 6069617"/>
                <a:gd name="connsiteX4" fmla="*/ 6121239 w 6121239"/>
                <a:gd name="connsiteY4" fmla="*/ 6039699 h 6069617"/>
                <a:gd name="connsiteX5" fmla="*/ 6092118 w 6121239"/>
                <a:gd name="connsiteY5" fmla="*/ 0 h 6069617"/>
                <a:gd name="connsiteX6" fmla="*/ 0 w 6121239"/>
                <a:gd name="connsiteY6" fmla="*/ 17472 h 6069617"/>
                <a:gd name="connsiteX0" fmla="*/ 0 w 6121239"/>
                <a:gd name="connsiteY0" fmla="*/ 17472 h 6051329"/>
                <a:gd name="connsiteX1" fmla="*/ 5825 w 6121239"/>
                <a:gd name="connsiteY1" fmla="*/ 2807266 h 6051329"/>
                <a:gd name="connsiteX2" fmla="*/ 3356485 w 6121239"/>
                <a:gd name="connsiteY2" fmla="*/ 4074653 h 6051329"/>
                <a:gd name="connsiteX3" fmla="*/ 3361999 w 6121239"/>
                <a:gd name="connsiteY3" fmla="*/ 6051329 h 6051329"/>
                <a:gd name="connsiteX4" fmla="*/ 6121239 w 6121239"/>
                <a:gd name="connsiteY4" fmla="*/ 6039699 h 6051329"/>
                <a:gd name="connsiteX5" fmla="*/ 6092118 w 6121239"/>
                <a:gd name="connsiteY5" fmla="*/ 0 h 6051329"/>
                <a:gd name="connsiteX6" fmla="*/ 0 w 6121239"/>
                <a:gd name="connsiteY6" fmla="*/ 17472 h 6051329"/>
                <a:gd name="connsiteX0" fmla="*/ 0 w 6121239"/>
                <a:gd name="connsiteY0" fmla="*/ 17472 h 6051329"/>
                <a:gd name="connsiteX1" fmla="*/ 5825 w 6121239"/>
                <a:gd name="connsiteY1" fmla="*/ 2807266 h 6051329"/>
                <a:gd name="connsiteX2" fmla="*/ 3356485 w 6121239"/>
                <a:gd name="connsiteY2" fmla="*/ 4074653 h 6051329"/>
                <a:gd name="connsiteX3" fmla="*/ 3361999 w 6121239"/>
                <a:gd name="connsiteY3" fmla="*/ 6051329 h 6051329"/>
                <a:gd name="connsiteX4" fmla="*/ 6121239 w 6121239"/>
                <a:gd name="connsiteY4" fmla="*/ 6039699 h 6051329"/>
                <a:gd name="connsiteX5" fmla="*/ 6092118 w 6121239"/>
                <a:gd name="connsiteY5" fmla="*/ 0 h 6051329"/>
                <a:gd name="connsiteX6" fmla="*/ 0 w 6121239"/>
                <a:gd name="connsiteY6" fmla="*/ 17472 h 6051329"/>
                <a:gd name="connsiteX0" fmla="*/ 0 w 6121239"/>
                <a:gd name="connsiteY0" fmla="*/ 17472 h 6051329"/>
                <a:gd name="connsiteX1" fmla="*/ 5825 w 6121239"/>
                <a:gd name="connsiteY1" fmla="*/ 2807266 h 6051329"/>
                <a:gd name="connsiteX2" fmla="*/ 3204013 w 6121239"/>
                <a:gd name="connsiteY2" fmla="*/ 3863427 h 6051329"/>
                <a:gd name="connsiteX3" fmla="*/ 3361999 w 6121239"/>
                <a:gd name="connsiteY3" fmla="*/ 6051329 h 6051329"/>
                <a:gd name="connsiteX4" fmla="*/ 6121239 w 6121239"/>
                <a:gd name="connsiteY4" fmla="*/ 6039699 h 6051329"/>
                <a:gd name="connsiteX5" fmla="*/ 6092118 w 6121239"/>
                <a:gd name="connsiteY5" fmla="*/ 0 h 6051329"/>
                <a:gd name="connsiteX6" fmla="*/ 0 w 6121239"/>
                <a:gd name="connsiteY6" fmla="*/ 17472 h 6051329"/>
                <a:gd name="connsiteX0" fmla="*/ 0 w 6121239"/>
                <a:gd name="connsiteY0" fmla="*/ 17472 h 6051329"/>
                <a:gd name="connsiteX1" fmla="*/ 5825 w 6121239"/>
                <a:gd name="connsiteY1" fmla="*/ 2807266 h 6051329"/>
                <a:gd name="connsiteX2" fmla="*/ 3204013 w 6121239"/>
                <a:gd name="connsiteY2" fmla="*/ 3863427 h 6051329"/>
                <a:gd name="connsiteX3" fmla="*/ 3361999 w 6121239"/>
                <a:gd name="connsiteY3" fmla="*/ 6051329 h 6051329"/>
                <a:gd name="connsiteX4" fmla="*/ 6121239 w 6121239"/>
                <a:gd name="connsiteY4" fmla="*/ 6039699 h 6051329"/>
                <a:gd name="connsiteX5" fmla="*/ 6092118 w 6121239"/>
                <a:gd name="connsiteY5" fmla="*/ 0 h 6051329"/>
                <a:gd name="connsiteX6" fmla="*/ 0 w 6121239"/>
                <a:gd name="connsiteY6" fmla="*/ 17472 h 6051329"/>
                <a:gd name="connsiteX0" fmla="*/ 0 w 6121239"/>
                <a:gd name="connsiteY0" fmla="*/ 17472 h 6051329"/>
                <a:gd name="connsiteX1" fmla="*/ 5825 w 6121239"/>
                <a:gd name="connsiteY1" fmla="*/ 2807266 h 6051329"/>
                <a:gd name="connsiteX2" fmla="*/ 3204013 w 6121239"/>
                <a:gd name="connsiteY2" fmla="*/ 3863427 h 6051329"/>
                <a:gd name="connsiteX3" fmla="*/ 3361999 w 6121239"/>
                <a:gd name="connsiteY3" fmla="*/ 6051329 h 6051329"/>
                <a:gd name="connsiteX4" fmla="*/ 6121239 w 6121239"/>
                <a:gd name="connsiteY4" fmla="*/ 6039699 h 6051329"/>
                <a:gd name="connsiteX5" fmla="*/ 6092118 w 6121239"/>
                <a:gd name="connsiteY5" fmla="*/ 0 h 6051329"/>
                <a:gd name="connsiteX6" fmla="*/ 0 w 6121239"/>
                <a:gd name="connsiteY6" fmla="*/ 17472 h 6051329"/>
                <a:gd name="connsiteX0" fmla="*/ 145208 w 6266447"/>
                <a:gd name="connsiteY0" fmla="*/ 17472 h 6051329"/>
                <a:gd name="connsiteX1" fmla="*/ 151033 w 6266447"/>
                <a:gd name="connsiteY1" fmla="*/ 2807266 h 6051329"/>
                <a:gd name="connsiteX2" fmla="*/ 3349221 w 6266447"/>
                <a:gd name="connsiteY2" fmla="*/ 3863427 h 6051329"/>
                <a:gd name="connsiteX3" fmla="*/ 3507207 w 6266447"/>
                <a:gd name="connsiteY3" fmla="*/ 6051329 h 6051329"/>
                <a:gd name="connsiteX4" fmla="*/ 6266447 w 6266447"/>
                <a:gd name="connsiteY4" fmla="*/ 6039699 h 6051329"/>
                <a:gd name="connsiteX5" fmla="*/ 6237326 w 6266447"/>
                <a:gd name="connsiteY5" fmla="*/ 0 h 6051329"/>
                <a:gd name="connsiteX6" fmla="*/ 145208 w 6266447"/>
                <a:gd name="connsiteY6" fmla="*/ 17472 h 6051329"/>
                <a:gd name="connsiteX0" fmla="*/ 145208 w 6266447"/>
                <a:gd name="connsiteY0" fmla="*/ 17472 h 6051329"/>
                <a:gd name="connsiteX1" fmla="*/ 151033 w 6266447"/>
                <a:gd name="connsiteY1" fmla="*/ 2807266 h 6051329"/>
                <a:gd name="connsiteX2" fmla="*/ 3349221 w 6266447"/>
                <a:gd name="connsiteY2" fmla="*/ 3863427 h 6051329"/>
                <a:gd name="connsiteX3" fmla="*/ 3507207 w 6266447"/>
                <a:gd name="connsiteY3" fmla="*/ 6051329 h 6051329"/>
                <a:gd name="connsiteX4" fmla="*/ 6266447 w 6266447"/>
                <a:gd name="connsiteY4" fmla="*/ 6039699 h 6051329"/>
                <a:gd name="connsiteX5" fmla="*/ 6237326 w 6266447"/>
                <a:gd name="connsiteY5" fmla="*/ 0 h 6051329"/>
                <a:gd name="connsiteX6" fmla="*/ 145208 w 6266447"/>
                <a:gd name="connsiteY6" fmla="*/ 17472 h 6051329"/>
                <a:gd name="connsiteX0" fmla="*/ 31820 w 6153059"/>
                <a:gd name="connsiteY0" fmla="*/ 17472 h 6051329"/>
                <a:gd name="connsiteX1" fmla="*/ 220610 w 6153059"/>
                <a:gd name="connsiteY1" fmla="*/ 2707213 h 6051329"/>
                <a:gd name="connsiteX2" fmla="*/ 3235833 w 6153059"/>
                <a:gd name="connsiteY2" fmla="*/ 3863427 h 6051329"/>
                <a:gd name="connsiteX3" fmla="*/ 3393819 w 6153059"/>
                <a:gd name="connsiteY3" fmla="*/ 6051329 h 6051329"/>
                <a:gd name="connsiteX4" fmla="*/ 6153059 w 6153059"/>
                <a:gd name="connsiteY4" fmla="*/ 6039699 h 6051329"/>
                <a:gd name="connsiteX5" fmla="*/ 6123938 w 6153059"/>
                <a:gd name="connsiteY5" fmla="*/ 0 h 6051329"/>
                <a:gd name="connsiteX6" fmla="*/ 31820 w 6153059"/>
                <a:gd name="connsiteY6" fmla="*/ 17472 h 6051329"/>
                <a:gd name="connsiteX0" fmla="*/ 31820 w 6153059"/>
                <a:gd name="connsiteY0" fmla="*/ 104758 h 6138615"/>
                <a:gd name="connsiteX1" fmla="*/ 220610 w 6153059"/>
                <a:gd name="connsiteY1" fmla="*/ 2794499 h 6138615"/>
                <a:gd name="connsiteX2" fmla="*/ 3235833 w 6153059"/>
                <a:gd name="connsiteY2" fmla="*/ 3950713 h 6138615"/>
                <a:gd name="connsiteX3" fmla="*/ 3393819 w 6153059"/>
                <a:gd name="connsiteY3" fmla="*/ 6138615 h 6138615"/>
                <a:gd name="connsiteX4" fmla="*/ 6153059 w 6153059"/>
                <a:gd name="connsiteY4" fmla="*/ 6126985 h 6138615"/>
                <a:gd name="connsiteX5" fmla="*/ 6123938 w 6153059"/>
                <a:gd name="connsiteY5" fmla="*/ 87286 h 6138615"/>
                <a:gd name="connsiteX6" fmla="*/ 31820 w 6153059"/>
                <a:gd name="connsiteY6" fmla="*/ 104758 h 6138615"/>
                <a:gd name="connsiteX0" fmla="*/ 252137 w 6373376"/>
                <a:gd name="connsiteY0" fmla="*/ 104758 h 6138615"/>
                <a:gd name="connsiteX1" fmla="*/ 440927 w 6373376"/>
                <a:gd name="connsiteY1" fmla="*/ 2794499 h 6138615"/>
                <a:gd name="connsiteX2" fmla="*/ 3456150 w 6373376"/>
                <a:gd name="connsiteY2" fmla="*/ 3950713 h 6138615"/>
                <a:gd name="connsiteX3" fmla="*/ 3614136 w 6373376"/>
                <a:gd name="connsiteY3" fmla="*/ 6138615 h 6138615"/>
                <a:gd name="connsiteX4" fmla="*/ 6373376 w 6373376"/>
                <a:gd name="connsiteY4" fmla="*/ 6126985 h 6138615"/>
                <a:gd name="connsiteX5" fmla="*/ 6344255 w 6373376"/>
                <a:gd name="connsiteY5" fmla="*/ 87286 h 6138615"/>
                <a:gd name="connsiteX6" fmla="*/ 252137 w 6373376"/>
                <a:gd name="connsiteY6" fmla="*/ 104758 h 6138615"/>
                <a:gd name="connsiteX0" fmla="*/ 426978 w 6151790"/>
                <a:gd name="connsiteY0" fmla="*/ 406571 h 6051329"/>
                <a:gd name="connsiteX1" fmla="*/ 219341 w 6151790"/>
                <a:gd name="connsiteY1" fmla="*/ 2707213 h 6051329"/>
                <a:gd name="connsiteX2" fmla="*/ 3234564 w 6151790"/>
                <a:gd name="connsiteY2" fmla="*/ 3863427 h 6051329"/>
                <a:gd name="connsiteX3" fmla="*/ 3392550 w 6151790"/>
                <a:gd name="connsiteY3" fmla="*/ 6051329 h 6051329"/>
                <a:gd name="connsiteX4" fmla="*/ 6151790 w 6151790"/>
                <a:gd name="connsiteY4" fmla="*/ 6039699 h 6051329"/>
                <a:gd name="connsiteX5" fmla="*/ 6122669 w 6151790"/>
                <a:gd name="connsiteY5" fmla="*/ 0 h 6051329"/>
                <a:gd name="connsiteX6" fmla="*/ 426978 w 6151790"/>
                <a:gd name="connsiteY6" fmla="*/ 406571 h 6051329"/>
                <a:gd name="connsiteX0" fmla="*/ 426978 w 6151790"/>
                <a:gd name="connsiteY0" fmla="*/ 406571 h 6051329"/>
                <a:gd name="connsiteX1" fmla="*/ 219341 w 6151790"/>
                <a:gd name="connsiteY1" fmla="*/ 2707213 h 6051329"/>
                <a:gd name="connsiteX2" fmla="*/ 3234564 w 6151790"/>
                <a:gd name="connsiteY2" fmla="*/ 3863427 h 6051329"/>
                <a:gd name="connsiteX3" fmla="*/ 3392550 w 6151790"/>
                <a:gd name="connsiteY3" fmla="*/ 6051329 h 6051329"/>
                <a:gd name="connsiteX4" fmla="*/ 6151790 w 6151790"/>
                <a:gd name="connsiteY4" fmla="*/ 6039699 h 6051329"/>
                <a:gd name="connsiteX5" fmla="*/ 6122669 w 6151790"/>
                <a:gd name="connsiteY5" fmla="*/ 0 h 6051329"/>
                <a:gd name="connsiteX6" fmla="*/ 426978 w 6151790"/>
                <a:gd name="connsiteY6" fmla="*/ 406571 h 6051329"/>
                <a:gd name="connsiteX0" fmla="*/ 496599 w 6221411"/>
                <a:gd name="connsiteY0" fmla="*/ 406571 h 6051329"/>
                <a:gd name="connsiteX1" fmla="*/ 288962 w 6221411"/>
                <a:gd name="connsiteY1" fmla="*/ 2707213 h 6051329"/>
                <a:gd name="connsiteX2" fmla="*/ 3304185 w 6221411"/>
                <a:gd name="connsiteY2" fmla="*/ 3863427 h 6051329"/>
                <a:gd name="connsiteX3" fmla="*/ 3462171 w 6221411"/>
                <a:gd name="connsiteY3" fmla="*/ 6051329 h 6051329"/>
                <a:gd name="connsiteX4" fmla="*/ 6221411 w 6221411"/>
                <a:gd name="connsiteY4" fmla="*/ 6039699 h 6051329"/>
                <a:gd name="connsiteX5" fmla="*/ 6192290 w 6221411"/>
                <a:gd name="connsiteY5" fmla="*/ 0 h 6051329"/>
                <a:gd name="connsiteX6" fmla="*/ 496599 w 6221411"/>
                <a:gd name="connsiteY6" fmla="*/ 406571 h 6051329"/>
                <a:gd name="connsiteX0" fmla="*/ 496599 w 6221411"/>
                <a:gd name="connsiteY0" fmla="*/ 413937 h 6058695"/>
                <a:gd name="connsiteX1" fmla="*/ 288962 w 6221411"/>
                <a:gd name="connsiteY1" fmla="*/ 2714579 h 6058695"/>
                <a:gd name="connsiteX2" fmla="*/ 3304185 w 6221411"/>
                <a:gd name="connsiteY2" fmla="*/ 3870793 h 6058695"/>
                <a:gd name="connsiteX3" fmla="*/ 3462171 w 6221411"/>
                <a:gd name="connsiteY3" fmla="*/ 6058695 h 6058695"/>
                <a:gd name="connsiteX4" fmla="*/ 6221411 w 6221411"/>
                <a:gd name="connsiteY4" fmla="*/ 6047065 h 6058695"/>
                <a:gd name="connsiteX5" fmla="*/ 6192290 w 6221411"/>
                <a:gd name="connsiteY5" fmla="*/ 7366 h 6058695"/>
                <a:gd name="connsiteX6" fmla="*/ 496599 w 6221411"/>
                <a:gd name="connsiteY6" fmla="*/ 413937 h 6058695"/>
                <a:gd name="connsiteX0" fmla="*/ 564953 w 6167788"/>
                <a:gd name="connsiteY0" fmla="*/ 817904 h 6051329"/>
                <a:gd name="connsiteX1" fmla="*/ 235339 w 6167788"/>
                <a:gd name="connsiteY1" fmla="*/ 2707213 h 6051329"/>
                <a:gd name="connsiteX2" fmla="*/ 3250562 w 6167788"/>
                <a:gd name="connsiteY2" fmla="*/ 3863427 h 6051329"/>
                <a:gd name="connsiteX3" fmla="*/ 3408548 w 6167788"/>
                <a:gd name="connsiteY3" fmla="*/ 6051329 h 6051329"/>
                <a:gd name="connsiteX4" fmla="*/ 6167788 w 6167788"/>
                <a:gd name="connsiteY4" fmla="*/ 6039699 h 6051329"/>
                <a:gd name="connsiteX5" fmla="*/ 6138667 w 6167788"/>
                <a:gd name="connsiteY5" fmla="*/ 0 h 6051329"/>
                <a:gd name="connsiteX6" fmla="*/ 564953 w 6167788"/>
                <a:gd name="connsiteY6" fmla="*/ 817904 h 6051329"/>
                <a:gd name="connsiteX0" fmla="*/ 564953 w 6167788"/>
                <a:gd name="connsiteY0" fmla="*/ 817904 h 6051329"/>
                <a:gd name="connsiteX1" fmla="*/ 235339 w 6167788"/>
                <a:gd name="connsiteY1" fmla="*/ 2707213 h 6051329"/>
                <a:gd name="connsiteX2" fmla="*/ 3250562 w 6167788"/>
                <a:gd name="connsiteY2" fmla="*/ 3863427 h 6051329"/>
                <a:gd name="connsiteX3" fmla="*/ 3408548 w 6167788"/>
                <a:gd name="connsiteY3" fmla="*/ 6051329 h 6051329"/>
                <a:gd name="connsiteX4" fmla="*/ 6167788 w 6167788"/>
                <a:gd name="connsiteY4" fmla="*/ 6039699 h 6051329"/>
                <a:gd name="connsiteX5" fmla="*/ 6138667 w 6167788"/>
                <a:gd name="connsiteY5" fmla="*/ 0 h 6051329"/>
                <a:gd name="connsiteX6" fmla="*/ 564953 w 6167788"/>
                <a:gd name="connsiteY6" fmla="*/ 817904 h 6051329"/>
                <a:gd name="connsiteX0" fmla="*/ 520488 w 6123323"/>
                <a:gd name="connsiteY0" fmla="*/ 817904 h 6051329"/>
                <a:gd name="connsiteX1" fmla="*/ 190874 w 6123323"/>
                <a:gd name="connsiteY1" fmla="*/ 2707213 h 6051329"/>
                <a:gd name="connsiteX2" fmla="*/ 3206097 w 6123323"/>
                <a:gd name="connsiteY2" fmla="*/ 3863427 h 6051329"/>
                <a:gd name="connsiteX3" fmla="*/ 3364083 w 6123323"/>
                <a:gd name="connsiteY3" fmla="*/ 6051329 h 6051329"/>
                <a:gd name="connsiteX4" fmla="*/ 6123323 w 6123323"/>
                <a:gd name="connsiteY4" fmla="*/ 6039699 h 6051329"/>
                <a:gd name="connsiteX5" fmla="*/ 6094202 w 6123323"/>
                <a:gd name="connsiteY5" fmla="*/ 0 h 6051329"/>
                <a:gd name="connsiteX6" fmla="*/ 520488 w 6123323"/>
                <a:gd name="connsiteY6" fmla="*/ 817904 h 6051329"/>
                <a:gd name="connsiteX0" fmla="*/ 520488 w 6123323"/>
                <a:gd name="connsiteY0" fmla="*/ 817904 h 6051329"/>
                <a:gd name="connsiteX1" fmla="*/ 190874 w 6123323"/>
                <a:gd name="connsiteY1" fmla="*/ 2707213 h 6051329"/>
                <a:gd name="connsiteX2" fmla="*/ 3206097 w 6123323"/>
                <a:gd name="connsiteY2" fmla="*/ 3863427 h 6051329"/>
                <a:gd name="connsiteX3" fmla="*/ 3364083 w 6123323"/>
                <a:gd name="connsiteY3" fmla="*/ 6051329 h 6051329"/>
                <a:gd name="connsiteX4" fmla="*/ 6123323 w 6123323"/>
                <a:gd name="connsiteY4" fmla="*/ 6039699 h 6051329"/>
                <a:gd name="connsiteX5" fmla="*/ 6094202 w 6123323"/>
                <a:gd name="connsiteY5" fmla="*/ 0 h 6051329"/>
                <a:gd name="connsiteX6" fmla="*/ 520488 w 6123323"/>
                <a:gd name="connsiteY6" fmla="*/ 817904 h 6051329"/>
                <a:gd name="connsiteX0" fmla="*/ 520488 w 6123323"/>
                <a:gd name="connsiteY0" fmla="*/ 817904 h 6051329"/>
                <a:gd name="connsiteX1" fmla="*/ 190874 w 6123323"/>
                <a:gd name="connsiteY1" fmla="*/ 2707213 h 6051329"/>
                <a:gd name="connsiteX2" fmla="*/ 3206097 w 6123323"/>
                <a:gd name="connsiteY2" fmla="*/ 3863427 h 6051329"/>
                <a:gd name="connsiteX3" fmla="*/ 3364083 w 6123323"/>
                <a:gd name="connsiteY3" fmla="*/ 6051329 h 6051329"/>
                <a:gd name="connsiteX4" fmla="*/ 6123323 w 6123323"/>
                <a:gd name="connsiteY4" fmla="*/ 6039699 h 6051329"/>
                <a:gd name="connsiteX5" fmla="*/ 6094202 w 6123323"/>
                <a:gd name="connsiteY5" fmla="*/ 0 h 6051329"/>
                <a:gd name="connsiteX6" fmla="*/ 520488 w 6123323"/>
                <a:gd name="connsiteY6" fmla="*/ 817904 h 6051329"/>
                <a:gd name="connsiteX0" fmla="*/ 520488 w 6123323"/>
                <a:gd name="connsiteY0" fmla="*/ 817904 h 6051329"/>
                <a:gd name="connsiteX1" fmla="*/ 190874 w 6123323"/>
                <a:gd name="connsiteY1" fmla="*/ 2707213 h 6051329"/>
                <a:gd name="connsiteX2" fmla="*/ 3206097 w 6123323"/>
                <a:gd name="connsiteY2" fmla="*/ 3863427 h 6051329"/>
                <a:gd name="connsiteX3" fmla="*/ 3364083 w 6123323"/>
                <a:gd name="connsiteY3" fmla="*/ 6051329 h 6051329"/>
                <a:gd name="connsiteX4" fmla="*/ 6123323 w 6123323"/>
                <a:gd name="connsiteY4" fmla="*/ 6039699 h 6051329"/>
                <a:gd name="connsiteX5" fmla="*/ 6094202 w 6123323"/>
                <a:gd name="connsiteY5" fmla="*/ 0 h 6051329"/>
                <a:gd name="connsiteX6" fmla="*/ 520488 w 6123323"/>
                <a:gd name="connsiteY6" fmla="*/ 817904 h 6051329"/>
                <a:gd name="connsiteX0" fmla="*/ 520488 w 6123323"/>
                <a:gd name="connsiteY0" fmla="*/ 817904 h 6141382"/>
                <a:gd name="connsiteX1" fmla="*/ 190874 w 6123323"/>
                <a:gd name="connsiteY1" fmla="*/ 2707213 h 6141382"/>
                <a:gd name="connsiteX2" fmla="*/ 3206097 w 6123323"/>
                <a:gd name="connsiteY2" fmla="*/ 3863427 h 6141382"/>
                <a:gd name="connsiteX3" fmla="*/ 3364083 w 6123323"/>
                <a:gd name="connsiteY3" fmla="*/ 6051329 h 6141382"/>
                <a:gd name="connsiteX4" fmla="*/ 6123323 w 6123323"/>
                <a:gd name="connsiteY4" fmla="*/ 6039699 h 6141382"/>
                <a:gd name="connsiteX5" fmla="*/ 6094202 w 6123323"/>
                <a:gd name="connsiteY5" fmla="*/ 0 h 6141382"/>
                <a:gd name="connsiteX6" fmla="*/ 520488 w 6123323"/>
                <a:gd name="connsiteY6" fmla="*/ 817904 h 6141382"/>
                <a:gd name="connsiteX0" fmla="*/ 520488 w 6123323"/>
                <a:gd name="connsiteY0" fmla="*/ 817904 h 6094742"/>
                <a:gd name="connsiteX1" fmla="*/ 190874 w 6123323"/>
                <a:gd name="connsiteY1" fmla="*/ 2707213 h 6094742"/>
                <a:gd name="connsiteX2" fmla="*/ 3206097 w 6123323"/>
                <a:gd name="connsiteY2" fmla="*/ 3863427 h 6094742"/>
                <a:gd name="connsiteX3" fmla="*/ 3709686 w 6123323"/>
                <a:gd name="connsiteY3" fmla="*/ 5984627 h 6094742"/>
                <a:gd name="connsiteX4" fmla="*/ 6123323 w 6123323"/>
                <a:gd name="connsiteY4" fmla="*/ 6039699 h 6094742"/>
                <a:gd name="connsiteX5" fmla="*/ 6094202 w 6123323"/>
                <a:gd name="connsiteY5" fmla="*/ 0 h 6094742"/>
                <a:gd name="connsiteX6" fmla="*/ 520488 w 6123323"/>
                <a:gd name="connsiteY6" fmla="*/ 817904 h 6094742"/>
                <a:gd name="connsiteX0" fmla="*/ 520488 w 6123323"/>
                <a:gd name="connsiteY0" fmla="*/ 817904 h 6178284"/>
                <a:gd name="connsiteX1" fmla="*/ 190874 w 6123323"/>
                <a:gd name="connsiteY1" fmla="*/ 2707213 h 6178284"/>
                <a:gd name="connsiteX2" fmla="*/ 3206097 w 6123323"/>
                <a:gd name="connsiteY2" fmla="*/ 3863427 h 6178284"/>
                <a:gd name="connsiteX3" fmla="*/ 3709686 w 6123323"/>
                <a:gd name="connsiteY3" fmla="*/ 5984627 h 6178284"/>
                <a:gd name="connsiteX4" fmla="*/ 6123323 w 6123323"/>
                <a:gd name="connsiteY4" fmla="*/ 6039699 h 6178284"/>
                <a:gd name="connsiteX5" fmla="*/ 6094202 w 6123323"/>
                <a:gd name="connsiteY5" fmla="*/ 0 h 6178284"/>
                <a:gd name="connsiteX6" fmla="*/ 520488 w 6123323"/>
                <a:gd name="connsiteY6" fmla="*/ 817904 h 6178284"/>
                <a:gd name="connsiteX0" fmla="*/ 520488 w 6294495"/>
                <a:gd name="connsiteY0" fmla="*/ 817904 h 6178284"/>
                <a:gd name="connsiteX1" fmla="*/ 190874 w 6294495"/>
                <a:gd name="connsiteY1" fmla="*/ 2707213 h 6178284"/>
                <a:gd name="connsiteX2" fmla="*/ 3206097 w 6294495"/>
                <a:gd name="connsiteY2" fmla="*/ 3863427 h 6178284"/>
                <a:gd name="connsiteX3" fmla="*/ 3709686 w 6294495"/>
                <a:gd name="connsiteY3" fmla="*/ 5984627 h 6178284"/>
                <a:gd name="connsiteX4" fmla="*/ 6123323 w 6294495"/>
                <a:gd name="connsiteY4" fmla="*/ 6039699 h 6178284"/>
                <a:gd name="connsiteX5" fmla="*/ 6094202 w 6294495"/>
                <a:gd name="connsiteY5" fmla="*/ 0 h 6178284"/>
                <a:gd name="connsiteX6" fmla="*/ 520488 w 6294495"/>
                <a:gd name="connsiteY6" fmla="*/ 817904 h 6178284"/>
                <a:gd name="connsiteX0" fmla="*/ 520488 w 6095853"/>
                <a:gd name="connsiteY0" fmla="*/ 817904 h 6083689"/>
                <a:gd name="connsiteX1" fmla="*/ 190874 w 6095853"/>
                <a:gd name="connsiteY1" fmla="*/ 2707213 h 6083689"/>
                <a:gd name="connsiteX2" fmla="*/ 3206097 w 6095853"/>
                <a:gd name="connsiteY2" fmla="*/ 3863427 h 6083689"/>
                <a:gd name="connsiteX3" fmla="*/ 3709686 w 6095853"/>
                <a:gd name="connsiteY3" fmla="*/ 5984627 h 6083689"/>
                <a:gd name="connsiteX4" fmla="*/ 5686237 w 6095853"/>
                <a:gd name="connsiteY4" fmla="*/ 5817357 h 6083689"/>
                <a:gd name="connsiteX5" fmla="*/ 6094202 w 6095853"/>
                <a:gd name="connsiteY5" fmla="*/ 0 h 6083689"/>
                <a:gd name="connsiteX6" fmla="*/ 520488 w 6095853"/>
                <a:gd name="connsiteY6" fmla="*/ 817904 h 6083689"/>
                <a:gd name="connsiteX0" fmla="*/ 520488 w 6095853"/>
                <a:gd name="connsiteY0" fmla="*/ 817904 h 6067570"/>
                <a:gd name="connsiteX1" fmla="*/ 190874 w 6095853"/>
                <a:gd name="connsiteY1" fmla="*/ 2707213 h 6067570"/>
                <a:gd name="connsiteX2" fmla="*/ 3206097 w 6095853"/>
                <a:gd name="connsiteY2" fmla="*/ 3863427 h 6067570"/>
                <a:gd name="connsiteX3" fmla="*/ 3841829 w 6095853"/>
                <a:gd name="connsiteY3" fmla="*/ 5962393 h 6067570"/>
                <a:gd name="connsiteX4" fmla="*/ 5686237 w 6095853"/>
                <a:gd name="connsiteY4" fmla="*/ 5817357 h 6067570"/>
                <a:gd name="connsiteX5" fmla="*/ 6094202 w 6095853"/>
                <a:gd name="connsiteY5" fmla="*/ 0 h 6067570"/>
                <a:gd name="connsiteX6" fmla="*/ 520488 w 6095853"/>
                <a:gd name="connsiteY6" fmla="*/ 817904 h 6067570"/>
                <a:gd name="connsiteX0" fmla="*/ 520488 w 6094480"/>
                <a:gd name="connsiteY0" fmla="*/ 817904 h 6142931"/>
                <a:gd name="connsiteX1" fmla="*/ 190874 w 6094480"/>
                <a:gd name="connsiteY1" fmla="*/ 2707213 h 6142931"/>
                <a:gd name="connsiteX2" fmla="*/ 3206097 w 6094480"/>
                <a:gd name="connsiteY2" fmla="*/ 3863427 h 6142931"/>
                <a:gd name="connsiteX3" fmla="*/ 3841829 w 6094480"/>
                <a:gd name="connsiteY3" fmla="*/ 5962393 h 6142931"/>
                <a:gd name="connsiteX4" fmla="*/ 5462611 w 6094480"/>
                <a:gd name="connsiteY4" fmla="*/ 5995230 h 6142931"/>
                <a:gd name="connsiteX5" fmla="*/ 6094202 w 6094480"/>
                <a:gd name="connsiteY5" fmla="*/ 0 h 6142931"/>
                <a:gd name="connsiteX6" fmla="*/ 520488 w 6094480"/>
                <a:gd name="connsiteY6" fmla="*/ 817904 h 6142931"/>
                <a:gd name="connsiteX0" fmla="*/ 520488 w 6096988"/>
                <a:gd name="connsiteY0" fmla="*/ 817904 h 6142931"/>
                <a:gd name="connsiteX1" fmla="*/ 190874 w 6096988"/>
                <a:gd name="connsiteY1" fmla="*/ 2707213 h 6142931"/>
                <a:gd name="connsiteX2" fmla="*/ 3206097 w 6096988"/>
                <a:gd name="connsiteY2" fmla="*/ 3863427 h 6142931"/>
                <a:gd name="connsiteX3" fmla="*/ 3841829 w 6096988"/>
                <a:gd name="connsiteY3" fmla="*/ 5962393 h 6142931"/>
                <a:gd name="connsiteX4" fmla="*/ 5462611 w 6096988"/>
                <a:gd name="connsiteY4" fmla="*/ 5995230 h 6142931"/>
                <a:gd name="connsiteX5" fmla="*/ 6094202 w 6096988"/>
                <a:gd name="connsiteY5" fmla="*/ 0 h 6142931"/>
                <a:gd name="connsiteX6" fmla="*/ 520488 w 6096988"/>
                <a:gd name="connsiteY6" fmla="*/ 817904 h 6142931"/>
                <a:gd name="connsiteX0" fmla="*/ 520488 w 6096988"/>
                <a:gd name="connsiteY0" fmla="*/ 817904 h 6095963"/>
                <a:gd name="connsiteX1" fmla="*/ 190874 w 6096988"/>
                <a:gd name="connsiteY1" fmla="*/ 2707213 h 6095963"/>
                <a:gd name="connsiteX2" fmla="*/ 3206097 w 6096988"/>
                <a:gd name="connsiteY2" fmla="*/ 3863427 h 6095963"/>
                <a:gd name="connsiteX3" fmla="*/ 3841829 w 6096988"/>
                <a:gd name="connsiteY3" fmla="*/ 5962393 h 6095963"/>
                <a:gd name="connsiteX4" fmla="*/ 5462611 w 6096988"/>
                <a:gd name="connsiteY4" fmla="*/ 5995230 h 6095963"/>
                <a:gd name="connsiteX5" fmla="*/ 6094202 w 6096988"/>
                <a:gd name="connsiteY5" fmla="*/ 0 h 6095963"/>
                <a:gd name="connsiteX6" fmla="*/ 520488 w 6096988"/>
                <a:gd name="connsiteY6" fmla="*/ 817904 h 6095963"/>
                <a:gd name="connsiteX0" fmla="*/ 520488 w 6096988"/>
                <a:gd name="connsiteY0" fmla="*/ 817904 h 6070850"/>
                <a:gd name="connsiteX1" fmla="*/ 190874 w 6096988"/>
                <a:gd name="connsiteY1" fmla="*/ 2707213 h 6070850"/>
                <a:gd name="connsiteX2" fmla="*/ 3206097 w 6096988"/>
                <a:gd name="connsiteY2" fmla="*/ 3863427 h 6070850"/>
                <a:gd name="connsiteX3" fmla="*/ 3841829 w 6096988"/>
                <a:gd name="connsiteY3" fmla="*/ 5962393 h 6070850"/>
                <a:gd name="connsiteX4" fmla="*/ 5462611 w 6096988"/>
                <a:gd name="connsiteY4" fmla="*/ 5995230 h 6070850"/>
                <a:gd name="connsiteX5" fmla="*/ 6094202 w 6096988"/>
                <a:gd name="connsiteY5" fmla="*/ 0 h 6070850"/>
                <a:gd name="connsiteX6" fmla="*/ 520488 w 6096988"/>
                <a:gd name="connsiteY6" fmla="*/ 817904 h 6070850"/>
                <a:gd name="connsiteX0" fmla="*/ 520488 w 6096988"/>
                <a:gd name="connsiteY0" fmla="*/ 817904 h 6070850"/>
                <a:gd name="connsiteX1" fmla="*/ 190874 w 6096988"/>
                <a:gd name="connsiteY1" fmla="*/ 2707213 h 6070850"/>
                <a:gd name="connsiteX2" fmla="*/ 3206097 w 6096988"/>
                <a:gd name="connsiteY2" fmla="*/ 3863427 h 6070850"/>
                <a:gd name="connsiteX3" fmla="*/ 3841829 w 6096988"/>
                <a:gd name="connsiteY3" fmla="*/ 5962393 h 6070850"/>
                <a:gd name="connsiteX4" fmla="*/ 5462611 w 6096988"/>
                <a:gd name="connsiteY4" fmla="*/ 5995230 h 6070850"/>
                <a:gd name="connsiteX5" fmla="*/ 6094202 w 6096988"/>
                <a:gd name="connsiteY5" fmla="*/ 0 h 6070850"/>
                <a:gd name="connsiteX6" fmla="*/ 520488 w 6096988"/>
                <a:gd name="connsiteY6" fmla="*/ 817904 h 6070850"/>
                <a:gd name="connsiteX0" fmla="*/ 520488 w 6096988"/>
                <a:gd name="connsiteY0" fmla="*/ 912689 h 6165635"/>
                <a:gd name="connsiteX1" fmla="*/ 190874 w 6096988"/>
                <a:gd name="connsiteY1" fmla="*/ 2801998 h 6165635"/>
                <a:gd name="connsiteX2" fmla="*/ 3206097 w 6096988"/>
                <a:gd name="connsiteY2" fmla="*/ 3958212 h 6165635"/>
                <a:gd name="connsiteX3" fmla="*/ 3841829 w 6096988"/>
                <a:gd name="connsiteY3" fmla="*/ 6057178 h 6165635"/>
                <a:gd name="connsiteX4" fmla="*/ 5462611 w 6096988"/>
                <a:gd name="connsiteY4" fmla="*/ 6090015 h 6165635"/>
                <a:gd name="connsiteX5" fmla="*/ 6094202 w 6096988"/>
                <a:gd name="connsiteY5" fmla="*/ 94785 h 6165635"/>
                <a:gd name="connsiteX6" fmla="*/ 520488 w 6096988"/>
                <a:gd name="connsiteY6" fmla="*/ 912689 h 6165635"/>
                <a:gd name="connsiteX0" fmla="*/ 520488 w 6369430"/>
                <a:gd name="connsiteY0" fmla="*/ 912689 h 6165635"/>
                <a:gd name="connsiteX1" fmla="*/ 190874 w 6369430"/>
                <a:gd name="connsiteY1" fmla="*/ 2801998 h 6165635"/>
                <a:gd name="connsiteX2" fmla="*/ 3206097 w 6369430"/>
                <a:gd name="connsiteY2" fmla="*/ 3958212 h 6165635"/>
                <a:gd name="connsiteX3" fmla="*/ 3841829 w 6369430"/>
                <a:gd name="connsiteY3" fmla="*/ 6057178 h 6165635"/>
                <a:gd name="connsiteX4" fmla="*/ 5462611 w 6369430"/>
                <a:gd name="connsiteY4" fmla="*/ 6090015 h 6165635"/>
                <a:gd name="connsiteX5" fmla="*/ 6094202 w 6369430"/>
                <a:gd name="connsiteY5" fmla="*/ 94785 h 6165635"/>
                <a:gd name="connsiteX6" fmla="*/ 520488 w 6369430"/>
                <a:gd name="connsiteY6" fmla="*/ 912689 h 6165635"/>
                <a:gd name="connsiteX0" fmla="*/ 520488 w 6166768"/>
                <a:gd name="connsiteY0" fmla="*/ 873381 h 6126327"/>
                <a:gd name="connsiteX1" fmla="*/ 190874 w 6166768"/>
                <a:gd name="connsiteY1" fmla="*/ 2762690 h 6126327"/>
                <a:gd name="connsiteX2" fmla="*/ 3206097 w 6166768"/>
                <a:gd name="connsiteY2" fmla="*/ 3918904 h 6126327"/>
                <a:gd name="connsiteX3" fmla="*/ 3841829 w 6166768"/>
                <a:gd name="connsiteY3" fmla="*/ 6017870 h 6126327"/>
                <a:gd name="connsiteX4" fmla="*/ 5462611 w 6166768"/>
                <a:gd name="connsiteY4" fmla="*/ 6050707 h 6126327"/>
                <a:gd name="connsiteX5" fmla="*/ 5819753 w 6166768"/>
                <a:gd name="connsiteY5" fmla="*/ 99945 h 6126327"/>
                <a:gd name="connsiteX6" fmla="*/ 520488 w 6166768"/>
                <a:gd name="connsiteY6" fmla="*/ 873381 h 6126327"/>
                <a:gd name="connsiteX0" fmla="*/ 520488 w 6166768"/>
                <a:gd name="connsiteY0" fmla="*/ 873381 h 6126327"/>
                <a:gd name="connsiteX1" fmla="*/ 190874 w 6166768"/>
                <a:gd name="connsiteY1" fmla="*/ 2762690 h 6126327"/>
                <a:gd name="connsiteX2" fmla="*/ 2287031 w 6166768"/>
                <a:gd name="connsiteY2" fmla="*/ 4435850 h 6126327"/>
                <a:gd name="connsiteX3" fmla="*/ 3841829 w 6166768"/>
                <a:gd name="connsiteY3" fmla="*/ 6017870 h 6126327"/>
                <a:gd name="connsiteX4" fmla="*/ 5462611 w 6166768"/>
                <a:gd name="connsiteY4" fmla="*/ 6050707 h 6126327"/>
                <a:gd name="connsiteX5" fmla="*/ 5819753 w 6166768"/>
                <a:gd name="connsiteY5" fmla="*/ 99945 h 6126327"/>
                <a:gd name="connsiteX6" fmla="*/ 520488 w 6166768"/>
                <a:gd name="connsiteY6" fmla="*/ 873381 h 612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66768" h="6126327">
                  <a:moveTo>
                    <a:pt x="520488" y="873381"/>
                  </a:moveTo>
                  <a:cubicBezTo>
                    <a:pt x="-36632" y="1225223"/>
                    <a:pt x="-146506" y="1921696"/>
                    <a:pt x="190874" y="2762690"/>
                  </a:cubicBezTo>
                  <a:cubicBezTo>
                    <a:pt x="800437" y="3593865"/>
                    <a:pt x="1935540" y="3981936"/>
                    <a:pt x="2287031" y="4435850"/>
                  </a:cubicBezTo>
                  <a:cubicBezTo>
                    <a:pt x="2668576" y="4942337"/>
                    <a:pt x="3370048" y="5813255"/>
                    <a:pt x="3841829" y="6017870"/>
                  </a:cubicBezTo>
                  <a:cubicBezTo>
                    <a:pt x="4405809" y="6158515"/>
                    <a:pt x="4786819" y="6154639"/>
                    <a:pt x="5462611" y="6050707"/>
                  </a:cubicBezTo>
                  <a:cubicBezTo>
                    <a:pt x="6123782" y="5793978"/>
                    <a:pt x="6469842" y="256620"/>
                    <a:pt x="5819753" y="99945"/>
                  </a:cubicBezTo>
                  <a:cubicBezTo>
                    <a:pt x="5283271" y="-216627"/>
                    <a:pt x="1046806" y="267234"/>
                    <a:pt x="520488" y="873381"/>
                  </a:cubicBez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9577943E-2D97-72C6-1271-0F3D7EB6D1C2}"/>
                </a:ext>
              </a:extLst>
            </p:cNvPr>
            <p:cNvSpPr txBox="1"/>
            <p:nvPr/>
          </p:nvSpPr>
          <p:spPr>
            <a:xfrm>
              <a:off x="7675411" y="1575582"/>
              <a:ext cx="1148071" cy="246221"/>
            </a:xfrm>
            <a:prstGeom prst="rect">
              <a:avLst/>
            </a:prstGeom>
            <a:solidFill>
              <a:srgbClr val="FF0000"/>
            </a:solidFill>
          </p:spPr>
          <p:txBody>
            <a:bodyPr wrap="none" rtlCol="0">
              <a:spAutoFit/>
            </a:bodyPr>
            <a:lstStyle/>
            <a:p>
              <a:pPr algn="l"/>
              <a:r>
                <a:rPr lang="en-US" sz="1000" b="1" dirty="0">
                  <a:solidFill>
                    <a:srgbClr val="FFFF00"/>
                  </a:solidFill>
                </a:rPr>
                <a:t>TARGET GROUP</a:t>
              </a:r>
            </a:p>
          </p:txBody>
        </p:sp>
      </p:grpSp>
      <p:sp>
        <p:nvSpPr>
          <p:cNvPr id="37" name="TextBox 36">
            <a:extLst>
              <a:ext uri="{FF2B5EF4-FFF2-40B4-BE49-F238E27FC236}">
                <a16:creationId xmlns:a16="http://schemas.microsoft.com/office/drawing/2014/main" id="{A07272E4-79AE-258B-FB5C-C9AA561AF68A}"/>
              </a:ext>
            </a:extLst>
          </p:cNvPr>
          <p:cNvSpPr txBox="1"/>
          <p:nvPr/>
        </p:nvSpPr>
        <p:spPr>
          <a:xfrm>
            <a:off x="6845158" y="6451421"/>
            <a:ext cx="1081808" cy="369332"/>
          </a:xfrm>
          <a:prstGeom prst="rect">
            <a:avLst/>
          </a:prstGeom>
          <a:noFill/>
        </p:spPr>
        <p:txBody>
          <a:bodyPr wrap="square" rtlCol="0">
            <a:spAutoFit/>
          </a:bodyPr>
          <a:lstStyle/>
          <a:p>
            <a:pPr algn="r"/>
            <a:r>
              <a:rPr lang="en-US" sz="900" b="1" dirty="0">
                <a:solidFill>
                  <a:srgbClr val="0432FF"/>
                </a:solidFill>
              </a:rPr>
              <a:t>* 1150 part of </a:t>
            </a:r>
          </a:p>
          <a:p>
            <a:pPr algn="r"/>
            <a:r>
              <a:rPr lang="en-US" sz="900" b="1" dirty="0">
                <a:solidFill>
                  <a:srgbClr val="0432FF"/>
                </a:solidFill>
              </a:rPr>
              <a:t>Monolith Group</a:t>
            </a:r>
          </a:p>
        </p:txBody>
      </p:sp>
    </p:spTree>
    <p:extLst>
      <p:ext uri="{BB962C8B-B14F-4D97-AF65-F5344CB8AC3E}">
        <p14:creationId xmlns:p14="http://schemas.microsoft.com/office/powerpoint/2010/main" val="24952596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23053-14AD-4CFB-B526-EA80FA4A0AD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9A09DB-4114-4D1A-1E2F-1F5245FD5FED}"/>
              </a:ext>
            </a:extLst>
          </p:cNvPr>
          <p:cNvSpPr>
            <a:spLocks noGrp="1"/>
          </p:cNvSpPr>
          <p:nvPr>
            <p:ph type="sldNum" sz="quarter" idx="12"/>
          </p:nvPr>
        </p:nvSpPr>
        <p:spPr/>
        <p:txBody>
          <a:bodyPr/>
          <a:lstStyle/>
          <a:p>
            <a:fld id="{F7283078-D760-1647-8B80-66BA8B52336D}" type="slidenum">
              <a:rPr lang="sv-SE" smtClean="0"/>
              <a:t>15</a:t>
            </a:fld>
            <a:endParaRPr lang="sv-SE" dirty="0"/>
          </a:p>
        </p:txBody>
      </p:sp>
      <p:pic>
        <p:nvPicPr>
          <p:cNvPr id="5" name="Picture 4" descr="A screenshot of a computer&#10;&#10;AI-generated content may be incorrect.">
            <a:extLst>
              <a:ext uri="{FF2B5EF4-FFF2-40B4-BE49-F238E27FC236}">
                <a16:creationId xmlns:a16="http://schemas.microsoft.com/office/drawing/2014/main" id="{C875FCAC-2785-20FD-B52A-8CB46AFEC279}"/>
              </a:ext>
            </a:extLst>
          </p:cNvPr>
          <p:cNvPicPr>
            <a:picLocks noChangeAspect="1"/>
          </p:cNvPicPr>
          <p:nvPr/>
        </p:nvPicPr>
        <p:blipFill>
          <a:blip r:embed="rId2"/>
          <a:stretch>
            <a:fillRect/>
          </a:stretch>
        </p:blipFill>
        <p:spPr>
          <a:xfrm>
            <a:off x="478968" y="462348"/>
            <a:ext cx="11653166" cy="5873138"/>
          </a:xfrm>
          <a:prstGeom prst="rect">
            <a:avLst/>
          </a:prstGeom>
        </p:spPr>
      </p:pic>
      <p:sp>
        <p:nvSpPr>
          <p:cNvPr id="2" name="TextBox 1">
            <a:extLst>
              <a:ext uri="{FF2B5EF4-FFF2-40B4-BE49-F238E27FC236}">
                <a16:creationId xmlns:a16="http://schemas.microsoft.com/office/drawing/2014/main" id="{64DEE4E9-EE1A-3FA3-09A9-C4A1194342B6}"/>
              </a:ext>
            </a:extLst>
          </p:cNvPr>
          <p:cNvSpPr txBox="1"/>
          <p:nvPr/>
        </p:nvSpPr>
        <p:spPr>
          <a:xfrm>
            <a:off x="2361152" y="23124"/>
            <a:ext cx="4508478" cy="369332"/>
          </a:xfrm>
          <a:prstGeom prst="rect">
            <a:avLst/>
          </a:prstGeom>
          <a:noFill/>
        </p:spPr>
        <p:txBody>
          <a:bodyPr wrap="none" rtlCol="0">
            <a:spAutoFit/>
          </a:bodyPr>
          <a:lstStyle/>
          <a:p>
            <a:pPr algn="l"/>
            <a:r>
              <a:rPr lang="en-US" dirty="0">
                <a:solidFill>
                  <a:srgbClr val="666666"/>
                </a:solidFill>
              </a:rPr>
              <a:t>OPI Target System: systems 1000 and 1063</a:t>
            </a:r>
          </a:p>
        </p:txBody>
      </p:sp>
      <p:sp>
        <p:nvSpPr>
          <p:cNvPr id="6" name="Footer Placeholder 2">
            <a:extLst>
              <a:ext uri="{FF2B5EF4-FFF2-40B4-BE49-F238E27FC236}">
                <a16:creationId xmlns:a16="http://schemas.microsoft.com/office/drawing/2014/main" id="{D966063D-F208-5A06-698E-578E2B22DA2F}"/>
              </a:ext>
            </a:extLst>
          </p:cNvPr>
          <p:cNvSpPr>
            <a:spLocks noGrp="1"/>
          </p:cNvSpPr>
          <p:nvPr>
            <p:ph type="ftr" sz="quarter" idx="11"/>
          </p:nvPr>
        </p:nvSpPr>
        <p:spPr>
          <a:xfrm>
            <a:off x="2053244" y="6475270"/>
            <a:ext cx="4588188" cy="365125"/>
          </a:xfrm>
        </p:spPr>
        <p:txBody>
          <a:bodyPr/>
          <a:lstStyle/>
          <a:p>
            <a:r>
              <a:rPr lang="en-GB" dirty="0"/>
              <a:t>Status of Neutron Factory commissioning and</a:t>
            </a:r>
            <a:br>
              <a:rPr lang="en-GB" dirty="0"/>
            </a:br>
            <a:r>
              <a:rPr lang="en-GB" dirty="0"/>
              <a:t>the readiness for starting operation with proton beam</a:t>
            </a:r>
          </a:p>
        </p:txBody>
      </p:sp>
      <p:sp>
        <p:nvSpPr>
          <p:cNvPr id="8" name="Date Placeholder 6">
            <a:extLst>
              <a:ext uri="{FF2B5EF4-FFF2-40B4-BE49-F238E27FC236}">
                <a16:creationId xmlns:a16="http://schemas.microsoft.com/office/drawing/2014/main" id="{C4B94F0B-825E-57F5-A1AD-C6F3F31A3580}"/>
              </a:ext>
            </a:extLst>
          </p:cNvPr>
          <p:cNvSpPr>
            <a:spLocks noGrp="1"/>
          </p:cNvSpPr>
          <p:nvPr>
            <p:ph type="dt" sz="half" idx="10"/>
          </p:nvPr>
        </p:nvSpPr>
        <p:spPr>
          <a:xfrm>
            <a:off x="1195647" y="6475270"/>
            <a:ext cx="832658" cy="365125"/>
          </a:xfrm>
        </p:spPr>
        <p:txBody>
          <a:bodyPr/>
          <a:lstStyle/>
          <a:p>
            <a:r>
              <a:rPr lang="sv-SE" dirty="0"/>
              <a:t>2025-09-11</a:t>
            </a:r>
          </a:p>
        </p:txBody>
      </p:sp>
    </p:spTree>
    <p:extLst>
      <p:ext uri="{BB962C8B-B14F-4D97-AF65-F5344CB8AC3E}">
        <p14:creationId xmlns:p14="http://schemas.microsoft.com/office/powerpoint/2010/main" val="3277695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F9E6EA-AA8A-AABC-FB73-C4BE8D3BF671}"/>
              </a:ext>
            </a:extLst>
          </p:cNvPr>
          <p:cNvSpPr>
            <a:spLocks noGrp="1"/>
          </p:cNvSpPr>
          <p:nvPr>
            <p:ph type="sldNum" sz="quarter" idx="12"/>
          </p:nvPr>
        </p:nvSpPr>
        <p:spPr/>
        <p:txBody>
          <a:bodyPr/>
          <a:lstStyle/>
          <a:p>
            <a:fld id="{F7283078-D760-1647-8B80-66BA8B52336D}" type="slidenum">
              <a:rPr lang="sv-SE" smtClean="0"/>
              <a:t>16</a:t>
            </a:fld>
            <a:endParaRPr lang="sv-SE" dirty="0"/>
          </a:p>
        </p:txBody>
      </p:sp>
      <p:pic>
        <p:nvPicPr>
          <p:cNvPr id="10" name="Picture 9" descr="A computer screen shot of a diagram&#10;&#10;AI-generated content may be incorrect.">
            <a:extLst>
              <a:ext uri="{FF2B5EF4-FFF2-40B4-BE49-F238E27FC236}">
                <a16:creationId xmlns:a16="http://schemas.microsoft.com/office/drawing/2014/main" id="{A1E6D1CE-9850-8DDA-28A9-0FA7F3D572D2}"/>
              </a:ext>
            </a:extLst>
          </p:cNvPr>
          <p:cNvPicPr>
            <a:picLocks noChangeAspect="1"/>
          </p:cNvPicPr>
          <p:nvPr/>
        </p:nvPicPr>
        <p:blipFill>
          <a:blip r:embed="rId2"/>
          <a:stretch>
            <a:fillRect/>
          </a:stretch>
        </p:blipFill>
        <p:spPr>
          <a:xfrm>
            <a:off x="512311" y="445051"/>
            <a:ext cx="11604808" cy="5731814"/>
          </a:xfrm>
          <a:prstGeom prst="rect">
            <a:avLst/>
          </a:prstGeom>
        </p:spPr>
      </p:pic>
      <p:sp>
        <p:nvSpPr>
          <p:cNvPr id="2" name="TextBox 1">
            <a:extLst>
              <a:ext uri="{FF2B5EF4-FFF2-40B4-BE49-F238E27FC236}">
                <a16:creationId xmlns:a16="http://schemas.microsoft.com/office/drawing/2014/main" id="{A4CDF038-B078-03CB-1C76-06E8D87D165B}"/>
              </a:ext>
            </a:extLst>
          </p:cNvPr>
          <p:cNvSpPr txBox="1"/>
          <p:nvPr/>
        </p:nvSpPr>
        <p:spPr>
          <a:xfrm>
            <a:off x="2398476" y="17605"/>
            <a:ext cx="9239452" cy="369332"/>
          </a:xfrm>
          <a:prstGeom prst="rect">
            <a:avLst/>
          </a:prstGeom>
          <a:noFill/>
        </p:spPr>
        <p:txBody>
          <a:bodyPr wrap="none" rtlCol="0">
            <a:spAutoFit/>
          </a:bodyPr>
          <a:lstStyle/>
          <a:p>
            <a:pPr algn="l"/>
            <a:r>
              <a:rPr lang="en-US" dirty="0">
                <a:solidFill>
                  <a:srgbClr val="666666"/>
                </a:solidFill>
              </a:rPr>
              <a:t>OPI Target Helium cooling system: systems 1010, 1011, 1013, 1015, 1016 (and soon 1017)</a:t>
            </a:r>
          </a:p>
        </p:txBody>
      </p:sp>
      <p:sp>
        <p:nvSpPr>
          <p:cNvPr id="5" name="TextBox 4">
            <a:extLst>
              <a:ext uri="{FF2B5EF4-FFF2-40B4-BE49-F238E27FC236}">
                <a16:creationId xmlns:a16="http://schemas.microsoft.com/office/drawing/2014/main" id="{15254A34-FC02-3AE7-26F2-44E8BCC557B1}"/>
              </a:ext>
            </a:extLst>
          </p:cNvPr>
          <p:cNvSpPr txBox="1"/>
          <p:nvPr/>
        </p:nvSpPr>
        <p:spPr>
          <a:xfrm>
            <a:off x="7707091" y="3152001"/>
            <a:ext cx="941283" cy="246221"/>
          </a:xfrm>
          <a:prstGeom prst="rect">
            <a:avLst/>
          </a:prstGeom>
          <a:noFill/>
        </p:spPr>
        <p:txBody>
          <a:bodyPr wrap="none" rtlCol="0">
            <a:spAutoFit/>
          </a:bodyPr>
          <a:lstStyle/>
          <a:p>
            <a:pPr algn="l"/>
            <a:r>
              <a:rPr lang="en-US" sz="1000" b="1" i="1" dirty="0">
                <a:solidFill>
                  <a:srgbClr val="0432FF"/>
                </a:solidFill>
              </a:rPr>
              <a:t>System 1015</a:t>
            </a:r>
          </a:p>
        </p:txBody>
      </p:sp>
      <p:sp>
        <p:nvSpPr>
          <p:cNvPr id="6" name="TextBox 5">
            <a:extLst>
              <a:ext uri="{FF2B5EF4-FFF2-40B4-BE49-F238E27FC236}">
                <a16:creationId xmlns:a16="http://schemas.microsoft.com/office/drawing/2014/main" id="{CBBFBFDD-426C-F4AD-4EA6-82F4D63A7E87}"/>
              </a:ext>
            </a:extLst>
          </p:cNvPr>
          <p:cNvSpPr txBox="1"/>
          <p:nvPr/>
        </p:nvSpPr>
        <p:spPr>
          <a:xfrm>
            <a:off x="4363234" y="1158361"/>
            <a:ext cx="941283" cy="246221"/>
          </a:xfrm>
          <a:prstGeom prst="rect">
            <a:avLst/>
          </a:prstGeom>
          <a:noFill/>
        </p:spPr>
        <p:txBody>
          <a:bodyPr wrap="none" rtlCol="0">
            <a:spAutoFit/>
          </a:bodyPr>
          <a:lstStyle/>
          <a:p>
            <a:pPr algn="l"/>
            <a:r>
              <a:rPr lang="en-US" sz="1000" b="1" i="1" dirty="0">
                <a:solidFill>
                  <a:srgbClr val="0432FF"/>
                </a:solidFill>
              </a:rPr>
              <a:t>System 1010</a:t>
            </a:r>
          </a:p>
        </p:txBody>
      </p:sp>
      <p:sp>
        <p:nvSpPr>
          <p:cNvPr id="8" name="TextBox 7">
            <a:extLst>
              <a:ext uri="{FF2B5EF4-FFF2-40B4-BE49-F238E27FC236}">
                <a16:creationId xmlns:a16="http://schemas.microsoft.com/office/drawing/2014/main" id="{ABE0195B-EAD9-3E32-B786-5156D9D35D76}"/>
              </a:ext>
            </a:extLst>
          </p:cNvPr>
          <p:cNvSpPr txBox="1"/>
          <p:nvPr/>
        </p:nvSpPr>
        <p:spPr>
          <a:xfrm>
            <a:off x="1374710" y="3658965"/>
            <a:ext cx="941283" cy="246221"/>
          </a:xfrm>
          <a:prstGeom prst="rect">
            <a:avLst/>
          </a:prstGeom>
          <a:noFill/>
        </p:spPr>
        <p:txBody>
          <a:bodyPr wrap="none" rtlCol="0">
            <a:spAutoFit/>
          </a:bodyPr>
          <a:lstStyle/>
          <a:p>
            <a:pPr algn="l"/>
            <a:r>
              <a:rPr lang="en-US" sz="1000" b="1" i="1" dirty="0">
                <a:solidFill>
                  <a:srgbClr val="0432FF"/>
                </a:solidFill>
              </a:rPr>
              <a:t>System 1011</a:t>
            </a:r>
          </a:p>
        </p:txBody>
      </p:sp>
      <p:sp>
        <p:nvSpPr>
          <p:cNvPr id="9" name="TextBox 8">
            <a:extLst>
              <a:ext uri="{FF2B5EF4-FFF2-40B4-BE49-F238E27FC236}">
                <a16:creationId xmlns:a16="http://schemas.microsoft.com/office/drawing/2014/main" id="{5EE7783B-C825-19E8-39B5-9489467CEC58}"/>
              </a:ext>
            </a:extLst>
          </p:cNvPr>
          <p:cNvSpPr txBox="1"/>
          <p:nvPr/>
        </p:nvSpPr>
        <p:spPr>
          <a:xfrm>
            <a:off x="5625358" y="3658964"/>
            <a:ext cx="941283" cy="246221"/>
          </a:xfrm>
          <a:prstGeom prst="rect">
            <a:avLst/>
          </a:prstGeom>
          <a:noFill/>
        </p:spPr>
        <p:txBody>
          <a:bodyPr wrap="none" rtlCol="0">
            <a:spAutoFit/>
          </a:bodyPr>
          <a:lstStyle/>
          <a:p>
            <a:pPr algn="l"/>
            <a:r>
              <a:rPr lang="en-US" sz="1000" b="1" i="1" dirty="0">
                <a:solidFill>
                  <a:srgbClr val="0432FF"/>
                </a:solidFill>
              </a:rPr>
              <a:t>System 1013</a:t>
            </a:r>
          </a:p>
        </p:txBody>
      </p:sp>
      <p:sp>
        <p:nvSpPr>
          <p:cNvPr id="11" name="TextBox 10">
            <a:extLst>
              <a:ext uri="{FF2B5EF4-FFF2-40B4-BE49-F238E27FC236}">
                <a16:creationId xmlns:a16="http://schemas.microsoft.com/office/drawing/2014/main" id="{7FB939B2-EC2A-B014-62AE-37414798523F}"/>
              </a:ext>
            </a:extLst>
          </p:cNvPr>
          <p:cNvSpPr txBox="1"/>
          <p:nvPr/>
        </p:nvSpPr>
        <p:spPr>
          <a:xfrm>
            <a:off x="3679307" y="3704937"/>
            <a:ext cx="941283" cy="246221"/>
          </a:xfrm>
          <a:prstGeom prst="rect">
            <a:avLst/>
          </a:prstGeom>
          <a:noFill/>
        </p:spPr>
        <p:txBody>
          <a:bodyPr wrap="none" rtlCol="0">
            <a:spAutoFit/>
          </a:bodyPr>
          <a:lstStyle/>
          <a:p>
            <a:pPr algn="l"/>
            <a:r>
              <a:rPr lang="en-US" sz="1000" b="1" i="1" dirty="0">
                <a:solidFill>
                  <a:srgbClr val="0432FF"/>
                </a:solidFill>
              </a:rPr>
              <a:t>System 1016</a:t>
            </a:r>
          </a:p>
        </p:txBody>
      </p:sp>
      <p:sp>
        <p:nvSpPr>
          <p:cNvPr id="12" name="TextBox 11">
            <a:extLst>
              <a:ext uri="{FF2B5EF4-FFF2-40B4-BE49-F238E27FC236}">
                <a16:creationId xmlns:a16="http://schemas.microsoft.com/office/drawing/2014/main" id="{09C34783-2F23-B4E6-7950-F9434B2AE3D3}"/>
              </a:ext>
            </a:extLst>
          </p:cNvPr>
          <p:cNvSpPr txBox="1"/>
          <p:nvPr/>
        </p:nvSpPr>
        <p:spPr>
          <a:xfrm>
            <a:off x="3898918" y="1479230"/>
            <a:ext cx="721672" cy="246221"/>
          </a:xfrm>
          <a:prstGeom prst="rect">
            <a:avLst/>
          </a:prstGeom>
          <a:noFill/>
        </p:spPr>
        <p:txBody>
          <a:bodyPr wrap="none" rtlCol="0">
            <a:spAutoFit/>
          </a:bodyPr>
          <a:lstStyle/>
          <a:p>
            <a:pPr algn="l"/>
            <a:r>
              <a:rPr lang="en-US" sz="1000" b="1" i="1" dirty="0">
                <a:solidFill>
                  <a:schemeClr val="accent4"/>
                </a:solidFill>
              </a:rPr>
              <a:t>Option B</a:t>
            </a:r>
          </a:p>
        </p:txBody>
      </p:sp>
      <p:sp>
        <p:nvSpPr>
          <p:cNvPr id="13" name="TextBox 12">
            <a:extLst>
              <a:ext uri="{FF2B5EF4-FFF2-40B4-BE49-F238E27FC236}">
                <a16:creationId xmlns:a16="http://schemas.microsoft.com/office/drawing/2014/main" id="{9BFDD3F9-874B-4489-A15B-AEF7B3BB6088}"/>
              </a:ext>
            </a:extLst>
          </p:cNvPr>
          <p:cNvSpPr txBox="1"/>
          <p:nvPr/>
        </p:nvSpPr>
        <p:spPr>
          <a:xfrm>
            <a:off x="3637226" y="2513409"/>
            <a:ext cx="721672" cy="246221"/>
          </a:xfrm>
          <a:prstGeom prst="rect">
            <a:avLst/>
          </a:prstGeom>
          <a:noFill/>
        </p:spPr>
        <p:txBody>
          <a:bodyPr wrap="none" rtlCol="0">
            <a:spAutoFit/>
          </a:bodyPr>
          <a:lstStyle/>
          <a:p>
            <a:pPr algn="l"/>
            <a:r>
              <a:rPr lang="en-US" sz="1000" b="1" i="1" dirty="0">
                <a:solidFill>
                  <a:schemeClr val="accent4"/>
                </a:solidFill>
              </a:rPr>
              <a:t>Option A</a:t>
            </a:r>
          </a:p>
        </p:txBody>
      </p:sp>
      <p:sp>
        <p:nvSpPr>
          <p:cNvPr id="14" name="TextBox 13">
            <a:extLst>
              <a:ext uri="{FF2B5EF4-FFF2-40B4-BE49-F238E27FC236}">
                <a16:creationId xmlns:a16="http://schemas.microsoft.com/office/drawing/2014/main" id="{4805411E-B202-2521-1D1D-FA6706E3FDDE}"/>
              </a:ext>
            </a:extLst>
          </p:cNvPr>
          <p:cNvSpPr txBox="1"/>
          <p:nvPr/>
        </p:nvSpPr>
        <p:spPr>
          <a:xfrm>
            <a:off x="1013072" y="1281471"/>
            <a:ext cx="917239" cy="246221"/>
          </a:xfrm>
          <a:prstGeom prst="rect">
            <a:avLst/>
          </a:prstGeom>
          <a:noFill/>
        </p:spPr>
        <p:txBody>
          <a:bodyPr wrap="none" rtlCol="0">
            <a:spAutoFit/>
          </a:bodyPr>
          <a:lstStyle/>
          <a:p>
            <a:pPr algn="l"/>
            <a:r>
              <a:rPr lang="en-US" sz="1000" b="1" i="1" dirty="0">
                <a:solidFill>
                  <a:srgbClr val="00B050"/>
                </a:solidFill>
              </a:rPr>
              <a:t>1046:W-006</a:t>
            </a:r>
          </a:p>
        </p:txBody>
      </p:sp>
      <p:sp>
        <p:nvSpPr>
          <p:cNvPr id="15" name="TextBox 14">
            <a:extLst>
              <a:ext uri="{FF2B5EF4-FFF2-40B4-BE49-F238E27FC236}">
                <a16:creationId xmlns:a16="http://schemas.microsoft.com/office/drawing/2014/main" id="{8CD99B9B-CDF4-C99C-187D-4B514975484A}"/>
              </a:ext>
            </a:extLst>
          </p:cNvPr>
          <p:cNvSpPr txBox="1"/>
          <p:nvPr/>
        </p:nvSpPr>
        <p:spPr>
          <a:xfrm>
            <a:off x="1013071" y="1743399"/>
            <a:ext cx="917239" cy="246221"/>
          </a:xfrm>
          <a:prstGeom prst="rect">
            <a:avLst/>
          </a:prstGeom>
          <a:noFill/>
        </p:spPr>
        <p:txBody>
          <a:bodyPr wrap="none" rtlCol="0">
            <a:spAutoFit/>
          </a:bodyPr>
          <a:lstStyle/>
          <a:p>
            <a:pPr algn="l"/>
            <a:r>
              <a:rPr lang="en-US" sz="1000" b="1" i="1" dirty="0">
                <a:solidFill>
                  <a:srgbClr val="00B050"/>
                </a:solidFill>
              </a:rPr>
              <a:t>1046:W-007</a:t>
            </a:r>
          </a:p>
        </p:txBody>
      </p:sp>
      <p:sp>
        <p:nvSpPr>
          <p:cNvPr id="16" name="TextBox 15">
            <a:extLst>
              <a:ext uri="{FF2B5EF4-FFF2-40B4-BE49-F238E27FC236}">
                <a16:creationId xmlns:a16="http://schemas.microsoft.com/office/drawing/2014/main" id="{75164602-83BC-40A9-6590-30899E6523DC}"/>
              </a:ext>
            </a:extLst>
          </p:cNvPr>
          <p:cNvSpPr txBox="1"/>
          <p:nvPr/>
        </p:nvSpPr>
        <p:spPr>
          <a:xfrm>
            <a:off x="5304517" y="2649968"/>
            <a:ext cx="917239" cy="246221"/>
          </a:xfrm>
          <a:prstGeom prst="rect">
            <a:avLst/>
          </a:prstGeom>
          <a:noFill/>
        </p:spPr>
        <p:txBody>
          <a:bodyPr wrap="none" rtlCol="0">
            <a:spAutoFit/>
          </a:bodyPr>
          <a:lstStyle/>
          <a:p>
            <a:pPr algn="l"/>
            <a:r>
              <a:rPr lang="en-US" sz="1000" b="1" i="1" dirty="0">
                <a:solidFill>
                  <a:srgbClr val="00B050"/>
                </a:solidFill>
              </a:rPr>
              <a:t>1046:W-008</a:t>
            </a:r>
          </a:p>
        </p:txBody>
      </p:sp>
      <p:sp>
        <p:nvSpPr>
          <p:cNvPr id="17" name="Footer Placeholder 2">
            <a:extLst>
              <a:ext uri="{FF2B5EF4-FFF2-40B4-BE49-F238E27FC236}">
                <a16:creationId xmlns:a16="http://schemas.microsoft.com/office/drawing/2014/main" id="{1D7D685A-7B52-4A52-F661-F50EBAAD0A24}"/>
              </a:ext>
            </a:extLst>
          </p:cNvPr>
          <p:cNvSpPr>
            <a:spLocks noGrp="1"/>
          </p:cNvSpPr>
          <p:nvPr>
            <p:ph type="ftr" sz="quarter" idx="11"/>
          </p:nvPr>
        </p:nvSpPr>
        <p:spPr>
          <a:xfrm>
            <a:off x="2053244" y="6475270"/>
            <a:ext cx="4588188" cy="365125"/>
          </a:xfrm>
        </p:spPr>
        <p:txBody>
          <a:bodyPr/>
          <a:lstStyle/>
          <a:p>
            <a:r>
              <a:rPr lang="en-GB" dirty="0"/>
              <a:t>Status of Neutron Factory commissioning and</a:t>
            </a:r>
            <a:br>
              <a:rPr lang="en-GB" dirty="0"/>
            </a:br>
            <a:r>
              <a:rPr lang="en-GB" dirty="0"/>
              <a:t>the readiness for starting operation with proton beam</a:t>
            </a:r>
          </a:p>
        </p:txBody>
      </p:sp>
      <p:sp>
        <p:nvSpPr>
          <p:cNvPr id="18" name="Date Placeholder 6">
            <a:extLst>
              <a:ext uri="{FF2B5EF4-FFF2-40B4-BE49-F238E27FC236}">
                <a16:creationId xmlns:a16="http://schemas.microsoft.com/office/drawing/2014/main" id="{6C6BE07C-77CF-6FCA-5B4F-1EB72B5A6CA5}"/>
              </a:ext>
            </a:extLst>
          </p:cNvPr>
          <p:cNvSpPr>
            <a:spLocks noGrp="1"/>
          </p:cNvSpPr>
          <p:nvPr>
            <p:ph type="dt" sz="half" idx="10"/>
          </p:nvPr>
        </p:nvSpPr>
        <p:spPr>
          <a:xfrm>
            <a:off x="1195647" y="6475270"/>
            <a:ext cx="832658" cy="365125"/>
          </a:xfrm>
        </p:spPr>
        <p:txBody>
          <a:bodyPr/>
          <a:lstStyle/>
          <a:p>
            <a:r>
              <a:rPr lang="sv-SE" dirty="0"/>
              <a:t>2025-09-11</a:t>
            </a:r>
          </a:p>
        </p:txBody>
      </p:sp>
    </p:spTree>
    <p:extLst>
      <p:ext uri="{BB962C8B-B14F-4D97-AF65-F5344CB8AC3E}">
        <p14:creationId xmlns:p14="http://schemas.microsoft.com/office/powerpoint/2010/main" val="284848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C934F-E831-A4E1-984F-2DAC8313CDB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9F7B8E-5A98-862B-B804-74C0219A8373}"/>
              </a:ext>
            </a:extLst>
          </p:cNvPr>
          <p:cNvSpPr>
            <a:spLocks noGrp="1"/>
          </p:cNvSpPr>
          <p:nvPr>
            <p:ph type="sldNum" sz="quarter" idx="12"/>
          </p:nvPr>
        </p:nvSpPr>
        <p:spPr/>
        <p:txBody>
          <a:bodyPr/>
          <a:lstStyle/>
          <a:p>
            <a:fld id="{F7283078-D760-1647-8B80-66BA8B52336D}" type="slidenum">
              <a:rPr lang="sv-SE" smtClean="0"/>
              <a:t>17</a:t>
            </a:fld>
            <a:endParaRPr lang="sv-SE" dirty="0"/>
          </a:p>
        </p:txBody>
      </p:sp>
      <p:pic>
        <p:nvPicPr>
          <p:cNvPr id="5" name="Picture 4" descr="A screenshot of a computer&#10;&#10;AI-generated content may be incorrect.">
            <a:extLst>
              <a:ext uri="{FF2B5EF4-FFF2-40B4-BE49-F238E27FC236}">
                <a16:creationId xmlns:a16="http://schemas.microsoft.com/office/drawing/2014/main" id="{7AAC35D3-B4E3-667F-8CB8-E2D8612C81CB}"/>
              </a:ext>
            </a:extLst>
          </p:cNvPr>
          <p:cNvPicPr>
            <a:picLocks noChangeAspect="1"/>
          </p:cNvPicPr>
          <p:nvPr/>
        </p:nvPicPr>
        <p:blipFill>
          <a:blip r:embed="rId2"/>
          <a:stretch>
            <a:fillRect/>
          </a:stretch>
        </p:blipFill>
        <p:spPr>
          <a:xfrm>
            <a:off x="485701" y="447931"/>
            <a:ext cx="11634764" cy="5927411"/>
          </a:xfrm>
          <a:prstGeom prst="rect">
            <a:avLst/>
          </a:prstGeom>
        </p:spPr>
      </p:pic>
      <p:sp>
        <p:nvSpPr>
          <p:cNvPr id="6" name="TextBox 5">
            <a:extLst>
              <a:ext uri="{FF2B5EF4-FFF2-40B4-BE49-F238E27FC236}">
                <a16:creationId xmlns:a16="http://schemas.microsoft.com/office/drawing/2014/main" id="{FABE05F7-79D4-2681-EE60-94B5E058AD53}"/>
              </a:ext>
            </a:extLst>
          </p:cNvPr>
          <p:cNvSpPr txBox="1"/>
          <p:nvPr/>
        </p:nvSpPr>
        <p:spPr>
          <a:xfrm>
            <a:off x="2398476" y="17605"/>
            <a:ext cx="7097840" cy="369332"/>
          </a:xfrm>
          <a:prstGeom prst="rect">
            <a:avLst/>
          </a:prstGeom>
          <a:noFill/>
        </p:spPr>
        <p:txBody>
          <a:bodyPr wrap="none" rtlCol="0">
            <a:spAutoFit/>
          </a:bodyPr>
          <a:lstStyle/>
          <a:p>
            <a:pPr algn="l"/>
            <a:r>
              <a:rPr lang="en-US" dirty="0">
                <a:solidFill>
                  <a:srgbClr val="666666"/>
                </a:solidFill>
              </a:rPr>
              <a:t>OPI Target Intermediate water-cooling system: system 1046 (3 loops)</a:t>
            </a:r>
          </a:p>
        </p:txBody>
      </p:sp>
      <p:sp>
        <p:nvSpPr>
          <p:cNvPr id="2" name="Footer Placeholder 2">
            <a:extLst>
              <a:ext uri="{FF2B5EF4-FFF2-40B4-BE49-F238E27FC236}">
                <a16:creationId xmlns:a16="http://schemas.microsoft.com/office/drawing/2014/main" id="{9E6B93CD-56DF-8C58-9408-91E801D0D12E}"/>
              </a:ext>
            </a:extLst>
          </p:cNvPr>
          <p:cNvSpPr>
            <a:spLocks noGrp="1"/>
          </p:cNvSpPr>
          <p:nvPr>
            <p:ph type="ftr" sz="quarter" idx="11"/>
          </p:nvPr>
        </p:nvSpPr>
        <p:spPr>
          <a:xfrm>
            <a:off x="2053244" y="6475270"/>
            <a:ext cx="4588188" cy="365125"/>
          </a:xfrm>
        </p:spPr>
        <p:txBody>
          <a:bodyPr/>
          <a:lstStyle/>
          <a:p>
            <a:r>
              <a:rPr lang="en-GB" dirty="0"/>
              <a:t>Status of Neutron Factory commissioning and</a:t>
            </a:r>
            <a:br>
              <a:rPr lang="en-GB" dirty="0"/>
            </a:br>
            <a:r>
              <a:rPr lang="en-GB" dirty="0"/>
              <a:t>the readiness for starting operation with proton beam</a:t>
            </a:r>
          </a:p>
        </p:txBody>
      </p:sp>
      <p:sp>
        <p:nvSpPr>
          <p:cNvPr id="8" name="Date Placeholder 6">
            <a:extLst>
              <a:ext uri="{FF2B5EF4-FFF2-40B4-BE49-F238E27FC236}">
                <a16:creationId xmlns:a16="http://schemas.microsoft.com/office/drawing/2014/main" id="{54D27E8E-77E8-0E9E-1355-B476819FD7A1}"/>
              </a:ext>
            </a:extLst>
          </p:cNvPr>
          <p:cNvSpPr>
            <a:spLocks noGrp="1"/>
          </p:cNvSpPr>
          <p:nvPr>
            <p:ph type="dt" sz="half" idx="10"/>
          </p:nvPr>
        </p:nvSpPr>
        <p:spPr>
          <a:xfrm>
            <a:off x="1195647" y="6475270"/>
            <a:ext cx="832658" cy="365125"/>
          </a:xfrm>
        </p:spPr>
        <p:txBody>
          <a:bodyPr/>
          <a:lstStyle/>
          <a:p>
            <a:r>
              <a:rPr lang="sv-SE" dirty="0"/>
              <a:t>2025-09-11</a:t>
            </a:r>
          </a:p>
        </p:txBody>
      </p:sp>
    </p:spTree>
    <p:extLst>
      <p:ext uri="{BB962C8B-B14F-4D97-AF65-F5344CB8AC3E}">
        <p14:creationId xmlns:p14="http://schemas.microsoft.com/office/powerpoint/2010/main" val="141217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E81D65B-28EC-6346-89B4-E92C6DFE40B1}"/>
              </a:ext>
            </a:extLst>
          </p:cNvPr>
          <p:cNvSpPr>
            <a:spLocks noGrp="1"/>
          </p:cNvSpPr>
          <p:nvPr>
            <p:ph type="title"/>
          </p:nvPr>
        </p:nvSpPr>
        <p:spPr>
          <a:xfrm>
            <a:off x="407368" y="188640"/>
            <a:ext cx="3529608" cy="925984"/>
          </a:xfrm>
        </p:spPr>
        <p:txBody>
          <a:bodyPr/>
          <a:lstStyle/>
          <a:p>
            <a:r>
              <a:rPr lang="sv-SE" dirty="0"/>
              <a:t>Testing status</a:t>
            </a:r>
          </a:p>
        </p:txBody>
      </p:sp>
      <p:sp>
        <p:nvSpPr>
          <p:cNvPr id="3" name="Rectangle 2">
            <a:extLst>
              <a:ext uri="{FF2B5EF4-FFF2-40B4-BE49-F238E27FC236}">
                <a16:creationId xmlns:a16="http://schemas.microsoft.com/office/drawing/2014/main" id="{174F3607-41AB-C252-7A43-B6DF8189AECD}"/>
              </a:ext>
            </a:extLst>
          </p:cNvPr>
          <p:cNvSpPr/>
          <p:nvPr/>
        </p:nvSpPr>
        <p:spPr>
          <a:xfrm>
            <a:off x="5014376" y="1506606"/>
            <a:ext cx="936104" cy="349200"/>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800" b="1" dirty="0">
                <a:solidFill>
                  <a:schemeClr val="tx1"/>
                </a:solidFill>
              </a:rPr>
              <a:t>SOT ONGOING</a:t>
            </a:r>
          </a:p>
        </p:txBody>
      </p:sp>
      <p:sp>
        <p:nvSpPr>
          <p:cNvPr id="4" name="Rectangle 3">
            <a:extLst>
              <a:ext uri="{FF2B5EF4-FFF2-40B4-BE49-F238E27FC236}">
                <a16:creationId xmlns:a16="http://schemas.microsoft.com/office/drawing/2014/main" id="{A2D0DB5A-CD4B-A6CE-5E05-CCDB3F79FD8A}"/>
              </a:ext>
            </a:extLst>
          </p:cNvPr>
          <p:cNvSpPr/>
          <p:nvPr/>
        </p:nvSpPr>
        <p:spPr>
          <a:xfrm>
            <a:off x="3790240" y="1508537"/>
            <a:ext cx="936104" cy="3492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800" b="1" dirty="0">
                <a:solidFill>
                  <a:schemeClr val="tx1"/>
                </a:solidFill>
              </a:rPr>
              <a:t>PREPARATION LOCAL TEST</a:t>
            </a:r>
          </a:p>
        </p:txBody>
      </p:sp>
      <p:sp>
        <p:nvSpPr>
          <p:cNvPr id="7" name="Rectangle 6">
            <a:extLst>
              <a:ext uri="{FF2B5EF4-FFF2-40B4-BE49-F238E27FC236}">
                <a16:creationId xmlns:a16="http://schemas.microsoft.com/office/drawing/2014/main" id="{CBDF378A-1CC5-4498-A02C-E57A3B1078BB}"/>
              </a:ext>
            </a:extLst>
          </p:cNvPr>
          <p:cNvSpPr/>
          <p:nvPr/>
        </p:nvSpPr>
        <p:spPr>
          <a:xfrm>
            <a:off x="2566104" y="1506857"/>
            <a:ext cx="936104" cy="3492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800" b="1" dirty="0">
                <a:solidFill>
                  <a:schemeClr val="tx1"/>
                </a:solidFill>
              </a:rPr>
              <a:t>NOT TESTED</a:t>
            </a:r>
          </a:p>
        </p:txBody>
      </p:sp>
      <p:sp>
        <p:nvSpPr>
          <p:cNvPr id="8" name="Rectangle 7">
            <a:extLst>
              <a:ext uri="{FF2B5EF4-FFF2-40B4-BE49-F238E27FC236}">
                <a16:creationId xmlns:a16="http://schemas.microsoft.com/office/drawing/2014/main" id="{BBCF8C7F-87E4-1F82-1464-6FA4D6D3A732}"/>
              </a:ext>
            </a:extLst>
          </p:cNvPr>
          <p:cNvSpPr/>
          <p:nvPr/>
        </p:nvSpPr>
        <p:spPr>
          <a:xfrm>
            <a:off x="7248128" y="2278792"/>
            <a:ext cx="684000" cy="349200"/>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800" b="1" dirty="0">
                <a:solidFill>
                  <a:schemeClr val="tx1"/>
                </a:solidFill>
              </a:rPr>
              <a:t>SAT COMPLETED</a:t>
            </a:r>
          </a:p>
        </p:txBody>
      </p:sp>
      <p:sp>
        <p:nvSpPr>
          <p:cNvPr id="6" name="Rectangle 5">
            <a:extLst>
              <a:ext uri="{FF2B5EF4-FFF2-40B4-BE49-F238E27FC236}">
                <a16:creationId xmlns:a16="http://schemas.microsoft.com/office/drawing/2014/main" id="{F5F6E1D5-4571-1B22-72B4-6EBB16727292}"/>
              </a:ext>
            </a:extLst>
          </p:cNvPr>
          <p:cNvSpPr/>
          <p:nvPr/>
        </p:nvSpPr>
        <p:spPr>
          <a:xfrm>
            <a:off x="6312024" y="1521744"/>
            <a:ext cx="936104" cy="318924"/>
          </a:xfrm>
          <a:prstGeom prst="rect">
            <a:avLst/>
          </a:prstGeom>
          <a:pattFill prst="wdUpDiag">
            <a:fgClr>
              <a:srgbClr val="FFFF00"/>
            </a:fgClr>
            <a:bgClr>
              <a:srgbClr val="92D050"/>
            </a:bgClr>
          </a:pattFill>
          <a:ln w="9525">
            <a:solidFill>
              <a:schemeClr val="accent1"/>
            </a:solidFill>
          </a:ln>
        </p:spPr>
        <p:txBody>
          <a:bodyPr wrap="square" lIns="36000" tIns="36000" rIns="36000" bIns="36000" rtlCol="0" anchor="ctr" anchorCtr="0">
            <a:spAutoFit/>
          </a:bodyPr>
          <a:lstStyle/>
          <a:p>
            <a:pPr algn="ctr"/>
            <a:r>
              <a:rPr lang="en-US" sz="800" b="1" dirty="0">
                <a:solidFill>
                  <a:schemeClr val="tx1"/>
                </a:solidFill>
              </a:rPr>
              <a:t>SOT COMPLETED SYT ONGOING</a:t>
            </a:r>
          </a:p>
        </p:txBody>
      </p:sp>
      <p:sp>
        <p:nvSpPr>
          <p:cNvPr id="9" name="Rectangle 8">
            <a:extLst>
              <a:ext uri="{FF2B5EF4-FFF2-40B4-BE49-F238E27FC236}">
                <a16:creationId xmlns:a16="http://schemas.microsoft.com/office/drawing/2014/main" id="{F8245C9C-340C-A35A-2DCD-66CD601CFC11}"/>
              </a:ext>
            </a:extLst>
          </p:cNvPr>
          <p:cNvSpPr/>
          <p:nvPr/>
        </p:nvSpPr>
        <p:spPr>
          <a:xfrm>
            <a:off x="7536160" y="1528214"/>
            <a:ext cx="936104" cy="318924"/>
          </a:xfrm>
          <a:prstGeom prst="rect">
            <a:avLst/>
          </a:prstGeom>
          <a:solidFill>
            <a:srgbClr val="92D050"/>
          </a:solidFill>
          <a:ln w="9525">
            <a:solidFill>
              <a:schemeClr val="accent1"/>
            </a:solidFill>
          </a:ln>
        </p:spPr>
        <p:txBody>
          <a:bodyPr wrap="square" lIns="36000" tIns="36000" rIns="36000" bIns="36000" rtlCol="0" anchor="ctr" anchorCtr="0">
            <a:spAutoFit/>
          </a:bodyPr>
          <a:lstStyle/>
          <a:p>
            <a:pPr algn="ctr"/>
            <a:r>
              <a:rPr lang="en-US" sz="800" b="1" dirty="0">
                <a:solidFill>
                  <a:schemeClr val="tx1"/>
                </a:solidFill>
              </a:rPr>
              <a:t>SOT COMPLETED SYT COMPLETED</a:t>
            </a:r>
          </a:p>
        </p:txBody>
      </p:sp>
      <p:sp>
        <p:nvSpPr>
          <p:cNvPr id="11" name="Rectangle 10">
            <a:extLst>
              <a:ext uri="{FF2B5EF4-FFF2-40B4-BE49-F238E27FC236}">
                <a16:creationId xmlns:a16="http://schemas.microsoft.com/office/drawing/2014/main" id="{291F7B8B-FA53-2D86-1F36-0115844A6A79}"/>
              </a:ext>
            </a:extLst>
          </p:cNvPr>
          <p:cNvSpPr/>
          <p:nvPr/>
        </p:nvSpPr>
        <p:spPr>
          <a:xfrm>
            <a:off x="2567608" y="3618918"/>
            <a:ext cx="936104" cy="318924"/>
          </a:xfrm>
          <a:prstGeom prst="rect">
            <a:avLst/>
          </a:prstGeom>
          <a:solidFill>
            <a:schemeClr val="accent1">
              <a:lumMod val="20000"/>
              <a:lumOff val="80000"/>
            </a:schemeClr>
          </a:solidFill>
          <a:ln w="9525">
            <a:solidFill>
              <a:schemeClr val="accent1"/>
            </a:solidFill>
          </a:ln>
        </p:spPr>
        <p:txBody>
          <a:bodyPr wrap="square" lIns="36000" tIns="36000" rIns="36000" bIns="36000" rtlCol="0" anchor="ctr" anchorCtr="0">
            <a:spAutoFit/>
          </a:bodyPr>
          <a:lstStyle/>
          <a:p>
            <a:pPr algn="ctr"/>
            <a:r>
              <a:rPr lang="en-US" sz="800" b="1" dirty="0"/>
              <a:t>PREPARATION GROUP TEST 1</a:t>
            </a:r>
            <a:endParaRPr lang="en-US" sz="800" b="1" dirty="0">
              <a:solidFill>
                <a:schemeClr val="tx1"/>
              </a:solidFill>
            </a:endParaRPr>
          </a:p>
        </p:txBody>
      </p:sp>
      <p:sp>
        <p:nvSpPr>
          <p:cNvPr id="12" name="Rectangle 11">
            <a:extLst>
              <a:ext uri="{FF2B5EF4-FFF2-40B4-BE49-F238E27FC236}">
                <a16:creationId xmlns:a16="http://schemas.microsoft.com/office/drawing/2014/main" id="{CB8041BF-DFBB-CBE5-9487-48161F1C7E2B}"/>
              </a:ext>
            </a:extLst>
          </p:cNvPr>
          <p:cNvSpPr/>
          <p:nvPr/>
        </p:nvSpPr>
        <p:spPr>
          <a:xfrm>
            <a:off x="3790992" y="3611336"/>
            <a:ext cx="936104" cy="318924"/>
          </a:xfrm>
          <a:prstGeom prst="rect">
            <a:avLst/>
          </a:prstGeom>
          <a:pattFill prst="wdUpDiag">
            <a:fgClr>
              <a:schemeClr val="bg1"/>
            </a:fgClr>
            <a:bgClr>
              <a:srgbClr val="00FDFF"/>
            </a:bgClr>
          </a:pattFill>
          <a:ln w="9525">
            <a:solidFill>
              <a:schemeClr val="accent1"/>
            </a:solidFill>
          </a:ln>
        </p:spPr>
        <p:txBody>
          <a:bodyPr wrap="square" lIns="36000" tIns="36000" rIns="36000" bIns="36000" rtlCol="0" anchor="ctr" anchorCtr="0">
            <a:spAutoFit/>
          </a:bodyPr>
          <a:lstStyle/>
          <a:p>
            <a:pPr algn="ctr"/>
            <a:r>
              <a:rPr lang="en-US" sz="800" b="1" dirty="0"/>
              <a:t>GROUP TEST 1 ONGOING</a:t>
            </a:r>
          </a:p>
        </p:txBody>
      </p:sp>
      <p:sp>
        <p:nvSpPr>
          <p:cNvPr id="13" name="Rectangle 12">
            <a:extLst>
              <a:ext uri="{FF2B5EF4-FFF2-40B4-BE49-F238E27FC236}">
                <a16:creationId xmlns:a16="http://schemas.microsoft.com/office/drawing/2014/main" id="{F9AAFC4B-38D0-BBF7-5AEA-86B66F78965F}"/>
              </a:ext>
            </a:extLst>
          </p:cNvPr>
          <p:cNvSpPr/>
          <p:nvPr/>
        </p:nvSpPr>
        <p:spPr>
          <a:xfrm>
            <a:off x="5014376" y="3616358"/>
            <a:ext cx="936104" cy="318924"/>
          </a:xfrm>
          <a:prstGeom prst="rect">
            <a:avLst/>
          </a:prstGeom>
          <a:solidFill>
            <a:srgbClr val="00FDFF"/>
          </a:solidFill>
          <a:ln w="9525">
            <a:solidFill>
              <a:schemeClr val="accent1"/>
            </a:solidFill>
          </a:ln>
        </p:spPr>
        <p:txBody>
          <a:bodyPr wrap="square" lIns="36000" tIns="36000" rIns="36000" bIns="36000" rtlCol="0" anchor="ctr" anchorCtr="0">
            <a:spAutoFit/>
          </a:bodyPr>
          <a:lstStyle/>
          <a:p>
            <a:pPr algn="ctr"/>
            <a:r>
              <a:rPr lang="en-US" sz="800" b="1" dirty="0">
                <a:solidFill>
                  <a:schemeClr val="tx1"/>
                </a:solidFill>
              </a:rPr>
              <a:t>GROUP TEST 1 COMPLETED</a:t>
            </a:r>
          </a:p>
        </p:txBody>
      </p:sp>
      <p:sp>
        <p:nvSpPr>
          <p:cNvPr id="14" name="TextBox 13">
            <a:extLst>
              <a:ext uri="{FF2B5EF4-FFF2-40B4-BE49-F238E27FC236}">
                <a16:creationId xmlns:a16="http://schemas.microsoft.com/office/drawing/2014/main" id="{DCD58874-5E7A-F8F0-8C79-633C0E7AA04A}"/>
              </a:ext>
            </a:extLst>
          </p:cNvPr>
          <p:cNvSpPr txBox="1"/>
          <p:nvPr/>
        </p:nvSpPr>
        <p:spPr>
          <a:xfrm>
            <a:off x="417743" y="1506606"/>
            <a:ext cx="1005403" cy="246221"/>
          </a:xfrm>
          <a:prstGeom prst="rect">
            <a:avLst/>
          </a:prstGeom>
          <a:noFill/>
        </p:spPr>
        <p:txBody>
          <a:bodyPr wrap="none" rtlCol="0">
            <a:spAutoFit/>
          </a:bodyPr>
          <a:lstStyle/>
          <a:p>
            <a:r>
              <a:rPr lang="en-US" sz="1000" b="1" dirty="0"/>
              <a:t>LOCAL TESTING</a:t>
            </a:r>
          </a:p>
        </p:txBody>
      </p:sp>
      <p:sp>
        <p:nvSpPr>
          <p:cNvPr id="15" name="TextBox 14">
            <a:extLst>
              <a:ext uri="{FF2B5EF4-FFF2-40B4-BE49-F238E27FC236}">
                <a16:creationId xmlns:a16="http://schemas.microsoft.com/office/drawing/2014/main" id="{9B7593C2-68F5-8347-D370-BB7D875E3C2F}"/>
              </a:ext>
            </a:extLst>
          </p:cNvPr>
          <p:cNvSpPr txBox="1"/>
          <p:nvPr/>
        </p:nvSpPr>
        <p:spPr>
          <a:xfrm>
            <a:off x="391903" y="3603529"/>
            <a:ext cx="1348446" cy="246221"/>
          </a:xfrm>
          <a:prstGeom prst="rect">
            <a:avLst/>
          </a:prstGeom>
          <a:noFill/>
        </p:spPr>
        <p:txBody>
          <a:bodyPr wrap="none" rtlCol="0">
            <a:spAutoFit/>
          </a:bodyPr>
          <a:lstStyle/>
          <a:p>
            <a:r>
              <a:rPr lang="en-US" sz="1000" b="1" dirty="0"/>
              <a:t>INTEGRATED TESTING</a:t>
            </a:r>
          </a:p>
        </p:txBody>
      </p:sp>
      <p:sp>
        <p:nvSpPr>
          <p:cNvPr id="16" name="Rectangle 15">
            <a:extLst>
              <a:ext uri="{FF2B5EF4-FFF2-40B4-BE49-F238E27FC236}">
                <a16:creationId xmlns:a16="http://schemas.microsoft.com/office/drawing/2014/main" id="{180A923B-3F9B-531F-EEB1-8481AD2593DC}"/>
              </a:ext>
            </a:extLst>
          </p:cNvPr>
          <p:cNvSpPr/>
          <p:nvPr/>
        </p:nvSpPr>
        <p:spPr>
          <a:xfrm>
            <a:off x="6230292" y="2293930"/>
            <a:ext cx="684000" cy="318924"/>
          </a:xfrm>
          <a:prstGeom prst="rect">
            <a:avLst/>
          </a:prstGeom>
          <a:pattFill prst="wdUpDiag">
            <a:fgClr>
              <a:schemeClr val="bg1"/>
            </a:fgClr>
            <a:bgClr>
              <a:schemeClr val="accent6">
                <a:lumMod val="40000"/>
                <a:lumOff val="60000"/>
              </a:schemeClr>
            </a:bgClr>
          </a:pattFill>
          <a:ln w="9525">
            <a:solidFill>
              <a:schemeClr val="accent1"/>
            </a:solidFill>
          </a:ln>
        </p:spPr>
        <p:txBody>
          <a:bodyPr wrap="square" lIns="36000" tIns="36000" rIns="36000" bIns="36000" rtlCol="0" anchor="ctr" anchorCtr="0">
            <a:spAutoFit/>
          </a:bodyPr>
          <a:lstStyle/>
          <a:p>
            <a:pPr algn="ctr"/>
            <a:r>
              <a:rPr lang="en-US" sz="800" b="1" dirty="0">
                <a:solidFill>
                  <a:schemeClr val="tx1"/>
                </a:solidFill>
              </a:rPr>
              <a:t>SAT ONGOING</a:t>
            </a:r>
          </a:p>
        </p:txBody>
      </p:sp>
      <p:sp>
        <p:nvSpPr>
          <p:cNvPr id="17" name="Rectangle 16">
            <a:extLst>
              <a:ext uri="{FF2B5EF4-FFF2-40B4-BE49-F238E27FC236}">
                <a16:creationId xmlns:a16="http://schemas.microsoft.com/office/drawing/2014/main" id="{554F4903-7D42-DE11-93AF-B81D87C43DF9}"/>
              </a:ext>
            </a:extLst>
          </p:cNvPr>
          <p:cNvSpPr/>
          <p:nvPr/>
        </p:nvSpPr>
        <p:spPr>
          <a:xfrm>
            <a:off x="6312024" y="3619002"/>
            <a:ext cx="936104" cy="318924"/>
          </a:xfrm>
          <a:prstGeom prst="rect">
            <a:avLst/>
          </a:prstGeom>
          <a:solidFill>
            <a:schemeClr val="accent2">
              <a:lumMod val="20000"/>
              <a:lumOff val="80000"/>
            </a:schemeClr>
          </a:solidFill>
          <a:ln w="9525">
            <a:solidFill>
              <a:schemeClr val="accent1"/>
            </a:solidFill>
          </a:ln>
        </p:spPr>
        <p:txBody>
          <a:bodyPr wrap="square" lIns="36000" tIns="36000" rIns="36000" bIns="36000" rtlCol="0" anchor="ctr" anchorCtr="0">
            <a:spAutoFit/>
          </a:bodyPr>
          <a:lstStyle/>
          <a:p>
            <a:pPr algn="ctr"/>
            <a:r>
              <a:rPr lang="en-US" sz="800" b="1" dirty="0">
                <a:solidFill>
                  <a:schemeClr val="tx1"/>
                </a:solidFill>
              </a:rPr>
              <a:t>PREPARATION GROUP TEST 2</a:t>
            </a:r>
          </a:p>
        </p:txBody>
      </p:sp>
      <p:sp>
        <p:nvSpPr>
          <p:cNvPr id="18" name="Rectangle 17">
            <a:extLst>
              <a:ext uri="{FF2B5EF4-FFF2-40B4-BE49-F238E27FC236}">
                <a16:creationId xmlns:a16="http://schemas.microsoft.com/office/drawing/2014/main" id="{DB4F9A64-98FE-D348-B2BA-D467ABF6D140}"/>
              </a:ext>
            </a:extLst>
          </p:cNvPr>
          <p:cNvSpPr/>
          <p:nvPr/>
        </p:nvSpPr>
        <p:spPr>
          <a:xfrm>
            <a:off x="7535408" y="3644416"/>
            <a:ext cx="936104" cy="324000"/>
          </a:xfrm>
          <a:prstGeom prst="rect">
            <a:avLst/>
          </a:prstGeom>
          <a:pattFill prst="wdUpDiag">
            <a:fgClr>
              <a:schemeClr val="bg1"/>
            </a:fgClr>
            <a:bgClr>
              <a:srgbClr val="0432FF"/>
            </a:bgClr>
          </a:pattFill>
          <a:ln w="9525">
            <a:solidFill>
              <a:schemeClr val="accent1"/>
            </a:solidFill>
          </a:ln>
        </p:spPr>
        <p:txBody>
          <a:bodyPr wrap="square" lIns="36000" tIns="36000" rIns="36000" bIns="36000" rtlCol="0" anchor="ctr" anchorCtr="0">
            <a:spAutoFit/>
          </a:bodyPr>
          <a:lstStyle/>
          <a:p>
            <a:pPr algn="ctr"/>
            <a:endParaRPr lang="en-US" sz="800" b="1" dirty="0"/>
          </a:p>
        </p:txBody>
      </p:sp>
      <p:sp>
        <p:nvSpPr>
          <p:cNvPr id="19" name="Rectangle 18">
            <a:extLst>
              <a:ext uri="{FF2B5EF4-FFF2-40B4-BE49-F238E27FC236}">
                <a16:creationId xmlns:a16="http://schemas.microsoft.com/office/drawing/2014/main" id="{B88A4DB7-AA79-96BC-CD6E-DDA035460DE8}"/>
              </a:ext>
            </a:extLst>
          </p:cNvPr>
          <p:cNvSpPr/>
          <p:nvPr/>
        </p:nvSpPr>
        <p:spPr>
          <a:xfrm>
            <a:off x="8774744" y="3624262"/>
            <a:ext cx="936104" cy="318924"/>
          </a:xfrm>
          <a:prstGeom prst="rect">
            <a:avLst/>
          </a:prstGeom>
          <a:solidFill>
            <a:srgbClr val="0432FF"/>
          </a:solidFill>
          <a:ln w="9525">
            <a:solidFill>
              <a:schemeClr val="accent1"/>
            </a:solidFill>
          </a:ln>
        </p:spPr>
        <p:txBody>
          <a:bodyPr wrap="square" lIns="36000" tIns="36000" rIns="36000" bIns="36000" rtlCol="0" anchor="ctr" anchorCtr="0">
            <a:spAutoFit/>
          </a:bodyPr>
          <a:lstStyle/>
          <a:p>
            <a:pPr algn="ctr"/>
            <a:r>
              <a:rPr lang="en-US" sz="800" b="1" dirty="0">
                <a:solidFill>
                  <a:schemeClr val="bg1"/>
                </a:solidFill>
              </a:rPr>
              <a:t>GROUP TEST 2 COMPLETED</a:t>
            </a:r>
          </a:p>
        </p:txBody>
      </p:sp>
      <p:cxnSp>
        <p:nvCxnSpPr>
          <p:cNvPr id="21" name="Straight Arrow Connector 20">
            <a:extLst>
              <a:ext uri="{FF2B5EF4-FFF2-40B4-BE49-F238E27FC236}">
                <a16:creationId xmlns:a16="http://schemas.microsoft.com/office/drawing/2014/main" id="{6BB7E96A-A897-D805-03BB-0B8F54B254C8}"/>
              </a:ext>
            </a:extLst>
          </p:cNvPr>
          <p:cNvCxnSpPr>
            <a:stCxn id="7" idx="3"/>
            <a:endCxn id="4" idx="1"/>
          </p:cNvCxnSpPr>
          <p:nvPr/>
        </p:nvCxnSpPr>
        <p:spPr>
          <a:xfrm>
            <a:off x="3502208" y="1681457"/>
            <a:ext cx="288032" cy="1680"/>
          </a:xfrm>
          <a:prstGeom prst="straightConnector1">
            <a:avLst/>
          </a:prstGeom>
          <a:ln w="9525">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B78A4C1-E090-72FE-5FE8-E5D4D2875B7B}"/>
              </a:ext>
            </a:extLst>
          </p:cNvPr>
          <p:cNvCxnSpPr/>
          <p:nvPr/>
        </p:nvCxnSpPr>
        <p:spPr>
          <a:xfrm>
            <a:off x="4731704" y="1689550"/>
            <a:ext cx="288032" cy="1680"/>
          </a:xfrm>
          <a:prstGeom prst="straightConnector1">
            <a:avLst/>
          </a:prstGeom>
          <a:ln w="9525">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E14408B-96E0-639B-19E9-99ACFD5547E6}"/>
              </a:ext>
            </a:extLst>
          </p:cNvPr>
          <p:cNvCxnSpPr>
            <a:cxnSpLocks/>
            <a:stCxn id="3" idx="3"/>
            <a:endCxn id="6" idx="1"/>
          </p:cNvCxnSpPr>
          <p:nvPr/>
        </p:nvCxnSpPr>
        <p:spPr>
          <a:xfrm>
            <a:off x="5950480" y="1681206"/>
            <a:ext cx="361544" cy="0"/>
          </a:xfrm>
          <a:prstGeom prst="straightConnector1">
            <a:avLst/>
          </a:prstGeom>
          <a:ln w="9525">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19B34BC-4557-8CDD-225A-28FB6AEC7D73}"/>
              </a:ext>
            </a:extLst>
          </p:cNvPr>
          <p:cNvCxnSpPr/>
          <p:nvPr/>
        </p:nvCxnSpPr>
        <p:spPr>
          <a:xfrm>
            <a:off x="7248128" y="1693230"/>
            <a:ext cx="288032" cy="1680"/>
          </a:xfrm>
          <a:prstGeom prst="straightConnector1">
            <a:avLst/>
          </a:prstGeom>
          <a:ln w="9525">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a:extLst>
              <a:ext uri="{FF2B5EF4-FFF2-40B4-BE49-F238E27FC236}">
                <a16:creationId xmlns:a16="http://schemas.microsoft.com/office/drawing/2014/main" id="{C4DF4E4B-485C-F779-D690-B4CA9B76C1C5}"/>
              </a:ext>
            </a:extLst>
          </p:cNvPr>
          <p:cNvCxnSpPr>
            <a:stCxn id="3" idx="3"/>
            <a:endCxn id="16" idx="1"/>
          </p:cNvCxnSpPr>
          <p:nvPr/>
        </p:nvCxnSpPr>
        <p:spPr>
          <a:xfrm>
            <a:off x="5950480" y="1681206"/>
            <a:ext cx="279812" cy="772186"/>
          </a:xfrm>
          <a:prstGeom prst="bentConnector3">
            <a:avLst/>
          </a:prstGeom>
          <a:ln w="9525">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A3F811B-C10C-B755-32AF-570DE7BDA26D}"/>
              </a:ext>
            </a:extLst>
          </p:cNvPr>
          <p:cNvCxnSpPr>
            <a:cxnSpLocks/>
            <a:stCxn id="16" idx="3"/>
          </p:cNvCxnSpPr>
          <p:nvPr/>
        </p:nvCxnSpPr>
        <p:spPr>
          <a:xfrm flipV="1">
            <a:off x="6914292" y="2451431"/>
            <a:ext cx="333836" cy="1961"/>
          </a:xfrm>
          <a:prstGeom prst="straightConnector1">
            <a:avLst/>
          </a:prstGeom>
          <a:ln w="9525">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Diamond 32">
            <a:extLst>
              <a:ext uri="{FF2B5EF4-FFF2-40B4-BE49-F238E27FC236}">
                <a16:creationId xmlns:a16="http://schemas.microsoft.com/office/drawing/2014/main" id="{FE96F868-4EAE-71F2-D42C-F01CD546FEA9}"/>
              </a:ext>
            </a:extLst>
          </p:cNvPr>
          <p:cNvSpPr/>
          <p:nvPr/>
        </p:nvSpPr>
        <p:spPr>
          <a:xfrm>
            <a:off x="10190428" y="1476093"/>
            <a:ext cx="432048" cy="410226"/>
          </a:xfrm>
          <a:prstGeom prst="diamond">
            <a:avLst/>
          </a:prstGeom>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600" dirty="0">
                <a:solidFill>
                  <a:srgbClr val="FFFF00"/>
                </a:solidFill>
              </a:rPr>
              <a:t>LT DONE</a:t>
            </a:r>
          </a:p>
        </p:txBody>
      </p:sp>
      <p:cxnSp>
        <p:nvCxnSpPr>
          <p:cNvPr id="34" name="Straight Arrow Connector 33">
            <a:extLst>
              <a:ext uri="{FF2B5EF4-FFF2-40B4-BE49-F238E27FC236}">
                <a16:creationId xmlns:a16="http://schemas.microsoft.com/office/drawing/2014/main" id="{41DC7431-0287-682F-E377-5A89BDCF02EB}"/>
              </a:ext>
            </a:extLst>
          </p:cNvPr>
          <p:cNvCxnSpPr>
            <a:cxnSpLocks/>
            <a:stCxn id="9" idx="3"/>
            <a:endCxn id="33" idx="1"/>
          </p:cNvCxnSpPr>
          <p:nvPr/>
        </p:nvCxnSpPr>
        <p:spPr>
          <a:xfrm flipV="1">
            <a:off x="8472264" y="1681206"/>
            <a:ext cx="1718164" cy="6470"/>
          </a:xfrm>
          <a:prstGeom prst="straightConnector1">
            <a:avLst/>
          </a:prstGeom>
          <a:ln w="9525">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8" name="Elbow Connector 37">
            <a:extLst>
              <a:ext uri="{FF2B5EF4-FFF2-40B4-BE49-F238E27FC236}">
                <a16:creationId xmlns:a16="http://schemas.microsoft.com/office/drawing/2014/main" id="{23631CC1-3908-D306-30CB-ADA0828FAB94}"/>
              </a:ext>
            </a:extLst>
          </p:cNvPr>
          <p:cNvCxnSpPr>
            <a:cxnSpLocks/>
            <a:stCxn id="8" idx="3"/>
            <a:endCxn id="9" idx="2"/>
          </p:cNvCxnSpPr>
          <p:nvPr/>
        </p:nvCxnSpPr>
        <p:spPr>
          <a:xfrm flipV="1">
            <a:off x="7932128" y="1847138"/>
            <a:ext cx="72084" cy="606254"/>
          </a:xfrm>
          <a:prstGeom prst="bentConnector2">
            <a:avLst/>
          </a:prstGeom>
          <a:ln w="9525">
            <a:prstDash val="dash"/>
            <a:headEnd type="none"/>
            <a:tailEnd type="triangle"/>
          </a:ln>
        </p:spPr>
        <p:style>
          <a:lnRef idx="1">
            <a:schemeClr val="accent1"/>
          </a:lnRef>
          <a:fillRef idx="0">
            <a:schemeClr val="accent1"/>
          </a:fillRef>
          <a:effectRef idx="0">
            <a:schemeClr val="accent1"/>
          </a:effectRef>
          <a:fontRef idx="minor">
            <a:schemeClr val="tx1"/>
          </a:fontRef>
        </p:style>
      </p:cxnSp>
      <p:sp>
        <p:nvSpPr>
          <p:cNvPr id="46" name="Diamond 45">
            <a:extLst>
              <a:ext uri="{FF2B5EF4-FFF2-40B4-BE49-F238E27FC236}">
                <a16:creationId xmlns:a16="http://schemas.microsoft.com/office/drawing/2014/main" id="{DD191109-CC54-4CD0-CCA3-2CDF33511D8B}"/>
              </a:ext>
            </a:extLst>
          </p:cNvPr>
          <p:cNvSpPr/>
          <p:nvPr/>
        </p:nvSpPr>
        <p:spPr>
          <a:xfrm>
            <a:off x="10279140" y="3573016"/>
            <a:ext cx="432048" cy="410226"/>
          </a:xfrm>
          <a:prstGeom prst="diamond">
            <a:avLst/>
          </a:prstGeom>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600" dirty="0">
                <a:solidFill>
                  <a:srgbClr val="FFFF00"/>
                </a:solidFill>
              </a:rPr>
              <a:t>GT DONE</a:t>
            </a:r>
          </a:p>
        </p:txBody>
      </p:sp>
      <p:cxnSp>
        <p:nvCxnSpPr>
          <p:cNvPr id="47" name="Straight Arrow Connector 46">
            <a:extLst>
              <a:ext uri="{FF2B5EF4-FFF2-40B4-BE49-F238E27FC236}">
                <a16:creationId xmlns:a16="http://schemas.microsoft.com/office/drawing/2014/main" id="{1CA87E2C-1A60-C310-6F6E-A483EBD55997}"/>
              </a:ext>
            </a:extLst>
          </p:cNvPr>
          <p:cNvCxnSpPr/>
          <p:nvPr/>
        </p:nvCxnSpPr>
        <p:spPr>
          <a:xfrm>
            <a:off x="3502208" y="3778129"/>
            <a:ext cx="288032" cy="1680"/>
          </a:xfrm>
          <a:prstGeom prst="straightConnector1">
            <a:avLst/>
          </a:prstGeom>
          <a:ln w="9525">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8B6A4003-7B06-90B5-024A-B7CB6FC97B10}"/>
              </a:ext>
            </a:extLst>
          </p:cNvPr>
          <p:cNvCxnSpPr/>
          <p:nvPr/>
        </p:nvCxnSpPr>
        <p:spPr>
          <a:xfrm>
            <a:off x="4731704" y="3786539"/>
            <a:ext cx="288032" cy="1680"/>
          </a:xfrm>
          <a:prstGeom prst="straightConnector1">
            <a:avLst/>
          </a:prstGeom>
          <a:ln w="9525">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47412272-4E64-DB1B-3AD7-82D22CD8CDA2}"/>
              </a:ext>
            </a:extLst>
          </p:cNvPr>
          <p:cNvCxnSpPr>
            <a:cxnSpLocks/>
            <a:endCxn id="17" idx="1"/>
          </p:cNvCxnSpPr>
          <p:nvPr/>
        </p:nvCxnSpPr>
        <p:spPr>
          <a:xfrm>
            <a:off x="5951984" y="3778464"/>
            <a:ext cx="360040" cy="0"/>
          </a:xfrm>
          <a:prstGeom prst="straightConnector1">
            <a:avLst/>
          </a:prstGeom>
          <a:ln w="9525">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F4EB5991-9532-C345-F3ED-09C3EC117E81}"/>
              </a:ext>
            </a:extLst>
          </p:cNvPr>
          <p:cNvCxnSpPr/>
          <p:nvPr/>
        </p:nvCxnSpPr>
        <p:spPr>
          <a:xfrm>
            <a:off x="7247376" y="3778129"/>
            <a:ext cx="288032" cy="1680"/>
          </a:xfrm>
          <a:prstGeom prst="straightConnector1">
            <a:avLst/>
          </a:prstGeom>
          <a:ln w="9525">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A8050FFC-5D37-4309-ACB4-A75CB1FDBA12}"/>
              </a:ext>
            </a:extLst>
          </p:cNvPr>
          <p:cNvCxnSpPr/>
          <p:nvPr/>
        </p:nvCxnSpPr>
        <p:spPr>
          <a:xfrm>
            <a:off x="8473016" y="3790715"/>
            <a:ext cx="288032" cy="1680"/>
          </a:xfrm>
          <a:prstGeom prst="straightConnector1">
            <a:avLst/>
          </a:prstGeom>
          <a:ln w="9525">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63E0EE6E-05A4-94B2-E882-6DE3943FBE14}"/>
              </a:ext>
            </a:extLst>
          </p:cNvPr>
          <p:cNvCxnSpPr>
            <a:cxnSpLocks/>
            <a:stCxn id="19" idx="3"/>
            <a:endCxn id="46" idx="1"/>
          </p:cNvCxnSpPr>
          <p:nvPr/>
        </p:nvCxnSpPr>
        <p:spPr>
          <a:xfrm flipV="1">
            <a:off x="9710848" y="3778129"/>
            <a:ext cx="568292" cy="5595"/>
          </a:xfrm>
          <a:prstGeom prst="straightConnector1">
            <a:avLst/>
          </a:prstGeom>
          <a:ln w="9525">
            <a:headEnd type="none"/>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A1273858-20CD-AC78-86A0-4FD1D07F20B7}"/>
              </a:ext>
            </a:extLst>
          </p:cNvPr>
          <p:cNvSpPr txBox="1"/>
          <p:nvPr/>
        </p:nvSpPr>
        <p:spPr>
          <a:xfrm>
            <a:off x="384335" y="5318149"/>
            <a:ext cx="1726755" cy="246221"/>
          </a:xfrm>
          <a:prstGeom prst="rect">
            <a:avLst/>
          </a:prstGeom>
          <a:noFill/>
        </p:spPr>
        <p:txBody>
          <a:bodyPr wrap="none" rtlCol="0">
            <a:spAutoFit/>
          </a:bodyPr>
          <a:lstStyle/>
          <a:p>
            <a:r>
              <a:rPr lang="en-US" sz="1000" b="1" dirty="0"/>
              <a:t>NEUTRON FACTORY TESTING</a:t>
            </a:r>
          </a:p>
        </p:txBody>
      </p:sp>
      <p:sp>
        <p:nvSpPr>
          <p:cNvPr id="58" name="Rectangle 57">
            <a:extLst>
              <a:ext uri="{FF2B5EF4-FFF2-40B4-BE49-F238E27FC236}">
                <a16:creationId xmlns:a16="http://schemas.microsoft.com/office/drawing/2014/main" id="{5A6F3EE6-72F3-33F2-2F8D-F21D978224D1}"/>
              </a:ext>
            </a:extLst>
          </p:cNvPr>
          <p:cNvSpPr/>
          <p:nvPr/>
        </p:nvSpPr>
        <p:spPr>
          <a:xfrm>
            <a:off x="2566104" y="5247558"/>
            <a:ext cx="936104" cy="349200"/>
          </a:xfrm>
          <a:prstGeom prst="rect">
            <a:avLst/>
          </a:prstGeom>
          <a:solidFill>
            <a:srgbClr val="FF8AD8"/>
          </a:solidFill>
          <a:ln w="9525">
            <a:solidFill>
              <a:schemeClr val="accent1"/>
            </a:solidFill>
          </a:ln>
        </p:spPr>
        <p:txBody>
          <a:bodyPr wrap="square" lIns="36000" tIns="36000" rIns="36000" bIns="36000" rtlCol="0" anchor="ctr" anchorCtr="0">
            <a:spAutoFit/>
          </a:bodyPr>
          <a:lstStyle/>
          <a:p>
            <a:pPr algn="ctr"/>
            <a:r>
              <a:rPr lang="en-US" sz="900" b="1" dirty="0">
                <a:solidFill>
                  <a:schemeClr val="tx1"/>
                </a:solidFill>
              </a:rPr>
              <a:t>NF ONGOING</a:t>
            </a:r>
          </a:p>
        </p:txBody>
      </p:sp>
      <p:sp>
        <p:nvSpPr>
          <p:cNvPr id="59" name="Rectangle 58">
            <a:extLst>
              <a:ext uri="{FF2B5EF4-FFF2-40B4-BE49-F238E27FC236}">
                <a16:creationId xmlns:a16="http://schemas.microsoft.com/office/drawing/2014/main" id="{CEEC94FC-C37A-B9E6-8448-DB7AD65DB7FB}"/>
              </a:ext>
            </a:extLst>
          </p:cNvPr>
          <p:cNvSpPr/>
          <p:nvPr/>
        </p:nvSpPr>
        <p:spPr>
          <a:xfrm>
            <a:off x="3790240" y="5247558"/>
            <a:ext cx="936104" cy="349200"/>
          </a:xfrm>
          <a:prstGeom prst="rect">
            <a:avLst/>
          </a:prstGeom>
          <a:solidFill>
            <a:srgbClr val="FF0000"/>
          </a:solidFill>
          <a:ln w="9525">
            <a:solidFill>
              <a:schemeClr val="accent1"/>
            </a:solidFill>
          </a:ln>
        </p:spPr>
        <p:txBody>
          <a:bodyPr wrap="square" lIns="36000" tIns="36000" rIns="36000" bIns="36000" rtlCol="0" anchor="ctr" anchorCtr="0">
            <a:spAutoFit/>
          </a:bodyPr>
          <a:lstStyle/>
          <a:p>
            <a:pPr algn="ctr"/>
            <a:r>
              <a:rPr lang="en-US" sz="900" b="1" dirty="0">
                <a:solidFill>
                  <a:schemeClr val="tx1"/>
                </a:solidFill>
              </a:rPr>
              <a:t>NF COMPLETED</a:t>
            </a:r>
          </a:p>
        </p:txBody>
      </p:sp>
      <p:sp>
        <p:nvSpPr>
          <p:cNvPr id="60" name="TextBox 59">
            <a:extLst>
              <a:ext uri="{FF2B5EF4-FFF2-40B4-BE49-F238E27FC236}">
                <a16:creationId xmlns:a16="http://schemas.microsoft.com/office/drawing/2014/main" id="{94800442-3B9F-4434-E8DD-FF0D60F590EC}"/>
              </a:ext>
            </a:extLst>
          </p:cNvPr>
          <p:cNvSpPr txBox="1"/>
          <p:nvPr/>
        </p:nvSpPr>
        <p:spPr>
          <a:xfrm>
            <a:off x="7644588" y="3667495"/>
            <a:ext cx="706925" cy="246221"/>
          </a:xfrm>
          <a:prstGeom prst="rect">
            <a:avLst/>
          </a:prstGeom>
          <a:solidFill>
            <a:schemeClr val="bg1"/>
          </a:solidFill>
        </p:spPr>
        <p:txBody>
          <a:bodyPr wrap="none" lIns="0" tIns="0" rIns="0" bIns="0" rtlCol="0">
            <a:spAutoFit/>
          </a:bodyPr>
          <a:lstStyle/>
          <a:p>
            <a:pPr algn="ctr"/>
            <a:r>
              <a:rPr lang="en-US" sz="800" b="1" dirty="0"/>
              <a:t>GROUP TEST 2</a:t>
            </a:r>
          </a:p>
          <a:p>
            <a:pPr algn="ctr"/>
            <a:r>
              <a:rPr lang="en-US" sz="800" b="1" dirty="0"/>
              <a:t>ONGOING</a:t>
            </a:r>
          </a:p>
        </p:txBody>
      </p:sp>
    </p:spTree>
    <p:extLst>
      <p:ext uri="{BB962C8B-B14F-4D97-AF65-F5344CB8AC3E}">
        <p14:creationId xmlns:p14="http://schemas.microsoft.com/office/powerpoint/2010/main" val="2247477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p:txBody>
          <a:bodyPr/>
          <a:lstStyle/>
          <a:p>
            <a:r>
              <a:rPr lang="en-GB" dirty="0">
                <a:solidFill>
                  <a:schemeClr val="tx1">
                    <a:lumMod val="75000"/>
                    <a:lumOff val="25000"/>
                  </a:schemeClr>
                </a:solidFill>
              </a:rPr>
              <a:t>NF test plan</a:t>
            </a: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solidFill>
                  <a:srgbClr val="CCCCCC"/>
                </a:solidFill>
              </a:rPr>
              <a:t>19</a:t>
            </a:fld>
            <a:endParaRPr lang="sv-SE" dirty="0">
              <a:solidFill>
                <a:srgbClr val="CCCCCC"/>
              </a:solidFill>
            </a:endParaRPr>
          </a:p>
        </p:txBody>
      </p:sp>
      <p:sp>
        <p:nvSpPr>
          <p:cNvPr id="6" name="Platshållare för innehåll 5">
            <a:extLst>
              <a:ext uri="{FF2B5EF4-FFF2-40B4-BE49-F238E27FC236}">
                <a16:creationId xmlns:a16="http://schemas.microsoft.com/office/drawing/2014/main" id="{CFEF36EF-EA79-48B1-8977-F8AA6F2C6BC7}"/>
              </a:ext>
            </a:extLst>
          </p:cNvPr>
          <p:cNvSpPr>
            <a:spLocks noGrp="1"/>
          </p:cNvSpPr>
          <p:nvPr>
            <p:ph idx="1"/>
          </p:nvPr>
        </p:nvSpPr>
        <p:spPr>
          <a:xfrm>
            <a:off x="1094400" y="1562400"/>
            <a:ext cx="10623467" cy="4768062"/>
          </a:xfrm>
        </p:spPr>
        <p:txBody>
          <a:bodyPr/>
          <a:lstStyle/>
          <a:p>
            <a:pPr marL="72000" indent="-72000">
              <a:spcBef>
                <a:spcPts val="600"/>
              </a:spcBef>
              <a:spcAft>
                <a:spcPts val="600"/>
              </a:spcAft>
            </a:pPr>
            <a:r>
              <a:rPr lang="en-GB" dirty="0">
                <a:solidFill>
                  <a:schemeClr val="tx1">
                    <a:lumMod val="75000"/>
                    <a:lumOff val="25000"/>
                  </a:schemeClr>
                </a:solidFill>
              </a:rPr>
              <a:t>The NF integrated test primarily serves to: </a:t>
            </a:r>
          </a:p>
          <a:p>
            <a:pPr marL="360000" lvl="1" indent="-216000">
              <a:spcBef>
                <a:spcPts val="300"/>
              </a:spcBef>
              <a:spcAft>
                <a:spcPts val="300"/>
              </a:spcAft>
            </a:pPr>
            <a:r>
              <a:rPr lang="en-GB" dirty="0">
                <a:solidFill>
                  <a:schemeClr val="tx1">
                    <a:lumMod val="75000"/>
                    <a:lumOff val="25000"/>
                  </a:schemeClr>
                </a:solidFill>
              </a:rPr>
              <a:t>Verify that all NF systems can be operated together. </a:t>
            </a:r>
          </a:p>
          <a:p>
            <a:pPr marL="360000" lvl="1" indent="-216000">
              <a:spcBef>
                <a:spcPts val="300"/>
              </a:spcBef>
              <a:spcAft>
                <a:spcPts val="300"/>
              </a:spcAft>
            </a:pPr>
            <a:r>
              <a:rPr lang="en-GB" dirty="0">
                <a:solidFill>
                  <a:schemeClr val="tx1">
                    <a:lumMod val="75000"/>
                    <a:lumOff val="25000"/>
                  </a:schemeClr>
                </a:solidFill>
              </a:rPr>
              <a:t>It is an opportunity to verify open issues from previous group tests.</a:t>
            </a:r>
          </a:p>
          <a:p>
            <a:pPr marL="360000" lvl="1" indent="-216000">
              <a:spcBef>
                <a:spcPts val="300"/>
              </a:spcBef>
              <a:spcAft>
                <a:spcPts val="300"/>
              </a:spcAft>
            </a:pPr>
            <a:r>
              <a:rPr lang="en-GB" dirty="0">
                <a:solidFill>
                  <a:schemeClr val="tx1">
                    <a:lumMod val="75000"/>
                    <a:lumOff val="25000"/>
                  </a:schemeClr>
                </a:solidFill>
              </a:rPr>
              <a:t>It is a “kind of” availability &amp; reliability test, implying 24/7 operation during a prolonged period of time.</a:t>
            </a:r>
            <a:r>
              <a:rPr lang="en-GB" i="1" dirty="0">
                <a:solidFill>
                  <a:schemeClr val="tx1">
                    <a:lumMod val="75000"/>
                    <a:lumOff val="25000"/>
                  </a:schemeClr>
                </a:solidFill>
              </a:rPr>
              <a:t> </a:t>
            </a:r>
            <a:r>
              <a:rPr lang="en-GB" dirty="0">
                <a:solidFill>
                  <a:schemeClr val="tx1">
                    <a:lumMod val="75000"/>
                    <a:lumOff val="25000"/>
                  </a:schemeClr>
                </a:solidFill>
              </a:rPr>
              <a:t>The purpose here is:</a:t>
            </a:r>
          </a:p>
          <a:p>
            <a:pPr marL="2515825" lvl="5" indent="-216000">
              <a:spcBef>
                <a:spcPts val="300"/>
              </a:spcBef>
              <a:spcAft>
                <a:spcPts val="300"/>
              </a:spcAft>
            </a:pPr>
            <a:r>
              <a:rPr lang="en-GB" dirty="0">
                <a:solidFill>
                  <a:schemeClr val="tx1">
                    <a:lumMod val="75000"/>
                    <a:lumOff val="25000"/>
                  </a:schemeClr>
                </a:solidFill>
              </a:rPr>
              <a:t>to identify if unplanned stops and trips occur, </a:t>
            </a:r>
          </a:p>
          <a:p>
            <a:pPr marL="2515825" lvl="5" indent="-216000">
              <a:spcBef>
                <a:spcPts val="300"/>
              </a:spcBef>
              <a:spcAft>
                <a:spcPts val="300"/>
              </a:spcAft>
            </a:pPr>
            <a:r>
              <a:rPr lang="en-GB" dirty="0">
                <a:solidFill>
                  <a:schemeClr val="tx1">
                    <a:lumMod val="75000"/>
                    <a:lumOff val="25000"/>
                  </a:schemeClr>
                </a:solidFill>
              </a:rPr>
              <a:t>assess the NF current availability &amp; reliability levels (without beam on target) compared to ESS global requirements. </a:t>
            </a:r>
          </a:p>
          <a:p>
            <a:pPr lvl="1"/>
            <a:endParaRPr lang="en-US" dirty="0"/>
          </a:p>
        </p:txBody>
      </p:sp>
      <p:sp>
        <p:nvSpPr>
          <p:cNvPr id="8" name="Platshållare för text 7">
            <a:extLst>
              <a:ext uri="{FF2B5EF4-FFF2-40B4-BE49-F238E27FC236}">
                <a16:creationId xmlns:a16="http://schemas.microsoft.com/office/drawing/2014/main" id="{F9694C8D-3712-49FB-B071-2180F2DC8118}"/>
              </a:ext>
            </a:extLst>
          </p:cNvPr>
          <p:cNvSpPr>
            <a:spLocks noGrp="1"/>
          </p:cNvSpPr>
          <p:nvPr>
            <p:ph type="body" sz="quarter" idx="14"/>
          </p:nvPr>
        </p:nvSpPr>
        <p:spPr/>
        <p:txBody>
          <a:bodyPr/>
          <a:lstStyle/>
          <a:p>
            <a:r>
              <a:rPr lang="en-GB" dirty="0"/>
              <a:t>Objectives</a:t>
            </a:r>
          </a:p>
        </p:txBody>
      </p:sp>
      <p:sp>
        <p:nvSpPr>
          <p:cNvPr id="3" name="Platshållare för sidfot 3">
            <a:extLst>
              <a:ext uri="{FF2B5EF4-FFF2-40B4-BE49-F238E27FC236}">
                <a16:creationId xmlns:a16="http://schemas.microsoft.com/office/drawing/2014/main" id="{70EED789-5EDE-11C5-CDD5-6659D6F94C9B}"/>
              </a:ext>
            </a:extLst>
          </p:cNvPr>
          <p:cNvSpPr>
            <a:spLocks noGrp="1"/>
          </p:cNvSpPr>
          <p:nvPr>
            <p:ph type="ftr" sz="quarter" idx="11"/>
          </p:nvPr>
        </p:nvSpPr>
        <p:spPr>
          <a:xfrm>
            <a:off x="2053244" y="6475270"/>
            <a:ext cx="4320448" cy="365125"/>
          </a:xfrm>
        </p:spPr>
        <p:txBody>
          <a:bodyPr/>
          <a:lstStyle/>
          <a:p>
            <a:r>
              <a:rPr lang="en-GB" dirty="0"/>
              <a:t>NF TEST</a:t>
            </a:r>
          </a:p>
        </p:txBody>
      </p:sp>
      <p:sp>
        <p:nvSpPr>
          <p:cNvPr id="7" name="Platshållare för datum 3">
            <a:extLst>
              <a:ext uri="{FF2B5EF4-FFF2-40B4-BE49-F238E27FC236}">
                <a16:creationId xmlns:a16="http://schemas.microsoft.com/office/drawing/2014/main" id="{0F9F0F69-1521-6CB5-E404-9F565471BBFE}"/>
              </a:ext>
            </a:extLst>
          </p:cNvPr>
          <p:cNvSpPr>
            <a:spLocks noGrp="1"/>
          </p:cNvSpPr>
          <p:nvPr>
            <p:ph type="dt" sz="half" idx="10"/>
          </p:nvPr>
        </p:nvSpPr>
        <p:spPr>
          <a:xfrm>
            <a:off x="1195647" y="6475270"/>
            <a:ext cx="832658" cy="365125"/>
          </a:xfrm>
        </p:spPr>
        <p:txBody>
          <a:bodyPr/>
          <a:lstStyle/>
          <a:p>
            <a:r>
              <a:rPr lang="sv-SE" dirty="0"/>
              <a:t>2025-10-23</a:t>
            </a:r>
          </a:p>
        </p:txBody>
      </p:sp>
    </p:spTree>
    <p:extLst>
      <p:ext uri="{BB962C8B-B14F-4D97-AF65-F5344CB8AC3E}">
        <p14:creationId xmlns:p14="http://schemas.microsoft.com/office/powerpoint/2010/main" val="1074535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145CF3-C12C-4347-8E68-43E7983404D2}"/>
              </a:ext>
            </a:extLst>
          </p:cNvPr>
          <p:cNvSpPr>
            <a:spLocks noGrp="1"/>
          </p:cNvSpPr>
          <p:nvPr>
            <p:ph type="ctrTitle"/>
          </p:nvPr>
        </p:nvSpPr>
        <p:spPr/>
        <p:txBody>
          <a:bodyPr/>
          <a:lstStyle/>
          <a:p>
            <a:r>
              <a:rPr lang="en-GB" dirty="0"/>
              <a:t>ICANS XXV</a:t>
            </a:r>
          </a:p>
        </p:txBody>
      </p:sp>
      <p:sp>
        <p:nvSpPr>
          <p:cNvPr id="3" name="Underrubrik 2">
            <a:extLst>
              <a:ext uri="{FF2B5EF4-FFF2-40B4-BE49-F238E27FC236}">
                <a16:creationId xmlns:a16="http://schemas.microsoft.com/office/drawing/2014/main" id="{9D51EF2D-F832-4781-89C3-3F5E4843BF42}"/>
              </a:ext>
            </a:extLst>
          </p:cNvPr>
          <p:cNvSpPr>
            <a:spLocks noGrp="1"/>
          </p:cNvSpPr>
          <p:nvPr>
            <p:ph type="subTitle" idx="1"/>
          </p:nvPr>
        </p:nvSpPr>
        <p:spPr/>
        <p:txBody>
          <a:bodyPr/>
          <a:lstStyle/>
          <a:p>
            <a:r>
              <a:rPr lang="en-GB" dirty="0"/>
              <a:t>Integrated testing of the Neutron Factory - Planning, testing and Lessons Learned</a:t>
            </a:r>
          </a:p>
        </p:txBody>
      </p:sp>
      <p:sp>
        <p:nvSpPr>
          <p:cNvPr id="4" name="Platshållare för text 3">
            <a:extLst>
              <a:ext uri="{FF2B5EF4-FFF2-40B4-BE49-F238E27FC236}">
                <a16:creationId xmlns:a16="http://schemas.microsoft.com/office/drawing/2014/main" id="{D26DA0E2-82BB-493E-9B68-2D93A245C5B3}"/>
              </a:ext>
            </a:extLst>
          </p:cNvPr>
          <p:cNvSpPr>
            <a:spLocks noGrp="1"/>
          </p:cNvSpPr>
          <p:nvPr>
            <p:ph type="body" sz="quarter" idx="10"/>
          </p:nvPr>
        </p:nvSpPr>
        <p:spPr/>
        <p:txBody>
          <a:bodyPr/>
          <a:lstStyle/>
          <a:p>
            <a:r>
              <a:rPr lang="en-GB" dirty="0"/>
              <a:t>PRESENTED BY ANTON LUNDMARK  &amp; Jaime </a:t>
            </a:r>
            <a:r>
              <a:rPr lang="en-GB" dirty="0" err="1"/>
              <a:t>arriagadA</a:t>
            </a:r>
            <a:endParaRPr lang="en-GB" dirty="0"/>
          </a:p>
        </p:txBody>
      </p:sp>
      <p:sp>
        <p:nvSpPr>
          <p:cNvPr id="5" name="Platshållare för datum 4">
            <a:extLst>
              <a:ext uri="{FF2B5EF4-FFF2-40B4-BE49-F238E27FC236}">
                <a16:creationId xmlns:a16="http://schemas.microsoft.com/office/drawing/2014/main" id="{30E777A6-9513-43F3-BB24-ED0539ADDD88}"/>
              </a:ext>
            </a:extLst>
          </p:cNvPr>
          <p:cNvSpPr>
            <a:spLocks noGrp="1"/>
          </p:cNvSpPr>
          <p:nvPr>
            <p:ph type="dt" sz="half" idx="11"/>
          </p:nvPr>
        </p:nvSpPr>
        <p:spPr>
          <a:xfrm>
            <a:off x="1930395" y="6117873"/>
            <a:ext cx="3215183" cy="459883"/>
          </a:xfrm>
        </p:spPr>
        <p:txBody>
          <a:bodyPr/>
          <a:lstStyle/>
          <a:p>
            <a:r>
              <a:rPr lang="sv-SE" sz="1200" b="1" dirty="0">
                <a:solidFill>
                  <a:schemeClr val="bg1"/>
                </a:solidFill>
              </a:rPr>
              <a:t>2026-04-15</a:t>
            </a:r>
            <a:endParaRPr lang="en-GB" sz="1200" b="1" dirty="0">
              <a:solidFill>
                <a:schemeClr val="bg1"/>
              </a:solidFill>
            </a:endParaRPr>
          </a:p>
        </p:txBody>
      </p:sp>
    </p:spTree>
    <p:extLst>
      <p:ext uri="{BB962C8B-B14F-4D97-AF65-F5344CB8AC3E}">
        <p14:creationId xmlns:p14="http://schemas.microsoft.com/office/powerpoint/2010/main" val="214199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AC6C4-2720-7C8A-0F09-7BF6062F7FE4}"/>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85A8615F-E1C1-8969-39FB-39503033B8F0}"/>
              </a:ext>
            </a:extLst>
          </p:cNvPr>
          <p:cNvSpPr>
            <a:spLocks noGrp="1"/>
          </p:cNvSpPr>
          <p:nvPr>
            <p:ph type="title"/>
          </p:nvPr>
        </p:nvSpPr>
        <p:spPr>
          <a:xfrm>
            <a:off x="1103709" y="265373"/>
            <a:ext cx="9360000" cy="657339"/>
          </a:xfrm>
        </p:spPr>
        <p:txBody>
          <a:bodyPr anchor="t">
            <a:normAutofit/>
          </a:bodyPr>
          <a:lstStyle/>
          <a:p>
            <a:r>
              <a:rPr lang="en-GB" dirty="0"/>
              <a:t>NF test plan</a:t>
            </a:r>
          </a:p>
        </p:txBody>
      </p:sp>
      <p:sp>
        <p:nvSpPr>
          <p:cNvPr id="5" name="Platshållare för bildnummer 4">
            <a:extLst>
              <a:ext uri="{FF2B5EF4-FFF2-40B4-BE49-F238E27FC236}">
                <a16:creationId xmlns:a16="http://schemas.microsoft.com/office/drawing/2014/main" id="{0E7DC71A-FC42-A627-48D6-DBA18BADC9E9}"/>
              </a:ext>
            </a:extLst>
          </p:cNvPr>
          <p:cNvSpPr>
            <a:spLocks noGrp="1"/>
          </p:cNvSpPr>
          <p:nvPr>
            <p:ph type="sldNum" sz="quarter" idx="12"/>
          </p:nvPr>
        </p:nvSpPr>
        <p:spPr>
          <a:xfrm>
            <a:off x="8735292" y="6475270"/>
            <a:ext cx="2743200" cy="365125"/>
          </a:xfrm>
        </p:spPr>
        <p:txBody>
          <a:bodyPr anchor="ctr">
            <a:normAutofit/>
          </a:bodyPr>
          <a:lstStyle/>
          <a:p>
            <a:pPr>
              <a:spcAft>
                <a:spcPts val="600"/>
              </a:spcAft>
            </a:pPr>
            <a:fld id="{F7283078-D760-1647-8B80-66BA8B52336D}" type="slidenum">
              <a:rPr lang="sv-SE" smtClean="0"/>
              <a:pPr>
                <a:spcAft>
                  <a:spcPts val="600"/>
                </a:spcAft>
              </a:pPr>
              <a:t>20</a:t>
            </a:fld>
            <a:endParaRPr lang="sv-SE"/>
          </a:p>
        </p:txBody>
      </p:sp>
      <p:sp>
        <p:nvSpPr>
          <p:cNvPr id="8" name="Platshållare för text 7">
            <a:extLst>
              <a:ext uri="{FF2B5EF4-FFF2-40B4-BE49-F238E27FC236}">
                <a16:creationId xmlns:a16="http://schemas.microsoft.com/office/drawing/2014/main" id="{BC00BFEC-A938-3999-64D9-BFCC217091A9}"/>
              </a:ext>
            </a:extLst>
          </p:cNvPr>
          <p:cNvSpPr>
            <a:spLocks noGrp="1"/>
          </p:cNvSpPr>
          <p:nvPr>
            <p:ph type="body" sz="quarter" idx="14"/>
          </p:nvPr>
        </p:nvSpPr>
        <p:spPr>
          <a:xfrm>
            <a:off x="1103709" y="931026"/>
            <a:ext cx="9360000" cy="507076"/>
          </a:xfrm>
        </p:spPr>
        <p:txBody>
          <a:bodyPr>
            <a:normAutofit/>
          </a:bodyPr>
          <a:lstStyle/>
          <a:p>
            <a:pPr>
              <a:spcAft>
                <a:spcPts val="600"/>
              </a:spcAft>
            </a:pPr>
            <a:r>
              <a:rPr lang="en-GB" dirty="0"/>
              <a:t>Test cases and acceptance criteria</a:t>
            </a:r>
          </a:p>
        </p:txBody>
      </p:sp>
      <p:graphicFrame>
        <p:nvGraphicFramePr>
          <p:cNvPr id="3" name="Table 2">
            <a:extLst>
              <a:ext uri="{FF2B5EF4-FFF2-40B4-BE49-F238E27FC236}">
                <a16:creationId xmlns:a16="http://schemas.microsoft.com/office/drawing/2014/main" id="{E507455D-65DF-260E-6664-8DAAE7C6D400}"/>
              </a:ext>
            </a:extLst>
          </p:cNvPr>
          <p:cNvGraphicFramePr>
            <a:graphicFrameLocks noGrp="1"/>
          </p:cNvGraphicFramePr>
          <p:nvPr/>
        </p:nvGraphicFramePr>
        <p:xfrm>
          <a:off x="623485" y="1382328"/>
          <a:ext cx="10607039" cy="5092942"/>
        </p:xfrm>
        <a:graphic>
          <a:graphicData uri="http://schemas.openxmlformats.org/drawingml/2006/table">
            <a:tbl>
              <a:tblPr firstRow="1" firstCol="1" bandRow="1">
                <a:tableStyleId>{5C22544A-7EE6-4342-B048-85BDC9FD1C3A}</a:tableStyleId>
              </a:tblPr>
              <a:tblGrid>
                <a:gridCol w="2534540">
                  <a:extLst>
                    <a:ext uri="{9D8B030D-6E8A-4147-A177-3AD203B41FA5}">
                      <a16:colId xmlns:a16="http://schemas.microsoft.com/office/drawing/2014/main" val="1870095032"/>
                    </a:ext>
                  </a:extLst>
                </a:gridCol>
                <a:gridCol w="4034449">
                  <a:extLst>
                    <a:ext uri="{9D8B030D-6E8A-4147-A177-3AD203B41FA5}">
                      <a16:colId xmlns:a16="http://schemas.microsoft.com/office/drawing/2014/main" val="786314245"/>
                    </a:ext>
                  </a:extLst>
                </a:gridCol>
                <a:gridCol w="4038050">
                  <a:extLst>
                    <a:ext uri="{9D8B030D-6E8A-4147-A177-3AD203B41FA5}">
                      <a16:colId xmlns:a16="http://schemas.microsoft.com/office/drawing/2014/main" val="1791159602"/>
                    </a:ext>
                  </a:extLst>
                </a:gridCol>
              </a:tblGrid>
              <a:tr h="221307">
                <a:tc>
                  <a:txBody>
                    <a:bodyPr/>
                    <a:lstStyle/>
                    <a:p>
                      <a:pPr>
                        <a:spcAft>
                          <a:spcPts val="600"/>
                        </a:spcAft>
                        <a:buNone/>
                      </a:pPr>
                      <a:r>
                        <a:rPr lang="en-GB" sz="1200" dirty="0">
                          <a:effectLst/>
                        </a:rPr>
                        <a:t>Test </a:t>
                      </a:r>
                      <a:endParaRPr lang="en-SE" sz="1200" dirty="0">
                        <a:effectLst/>
                        <a:latin typeface="Segoe UI Historic" panose="020B0502040204020203" pitchFamily="34" charset="0"/>
                        <a:ea typeface="MS Mincho" panose="02020609040205080304" pitchFamily="49" charset="-128"/>
                        <a:cs typeface="Times New Roman" panose="02020603050405020304" pitchFamily="18" charset="0"/>
                      </a:endParaRPr>
                    </a:p>
                  </a:txBody>
                  <a:tcPr marL="68684" marR="68684" marT="0" marB="0"/>
                </a:tc>
                <a:tc>
                  <a:txBody>
                    <a:bodyPr/>
                    <a:lstStyle/>
                    <a:p>
                      <a:pPr>
                        <a:spcAft>
                          <a:spcPts val="600"/>
                        </a:spcAft>
                        <a:buNone/>
                      </a:pPr>
                      <a:r>
                        <a:rPr lang="en-GB" sz="1200">
                          <a:effectLst/>
                        </a:rPr>
                        <a:t>Description </a:t>
                      </a:r>
                      <a:endParaRPr lang="en-SE" sz="1200">
                        <a:effectLst/>
                        <a:latin typeface="Segoe UI Historic" panose="020B0502040204020203" pitchFamily="34" charset="0"/>
                        <a:ea typeface="MS Mincho" panose="02020609040205080304" pitchFamily="49" charset="-128"/>
                        <a:cs typeface="Times New Roman" panose="02020603050405020304" pitchFamily="18" charset="0"/>
                      </a:endParaRPr>
                    </a:p>
                  </a:txBody>
                  <a:tcPr marL="68684" marR="68684" marT="0" marB="0"/>
                </a:tc>
                <a:tc>
                  <a:txBody>
                    <a:bodyPr/>
                    <a:lstStyle/>
                    <a:p>
                      <a:pPr>
                        <a:spcAft>
                          <a:spcPts val="600"/>
                        </a:spcAft>
                        <a:buNone/>
                      </a:pPr>
                      <a:r>
                        <a:rPr lang="en-GB" sz="1200">
                          <a:effectLst/>
                        </a:rPr>
                        <a:t>Acceptance criteria </a:t>
                      </a:r>
                      <a:endParaRPr lang="en-SE" sz="1200">
                        <a:effectLst/>
                        <a:latin typeface="Segoe UI Historic" panose="020B0502040204020203" pitchFamily="34" charset="0"/>
                        <a:ea typeface="MS Mincho" panose="02020609040205080304" pitchFamily="49" charset="-128"/>
                        <a:cs typeface="Times New Roman" panose="02020603050405020304" pitchFamily="18" charset="0"/>
                      </a:endParaRPr>
                    </a:p>
                  </a:txBody>
                  <a:tcPr marL="68684" marR="68684" marT="0" marB="0"/>
                </a:tc>
                <a:extLst>
                  <a:ext uri="{0D108BD9-81ED-4DB2-BD59-A6C34878D82A}">
                    <a16:rowId xmlns:a16="http://schemas.microsoft.com/office/drawing/2014/main" val="2264064770"/>
                  </a:ext>
                </a:extLst>
              </a:tr>
              <a:tr h="845965">
                <a:tc>
                  <a:txBody>
                    <a:bodyPr/>
                    <a:lstStyle/>
                    <a:p>
                      <a:pPr>
                        <a:spcAft>
                          <a:spcPts val="600"/>
                        </a:spcAft>
                        <a:buNone/>
                      </a:pPr>
                      <a:r>
                        <a:rPr lang="en-GB" sz="1200" dirty="0">
                          <a:effectLst/>
                        </a:rPr>
                        <a:t>Test 1: Closure of open issues from group tests </a:t>
                      </a:r>
                      <a:endParaRPr lang="en-SE" sz="1200" dirty="0">
                        <a:effectLst/>
                        <a:latin typeface="Segoe UI Historic" panose="020B0502040204020203" pitchFamily="34" charset="0"/>
                        <a:ea typeface="MS Mincho" panose="02020609040205080304" pitchFamily="49" charset="-128"/>
                        <a:cs typeface="Times New Roman" panose="02020603050405020304" pitchFamily="18" charset="0"/>
                      </a:endParaRPr>
                    </a:p>
                  </a:txBody>
                  <a:tcPr marL="68684" marR="68684" marT="0" marB="0"/>
                </a:tc>
                <a:tc>
                  <a:txBody>
                    <a:bodyPr/>
                    <a:lstStyle/>
                    <a:p>
                      <a:pPr>
                        <a:spcAft>
                          <a:spcPts val="600"/>
                        </a:spcAft>
                        <a:buNone/>
                      </a:pPr>
                      <a:r>
                        <a:rPr lang="en-GB" sz="1200">
                          <a:effectLst/>
                        </a:rPr>
                        <a:t>This phase of the testing serves the purpose to close open issues from previous tests, e.g. tests that may have not been finalized. </a:t>
                      </a:r>
                      <a:endParaRPr lang="en-SE" sz="1200">
                        <a:effectLst/>
                      </a:endParaRPr>
                    </a:p>
                    <a:p>
                      <a:pPr>
                        <a:spcAft>
                          <a:spcPts val="600"/>
                        </a:spcAft>
                        <a:buNone/>
                      </a:pPr>
                      <a:r>
                        <a:rPr lang="en-GB" sz="1200">
                          <a:effectLst/>
                        </a:rPr>
                        <a:t>Duration: 1 week.</a:t>
                      </a:r>
                      <a:endParaRPr lang="en-SE" sz="1200">
                        <a:effectLst/>
                        <a:latin typeface="Segoe UI Historic" panose="020B0502040204020203" pitchFamily="34" charset="0"/>
                        <a:ea typeface="MS Mincho" panose="02020609040205080304" pitchFamily="49" charset="-128"/>
                        <a:cs typeface="Times New Roman" panose="02020603050405020304" pitchFamily="18" charset="0"/>
                      </a:endParaRPr>
                    </a:p>
                  </a:txBody>
                  <a:tcPr marL="68684" marR="68684" marT="0" marB="0"/>
                </a:tc>
                <a:tc>
                  <a:txBody>
                    <a:bodyPr/>
                    <a:lstStyle/>
                    <a:p>
                      <a:pPr>
                        <a:spcAft>
                          <a:spcPts val="600"/>
                        </a:spcAft>
                        <a:buNone/>
                      </a:pPr>
                      <a:r>
                        <a:rPr lang="en-GB" sz="1200">
                          <a:effectLst/>
                        </a:rPr>
                        <a:t>All open issues that can have a negative impact on operation closed. </a:t>
                      </a:r>
                      <a:endParaRPr lang="en-SE" sz="1200">
                        <a:effectLst/>
                        <a:latin typeface="Segoe UI Historic" panose="020B0502040204020203" pitchFamily="34" charset="0"/>
                        <a:ea typeface="MS Mincho" panose="02020609040205080304" pitchFamily="49" charset="-128"/>
                        <a:cs typeface="Times New Roman" panose="02020603050405020304" pitchFamily="18" charset="0"/>
                      </a:endParaRPr>
                    </a:p>
                  </a:txBody>
                  <a:tcPr marL="68684" marR="68684" marT="0" marB="0"/>
                </a:tc>
                <a:extLst>
                  <a:ext uri="{0D108BD9-81ED-4DB2-BD59-A6C34878D82A}">
                    <a16:rowId xmlns:a16="http://schemas.microsoft.com/office/drawing/2014/main" val="3328071636"/>
                  </a:ext>
                </a:extLst>
              </a:tr>
              <a:tr h="1292148">
                <a:tc>
                  <a:txBody>
                    <a:bodyPr/>
                    <a:lstStyle/>
                    <a:p>
                      <a:pPr>
                        <a:spcAft>
                          <a:spcPts val="600"/>
                        </a:spcAft>
                        <a:buNone/>
                      </a:pPr>
                      <a:r>
                        <a:rPr lang="en-GB" sz="1200" dirty="0">
                          <a:effectLst/>
                        </a:rPr>
                        <a:t>Test 2: Start-up of the NF  </a:t>
                      </a:r>
                      <a:endParaRPr lang="en-SE" sz="1200" dirty="0">
                        <a:effectLst/>
                        <a:latin typeface="Segoe UI Historic" panose="020B0502040204020203" pitchFamily="34" charset="0"/>
                        <a:ea typeface="MS Mincho" panose="02020609040205080304" pitchFamily="49" charset="-128"/>
                        <a:cs typeface="Times New Roman" panose="02020603050405020304" pitchFamily="18" charset="0"/>
                      </a:endParaRPr>
                    </a:p>
                  </a:txBody>
                  <a:tcPr marL="68684" marR="68684" marT="0" marB="0"/>
                </a:tc>
                <a:tc>
                  <a:txBody>
                    <a:bodyPr/>
                    <a:lstStyle/>
                    <a:p>
                      <a:pPr>
                        <a:spcAft>
                          <a:spcPts val="600"/>
                        </a:spcAft>
                        <a:buNone/>
                      </a:pPr>
                      <a:r>
                        <a:rPr lang="en-GB" sz="1200" dirty="0">
                          <a:effectLst/>
                        </a:rPr>
                        <a:t>Test of start-up sequence from </a:t>
                      </a:r>
                      <a:r>
                        <a:rPr lang="en-GB" sz="1200" b="1" i="1" dirty="0">
                          <a:effectLst/>
                        </a:rPr>
                        <a:t>Maintenance </a:t>
                      </a:r>
                      <a:r>
                        <a:rPr lang="en-GB" sz="1200" dirty="0">
                          <a:effectLst/>
                        </a:rPr>
                        <a:t>mode to </a:t>
                      </a:r>
                      <a:r>
                        <a:rPr lang="en-GB" sz="1200" b="1" i="1" dirty="0">
                          <a:effectLst/>
                        </a:rPr>
                        <a:t>Production </a:t>
                      </a:r>
                      <a:r>
                        <a:rPr lang="en-GB" sz="1200" dirty="0">
                          <a:effectLst/>
                        </a:rPr>
                        <a:t>mode.</a:t>
                      </a:r>
                      <a:endParaRPr lang="en-SE" sz="1200" dirty="0">
                        <a:effectLst/>
                      </a:endParaRPr>
                    </a:p>
                    <a:p>
                      <a:pPr>
                        <a:spcAft>
                          <a:spcPts val="600"/>
                        </a:spcAft>
                        <a:buNone/>
                      </a:pPr>
                      <a:r>
                        <a:rPr lang="en-GB" sz="1200" dirty="0">
                          <a:effectLst/>
                        </a:rPr>
                        <a:t>The purpose is consolidating the proposed start-up sequence and to test operation procedures and administrative measures for start-up, together with MCR. </a:t>
                      </a:r>
                      <a:endParaRPr lang="en-SE" sz="1200" dirty="0">
                        <a:effectLst/>
                      </a:endParaRPr>
                    </a:p>
                    <a:p>
                      <a:pPr>
                        <a:spcAft>
                          <a:spcPts val="600"/>
                        </a:spcAft>
                        <a:buNone/>
                      </a:pPr>
                      <a:r>
                        <a:rPr lang="en-GB" sz="1200" dirty="0">
                          <a:effectLst/>
                        </a:rPr>
                        <a:t>Duration: 1 week, at least two start-ups performed.  </a:t>
                      </a:r>
                      <a:endParaRPr lang="en-SE" sz="1200" dirty="0">
                        <a:effectLst/>
                        <a:latin typeface="Segoe UI Historic" panose="020B0502040204020203" pitchFamily="34" charset="0"/>
                        <a:ea typeface="MS Mincho" panose="02020609040205080304" pitchFamily="49" charset="-128"/>
                        <a:cs typeface="Times New Roman" panose="02020603050405020304" pitchFamily="18" charset="0"/>
                      </a:endParaRPr>
                    </a:p>
                  </a:txBody>
                  <a:tcPr marL="68684" marR="68684" marT="0" marB="0"/>
                </a:tc>
                <a:tc>
                  <a:txBody>
                    <a:bodyPr/>
                    <a:lstStyle/>
                    <a:p>
                      <a:pPr>
                        <a:spcAft>
                          <a:spcPts val="600"/>
                        </a:spcAft>
                        <a:buNone/>
                      </a:pPr>
                      <a:r>
                        <a:rPr lang="en-GB" sz="1200" dirty="0">
                          <a:effectLst/>
                        </a:rPr>
                        <a:t>The Neutron Factory started successfully without any trips or significant alarms. </a:t>
                      </a:r>
                      <a:endParaRPr lang="en-SE" sz="1200" dirty="0">
                        <a:effectLst/>
                        <a:latin typeface="Segoe UI Historic" panose="020B0502040204020203" pitchFamily="34" charset="0"/>
                        <a:ea typeface="MS Mincho" panose="02020609040205080304" pitchFamily="49" charset="-128"/>
                        <a:cs typeface="Times New Roman" panose="02020603050405020304" pitchFamily="18" charset="0"/>
                      </a:endParaRPr>
                    </a:p>
                  </a:txBody>
                  <a:tcPr marL="68684" marR="68684" marT="0" marB="0"/>
                </a:tc>
                <a:extLst>
                  <a:ext uri="{0D108BD9-81ED-4DB2-BD59-A6C34878D82A}">
                    <a16:rowId xmlns:a16="http://schemas.microsoft.com/office/drawing/2014/main" val="3258657186"/>
                  </a:ext>
                </a:extLst>
              </a:tr>
              <a:tr h="1113675">
                <a:tc>
                  <a:txBody>
                    <a:bodyPr/>
                    <a:lstStyle/>
                    <a:p>
                      <a:pPr>
                        <a:spcAft>
                          <a:spcPts val="600"/>
                        </a:spcAft>
                        <a:buNone/>
                      </a:pPr>
                      <a:r>
                        <a:rPr lang="en-GB" sz="1200">
                          <a:effectLst/>
                        </a:rPr>
                        <a:t>Test 3: Shutdown of the NF  </a:t>
                      </a:r>
                      <a:endParaRPr lang="en-SE" sz="1200">
                        <a:effectLst/>
                        <a:latin typeface="Segoe UI Historic" panose="020B0502040204020203" pitchFamily="34" charset="0"/>
                        <a:ea typeface="MS Mincho" panose="02020609040205080304" pitchFamily="49" charset="-128"/>
                        <a:cs typeface="Times New Roman" panose="02020603050405020304" pitchFamily="18" charset="0"/>
                      </a:endParaRPr>
                    </a:p>
                  </a:txBody>
                  <a:tcPr marL="68684" marR="68684" marT="0" marB="0"/>
                </a:tc>
                <a:tc>
                  <a:txBody>
                    <a:bodyPr/>
                    <a:lstStyle/>
                    <a:p>
                      <a:pPr>
                        <a:spcAft>
                          <a:spcPts val="600"/>
                        </a:spcAft>
                        <a:buNone/>
                      </a:pPr>
                      <a:r>
                        <a:rPr lang="en-GB" sz="1200" dirty="0">
                          <a:effectLst/>
                        </a:rPr>
                        <a:t>Test of shutdown sequence from </a:t>
                      </a:r>
                      <a:r>
                        <a:rPr lang="en-GB" sz="1200" b="1" i="1" dirty="0">
                          <a:effectLst/>
                        </a:rPr>
                        <a:t>Production </a:t>
                      </a:r>
                      <a:r>
                        <a:rPr lang="en-GB" sz="1200" dirty="0">
                          <a:effectLst/>
                        </a:rPr>
                        <a:t>mode to </a:t>
                      </a:r>
                      <a:r>
                        <a:rPr lang="en-GB" sz="1200" b="1" i="1" dirty="0">
                          <a:effectLst/>
                        </a:rPr>
                        <a:t>Maintenance </a:t>
                      </a:r>
                      <a:r>
                        <a:rPr lang="en-GB" sz="1200" dirty="0">
                          <a:effectLst/>
                        </a:rPr>
                        <a:t>mode.  </a:t>
                      </a:r>
                      <a:endParaRPr lang="en-SE" sz="1200" dirty="0">
                        <a:effectLst/>
                      </a:endParaRPr>
                    </a:p>
                    <a:p>
                      <a:pPr>
                        <a:spcAft>
                          <a:spcPts val="600"/>
                        </a:spcAft>
                        <a:buNone/>
                      </a:pPr>
                      <a:r>
                        <a:rPr lang="en-GB" sz="1200" dirty="0">
                          <a:effectLst/>
                        </a:rPr>
                        <a:t>The purpose is to test operation procedures and administrative measures for shutdown, together with MCR. </a:t>
                      </a:r>
                      <a:endParaRPr lang="en-SE" sz="1200" dirty="0">
                        <a:effectLst/>
                      </a:endParaRPr>
                    </a:p>
                    <a:p>
                      <a:pPr>
                        <a:spcAft>
                          <a:spcPts val="600"/>
                        </a:spcAft>
                        <a:buNone/>
                      </a:pPr>
                      <a:r>
                        <a:rPr lang="en-GB" sz="1200" dirty="0">
                          <a:effectLst/>
                        </a:rPr>
                        <a:t>Duration: 1 week, at least two shutdowns performed.</a:t>
                      </a:r>
                      <a:endParaRPr lang="en-SE" sz="1200" dirty="0">
                        <a:effectLst/>
                        <a:latin typeface="Segoe UI Historic" panose="020B0502040204020203" pitchFamily="34" charset="0"/>
                        <a:ea typeface="MS Mincho" panose="02020609040205080304" pitchFamily="49" charset="-128"/>
                        <a:cs typeface="Times New Roman" panose="02020603050405020304" pitchFamily="18" charset="0"/>
                      </a:endParaRPr>
                    </a:p>
                  </a:txBody>
                  <a:tcPr marL="68684" marR="68684" marT="0" marB="0"/>
                </a:tc>
                <a:tc>
                  <a:txBody>
                    <a:bodyPr/>
                    <a:lstStyle/>
                    <a:p>
                      <a:pPr>
                        <a:spcAft>
                          <a:spcPts val="600"/>
                        </a:spcAft>
                        <a:buNone/>
                      </a:pPr>
                      <a:r>
                        <a:rPr lang="en-GB" sz="1200" dirty="0">
                          <a:effectLst/>
                        </a:rPr>
                        <a:t>The Neutron Factory successfully shut down and taken to </a:t>
                      </a:r>
                      <a:r>
                        <a:rPr lang="en-GB" sz="1200" b="1" i="1" dirty="0">
                          <a:effectLst/>
                        </a:rPr>
                        <a:t>Maintenance </a:t>
                      </a:r>
                      <a:r>
                        <a:rPr lang="en-GB" sz="1200" dirty="0">
                          <a:effectLst/>
                        </a:rPr>
                        <a:t>mode without any trips or significant alarms. </a:t>
                      </a:r>
                      <a:endParaRPr lang="en-SE" sz="1200" dirty="0">
                        <a:effectLst/>
                      </a:endParaRPr>
                    </a:p>
                    <a:p>
                      <a:pPr>
                        <a:spcAft>
                          <a:spcPts val="600"/>
                        </a:spcAft>
                        <a:buNone/>
                      </a:pPr>
                      <a:r>
                        <a:rPr lang="en-GB" sz="1200" b="1" i="1" dirty="0">
                          <a:effectLst/>
                        </a:rPr>
                        <a:t>Cooling down </a:t>
                      </a:r>
                      <a:r>
                        <a:rPr lang="en-GB" sz="1200" dirty="0">
                          <a:effectLst/>
                        </a:rPr>
                        <a:t>mode successfully performed.  </a:t>
                      </a:r>
                      <a:endParaRPr lang="en-SE" sz="1200" dirty="0">
                        <a:effectLst/>
                        <a:latin typeface="Segoe UI Historic" panose="020B0502040204020203" pitchFamily="34" charset="0"/>
                        <a:ea typeface="MS Mincho" panose="02020609040205080304" pitchFamily="49" charset="-128"/>
                        <a:cs typeface="Times New Roman" panose="02020603050405020304" pitchFamily="18" charset="0"/>
                      </a:endParaRPr>
                    </a:p>
                  </a:txBody>
                  <a:tcPr marL="68684" marR="68684" marT="0" marB="0"/>
                </a:tc>
                <a:extLst>
                  <a:ext uri="{0D108BD9-81ED-4DB2-BD59-A6C34878D82A}">
                    <a16:rowId xmlns:a16="http://schemas.microsoft.com/office/drawing/2014/main" val="2094636672"/>
                  </a:ext>
                </a:extLst>
              </a:tr>
              <a:tr h="935202">
                <a:tc>
                  <a:txBody>
                    <a:bodyPr/>
                    <a:lstStyle/>
                    <a:p>
                      <a:pPr>
                        <a:spcAft>
                          <a:spcPts val="600"/>
                        </a:spcAft>
                        <a:buNone/>
                      </a:pPr>
                      <a:r>
                        <a:rPr lang="en-GB" sz="1200">
                          <a:effectLst/>
                        </a:rPr>
                        <a:t>Test 4: Long term steady state operation</a:t>
                      </a:r>
                      <a:endParaRPr lang="en-SE" sz="1200">
                        <a:effectLst/>
                        <a:latin typeface="Segoe UI Historic" panose="020B0502040204020203" pitchFamily="34" charset="0"/>
                        <a:ea typeface="MS Mincho" panose="02020609040205080304" pitchFamily="49" charset="-128"/>
                        <a:cs typeface="Times New Roman" panose="02020603050405020304" pitchFamily="18" charset="0"/>
                      </a:endParaRPr>
                    </a:p>
                  </a:txBody>
                  <a:tcPr marL="68684" marR="68684" marT="0" marB="0"/>
                </a:tc>
                <a:tc>
                  <a:txBody>
                    <a:bodyPr/>
                    <a:lstStyle/>
                    <a:p>
                      <a:pPr>
                        <a:spcAft>
                          <a:spcPts val="600"/>
                        </a:spcAft>
                        <a:buNone/>
                      </a:pPr>
                      <a:r>
                        <a:rPr lang="en-GB" sz="1200">
                          <a:effectLst/>
                        </a:rPr>
                        <a:t>Test of steady state operation. </a:t>
                      </a:r>
                      <a:endParaRPr lang="en-SE" sz="1200">
                        <a:effectLst/>
                      </a:endParaRPr>
                    </a:p>
                    <a:p>
                      <a:pPr>
                        <a:spcAft>
                          <a:spcPts val="600"/>
                        </a:spcAft>
                        <a:buNone/>
                      </a:pPr>
                      <a:r>
                        <a:rPr lang="en-GB" sz="1200">
                          <a:effectLst/>
                        </a:rPr>
                        <a:t>The purpose is to test that all systems are stable and reliable. </a:t>
                      </a:r>
                      <a:endParaRPr lang="en-SE" sz="1200">
                        <a:effectLst/>
                      </a:endParaRPr>
                    </a:p>
                    <a:p>
                      <a:pPr>
                        <a:spcAft>
                          <a:spcPts val="600"/>
                        </a:spcAft>
                        <a:buNone/>
                      </a:pPr>
                      <a:r>
                        <a:rPr lang="en-GB" sz="1200">
                          <a:effectLst/>
                        </a:rPr>
                        <a:t>Duration: 2 weeks.   </a:t>
                      </a:r>
                      <a:endParaRPr lang="en-SE" sz="1200">
                        <a:effectLst/>
                        <a:latin typeface="Segoe UI Historic" panose="020B0502040204020203" pitchFamily="34" charset="0"/>
                        <a:ea typeface="MS Mincho" panose="02020609040205080304" pitchFamily="49" charset="-128"/>
                        <a:cs typeface="Times New Roman" panose="02020603050405020304" pitchFamily="18" charset="0"/>
                      </a:endParaRPr>
                    </a:p>
                  </a:txBody>
                  <a:tcPr marL="68684" marR="68684" marT="0" marB="0"/>
                </a:tc>
                <a:tc>
                  <a:txBody>
                    <a:bodyPr/>
                    <a:lstStyle/>
                    <a:p>
                      <a:pPr>
                        <a:spcAft>
                          <a:spcPts val="600"/>
                        </a:spcAft>
                        <a:buNone/>
                      </a:pPr>
                      <a:r>
                        <a:rPr lang="en-GB" sz="1200" dirty="0">
                          <a:effectLst/>
                        </a:rPr>
                        <a:t>The Neutron Factory successfully operated in stable steady state conditions without any significant alarms, during at least </a:t>
                      </a:r>
                      <a:r>
                        <a:rPr lang="en-GB" sz="1200" u="sng" dirty="0">
                          <a:effectLst/>
                        </a:rPr>
                        <a:t>10 consecutives shifts of uninterrupted operation</a:t>
                      </a:r>
                      <a:r>
                        <a:rPr lang="en-GB" sz="1200" dirty="0">
                          <a:effectLst/>
                        </a:rPr>
                        <a:t>. </a:t>
                      </a:r>
                      <a:endParaRPr lang="en-SE" sz="1200" dirty="0">
                        <a:effectLst/>
                        <a:latin typeface="Segoe UI Historic" panose="020B0502040204020203" pitchFamily="34" charset="0"/>
                        <a:ea typeface="MS Mincho" panose="02020609040205080304" pitchFamily="49" charset="-128"/>
                        <a:cs typeface="Times New Roman" panose="02020603050405020304" pitchFamily="18" charset="0"/>
                      </a:endParaRPr>
                    </a:p>
                  </a:txBody>
                  <a:tcPr marL="68684" marR="68684" marT="0" marB="0"/>
                </a:tc>
                <a:extLst>
                  <a:ext uri="{0D108BD9-81ED-4DB2-BD59-A6C34878D82A}">
                    <a16:rowId xmlns:a16="http://schemas.microsoft.com/office/drawing/2014/main" val="1155689596"/>
                  </a:ext>
                </a:extLst>
              </a:tr>
              <a:tr h="399782">
                <a:tc>
                  <a:txBody>
                    <a:bodyPr/>
                    <a:lstStyle/>
                    <a:p>
                      <a:pPr>
                        <a:spcAft>
                          <a:spcPts val="600"/>
                        </a:spcAft>
                        <a:buNone/>
                      </a:pPr>
                      <a:r>
                        <a:rPr lang="en-GB" sz="1200">
                          <a:effectLst/>
                        </a:rPr>
                        <a:t>Test 5: FAULT initiation</a:t>
                      </a:r>
                      <a:endParaRPr lang="en-SE" sz="1200">
                        <a:effectLst/>
                        <a:latin typeface="Segoe UI Historic" panose="020B0502040204020203" pitchFamily="34" charset="0"/>
                        <a:ea typeface="MS Mincho" panose="02020609040205080304" pitchFamily="49" charset="-128"/>
                        <a:cs typeface="Times New Roman" panose="02020603050405020304" pitchFamily="18" charset="0"/>
                      </a:endParaRPr>
                    </a:p>
                  </a:txBody>
                  <a:tcPr marL="68684" marR="68684" marT="0" marB="0"/>
                </a:tc>
                <a:tc>
                  <a:txBody>
                    <a:bodyPr/>
                    <a:lstStyle/>
                    <a:p>
                      <a:pPr>
                        <a:spcAft>
                          <a:spcPts val="600"/>
                        </a:spcAft>
                        <a:buNone/>
                      </a:pPr>
                      <a:r>
                        <a:rPr lang="en-GB" sz="1200" dirty="0">
                          <a:effectLst/>
                        </a:rPr>
                        <a:t>Simulate that one subsystem goes to </a:t>
                      </a:r>
                      <a:r>
                        <a:rPr lang="en-GB" sz="1200" b="1" dirty="0">
                          <a:effectLst/>
                        </a:rPr>
                        <a:t>FAULT</a:t>
                      </a:r>
                      <a:r>
                        <a:rPr lang="en-GB" sz="1200" dirty="0">
                          <a:effectLst/>
                        </a:rPr>
                        <a:t> an alarm in one subsystem. Verify that other subsystems react as intended.  </a:t>
                      </a:r>
                      <a:endParaRPr lang="en-SE" sz="1200" dirty="0">
                        <a:effectLst/>
                        <a:latin typeface="Segoe UI Historic" panose="020B0502040204020203" pitchFamily="34" charset="0"/>
                        <a:ea typeface="MS Mincho" panose="02020609040205080304" pitchFamily="49" charset="-128"/>
                        <a:cs typeface="Times New Roman" panose="02020603050405020304" pitchFamily="18" charset="0"/>
                      </a:endParaRPr>
                    </a:p>
                  </a:txBody>
                  <a:tcPr marL="68684" marR="68684" marT="0" marB="0"/>
                </a:tc>
                <a:tc>
                  <a:txBody>
                    <a:bodyPr/>
                    <a:lstStyle/>
                    <a:p>
                      <a:pPr>
                        <a:spcAft>
                          <a:spcPts val="600"/>
                        </a:spcAft>
                        <a:buNone/>
                      </a:pPr>
                      <a:r>
                        <a:rPr lang="en-GB" sz="1200" dirty="0">
                          <a:effectLst/>
                        </a:rPr>
                        <a:t>Subsystems behave as intended according to control systems.</a:t>
                      </a:r>
                      <a:endParaRPr lang="en-SE" sz="1200" dirty="0">
                        <a:effectLst/>
                        <a:latin typeface="Segoe UI Historic" panose="020B0502040204020203" pitchFamily="34" charset="0"/>
                        <a:ea typeface="MS Mincho" panose="02020609040205080304" pitchFamily="49" charset="-128"/>
                        <a:cs typeface="Times New Roman" panose="02020603050405020304" pitchFamily="18" charset="0"/>
                      </a:endParaRPr>
                    </a:p>
                  </a:txBody>
                  <a:tcPr marL="68684" marR="68684" marT="0" marB="0"/>
                </a:tc>
                <a:extLst>
                  <a:ext uri="{0D108BD9-81ED-4DB2-BD59-A6C34878D82A}">
                    <a16:rowId xmlns:a16="http://schemas.microsoft.com/office/drawing/2014/main" val="171516360"/>
                  </a:ext>
                </a:extLst>
              </a:tr>
            </a:tbl>
          </a:graphicData>
        </a:graphic>
      </p:graphicFrame>
      <p:sp>
        <p:nvSpPr>
          <p:cNvPr id="9" name="TextBox 8">
            <a:extLst>
              <a:ext uri="{FF2B5EF4-FFF2-40B4-BE49-F238E27FC236}">
                <a16:creationId xmlns:a16="http://schemas.microsoft.com/office/drawing/2014/main" id="{1AF02168-12FA-50B4-A284-3BDE0F0390BC}"/>
              </a:ext>
            </a:extLst>
          </p:cNvPr>
          <p:cNvSpPr txBox="1"/>
          <p:nvPr/>
        </p:nvSpPr>
        <p:spPr>
          <a:xfrm>
            <a:off x="6223000" y="753225"/>
            <a:ext cx="3835730" cy="584775"/>
          </a:xfrm>
          <a:prstGeom prst="rect">
            <a:avLst/>
          </a:prstGeom>
          <a:noFill/>
        </p:spPr>
        <p:txBody>
          <a:bodyPr wrap="none" rtlCol="0">
            <a:spAutoFit/>
          </a:bodyPr>
          <a:lstStyle/>
          <a:p>
            <a:pPr algn="l"/>
            <a:r>
              <a:rPr lang="en-US" sz="1600" b="1" i="1" dirty="0">
                <a:solidFill>
                  <a:srgbClr val="666666"/>
                </a:solidFill>
              </a:rPr>
              <a:t>* Italic font = NF Operational Mode</a:t>
            </a:r>
          </a:p>
          <a:p>
            <a:pPr algn="l"/>
            <a:r>
              <a:rPr lang="en-US" sz="1600" b="1" i="1" dirty="0">
                <a:solidFill>
                  <a:srgbClr val="666666"/>
                </a:solidFill>
              </a:rPr>
              <a:t>* </a:t>
            </a:r>
            <a:r>
              <a:rPr lang="en-US" sz="1600" b="1" dirty="0">
                <a:solidFill>
                  <a:srgbClr val="666666"/>
                </a:solidFill>
              </a:rPr>
              <a:t>CAPITAL font = State Machine State </a:t>
            </a:r>
          </a:p>
        </p:txBody>
      </p:sp>
    </p:spTree>
    <p:extLst>
      <p:ext uri="{BB962C8B-B14F-4D97-AF65-F5344CB8AC3E}">
        <p14:creationId xmlns:p14="http://schemas.microsoft.com/office/powerpoint/2010/main" val="2139004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F043D-9E3A-2E9C-CFE1-182E7823AEA1}"/>
            </a:ext>
          </a:extLst>
        </p:cNvPr>
        <p:cNvGrpSpPr/>
        <p:nvPr/>
      </p:nvGrpSpPr>
      <p:grpSpPr>
        <a:xfrm>
          <a:off x="0" y="0"/>
          <a:ext cx="0" cy="0"/>
          <a:chOff x="0" y="0"/>
          <a:chExt cx="0" cy="0"/>
        </a:xfrm>
      </p:grpSpPr>
      <p:pic>
        <p:nvPicPr>
          <p:cNvPr id="13" name="Picture 12" descr="A chart with different colored text&#10;&#10;AI-generated content may be incorrect.">
            <a:extLst>
              <a:ext uri="{FF2B5EF4-FFF2-40B4-BE49-F238E27FC236}">
                <a16:creationId xmlns:a16="http://schemas.microsoft.com/office/drawing/2014/main" id="{78A29F4F-C3D8-9FEC-E3D4-EA4A2B00345E}"/>
              </a:ext>
            </a:extLst>
          </p:cNvPr>
          <p:cNvPicPr>
            <a:picLocks noChangeAspect="1"/>
          </p:cNvPicPr>
          <p:nvPr/>
        </p:nvPicPr>
        <p:blipFill>
          <a:blip r:embed="rId3"/>
          <a:stretch>
            <a:fillRect/>
          </a:stretch>
        </p:blipFill>
        <p:spPr>
          <a:xfrm>
            <a:off x="5322083" y="130302"/>
            <a:ext cx="5626608" cy="6597396"/>
          </a:xfrm>
          <a:prstGeom prst="rect">
            <a:avLst/>
          </a:prstGeom>
        </p:spPr>
      </p:pic>
      <p:sp>
        <p:nvSpPr>
          <p:cNvPr id="2" name="Rubrik 1">
            <a:extLst>
              <a:ext uri="{FF2B5EF4-FFF2-40B4-BE49-F238E27FC236}">
                <a16:creationId xmlns:a16="http://schemas.microsoft.com/office/drawing/2014/main" id="{5BA75873-34EC-92F2-45E0-9708896519A1}"/>
              </a:ext>
            </a:extLst>
          </p:cNvPr>
          <p:cNvSpPr>
            <a:spLocks noGrp="1"/>
          </p:cNvSpPr>
          <p:nvPr>
            <p:ph type="title"/>
          </p:nvPr>
        </p:nvSpPr>
        <p:spPr/>
        <p:txBody>
          <a:bodyPr/>
          <a:lstStyle/>
          <a:p>
            <a:r>
              <a:rPr lang="en-GB" dirty="0"/>
              <a:t>NF test plan</a:t>
            </a:r>
            <a:endParaRPr lang="en-GB" dirty="0">
              <a:solidFill>
                <a:schemeClr val="tx1">
                  <a:lumMod val="75000"/>
                  <a:lumOff val="25000"/>
                </a:schemeClr>
              </a:solidFill>
            </a:endParaRPr>
          </a:p>
        </p:txBody>
      </p:sp>
      <p:sp>
        <p:nvSpPr>
          <p:cNvPr id="5" name="Platshållare för bildnummer 4">
            <a:extLst>
              <a:ext uri="{FF2B5EF4-FFF2-40B4-BE49-F238E27FC236}">
                <a16:creationId xmlns:a16="http://schemas.microsoft.com/office/drawing/2014/main" id="{94B664E4-FC3A-5E76-CE1B-EF119766BAAB}"/>
              </a:ext>
            </a:extLst>
          </p:cNvPr>
          <p:cNvSpPr>
            <a:spLocks noGrp="1"/>
          </p:cNvSpPr>
          <p:nvPr>
            <p:ph type="sldNum" sz="quarter" idx="12"/>
          </p:nvPr>
        </p:nvSpPr>
        <p:spPr/>
        <p:txBody>
          <a:bodyPr/>
          <a:lstStyle/>
          <a:p>
            <a:fld id="{F7283078-D760-1647-8B80-66BA8B52336D}" type="slidenum">
              <a:rPr lang="sv-SE" smtClean="0">
                <a:solidFill>
                  <a:srgbClr val="CCCCCC"/>
                </a:solidFill>
              </a:rPr>
              <a:t>21</a:t>
            </a:fld>
            <a:endParaRPr lang="sv-SE" dirty="0">
              <a:solidFill>
                <a:srgbClr val="CCCCCC"/>
              </a:solidFill>
            </a:endParaRPr>
          </a:p>
        </p:txBody>
      </p:sp>
      <p:sp>
        <p:nvSpPr>
          <p:cNvPr id="6" name="Platshållare för innehåll 5">
            <a:extLst>
              <a:ext uri="{FF2B5EF4-FFF2-40B4-BE49-F238E27FC236}">
                <a16:creationId xmlns:a16="http://schemas.microsoft.com/office/drawing/2014/main" id="{C3DEE4F9-D990-3351-31A9-60BD1CDF197C}"/>
              </a:ext>
            </a:extLst>
          </p:cNvPr>
          <p:cNvSpPr>
            <a:spLocks noGrp="1"/>
          </p:cNvSpPr>
          <p:nvPr>
            <p:ph idx="1"/>
          </p:nvPr>
        </p:nvSpPr>
        <p:spPr>
          <a:xfrm>
            <a:off x="472883" y="1446415"/>
            <a:ext cx="4490006" cy="5146211"/>
          </a:xfrm>
        </p:spPr>
        <p:txBody>
          <a:bodyPr/>
          <a:lstStyle/>
          <a:p>
            <a:pPr lvl="1">
              <a:spcBef>
                <a:spcPts val="300"/>
              </a:spcBef>
              <a:spcAft>
                <a:spcPts val="300"/>
              </a:spcAft>
              <a:buFont typeface="Wingdings" pitchFamily="2" charset="2"/>
              <a:buChar char="ü"/>
            </a:pPr>
            <a:r>
              <a:rPr lang="en-GB" sz="1600" dirty="0">
                <a:solidFill>
                  <a:schemeClr val="tx1">
                    <a:lumMod val="75000"/>
                    <a:lumOff val="25000"/>
                  </a:schemeClr>
                </a:solidFill>
              </a:rPr>
              <a:t>W45: cannot operate TW (due to electrical works) and therefore neither He cooling.</a:t>
            </a:r>
          </a:p>
          <a:p>
            <a:pPr lvl="3">
              <a:spcBef>
                <a:spcPts val="300"/>
              </a:spcBef>
              <a:spcAft>
                <a:spcPts val="300"/>
              </a:spcAft>
              <a:buFont typeface="Wingdings" pitchFamily="2" charset="2"/>
              <a:buChar char="ü"/>
            </a:pPr>
            <a:r>
              <a:rPr lang="en-GB" sz="1200" dirty="0">
                <a:solidFill>
                  <a:schemeClr val="tx1">
                    <a:lumMod val="75000"/>
                    <a:lumOff val="25000"/>
                  </a:schemeClr>
                </a:solidFill>
              </a:rPr>
              <a:t>Preparations</a:t>
            </a:r>
          </a:p>
          <a:p>
            <a:pPr lvl="3">
              <a:spcBef>
                <a:spcPts val="300"/>
              </a:spcBef>
              <a:spcAft>
                <a:spcPts val="300"/>
              </a:spcAft>
              <a:buFont typeface="Wingdings" pitchFamily="2" charset="2"/>
              <a:buChar char="ü"/>
            </a:pPr>
            <a:r>
              <a:rPr lang="en-GB" sz="1200" dirty="0">
                <a:solidFill>
                  <a:schemeClr val="tx1">
                    <a:lumMod val="75000"/>
                    <a:lumOff val="25000"/>
                  </a:schemeClr>
                </a:solidFill>
              </a:rPr>
              <a:t>Rest points from Group tests</a:t>
            </a:r>
          </a:p>
          <a:p>
            <a:pPr lvl="1">
              <a:spcBef>
                <a:spcPts val="300"/>
              </a:spcBef>
              <a:spcAft>
                <a:spcPts val="300"/>
              </a:spcAft>
              <a:buFont typeface="Wingdings" pitchFamily="2" charset="2"/>
              <a:buChar char="ü"/>
            </a:pPr>
            <a:r>
              <a:rPr lang="en-GB" sz="1600" dirty="0">
                <a:solidFill>
                  <a:schemeClr val="tx1">
                    <a:lumMod val="75000"/>
                    <a:lumOff val="25000"/>
                  </a:schemeClr>
                </a:solidFill>
              </a:rPr>
              <a:t>W46: start-up/shut-down seq. consolidation</a:t>
            </a:r>
          </a:p>
          <a:p>
            <a:pPr lvl="1">
              <a:spcBef>
                <a:spcPts val="300"/>
              </a:spcBef>
              <a:spcAft>
                <a:spcPts val="300"/>
              </a:spcAft>
              <a:buFont typeface="Wingdings" pitchFamily="2" charset="2"/>
              <a:buChar char="ü"/>
            </a:pPr>
            <a:r>
              <a:rPr lang="en-GB" sz="1600" dirty="0">
                <a:solidFill>
                  <a:schemeClr val="tx1">
                    <a:lumMod val="75000"/>
                    <a:lumOff val="25000"/>
                  </a:schemeClr>
                </a:solidFill>
              </a:rPr>
              <a:t>W47 : start-up/shut-down MCR procedures.</a:t>
            </a:r>
          </a:p>
          <a:p>
            <a:pPr lvl="4">
              <a:spcBef>
                <a:spcPts val="300"/>
              </a:spcBef>
              <a:spcAft>
                <a:spcPts val="300"/>
              </a:spcAft>
              <a:buFont typeface="Wingdings" pitchFamily="2" charset="2"/>
              <a:buChar char="ü"/>
            </a:pPr>
            <a:r>
              <a:rPr lang="en-GB" sz="1200" dirty="0">
                <a:solidFill>
                  <a:schemeClr val="tx1">
                    <a:lumMod val="75000"/>
                    <a:lumOff val="25000"/>
                  </a:schemeClr>
                </a:solidFill>
              </a:rPr>
              <a:t>MPS FIT. </a:t>
            </a:r>
          </a:p>
          <a:p>
            <a:pPr lvl="4">
              <a:spcBef>
                <a:spcPts val="300"/>
              </a:spcBef>
              <a:spcAft>
                <a:spcPts val="300"/>
              </a:spcAft>
              <a:buFont typeface="Wingdings" pitchFamily="2" charset="2"/>
              <a:buChar char="q"/>
            </a:pPr>
            <a:r>
              <a:rPr lang="en-GB" sz="1200" dirty="0">
                <a:solidFill>
                  <a:srgbClr val="FF0000"/>
                </a:solidFill>
              </a:rPr>
              <a:t>HVAC performance test</a:t>
            </a:r>
          </a:p>
          <a:p>
            <a:pPr lvl="1">
              <a:spcBef>
                <a:spcPts val="300"/>
              </a:spcBef>
              <a:spcAft>
                <a:spcPts val="300"/>
              </a:spcAft>
              <a:buFont typeface="Wingdings" pitchFamily="2" charset="2"/>
              <a:buChar char="q"/>
            </a:pPr>
            <a:r>
              <a:rPr lang="en-GB" sz="1600" dirty="0">
                <a:solidFill>
                  <a:srgbClr val="FF0000"/>
                </a:solidFill>
              </a:rPr>
              <a:t>W48: W48+49: 24/7 steady state operation.</a:t>
            </a:r>
          </a:p>
          <a:p>
            <a:pPr lvl="4">
              <a:spcBef>
                <a:spcPts val="300"/>
              </a:spcBef>
              <a:spcAft>
                <a:spcPts val="300"/>
              </a:spcAft>
              <a:buFont typeface="Wingdings" pitchFamily="2" charset="2"/>
              <a:buChar char="q"/>
            </a:pPr>
            <a:r>
              <a:rPr lang="en-GB" sz="1200" dirty="0">
                <a:solidFill>
                  <a:srgbClr val="FF0000"/>
                </a:solidFill>
              </a:rPr>
              <a:t>HVAC performance test</a:t>
            </a:r>
          </a:p>
          <a:p>
            <a:pPr lvl="1">
              <a:spcBef>
                <a:spcPts val="300"/>
              </a:spcBef>
              <a:spcAft>
                <a:spcPts val="300"/>
              </a:spcAft>
              <a:buFont typeface="Wingdings" pitchFamily="2" charset="2"/>
              <a:buChar char="ü"/>
            </a:pPr>
            <a:r>
              <a:rPr lang="en-GB" sz="1600" dirty="0">
                <a:solidFill>
                  <a:schemeClr val="tx1">
                    <a:lumMod val="75000"/>
                    <a:lumOff val="25000"/>
                  </a:schemeClr>
                </a:solidFill>
              </a:rPr>
              <a:t>W50: Fault initiation</a:t>
            </a:r>
          </a:p>
          <a:p>
            <a:pPr lvl="4">
              <a:spcBef>
                <a:spcPts val="300"/>
              </a:spcBef>
              <a:spcAft>
                <a:spcPts val="300"/>
              </a:spcAft>
              <a:buFont typeface="Wingdings" pitchFamily="2" charset="2"/>
              <a:buChar char="ü"/>
            </a:pPr>
            <a:r>
              <a:rPr lang="en-GB" sz="1200" dirty="0">
                <a:solidFill>
                  <a:schemeClr val="tx1">
                    <a:lumMod val="75000"/>
                    <a:lumOff val="25000"/>
                  </a:schemeClr>
                </a:solidFill>
              </a:rPr>
              <a:t>MPS FIT</a:t>
            </a:r>
          </a:p>
          <a:p>
            <a:pPr lvl="4">
              <a:spcBef>
                <a:spcPts val="300"/>
              </a:spcBef>
              <a:spcAft>
                <a:spcPts val="300"/>
              </a:spcAft>
              <a:buFont typeface="Wingdings" pitchFamily="2" charset="2"/>
              <a:buChar char="q"/>
            </a:pPr>
            <a:r>
              <a:rPr lang="en-GB" sz="1200" dirty="0">
                <a:solidFill>
                  <a:srgbClr val="FF0000"/>
                </a:solidFill>
              </a:rPr>
              <a:t>HVAC performance test</a:t>
            </a:r>
          </a:p>
          <a:p>
            <a:pPr lvl="1">
              <a:spcBef>
                <a:spcPts val="300"/>
              </a:spcBef>
              <a:spcAft>
                <a:spcPts val="300"/>
              </a:spcAft>
              <a:buFont typeface="Wingdings" pitchFamily="2" charset="2"/>
              <a:buChar char="ü"/>
            </a:pPr>
            <a:r>
              <a:rPr lang="en-GB" sz="1600" dirty="0">
                <a:solidFill>
                  <a:schemeClr val="tx1">
                    <a:lumMod val="75000"/>
                    <a:lumOff val="25000"/>
                  </a:schemeClr>
                </a:solidFill>
              </a:rPr>
              <a:t>W51: FIST-SIT</a:t>
            </a:r>
          </a:p>
          <a:p>
            <a:pPr lvl="4">
              <a:spcBef>
                <a:spcPts val="300"/>
              </a:spcBef>
              <a:spcAft>
                <a:spcPts val="300"/>
              </a:spcAft>
              <a:buFont typeface="Wingdings" pitchFamily="2" charset="2"/>
              <a:buChar char="q"/>
            </a:pPr>
            <a:r>
              <a:rPr lang="en-GB" sz="1000" dirty="0">
                <a:solidFill>
                  <a:srgbClr val="FF0000"/>
                </a:solidFill>
              </a:rPr>
              <a:t>HVAC Performance test</a:t>
            </a:r>
          </a:p>
          <a:p>
            <a:pPr lvl="1">
              <a:spcBef>
                <a:spcPts val="600"/>
              </a:spcBef>
              <a:spcAft>
                <a:spcPts val="600"/>
              </a:spcAft>
            </a:pPr>
            <a:endParaRPr lang="en-GB" sz="1600" dirty="0">
              <a:solidFill>
                <a:schemeClr val="tx1">
                  <a:lumMod val="75000"/>
                  <a:lumOff val="25000"/>
                </a:schemeClr>
              </a:solidFill>
            </a:endParaRPr>
          </a:p>
          <a:p>
            <a:pPr lvl="1"/>
            <a:endParaRPr lang="en-US" sz="1600" dirty="0"/>
          </a:p>
          <a:p>
            <a:pPr lvl="1"/>
            <a:endParaRPr lang="sv-SE" sz="1600" dirty="0"/>
          </a:p>
        </p:txBody>
      </p:sp>
      <p:sp>
        <p:nvSpPr>
          <p:cNvPr id="7" name="Platshållare för text 6">
            <a:extLst>
              <a:ext uri="{FF2B5EF4-FFF2-40B4-BE49-F238E27FC236}">
                <a16:creationId xmlns:a16="http://schemas.microsoft.com/office/drawing/2014/main" id="{1FFD349F-0CD4-FF0C-DA79-77E4F5C401E3}"/>
              </a:ext>
            </a:extLst>
          </p:cNvPr>
          <p:cNvSpPr>
            <a:spLocks noGrp="1"/>
          </p:cNvSpPr>
          <p:nvPr>
            <p:ph type="body" sz="quarter" idx="14"/>
          </p:nvPr>
        </p:nvSpPr>
        <p:spPr/>
        <p:txBody>
          <a:bodyPr/>
          <a:lstStyle/>
          <a:p>
            <a:r>
              <a:rPr lang="en-GB" dirty="0"/>
              <a:t>Schedule</a:t>
            </a:r>
          </a:p>
          <a:p>
            <a:endParaRPr lang="sv-SE" dirty="0"/>
          </a:p>
        </p:txBody>
      </p:sp>
      <p:sp>
        <p:nvSpPr>
          <p:cNvPr id="3" name="Rounded Rectangle 2">
            <a:extLst>
              <a:ext uri="{FF2B5EF4-FFF2-40B4-BE49-F238E27FC236}">
                <a16:creationId xmlns:a16="http://schemas.microsoft.com/office/drawing/2014/main" id="{F3C02DD8-C297-8893-6CDE-CCB1DDE5A396}"/>
              </a:ext>
            </a:extLst>
          </p:cNvPr>
          <p:cNvSpPr/>
          <p:nvPr/>
        </p:nvSpPr>
        <p:spPr>
          <a:xfrm>
            <a:off x="5402827" y="3751006"/>
            <a:ext cx="4306528" cy="231059"/>
          </a:xfrm>
          <a:prstGeom prst="round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1459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7B07F06-81A1-EC4D-8CA1-C7080439C1B0}"/>
              </a:ext>
            </a:extLst>
          </p:cNvPr>
          <p:cNvSpPr txBox="1"/>
          <p:nvPr/>
        </p:nvSpPr>
        <p:spPr>
          <a:xfrm>
            <a:off x="2224635" y="713177"/>
            <a:ext cx="360000" cy="216000"/>
          </a:xfrm>
          <a:prstGeom prst="rect">
            <a:avLst/>
          </a:prstGeom>
          <a:solidFill>
            <a:srgbClr val="FF40FF"/>
          </a:solidFill>
          <a:ln>
            <a:solidFill>
              <a:schemeClr val="accent1"/>
            </a:solidFill>
          </a:ln>
        </p:spPr>
        <p:txBody>
          <a:bodyPr wrap="none" rtlCol="0" anchor="ctr">
            <a:spAutoFit/>
          </a:bodyPr>
          <a:lstStyle/>
          <a:p>
            <a:pPr algn="ctr"/>
            <a:r>
              <a:rPr lang="sv-SE" sz="399" dirty="0"/>
              <a:t>IAD </a:t>
            </a:r>
          </a:p>
          <a:p>
            <a:pPr algn="ctr"/>
            <a:r>
              <a:rPr lang="sv-SE" sz="599" b="1" dirty="0"/>
              <a:t>1031</a:t>
            </a:r>
          </a:p>
        </p:txBody>
      </p:sp>
      <p:cxnSp>
        <p:nvCxnSpPr>
          <p:cNvPr id="11" name="Straight Arrow Connector 10">
            <a:extLst>
              <a:ext uri="{FF2B5EF4-FFF2-40B4-BE49-F238E27FC236}">
                <a16:creationId xmlns:a16="http://schemas.microsoft.com/office/drawing/2014/main" id="{62256AEA-E1B1-1046-92D6-89366DCDBE16}"/>
              </a:ext>
            </a:extLst>
          </p:cNvPr>
          <p:cNvCxnSpPr>
            <a:cxnSpLocks/>
            <a:stCxn id="83" idx="3"/>
            <a:endCxn id="9" idx="1"/>
          </p:cNvCxnSpPr>
          <p:nvPr/>
        </p:nvCxnSpPr>
        <p:spPr>
          <a:xfrm flipV="1">
            <a:off x="1972031" y="821177"/>
            <a:ext cx="252604" cy="1169"/>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5792DC7-23EB-8342-A167-AB0519AF04DE}"/>
              </a:ext>
            </a:extLst>
          </p:cNvPr>
          <p:cNvCxnSpPr>
            <a:cxnSpLocks/>
            <a:stCxn id="15" idx="3"/>
            <a:endCxn id="17" idx="1"/>
          </p:cNvCxnSpPr>
          <p:nvPr/>
        </p:nvCxnSpPr>
        <p:spPr>
          <a:xfrm>
            <a:off x="3920571" y="1656607"/>
            <a:ext cx="936506" cy="172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E9F61BA-099F-AB4F-80BB-950B6F55972C}"/>
              </a:ext>
            </a:extLst>
          </p:cNvPr>
          <p:cNvCxnSpPr>
            <a:cxnSpLocks/>
            <a:stCxn id="17" idx="3"/>
            <a:endCxn id="18" idx="1"/>
          </p:cNvCxnSpPr>
          <p:nvPr/>
        </p:nvCxnSpPr>
        <p:spPr>
          <a:xfrm>
            <a:off x="5306171" y="1658332"/>
            <a:ext cx="502625" cy="129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4B49031-89A0-FC4E-9924-1F462A84A1AD}"/>
              </a:ext>
            </a:extLst>
          </p:cNvPr>
          <p:cNvSpPr txBox="1"/>
          <p:nvPr/>
        </p:nvSpPr>
        <p:spPr>
          <a:xfrm>
            <a:off x="2221202" y="1024707"/>
            <a:ext cx="360000" cy="226335"/>
          </a:xfrm>
          <a:prstGeom prst="rect">
            <a:avLst/>
          </a:prstGeom>
          <a:solidFill>
            <a:srgbClr val="FF40FF"/>
          </a:solidFill>
          <a:ln>
            <a:solidFill>
              <a:schemeClr val="accent1"/>
            </a:solidFill>
          </a:ln>
        </p:spPr>
        <p:txBody>
          <a:bodyPr wrap="square" lIns="72000" tIns="36000" rIns="72000" bIns="36000" rtlCol="0" anchor="ctr">
            <a:spAutoFit/>
          </a:bodyPr>
          <a:lstStyle/>
          <a:p>
            <a:pPr algn="ctr"/>
            <a:r>
              <a:rPr lang="sv-SE" sz="399" dirty="0"/>
              <a:t>DWD </a:t>
            </a:r>
            <a:r>
              <a:rPr lang="sv-SE" sz="599" b="1" dirty="0"/>
              <a:t>1032</a:t>
            </a:r>
          </a:p>
        </p:txBody>
      </p:sp>
      <p:cxnSp>
        <p:nvCxnSpPr>
          <p:cNvPr id="45" name="Elbow Connector 44">
            <a:extLst>
              <a:ext uri="{FF2B5EF4-FFF2-40B4-BE49-F238E27FC236}">
                <a16:creationId xmlns:a16="http://schemas.microsoft.com/office/drawing/2014/main" id="{AE9B2AE7-5C98-6740-8AA2-032F1E5130D2}"/>
              </a:ext>
            </a:extLst>
          </p:cNvPr>
          <p:cNvCxnSpPr>
            <a:cxnSpLocks/>
            <a:stCxn id="162" idx="0"/>
          </p:cNvCxnSpPr>
          <p:nvPr/>
        </p:nvCxnSpPr>
        <p:spPr>
          <a:xfrm rot="16200000" flipV="1">
            <a:off x="4938101" y="1876106"/>
            <a:ext cx="650666" cy="106183"/>
          </a:xfrm>
          <a:prstGeom prst="bentConnector3">
            <a:avLst>
              <a:gd name="adj1" fmla="val 50000"/>
            </a:avLst>
          </a:prstGeom>
          <a:ln w="9525">
            <a:solidFill>
              <a:schemeClr val="accent1"/>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1" name="Elbow Connector 60">
            <a:extLst>
              <a:ext uri="{FF2B5EF4-FFF2-40B4-BE49-F238E27FC236}">
                <a16:creationId xmlns:a16="http://schemas.microsoft.com/office/drawing/2014/main" id="{63656A86-02C1-6443-9A0D-FECB5D4CAE6C}"/>
              </a:ext>
            </a:extLst>
          </p:cNvPr>
          <p:cNvCxnSpPr>
            <a:cxnSpLocks/>
            <a:stCxn id="15" idx="2"/>
            <a:endCxn id="151" idx="0"/>
          </p:cNvCxnSpPr>
          <p:nvPr/>
        </p:nvCxnSpPr>
        <p:spPr>
          <a:xfrm rot="5400000">
            <a:off x="2777156" y="2136557"/>
            <a:ext cx="1275837" cy="561901"/>
          </a:xfrm>
          <a:prstGeom prst="bentConnector3">
            <a:avLst>
              <a:gd name="adj1" fmla="val 65383"/>
            </a:avLst>
          </a:prstGeom>
          <a:ln w="9525">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2" name="Elbow Connector 61">
            <a:extLst>
              <a:ext uri="{FF2B5EF4-FFF2-40B4-BE49-F238E27FC236}">
                <a16:creationId xmlns:a16="http://schemas.microsoft.com/office/drawing/2014/main" id="{09F7F276-7295-3B4D-9B68-090879B88EE7}"/>
              </a:ext>
            </a:extLst>
          </p:cNvPr>
          <p:cNvCxnSpPr>
            <a:cxnSpLocks/>
            <a:stCxn id="161" idx="2"/>
            <a:endCxn id="155" idx="3"/>
          </p:cNvCxnSpPr>
          <p:nvPr/>
        </p:nvCxnSpPr>
        <p:spPr>
          <a:xfrm rot="5400000">
            <a:off x="4021977" y="2469563"/>
            <a:ext cx="526914" cy="265621"/>
          </a:xfrm>
          <a:prstGeom prst="bentConnector2">
            <a:avLst/>
          </a:prstGeom>
          <a:ln w="9525">
            <a:solidFill>
              <a:schemeClr val="accent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3" name="Elbow Connector 92">
            <a:extLst>
              <a:ext uri="{FF2B5EF4-FFF2-40B4-BE49-F238E27FC236}">
                <a16:creationId xmlns:a16="http://schemas.microsoft.com/office/drawing/2014/main" id="{EA9ADE0F-DCF2-5641-8B85-9E8BC8C762D4}"/>
              </a:ext>
            </a:extLst>
          </p:cNvPr>
          <p:cNvCxnSpPr>
            <a:cxnSpLocks/>
            <a:endCxn id="149" idx="3"/>
          </p:cNvCxnSpPr>
          <p:nvPr/>
        </p:nvCxnSpPr>
        <p:spPr>
          <a:xfrm rot="5400000">
            <a:off x="3175897" y="1885691"/>
            <a:ext cx="516124" cy="310673"/>
          </a:xfrm>
          <a:prstGeom prst="bentConnector2">
            <a:avLst/>
          </a:prstGeom>
          <a:ln w="9525">
            <a:headEnd type="triangle"/>
            <a:tailEnd type="none"/>
          </a:ln>
        </p:spPr>
        <p:style>
          <a:lnRef idx="1">
            <a:schemeClr val="accent1"/>
          </a:lnRef>
          <a:fillRef idx="0">
            <a:schemeClr val="accent1"/>
          </a:fillRef>
          <a:effectRef idx="0">
            <a:schemeClr val="accent1"/>
          </a:effectRef>
          <a:fontRef idx="minor">
            <a:schemeClr val="tx1"/>
          </a:fontRef>
        </p:style>
      </p:cxnSp>
      <p:sp>
        <p:nvSpPr>
          <p:cNvPr id="181" name="TextBox 180">
            <a:extLst>
              <a:ext uri="{FF2B5EF4-FFF2-40B4-BE49-F238E27FC236}">
                <a16:creationId xmlns:a16="http://schemas.microsoft.com/office/drawing/2014/main" id="{373C7C69-5E70-F24E-B61D-A3B286BBB1B8}"/>
              </a:ext>
            </a:extLst>
          </p:cNvPr>
          <p:cNvSpPr txBox="1"/>
          <p:nvPr/>
        </p:nvSpPr>
        <p:spPr>
          <a:xfrm>
            <a:off x="5854224" y="707838"/>
            <a:ext cx="360000" cy="216000"/>
          </a:xfrm>
          <a:prstGeom prst="rect">
            <a:avLst/>
          </a:prstGeom>
          <a:solidFill>
            <a:srgbClr val="FF40FF"/>
          </a:solidFill>
          <a:ln w="12700">
            <a:solidFill>
              <a:schemeClr val="accent1"/>
            </a:solidFill>
            <a:prstDash val="solid"/>
          </a:ln>
        </p:spPr>
        <p:txBody>
          <a:bodyPr wrap="square" rtlCol="0">
            <a:spAutoFit/>
          </a:bodyPr>
          <a:lstStyle/>
          <a:p>
            <a:pPr algn="ctr"/>
            <a:r>
              <a:rPr lang="sv-SE" sz="399" dirty="0"/>
              <a:t>TMS</a:t>
            </a:r>
          </a:p>
          <a:p>
            <a:pPr algn="ctr"/>
            <a:r>
              <a:rPr lang="sv-SE" sz="599" b="1" dirty="0"/>
              <a:t>1063</a:t>
            </a:r>
          </a:p>
        </p:txBody>
      </p:sp>
      <p:cxnSp>
        <p:nvCxnSpPr>
          <p:cNvPr id="182" name="Straight Arrow Connector 181">
            <a:extLst>
              <a:ext uri="{FF2B5EF4-FFF2-40B4-BE49-F238E27FC236}">
                <a16:creationId xmlns:a16="http://schemas.microsoft.com/office/drawing/2014/main" id="{7B8FE938-3788-A448-9BA4-3A61F26AEA04}"/>
              </a:ext>
            </a:extLst>
          </p:cNvPr>
          <p:cNvCxnSpPr>
            <a:cxnSpLocks/>
            <a:stCxn id="181" idx="2"/>
            <a:endCxn id="18" idx="0"/>
          </p:cNvCxnSpPr>
          <p:nvPr/>
        </p:nvCxnSpPr>
        <p:spPr>
          <a:xfrm flipH="1">
            <a:off x="6033343" y="923838"/>
            <a:ext cx="881" cy="612740"/>
          </a:xfrm>
          <a:prstGeom prst="straightConnector1">
            <a:avLst/>
          </a:prstGeom>
          <a:ln w="9525">
            <a:prstDash val="solid"/>
            <a:tailEnd type="triangl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C7F44C1F-3453-B148-9289-B527E07E58C2}"/>
              </a:ext>
            </a:extLst>
          </p:cNvPr>
          <p:cNvSpPr txBox="1"/>
          <p:nvPr/>
        </p:nvSpPr>
        <p:spPr>
          <a:xfrm>
            <a:off x="1612031" y="714346"/>
            <a:ext cx="360000" cy="216000"/>
          </a:xfrm>
          <a:prstGeom prst="rect">
            <a:avLst/>
          </a:prstGeom>
          <a:solidFill>
            <a:srgbClr val="FF40FF"/>
          </a:solidFill>
          <a:ln>
            <a:solidFill>
              <a:schemeClr val="accent1"/>
            </a:solidFill>
          </a:ln>
        </p:spPr>
        <p:txBody>
          <a:bodyPr wrap="none" rtlCol="0" anchor="ctr">
            <a:spAutoFit/>
          </a:bodyPr>
          <a:lstStyle/>
          <a:p>
            <a:pPr algn="ctr"/>
            <a:r>
              <a:rPr lang="sv-SE" sz="499" dirty="0">
                <a:solidFill>
                  <a:srgbClr val="FFFF00"/>
                </a:solidFill>
              </a:rPr>
              <a:t>CF AIR</a:t>
            </a:r>
          </a:p>
        </p:txBody>
      </p:sp>
      <p:sp>
        <p:nvSpPr>
          <p:cNvPr id="85" name="TextBox 84">
            <a:extLst>
              <a:ext uri="{FF2B5EF4-FFF2-40B4-BE49-F238E27FC236}">
                <a16:creationId xmlns:a16="http://schemas.microsoft.com/office/drawing/2014/main" id="{9DF92FCD-CD7D-774A-B1B9-4AF25E30AA2B}"/>
              </a:ext>
            </a:extLst>
          </p:cNvPr>
          <p:cNvSpPr txBox="1"/>
          <p:nvPr/>
        </p:nvSpPr>
        <p:spPr>
          <a:xfrm>
            <a:off x="1618375" y="1029875"/>
            <a:ext cx="360000" cy="216000"/>
          </a:xfrm>
          <a:prstGeom prst="rect">
            <a:avLst/>
          </a:prstGeom>
          <a:solidFill>
            <a:srgbClr val="FF40FF"/>
          </a:solidFill>
          <a:ln>
            <a:solidFill>
              <a:schemeClr val="accent1"/>
            </a:solidFill>
          </a:ln>
        </p:spPr>
        <p:txBody>
          <a:bodyPr wrap="none" rtlCol="0" anchor="ctr">
            <a:spAutoFit/>
          </a:bodyPr>
          <a:lstStyle/>
          <a:p>
            <a:pPr algn="ctr"/>
            <a:r>
              <a:rPr lang="sv-SE" sz="499" dirty="0">
                <a:solidFill>
                  <a:srgbClr val="FFFF00"/>
                </a:solidFill>
              </a:rPr>
              <a:t>CF DW</a:t>
            </a:r>
          </a:p>
        </p:txBody>
      </p:sp>
      <p:sp>
        <p:nvSpPr>
          <p:cNvPr id="89" name="TextBox 88">
            <a:extLst>
              <a:ext uri="{FF2B5EF4-FFF2-40B4-BE49-F238E27FC236}">
                <a16:creationId xmlns:a16="http://schemas.microsoft.com/office/drawing/2014/main" id="{0118E4F3-B4A6-7B40-BAF7-A20520302A8E}"/>
              </a:ext>
            </a:extLst>
          </p:cNvPr>
          <p:cNvSpPr txBox="1"/>
          <p:nvPr/>
        </p:nvSpPr>
        <p:spPr>
          <a:xfrm>
            <a:off x="1612031" y="1410897"/>
            <a:ext cx="360000" cy="216000"/>
          </a:xfrm>
          <a:prstGeom prst="rect">
            <a:avLst/>
          </a:prstGeom>
          <a:solidFill>
            <a:srgbClr val="FF40FF"/>
          </a:solidFill>
          <a:ln w="19050">
            <a:solidFill>
              <a:schemeClr val="accent1"/>
            </a:solidFill>
          </a:ln>
        </p:spPr>
        <p:txBody>
          <a:bodyPr wrap="square" rtlCol="0" anchor="ctr">
            <a:spAutoFit/>
          </a:bodyPr>
          <a:lstStyle/>
          <a:p>
            <a:pPr algn="ctr"/>
            <a:r>
              <a:rPr lang="sv-SE" sz="499" dirty="0">
                <a:solidFill>
                  <a:srgbClr val="FFFF00"/>
                </a:solidFill>
              </a:rPr>
              <a:t>CF CWM</a:t>
            </a:r>
          </a:p>
        </p:txBody>
      </p:sp>
      <p:sp>
        <p:nvSpPr>
          <p:cNvPr id="92" name="TextBox 91">
            <a:extLst>
              <a:ext uri="{FF2B5EF4-FFF2-40B4-BE49-F238E27FC236}">
                <a16:creationId xmlns:a16="http://schemas.microsoft.com/office/drawing/2014/main" id="{C7C9AAD9-981E-0647-B119-2B979FA840C1}"/>
              </a:ext>
            </a:extLst>
          </p:cNvPr>
          <p:cNvSpPr txBox="1"/>
          <p:nvPr/>
        </p:nvSpPr>
        <p:spPr>
          <a:xfrm>
            <a:off x="1619734" y="2506513"/>
            <a:ext cx="360000" cy="216000"/>
          </a:xfrm>
          <a:prstGeom prst="rect">
            <a:avLst/>
          </a:prstGeom>
          <a:solidFill>
            <a:srgbClr val="FF40FF"/>
          </a:solidFill>
          <a:ln>
            <a:solidFill>
              <a:schemeClr val="accent1"/>
            </a:solidFill>
          </a:ln>
        </p:spPr>
        <p:txBody>
          <a:bodyPr wrap="none" rtlCol="0" anchor="ctr">
            <a:spAutoFit/>
          </a:bodyPr>
          <a:lstStyle/>
          <a:p>
            <a:pPr algn="ctr"/>
            <a:r>
              <a:rPr lang="sv-SE" sz="499" dirty="0">
                <a:solidFill>
                  <a:srgbClr val="FFFF00"/>
                </a:solidFill>
              </a:rPr>
              <a:t>CF N2</a:t>
            </a:r>
          </a:p>
        </p:txBody>
      </p:sp>
      <p:cxnSp>
        <p:nvCxnSpPr>
          <p:cNvPr id="94" name="Straight Arrow Connector 93">
            <a:extLst>
              <a:ext uri="{FF2B5EF4-FFF2-40B4-BE49-F238E27FC236}">
                <a16:creationId xmlns:a16="http://schemas.microsoft.com/office/drawing/2014/main" id="{F354A23D-7076-7B4F-B11B-BA27433877DD}"/>
              </a:ext>
            </a:extLst>
          </p:cNvPr>
          <p:cNvCxnSpPr>
            <a:cxnSpLocks/>
            <a:stCxn id="92" idx="3"/>
            <a:endCxn id="140" idx="1"/>
          </p:cNvCxnSpPr>
          <p:nvPr/>
        </p:nvCxnSpPr>
        <p:spPr>
          <a:xfrm>
            <a:off x="1979734" y="2614513"/>
            <a:ext cx="246276" cy="0"/>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BD225411-3F8A-6640-82D3-CFFF0ADAB7B0}"/>
              </a:ext>
            </a:extLst>
          </p:cNvPr>
          <p:cNvCxnSpPr>
            <a:cxnSpLocks/>
            <a:stCxn id="85" idx="3"/>
            <a:endCxn id="29" idx="1"/>
          </p:cNvCxnSpPr>
          <p:nvPr/>
        </p:nvCxnSpPr>
        <p:spPr>
          <a:xfrm>
            <a:off x="1978375" y="1137875"/>
            <a:ext cx="242827" cy="0"/>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187" name="Elbow Connector 186">
            <a:extLst>
              <a:ext uri="{FF2B5EF4-FFF2-40B4-BE49-F238E27FC236}">
                <a16:creationId xmlns:a16="http://schemas.microsoft.com/office/drawing/2014/main" id="{DF8323D1-BA57-CD4F-AD1F-1137CF037B1C}"/>
              </a:ext>
            </a:extLst>
          </p:cNvPr>
          <p:cNvCxnSpPr>
            <a:cxnSpLocks/>
            <a:stCxn id="164" idx="0"/>
            <a:endCxn id="18" idx="2"/>
          </p:cNvCxnSpPr>
          <p:nvPr/>
        </p:nvCxnSpPr>
        <p:spPr>
          <a:xfrm rot="5400000" flipH="1" flipV="1">
            <a:off x="5357136" y="2135780"/>
            <a:ext cx="1029316" cy="323098"/>
          </a:xfrm>
          <a:prstGeom prst="bentConnector3">
            <a:avLst>
              <a:gd name="adj1" fmla="val 50000"/>
            </a:avLst>
          </a:prstGeom>
          <a:ln w="9525">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08" name="Elbow Connector 207">
            <a:extLst>
              <a:ext uri="{FF2B5EF4-FFF2-40B4-BE49-F238E27FC236}">
                <a16:creationId xmlns:a16="http://schemas.microsoft.com/office/drawing/2014/main" id="{39385A49-7C8E-5E40-8E38-78EBEE017F90}"/>
              </a:ext>
            </a:extLst>
          </p:cNvPr>
          <p:cNvCxnSpPr>
            <a:cxnSpLocks/>
            <a:endCxn id="161" idx="3"/>
          </p:cNvCxnSpPr>
          <p:nvPr/>
        </p:nvCxnSpPr>
        <p:spPr>
          <a:xfrm rot="5400000">
            <a:off x="4529251" y="1853728"/>
            <a:ext cx="441309" cy="302733"/>
          </a:xfrm>
          <a:prstGeom prst="bentConnector2">
            <a:avLst/>
          </a:prstGeom>
          <a:ln w="9525">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Elbow Connector 25">
            <a:extLst>
              <a:ext uri="{FF2B5EF4-FFF2-40B4-BE49-F238E27FC236}">
                <a16:creationId xmlns:a16="http://schemas.microsoft.com/office/drawing/2014/main" id="{1B09F0F7-D109-CD48-B2DF-412B32C467EF}"/>
              </a:ext>
            </a:extLst>
          </p:cNvPr>
          <p:cNvCxnSpPr>
            <a:cxnSpLocks/>
            <a:endCxn id="161" idx="1"/>
          </p:cNvCxnSpPr>
          <p:nvPr/>
        </p:nvCxnSpPr>
        <p:spPr>
          <a:xfrm rot="16200000" flipH="1">
            <a:off x="3820975" y="1808775"/>
            <a:ext cx="454900" cy="379048"/>
          </a:xfrm>
          <a:prstGeom prst="bentConnector2">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Elbow Connector 109">
            <a:extLst>
              <a:ext uri="{FF2B5EF4-FFF2-40B4-BE49-F238E27FC236}">
                <a16:creationId xmlns:a16="http://schemas.microsoft.com/office/drawing/2014/main" id="{290B0D97-746D-E546-8C53-6C477321EED0}"/>
              </a:ext>
            </a:extLst>
          </p:cNvPr>
          <p:cNvCxnSpPr>
            <a:cxnSpLocks/>
            <a:stCxn id="162" idx="2"/>
            <a:endCxn id="151" idx="3"/>
          </p:cNvCxnSpPr>
          <p:nvPr/>
        </p:nvCxnSpPr>
        <p:spPr>
          <a:xfrm rot="5400000">
            <a:off x="3971460" y="1823529"/>
            <a:ext cx="687728" cy="2002402"/>
          </a:xfrm>
          <a:prstGeom prst="bentConnector2">
            <a:avLst/>
          </a:prstGeom>
          <a:ln w="9525">
            <a:solidFill>
              <a:schemeClr val="accent1"/>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7" name="Elbow Connector 116">
            <a:extLst>
              <a:ext uri="{FF2B5EF4-FFF2-40B4-BE49-F238E27FC236}">
                <a16:creationId xmlns:a16="http://schemas.microsoft.com/office/drawing/2014/main" id="{E28E3893-A2F0-0B48-8F7F-1D026BBBDB63}"/>
              </a:ext>
            </a:extLst>
          </p:cNvPr>
          <p:cNvCxnSpPr>
            <a:cxnSpLocks/>
            <a:stCxn id="17" idx="2"/>
            <a:endCxn id="155" idx="3"/>
          </p:cNvCxnSpPr>
          <p:nvPr/>
        </p:nvCxnSpPr>
        <p:spPr>
          <a:xfrm rot="5400000">
            <a:off x="4074866" y="1859072"/>
            <a:ext cx="1084516" cy="929001"/>
          </a:xfrm>
          <a:prstGeom prst="bentConnector2">
            <a:avLst/>
          </a:prstGeom>
          <a:ln w="9525">
            <a:solidFill>
              <a:schemeClr val="accent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id="{BADEA493-A62C-DD45-B912-2CBF1F72B3D4}"/>
              </a:ext>
            </a:extLst>
          </p:cNvPr>
          <p:cNvCxnSpPr>
            <a:cxnSpLocks/>
            <a:endCxn id="164" idx="1"/>
          </p:cNvCxnSpPr>
          <p:nvPr/>
        </p:nvCxnSpPr>
        <p:spPr>
          <a:xfrm>
            <a:off x="4157819" y="2924955"/>
            <a:ext cx="1372426" cy="200"/>
          </a:xfrm>
          <a:prstGeom prst="straightConnector1">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2EF6046-66C0-1443-A64E-B6AF369CF48D}"/>
              </a:ext>
            </a:extLst>
          </p:cNvPr>
          <p:cNvCxnSpPr/>
          <p:nvPr/>
        </p:nvCxnSpPr>
        <p:spPr>
          <a:xfrm flipH="1">
            <a:off x="2060923" y="395794"/>
            <a:ext cx="0" cy="2820290"/>
          </a:xfrm>
          <a:prstGeom prst="line">
            <a:avLst/>
          </a:prstGeom>
          <a:ln w="19050">
            <a:solidFill>
              <a:schemeClr val="tx1">
                <a:lumMod val="50000"/>
                <a:lumOff val="50000"/>
              </a:schemeClr>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20" name="TextBox 119">
            <a:extLst>
              <a:ext uri="{FF2B5EF4-FFF2-40B4-BE49-F238E27FC236}">
                <a16:creationId xmlns:a16="http://schemas.microsoft.com/office/drawing/2014/main" id="{D4BA26BC-A5CC-944B-8734-22E89044F999}"/>
              </a:ext>
            </a:extLst>
          </p:cNvPr>
          <p:cNvSpPr txBox="1"/>
          <p:nvPr/>
        </p:nvSpPr>
        <p:spPr>
          <a:xfrm>
            <a:off x="1553014" y="387600"/>
            <a:ext cx="426720" cy="169149"/>
          </a:xfrm>
          <a:prstGeom prst="rect">
            <a:avLst/>
          </a:prstGeom>
          <a:noFill/>
        </p:spPr>
        <p:txBody>
          <a:bodyPr wrap="none" rtlCol="0">
            <a:spAutoFit/>
          </a:bodyPr>
          <a:lstStyle/>
          <a:p>
            <a:pPr algn="r"/>
            <a:r>
              <a:rPr lang="sv-SE" sz="499" b="1" dirty="0">
                <a:solidFill>
                  <a:schemeClr val="tx1">
                    <a:lumMod val="50000"/>
                    <a:lumOff val="50000"/>
                  </a:schemeClr>
                </a:solidFill>
              </a:rPr>
              <a:t>From CF</a:t>
            </a:r>
          </a:p>
        </p:txBody>
      </p:sp>
      <p:sp>
        <p:nvSpPr>
          <p:cNvPr id="140" name="TextBox 139">
            <a:extLst>
              <a:ext uri="{FF2B5EF4-FFF2-40B4-BE49-F238E27FC236}">
                <a16:creationId xmlns:a16="http://schemas.microsoft.com/office/drawing/2014/main" id="{D84E38AD-A973-3149-9129-40C29FE9B528}"/>
              </a:ext>
            </a:extLst>
          </p:cNvPr>
          <p:cNvSpPr txBox="1"/>
          <p:nvPr/>
        </p:nvSpPr>
        <p:spPr>
          <a:xfrm>
            <a:off x="2226010" y="2501345"/>
            <a:ext cx="360000" cy="226335"/>
          </a:xfrm>
          <a:prstGeom prst="rect">
            <a:avLst/>
          </a:prstGeom>
          <a:solidFill>
            <a:srgbClr val="FF40FF"/>
          </a:solidFill>
          <a:ln>
            <a:solidFill>
              <a:schemeClr val="accent1"/>
            </a:solidFill>
          </a:ln>
        </p:spPr>
        <p:txBody>
          <a:bodyPr wrap="square" lIns="72000" tIns="36000" rIns="72000" bIns="36000" rtlCol="0" anchor="ctr">
            <a:spAutoFit/>
          </a:bodyPr>
          <a:lstStyle/>
          <a:p>
            <a:pPr algn="ctr"/>
            <a:r>
              <a:rPr lang="sv-SE" sz="399" dirty="0"/>
              <a:t>N2D </a:t>
            </a:r>
          </a:p>
          <a:p>
            <a:pPr algn="ctr"/>
            <a:r>
              <a:rPr lang="sv-SE" sz="599" b="1" dirty="0"/>
              <a:t>1033</a:t>
            </a:r>
          </a:p>
        </p:txBody>
      </p:sp>
      <p:sp>
        <p:nvSpPr>
          <p:cNvPr id="149" name="TextBox 148">
            <a:extLst>
              <a:ext uri="{FF2B5EF4-FFF2-40B4-BE49-F238E27FC236}">
                <a16:creationId xmlns:a16="http://schemas.microsoft.com/office/drawing/2014/main" id="{3A70DF6F-7A3D-7E42-AAE3-38401B2E9531}"/>
              </a:ext>
            </a:extLst>
          </p:cNvPr>
          <p:cNvSpPr txBox="1"/>
          <p:nvPr/>
        </p:nvSpPr>
        <p:spPr>
          <a:xfrm>
            <a:off x="2918622" y="2185921"/>
            <a:ext cx="360000" cy="226335"/>
          </a:xfrm>
          <a:prstGeom prst="rect">
            <a:avLst/>
          </a:prstGeom>
          <a:solidFill>
            <a:srgbClr val="92D050"/>
          </a:solidFill>
          <a:ln>
            <a:solidFill>
              <a:schemeClr val="accent1"/>
            </a:solidFill>
          </a:ln>
        </p:spPr>
        <p:txBody>
          <a:bodyPr wrap="square" lIns="72000" tIns="36000" rIns="72000" bIns="36000" rtlCol="0" anchor="ctr">
            <a:spAutoFit/>
          </a:bodyPr>
          <a:lstStyle/>
          <a:p>
            <a:pPr algn="ctr"/>
            <a:r>
              <a:rPr lang="sv-SE" sz="399" dirty="0" err="1"/>
              <a:t>CDrT</a:t>
            </a:r>
            <a:r>
              <a:rPr lang="sv-SE" sz="399" dirty="0"/>
              <a:t> </a:t>
            </a:r>
            <a:r>
              <a:rPr lang="sv-SE" sz="599" b="1" dirty="0"/>
              <a:t>1049</a:t>
            </a:r>
          </a:p>
        </p:txBody>
      </p:sp>
      <p:sp>
        <p:nvSpPr>
          <p:cNvPr id="151" name="TextBox 150">
            <a:extLst>
              <a:ext uri="{FF2B5EF4-FFF2-40B4-BE49-F238E27FC236}">
                <a16:creationId xmlns:a16="http://schemas.microsoft.com/office/drawing/2014/main" id="{5FE3A494-7DBB-9044-A588-EE902C6C0F8D}"/>
              </a:ext>
            </a:extLst>
          </p:cNvPr>
          <p:cNvSpPr txBox="1"/>
          <p:nvPr/>
        </p:nvSpPr>
        <p:spPr>
          <a:xfrm>
            <a:off x="2954123" y="3055426"/>
            <a:ext cx="360000" cy="226335"/>
          </a:xfrm>
          <a:prstGeom prst="rect">
            <a:avLst/>
          </a:prstGeom>
          <a:solidFill>
            <a:srgbClr val="FF40FF"/>
          </a:solidFill>
          <a:ln>
            <a:solidFill>
              <a:schemeClr val="accent1"/>
            </a:solidFill>
          </a:ln>
        </p:spPr>
        <p:txBody>
          <a:bodyPr wrap="square" lIns="72000" tIns="36000" rIns="72000" bIns="36000" rtlCol="0" anchor="ctr">
            <a:spAutoFit/>
          </a:bodyPr>
          <a:lstStyle/>
          <a:p>
            <a:pPr algn="ctr"/>
            <a:r>
              <a:rPr lang="sv-SE" sz="399" dirty="0" err="1"/>
              <a:t>OffG</a:t>
            </a:r>
            <a:r>
              <a:rPr lang="sv-SE" sz="399" dirty="0"/>
              <a:t> </a:t>
            </a:r>
          </a:p>
          <a:p>
            <a:pPr algn="ctr"/>
            <a:r>
              <a:rPr lang="sv-SE" sz="599" b="1" dirty="0"/>
              <a:t>1140</a:t>
            </a:r>
          </a:p>
        </p:txBody>
      </p:sp>
      <p:sp>
        <p:nvSpPr>
          <p:cNvPr id="155" name="TextBox 154">
            <a:extLst>
              <a:ext uri="{FF2B5EF4-FFF2-40B4-BE49-F238E27FC236}">
                <a16:creationId xmlns:a16="http://schemas.microsoft.com/office/drawing/2014/main" id="{28E6EC13-9E6A-A24F-9993-868D2BA8A17B}"/>
              </a:ext>
            </a:extLst>
          </p:cNvPr>
          <p:cNvSpPr txBox="1"/>
          <p:nvPr/>
        </p:nvSpPr>
        <p:spPr>
          <a:xfrm>
            <a:off x="3792623" y="2752662"/>
            <a:ext cx="360000" cy="226335"/>
          </a:xfrm>
          <a:prstGeom prst="rect">
            <a:avLst/>
          </a:prstGeom>
          <a:solidFill>
            <a:srgbClr val="FF40FF"/>
          </a:solidFill>
          <a:ln>
            <a:solidFill>
              <a:schemeClr val="accent1"/>
            </a:solidFill>
          </a:ln>
        </p:spPr>
        <p:txBody>
          <a:bodyPr wrap="square" lIns="72000" tIns="36000" rIns="72000" bIns="36000" rtlCol="0" anchor="ctr">
            <a:spAutoFit/>
          </a:bodyPr>
          <a:lstStyle/>
          <a:p>
            <a:pPr algn="ctr"/>
            <a:r>
              <a:rPr lang="sv-SE" sz="399" dirty="0"/>
              <a:t>MPRS </a:t>
            </a:r>
          </a:p>
          <a:p>
            <a:pPr algn="ctr"/>
            <a:r>
              <a:rPr lang="sv-SE" sz="599" b="1" dirty="0"/>
              <a:t>1150</a:t>
            </a:r>
          </a:p>
        </p:txBody>
      </p:sp>
      <p:sp>
        <p:nvSpPr>
          <p:cNvPr id="158" name="TextBox 157">
            <a:extLst>
              <a:ext uri="{FF2B5EF4-FFF2-40B4-BE49-F238E27FC236}">
                <a16:creationId xmlns:a16="http://schemas.microsoft.com/office/drawing/2014/main" id="{1716F075-A4B7-8A4C-92B5-24D6C393135D}"/>
              </a:ext>
            </a:extLst>
          </p:cNvPr>
          <p:cNvSpPr txBox="1"/>
          <p:nvPr/>
        </p:nvSpPr>
        <p:spPr>
          <a:xfrm>
            <a:off x="2221202" y="2804777"/>
            <a:ext cx="360000" cy="226335"/>
          </a:xfrm>
          <a:prstGeom prst="rect">
            <a:avLst/>
          </a:prstGeom>
          <a:solidFill>
            <a:srgbClr val="FF40FF"/>
          </a:solidFill>
          <a:ln>
            <a:solidFill>
              <a:schemeClr val="accent1"/>
            </a:solidFill>
          </a:ln>
        </p:spPr>
        <p:txBody>
          <a:bodyPr wrap="square" lIns="72000" tIns="36000" rIns="72000" bIns="36000" rtlCol="0" anchor="ctr">
            <a:spAutoFit/>
          </a:bodyPr>
          <a:lstStyle/>
          <a:p>
            <a:pPr algn="ctr"/>
            <a:r>
              <a:rPr lang="sv-SE" sz="399" dirty="0" err="1"/>
              <a:t>PrHe</a:t>
            </a:r>
            <a:r>
              <a:rPr lang="sv-SE" sz="399" dirty="0"/>
              <a:t> </a:t>
            </a:r>
          </a:p>
          <a:p>
            <a:pPr algn="ctr"/>
            <a:r>
              <a:rPr lang="sv-SE" sz="599" b="1" dirty="0"/>
              <a:t>1030</a:t>
            </a:r>
          </a:p>
        </p:txBody>
      </p:sp>
      <p:sp>
        <p:nvSpPr>
          <p:cNvPr id="162" name="TextBox 161">
            <a:extLst>
              <a:ext uri="{FF2B5EF4-FFF2-40B4-BE49-F238E27FC236}">
                <a16:creationId xmlns:a16="http://schemas.microsoft.com/office/drawing/2014/main" id="{862E2EC8-E312-1346-994D-9EA48DD88DE8}"/>
              </a:ext>
            </a:extLst>
          </p:cNvPr>
          <p:cNvSpPr txBox="1"/>
          <p:nvPr/>
        </p:nvSpPr>
        <p:spPr>
          <a:xfrm>
            <a:off x="5136525" y="2254531"/>
            <a:ext cx="360000" cy="226335"/>
          </a:xfrm>
          <a:prstGeom prst="rect">
            <a:avLst/>
          </a:prstGeom>
          <a:solidFill>
            <a:srgbClr val="FF40FF"/>
          </a:solidFill>
          <a:ln>
            <a:solidFill>
              <a:schemeClr val="accent1"/>
            </a:solidFill>
          </a:ln>
        </p:spPr>
        <p:txBody>
          <a:bodyPr wrap="square" lIns="72000" tIns="36000" rIns="72000" bIns="36000" rtlCol="0" anchor="ctr">
            <a:spAutoFit/>
          </a:bodyPr>
          <a:lstStyle>
            <a:defPPr>
              <a:defRPr lang="sv-SE"/>
            </a:defPPr>
            <a:lvl1pPr algn="ctr">
              <a:defRPr sz="800"/>
            </a:lvl1pPr>
          </a:lstStyle>
          <a:p>
            <a:r>
              <a:rPr lang="sv-SE" sz="399" dirty="0" err="1"/>
              <a:t>HePu</a:t>
            </a:r>
            <a:r>
              <a:rPr lang="sv-SE" sz="399" dirty="0"/>
              <a:t> </a:t>
            </a:r>
          </a:p>
          <a:p>
            <a:r>
              <a:rPr lang="sv-SE" sz="599" b="1" dirty="0"/>
              <a:t>1015</a:t>
            </a:r>
          </a:p>
        </p:txBody>
      </p:sp>
      <p:sp>
        <p:nvSpPr>
          <p:cNvPr id="15" name="TextBox 14">
            <a:extLst>
              <a:ext uri="{FF2B5EF4-FFF2-40B4-BE49-F238E27FC236}">
                <a16:creationId xmlns:a16="http://schemas.microsoft.com/office/drawing/2014/main" id="{AAB0AE15-A10B-E649-86CC-F04A23F5D281}"/>
              </a:ext>
            </a:extLst>
          </p:cNvPr>
          <p:cNvSpPr txBox="1"/>
          <p:nvPr/>
        </p:nvSpPr>
        <p:spPr>
          <a:xfrm>
            <a:off x="3471477" y="1533624"/>
            <a:ext cx="449094" cy="245965"/>
          </a:xfrm>
          <a:prstGeom prst="rect">
            <a:avLst/>
          </a:prstGeom>
          <a:solidFill>
            <a:srgbClr val="FF40FF"/>
          </a:solidFill>
          <a:ln w="19050">
            <a:solidFill>
              <a:schemeClr val="accent1"/>
            </a:solidFill>
          </a:ln>
        </p:spPr>
        <p:txBody>
          <a:bodyPr wrap="square" rtlCol="0">
            <a:spAutoFit/>
          </a:bodyPr>
          <a:lstStyle/>
          <a:p>
            <a:pPr algn="ctr"/>
            <a:r>
              <a:rPr lang="sv-SE" sz="399" dirty="0"/>
              <a:t>IWCT</a:t>
            </a:r>
          </a:p>
          <a:p>
            <a:pPr algn="ctr"/>
            <a:r>
              <a:rPr lang="sv-SE" sz="599" b="1" dirty="0"/>
              <a:t>1046</a:t>
            </a:r>
          </a:p>
        </p:txBody>
      </p:sp>
      <p:sp>
        <p:nvSpPr>
          <p:cNvPr id="17" name="TextBox 16">
            <a:extLst>
              <a:ext uri="{FF2B5EF4-FFF2-40B4-BE49-F238E27FC236}">
                <a16:creationId xmlns:a16="http://schemas.microsoft.com/office/drawing/2014/main" id="{12B0CC4A-FEE7-D946-AEE9-9899B73D1445}"/>
              </a:ext>
            </a:extLst>
          </p:cNvPr>
          <p:cNvSpPr txBox="1"/>
          <p:nvPr/>
        </p:nvSpPr>
        <p:spPr>
          <a:xfrm>
            <a:off x="4857077" y="1535349"/>
            <a:ext cx="449094" cy="245965"/>
          </a:xfrm>
          <a:prstGeom prst="rect">
            <a:avLst/>
          </a:prstGeom>
          <a:solidFill>
            <a:srgbClr val="FF40FF"/>
          </a:solidFill>
          <a:ln w="19050">
            <a:solidFill>
              <a:schemeClr val="accent1"/>
            </a:solidFill>
            <a:prstDash val="solid"/>
          </a:ln>
        </p:spPr>
        <p:txBody>
          <a:bodyPr wrap="square" rtlCol="0">
            <a:spAutoFit/>
          </a:bodyPr>
          <a:lstStyle>
            <a:defPPr>
              <a:defRPr lang="sv-SE"/>
            </a:defPPr>
            <a:lvl1pPr algn="ctr">
              <a:defRPr sz="800"/>
            </a:lvl1pPr>
          </a:lstStyle>
          <a:p>
            <a:r>
              <a:rPr lang="sv-SE" sz="399" dirty="0" err="1"/>
              <a:t>HeC</a:t>
            </a:r>
            <a:endParaRPr lang="sv-SE" sz="399" dirty="0"/>
          </a:p>
          <a:p>
            <a:r>
              <a:rPr lang="sv-SE" sz="599" b="1" dirty="0"/>
              <a:t>1010</a:t>
            </a:r>
          </a:p>
        </p:txBody>
      </p:sp>
      <p:sp>
        <p:nvSpPr>
          <p:cNvPr id="18" name="TextBox 17">
            <a:extLst>
              <a:ext uri="{FF2B5EF4-FFF2-40B4-BE49-F238E27FC236}">
                <a16:creationId xmlns:a16="http://schemas.microsoft.com/office/drawing/2014/main" id="{EF660C4D-EEC9-EA40-B397-72D1D35D64B0}"/>
              </a:ext>
            </a:extLst>
          </p:cNvPr>
          <p:cNvSpPr txBox="1"/>
          <p:nvPr/>
        </p:nvSpPr>
        <p:spPr>
          <a:xfrm>
            <a:off x="5808796" y="1536578"/>
            <a:ext cx="449094" cy="246093"/>
          </a:xfrm>
          <a:prstGeom prst="rect">
            <a:avLst/>
          </a:prstGeom>
          <a:solidFill>
            <a:srgbClr val="FF40FF"/>
          </a:solidFill>
          <a:ln w="19050">
            <a:solidFill>
              <a:schemeClr val="accent1"/>
            </a:solidFill>
            <a:prstDash val="solid"/>
          </a:ln>
        </p:spPr>
        <p:txBody>
          <a:bodyPr wrap="square" rtlCol="0">
            <a:spAutoFit/>
          </a:bodyPr>
          <a:lstStyle>
            <a:defPPr>
              <a:defRPr lang="sv-SE"/>
            </a:defPPr>
            <a:lvl1pPr algn="ctr">
              <a:defRPr sz="399"/>
            </a:lvl1pPr>
          </a:lstStyle>
          <a:p>
            <a:r>
              <a:rPr lang="sv-SE" dirty="0"/>
              <a:t>TWDS</a:t>
            </a:r>
          </a:p>
          <a:p>
            <a:r>
              <a:rPr lang="sv-SE" sz="600" b="1" dirty="0"/>
              <a:t>1000</a:t>
            </a:r>
          </a:p>
        </p:txBody>
      </p:sp>
      <p:sp>
        <p:nvSpPr>
          <p:cNvPr id="164" name="TextBox 163">
            <a:extLst>
              <a:ext uri="{FF2B5EF4-FFF2-40B4-BE49-F238E27FC236}">
                <a16:creationId xmlns:a16="http://schemas.microsoft.com/office/drawing/2014/main" id="{314AF583-7EAB-544F-A8F4-162F45EB0E4C}"/>
              </a:ext>
            </a:extLst>
          </p:cNvPr>
          <p:cNvSpPr txBox="1"/>
          <p:nvPr/>
        </p:nvSpPr>
        <p:spPr>
          <a:xfrm>
            <a:off x="5530245" y="2811987"/>
            <a:ext cx="360000" cy="226335"/>
          </a:xfrm>
          <a:prstGeom prst="rect">
            <a:avLst/>
          </a:prstGeom>
          <a:solidFill>
            <a:srgbClr val="FF40FF"/>
          </a:solidFill>
          <a:ln>
            <a:solidFill>
              <a:schemeClr val="accent1"/>
            </a:solidFill>
          </a:ln>
        </p:spPr>
        <p:txBody>
          <a:bodyPr wrap="square" lIns="72000" tIns="36000" rIns="72000" bIns="36000" rtlCol="0" anchor="ctr">
            <a:spAutoFit/>
          </a:bodyPr>
          <a:lstStyle/>
          <a:p>
            <a:pPr algn="ctr"/>
            <a:r>
              <a:rPr lang="sv-SE" sz="399" dirty="0" err="1"/>
              <a:t>HeIn</a:t>
            </a:r>
            <a:r>
              <a:rPr lang="sv-SE" sz="399" dirty="0"/>
              <a:t> </a:t>
            </a:r>
          </a:p>
          <a:p>
            <a:pPr algn="ctr"/>
            <a:r>
              <a:rPr lang="sv-SE" sz="599" b="1" dirty="0"/>
              <a:t>1013</a:t>
            </a:r>
          </a:p>
        </p:txBody>
      </p:sp>
      <p:sp>
        <p:nvSpPr>
          <p:cNvPr id="161" name="TextBox 160">
            <a:extLst>
              <a:ext uri="{FF2B5EF4-FFF2-40B4-BE49-F238E27FC236}">
                <a16:creationId xmlns:a16="http://schemas.microsoft.com/office/drawing/2014/main" id="{A9A2063B-82AD-EA4D-8DDC-104015DC38D7}"/>
              </a:ext>
            </a:extLst>
          </p:cNvPr>
          <p:cNvSpPr txBox="1"/>
          <p:nvPr/>
        </p:nvSpPr>
        <p:spPr>
          <a:xfrm>
            <a:off x="4237949" y="2112581"/>
            <a:ext cx="360589" cy="226335"/>
          </a:xfrm>
          <a:prstGeom prst="rect">
            <a:avLst/>
          </a:prstGeom>
          <a:solidFill>
            <a:srgbClr val="FF40FF"/>
          </a:solidFill>
          <a:ln>
            <a:solidFill>
              <a:schemeClr val="accent1"/>
            </a:solidFill>
          </a:ln>
        </p:spPr>
        <p:txBody>
          <a:bodyPr wrap="square" lIns="72000" tIns="36000" rIns="72000" bIns="36000" rtlCol="0" anchor="ctr">
            <a:spAutoFit/>
          </a:bodyPr>
          <a:lstStyle/>
          <a:p>
            <a:pPr algn="ctr"/>
            <a:r>
              <a:rPr lang="sv-SE" sz="399" dirty="0"/>
              <a:t>HePC </a:t>
            </a:r>
          </a:p>
          <a:p>
            <a:pPr algn="ctr"/>
            <a:r>
              <a:rPr lang="sv-SE" sz="599" b="1" dirty="0"/>
              <a:t>1011</a:t>
            </a:r>
          </a:p>
        </p:txBody>
      </p:sp>
      <p:sp>
        <p:nvSpPr>
          <p:cNvPr id="90" name="TextBox 89">
            <a:extLst>
              <a:ext uri="{FF2B5EF4-FFF2-40B4-BE49-F238E27FC236}">
                <a16:creationId xmlns:a16="http://schemas.microsoft.com/office/drawing/2014/main" id="{B92BCDDF-05A6-D348-9CC1-DC23F6C70D5F}"/>
              </a:ext>
            </a:extLst>
          </p:cNvPr>
          <p:cNvSpPr txBox="1"/>
          <p:nvPr/>
        </p:nvSpPr>
        <p:spPr>
          <a:xfrm>
            <a:off x="2919749" y="1920472"/>
            <a:ext cx="360000" cy="226335"/>
          </a:xfrm>
          <a:prstGeom prst="rect">
            <a:avLst/>
          </a:prstGeom>
          <a:solidFill>
            <a:srgbClr val="92D050"/>
          </a:solidFill>
          <a:ln>
            <a:solidFill>
              <a:schemeClr val="accent1"/>
            </a:solidFill>
          </a:ln>
        </p:spPr>
        <p:txBody>
          <a:bodyPr wrap="square" lIns="72000" tIns="36000" rIns="72000" bIns="36000" rtlCol="0" anchor="ctr">
            <a:spAutoFit/>
          </a:bodyPr>
          <a:lstStyle/>
          <a:p>
            <a:pPr algn="ctr"/>
            <a:r>
              <a:rPr lang="sv-SE" sz="399" dirty="0" err="1"/>
              <a:t>IDrT</a:t>
            </a:r>
            <a:r>
              <a:rPr lang="sv-SE" sz="399" dirty="0"/>
              <a:t> </a:t>
            </a:r>
          </a:p>
          <a:p>
            <a:pPr algn="ctr"/>
            <a:r>
              <a:rPr lang="sv-SE" sz="599" b="1" dirty="0"/>
              <a:t>1047</a:t>
            </a:r>
          </a:p>
        </p:txBody>
      </p:sp>
      <p:cxnSp>
        <p:nvCxnSpPr>
          <p:cNvPr id="91" name="Straight Arrow Connector 90">
            <a:extLst>
              <a:ext uri="{FF2B5EF4-FFF2-40B4-BE49-F238E27FC236}">
                <a16:creationId xmlns:a16="http://schemas.microsoft.com/office/drawing/2014/main" id="{BCE3E2D2-559B-2946-B2DE-C6A93CC41F46}"/>
              </a:ext>
            </a:extLst>
          </p:cNvPr>
          <p:cNvCxnSpPr>
            <a:cxnSpLocks/>
            <a:stCxn id="90" idx="3"/>
          </p:cNvCxnSpPr>
          <p:nvPr/>
        </p:nvCxnSpPr>
        <p:spPr>
          <a:xfrm>
            <a:off x="3279749" y="2033640"/>
            <a:ext cx="309545" cy="0"/>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12F22A9F-5831-984A-85D1-12D7B0A1B179}"/>
              </a:ext>
            </a:extLst>
          </p:cNvPr>
          <p:cNvSpPr txBox="1"/>
          <p:nvPr/>
        </p:nvSpPr>
        <p:spPr>
          <a:xfrm>
            <a:off x="4544135" y="2574193"/>
            <a:ext cx="360000" cy="226335"/>
          </a:xfrm>
          <a:prstGeom prst="rect">
            <a:avLst/>
          </a:prstGeom>
          <a:solidFill>
            <a:srgbClr val="FF40FF"/>
          </a:solidFill>
          <a:ln>
            <a:solidFill>
              <a:schemeClr val="accent1"/>
            </a:solidFill>
          </a:ln>
        </p:spPr>
        <p:txBody>
          <a:bodyPr wrap="square" lIns="72000" tIns="36000" rIns="72000" bIns="36000" rtlCol="0" anchor="ctr">
            <a:spAutoFit/>
          </a:bodyPr>
          <a:lstStyle/>
          <a:p>
            <a:pPr algn="ctr"/>
            <a:r>
              <a:rPr lang="sv-SE" sz="399" dirty="0"/>
              <a:t>HCPR </a:t>
            </a:r>
          </a:p>
          <a:p>
            <a:pPr algn="ctr"/>
            <a:r>
              <a:rPr lang="sv-SE" sz="599" b="1" dirty="0"/>
              <a:t>1160</a:t>
            </a:r>
          </a:p>
        </p:txBody>
      </p:sp>
      <p:cxnSp>
        <p:nvCxnSpPr>
          <p:cNvPr id="98" name="Elbow Connector 97">
            <a:extLst>
              <a:ext uri="{FF2B5EF4-FFF2-40B4-BE49-F238E27FC236}">
                <a16:creationId xmlns:a16="http://schemas.microsoft.com/office/drawing/2014/main" id="{04EFBF85-0D5A-3943-9B96-ED68B05D6E92}"/>
              </a:ext>
            </a:extLst>
          </p:cNvPr>
          <p:cNvCxnSpPr>
            <a:cxnSpLocks/>
            <a:endCxn id="96" idx="3"/>
          </p:cNvCxnSpPr>
          <p:nvPr/>
        </p:nvCxnSpPr>
        <p:spPr>
          <a:xfrm rot="5400000">
            <a:off x="4498571" y="2188783"/>
            <a:ext cx="904143" cy="93013"/>
          </a:xfrm>
          <a:prstGeom prst="bentConnector2">
            <a:avLst/>
          </a:prstGeom>
          <a:ln w="9525">
            <a:headEnd type="triangle"/>
            <a:tailEnd type="none"/>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3A5A4A91-593A-6E4A-9154-4AC8C895E7B4}"/>
              </a:ext>
            </a:extLst>
          </p:cNvPr>
          <p:cNvSpPr txBox="1"/>
          <p:nvPr/>
        </p:nvSpPr>
        <p:spPr>
          <a:xfrm>
            <a:off x="131374" y="231098"/>
            <a:ext cx="1347281" cy="2740622"/>
          </a:xfrm>
          <a:prstGeom prst="rect">
            <a:avLst/>
          </a:prstGeom>
          <a:noFill/>
          <a:ln>
            <a:solidFill>
              <a:schemeClr val="accent1"/>
            </a:solidFill>
          </a:ln>
        </p:spPr>
        <p:txBody>
          <a:bodyPr wrap="square" rtlCol="0">
            <a:spAutoFit/>
          </a:bodyPr>
          <a:lstStyle/>
          <a:p>
            <a:r>
              <a:rPr lang="sv-SE" sz="349" dirty="0"/>
              <a:t>TWDS 1000 – Target wheel, Drive &amp; Shaft</a:t>
            </a:r>
          </a:p>
          <a:p>
            <a:r>
              <a:rPr lang="sv-SE" sz="349" dirty="0" err="1"/>
              <a:t>HeC</a:t>
            </a:r>
            <a:r>
              <a:rPr lang="sv-SE" sz="349" dirty="0"/>
              <a:t>   1010 – Target Primary Cooling </a:t>
            </a:r>
          </a:p>
          <a:p>
            <a:r>
              <a:rPr lang="sv-SE" sz="349" dirty="0"/>
              <a:t>HePC 1011 – Pressure Control Primary Cooling</a:t>
            </a:r>
          </a:p>
          <a:p>
            <a:r>
              <a:rPr lang="sv-SE" sz="349" dirty="0" err="1"/>
              <a:t>HeIn</a:t>
            </a:r>
            <a:r>
              <a:rPr lang="sv-SE" sz="349" dirty="0"/>
              <a:t>  1013 – Helium Injection</a:t>
            </a:r>
          </a:p>
          <a:p>
            <a:r>
              <a:rPr lang="sv-SE" sz="349" dirty="0" err="1"/>
              <a:t>HePu</a:t>
            </a:r>
            <a:r>
              <a:rPr lang="sv-SE" sz="349" dirty="0"/>
              <a:t> 1015 – Helium Purification</a:t>
            </a:r>
          </a:p>
          <a:p>
            <a:r>
              <a:rPr lang="sv-SE" sz="349" dirty="0"/>
              <a:t>1016 – </a:t>
            </a:r>
            <a:r>
              <a:rPr lang="sv-SE" sz="349" dirty="0" err="1"/>
              <a:t>Equip</a:t>
            </a:r>
            <a:r>
              <a:rPr lang="sv-SE" sz="349" dirty="0"/>
              <a:t>. cooling </a:t>
            </a:r>
            <a:r>
              <a:rPr lang="sv-SE" sz="349" dirty="0" err="1"/>
              <a:t>Tgt</a:t>
            </a:r>
            <a:r>
              <a:rPr lang="sv-SE" sz="349" dirty="0"/>
              <a:t> cooling </a:t>
            </a:r>
            <a:r>
              <a:rPr lang="sv-SE" sz="349" dirty="0" err="1"/>
              <a:t>circulators</a:t>
            </a:r>
            <a:r>
              <a:rPr lang="sv-SE" sz="349" dirty="0"/>
              <a:t> &amp; compressor.</a:t>
            </a:r>
          </a:p>
          <a:p>
            <a:r>
              <a:rPr lang="sv-SE" sz="349" dirty="0"/>
              <a:t>InsC 1026 – Neutron Beam Port </a:t>
            </a:r>
            <a:r>
              <a:rPr lang="sv-SE" sz="349" dirty="0" err="1"/>
              <a:t>Insert</a:t>
            </a:r>
            <a:r>
              <a:rPr lang="sv-SE" sz="349" dirty="0"/>
              <a:t> Cooling</a:t>
            </a:r>
          </a:p>
          <a:p>
            <a:r>
              <a:rPr lang="sv-SE" sz="300" dirty="0" err="1"/>
              <a:t>AtOA</a:t>
            </a:r>
            <a:r>
              <a:rPr lang="sv-SE" sz="300" dirty="0"/>
              <a:t> 1028 – Neutron Beam </a:t>
            </a:r>
            <a:r>
              <a:rPr lang="sv-SE" sz="300" dirty="0" err="1"/>
              <a:t>Optic</a:t>
            </a:r>
            <a:r>
              <a:rPr lang="sv-SE" sz="300" dirty="0"/>
              <a:t> Assambly Atmosphere </a:t>
            </a:r>
          </a:p>
          <a:p>
            <a:r>
              <a:rPr lang="sv-SE" sz="349" dirty="0"/>
              <a:t>PrHe 1030  – Pristine Helium</a:t>
            </a:r>
          </a:p>
          <a:p>
            <a:r>
              <a:rPr lang="sv-SE" sz="349" dirty="0"/>
              <a:t>IAD 1031    – Instrument Air Distribution</a:t>
            </a:r>
          </a:p>
          <a:p>
            <a:r>
              <a:rPr lang="sv-SE" sz="349" dirty="0"/>
              <a:t>DWD 1032 – Deionized Water Distribution</a:t>
            </a:r>
          </a:p>
          <a:p>
            <a:r>
              <a:rPr lang="sv-SE" sz="349" dirty="0"/>
              <a:t>N2D 1033  – Nitrogen Gas Distribution</a:t>
            </a:r>
          </a:p>
          <a:p>
            <a:r>
              <a:rPr lang="sv-SE" sz="349" dirty="0"/>
              <a:t>RGT 1040 – Radiolysis Gas Treatment</a:t>
            </a:r>
          </a:p>
          <a:p>
            <a:r>
              <a:rPr lang="sv-SE" sz="349" dirty="0"/>
              <a:t>PWCM 1041 –Moderator Primary Water Cooling</a:t>
            </a:r>
          </a:p>
          <a:p>
            <a:r>
              <a:rPr lang="sv-SE" sz="349" dirty="0"/>
              <a:t>PWCR 1042 – Reflector Primary Water Cooling</a:t>
            </a:r>
          </a:p>
          <a:p>
            <a:r>
              <a:rPr lang="sv-SE" sz="349" dirty="0"/>
              <a:t>PWCS 1043 – Shielding &amp; Plugs Primary Water Cooling</a:t>
            </a:r>
          </a:p>
          <a:p>
            <a:r>
              <a:rPr lang="sv-SE" sz="349" dirty="0"/>
              <a:t>IWCL 1044 – Intermediate Water Cooling 15°C</a:t>
            </a:r>
          </a:p>
          <a:p>
            <a:r>
              <a:rPr lang="sv-SE" sz="349" dirty="0"/>
              <a:t>IWCM 1045 – Intermediate Water Cooling 30°C</a:t>
            </a:r>
          </a:p>
          <a:p>
            <a:r>
              <a:rPr lang="sv-SE" sz="349" dirty="0"/>
              <a:t>IWCT 1046 – Target Intermediate Water Cooling</a:t>
            </a:r>
          </a:p>
          <a:p>
            <a:r>
              <a:rPr lang="sv-SE" sz="349" dirty="0" err="1"/>
              <a:t>IDrT</a:t>
            </a:r>
            <a:r>
              <a:rPr lang="sv-SE" sz="349" dirty="0"/>
              <a:t> 1047  – Intermediate Drain Tanks</a:t>
            </a:r>
          </a:p>
          <a:p>
            <a:r>
              <a:rPr lang="sv-SE" sz="349" dirty="0"/>
              <a:t>PDrT 1048 – Primary Drain Tanks</a:t>
            </a:r>
          </a:p>
          <a:p>
            <a:r>
              <a:rPr lang="sv-SE" sz="349" dirty="0"/>
              <a:t>CDrT 1049 – Contaminated Drain Tanks</a:t>
            </a:r>
          </a:p>
          <a:p>
            <a:r>
              <a:rPr lang="sv-SE" sz="349" dirty="0" err="1"/>
              <a:t>WPuM</a:t>
            </a:r>
            <a:r>
              <a:rPr lang="sv-SE" sz="349" dirty="0"/>
              <a:t> 1050 – Water Purification Moderator</a:t>
            </a:r>
          </a:p>
          <a:p>
            <a:r>
              <a:rPr lang="sv-SE" sz="349" dirty="0" err="1"/>
              <a:t>WPuR</a:t>
            </a:r>
            <a:r>
              <a:rPr lang="sv-SE" sz="349" dirty="0"/>
              <a:t> 1051 – Water Purification Reflector</a:t>
            </a:r>
          </a:p>
          <a:p>
            <a:r>
              <a:rPr lang="sv-SE" sz="349" dirty="0" err="1"/>
              <a:t>WPuS</a:t>
            </a:r>
            <a:r>
              <a:rPr lang="sv-SE" sz="349" dirty="0"/>
              <a:t> 1052 – Water Purification Shielding &amp; Plugs</a:t>
            </a:r>
          </a:p>
          <a:p>
            <a:r>
              <a:rPr lang="sv-SE" sz="349" dirty="0" err="1"/>
              <a:t>Crs</a:t>
            </a:r>
            <a:r>
              <a:rPr lang="sv-SE" sz="349" dirty="0"/>
              <a:t>-CMS 1055 – Water Cooling H2 Pump</a:t>
            </a:r>
          </a:p>
          <a:p>
            <a:r>
              <a:rPr lang="sv-SE" sz="349" dirty="0"/>
              <a:t>CWD 1057 – Cooling Water Distribution</a:t>
            </a:r>
          </a:p>
          <a:p>
            <a:r>
              <a:rPr lang="sv-SE" sz="349" dirty="0" err="1"/>
              <a:t>Smpl</a:t>
            </a:r>
            <a:r>
              <a:rPr lang="sv-SE" sz="349" dirty="0"/>
              <a:t> 1059 – </a:t>
            </a:r>
            <a:r>
              <a:rPr lang="sv-SE" sz="349" dirty="0" err="1"/>
              <a:t>Sample</a:t>
            </a:r>
            <a:r>
              <a:rPr lang="sv-SE" sz="349" dirty="0"/>
              <a:t> Station</a:t>
            </a:r>
          </a:p>
          <a:p>
            <a:r>
              <a:rPr lang="sv-SE" sz="349" dirty="0" err="1"/>
              <a:t>IrrM</a:t>
            </a:r>
            <a:r>
              <a:rPr lang="sv-SE" sz="349" dirty="0"/>
              <a:t> 1061 – </a:t>
            </a:r>
            <a:r>
              <a:rPr lang="sv-SE" sz="349" dirty="0" err="1"/>
              <a:t>Irradiation</a:t>
            </a:r>
            <a:r>
              <a:rPr lang="sv-SE" sz="349" dirty="0"/>
              <a:t> </a:t>
            </a:r>
            <a:r>
              <a:rPr lang="sv-SE" sz="349" dirty="0" err="1"/>
              <a:t>Module</a:t>
            </a:r>
            <a:endParaRPr lang="sv-SE" sz="349" dirty="0"/>
          </a:p>
          <a:p>
            <a:r>
              <a:rPr lang="sv-SE" sz="349" dirty="0"/>
              <a:t>PBIP 1062 – Proton Beam Instrumentation Plug</a:t>
            </a:r>
          </a:p>
          <a:p>
            <a:r>
              <a:rPr lang="sv-SE" sz="349" dirty="0"/>
              <a:t>TMS 1063  – Target Monitoring System</a:t>
            </a:r>
          </a:p>
          <a:p>
            <a:r>
              <a:rPr lang="sv-SE" sz="349" dirty="0"/>
              <a:t>PBW 1065 – Proton Beam Window</a:t>
            </a:r>
          </a:p>
          <a:p>
            <a:r>
              <a:rPr lang="sv-SE" sz="349" dirty="0"/>
              <a:t>IS 1066 – Inner Shielding</a:t>
            </a:r>
          </a:p>
          <a:p>
            <a:r>
              <a:rPr lang="sv-SE" sz="349" dirty="0"/>
              <a:t>CPMV 1067 – Covers, Penetrations &amp; Monolith Vessel</a:t>
            </a:r>
          </a:p>
          <a:p>
            <a:r>
              <a:rPr lang="sv-SE" sz="349" dirty="0"/>
              <a:t>PBWC 1070 – Proton Beam Window Cooling</a:t>
            </a:r>
          </a:p>
          <a:p>
            <a:r>
              <a:rPr lang="sv-SE" sz="349" dirty="0"/>
              <a:t>PBWP 1076 – Proton Beam Window Port Block &amp; Vessel</a:t>
            </a:r>
          </a:p>
          <a:p>
            <a:r>
              <a:rPr lang="sv-SE" sz="349" dirty="0"/>
              <a:t>MPBP 1098 – Neutron Beam Port Block </a:t>
            </a:r>
            <a:r>
              <a:rPr lang="sv-SE" sz="349" dirty="0" err="1"/>
              <a:t>Package</a:t>
            </a:r>
            <a:r>
              <a:rPr lang="sv-SE" sz="349" dirty="0"/>
              <a:t> </a:t>
            </a:r>
          </a:p>
          <a:p>
            <a:r>
              <a:rPr lang="sv-SE" sz="349" dirty="0" err="1"/>
              <a:t>Crs</a:t>
            </a:r>
            <a:r>
              <a:rPr lang="sv-SE" sz="349" dirty="0"/>
              <a:t>-CMS 1100 – </a:t>
            </a:r>
            <a:r>
              <a:rPr lang="sv-SE" sz="349" dirty="0" err="1"/>
              <a:t>Cryogenic</a:t>
            </a:r>
            <a:r>
              <a:rPr lang="sv-SE" sz="349" dirty="0"/>
              <a:t> Moderator System</a:t>
            </a:r>
          </a:p>
          <a:p>
            <a:r>
              <a:rPr lang="sv-SE" sz="349" dirty="0"/>
              <a:t>MRP 1110 – Moderator Reflector Plug</a:t>
            </a:r>
          </a:p>
          <a:p>
            <a:r>
              <a:rPr lang="sv-SE" sz="349" dirty="0"/>
              <a:t>MRRU 1112 – Moderator Reflector </a:t>
            </a:r>
            <a:r>
              <a:rPr lang="sv-SE" sz="349" dirty="0" err="1"/>
              <a:t>Roration</a:t>
            </a:r>
            <a:r>
              <a:rPr lang="sv-SE" sz="349" dirty="0"/>
              <a:t> </a:t>
            </a:r>
            <a:r>
              <a:rPr lang="sv-SE" sz="349" dirty="0" err="1"/>
              <a:t>Unit</a:t>
            </a:r>
            <a:endParaRPr lang="sv-SE" sz="349" dirty="0"/>
          </a:p>
          <a:p>
            <a:r>
              <a:rPr lang="sv-SE" sz="349" dirty="0" err="1"/>
              <a:t>Crs</a:t>
            </a:r>
            <a:r>
              <a:rPr lang="sv-SE" sz="349" dirty="0"/>
              <a:t>-TMCP 1120 – Target Moderator Cryo Plant</a:t>
            </a:r>
          </a:p>
          <a:p>
            <a:r>
              <a:rPr lang="sv-SE" sz="349" dirty="0"/>
              <a:t>OffG 1140 – Off-gas </a:t>
            </a:r>
            <a:r>
              <a:rPr lang="sv-SE" sz="349" dirty="0" err="1"/>
              <a:t>extraction</a:t>
            </a:r>
            <a:endParaRPr lang="sv-SE" sz="349" dirty="0"/>
          </a:p>
          <a:p>
            <a:r>
              <a:rPr lang="sv-SE" sz="349" dirty="0"/>
              <a:t>MPRS 1150 – Monolith Pressure Relief System</a:t>
            </a:r>
          </a:p>
          <a:p>
            <a:r>
              <a:rPr lang="sv-SE" sz="349" dirty="0"/>
              <a:t>HCPR 1160 – Helium Cooling Pressure Relief</a:t>
            </a:r>
          </a:p>
          <a:p>
            <a:r>
              <a:rPr lang="sv-SE" sz="349" dirty="0"/>
              <a:t>CF Air: CF Instrument Air Supply</a:t>
            </a:r>
          </a:p>
          <a:p>
            <a:r>
              <a:rPr lang="sv-SE" sz="349" dirty="0"/>
              <a:t>CF DW: CF Deionized Water Supply</a:t>
            </a:r>
          </a:p>
          <a:p>
            <a:r>
              <a:rPr lang="sv-SE" sz="349" dirty="0"/>
              <a:t>CF WC: CF Water Cooling Supply</a:t>
            </a:r>
          </a:p>
          <a:p>
            <a:r>
              <a:rPr lang="sv-SE" sz="349" dirty="0"/>
              <a:t>CF N2: CF Nitrogen Supply</a:t>
            </a:r>
          </a:p>
        </p:txBody>
      </p:sp>
      <p:sp>
        <p:nvSpPr>
          <p:cNvPr id="154" name="Frame 153">
            <a:extLst>
              <a:ext uri="{FF2B5EF4-FFF2-40B4-BE49-F238E27FC236}">
                <a16:creationId xmlns:a16="http://schemas.microsoft.com/office/drawing/2014/main" id="{1E0B73F7-6CCE-9040-ACDF-2642F479F4A9}"/>
              </a:ext>
            </a:extLst>
          </p:cNvPr>
          <p:cNvSpPr/>
          <p:nvPr/>
        </p:nvSpPr>
        <p:spPr>
          <a:xfrm>
            <a:off x="3484791" y="1709353"/>
            <a:ext cx="53891" cy="53891"/>
          </a:xfrm>
          <a:prstGeom prst="frame">
            <a:avLst>
              <a:gd name="adj1"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349" dirty="0">
                <a:solidFill>
                  <a:schemeClr val="tx1"/>
                </a:solidFill>
              </a:rPr>
              <a:t>N2</a:t>
            </a:r>
          </a:p>
        </p:txBody>
      </p:sp>
      <p:sp>
        <p:nvSpPr>
          <p:cNvPr id="156" name="Frame 155">
            <a:extLst>
              <a:ext uri="{FF2B5EF4-FFF2-40B4-BE49-F238E27FC236}">
                <a16:creationId xmlns:a16="http://schemas.microsoft.com/office/drawing/2014/main" id="{76A99134-0AE5-664D-983C-DE6FD8A52C55}"/>
              </a:ext>
            </a:extLst>
          </p:cNvPr>
          <p:cNvSpPr/>
          <p:nvPr/>
        </p:nvSpPr>
        <p:spPr>
          <a:xfrm>
            <a:off x="3484791" y="1545652"/>
            <a:ext cx="53891" cy="53891"/>
          </a:xfrm>
          <a:prstGeom prst="frame">
            <a:avLst>
              <a:gd name="adj1" fmla="val 50000"/>
            </a:avLst>
          </a:prstGeom>
          <a:solidFill>
            <a:srgbClr val="0096FF"/>
          </a:solidFill>
          <a:ln>
            <a:solidFill>
              <a:srgbClr val="009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349" dirty="0">
                <a:solidFill>
                  <a:schemeClr val="bg1"/>
                </a:solidFill>
              </a:rPr>
              <a:t>W</a:t>
            </a:r>
          </a:p>
        </p:txBody>
      </p:sp>
      <p:sp>
        <p:nvSpPr>
          <p:cNvPr id="157" name="Frame 156">
            <a:extLst>
              <a:ext uri="{FF2B5EF4-FFF2-40B4-BE49-F238E27FC236}">
                <a16:creationId xmlns:a16="http://schemas.microsoft.com/office/drawing/2014/main" id="{947560C8-70E6-3549-884A-57B905AB445A}"/>
              </a:ext>
            </a:extLst>
          </p:cNvPr>
          <p:cNvSpPr/>
          <p:nvPr/>
        </p:nvSpPr>
        <p:spPr>
          <a:xfrm>
            <a:off x="3856593" y="1545612"/>
            <a:ext cx="53891" cy="53891"/>
          </a:xfrm>
          <a:prstGeom prst="frame">
            <a:avLst>
              <a:gd name="adj1" fmla="val 50000"/>
            </a:avLst>
          </a:prstGeom>
          <a:solidFill>
            <a:srgbClr val="73FDD6"/>
          </a:solidFill>
          <a:ln>
            <a:solidFill>
              <a:srgbClr val="73FD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349" dirty="0">
                <a:solidFill>
                  <a:schemeClr val="tx1"/>
                </a:solidFill>
              </a:rPr>
              <a:t>A</a:t>
            </a:r>
          </a:p>
        </p:txBody>
      </p:sp>
      <p:sp>
        <p:nvSpPr>
          <p:cNvPr id="207" name="Frame 206">
            <a:extLst>
              <a:ext uri="{FF2B5EF4-FFF2-40B4-BE49-F238E27FC236}">
                <a16:creationId xmlns:a16="http://schemas.microsoft.com/office/drawing/2014/main" id="{5364A89C-C11E-EE41-A3F8-27FC8A6D0D4A}"/>
              </a:ext>
            </a:extLst>
          </p:cNvPr>
          <p:cNvSpPr/>
          <p:nvPr/>
        </p:nvSpPr>
        <p:spPr>
          <a:xfrm>
            <a:off x="6197546" y="1557242"/>
            <a:ext cx="53891" cy="53891"/>
          </a:xfrm>
          <a:prstGeom prst="frame">
            <a:avLst>
              <a:gd name="adj1" fmla="val 50000"/>
            </a:avLst>
          </a:prstGeom>
          <a:solidFill>
            <a:srgbClr val="73FDD6"/>
          </a:solidFill>
          <a:ln>
            <a:solidFill>
              <a:srgbClr val="73FD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349" dirty="0">
                <a:solidFill>
                  <a:schemeClr val="tx1"/>
                </a:solidFill>
              </a:rPr>
              <a:t>A</a:t>
            </a:r>
          </a:p>
        </p:txBody>
      </p:sp>
      <p:sp>
        <p:nvSpPr>
          <p:cNvPr id="195" name="Frame 194">
            <a:extLst>
              <a:ext uri="{FF2B5EF4-FFF2-40B4-BE49-F238E27FC236}">
                <a16:creationId xmlns:a16="http://schemas.microsoft.com/office/drawing/2014/main" id="{A5D3B127-26E6-2B47-934C-22BCE59FA6D6}"/>
              </a:ext>
            </a:extLst>
          </p:cNvPr>
          <p:cNvSpPr/>
          <p:nvPr/>
        </p:nvSpPr>
        <p:spPr>
          <a:xfrm>
            <a:off x="4249510" y="2273126"/>
            <a:ext cx="53891" cy="53891"/>
          </a:xfrm>
          <a:prstGeom prst="frame">
            <a:avLst>
              <a:gd name="adj1"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349" dirty="0">
                <a:solidFill>
                  <a:schemeClr val="tx1"/>
                </a:solidFill>
              </a:rPr>
              <a:t>N2</a:t>
            </a:r>
          </a:p>
        </p:txBody>
      </p:sp>
      <p:sp>
        <p:nvSpPr>
          <p:cNvPr id="196" name="Frame 195">
            <a:extLst>
              <a:ext uri="{FF2B5EF4-FFF2-40B4-BE49-F238E27FC236}">
                <a16:creationId xmlns:a16="http://schemas.microsoft.com/office/drawing/2014/main" id="{C96FB658-3A13-7C4F-9B7E-40FDFA7338B0}"/>
              </a:ext>
            </a:extLst>
          </p:cNvPr>
          <p:cNvSpPr/>
          <p:nvPr/>
        </p:nvSpPr>
        <p:spPr>
          <a:xfrm>
            <a:off x="4538520" y="2276346"/>
            <a:ext cx="53891" cy="53891"/>
          </a:xfrm>
          <a:prstGeom prst="frame">
            <a:avLst>
              <a:gd name="adj1"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349" dirty="0">
                <a:solidFill>
                  <a:schemeClr val="tx1"/>
                </a:solidFill>
              </a:rPr>
              <a:t>He</a:t>
            </a:r>
          </a:p>
        </p:txBody>
      </p:sp>
      <p:sp>
        <p:nvSpPr>
          <p:cNvPr id="6" name="TextBox 5">
            <a:extLst>
              <a:ext uri="{FF2B5EF4-FFF2-40B4-BE49-F238E27FC236}">
                <a16:creationId xmlns:a16="http://schemas.microsoft.com/office/drawing/2014/main" id="{83D4C9BE-6999-363D-2200-CE43DBBDCE05}"/>
              </a:ext>
            </a:extLst>
          </p:cNvPr>
          <p:cNvSpPr txBox="1"/>
          <p:nvPr/>
        </p:nvSpPr>
        <p:spPr>
          <a:xfrm>
            <a:off x="4591370" y="201548"/>
            <a:ext cx="449094" cy="288000"/>
          </a:xfrm>
          <a:prstGeom prst="rect">
            <a:avLst/>
          </a:prstGeom>
          <a:solidFill>
            <a:srgbClr val="0432FF"/>
          </a:solidFill>
          <a:ln w="19050">
            <a:solidFill>
              <a:schemeClr val="accent1"/>
            </a:solidFill>
            <a:prstDash val="solid"/>
          </a:ln>
        </p:spPr>
        <p:txBody>
          <a:bodyPr wrap="square" lIns="36000" tIns="36000" rIns="36000" bIns="36000" rtlCol="0">
            <a:spAutoFit/>
          </a:bodyPr>
          <a:lstStyle>
            <a:defPPr>
              <a:defRPr lang="en-SE"/>
            </a:defPPr>
            <a:lvl1pPr algn="ctr">
              <a:defRPr sz="399">
                <a:solidFill>
                  <a:srgbClr val="FFFF00"/>
                </a:solidFill>
              </a:defRPr>
            </a:lvl1pPr>
          </a:lstStyle>
          <a:p>
            <a:r>
              <a:rPr lang="sv-SE" dirty="0"/>
              <a:t>TSS</a:t>
            </a:r>
          </a:p>
          <a:p>
            <a:r>
              <a:rPr lang="sv-SE" sz="600" b="1" dirty="0"/>
              <a:t>1080</a:t>
            </a:r>
          </a:p>
          <a:p>
            <a:r>
              <a:rPr lang="sv-SE" sz="600" b="1" dirty="0"/>
              <a:t>SIT2</a:t>
            </a:r>
          </a:p>
        </p:txBody>
      </p:sp>
      <p:sp>
        <p:nvSpPr>
          <p:cNvPr id="14" name="TextBox 13">
            <a:extLst>
              <a:ext uri="{FF2B5EF4-FFF2-40B4-BE49-F238E27FC236}">
                <a16:creationId xmlns:a16="http://schemas.microsoft.com/office/drawing/2014/main" id="{564424FE-B32E-F2B9-1E5F-326407EFDDC4}"/>
              </a:ext>
            </a:extLst>
          </p:cNvPr>
          <p:cNvSpPr txBox="1"/>
          <p:nvPr/>
        </p:nvSpPr>
        <p:spPr>
          <a:xfrm>
            <a:off x="3963924" y="199332"/>
            <a:ext cx="449094" cy="288000"/>
          </a:xfrm>
          <a:prstGeom prst="rect">
            <a:avLst/>
          </a:prstGeom>
          <a:solidFill>
            <a:schemeClr val="accent2">
              <a:lumMod val="40000"/>
              <a:lumOff val="60000"/>
            </a:schemeClr>
          </a:solidFill>
          <a:ln w="19050">
            <a:solidFill>
              <a:schemeClr val="accent1"/>
            </a:solidFill>
            <a:prstDash val="solid"/>
          </a:ln>
        </p:spPr>
        <p:txBody>
          <a:bodyPr wrap="square" lIns="36000" tIns="36000" rIns="36000" bIns="36000" rtlCol="0">
            <a:spAutoFit/>
          </a:bodyPr>
          <a:lstStyle/>
          <a:p>
            <a:pPr algn="ctr"/>
            <a:r>
              <a:rPr lang="sv-SE" sz="399" dirty="0">
                <a:solidFill>
                  <a:srgbClr val="FFFF00"/>
                </a:solidFill>
              </a:rPr>
              <a:t>TSS</a:t>
            </a:r>
          </a:p>
          <a:p>
            <a:pPr algn="ctr"/>
            <a:r>
              <a:rPr lang="sv-SE" sz="599" b="1" dirty="0">
                <a:solidFill>
                  <a:srgbClr val="FFFF00"/>
                </a:solidFill>
              </a:rPr>
              <a:t>1080</a:t>
            </a:r>
          </a:p>
          <a:p>
            <a:pPr algn="ctr"/>
            <a:r>
              <a:rPr lang="sv-SE" sz="599" b="1" dirty="0">
                <a:solidFill>
                  <a:srgbClr val="FFFF00"/>
                </a:solidFill>
              </a:rPr>
              <a:t>SIT1</a:t>
            </a:r>
          </a:p>
        </p:txBody>
      </p:sp>
      <p:sp>
        <p:nvSpPr>
          <p:cNvPr id="24" name="TextBox 23">
            <a:extLst>
              <a:ext uri="{FF2B5EF4-FFF2-40B4-BE49-F238E27FC236}">
                <a16:creationId xmlns:a16="http://schemas.microsoft.com/office/drawing/2014/main" id="{51A71142-C95A-2C8A-B27C-54DD348D0F07}"/>
              </a:ext>
            </a:extLst>
          </p:cNvPr>
          <p:cNvSpPr txBox="1"/>
          <p:nvPr/>
        </p:nvSpPr>
        <p:spPr>
          <a:xfrm>
            <a:off x="5149545" y="193370"/>
            <a:ext cx="449094" cy="288000"/>
          </a:xfrm>
          <a:prstGeom prst="rect">
            <a:avLst/>
          </a:prstGeom>
          <a:solidFill>
            <a:srgbClr val="0432FF"/>
          </a:solidFill>
          <a:ln w="19050">
            <a:solidFill>
              <a:schemeClr val="accent1"/>
            </a:solidFill>
            <a:prstDash val="solid"/>
          </a:ln>
        </p:spPr>
        <p:txBody>
          <a:bodyPr wrap="square" lIns="36000" tIns="36000" rIns="36000" bIns="36000" rtlCol="0">
            <a:spAutoFit/>
          </a:bodyPr>
          <a:lstStyle>
            <a:defPPr>
              <a:defRPr lang="en-SE"/>
            </a:defPPr>
            <a:lvl1pPr algn="ctr">
              <a:defRPr sz="399">
                <a:solidFill>
                  <a:srgbClr val="FFFF00"/>
                </a:solidFill>
              </a:defRPr>
            </a:lvl1pPr>
          </a:lstStyle>
          <a:p>
            <a:r>
              <a:rPr lang="sv-SE" dirty="0"/>
              <a:t>TSS</a:t>
            </a:r>
          </a:p>
          <a:p>
            <a:r>
              <a:rPr lang="sv-SE" sz="600" b="1" dirty="0"/>
              <a:t>1080</a:t>
            </a:r>
          </a:p>
          <a:p>
            <a:r>
              <a:rPr lang="sv-SE" sz="600" b="1" dirty="0"/>
              <a:t>SIT3</a:t>
            </a:r>
          </a:p>
        </p:txBody>
      </p:sp>
      <p:cxnSp>
        <p:nvCxnSpPr>
          <p:cNvPr id="25" name="Elbow Connector 24">
            <a:extLst>
              <a:ext uri="{FF2B5EF4-FFF2-40B4-BE49-F238E27FC236}">
                <a16:creationId xmlns:a16="http://schemas.microsoft.com/office/drawing/2014/main" id="{8536F258-C1DB-2FCD-ED95-33FF23CC60DF}"/>
              </a:ext>
            </a:extLst>
          </p:cNvPr>
          <p:cNvCxnSpPr>
            <a:cxnSpLocks/>
          </p:cNvCxnSpPr>
          <p:nvPr/>
        </p:nvCxnSpPr>
        <p:spPr>
          <a:xfrm rot="16200000" flipH="1">
            <a:off x="4814620" y="497399"/>
            <a:ext cx="1044078" cy="1041484"/>
          </a:xfrm>
          <a:prstGeom prst="bentConnector3">
            <a:avLst>
              <a:gd name="adj1" fmla="val 47175"/>
            </a:avLst>
          </a:prstGeom>
          <a:ln w="28575">
            <a:solidFill>
              <a:srgbClr val="0432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Elbow Connector 30">
            <a:extLst>
              <a:ext uri="{FF2B5EF4-FFF2-40B4-BE49-F238E27FC236}">
                <a16:creationId xmlns:a16="http://schemas.microsoft.com/office/drawing/2014/main" id="{273FD6BD-BB2C-71F7-0688-16CBAB7ED2B9}"/>
              </a:ext>
            </a:extLst>
          </p:cNvPr>
          <p:cNvCxnSpPr>
            <a:cxnSpLocks/>
            <a:stCxn id="14" idx="2"/>
          </p:cNvCxnSpPr>
          <p:nvPr/>
        </p:nvCxnSpPr>
        <p:spPr>
          <a:xfrm rot="16200000" flipH="1">
            <a:off x="4044101" y="631702"/>
            <a:ext cx="1044740" cy="756000"/>
          </a:xfrm>
          <a:prstGeom prst="bentConnector3">
            <a:avLst>
              <a:gd name="adj1" fmla="val 76665"/>
            </a:avLst>
          </a:prstGeom>
          <a:ln w="28575">
            <a:solidFill>
              <a:srgbClr val="0432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EFBFC66-BBC6-CE26-8B19-E6EAEB60D100}"/>
              </a:ext>
            </a:extLst>
          </p:cNvPr>
          <p:cNvSpPr txBox="1"/>
          <p:nvPr/>
        </p:nvSpPr>
        <p:spPr>
          <a:xfrm>
            <a:off x="4011404" y="1752527"/>
            <a:ext cx="360000" cy="226335"/>
          </a:xfrm>
          <a:prstGeom prst="rect">
            <a:avLst/>
          </a:prstGeom>
          <a:solidFill>
            <a:srgbClr val="FF40FF"/>
          </a:solidFill>
          <a:ln>
            <a:solidFill>
              <a:schemeClr val="accent1"/>
            </a:solidFill>
          </a:ln>
        </p:spPr>
        <p:txBody>
          <a:bodyPr wrap="square" lIns="72000" tIns="36000" rIns="72000" bIns="36000" rtlCol="0" anchor="ctr">
            <a:spAutoFit/>
          </a:bodyPr>
          <a:lstStyle/>
          <a:p>
            <a:pPr algn="ctr"/>
            <a:r>
              <a:rPr lang="sv-SE" sz="399" dirty="0" err="1"/>
              <a:t>HeWC</a:t>
            </a:r>
            <a:endParaRPr lang="sv-SE" sz="399" dirty="0"/>
          </a:p>
          <a:p>
            <a:pPr algn="ctr"/>
            <a:r>
              <a:rPr lang="sv-SE" sz="599" b="1" dirty="0"/>
              <a:t>1016</a:t>
            </a:r>
          </a:p>
        </p:txBody>
      </p:sp>
      <p:cxnSp>
        <p:nvCxnSpPr>
          <p:cNvPr id="36" name="Elbow Connector 35">
            <a:extLst>
              <a:ext uri="{FF2B5EF4-FFF2-40B4-BE49-F238E27FC236}">
                <a16:creationId xmlns:a16="http://schemas.microsoft.com/office/drawing/2014/main" id="{6625D4E9-06CB-7405-3B05-842F6DAB1BDB}"/>
              </a:ext>
            </a:extLst>
          </p:cNvPr>
          <p:cNvCxnSpPr>
            <a:cxnSpLocks/>
            <a:stCxn id="10" idx="3"/>
            <a:endCxn id="161" idx="0"/>
          </p:cNvCxnSpPr>
          <p:nvPr/>
        </p:nvCxnSpPr>
        <p:spPr>
          <a:xfrm>
            <a:off x="4371404" y="1865695"/>
            <a:ext cx="46840" cy="246886"/>
          </a:xfrm>
          <a:prstGeom prst="bentConnector2">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Elbow Connector 42">
            <a:extLst>
              <a:ext uri="{FF2B5EF4-FFF2-40B4-BE49-F238E27FC236}">
                <a16:creationId xmlns:a16="http://schemas.microsoft.com/office/drawing/2014/main" id="{74E46BC4-316C-0BE8-140B-0CCD6129941B}"/>
              </a:ext>
            </a:extLst>
          </p:cNvPr>
          <p:cNvCxnSpPr>
            <a:cxnSpLocks/>
            <a:stCxn id="10" idx="3"/>
          </p:cNvCxnSpPr>
          <p:nvPr/>
        </p:nvCxnSpPr>
        <p:spPr>
          <a:xfrm flipV="1">
            <a:off x="4371404" y="1746565"/>
            <a:ext cx="484100" cy="119130"/>
          </a:xfrm>
          <a:prstGeom prst="bentConnector3">
            <a:avLst>
              <a:gd name="adj1" fmla="val 50000"/>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 name="Cloud 1">
            <a:extLst>
              <a:ext uri="{FF2B5EF4-FFF2-40B4-BE49-F238E27FC236}">
                <a16:creationId xmlns:a16="http://schemas.microsoft.com/office/drawing/2014/main" id="{4C317E4F-3562-A0DF-8D2D-88A755465A4D}"/>
              </a:ext>
            </a:extLst>
          </p:cNvPr>
          <p:cNvSpPr/>
          <p:nvPr/>
        </p:nvSpPr>
        <p:spPr>
          <a:xfrm rot="5847885" flipV="1">
            <a:off x="5798485" y="-24190"/>
            <a:ext cx="432639" cy="739758"/>
          </a:xfrm>
          <a:custGeom>
            <a:avLst/>
            <a:gdLst>
              <a:gd name="csX0" fmla="*/ 3900 w 43200"/>
              <a:gd name="csY0" fmla="*/ 14370 h 43200"/>
              <a:gd name="csX1" fmla="*/ 5623 w 43200"/>
              <a:gd name="csY1" fmla="*/ 6907 h 43200"/>
              <a:gd name="csX2" fmla="*/ 14005 w 43200"/>
              <a:gd name="csY2" fmla="*/ 5202 h 43200"/>
              <a:gd name="csX3" fmla="*/ 22456 w 43200"/>
              <a:gd name="csY3" fmla="*/ 3432 h 43200"/>
              <a:gd name="csX4" fmla="*/ 25749 w 43200"/>
              <a:gd name="csY4" fmla="*/ 200 h 43200"/>
              <a:gd name="csX5" fmla="*/ 29833 w 43200"/>
              <a:gd name="csY5" fmla="*/ 2481 h 43200"/>
              <a:gd name="csX6" fmla="*/ 35463 w 43200"/>
              <a:gd name="csY6" fmla="*/ 690 h 43200"/>
              <a:gd name="csX7" fmla="*/ 38318 w 43200"/>
              <a:gd name="csY7" fmla="*/ 5576 h 43200"/>
              <a:gd name="csX8" fmla="*/ 41982 w 43200"/>
              <a:gd name="csY8" fmla="*/ 10318 h 43200"/>
              <a:gd name="csX9" fmla="*/ 41818 w 43200"/>
              <a:gd name="csY9" fmla="*/ 15460 h 43200"/>
              <a:gd name="csX10" fmla="*/ 43016 w 43200"/>
              <a:gd name="csY10" fmla="*/ 23322 h 43200"/>
              <a:gd name="csX11" fmla="*/ 37404 w 43200"/>
              <a:gd name="csY11" fmla="*/ 30204 h 43200"/>
              <a:gd name="csX12" fmla="*/ 35395 w 43200"/>
              <a:gd name="csY12" fmla="*/ 36101 h 43200"/>
              <a:gd name="csX13" fmla="*/ 28555 w 43200"/>
              <a:gd name="csY13" fmla="*/ 36815 h 43200"/>
              <a:gd name="csX14" fmla="*/ 23667 w 43200"/>
              <a:gd name="csY14" fmla="*/ 43106 h 43200"/>
              <a:gd name="csX15" fmla="*/ 16480 w 43200"/>
              <a:gd name="csY15" fmla="*/ 39266 h 43200"/>
              <a:gd name="csX16" fmla="*/ 5804 w 43200"/>
              <a:gd name="csY16" fmla="*/ 35472 h 43200"/>
              <a:gd name="csX17" fmla="*/ 1110 w 43200"/>
              <a:gd name="csY17" fmla="*/ 31250 h 43200"/>
              <a:gd name="csX18" fmla="*/ 2113 w 43200"/>
              <a:gd name="csY18" fmla="*/ 25551 h 43200"/>
              <a:gd name="csX19" fmla="*/ -5 w 43200"/>
              <a:gd name="csY19" fmla="*/ 19704 h 43200"/>
              <a:gd name="csX20" fmla="*/ 3863 w 43200"/>
              <a:gd name="csY20" fmla="*/ 14507 h 43200"/>
              <a:gd name="csX21" fmla="*/ 3900 w 43200"/>
              <a:gd name="csY21" fmla="*/ 14370 h 43200"/>
              <a:gd name="csX0" fmla="*/ 4693 w 43200"/>
              <a:gd name="csY0" fmla="*/ 26177 h 43200"/>
              <a:gd name="csX1" fmla="*/ 2160 w 43200"/>
              <a:gd name="csY1" fmla="*/ 25380 h 43200"/>
              <a:gd name="csX2" fmla="*/ 6928 w 43200"/>
              <a:gd name="csY2" fmla="*/ 34899 h 43200"/>
              <a:gd name="csX3" fmla="*/ 5820 w 43200"/>
              <a:gd name="csY3" fmla="*/ 35280 h 43200"/>
              <a:gd name="csX4" fmla="*/ 16478 w 43200"/>
              <a:gd name="csY4" fmla="*/ 39090 h 43200"/>
              <a:gd name="csX5" fmla="*/ 15810 w 43200"/>
              <a:gd name="csY5" fmla="*/ 37350 h 43200"/>
              <a:gd name="csX6" fmla="*/ 28827 w 43200"/>
              <a:gd name="csY6" fmla="*/ 34751 h 43200"/>
              <a:gd name="csX7" fmla="*/ 28560 w 43200"/>
              <a:gd name="csY7" fmla="*/ 36660 h 43200"/>
              <a:gd name="csX8" fmla="*/ 34129 w 43200"/>
              <a:gd name="csY8" fmla="*/ 22954 h 43200"/>
              <a:gd name="csX9" fmla="*/ 37380 w 43200"/>
              <a:gd name="csY9" fmla="*/ 30090 h 43200"/>
              <a:gd name="csX10" fmla="*/ 41798 w 43200"/>
              <a:gd name="csY10" fmla="*/ 15354 h 43200"/>
              <a:gd name="csX11" fmla="*/ 40350 w 43200"/>
              <a:gd name="csY11" fmla="*/ 18030 h 43200"/>
              <a:gd name="csX12" fmla="*/ 38324 w 43200"/>
              <a:gd name="csY12" fmla="*/ 5426 h 43200"/>
              <a:gd name="csX13" fmla="*/ 38400 w 43200"/>
              <a:gd name="csY13" fmla="*/ 6690 h 43200"/>
              <a:gd name="csX14" fmla="*/ 29078 w 43200"/>
              <a:gd name="csY14" fmla="*/ 3952 h 43200"/>
              <a:gd name="csX15" fmla="*/ 29820 w 43200"/>
              <a:gd name="csY15" fmla="*/ 2340 h 43200"/>
              <a:gd name="csX16" fmla="*/ 22141 w 43200"/>
              <a:gd name="csY16" fmla="*/ 4720 h 43200"/>
              <a:gd name="csX17" fmla="*/ 22500 w 43200"/>
              <a:gd name="csY17" fmla="*/ 3330 h 43200"/>
              <a:gd name="csX18" fmla="*/ 14000 w 43200"/>
              <a:gd name="csY18" fmla="*/ 5192 h 43200"/>
              <a:gd name="csX19" fmla="*/ 15300 w 43200"/>
              <a:gd name="csY19" fmla="*/ 6540 h 43200"/>
              <a:gd name="csX20" fmla="*/ 4127 w 43200"/>
              <a:gd name="csY20" fmla="*/ 15789 h 43200"/>
              <a:gd name="csX21" fmla="*/ 3900 w 43200"/>
              <a:gd name="csY21" fmla="*/ 14370 h 43200"/>
              <a:gd name="csX0" fmla="*/ 3936 w 43256"/>
              <a:gd name="csY0" fmla="*/ 14229 h 43219"/>
              <a:gd name="csX1" fmla="*/ 5659 w 43256"/>
              <a:gd name="csY1" fmla="*/ 6766 h 43219"/>
              <a:gd name="csX2" fmla="*/ 14041 w 43256"/>
              <a:gd name="csY2" fmla="*/ 5061 h 43219"/>
              <a:gd name="csX3" fmla="*/ 22492 w 43256"/>
              <a:gd name="csY3" fmla="*/ 3291 h 43219"/>
              <a:gd name="csX4" fmla="*/ 25785 w 43256"/>
              <a:gd name="csY4" fmla="*/ 59 h 43219"/>
              <a:gd name="csX5" fmla="*/ 29869 w 43256"/>
              <a:gd name="csY5" fmla="*/ 2340 h 43219"/>
              <a:gd name="csX6" fmla="*/ 35499 w 43256"/>
              <a:gd name="csY6" fmla="*/ 549 h 43219"/>
              <a:gd name="csX7" fmla="*/ 38354 w 43256"/>
              <a:gd name="csY7" fmla="*/ 5435 h 43219"/>
              <a:gd name="csX8" fmla="*/ 42018 w 43256"/>
              <a:gd name="csY8" fmla="*/ 10177 h 43219"/>
              <a:gd name="csX9" fmla="*/ 41854 w 43256"/>
              <a:gd name="csY9" fmla="*/ 15319 h 43219"/>
              <a:gd name="csX10" fmla="*/ 43052 w 43256"/>
              <a:gd name="csY10" fmla="*/ 23181 h 43219"/>
              <a:gd name="csX11" fmla="*/ 37440 w 43256"/>
              <a:gd name="csY11" fmla="*/ 30063 h 43219"/>
              <a:gd name="csX12" fmla="*/ 35431 w 43256"/>
              <a:gd name="csY12" fmla="*/ 35960 h 43219"/>
              <a:gd name="csX13" fmla="*/ 28591 w 43256"/>
              <a:gd name="csY13" fmla="*/ 36674 h 43219"/>
              <a:gd name="csX14" fmla="*/ 23703 w 43256"/>
              <a:gd name="csY14" fmla="*/ 42965 h 43219"/>
              <a:gd name="csX15" fmla="*/ 16516 w 43256"/>
              <a:gd name="csY15" fmla="*/ 39125 h 43219"/>
              <a:gd name="csX16" fmla="*/ 5840 w 43256"/>
              <a:gd name="csY16" fmla="*/ 35331 h 43219"/>
              <a:gd name="csX17" fmla="*/ 1146 w 43256"/>
              <a:gd name="csY17" fmla="*/ 31109 h 43219"/>
              <a:gd name="csX18" fmla="*/ 2149 w 43256"/>
              <a:gd name="csY18" fmla="*/ 25410 h 43219"/>
              <a:gd name="csX19" fmla="*/ 31 w 43256"/>
              <a:gd name="csY19" fmla="*/ 19563 h 43219"/>
              <a:gd name="csX20" fmla="*/ 3899 w 43256"/>
              <a:gd name="csY20" fmla="*/ 14366 h 43219"/>
              <a:gd name="csX21" fmla="*/ 3936 w 43256"/>
              <a:gd name="csY21" fmla="*/ 14229 h 43219"/>
              <a:gd name="csX0" fmla="*/ 4729 w 43256"/>
              <a:gd name="csY0" fmla="*/ 26036 h 43219"/>
              <a:gd name="csX1" fmla="*/ 2196 w 43256"/>
              <a:gd name="csY1" fmla="*/ 25239 h 43219"/>
              <a:gd name="csX2" fmla="*/ 6964 w 43256"/>
              <a:gd name="csY2" fmla="*/ 34758 h 43219"/>
              <a:gd name="csX3" fmla="*/ 5856 w 43256"/>
              <a:gd name="csY3" fmla="*/ 35139 h 43219"/>
              <a:gd name="csX4" fmla="*/ 16514 w 43256"/>
              <a:gd name="csY4" fmla="*/ 38949 h 43219"/>
              <a:gd name="csX5" fmla="*/ 15846 w 43256"/>
              <a:gd name="csY5" fmla="*/ 37209 h 43219"/>
              <a:gd name="csX6" fmla="*/ 34165 w 43256"/>
              <a:gd name="csY6" fmla="*/ 22813 h 43219"/>
              <a:gd name="csX7" fmla="*/ 37416 w 43256"/>
              <a:gd name="csY7" fmla="*/ 29949 h 43219"/>
              <a:gd name="csX8" fmla="*/ 41834 w 43256"/>
              <a:gd name="csY8" fmla="*/ 15213 h 43219"/>
              <a:gd name="csX9" fmla="*/ 40386 w 43256"/>
              <a:gd name="csY9" fmla="*/ 17889 h 43219"/>
              <a:gd name="csX10" fmla="*/ 38360 w 43256"/>
              <a:gd name="csY10" fmla="*/ 5285 h 43219"/>
              <a:gd name="csX11" fmla="*/ 38436 w 43256"/>
              <a:gd name="csY11" fmla="*/ 6549 h 43219"/>
              <a:gd name="csX12" fmla="*/ 29114 w 43256"/>
              <a:gd name="csY12" fmla="*/ 3811 h 43219"/>
              <a:gd name="csX13" fmla="*/ 29856 w 43256"/>
              <a:gd name="csY13" fmla="*/ 2199 h 43219"/>
              <a:gd name="csX14" fmla="*/ 22177 w 43256"/>
              <a:gd name="csY14" fmla="*/ 4579 h 43219"/>
              <a:gd name="csX15" fmla="*/ 22536 w 43256"/>
              <a:gd name="csY15" fmla="*/ 3189 h 43219"/>
              <a:gd name="csX16" fmla="*/ 14036 w 43256"/>
              <a:gd name="csY16" fmla="*/ 5051 h 43219"/>
              <a:gd name="csX17" fmla="*/ 15336 w 43256"/>
              <a:gd name="csY17" fmla="*/ 6399 h 43219"/>
              <a:gd name="csX18" fmla="*/ 4163 w 43256"/>
              <a:gd name="csY18" fmla="*/ 15648 h 43219"/>
              <a:gd name="csX19" fmla="*/ 3936 w 43256"/>
              <a:gd name="csY19" fmla="*/ 14229 h 43219"/>
              <a:gd name="csX0" fmla="*/ 3936 w 43256"/>
              <a:gd name="csY0" fmla="*/ 14229 h 43219"/>
              <a:gd name="csX1" fmla="*/ 5659 w 43256"/>
              <a:gd name="csY1" fmla="*/ 6766 h 43219"/>
              <a:gd name="csX2" fmla="*/ 14041 w 43256"/>
              <a:gd name="csY2" fmla="*/ 5061 h 43219"/>
              <a:gd name="csX3" fmla="*/ 22492 w 43256"/>
              <a:gd name="csY3" fmla="*/ 3291 h 43219"/>
              <a:gd name="csX4" fmla="*/ 25785 w 43256"/>
              <a:gd name="csY4" fmla="*/ 59 h 43219"/>
              <a:gd name="csX5" fmla="*/ 29869 w 43256"/>
              <a:gd name="csY5" fmla="*/ 2340 h 43219"/>
              <a:gd name="csX6" fmla="*/ 35499 w 43256"/>
              <a:gd name="csY6" fmla="*/ 549 h 43219"/>
              <a:gd name="csX7" fmla="*/ 38354 w 43256"/>
              <a:gd name="csY7" fmla="*/ 5435 h 43219"/>
              <a:gd name="csX8" fmla="*/ 42018 w 43256"/>
              <a:gd name="csY8" fmla="*/ 10177 h 43219"/>
              <a:gd name="csX9" fmla="*/ 41854 w 43256"/>
              <a:gd name="csY9" fmla="*/ 15319 h 43219"/>
              <a:gd name="csX10" fmla="*/ 43052 w 43256"/>
              <a:gd name="csY10" fmla="*/ 23181 h 43219"/>
              <a:gd name="csX11" fmla="*/ 37440 w 43256"/>
              <a:gd name="csY11" fmla="*/ 30063 h 43219"/>
              <a:gd name="csX12" fmla="*/ 35431 w 43256"/>
              <a:gd name="csY12" fmla="*/ 35960 h 43219"/>
              <a:gd name="csX13" fmla="*/ 28591 w 43256"/>
              <a:gd name="csY13" fmla="*/ 36674 h 43219"/>
              <a:gd name="csX14" fmla="*/ 23703 w 43256"/>
              <a:gd name="csY14" fmla="*/ 42965 h 43219"/>
              <a:gd name="csX15" fmla="*/ 16516 w 43256"/>
              <a:gd name="csY15" fmla="*/ 39125 h 43219"/>
              <a:gd name="csX16" fmla="*/ 5840 w 43256"/>
              <a:gd name="csY16" fmla="*/ 35331 h 43219"/>
              <a:gd name="csX17" fmla="*/ 1146 w 43256"/>
              <a:gd name="csY17" fmla="*/ 31109 h 43219"/>
              <a:gd name="csX18" fmla="*/ 2149 w 43256"/>
              <a:gd name="csY18" fmla="*/ 25410 h 43219"/>
              <a:gd name="csX19" fmla="*/ 31 w 43256"/>
              <a:gd name="csY19" fmla="*/ 19563 h 43219"/>
              <a:gd name="csX20" fmla="*/ 3899 w 43256"/>
              <a:gd name="csY20" fmla="*/ 14366 h 43219"/>
              <a:gd name="csX21" fmla="*/ 3936 w 43256"/>
              <a:gd name="csY21" fmla="*/ 14229 h 43219"/>
              <a:gd name="csX0" fmla="*/ 4729 w 43256"/>
              <a:gd name="csY0" fmla="*/ 26036 h 43219"/>
              <a:gd name="csX1" fmla="*/ 2196 w 43256"/>
              <a:gd name="csY1" fmla="*/ 25239 h 43219"/>
              <a:gd name="csX2" fmla="*/ 6964 w 43256"/>
              <a:gd name="csY2" fmla="*/ 34758 h 43219"/>
              <a:gd name="csX3" fmla="*/ 5856 w 43256"/>
              <a:gd name="csY3" fmla="*/ 35139 h 43219"/>
              <a:gd name="csX4" fmla="*/ 34165 w 43256"/>
              <a:gd name="csY4" fmla="*/ 22813 h 43219"/>
              <a:gd name="csX5" fmla="*/ 37416 w 43256"/>
              <a:gd name="csY5" fmla="*/ 29949 h 43219"/>
              <a:gd name="csX6" fmla="*/ 41834 w 43256"/>
              <a:gd name="csY6" fmla="*/ 15213 h 43219"/>
              <a:gd name="csX7" fmla="*/ 40386 w 43256"/>
              <a:gd name="csY7" fmla="*/ 17889 h 43219"/>
              <a:gd name="csX8" fmla="*/ 38360 w 43256"/>
              <a:gd name="csY8" fmla="*/ 5285 h 43219"/>
              <a:gd name="csX9" fmla="*/ 38436 w 43256"/>
              <a:gd name="csY9" fmla="*/ 6549 h 43219"/>
              <a:gd name="csX10" fmla="*/ 29114 w 43256"/>
              <a:gd name="csY10" fmla="*/ 3811 h 43219"/>
              <a:gd name="csX11" fmla="*/ 29856 w 43256"/>
              <a:gd name="csY11" fmla="*/ 2199 h 43219"/>
              <a:gd name="csX12" fmla="*/ 22177 w 43256"/>
              <a:gd name="csY12" fmla="*/ 4579 h 43219"/>
              <a:gd name="csX13" fmla="*/ 22536 w 43256"/>
              <a:gd name="csY13" fmla="*/ 3189 h 43219"/>
              <a:gd name="csX14" fmla="*/ 14036 w 43256"/>
              <a:gd name="csY14" fmla="*/ 5051 h 43219"/>
              <a:gd name="csX15" fmla="*/ 15336 w 43256"/>
              <a:gd name="csY15" fmla="*/ 6399 h 43219"/>
              <a:gd name="csX16" fmla="*/ 4163 w 43256"/>
              <a:gd name="csY16" fmla="*/ 15648 h 43219"/>
              <a:gd name="csX17" fmla="*/ 3936 w 43256"/>
              <a:gd name="csY17" fmla="*/ 14229 h 43219"/>
              <a:gd name="csX0" fmla="*/ 3936 w 43256"/>
              <a:gd name="csY0" fmla="*/ 14229 h 43219"/>
              <a:gd name="csX1" fmla="*/ 5659 w 43256"/>
              <a:gd name="csY1" fmla="*/ 6766 h 43219"/>
              <a:gd name="csX2" fmla="*/ 14041 w 43256"/>
              <a:gd name="csY2" fmla="*/ 5061 h 43219"/>
              <a:gd name="csX3" fmla="*/ 22492 w 43256"/>
              <a:gd name="csY3" fmla="*/ 3291 h 43219"/>
              <a:gd name="csX4" fmla="*/ 25785 w 43256"/>
              <a:gd name="csY4" fmla="*/ 59 h 43219"/>
              <a:gd name="csX5" fmla="*/ 29869 w 43256"/>
              <a:gd name="csY5" fmla="*/ 2340 h 43219"/>
              <a:gd name="csX6" fmla="*/ 35499 w 43256"/>
              <a:gd name="csY6" fmla="*/ 549 h 43219"/>
              <a:gd name="csX7" fmla="*/ 38354 w 43256"/>
              <a:gd name="csY7" fmla="*/ 5435 h 43219"/>
              <a:gd name="csX8" fmla="*/ 42018 w 43256"/>
              <a:gd name="csY8" fmla="*/ 10177 h 43219"/>
              <a:gd name="csX9" fmla="*/ 41854 w 43256"/>
              <a:gd name="csY9" fmla="*/ 15319 h 43219"/>
              <a:gd name="csX10" fmla="*/ 43052 w 43256"/>
              <a:gd name="csY10" fmla="*/ 23181 h 43219"/>
              <a:gd name="csX11" fmla="*/ 37440 w 43256"/>
              <a:gd name="csY11" fmla="*/ 30063 h 43219"/>
              <a:gd name="csX12" fmla="*/ 35431 w 43256"/>
              <a:gd name="csY12" fmla="*/ 35960 h 43219"/>
              <a:gd name="csX13" fmla="*/ 28591 w 43256"/>
              <a:gd name="csY13" fmla="*/ 36674 h 43219"/>
              <a:gd name="csX14" fmla="*/ 23703 w 43256"/>
              <a:gd name="csY14" fmla="*/ 42965 h 43219"/>
              <a:gd name="csX15" fmla="*/ 16516 w 43256"/>
              <a:gd name="csY15" fmla="*/ 39125 h 43219"/>
              <a:gd name="csX16" fmla="*/ 5840 w 43256"/>
              <a:gd name="csY16" fmla="*/ 35331 h 43219"/>
              <a:gd name="csX17" fmla="*/ 1146 w 43256"/>
              <a:gd name="csY17" fmla="*/ 31109 h 43219"/>
              <a:gd name="csX18" fmla="*/ 2149 w 43256"/>
              <a:gd name="csY18" fmla="*/ 25410 h 43219"/>
              <a:gd name="csX19" fmla="*/ 31 w 43256"/>
              <a:gd name="csY19" fmla="*/ 19563 h 43219"/>
              <a:gd name="csX20" fmla="*/ 3899 w 43256"/>
              <a:gd name="csY20" fmla="*/ 14366 h 43219"/>
              <a:gd name="csX21" fmla="*/ 3936 w 43256"/>
              <a:gd name="csY21" fmla="*/ 14229 h 43219"/>
              <a:gd name="csX0" fmla="*/ 4729 w 43256"/>
              <a:gd name="csY0" fmla="*/ 26036 h 43219"/>
              <a:gd name="csX1" fmla="*/ 2196 w 43256"/>
              <a:gd name="csY1" fmla="*/ 25239 h 43219"/>
              <a:gd name="csX2" fmla="*/ 34165 w 43256"/>
              <a:gd name="csY2" fmla="*/ 22813 h 43219"/>
              <a:gd name="csX3" fmla="*/ 37416 w 43256"/>
              <a:gd name="csY3" fmla="*/ 29949 h 43219"/>
              <a:gd name="csX4" fmla="*/ 41834 w 43256"/>
              <a:gd name="csY4" fmla="*/ 15213 h 43219"/>
              <a:gd name="csX5" fmla="*/ 40386 w 43256"/>
              <a:gd name="csY5" fmla="*/ 17889 h 43219"/>
              <a:gd name="csX6" fmla="*/ 38360 w 43256"/>
              <a:gd name="csY6" fmla="*/ 5285 h 43219"/>
              <a:gd name="csX7" fmla="*/ 38436 w 43256"/>
              <a:gd name="csY7" fmla="*/ 6549 h 43219"/>
              <a:gd name="csX8" fmla="*/ 29114 w 43256"/>
              <a:gd name="csY8" fmla="*/ 3811 h 43219"/>
              <a:gd name="csX9" fmla="*/ 29856 w 43256"/>
              <a:gd name="csY9" fmla="*/ 2199 h 43219"/>
              <a:gd name="csX10" fmla="*/ 22177 w 43256"/>
              <a:gd name="csY10" fmla="*/ 4579 h 43219"/>
              <a:gd name="csX11" fmla="*/ 22536 w 43256"/>
              <a:gd name="csY11" fmla="*/ 3189 h 43219"/>
              <a:gd name="csX12" fmla="*/ 14036 w 43256"/>
              <a:gd name="csY12" fmla="*/ 5051 h 43219"/>
              <a:gd name="csX13" fmla="*/ 15336 w 43256"/>
              <a:gd name="csY13" fmla="*/ 6399 h 43219"/>
              <a:gd name="csX14" fmla="*/ 4163 w 43256"/>
              <a:gd name="csY14" fmla="*/ 15648 h 43219"/>
              <a:gd name="csX15" fmla="*/ 3936 w 43256"/>
              <a:gd name="csY15" fmla="*/ 14229 h 43219"/>
              <a:gd name="csX0" fmla="*/ 3936 w 43256"/>
              <a:gd name="csY0" fmla="*/ 14229 h 43219"/>
              <a:gd name="csX1" fmla="*/ 5659 w 43256"/>
              <a:gd name="csY1" fmla="*/ 6766 h 43219"/>
              <a:gd name="csX2" fmla="*/ 14041 w 43256"/>
              <a:gd name="csY2" fmla="*/ 5061 h 43219"/>
              <a:gd name="csX3" fmla="*/ 22492 w 43256"/>
              <a:gd name="csY3" fmla="*/ 3291 h 43219"/>
              <a:gd name="csX4" fmla="*/ 25785 w 43256"/>
              <a:gd name="csY4" fmla="*/ 59 h 43219"/>
              <a:gd name="csX5" fmla="*/ 29869 w 43256"/>
              <a:gd name="csY5" fmla="*/ 2340 h 43219"/>
              <a:gd name="csX6" fmla="*/ 35499 w 43256"/>
              <a:gd name="csY6" fmla="*/ 549 h 43219"/>
              <a:gd name="csX7" fmla="*/ 38354 w 43256"/>
              <a:gd name="csY7" fmla="*/ 5435 h 43219"/>
              <a:gd name="csX8" fmla="*/ 42018 w 43256"/>
              <a:gd name="csY8" fmla="*/ 10177 h 43219"/>
              <a:gd name="csX9" fmla="*/ 41854 w 43256"/>
              <a:gd name="csY9" fmla="*/ 15319 h 43219"/>
              <a:gd name="csX10" fmla="*/ 43052 w 43256"/>
              <a:gd name="csY10" fmla="*/ 23181 h 43219"/>
              <a:gd name="csX11" fmla="*/ 37440 w 43256"/>
              <a:gd name="csY11" fmla="*/ 30063 h 43219"/>
              <a:gd name="csX12" fmla="*/ 35431 w 43256"/>
              <a:gd name="csY12" fmla="*/ 35960 h 43219"/>
              <a:gd name="csX13" fmla="*/ 28591 w 43256"/>
              <a:gd name="csY13" fmla="*/ 36674 h 43219"/>
              <a:gd name="csX14" fmla="*/ 23703 w 43256"/>
              <a:gd name="csY14" fmla="*/ 42965 h 43219"/>
              <a:gd name="csX15" fmla="*/ 16516 w 43256"/>
              <a:gd name="csY15" fmla="*/ 39125 h 43219"/>
              <a:gd name="csX16" fmla="*/ 5840 w 43256"/>
              <a:gd name="csY16" fmla="*/ 35331 h 43219"/>
              <a:gd name="csX17" fmla="*/ 1146 w 43256"/>
              <a:gd name="csY17" fmla="*/ 31109 h 43219"/>
              <a:gd name="csX18" fmla="*/ 2149 w 43256"/>
              <a:gd name="csY18" fmla="*/ 25410 h 43219"/>
              <a:gd name="csX19" fmla="*/ 31 w 43256"/>
              <a:gd name="csY19" fmla="*/ 19563 h 43219"/>
              <a:gd name="csX20" fmla="*/ 3899 w 43256"/>
              <a:gd name="csY20" fmla="*/ 14366 h 43219"/>
              <a:gd name="csX21" fmla="*/ 3936 w 43256"/>
              <a:gd name="csY21" fmla="*/ 14229 h 43219"/>
              <a:gd name="csX0" fmla="*/ 4729 w 43256"/>
              <a:gd name="csY0" fmla="*/ 26036 h 43219"/>
              <a:gd name="csX1" fmla="*/ 2196 w 43256"/>
              <a:gd name="csY1" fmla="*/ 25239 h 43219"/>
              <a:gd name="csX2" fmla="*/ 41834 w 43256"/>
              <a:gd name="csY2" fmla="*/ 15213 h 43219"/>
              <a:gd name="csX3" fmla="*/ 40386 w 43256"/>
              <a:gd name="csY3" fmla="*/ 17889 h 43219"/>
              <a:gd name="csX4" fmla="*/ 38360 w 43256"/>
              <a:gd name="csY4" fmla="*/ 5285 h 43219"/>
              <a:gd name="csX5" fmla="*/ 38436 w 43256"/>
              <a:gd name="csY5" fmla="*/ 6549 h 43219"/>
              <a:gd name="csX6" fmla="*/ 29114 w 43256"/>
              <a:gd name="csY6" fmla="*/ 3811 h 43219"/>
              <a:gd name="csX7" fmla="*/ 29856 w 43256"/>
              <a:gd name="csY7" fmla="*/ 2199 h 43219"/>
              <a:gd name="csX8" fmla="*/ 22177 w 43256"/>
              <a:gd name="csY8" fmla="*/ 4579 h 43219"/>
              <a:gd name="csX9" fmla="*/ 22536 w 43256"/>
              <a:gd name="csY9" fmla="*/ 3189 h 43219"/>
              <a:gd name="csX10" fmla="*/ 14036 w 43256"/>
              <a:gd name="csY10" fmla="*/ 5051 h 43219"/>
              <a:gd name="csX11" fmla="*/ 15336 w 43256"/>
              <a:gd name="csY11" fmla="*/ 6399 h 43219"/>
              <a:gd name="csX12" fmla="*/ 4163 w 43256"/>
              <a:gd name="csY12" fmla="*/ 15648 h 43219"/>
              <a:gd name="csX13" fmla="*/ 3936 w 43256"/>
              <a:gd name="csY13" fmla="*/ 14229 h 43219"/>
              <a:gd name="csX0" fmla="*/ 3936 w 43256"/>
              <a:gd name="csY0" fmla="*/ 14229 h 43219"/>
              <a:gd name="csX1" fmla="*/ 5659 w 43256"/>
              <a:gd name="csY1" fmla="*/ 6766 h 43219"/>
              <a:gd name="csX2" fmla="*/ 14041 w 43256"/>
              <a:gd name="csY2" fmla="*/ 5061 h 43219"/>
              <a:gd name="csX3" fmla="*/ 22492 w 43256"/>
              <a:gd name="csY3" fmla="*/ 3291 h 43219"/>
              <a:gd name="csX4" fmla="*/ 25785 w 43256"/>
              <a:gd name="csY4" fmla="*/ 59 h 43219"/>
              <a:gd name="csX5" fmla="*/ 29869 w 43256"/>
              <a:gd name="csY5" fmla="*/ 2340 h 43219"/>
              <a:gd name="csX6" fmla="*/ 35499 w 43256"/>
              <a:gd name="csY6" fmla="*/ 549 h 43219"/>
              <a:gd name="csX7" fmla="*/ 38354 w 43256"/>
              <a:gd name="csY7" fmla="*/ 5435 h 43219"/>
              <a:gd name="csX8" fmla="*/ 42018 w 43256"/>
              <a:gd name="csY8" fmla="*/ 10177 h 43219"/>
              <a:gd name="csX9" fmla="*/ 41854 w 43256"/>
              <a:gd name="csY9" fmla="*/ 15319 h 43219"/>
              <a:gd name="csX10" fmla="*/ 43052 w 43256"/>
              <a:gd name="csY10" fmla="*/ 23181 h 43219"/>
              <a:gd name="csX11" fmla="*/ 37440 w 43256"/>
              <a:gd name="csY11" fmla="*/ 30063 h 43219"/>
              <a:gd name="csX12" fmla="*/ 35431 w 43256"/>
              <a:gd name="csY12" fmla="*/ 35960 h 43219"/>
              <a:gd name="csX13" fmla="*/ 28591 w 43256"/>
              <a:gd name="csY13" fmla="*/ 36674 h 43219"/>
              <a:gd name="csX14" fmla="*/ 23703 w 43256"/>
              <a:gd name="csY14" fmla="*/ 42965 h 43219"/>
              <a:gd name="csX15" fmla="*/ 16516 w 43256"/>
              <a:gd name="csY15" fmla="*/ 39125 h 43219"/>
              <a:gd name="csX16" fmla="*/ 5840 w 43256"/>
              <a:gd name="csY16" fmla="*/ 35331 h 43219"/>
              <a:gd name="csX17" fmla="*/ 1146 w 43256"/>
              <a:gd name="csY17" fmla="*/ 31109 h 43219"/>
              <a:gd name="csX18" fmla="*/ 2149 w 43256"/>
              <a:gd name="csY18" fmla="*/ 25410 h 43219"/>
              <a:gd name="csX19" fmla="*/ 31 w 43256"/>
              <a:gd name="csY19" fmla="*/ 19563 h 43219"/>
              <a:gd name="csX20" fmla="*/ 3899 w 43256"/>
              <a:gd name="csY20" fmla="*/ 14366 h 43219"/>
              <a:gd name="csX21" fmla="*/ 3936 w 43256"/>
              <a:gd name="csY21" fmla="*/ 14229 h 43219"/>
              <a:gd name="csX0" fmla="*/ 4729 w 43256"/>
              <a:gd name="csY0" fmla="*/ 26036 h 43219"/>
              <a:gd name="csX1" fmla="*/ 2196 w 43256"/>
              <a:gd name="csY1" fmla="*/ 25239 h 43219"/>
              <a:gd name="csX2" fmla="*/ 38360 w 43256"/>
              <a:gd name="csY2" fmla="*/ 5285 h 43219"/>
              <a:gd name="csX3" fmla="*/ 38436 w 43256"/>
              <a:gd name="csY3" fmla="*/ 6549 h 43219"/>
              <a:gd name="csX4" fmla="*/ 29114 w 43256"/>
              <a:gd name="csY4" fmla="*/ 3811 h 43219"/>
              <a:gd name="csX5" fmla="*/ 29856 w 43256"/>
              <a:gd name="csY5" fmla="*/ 2199 h 43219"/>
              <a:gd name="csX6" fmla="*/ 22177 w 43256"/>
              <a:gd name="csY6" fmla="*/ 4579 h 43219"/>
              <a:gd name="csX7" fmla="*/ 22536 w 43256"/>
              <a:gd name="csY7" fmla="*/ 3189 h 43219"/>
              <a:gd name="csX8" fmla="*/ 14036 w 43256"/>
              <a:gd name="csY8" fmla="*/ 5051 h 43219"/>
              <a:gd name="csX9" fmla="*/ 15336 w 43256"/>
              <a:gd name="csY9" fmla="*/ 6399 h 43219"/>
              <a:gd name="csX10" fmla="*/ 4163 w 43256"/>
              <a:gd name="csY10" fmla="*/ 15648 h 43219"/>
              <a:gd name="csX11" fmla="*/ 3936 w 43256"/>
              <a:gd name="csY11" fmla="*/ 14229 h 43219"/>
              <a:gd name="csX0" fmla="*/ 3936 w 43256"/>
              <a:gd name="csY0" fmla="*/ 14229 h 43219"/>
              <a:gd name="csX1" fmla="*/ 5659 w 43256"/>
              <a:gd name="csY1" fmla="*/ 6766 h 43219"/>
              <a:gd name="csX2" fmla="*/ 14041 w 43256"/>
              <a:gd name="csY2" fmla="*/ 5061 h 43219"/>
              <a:gd name="csX3" fmla="*/ 22492 w 43256"/>
              <a:gd name="csY3" fmla="*/ 3291 h 43219"/>
              <a:gd name="csX4" fmla="*/ 25785 w 43256"/>
              <a:gd name="csY4" fmla="*/ 59 h 43219"/>
              <a:gd name="csX5" fmla="*/ 29869 w 43256"/>
              <a:gd name="csY5" fmla="*/ 2340 h 43219"/>
              <a:gd name="csX6" fmla="*/ 35499 w 43256"/>
              <a:gd name="csY6" fmla="*/ 549 h 43219"/>
              <a:gd name="csX7" fmla="*/ 38354 w 43256"/>
              <a:gd name="csY7" fmla="*/ 5435 h 43219"/>
              <a:gd name="csX8" fmla="*/ 42018 w 43256"/>
              <a:gd name="csY8" fmla="*/ 10177 h 43219"/>
              <a:gd name="csX9" fmla="*/ 41854 w 43256"/>
              <a:gd name="csY9" fmla="*/ 15319 h 43219"/>
              <a:gd name="csX10" fmla="*/ 43052 w 43256"/>
              <a:gd name="csY10" fmla="*/ 23181 h 43219"/>
              <a:gd name="csX11" fmla="*/ 37440 w 43256"/>
              <a:gd name="csY11" fmla="*/ 30063 h 43219"/>
              <a:gd name="csX12" fmla="*/ 35431 w 43256"/>
              <a:gd name="csY12" fmla="*/ 35960 h 43219"/>
              <a:gd name="csX13" fmla="*/ 28591 w 43256"/>
              <a:gd name="csY13" fmla="*/ 36674 h 43219"/>
              <a:gd name="csX14" fmla="*/ 23703 w 43256"/>
              <a:gd name="csY14" fmla="*/ 42965 h 43219"/>
              <a:gd name="csX15" fmla="*/ 16516 w 43256"/>
              <a:gd name="csY15" fmla="*/ 39125 h 43219"/>
              <a:gd name="csX16" fmla="*/ 5840 w 43256"/>
              <a:gd name="csY16" fmla="*/ 35331 h 43219"/>
              <a:gd name="csX17" fmla="*/ 1146 w 43256"/>
              <a:gd name="csY17" fmla="*/ 31109 h 43219"/>
              <a:gd name="csX18" fmla="*/ 2149 w 43256"/>
              <a:gd name="csY18" fmla="*/ 25410 h 43219"/>
              <a:gd name="csX19" fmla="*/ 31 w 43256"/>
              <a:gd name="csY19" fmla="*/ 19563 h 43219"/>
              <a:gd name="csX20" fmla="*/ 3899 w 43256"/>
              <a:gd name="csY20" fmla="*/ 14366 h 43219"/>
              <a:gd name="csX21" fmla="*/ 3936 w 43256"/>
              <a:gd name="csY21" fmla="*/ 14229 h 43219"/>
              <a:gd name="csX0" fmla="*/ 4729 w 43256"/>
              <a:gd name="csY0" fmla="*/ 26036 h 43219"/>
              <a:gd name="csX1" fmla="*/ 2196 w 43256"/>
              <a:gd name="csY1" fmla="*/ 25239 h 43219"/>
              <a:gd name="csX2" fmla="*/ 38360 w 43256"/>
              <a:gd name="csY2" fmla="*/ 5285 h 43219"/>
              <a:gd name="csX3" fmla="*/ 38436 w 43256"/>
              <a:gd name="csY3" fmla="*/ 6549 h 43219"/>
              <a:gd name="csX4" fmla="*/ 29114 w 43256"/>
              <a:gd name="csY4" fmla="*/ 3811 h 43219"/>
              <a:gd name="csX5" fmla="*/ 29856 w 43256"/>
              <a:gd name="csY5" fmla="*/ 2199 h 43219"/>
              <a:gd name="csX6" fmla="*/ 22177 w 43256"/>
              <a:gd name="csY6" fmla="*/ 4579 h 43219"/>
              <a:gd name="csX7" fmla="*/ 22536 w 43256"/>
              <a:gd name="csY7" fmla="*/ 3189 h 43219"/>
              <a:gd name="csX8" fmla="*/ 4163 w 43256"/>
              <a:gd name="csY8" fmla="*/ 15648 h 43219"/>
              <a:gd name="csX9" fmla="*/ 3936 w 43256"/>
              <a:gd name="csY9" fmla="*/ 14229 h 432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4163" y="15648"/>
                </a:moveTo>
                <a:cubicBezTo>
                  <a:pt x="4060" y="15184"/>
                  <a:pt x="3984" y="14710"/>
                  <a:pt x="3936" y="14229"/>
                </a:cubicBezTo>
              </a:path>
            </a:pathLst>
          </a:custGeom>
          <a:noFill/>
          <a:ln w="15875">
            <a:solidFill>
              <a:srgbClr val="043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98" dirty="0"/>
          </a:p>
        </p:txBody>
      </p:sp>
      <p:sp>
        <p:nvSpPr>
          <p:cNvPr id="5" name="TextBox 4">
            <a:extLst>
              <a:ext uri="{FF2B5EF4-FFF2-40B4-BE49-F238E27FC236}">
                <a16:creationId xmlns:a16="http://schemas.microsoft.com/office/drawing/2014/main" id="{B7217B52-3812-3668-3757-00874F9AD088}"/>
              </a:ext>
            </a:extLst>
          </p:cNvPr>
          <p:cNvSpPr txBox="1"/>
          <p:nvPr/>
        </p:nvSpPr>
        <p:spPr>
          <a:xfrm>
            <a:off x="5371841" y="1130214"/>
            <a:ext cx="380991" cy="245965"/>
          </a:xfrm>
          <a:prstGeom prst="rect">
            <a:avLst/>
          </a:prstGeom>
          <a:noFill/>
          <a:ln>
            <a:solidFill>
              <a:schemeClr val="accent1"/>
            </a:solidFill>
          </a:ln>
        </p:spPr>
        <p:txBody>
          <a:bodyPr wrap="square" rtlCol="0" anchor="ctr">
            <a:spAutoFit/>
          </a:bodyPr>
          <a:lstStyle/>
          <a:p>
            <a:pPr algn="ctr"/>
            <a:r>
              <a:rPr lang="sv-SE" sz="399" dirty="0" err="1"/>
              <a:t>HeMeas</a:t>
            </a:r>
            <a:endParaRPr lang="sv-SE" sz="399" dirty="0"/>
          </a:p>
          <a:p>
            <a:pPr algn="ctr"/>
            <a:r>
              <a:rPr lang="sv-SE" sz="599" b="1" dirty="0"/>
              <a:t>1017</a:t>
            </a:r>
          </a:p>
        </p:txBody>
      </p:sp>
      <p:cxnSp>
        <p:nvCxnSpPr>
          <p:cNvPr id="7" name="Elbow Connector 6">
            <a:extLst>
              <a:ext uri="{FF2B5EF4-FFF2-40B4-BE49-F238E27FC236}">
                <a16:creationId xmlns:a16="http://schemas.microsoft.com/office/drawing/2014/main" id="{1715D3F3-53E6-40F5-77AC-E500E6FAD933}"/>
              </a:ext>
            </a:extLst>
          </p:cNvPr>
          <p:cNvCxnSpPr>
            <a:cxnSpLocks/>
            <a:stCxn id="5" idx="1"/>
            <a:endCxn id="17" idx="0"/>
          </p:cNvCxnSpPr>
          <p:nvPr/>
        </p:nvCxnSpPr>
        <p:spPr>
          <a:xfrm rot="10800000" flipV="1">
            <a:off x="5081625" y="1253197"/>
            <a:ext cx="290217" cy="282152"/>
          </a:xfrm>
          <a:prstGeom prst="bentConnector2">
            <a:avLst/>
          </a:prstGeom>
          <a:ln w="9525">
            <a:headEnd type="triangle"/>
            <a:tailEnd type="non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CD42E25-4FE1-BA3B-13A9-4212248FE550}"/>
              </a:ext>
            </a:extLst>
          </p:cNvPr>
          <p:cNvSpPr txBox="1"/>
          <p:nvPr/>
        </p:nvSpPr>
        <p:spPr>
          <a:xfrm>
            <a:off x="9904344" y="5296206"/>
            <a:ext cx="360000" cy="216000"/>
          </a:xfrm>
          <a:prstGeom prst="rect">
            <a:avLst/>
          </a:prstGeom>
          <a:solidFill>
            <a:schemeClr val="bg1">
              <a:lumMod val="50000"/>
            </a:schemeClr>
          </a:solidFill>
          <a:ln w="12700">
            <a:solidFill>
              <a:schemeClr val="accent1"/>
            </a:solidFill>
            <a:prstDash val="solid"/>
          </a:ln>
        </p:spPr>
        <p:txBody>
          <a:bodyPr wrap="square" rtlCol="0">
            <a:spAutoFit/>
          </a:bodyPr>
          <a:lstStyle>
            <a:defPPr>
              <a:defRPr lang="sv-SE"/>
            </a:defPPr>
            <a:lvl1pPr marR="0" lvl="0" indent="0" algn="ctr" fontAlgn="auto">
              <a:lnSpc>
                <a:spcPct val="100000"/>
              </a:lnSpc>
              <a:spcBef>
                <a:spcPts val="0"/>
              </a:spcBef>
              <a:spcAft>
                <a:spcPts val="0"/>
              </a:spcAft>
              <a:buClrTx/>
              <a:buSzTx/>
              <a:buFontTx/>
              <a:buNone/>
              <a:tabLst/>
              <a:defRPr kumimoji="0" sz="800" b="0" i="0" u="none" strike="noStrike" cap="none" spc="0" normalizeH="0" baseline="0">
                <a:ln>
                  <a:noFill/>
                </a:ln>
                <a:solidFill>
                  <a:prstClr val="black"/>
                </a:solidFill>
                <a:effectLst/>
                <a:uLnTx/>
                <a:uFillTx/>
                <a:latin typeface="Calibri" panose="020F0502020204030204"/>
              </a:defRPr>
            </a:lvl1pPr>
          </a:lstStyle>
          <a:p>
            <a:r>
              <a:rPr lang="sv-SE" sz="399" dirty="0">
                <a:solidFill>
                  <a:srgbClr val="FFFF00"/>
                </a:solidFill>
              </a:rPr>
              <a:t>RGT</a:t>
            </a:r>
          </a:p>
          <a:p>
            <a:r>
              <a:rPr lang="sv-SE" sz="599" b="1" dirty="0">
                <a:solidFill>
                  <a:srgbClr val="FFFF00"/>
                </a:solidFill>
              </a:rPr>
              <a:t>1040</a:t>
            </a:r>
          </a:p>
        </p:txBody>
      </p:sp>
      <p:sp>
        <p:nvSpPr>
          <p:cNvPr id="13" name="TextBox 12">
            <a:extLst>
              <a:ext uri="{FF2B5EF4-FFF2-40B4-BE49-F238E27FC236}">
                <a16:creationId xmlns:a16="http://schemas.microsoft.com/office/drawing/2014/main" id="{D411550A-3F7E-2028-D86C-7FA4C9161730}"/>
              </a:ext>
            </a:extLst>
          </p:cNvPr>
          <p:cNvSpPr txBox="1"/>
          <p:nvPr/>
        </p:nvSpPr>
        <p:spPr>
          <a:xfrm>
            <a:off x="7707036" y="3830786"/>
            <a:ext cx="360000" cy="226800"/>
          </a:xfrm>
          <a:prstGeom prst="rect">
            <a:avLst/>
          </a:prstGeom>
          <a:solidFill>
            <a:srgbClr val="FF40FF"/>
          </a:solidFill>
          <a:ln>
            <a:solidFill>
              <a:schemeClr val="accent1"/>
            </a:solidFill>
          </a:ln>
        </p:spPr>
        <p:txBody>
          <a:bodyPr wrap="none" rtlCol="0" anchor="ctr">
            <a:spAutoFit/>
          </a:bodyPr>
          <a:lstStyle/>
          <a:p>
            <a:pPr algn="ctr"/>
            <a:r>
              <a:rPr lang="sv-SE" sz="399" dirty="0">
                <a:solidFill>
                  <a:srgbClr val="FFFF00"/>
                </a:solidFill>
              </a:rPr>
              <a:t>IAD </a:t>
            </a:r>
          </a:p>
          <a:p>
            <a:pPr algn="ctr"/>
            <a:r>
              <a:rPr lang="sv-SE" sz="599" b="1" dirty="0">
                <a:solidFill>
                  <a:srgbClr val="FFFF00"/>
                </a:solidFill>
              </a:rPr>
              <a:t>1031</a:t>
            </a:r>
          </a:p>
        </p:txBody>
      </p:sp>
      <p:cxnSp>
        <p:nvCxnSpPr>
          <p:cNvPr id="22" name="Straight Arrow Connector 21">
            <a:extLst>
              <a:ext uri="{FF2B5EF4-FFF2-40B4-BE49-F238E27FC236}">
                <a16:creationId xmlns:a16="http://schemas.microsoft.com/office/drawing/2014/main" id="{C371D987-8BC6-97AB-0B0A-2BCB2DFF249E}"/>
              </a:ext>
            </a:extLst>
          </p:cNvPr>
          <p:cNvCxnSpPr>
            <a:cxnSpLocks/>
            <a:stCxn id="28" idx="3"/>
            <a:endCxn id="13" idx="1"/>
          </p:cNvCxnSpPr>
          <p:nvPr/>
        </p:nvCxnSpPr>
        <p:spPr>
          <a:xfrm flipV="1">
            <a:off x="7483708" y="3944186"/>
            <a:ext cx="223328" cy="514"/>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67E3E67-9971-9B19-0A34-C7793C143625}"/>
              </a:ext>
            </a:extLst>
          </p:cNvPr>
          <p:cNvCxnSpPr>
            <a:cxnSpLocks/>
            <a:stCxn id="33" idx="3"/>
            <a:endCxn id="44" idx="1"/>
          </p:cNvCxnSpPr>
          <p:nvPr/>
        </p:nvCxnSpPr>
        <p:spPr>
          <a:xfrm flipV="1">
            <a:off x="7495559" y="4934922"/>
            <a:ext cx="1078692" cy="389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95113A7-63B3-2576-4700-3475997DCA9E}"/>
              </a:ext>
            </a:extLst>
          </p:cNvPr>
          <p:cNvSpPr txBox="1"/>
          <p:nvPr/>
        </p:nvSpPr>
        <p:spPr>
          <a:xfrm>
            <a:off x="7710870" y="4340989"/>
            <a:ext cx="360000" cy="226335"/>
          </a:xfrm>
          <a:prstGeom prst="rect">
            <a:avLst/>
          </a:prstGeom>
          <a:solidFill>
            <a:srgbClr val="FF40FF"/>
          </a:solidFill>
          <a:ln>
            <a:solidFill>
              <a:schemeClr val="accent1"/>
            </a:solidFill>
          </a:ln>
        </p:spPr>
        <p:txBody>
          <a:bodyPr wrap="square" lIns="72000" tIns="36000" rIns="72000" bIns="36000" rtlCol="0" anchor="ctr">
            <a:spAutoFit/>
          </a:bodyPr>
          <a:lstStyle/>
          <a:p>
            <a:pPr algn="ctr"/>
            <a:r>
              <a:rPr lang="sv-SE" sz="399" dirty="0">
                <a:solidFill>
                  <a:srgbClr val="FFFF00"/>
                </a:solidFill>
              </a:rPr>
              <a:t>DWD </a:t>
            </a:r>
            <a:r>
              <a:rPr lang="sv-SE" sz="599" b="1" dirty="0">
                <a:solidFill>
                  <a:srgbClr val="FFFF00"/>
                </a:solidFill>
              </a:rPr>
              <a:t>1032</a:t>
            </a:r>
          </a:p>
        </p:txBody>
      </p:sp>
      <p:sp>
        <p:nvSpPr>
          <p:cNvPr id="28" name="TextBox 27">
            <a:extLst>
              <a:ext uri="{FF2B5EF4-FFF2-40B4-BE49-F238E27FC236}">
                <a16:creationId xmlns:a16="http://schemas.microsoft.com/office/drawing/2014/main" id="{99133183-4CBE-2A9D-D9DF-0ABC443C9152}"/>
              </a:ext>
            </a:extLst>
          </p:cNvPr>
          <p:cNvSpPr txBox="1"/>
          <p:nvPr/>
        </p:nvSpPr>
        <p:spPr>
          <a:xfrm>
            <a:off x="7123708" y="3836700"/>
            <a:ext cx="360000" cy="216000"/>
          </a:xfrm>
          <a:prstGeom prst="rect">
            <a:avLst/>
          </a:prstGeom>
          <a:solidFill>
            <a:srgbClr val="FF40FF"/>
          </a:solidFill>
          <a:ln>
            <a:solidFill>
              <a:schemeClr val="accent1"/>
            </a:solidFill>
          </a:ln>
        </p:spPr>
        <p:txBody>
          <a:bodyPr wrap="none" rtlCol="0" anchor="ctr">
            <a:spAutoFit/>
          </a:bodyPr>
          <a:lstStyle>
            <a:defPPr>
              <a:defRPr lang="sv-SE"/>
            </a:defPPr>
            <a:lvl1pPr algn="ctr">
              <a:defRPr sz="1000">
                <a:solidFill>
                  <a:srgbClr val="FFFF00"/>
                </a:solidFill>
              </a:defRPr>
            </a:lvl1pPr>
          </a:lstStyle>
          <a:p>
            <a:r>
              <a:rPr lang="sv-SE" sz="499" dirty="0"/>
              <a:t>CF AIR</a:t>
            </a:r>
          </a:p>
        </p:txBody>
      </p:sp>
      <p:sp>
        <p:nvSpPr>
          <p:cNvPr id="32" name="TextBox 31">
            <a:extLst>
              <a:ext uri="{FF2B5EF4-FFF2-40B4-BE49-F238E27FC236}">
                <a16:creationId xmlns:a16="http://schemas.microsoft.com/office/drawing/2014/main" id="{38CD56C7-64A4-8F34-E12D-F117ABC737B1}"/>
              </a:ext>
            </a:extLst>
          </p:cNvPr>
          <p:cNvSpPr txBox="1"/>
          <p:nvPr/>
        </p:nvSpPr>
        <p:spPr>
          <a:xfrm>
            <a:off x="7111962" y="4346707"/>
            <a:ext cx="360000" cy="216000"/>
          </a:xfrm>
          <a:prstGeom prst="rect">
            <a:avLst/>
          </a:prstGeom>
          <a:solidFill>
            <a:srgbClr val="FF40FF"/>
          </a:solidFill>
          <a:ln>
            <a:solidFill>
              <a:schemeClr val="accent1"/>
            </a:solidFill>
          </a:ln>
        </p:spPr>
        <p:txBody>
          <a:bodyPr wrap="none" rtlCol="0" anchor="ctr">
            <a:spAutoFit/>
          </a:bodyPr>
          <a:lstStyle/>
          <a:p>
            <a:pPr algn="ctr"/>
            <a:r>
              <a:rPr lang="sv-SE" sz="499" dirty="0">
                <a:solidFill>
                  <a:srgbClr val="FFFF00"/>
                </a:solidFill>
              </a:rPr>
              <a:t>CF DW</a:t>
            </a:r>
          </a:p>
        </p:txBody>
      </p:sp>
      <p:sp>
        <p:nvSpPr>
          <p:cNvPr id="33" name="TextBox 32">
            <a:extLst>
              <a:ext uri="{FF2B5EF4-FFF2-40B4-BE49-F238E27FC236}">
                <a16:creationId xmlns:a16="http://schemas.microsoft.com/office/drawing/2014/main" id="{37DAB765-B270-AE44-B9C7-3F39524C11AA}"/>
              </a:ext>
            </a:extLst>
          </p:cNvPr>
          <p:cNvSpPr txBox="1"/>
          <p:nvPr/>
        </p:nvSpPr>
        <p:spPr>
          <a:xfrm>
            <a:off x="7135559" y="4830820"/>
            <a:ext cx="360000" cy="216000"/>
          </a:xfrm>
          <a:prstGeom prst="rect">
            <a:avLst/>
          </a:prstGeom>
          <a:solidFill>
            <a:srgbClr val="FF40FF"/>
          </a:solidFill>
          <a:ln w="28575">
            <a:solidFill>
              <a:schemeClr val="accent1"/>
            </a:solidFill>
          </a:ln>
        </p:spPr>
        <p:txBody>
          <a:bodyPr wrap="square" rtlCol="0" anchor="ctr">
            <a:spAutoFit/>
          </a:bodyPr>
          <a:lstStyle/>
          <a:p>
            <a:pPr algn="ctr"/>
            <a:r>
              <a:rPr lang="sv-SE" sz="499" dirty="0">
                <a:solidFill>
                  <a:srgbClr val="FFFF00"/>
                </a:solidFill>
              </a:rPr>
              <a:t>CF WC</a:t>
            </a:r>
          </a:p>
        </p:txBody>
      </p:sp>
      <p:sp>
        <p:nvSpPr>
          <p:cNvPr id="34" name="TextBox 33">
            <a:extLst>
              <a:ext uri="{FF2B5EF4-FFF2-40B4-BE49-F238E27FC236}">
                <a16:creationId xmlns:a16="http://schemas.microsoft.com/office/drawing/2014/main" id="{CD15647C-BCE0-4F39-5096-66710265D6F7}"/>
              </a:ext>
            </a:extLst>
          </p:cNvPr>
          <p:cNvSpPr txBox="1"/>
          <p:nvPr/>
        </p:nvSpPr>
        <p:spPr>
          <a:xfrm>
            <a:off x="7129543" y="5837982"/>
            <a:ext cx="360000" cy="216000"/>
          </a:xfrm>
          <a:prstGeom prst="rect">
            <a:avLst/>
          </a:prstGeom>
          <a:solidFill>
            <a:srgbClr val="FF40FF"/>
          </a:solidFill>
          <a:ln>
            <a:solidFill>
              <a:schemeClr val="accent1"/>
            </a:solidFill>
          </a:ln>
        </p:spPr>
        <p:txBody>
          <a:bodyPr wrap="none" rtlCol="0" anchor="ctr">
            <a:spAutoFit/>
          </a:bodyPr>
          <a:lstStyle/>
          <a:p>
            <a:pPr algn="ctr"/>
            <a:r>
              <a:rPr lang="sv-SE" sz="499" dirty="0">
                <a:solidFill>
                  <a:srgbClr val="FFFF00"/>
                </a:solidFill>
              </a:rPr>
              <a:t>CF N2</a:t>
            </a:r>
          </a:p>
        </p:txBody>
      </p:sp>
      <p:cxnSp>
        <p:nvCxnSpPr>
          <p:cNvPr id="35" name="Straight Arrow Connector 34">
            <a:extLst>
              <a:ext uri="{FF2B5EF4-FFF2-40B4-BE49-F238E27FC236}">
                <a16:creationId xmlns:a16="http://schemas.microsoft.com/office/drawing/2014/main" id="{75B03510-C1A6-639B-70C7-8C4A5941E39A}"/>
              </a:ext>
            </a:extLst>
          </p:cNvPr>
          <p:cNvCxnSpPr>
            <a:cxnSpLocks/>
            <a:stCxn id="34" idx="3"/>
            <a:endCxn id="40" idx="1"/>
          </p:cNvCxnSpPr>
          <p:nvPr/>
        </p:nvCxnSpPr>
        <p:spPr>
          <a:xfrm>
            <a:off x="7489543" y="5945982"/>
            <a:ext cx="222969" cy="1289"/>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1947A49C-66CA-1652-5252-CC98FE906A26}"/>
              </a:ext>
            </a:extLst>
          </p:cNvPr>
          <p:cNvCxnSpPr>
            <a:cxnSpLocks/>
            <a:stCxn id="32" idx="3"/>
            <a:endCxn id="27" idx="1"/>
          </p:cNvCxnSpPr>
          <p:nvPr/>
        </p:nvCxnSpPr>
        <p:spPr>
          <a:xfrm flipV="1">
            <a:off x="7471962" y="4454157"/>
            <a:ext cx="238908" cy="550"/>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4763FB9-53C5-0F9E-9B8A-F6C8B23306FF}"/>
              </a:ext>
            </a:extLst>
          </p:cNvPr>
          <p:cNvCxnSpPr/>
          <p:nvPr/>
        </p:nvCxnSpPr>
        <p:spPr>
          <a:xfrm flipH="1">
            <a:off x="7575821" y="3689091"/>
            <a:ext cx="0" cy="2820290"/>
          </a:xfrm>
          <a:prstGeom prst="line">
            <a:avLst/>
          </a:prstGeom>
          <a:ln w="28575">
            <a:solidFill>
              <a:schemeClr val="tx1">
                <a:lumMod val="50000"/>
                <a:lumOff val="50000"/>
              </a:schemeClr>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E387BE16-629B-C5F8-6221-45536C96712B}"/>
              </a:ext>
            </a:extLst>
          </p:cNvPr>
          <p:cNvSpPr txBox="1"/>
          <p:nvPr/>
        </p:nvSpPr>
        <p:spPr>
          <a:xfrm>
            <a:off x="7712512" y="5824288"/>
            <a:ext cx="375384" cy="245965"/>
          </a:xfrm>
          <a:prstGeom prst="rect">
            <a:avLst/>
          </a:prstGeom>
          <a:solidFill>
            <a:srgbClr val="FF40FF"/>
          </a:solidFill>
          <a:ln>
            <a:solidFill>
              <a:schemeClr val="accent1"/>
            </a:solidFill>
          </a:ln>
        </p:spPr>
        <p:txBody>
          <a:bodyPr wrap="square" rtlCol="0" anchor="ctr">
            <a:spAutoFit/>
          </a:bodyPr>
          <a:lstStyle/>
          <a:p>
            <a:pPr algn="ctr"/>
            <a:r>
              <a:rPr lang="sv-SE" sz="399" dirty="0">
                <a:solidFill>
                  <a:srgbClr val="FFFF00"/>
                </a:solidFill>
              </a:rPr>
              <a:t>N2D </a:t>
            </a:r>
          </a:p>
          <a:p>
            <a:pPr algn="ctr"/>
            <a:r>
              <a:rPr lang="sv-SE" sz="599" b="1" dirty="0">
                <a:solidFill>
                  <a:srgbClr val="FFFF00"/>
                </a:solidFill>
              </a:rPr>
              <a:t>1033</a:t>
            </a:r>
          </a:p>
        </p:txBody>
      </p:sp>
      <p:sp>
        <p:nvSpPr>
          <p:cNvPr id="41" name="TextBox 40">
            <a:extLst>
              <a:ext uri="{FF2B5EF4-FFF2-40B4-BE49-F238E27FC236}">
                <a16:creationId xmlns:a16="http://schemas.microsoft.com/office/drawing/2014/main" id="{1E7106F5-4066-FB3F-8119-ECE749EFA44B}"/>
              </a:ext>
            </a:extLst>
          </p:cNvPr>
          <p:cNvSpPr txBox="1"/>
          <p:nvPr/>
        </p:nvSpPr>
        <p:spPr>
          <a:xfrm>
            <a:off x="8103023" y="5257766"/>
            <a:ext cx="360000" cy="226335"/>
          </a:xfrm>
          <a:prstGeom prst="rect">
            <a:avLst/>
          </a:prstGeom>
          <a:solidFill>
            <a:srgbClr val="92D050"/>
          </a:solidFill>
          <a:ln>
            <a:solidFill>
              <a:schemeClr val="accent1"/>
            </a:solidFill>
          </a:ln>
        </p:spPr>
        <p:txBody>
          <a:bodyPr wrap="square" lIns="72000" tIns="36000" rIns="72000" bIns="36000" rtlCol="0" anchor="ctr">
            <a:spAutoFit/>
          </a:bodyPr>
          <a:lstStyle/>
          <a:p>
            <a:pPr algn="ctr"/>
            <a:r>
              <a:rPr lang="sv-SE" sz="399" dirty="0" err="1"/>
              <a:t>IDrT</a:t>
            </a:r>
            <a:r>
              <a:rPr lang="sv-SE" sz="399" dirty="0"/>
              <a:t> </a:t>
            </a:r>
          </a:p>
          <a:p>
            <a:pPr algn="ctr"/>
            <a:r>
              <a:rPr lang="sv-SE" sz="599" b="1" dirty="0"/>
              <a:t>1047</a:t>
            </a:r>
          </a:p>
        </p:txBody>
      </p:sp>
      <p:sp>
        <p:nvSpPr>
          <p:cNvPr id="42" name="TextBox 41">
            <a:extLst>
              <a:ext uri="{FF2B5EF4-FFF2-40B4-BE49-F238E27FC236}">
                <a16:creationId xmlns:a16="http://schemas.microsoft.com/office/drawing/2014/main" id="{46E8263B-BF25-5A76-1A25-C5C06C0B3D09}"/>
              </a:ext>
            </a:extLst>
          </p:cNvPr>
          <p:cNvSpPr txBox="1"/>
          <p:nvPr/>
        </p:nvSpPr>
        <p:spPr>
          <a:xfrm>
            <a:off x="8101896" y="5517852"/>
            <a:ext cx="360000" cy="226335"/>
          </a:xfrm>
          <a:prstGeom prst="rect">
            <a:avLst/>
          </a:prstGeom>
          <a:solidFill>
            <a:srgbClr val="92D050"/>
          </a:solidFill>
          <a:ln>
            <a:solidFill>
              <a:schemeClr val="accent1"/>
            </a:solidFill>
          </a:ln>
        </p:spPr>
        <p:txBody>
          <a:bodyPr wrap="square" lIns="72000" tIns="36000" rIns="72000" bIns="36000" rtlCol="0" anchor="ctr">
            <a:spAutoFit/>
          </a:bodyPr>
          <a:lstStyle/>
          <a:p>
            <a:pPr algn="ctr"/>
            <a:r>
              <a:rPr lang="sv-SE" sz="399" dirty="0" err="1"/>
              <a:t>CDrT</a:t>
            </a:r>
            <a:r>
              <a:rPr lang="sv-SE" sz="399" dirty="0"/>
              <a:t> </a:t>
            </a:r>
            <a:r>
              <a:rPr lang="sv-SE" sz="599" b="1" dirty="0"/>
              <a:t>1049</a:t>
            </a:r>
          </a:p>
        </p:txBody>
      </p:sp>
      <p:sp>
        <p:nvSpPr>
          <p:cNvPr id="44" name="TextBox 43">
            <a:extLst>
              <a:ext uri="{FF2B5EF4-FFF2-40B4-BE49-F238E27FC236}">
                <a16:creationId xmlns:a16="http://schemas.microsoft.com/office/drawing/2014/main" id="{C51C936C-FC53-B1D4-F223-55B44D4D86FB}"/>
              </a:ext>
            </a:extLst>
          </p:cNvPr>
          <p:cNvSpPr txBox="1"/>
          <p:nvPr/>
        </p:nvSpPr>
        <p:spPr>
          <a:xfrm>
            <a:off x="8574251" y="4826922"/>
            <a:ext cx="449094" cy="216000"/>
          </a:xfrm>
          <a:prstGeom prst="rect">
            <a:avLst/>
          </a:prstGeom>
          <a:solidFill>
            <a:srgbClr val="FF40FF"/>
          </a:solidFill>
          <a:ln w="28575">
            <a:solidFill>
              <a:schemeClr val="accent1"/>
            </a:solidFill>
          </a:ln>
        </p:spPr>
        <p:txBody>
          <a:bodyPr wrap="square" rtlCol="0">
            <a:spAutoFit/>
          </a:bodyPr>
          <a:lstStyle/>
          <a:p>
            <a:pPr algn="ctr"/>
            <a:r>
              <a:rPr lang="sv-SE" sz="399" dirty="0">
                <a:solidFill>
                  <a:srgbClr val="FFFF00"/>
                </a:solidFill>
              </a:rPr>
              <a:t>IWCM</a:t>
            </a:r>
          </a:p>
          <a:p>
            <a:pPr algn="ctr"/>
            <a:r>
              <a:rPr lang="sv-SE" sz="599" b="1" dirty="0">
                <a:solidFill>
                  <a:srgbClr val="FFFF00"/>
                </a:solidFill>
              </a:rPr>
              <a:t>1045</a:t>
            </a:r>
          </a:p>
        </p:txBody>
      </p:sp>
      <p:cxnSp>
        <p:nvCxnSpPr>
          <p:cNvPr id="47" name="Elbow Connector 46">
            <a:extLst>
              <a:ext uri="{FF2B5EF4-FFF2-40B4-BE49-F238E27FC236}">
                <a16:creationId xmlns:a16="http://schemas.microsoft.com/office/drawing/2014/main" id="{6874136D-0039-5D82-2A75-833FA48F43A5}"/>
              </a:ext>
            </a:extLst>
          </p:cNvPr>
          <p:cNvCxnSpPr>
            <a:cxnSpLocks/>
            <a:stCxn id="44" idx="2"/>
            <a:endCxn id="42" idx="3"/>
          </p:cNvCxnSpPr>
          <p:nvPr/>
        </p:nvCxnSpPr>
        <p:spPr>
          <a:xfrm rot="5400000">
            <a:off x="8336298" y="5168520"/>
            <a:ext cx="588098" cy="336902"/>
          </a:xfrm>
          <a:prstGeom prst="bentConnector2">
            <a:avLst/>
          </a:prstGeom>
          <a:ln w="9525">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F155F94E-0E5C-1916-44C4-D15AB1CA6F59}"/>
              </a:ext>
            </a:extLst>
          </p:cNvPr>
          <p:cNvCxnSpPr>
            <a:cxnSpLocks/>
            <a:stCxn id="41" idx="3"/>
          </p:cNvCxnSpPr>
          <p:nvPr/>
        </p:nvCxnSpPr>
        <p:spPr>
          <a:xfrm>
            <a:off x="8463023" y="5370934"/>
            <a:ext cx="333247" cy="0"/>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CBD24BA8-F22B-7CD9-90A8-A6E75E278521}"/>
              </a:ext>
            </a:extLst>
          </p:cNvPr>
          <p:cNvCxnSpPr>
            <a:cxnSpLocks/>
          </p:cNvCxnSpPr>
          <p:nvPr/>
        </p:nvCxnSpPr>
        <p:spPr>
          <a:xfrm>
            <a:off x="9023346" y="4934704"/>
            <a:ext cx="678487"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1281FE61-2256-53CF-D959-FE3FADE66340}"/>
              </a:ext>
            </a:extLst>
          </p:cNvPr>
          <p:cNvCxnSpPr>
            <a:cxnSpLocks/>
            <a:stCxn id="51" idx="3"/>
            <a:endCxn id="71" idx="1"/>
          </p:cNvCxnSpPr>
          <p:nvPr/>
        </p:nvCxnSpPr>
        <p:spPr>
          <a:xfrm>
            <a:off x="10158354" y="4933613"/>
            <a:ext cx="599659" cy="1054"/>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D9E0007C-7FCD-BCE8-344B-4EFB75AE48E9}"/>
              </a:ext>
            </a:extLst>
          </p:cNvPr>
          <p:cNvSpPr txBox="1"/>
          <p:nvPr/>
        </p:nvSpPr>
        <p:spPr>
          <a:xfrm>
            <a:off x="9709260" y="4825613"/>
            <a:ext cx="449094" cy="216000"/>
          </a:xfrm>
          <a:prstGeom prst="rect">
            <a:avLst/>
          </a:prstGeom>
          <a:solidFill>
            <a:srgbClr val="FF40FF"/>
          </a:solidFill>
          <a:ln w="28575">
            <a:solidFill>
              <a:schemeClr val="accent1"/>
            </a:solidFill>
          </a:ln>
        </p:spPr>
        <p:txBody>
          <a:bodyPr wrap="square" rtlCol="0">
            <a:spAutoFit/>
          </a:bodyPr>
          <a:lstStyle>
            <a:defPPr>
              <a:defRPr lang="sv-SE"/>
            </a:defPPr>
            <a:lvl1pPr algn="ctr">
              <a:defRPr sz="800" b="1"/>
            </a:lvl1pPr>
          </a:lstStyle>
          <a:p>
            <a:r>
              <a:rPr lang="sv-SE" sz="399" dirty="0">
                <a:solidFill>
                  <a:srgbClr val="FFFF00"/>
                </a:solidFill>
              </a:rPr>
              <a:t>PWCS</a:t>
            </a:r>
          </a:p>
          <a:p>
            <a:r>
              <a:rPr lang="sv-SE" sz="599" dirty="0">
                <a:solidFill>
                  <a:srgbClr val="FFFF00"/>
                </a:solidFill>
              </a:rPr>
              <a:t>1043</a:t>
            </a:r>
          </a:p>
        </p:txBody>
      </p:sp>
      <p:sp>
        <p:nvSpPr>
          <p:cNvPr id="52" name="TextBox 51">
            <a:extLst>
              <a:ext uri="{FF2B5EF4-FFF2-40B4-BE49-F238E27FC236}">
                <a16:creationId xmlns:a16="http://schemas.microsoft.com/office/drawing/2014/main" id="{09E5858A-BD00-EEBB-41F1-0505386F875A}"/>
              </a:ext>
            </a:extLst>
          </p:cNvPr>
          <p:cNvSpPr txBox="1"/>
          <p:nvPr/>
        </p:nvSpPr>
        <p:spPr>
          <a:xfrm>
            <a:off x="10757274" y="6477760"/>
            <a:ext cx="449094" cy="216000"/>
          </a:xfrm>
          <a:prstGeom prst="rect">
            <a:avLst/>
          </a:prstGeom>
          <a:solidFill>
            <a:srgbClr val="FF40FF"/>
          </a:solidFill>
          <a:ln w="28575">
            <a:solidFill>
              <a:schemeClr val="accent1"/>
            </a:solidFill>
          </a:ln>
        </p:spPr>
        <p:txBody>
          <a:bodyPr wrap="square" rtlCol="0" anchor="ctr">
            <a:spAutoFit/>
          </a:bodyPr>
          <a:lstStyle/>
          <a:p>
            <a:pPr algn="ctr" defTabSz="456286">
              <a:defRPr/>
            </a:pPr>
            <a:r>
              <a:rPr lang="sv-SE" sz="399" dirty="0">
                <a:solidFill>
                  <a:srgbClr val="FFFF00"/>
                </a:solidFill>
                <a:latin typeface="Calibri" panose="020F0502020204030204"/>
              </a:rPr>
              <a:t>CPMV</a:t>
            </a:r>
          </a:p>
          <a:p>
            <a:pPr algn="ctr" defTabSz="456286">
              <a:defRPr/>
            </a:pPr>
            <a:r>
              <a:rPr lang="sv-SE" sz="599" b="1" dirty="0">
                <a:solidFill>
                  <a:srgbClr val="FFFF00"/>
                </a:solidFill>
                <a:latin typeface="Calibri" panose="020F0502020204030204"/>
              </a:rPr>
              <a:t>1067</a:t>
            </a:r>
          </a:p>
        </p:txBody>
      </p:sp>
      <p:sp>
        <p:nvSpPr>
          <p:cNvPr id="53" name="TextBox 52">
            <a:extLst>
              <a:ext uri="{FF2B5EF4-FFF2-40B4-BE49-F238E27FC236}">
                <a16:creationId xmlns:a16="http://schemas.microsoft.com/office/drawing/2014/main" id="{080C56FB-9B77-9DCE-6FBA-C5B35D08055E}"/>
              </a:ext>
            </a:extLst>
          </p:cNvPr>
          <p:cNvSpPr txBox="1"/>
          <p:nvPr/>
        </p:nvSpPr>
        <p:spPr>
          <a:xfrm>
            <a:off x="9794212" y="6463249"/>
            <a:ext cx="338554" cy="245965"/>
          </a:xfrm>
          <a:prstGeom prst="rect">
            <a:avLst/>
          </a:prstGeom>
          <a:solidFill>
            <a:srgbClr val="FF40FF"/>
          </a:solidFill>
          <a:ln>
            <a:solidFill>
              <a:schemeClr val="accent1"/>
            </a:solidFill>
          </a:ln>
        </p:spPr>
        <p:txBody>
          <a:bodyPr wrap="none" rtlCol="0" anchor="ctr">
            <a:spAutoFit/>
          </a:bodyPr>
          <a:lstStyle/>
          <a:p>
            <a:pPr algn="ctr" defTabSz="456286">
              <a:defRPr/>
            </a:pPr>
            <a:r>
              <a:rPr lang="sv-SE" sz="399" dirty="0">
                <a:solidFill>
                  <a:srgbClr val="FFFC00"/>
                </a:solidFill>
                <a:latin typeface="Calibri" panose="020F0502020204030204"/>
              </a:rPr>
              <a:t>MPRS</a:t>
            </a:r>
          </a:p>
          <a:p>
            <a:pPr algn="ctr" defTabSz="456286">
              <a:defRPr/>
            </a:pPr>
            <a:r>
              <a:rPr lang="sv-SE" sz="599" b="1" dirty="0">
                <a:solidFill>
                  <a:srgbClr val="FFFC00"/>
                </a:solidFill>
                <a:latin typeface="Calibri" panose="020F0502020204030204"/>
              </a:rPr>
              <a:t>1150</a:t>
            </a:r>
          </a:p>
        </p:txBody>
      </p:sp>
      <p:cxnSp>
        <p:nvCxnSpPr>
          <p:cNvPr id="54" name="Straight Arrow Connector 53">
            <a:extLst>
              <a:ext uri="{FF2B5EF4-FFF2-40B4-BE49-F238E27FC236}">
                <a16:creationId xmlns:a16="http://schemas.microsoft.com/office/drawing/2014/main" id="{D2999F94-EB06-2CE2-A2BB-4C7412600609}"/>
              </a:ext>
            </a:extLst>
          </p:cNvPr>
          <p:cNvCxnSpPr>
            <a:cxnSpLocks/>
            <a:stCxn id="53" idx="3"/>
          </p:cNvCxnSpPr>
          <p:nvPr/>
        </p:nvCxnSpPr>
        <p:spPr>
          <a:xfrm>
            <a:off x="10132766" y="6586232"/>
            <a:ext cx="624510" cy="0"/>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5D6661D9-18CC-FFD9-675B-03F8662CBBE8}"/>
              </a:ext>
            </a:extLst>
          </p:cNvPr>
          <p:cNvSpPr txBox="1"/>
          <p:nvPr/>
        </p:nvSpPr>
        <p:spPr>
          <a:xfrm>
            <a:off x="10401264" y="3997064"/>
            <a:ext cx="360000" cy="216000"/>
          </a:xfrm>
          <a:prstGeom prst="rect">
            <a:avLst/>
          </a:prstGeom>
          <a:solidFill>
            <a:srgbClr val="92D050"/>
          </a:solidFill>
          <a:ln>
            <a:solidFill>
              <a:schemeClr val="accent1"/>
            </a:solidFill>
            <a:prstDash val="solid"/>
          </a:ln>
        </p:spPr>
        <p:txBody>
          <a:bodyPr wrap="none" rtlCol="0" anchor="ctr">
            <a:spAutoFit/>
          </a:bodyPr>
          <a:lstStyle/>
          <a:p>
            <a:pPr algn="ctr" defTabSz="456286">
              <a:defRPr/>
            </a:pPr>
            <a:r>
              <a:rPr lang="sv-SE" sz="399">
                <a:solidFill>
                  <a:prstClr val="black"/>
                </a:solidFill>
                <a:latin typeface="Calibri" panose="020F0502020204030204"/>
              </a:rPr>
              <a:t>Smpl</a:t>
            </a:r>
          </a:p>
          <a:p>
            <a:pPr algn="ctr" defTabSz="456286">
              <a:defRPr/>
            </a:pPr>
            <a:r>
              <a:rPr lang="sv-SE" sz="599" b="1">
                <a:solidFill>
                  <a:prstClr val="black"/>
                </a:solidFill>
                <a:latin typeface="Calibri" panose="020F0502020204030204"/>
              </a:rPr>
              <a:t>1059</a:t>
            </a:r>
            <a:endParaRPr lang="sv-SE" sz="599" b="1" dirty="0">
              <a:solidFill>
                <a:prstClr val="black"/>
              </a:solidFill>
              <a:latin typeface="Calibri" panose="020F0502020204030204"/>
            </a:endParaRPr>
          </a:p>
        </p:txBody>
      </p:sp>
      <p:cxnSp>
        <p:nvCxnSpPr>
          <p:cNvPr id="56" name="Elbow Connector 55">
            <a:extLst>
              <a:ext uri="{FF2B5EF4-FFF2-40B4-BE49-F238E27FC236}">
                <a16:creationId xmlns:a16="http://schemas.microsoft.com/office/drawing/2014/main" id="{696798AF-A757-57F1-5840-003EE3B0F42B}"/>
              </a:ext>
            </a:extLst>
          </p:cNvPr>
          <p:cNvCxnSpPr>
            <a:cxnSpLocks/>
            <a:endCxn id="118" idx="3"/>
          </p:cNvCxnSpPr>
          <p:nvPr/>
        </p:nvCxnSpPr>
        <p:spPr>
          <a:xfrm rot="5400000">
            <a:off x="9982761" y="4390330"/>
            <a:ext cx="644161" cy="299169"/>
          </a:xfrm>
          <a:prstGeom prst="bentConnector2">
            <a:avLst/>
          </a:prstGeom>
          <a:ln w="9525">
            <a:prstDash val="solid"/>
            <a:headEnd type="triangle" w="med" len="med"/>
            <a:tailEnd type="non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D1675EE2-DB76-88B0-87C9-E1D91DDFDF2F}"/>
              </a:ext>
            </a:extLst>
          </p:cNvPr>
          <p:cNvSpPr txBox="1"/>
          <p:nvPr/>
        </p:nvSpPr>
        <p:spPr>
          <a:xfrm>
            <a:off x="8254478" y="6125704"/>
            <a:ext cx="360000" cy="226335"/>
          </a:xfrm>
          <a:prstGeom prst="rect">
            <a:avLst/>
          </a:prstGeom>
          <a:solidFill>
            <a:srgbClr val="FF40FF"/>
          </a:solidFill>
          <a:ln>
            <a:solidFill>
              <a:schemeClr val="accent1"/>
            </a:solidFill>
            <a:prstDash val="solid"/>
          </a:ln>
        </p:spPr>
        <p:txBody>
          <a:bodyPr wrap="square" lIns="72000" tIns="36000" rIns="72000" bIns="36000" rtlCol="0" anchor="ctr">
            <a:spAutoFit/>
          </a:bodyPr>
          <a:lstStyle/>
          <a:p>
            <a:pPr algn="ctr"/>
            <a:r>
              <a:rPr lang="sv-SE" sz="399" dirty="0" err="1">
                <a:solidFill>
                  <a:srgbClr val="FFFF00"/>
                </a:solidFill>
              </a:rPr>
              <a:t>OffG</a:t>
            </a:r>
            <a:r>
              <a:rPr lang="sv-SE" sz="399" dirty="0">
                <a:solidFill>
                  <a:srgbClr val="FFFF00"/>
                </a:solidFill>
              </a:rPr>
              <a:t> </a:t>
            </a:r>
          </a:p>
          <a:p>
            <a:pPr algn="ctr"/>
            <a:r>
              <a:rPr lang="sv-SE" sz="599" b="1" dirty="0">
                <a:solidFill>
                  <a:srgbClr val="FFFF00"/>
                </a:solidFill>
              </a:rPr>
              <a:t>1140</a:t>
            </a:r>
          </a:p>
        </p:txBody>
      </p:sp>
      <p:sp>
        <p:nvSpPr>
          <p:cNvPr id="59" name="TextBox 58">
            <a:extLst>
              <a:ext uri="{FF2B5EF4-FFF2-40B4-BE49-F238E27FC236}">
                <a16:creationId xmlns:a16="http://schemas.microsoft.com/office/drawing/2014/main" id="{41B7D971-6B2A-843C-221F-29397AFFD5B7}"/>
              </a:ext>
            </a:extLst>
          </p:cNvPr>
          <p:cNvSpPr txBox="1"/>
          <p:nvPr/>
        </p:nvSpPr>
        <p:spPr>
          <a:xfrm>
            <a:off x="10754782" y="6169086"/>
            <a:ext cx="449094" cy="216000"/>
          </a:xfrm>
          <a:prstGeom prst="rect">
            <a:avLst/>
          </a:prstGeom>
          <a:solidFill>
            <a:srgbClr val="FF40FF"/>
          </a:solidFill>
          <a:ln w="28575">
            <a:solidFill>
              <a:schemeClr val="accent1"/>
            </a:solidFill>
          </a:ln>
        </p:spPr>
        <p:txBody>
          <a:bodyPr wrap="square" rtlCol="0" anchor="ctr">
            <a:spAutoFit/>
          </a:bodyPr>
          <a:lstStyle/>
          <a:p>
            <a:pPr algn="ctr" defTabSz="456286">
              <a:defRPr/>
            </a:pPr>
            <a:r>
              <a:rPr lang="sv-SE" sz="399" dirty="0">
                <a:solidFill>
                  <a:srgbClr val="FFFF00"/>
                </a:solidFill>
                <a:latin typeface="Calibri" panose="020F0502020204030204"/>
              </a:rPr>
              <a:t>MPBP</a:t>
            </a:r>
          </a:p>
          <a:p>
            <a:pPr algn="ctr" defTabSz="456286">
              <a:defRPr/>
            </a:pPr>
            <a:r>
              <a:rPr lang="sv-SE" sz="599" b="1" dirty="0">
                <a:solidFill>
                  <a:srgbClr val="FFFF00"/>
                </a:solidFill>
                <a:latin typeface="Calibri" panose="020F0502020204030204"/>
              </a:rPr>
              <a:t>1098</a:t>
            </a:r>
          </a:p>
        </p:txBody>
      </p:sp>
      <p:sp>
        <p:nvSpPr>
          <p:cNvPr id="63" name="TextBox 62">
            <a:extLst>
              <a:ext uri="{FF2B5EF4-FFF2-40B4-BE49-F238E27FC236}">
                <a16:creationId xmlns:a16="http://schemas.microsoft.com/office/drawing/2014/main" id="{481E95A6-C273-EAD3-81DA-4584C15DE9DC}"/>
              </a:ext>
            </a:extLst>
          </p:cNvPr>
          <p:cNvSpPr txBox="1"/>
          <p:nvPr/>
        </p:nvSpPr>
        <p:spPr>
          <a:xfrm>
            <a:off x="9752542" y="4240125"/>
            <a:ext cx="360000" cy="216000"/>
          </a:xfrm>
          <a:prstGeom prst="rect">
            <a:avLst/>
          </a:prstGeom>
          <a:solidFill>
            <a:srgbClr val="FF40FF"/>
          </a:solidFill>
          <a:ln w="9525">
            <a:solidFill>
              <a:schemeClr val="accent1"/>
            </a:solidFill>
          </a:ln>
        </p:spPr>
        <p:txBody>
          <a:bodyPr wrap="square" rtlCol="0">
            <a:spAutoFit/>
          </a:bodyPr>
          <a:lstStyle>
            <a:defPPr>
              <a:defRPr lang="sv-SE"/>
            </a:defPPr>
            <a:lvl1pPr algn="ctr">
              <a:defRPr sz="800" b="1"/>
            </a:lvl1pPr>
          </a:lstStyle>
          <a:p>
            <a:r>
              <a:rPr lang="sv-SE" sz="399" dirty="0" err="1">
                <a:solidFill>
                  <a:srgbClr val="FFFF00"/>
                </a:solidFill>
              </a:rPr>
              <a:t>WPuS</a:t>
            </a:r>
            <a:endParaRPr lang="sv-SE" sz="399" dirty="0">
              <a:solidFill>
                <a:srgbClr val="FFFF00"/>
              </a:solidFill>
            </a:endParaRPr>
          </a:p>
          <a:p>
            <a:r>
              <a:rPr lang="sv-SE" sz="599" dirty="0">
                <a:solidFill>
                  <a:srgbClr val="FFFF00"/>
                </a:solidFill>
              </a:rPr>
              <a:t>1052</a:t>
            </a:r>
          </a:p>
        </p:txBody>
      </p:sp>
      <p:cxnSp>
        <p:nvCxnSpPr>
          <p:cNvPr id="64" name="Elbow Connector 63">
            <a:extLst>
              <a:ext uri="{FF2B5EF4-FFF2-40B4-BE49-F238E27FC236}">
                <a16:creationId xmlns:a16="http://schemas.microsoft.com/office/drawing/2014/main" id="{0C47EDC2-198E-A8F8-0965-677F06F8D3F8}"/>
              </a:ext>
            </a:extLst>
          </p:cNvPr>
          <p:cNvCxnSpPr>
            <a:cxnSpLocks/>
            <a:stCxn id="63" idx="2"/>
            <a:endCxn id="51" idx="0"/>
          </p:cNvCxnSpPr>
          <p:nvPr/>
        </p:nvCxnSpPr>
        <p:spPr>
          <a:xfrm rot="16200000" flipH="1">
            <a:off x="9748430" y="4640236"/>
            <a:ext cx="369488" cy="1265"/>
          </a:xfrm>
          <a:prstGeom prst="bentConnector3">
            <a:avLst>
              <a:gd name="adj1" fmla="val 50000"/>
            </a:avLst>
          </a:prstGeom>
          <a:ln w="9525">
            <a:prstDash val="solid"/>
            <a:headEnd type="triangle" w="med" len="med"/>
            <a:tailEnd type="non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982F39EC-FCD2-A98B-08FF-6FBEA3FBEE12}"/>
              </a:ext>
            </a:extLst>
          </p:cNvPr>
          <p:cNvSpPr txBox="1"/>
          <p:nvPr/>
        </p:nvSpPr>
        <p:spPr>
          <a:xfrm>
            <a:off x="10187715" y="5646229"/>
            <a:ext cx="360000" cy="216000"/>
          </a:xfrm>
          <a:prstGeom prst="rect">
            <a:avLst/>
          </a:prstGeom>
          <a:solidFill>
            <a:srgbClr val="FF40FF"/>
          </a:solidFill>
          <a:ln w="9525">
            <a:solidFill>
              <a:schemeClr val="accent1"/>
            </a:solidFill>
          </a:ln>
        </p:spPr>
        <p:txBody>
          <a:bodyPr wrap="square" lIns="36000" tIns="36000" rIns="36000" bIns="36000" rtlCol="0" anchor="ctr">
            <a:spAutoFit/>
          </a:bodyPr>
          <a:lstStyle/>
          <a:p>
            <a:pPr algn="ctr"/>
            <a:r>
              <a:rPr lang="sv-SE" sz="399" dirty="0">
                <a:solidFill>
                  <a:srgbClr val="FFFF00"/>
                </a:solidFill>
              </a:rPr>
              <a:t>MRV</a:t>
            </a:r>
          </a:p>
          <a:p>
            <a:pPr algn="ctr"/>
            <a:r>
              <a:rPr lang="sv-SE" sz="599" b="1" dirty="0">
                <a:solidFill>
                  <a:srgbClr val="FFFF00"/>
                </a:solidFill>
              </a:rPr>
              <a:t>(1027)</a:t>
            </a:r>
          </a:p>
        </p:txBody>
      </p:sp>
      <p:cxnSp>
        <p:nvCxnSpPr>
          <p:cNvPr id="67" name="Elbow Connector 66">
            <a:extLst>
              <a:ext uri="{FF2B5EF4-FFF2-40B4-BE49-F238E27FC236}">
                <a16:creationId xmlns:a16="http://schemas.microsoft.com/office/drawing/2014/main" id="{5F773D80-F703-4761-A2DF-2A9397A62FFE}"/>
              </a:ext>
            </a:extLst>
          </p:cNvPr>
          <p:cNvCxnSpPr>
            <a:cxnSpLocks/>
            <a:stCxn id="66" idx="2"/>
            <a:endCxn id="59" idx="1"/>
          </p:cNvCxnSpPr>
          <p:nvPr/>
        </p:nvCxnSpPr>
        <p:spPr>
          <a:xfrm rot="16200000" flipH="1">
            <a:off x="10353820" y="5876123"/>
            <a:ext cx="414857" cy="387067"/>
          </a:xfrm>
          <a:prstGeom prst="bentConnector2">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68D0D10A-22F7-4A74-C3F1-CF6542931BC6}"/>
              </a:ext>
            </a:extLst>
          </p:cNvPr>
          <p:cNvSpPr txBox="1"/>
          <p:nvPr/>
        </p:nvSpPr>
        <p:spPr>
          <a:xfrm>
            <a:off x="10754782" y="4549615"/>
            <a:ext cx="449094" cy="216000"/>
          </a:xfrm>
          <a:prstGeom prst="rect">
            <a:avLst/>
          </a:prstGeom>
          <a:solidFill>
            <a:srgbClr val="FF40FF"/>
          </a:solidFill>
          <a:ln w="19050">
            <a:solidFill>
              <a:schemeClr val="accent1"/>
            </a:solidFill>
            <a:prstDash val="dash"/>
          </a:ln>
        </p:spPr>
        <p:txBody>
          <a:bodyPr wrap="square" rtlCol="0">
            <a:spAutoFit/>
          </a:bodyPr>
          <a:lstStyle/>
          <a:p>
            <a:pPr algn="ctr" defTabSz="456286">
              <a:defRPr/>
            </a:pPr>
            <a:r>
              <a:rPr lang="sv-SE" sz="399" dirty="0" err="1">
                <a:solidFill>
                  <a:srgbClr val="FFFF00"/>
                </a:solidFill>
                <a:latin typeface="Calibri" panose="020F0502020204030204"/>
              </a:rPr>
              <a:t>InsC</a:t>
            </a:r>
            <a:endParaRPr lang="sv-SE" sz="399" dirty="0">
              <a:solidFill>
                <a:srgbClr val="FFFF00"/>
              </a:solidFill>
              <a:latin typeface="Calibri" panose="020F0502020204030204"/>
            </a:endParaRPr>
          </a:p>
          <a:p>
            <a:pPr algn="ctr" defTabSz="456286">
              <a:defRPr/>
            </a:pPr>
            <a:r>
              <a:rPr lang="sv-SE" sz="599" b="1" dirty="0">
                <a:solidFill>
                  <a:srgbClr val="FFFF00"/>
                </a:solidFill>
                <a:latin typeface="Calibri" panose="020F0502020204030204"/>
              </a:rPr>
              <a:t>1026</a:t>
            </a:r>
          </a:p>
        </p:txBody>
      </p:sp>
      <p:sp>
        <p:nvSpPr>
          <p:cNvPr id="71" name="TextBox 70">
            <a:extLst>
              <a:ext uri="{FF2B5EF4-FFF2-40B4-BE49-F238E27FC236}">
                <a16:creationId xmlns:a16="http://schemas.microsoft.com/office/drawing/2014/main" id="{413E94AE-AA06-C7F5-D869-7204233496B0}"/>
              </a:ext>
            </a:extLst>
          </p:cNvPr>
          <p:cNvSpPr txBox="1"/>
          <p:nvPr/>
        </p:nvSpPr>
        <p:spPr>
          <a:xfrm>
            <a:off x="10758013" y="4826667"/>
            <a:ext cx="449094" cy="216000"/>
          </a:xfrm>
          <a:prstGeom prst="rect">
            <a:avLst/>
          </a:prstGeom>
          <a:solidFill>
            <a:srgbClr val="FF40FF"/>
          </a:solidFill>
          <a:ln w="28575">
            <a:solidFill>
              <a:schemeClr val="accent1"/>
            </a:solidFill>
          </a:ln>
        </p:spPr>
        <p:txBody>
          <a:bodyPr wrap="square" rtlCol="0">
            <a:spAutoFit/>
          </a:bodyPr>
          <a:lstStyle/>
          <a:p>
            <a:pPr algn="ctr" defTabSz="456286">
              <a:defRPr/>
            </a:pPr>
            <a:r>
              <a:rPr lang="sv-SE" sz="399" dirty="0">
                <a:solidFill>
                  <a:srgbClr val="FFFF00"/>
                </a:solidFill>
                <a:latin typeface="Calibri" panose="020F0502020204030204"/>
              </a:rPr>
              <a:t>TMS</a:t>
            </a:r>
          </a:p>
          <a:p>
            <a:pPr algn="ctr" defTabSz="456286">
              <a:defRPr/>
            </a:pPr>
            <a:r>
              <a:rPr lang="sv-SE" sz="599" b="1" dirty="0">
                <a:solidFill>
                  <a:srgbClr val="FFFF00"/>
                </a:solidFill>
                <a:latin typeface="Calibri" panose="020F0502020204030204"/>
              </a:rPr>
              <a:t>1063</a:t>
            </a:r>
          </a:p>
        </p:txBody>
      </p:sp>
      <p:sp>
        <p:nvSpPr>
          <p:cNvPr id="72" name="TextBox 71">
            <a:extLst>
              <a:ext uri="{FF2B5EF4-FFF2-40B4-BE49-F238E27FC236}">
                <a16:creationId xmlns:a16="http://schemas.microsoft.com/office/drawing/2014/main" id="{159837AB-B5DC-B9C8-AC50-BD78476D061B}"/>
              </a:ext>
            </a:extLst>
          </p:cNvPr>
          <p:cNvSpPr txBox="1"/>
          <p:nvPr/>
        </p:nvSpPr>
        <p:spPr>
          <a:xfrm>
            <a:off x="10758013" y="5103947"/>
            <a:ext cx="449094" cy="216000"/>
          </a:xfrm>
          <a:prstGeom prst="rect">
            <a:avLst/>
          </a:prstGeom>
          <a:solidFill>
            <a:srgbClr val="FF40FF"/>
          </a:solidFill>
          <a:ln w="28575">
            <a:solidFill>
              <a:schemeClr val="accent1"/>
            </a:solidFill>
          </a:ln>
        </p:spPr>
        <p:txBody>
          <a:bodyPr wrap="square" rtlCol="0">
            <a:spAutoFit/>
          </a:bodyPr>
          <a:lstStyle/>
          <a:p>
            <a:pPr algn="ctr" defTabSz="456286">
              <a:defRPr/>
            </a:pPr>
            <a:r>
              <a:rPr lang="sv-SE" sz="399" dirty="0">
                <a:solidFill>
                  <a:srgbClr val="FFFF00"/>
                </a:solidFill>
                <a:latin typeface="Calibri" panose="020F0502020204030204"/>
              </a:rPr>
              <a:t>IS</a:t>
            </a:r>
          </a:p>
          <a:p>
            <a:pPr algn="ctr" defTabSz="456286">
              <a:defRPr/>
            </a:pPr>
            <a:r>
              <a:rPr lang="sv-SE" sz="599" b="1" dirty="0">
                <a:solidFill>
                  <a:srgbClr val="FFFF00"/>
                </a:solidFill>
                <a:latin typeface="Calibri" panose="020F0502020204030204"/>
              </a:rPr>
              <a:t>1066</a:t>
            </a:r>
          </a:p>
        </p:txBody>
      </p:sp>
      <p:sp>
        <p:nvSpPr>
          <p:cNvPr id="73" name="TextBox 72">
            <a:extLst>
              <a:ext uri="{FF2B5EF4-FFF2-40B4-BE49-F238E27FC236}">
                <a16:creationId xmlns:a16="http://schemas.microsoft.com/office/drawing/2014/main" id="{5C567AD2-6DB5-9649-5CE6-DC65B4E57314}"/>
              </a:ext>
            </a:extLst>
          </p:cNvPr>
          <p:cNvSpPr txBox="1"/>
          <p:nvPr/>
        </p:nvSpPr>
        <p:spPr>
          <a:xfrm>
            <a:off x="10754782" y="4277722"/>
            <a:ext cx="449094" cy="216000"/>
          </a:xfrm>
          <a:prstGeom prst="rect">
            <a:avLst/>
          </a:prstGeom>
          <a:solidFill>
            <a:srgbClr val="FF40FF"/>
          </a:solidFill>
          <a:ln w="19050">
            <a:solidFill>
              <a:schemeClr val="accent1"/>
            </a:solidFill>
            <a:prstDash val="dash"/>
          </a:ln>
        </p:spPr>
        <p:txBody>
          <a:bodyPr wrap="square" rtlCol="0">
            <a:spAutoFit/>
          </a:bodyPr>
          <a:lstStyle/>
          <a:p>
            <a:pPr algn="ctr" defTabSz="456286">
              <a:defRPr/>
            </a:pPr>
            <a:r>
              <a:rPr lang="sv-SE" sz="399" dirty="0">
                <a:solidFill>
                  <a:srgbClr val="FFFF00"/>
                </a:solidFill>
                <a:latin typeface="Calibri" panose="020F0502020204030204"/>
              </a:rPr>
              <a:t>PBIP</a:t>
            </a:r>
          </a:p>
          <a:p>
            <a:pPr algn="ctr" defTabSz="456286">
              <a:defRPr/>
            </a:pPr>
            <a:r>
              <a:rPr lang="sv-SE" sz="599" b="1" dirty="0">
                <a:solidFill>
                  <a:srgbClr val="FFFF00"/>
                </a:solidFill>
                <a:latin typeface="Calibri" panose="020F0502020204030204"/>
              </a:rPr>
              <a:t>1062</a:t>
            </a:r>
          </a:p>
        </p:txBody>
      </p:sp>
      <p:cxnSp>
        <p:nvCxnSpPr>
          <p:cNvPr id="74" name="Elbow Connector 73">
            <a:extLst>
              <a:ext uri="{FF2B5EF4-FFF2-40B4-BE49-F238E27FC236}">
                <a16:creationId xmlns:a16="http://schemas.microsoft.com/office/drawing/2014/main" id="{D1F52615-0D0E-E28B-8AFD-930D6F7426E9}"/>
              </a:ext>
            </a:extLst>
          </p:cNvPr>
          <p:cNvCxnSpPr>
            <a:cxnSpLocks/>
            <a:stCxn id="73" idx="1"/>
          </p:cNvCxnSpPr>
          <p:nvPr/>
        </p:nvCxnSpPr>
        <p:spPr>
          <a:xfrm rot="10800000" flipV="1">
            <a:off x="10577410" y="4385721"/>
            <a:ext cx="177373" cy="757209"/>
          </a:xfrm>
          <a:prstGeom prst="bentConnector2">
            <a:avLst/>
          </a:prstGeom>
          <a:ln w="25400">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5" name="Elbow Connector 74">
            <a:extLst>
              <a:ext uri="{FF2B5EF4-FFF2-40B4-BE49-F238E27FC236}">
                <a16:creationId xmlns:a16="http://schemas.microsoft.com/office/drawing/2014/main" id="{71879D2F-064F-2DDF-DE5D-CD292D95B32A}"/>
              </a:ext>
            </a:extLst>
          </p:cNvPr>
          <p:cNvCxnSpPr>
            <a:cxnSpLocks/>
            <a:stCxn id="78" idx="1"/>
          </p:cNvCxnSpPr>
          <p:nvPr/>
        </p:nvCxnSpPr>
        <p:spPr>
          <a:xfrm rot="10800000">
            <a:off x="10573556" y="4955489"/>
            <a:ext cx="187667" cy="527298"/>
          </a:xfrm>
          <a:prstGeom prst="bentConnector2">
            <a:avLst/>
          </a:prstGeom>
          <a:ln w="25400">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B70F4684-7103-527D-4349-9A88F1409AA4}"/>
              </a:ext>
            </a:extLst>
          </p:cNvPr>
          <p:cNvCxnSpPr>
            <a:cxnSpLocks/>
          </p:cNvCxnSpPr>
          <p:nvPr/>
        </p:nvCxnSpPr>
        <p:spPr>
          <a:xfrm>
            <a:off x="10570335" y="4671180"/>
            <a:ext cx="180556"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CD7EFFB0-2DB4-B161-943F-D6DBC1AB0EA3}"/>
              </a:ext>
            </a:extLst>
          </p:cNvPr>
          <p:cNvCxnSpPr>
            <a:cxnSpLocks/>
          </p:cNvCxnSpPr>
          <p:nvPr/>
        </p:nvCxnSpPr>
        <p:spPr>
          <a:xfrm>
            <a:off x="10574625" y="5207444"/>
            <a:ext cx="17350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FD9DB29F-7107-FFEF-C743-BA08CEBA3837}"/>
              </a:ext>
            </a:extLst>
          </p:cNvPr>
          <p:cNvSpPr txBox="1"/>
          <p:nvPr/>
        </p:nvSpPr>
        <p:spPr>
          <a:xfrm>
            <a:off x="10761222" y="5374787"/>
            <a:ext cx="449094" cy="216000"/>
          </a:xfrm>
          <a:prstGeom prst="rect">
            <a:avLst/>
          </a:prstGeom>
          <a:solidFill>
            <a:srgbClr val="FF40FF"/>
          </a:solidFill>
          <a:ln w="28575">
            <a:solidFill>
              <a:schemeClr val="accent1"/>
            </a:solidFill>
          </a:ln>
        </p:spPr>
        <p:txBody>
          <a:bodyPr wrap="square" rtlCol="0">
            <a:spAutoFit/>
          </a:bodyPr>
          <a:lstStyle/>
          <a:p>
            <a:pPr algn="ctr" defTabSz="456286">
              <a:defRPr/>
            </a:pPr>
            <a:r>
              <a:rPr lang="sv-SE" sz="399" dirty="0">
                <a:solidFill>
                  <a:srgbClr val="FFFF00"/>
                </a:solidFill>
                <a:latin typeface="Calibri" panose="020F0502020204030204"/>
              </a:rPr>
              <a:t>PBWP</a:t>
            </a:r>
          </a:p>
          <a:p>
            <a:pPr algn="ctr" defTabSz="456286">
              <a:defRPr/>
            </a:pPr>
            <a:r>
              <a:rPr lang="sv-SE" sz="599" b="1" dirty="0">
                <a:solidFill>
                  <a:srgbClr val="FFFF00"/>
                </a:solidFill>
                <a:latin typeface="Calibri" panose="020F0502020204030204"/>
              </a:rPr>
              <a:t>1076</a:t>
            </a:r>
          </a:p>
        </p:txBody>
      </p:sp>
      <p:cxnSp>
        <p:nvCxnSpPr>
          <p:cNvPr id="79" name="Elbow Connector 78">
            <a:extLst>
              <a:ext uri="{FF2B5EF4-FFF2-40B4-BE49-F238E27FC236}">
                <a16:creationId xmlns:a16="http://schemas.microsoft.com/office/drawing/2014/main" id="{729F86C1-CDE1-9F78-06FB-493B42F9BB41}"/>
              </a:ext>
            </a:extLst>
          </p:cNvPr>
          <p:cNvCxnSpPr>
            <a:cxnSpLocks/>
            <a:stCxn id="66" idx="3"/>
          </p:cNvCxnSpPr>
          <p:nvPr/>
        </p:nvCxnSpPr>
        <p:spPr>
          <a:xfrm flipV="1">
            <a:off x="10547715" y="5600700"/>
            <a:ext cx="215535" cy="153529"/>
          </a:xfrm>
          <a:prstGeom prst="bentConnector3">
            <a:avLst>
              <a:gd name="adj1" fmla="val 50000"/>
            </a:avLst>
          </a:prstGeom>
          <a:ln w="9525">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81" name="Elbow Connector 80">
            <a:extLst>
              <a:ext uri="{FF2B5EF4-FFF2-40B4-BE49-F238E27FC236}">
                <a16:creationId xmlns:a16="http://schemas.microsoft.com/office/drawing/2014/main" id="{739BDFD4-1EAE-F114-8F73-408FC7083375}"/>
              </a:ext>
            </a:extLst>
          </p:cNvPr>
          <p:cNvCxnSpPr>
            <a:cxnSpLocks/>
          </p:cNvCxnSpPr>
          <p:nvPr/>
        </p:nvCxnSpPr>
        <p:spPr>
          <a:xfrm rot="10800000" flipV="1">
            <a:off x="8610857" y="5866392"/>
            <a:ext cx="1655999" cy="432000"/>
          </a:xfrm>
          <a:prstGeom prst="bentConnector3">
            <a:avLst>
              <a:gd name="adj1" fmla="val 146"/>
            </a:avLst>
          </a:prstGeom>
          <a:ln w="9525">
            <a:headEnd type="triangle"/>
            <a:tailEnd type="none"/>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EB7F4206-2C56-D54C-CE0D-BFB7B67DDDDB}"/>
              </a:ext>
            </a:extLst>
          </p:cNvPr>
          <p:cNvSpPr txBox="1"/>
          <p:nvPr/>
        </p:nvSpPr>
        <p:spPr>
          <a:xfrm>
            <a:off x="9199055" y="5398255"/>
            <a:ext cx="360000" cy="226335"/>
          </a:xfrm>
          <a:prstGeom prst="rect">
            <a:avLst/>
          </a:prstGeom>
          <a:solidFill>
            <a:srgbClr val="92D050"/>
          </a:solidFill>
          <a:ln>
            <a:solidFill>
              <a:schemeClr val="accent1"/>
            </a:solidFill>
            <a:prstDash val="solid"/>
          </a:ln>
        </p:spPr>
        <p:txBody>
          <a:bodyPr wrap="square" lIns="72000" tIns="36000" rIns="72000" bIns="36000" rtlCol="0" anchor="ctr">
            <a:spAutoFit/>
          </a:bodyPr>
          <a:lstStyle/>
          <a:p>
            <a:pPr algn="ctr"/>
            <a:r>
              <a:rPr lang="sv-SE" sz="399" dirty="0" err="1"/>
              <a:t>PDrT</a:t>
            </a:r>
            <a:r>
              <a:rPr lang="sv-SE" sz="399" dirty="0"/>
              <a:t> </a:t>
            </a:r>
            <a:r>
              <a:rPr lang="sv-SE" sz="599" b="1" dirty="0"/>
              <a:t>1048</a:t>
            </a:r>
          </a:p>
        </p:txBody>
      </p:sp>
      <p:cxnSp>
        <p:nvCxnSpPr>
          <p:cNvPr id="84" name="Elbow Connector 83">
            <a:extLst>
              <a:ext uri="{FF2B5EF4-FFF2-40B4-BE49-F238E27FC236}">
                <a16:creationId xmlns:a16="http://schemas.microsoft.com/office/drawing/2014/main" id="{B1C1F512-F46F-CDEC-36CB-D49392EADA38}"/>
              </a:ext>
            </a:extLst>
          </p:cNvPr>
          <p:cNvCxnSpPr>
            <a:cxnSpLocks/>
            <a:endCxn id="82" idx="3"/>
          </p:cNvCxnSpPr>
          <p:nvPr/>
        </p:nvCxnSpPr>
        <p:spPr>
          <a:xfrm rot="5400000">
            <a:off x="9449430" y="5154908"/>
            <a:ext cx="466141" cy="246889"/>
          </a:xfrm>
          <a:prstGeom prst="bentConnector2">
            <a:avLst/>
          </a:prstGeom>
          <a:ln w="9525">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8" name="Elbow Connector 87">
            <a:extLst>
              <a:ext uri="{FF2B5EF4-FFF2-40B4-BE49-F238E27FC236}">
                <a16:creationId xmlns:a16="http://schemas.microsoft.com/office/drawing/2014/main" id="{97A165C7-B901-B995-1428-7F3ECCBF9B2F}"/>
              </a:ext>
            </a:extLst>
          </p:cNvPr>
          <p:cNvCxnSpPr>
            <a:cxnSpLocks/>
            <a:stCxn id="51" idx="2"/>
            <a:endCxn id="12" idx="0"/>
          </p:cNvCxnSpPr>
          <p:nvPr/>
        </p:nvCxnSpPr>
        <p:spPr>
          <a:xfrm rot="16200000" flipH="1">
            <a:off x="9881779" y="5093640"/>
            <a:ext cx="254593" cy="150537"/>
          </a:xfrm>
          <a:prstGeom prst="bentConnector3">
            <a:avLst>
              <a:gd name="adj1" fmla="val 50000"/>
            </a:avLst>
          </a:prstGeom>
          <a:ln w="9525">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01" name="Elbow Connector 100">
            <a:extLst>
              <a:ext uri="{FF2B5EF4-FFF2-40B4-BE49-F238E27FC236}">
                <a16:creationId xmlns:a16="http://schemas.microsoft.com/office/drawing/2014/main" id="{1E49FA35-143C-A2EA-2595-3A2AE8C673A6}"/>
              </a:ext>
            </a:extLst>
          </p:cNvPr>
          <p:cNvCxnSpPr>
            <a:cxnSpLocks/>
          </p:cNvCxnSpPr>
          <p:nvPr/>
        </p:nvCxnSpPr>
        <p:spPr>
          <a:xfrm flipV="1">
            <a:off x="8613970" y="5043643"/>
            <a:ext cx="1256445" cy="1137867"/>
          </a:xfrm>
          <a:prstGeom prst="bentConnector3">
            <a:avLst>
              <a:gd name="adj1" fmla="val 99725"/>
            </a:avLst>
          </a:prstGeom>
          <a:ln w="9525">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102">
            <a:extLst>
              <a:ext uri="{FF2B5EF4-FFF2-40B4-BE49-F238E27FC236}">
                <a16:creationId xmlns:a16="http://schemas.microsoft.com/office/drawing/2014/main" id="{A9635E89-C8AE-8F9F-5287-17F9A19F6BAB}"/>
              </a:ext>
            </a:extLst>
          </p:cNvPr>
          <p:cNvCxnSpPr>
            <a:cxnSpLocks/>
            <a:stCxn id="57" idx="3"/>
            <a:endCxn id="12" idx="2"/>
          </p:cNvCxnSpPr>
          <p:nvPr/>
        </p:nvCxnSpPr>
        <p:spPr>
          <a:xfrm flipV="1">
            <a:off x="8614478" y="5512206"/>
            <a:ext cx="1469866" cy="726666"/>
          </a:xfrm>
          <a:prstGeom prst="bentConnector2">
            <a:avLst/>
          </a:prstGeom>
          <a:ln w="9525">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9EFA3B2E-9D9E-169D-A456-B19F5EEAEEBA}"/>
              </a:ext>
            </a:extLst>
          </p:cNvPr>
          <p:cNvSpPr txBox="1"/>
          <p:nvPr/>
        </p:nvSpPr>
        <p:spPr>
          <a:xfrm>
            <a:off x="7127462" y="6400781"/>
            <a:ext cx="413896" cy="169149"/>
          </a:xfrm>
          <a:prstGeom prst="rect">
            <a:avLst/>
          </a:prstGeom>
          <a:noFill/>
        </p:spPr>
        <p:txBody>
          <a:bodyPr wrap="none" rtlCol="0">
            <a:spAutoFit/>
          </a:bodyPr>
          <a:lstStyle/>
          <a:p>
            <a:pPr algn="r"/>
            <a:r>
              <a:rPr lang="sv-SE" sz="499" b="1" dirty="0">
                <a:solidFill>
                  <a:schemeClr val="tx1">
                    <a:lumMod val="50000"/>
                    <a:lumOff val="50000"/>
                  </a:schemeClr>
                </a:solidFill>
              </a:rPr>
              <a:t>from CF</a:t>
            </a:r>
          </a:p>
        </p:txBody>
      </p:sp>
      <p:sp>
        <p:nvSpPr>
          <p:cNvPr id="107" name="TextBox 106">
            <a:extLst>
              <a:ext uri="{FF2B5EF4-FFF2-40B4-BE49-F238E27FC236}">
                <a16:creationId xmlns:a16="http://schemas.microsoft.com/office/drawing/2014/main" id="{614BD98C-665E-37DB-F61E-FC8F91289E54}"/>
              </a:ext>
            </a:extLst>
          </p:cNvPr>
          <p:cNvSpPr txBox="1"/>
          <p:nvPr/>
        </p:nvSpPr>
        <p:spPr>
          <a:xfrm>
            <a:off x="10727215" y="3623953"/>
            <a:ext cx="360000" cy="216000"/>
          </a:xfrm>
          <a:prstGeom prst="rect">
            <a:avLst/>
          </a:prstGeom>
          <a:solidFill>
            <a:srgbClr val="92D050"/>
          </a:solidFill>
          <a:ln>
            <a:solidFill>
              <a:schemeClr val="accent1"/>
            </a:solidFill>
            <a:prstDash val="solid"/>
          </a:ln>
        </p:spPr>
        <p:txBody>
          <a:bodyPr wrap="none" rtlCol="0" anchor="ctr">
            <a:spAutoFit/>
          </a:bodyPr>
          <a:lstStyle/>
          <a:p>
            <a:pPr lvl="0" algn="ctr">
              <a:defRPr/>
            </a:pPr>
            <a:r>
              <a:rPr lang="sv-SE" sz="399" dirty="0" err="1">
                <a:solidFill>
                  <a:prstClr val="black"/>
                </a:solidFill>
              </a:rPr>
              <a:t>ResFill</a:t>
            </a:r>
            <a:endParaRPr lang="sv-SE" sz="399" dirty="0">
              <a:solidFill>
                <a:prstClr val="black"/>
              </a:solidFill>
            </a:endParaRPr>
          </a:p>
          <a:p>
            <a:pPr lvl="0" algn="ctr">
              <a:defRPr/>
            </a:pPr>
            <a:r>
              <a:rPr lang="sv-SE" sz="599" b="1" dirty="0">
                <a:solidFill>
                  <a:prstClr val="black"/>
                </a:solidFill>
                <a:latin typeface="Calibri" panose="020F0502020204030204"/>
              </a:rPr>
              <a:t>1078</a:t>
            </a:r>
          </a:p>
        </p:txBody>
      </p:sp>
      <p:sp>
        <p:nvSpPr>
          <p:cNvPr id="111" name="TextBox 110">
            <a:extLst>
              <a:ext uri="{FF2B5EF4-FFF2-40B4-BE49-F238E27FC236}">
                <a16:creationId xmlns:a16="http://schemas.microsoft.com/office/drawing/2014/main" id="{1F909D5A-EE08-BE4E-35AC-BFED746592A6}"/>
              </a:ext>
            </a:extLst>
          </p:cNvPr>
          <p:cNvSpPr txBox="1"/>
          <p:nvPr/>
        </p:nvSpPr>
        <p:spPr>
          <a:xfrm>
            <a:off x="10225564" y="3623221"/>
            <a:ext cx="360000" cy="216000"/>
          </a:xfrm>
          <a:prstGeom prst="rect">
            <a:avLst/>
          </a:prstGeom>
          <a:solidFill>
            <a:srgbClr val="92D050"/>
          </a:solidFill>
          <a:ln>
            <a:solidFill>
              <a:schemeClr val="accent1"/>
            </a:solidFill>
            <a:prstDash val="solid"/>
          </a:ln>
        </p:spPr>
        <p:txBody>
          <a:bodyPr wrap="none" rtlCol="0" anchor="ctr">
            <a:spAutoFit/>
          </a:bodyPr>
          <a:lstStyle/>
          <a:p>
            <a:pPr lvl="0" algn="ctr">
              <a:defRPr/>
            </a:pPr>
            <a:r>
              <a:rPr lang="sv-SE" sz="399" dirty="0" err="1">
                <a:solidFill>
                  <a:prstClr val="black"/>
                </a:solidFill>
              </a:rPr>
              <a:t>SpentRes</a:t>
            </a:r>
            <a:endParaRPr lang="sv-SE" sz="399" dirty="0">
              <a:solidFill>
                <a:prstClr val="black"/>
              </a:solidFill>
            </a:endParaRPr>
          </a:p>
          <a:p>
            <a:pPr lvl="0" algn="ctr">
              <a:defRPr/>
            </a:pPr>
            <a:r>
              <a:rPr lang="sv-SE" sz="599" b="1" dirty="0">
                <a:solidFill>
                  <a:prstClr val="black"/>
                </a:solidFill>
                <a:latin typeface="Calibri" panose="020F0502020204030204"/>
              </a:rPr>
              <a:t>1054</a:t>
            </a:r>
          </a:p>
        </p:txBody>
      </p:sp>
      <p:cxnSp>
        <p:nvCxnSpPr>
          <p:cNvPr id="112" name="Elbow Connector 111">
            <a:extLst>
              <a:ext uri="{FF2B5EF4-FFF2-40B4-BE49-F238E27FC236}">
                <a16:creationId xmlns:a16="http://schemas.microsoft.com/office/drawing/2014/main" id="{B34B1B39-C65B-436D-3341-E3CE98484977}"/>
              </a:ext>
            </a:extLst>
          </p:cNvPr>
          <p:cNvCxnSpPr>
            <a:cxnSpLocks/>
            <a:stCxn id="63" idx="0"/>
            <a:endCxn id="111" idx="1"/>
          </p:cNvCxnSpPr>
          <p:nvPr/>
        </p:nvCxnSpPr>
        <p:spPr>
          <a:xfrm rot="5400000" flipH="1" flipV="1">
            <a:off x="9824601" y="3839162"/>
            <a:ext cx="508904" cy="293022"/>
          </a:xfrm>
          <a:prstGeom prst="bentConnector2">
            <a:avLst/>
          </a:prstGeom>
          <a:ln w="9525">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13" name="Frame 112">
            <a:extLst>
              <a:ext uri="{FF2B5EF4-FFF2-40B4-BE49-F238E27FC236}">
                <a16:creationId xmlns:a16="http://schemas.microsoft.com/office/drawing/2014/main" id="{C8194539-FDB0-550E-DE25-7C8F6AC29045}"/>
              </a:ext>
            </a:extLst>
          </p:cNvPr>
          <p:cNvSpPr/>
          <p:nvPr/>
        </p:nvSpPr>
        <p:spPr>
          <a:xfrm>
            <a:off x="8584344" y="4835729"/>
            <a:ext cx="53891" cy="53891"/>
          </a:xfrm>
          <a:prstGeom prst="frame">
            <a:avLst>
              <a:gd name="adj1" fmla="val 50000"/>
            </a:avLst>
          </a:prstGeom>
          <a:solidFill>
            <a:srgbClr val="0096FF"/>
          </a:solidFill>
          <a:ln>
            <a:solidFill>
              <a:srgbClr val="009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349" dirty="0">
                <a:solidFill>
                  <a:schemeClr val="bg1"/>
                </a:solidFill>
              </a:rPr>
              <a:t>W</a:t>
            </a:r>
          </a:p>
        </p:txBody>
      </p:sp>
      <p:sp>
        <p:nvSpPr>
          <p:cNvPr id="114" name="Frame 113">
            <a:extLst>
              <a:ext uri="{FF2B5EF4-FFF2-40B4-BE49-F238E27FC236}">
                <a16:creationId xmlns:a16="http://schemas.microsoft.com/office/drawing/2014/main" id="{346D1179-161F-985D-4B7E-4CBD394C9BA7}"/>
              </a:ext>
            </a:extLst>
          </p:cNvPr>
          <p:cNvSpPr/>
          <p:nvPr/>
        </p:nvSpPr>
        <p:spPr>
          <a:xfrm>
            <a:off x="8962587" y="4835690"/>
            <a:ext cx="53891" cy="53891"/>
          </a:xfrm>
          <a:prstGeom prst="frame">
            <a:avLst>
              <a:gd name="adj1" fmla="val 50000"/>
            </a:avLst>
          </a:prstGeom>
          <a:solidFill>
            <a:srgbClr val="73FDD6"/>
          </a:solidFill>
          <a:ln>
            <a:solidFill>
              <a:srgbClr val="73FD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349" dirty="0">
                <a:solidFill>
                  <a:schemeClr val="tx1"/>
                </a:solidFill>
              </a:rPr>
              <a:t>A</a:t>
            </a:r>
          </a:p>
        </p:txBody>
      </p:sp>
      <p:sp>
        <p:nvSpPr>
          <p:cNvPr id="115" name="Frame 114">
            <a:extLst>
              <a:ext uri="{FF2B5EF4-FFF2-40B4-BE49-F238E27FC236}">
                <a16:creationId xmlns:a16="http://schemas.microsoft.com/office/drawing/2014/main" id="{109D0717-2290-3AD6-4A4B-EA69165B4FBA}"/>
              </a:ext>
            </a:extLst>
          </p:cNvPr>
          <p:cNvSpPr/>
          <p:nvPr/>
        </p:nvSpPr>
        <p:spPr>
          <a:xfrm>
            <a:off x="9715218" y="4969315"/>
            <a:ext cx="53891" cy="53891"/>
          </a:xfrm>
          <a:prstGeom prst="frame">
            <a:avLst>
              <a:gd name="adj1"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286">
              <a:defRPr/>
            </a:pPr>
            <a:r>
              <a:rPr lang="sv-SE" sz="349" dirty="0">
                <a:solidFill>
                  <a:prstClr val="black"/>
                </a:solidFill>
                <a:latin typeface="Calibri" panose="020F0502020204030204"/>
              </a:rPr>
              <a:t>N2</a:t>
            </a:r>
          </a:p>
        </p:txBody>
      </p:sp>
      <p:sp>
        <p:nvSpPr>
          <p:cNvPr id="116" name="Frame 115">
            <a:extLst>
              <a:ext uri="{FF2B5EF4-FFF2-40B4-BE49-F238E27FC236}">
                <a16:creationId xmlns:a16="http://schemas.microsoft.com/office/drawing/2014/main" id="{2AA42E84-FE55-6E59-C9EE-87C772163F27}"/>
              </a:ext>
            </a:extLst>
          </p:cNvPr>
          <p:cNvSpPr/>
          <p:nvPr/>
        </p:nvSpPr>
        <p:spPr>
          <a:xfrm>
            <a:off x="9711530" y="4832326"/>
            <a:ext cx="53891" cy="53891"/>
          </a:xfrm>
          <a:prstGeom prst="frame">
            <a:avLst>
              <a:gd name="adj1" fmla="val 50000"/>
            </a:avLst>
          </a:prstGeom>
          <a:solidFill>
            <a:srgbClr val="0096FF"/>
          </a:solidFill>
          <a:ln>
            <a:solidFill>
              <a:srgbClr val="009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349" dirty="0">
                <a:solidFill>
                  <a:schemeClr val="bg1"/>
                </a:solidFill>
              </a:rPr>
              <a:t>W</a:t>
            </a:r>
          </a:p>
        </p:txBody>
      </p:sp>
      <p:sp>
        <p:nvSpPr>
          <p:cNvPr id="118" name="Frame 117">
            <a:extLst>
              <a:ext uri="{FF2B5EF4-FFF2-40B4-BE49-F238E27FC236}">
                <a16:creationId xmlns:a16="http://schemas.microsoft.com/office/drawing/2014/main" id="{6759E6D2-FEE1-1741-9F15-932328627399}"/>
              </a:ext>
            </a:extLst>
          </p:cNvPr>
          <p:cNvSpPr/>
          <p:nvPr/>
        </p:nvSpPr>
        <p:spPr>
          <a:xfrm>
            <a:off x="10101365" y="4835049"/>
            <a:ext cx="53891" cy="53891"/>
          </a:xfrm>
          <a:prstGeom prst="frame">
            <a:avLst>
              <a:gd name="adj1" fmla="val 50000"/>
            </a:avLst>
          </a:prstGeom>
          <a:solidFill>
            <a:srgbClr val="73FDD6"/>
          </a:solidFill>
          <a:ln>
            <a:solidFill>
              <a:srgbClr val="73FD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286">
              <a:defRPr/>
            </a:pPr>
            <a:r>
              <a:rPr lang="sv-SE" sz="349" dirty="0">
                <a:solidFill>
                  <a:prstClr val="black"/>
                </a:solidFill>
                <a:latin typeface="Calibri" panose="020F0502020204030204"/>
              </a:rPr>
              <a:t>A</a:t>
            </a:r>
          </a:p>
        </p:txBody>
      </p:sp>
      <p:cxnSp>
        <p:nvCxnSpPr>
          <p:cNvPr id="119" name="Elbow Connector 118">
            <a:extLst>
              <a:ext uri="{FF2B5EF4-FFF2-40B4-BE49-F238E27FC236}">
                <a16:creationId xmlns:a16="http://schemas.microsoft.com/office/drawing/2014/main" id="{4908AAAC-D8CD-E1B2-8F3A-0A86441D74A2}"/>
              </a:ext>
            </a:extLst>
          </p:cNvPr>
          <p:cNvCxnSpPr>
            <a:cxnSpLocks/>
            <a:stCxn id="111" idx="3"/>
            <a:endCxn id="107" idx="1"/>
          </p:cNvCxnSpPr>
          <p:nvPr/>
        </p:nvCxnSpPr>
        <p:spPr>
          <a:xfrm>
            <a:off x="10585564" y="3731221"/>
            <a:ext cx="141651" cy="732"/>
          </a:xfrm>
          <a:prstGeom prst="bentConnector3">
            <a:avLst>
              <a:gd name="adj1" fmla="val 50000"/>
            </a:avLst>
          </a:prstGeom>
          <a:ln w="9525">
            <a:prstDash val="solid"/>
            <a:headEnd type="none"/>
            <a:tailEnd type="triangle"/>
          </a:ln>
        </p:spPr>
        <p:style>
          <a:lnRef idx="1">
            <a:schemeClr val="accent1"/>
          </a:lnRef>
          <a:fillRef idx="0">
            <a:schemeClr val="accent1"/>
          </a:fillRef>
          <a:effectRef idx="0">
            <a:schemeClr val="accent1"/>
          </a:effectRef>
          <a:fontRef idx="minor">
            <a:schemeClr val="tx1"/>
          </a:fontRef>
        </p:style>
      </p:cxnSp>
      <p:sp>
        <p:nvSpPr>
          <p:cNvPr id="121" name="Frame 120">
            <a:extLst>
              <a:ext uri="{FF2B5EF4-FFF2-40B4-BE49-F238E27FC236}">
                <a16:creationId xmlns:a16="http://schemas.microsoft.com/office/drawing/2014/main" id="{BE067B9F-36CA-3E91-D0CB-F40E070CE40B}"/>
              </a:ext>
            </a:extLst>
          </p:cNvPr>
          <p:cNvSpPr/>
          <p:nvPr/>
        </p:nvSpPr>
        <p:spPr>
          <a:xfrm>
            <a:off x="10484593" y="5659128"/>
            <a:ext cx="53891" cy="53891"/>
          </a:xfrm>
          <a:prstGeom prst="frame">
            <a:avLst>
              <a:gd name="adj1" fmla="val 50000"/>
            </a:avLst>
          </a:prstGeom>
          <a:solidFill>
            <a:srgbClr val="73FDD6"/>
          </a:solidFill>
          <a:ln>
            <a:solidFill>
              <a:srgbClr val="73FD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286">
              <a:defRPr/>
            </a:pPr>
            <a:r>
              <a:rPr lang="sv-SE" sz="349" dirty="0">
                <a:solidFill>
                  <a:prstClr val="black"/>
                </a:solidFill>
                <a:latin typeface="Calibri" panose="020F0502020204030204"/>
              </a:rPr>
              <a:t>A</a:t>
            </a:r>
          </a:p>
        </p:txBody>
      </p:sp>
      <p:sp>
        <p:nvSpPr>
          <p:cNvPr id="122" name="TextBox 121">
            <a:extLst>
              <a:ext uri="{FF2B5EF4-FFF2-40B4-BE49-F238E27FC236}">
                <a16:creationId xmlns:a16="http://schemas.microsoft.com/office/drawing/2014/main" id="{A3B16467-8F99-B359-B218-9428D2301AC6}"/>
              </a:ext>
            </a:extLst>
          </p:cNvPr>
          <p:cNvSpPr txBox="1"/>
          <p:nvPr/>
        </p:nvSpPr>
        <p:spPr>
          <a:xfrm>
            <a:off x="11133342" y="3626354"/>
            <a:ext cx="360000" cy="216000"/>
          </a:xfrm>
          <a:prstGeom prst="rect">
            <a:avLst/>
          </a:prstGeom>
          <a:solidFill>
            <a:srgbClr val="92D050"/>
          </a:solidFill>
          <a:ln>
            <a:solidFill>
              <a:schemeClr val="accent1"/>
            </a:solidFill>
            <a:prstDash val="solid"/>
          </a:ln>
        </p:spPr>
        <p:txBody>
          <a:bodyPr wrap="none" rtlCol="0" anchor="ctr">
            <a:spAutoFit/>
          </a:bodyPr>
          <a:lstStyle/>
          <a:p>
            <a:pPr lvl="0" algn="ctr">
              <a:defRPr/>
            </a:pPr>
            <a:r>
              <a:rPr lang="sv-SE" sz="399" dirty="0" err="1">
                <a:solidFill>
                  <a:prstClr val="black"/>
                </a:solidFill>
              </a:rPr>
              <a:t>Dry</a:t>
            </a:r>
            <a:endParaRPr lang="sv-SE" sz="399" dirty="0">
              <a:solidFill>
                <a:prstClr val="black"/>
              </a:solidFill>
            </a:endParaRPr>
          </a:p>
          <a:p>
            <a:pPr lvl="0" algn="ctr">
              <a:defRPr/>
            </a:pPr>
            <a:r>
              <a:rPr lang="sv-SE" sz="599" b="1" dirty="0">
                <a:solidFill>
                  <a:prstClr val="black"/>
                </a:solidFill>
                <a:latin typeface="Calibri" panose="020F0502020204030204"/>
              </a:rPr>
              <a:t>1058</a:t>
            </a:r>
          </a:p>
        </p:txBody>
      </p:sp>
      <p:cxnSp>
        <p:nvCxnSpPr>
          <p:cNvPr id="123" name="Elbow Connector 122">
            <a:extLst>
              <a:ext uri="{FF2B5EF4-FFF2-40B4-BE49-F238E27FC236}">
                <a16:creationId xmlns:a16="http://schemas.microsoft.com/office/drawing/2014/main" id="{C5926A59-B544-34F3-1E5D-2000A37CEA71}"/>
              </a:ext>
            </a:extLst>
          </p:cNvPr>
          <p:cNvCxnSpPr>
            <a:cxnSpLocks/>
            <a:stCxn id="73" idx="3"/>
            <a:endCxn id="122" idx="2"/>
          </p:cNvCxnSpPr>
          <p:nvPr/>
        </p:nvCxnSpPr>
        <p:spPr>
          <a:xfrm flipV="1">
            <a:off x="11203876" y="3842354"/>
            <a:ext cx="109466" cy="543368"/>
          </a:xfrm>
          <a:prstGeom prst="bentConnector2">
            <a:avLst/>
          </a:prstGeom>
          <a:ln w="9525">
            <a:prstDash val="solid"/>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24" name="Elbow Connector 123">
            <a:extLst>
              <a:ext uri="{FF2B5EF4-FFF2-40B4-BE49-F238E27FC236}">
                <a16:creationId xmlns:a16="http://schemas.microsoft.com/office/drawing/2014/main" id="{FE48D9A3-80E5-4A19-F418-3677068E2E00}"/>
              </a:ext>
            </a:extLst>
          </p:cNvPr>
          <p:cNvCxnSpPr>
            <a:cxnSpLocks/>
            <a:stCxn id="71" idx="3"/>
            <a:endCxn id="122" idx="2"/>
          </p:cNvCxnSpPr>
          <p:nvPr/>
        </p:nvCxnSpPr>
        <p:spPr>
          <a:xfrm flipV="1">
            <a:off x="11207107" y="3842354"/>
            <a:ext cx="106235" cy="1092313"/>
          </a:xfrm>
          <a:prstGeom prst="bentConnector2">
            <a:avLst/>
          </a:prstGeom>
          <a:ln w="9525">
            <a:prstDash val="solid"/>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25" name="Elbow Connector 124">
            <a:extLst>
              <a:ext uri="{FF2B5EF4-FFF2-40B4-BE49-F238E27FC236}">
                <a16:creationId xmlns:a16="http://schemas.microsoft.com/office/drawing/2014/main" id="{3EF3CEF3-B2C1-3AE5-F0F7-64E49461BE0B}"/>
              </a:ext>
            </a:extLst>
          </p:cNvPr>
          <p:cNvCxnSpPr>
            <a:cxnSpLocks/>
            <a:stCxn id="72" idx="3"/>
            <a:endCxn id="122" idx="2"/>
          </p:cNvCxnSpPr>
          <p:nvPr/>
        </p:nvCxnSpPr>
        <p:spPr>
          <a:xfrm flipV="1">
            <a:off x="11207107" y="3842354"/>
            <a:ext cx="106235" cy="1369593"/>
          </a:xfrm>
          <a:prstGeom prst="bentConnector2">
            <a:avLst/>
          </a:prstGeom>
          <a:ln w="9525">
            <a:prstDash val="solid"/>
            <a:headEnd type="none"/>
            <a:tailEnd type="triangle"/>
          </a:ln>
        </p:spPr>
        <p:style>
          <a:lnRef idx="1">
            <a:schemeClr val="accent1"/>
          </a:lnRef>
          <a:fillRef idx="0">
            <a:schemeClr val="accent1"/>
          </a:fillRef>
          <a:effectRef idx="0">
            <a:schemeClr val="accent1"/>
          </a:effectRef>
          <a:fontRef idx="minor">
            <a:schemeClr val="tx1"/>
          </a:fontRef>
        </p:style>
      </p:cxnSp>
      <p:sp>
        <p:nvSpPr>
          <p:cNvPr id="127" name="TextBox 126">
            <a:extLst>
              <a:ext uri="{FF2B5EF4-FFF2-40B4-BE49-F238E27FC236}">
                <a16:creationId xmlns:a16="http://schemas.microsoft.com/office/drawing/2014/main" id="{30506A09-7657-7653-121C-E9AAA8872C90}"/>
              </a:ext>
            </a:extLst>
          </p:cNvPr>
          <p:cNvSpPr txBox="1"/>
          <p:nvPr/>
        </p:nvSpPr>
        <p:spPr>
          <a:xfrm>
            <a:off x="8162614" y="444471"/>
            <a:ext cx="360000" cy="216000"/>
          </a:xfrm>
          <a:prstGeom prst="rect">
            <a:avLst/>
          </a:prstGeom>
          <a:solidFill>
            <a:srgbClr val="FF40FF"/>
          </a:solidFill>
          <a:ln>
            <a:solidFill>
              <a:schemeClr val="accent1"/>
            </a:solidFill>
          </a:ln>
        </p:spPr>
        <p:txBody>
          <a:bodyPr wrap="none" rtlCol="0" anchor="ctr">
            <a:spAutoFit/>
          </a:bodyPr>
          <a:lstStyle/>
          <a:p>
            <a:pPr algn="ctr"/>
            <a:r>
              <a:rPr lang="sv-SE" sz="399" dirty="0">
                <a:solidFill>
                  <a:srgbClr val="FFFF00"/>
                </a:solidFill>
              </a:rPr>
              <a:t>IAD </a:t>
            </a:r>
          </a:p>
          <a:p>
            <a:pPr algn="ctr"/>
            <a:r>
              <a:rPr lang="sv-SE" sz="599" b="1" dirty="0">
                <a:solidFill>
                  <a:srgbClr val="FFFF00"/>
                </a:solidFill>
              </a:rPr>
              <a:t>1031</a:t>
            </a:r>
          </a:p>
        </p:txBody>
      </p:sp>
      <p:cxnSp>
        <p:nvCxnSpPr>
          <p:cNvPr id="128" name="Straight Arrow Connector 127">
            <a:extLst>
              <a:ext uri="{FF2B5EF4-FFF2-40B4-BE49-F238E27FC236}">
                <a16:creationId xmlns:a16="http://schemas.microsoft.com/office/drawing/2014/main" id="{FD22EA5F-806B-1D85-F401-0EE9A5777330}"/>
              </a:ext>
            </a:extLst>
          </p:cNvPr>
          <p:cNvCxnSpPr>
            <a:cxnSpLocks/>
            <a:stCxn id="248" idx="3"/>
            <a:endCxn id="127" idx="1"/>
          </p:cNvCxnSpPr>
          <p:nvPr/>
        </p:nvCxnSpPr>
        <p:spPr>
          <a:xfrm flipV="1">
            <a:off x="7956686" y="552462"/>
            <a:ext cx="205928" cy="9"/>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6F2A1BC9-52E4-B0AA-43E8-57D8D55B0F88}"/>
              </a:ext>
            </a:extLst>
          </p:cNvPr>
          <p:cNvCxnSpPr>
            <a:cxnSpLocks/>
            <a:stCxn id="250" idx="3"/>
            <a:endCxn id="145" idx="1"/>
          </p:cNvCxnSpPr>
          <p:nvPr/>
        </p:nvCxnSpPr>
        <p:spPr>
          <a:xfrm flipV="1">
            <a:off x="7952171" y="1520321"/>
            <a:ext cx="1028967" cy="445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30" name="TextBox 129">
            <a:extLst>
              <a:ext uri="{FF2B5EF4-FFF2-40B4-BE49-F238E27FC236}">
                <a16:creationId xmlns:a16="http://schemas.microsoft.com/office/drawing/2014/main" id="{CEFFB064-EB81-7D56-584F-59B11BF6B7C4}"/>
              </a:ext>
            </a:extLst>
          </p:cNvPr>
          <p:cNvSpPr txBox="1"/>
          <p:nvPr/>
        </p:nvSpPr>
        <p:spPr>
          <a:xfrm>
            <a:off x="8171510" y="928923"/>
            <a:ext cx="360000" cy="226335"/>
          </a:xfrm>
          <a:prstGeom prst="rect">
            <a:avLst/>
          </a:prstGeom>
          <a:solidFill>
            <a:srgbClr val="FF40FF"/>
          </a:solidFill>
          <a:ln>
            <a:solidFill>
              <a:schemeClr val="accent1"/>
            </a:solidFill>
          </a:ln>
        </p:spPr>
        <p:txBody>
          <a:bodyPr wrap="square" lIns="72000" tIns="36000" rIns="72000" bIns="36000" rtlCol="0" anchor="ctr">
            <a:spAutoFit/>
          </a:bodyPr>
          <a:lstStyle/>
          <a:p>
            <a:pPr algn="ctr"/>
            <a:r>
              <a:rPr lang="sv-SE" sz="399" dirty="0">
                <a:solidFill>
                  <a:srgbClr val="FFFF00"/>
                </a:solidFill>
              </a:rPr>
              <a:t>DWD </a:t>
            </a:r>
            <a:r>
              <a:rPr lang="sv-SE" sz="599" b="1" dirty="0">
                <a:solidFill>
                  <a:srgbClr val="FFFF00"/>
                </a:solidFill>
              </a:rPr>
              <a:t>1032</a:t>
            </a:r>
          </a:p>
        </p:txBody>
      </p:sp>
      <p:cxnSp>
        <p:nvCxnSpPr>
          <p:cNvPr id="131" name="Straight Arrow Connector 130">
            <a:extLst>
              <a:ext uri="{FF2B5EF4-FFF2-40B4-BE49-F238E27FC236}">
                <a16:creationId xmlns:a16="http://schemas.microsoft.com/office/drawing/2014/main" id="{1A88B8C3-539E-3E95-17B1-BC5ACB5E869B}"/>
              </a:ext>
            </a:extLst>
          </p:cNvPr>
          <p:cNvCxnSpPr>
            <a:cxnSpLocks/>
            <a:stCxn id="249" idx="3"/>
            <a:endCxn id="130" idx="1"/>
          </p:cNvCxnSpPr>
          <p:nvPr/>
        </p:nvCxnSpPr>
        <p:spPr>
          <a:xfrm flipV="1">
            <a:off x="7959878" y="1042091"/>
            <a:ext cx="211632" cy="5368"/>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5832AB9D-2111-312F-1E50-BB103C12F406}"/>
              </a:ext>
            </a:extLst>
          </p:cNvPr>
          <p:cNvCxnSpPr/>
          <p:nvPr/>
        </p:nvCxnSpPr>
        <p:spPr>
          <a:xfrm flipH="1">
            <a:off x="8044667" y="274491"/>
            <a:ext cx="0" cy="2820290"/>
          </a:xfrm>
          <a:prstGeom prst="line">
            <a:avLst/>
          </a:prstGeom>
          <a:ln w="28575">
            <a:solidFill>
              <a:schemeClr val="tx1">
                <a:lumMod val="50000"/>
                <a:lumOff val="50000"/>
              </a:schemeClr>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39" name="TextBox 138">
            <a:extLst>
              <a:ext uri="{FF2B5EF4-FFF2-40B4-BE49-F238E27FC236}">
                <a16:creationId xmlns:a16="http://schemas.microsoft.com/office/drawing/2014/main" id="{D820BA2B-EDF8-6590-3802-911162222911}"/>
              </a:ext>
            </a:extLst>
          </p:cNvPr>
          <p:cNvSpPr txBox="1"/>
          <p:nvPr/>
        </p:nvSpPr>
        <p:spPr>
          <a:xfrm>
            <a:off x="7592372" y="2920113"/>
            <a:ext cx="413896" cy="169149"/>
          </a:xfrm>
          <a:prstGeom prst="rect">
            <a:avLst/>
          </a:prstGeom>
          <a:noFill/>
        </p:spPr>
        <p:txBody>
          <a:bodyPr wrap="none" rtlCol="0">
            <a:spAutoFit/>
          </a:bodyPr>
          <a:lstStyle/>
          <a:p>
            <a:pPr algn="r"/>
            <a:r>
              <a:rPr lang="sv-SE" sz="499" b="1" dirty="0">
                <a:solidFill>
                  <a:schemeClr val="tx1">
                    <a:lumMod val="50000"/>
                    <a:lumOff val="50000"/>
                  </a:schemeClr>
                </a:solidFill>
              </a:rPr>
              <a:t>from CF</a:t>
            </a:r>
          </a:p>
        </p:txBody>
      </p:sp>
      <p:sp>
        <p:nvSpPr>
          <p:cNvPr id="141" name="TextBox 140">
            <a:extLst>
              <a:ext uri="{FF2B5EF4-FFF2-40B4-BE49-F238E27FC236}">
                <a16:creationId xmlns:a16="http://schemas.microsoft.com/office/drawing/2014/main" id="{2239647B-AF8C-5407-4DCE-42A74D6B2ED5}"/>
              </a:ext>
            </a:extLst>
          </p:cNvPr>
          <p:cNvSpPr txBox="1"/>
          <p:nvPr/>
        </p:nvSpPr>
        <p:spPr>
          <a:xfrm>
            <a:off x="8176327" y="2420395"/>
            <a:ext cx="360000" cy="226335"/>
          </a:xfrm>
          <a:prstGeom prst="rect">
            <a:avLst/>
          </a:prstGeom>
          <a:solidFill>
            <a:srgbClr val="FF40FF"/>
          </a:solidFill>
          <a:ln>
            <a:solidFill>
              <a:schemeClr val="accent1"/>
            </a:solidFill>
          </a:ln>
        </p:spPr>
        <p:txBody>
          <a:bodyPr wrap="square" lIns="72000" tIns="36000" rIns="72000" bIns="36000" rtlCol="0" anchor="ctr">
            <a:spAutoFit/>
          </a:bodyPr>
          <a:lstStyle/>
          <a:p>
            <a:pPr algn="ctr"/>
            <a:r>
              <a:rPr lang="sv-SE" sz="399" dirty="0">
                <a:solidFill>
                  <a:srgbClr val="FFFF00"/>
                </a:solidFill>
              </a:rPr>
              <a:t>N2D </a:t>
            </a:r>
          </a:p>
          <a:p>
            <a:pPr algn="ctr"/>
            <a:r>
              <a:rPr lang="sv-SE" sz="599" b="1" dirty="0">
                <a:solidFill>
                  <a:srgbClr val="FFFF00"/>
                </a:solidFill>
              </a:rPr>
              <a:t>1033</a:t>
            </a:r>
          </a:p>
        </p:txBody>
      </p:sp>
      <p:sp>
        <p:nvSpPr>
          <p:cNvPr id="142" name="TextBox 141">
            <a:extLst>
              <a:ext uri="{FF2B5EF4-FFF2-40B4-BE49-F238E27FC236}">
                <a16:creationId xmlns:a16="http://schemas.microsoft.com/office/drawing/2014/main" id="{2D6381DD-EDEA-A3CB-C3EF-1AE70CD27841}"/>
              </a:ext>
            </a:extLst>
          </p:cNvPr>
          <p:cNvSpPr txBox="1"/>
          <p:nvPr/>
        </p:nvSpPr>
        <p:spPr>
          <a:xfrm>
            <a:off x="8547743" y="1864430"/>
            <a:ext cx="360000" cy="226335"/>
          </a:xfrm>
          <a:prstGeom prst="rect">
            <a:avLst/>
          </a:prstGeom>
          <a:solidFill>
            <a:srgbClr val="92D050"/>
          </a:solidFill>
          <a:ln>
            <a:solidFill>
              <a:schemeClr val="accent1"/>
            </a:solidFill>
          </a:ln>
        </p:spPr>
        <p:txBody>
          <a:bodyPr wrap="square" lIns="72000" tIns="36000" rIns="72000" bIns="36000" rtlCol="0" anchor="ctr">
            <a:spAutoFit/>
          </a:bodyPr>
          <a:lstStyle/>
          <a:p>
            <a:pPr algn="ctr"/>
            <a:r>
              <a:rPr lang="sv-SE" sz="399" dirty="0" err="1"/>
              <a:t>IDrT</a:t>
            </a:r>
            <a:r>
              <a:rPr lang="sv-SE" sz="399" dirty="0"/>
              <a:t> </a:t>
            </a:r>
          </a:p>
          <a:p>
            <a:pPr algn="ctr"/>
            <a:r>
              <a:rPr lang="sv-SE" sz="599" b="1" dirty="0"/>
              <a:t>1047</a:t>
            </a:r>
          </a:p>
        </p:txBody>
      </p:sp>
      <p:sp>
        <p:nvSpPr>
          <p:cNvPr id="143" name="TextBox 142">
            <a:extLst>
              <a:ext uri="{FF2B5EF4-FFF2-40B4-BE49-F238E27FC236}">
                <a16:creationId xmlns:a16="http://schemas.microsoft.com/office/drawing/2014/main" id="{107BC96E-D1DB-C103-7EDD-9DCF51E43DD9}"/>
              </a:ext>
            </a:extLst>
          </p:cNvPr>
          <p:cNvSpPr txBox="1"/>
          <p:nvPr/>
        </p:nvSpPr>
        <p:spPr>
          <a:xfrm>
            <a:off x="8547743" y="2116672"/>
            <a:ext cx="360000" cy="226335"/>
          </a:xfrm>
          <a:prstGeom prst="rect">
            <a:avLst/>
          </a:prstGeom>
          <a:solidFill>
            <a:srgbClr val="92D050"/>
          </a:solidFill>
          <a:ln>
            <a:solidFill>
              <a:schemeClr val="accent1"/>
            </a:solidFill>
          </a:ln>
        </p:spPr>
        <p:txBody>
          <a:bodyPr wrap="square" lIns="72000" tIns="36000" rIns="72000" bIns="36000" rtlCol="0" anchor="ctr">
            <a:spAutoFit/>
          </a:bodyPr>
          <a:lstStyle/>
          <a:p>
            <a:pPr algn="ctr"/>
            <a:r>
              <a:rPr lang="sv-SE" sz="399" dirty="0" err="1"/>
              <a:t>CDrT</a:t>
            </a:r>
            <a:r>
              <a:rPr lang="sv-SE" sz="399" dirty="0"/>
              <a:t> </a:t>
            </a:r>
            <a:r>
              <a:rPr lang="sv-SE" sz="599" b="1" dirty="0"/>
              <a:t>1049</a:t>
            </a:r>
          </a:p>
        </p:txBody>
      </p:sp>
      <p:sp>
        <p:nvSpPr>
          <p:cNvPr id="145" name="TextBox 144">
            <a:extLst>
              <a:ext uri="{FF2B5EF4-FFF2-40B4-BE49-F238E27FC236}">
                <a16:creationId xmlns:a16="http://schemas.microsoft.com/office/drawing/2014/main" id="{F13DA5D2-AEBA-0718-A2D1-974B9A5AFF5E}"/>
              </a:ext>
            </a:extLst>
          </p:cNvPr>
          <p:cNvSpPr txBox="1"/>
          <p:nvPr/>
        </p:nvSpPr>
        <p:spPr>
          <a:xfrm>
            <a:off x="8981138" y="1412321"/>
            <a:ext cx="450000" cy="216000"/>
          </a:xfrm>
          <a:prstGeom prst="rect">
            <a:avLst/>
          </a:prstGeom>
          <a:solidFill>
            <a:srgbClr val="FF40FF"/>
          </a:solidFill>
          <a:ln w="28575">
            <a:solidFill>
              <a:schemeClr val="accent1"/>
            </a:solidFill>
          </a:ln>
        </p:spPr>
        <p:txBody>
          <a:bodyPr wrap="square" rtlCol="0">
            <a:spAutoFit/>
          </a:bodyPr>
          <a:lstStyle/>
          <a:p>
            <a:pPr algn="ctr"/>
            <a:r>
              <a:rPr lang="sv-SE" sz="399" dirty="0">
                <a:solidFill>
                  <a:srgbClr val="FFFF00"/>
                </a:solidFill>
              </a:rPr>
              <a:t>IWCL</a:t>
            </a:r>
          </a:p>
          <a:p>
            <a:pPr algn="ctr"/>
            <a:r>
              <a:rPr lang="sv-SE" sz="599" b="1" dirty="0">
                <a:solidFill>
                  <a:srgbClr val="FFFF00"/>
                </a:solidFill>
              </a:rPr>
              <a:t>1044</a:t>
            </a:r>
          </a:p>
        </p:txBody>
      </p:sp>
      <p:cxnSp>
        <p:nvCxnSpPr>
          <p:cNvPr id="146" name="Elbow Connector 145">
            <a:extLst>
              <a:ext uri="{FF2B5EF4-FFF2-40B4-BE49-F238E27FC236}">
                <a16:creationId xmlns:a16="http://schemas.microsoft.com/office/drawing/2014/main" id="{545F1C25-94B3-58D6-ADA2-06567BDC39A4}"/>
              </a:ext>
            </a:extLst>
          </p:cNvPr>
          <p:cNvCxnSpPr>
            <a:cxnSpLocks/>
            <a:stCxn id="145" idx="2"/>
            <a:endCxn id="143" idx="3"/>
          </p:cNvCxnSpPr>
          <p:nvPr/>
        </p:nvCxnSpPr>
        <p:spPr>
          <a:xfrm rot="5400000">
            <a:off x="8756182" y="1779883"/>
            <a:ext cx="601519" cy="298395"/>
          </a:xfrm>
          <a:prstGeom prst="bentConnector2">
            <a:avLst/>
          </a:prstGeom>
          <a:ln w="9525">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47" name="Straight Arrow Connector 146">
            <a:extLst>
              <a:ext uri="{FF2B5EF4-FFF2-40B4-BE49-F238E27FC236}">
                <a16:creationId xmlns:a16="http://schemas.microsoft.com/office/drawing/2014/main" id="{422199FF-15F6-B8EE-5BE2-A6724231427B}"/>
              </a:ext>
            </a:extLst>
          </p:cNvPr>
          <p:cNvCxnSpPr>
            <a:cxnSpLocks/>
            <a:stCxn id="142" idx="3"/>
          </p:cNvCxnSpPr>
          <p:nvPr/>
        </p:nvCxnSpPr>
        <p:spPr>
          <a:xfrm>
            <a:off x="8907743" y="1977598"/>
            <a:ext cx="296582" cy="0"/>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150" name="Elbow Connector 149">
            <a:extLst>
              <a:ext uri="{FF2B5EF4-FFF2-40B4-BE49-F238E27FC236}">
                <a16:creationId xmlns:a16="http://schemas.microsoft.com/office/drawing/2014/main" id="{0F1DB7B3-409E-39C2-454A-2879D3FDCA74}"/>
              </a:ext>
            </a:extLst>
          </p:cNvPr>
          <p:cNvCxnSpPr>
            <a:cxnSpLocks/>
          </p:cNvCxnSpPr>
          <p:nvPr/>
        </p:nvCxnSpPr>
        <p:spPr>
          <a:xfrm rot="10800000" flipV="1">
            <a:off x="9434012" y="837559"/>
            <a:ext cx="772441" cy="664659"/>
          </a:xfrm>
          <a:prstGeom prst="bentConnector3">
            <a:avLst>
              <a:gd name="adj1" fmla="val 60850"/>
            </a:avLst>
          </a:prstGeom>
          <a:ln w="25400">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52" name="Elbow Connector 151">
            <a:extLst>
              <a:ext uri="{FF2B5EF4-FFF2-40B4-BE49-F238E27FC236}">
                <a16:creationId xmlns:a16="http://schemas.microsoft.com/office/drawing/2014/main" id="{3A6DAA2B-BC87-4F11-3678-895D39691B3D}"/>
              </a:ext>
            </a:extLst>
          </p:cNvPr>
          <p:cNvCxnSpPr>
            <a:cxnSpLocks/>
            <a:stCxn id="177" idx="1"/>
          </p:cNvCxnSpPr>
          <p:nvPr/>
        </p:nvCxnSpPr>
        <p:spPr>
          <a:xfrm rot="10800000">
            <a:off x="9434022" y="1585589"/>
            <a:ext cx="767685" cy="762140"/>
          </a:xfrm>
          <a:prstGeom prst="bentConnector3">
            <a:avLst>
              <a:gd name="adj1" fmla="val 60459"/>
            </a:avLst>
          </a:prstGeom>
          <a:ln w="25400">
            <a:headEnd type="triangle"/>
            <a:tailEnd type="none"/>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a16="http://schemas.microsoft.com/office/drawing/2014/main" id="{E049EDD4-0D74-4D6F-8100-4D1373DDF777}"/>
              </a:ext>
            </a:extLst>
          </p:cNvPr>
          <p:cNvSpPr txBox="1"/>
          <p:nvPr/>
        </p:nvSpPr>
        <p:spPr>
          <a:xfrm>
            <a:off x="10712513" y="1591115"/>
            <a:ext cx="360507" cy="226335"/>
          </a:xfrm>
          <a:prstGeom prst="rect">
            <a:avLst/>
          </a:prstGeom>
          <a:solidFill>
            <a:srgbClr val="92D050"/>
          </a:solidFill>
          <a:ln>
            <a:solidFill>
              <a:schemeClr val="accent1"/>
            </a:solidFill>
            <a:prstDash val="solid"/>
          </a:ln>
        </p:spPr>
        <p:txBody>
          <a:bodyPr wrap="square" lIns="72000" tIns="36000" rIns="72000" bIns="36000" rtlCol="0" anchor="ctr">
            <a:spAutoFit/>
          </a:bodyPr>
          <a:lstStyle/>
          <a:p>
            <a:pPr algn="ctr"/>
            <a:r>
              <a:rPr lang="sv-SE" sz="399" dirty="0" err="1"/>
              <a:t>Smpl</a:t>
            </a:r>
            <a:r>
              <a:rPr lang="sv-SE" sz="399" dirty="0"/>
              <a:t> </a:t>
            </a:r>
            <a:r>
              <a:rPr lang="sv-SE" sz="599" b="1" dirty="0"/>
              <a:t>1059</a:t>
            </a:r>
          </a:p>
        </p:txBody>
      </p:sp>
      <p:sp>
        <p:nvSpPr>
          <p:cNvPr id="159" name="TextBox 158">
            <a:extLst>
              <a:ext uri="{FF2B5EF4-FFF2-40B4-BE49-F238E27FC236}">
                <a16:creationId xmlns:a16="http://schemas.microsoft.com/office/drawing/2014/main" id="{88FB14BE-E23B-188C-46ED-C77F1C0CF9CF}"/>
              </a:ext>
            </a:extLst>
          </p:cNvPr>
          <p:cNvSpPr txBox="1"/>
          <p:nvPr/>
        </p:nvSpPr>
        <p:spPr>
          <a:xfrm>
            <a:off x="9877857" y="1467224"/>
            <a:ext cx="360000" cy="226335"/>
          </a:xfrm>
          <a:prstGeom prst="rect">
            <a:avLst/>
          </a:prstGeom>
          <a:solidFill>
            <a:srgbClr val="92D050"/>
          </a:solidFill>
          <a:ln>
            <a:solidFill>
              <a:schemeClr val="accent1"/>
            </a:solidFill>
            <a:prstDash val="solid"/>
          </a:ln>
        </p:spPr>
        <p:txBody>
          <a:bodyPr wrap="square" lIns="72000" tIns="36000" rIns="72000" bIns="36000" rtlCol="0" anchor="ctr">
            <a:spAutoFit/>
          </a:bodyPr>
          <a:lstStyle/>
          <a:p>
            <a:pPr algn="ctr"/>
            <a:r>
              <a:rPr lang="sv-SE" sz="399" dirty="0" err="1"/>
              <a:t>PDrT</a:t>
            </a:r>
            <a:r>
              <a:rPr lang="sv-SE" sz="399" dirty="0"/>
              <a:t> </a:t>
            </a:r>
            <a:r>
              <a:rPr lang="sv-SE" sz="599" b="1" dirty="0"/>
              <a:t>1048</a:t>
            </a:r>
          </a:p>
        </p:txBody>
      </p:sp>
      <p:sp>
        <p:nvSpPr>
          <p:cNvPr id="160" name="TextBox 159">
            <a:extLst>
              <a:ext uri="{FF2B5EF4-FFF2-40B4-BE49-F238E27FC236}">
                <a16:creationId xmlns:a16="http://schemas.microsoft.com/office/drawing/2014/main" id="{2A866E4B-C87E-1052-2ECB-859F01888307}"/>
              </a:ext>
            </a:extLst>
          </p:cNvPr>
          <p:cNvSpPr txBox="1"/>
          <p:nvPr/>
        </p:nvSpPr>
        <p:spPr>
          <a:xfrm>
            <a:off x="9883034" y="1870331"/>
            <a:ext cx="360000" cy="216000"/>
          </a:xfrm>
          <a:prstGeom prst="rect">
            <a:avLst/>
          </a:prstGeom>
          <a:solidFill>
            <a:srgbClr val="FF40FF"/>
          </a:solidFill>
          <a:ln w="9525">
            <a:solidFill>
              <a:schemeClr val="accent1"/>
            </a:solidFill>
          </a:ln>
        </p:spPr>
        <p:txBody>
          <a:bodyPr wrap="square" lIns="36000" tIns="36000" rIns="36000" bIns="36000" rtlCol="0">
            <a:spAutoFit/>
          </a:bodyPr>
          <a:lstStyle>
            <a:defPPr>
              <a:defRPr lang="en-SE"/>
            </a:defPPr>
            <a:lvl1pPr algn="ctr">
              <a:defRPr sz="399" b="0">
                <a:solidFill>
                  <a:srgbClr val="FFFF00"/>
                </a:solidFill>
              </a:defRPr>
            </a:lvl1pPr>
          </a:lstStyle>
          <a:p>
            <a:r>
              <a:rPr lang="sv-SE" dirty="0"/>
              <a:t>OffG </a:t>
            </a:r>
          </a:p>
          <a:p>
            <a:r>
              <a:rPr lang="sv-SE" sz="600" b="1" dirty="0"/>
              <a:t>1140</a:t>
            </a:r>
          </a:p>
        </p:txBody>
      </p:sp>
      <p:sp>
        <p:nvSpPr>
          <p:cNvPr id="163" name="TextBox 162">
            <a:extLst>
              <a:ext uri="{FF2B5EF4-FFF2-40B4-BE49-F238E27FC236}">
                <a16:creationId xmlns:a16="http://schemas.microsoft.com/office/drawing/2014/main" id="{4C2A0822-EBE5-A548-6823-C296D9391F4B}"/>
              </a:ext>
            </a:extLst>
          </p:cNvPr>
          <p:cNvSpPr txBox="1"/>
          <p:nvPr/>
        </p:nvSpPr>
        <p:spPr>
          <a:xfrm>
            <a:off x="10170412" y="170742"/>
            <a:ext cx="360000" cy="216000"/>
          </a:xfrm>
          <a:prstGeom prst="rect">
            <a:avLst/>
          </a:prstGeom>
          <a:solidFill>
            <a:srgbClr val="FF40FF"/>
          </a:solidFill>
          <a:ln w="9525">
            <a:solidFill>
              <a:schemeClr val="accent1"/>
            </a:solidFill>
          </a:ln>
        </p:spPr>
        <p:txBody>
          <a:bodyPr wrap="square" rtlCol="0">
            <a:spAutoFit/>
          </a:bodyPr>
          <a:lstStyle>
            <a:defPPr>
              <a:defRPr lang="sv-SE"/>
            </a:defPPr>
            <a:lvl1pPr algn="ctr">
              <a:defRPr sz="800" b="1"/>
            </a:lvl1pPr>
          </a:lstStyle>
          <a:p>
            <a:r>
              <a:rPr lang="sv-SE" sz="399" dirty="0" err="1">
                <a:solidFill>
                  <a:srgbClr val="FFFF00"/>
                </a:solidFill>
              </a:rPr>
              <a:t>WPuM</a:t>
            </a:r>
            <a:r>
              <a:rPr lang="sv-SE" sz="399" dirty="0">
                <a:solidFill>
                  <a:srgbClr val="FFFF00"/>
                </a:solidFill>
              </a:rPr>
              <a:t> </a:t>
            </a:r>
            <a:r>
              <a:rPr lang="sv-SE" sz="599" dirty="0">
                <a:solidFill>
                  <a:srgbClr val="FFFF00"/>
                </a:solidFill>
              </a:rPr>
              <a:t>1050</a:t>
            </a:r>
          </a:p>
        </p:txBody>
      </p:sp>
      <p:sp>
        <p:nvSpPr>
          <p:cNvPr id="165" name="TextBox 164">
            <a:extLst>
              <a:ext uri="{FF2B5EF4-FFF2-40B4-BE49-F238E27FC236}">
                <a16:creationId xmlns:a16="http://schemas.microsoft.com/office/drawing/2014/main" id="{55410BC9-8791-AA9E-31B9-F8BE35C711CB}"/>
              </a:ext>
            </a:extLst>
          </p:cNvPr>
          <p:cNvSpPr txBox="1"/>
          <p:nvPr/>
        </p:nvSpPr>
        <p:spPr>
          <a:xfrm>
            <a:off x="10250884" y="2591836"/>
            <a:ext cx="360000" cy="216000"/>
          </a:xfrm>
          <a:prstGeom prst="rect">
            <a:avLst/>
          </a:prstGeom>
          <a:solidFill>
            <a:srgbClr val="FF40FF"/>
          </a:solidFill>
          <a:ln w="9525">
            <a:solidFill>
              <a:schemeClr val="accent1"/>
            </a:solidFill>
          </a:ln>
        </p:spPr>
        <p:txBody>
          <a:bodyPr wrap="square" lIns="36000" tIns="36000" rIns="36000" bIns="36000" rtlCol="0">
            <a:spAutoFit/>
          </a:bodyPr>
          <a:lstStyle>
            <a:defPPr>
              <a:defRPr lang="sv-SE"/>
            </a:defPPr>
            <a:lvl1pPr algn="ctr">
              <a:defRPr sz="800" b="1"/>
            </a:lvl1pPr>
          </a:lstStyle>
          <a:p>
            <a:r>
              <a:rPr lang="sv-SE" sz="399" b="0" dirty="0" err="1">
                <a:solidFill>
                  <a:srgbClr val="FFFF00"/>
                </a:solidFill>
              </a:rPr>
              <a:t>WPuR</a:t>
            </a:r>
            <a:r>
              <a:rPr lang="sv-SE" sz="399" dirty="0">
                <a:solidFill>
                  <a:srgbClr val="FFFF00"/>
                </a:solidFill>
              </a:rPr>
              <a:t> </a:t>
            </a:r>
            <a:r>
              <a:rPr lang="sv-SE" sz="599" dirty="0">
                <a:solidFill>
                  <a:srgbClr val="FFFF00"/>
                </a:solidFill>
              </a:rPr>
              <a:t>1051</a:t>
            </a:r>
          </a:p>
        </p:txBody>
      </p:sp>
      <p:cxnSp>
        <p:nvCxnSpPr>
          <p:cNvPr id="171" name="Elbow Connector 170">
            <a:extLst>
              <a:ext uri="{FF2B5EF4-FFF2-40B4-BE49-F238E27FC236}">
                <a16:creationId xmlns:a16="http://schemas.microsoft.com/office/drawing/2014/main" id="{05B706F3-8BDC-6120-7816-2CB930912CC0}"/>
              </a:ext>
            </a:extLst>
          </p:cNvPr>
          <p:cNvCxnSpPr>
            <a:cxnSpLocks/>
            <a:stCxn id="236" idx="0"/>
            <a:endCxn id="163" idx="2"/>
          </p:cNvCxnSpPr>
          <p:nvPr/>
        </p:nvCxnSpPr>
        <p:spPr>
          <a:xfrm rot="16200000" flipV="1">
            <a:off x="10225019" y="512136"/>
            <a:ext cx="335623" cy="84835"/>
          </a:xfrm>
          <a:prstGeom prst="bentConnector3">
            <a:avLst>
              <a:gd name="adj1" fmla="val 50000"/>
            </a:avLst>
          </a:prstGeom>
          <a:ln w="9525">
            <a:prstDash val="solid"/>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2" name="Elbow Connector 171">
            <a:extLst>
              <a:ext uri="{FF2B5EF4-FFF2-40B4-BE49-F238E27FC236}">
                <a16:creationId xmlns:a16="http://schemas.microsoft.com/office/drawing/2014/main" id="{80CD6BFE-3B27-5134-3308-8A82BE9B332C}"/>
              </a:ext>
            </a:extLst>
          </p:cNvPr>
          <p:cNvCxnSpPr>
            <a:cxnSpLocks/>
            <a:stCxn id="177" idx="2"/>
            <a:endCxn id="165" idx="0"/>
          </p:cNvCxnSpPr>
          <p:nvPr/>
        </p:nvCxnSpPr>
        <p:spPr>
          <a:xfrm rot="16200000" flipH="1">
            <a:off x="10358200" y="2523781"/>
            <a:ext cx="136107" cy="0"/>
          </a:xfrm>
          <a:prstGeom prst="bentConnector3">
            <a:avLst>
              <a:gd name="adj1" fmla="val 50000"/>
            </a:avLst>
          </a:prstGeom>
          <a:ln w="9525">
            <a:prstDash val="solid"/>
            <a:headEnd type="none"/>
            <a:tailEnd type="triangle"/>
          </a:ln>
        </p:spPr>
        <p:style>
          <a:lnRef idx="1">
            <a:schemeClr val="accent1"/>
          </a:lnRef>
          <a:fillRef idx="0">
            <a:schemeClr val="accent1"/>
          </a:fillRef>
          <a:effectRef idx="0">
            <a:schemeClr val="accent1"/>
          </a:effectRef>
          <a:fontRef idx="minor">
            <a:schemeClr val="tx1"/>
          </a:fontRef>
        </p:style>
      </p:cxnSp>
      <p:sp>
        <p:nvSpPr>
          <p:cNvPr id="177" name="TextBox 176">
            <a:extLst>
              <a:ext uri="{FF2B5EF4-FFF2-40B4-BE49-F238E27FC236}">
                <a16:creationId xmlns:a16="http://schemas.microsoft.com/office/drawing/2014/main" id="{017005ED-A4F2-A837-3751-947DB9613882}"/>
              </a:ext>
            </a:extLst>
          </p:cNvPr>
          <p:cNvSpPr txBox="1"/>
          <p:nvPr/>
        </p:nvSpPr>
        <p:spPr>
          <a:xfrm>
            <a:off x="10201706" y="2239729"/>
            <a:ext cx="449094" cy="216000"/>
          </a:xfrm>
          <a:prstGeom prst="rect">
            <a:avLst/>
          </a:prstGeom>
          <a:solidFill>
            <a:srgbClr val="FF40FF"/>
          </a:solidFill>
          <a:ln w="28575">
            <a:solidFill>
              <a:schemeClr val="accent1"/>
            </a:solidFill>
          </a:ln>
        </p:spPr>
        <p:txBody>
          <a:bodyPr wrap="square" rtlCol="0">
            <a:spAutoFit/>
          </a:bodyPr>
          <a:lstStyle/>
          <a:p>
            <a:pPr algn="ctr"/>
            <a:r>
              <a:rPr lang="sv-SE" sz="399" dirty="0">
                <a:solidFill>
                  <a:srgbClr val="FFFF00"/>
                </a:solidFill>
              </a:rPr>
              <a:t>PWCR</a:t>
            </a:r>
          </a:p>
          <a:p>
            <a:pPr algn="ctr"/>
            <a:r>
              <a:rPr lang="sv-SE" sz="599" b="1" dirty="0">
                <a:solidFill>
                  <a:srgbClr val="FFFF00"/>
                </a:solidFill>
              </a:rPr>
              <a:t>1042</a:t>
            </a:r>
          </a:p>
        </p:txBody>
      </p:sp>
      <p:cxnSp>
        <p:nvCxnSpPr>
          <p:cNvPr id="183" name="Elbow Connector 182">
            <a:extLst>
              <a:ext uri="{FF2B5EF4-FFF2-40B4-BE49-F238E27FC236}">
                <a16:creationId xmlns:a16="http://schemas.microsoft.com/office/drawing/2014/main" id="{AF826F10-F86C-70E8-DCB2-9A6DF3849425}"/>
              </a:ext>
            </a:extLst>
          </p:cNvPr>
          <p:cNvCxnSpPr>
            <a:cxnSpLocks/>
            <a:stCxn id="186" idx="2"/>
          </p:cNvCxnSpPr>
          <p:nvPr/>
        </p:nvCxnSpPr>
        <p:spPr>
          <a:xfrm rot="5400000">
            <a:off x="10129004" y="1696402"/>
            <a:ext cx="967731" cy="110277"/>
          </a:xfrm>
          <a:prstGeom prst="bentConnector3">
            <a:avLst>
              <a:gd name="adj1" fmla="val 50000"/>
            </a:avLst>
          </a:prstGeom>
          <a:ln w="9525">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84" name="Elbow Connector 183">
            <a:extLst>
              <a:ext uri="{FF2B5EF4-FFF2-40B4-BE49-F238E27FC236}">
                <a16:creationId xmlns:a16="http://schemas.microsoft.com/office/drawing/2014/main" id="{6B548F22-3838-720E-0961-2594470BAE16}"/>
              </a:ext>
            </a:extLst>
          </p:cNvPr>
          <p:cNvCxnSpPr>
            <a:cxnSpLocks/>
          </p:cNvCxnSpPr>
          <p:nvPr/>
        </p:nvCxnSpPr>
        <p:spPr>
          <a:xfrm rot="16200000" flipV="1">
            <a:off x="10564935" y="915099"/>
            <a:ext cx="107782" cy="161674"/>
          </a:xfrm>
          <a:prstGeom prst="bentConnector3">
            <a:avLst>
              <a:gd name="adj1" fmla="val 78175"/>
            </a:avLst>
          </a:prstGeom>
          <a:ln w="9525">
            <a:prstDash val="solid"/>
            <a:headEnd type="triangle"/>
            <a:tailEnd type="none"/>
          </a:ln>
        </p:spPr>
        <p:style>
          <a:lnRef idx="1">
            <a:schemeClr val="accent1"/>
          </a:lnRef>
          <a:fillRef idx="0">
            <a:schemeClr val="accent1"/>
          </a:fillRef>
          <a:effectRef idx="0">
            <a:schemeClr val="accent1"/>
          </a:effectRef>
          <a:fontRef idx="minor">
            <a:schemeClr val="tx1"/>
          </a:fontRef>
        </p:style>
      </p:cxnSp>
      <p:sp>
        <p:nvSpPr>
          <p:cNvPr id="186" name="TextBox 185">
            <a:extLst>
              <a:ext uri="{FF2B5EF4-FFF2-40B4-BE49-F238E27FC236}">
                <a16:creationId xmlns:a16="http://schemas.microsoft.com/office/drawing/2014/main" id="{7D8761C3-8284-46E6-C20B-6B5A40076933}"/>
              </a:ext>
            </a:extLst>
          </p:cNvPr>
          <p:cNvSpPr txBox="1"/>
          <p:nvPr/>
        </p:nvSpPr>
        <p:spPr>
          <a:xfrm>
            <a:off x="10488007" y="1051675"/>
            <a:ext cx="360000" cy="216000"/>
          </a:xfrm>
          <a:prstGeom prst="rect">
            <a:avLst/>
          </a:prstGeom>
          <a:solidFill>
            <a:srgbClr val="FF40FF"/>
          </a:solidFill>
          <a:ln w="12700">
            <a:solidFill>
              <a:schemeClr val="accent1"/>
            </a:solidFill>
            <a:prstDash val="solid"/>
          </a:ln>
        </p:spPr>
        <p:txBody>
          <a:bodyPr wrap="square" rtlCol="0">
            <a:spAutoFit/>
          </a:bodyPr>
          <a:lstStyle>
            <a:defPPr>
              <a:defRPr lang="sv-SE"/>
            </a:defPPr>
            <a:lvl1pPr marR="0" lvl="0" indent="0" algn="ctr" fontAlgn="auto">
              <a:lnSpc>
                <a:spcPct val="100000"/>
              </a:lnSpc>
              <a:spcBef>
                <a:spcPts val="0"/>
              </a:spcBef>
              <a:spcAft>
                <a:spcPts val="0"/>
              </a:spcAft>
              <a:buClrTx/>
              <a:buSzTx/>
              <a:buFontTx/>
              <a:buNone/>
              <a:tabLst/>
              <a:defRPr kumimoji="0" sz="800" b="0" i="0" u="none" strike="noStrike" cap="none" spc="0" normalizeH="0" baseline="0">
                <a:ln>
                  <a:noFill/>
                </a:ln>
                <a:solidFill>
                  <a:prstClr val="black"/>
                </a:solidFill>
                <a:effectLst/>
                <a:uLnTx/>
                <a:uFillTx/>
                <a:latin typeface="Calibri" panose="020F0502020204030204"/>
              </a:defRPr>
            </a:lvl1pPr>
          </a:lstStyle>
          <a:p>
            <a:r>
              <a:rPr lang="sv-SE" sz="399" dirty="0">
                <a:solidFill>
                  <a:srgbClr val="FFFF00"/>
                </a:solidFill>
              </a:rPr>
              <a:t>RGT </a:t>
            </a:r>
          </a:p>
          <a:p>
            <a:r>
              <a:rPr lang="sv-SE" sz="599" b="1" dirty="0">
                <a:solidFill>
                  <a:srgbClr val="FFFF00"/>
                </a:solidFill>
              </a:rPr>
              <a:t>1040</a:t>
            </a:r>
          </a:p>
        </p:txBody>
      </p:sp>
      <p:cxnSp>
        <p:nvCxnSpPr>
          <p:cNvPr id="189" name="Elbow Connector 188">
            <a:extLst>
              <a:ext uri="{FF2B5EF4-FFF2-40B4-BE49-F238E27FC236}">
                <a16:creationId xmlns:a16="http://schemas.microsoft.com/office/drawing/2014/main" id="{99690836-6959-0545-1F2C-4FE9312F4C63}"/>
              </a:ext>
            </a:extLst>
          </p:cNvPr>
          <p:cNvCxnSpPr>
            <a:cxnSpLocks/>
            <a:stCxn id="153" idx="0"/>
          </p:cNvCxnSpPr>
          <p:nvPr/>
        </p:nvCxnSpPr>
        <p:spPr>
          <a:xfrm rot="16200000" flipV="1">
            <a:off x="10456315" y="1154663"/>
            <a:ext cx="644965" cy="227940"/>
          </a:xfrm>
          <a:prstGeom prst="bentConnector3">
            <a:avLst>
              <a:gd name="adj1" fmla="val 105455"/>
            </a:avLst>
          </a:prstGeom>
          <a:ln w="9525">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90" name="Elbow Connector 189">
            <a:extLst>
              <a:ext uri="{FF2B5EF4-FFF2-40B4-BE49-F238E27FC236}">
                <a16:creationId xmlns:a16="http://schemas.microsoft.com/office/drawing/2014/main" id="{59153DB2-DFCB-0E42-3E09-BDFE42D137DA}"/>
              </a:ext>
            </a:extLst>
          </p:cNvPr>
          <p:cNvCxnSpPr>
            <a:cxnSpLocks/>
            <a:stCxn id="159" idx="3"/>
          </p:cNvCxnSpPr>
          <p:nvPr/>
        </p:nvCxnSpPr>
        <p:spPr>
          <a:xfrm flipV="1">
            <a:off x="10237857" y="952496"/>
            <a:ext cx="88047" cy="627896"/>
          </a:xfrm>
          <a:prstGeom prst="bentConnector2">
            <a:avLst/>
          </a:prstGeom>
          <a:ln w="9525">
            <a:prstDash val="solid"/>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1" name="Elbow Connector 190">
            <a:extLst>
              <a:ext uri="{FF2B5EF4-FFF2-40B4-BE49-F238E27FC236}">
                <a16:creationId xmlns:a16="http://schemas.microsoft.com/office/drawing/2014/main" id="{A14A6310-D38F-D474-0F3B-8D16279A5F9B}"/>
              </a:ext>
            </a:extLst>
          </p:cNvPr>
          <p:cNvCxnSpPr>
            <a:cxnSpLocks/>
            <a:stCxn id="160" idx="3"/>
          </p:cNvCxnSpPr>
          <p:nvPr/>
        </p:nvCxnSpPr>
        <p:spPr>
          <a:xfrm flipV="1">
            <a:off x="10243034" y="955235"/>
            <a:ext cx="171969" cy="1023096"/>
          </a:xfrm>
          <a:prstGeom prst="bentConnector2">
            <a:avLst/>
          </a:prstGeom>
          <a:ln w="9525">
            <a:prstDash val="solid"/>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3" name="Elbow Connector 192">
            <a:extLst>
              <a:ext uri="{FF2B5EF4-FFF2-40B4-BE49-F238E27FC236}">
                <a16:creationId xmlns:a16="http://schemas.microsoft.com/office/drawing/2014/main" id="{FC164ADE-9FFF-2481-0AA1-6230AB6881EA}"/>
              </a:ext>
            </a:extLst>
          </p:cNvPr>
          <p:cNvCxnSpPr>
            <a:cxnSpLocks/>
            <a:stCxn id="159" idx="3"/>
          </p:cNvCxnSpPr>
          <p:nvPr/>
        </p:nvCxnSpPr>
        <p:spPr>
          <a:xfrm>
            <a:off x="10237857" y="1580392"/>
            <a:ext cx="264345" cy="661428"/>
          </a:xfrm>
          <a:prstGeom prst="bentConnector2">
            <a:avLst/>
          </a:prstGeom>
          <a:ln w="9525">
            <a:prstDash val="solid"/>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4" name="Elbow Connector 193">
            <a:extLst>
              <a:ext uri="{FF2B5EF4-FFF2-40B4-BE49-F238E27FC236}">
                <a16:creationId xmlns:a16="http://schemas.microsoft.com/office/drawing/2014/main" id="{4D4E7682-AC0C-D065-EE49-B34CB09B9B13}"/>
              </a:ext>
            </a:extLst>
          </p:cNvPr>
          <p:cNvCxnSpPr>
            <a:cxnSpLocks/>
            <a:stCxn id="160" idx="3"/>
          </p:cNvCxnSpPr>
          <p:nvPr/>
        </p:nvCxnSpPr>
        <p:spPr>
          <a:xfrm>
            <a:off x="10243034" y="1978331"/>
            <a:ext cx="173097" cy="261398"/>
          </a:xfrm>
          <a:prstGeom prst="bentConnector2">
            <a:avLst/>
          </a:prstGeom>
          <a:ln w="9525">
            <a:prstDash val="solid"/>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7" name="Elbow Connector 196">
            <a:extLst>
              <a:ext uri="{FF2B5EF4-FFF2-40B4-BE49-F238E27FC236}">
                <a16:creationId xmlns:a16="http://schemas.microsoft.com/office/drawing/2014/main" id="{B56DFA72-7494-DFBE-2AE1-BDDB03209738}"/>
              </a:ext>
            </a:extLst>
          </p:cNvPr>
          <p:cNvCxnSpPr>
            <a:cxnSpLocks/>
            <a:stCxn id="236" idx="3"/>
            <a:endCxn id="201" idx="1"/>
          </p:cNvCxnSpPr>
          <p:nvPr/>
        </p:nvCxnSpPr>
        <p:spPr>
          <a:xfrm>
            <a:off x="10659794" y="830365"/>
            <a:ext cx="556987" cy="698794"/>
          </a:xfrm>
          <a:prstGeom prst="bentConnector3">
            <a:avLst>
              <a:gd name="adj1" fmla="val 81270"/>
            </a:avLst>
          </a:prstGeom>
          <a:ln w="254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9" name="Elbow Connector 198">
            <a:extLst>
              <a:ext uri="{FF2B5EF4-FFF2-40B4-BE49-F238E27FC236}">
                <a16:creationId xmlns:a16="http://schemas.microsoft.com/office/drawing/2014/main" id="{D44F73CA-4AAD-9D73-CC17-DE606EE78EC1}"/>
              </a:ext>
            </a:extLst>
          </p:cNvPr>
          <p:cNvCxnSpPr>
            <a:cxnSpLocks/>
          </p:cNvCxnSpPr>
          <p:nvPr/>
        </p:nvCxnSpPr>
        <p:spPr>
          <a:xfrm flipV="1">
            <a:off x="10656934" y="1569853"/>
            <a:ext cx="556876" cy="790405"/>
          </a:xfrm>
          <a:prstGeom prst="bentConnector3">
            <a:avLst>
              <a:gd name="adj1" fmla="val 83314"/>
            </a:avLst>
          </a:prstGeom>
          <a:ln w="254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0" name="TextBox 199">
            <a:extLst>
              <a:ext uri="{FF2B5EF4-FFF2-40B4-BE49-F238E27FC236}">
                <a16:creationId xmlns:a16="http://schemas.microsoft.com/office/drawing/2014/main" id="{1D93DBE3-F47E-DC49-6E86-BC6C35599F09}"/>
              </a:ext>
            </a:extLst>
          </p:cNvPr>
          <p:cNvSpPr txBox="1"/>
          <p:nvPr/>
        </p:nvSpPr>
        <p:spPr>
          <a:xfrm>
            <a:off x="11194541" y="453390"/>
            <a:ext cx="360000" cy="226335"/>
          </a:xfrm>
          <a:prstGeom prst="rect">
            <a:avLst/>
          </a:prstGeom>
          <a:solidFill>
            <a:srgbClr val="FF40FF"/>
          </a:solidFill>
          <a:ln>
            <a:solidFill>
              <a:schemeClr val="accent1"/>
            </a:solidFill>
          </a:ln>
        </p:spPr>
        <p:txBody>
          <a:bodyPr wrap="square" lIns="72000" tIns="36000" rIns="72000" bIns="36000" rtlCol="0" anchor="ctr">
            <a:spAutoFit/>
          </a:bodyPr>
          <a:lstStyle/>
          <a:p>
            <a:pPr algn="ctr"/>
            <a:r>
              <a:rPr lang="sv-SE" sz="399" dirty="0">
                <a:solidFill>
                  <a:srgbClr val="FFFF00"/>
                </a:solidFill>
              </a:rPr>
              <a:t>PBWC </a:t>
            </a:r>
            <a:r>
              <a:rPr lang="sv-SE" sz="599" b="1" dirty="0">
                <a:solidFill>
                  <a:srgbClr val="FFFF00"/>
                </a:solidFill>
              </a:rPr>
              <a:t>1070</a:t>
            </a:r>
          </a:p>
        </p:txBody>
      </p:sp>
      <p:sp>
        <p:nvSpPr>
          <p:cNvPr id="201" name="TextBox 200">
            <a:extLst>
              <a:ext uri="{FF2B5EF4-FFF2-40B4-BE49-F238E27FC236}">
                <a16:creationId xmlns:a16="http://schemas.microsoft.com/office/drawing/2014/main" id="{B3756335-E152-4F5F-F461-9C1CD2A1E683}"/>
              </a:ext>
            </a:extLst>
          </p:cNvPr>
          <p:cNvSpPr txBox="1"/>
          <p:nvPr/>
        </p:nvSpPr>
        <p:spPr>
          <a:xfrm>
            <a:off x="11216781" y="1406176"/>
            <a:ext cx="449094" cy="245965"/>
          </a:xfrm>
          <a:prstGeom prst="rect">
            <a:avLst/>
          </a:prstGeom>
          <a:solidFill>
            <a:schemeClr val="bg1">
              <a:lumMod val="50000"/>
            </a:schemeClr>
          </a:solidFill>
          <a:ln w="28575">
            <a:solidFill>
              <a:schemeClr val="accent1"/>
            </a:solidFill>
          </a:ln>
        </p:spPr>
        <p:txBody>
          <a:bodyPr wrap="square" rtlCol="0">
            <a:spAutoFit/>
          </a:bodyPr>
          <a:lstStyle/>
          <a:p>
            <a:pPr algn="ctr"/>
            <a:r>
              <a:rPr lang="sv-SE" sz="399" dirty="0">
                <a:solidFill>
                  <a:schemeClr val="bg1"/>
                </a:solidFill>
              </a:rPr>
              <a:t>MRP</a:t>
            </a:r>
          </a:p>
          <a:p>
            <a:pPr algn="ctr"/>
            <a:r>
              <a:rPr lang="sv-SE" sz="599" b="1" dirty="0">
                <a:solidFill>
                  <a:schemeClr val="bg1"/>
                </a:solidFill>
              </a:rPr>
              <a:t>1110</a:t>
            </a:r>
          </a:p>
        </p:txBody>
      </p:sp>
      <p:sp>
        <p:nvSpPr>
          <p:cNvPr id="204" name="TextBox 203">
            <a:extLst>
              <a:ext uri="{FF2B5EF4-FFF2-40B4-BE49-F238E27FC236}">
                <a16:creationId xmlns:a16="http://schemas.microsoft.com/office/drawing/2014/main" id="{AF5CFE8E-45EB-0944-77CF-75CA5B04C350}"/>
              </a:ext>
            </a:extLst>
          </p:cNvPr>
          <p:cNvSpPr txBox="1"/>
          <p:nvPr/>
        </p:nvSpPr>
        <p:spPr>
          <a:xfrm>
            <a:off x="11501967" y="737805"/>
            <a:ext cx="360000" cy="226335"/>
          </a:xfrm>
          <a:prstGeom prst="rect">
            <a:avLst/>
          </a:prstGeom>
          <a:solidFill>
            <a:srgbClr val="FF40FF"/>
          </a:solidFill>
          <a:ln>
            <a:solidFill>
              <a:schemeClr val="accent1"/>
            </a:solidFill>
          </a:ln>
        </p:spPr>
        <p:txBody>
          <a:bodyPr wrap="square" lIns="72000" tIns="36000" rIns="72000" bIns="36000" rtlCol="0" anchor="ctr">
            <a:spAutoFit/>
          </a:bodyPr>
          <a:lstStyle/>
          <a:p>
            <a:pPr algn="ctr"/>
            <a:r>
              <a:rPr lang="sv-SE" sz="399" dirty="0">
                <a:solidFill>
                  <a:srgbClr val="FFFF00"/>
                </a:solidFill>
              </a:rPr>
              <a:t>PBW </a:t>
            </a:r>
            <a:r>
              <a:rPr lang="sv-SE" sz="599" b="1" dirty="0">
                <a:solidFill>
                  <a:srgbClr val="FFFF00"/>
                </a:solidFill>
              </a:rPr>
              <a:t>1065</a:t>
            </a:r>
          </a:p>
        </p:txBody>
      </p:sp>
      <p:cxnSp>
        <p:nvCxnSpPr>
          <p:cNvPr id="205" name="Elbow Connector 204">
            <a:extLst>
              <a:ext uri="{FF2B5EF4-FFF2-40B4-BE49-F238E27FC236}">
                <a16:creationId xmlns:a16="http://schemas.microsoft.com/office/drawing/2014/main" id="{763A181D-D8DF-F8C1-8EBB-081A3747D1D5}"/>
              </a:ext>
            </a:extLst>
          </p:cNvPr>
          <p:cNvCxnSpPr>
            <a:cxnSpLocks/>
            <a:stCxn id="200" idx="1"/>
          </p:cNvCxnSpPr>
          <p:nvPr/>
        </p:nvCxnSpPr>
        <p:spPr>
          <a:xfrm rot="10800000" flipV="1">
            <a:off x="10661677" y="566558"/>
            <a:ext cx="532864" cy="233536"/>
          </a:xfrm>
          <a:prstGeom prst="bentConnector3">
            <a:avLst>
              <a:gd name="adj1" fmla="val 50000"/>
            </a:avLst>
          </a:prstGeom>
          <a:ln w="9525">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09" name="Elbow Connector 208">
            <a:extLst>
              <a:ext uri="{FF2B5EF4-FFF2-40B4-BE49-F238E27FC236}">
                <a16:creationId xmlns:a16="http://schemas.microsoft.com/office/drawing/2014/main" id="{C62A3D19-85C4-EA81-7F32-BB0E0572BF2F}"/>
              </a:ext>
            </a:extLst>
          </p:cNvPr>
          <p:cNvCxnSpPr>
            <a:cxnSpLocks/>
            <a:stCxn id="204" idx="1"/>
            <a:endCxn id="200" idx="2"/>
          </p:cNvCxnSpPr>
          <p:nvPr/>
        </p:nvCxnSpPr>
        <p:spPr>
          <a:xfrm rot="10800000">
            <a:off x="11374541" y="679725"/>
            <a:ext cx="127426" cy="171248"/>
          </a:xfrm>
          <a:prstGeom prst="bentConnector2">
            <a:avLst/>
          </a:prstGeom>
          <a:ln w="9525">
            <a:headEnd type="triangle"/>
            <a:tailEnd type="none"/>
          </a:ln>
        </p:spPr>
        <p:style>
          <a:lnRef idx="1">
            <a:schemeClr val="accent1"/>
          </a:lnRef>
          <a:fillRef idx="0">
            <a:schemeClr val="accent1"/>
          </a:fillRef>
          <a:effectRef idx="0">
            <a:schemeClr val="accent1"/>
          </a:effectRef>
          <a:fontRef idx="minor">
            <a:schemeClr val="tx1"/>
          </a:fontRef>
        </p:style>
      </p:cxnSp>
      <p:sp>
        <p:nvSpPr>
          <p:cNvPr id="210" name="TextBox 209">
            <a:extLst>
              <a:ext uri="{FF2B5EF4-FFF2-40B4-BE49-F238E27FC236}">
                <a16:creationId xmlns:a16="http://schemas.microsoft.com/office/drawing/2014/main" id="{7C7C2660-E5D7-8A43-DEF6-7028B01C9B29}"/>
              </a:ext>
            </a:extLst>
          </p:cNvPr>
          <p:cNvSpPr txBox="1"/>
          <p:nvPr/>
        </p:nvSpPr>
        <p:spPr>
          <a:xfrm>
            <a:off x="11212419" y="1067207"/>
            <a:ext cx="449094" cy="245965"/>
          </a:xfrm>
          <a:prstGeom prst="rect">
            <a:avLst/>
          </a:prstGeom>
          <a:solidFill>
            <a:srgbClr val="FF40FF"/>
          </a:solidFill>
          <a:ln w="28575">
            <a:solidFill>
              <a:schemeClr val="accent1"/>
            </a:solidFill>
          </a:ln>
        </p:spPr>
        <p:txBody>
          <a:bodyPr wrap="square" rtlCol="0">
            <a:spAutoFit/>
          </a:bodyPr>
          <a:lstStyle/>
          <a:p>
            <a:pPr algn="ctr"/>
            <a:r>
              <a:rPr lang="sv-SE" sz="399" dirty="0">
                <a:solidFill>
                  <a:srgbClr val="FFFF00"/>
                </a:solidFill>
              </a:rPr>
              <a:t>PBIP</a:t>
            </a:r>
          </a:p>
          <a:p>
            <a:pPr algn="ctr"/>
            <a:r>
              <a:rPr lang="sv-SE" sz="599" b="1" dirty="0">
                <a:solidFill>
                  <a:srgbClr val="FFFF00"/>
                </a:solidFill>
              </a:rPr>
              <a:t>1062</a:t>
            </a:r>
          </a:p>
        </p:txBody>
      </p:sp>
      <p:sp>
        <p:nvSpPr>
          <p:cNvPr id="211" name="TextBox 210">
            <a:extLst>
              <a:ext uri="{FF2B5EF4-FFF2-40B4-BE49-F238E27FC236}">
                <a16:creationId xmlns:a16="http://schemas.microsoft.com/office/drawing/2014/main" id="{706A07D0-B6D5-C595-EA8E-B5AA950C9722}"/>
              </a:ext>
            </a:extLst>
          </p:cNvPr>
          <p:cNvSpPr txBox="1"/>
          <p:nvPr/>
        </p:nvSpPr>
        <p:spPr>
          <a:xfrm>
            <a:off x="11523043" y="1889611"/>
            <a:ext cx="360000" cy="226335"/>
          </a:xfrm>
          <a:prstGeom prst="rect">
            <a:avLst/>
          </a:prstGeom>
          <a:solidFill>
            <a:srgbClr val="FF40FF"/>
          </a:solidFill>
          <a:ln>
            <a:solidFill>
              <a:schemeClr val="accent1"/>
            </a:solidFill>
            <a:prstDash val="solid"/>
          </a:ln>
        </p:spPr>
        <p:txBody>
          <a:bodyPr wrap="square" lIns="72000" tIns="36000" rIns="72000" bIns="36000" rtlCol="0" anchor="ctr">
            <a:spAutoFit/>
          </a:bodyPr>
          <a:lstStyle/>
          <a:p>
            <a:pPr algn="ctr"/>
            <a:r>
              <a:rPr lang="sv-SE" sz="399" dirty="0" err="1">
                <a:solidFill>
                  <a:schemeClr val="bg1"/>
                </a:solidFill>
              </a:rPr>
              <a:t>IrrM</a:t>
            </a:r>
            <a:r>
              <a:rPr lang="sv-SE" sz="399" dirty="0">
                <a:solidFill>
                  <a:schemeClr val="bg1"/>
                </a:solidFill>
              </a:rPr>
              <a:t> </a:t>
            </a:r>
            <a:r>
              <a:rPr lang="sv-SE" sz="599" b="1" dirty="0">
                <a:solidFill>
                  <a:schemeClr val="bg1"/>
                </a:solidFill>
              </a:rPr>
              <a:t>1061</a:t>
            </a:r>
          </a:p>
        </p:txBody>
      </p:sp>
      <p:sp>
        <p:nvSpPr>
          <p:cNvPr id="213" name="TextBox 212">
            <a:extLst>
              <a:ext uri="{FF2B5EF4-FFF2-40B4-BE49-F238E27FC236}">
                <a16:creationId xmlns:a16="http://schemas.microsoft.com/office/drawing/2014/main" id="{B867A695-BF18-0576-D907-F6F158428AB5}"/>
              </a:ext>
            </a:extLst>
          </p:cNvPr>
          <p:cNvSpPr txBox="1"/>
          <p:nvPr/>
        </p:nvSpPr>
        <p:spPr>
          <a:xfrm>
            <a:off x="10221628" y="3164397"/>
            <a:ext cx="407641" cy="226335"/>
          </a:xfrm>
          <a:prstGeom prst="rect">
            <a:avLst/>
          </a:prstGeom>
          <a:solidFill>
            <a:srgbClr val="FF40FF"/>
          </a:solidFill>
          <a:ln>
            <a:solidFill>
              <a:schemeClr val="accent1"/>
            </a:solidFill>
          </a:ln>
        </p:spPr>
        <p:txBody>
          <a:bodyPr wrap="square" lIns="72000" tIns="36000" rIns="72000" bIns="36000" rtlCol="0" anchor="ctr">
            <a:spAutoFit/>
          </a:bodyPr>
          <a:lstStyle/>
          <a:p>
            <a:pPr algn="ctr"/>
            <a:r>
              <a:rPr lang="sv-SE" sz="399" dirty="0" err="1"/>
              <a:t>Crs</a:t>
            </a:r>
            <a:r>
              <a:rPr lang="sv-SE" sz="399" dirty="0"/>
              <a:t>-TMCP </a:t>
            </a:r>
            <a:r>
              <a:rPr lang="sv-SE" sz="600" b="1" dirty="0"/>
              <a:t>(</a:t>
            </a:r>
            <a:r>
              <a:rPr lang="sv-SE" sz="599" b="1" dirty="0"/>
              <a:t>1120)</a:t>
            </a:r>
          </a:p>
        </p:txBody>
      </p:sp>
      <p:sp>
        <p:nvSpPr>
          <p:cNvPr id="214" name="TextBox 213">
            <a:extLst>
              <a:ext uri="{FF2B5EF4-FFF2-40B4-BE49-F238E27FC236}">
                <a16:creationId xmlns:a16="http://schemas.microsoft.com/office/drawing/2014/main" id="{60B47518-6B45-555C-7146-DD171AB71DCF}"/>
              </a:ext>
            </a:extLst>
          </p:cNvPr>
          <p:cNvSpPr txBox="1"/>
          <p:nvPr/>
        </p:nvSpPr>
        <p:spPr>
          <a:xfrm>
            <a:off x="10221087" y="2855493"/>
            <a:ext cx="398078" cy="226335"/>
          </a:xfrm>
          <a:prstGeom prst="rect">
            <a:avLst/>
          </a:prstGeom>
          <a:solidFill>
            <a:srgbClr val="FF40FF"/>
          </a:solidFill>
          <a:ln>
            <a:solidFill>
              <a:schemeClr val="accent1"/>
            </a:solidFill>
          </a:ln>
        </p:spPr>
        <p:txBody>
          <a:bodyPr wrap="square" lIns="72000" tIns="36000" rIns="72000" bIns="36000" rtlCol="0" anchor="ctr">
            <a:spAutoFit/>
          </a:bodyPr>
          <a:lstStyle/>
          <a:p>
            <a:pPr algn="ctr"/>
            <a:r>
              <a:rPr lang="sv-SE" sz="399" dirty="0" err="1">
                <a:solidFill>
                  <a:schemeClr val="bg1"/>
                </a:solidFill>
              </a:rPr>
              <a:t>Crs</a:t>
            </a:r>
            <a:r>
              <a:rPr lang="sv-SE" sz="399" dirty="0">
                <a:solidFill>
                  <a:schemeClr val="bg1"/>
                </a:solidFill>
              </a:rPr>
              <a:t>-CMS (</a:t>
            </a:r>
            <a:r>
              <a:rPr lang="sv-SE" sz="599" b="1" dirty="0">
                <a:solidFill>
                  <a:schemeClr val="bg1"/>
                </a:solidFill>
              </a:rPr>
              <a:t>1055)</a:t>
            </a:r>
          </a:p>
        </p:txBody>
      </p:sp>
      <p:cxnSp>
        <p:nvCxnSpPr>
          <p:cNvPr id="215" name="Elbow Connector 214">
            <a:extLst>
              <a:ext uri="{FF2B5EF4-FFF2-40B4-BE49-F238E27FC236}">
                <a16:creationId xmlns:a16="http://schemas.microsoft.com/office/drawing/2014/main" id="{BD8827D4-5877-7E92-F8C2-8D47E52DC4AA}"/>
              </a:ext>
            </a:extLst>
          </p:cNvPr>
          <p:cNvCxnSpPr>
            <a:cxnSpLocks/>
            <a:stCxn id="201" idx="2"/>
            <a:endCxn id="218" idx="3"/>
          </p:cNvCxnSpPr>
          <p:nvPr/>
        </p:nvCxnSpPr>
        <p:spPr>
          <a:xfrm rot="5400000">
            <a:off x="10657550" y="2250299"/>
            <a:ext cx="1381937" cy="185620"/>
          </a:xfrm>
          <a:prstGeom prst="bentConnector2">
            <a:avLst/>
          </a:prstGeom>
          <a:ln w="9525">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16" name="Elbow Connector 215">
            <a:extLst>
              <a:ext uri="{FF2B5EF4-FFF2-40B4-BE49-F238E27FC236}">
                <a16:creationId xmlns:a16="http://schemas.microsoft.com/office/drawing/2014/main" id="{3573B92A-1F23-9D51-E423-D73D2755E4D1}"/>
              </a:ext>
            </a:extLst>
          </p:cNvPr>
          <p:cNvCxnSpPr>
            <a:cxnSpLocks/>
            <a:stCxn id="213" idx="3"/>
            <a:endCxn id="218" idx="1"/>
          </p:cNvCxnSpPr>
          <p:nvPr/>
        </p:nvCxnSpPr>
        <p:spPr>
          <a:xfrm flipV="1">
            <a:off x="10629269" y="3034078"/>
            <a:ext cx="231435" cy="243487"/>
          </a:xfrm>
          <a:prstGeom prst="bentConnector3">
            <a:avLst>
              <a:gd name="adj1" fmla="val 50000"/>
            </a:avLst>
          </a:prstGeom>
          <a:ln w="9525">
            <a:prstDash val="solid"/>
            <a:headEnd type="none"/>
            <a:tailEnd type="triangle"/>
          </a:ln>
        </p:spPr>
        <p:style>
          <a:lnRef idx="1">
            <a:schemeClr val="accent1"/>
          </a:lnRef>
          <a:fillRef idx="0">
            <a:schemeClr val="accent1"/>
          </a:fillRef>
          <a:effectRef idx="0">
            <a:schemeClr val="accent1"/>
          </a:effectRef>
          <a:fontRef idx="minor">
            <a:schemeClr val="tx1"/>
          </a:fontRef>
        </p:style>
      </p:cxnSp>
      <p:sp>
        <p:nvSpPr>
          <p:cNvPr id="218" name="TextBox 217">
            <a:extLst>
              <a:ext uri="{FF2B5EF4-FFF2-40B4-BE49-F238E27FC236}">
                <a16:creationId xmlns:a16="http://schemas.microsoft.com/office/drawing/2014/main" id="{D6E92A56-6B4A-8313-25D3-26BF6149E26B}"/>
              </a:ext>
            </a:extLst>
          </p:cNvPr>
          <p:cNvSpPr txBox="1"/>
          <p:nvPr/>
        </p:nvSpPr>
        <p:spPr>
          <a:xfrm>
            <a:off x="10860704" y="2920678"/>
            <a:ext cx="395004" cy="226800"/>
          </a:xfrm>
          <a:prstGeom prst="rect">
            <a:avLst/>
          </a:prstGeom>
          <a:solidFill>
            <a:srgbClr val="FF40FF"/>
          </a:solidFill>
          <a:ln w="9525">
            <a:solidFill>
              <a:schemeClr val="accent1"/>
            </a:solidFill>
          </a:ln>
        </p:spPr>
        <p:txBody>
          <a:bodyPr wrap="square" lIns="72000" tIns="18000" rIns="72000" bIns="36000" rtlCol="0">
            <a:spAutoFit/>
          </a:bodyPr>
          <a:lstStyle>
            <a:defPPr>
              <a:defRPr lang="sv-SE"/>
            </a:defPPr>
            <a:lvl1pPr algn="ctr">
              <a:defRPr sz="800" b="1"/>
            </a:lvl1pPr>
          </a:lstStyle>
          <a:p>
            <a:r>
              <a:rPr lang="sv-SE" sz="399" b="0" dirty="0" err="1"/>
              <a:t>Crs</a:t>
            </a:r>
            <a:r>
              <a:rPr lang="sv-SE" sz="399" b="0" dirty="0"/>
              <a:t>-CMS</a:t>
            </a:r>
            <a:r>
              <a:rPr lang="sv-SE" sz="399" dirty="0"/>
              <a:t> </a:t>
            </a:r>
            <a:r>
              <a:rPr lang="sv-SE" sz="599" dirty="0"/>
              <a:t>(1100)</a:t>
            </a:r>
          </a:p>
        </p:txBody>
      </p:sp>
      <p:sp>
        <p:nvSpPr>
          <p:cNvPr id="221" name="TextBox 220">
            <a:extLst>
              <a:ext uri="{FF2B5EF4-FFF2-40B4-BE49-F238E27FC236}">
                <a16:creationId xmlns:a16="http://schemas.microsoft.com/office/drawing/2014/main" id="{EBBCDF65-F21B-6633-CC87-F99D7ABAA107}"/>
              </a:ext>
            </a:extLst>
          </p:cNvPr>
          <p:cNvSpPr txBox="1"/>
          <p:nvPr/>
        </p:nvSpPr>
        <p:spPr>
          <a:xfrm>
            <a:off x="8193249" y="3216315"/>
            <a:ext cx="360000" cy="226335"/>
          </a:xfrm>
          <a:prstGeom prst="rect">
            <a:avLst/>
          </a:prstGeom>
          <a:solidFill>
            <a:srgbClr val="FF40FF"/>
          </a:solidFill>
          <a:ln>
            <a:solidFill>
              <a:schemeClr val="accent1"/>
            </a:solidFill>
            <a:prstDash val="solid"/>
          </a:ln>
        </p:spPr>
        <p:txBody>
          <a:bodyPr wrap="square" lIns="72000" tIns="36000" rIns="72000" bIns="36000" rtlCol="0" anchor="ctr">
            <a:spAutoFit/>
          </a:bodyPr>
          <a:lstStyle>
            <a:defPPr>
              <a:defRPr lang="sv-SE"/>
            </a:defPPr>
            <a:lvl1pPr algn="ctr">
              <a:defRPr sz="800"/>
            </a:lvl1pPr>
          </a:lstStyle>
          <a:p>
            <a:r>
              <a:rPr lang="sv-SE" sz="399" dirty="0">
                <a:solidFill>
                  <a:schemeClr val="bg1"/>
                </a:solidFill>
              </a:rPr>
              <a:t>H2 </a:t>
            </a:r>
            <a:r>
              <a:rPr lang="sv-SE" sz="399" dirty="0" err="1">
                <a:solidFill>
                  <a:schemeClr val="bg1"/>
                </a:solidFill>
              </a:rPr>
              <a:t>fill</a:t>
            </a:r>
            <a:r>
              <a:rPr lang="sv-SE" sz="399" dirty="0">
                <a:solidFill>
                  <a:schemeClr val="bg1"/>
                </a:solidFill>
              </a:rPr>
              <a:t> </a:t>
            </a:r>
            <a:r>
              <a:rPr lang="sv-SE" sz="399" dirty="0" err="1">
                <a:solidFill>
                  <a:schemeClr val="bg1"/>
                </a:solidFill>
              </a:rPr>
              <a:t>St</a:t>
            </a:r>
            <a:r>
              <a:rPr lang="sv-SE" sz="399" dirty="0">
                <a:solidFill>
                  <a:schemeClr val="bg1"/>
                </a:solidFill>
              </a:rPr>
              <a:t>:</a:t>
            </a:r>
          </a:p>
          <a:p>
            <a:r>
              <a:rPr lang="sv-SE" sz="599" b="1" dirty="0">
                <a:solidFill>
                  <a:schemeClr val="bg1"/>
                </a:solidFill>
              </a:rPr>
              <a:t>1107</a:t>
            </a:r>
          </a:p>
        </p:txBody>
      </p:sp>
      <p:cxnSp>
        <p:nvCxnSpPr>
          <p:cNvPr id="222" name="Elbow Connector 221">
            <a:extLst>
              <a:ext uri="{FF2B5EF4-FFF2-40B4-BE49-F238E27FC236}">
                <a16:creationId xmlns:a16="http://schemas.microsoft.com/office/drawing/2014/main" id="{EC3A0D00-B09A-6478-D005-1FCC19467787}"/>
              </a:ext>
            </a:extLst>
          </p:cNvPr>
          <p:cNvCxnSpPr>
            <a:cxnSpLocks/>
            <a:stCxn id="214" idx="3"/>
            <a:endCxn id="218" idx="1"/>
          </p:cNvCxnSpPr>
          <p:nvPr/>
        </p:nvCxnSpPr>
        <p:spPr>
          <a:xfrm>
            <a:off x="10619165" y="2968661"/>
            <a:ext cx="241539" cy="65417"/>
          </a:xfrm>
          <a:prstGeom prst="bentConnector3">
            <a:avLst>
              <a:gd name="adj1" fmla="val 50000"/>
            </a:avLst>
          </a:prstGeom>
          <a:ln w="9525">
            <a:prstDash val="solid"/>
            <a:headEnd type="none"/>
            <a:tailEnd type="triangle"/>
          </a:ln>
        </p:spPr>
        <p:style>
          <a:lnRef idx="1">
            <a:schemeClr val="accent1"/>
          </a:lnRef>
          <a:fillRef idx="0">
            <a:schemeClr val="accent1"/>
          </a:fillRef>
          <a:effectRef idx="0">
            <a:schemeClr val="accent1"/>
          </a:effectRef>
          <a:fontRef idx="minor">
            <a:schemeClr val="tx1"/>
          </a:fontRef>
        </p:style>
      </p:cxnSp>
      <p:sp>
        <p:nvSpPr>
          <p:cNvPr id="225" name="TextBox 224">
            <a:extLst>
              <a:ext uri="{FF2B5EF4-FFF2-40B4-BE49-F238E27FC236}">
                <a16:creationId xmlns:a16="http://schemas.microsoft.com/office/drawing/2014/main" id="{0BBC4603-279D-8D9C-F47B-25212C26898D}"/>
              </a:ext>
            </a:extLst>
          </p:cNvPr>
          <p:cNvSpPr txBox="1"/>
          <p:nvPr/>
        </p:nvSpPr>
        <p:spPr>
          <a:xfrm>
            <a:off x="9536616" y="2841029"/>
            <a:ext cx="367728" cy="245965"/>
          </a:xfrm>
          <a:prstGeom prst="rect">
            <a:avLst/>
          </a:prstGeom>
          <a:solidFill>
            <a:srgbClr val="FF40FF"/>
          </a:solidFill>
          <a:ln>
            <a:solidFill>
              <a:schemeClr val="accent1"/>
            </a:solidFill>
            <a:prstDash val="solid"/>
          </a:ln>
        </p:spPr>
        <p:txBody>
          <a:bodyPr wrap="square" rtlCol="0" anchor="ctr">
            <a:spAutoFit/>
          </a:bodyPr>
          <a:lstStyle/>
          <a:p>
            <a:pPr algn="ctr"/>
            <a:r>
              <a:rPr lang="sv-SE" sz="399" dirty="0">
                <a:solidFill>
                  <a:schemeClr val="bg1"/>
                </a:solidFill>
              </a:rPr>
              <a:t>CWD </a:t>
            </a:r>
          </a:p>
          <a:p>
            <a:pPr algn="ctr"/>
            <a:r>
              <a:rPr lang="sv-SE" sz="599" b="1" dirty="0">
                <a:solidFill>
                  <a:schemeClr val="bg1"/>
                </a:solidFill>
              </a:rPr>
              <a:t>1057</a:t>
            </a:r>
          </a:p>
        </p:txBody>
      </p:sp>
      <p:cxnSp>
        <p:nvCxnSpPr>
          <p:cNvPr id="226" name="Straight Arrow Connector 225">
            <a:extLst>
              <a:ext uri="{FF2B5EF4-FFF2-40B4-BE49-F238E27FC236}">
                <a16:creationId xmlns:a16="http://schemas.microsoft.com/office/drawing/2014/main" id="{B3BEEE85-E91E-477E-38E1-CB2FE8655E06}"/>
              </a:ext>
            </a:extLst>
          </p:cNvPr>
          <p:cNvCxnSpPr>
            <a:cxnSpLocks/>
            <a:stCxn id="225" idx="3"/>
            <a:endCxn id="214" idx="1"/>
          </p:cNvCxnSpPr>
          <p:nvPr/>
        </p:nvCxnSpPr>
        <p:spPr>
          <a:xfrm>
            <a:off x="9904344" y="2964012"/>
            <a:ext cx="316743" cy="4649"/>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228" name="Straight Arrow Connector 227">
            <a:extLst>
              <a:ext uri="{FF2B5EF4-FFF2-40B4-BE49-F238E27FC236}">
                <a16:creationId xmlns:a16="http://schemas.microsoft.com/office/drawing/2014/main" id="{779CCE07-DCE7-8BCB-68EC-298D80253502}"/>
              </a:ext>
            </a:extLst>
          </p:cNvPr>
          <p:cNvCxnSpPr>
            <a:cxnSpLocks/>
            <a:stCxn id="251" idx="3"/>
            <a:endCxn id="141" idx="1"/>
          </p:cNvCxnSpPr>
          <p:nvPr/>
        </p:nvCxnSpPr>
        <p:spPr>
          <a:xfrm flipV="1">
            <a:off x="7979892" y="2533563"/>
            <a:ext cx="196435" cy="308"/>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229" name="TextBox 228">
            <a:extLst>
              <a:ext uri="{FF2B5EF4-FFF2-40B4-BE49-F238E27FC236}">
                <a16:creationId xmlns:a16="http://schemas.microsoft.com/office/drawing/2014/main" id="{1F3F7BE4-FDF0-4A0C-CD4B-50EB52E3E3E7}"/>
              </a:ext>
            </a:extLst>
          </p:cNvPr>
          <p:cNvSpPr txBox="1"/>
          <p:nvPr/>
        </p:nvSpPr>
        <p:spPr>
          <a:xfrm>
            <a:off x="11150594" y="169650"/>
            <a:ext cx="360000" cy="216000"/>
          </a:xfrm>
          <a:prstGeom prst="rect">
            <a:avLst/>
          </a:prstGeom>
          <a:solidFill>
            <a:srgbClr val="92D050"/>
          </a:solidFill>
          <a:ln>
            <a:solidFill>
              <a:schemeClr val="accent1"/>
            </a:solidFill>
            <a:prstDash val="solid"/>
          </a:ln>
        </p:spPr>
        <p:txBody>
          <a:bodyPr wrap="none" rtlCol="0" anchor="ctr">
            <a:spAutoFit/>
          </a:bodyPr>
          <a:lstStyle/>
          <a:p>
            <a:pPr lvl="0" algn="ctr">
              <a:defRPr/>
            </a:pPr>
            <a:r>
              <a:rPr lang="sv-SE" sz="399" dirty="0" err="1">
                <a:solidFill>
                  <a:prstClr val="black"/>
                </a:solidFill>
              </a:rPr>
              <a:t>ResFill</a:t>
            </a:r>
            <a:endParaRPr lang="sv-SE" sz="399" dirty="0">
              <a:solidFill>
                <a:prstClr val="black"/>
              </a:solidFill>
            </a:endParaRPr>
          </a:p>
          <a:p>
            <a:pPr lvl="0" algn="ctr">
              <a:defRPr/>
            </a:pPr>
            <a:r>
              <a:rPr lang="sv-SE" sz="599" b="1" dirty="0">
                <a:solidFill>
                  <a:prstClr val="black"/>
                </a:solidFill>
                <a:latin typeface="Calibri" panose="020F0502020204030204"/>
              </a:rPr>
              <a:t>1078</a:t>
            </a:r>
          </a:p>
        </p:txBody>
      </p:sp>
      <p:sp>
        <p:nvSpPr>
          <p:cNvPr id="230" name="TextBox 229">
            <a:extLst>
              <a:ext uri="{FF2B5EF4-FFF2-40B4-BE49-F238E27FC236}">
                <a16:creationId xmlns:a16="http://schemas.microsoft.com/office/drawing/2014/main" id="{30F6CD2D-A11F-50C5-2D11-C3002EA57E31}"/>
              </a:ext>
            </a:extLst>
          </p:cNvPr>
          <p:cNvSpPr txBox="1"/>
          <p:nvPr/>
        </p:nvSpPr>
        <p:spPr>
          <a:xfrm>
            <a:off x="10647523" y="168651"/>
            <a:ext cx="360000" cy="216000"/>
          </a:xfrm>
          <a:prstGeom prst="rect">
            <a:avLst/>
          </a:prstGeom>
          <a:solidFill>
            <a:srgbClr val="92D050"/>
          </a:solidFill>
          <a:ln>
            <a:solidFill>
              <a:schemeClr val="accent1"/>
            </a:solidFill>
            <a:prstDash val="solid"/>
          </a:ln>
        </p:spPr>
        <p:txBody>
          <a:bodyPr wrap="none" rtlCol="0" anchor="ctr">
            <a:spAutoFit/>
          </a:bodyPr>
          <a:lstStyle/>
          <a:p>
            <a:pPr lvl="0" algn="ctr">
              <a:defRPr/>
            </a:pPr>
            <a:r>
              <a:rPr lang="sv-SE" sz="399" dirty="0" err="1">
                <a:solidFill>
                  <a:prstClr val="black"/>
                </a:solidFill>
              </a:rPr>
              <a:t>SpentRes</a:t>
            </a:r>
            <a:endParaRPr lang="sv-SE" sz="399" dirty="0">
              <a:solidFill>
                <a:prstClr val="black"/>
              </a:solidFill>
            </a:endParaRPr>
          </a:p>
          <a:p>
            <a:pPr lvl="0" algn="ctr">
              <a:defRPr/>
            </a:pPr>
            <a:r>
              <a:rPr lang="sv-SE" sz="599" b="1" dirty="0">
                <a:solidFill>
                  <a:prstClr val="black"/>
                </a:solidFill>
                <a:latin typeface="Calibri" panose="020F0502020204030204"/>
              </a:rPr>
              <a:t>1054</a:t>
            </a:r>
          </a:p>
        </p:txBody>
      </p:sp>
      <p:cxnSp>
        <p:nvCxnSpPr>
          <p:cNvPr id="231" name="Elbow Connector 230">
            <a:extLst>
              <a:ext uri="{FF2B5EF4-FFF2-40B4-BE49-F238E27FC236}">
                <a16:creationId xmlns:a16="http://schemas.microsoft.com/office/drawing/2014/main" id="{7217CDFC-609E-FAAA-1342-A7B7F7675ACC}"/>
              </a:ext>
            </a:extLst>
          </p:cNvPr>
          <p:cNvCxnSpPr>
            <a:cxnSpLocks/>
            <a:stCxn id="163" idx="3"/>
            <a:endCxn id="230" idx="1"/>
          </p:cNvCxnSpPr>
          <p:nvPr/>
        </p:nvCxnSpPr>
        <p:spPr>
          <a:xfrm flipV="1">
            <a:off x="10530412" y="276651"/>
            <a:ext cx="117111" cy="2091"/>
          </a:xfrm>
          <a:prstGeom prst="bentConnector3">
            <a:avLst>
              <a:gd name="adj1" fmla="val 50000"/>
            </a:avLst>
          </a:prstGeom>
          <a:ln w="9525">
            <a:prstDash val="solid"/>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32" name="Elbow Connector 231">
            <a:extLst>
              <a:ext uri="{FF2B5EF4-FFF2-40B4-BE49-F238E27FC236}">
                <a16:creationId xmlns:a16="http://schemas.microsoft.com/office/drawing/2014/main" id="{CBE5D462-FFD4-2A82-D19F-DDFF7841C9BD}"/>
              </a:ext>
            </a:extLst>
          </p:cNvPr>
          <p:cNvCxnSpPr>
            <a:cxnSpLocks/>
            <a:stCxn id="230" idx="3"/>
            <a:endCxn id="229" idx="1"/>
          </p:cNvCxnSpPr>
          <p:nvPr/>
        </p:nvCxnSpPr>
        <p:spPr>
          <a:xfrm>
            <a:off x="11007523" y="276651"/>
            <a:ext cx="143071" cy="999"/>
          </a:xfrm>
          <a:prstGeom prst="bentConnector3">
            <a:avLst>
              <a:gd name="adj1" fmla="val 50000"/>
            </a:avLst>
          </a:prstGeom>
          <a:ln w="9525">
            <a:prstDash val="solid"/>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33" name="Elbow Connector 232">
            <a:extLst>
              <a:ext uri="{FF2B5EF4-FFF2-40B4-BE49-F238E27FC236}">
                <a16:creationId xmlns:a16="http://schemas.microsoft.com/office/drawing/2014/main" id="{408114C4-0E30-B8EA-733D-2437096FC405}"/>
              </a:ext>
            </a:extLst>
          </p:cNvPr>
          <p:cNvCxnSpPr>
            <a:cxnSpLocks/>
            <a:stCxn id="165" idx="3"/>
            <a:endCxn id="230" idx="2"/>
          </p:cNvCxnSpPr>
          <p:nvPr/>
        </p:nvCxnSpPr>
        <p:spPr>
          <a:xfrm flipV="1">
            <a:off x="10610884" y="384651"/>
            <a:ext cx="216639" cy="2315185"/>
          </a:xfrm>
          <a:prstGeom prst="bentConnector2">
            <a:avLst/>
          </a:prstGeom>
          <a:ln w="9525">
            <a:prstDash val="solid"/>
            <a:headEnd type="none"/>
            <a:tailEnd type="triangle"/>
          </a:ln>
        </p:spPr>
        <p:style>
          <a:lnRef idx="1">
            <a:schemeClr val="accent1"/>
          </a:lnRef>
          <a:fillRef idx="0">
            <a:schemeClr val="accent1"/>
          </a:fillRef>
          <a:effectRef idx="0">
            <a:schemeClr val="accent1"/>
          </a:effectRef>
          <a:fontRef idx="minor">
            <a:schemeClr val="tx1"/>
          </a:fontRef>
        </p:style>
      </p:cxnSp>
      <p:sp>
        <p:nvSpPr>
          <p:cNvPr id="234" name="Frame 233">
            <a:extLst>
              <a:ext uri="{FF2B5EF4-FFF2-40B4-BE49-F238E27FC236}">
                <a16:creationId xmlns:a16="http://schemas.microsoft.com/office/drawing/2014/main" id="{969C3AC5-C611-028D-037F-2EE8FA4567A0}"/>
              </a:ext>
            </a:extLst>
          </p:cNvPr>
          <p:cNvSpPr/>
          <p:nvPr/>
        </p:nvSpPr>
        <p:spPr>
          <a:xfrm>
            <a:off x="8994605" y="1421129"/>
            <a:ext cx="53891" cy="53891"/>
          </a:xfrm>
          <a:prstGeom prst="frame">
            <a:avLst>
              <a:gd name="adj1" fmla="val 50000"/>
            </a:avLst>
          </a:prstGeom>
          <a:solidFill>
            <a:srgbClr val="0096FF"/>
          </a:solidFill>
          <a:ln>
            <a:solidFill>
              <a:srgbClr val="009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349" dirty="0">
                <a:solidFill>
                  <a:schemeClr val="bg1"/>
                </a:solidFill>
              </a:rPr>
              <a:t>W</a:t>
            </a:r>
          </a:p>
        </p:txBody>
      </p:sp>
      <p:sp>
        <p:nvSpPr>
          <p:cNvPr id="235" name="Frame 234">
            <a:extLst>
              <a:ext uri="{FF2B5EF4-FFF2-40B4-BE49-F238E27FC236}">
                <a16:creationId xmlns:a16="http://schemas.microsoft.com/office/drawing/2014/main" id="{E8A8151B-7E5C-766C-515E-665798F17165}"/>
              </a:ext>
            </a:extLst>
          </p:cNvPr>
          <p:cNvSpPr/>
          <p:nvPr/>
        </p:nvSpPr>
        <p:spPr>
          <a:xfrm>
            <a:off x="9369474" y="1421090"/>
            <a:ext cx="53891" cy="53891"/>
          </a:xfrm>
          <a:prstGeom prst="frame">
            <a:avLst>
              <a:gd name="adj1" fmla="val 50000"/>
            </a:avLst>
          </a:prstGeom>
          <a:solidFill>
            <a:srgbClr val="73FDD6"/>
          </a:solidFill>
          <a:ln>
            <a:solidFill>
              <a:srgbClr val="73FD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349" dirty="0">
                <a:solidFill>
                  <a:schemeClr val="tx1"/>
                </a:solidFill>
              </a:rPr>
              <a:t>A</a:t>
            </a:r>
          </a:p>
        </p:txBody>
      </p:sp>
      <p:sp>
        <p:nvSpPr>
          <p:cNvPr id="236" name="TextBox 235">
            <a:extLst>
              <a:ext uri="{FF2B5EF4-FFF2-40B4-BE49-F238E27FC236}">
                <a16:creationId xmlns:a16="http://schemas.microsoft.com/office/drawing/2014/main" id="{8CC735A1-751F-80DE-249C-C03C4FEEAA03}"/>
              </a:ext>
            </a:extLst>
          </p:cNvPr>
          <p:cNvSpPr txBox="1"/>
          <p:nvPr/>
        </p:nvSpPr>
        <p:spPr>
          <a:xfrm>
            <a:off x="10210700" y="722365"/>
            <a:ext cx="449094" cy="216000"/>
          </a:xfrm>
          <a:prstGeom prst="rect">
            <a:avLst/>
          </a:prstGeom>
          <a:solidFill>
            <a:srgbClr val="FF40FF"/>
          </a:solidFill>
          <a:ln w="28575">
            <a:solidFill>
              <a:schemeClr val="accent1"/>
            </a:solidFill>
          </a:ln>
        </p:spPr>
        <p:txBody>
          <a:bodyPr wrap="square" rtlCol="0">
            <a:spAutoFit/>
          </a:bodyPr>
          <a:lstStyle/>
          <a:p>
            <a:pPr algn="ctr"/>
            <a:r>
              <a:rPr lang="sv-SE" sz="399" dirty="0">
                <a:solidFill>
                  <a:srgbClr val="FFFF00"/>
                </a:solidFill>
              </a:rPr>
              <a:t>PWCM</a:t>
            </a:r>
          </a:p>
          <a:p>
            <a:pPr algn="ctr"/>
            <a:r>
              <a:rPr lang="sv-SE" sz="599" b="1" dirty="0">
                <a:solidFill>
                  <a:srgbClr val="FFFF00"/>
                </a:solidFill>
              </a:rPr>
              <a:t>1041</a:t>
            </a:r>
          </a:p>
        </p:txBody>
      </p:sp>
      <p:sp>
        <p:nvSpPr>
          <p:cNvPr id="237" name="Frame 236">
            <a:extLst>
              <a:ext uri="{FF2B5EF4-FFF2-40B4-BE49-F238E27FC236}">
                <a16:creationId xmlns:a16="http://schemas.microsoft.com/office/drawing/2014/main" id="{7BEB4992-6254-1844-82E4-E2E2ABC0F388}"/>
              </a:ext>
            </a:extLst>
          </p:cNvPr>
          <p:cNvSpPr/>
          <p:nvPr/>
        </p:nvSpPr>
        <p:spPr>
          <a:xfrm>
            <a:off x="10599036" y="731133"/>
            <a:ext cx="53891" cy="53891"/>
          </a:xfrm>
          <a:prstGeom prst="frame">
            <a:avLst>
              <a:gd name="adj1" fmla="val 50000"/>
            </a:avLst>
          </a:prstGeom>
          <a:solidFill>
            <a:srgbClr val="73FDD6"/>
          </a:solidFill>
          <a:ln>
            <a:solidFill>
              <a:srgbClr val="73FD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349" dirty="0">
                <a:solidFill>
                  <a:schemeClr val="tx1"/>
                </a:solidFill>
              </a:rPr>
              <a:t>A</a:t>
            </a:r>
          </a:p>
        </p:txBody>
      </p:sp>
      <p:sp>
        <p:nvSpPr>
          <p:cNvPr id="238" name="Frame 237">
            <a:extLst>
              <a:ext uri="{FF2B5EF4-FFF2-40B4-BE49-F238E27FC236}">
                <a16:creationId xmlns:a16="http://schemas.microsoft.com/office/drawing/2014/main" id="{6395A8B0-E55A-7085-C29E-DEFB5EDE4549}"/>
              </a:ext>
            </a:extLst>
          </p:cNvPr>
          <p:cNvSpPr/>
          <p:nvPr/>
        </p:nvSpPr>
        <p:spPr>
          <a:xfrm>
            <a:off x="10220793" y="731172"/>
            <a:ext cx="53891" cy="53891"/>
          </a:xfrm>
          <a:prstGeom prst="frame">
            <a:avLst>
              <a:gd name="adj1" fmla="val 50000"/>
            </a:avLst>
          </a:prstGeom>
          <a:solidFill>
            <a:srgbClr val="0096FF"/>
          </a:solidFill>
          <a:ln>
            <a:solidFill>
              <a:srgbClr val="009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349" dirty="0">
                <a:solidFill>
                  <a:schemeClr val="bg1"/>
                </a:solidFill>
              </a:rPr>
              <a:t>W</a:t>
            </a:r>
          </a:p>
        </p:txBody>
      </p:sp>
      <p:sp>
        <p:nvSpPr>
          <p:cNvPr id="240" name="Frame 239">
            <a:extLst>
              <a:ext uri="{FF2B5EF4-FFF2-40B4-BE49-F238E27FC236}">
                <a16:creationId xmlns:a16="http://schemas.microsoft.com/office/drawing/2014/main" id="{973482EF-1B34-E618-FD5C-8A5D2964BB2A}"/>
              </a:ext>
            </a:extLst>
          </p:cNvPr>
          <p:cNvSpPr/>
          <p:nvPr/>
        </p:nvSpPr>
        <p:spPr>
          <a:xfrm>
            <a:off x="10210700" y="2246579"/>
            <a:ext cx="53891" cy="53891"/>
          </a:xfrm>
          <a:prstGeom prst="frame">
            <a:avLst>
              <a:gd name="adj1" fmla="val 50000"/>
            </a:avLst>
          </a:prstGeom>
          <a:solidFill>
            <a:srgbClr val="0096FF"/>
          </a:solidFill>
          <a:ln>
            <a:solidFill>
              <a:srgbClr val="009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349" dirty="0">
                <a:solidFill>
                  <a:schemeClr val="bg1"/>
                </a:solidFill>
              </a:rPr>
              <a:t>W</a:t>
            </a:r>
          </a:p>
        </p:txBody>
      </p:sp>
      <p:sp>
        <p:nvSpPr>
          <p:cNvPr id="242" name="Frame 241">
            <a:extLst>
              <a:ext uri="{FF2B5EF4-FFF2-40B4-BE49-F238E27FC236}">
                <a16:creationId xmlns:a16="http://schemas.microsoft.com/office/drawing/2014/main" id="{922D4C3F-65C8-9DC1-300F-DA6BD96D5791}"/>
              </a:ext>
            </a:extLst>
          </p:cNvPr>
          <p:cNvSpPr/>
          <p:nvPr/>
        </p:nvSpPr>
        <p:spPr>
          <a:xfrm>
            <a:off x="10589846" y="2246579"/>
            <a:ext cx="53891" cy="53891"/>
          </a:xfrm>
          <a:prstGeom prst="frame">
            <a:avLst>
              <a:gd name="adj1" fmla="val 50000"/>
            </a:avLst>
          </a:prstGeom>
          <a:solidFill>
            <a:srgbClr val="73FDD6"/>
          </a:solidFill>
          <a:ln>
            <a:solidFill>
              <a:srgbClr val="73FD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349" dirty="0">
                <a:solidFill>
                  <a:schemeClr val="tx1"/>
                </a:solidFill>
              </a:rPr>
              <a:t>A</a:t>
            </a:r>
          </a:p>
        </p:txBody>
      </p:sp>
      <p:sp>
        <p:nvSpPr>
          <p:cNvPr id="244" name="TextBox 243">
            <a:extLst>
              <a:ext uri="{FF2B5EF4-FFF2-40B4-BE49-F238E27FC236}">
                <a16:creationId xmlns:a16="http://schemas.microsoft.com/office/drawing/2014/main" id="{4D129343-A352-6E05-1470-B83E8DF45D13}"/>
              </a:ext>
            </a:extLst>
          </p:cNvPr>
          <p:cNvSpPr txBox="1"/>
          <p:nvPr/>
        </p:nvSpPr>
        <p:spPr>
          <a:xfrm>
            <a:off x="8190643" y="2817932"/>
            <a:ext cx="360000" cy="226335"/>
          </a:xfrm>
          <a:prstGeom prst="rect">
            <a:avLst/>
          </a:prstGeom>
          <a:solidFill>
            <a:srgbClr val="FF40FF"/>
          </a:solidFill>
          <a:ln w="9525">
            <a:solidFill>
              <a:schemeClr val="accent1"/>
            </a:solidFill>
          </a:ln>
        </p:spPr>
        <p:txBody>
          <a:bodyPr wrap="square" lIns="72000" tIns="36000" rIns="72000" bIns="36000" rtlCol="0">
            <a:spAutoFit/>
          </a:bodyPr>
          <a:lstStyle>
            <a:defPPr>
              <a:defRPr lang="sv-SE"/>
            </a:defPPr>
            <a:lvl1pPr algn="ctr">
              <a:defRPr sz="1600" b="0"/>
            </a:lvl1pPr>
          </a:lstStyle>
          <a:p>
            <a:r>
              <a:rPr lang="sv-SE" sz="399" dirty="0">
                <a:solidFill>
                  <a:schemeClr val="bg1"/>
                </a:solidFill>
              </a:rPr>
              <a:t>PrHe </a:t>
            </a:r>
          </a:p>
          <a:p>
            <a:r>
              <a:rPr lang="sv-SE" sz="599" b="1" dirty="0">
                <a:solidFill>
                  <a:schemeClr val="bg1"/>
                </a:solidFill>
              </a:rPr>
              <a:t>1030</a:t>
            </a:r>
          </a:p>
        </p:txBody>
      </p:sp>
      <p:cxnSp>
        <p:nvCxnSpPr>
          <p:cNvPr id="245" name="Elbow Connector 244">
            <a:extLst>
              <a:ext uri="{FF2B5EF4-FFF2-40B4-BE49-F238E27FC236}">
                <a16:creationId xmlns:a16="http://schemas.microsoft.com/office/drawing/2014/main" id="{CFEE9111-59FB-A520-D8EE-5127B1E1F1CF}"/>
              </a:ext>
            </a:extLst>
          </p:cNvPr>
          <p:cNvCxnSpPr>
            <a:cxnSpLocks/>
            <a:stCxn id="204" idx="3"/>
            <a:endCxn id="252" idx="2"/>
          </p:cNvCxnSpPr>
          <p:nvPr/>
        </p:nvCxnSpPr>
        <p:spPr>
          <a:xfrm flipV="1">
            <a:off x="11861967" y="383176"/>
            <a:ext cx="56808" cy="467797"/>
          </a:xfrm>
          <a:prstGeom prst="bentConnector2">
            <a:avLst/>
          </a:prstGeom>
          <a:ln w="9525">
            <a:prstDash val="solid"/>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46" name="Elbow Connector 245">
            <a:extLst>
              <a:ext uri="{FF2B5EF4-FFF2-40B4-BE49-F238E27FC236}">
                <a16:creationId xmlns:a16="http://schemas.microsoft.com/office/drawing/2014/main" id="{66416DC9-01AE-3F83-8623-62EA9B7B6A8E}"/>
              </a:ext>
            </a:extLst>
          </p:cNvPr>
          <p:cNvCxnSpPr>
            <a:cxnSpLocks/>
            <a:stCxn id="210" idx="3"/>
            <a:endCxn id="252" idx="2"/>
          </p:cNvCxnSpPr>
          <p:nvPr/>
        </p:nvCxnSpPr>
        <p:spPr>
          <a:xfrm flipV="1">
            <a:off x="11661513" y="383176"/>
            <a:ext cx="257262" cy="807014"/>
          </a:xfrm>
          <a:prstGeom prst="bentConnector2">
            <a:avLst/>
          </a:prstGeom>
          <a:ln w="9525">
            <a:prstDash val="solid"/>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47" name="Elbow Connector 246">
            <a:extLst>
              <a:ext uri="{FF2B5EF4-FFF2-40B4-BE49-F238E27FC236}">
                <a16:creationId xmlns:a16="http://schemas.microsoft.com/office/drawing/2014/main" id="{9429BCA1-D5F5-8D7C-CBE4-89BA35E40616}"/>
              </a:ext>
            </a:extLst>
          </p:cNvPr>
          <p:cNvCxnSpPr>
            <a:cxnSpLocks/>
            <a:stCxn id="201" idx="3"/>
            <a:endCxn id="252" idx="2"/>
          </p:cNvCxnSpPr>
          <p:nvPr/>
        </p:nvCxnSpPr>
        <p:spPr>
          <a:xfrm flipV="1">
            <a:off x="11665875" y="383176"/>
            <a:ext cx="252900" cy="1145983"/>
          </a:xfrm>
          <a:prstGeom prst="bentConnector2">
            <a:avLst/>
          </a:prstGeom>
          <a:ln w="9525">
            <a:prstDash val="solid"/>
            <a:headEnd type="none"/>
            <a:tailEnd type="triangle"/>
          </a:ln>
        </p:spPr>
        <p:style>
          <a:lnRef idx="1">
            <a:schemeClr val="accent1"/>
          </a:lnRef>
          <a:fillRef idx="0">
            <a:schemeClr val="accent1"/>
          </a:fillRef>
          <a:effectRef idx="0">
            <a:schemeClr val="accent1"/>
          </a:effectRef>
          <a:fontRef idx="minor">
            <a:schemeClr val="tx1"/>
          </a:fontRef>
        </p:style>
      </p:cxnSp>
      <p:sp>
        <p:nvSpPr>
          <p:cNvPr id="248" name="TextBox 247">
            <a:extLst>
              <a:ext uri="{FF2B5EF4-FFF2-40B4-BE49-F238E27FC236}">
                <a16:creationId xmlns:a16="http://schemas.microsoft.com/office/drawing/2014/main" id="{23DBBFF2-45C2-5EDD-6B65-7BA608FA2D76}"/>
              </a:ext>
            </a:extLst>
          </p:cNvPr>
          <p:cNvSpPr txBox="1"/>
          <p:nvPr/>
        </p:nvSpPr>
        <p:spPr>
          <a:xfrm>
            <a:off x="7596686" y="444471"/>
            <a:ext cx="360000" cy="216000"/>
          </a:xfrm>
          <a:prstGeom prst="rect">
            <a:avLst/>
          </a:prstGeom>
          <a:solidFill>
            <a:srgbClr val="FF40FF"/>
          </a:solidFill>
          <a:ln>
            <a:solidFill>
              <a:schemeClr val="accent1"/>
            </a:solidFill>
          </a:ln>
        </p:spPr>
        <p:txBody>
          <a:bodyPr wrap="none" rtlCol="0" anchor="ctr">
            <a:spAutoFit/>
          </a:bodyPr>
          <a:lstStyle>
            <a:defPPr>
              <a:defRPr lang="sv-SE"/>
            </a:defPPr>
            <a:lvl1pPr algn="ctr">
              <a:defRPr sz="1000">
                <a:solidFill>
                  <a:srgbClr val="FFFF00"/>
                </a:solidFill>
              </a:defRPr>
            </a:lvl1pPr>
          </a:lstStyle>
          <a:p>
            <a:r>
              <a:rPr lang="sv-SE" sz="499" dirty="0"/>
              <a:t>CF AIR</a:t>
            </a:r>
          </a:p>
        </p:txBody>
      </p:sp>
      <p:sp>
        <p:nvSpPr>
          <p:cNvPr id="249" name="TextBox 248">
            <a:extLst>
              <a:ext uri="{FF2B5EF4-FFF2-40B4-BE49-F238E27FC236}">
                <a16:creationId xmlns:a16="http://schemas.microsoft.com/office/drawing/2014/main" id="{E8E93825-094C-1348-52D1-F067E61C0118}"/>
              </a:ext>
            </a:extLst>
          </p:cNvPr>
          <p:cNvSpPr txBox="1"/>
          <p:nvPr/>
        </p:nvSpPr>
        <p:spPr>
          <a:xfrm>
            <a:off x="7599878" y="939459"/>
            <a:ext cx="360000" cy="216000"/>
          </a:xfrm>
          <a:prstGeom prst="rect">
            <a:avLst/>
          </a:prstGeom>
          <a:solidFill>
            <a:srgbClr val="FF40FF"/>
          </a:solidFill>
          <a:ln>
            <a:solidFill>
              <a:schemeClr val="accent1"/>
            </a:solidFill>
          </a:ln>
        </p:spPr>
        <p:txBody>
          <a:bodyPr wrap="none" rtlCol="0" anchor="ctr">
            <a:spAutoFit/>
          </a:bodyPr>
          <a:lstStyle/>
          <a:p>
            <a:pPr algn="ctr"/>
            <a:r>
              <a:rPr lang="sv-SE" sz="499" dirty="0">
                <a:solidFill>
                  <a:srgbClr val="FFFF00"/>
                </a:solidFill>
              </a:rPr>
              <a:t>CF DW</a:t>
            </a:r>
          </a:p>
        </p:txBody>
      </p:sp>
      <p:sp>
        <p:nvSpPr>
          <p:cNvPr id="250" name="TextBox 249">
            <a:extLst>
              <a:ext uri="{FF2B5EF4-FFF2-40B4-BE49-F238E27FC236}">
                <a16:creationId xmlns:a16="http://schemas.microsoft.com/office/drawing/2014/main" id="{12487E75-99C0-F6DF-3AED-C3E65116B2EF}"/>
              </a:ext>
            </a:extLst>
          </p:cNvPr>
          <p:cNvSpPr txBox="1"/>
          <p:nvPr/>
        </p:nvSpPr>
        <p:spPr>
          <a:xfrm>
            <a:off x="7592171" y="1416778"/>
            <a:ext cx="360000" cy="216000"/>
          </a:xfrm>
          <a:prstGeom prst="rect">
            <a:avLst/>
          </a:prstGeom>
          <a:solidFill>
            <a:srgbClr val="FF40FF"/>
          </a:solidFill>
          <a:ln w="28575">
            <a:solidFill>
              <a:schemeClr val="accent1"/>
            </a:solidFill>
          </a:ln>
        </p:spPr>
        <p:txBody>
          <a:bodyPr wrap="square" rtlCol="0" anchor="ctr">
            <a:spAutoFit/>
          </a:bodyPr>
          <a:lstStyle/>
          <a:p>
            <a:pPr algn="ctr"/>
            <a:r>
              <a:rPr lang="sv-SE" sz="499" dirty="0">
                <a:solidFill>
                  <a:srgbClr val="FFFF00"/>
                </a:solidFill>
              </a:rPr>
              <a:t>CF WC</a:t>
            </a:r>
          </a:p>
        </p:txBody>
      </p:sp>
      <p:sp>
        <p:nvSpPr>
          <p:cNvPr id="251" name="TextBox 250">
            <a:extLst>
              <a:ext uri="{FF2B5EF4-FFF2-40B4-BE49-F238E27FC236}">
                <a16:creationId xmlns:a16="http://schemas.microsoft.com/office/drawing/2014/main" id="{56E98181-A4FA-214C-27D7-318F8FD14524}"/>
              </a:ext>
            </a:extLst>
          </p:cNvPr>
          <p:cNvSpPr txBox="1"/>
          <p:nvPr/>
        </p:nvSpPr>
        <p:spPr>
          <a:xfrm>
            <a:off x="7619892" y="2425871"/>
            <a:ext cx="360000" cy="216000"/>
          </a:xfrm>
          <a:prstGeom prst="rect">
            <a:avLst/>
          </a:prstGeom>
          <a:solidFill>
            <a:srgbClr val="FF40FF"/>
          </a:solidFill>
          <a:ln>
            <a:solidFill>
              <a:schemeClr val="accent1"/>
            </a:solidFill>
          </a:ln>
        </p:spPr>
        <p:txBody>
          <a:bodyPr wrap="none" rtlCol="0" anchor="ctr">
            <a:spAutoFit/>
          </a:bodyPr>
          <a:lstStyle/>
          <a:p>
            <a:pPr algn="ctr"/>
            <a:r>
              <a:rPr lang="sv-SE" sz="499" dirty="0">
                <a:solidFill>
                  <a:srgbClr val="FFFF00"/>
                </a:solidFill>
              </a:rPr>
              <a:t>CF N2</a:t>
            </a:r>
          </a:p>
        </p:txBody>
      </p:sp>
      <p:sp>
        <p:nvSpPr>
          <p:cNvPr id="252" name="TextBox 251">
            <a:extLst>
              <a:ext uri="{FF2B5EF4-FFF2-40B4-BE49-F238E27FC236}">
                <a16:creationId xmlns:a16="http://schemas.microsoft.com/office/drawing/2014/main" id="{7DC779EB-1F0B-4FDD-ACEF-B0F4D7A92A37}"/>
              </a:ext>
            </a:extLst>
          </p:cNvPr>
          <p:cNvSpPr txBox="1"/>
          <p:nvPr/>
        </p:nvSpPr>
        <p:spPr>
          <a:xfrm>
            <a:off x="11738775" y="167176"/>
            <a:ext cx="360000" cy="216000"/>
          </a:xfrm>
          <a:prstGeom prst="rect">
            <a:avLst/>
          </a:prstGeom>
          <a:solidFill>
            <a:srgbClr val="92D050"/>
          </a:solidFill>
          <a:ln>
            <a:solidFill>
              <a:schemeClr val="accent1"/>
            </a:solidFill>
            <a:prstDash val="solid"/>
          </a:ln>
        </p:spPr>
        <p:txBody>
          <a:bodyPr wrap="none" rtlCol="0" anchor="ctr">
            <a:spAutoFit/>
          </a:bodyPr>
          <a:lstStyle/>
          <a:p>
            <a:pPr lvl="0" algn="ctr">
              <a:defRPr/>
            </a:pPr>
            <a:r>
              <a:rPr lang="sv-SE" sz="399" dirty="0" err="1">
                <a:solidFill>
                  <a:prstClr val="black"/>
                </a:solidFill>
              </a:rPr>
              <a:t>Dry</a:t>
            </a:r>
            <a:endParaRPr lang="sv-SE" sz="399" dirty="0">
              <a:solidFill>
                <a:prstClr val="black"/>
              </a:solidFill>
            </a:endParaRPr>
          </a:p>
          <a:p>
            <a:pPr lvl="0" algn="ctr">
              <a:defRPr/>
            </a:pPr>
            <a:r>
              <a:rPr lang="sv-SE" sz="599" b="1" dirty="0">
                <a:solidFill>
                  <a:prstClr val="black"/>
                </a:solidFill>
                <a:latin typeface="Calibri" panose="020F0502020204030204"/>
              </a:rPr>
              <a:t>1058</a:t>
            </a:r>
          </a:p>
        </p:txBody>
      </p:sp>
      <p:sp>
        <p:nvSpPr>
          <p:cNvPr id="255" name="TextBox 254">
            <a:extLst>
              <a:ext uri="{FF2B5EF4-FFF2-40B4-BE49-F238E27FC236}">
                <a16:creationId xmlns:a16="http://schemas.microsoft.com/office/drawing/2014/main" id="{1F4EDCA0-C67A-5E4F-1E42-C942E745153C}"/>
              </a:ext>
            </a:extLst>
          </p:cNvPr>
          <p:cNvSpPr txBox="1"/>
          <p:nvPr/>
        </p:nvSpPr>
        <p:spPr>
          <a:xfrm>
            <a:off x="4067131" y="4417369"/>
            <a:ext cx="360000" cy="245965"/>
          </a:xfrm>
          <a:prstGeom prst="rect">
            <a:avLst/>
          </a:prstGeom>
          <a:solidFill>
            <a:srgbClr val="FF40FF"/>
          </a:solidFill>
          <a:ln>
            <a:solidFill>
              <a:schemeClr val="accent1"/>
            </a:solidFill>
          </a:ln>
        </p:spPr>
        <p:txBody>
          <a:bodyPr wrap="none" rtlCol="0">
            <a:spAutoFit/>
          </a:bodyPr>
          <a:lstStyle/>
          <a:p>
            <a:pPr algn="ctr"/>
            <a:r>
              <a:rPr lang="sv-SE" sz="399" dirty="0">
                <a:solidFill>
                  <a:srgbClr val="FFFF00"/>
                </a:solidFill>
              </a:rPr>
              <a:t>Off-gas</a:t>
            </a:r>
          </a:p>
          <a:p>
            <a:pPr algn="ctr"/>
            <a:r>
              <a:rPr lang="sv-SE" sz="599" b="1" dirty="0">
                <a:solidFill>
                  <a:srgbClr val="FFFF00"/>
                </a:solidFill>
              </a:rPr>
              <a:t>1140</a:t>
            </a:r>
          </a:p>
        </p:txBody>
      </p:sp>
      <p:sp>
        <p:nvSpPr>
          <p:cNvPr id="256" name="Frame 255">
            <a:extLst>
              <a:ext uri="{FF2B5EF4-FFF2-40B4-BE49-F238E27FC236}">
                <a16:creationId xmlns:a16="http://schemas.microsoft.com/office/drawing/2014/main" id="{512B0E92-D9AC-4B0E-EC04-A9F3787A0497}"/>
              </a:ext>
            </a:extLst>
          </p:cNvPr>
          <p:cNvSpPr/>
          <p:nvPr/>
        </p:nvSpPr>
        <p:spPr>
          <a:xfrm>
            <a:off x="4364729" y="4599061"/>
            <a:ext cx="53891" cy="53891"/>
          </a:xfrm>
          <a:prstGeom prst="frame">
            <a:avLst>
              <a:gd name="adj1"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349" dirty="0">
                <a:solidFill>
                  <a:schemeClr val="tx1"/>
                </a:solidFill>
              </a:rPr>
              <a:t>He</a:t>
            </a:r>
          </a:p>
        </p:txBody>
      </p:sp>
      <p:cxnSp>
        <p:nvCxnSpPr>
          <p:cNvPr id="257" name="Elbow Connector 256">
            <a:extLst>
              <a:ext uri="{FF2B5EF4-FFF2-40B4-BE49-F238E27FC236}">
                <a16:creationId xmlns:a16="http://schemas.microsoft.com/office/drawing/2014/main" id="{BE92F0DB-89DF-F35B-4971-1924DF0A2738}"/>
              </a:ext>
            </a:extLst>
          </p:cNvPr>
          <p:cNvCxnSpPr>
            <a:cxnSpLocks/>
            <a:stCxn id="312" idx="1"/>
            <a:endCxn id="315" idx="3"/>
          </p:cNvCxnSpPr>
          <p:nvPr/>
        </p:nvCxnSpPr>
        <p:spPr>
          <a:xfrm rot="10800000">
            <a:off x="4188473" y="3934904"/>
            <a:ext cx="430048" cy="30337"/>
          </a:xfrm>
          <a:prstGeom prst="bentConnector3">
            <a:avLst>
              <a:gd name="adj1" fmla="val 50000"/>
            </a:avLst>
          </a:prstGeom>
          <a:ln>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58" name="Elbow Connector 257">
            <a:extLst>
              <a:ext uri="{FF2B5EF4-FFF2-40B4-BE49-F238E27FC236}">
                <a16:creationId xmlns:a16="http://schemas.microsoft.com/office/drawing/2014/main" id="{5391A148-A514-B400-B507-0B2BDD42F5EF}"/>
              </a:ext>
            </a:extLst>
          </p:cNvPr>
          <p:cNvCxnSpPr>
            <a:cxnSpLocks/>
          </p:cNvCxnSpPr>
          <p:nvPr/>
        </p:nvCxnSpPr>
        <p:spPr>
          <a:xfrm rot="5400000" flipH="1" flipV="1">
            <a:off x="4223118" y="4021237"/>
            <a:ext cx="416759" cy="377239"/>
          </a:xfrm>
          <a:prstGeom prst="bentConnector3">
            <a:avLst>
              <a:gd name="adj1" fmla="val 100284"/>
            </a:avLst>
          </a:prstGeom>
          <a:ln>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59" name="TextBox 258">
            <a:extLst>
              <a:ext uri="{FF2B5EF4-FFF2-40B4-BE49-F238E27FC236}">
                <a16:creationId xmlns:a16="http://schemas.microsoft.com/office/drawing/2014/main" id="{53F49EB5-7B18-15D0-80BF-EE4A9EA935F4}"/>
              </a:ext>
            </a:extLst>
          </p:cNvPr>
          <p:cNvSpPr txBox="1"/>
          <p:nvPr/>
        </p:nvSpPr>
        <p:spPr>
          <a:xfrm>
            <a:off x="131374" y="3028513"/>
            <a:ext cx="1348136" cy="338041"/>
          </a:xfrm>
          <a:prstGeom prst="rect">
            <a:avLst/>
          </a:prstGeom>
          <a:noFill/>
          <a:ln>
            <a:solidFill>
              <a:schemeClr val="accent1"/>
            </a:solidFill>
          </a:ln>
        </p:spPr>
        <p:txBody>
          <a:bodyPr wrap="square" rtlCol="0">
            <a:spAutoFit/>
          </a:bodyPr>
          <a:lstStyle/>
          <a:p>
            <a:r>
              <a:rPr lang="sv-SE" sz="399" dirty="0" err="1"/>
              <a:t>InsC</a:t>
            </a:r>
            <a:r>
              <a:rPr lang="sv-SE" sz="399" dirty="0"/>
              <a:t> 1026 – Neutron Beam Port </a:t>
            </a:r>
            <a:r>
              <a:rPr lang="sv-SE" sz="399" dirty="0" err="1"/>
              <a:t>Insert</a:t>
            </a:r>
            <a:r>
              <a:rPr lang="sv-SE" sz="399" dirty="0"/>
              <a:t> Cooling</a:t>
            </a:r>
          </a:p>
          <a:p>
            <a:r>
              <a:rPr lang="sv-SE" sz="399" dirty="0"/>
              <a:t>PrHe 1030 – Pristine Helium</a:t>
            </a:r>
          </a:p>
          <a:p>
            <a:r>
              <a:rPr lang="sv-SE" sz="399" dirty="0"/>
              <a:t>IAD 1031 – Instrument Air Distribution</a:t>
            </a:r>
          </a:p>
          <a:p>
            <a:r>
              <a:rPr lang="sv-SE" sz="399" dirty="0"/>
              <a:t>OffG 1140 - Off-gas </a:t>
            </a:r>
            <a:r>
              <a:rPr lang="sv-SE" sz="399" dirty="0" err="1"/>
              <a:t>Extraction</a:t>
            </a:r>
            <a:endParaRPr lang="sv-SE" sz="399" dirty="0"/>
          </a:p>
        </p:txBody>
      </p:sp>
      <p:cxnSp>
        <p:nvCxnSpPr>
          <p:cNvPr id="260" name="Straight Arrow Connector 259">
            <a:extLst>
              <a:ext uri="{FF2B5EF4-FFF2-40B4-BE49-F238E27FC236}">
                <a16:creationId xmlns:a16="http://schemas.microsoft.com/office/drawing/2014/main" id="{5AC4D909-6690-ABA1-1038-A4BBDA48F044}"/>
              </a:ext>
            </a:extLst>
          </p:cNvPr>
          <p:cNvCxnSpPr>
            <a:cxnSpLocks/>
            <a:stCxn id="317" idx="3"/>
            <a:endCxn id="315" idx="1"/>
          </p:cNvCxnSpPr>
          <p:nvPr/>
        </p:nvCxnSpPr>
        <p:spPr>
          <a:xfrm flipV="1">
            <a:off x="3390177" y="3934903"/>
            <a:ext cx="298490" cy="13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2" name="TextBox 261">
            <a:extLst>
              <a:ext uri="{FF2B5EF4-FFF2-40B4-BE49-F238E27FC236}">
                <a16:creationId xmlns:a16="http://schemas.microsoft.com/office/drawing/2014/main" id="{82676789-F52C-87B4-57D1-DF63D2E1AB2F}"/>
              </a:ext>
            </a:extLst>
          </p:cNvPr>
          <p:cNvSpPr txBox="1"/>
          <p:nvPr/>
        </p:nvSpPr>
        <p:spPr>
          <a:xfrm>
            <a:off x="5639088" y="4689317"/>
            <a:ext cx="449094" cy="153760"/>
          </a:xfrm>
          <a:prstGeom prst="rect">
            <a:avLst/>
          </a:prstGeom>
          <a:noFill/>
          <a:ln w="28575">
            <a:solidFill>
              <a:schemeClr val="accent1"/>
            </a:solidFill>
          </a:ln>
        </p:spPr>
        <p:txBody>
          <a:bodyPr wrap="square" rtlCol="0">
            <a:spAutoFit/>
          </a:bodyPr>
          <a:lstStyle/>
          <a:p>
            <a:pPr algn="ctr" defTabSz="456286">
              <a:defRPr/>
            </a:pPr>
            <a:r>
              <a:rPr lang="sv-SE" sz="399" dirty="0">
                <a:solidFill>
                  <a:prstClr val="black"/>
                </a:solidFill>
                <a:latin typeface="Calibri" panose="020F0502020204030204"/>
              </a:rPr>
              <a:t>NBOA T-Rex</a:t>
            </a:r>
          </a:p>
        </p:txBody>
      </p:sp>
      <p:sp>
        <p:nvSpPr>
          <p:cNvPr id="263" name="TextBox 262">
            <a:extLst>
              <a:ext uri="{FF2B5EF4-FFF2-40B4-BE49-F238E27FC236}">
                <a16:creationId xmlns:a16="http://schemas.microsoft.com/office/drawing/2014/main" id="{6367D09D-8863-AFB7-7E27-882880AB1A17}"/>
              </a:ext>
            </a:extLst>
          </p:cNvPr>
          <p:cNvSpPr txBox="1"/>
          <p:nvPr/>
        </p:nvSpPr>
        <p:spPr>
          <a:xfrm>
            <a:off x="5630141" y="3471437"/>
            <a:ext cx="449094" cy="153760"/>
          </a:xfrm>
          <a:prstGeom prst="rect">
            <a:avLst/>
          </a:prstGeom>
          <a:noFill/>
          <a:ln w="28575">
            <a:solidFill>
              <a:schemeClr val="accent1"/>
            </a:solidFill>
          </a:ln>
        </p:spPr>
        <p:txBody>
          <a:bodyPr wrap="square" rtlCol="0">
            <a:spAutoFit/>
          </a:bodyPr>
          <a:lstStyle/>
          <a:p>
            <a:pPr algn="ctr" defTabSz="456286">
              <a:defRPr/>
            </a:pPr>
            <a:r>
              <a:rPr lang="sv-SE" sz="399" dirty="0">
                <a:solidFill>
                  <a:prstClr val="black"/>
                </a:solidFill>
                <a:latin typeface="Calibri" panose="020F0502020204030204"/>
              </a:rPr>
              <a:t>NBOA NMX</a:t>
            </a:r>
          </a:p>
        </p:txBody>
      </p:sp>
      <p:sp>
        <p:nvSpPr>
          <p:cNvPr id="264" name="TextBox 263">
            <a:extLst>
              <a:ext uri="{FF2B5EF4-FFF2-40B4-BE49-F238E27FC236}">
                <a16:creationId xmlns:a16="http://schemas.microsoft.com/office/drawing/2014/main" id="{9E814AA9-CC27-C89F-1A68-B1AD3E2848C7}"/>
              </a:ext>
            </a:extLst>
          </p:cNvPr>
          <p:cNvSpPr txBox="1"/>
          <p:nvPr/>
        </p:nvSpPr>
        <p:spPr>
          <a:xfrm>
            <a:off x="5639088" y="3717630"/>
            <a:ext cx="449094" cy="153760"/>
          </a:xfrm>
          <a:prstGeom prst="rect">
            <a:avLst/>
          </a:prstGeom>
          <a:noFill/>
          <a:ln w="28575">
            <a:solidFill>
              <a:schemeClr val="accent1"/>
            </a:solidFill>
          </a:ln>
        </p:spPr>
        <p:txBody>
          <a:bodyPr wrap="square" rtlCol="0">
            <a:spAutoFit/>
          </a:bodyPr>
          <a:lstStyle/>
          <a:p>
            <a:pPr algn="ctr" defTabSz="456286">
              <a:defRPr/>
            </a:pPr>
            <a:r>
              <a:rPr lang="sv-SE" sz="399" dirty="0">
                <a:solidFill>
                  <a:prstClr val="black"/>
                </a:solidFill>
                <a:latin typeface="Calibri" panose="020F0502020204030204"/>
              </a:rPr>
              <a:t>NBOA Beer</a:t>
            </a:r>
          </a:p>
        </p:txBody>
      </p:sp>
      <p:sp>
        <p:nvSpPr>
          <p:cNvPr id="265" name="TextBox 264">
            <a:extLst>
              <a:ext uri="{FF2B5EF4-FFF2-40B4-BE49-F238E27FC236}">
                <a16:creationId xmlns:a16="http://schemas.microsoft.com/office/drawing/2014/main" id="{AC707F80-37D6-33AF-F2DF-9E23B13B96BD}"/>
              </a:ext>
            </a:extLst>
          </p:cNvPr>
          <p:cNvSpPr txBox="1"/>
          <p:nvPr/>
        </p:nvSpPr>
        <p:spPr>
          <a:xfrm>
            <a:off x="5644873" y="3958371"/>
            <a:ext cx="449094" cy="215187"/>
          </a:xfrm>
          <a:prstGeom prst="rect">
            <a:avLst/>
          </a:prstGeom>
          <a:noFill/>
          <a:ln w="28575">
            <a:solidFill>
              <a:schemeClr val="accent1"/>
            </a:solidFill>
          </a:ln>
        </p:spPr>
        <p:txBody>
          <a:bodyPr wrap="square" rtlCol="0">
            <a:spAutoFit/>
          </a:bodyPr>
          <a:lstStyle/>
          <a:p>
            <a:pPr algn="ctr" defTabSz="456286">
              <a:defRPr/>
            </a:pPr>
            <a:r>
              <a:rPr lang="sv-SE" sz="399" dirty="0">
                <a:solidFill>
                  <a:prstClr val="black"/>
                </a:solidFill>
                <a:latin typeface="Calibri" panose="020F0502020204030204"/>
              </a:rPr>
              <a:t>NBOA C-</a:t>
            </a:r>
            <a:r>
              <a:rPr lang="sv-SE" sz="399" dirty="0" err="1">
                <a:solidFill>
                  <a:prstClr val="black"/>
                </a:solidFill>
                <a:latin typeface="Calibri" panose="020F0502020204030204"/>
              </a:rPr>
              <a:t>Spec</a:t>
            </a:r>
            <a:endParaRPr lang="sv-SE" sz="399" dirty="0">
              <a:solidFill>
                <a:prstClr val="black"/>
              </a:solidFill>
              <a:latin typeface="Calibri" panose="020F0502020204030204"/>
            </a:endParaRPr>
          </a:p>
        </p:txBody>
      </p:sp>
      <p:sp>
        <p:nvSpPr>
          <p:cNvPr id="266" name="TextBox 265">
            <a:extLst>
              <a:ext uri="{FF2B5EF4-FFF2-40B4-BE49-F238E27FC236}">
                <a16:creationId xmlns:a16="http://schemas.microsoft.com/office/drawing/2014/main" id="{F1481DEC-8719-9893-8748-2F3A3728E179}"/>
              </a:ext>
            </a:extLst>
          </p:cNvPr>
          <p:cNvSpPr txBox="1"/>
          <p:nvPr/>
        </p:nvSpPr>
        <p:spPr>
          <a:xfrm>
            <a:off x="5635086" y="4201239"/>
            <a:ext cx="449094" cy="215187"/>
          </a:xfrm>
          <a:prstGeom prst="rect">
            <a:avLst/>
          </a:prstGeom>
          <a:noFill/>
          <a:ln w="28575">
            <a:solidFill>
              <a:schemeClr val="accent1"/>
            </a:solidFill>
          </a:ln>
        </p:spPr>
        <p:txBody>
          <a:bodyPr wrap="square" rtlCol="0">
            <a:spAutoFit/>
          </a:bodyPr>
          <a:lstStyle/>
          <a:p>
            <a:pPr algn="ctr" defTabSz="456286">
              <a:defRPr/>
            </a:pPr>
            <a:r>
              <a:rPr lang="sv-SE" sz="399" dirty="0">
                <a:solidFill>
                  <a:prstClr val="black"/>
                </a:solidFill>
                <a:latin typeface="Calibri" panose="020F0502020204030204"/>
              </a:rPr>
              <a:t>NBOA Bifrost</a:t>
            </a:r>
          </a:p>
        </p:txBody>
      </p:sp>
      <p:sp>
        <p:nvSpPr>
          <p:cNvPr id="267" name="TextBox 266">
            <a:extLst>
              <a:ext uri="{FF2B5EF4-FFF2-40B4-BE49-F238E27FC236}">
                <a16:creationId xmlns:a16="http://schemas.microsoft.com/office/drawing/2014/main" id="{F999A065-745B-013C-CF54-D1DF5B53EFE3}"/>
              </a:ext>
            </a:extLst>
          </p:cNvPr>
          <p:cNvSpPr txBox="1"/>
          <p:nvPr/>
        </p:nvSpPr>
        <p:spPr>
          <a:xfrm>
            <a:off x="5639088" y="4444241"/>
            <a:ext cx="449094" cy="215187"/>
          </a:xfrm>
          <a:prstGeom prst="rect">
            <a:avLst/>
          </a:prstGeom>
          <a:noFill/>
          <a:ln w="28575">
            <a:solidFill>
              <a:schemeClr val="accent1"/>
            </a:solidFill>
          </a:ln>
        </p:spPr>
        <p:txBody>
          <a:bodyPr wrap="square" rtlCol="0">
            <a:spAutoFit/>
          </a:bodyPr>
          <a:lstStyle/>
          <a:p>
            <a:pPr algn="ctr" defTabSz="456286">
              <a:defRPr/>
            </a:pPr>
            <a:r>
              <a:rPr lang="sv-SE" sz="399" dirty="0">
                <a:solidFill>
                  <a:prstClr val="black"/>
                </a:solidFill>
                <a:latin typeface="Calibri" panose="020F0502020204030204"/>
              </a:rPr>
              <a:t>NBOA </a:t>
            </a:r>
            <a:r>
              <a:rPr lang="sv-SE" sz="399" dirty="0" err="1">
                <a:solidFill>
                  <a:prstClr val="black"/>
                </a:solidFill>
                <a:latin typeface="Calibri" panose="020F0502020204030204"/>
              </a:rPr>
              <a:t>Miracles</a:t>
            </a:r>
            <a:endParaRPr lang="sv-SE" sz="399" dirty="0">
              <a:solidFill>
                <a:prstClr val="black"/>
              </a:solidFill>
              <a:latin typeface="Calibri" panose="020F0502020204030204"/>
            </a:endParaRPr>
          </a:p>
        </p:txBody>
      </p:sp>
      <p:cxnSp>
        <p:nvCxnSpPr>
          <p:cNvPr id="268" name="Straight Arrow Connector 267">
            <a:extLst>
              <a:ext uri="{FF2B5EF4-FFF2-40B4-BE49-F238E27FC236}">
                <a16:creationId xmlns:a16="http://schemas.microsoft.com/office/drawing/2014/main" id="{3A3B201E-C37B-2DD4-3024-C035D7A926CC}"/>
              </a:ext>
            </a:extLst>
          </p:cNvPr>
          <p:cNvCxnSpPr>
            <a:cxnSpLocks/>
            <a:stCxn id="312" idx="3"/>
          </p:cNvCxnSpPr>
          <p:nvPr/>
        </p:nvCxnSpPr>
        <p:spPr>
          <a:xfrm>
            <a:off x="5067615" y="3965240"/>
            <a:ext cx="415258"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69" name="Straight Arrow Connector 268">
            <a:extLst>
              <a:ext uri="{FF2B5EF4-FFF2-40B4-BE49-F238E27FC236}">
                <a16:creationId xmlns:a16="http://schemas.microsoft.com/office/drawing/2014/main" id="{D1310870-0928-9C64-8FC6-2AA05C3F62D8}"/>
              </a:ext>
            </a:extLst>
          </p:cNvPr>
          <p:cNvCxnSpPr>
            <a:cxnSpLocks/>
          </p:cNvCxnSpPr>
          <p:nvPr/>
        </p:nvCxnSpPr>
        <p:spPr>
          <a:xfrm>
            <a:off x="5465589" y="3771382"/>
            <a:ext cx="17350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70" name="Straight Arrow Connector 269">
            <a:extLst>
              <a:ext uri="{FF2B5EF4-FFF2-40B4-BE49-F238E27FC236}">
                <a16:creationId xmlns:a16="http://schemas.microsoft.com/office/drawing/2014/main" id="{94564596-76FE-97FE-7B64-A0B5A03EFB1A}"/>
              </a:ext>
            </a:extLst>
          </p:cNvPr>
          <p:cNvCxnSpPr>
            <a:cxnSpLocks/>
          </p:cNvCxnSpPr>
          <p:nvPr/>
        </p:nvCxnSpPr>
        <p:spPr>
          <a:xfrm>
            <a:off x="5473407" y="4012124"/>
            <a:ext cx="17350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71" name="Straight Arrow Connector 270">
            <a:extLst>
              <a:ext uri="{FF2B5EF4-FFF2-40B4-BE49-F238E27FC236}">
                <a16:creationId xmlns:a16="http://schemas.microsoft.com/office/drawing/2014/main" id="{19C76F79-9EC8-9195-A763-86F32C7BEEA2}"/>
              </a:ext>
            </a:extLst>
          </p:cNvPr>
          <p:cNvCxnSpPr>
            <a:cxnSpLocks/>
          </p:cNvCxnSpPr>
          <p:nvPr/>
        </p:nvCxnSpPr>
        <p:spPr>
          <a:xfrm>
            <a:off x="5469614" y="4254991"/>
            <a:ext cx="17350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272" name="TextBox 271">
            <a:extLst>
              <a:ext uri="{FF2B5EF4-FFF2-40B4-BE49-F238E27FC236}">
                <a16:creationId xmlns:a16="http://schemas.microsoft.com/office/drawing/2014/main" id="{9F8990AA-12D3-B650-2EAC-7D032BC571D0}"/>
              </a:ext>
            </a:extLst>
          </p:cNvPr>
          <p:cNvSpPr txBox="1"/>
          <p:nvPr/>
        </p:nvSpPr>
        <p:spPr>
          <a:xfrm>
            <a:off x="5640346" y="4932320"/>
            <a:ext cx="449094" cy="215187"/>
          </a:xfrm>
          <a:prstGeom prst="rect">
            <a:avLst/>
          </a:prstGeom>
          <a:noFill/>
          <a:ln w="28575">
            <a:solidFill>
              <a:schemeClr val="accent1"/>
            </a:solidFill>
          </a:ln>
        </p:spPr>
        <p:txBody>
          <a:bodyPr wrap="square" rtlCol="0">
            <a:spAutoFit/>
          </a:bodyPr>
          <a:lstStyle/>
          <a:p>
            <a:pPr algn="ctr" defTabSz="456286">
              <a:defRPr/>
            </a:pPr>
            <a:r>
              <a:rPr lang="sv-SE" sz="399" dirty="0">
                <a:solidFill>
                  <a:prstClr val="black"/>
                </a:solidFill>
                <a:latin typeface="Calibri" panose="020F0502020204030204"/>
              </a:rPr>
              <a:t>NBOA </a:t>
            </a:r>
            <a:r>
              <a:rPr lang="sv-SE" sz="399" dirty="0" err="1">
                <a:solidFill>
                  <a:prstClr val="black"/>
                </a:solidFill>
                <a:latin typeface="Calibri" panose="020F0502020204030204"/>
              </a:rPr>
              <a:t>Heimdal</a:t>
            </a:r>
            <a:endParaRPr lang="sv-SE" sz="399" dirty="0">
              <a:solidFill>
                <a:prstClr val="black"/>
              </a:solidFill>
              <a:latin typeface="Calibri" panose="020F0502020204030204"/>
            </a:endParaRPr>
          </a:p>
        </p:txBody>
      </p:sp>
      <p:sp>
        <p:nvSpPr>
          <p:cNvPr id="273" name="TextBox 272">
            <a:extLst>
              <a:ext uri="{FF2B5EF4-FFF2-40B4-BE49-F238E27FC236}">
                <a16:creationId xmlns:a16="http://schemas.microsoft.com/office/drawing/2014/main" id="{576E66A4-7521-27A9-3F8C-27A0D4A96AC5}"/>
              </a:ext>
            </a:extLst>
          </p:cNvPr>
          <p:cNvSpPr txBox="1"/>
          <p:nvPr/>
        </p:nvSpPr>
        <p:spPr>
          <a:xfrm>
            <a:off x="5644873" y="5188005"/>
            <a:ext cx="449094" cy="153760"/>
          </a:xfrm>
          <a:prstGeom prst="rect">
            <a:avLst/>
          </a:prstGeom>
          <a:noFill/>
          <a:ln w="28575">
            <a:solidFill>
              <a:schemeClr val="accent1"/>
            </a:solidFill>
          </a:ln>
        </p:spPr>
        <p:txBody>
          <a:bodyPr wrap="square" rtlCol="0">
            <a:spAutoFit/>
          </a:bodyPr>
          <a:lstStyle/>
          <a:p>
            <a:pPr algn="ctr" defTabSz="456286">
              <a:defRPr/>
            </a:pPr>
            <a:r>
              <a:rPr lang="sv-SE" sz="399" dirty="0">
                <a:solidFill>
                  <a:prstClr val="black"/>
                </a:solidFill>
                <a:latin typeface="Calibri" panose="020F0502020204030204"/>
              </a:rPr>
              <a:t>NBOA </a:t>
            </a:r>
            <a:r>
              <a:rPr lang="sv-SE" sz="399" dirty="0" err="1">
                <a:solidFill>
                  <a:prstClr val="black"/>
                </a:solidFill>
                <a:latin typeface="Calibri" panose="020F0502020204030204"/>
              </a:rPr>
              <a:t>Loki</a:t>
            </a:r>
            <a:endParaRPr lang="sv-SE" sz="399" dirty="0">
              <a:solidFill>
                <a:prstClr val="black"/>
              </a:solidFill>
              <a:latin typeface="Calibri" panose="020F0502020204030204"/>
            </a:endParaRPr>
          </a:p>
        </p:txBody>
      </p:sp>
      <p:sp>
        <p:nvSpPr>
          <p:cNvPr id="274" name="TextBox 273">
            <a:extLst>
              <a:ext uri="{FF2B5EF4-FFF2-40B4-BE49-F238E27FC236}">
                <a16:creationId xmlns:a16="http://schemas.microsoft.com/office/drawing/2014/main" id="{0AB30782-AA14-013F-3995-B1683C28BA0E}"/>
              </a:ext>
            </a:extLst>
          </p:cNvPr>
          <p:cNvSpPr txBox="1"/>
          <p:nvPr/>
        </p:nvSpPr>
        <p:spPr>
          <a:xfrm>
            <a:off x="5644873" y="5436119"/>
            <a:ext cx="449094" cy="153760"/>
          </a:xfrm>
          <a:prstGeom prst="rect">
            <a:avLst/>
          </a:prstGeom>
          <a:noFill/>
          <a:ln w="28575">
            <a:solidFill>
              <a:schemeClr val="accent1"/>
            </a:solidFill>
          </a:ln>
        </p:spPr>
        <p:txBody>
          <a:bodyPr wrap="square" rtlCol="0">
            <a:spAutoFit/>
          </a:bodyPr>
          <a:lstStyle/>
          <a:p>
            <a:pPr algn="ctr" defTabSz="456286">
              <a:defRPr/>
            </a:pPr>
            <a:r>
              <a:rPr lang="sv-SE" sz="399" dirty="0">
                <a:solidFill>
                  <a:prstClr val="black"/>
                </a:solidFill>
                <a:latin typeface="Calibri" panose="020F0502020204030204"/>
              </a:rPr>
              <a:t>NBOA Freia</a:t>
            </a:r>
          </a:p>
        </p:txBody>
      </p:sp>
      <p:sp>
        <p:nvSpPr>
          <p:cNvPr id="275" name="TextBox 274">
            <a:extLst>
              <a:ext uri="{FF2B5EF4-FFF2-40B4-BE49-F238E27FC236}">
                <a16:creationId xmlns:a16="http://schemas.microsoft.com/office/drawing/2014/main" id="{6E5B3D21-D274-ECB8-4AE2-8D57B1B308D1}"/>
              </a:ext>
            </a:extLst>
          </p:cNvPr>
          <p:cNvSpPr txBox="1"/>
          <p:nvPr/>
        </p:nvSpPr>
        <p:spPr>
          <a:xfrm>
            <a:off x="5644873" y="5679349"/>
            <a:ext cx="449094" cy="153760"/>
          </a:xfrm>
          <a:prstGeom prst="rect">
            <a:avLst/>
          </a:prstGeom>
          <a:noFill/>
          <a:ln w="28575">
            <a:solidFill>
              <a:schemeClr val="accent1"/>
            </a:solidFill>
          </a:ln>
        </p:spPr>
        <p:txBody>
          <a:bodyPr wrap="square" rtlCol="0">
            <a:spAutoFit/>
          </a:bodyPr>
          <a:lstStyle/>
          <a:p>
            <a:pPr algn="ctr" defTabSz="456286">
              <a:defRPr/>
            </a:pPr>
            <a:r>
              <a:rPr lang="sv-SE" sz="399" dirty="0">
                <a:solidFill>
                  <a:prstClr val="black"/>
                </a:solidFill>
                <a:latin typeface="Calibri" panose="020F0502020204030204"/>
              </a:rPr>
              <a:t>NBOA Odin</a:t>
            </a:r>
          </a:p>
        </p:txBody>
      </p:sp>
      <p:sp>
        <p:nvSpPr>
          <p:cNvPr id="276" name="TextBox 275">
            <a:extLst>
              <a:ext uri="{FF2B5EF4-FFF2-40B4-BE49-F238E27FC236}">
                <a16:creationId xmlns:a16="http://schemas.microsoft.com/office/drawing/2014/main" id="{42A693B8-095A-FCB4-82A2-932E875CC6C9}"/>
              </a:ext>
            </a:extLst>
          </p:cNvPr>
          <p:cNvSpPr txBox="1"/>
          <p:nvPr/>
        </p:nvSpPr>
        <p:spPr>
          <a:xfrm>
            <a:off x="5644873" y="5931073"/>
            <a:ext cx="449094" cy="215187"/>
          </a:xfrm>
          <a:prstGeom prst="rect">
            <a:avLst/>
          </a:prstGeom>
          <a:noFill/>
          <a:ln w="28575">
            <a:solidFill>
              <a:schemeClr val="accent1"/>
            </a:solidFill>
          </a:ln>
        </p:spPr>
        <p:txBody>
          <a:bodyPr wrap="square" rtlCol="0">
            <a:spAutoFit/>
          </a:bodyPr>
          <a:lstStyle/>
          <a:p>
            <a:pPr algn="ctr" defTabSz="456286">
              <a:defRPr/>
            </a:pPr>
            <a:r>
              <a:rPr lang="sv-SE" sz="399" dirty="0">
                <a:solidFill>
                  <a:prstClr val="black"/>
                </a:solidFill>
                <a:latin typeface="Calibri" panose="020F0502020204030204"/>
              </a:rPr>
              <a:t>NBOA Dream</a:t>
            </a:r>
          </a:p>
        </p:txBody>
      </p:sp>
      <p:cxnSp>
        <p:nvCxnSpPr>
          <p:cNvPr id="277" name="Elbow Connector 276">
            <a:extLst>
              <a:ext uri="{FF2B5EF4-FFF2-40B4-BE49-F238E27FC236}">
                <a16:creationId xmlns:a16="http://schemas.microsoft.com/office/drawing/2014/main" id="{41D3DBB3-1218-585E-893C-E678BD9E74CF}"/>
              </a:ext>
            </a:extLst>
          </p:cNvPr>
          <p:cNvCxnSpPr>
            <a:cxnSpLocks/>
            <a:stCxn id="263" idx="1"/>
          </p:cNvCxnSpPr>
          <p:nvPr/>
        </p:nvCxnSpPr>
        <p:spPr>
          <a:xfrm rot="10800000" flipV="1">
            <a:off x="5469403" y="3548317"/>
            <a:ext cx="160738" cy="2247256"/>
          </a:xfrm>
          <a:prstGeom prst="bentConnector2">
            <a:avLst/>
          </a:prstGeom>
          <a:ln w="25400">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8" name="Elbow Connector 277">
            <a:extLst>
              <a:ext uri="{FF2B5EF4-FFF2-40B4-BE49-F238E27FC236}">
                <a16:creationId xmlns:a16="http://schemas.microsoft.com/office/drawing/2014/main" id="{C43C0051-A228-5098-0C77-D1B6AD1FC023}"/>
              </a:ext>
            </a:extLst>
          </p:cNvPr>
          <p:cNvCxnSpPr>
            <a:cxnSpLocks/>
            <a:stCxn id="284" idx="1"/>
          </p:cNvCxnSpPr>
          <p:nvPr/>
        </p:nvCxnSpPr>
        <p:spPr>
          <a:xfrm rot="10800000">
            <a:off x="5469253" y="5775420"/>
            <a:ext cx="175621" cy="968125"/>
          </a:xfrm>
          <a:prstGeom prst="bentConnector2">
            <a:avLst/>
          </a:prstGeom>
          <a:ln w="25400">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9" name="Straight Arrow Connector 278">
            <a:extLst>
              <a:ext uri="{FF2B5EF4-FFF2-40B4-BE49-F238E27FC236}">
                <a16:creationId xmlns:a16="http://schemas.microsoft.com/office/drawing/2014/main" id="{C591FCC2-E50E-7D9F-1D6B-22056B7D3C49}"/>
              </a:ext>
            </a:extLst>
          </p:cNvPr>
          <p:cNvCxnSpPr>
            <a:cxnSpLocks/>
          </p:cNvCxnSpPr>
          <p:nvPr/>
        </p:nvCxnSpPr>
        <p:spPr>
          <a:xfrm>
            <a:off x="5469614" y="5246213"/>
            <a:ext cx="17350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80" name="Straight Arrow Connector 279">
            <a:extLst>
              <a:ext uri="{FF2B5EF4-FFF2-40B4-BE49-F238E27FC236}">
                <a16:creationId xmlns:a16="http://schemas.microsoft.com/office/drawing/2014/main" id="{499F6C83-DD74-7230-73B7-BE90D9D05DFE}"/>
              </a:ext>
            </a:extLst>
          </p:cNvPr>
          <p:cNvCxnSpPr>
            <a:cxnSpLocks/>
          </p:cNvCxnSpPr>
          <p:nvPr/>
        </p:nvCxnSpPr>
        <p:spPr>
          <a:xfrm>
            <a:off x="5469614" y="5490641"/>
            <a:ext cx="17350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81" name="Straight Arrow Connector 280">
            <a:extLst>
              <a:ext uri="{FF2B5EF4-FFF2-40B4-BE49-F238E27FC236}">
                <a16:creationId xmlns:a16="http://schemas.microsoft.com/office/drawing/2014/main" id="{630F862D-BF5F-499E-9851-14D4D107F713}"/>
              </a:ext>
            </a:extLst>
          </p:cNvPr>
          <p:cNvCxnSpPr>
            <a:cxnSpLocks/>
          </p:cNvCxnSpPr>
          <p:nvPr/>
        </p:nvCxnSpPr>
        <p:spPr>
          <a:xfrm>
            <a:off x="5470312" y="5734504"/>
            <a:ext cx="17350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282" name="TextBox 281">
            <a:extLst>
              <a:ext uri="{FF2B5EF4-FFF2-40B4-BE49-F238E27FC236}">
                <a16:creationId xmlns:a16="http://schemas.microsoft.com/office/drawing/2014/main" id="{520032FC-24CC-C99F-557B-B9A36A79B424}"/>
              </a:ext>
            </a:extLst>
          </p:cNvPr>
          <p:cNvSpPr txBox="1"/>
          <p:nvPr/>
        </p:nvSpPr>
        <p:spPr>
          <a:xfrm>
            <a:off x="5646906" y="6173314"/>
            <a:ext cx="449094" cy="153760"/>
          </a:xfrm>
          <a:prstGeom prst="rect">
            <a:avLst/>
          </a:prstGeom>
          <a:noFill/>
          <a:ln w="28575">
            <a:solidFill>
              <a:schemeClr val="accent1"/>
            </a:solidFill>
          </a:ln>
        </p:spPr>
        <p:txBody>
          <a:bodyPr wrap="square" rtlCol="0">
            <a:spAutoFit/>
          </a:bodyPr>
          <a:lstStyle/>
          <a:p>
            <a:pPr algn="ctr" defTabSz="456286">
              <a:defRPr/>
            </a:pPr>
            <a:r>
              <a:rPr lang="sv-SE" sz="399" dirty="0">
                <a:solidFill>
                  <a:prstClr val="black"/>
                </a:solidFill>
                <a:latin typeface="Calibri" panose="020F0502020204030204"/>
              </a:rPr>
              <a:t>NBOA Vespa</a:t>
            </a:r>
          </a:p>
        </p:txBody>
      </p:sp>
      <p:sp>
        <p:nvSpPr>
          <p:cNvPr id="283" name="TextBox 282">
            <a:extLst>
              <a:ext uri="{FF2B5EF4-FFF2-40B4-BE49-F238E27FC236}">
                <a16:creationId xmlns:a16="http://schemas.microsoft.com/office/drawing/2014/main" id="{D0D3D0C5-3F7B-8348-B468-E4C70B574FB4}"/>
              </a:ext>
            </a:extLst>
          </p:cNvPr>
          <p:cNvSpPr txBox="1"/>
          <p:nvPr/>
        </p:nvSpPr>
        <p:spPr>
          <a:xfrm>
            <a:off x="5640512" y="6425039"/>
            <a:ext cx="449094" cy="153760"/>
          </a:xfrm>
          <a:prstGeom prst="rect">
            <a:avLst/>
          </a:prstGeom>
          <a:noFill/>
          <a:ln w="28575">
            <a:solidFill>
              <a:schemeClr val="accent1"/>
            </a:solidFill>
          </a:ln>
        </p:spPr>
        <p:txBody>
          <a:bodyPr wrap="square" rtlCol="0">
            <a:spAutoFit/>
          </a:bodyPr>
          <a:lstStyle/>
          <a:p>
            <a:pPr algn="ctr" defTabSz="456286">
              <a:defRPr/>
            </a:pPr>
            <a:r>
              <a:rPr lang="sv-SE" sz="399" dirty="0">
                <a:solidFill>
                  <a:prstClr val="black"/>
                </a:solidFill>
                <a:latin typeface="Calibri" panose="020F0502020204030204"/>
              </a:rPr>
              <a:t>NBOA </a:t>
            </a:r>
            <a:r>
              <a:rPr lang="sv-SE" sz="399" dirty="0" err="1">
                <a:solidFill>
                  <a:prstClr val="black"/>
                </a:solidFill>
                <a:latin typeface="Calibri" panose="020F0502020204030204"/>
              </a:rPr>
              <a:t>skadi</a:t>
            </a:r>
            <a:endParaRPr lang="sv-SE" sz="399" dirty="0">
              <a:solidFill>
                <a:prstClr val="black"/>
              </a:solidFill>
              <a:latin typeface="Calibri" panose="020F0502020204030204"/>
            </a:endParaRPr>
          </a:p>
        </p:txBody>
      </p:sp>
      <p:sp>
        <p:nvSpPr>
          <p:cNvPr id="284" name="TextBox 283">
            <a:extLst>
              <a:ext uri="{FF2B5EF4-FFF2-40B4-BE49-F238E27FC236}">
                <a16:creationId xmlns:a16="http://schemas.microsoft.com/office/drawing/2014/main" id="{652AC284-F917-968B-CEE0-E7AA0C417FC4}"/>
              </a:ext>
            </a:extLst>
          </p:cNvPr>
          <p:cNvSpPr txBox="1"/>
          <p:nvPr/>
        </p:nvSpPr>
        <p:spPr>
          <a:xfrm>
            <a:off x="5644873" y="6666664"/>
            <a:ext cx="449094" cy="153760"/>
          </a:xfrm>
          <a:prstGeom prst="rect">
            <a:avLst/>
          </a:prstGeom>
          <a:noFill/>
          <a:ln w="28575">
            <a:solidFill>
              <a:schemeClr val="accent1"/>
            </a:solidFill>
          </a:ln>
        </p:spPr>
        <p:txBody>
          <a:bodyPr wrap="square" rtlCol="0">
            <a:spAutoFit/>
          </a:bodyPr>
          <a:lstStyle/>
          <a:p>
            <a:pPr algn="ctr" defTabSz="456286">
              <a:defRPr/>
            </a:pPr>
            <a:r>
              <a:rPr lang="sv-SE" sz="399" dirty="0">
                <a:solidFill>
                  <a:prstClr val="black"/>
                </a:solidFill>
                <a:latin typeface="Calibri" panose="020F0502020204030204"/>
              </a:rPr>
              <a:t>NBOA </a:t>
            </a:r>
            <a:r>
              <a:rPr lang="sv-SE" sz="399" dirty="0" err="1">
                <a:solidFill>
                  <a:prstClr val="black"/>
                </a:solidFill>
                <a:latin typeface="Calibri" panose="020F0502020204030204"/>
              </a:rPr>
              <a:t>Estia</a:t>
            </a:r>
            <a:endParaRPr lang="sv-SE" sz="399" dirty="0">
              <a:solidFill>
                <a:prstClr val="black"/>
              </a:solidFill>
              <a:latin typeface="Calibri" panose="020F0502020204030204"/>
            </a:endParaRPr>
          </a:p>
        </p:txBody>
      </p:sp>
      <p:cxnSp>
        <p:nvCxnSpPr>
          <p:cNvPr id="285" name="Straight Arrow Connector 284">
            <a:extLst>
              <a:ext uri="{FF2B5EF4-FFF2-40B4-BE49-F238E27FC236}">
                <a16:creationId xmlns:a16="http://schemas.microsoft.com/office/drawing/2014/main" id="{FE2B0AA5-68F0-8DDD-F1AF-610CBFE181AD}"/>
              </a:ext>
            </a:extLst>
          </p:cNvPr>
          <p:cNvCxnSpPr>
            <a:cxnSpLocks/>
          </p:cNvCxnSpPr>
          <p:nvPr/>
        </p:nvCxnSpPr>
        <p:spPr>
          <a:xfrm>
            <a:off x="5466848" y="6478791"/>
            <a:ext cx="17350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86" name="Straight Arrow Connector 285">
            <a:extLst>
              <a:ext uri="{FF2B5EF4-FFF2-40B4-BE49-F238E27FC236}">
                <a16:creationId xmlns:a16="http://schemas.microsoft.com/office/drawing/2014/main" id="{1A3A2EB2-AEF4-724E-3F62-0F80072458E4}"/>
              </a:ext>
            </a:extLst>
          </p:cNvPr>
          <p:cNvCxnSpPr>
            <a:cxnSpLocks/>
          </p:cNvCxnSpPr>
          <p:nvPr/>
        </p:nvCxnSpPr>
        <p:spPr>
          <a:xfrm>
            <a:off x="5471375" y="6230524"/>
            <a:ext cx="17350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87" name="Straight Arrow Connector 286">
            <a:extLst>
              <a:ext uri="{FF2B5EF4-FFF2-40B4-BE49-F238E27FC236}">
                <a16:creationId xmlns:a16="http://schemas.microsoft.com/office/drawing/2014/main" id="{EA4DD3C1-6D71-B62A-098E-C79035D4851D}"/>
              </a:ext>
            </a:extLst>
          </p:cNvPr>
          <p:cNvCxnSpPr>
            <a:cxnSpLocks/>
          </p:cNvCxnSpPr>
          <p:nvPr/>
        </p:nvCxnSpPr>
        <p:spPr>
          <a:xfrm>
            <a:off x="5471375" y="5991090"/>
            <a:ext cx="17350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88" name="Straight Arrow Connector 287">
            <a:extLst>
              <a:ext uri="{FF2B5EF4-FFF2-40B4-BE49-F238E27FC236}">
                <a16:creationId xmlns:a16="http://schemas.microsoft.com/office/drawing/2014/main" id="{2F09FA69-9B7C-1D14-7004-9814ABF6AE13}"/>
              </a:ext>
            </a:extLst>
          </p:cNvPr>
          <p:cNvCxnSpPr>
            <a:cxnSpLocks/>
          </p:cNvCxnSpPr>
          <p:nvPr/>
        </p:nvCxnSpPr>
        <p:spPr>
          <a:xfrm>
            <a:off x="5466847" y="4991396"/>
            <a:ext cx="17350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89" name="Straight Arrow Connector 288">
            <a:extLst>
              <a:ext uri="{FF2B5EF4-FFF2-40B4-BE49-F238E27FC236}">
                <a16:creationId xmlns:a16="http://schemas.microsoft.com/office/drawing/2014/main" id="{77CD6CDA-7B42-D575-8804-0CE9C79FFBF8}"/>
              </a:ext>
            </a:extLst>
          </p:cNvPr>
          <p:cNvCxnSpPr>
            <a:cxnSpLocks/>
          </p:cNvCxnSpPr>
          <p:nvPr/>
        </p:nvCxnSpPr>
        <p:spPr>
          <a:xfrm>
            <a:off x="5470312" y="4743069"/>
            <a:ext cx="17350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90" name="Straight Arrow Connector 289">
            <a:extLst>
              <a:ext uri="{FF2B5EF4-FFF2-40B4-BE49-F238E27FC236}">
                <a16:creationId xmlns:a16="http://schemas.microsoft.com/office/drawing/2014/main" id="{E65A3B31-DA9B-2F6A-6987-C519414CEAF3}"/>
              </a:ext>
            </a:extLst>
          </p:cNvPr>
          <p:cNvCxnSpPr>
            <a:cxnSpLocks/>
          </p:cNvCxnSpPr>
          <p:nvPr/>
        </p:nvCxnSpPr>
        <p:spPr>
          <a:xfrm>
            <a:off x="5465589" y="4503394"/>
            <a:ext cx="17350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91" name="Straight Arrow Connector 290">
            <a:extLst>
              <a:ext uri="{FF2B5EF4-FFF2-40B4-BE49-F238E27FC236}">
                <a16:creationId xmlns:a16="http://schemas.microsoft.com/office/drawing/2014/main" id="{13F8721C-2908-E01C-5484-EE97B590FC14}"/>
              </a:ext>
            </a:extLst>
          </p:cNvPr>
          <p:cNvCxnSpPr>
            <a:cxnSpLocks/>
            <a:stCxn id="309" idx="3"/>
          </p:cNvCxnSpPr>
          <p:nvPr/>
        </p:nvCxnSpPr>
        <p:spPr>
          <a:xfrm>
            <a:off x="5051295" y="6129365"/>
            <a:ext cx="404141"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292" name="TextBox 291">
            <a:extLst>
              <a:ext uri="{FF2B5EF4-FFF2-40B4-BE49-F238E27FC236}">
                <a16:creationId xmlns:a16="http://schemas.microsoft.com/office/drawing/2014/main" id="{3FCE43CD-70F6-FBA1-585E-EA9CA2C82C63}"/>
              </a:ext>
            </a:extLst>
          </p:cNvPr>
          <p:cNvSpPr txBox="1"/>
          <p:nvPr/>
        </p:nvSpPr>
        <p:spPr>
          <a:xfrm>
            <a:off x="4063013" y="5269899"/>
            <a:ext cx="449094" cy="245965"/>
          </a:xfrm>
          <a:prstGeom prst="rect">
            <a:avLst/>
          </a:prstGeom>
          <a:solidFill>
            <a:srgbClr val="FF40FF"/>
          </a:solidFill>
          <a:ln w="28575">
            <a:solidFill>
              <a:schemeClr val="accent1"/>
            </a:solidFill>
          </a:ln>
        </p:spPr>
        <p:txBody>
          <a:bodyPr wrap="square" rtlCol="0">
            <a:spAutoFit/>
          </a:bodyPr>
          <a:lstStyle>
            <a:defPPr>
              <a:defRPr lang="sv-SE"/>
            </a:defPPr>
            <a:lvl1pPr algn="ctr">
              <a:defRPr sz="800"/>
            </a:lvl1pPr>
          </a:lstStyle>
          <a:p>
            <a:endParaRPr lang="sv-SE" sz="399" b="1" dirty="0">
              <a:solidFill>
                <a:srgbClr val="FFFF00"/>
              </a:solidFill>
            </a:endParaRPr>
          </a:p>
          <a:p>
            <a:r>
              <a:rPr lang="sv-SE" sz="599" b="1" dirty="0">
                <a:solidFill>
                  <a:srgbClr val="FFFF00"/>
                </a:solidFill>
              </a:rPr>
              <a:t>1172</a:t>
            </a:r>
          </a:p>
        </p:txBody>
      </p:sp>
      <p:sp>
        <p:nvSpPr>
          <p:cNvPr id="293" name="TextBox 292">
            <a:extLst>
              <a:ext uri="{FF2B5EF4-FFF2-40B4-BE49-F238E27FC236}">
                <a16:creationId xmlns:a16="http://schemas.microsoft.com/office/drawing/2014/main" id="{6974A974-90F3-CF9C-B94C-0972CA08AD93}"/>
              </a:ext>
            </a:extLst>
          </p:cNvPr>
          <p:cNvSpPr txBox="1"/>
          <p:nvPr/>
        </p:nvSpPr>
        <p:spPr>
          <a:xfrm>
            <a:off x="4235427" y="5276313"/>
            <a:ext cx="119635" cy="97706"/>
          </a:xfrm>
          <a:prstGeom prst="rect">
            <a:avLst/>
          </a:prstGeom>
          <a:noFill/>
        </p:spPr>
        <p:txBody>
          <a:bodyPr wrap="none" lIns="17964" tIns="17964" rIns="17964" bIns="17964" rtlCol="0">
            <a:spAutoFit/>
          </a:bodyPr>
          <a:lstStyle/>
          <a:p>
            <a:r>
              <a:rPr lang="sv-SE" sz="399" dirty="0">
                <a:solidFill>
                  <a:srgbClr val="FFFF00"/>
                </a:solidFill>
              </a:rPr>
              <a:t>LSS</a:t>
            </a:r>
          </a:p>
        </p:txBody>
      </p:sp>
      <p:cxnSp>
        <p:nvCxnSpPr>
          <p:cNvPr id="294" name="Straight Arrow Connector 293">
            <a:extLst>
              <a:ext uri="{FF2B5EF4-FFF2-40B4-BE49-F238E27FC236}">
                <a16:creationId xmlns:a16="http://schemas.microsoft.com/office/drawing/2014/main" id="{CB0A545F-7FBF-4CED-3C4A-EC32623E6842}"/>
              </a:ext>
            </a:extLst>
          </p:cNvPr>
          <p:cNvCxnSpPr>
            <a:cxnSpLocks/>
            <a:stCxn id="292" idx="3"/>
          </p:cNvCxnSpPr>
          <p:nvPr/>
        </p:nvCxnSpPr>
        <p:spPr>
          <a:xfrm>
            <a:off x="4512107" y="5392882"/>
            <a:ext cx="952349"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295" name="TextBox 294">
            <a:extLst>
              <a:ext uri="{FF2B5EF4-FFF2-40B4-BE49-F238E27FC236}">
                <a16:creationId xmlns:a16="http://schemas.microsoft.com/office/drawing/2014/main" id="{42D8871B-D909-BCBE-4AB9-D9752157AAAD}"/>
              </a:ext>
            </a:extLst>
          </p:cNvPr>
          <p:cNvSpPr txBox="1"/>
          <p:nvPr/>
        </p:nvSpPr>
        <p:spPr>
          <a:xfrm>
            <a:off x="3643911" y="6007914"/>
            <a:ext cx="449094" cy="245965"/>
          </a:xfrm>
          <a:prstGeom prst="rect">
            <a:avLst/>
          </a:prstGeom>
          <a:solidFill>
            <a:srgbClr val="FF40FF"/>
          </a:solidFill>
          <a:ln w="28575">
            <a:solidFill>
              <a:schemeClr val="accent1"/>
            </a:solidFill>
          </a:ln>
        </p:spPr>
        <p:txBody>
          <a:bodyPr wrap="square" rtlCol="0">
            <a:spAutoFit/>
          </a:bodyPr>
          <a:lstStyle>
            <a:defPPr>
              <a:defRPr lang="sv-SE"/>
            </a:defPPr>
            <a:lvl1pPr algn="ctr">
              <a:defRPr sz="800" b="1"/>
            </a:lvl1pPr>
          </a:lstStyle>
          <a:p>
            <a:r>
              <a:rPr lang="sv-SE" sz="399" b="0" dirty="0">
                <a:solidFill>
                  <a:srgbClr val="FFFF00"/>
                </a:solidFill>
              </a:rPr>
              <a:t>PWCS</a:t>
            </a:r>
          </a:p>
          <a:p>
            <a:r>
              <a:rPr lang="sv-SE" sz="599" dirty="0">
                <a:solidFill>
                  <a:srgbClr val="FFFF00"/>
                </a:solidFill>
              </a:rPr>
              <a:t>1043</a:t>
            </a:r>
          </a:p>
        </p:txBody>
      </p:sp>
      <p:sp>
        <p:nvSpPr>
          <p:cNvPr id="296" name="Frame 295">
            <a:extLst>
              <a:ext uri="{FF2B5EF4-FFF2-40B4-BE49-F238E27FC236}">
                <a16:creationId xmlns:a16="http://schemas.microsoft.com/office/drawing/2014/main" id="{FD856039-DEE7-B9AA-2A0F-D7BAC0ED326D}"/>
              </a:ext>
            </a:extLst>
          </p:cNvPr>
          <p:cNvSpPr/>
          <p:nvPr/>
        </p:nvSpPr>
        <p:spPr>
          <a:xfrm>
            <a:off x="3649967" y="6191052"/>
            <a:ext cx="53891" cy="53891"/>
          </a:xfrm>
          <a:prstGeom prst="frame">
            <a:avLst>
              <a:gd name="adj1"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286">
              <a:defRPr/>
            </a:pPr>
            <a:r>
              <a:rPr lang="sv-SE" sz="349" dirty="0">
                <a:solidFill>
                  <a:prstClr val="black"/>
                </a:solidFill>
                <a:latin typeface="Calibri" panose="020F0502020204030204"/>
              </a:rPr>
              <a:t>N2</a:t>
            </a:r>
          </a:p>
        </p:txBody>
      </p:sp>
      <p:sp>
        <p:nvSpPr>
          <p:cNvPr id="297" name="Frame 296">
            <a:extLst>
              <a:ext uri="{FF2B5EF4-FFF2-40B4-BE49-F238E27FC236}">
                <a16:creationId xmlns:a16="http://schemas.microsoft.com/office/drawing/2014/main" id="{97219A54-3E88-2CEC-BC4A-DD966BFC2EF6}"/>
              </a:ext>
            </a:extLst>
          </p:cNvPr>
          <p:cNvSpPr/>
          <p:nvPr/>
        </p:nvSpPr>
        <p:spPr>
          <a:xfrm>
            <a:off x="3651165" y="6013676"/>
            <a:ext cx="53891" cy="53891"/>
          </a:xfrm>
          <a:prstGeom prst="frame">
            <a:avLst>
              <a:gd name="adj1" fmla="val 50000"/>
            </a:avLst>
          </a:prstGeom>
          <a:solidFill>
            <a:srgbClr val="0096FF"/>
          </a:solidFill>
          <a:ln>
            <a:solidFill>
              <a:srgbClr val="009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349" dirty="0">
                <a:solidFill>
                  <a:schemeClr val="bg1"/>
                </a:solidFill>
              </a:rPr>
              <a:t>W</a:t>
            </a:r>
          </a:p>
        </p:txBody>
      </p:sp>
      <p:sp>
        <p:nvSpPr>
          <p:cNvPr id="298" name="Frame 297">
            <a:extLst>
              <a:ext uri="{FF2B5EF4-FFF2-40B4-BE49-F238E27FC236}">
                <a16:creationId xmlns:a16="http://schemas.microsoft.com/office/drawing/2014/main" id="{52C538C6-D578-470D-205E-A3CE69E4D8B6}"/>
              </a:ext>
            </a:extLst>
          </p:cNvPr>
          <p:cNvSpPr/>
          <p:nvPr/>
        </p:nvSpPr>
        <p:spPr>
          <a:xfrm>
            <a:off x="4041000" y="6016399"/>
            <a:ext cx="53891" cy="53891"/>
          </a:xfrm>
          <a:prstGeom prst="frame">
            <a:avLst>
              <a:gd name="adj1" fmla="val 50000"/>
            </a:avLst>
          </a:prstGeom>
          <a:solidFill>
            <a:srgbClr val="73FDD6"/>
          </a:solidFill>
          <a:ln>
            <a:solidFill>
              <a:srgbClr val="73FD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286">
              <a:defRPr/>
            </a:pPr>
            <a:r>
              <a:rPr lang="sv-SE" sz="349" dirty="0">
                <a:solidFill>
                  <a:prstClr val="black"/>
                </a:solidFill>
                <a:latin typeface="Calibri" panose="020F0502020204030204"/>
              </a:rPr>
              <a:t>A</a:t>
            </a:r>
          </a:p>
        </p:txBody>
      </p:sp>
      <p:cxnSp>
        <p:nvCxnSpPr>
          <p:cNvPr id="299" name="Straight Arrow Connector 298">
            <a:extLst>
              <a:ext uri="{FF2B5EF4-FFF2-40B4-BE49-F238E27FC236}">
                <a16:creationId xmlns:a16="http://schemas.microsoft.com/office/drawing/2014/main" id="{B013539C-2476-C93C-F675-4829F62CEC34}"/>
              </a:ext>
            </a:extLst>
          </p:cNvPr>
          <p:cNvCxnSpPr>
            <a:cxnSpLocks/>
            <a:stCxn id="295" idx="3"/>
            <a:endCxn id="309" idx="1"/>
          </p:cNvCxnSpPr>
          <p:nvPr/>
        </p:nvCxnSpPr>
        <p:spPr>
          <a:xfrm flipV="1">
            <a:off x="4093005" y="6129365"/>
            <a:ext cx="509196" cy="153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300" name="Frame 299">
            <a:extLst>
              <a:ext uri="{FF2B5EF4-FFF2-40B4-BE49-F238E27FC236}">
                <a16:creationId xmlns:a16="http://schemas.microsoft.com/office/drawing/2014/main" id="{93DD6C67-1244-DE87-F3E2-D98508E3F5F2}"/>
              </a:ext>
            </a:extLst>
          </p:cNvPr>
          <p:cNvSpPr/>
          <p:nvPr/>
        </p:nvSpPr>
        <p:spPr>
          <a:xfrm>
            <a:off x="4458432" y="5271421"/>
            <a:ext cx="53891" cy="53891"/>
          </a:xfrm>
          <a:prstGeom prst="frame">
            <a:avLst>
              <a:gd name="adj1" fmla="val 50000"/>
            </a:avLst>
          </a:prstGeom>
          <a:solidFill>
            <a:srgbClr val="73FDD6"/>
          </a:solidFill>
          <a:ln>
            <a:solidFill>
              <a:srgbClr val="73FD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349" dirty="0">
                <a:solidFill>
                  <a:schemeClr val="tx1"/>
                </a:solidFill>
              </a:rPr>
              <a:t>A</a:t>
            </a:r>
          </a:p>
        </p:txBody>
      </p:sp>
      <p:cxnSp>
        <p:nvCxnSpPr>
          <p:cNvPr id="302" name="Elbow Connector 301">
            <a:extLst>
              <a:ext uri="{FF2B5EF4-FFF2-40B4-BE49-F238E27FC236}">
                <a16:creationId xmlns:a16="http://schemas.microsoft.com/office/drawing/2014/main" id="{AF6901B5-92DD-0AAB-9D06-5C1E5B363BC0}"/>
              </a:ext>
            </a:extLst>
          </p:cNvPr>
          <p:cNvCxnSpPr>
            <a:cxnSpLocks/>
            <a:stCxn id="313" idx="2"/>
            <a:endCxn id="308" idx="3"/>
          </p:cNvCxnSpPr>
          <p:nvPr/>
        </p:nvCxnSpPr>
        <p:spPr>
          <a:xfrm rot="5400000">
            <a:off x="4101101" y="4018826"/>
            <a:ext cx="871187" cy="1009837"/>
          </a:xfrm>
          <a:prstGeom prst="bentConnector2">
            <a:avLst/>
          </a:prstGeom>
          <a:ln>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8FEF8AA6-D848-0AC1-E4AE-4C01D20784D7}"/>
              </a:ext>
            </a:extLst>
          </p:cNvPr>
          <p:cNvCxnSpPr/>
          <p:nvPr/>
        </p:nvCxnSpPr>
        <p:spPr>
          <a:xfrm flipH="1">
            <a:off x="3506241" y="3657615"/>
            <a:ext cx="0" cy="2820290"/>
          </a:xfrm>
          <a:prstGeom prst="line">
            <a:avLst/>
          </a:prstGeom>
          <a:ln w="28575">
            <a:solidFill>
              <a:schemeClr val="tx1">
                <a:lumMod val="50000"/>
                <a:lumOff val="50000"/>
              </a:schemeClr>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304" name="TextBox 303">
            <a:extLst>
              <a:ext uri="{FF2B5EF4-FFF2-40B4-BE49-F238E27FC236}">
                <a16:creationId xmlns:a16="http://schemas.microsoft.com/office/drawing/2014/main" id="{722683CC-8D7B-C451-901C-09DDF7866016}"/>
              </a:ext>
            </a:extLst>
          </p:cNvPr>
          <p:cNvSpPr txBox="1"/>
          <p:nvPr/>
        </p:nvSpPr>
        <p:spPr>
          <a:xfrm>
            <a:off x="3009999" y="6303751"/>
            <a:ext cx="421911" cy="169149"/>
          </a:xfrm>
          <a:prstGeom prst="rect">
            <a:avLst/>
          </a:prstGeom>
          <a:noFill/>
        </p:spPr>
        <p:txBody>
          <a:bodyPr wrap="none" rtlCol="0">
            <a:spAutoFit/>
          </a:bodyPr>
          <a:lstStyle/>
          <a:p>
            <a:pPr algn="r"/>
            <a:r>
              <a:rPr lang="sv-SE" sz="499" b="1" dirty="0">
                <a:solidFill>
                  <a:schemeClr val="tx1">
                    <a:lumMod val="50000"/>
                    <a:lumOff val="50000"/>
                  </a:schemeClr>
                </a:solidFill>
              </a:rPr>
              <a:t>from FM</a:t>
            </a:r>
          </a:p>
        </p:txBody>
      </p:sp>
      <p:sp>
        <p:nvSpPr>
          <p:cNvPr id="305" name="Oval 304">
            <a:extLst>
              <a:ext uri="{FF2B5EF4-FFF2-40B4-BE49-F238E27FC236}">
                <a16:creationId xmlns:a16="http://schemas.microsoft.com/office/drawing/2014/main" id="{C0801FB6-ED34-2DF1-64DD-27A6E9E975C8}"/>
              </a:ext>
            </a:extLst>
          </p:cNvPr>
          <p:cNvSpPr/>
          <p:nvPr/>
        </p:nvSpPr>
        <p:spPr>
          <a:xfrm>
            <a:off x="5144329" y="5332558"/>
            <a:ext cx="125631" cy="122216"/>
          </a:xfrm>
          <a:prstGeom prst="ellipse">
            <a:avLst/>
          </a:prstGeom>
          <a:solidFill>
            <a:srgbClr val="0432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98"/>
          </a:p>
        </p:txBody>
      </p:sp>
      <p:cxnSp>
        <p:nvCxnSpPr>
          <p:cNvPr id="306" name="Straight Arrow Connector 305">
            <a:extLst>
              <a:ext uri="{FF2B5EF4-FFF2-40B4-BE49-F238E27FC236}">
                <a16:creationId xmlns:a16="http://schemas.microsoft.com/office/drawing/2014/main" id="{B080323A-C481-3226-CFB2-A7502AF2DADB}"/>
              </a:ext>
            </a:extLst>
          </p:cNvPr>
          <p:cNvCxnSpPr>
            <a:cxnSpLocks/>
            <a:endCxn id="305" idx="4"/>
          </p:cNvCxnSpPr>
          <p:nvPr/>
        </p:nvCxnSpPr>
        <p:spPr>
          <a:xfrm flipV="1">
            <a:off x="5207144" y="5454775"/>
            <a:ext cx="0" cy="138157"/>
          </a:xfrm>
          <a:prstGeom prst="straightConnector1">
            <a:avLst/>
          </a:prstGeom>
          <a:ln w="9525">
            <a:headEnd type="none"/>
            <a:tailEnd type="triangle"/>
          </a:ln>
        </p:spPr>
        <p:style>
          <a:lnRef idx="1">
            <a:schemeClr val="accent1"/>
          </a:lnRef>
          <a:fillRef idx="0">
            <a:schemeClr val="accent1"/>
          </a:fillRef>
          <a:effectRef idx="0">
            <a:schemeClr val="accent1"/>
          </a:effectRef>
          <a:fontRef idx="minor">
            <a:schemeClr val="tx1"/>
          </a:fontRef>
        </p:style>
      </p:cxnSp>
      <p:sp>
        <p:nvSpPr>
          <p:cNvPr id="307" name="TextBox 306">
            <a:extLst>
              <a:ext uri="{FF2B5EF4-FFF2-40B4-BE49-F238E27FC236}">
                <a16:creationId xmlns:a16="http://schemas.microsoft.com/office/drawing/2014/main" id="{510A8A93-BAB4-0AD0-DCA6-75B34D05B0CC}"/>
              </a:ext>
            </a:extLst>
          </p:cNvPr>
          <p:cNvSpPr txBox="1"/>
          <p:nvPr/>
        </p:nvSpPr>
        <p:spPr>
          <a:xfrm>
            <a:off x="4676639" y="5549190"/>
            <a:ext cx="662106" cy="276742"/>
          </a:xfrm>
          <a:prstGeom prst="rect">
            <a:avLst/>
          </a:prstGeom>
          <a:noFill/>
        </p:spPr>
        <p:txBody>
          <a:bodyPr wrap="square" rtlCol="0">
            <a:spAutoFit/>
          </a:bodyPr>
          <a:lstStyle/>
          <a:p>
            <a:pPr marL="85554" indent="-85554" algn="ctr">
              <a:buFont typeface="Wingdings" pitchFamily="2" charset="2"/>
              <a:buChar char="ü"/>
            </a:pPr>
            <a:r>
              <a:rPr lang="en-US" sz="599" dirty="0">
                <a:solidFill>
                  <a:srgbClr val="00B050"/>
                </a:solidFill>
              </a:rPr>
              <a:t>Integration with PSS</a:t>
            </a:r>
          </a:p>
        </p:txBody>
      </p:sp>
      <p:sp>
        <p:nvSpPr>
          <p:cNvPr id="308" name="TextBox 307">
            <a:extLst>
              <a:ext uri="{FF2B5EF4-FFF2-40B4-BE49-F238E27FC236}">
                <a16:creationId xmlns:a16="http://schemas.microsoft.com/office/drawing/2014/main" id="{8109947F-2500-273E-B485-B2281D9382E0}"/>
              </a:ext>
            </a:extLst>
          </p:cNvPr>
          <p:cNvSpPr txBox="1"/>
          <p:nvPr/>
        </p:nvSpPr>
        <p:spPr>
          <a:xfrm>
            <a:off x="3661663" y="4836355"/>
            <a:ext cx="370112" cy="245965"/>
          </a:xfrm>
          <a:prstGeom prst="rect">
            <a:avLst/>
          </a:prstGeom>
          <a:solidFill>
            <a:srgbClr val="FF40FF"/>
          </a:solidFill>
          <a:ln w="9525">
            <a:solidFill>
              <a:schemeClr val="accent1"/>
            </a:solidFill>
          </a:ln>
        </p:spPr>
        <p:txBody>
          <a:bodyPr wrap="square" rtlCol="0">
            <a:spAutoFit/>
          </a:bodyPr>
          <a:lstStyle>
            <a:defPPr>
              <a:defRPr lang="sv-SE"/>
            </a:defPPr>
            <a:lvl1pPr algn="ctr">
              <a:defRPr sz="1600" b="0"/>
            </a:lvl1pPr>
          </a:lstStyle>
          <a:p>
            <a:r>
              <a:rPr lang="sv-SE" sz="399" dirty="0">
                <a:solidFill>
                  <a:srgbClr val="FFFF00"/>
                </a:solidFill>
              </a:rPr>
              <a:t>PrHe </a:t>
            </a:r>
          </a:p>
          <a:p>
            <a:r>
              <a:rPr lang="sv-SE" sz="599" b="1" dirty="0">
                <a:solidFill>
                  <a:srgbClr val="FFFF00"/>
                </a:solidFill>
              </a:rPr>
              <a:t>1030</a:t>
            </a:r>
          </a:p>
        </p:txBody>
      </p:sp>
      <p:sp>
        <p:nvSpPr>
          <p:cNvPr id="309" name="TextBox 308">
            <a:extLst>
              <a:ext uri="{FF2B5EF4-FFF2-40B4-BE49-F238E27FC236}">
                <a16:creationId xmlns:a16="http://schemas.microsoft.com/office/drawing/2014/main" id="{0FDE0E23-9602-D6C0-75DE-26001E192322}"/>
              </a:ext>
            </a:extLst>
          </p:cNvPr>
          <p:cNvSpPr txBox="1"/>
          <p:nvPr/>
        </p:nvSpPr>
        <p:spPr>
          <a:xfrm>
            <a:off x="4602201" y="6006382"/>
            <a:ext cx="449094" cy="245965"/>
          </a:xfrm>
          <a:prstGeom prst="rect">
            <a:avLst/>
          </a:prstGeom>
          <a:solidFill>
            <a:srgbClr val="FF40FF"/>
          </a:solidFill>
          <a:ln w="28575">
            <a:solidFill>
              <a:schemeClr val="accent1"/>
            </a:solidFill>
          </a:ln>
        </p:spPr>
        <p:txBody>
          <a:bodyPr wrap="square" rtlCol="0">
            <a:spAutoFit/>
          </a:bodyPr>
          <a:lstStyle>
            <a:defPPr>
              <a:defRPr lang="sv-SE"/>
            </a:defPPr>
            <a:lvl1pPr algn="ctr">
              <a:defRPr sz="800" b="1"/>
            </a:lvl1pPr>
          </a:lstStyle>
          <a:p>
            <a:r>
              <a:rPr lang="sv-SE" sz="399" b="0" dirty="0" err="1">
                <a:solidFill>
                  <a:srgbClr val="FFFF00"/>
                </a:solidFill>
              </a:rPr>
              <a:t>InsC</a:t>
            </a:r>
            <a:endParaRPr lang="sv-SE" sz="399" b="0" dirty="0">
              <a:solidFill>
                <a:srgbClr val="FFFF00"/>
              </a:solidFill>
            </a:endParaRPr>
          </a:p>
          <a:p>
            <a:r>
              <a:rPr lang="sv-SE" sz="599" dirty="0">
                <a:solidFill>
                  <a:srgbClr val="FFFF00"/>
                </a:solidFill>
              </a:rPr>
              <a:t>1026</a:t>
            </a:r>
          </a:p>
        </p:txBody>
      </p:sp>
      <p:sp>
        <p:nvSpPr>
          <p:cNvPr id="310" name="Frame 309">
            <a:extLst>
              <a:ext uri="{FF2B5EF4-FFF2-40B4-BE49-F238E27FC236}">
                <a16:creationId xmlns:a16="http://schemas.microsoft.com/office/drawing/2014/main" id="{3F53F932-1B40-FC5C-2F41-F12C778A6C47}"/>
              </a:ext>
            </a:extLst>
          </p:cNvPr>
          <p:cNvSpPr/>
          <p:nvPr/>
        </p:nvSpPr>
        <p:spPr>
          <a:xfrm>
            <a:off x="4995172" y="6178881"/>
            <a:ext cx="53891" cy="53891"/>
          </a:xfrm>
          <a:prstGeom prst="frame">
            <a:avLst>
              <a:gd name="adj1"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286">
              <a:defRPr/>
            </a:pPr>
            <a:r>
              <a:rPr lang="sv-SE" sz="349" dirty="0">
                <a:solidFill>
                  <a:prstClr val="black"/>
                </a:solidFill>
                <a:latin typeface="Calibri" panose="020F0502020204030204"/>
              </a:rPr>
              <a:t>He</a:t>
            </a:r>
          </a:p>
        </p:txBody>
      </p:sp>
      <p:sp>
        <p:nvSpPr>
          <p:cNvPr id="311" name="Frame 310">
            <a:extLst>
              <a:ext uri="{FF2B5EF4-FFF2-40B4-BE49-F238E27FC236}">
                <a16:creationId xmlns:a16="http://schemas.microsoft.com/office/drawing/2014/main" id="{07CE6CD7-FBB6-B984-7393-9E174919BD07}"/>
              </a:ext>
            </a:extLst>
          </p:cNvPr>
          <p:cNvSpPr/>
          <p:nvPr/>
        </p:nvSpPr>
        <p:spPr>
          <a:xfrm>
            <a:off x="4999290" y="6014866"/>
            <a:ext cx="53891" cy="53891"/>
          </a:xfrm>
          <a:prstGeom prst="frame">
            <a:avLst>
              <a:gd name="adj1" fmla="val 50000"/>
            </a:avLst>
          </a:prstGeom>
          <a:solidFill>
            <a:srgbClr val="73FDD6"/>
          </a:solidFill>
          <a:ln>
            <a:solidFill>
              <a:srgbClr val="73FD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286">
              <a:defRPr/>
            </a:pPr>
            <a:r>
              <a:rPr lang="sv-SE" sz="349" dirty="0">
                <a:solidFill>
                  <a:prstClr val="black"/>
                </a:solidFill>
                <a:latin typeface="Calibri" panose="020F0502020204030204"/>
              </a:rPr>
              <a:t>A</a:t>
            </a:r>
          </a:p>
        </p:txBody>
      </p:sp>
      <p:sp>
        <p:nvSpPr>
          <p:cNvPr id="312" name="TextBox 311">
            <a:extLst>
              <a:ext uri="{FF2B5EF4-FFF2-40B4-BE49-F238E27FC236}">
                <a16:creationId xmlns:a16="http://schemas.microsoft.com/office/drawing/2014/main" id="{5D3FFB03-A396-946D-BFC9-1BA081226B52}"/>
              </a:ext>
            </a:extLst>
          </p:cNvPr>
          <p:cNvSpPr txBox="1"/>
          <p:nvPr/>
        </p:nvSpPr>
        <p:spPr>
          <a:xfrm>
            <a:off x="4618521" y="3842257"/>
            <a:ext cx="449094" cy="245965"/>
          </a:xfrm>
          <a:prstGeom prst="rect">
            <a:avLst/>
          </a:prstGeom>
          <a:solidFill>
            <a:srgbClr val="FF40FF"/>
          </a:solidFill>
          <a:ln w="28575">
            <a:solidFill>
              <a:schemeClr val="accent1"/>
            </a:solidFill>
          </a:ln>
        </p:spPr>
        <p:txBody>
          <a:bodyPr wrap="square" rtlCol="0">
            <a:spAutoFit/>
          </a:bodyPr>
          <a:lstStyle>
            <a:defPPr>
              <a:defRPr lang="sv-SE"/>
            </a:defPPr>
            <a:lvl1pPr algn="ctr">
              <a:defRPr sz="800" b="1"/>
            </a:lvl1pPr>
          </a:lstStyle>
          <a:p>
            <a:r>
              <a:rPr lang="sv-SE" sz="399" b="0" dirty="0" err="1">
                <a:solidFill>
                  <a:srgbClr val="FFFF00"/>
                </a:solidFill>
              </a:rPr>
              <a:t>AtOA</a:t>
            </a:r>
            <a:endParaRPr lang="sv-SE" sz="399" b="0" dirty="0">
              <a:solidFill>
                <a:srgbClr val="FFFF00"/>
              </a:solidFill>
            </a:endParaRPr>
          </a:p>
          <a:p>
            <a:r>
              <a:rPr lang="sv-SE" sz="599" dirty="0">
                <a:solidFill>
                  <a:srgbClr val="FFFF00"/>
                </a:solidFill>
              </a:rPr>
              <a:t>1028</a:t>
            </a:r>
          </a:p>
        </p:txBody>
      </p:sp>
      <p:sp>
        <p:nvSpPr>
          <p:cNvPr id="313" name="Frame 312">
            <a:extLst>
              <a:ext uri="{FF2B5EF4-FFF2-40B4-BE49-F238E27FC236}">
                <a16:creationId xmlns:a16="http://schemas.microsoft.com/office/drawing/2014/main" id="{CD9A88BB-B313-7E89-A738-73AB111D0E49}"/>
              </a:ext>
            </a:extLst>
          </p:cNvPr>
          <p:cNvSpPr/>
          <p:nvPr/>
        </p:nvSpPr>
        <p:spPr>
          <a:xfrm>
            <a:off x="5014666" y="4034260"/>
            <a:ext cx="53891" cy="53891"/>
          </a:xfrm>
          <a:prstGeom prst="frame">
            <a:avLst>
              <a:gd name="adj1"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286">
              <a:defRPr/>
            </a:pPr>
            <a:r>
              <a:rPr lang="sv-SE" sz="349" dirty="0">
                <a:solidFill>
                  <a:prstClr val="black"/>
                </a:solidFill>
                <a:latin typeface="Calibri" panose="020F0502020204030204"/>
              </a:rPr>
              <a:t>He</a:t>
            </a:r>
          </a:p>
        </p:txBody>
      </p:sp>
      <p:sp>
        <p:nvSpPr>
          <p:cNvPr id="314" name="Frame 313">
            <a:extLst>
              <a:ext uri="{FF2B5EF4-FFF2-40B4-BE49-F238E27FC236}">
                <a16:creationId xmlns:a16="http://schemas.microsoft.com/office/drawing/2014/main" id="{5A990426-8B1A-682D-6C4C-E328DA70EFA4}"/>
              </a:ext>
            </a:extLst>
          </p:cNvPr>
          <p:cNvSpPr/>
          <p:nvPr/>
        </p:nvSpPr>
        <p:spPr>
          <a:xfrm>
            <a:off x="5015610" y="3850741"/>
            <a:ext cx="53891" cy="53891"/>
          </a:xfrm>
          <a:prstGeom prst="frame">
            <a:avLst>
              <a:gd name="adj1" fmla="val 50000"/>
            </a:avLst>
          </a:prstGeom>
          <a:solidFill>
            <a:srgbClr val="73FDD6"/>
          </a:solidFill>
          <a:ln>
            <a:solidFill>
              <a:srgbClr val="73FD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286">
              <a:defRPr/>
            </a:pPr>
            <a:r>
              <a:rPr lang="sv-SE" sz="349" dirty="0">
                <a:solidFill>
                  <a:prstClr val="black"/>
                </a:solidFill>
                <a:latin typeface="Calibri" panose="020F0502020204030204"/>
              </a:rPr>
              <a:t>A</a:t>
            </a:r>
          </a:p>
        </p:txBody>
      </p:sp>
      <p:sp>
        <p:nvSpPr>
          <p:cNvPr id="315" name="TextBox 314">
            <a:extLst>
              <a:ext uri="{FF2B5EF4-FFF2-40B4-BE49-F238E27FC236}">
                <a16:creationId xmlns:a16="http://schemas.microsoft.com/office/drawing/2014/main" id="{105E8E1D-8B90-1316-EC48-74482A2B5243}"/>
              </a:ext>
            </a:extLst>
          </p:cNvPr>
          <p:cNvSpPr txBox="1"/>
          <p:nvPr/>
        </p:nvSpPr>
        <p:spPr>
          <a:xfrm>
            <a:off x="3688667" y="3811920"/>
            <a:ext cx="499806" cy="245965"/>
          </a:xfrm>
          <a:prstGeom prst="rect">
            <a:avLst/>
          </a:prstGeom>
          <a:solidFill>
            <a:srgbClr val="FF40FF"/>
          </a:solidFill>
          <a:ln>
            <a:solidFill>
              <a:schemeClr val="accent1"/>
            </a:solidFill>
          </a:ln>
        </p:spPr>
        <p:txBody>
          <a:bodyPr wrap="square" rtlCol="0" anchor="ctr">
            <a:spAutoFit/>
          </a:bodyPr>
          <a:lstStyle/>
          <a:p>
            <a:pPr algn="ctr"/>
            <a:r>
              <a:rPr lang="sv-SE" sz="399" dirty="0">
                <a:solidFill>
                  <a:srgbClr val="FFFF00"/>
                </a:solidFill>
              </a:rPr>
              <a:t>IAD </a:t>
            </a:r>
          </a:p>
          <a:p>
            <a:pPr algn="ctr"/>
            <a:r>
              <a:rPr lang="sv-SE" sz="599" b="1" dirty="0">
                <a:solidFill>
                  <a:srgbClr val="FFFF00"/>
                </a:solidFill>
              </a:rPr>
              <a:t>1031</a:t>
            </a:r>
          </a:p>
        </p:txBody>
      </p:sp>
      <p:sp>
        <p:nvSpPr>
          <p:cNvPr id="317" name="TextBox 316">
            <a:extLst>
              <a:ext uri="{FF2B5EF4-FFF2-40B4-BE49-F238E27FC236}">
                <a16:creationId xmlns:a16="http://schemas.microsoft.com/office/drawing/2014/main" id="{7E1DF835-1B3B-215C-D189-332D35D125E3}"/>
              </a:ext>
            </a:extLst>
          </p:cNvPr>
          <p:cNvSpPr txBox="1"/>
          <p:nvPr/>
        </p:nvSpPr>
        <p:spPr>
          <a:xfrm>
            <a:off x="3021165" y="3851704"/>
            <a:ext cx="369012" cy="169149"/>
          </a:xfrm>
          <a:prstGeom prst="rect">
            <a:avLst/>
          </a:prstGeom>
          <a:solidFill>
            <a:srgbClr val="FF40FF"/>
          </a:solidFill>
          <a:ln>
            <a:solidFill>
              <a:schemeClr val="accent1"/>
            </a:solidFill>
          </a:ln>
        </p:spPr>
        <p:txBody>
          <a:bodyPr wrap="none" rtlCol="0" anchor="ctr">
            <a:spAutoFit/>
          </a:bodyPr>
          <a:lstStyle>
            <a:defPPr>
              <a:defRPr lang="sv-SE"/>
            </a:defPPr>
            <a:lvl1pPr algn="ctr">
              <a:defRPr sz="1000">
                <a:solidFill>
                  <a:srgbClr val="FFFF00"/>
                </a:solidFill>
              </a:defRPr>
            </a:lvl1pPr>
          </a:lstStyle>
          <a:p>
            <a:r>
              <a:rPr lang="sv-SE" sz="499" dirty="0"/>
              <a:t>CF AIR</a:t>
            </a:r>
          </a:p>
        </p:txBody>
      </p:sp>
      <p:sp>
        <p:nvSpPr>
          <p:cNvPr id="318" name="Cloud 317">
            <a:extLst>
              <a:ext uri="{FF2B5EF4-FFF2-40B4-BE49-F238E27FC236}">
                <a16:creationId xmlns:a16="http://schemas.microsoft.com/office/drawing/2014/main" id="{1E19B0FA-9BDC-B9D7-B61D-41EF9E87AFF3}"/>
              </a:ext>
            </a:extLst>
          </p:cNvPr>
          <p:cNvSpPr/>
          <p:nvPr/>
        </p:nvSpPr>
        <p:spPr>
          <a:xfrm rot="5240350" flipH="1" flipV="1">
            <a:off x="11241904" y="1100568"/>
            <a:ext cx="406808" cy="90557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98" dirty="0"/>
          </a:p>
        </p:txBody>
      </p:sp>
      <p:sp>
        <p:nvSpPr>
          <p:cNvPr id="330" name="Cloud 329">
            <a:extLst>
              <a:ext uri="{FF2B5EF4-FFF2-40B4-BE49-F238E27FC236}">
                <a16:creationId xmlns:a16="http://schemas.microsoft.com/office/drawing/2014/main" id="{D853ED3D-B7A0-8A7F-4605-34D2F713FE59}"/>
              </a:ext>
            </a:extLst>
          </p:cNvPr>
          <p:cNvSpPr/>
          <p:nvPr/>
        </p:nvSpPr>
        <p:spPr>
          <a:xfrm rot="3599422" flipH="1" flipV="1">
            <a:off x="9894669" y="5078669"/>
            <a:ext cx="345924" cy="576928"/>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98" dirty="0"/>
          </a:p>
        </p:txBody>
      </p:sp>
      <p:sp>
        <p:nvSpPr>
          <p:cNvPr id="3" name="TextBox 2">
            <a:extLst>
              <a:ext uri="{FF2B5EF4-FFF2-40B4-BE49-F238E27FC236}">
                <a16:creationId xmlns:a16="http://schemas.microsoft.com/office/drawing/2014/main" id="{0062F0D1-2ADD-4509-12F1-F48391F85899}"/>
              </a:ext>
            </a:extLst>
          </p:cNvPr>
          <p:cNvSpPr txBox="1"/>
          <p:nvPr/>
        </p:nvSpPr>
        <p:spPr>
          <a:xfrm>
            <a:off x="5742131" y="195247"/>
            <a:ext cx="449094" cy="288000"/>
          </a:xfrm>
          <a:prstGeom prst="rect">
            <a:avLst/>
          </a:prstGeom>
          <a:solidFill>
            <a:srgbClr val="00B0F0"/>
          </a:solidFill>
          <a:ln w="19050">
            <a:solidFill>
              <a:schemeClr val="accent1"/>
            </a:solidFill>
            <a:prstDash val="solid"/>
          </a:ln>
        </p:spPr>
        <p:txBody>
          <a:bodyPr wrap="square" lIns="36000" tIns="36000" rIns="36000" bIns="36000" rtlCol="0">
            <a:spAutoFit/>
          </a:bodyPr>
          <a:lstStyle>
            <a:defPPr>
              <a:defRPr lang="en-SE"/>
            </a:defPPr>
            <a:lvl1pPr algn="ctr">
              <a:defRPr sz="399">
                <a:solidFill>
                  <a:srgbClr val="FFFF00"/>
                </a:solidFill>
              </a:defRPr>
            </a:lvl1pPr>
          </a:lstStyle>
          <a:p>
            <a:r>
              <a:rPr lang="sv-SE" dirty="0"/>
              <a:t>TSS</a:t>
            </a:r>
          </a:p>
          <a:p>
            <a:r>
              <a:rPr lang="sv-SE" sz="600" b="1" dirty="0"/>
              <a:t>1080</a:t>
            </a:r>
          </a:p>
          <a:p>
            <a:r>
              <a:rPr lang="sv-SE" sz="600" b="1" dirty="0"/>
              <a:t>SIT4</a:t>
            </a:r>
          </a:p>
        </p:txBody>
      </p:sp>
      <p:cxnSp>
        <p:nvCxnSpPr>
          <p:cNvPr id="347" name="Elbow Connector 346">
            <a:extLst>
              <a:ext uri="{FF2B5EF4-FFF2-40B4-BE49-F238E27FC236}">
                <a16:creationId xmlns:a16="http://schemas.microsoft.com/office/drawing/2014/main" id="{AC3B968C-0306-91A4-0F8E-2D18B7625050}"/>
              </a:ext>
            </a:extLst>
          </p:cNvPr>
          <p:cNvCxnSpPr>
            <a:cxnSpLocks/>
            <a:stCxn id="66" idx="1"/>
            <a:endCxn id="42" idx="3"/>
          </p:cNvCxnSpPr>
          <p:nvPr/>
        </p:nvCxnSpPr>
        <p:spPr>
          <a:xfrm rot="10800000">
            <a:off x="8461897" y="5631021"/>
            <a:ext cx="1725819" cy="123209"/>
          </a:xfrm>
          <a:prstGeom prst="bentConnector3">
            <a:avLst>
              <a:gd name="adj1" fmla="val 70648"/>
            </a:avLst>
          </a:prstGeom>
          <a:ln w="9525">
            <a:headEnd type="triangle"/>
            <a:tailEnd type="none"/>
          </a:ln>
        </p:spPr>
        <p:style>
          <a:lnRef idx="1">
            <a:schemeClr val="accent1"/>
          </a:lnRef>
          <a:fillRef idx="0">
            <a:schemeClr val="accent1"/>
          </a:fillRef>
          <a:effectRef idx="0">
            <a:schemeClr val="accent1"/>
          </a:effectRef>
          <a:fontRef idx="minor">
            <a:schemeClr val="tx1"/>
          </a:fontRef>
        </p:style>
      </p:cxnSp>
      <p:sp>
        <p:nvSpPr>
          <p:cNvPr id="369" name="TextBox 368">
            <a:extLst>
              <a:ext uri="{FF2B5EF4-FFF2-40B4-BE49-F238E27FC236}">
                <a16:creationId xmlns:a16="http://schemas.microsoft.com/office/drawing/2014/main" id="{5794C234-A629-16F5-E70E-E13E0491FB0A}"/>
              </a:ext>
            </a:extLst>
          </p:cNvPr>
          <p:cNvSpPr txBox="1"/>
          <p:nvPr/>
        </p:nvSpPr>
        <p:spPr>
          <a:xfrm>
            <a:off x="2700257" y="2489031"/>
            <a:ext cx="181707" cy="134258"/>
          </a:xfrm>
          <a:prstGeom prst="rect">
            <a:avLst/>
          </a:prstGeom>
          <a:noFill/>
        </p:spPr>
        <p:txBody>
          <a:bodyPr wrap="none" lIns="36000" tIns="36000" rIns="36000" bIns="36000" rtlCol="0">
            <a:spAutoFit/>
          </a:bodyPr>
          <a:lstStyle/>
          <a:p>
            <a:r>
              <a:rPr lang="en-US" sz="400" dirty="0"/>
              <a:t>1046</a:t>
            </a:r>
          </a:p>
        </p:txBody>
      </p:sp>
      <p:sp>
        <p:nvSpPr>
          <p:cNvPr id="371" name="TextBox 370">
            <a:extLst>
              <a:ext uri="{FF2B5EF4-FFF2-40B4-BE49-F238E27FC236}">
                <a16:creationId xmlns:a16="http://schemas.microsoft.com/office/drawing/2014/main" id="{D306FF9E-AB1A-7241-DAE4-550BB35326FB}"/>
              </a:ext>
            </a:extLst>
          </p:cNvPr>
          <p:cNvSpPr txBox="1"/>
          <p:nvPr/>
        </p:nvSpPr>
        <p:spPr>
          <a:xfrm>
            <a:off x="2700955" y="2600103"/>
            <a:ext cx="181707" cy="134258"/>
          </a:xfrm>
          <a:prstGeom prst="rect">
            <a:avLst/>
          </a:prstGeom>
          <a:noFill/>
        </p:spPr>
        <p:txBody>
          <a:bodyPr wrap="none" lIns="36000" tIns="36000" rIns="36000" bIns="36000" rtlCol="0">
            <a:spAutoFit/>
          </a:bodyPr>
          <a:lstStyle/>
          <a:p>
            <a:r>
              <a:rPr lang="en-US" sz="400" dirty="0"/>
              <a:t>1011</a:t>
            </a:r>
          </a:p>
        </p:txBody>
      </p:sp>
      <p:cxnSp>
        <p:nvCxnSpPr>
          <p:cNvPr id="372" name="Straight Arrow Connector 371">
            <a:extLst>
              <a:ext uri="{FF2B5EF4-FFF2-40B4-BE49-F238E27FC236}">
                <a16:creationId xmlns:a16="http://schemas.microsoft.com/office/drawing/2014/main" id="{5BBBEFC1-3FC8-7641-B896-2DE90ECA0387}"/>
              </a:ext>
            </a:extLst>
          </p:cNvPr>
          <p:cNvCxnSpPr>
            <a:cxnSpLocks/>
          </p:cNvCxnSpPr>
          <p:nvPr/>
        </p:nvCxnSpPr>
        <p:spPr>
          <a:xfrm>
            <a:off x="3323144" y="1745443"/>
            <a:ext cx="145471" cy="0"/>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cxnSp>
        <p:nvCxnSpPr>
          <p:cNvPr id="374" name="Straight Arrow Connector 373">
            <a:extLst>
              <a:ext uri="{FF2B5EF4-FFF2-40B4-BE49-F238E27FC236}">
                <a16:creationId xmlns:a16="http://schemas.microsoft.com/office/drawing/2014/main" id="{9B3F50AE-FD5C-3826-35E4-4380ECE5612F}"/>
              </a:ext>
            </a:extLst>
          </p:cNvPr>
          <p:cNvCxnSpPr>
            <a:cxnSpLocks/>
          </p:cNvCxnSpPr>
          <p:nvPr/>
        </p:nvCxnSpPr>
        <p:spPr>
          <a:xfrm flipV="1">
            <a:off x="4276455" y="2337517"/>
            <a:ext cx="0" cy="132608"/>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cxnSp>
        <p:nvCxnSpPr>
          <p:cNvPr id="376" name="Straight Arrow Connector 375">
            <a:extLst>
              <a:ext uri="{FF2B5EF4-FFF2-40B4-BE49-F238E27FC236}">
                <a16:creationId xmlns:a16="http://schemas.microsoft.com/office/drawing/2014/main" id="{EF421D50-9CE1-FEC7-4465-C062DD129D5B}"/>
              </a:ext>
            </a:extLst>
          </p:cNvPr>
          <p:cNvCxnSpPr>
            <a:cxnSpLocks/>
          </p:cNvCxnSpPr>
          <p:nvPr/>
        </p:nvCxnSpPr>
        <p:spPr>
          <a:xfrm>
            <a:off x="2587642" y="2556374"/>
            <a:ext cx="145471" cy="0"/>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cxnSp>
        <p:nvCxnSpPr>
          <p:cNvPr id="381" name="Straight Arrow Connector 380">
            <a:extLst>
              <a:ext uri="{FF2B5EF4-FFF2-40B4-BE49-F238E27FC236}">
                <a16:creationId xmlns:a16="http://schemas.microsoft.com/office/drawing/2014/main" id="{C4558A4D-DB1F-C027-E93B-303CE8DB8343}"/>
              </a:ext>
            </a:extLst>
          </p:cNvPr>
          <p:cNvCxnSpPr>
            <a:cxnSpLocks/>
          </p:cNvCxnSpPr>
          <p:nvPr/>
        </p:nvCxnSpPr>
        <p:spPr>
          <a:xfrm>
            <a:off x="2588713" y="2663698"/>
            <a:ext cx="145471" cy="0"/>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sp>
        <p:nvSpPr>
          <p:cNvPr id="382" name="TextBox 381">
            <a:extLst>
              <a:ext uri="{FF2B5EF4-FFF2-40B4-BE49-F238E27FC236}">
                <a16:creationId xmlns:a16="http://schemas.microsoft.com/office/drawing/2014/main" id="{418AE22F-A2DD-7A87-20AE-A26F32837738}"/>
              </a:ext>
            </a:extLst>
          </p:cNvPr>
          <p:cNvSpPr txBox="1"/>
          <p:nvPr/>
        </p:nvSpPr>
        <p:spPr>
          <a:xfrm>
            <a:off x="3145830" y="1678093"/>
            <a:ext cx="181707" cy="134258"/>
          </a:xfrm>
          <a:prstGeom prst="rect">
            <a:avLst/>
          </a:prstGeom>
          <a:noFill/>
        </p:spPr>
        <p:txBody>
          <a:bodyPr wrap="none" lIns="36000" tIns="36000" rIns="36000" bIns="36000" rtlCol="0">
            <a:spAutoFit/>
          </a:bodyPr>
          <a:lstStyle/>
          <a:p>
            <a:r>
              <a:rPr lang="en-US" sz="400" dirty="0"/>
              <a:t>1033</a:t>
            </a:r>
          </a:p>
        </p:txBody>
      </p:sp>
      <p:sp>
        <p:nvSpPr>
          <p:cNvPr id="388" name="TextBox 387">
            <a:extLst>
              <a:ext uri="{FF2B5EF4-FFF2-40B4-BE49-F238E27FC236}">
                <a16:creationId xmlns:a16="http://schemas.microsoft.com/office/drawing/2014/main" id="{9BC034BD-508A-5C52-5C3B-BF373A00E263}"/>
              </a:ext>
            </a:extLst>
          </p:cNvPr>
          <p:cNvSpPr txBox="1"/>
          <p:nvPr/>
        </p:nvSpPr>
        <p:spPr>
          <a:xfrm>
            <a:off x="2705722" y="1070746"/>
            <a:ext cx="181707" cy="134258"/>
          </a:xfrm>
          <a:prstGeom prst="rect">
            <a:avLst/>
          </a:prstGeom>
          <a:noFill/>
        </p:spPr>
        <p:txBody>
          <a:bodyPr wrap="none" lIns="36000" tIns="36000" rIns="36000" bIns="36000" rtlCol="0">
            <a:spAutoFit/>
          </a:bodyPr>
          <a:lstStyle/>
          <a:p>
            <a:r>
              <a:rPr lang="en-US" sz="400" dirty="0"/>
              <a:t>1046</a:t>
            </a:r>
          </a:p>
        </p:txBody>
      </p:sp>
      <p:cxnSp>
        <p:nvCxnSpPr>
          <p:cNvPr id="389" name="Straight Arrow Connector 388">
            <a:extLst>
              <a:ext uri="{FF2B5EF4-FFF2-40B4-BE49-F238E27FC236}">
                <a16:creationId xmlns:a16="http://schemas.microsoft.com/office/drawing/2014/main" id="{8C5D545B-41CE-4E65-6A48-2DAF48D6DD54}"/>
              </a:ext>
            </a:extLst>
          </p:cNvPr>
          <p:cNvCxnSpPr>
            <a:cxnSpLocks/>
          </p:cNvCxnSpPr>
          <p:nvPr/>
        </p:nvCxnSpPr>
        <p:spPr>
          <a:xfrm>
            <a:off x="2586667" y="1138089"/>
            <a:ext cx="145471" cy="0"/>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cxnSp>
        <p:nvCxnSpPr>
          <p:cNvPr id="390" name="Straight Arrow Connector 389">
            <a:extLst>
              <a:ext uri="{FF2B5EF4-FFF2-40B4-BE49-F238E27FC236}">
                <a16:creationId xmlns:a16="http://schemas.microsoft.com/office/drawing/2014/main" id="{8D79CF3E-CB64-6E26-121F-A70EA7FF6A9A}"/>
              </a:ext>
            </a:extLst>
          </p:cNvPr>
          <p:cNvCxnSpPr>
            <a:cxnSpLocks/>
          </p:cNvCxnSpPr>
          <p:nvPr/>
        </p:nvCxnSpPr>
        <p:spPr>
          <a:xfrm rot="5400000">
            <a:off x="3434980" y="1451578"/>
            <a:ext cx="145471" cy="0"/>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sp>
        <p:nvSpPr>
          <p:cNvPr id="391" name="TextBox 390">
            <a:extLst>
              <a:ext uri="{FF2B5EF4-FFF2-40B4-BE49-F238E27FC236}">
                <a16:creationId xmlns:a16="http://schemas.microsoft.com/office/drawing/2014/main" id="{0F61D111-A396-C55C-1E69-E3CB25B67C97}"/>
              </a:ext>
            </a:extLst>
          </p:cNvPr>
          <p:cNvSpPr txBox="1"/>
          <p:nvPr/>
        </p:nvSpPr>
        <p:spPr>
          <a:xfrm>
            <a:off x="3410919" y="1265997"/>
            <a:ext cx="181707" cy="134258"/>
          </a:xfrm>
          <a:prstGeom prst="rect">
            <a:avLst/>
          </a:prstGeom>
          <a:noFill/>
        </p:spPr>
        <p:txBody>
          <a:bodyPr wrap="none" lIns="36000" tIns="36000" rIns="36000" bIns="36000" rtlCol="0">
            <a:spAutoFit/>
          </a:bodyPr>
          <a:lstStyle/>
          <a:p>
            <a:r>
              <a:rPr lang="en-US" sz="400" dirty="0"/>
              <a:t>1032</a:t>
            </a:r>
          </a:p>
        </p:txBody>
      </p:sp>
      <p:sp>
        <p:nvSpPr>
          <p:cNvPr id="392" name="TextBox 391">
            <a:extLst>
              <a:ext uri="{FF2B5EF4-FFF2-40B4-BE49-F238E27FC236}">
                <a16:creationId xmlns:a16="http://schemas.microsoft.com/office/drawing/2014/main" id="{BD43CD6E-822F-6A34-38DB-77A37999B28A}"/>
              </a:ext>
            </a:extLst>
          </p:cNvPr>
          <p:cNvSpPr txBox="1"/>
          <p:nvPr/>
        </p:nvSpPr>
        <p:spPr>
          <a:xfrm>
            <a:off x="2708374" y="836770"/>
            <a:ext cx="181707" cy="134258"/>
          </a:xfrm>
          <a:prstGeom prst="rect">
            <a:avLst/>
          </a:prstGeom>
          <a:noFill/>
        </p:spPr>
        <p:txBody>
          <a:bodyPr wrap="none" lIns="36000" tIns="36000" rIns="36000" bIns="36000" rtlCol="0">
            <a:spAutoFit/>
          </a:bodyPr>
          <a:lstStyle/>
          <a:p>
            <a:r>
              <a:rPr lang="en-US" sz="400" dirty="0"/>
              <a:t>1046</a:t>
            </a:r>
          </a:p>
        </p:txBody>
      </p:sp>
      <p:cxnSp>
        <p:nvCxnSpPr>
          <p:cNvPr id="393" name="Straight Arrow Connector 392">
            <a:extLst>
              <a:ext uri="{FF2B5EF4-FFF2-40B4-BE49-F238E27FC236}">
                <a16:creationId xmlns:a16="http://schemas.microsoft.com/office/drawing/2014/main" id="{F89E5BA9-0970-66EF-1381-2324C2BD3149}"/>
              </a:ext>
            </a:extLst>
          </p:cNvPr>
          <p:cNvCxnSpPr>
            <a:cxnSpLocks/>
          </p:cNvCxnSpPr>
          <p:nvPr/>
        </p:nvCxnSpPr>
        <p:spPr>
          <a:xfrm>
            <a:off x="2589319" y="907333"/>
            <a:ext cx="145471" cy="0"/>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cxnSp>
        <p:nvCxnSpPr>
          <p:cNvPr id="394" name="Straight Arrow Connector 393">
            <a:extLst>
              <a:ext uri="{FF2B5EF4-FFF2-40B4-BE49-F238E27FC236}">
                <a16:creationId xmlns:a16="http://schemas.microsoft.com/office/drawing/2014/main" id="{9DB69D1D-987F-47D6-0DDE-07E6ED66541C}"/>
              </a:ext>
            </a:extLst>
          </p:cNvPr>
          <p:cNvCxnSpPr>
            <a:cxnSpLocks/>
          </p:cNvCxnSpPr>
          <p:nvPr/>
        </p:nvCxnSpPr>
        <p:spPr>
          <a:xfrm rot="5400000">
            <a:off x="3812646" y="1455870"/>
            <a:ext cx="145471" cy="0"/>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sp>
        <p:nvSpPr>
          <p:cNvPr id="395" name="TextBox 394">
            <a:extLst>
              <a:ext uri="{FF2B5EF4-FFF2-40B4-BE49-F238E27FC236}">
                <a16:creationId xmlns:a16="http://schemas.microsoft.com/office/drawing/2014/main" id="{6780DBEE-C696-3558-6AE1-F1ECD0BEE523}"/>
              </a:ext>
            </a:extLst>
          </p:cNvPr>
          <p:cNvSpPr txBox="1"/>
          <p:nvPr/>
        </p:nvSpPr>
        <p:spPr>
          <a:xfrm>
            <a:off x="3788585" y="1270289"/>
            <a:ext cx="181707" cy="134258"/>
          </a:xfrm>
          <a:prstGeom prst="rect">
            <a:avLst/>
          </a:prstGeom>
          <a:noFill/>
        </p:spPr>
        <p:txBody>
          <a:bodyPr wrap="none" lIns="36000" tIns="36000" rIns="36000" bIns="36000" rtlCol="0">
            <a:spAutoFit/>
          </a:bodyPr>
          <a:lstStyle/>
          <a:p>
            <a:r>
              <a:rPr lang="en-US" sz="400" dirty="0"/>
              <a:t>1031</a:t>
            </a:r>
          </a:p>
        </p:txBody>
      </p:sp>
      <p:sp>
        <p:nvSpPr>
          <p:cNvPr id="206" name="Frame 205">
            <a:extLst>
              <a:ext uri="{FF2B5EF4-FFF2-40B4-BE49-F238E27FC236}">
                <a16:creationId xmlns:a16="http://schemas.microsoft.com/office/drawing/2014/main" id="{6383815F-0B84-4D4B-9053-D5BAE89F3984}"/>
              </a:ext>
            </a:extLst>
          </p:cNvPr>
          <p:cNvSpPr/>
          <p:nvPr/>
        </p:nvSpPr>
        <p:spPr>
          <a:xfrm>
            <a:off x="5242204" y="1556707"/>
            <a:ext cx="53891" cy="53891"/>
          </a:xfrm>
          <a:prstGeom prst="frame">
            <a:avLst>
              <a:gd name="adj1" fmla="val 50000"/>
            </a:avLst>
          </a:prstGeom>
          <a:solidFill>
            <a:srgbClr val="73FDD6"/>
          </a:solidFill>
          <a:ln>
            <a:solidFill>
              <a:srgbClr val="73FD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349" dirty="0">
                <a:solidFill>
                  <a:schemeClr val="tx1"/>
                </a:solidFill>
              </a:rPr>
              <a:t>A</a:t>
            </a:r>
          </a:p>
        </p:txBody>
      </p:sp>
      <p:sp>
        <p:nvSpPr>
          <p:cNvPr id="405" name="TextBox 404">
            <a:extLst>
              <a:ext uri="{FF2B5EF4-FFF2-40B4-BE49-F238E27FC236}">
                <a16:creationId xmlns:a16="http://schemas.microsoft.com/office/drawing/2014/main" id="{9CEB1CAA-F06E-AD4D-7621-58134F205E0E}"/>
              </a:ext>
            </a:extLst>
          </p:cNvPr>
          <p:cNvSpPr txBox="1"/>
          <p:nvPr/>
        </p:nvSpPr>
        <p:spPr>
          <a:xfrm>
            <a:off x="2709448" y="754132"/>
            <a:ext cx="181707" cy="134258"/>
          </a:xfrm>
          <a:prstGeom prst="rect">
            <a:avLst/>
          </a:prstGeom>
          <a:noFill/>
        </p:spPr>
        <p:txBody>
          <a:bodyPr wrap="none" lIns="36000" tIns="36000" rIns="36000" bIns="36000" rtlCol="0">
            <a:spAutoFit/>
          </a:bodyPr>
          <a:lstStyle/>
          <a:p>
            <a:r>
              <a:rPr lang="en-US" sz="400" dirty="0"/>
              <a:t>1010</a:t>
            </a:r>
          </a:p>
        </p:txBody>
      </p:sp>
      <p:cxnSp>
        <p:nvCxnSpPr>
          <p:cNvPr id="406" name="Straight Arrow Connector 405">
            <a:extLst>
              <a:ext uri="{FF2B5EF4-FFF2-40B4-BE49-F238E27FC236}">
                <a16:creationId xmlns:a16="http://schemas.microsoft.com/office/drawing/2014/main" id="{C67A9D29-4B15-69D4-4BAC-1A80D50CE942}"/>
              </a:ext>
            </a:extLst>
          </p:cNvPr>
          <p:cNvCxnSpPr>
            <a:cxnSpLocks/>
          </p:cNvCxnSpPr>
          <p:nvPr/>
        </p:nvCxnSpPr>
        <p:spPr>
          <a:xfrm>
            <a:off x="2590450" y="827915"/>
            <a:ext cx="145471" cy="0"/>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sp>
        <p:nvSpPr>
          <p:cNvPr id="407" name="TextBox 406">
            <a:extLst>
              <a:ext uri="{FF2B5EF4-FFF2-40B4-BE49-F238E27FC236}">
                <a16:creationId xmlns:a16="http://schemas.microsoft.com/office/drawing/2014/main" id="{9CD34176-2FF7-93CD-D193-4D4497DFE575}"/>
              </a:ext>
            </a:extLst>
          </p:cNvPr>
          <p:cNvSpPr txBox="1"/>
          <p:nvPr/>
        </p:nvSpPr>
        <p:spPr>
          <a:xfrm>
            <a:off x="2708285" y="680177"/>
            <a:ext cx="181707" cy="134258"/>
          </a:xfrm>
          <a:prstGeom prst="rect">
            <a:avLst/>
          </a:prstGeom>
          <a:noFill/>
        </p:spPr>
        <p:txBody>
          <a:bodyPr wrap="none" lIns="36000" tIns="36000" rIns="36000" bIns="36000" rtlCol="0">
            <a:spAutoFit/>
          </a:bodyPr>
          <a:lstStyle/>
          <a:p>
            <a:r>
              <a:rPr lang="en-US" sz="400" dirty="0"/>
              <a:t>1000</a:t>
            </a:r>
          </a:p>
        </p:txBody>
      </p:sp>
      <p:cxnSp>
        <p:nvCxnSpPr>
          <p:cNvPr id="408" name="Straight Arrow Connector 407">
            <a:extLst>
              <a:ext uri="{FF2B5EF4-FFF2-40B4-BE49-F238E27FC236}">
                <a16:creationId xmlns:a16="http://schemas.microsoft.com/office/drawing/2014/main" id="{5F17C783-B497-1EC8-9D02-F56581101C3E}"/>
              </a:ext>
            </a:extLst>
          </p:cNvPr>
          <p:cNvCxnSpPr>
            <a:cxnSpLocks/>
          </p:cNvCxnSpPr>
          <p:nvPr/>
        </p:nvCxnSpPr>
        <p:spPr>
          <a:xfrm>
            <a:off x="2589230" y="747520"/>
            <a:ext cx="145471" cy="0"/>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cxnSp>
        <p:nvCxnSpPr>
          <p:cNvPr id="416" name="Straight Arrow Connector 415">
            <a:extLst>
              <a:ext uri="{FF2B5EF4-FFF2-40B4-BE49-F238E27FC236}">
                <a16:creationId xmlns:a16="http://schemas.microsoft.com/office/drawing/2014/main" id="{32A3714A-C823-64F1-3C98-241C935F1171}"/>
              </a:ext>
            </a:extLst>
          </p:cNvPr>
          <p:cNvCxnSpPr>
            <a:cxnSpLocks/>
          </p:cNvCxnSpPr>
          <p:nvPr/>
        </p:nvCxnSpPr>
        <p:spPr>
          <a:xfrm rot="5400000">
            <a:off x="5191879" y="1457557"/>
            <a:ext cx="145471" cy="0"/>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sp>
        <p:nvSpPr>
          <p:cNvPr id="417" name="TextBox 416">
            <a:extLst>
              <a:ext uri="{FF2B5EF4-FFF2-40B4-BE49-F238E27FC236}">
                <a16:creationId xmlns:a16="http://schemas.microsoft.com/office/drawing/2014/main" id="{B0B80AE1-94A0-2DCF-0EDE-786EC1A44D4D}"/>
              </a:ext>
            </a:extLst>
          </p:cNvPr>
          <p:cNvSpPr txBox="1"/>
          <p:nvPr/>
        </p:nvSpPr>
        <p:spPr>
          <a:xfrm>
            <a:off x="5167818" y="1271976"/>
            <a:ext cx="181707" cy="134258"/>
          </a:xfrm>
          <a:prstGeom prst="rect">
            <a:avLst/>
          </a:prstGeom>
          <a:noFill/>
        </p:spPr>
        <p:txBody>
          <a:bodyPr wrap="none" lIns="36000" tIns="36000" rIns="36000" bIns="36000" rtlCol="0">
            <a:spAutoFit/>
          </a:bodyPr>
          <a:lstStyle/>
          <a:p>
            <a:r>
              <a:rPr lang="en-US" sz="400" dirty="0"/>
              <a:t>1031</a:t>
            </a:r>
          </a:p>
        </p:txBody>
      </p:sp>
      <p:cxnSp>
        <p:nvCxnSpPr>
          <p:cNvPr id="418" name="Straight Arrow Connector 417">
            <a:extLst>
              <a:ext uri="{FF2B5EF4-FFF2-40B4-BE49-F238E27FC236}">
                <a16:creationId xmlns:a16="http://schemas.microsoft.com/office/drawing/2014/main" id="{60D876F3-A31B-CE18-A478-FB4CE7B8F156}"/>
              </a:ext>
            </a:extLst>
          </p:cNvPr>
          <p:cNvCxnSpPr>
            <a:cxnSpLocks/>
          </p:cNvCxnSpPr>
          <p:nvPr/>
        </p:nvCxnSpPr>
        <p:spPr>
          <a:xfrm rot="5400000">
            <a:off x="6154541" y="1476935"/>
            <a:ext cx="145471" cy="0"/>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sp>
        <p:nvSpPr>
          <p:cNvPr id="419" name="TextBox 418">
            <a:extLst>
              <a:ext uri="{FF2B5EF4-FFF2-40B4-BE49-F238E27FC236}">
                <a16:creationId xmlns:a16="http://schemas.microsoft.com/office/drawing/2014/main" id="{038610A8-4174-3F64-36B5-2B352A171045}"/>
              </a:ext>
            </a:extLst>
          </p:cNvPr>
          <p:cNvSpPr txBox="1"/>
          <p:nvPr/>
        </p:nvSpPr>
        <p:spPr>
          <a:xfrm>
            <a:off x="6130480" y="1291354"/>
            <a:ext cx="181707" cy="134258"/>
          </a:xfrm>
          <a:prstGeom prst="rect">
            <a:avLst/>
          </a:prstGeom>
          <a:noFill/>
        </p:spPr>
        <p:txBody>
          <a:bodyPr wrap="none" lIns="36000" tIns="36000" rIns="36000" bIns="36000" rtlCol="0">
            <a:spAutoFit/>
          </a:bodyPr>
          <a:lstStyle/>
          <a:p>
            <a:r>
              <a:rPr lang="en-US" sz="400" dirty="0"/>
              <a:t>1031</a:t>
            </a:r>
          </a:p>
        </p:txBody>
      </p:sp>
      <p:sp>
        <p:nvSpPr>
          <p:cNvPr id="420" name="TextBox 419">
            <a:extLst>
              <a:ext uri="{FF2B5EF4-FFF2-40B4-BE49-F238E27FC236}">
                <a16:creationId xmlns:a16="http://schemas.microsoft.com/office/drawing/2014/main" id="{3352C6A0-3E85-8890-C57D-371F6398B135}"/>
              </a:ext>
            </a:extLst>
          </p:cNvPr>
          <p:cNvSpPr txBox="1"/>
          <p:nvPr/>
        </p:nvSpPr>
        <p:spPr>
          <a:xfrm>
            <a:off x="4178555" y="2447741"/>
            <a:ext cx="181707" cy="134258"/>
          </a:xfrm>
          <a:prstGeom prst="rect">
            <a:avLst/>
          </a:prstGeom>
          <a:noFill/>
        </p:spPr>
        <p:txBody>
          <a:bodyPr wrap="none" lIns="36000" tIns="36000" rIns="36000" bIns="36000" rtlCol="0">
            <a:spAutoFit/>
          </a:bodyPr>
          <a:lstStyle/>
          <a:p>
            <a:r>
              <a:rPr lang="en-US" sz="400" dirty="0"/>
              <a:t>1033</a:t>
            </a:r>
          </a:p>
        </p:txBody>
      </p:sp>
      <p:cxnSp>
        <p:nvCxnSpPr>
          <p:cNvPr id="421" name="Straight Arrow Connector 420">
            <a:extLst>
              <a:ext uri="{FF2B5EF4-FFF2-40B4-BE49-F238E27FC236}">
                <a16:creationId xmlns:a16="http://schemas.microsoft.com/office/drawing/2014/main" id="{A642AF44-18FF-5DA2-3CD8-6884666EDB70}"/>
              </a:ext>
            </a:extLst>
          </p:cNvPr>
          <p:cNvCxnSpPr>
            <a:cxnSpLocks/>
          </p:cNvCxnSpPr>
          <p:nvPr/>
        </p:nvCxnSpPr>
        <p:spPr>
          <a:xfrm flipV="1">
            <a:off x="4564083" y="2336747"/>
            <a:ext cx="0" cy="132608"/>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sp>
        <p:nvSpPr>
          <p:cNvPr id="422" name="TextBox 421">
            <a:extLst>
              <a:ext uri="{FF2B5EF4-FFF2-40B4-BE49-F238E27FC236}">
                <a16:creationId xmlns:a16="http://schemas.microsoft.com/office/drawing/2014/main" id="{D28A0559-5FF5-F6E1-DD63-A325742288A6}"/>
              </a:ext>
            </a:extLst>
          </p:cNvPr>
          <p:cNvSpPr txBox="1"/>
          <p:nvPr/>
        </p:nvSpPr>
        <p:spPr>
          <a:xfrm>
            <a:off x="4471165" y="2444473"/>
            <a:ext cx="181707" cy="134258"/>
          </a:xfrm>
          <a:prstGeom prst="rect">
            <a:avLst/>
          </a:prstGeom>
          <a:noFill/>
        </p:spPr>
        <p:txBody>
          <a:bodyPr wrap="none" lIns="36000" tIns="36000" rIns="36000" bIns="36000" rtlCol="0">
            <a:spAutoFit/>
          </a:bodyPr>
          <a:lstStyle/>
          <a:p>
            <a:r>
              <a:rPr lang="en-US" sz="400" dirty="0"/>
              <a:t>1030</a:t>
            </a:r>
          </a:p>
        </p:txBody>
      </p:sp>
      <p:sp>
        <p:nvSpPr>
          <p:cNvPr id="423" name="TextBox 422">
            <a:extLst>
              <a:ext uri="{FF2B5EF4-FFF2-40B4-BE49-F238E27FC236}">
                <a16:creationId xmlns:a16="http://schemas.microsoft.com/office/drawing/2014/main" id="{796E9B6A-7306-9AB8-C675-6C373A1E1086}"/>
              </a:ext>
            </a:extLst>
          </p:cNvPr>
          <p:cNvSpPr txBox="1"/>
          <p:nvPr/>
        </p:nvSpPr>
        <p:spPr>
          <a:xfrm>
            <a:off x="2694808" y="2772516"/>
            <a:ext cx="181707" cy="134258"/>
          </a:xfrm>
          <a:prstGeom prst="rect">
            <a:avLst/>
          </a:prstGeom>
          <a:noFill/>
        </p:spPr>
        <p:txBody>
          <a:bodyPr wrap="none" lIns="36000" tIns="36000" rIns="36000" bIns="36000" rtlCol="0">
            <a:spAutoFit/>
          </a:bodyPr>
          <a:lstStyle/>
          <a:p>
            <a:r>
              <a:rPr lang="en-US" sz="400" dirty="0"/>
              <a:t>1011</a:t>
            </a:r>
          </a:p>
        </p:txBody>
      </p:sp>
      <p:cxnSp>
        <p:nvCxnSpPr>
          <p:cNvPr id="424" name="Straight Arrow Connector 423">
            <a:extLst>
              <a:ext uri="{FF2B5EF4-FFF2-40B4-BE49-F238E27FC236}">
                <a16:creationId xmlns:a16="http://schemas.microsoft.com/office/drawing/2014/main" id="{B89B7F5E-96D9-E7C4-1F1B-6022B7C69757}"/>
              </a:ext>
            </a:extLst>
          </p:cNvPr>
          <p:cNvCxnSpPr>
            <a:cxnSpLocks/>
          </p:cNvCxnSpPr>
          <p:nvPr/>
        </p:nvCxnSpPr>
        <p:spPr>
          <a:xfrm>
            <a:off x="2582193" y="2839859"/>
            <a:ext cx="145471" cy="0"/>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sp>
        <p:nvSpPr>
          <p:cNvPr id="144" name="Frame 143">
            <a:extLst>
              <a:ext uri="{FF2B5EF4-FFF2-40B4-BE49-F238E27FC236}">
                <a16:creationId xmlns:a16="http://schemas.microsoft.com/office/drawing/2014/main" id="{F785C5DE-1CDA-0741-BF46-BBFD17A1AD41}"/>
              </a:ext>
            </a:extLst>
          </p:cNvPr>
          <p:cNvSpPr/>
          <p:nvPr/>
        </p:nvSpPr>
        <p:spPr>
          <a:xfrm>
            <a:off x="5437720" y="2420332"/>
            <a:ext cx="53891" cy="53891"/>
          </a:xfrm>
          <a:prstGeom prst="frame">
            <a:avLst>
              <a:gd name="adj1"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349" dirty="0">
                <a:solidFill>
                  <a:schemeClr val="tx1"/>
                </a:solidFill>
              </a:rPr>
              <a:t>He</a:t>
            </a:r>
          </a:p>
        </p:txBody>
      </p:sp>
      <p:sp>
        <p:nvSpPr>
          <p:cNvPr id="198" name="Frame 197">
            <a:extLst>
              <a:ext uri="{FF2B5EF4-FFF2-40B4-BE49-F238E27FC236}">
                <a16:creationId xmlns:a16="http://schemas.microsoft.com/office/drawing/2014/main" id="{6B7B7BCE-98EE-6540-A783-5B9CD512EB24}"/>
              </a:ext>
            </a:extLst>
          </p:cNvPr>
          <p:cNvSpPr/>
          <p:nvPr/>
        </p:nvSpPr>
        <p:spPr>
          <a:xfrm>
            <a:off x="5826930" y="2976044"/>
            <a:ext cx="53891" cy="53891"/>
          </a:xfrm>
          <a:prstGeom prst="frame">
            <a:avLst>
              <a:gd name="adj1"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349" dirty="0">
                <a:solidFill>
                  <a:schemeClr val="tx1"/>
                </a:solidFill>
              </a:rPr>
              <a:t>He</a:t>
            </a:r>
          </a:p>
        </p:txBody>
      </p:sp>
      <p:sp>
        <p:nvSpPr>
          <p:cNvPr id="425" name="TextBox 424">
            <a:extLst>
              <a:ext uri="{FF2B5EF4-FFF2-40B4-BE49-F238E27FC236}">
                <a16:creationId xmlns:a16="http://schemas.microsoft.com/office/drawing/2014/main" id="{2D26E830-FAC8-BC4C-EE6B-5699F857EA10}"/>
              </a:ext>
            </a:extLst>
          </p:cNvPr>
          <p:cNvSpPr txBox="1"/>
          <p:nvPr/>
        </p:nvSpPr>
        <p:spPr>
          <a:xfrm>
            <a:off x="2695884" y="2854083"/>
            <a:ext cx="181707" cy="134258"/>
          </a:xfrm>
          <a:prstGeom prst="rect">
            <a:avLst/>
          </a:prstGeom>
          <a:noFill/>
        </p:spPr>
        <p:txBody>
          <a:bodyPr wrap="none" lIns="36000" tIns="36000" rIns="36000" bIns="36000" rtlCol="0">
            <a:spAutoFit/>
          </a:bodyPr>
          <a:lstStyle/>
          <a:p>
            <a:r>
              <a:rPr lang="en-US" sz="400" dirty="0"/>
              <a:t>1013</a:t>
            </a:r>
          </a:p>
        </p:txBody>
      </p:sp>
      <p:cxnSp>
        <p:nvCxnSpPr>
          <p:cNvPr id="426" name="Straight Arrow Connector 425">
            <a:extLst>
              <a:ext uri="{FF2B5EF4-FFF2-40B4-BE49-F238E27FC236}">
                <a16:creationId xmlns:a16="http://schemas.microsoft.com/office/drawing/2014/main" id="{5C7948B3-935C-3898-9E2B-776A12156E80}"/>
              </a:ext>
            </a:extLst>
          </p:cNvPr>
          <p:cNvCxnSpPr>
            <a:cxnSpLocks/>
          </p:cNvCxnSpPr>
          <p:nvPr/>
        </p:nvCxnSpPr>
        <p:spPr>
          <a:xfrm>
            <a:off x="2583269" y="2921426"/>
            <a:ext cx="145471" cy="0"/>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sp>
        <p:nvSpPr>
          <p:cNvPr id="427" name="TextBox 426">
            <a:extLst>
              <a:ext uri="{FF2B5EF4-FFF2-40B4-BE49-F238E27FC236}">
                <a16:creationId xmlns:a16="http://schemas.microsoft.com/office/drawing/2014/main" id="{9644992C-3429-1F12-52E7-F046460EA066}"/>
              </a:ext>
            </a:extLst>
          </p:cNvPr>
          <p:cNvSpPr txBox="1"/>
          <p:nvPr/>
        </p:nvSpPr>
        <p:spPr>
          <a:xfrm>
            <a:off x="2696953" y="2938870"/>
            <a:ext cx="181707" cy="134258"/>
          </a:xfrm>
          <a:prstGeom prst="rect">
            <a:avLst/>
          </a:prstGeom>
          <a:noFill/>
        </p:spPr>
        <p:txBody>
          <a:bodyPr wrap="none" lIns="36000" tIns="36000" rIns="36000" bIns="36000" rtlCol="0">
            <a:spAutoFit/>
          </a:bodyPr>
          <a:lstStyle/>
          <a:p>
            <a:r>
              <a:rPr lang="en-US" sz="400" dirty="0"/>
              <a:t>1015</a:t>
            </a:r>
          </a:p>
        </p:txBody>
      </p:sp>
      <p:cxnSp>
        <p:nvCxnSpPr>
          <p:cNvPr id="428" name="Straight Arrow Connector 427">
            <a:extLst>
              <a:ext uri="{FF2B5EF4-FFF2-40B4-BE49-F238E27FC236}">
                <a16:creationId xmlns:a16="http://schemas.microsoft.com/office/drawing/2014/main" id="{CB46B4DA-1E49-B924-2300-1E4D9E6694DD}"/>
              </a:ext>
            </a:extLst>
          </p:cNvPr>
          <p:cNvCxnSpPr>
            <a:cxnSpLocks/>
          </p:cNvCxnSpPr>
          <p:nvPr/>
        </p:nvCxnSpPr>
        <p:spPr>
          <a:xfrm>
            <a:off x="2581061" y="3006213"/>
            <a:ext cx="145471" cy="0"/>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cxnSp>
        <p:nvCxnSpPr>
          <p:cNvPr id="429" name="Straight Arrow Connector 428">
            <a:extLst>
              <a:ext uri="{FF2B5EF4-FFF2-40B4-BE49-F238E27FC236}">
                <a16:creationId xmlns:a16="http://schemas.microsoft.com/office/drawing/2014/main" id="{0B9CDCF6-4A33-89E1-4A07-09A8557A6360}"/>
              </a:ext>
            </a:extLst>
          </p:cNvPr>
          <p:cNvCxnSpPr>
            <a:cxnSpLocks/>
          </p:cNvCxnSpPr>
          <p:nvPr/>
        </p:nvCxnSpPr>
        <p:spPr>
          <a:xfrm flipV="1">
            <a:off x="5460760" y="2482833"/>
            <a:ext cx="0" cy="132608"/>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sp>
        <p:nvSpPr>
          <p:cNvPr id="430" name="TextBox 429">
            <a:extLst>
              <a:ext uri="{FF2B5EF4-FFF2-40B4-BE49-F238E27FC236}">
                <a16:creationId xmlns:a16="http://schemas.microsoft.com/office/drawing/2014/main" id="{184EFD13-4AC2-8B09-A2D6-1934F7CC3871}"/>
              </a:ext>
            </a:extLst>
          </p:cNvPr>
          <p:cNvSpPr txBox="1"/>
          <p:nvPr/>
        </p:nvSpPr>
        <p:spPr>
          <a:xfrm>
            <a:off x="5367842" y="2590559"/>
            <a:ext cx="181707" cy="134258"/>
          </a:xfrm>
          <a:prstGeom prst="rect">
            <a:avLst/>
          </a:prstGeom>
          <a:noFill/>
        </p:spPr>
        <p:txBody>
          <a:bodyPr wrap="none" lIns="36000" tIns="36000" rIns="36000" bIns="36000" rtlCol="0">
            <a:spAutoFit/>
          </a:bodyPr>
          <a:lstStyle/>
          <a:p>
            <a:r>
              <a:rPr lang="en-US" sz="400" dirty="0"/>
              <a:t>1030</a:t>
            </a:r>
          </a:p>
        </p:txBody>
      </p:sp>
      <p:cxnSp>
        <p:nvCxnSpPr>
          <p:cNvPr id="431" name="Straight Arrow Connector 430">
            <a:extLst>
              <a:ext uri="{FF2B5EF4-FFF2-40B4-BE49-F238E27FC236}">
                <a16:creationId xmlns:a16="http://schemas.microsoft.com/office/drawing/2014/main" id="{426D8A8E-2D4B-0BBB-C5B0-024A9AF6DF94}"/>
              </a:ext>
            </a:extLst>
          </p:cNvPr>
          <p:cNvCxnSpPr>
            <a:cxnSpLocks/>
          </p:cNvCxnSpPr>
          <p:nvPr/>
        </p:nvCxnSpPr>
        <p:spPr>
          <a:xfrm flipV="1">
            <a:off x="5861076" y="3031271"/>
            <a:ext cx="0" cy="132608"/>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sp>
        <p:nvSpPr>
          <p:cNvPr id="432" name="TextBox 431">
            <a:extLst>
              <a:ext uri="{FF2B5EF4-FFF2-40B4-BE49-F238E27FC236}">
                <a16:creationId xmlns:a16="http://schemas.microsoft.com/office/drawing/2014/main" id="{E3A0FE55-4551-C379-C2EE-794133D01A4E}"/>
              </a:ext>
            </a:extLst>
          </p:cNvPr>
          <p:cNvSpPr txBox="1"/>
          <p:nvPr/>
        </p:nvSpPr>
        <p:spPr>
          <a:xfrm>
            <a:off x="5768158" y="3145437"/>
            <a:ext cx="181707" cy="134258"/>
          </a:xfrm>
          <a:prstGeom prst="rect">
            <a:avLst/>
          </a:prstGeom>
          <a:noFill/>
        </p:spPr>
        <p:txBody>
          <a:bodyPr wrap="none" lIns="36000" tIns="36000" rIns="36000" bIns="36000" rtlCol="0">
            <a:spAutoFit/>
          </a:bodyPr>
          <a:lstStyle/>
          <a:p>
            <a:r>
              <a:rPr lang="en-US" sz="400" dirty="0"/>
              <a:t>1030</a:t>
            </a:r>
          </a:p>
        </p:txBody>
      </p:sp>
      <p:sp>
        <p:nvSpPr>
          <p:cNvPr id="453" name="TextBox 452">
            <a:extLst>
              <a:ext uri="{FF2B5EF4-FFF2-40B4-BE49-F238E27FC236}">
                <a16:creationId xmlns:a16="http://schemas.microsoft.com/office/drawing/2014/main" id="{BBA05265-301B-B811-4AC0-24DAC3FD9541}"/>
              </a:ext>
            </a:extLst>
          </p:cNvPr>
          <p:cNvSpPr txBox="1"/>
          <p:nvPr/>
        </p:nvSpPr>
        <p:spPr>
          <a:xfrm>
            <a:off x="1612031" y="1664378"/>
            <a:ext cx="360000" cy="216000"/>
          </a:xfrm>
          <a:prstGeom prst="rect">
            <a:avLst/>
          </a:prstGeom>
          <a:solidFill>
            <a:srgbClr val="FF40FF"/>
          </a:solidFill>
          <a:ln w="19050">
            <a:solidFill>
              <a:schemeClr val="accent1"/>
            </a:solidFill>
          </a:ln>
        </p:spPr>
        <p:txBody>
          <a:bodyPr wrap="square" rtlCol="0" anchor="ctr">
            <a:spAutoFit/>
          </a:bodyPr>
          <a:lstStyle/>
          <a:p>
            <a:pPr algn="ctr"/>
            <a:r>
              <a:rPr lang="sv-SE" sz="499" dirty="0">
                <a:solidFill>
                  <a:srgbClr val="FFFF00"/>
                </a:solidFill>
              </a:rPr>
              <a:t>CF CWH</a:t>
            </a:r>
          </a:p>
        </p:txBody>
      </p:sp>
      <p:cxnSp>
        <p:nvCxnSpPr>
          <p:cNvPr id="455" name="Elbow Connector 454">
            <a:extLst>
              <a:ext uri="{FF2B5EF4-FFF2-40B4-BE49-F238E27FC236}">
                <a16:creationId xmlns:a16="http://schemas.microsoft.com/office/drawing/2014/main" id="{6EFB1FDD-05B9-3761-C613-DBBEE4E42CD0}"/>
              </a:ext>
            </a:extLst>
          </p:cNvPr>
          <p:cNvCxnSpPr>
            <a:cxnSpLocks/>
            <a:stCxn id="89" idx="3"/>
            <a:endCxn id="15" idx="1"/>
          </p:cNvCxnSpPr>
          <p:nvPr/>
        </p:nvCxnSpPr>
        <p:spPr>
          <a:xfrm>
            <a:off x="1972031" y="1518897"/>
            <a:ext cx="1499446" cy="137710"/>
          </a:xfrm>
          <a:prstGeom prst="bentConnector3">
            <a:avLst>
              <a:gd name="adj1" fmla="val 57945"/>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58" name="Elbow Connector 457">
            <a:extLst>
              <a:ext uri="{FF2B5EF4-FFF2-40B4-BE49-F238E27FC236}">
                <a16:creationId xmlns:a16="http://schemas.microsoft.com/office/drawing/2014/main" id="{53571310-C557-0122-2788-E192523346EE}"/>
              </a:ext>
            </a:extLst>
          </p:cNvPr>
          <p:cNvCxnSpPr>
            <a:cxnSpLocks/>
            <a:stCxn id="453" idx="3"/>
            <a:endCxn id="15" idx="1"/>
          </p:cNvCxnSpPr>
          <p:nvPr/>
        </p:nvCxnSpPr>
        <p:spPr>
          <a:xfrm flipV="1">
            <a:off x="1972031" y="1656607"/>
            <a:ext cx="1499446" cy="115771"/>
          </a:xfrm>
          <a:prstGeom prst="bentConnector3">
            <a:avLst>
              <a:gd name="adj1" fmla="val 57945"/>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61" name="TextBox 460">
            <a:extLst>
              <a:ext uri="{FF2B5EF4-FFF2-40B4-BE49-F238E27FC236}">
                <a16:creationId xmlns:a16="http://schemas.microsoft.com/office/drawing/2014/main" id="{69452C73-602F-6D48-E5BB-15D43269E179}"/>
              </a:ext>
            </a:extLst>
          </p:cNvPr>
          <p:cNvSpPr txBox="1"/>
          <p:nvPr/>
        </p:nvSpPr>
        <p:spPr>
          <a:xfrm>
            <a:off x="1909293" y="226645"/>
            <a:ext cx="296876" cy="169149"/>
          </a:xfrm>
          <a:prstGeom prst="rect">
            <a:avLst/>
          </a:prstGeom>
          <a:noFill/>
        </p:spPr>
        <p:txBody>
          <a:bodyPr wrap="none" rtlCol="0">
            <a:spAutoFit/>
          </a:bodyPr>
          <a:lstStyle/>
          <a:p>
            <a:pPr algn="r"/>
            <a:r>
              <a:rPr lang="sv-SE" sz="499" b="1" dirty="0">
                <a:solidFill>
                  <a:schemeClr val="tx1">
                    <a:lumMod val="50000"/>
                    <a:lumOff val="50000"/>
                  </a:schemeClr>
                </a:solidFill>
              </a:rPr>
              <a:t>D02</a:t>
            </a:r>
          </a:p>
        </p:txBody>
      </p:sp>
      <p:cxnSp>
        <p:nvCxnSpPr>
          <p:cNvPr id="492" name="Elbow Connector 491">
            <a:extLst>
              <a:ext uri="{FF2B5EF4-FFF2-40B4-BE49-F238E27FC236}">
                <a16:creationId xmlns:a16="http://schemas.microsoft.com/office/drawing/2014/main" id="{858C3A02-071F-9F99-96C1-4288E1AA56D5}"/>
              </a:ext>
            </a:extLst>
          </p:cNvPr>
          <p:cNvCxnSpPr>
            <a:cxnSpLocks/>
            <a:stCxn id="3" idx="3"/>
            <a:endCxn id="18" idx="3"/>
          </p:cNvCxnSpPr>
          <p:nvPr/>
        </p:nvCxnSpPr>
        <p:spPr>
          <a:xfrm>
            <a:off x="6191225" y="339247"/>
            <a:ext cx="66665" cy="1320378"/>
          </a:xfrm>
          <a:prstGeom prst="bentConnector3">
            <a:avLst>
              <a:gd name="adj1" fmla="val 442909"/>
            </a:avLst>
          </a:prstGeom>
          <a:ln w="28575">
            <a:solidFill>
              <a:srgbClr val="0432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24DD8B0-EB9B-05DB-E3EC-3E9548140B96}"/>
              </a:ext>
            </a:extLst>
          </p:cNvPr>
          <p:cNvSpPr txBox="1"/>
          <p:nvPr/>
        </p:nvSpPr>
        <p:spPr>
          <a:xfrm>
            <a:off x="131374" y="3689091"/>
            <a:ext cx="1298112" cy="646331"/>
          </a:xfrm>
          <a:prstGeom prst="rect">
            <a:avLst/>
          </a:prstGeom>
          <a:noFill/>
        </p:spPr>
        <p:txBody>
          <a:bodyPr wrap="none" rtlCol="0">
            <a:spAutoFit/>
          </a:bodyPr>
          <a:lstStyle/>
          <a:p>
            <a:pPr algn="l"/>
            <a:r>
              <a:rPr lang="en-US" b="1" dirty="0">
                <a:solidFill>
                  <a:srgbClr val="666666"/>
                </a:solidFill>
              </a:rPr>
              <a:t>NEUTRON</a:t>
            </a:r>
          </a:p>
          <a:p>
            <a:pPr algn="l"/>
            <a:r>
              <a:rPr lang="en-US" b="1" dirty="0">
                <a:solidFill>
                  <a:srgbClr val="666666"/>
                </a:solidFill>
              </a:rPr>
              <a:t>FACTORY</a:t>
            </a:r>
          </a:p>
        </p:txBody>
      </p:sp>
      <p:sp>
        <p:nvSpPr>
          <p:cNvPr id="16" name="TextBox 15">
            <a:extLst>
              <a:ext uri="{FF2B5EF4-FFF2-40B4-BE49-F238E27FC236}">
                <a16:creationId xmlns:a16="http://schemas.microsoft.com/office/drawing/2014/main" id="{BCC563CC-7A28-C1DC-C25B-2DF60FB1B5B7}"/>
              </a:ext>
            </a:extLst>
          </p:cNvPr>
          <p:cNvSpPr txBox="1"/>
          <p:nvPr/>
        </p:nvSpPr>
        <p:spPr>
          <a:xfrm>
            <a:off x="2136434" y="16882"/>
            <a:ext cx="1521570" cy="307777"/>
          </a:xfrm>
          <a:prstGeom prst="rect">
            <a:avLst/>
          </a:prstGeom>
          <a:noFill/>
        </p:spPr>
        <p:txBody>
          <a:bodyPr wrap="none" rtlCol="0">
            <a:spAutoFit/>
          </a:bodyPr>
          <a:lstStyle/>
          <a:p>
            <a:pPr algn="l"/>
            <a:r>
              <a:rPr lang="en-US" sz="1400" b="1" u="sng" dirty="0">
                <a:solidFill>
                  <a:srgbClr val="666666"/>
                </a:solidFill>
              </a:rPr>
              <a:t>TARGET GROUP</a:t>
            </a:r>
          </a:p>
        </p:txBody>
      </p:sp>
      <p:sp>
        <p:nvSpPr>
          <p:cNvPr id="30" name="TextBox 29">
            <a:extLst>
              <a:ext uri="{FF2B5EF4-FFF2-40B4-BE49-F238E27FC236}">
                <a16:creationId xmlns:a16="http://schemas.microsoft.com/office/drawing/2014/main" id="{067E08AD-5A3E-F4BE-5F07-8046C166265E}"/>
              </a:ext>
            </a:extLst>
          </p:cNvPr>
          <p:cNvSpPr txBox="1"/>
          <p:nvPr/>
        </p:nvSpPr>
        <p:spPr>
          <a:xfrm>
            <a:off x="8151799" y="0"/>
            <a:ext cx="1975092" cy="307777"/>
          </a:xfrm>
          <a:prstGeom prst="rect">
            <a:avLst/>
          </a:prstGeom>
          <a:noFill/>
        </p:spPr>
        <p:txBody>
          <a:bodyPr wrap="none" rtlCol="0">
            <a:spAutoFit/>
          </a:bodyPr>
          <a:lstStyle/>
          <a:p>
            <a:pPr algn="l"/>
            <a:r>
              <a:rPr lang="en-US" sz="1400" b="1" u="sng" dirty="0">
                <a:solidFill>
                  <a:srgbClr val="666666"/>
                </a:solidFill>
              </a:rPr>
              <a:t>MODERATOR GROUP</a:t>
            </a:r>
          </a:p>
        </p:txBody>
      </p:sp>
      <p:sp>
        <p:nvSpPr>
          <p:cNvPr id="58" name="TextBox 57">
            <a:extLst>
              <a:ext uri="{FF2B5EF4-FFF2-40B4-BE49-F238E27FC236}">
                <a16:creationId xmlns:a16="http://schemas.microsoft.com/office/drawing/2014/main" id="{C8C29AF7-1C91-15A3-B7BD-54D3AA75DCDD}"/>
              </a:ext>
            </a:extLst>
          </p:cNvPr>
          <p:cNvSpPr txBox="1"/>
          <p:nvPr/>
        </p:nvSpPr>
        <p:spPr>
          <a:xfrm>
            <a:off x="3909625" y="3369244"/>
            <a:ext cx="1327864" cy="307777"/>
          </a:xfrm>
          <a:prstGeom prst="rect">
            <a:avLst/>
          </a:prstGeom>
          <a:noFill/>
        </p:spPr>
        <p:txBody>
          <a:bodyPr wrap="none" rtlCol="0">
            <a:spAutoFit/>
          </a:bodyPr>
          <a:lstStyle/>
          <a:p>
            <a:pPr algn="l"/>
            <a:r>
              <a:rPr lang="en-US" sz="1400" b="1" u="sng" dirty="0">
                <a:solidFill>
                  <a:srgbClr val="666666"/>
                </a:solidFill>
              </a:rPr>
              <a:t>NBEX GROUP</a:t>
            </a:r>
          </a:p>
        </p:txBody>
      </p:sp>
      <p:sp>
        <p:nvSpPr>
          <p:cNvPr id="450" name="Frame 449">
            <a:extLst>
              <a:ext uri="{FF2B5EF4-FFF2-40B4-BE49-F238E27FC236}">
                <a16:creationId xmlns:a16="http://schemas.microsoft.com/office/drawing/2014/main" id="{053DDE47-F298-36F4-F1D3-5F6FCEAC626A}"/>
              </a:ext>
            </a:extLst>
          </p:cNvPr>
          <p:cNvSpPr/>
          <p:nvPr/>
        </p:nvSpPr>
        <p:spPr>
          <a:xfrm>
            <a:off x="4458597" y="5457155"/>
            <a:ext cx="53891" cy="53891"/>
          </a:xfrm>
          <a:prstGeom prst="frame">
            <a:avLst>
              <a:gd name="adj1"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286">
              <a:defRPr/>
            </a:pPr>
            <a:r>
              <a:rPr lang="sv-SE" sz="349" dirty="0">
                <a:solidFill>
                  <a:prstClr val="black"/>
                </a:solidFill>
                <a:latin typeface="Calibri" panose="020F0502020204030204"/>
              </a:rPr>
              <a:t>He</a:t>
            </a:r>
          </a:p>
        </p:txBody>
      </p:sp>
      <p:grpSp>
        <p:nvGrpSpPr>
          <p:cNvPr id="467" name="Group 466">
            <a:extLst>
              <a:ext uri="{FF2B5EF4-FFF2-40B4-BE49-F238E27FC236}">
                <a16:creationId xmlns:a16="http://schemas.microsoft.com/office/drawing/2014/main" id="{88CD100E-A7CC-17EB-B758-76FB2DC77FF2}"/>
              </a:ext>
            </a:extLst>
          </p:cNvPr>
          <p:cNvGrpSpPr/>
          <p:nvPr/>
        </p:nvGrpSpPr>
        <p:grpSpPr>
          <a:xfrm>
            <a:off x="11127749" y="3085417"/>
            <a:ext cx="181707" cy="304485"/>
            <a:chOff x="6711187" y="2572732"/>
            <a:chExt cx="181707" cy="304485"/>
          </a:xfrm>
        </p:grpSpPr>
        <p:sp>
          <p:nvSpPr>
            <p:cNvPr id="464" name="Frame 463">
              <a:extLst>
                <a:ext uri="{FF2B5EF4-FFF2-40B4-BE49-F238E27FC236}">
                  <a16:creationId xmlns:a16="http://schemas.microsoft.com/office/drawing/2014/main" id="{70F412A1-4133-C42A-E70A-170A807B6844}"/>
                </a:ext>
              </a:extLst>
            </p:cNvPr>
            <p:cNvSpPr/>
            <p:nvPr/>
          </p:nvSpPr>
          <p:spPr>
            <a:xfrm>
              <a:off x="6781065" y="2572732"/>
              <a:ext cx="53891" cy="53891"/>
            </a:xfrm>
            <a:prstGeom prst="frame">
              <a:avLst>
                <a:gd name="adj1"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349" dirty="0">
                  <a:solidFill>
                    <a:schemeClr val="tx1"/>
                  </a:solidFill>
                </a:rPr>
                <a:t>He</a:t>
              </a:r>
            </a:p>
          </p:txBody>
        </p:sp>
        <p:cxnSp>
          <p:nvCxnSpPr>
            <p:cNvPr id="465" name="Straight Arrow Connector 464">
              <a:extLst>
                <a:ext uri="{FF2B5EF4-FFF2-40B4-BE49-F238E27FC236}">
                  <a16:creationId xmlns:a16="http://schemas.microsoft.com/office/drawing/2014/main" id="{080A469C-B7B0-A848-12B4-093BAF7A20FA}"/>
                </a:ext>
              </a:extLst>
            </p:cNvPr>
            <p:cNvCxnSpPr>
              <a:cxnSpLocks/>
            </p:cNvCxnSpPr>
            <p:nvPr/>
          </p:nvCxnSpPr>
          <p:spPr>
            <a:xfrm flipV="1">
              <a:off x="6804105" y="2635233"/>
              <a:ext cx="0" cy="132608"/>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sp>
          <p:nvSpPr>
            <p:cNvPr id="466" name="TextBox 465">
              <a:extLst>
                <a:ext uri="{FF2B5EF4-FFF2-40B4-BE49-F238E27FC236}">
                  <a16:creationId xmlns:a16="http://schemas.microsoft.com/office/drawing/2014/main" id="{ECC30B1D-4743-1ACD-D63D-0A549620770C}"/>
                </a:ext>
              </a:extLst>
            </p:cNvPr>
            <p:cNvSpPr txBox="1"/>
            <p:nvPr/>
          </p:nvSpPr>
          <p:spPr>
            <a:xfrm>
              <a:off x="6711187" y="2742959"/>
              <a:ext cx="181707" cy="134258"/>
            </a:xfrm>
            <a:prstGeom prst="rect">
              <a:avLst/>
            </a:prstGeom>
            <a:noFill/>
          </p:spPr>
          <p:txBody>
            <a:bodyPr wrap="none" lIns="36000" tIns="36000" rIns="36000" bIns="36000" rtlCol="0">
              <a:spAutoFit/>
            </a:bodyPr>
            <a:lstStyle/>
            <a:p>
              <a:r>
                <a:rPr lang="en-US" sz="400" dirty="0"/>
                <a:t>1030</a:t>
              </a:r>
            </a:p>
          </p:txBody>
        </p:sp>
      </p:grpSp>
      <p:sp>
        <p:nvSpPr>
          <p:cNvPr id="468" name="TextBox 467">
            <a:extLst>
              <a:ext uri="{FF2B5EF4-FFF2-40B4-BE49-F238E27FC236}">
                <a16:creationId xmlns:a16="http://schemas.microsoft.com/office/drawing/2014/main" id="{D46392B7-694B-35E4-9134-4F5613B7E125}"/>
              </a:ext>
            </a:extLst>
          </p:cNvPr>
          <p:cNvSpPr txBox="1"/>
          <p:nvPr/>
        </p:nvSpPr>
        <p:spPr>
          <a:xfrm>
            <a:off x="8664515" y="2865653"/>
            <a:ext cx="181707" cy="134258"/>
          </a:xfrm>
          <a:prstGeom prst="rect">
            <a:avLst/>
          </a:prstGeom>
          <a:noFill/>
        </p:spPr>
        <p:txBody>
          <a:bodyPr wrap="none" lIns="36000" tIns="36000" rIns="36000" bIns="36000" rtlCol="0">
            <a:spAutoFit/>
          </a:bodyPr>
          <a:lstStyle/>
          <a:p>
            <a:r>
              <a:rPr lang="en-US" sz="400" dirty="0"/>
              <a:t>1100</a:t>
            </a:r>
          </a:p>
        </p:txBody>
      </p:sp>
      <p:cxnSp>
        <p:nvCxnSpPr>
          <p:cNvPr id="469" name="Straight Arrow Connector 468">
            <a:extLst>
              <a:ext uri="{FF2B5EF4-FFF2-40B4-BE49-F238E27FC236}">
                <a16:creationId xmlns:a16="http://schemas.microsoft.com/office/drawing/2014/main" id="{16F827EB-F854-AED9-0BE3-CD17CB336612}"/>
              </a:ext>
            </a:extLst>
          </p:cNvPr>
          <p:cNvCxnSpPr>
            <a:cxnSpLocks/>
          </p:cNvCxnSpPr>
          <p:nvPr/>
        </p:nvCxnSpPr>
        <p:spPr>
          <a:xfrm>
            <a:off x="8551900" y="2932996"/>
            <a:ext cx="145471" cy="0"/>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sp>
        <p:nvSpPr>
          <p:cNvPr id="470" name="TextBox 469">
            <a:extLst>
              <a:ext uri="{FF2B5EF4-FFF2-40B4-BE49-F238E27FC236}">
                <a16:creationId xmlns:a16="http://schemas.microsoft.com/office/drawing/2014/main" id="{B1BFF1B2-C2E6-DDC1-15F8-7CEB40B91F97}"/>
              </a:ext>
            </a:extLst>
          </p:cNvPr>
          <p:cNvSpPr txBox="1"/>
          <p:nvPr/>
        </p:nvSpPr>
        <p:spPr>
          <a:xfrm>
            <a:off x="8656212" y="2431060"/>
            <a:ext cx="181707" cy="134258"/>
          </a:xfrm>
          <a:prstGeom prst="rect">
            <a:avLst/>
          </a:prstGeom>
          <a:noFill/>
        </p:spPr>
        <p:txBody>
          <a:bodyPr wrap="none" lIns="36000" tIns="36000" rIns="36000" bIns="36000" rtlCol="0">
            <a:spAutoFit/>
          </a:bodyPr>
          <a:lstStyle/>
          <a:p>
            <a:r>
              <a:rPr lang="en-US" sz="400" dirty="0"/>
              <a:t>1041</a:t>
            </a:r>
          </a:p>
        </p:txBody>
      </p:sp>
      <p:sp>
        <p:nvSpPr>
          <p:cNvPr id="471" name="TextBox 470">
            <a:extLst>
              <a:ext uri="{FF2B5EF4-FFF2-40B4-BE49-F238E27FC236}">
                <a16:creationId xmlns:a16="http://schemas.microsoft.com/office/drawing/2014/main" id="{2C6C077D-9BF7-9959-2321-B64FF046EE61}"/>
              </a:ext>
            </a:extLst>
          </p:cNvPr>
          <p:cNvSpPr txBox="1"/>
          <p:nvPr/>
        </p:nvSpPr>
        <p:spPr>
          <a:xfrm>
            <a:off x="8656910" y="2508392"/>
            <a:ext cx="181707" cy="134258"/>
          </a:xfrm>
          <a:prstGeom prst="rect">
            <a:avLst/>
          </a:prstGeom>
          <a:noFill/>
        </p:spPr>
        <p:txBody>
          <a:bodyPr wrap="none" lIns="36000" tIns="36000" rIns="36000" bIns="36000" rtlCol="0">
            <a:spAutoFit/>
          </a:bodyPr>
          <a:lstStyle/>
          <a:p>
            <a:r>
              <a:rPr lang="en-US" sz="400" dirty="0"/>
              <a:t>1042</a:t>
            </a:r>
          </a:p>
        </p:txBody>
      </p:sp>
      <p:cxnSp>
        <p:nvCxnSpPr>
          <p:cNvPr id="472" name="Straight Arrow Connector 471">
            <a:extLst>
              <a:ext uri="{FF2B5EF4-FFF2-40B4-BE49-F238E27FC236}">
                <a16:creationId xmlns:a16="http://schemas.microsoft.com/office/drawing/2014/main" id="{7E88813F-BA8D-23F8-56CA-D9619D3D30A3}"/>
              </a:ext>
            </a:extLst>
          </p:cNvPr>
          <p:cNvCxnSpPr>
            <a:cxnSpLocks/>
          </p:cNvCxnSpPr>
          <p:nvPr/>
        </p:nvCxnSpPr>
        <p:spPr>
          <a:xfrm>
            <a:off x="8540223" y="2501777"/>
            <a:ext cx="145471" cy="0"/>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cxnSp>
        <p:nvCxnSpPr>
          <p:cNvPr id="473" name="Straight Arrow Connector 472">
            <a:extLst>
              <a:ext uri="{FF2B5EF4-FFF2-40B4-BE49-F238E27FC236}">
                <a16:creationId xmlns:a16="http://schemas.microsoft.com/office/drawing/2014/main" id="{DDB68F11-06FC-290A-1189-5B464B69A034}"/>
              </a:ext>
            </a:extLst>
          </p:cNvPr>
          <p:cNvCxnSpPr>
            <a:cxnSpLocks/>
          </p:cNvCxnSpPr>
          <p:nvPr/>
        </p:nvCxnSpPr>
        <p:spPr>
          <a:xfrm>
            <a:off x="8541294" y="2571987"/>
            <a:ext cx="145471" cy="0"/>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grpSp>
        <p:nvGrpSpPr>
          <p:cNvPr id="474" name="Group 473">
            <a:extLst>
              <a:ext uri="{FF2B5EF4-FFF2-40B4-BE49-F238E27FC236}">
                <a16:creationId xmlns:a16="http://schemas.microsoft.com/office/drawing/2014/main" id="{83FEB6CD-B309-899D-A46F-5BB00A3BD44D}"/>
              </a:ext>
            </a:extLst>
          </p:cNvPr>
          <p:cNvGrpSpPr/>
          <p:nvPr/>
        </p:nvGrpSpPr>
        <p:grpSpPr>
          <a:xfrm>
            <a:off x="10143005" y="876440"/>
            <a:ext cx="181707" cy="304485"/>
            <a:chOff x="6711187" y="2572732"/>
            <a:chExt cx="181707" cy="304485"/>
          </a:xfrm>
        </p:grpSpPr>
        <p:sp>
          <p:nvSpPr>
            <p:cNvPr id="475" name="Frame 474">
              <a:extLst>
                <a:ext uri="{FF2B5EF4-FFF2-40B4-BE49-F238E27FC236}">
                  <a16:creationId xmlns:a16="http://schemas.microsoft.com/office/drawing/2014/main" id="{78694341-70F2-9343-4700-5756B55FBA46}"/>
                </a:ext>
              </a:extLst>
            </p:cNvPr>
            <p:cNvSpPr/>
            <p:nvPr/>
          </p:nvSpPr>
          <p:spPr>
            <a:xfrm>
              <a:off x="6781065" y="2572732"/>
              <a:ext cx="53891" cy="53891"/>
            </a:xfrm>
            <a:prstGeom prst="frame">
              <a:avLst>
                <a:gd name="adj1"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349" dirty="0">
                  <a:solidFill>
                    <a:schemeClr val="tx1"/>
                  </a:solidFill>
                </a:rPr>
                <a:t>N2</a:t>
              </a:r>
            </a:p>
          </p:txBody>
        </p:sp>
        <p:cxnSp>
          <p:nvCxnSpPr>
            <p:cNvPr id="476" name="Straight Arrow Connector 475">
              <a:extLst>
                <a:ext uri="{FF2B5EF4-FFF2-40B4-BE49-F238E27FC236}">
                  <a16:creationId xmlns:a16="http://schemas.microsoft.com/office/drawing/2014/main" id="{E7FEAEDA-8F8F-D65F-C7EF-4E8CED31D0DF}"/>
                </a:ext>
              </a:extLst>
            </p:cNvPr>
            <p:cNvCxnSpPr>
              <a:cxnSpLocks/>
            </p:cNvCxnSpPr>
            <p:nvPr/>
          </p:nvCxnSpPr>
          <p:spPr>
            <a:xfrm flipV="1">
              <a:off x="6804105" y="2635233"/>
              <a:ext cx="0" cy="132608"/>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sp>
          <p:nvSpPr>
            <p:cNvPr id="477" name="TextBox 476">
              <a:extLst>
                <a:ext uri="{FF2B5EF4-FFF2-40B4-BE49-F238E27FC236}">
                  <a16:creationId xmlns:a16="http://schemas.microsoft.com/office/drawing/2014/main" id="{B7FA85F4-6D83-7DFC-5F52-660AB5DFC6A4}"/>
                </a:ext>
              </a:extLst>
            </p:cNvPr>
            <p:cNvSpPr txBox="1"/>
            <p:nvPr/>
          </p:nvSpPr>
          <p:spPr>
            <a:xfrm>
              <a:off x="6711187" y="2742959"/>
              <a:ext cx="181707" cy="134258"/>
            </a:xfrm>
            <a:prstGeom prst="rect">
              <a:avLst/>
            </a:prstGeom>
            <a:noFill/>
          </p:spPr>
          <p:txBody>
            <a:bodyPr wrap="none" lIns="36000" tIns="36000" rIns="36000" bIns="36000" rtlCol="0">
              <a:spAutoFit/>
            </a:bodyPr>
            <a:lstStyle/>
            <a:p>
              <a:r>
                <a:rPr lang="en-US" sz="400" dirty="0"/>
                <a:t>1033</a:t>
              </a:r>
            </a:p>
          </p:txBody>
        </p:sp>
      </p:grpSp>
      <p:sp>
        <p:nvSpPr>
          <p:cNvPr id="479" name="Frame 478">
            <a:extLst>
              <a:ext uri="{FF2B5EF4-FFF2-40B4-BE49-F238E27FC236}">
                <a16:creationId xmlns:a16="http://schemas.microsoft.com/office/drawing/2014/main" id="{DBCFE87F-A780-DDBC-65D7-38849725C1A2}"/>
              </a:ext>
            </a:extLst>
          </p:cNvPr>
          <p:cNvSpPr/>
          <p:nvPr/>
        </p:nvSpPr>
        <p:spPr>
          <a:xfrm>
            <a:off x="10209628" y="2403120"/>
            <a:ext cx="53891" cy="53891"/>
          </a:xfrm>
          <a:prstGeom prst="frame">
            <a:avLst>
              <a:gd name="adj1"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349" dirty="0">
                <a:solidFill>
                  <a:schemeClr val="tx1"/>
                </a:solidFill>
              </a:rPr>
              <a:t>N2</a:t>
            </a:r>
          </a:p>
        </p:txBody>
      </p:sp>
      <p:cxnSp>
        <p:nvCxnSpPr>
          <p:cNvPr id="480" name="Straight Arrow Connector 479">
            <a:extLst>
              <a:ext uri="{FF2B5EF4-FFF2-40B4-BE49-F238E27FC236}">
                <a16:creationId xmlns:a16="http://schemas.microsoft.com/office/drawing/2014/main" id="{CFEDCABC-A01F-9B8D-C1F1-732C829AE53D}"/>
              </a:ext>
            </a:extLst>
          </p:cNvPr>
          <p:cNvCxnSpPr>
            <a:cxnSpLocks/>
          </p:cNvCxnSpPr>
          <p:nvPr/>
        </p:nvCxnSpPr>
        <p:spPr>
          <a:xfrm>
            <a:off x="10066965" y="2429665"/>
            <a:ext cx="129167" cy="401"/>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sp>
        <p:nvSpPr>
          <p:cNvPr id="481" name="TextBox 480">
            <a:extLst>
              <a:ext uri="{FF2B5EF4-FFF2-40B4-BE49-F238E27FC236}">
                <a16:creationId xmlns:a16="http://schemas.microsoft.com/office/drawing/2014/main" id="{FD81C632-5354-5970-715F-968463FB474E}"/>
              </a:ext>
            </a:extLst>
          </p:cNvPr>
          <p:cNvSpPr txBox="1"/>
          <p:nvPr/>
        </p:nvSpPr>
        <p:spPr>
          <a:xfrm>
            <a:off x="9898754" y="2362536"/>
            <a:ext cx="181707" cy="134258"/>
          </a:xfrm>
          <a:prstGeom prst="rect">
            <a:avLst/>
          </a:prstGeom>
          <a:noFill/>
        </p:spPr>
        <p:txBody>
          <a:bodyPr wrap="none" lIns="36000" tIns="36000" rIns="36000" bIns="36000" rtlCol="0">
            <a:spAutoFit/>
          </a:bodyPr>
          <a:lstStyle/>
          <a:p>
            <a:r>
              <a:rPr lang="en-US" sz="400" dirty="0"/>
              <a:t>1033</a:t>
            </a:r>
          </a:p>
        </p:txBody>
      </p:sp>
      <p:grpSp>
        <p:nvGrpSpPr>
          <p:cNvPr id="488" name="Group 487">
            <a:extLst>
              <a:ext uri="{FF2B5EF4-FFF2-40B4-BE49-F238E27FC236}">
                <a16:creationId xmlns:a16="http://schemas.microsoft.com/office/drawing/2014/main" id="{1B9CC82E-DF7C-8052-48DA-AA6FB2451293}"/>
              </a:ext>
            </a:extLst>
          </p:cNvPr>
          <p:cNvGrpSpPr/>
          <p:nvPr/>
        </p:nvGrpSpPr>
        <p:grpSpPr>
          <a:xfrm>
            <a:off x="10430375" y="1204300"/>
            <a:ext cx="181707" cy="304485"/>
            <a:chOff x="6711187" y="2572732"/>
            <a:chExt cx="181707" cy="304485"/>
          </a:xfrm>
        </p:grpSpPr>
        <p:sp>
          <p:nvSpPr>
            <p:cNvPr id="489" name="Frame 488">
              <a:extLst>
                <a:ext uri="{FF2B5EF4-FFF2-40B4-BE49-F238E27FC236}">
                  <a16:creationId xmlns:a16="http://schemas.microsoft.com/office/drawing/2014/main" id="{5E653F1B-5D22-E176-E7AF-DB6CE745B9A5}"/>
                </a:ext>
              </a:extLst>
            </p:cNvPr>
            <p:cNvSpPr/>
            <p:nvPr/>
          </p:nvSpPr>
          <p:spPr>
            <a:xfrm>
              <a:off x="6781065" y="2572732"/>
              <a:ext cx="53891" cy="53891"/>
            </a:xfrm>
            <a:prstGeom prst="frame">
              <a:avLst>
                <a:gd name="adj1"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349" dirty="0">
                  <a:solidFill>
                    <a:schemeClr val="tx1"/>
                  </a:solidFill>
                </a:rPr>
                <a:t>N2</a:t>
              </a:r>
            </a:p>
          </p:txBody>
        </p:sp>
        <p:cxnSp>
          <p:nvCxnSpPr>
            <p:cNvPr id="490" name="Straight Arrow Connector 489">
              <a:extLst>
                <a:ext uri="{FF2B5EF4-FFF2-40B4-BE49-F238E27FC236}">
                  <a16:creationId xmlns:a16="http://schemas.microsoft.com/office/drawing/2014/main" id="{87D56519-0A0D-A2EB-C70F-76B49A34FD05}"/>
                </a:ext>
              </a:extLst>
            </p:cNvPr>
            <p:cNvCxnSpPr>
              <a:cxnSpLocks/>
            </p:cNvCxnSpPr>
            <p:nvPr/>
          </p:nvCxnSpPr>
          <p:spPr>
            <a:xfrm flipV="1">
              <a:off x="6804105" y="2635233"/>
              <a:ext cx="0" cy="132608"/>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sp>
          <p:nvSpPr>
            <p:cNvPr id="491" name="TextBox 490">
              <a:extLst>
                <a:ext uri="{FF2B5EF4-FFF2-40B4-BE49-F238E27FC236}">
                  <a16:creationId xmlns:a16="http://schemas.microsoft.com/office/drawing/2014/main" id="{820D7D76-BF33-D60E-0C6C-302AAE9BA93B}"/>
                </a:ext>
              </a:extLst>
            </p:cNvPr>
            <p:cNvSpPr txBox="1"/>
            <p:nvPr/>
          </p:nvSpPr>
          <p:spPr>
            <a:xfrm>
              <a:off x="6711187" y="2742959"/>
              <a:ext cx="181707" cy="134258"/>
            </a:xfrm>
            <a:prstGeom prst="rect">
              <a:avLst/>
            </a:prstGeom>
            <a:noFill/>
          </p:spPr>
          <p:txBody>
            <a:bodyPr wrap="none" lIns="36000" tIns="36000" rIns="36000" bIns="36000" rtlCol="0">
              <a:spAutoFit/>
            </a:bodyPr>
            <a:lstStyle/>
            <a:p>
              <a:r>
                <a:rPr lang="en-US" sz="400" dirty="0"/>
                <a:t>1033</a:t>
              </a:r>
            </a:p>
          </p:txBody>
        </p:sp>
      </p:grpSp>
      <p:sp>
        <p:nvSpPr>
          <p:cNvPr id="495" name="TextBox 494">
            <a:extLst>
              <a:ext uri="{FF2B5EF4-FFF2-40B4-BE49-F238E27FC236}">
                <a16:creationId xmlns:a16="http://schemas.microsoft.com/office/drawing/2014/main" id="{99FA0B33-ABCA-067B-9E6F-03A039156A57}"/>
              </a:ext>
            </a:extLst>
          </p:cNvPr>
          <p:cNvSpPr txBox="1"/>
          <p:nvPr/>
        </p:nvSpPr>
        <p:spPr>
          <a:xfrm>
            <a:off x="8656772" y="2360761"/>
            <a:ext cx="181707" cy="134258"/>
          </a:xfrm>
          <a:prstGeom prst="rect">
            <a:avLst/>
          </a:prstGeom>
          <a:noFill/>
        </p:spPr>
        <p:txBody>
          <a:bodyPr wrap="none" lIns="36000" tIns="36000" rIns="36000" bIns="36000" rtlCol="0">
            <a:spAutoFit/>
          </a:bodyPr>
          <a:lstStyle/>
          <a:p>
            <a:r>
              <a:rPr lang="en-US" sz="400" dirty="0"/>
              <a:t>1040</a:t>
            </a:r>
          </a:p>
        </p:txBody>
      </p:sp>
      <p:cxnSp>
        <p:nvCxnSpPr>
          <p:cNvPr id="496" name="Straight Arrow Connector 495">
            <a:extLst>
              <a:ext uri="{FF2B5EF4-FFF2-40B4-BE49-F238E27FC236}">
                <a16:creationId xmlns:a16="http://schemas.microsoft.com/office/drawing/2014/main" id="{C6396EDD-88D0-44FC-1D0C-3637AD1417CC}"/>
              </a:ext>
            </a:extLst>
          </p:cNvPr>
          <p:cNvCxnSpPr>
            <a:cxnSpLocks/>
          </p:cNvCxnSpPr>
          <p:nvPr/>
        </p:nvCxnSpPr>
        <p:spPr>
          <a:xfrm>
            <a:off x="8540783" y="2428104"/>
            <a:ext cx="145471" cy="0"/>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sp>
        <p:nvSpPr>
          <p:cNvPr id="497" name="TextBox 496">
            <a:extLst>
              <a:ext uri="{FF2B5EF4-FFF2-40B4-BE49-F238E27FC236}">
                <a16:creationId xmlns:a16="http://schemas.microsoft.com/office/drawing/2014/main" id="{73D3ABC4-5AA9-978E-AD23-1D4F5203FF2B}"/>
              </a:ext>
            </a:extLst>
          </p:cNvPr>
          <p:cNvSpPr txBox="1"/>
          <p:nvPr/>
        </p:nvSpPr>
        <p:spPr>
          <a:xfrm>
            <a:off x="8656774" y="2576946"/>
            <a:ext cx="181707" cy="134258"/>
          </a:xfrm>
          <a:prstGeom prst="rect">
            <a:avLst/>
          </a:prstGeom>
          <a:noFill/>
        </p:spPr>
        <p:txBody>
          <a:bodyPr wrap="none" lIns="36000" tIns="36000" rIns="36000" bIns="36000" rtlCol="0">
            <a:spAutoFit/>
          </a:bodyPr>
          <a:lstStyle/>
          <a:p>
            <a:r>
              <a:rPr lang="en-US" sz="400" dirty="0"/>
              <a:t>1100</a:t>
            </a:r>
          </a:p>
        </p:txBody>
      </p:sp>
      <p:cxnSp>
        <p:nvCxnSpPr>
          <p:cNvPr id="498" name="Straight Arrow Connector 497">
            <a:extLst>
              <a:ext uri="{FF2B5EF4-FFF2-40B4-BE49-F238E27FC236}">
                <a16:creationId xmlns:a16="http://schemas.microsoft.com/office/drawing/2014/main" id="{48986537-24CE-4417-3036-9FE830BCF5E1}"/>
              </a:ext>
            </a:extLst>
          </p:cNvPr>
          <p:cNvCxnSpPr>
            <a:cxnSpLocks/>
          </p:cNvCxnSpPr>
          <p:nvPr/>
        </p:nvCxnSpPr>
        <p:spPr>
          <a:xfrm>
            <a:off x="8540785" y="2644289"/>
            <a:ext cx="145471" cy="0"/>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grpSp>
        <p:nvGrpSpPr>
          <p:cNvPr id="499" name="Group 498">
            <a:extLst>
              <a:ext uri="{FF2B5EF4-FFF2-40B4-BE49-F238E27FC236}">
                <a16:creationId xmlns:a16="http://schemas.microsoft.com/office/drawing/2014/main" id="{42EBC007-40D9-2996-DE47-470CE28C858A}"/>
              </a:ext>
            </a:extLst>
          </p:cNvPr>
          <p:cNvGrpSpPr/>
          <p:nvPr/>
        </p:nvGrpSpPr>
        <p:grpSpPr>
          <a:xfrm>
            <a:off x="10801531" y="3083709"/>
            <a:ext cx="181707" cy="304485"/>
            <a:chOff x="6711187" y="2572732"/>
            <a:chExt cx="181707" cy="304485"/>
          </a:xfrm>
        </p:grpSpPr>
        <p:sp>
          <p:nvSpPr>
            <p:cNvPr id="500" name="Frame 499">
              <a:extLst>
                <a:ext uri="{FF2B5EF4-FFF2-40B4-BE49-F238E27FC236}">
                  <a16:creationId xmlns:a16="http://schemas.microsoft.com/office/drawing/2014/main" id="{838EAE07-C904-2339-EC19-D3B33B057BF8}"/>
                </a:ext>
              </a:extLst>
            </p:cNvPr>
            <p:cNvSpPr/>
            <p:nvPr/>
          </p:nvSpPr>
          <p:spPr>
            <a:xfrm>
              <a:off x="6781065" y="2572732"/>
              <a:ext cx="53891" cy="53891"/>
            </a:xfrm>
            <a:prstGeom prst="frame">
              <a:avLst>
                <a:gd name="adj1"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349" dirty="0">
                  <a:solidFill>
                    <a:schemeClr val="tx1"/>
                  </a:solidFill>
                </a:rPr>
                <a:t>N2</a:t>
              </a:r>
            </a:p>
          </p:txBody>
        </p:sp>
        <p:cxnSp>
          <p:nvCxnSpPr>
            <p:cNvPr id="501" name="Straight Arrow Connector 500">
              <a:extLst>
                <a:ext uri="{FF2B5EF4-FFF2-40B4-BE49-F238E27FC236}">
                  <a16:creationId xmlns:a16="http://schemas.microsoft.com/office/drawing/2014/main" id="{6652F17D-49C0-FA32-E0BD-3DCC5A8220D0}"/>
                </a:ext>
              </a:extLst>
            </p:cNvPr>
            <p:cNvCxnSpPr>
              <a:cxnSpLocks/>
            </p:cNvCxnSpPr>
            <p:nvPr/>
          </p:nvCxnSpPr>
          <p:spPr>
            <a:xfrm flipV="1">
              <a:off x="6804105" y="2635233"/>
              <a:ext cx="0" cy="132608"/>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sp>
          <p:nvSpPr>
            <p:cNvPr id="502" name="TextBox 501">
              <a:extLst>
                <a:ext uri="{FF2B5EF4-FFF2-40B4-BE49-F238E27FC236}">
                  <a16:creationId xmlns:a16="http://schemas.microsoft.com/office/drawing/2014/main" id="{DB152E85-71D9-6E79-5801-3CB64E8F91D2}"/>
                </a:ext>
              </a:extLst>
            </p:cNvPr>
            <p:cNvSpPr txBox="1"/>
            <p:nvPr/>
          </p:nvSpPr>
          <p:spPr>
            <a:xfrm>
              <a:off x="6711187" y="2742959"/>
              <a:ext cx="181707" cy="134258"/>
            </a:xfrm>
            <a:prstGeom prst="rect">
              <a:avLst/>
            </a:prstGeom>
            <a:noFill/>
          </p:spPr>
          <p:txBody>
            <a:bodyPr wrap="none" lIns="36000" tIns="36000" rIns="36000" bIns="36000" rtlCol="0">
              <a:spAutoFit/>
            </a:bodyPr>
            <a:lstStyle/>
            <a:p>
              <a:r>
                <a:rPr lang="en-US" sz="400" dirty="0"/>
                <a:t>1033</a:t>
              </a:r>
            </a:p>
          </p:txBody>
        </p:sp>
      </p:grpSp>
      <p:grpSp>
        <p:nvGrpSpPr>
          <p:cNvPr id="503" name="Group 502">
            <a:extLst>
              <a:ext uri="{FF2B5EF4-FFF2-40B4-BE49-F238E27FC236}">
                <a16:creationId xmlns:a16="http://schemas.microsoft.com/office/drawing/2014/main" id="{0B197D3B-5C93-3689-98F4-8BA2600C4D57}"/>
              </a:ext>
            </a:extLst>
          </p:cNvPr>
          <p:cNvGrpSpPr/>
          <p:nvPr/>
        </p:nvGrpSpPr>
        <p:grpSpPr>
          <a:xfrm>
            <a:off x="10952855" y="3089353"/>
            <a:ext cx="181707" cy="304485"/>
            <a:chOff x="6711187" y="2572732"/>
            <a:chExt cx="181707" cy="304485"/>
          </a:xfrm>
        </p:grpSpPr>
        <p:sp>
          <p:nvSpPr>
            <p:cNvPr id="504" name="Frame 503">
              <a:extLst>
                <a:ext uri="{FF2B5EF4-FFF2-40B4-BE49-F238E27FC236}">
                  <a16:creationId xmlns:a16="http://schemas.microsoft.com/office/drawing/2014/main" id="{9B41EE24-6EDE-253D-23F0-C3494C66C36E}"/>
                </a:ext>
              </a:extLst>
            </p:cNvPr>
            <p:cNvSpPr/>
            <p:nvPr/>
          </p:nvSpPr>
          <p:spPr>
            <a:xfrm>
              <a:off x="6781065" y="2572732"/>
              <a:ext cx="53891" cy="53891"/>
            </a:xfrm>
            <a:prstGeom prst="frame">
              <a:avLst>
                <a:gd name="adj1"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349" dirty="0">
                  <a:solidFill>
                    <a:schemeClr val="tx1"/>
                  </a:solidFill>
                </a:rPr>
                <a:t>H2</a:t>
              </a:r>
            </a:p>
          </p:txBody>
        </p:sp>
        <p:cxnSp>
          <p:nvCxnSpPr>
            <p:cNvPr id="505" name="Straight Arrow Connector 504">
              <a:extLst>
                <a:ext uri="{FF2B5EF4-FFF2-40B4-BE49-F238E27FC236}">
                  <a16:creationId xmlns:a16="http://schemas.microsoft.com/office/drawing/2014/main" id="{97451D38-AC23-A3B3-8BDD-8D54D4BFEDC1}"/>
                </a:ext>
              </a:extLst>
            </p:cNvPr>
            <p:cNvCxnSpPr>
              <a:cxnSpLocks/>
            </p:cNvCxnSpPr>
            <p:nvPr/>
          </p:nvCxnSpPr>
          <p:spPr>
            <a:xfrm flipV="1">
              <a:off x="6804105" y="2635233"/>
              <a:ext cx="0" cy="132608"/>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sp>
          <p:nvSpPr>
            <p:cNvPr id="506" name="TextBox 505">
              <a:extLst>
                <a:ext uri="{FF2B5EF4-FFF2-40B4-BE49-F238E27FC236}">
                  <a16:creationId xmlns:a16="http://schemas.microsoft.com/office/drawing/2014/main" id="{7D6EFBA2-7DBD-87BF-72EE-B2DD4A49659B}"/>
                </a:ext>
              </a:extLst>
            </p:cNvPr>
            <p:cNvSpPr txBox="1"/>
            <p:nvPr/>
          </p:nvSpPr>
          <p:spPr>
            <a:xfrm>
              <a:off x="6711187" y="2742959"/>
              <a:ext cx="181707" cy="134258"/>
            </a:xfrm>
            <a:prstGeom prst="rect">
              <a:avLst/>
            </a:prstGeom>
            <a:noFill/>
          </p:spPr>
          <p:txBody>
            <a:bodyPr wrap="none" lIns="36000" tIns="36000" rIns="36000" bIns="36000" rtlCol="0">
              <a:spAutoFit/>
            </a:bodyPr>
            <a:lstStyle/>
            <a:p>
              <a:r>
                <a:rPr lang="en-US" sz="400" dirty="0"/>
                <a:t>1107</a:t>
              </a:r>
            </a:p>
          </p:txBody>
        </p:sp>
      </p:grpSp>
      <p:sp>
        <p:nvSpPr>
          <p:cNvPr id="509" name="TextBox 508">
            <a:extLst>
              <a:ext uri="{FF2B5EF4-FFF2-40B4-BE49-F238E27FC236}">
                <a16:creationId xmlns:a16="http://schemas.microsoft.com/office/drawing/2014/main" id="{B32016EA-FB77-E0FB-9797-807C1FB07F5B}"/>
              </a:ext>
            </a:extLst>
          </p:cNvPr>
          <p:cNvSpPr txBox="1"/>
          <p:nvPr/>
        </p:nvSpPr>
        <p:spPr>
          <a:xfrm>
            <a:off x="8661678" y="3268265"/>
            <a:ext cx="181707" cy="134258"/>
          </a:xfrm>
          <a:prstGeom prst="rect">
            <a:avLst/>
          </a:prstGeom>
          <a:noFill/>
        </p:spPr>
        <p:txBody>
          <a:bodyPr wrap="none" lIns="36000" tIns="36000" rIns="36000" bIns="36000" rtlCol="0">
            <a:spAutoFit/>
          </a:bodyPr>
          <a:lstStyle/>
          <a:p>
            <a:r>
              <a:rPr lang="en-US" sz="400" dirty="0"/>
              <a:t>1100</a:t>
            </a:r>
          </a:p>
        </p:txBody>
      </p:sp>
      <p:cxnSp>
        <p:nvCxnSpPr>
          <p:cNvPr id="510" name="Straight Arrow Connector 509">
            <a:extLst>
              <a:ext uri="{FF2B5EF4-FFF2-40B4-BE49-F238E27FC236}">
                <a16:creationId xmlns:a16="http://schemas.microsoft.com/office/drawing/2014/main" id="{B961205E-F2A0-6553-34F2-C28B137C698A}"/>
              </a:ext>
            </a:extLst>
          </p:cNvPr>
          <p:cNvCxnSpPr>
            <a:cxnSpLocks/>
          </p:cNvCxnSpPr>
          <p:nvPr/>
        </p:nvCxnSpPr>
        <p:spPr>
          <a:xfrm>
            <a:off x="8549063" y="3335608"/>
            <a:ext cx="145471" cy="0"/>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cxnSp>
        <p:nvCxnSpPr>
          <p:cNvPr id="80" name="Straight Arrow Connector 79">
            <a:extLst>
              <a:ext uri="{FF2B5EF4-FFF2-40B4-BE49-F238E27FC236}">
                <a16:creationId xmlns:a16="http://schemas.microsoft.com/office/drawing/2014/main" id="{AA6EC4E5-4635-5467-A03E-F18714CB25B7}"/>
              </a:ext>
            </a:extLst>
          </p:cNvPr>
          <p:cNvCxnSpPr>
            <a:cxnSpLocks/>
          </p:cNvCxnSpPr>
          <p:nvPr/>
        </p:nvCxnSpPr>
        <p:spPr>
          <a:xfrm>
            <a:off x="9396420" y="1236326"/>
            <a:ext cx="0" cy="167894"/>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AC00598D-B5C6-0E53-56C7-2FF5A3F6DDE6}"/>
              </a:ext>
            </a:extLst>
          </p:cNvPr>
          <p:cNvSpPr txBox="1"/>
          <p:nvPr/>
        </p:nvSpPr>
        <p:spPr>
          <a:xfrm>
            <a:off x="9305175" y="1132211"/>
            <a:ext cx="181707" cy="134258"/>
          </a:xfrm>
          <a:prstGeom prst="rect">
            <a:avLst/>
          </a:prstGeom>
          <a:noFill/>
        </p:spPr>
        <p:txBody>
          <a:bodyPr wrap="none" lIns="36000" tIns="36000" rIns="36000" bIns="36000" rtlCol="0">
            <a:spAutoFit/>
          </a:bodyPr>
          <a:lstStyle/>
          <a:p>
            <a:r>
              <a:rPr lang="en-US" sz="400" dirty="0"/>
              <a:t>1031</a:t>
            </a:r>
          </a:p>
        </p:txBody>
      </p:sp>
      <p:cxnSp>
        <p:nvCxnSpPr>
          <p:cNvPr id="102" name="Straight Arrow Connector 101">
            <a:extLst>
              <a:ext uri="{FF2B5EF4-FFF2-40B4-BE49-F238E27FC236}">
                <a16:creationId xmlns:a16="http://schemas.microsoft.com/office/drawing/2014/main" id="{05417F8F-2B63-AEE6-9557-F7242DA929E6}"/>
              </a:ext>
            </a:extLst>
          </p:cNvPr>
          <p:cNvCxnSpPr>
            <a:cxnSpLocks/>
          </p:cNvCxnSpPr>
          <p:nvPr/>
        </p:nvCxnSpPr>
        <p:spPr>
          <a:xfrm>
            <a:off x="10621806" y="547720"/>
            <a:ext cx="0" cy="167894"/>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95920E39-1788-47DA-F195-0FC62F96859F}"/>
              </a:ext>
            </a:extLst>
          </p:cNvPr>
          <p:cNvSpPr txBox="1"/>
          <p:nvPr/>
        </p:nvSpPr>
        <p:spPr>
          <a:xfrm>
            <a:off x="10530561" y="443605"/>
            <a:ext cx="181707" cy="134258"/>
          </a:xfrm>
          <a:prstGeom prst="rect">
            <a:avLst/>
          </a:prstGeom>
          <a:noFill/>
        </p:spPr>
        <p:txBody>
          <a:bodyPr wrap="none" lIns="36000" tIns="36000" rIns="36000" bIns="36000" rtlCol="0">
            <a:spAutoFit/>
          </a:bodyPr>
          <a:lstStyle/>
          <a:p>
            <a:r>
              <a:rPr lang="en-US" sz="400" dirty="0"/>
              <a:t>1031</a:t>
            </a:r>
          </a:p>
        </p:txBody>
      </p:sp>
      <p:cxnSp>
        <p:nvCxnSpPr>
          <p:cNvPr id="109" name="Straight Arrow Connector 108">
            <a:extLst>
              <a:ext uri="{FF2B5EF4-FFF2-40B4-BE49-F238E27FC236}">
                <a16:creationId xmlns:a16="http://schemas.microsoft.com/office/drawing/2014/main" id="{1398767A-258C-8A3C-3BB3-FF2063F1BABA}"/>
              </a:ext>
            </a:extLst>
          </p:cNvPr>
          <p:cNvCxnSpPr>
            <a:cxnSpLocks/>
          </p:cNvCxnSpPr>
          <p:nvPr/>
        </p:nvCxnSpPr>
        <p:spPr>
          <a:xfrm>
            <a:off x="10621805" y="2057894"/>
            <a:ext cx="0" cy="167894"/>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126" name="TextBox 125">
            <a:extLst>
              <a:ext uri="{FF2B5EF4-FFF2-40B4-BE49-F238E27FC236}">
                <a16:creationId xmlns:a16="http://schemas.microsoft.com/office/drawing/2014/main" id="{90DBA951-9325-D183-F390-919C9061ED38}"/>
              </a:ext>
            </a:extLst>
          </p:cNvPr>
          <p:cNvSpPr txBox="1"/>
          <p:nvPr/>
        </p:nvSpPr>
        <p:spPr>
          <a:xfrm>
            <a:off x="10540682" y="1953779"/>
            <a:ext cx="181707" cy="134258"/>
          </a:xfrm>
          <a:prstGeom prst="rect">
            <a:avLst/>
          </a:prstGeom>
          <a:noFill/>
        </p:spPr>
        <p:txBody>
          <a:bodyPr wrap="none" lIns="36000" tIns="36000" rIns="36000" bIns="36000" rtlCol="0">
            <a:spAutoFit/>
          </a:bodyPr>
          <a:lstStyle/>
          <a:p>
            <a:r>
              <a:rPr lang="en-US" sz="400" dirty="0"/>
              <a:t>1031</a:t>
            </a:r>
          </a:p>
        </p:txBody>
      </p:sp>
      <p:cxnSp>
        <p:nvCxnSpPr>
          <p:cNvPr id="135" name="Elbow Connector 134">
            <a:extLst>
              <a:ext uri="{FF2B5EF4-FFF2-40B4-BE49-F238E27FC236}">
                <a16:creationId xmlns:a16="http://schemas.microsoft.com/office/drawing/2014/main" id="{1A5CE290-C6F5-6FBF-622F-4C0DA2616B49}"/>
              </a:ext>
            </a:extLst>
          </p:cNvPr>
          <p:cNvCxnSpPr>
            <a:cxnSpLocks/>
            <a:endCxn id="153" idx="2"/>
          </p:cNvCxnSpPr>
          <p:nvPr/>
        </p:nvCxnSpPr>
        <p:spPr>
          <a:xfrm rot="5400000" flipH="1" flipV="1">
            <a:off x="10515078" y="1953171"/>
            <a:ext cx="513410" cy="241968"/>
          </a:xfrm>
          <a:prstGeom prst="bentConnector3">
            <a:avLst>
              <a:gd name="adj1" fmla="val 709"/>
            </a:avLst>
          </a:prstGeom>
          <a:ln w="9525">
            <a:prstDash val="solid"/>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27" name="Straight Arrow Connector 226">
            <a:extLst>
              <a:ext uri="{FF2B5EF4-FFF2-40B4-BE49-F238E27FC236}">
                <a16:creationId xmlns:a16="http://schemas.microsoft.com/office/drawing/2014/main" id="{C86069AA-EEE1-E935-B2D4-EA451A083F31}"/>
              </a:ext>
            </a:extLst>
          </p:cNvPr>
          <p:cNvCxnSpPr>
            <a:cxnSpLocks/>
            <a:stCxn id="253" idx="3"/>
          </p:cNvCxnSpPr>
          <p:nvPr/>
        </p:nvCxnSpPr>
        <p:spPr>
          <a:xfrm>
            <a:off x="10070901" y="2264891"/>
            <a:ext cx="122419" cy="401"/>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sp>
        <p:nvSpPr>
          <p:cNvPr id="253" name="TextBox 252">
            <a:extLst>
              <a:ext uri="{FF2B5EF4-FFF2-40B4-BE49-F238E27FC236}">
                <a16:creationId xmlns:a16="http://schemas.microsoft.com/office/drawing/2014/main" id="{64745DE8-DA04-F294-9A1A-AD800DC07464}"/>
              </a:ext>
            </a:extLst>
          </p:cNvPr>
          <p:cNvSpPr txBox="1"/>
          <p:nvPr/>
        </p:nvSpPr>
        <p:spPr>
          <a:xfrm>
            <a:off x="9889194" y="2197762"/>
            <a:ext cx="181707" cy="134258"/>
          </a:xfrm>
          <a:prstGeom prst="rect">
            <a:avLst/>
          </a:prstGeom>
          <a:noFill/>
        </p:spPr>
        <p:txBody>
          <a:bodyPr wrap="none" lIns="36000" tIns="36000" rIns="36000" bIns="36000" rtlCol="0">
            <a:spAutoFit/>
          </a:bodyPr>
          <a:lstStyle/>
          <a:p>
            <a:r>
              <a:rPr lang="en-US" sz="400" dirty="0"/>
              <a:t>1032</a:t>
            </a:r>
          </a:p>
        </p:txBody>
      </p:sp>
      <p:cxnSp>
        <p:nvCxnSpPr>
          <p:cNvPr id="261" name="Straight Arrow Connector 260">
            <a:extLst>
              <a:ext uri="{FF2B5EF4-FFF2-40B4-BE49-F238E27FC236}">
                <a16:creationId xmlns:a16="http://schemas.microsoft.com/office/drawing/2014/main" id="{FC1BA056-7ECE-4715-7410-1A2CDF186A59}"/>
              </a:ext>
            </a:extLst>
          </p:cNvPr>
          <p:cNvCxnSpPr>
            <a:cxnSpLocks/>
          </p:cNvCxnSpPr>
          <p:nvPr/>
        </p:nvCxnSpPr>
        <p:spPr>
          <a:xfrm>
            <a:off x="10247834" y="544908"/>
            <a:ext cx="0" cy="167894"/>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316" name="TextBox 315">
            <a:extLst>
              <a:ext uri="{FF2B5EF4-FFF2-40B4-BE49-F238E27FC236}">
                <a16:creationId xmlns:a16="http://schemas.microsoft.com/office/drawing/2014/main" id="{0270E823-EC3E-263F-7146-48A54FAA8E58}"/>
              </a:ext>
            </a:extLst>
          </p:cNvPr>
          <p:cNvSpPr txBox="1"/>
          <p:nvPr/>
        </p:nvSpPr>
        <p:spPr>
          <a:xfrm>
            <a:off x="10143093" y="440793"/>
            <a:ext cx="181707" cy="134258"/>
          </a:xfrm>
          <a:prstGeom prst="rect">
            <a:avLst/>
          </a:prstGeom>
          <a:noFill/>
        </p:spPr>
        <p:txBody>
          <a:bodyPr wrap="none" lIns="36000" tIns="36000" rIns="36000" bIns="36000" rtlCol="0">
            <a:spAutoFit/>
          </a:bodyPr>
          <a:lstStyle/>
          <a:p>
            <a:r>
              <a:rPr lang="en-US" sz="400" dirty="0"/>
              <a:t>1032</a:t>
            </a:r>
          </a:p>
        </p:txBody>
      </p:sp>
      <p:sp>
        <p:nvSpPr>
          <p:cNvPr id="319" name="TextBox 318">
            <a:extLst>
              <a:ext uri="{FF2B5EF4-FFF2-40B4-BE49-F238E27FC236}">
                <a16:creationId xmlns:a16="http://schemas.microsoft.com/office/drawing/2014/main" id="{4B4EABC5-07C4-5B23-27A0-6363576AA7C4}"/>
              </a:ext>
            </a:extLst>
          </p:cNvPr>
          <p:cNvSpPr txBox="1"/>
          <p:nvPr/>
        </p:nvSpPr>
        <p:spPr>
          <a:xfrm>
            <a:off x="8643278" y="414241"/>
            <a:ext cx="181707" cy="134258"/>
          </a:xfrm>
          <a:prstGeom prst="rect">
            <a:avLst/>
          </a:prstGeom>
          <a:noFill/>
        </p:spPr>
        <p:txBody>
          <a:bodyPr wrap="none" lIns="36000" tIns="36000" rIns="36000" bIns="36000" rtlCol="0">
            <a:spAutoFit/>
          </a:bodyPr>
          <a:lstStyle/>
          <a:p>
            <a:r>
              <a:rPr lang="en-US" sz="400" dirty="0"/>
              <a:t>1041</a:t>
            </a:r>
          </a:p>
        </p:txBody>
      </p:sp>
      <p:sp>
        <p:nvSpPr>
          <p:cNvPr id="320" name="TextBox 319">
            <a:extLst>
              <a:ext uri="{FF2B5EF4-FFF2-40B4-BE49-F238E27FC236}">
                <a16:creationId xmlns:a16="http://schemas.microsoft.com/office/drawing/2014/main" id="{4AE6DD03-B915-EF94-4D66-D33D1783FE75}"/>
              </a:ext>
            </a:extLst>
          </p:cNvPr>
          <p:cNvSpPr txBox="1"/>
          <p:nvPr/>
        </p:nvSpPr>
        <p:spPr>
          <a:xfrm>
            <a:off x="8643976" y="491573"/>
            <a:ext cx="181707" cy="134258"/>
          </a:xfrm>
          <a:prstGeom prst="rect">
            <a:avLst/>
          </a:prstGeom>
          <a:noFill/>
        </p:spPr>
        <p:txBody>
          <a:bodyPr wrap="none" lIns="36000" tIns="36000" rIns="36000" bIns="36000" rtlCol="0">
            <a:spAutoFit/>
          </a:bodyPr>
          <a:lstStyle/>
          <a:p>
            <a:r>
              <a:rPr lang="en-US" sz="400" dirty="0"/>
              <a:t>1042</a:t>
            </a:r>
          </a:p>
        </p:txBody>
      </p:sp>
      <p:cxnSp>
        <p:nvCxnSpPr>
          <p:cNvPr id="322" name="Straight Arrow Connector 321">
            <a:extLst>
              <a:ext uri="{FF2B5EF4-FFF2-40B4-BE49-F238E27FC236}">
                <a16:creationId xmlns:a16="http://schemas.microsoft.com/office/drawing/2014/main" id="{732D43BA-1FB4-6C91-382D-6C6D40552CE9}"/>
              </a:ext>
            </a:extLst>
          </p:cNvPr>
          <p:cNvCxnSpPr>
            <a:cxnSpLocks/>
          </p:cNvCxnSpPr>
          <p:nvPr/>
        </p:nvCxnSpPr>
        <p:spPr>
          <a:xfrm>
            <a:off x="8527289" y="484958"/>
            <a:ext cx="145471" cy="0"/>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cxnSp>
        <p:nvCxnSpPr>
          <p:cNvPr id="323" name="Straight Arrow Connector 322">
            <a:extLst>
              <a:ext uri="{FF2B5EF4-FFF2-40B4-BE49-F238E27FC236}">
                <a16:creationId xmlns:a16="http://schemas.microsoft.com/office/drawing/2014/main" id="{BA5EF4CF-D1F8-A2C9-738A-6B44C4840901}"/>
              </a:ext>
            </a:extLst>
          </p:cNvPr>
          <p:cNvCxnSpPr>
            <a:cxnSpLocks/>
          </p:cNvCxnSpPr>
          <p:nvPr/>
        </p:nvCxnSpPr>
        <p:spPr>
          <a:xfrm>
            <a:off x="8528360" y="555168"/>
            <a:ext cx="145471" cy="0"/>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sp>
        <p:nvSpPr>
          <p:cNvPr id="325" name="TextBox 324">
            <a:extLst>
              <a:ext uri="{FF2B5EF4-FFF2-40B4-BE49-F238E27FC236}">
                <a16:creationId xmlns:a16="http://schemas.microsoft.com/office/drawing/2014/main" id="{F22E3849-5FDC-535E-3970-EC1438A14214}"/>
              </a:ext>
            </a:extLst>
          </p:cNvPr>
          <p:cNvSpPr txBox="1"/>
          <p:nvPr/>
        </p:nvSpPr>
        <p:spPr>
          <a:xfrm>
            <a:off x="8643840" y="560127"/>
            <a:ext cx="181707" cy="134258"/>
          </a:xfrm>
          <a:prstGeom prst="rect">
            <a:avLst/>
          </a:prstGeom>
          <a:noFill/>
        </p:spPr>
        <p:txBody>
          <a:bodyPr wrap="none" lIns="36000" tIns="36000" rIns="36000" bIns="36000" rtlCol="0">
            <a:spAutoFit/>
          </a:bodyPr>
          <a:lstStyle/>
          <a:p>
            <a:r>
              <a:rPr lang="en-US" sz="400" dirty="0"/>
              <a:t>1044</a:t>
            </a:r>
          </a:p>
        </p:txBody>
      </p:sp>
      <p:cxnSp>
        <p:nvCxnSpPr>
          <p:cNvPr id="326" name="Straight Arrow Connector 325">
            <a:extLst>
              <a:ext uri="{FF2B5EF4-FFF2-40B4-BE49-F238E27FC236}">
                <a16:creationId xmlns:a16="http://schemas.microsoft.com/office/drawing/2014/main" id="{42AE666E-9050-2D6E-E80A-E9F6CD8D72EA}"/>
              </a:ext>
            </a:extLst>
          </p:cNvPr>
          <p:cNvCxnSpPr>
            <a:cxnSpLocks/>
          </p:cNvCxnSpPr>
          <p:nvPr/>
        </p:nvCxnSpPr>
        <p:spPr>
          <a:xfrm>
            <a:off x="8527851" y="627470"/>
            <a:ext cx="145471" cy="0"/>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cxnSp>
        <p:nvCxnSpPr>
          <p:cNvPr id="327" name="Straight Arrow Connector 326">
            <a:extLst>
              <a:ext uri="{FF2B5EF4-FFF2-40B4-BE49-F238E27FC236}">
                <a16:creationId xmlns:a16="http://schemas.microsoft.com/office/drawing/2014/main" id="{3A1DFC47-26D7-A236-371D-FA049BDABB16}"/>
              </a:ext>
            </a:extLst>
          </p:cNvPr>
          <p:cNvCxnSpPr>
            <a:cxnSpLocks/>
          </p:cNvCxnSpPr>
          <p:nvPr/>
        </p:nvCxnSpPr>
        <p:spPr>
          <a:xfrm>
            <a:off x="9023345" y="1234329"/>
            <a:ext cx="0" cy="167894"/>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328" name="TextBox 327">
            <a:extLst>
              <a:ext uri="{FF2B5EF4-FFF2-40B4-BE49-F238E27FC236}">
                <a16:creationId xmlns:a16="http://schemas.microsoft.com/office/drawing/2014/main" id="{897B5FBD-1F5F-5E4A-70CC-8245DDD2E990}"/>
              </a:ext>
            </a:extLst>
          </p:cNvPr>
          <p:cNvSpPr txBox="1"/>
          <p:nvPr/>
        </p:nvSpPr>
        <p:spPr>
          <a:xfrm>
            <a:off x="8918604" y="1130214"/>
            <a:ext cx="181707" cy="134258"/>
          </a:xfrm>
          <a:prstGeom prst="rect">
            <a:avLst/>
          </a:prstGeom>
          <a:noFill/>
        </p:spPr>
        <p:txBody>
          <a:bodyPr wrap="none" lIns="36000" tIns="36000" rIns="36000" bIns="36000" rtlCol="0">
            <a:spAutoFit/>
          </a:bodyPr>
          <a:lstStyle/>
          <a:p>
            <a:r>
              <a:rPr lang="en-US" sz="400" dirty="0"/>
              <a:t>1032</a:t>
            </a:r>
          </a:p>
        </p:txBody>
      </p:sp>
      <p:sp>
        <p:nvSpPr>
          <p:cNvPr id="329" name="TextBox 328">
            <a:extLst>
              <a:ext uri="{FF2B5EF4-FFF2-40B4-BE49-F238E27FC236}">
                <a16:creationId xmlns:a16="http://schemas.microsoft.com/office/drawing/2014/main" id="{60E671A8-710A-09AE-0B4E-308A56D0536F}"/>
              </a:ext>
            </a:extLst>
          </p:cNvPr>
          <p:cNvSpPr txBox="1"/>
          <p:nvPr/>
        </p:nvSpPr>
        <p:spPr>
          <a:xfrm>
            <a:off x="8650588" y="907432"/>
            <a:ext cx="181707" cy="134258"/>
          </a:xfrm>
          <a:prstGeom prst="rect">
            <a:avLst/>
          </a:prstGeom>
          <a:noFill/>
        </p:spPr>
        <p:txBody>
          <a:bodyPr wrap="none" lIns="36000" tIns="36000" rIns="36000" bIns="36000" rtlCol="0">
            <a:spAutoFit/>
          </a:bodyPr>
          <a:lstStyle/>
          <a:p>
            <a:r>
              <a:rPr lang="en-US" sz="400" dirty="0"/>
              <a:t>1041</a:t>
            </a:r>
          </a:p>
        </p:txBody>
      </p:sp>
      <p:sp>
        <p:nvSpPr>
          <p:cNvPr id="331" name="TextBox 330">
            <a:extLst>
              <a:ext uri="{FF2B5EF4-FFF2-40B4-BE49-F238E27FC236}">
                <a16:creationId xmlns:a16="http://schemas.microsoft.com/office/drawing/2014/main" id="{BF875F0C-0957-FC1A-1B7C-7A37FA7A354D}"/>
              </a:ext>
            </a:extLst>
          </p:cNvPr>
          <p:cNvSpPr txBox="1"/>
          <p:nvPr/>
        </p:nvSpPr>
        <p:spPr>
          <a:xfrm>
            <a:off x="8651286" y="984764"/>
            <a:ext cx="181707" cy="134258"/>
          </a:xfrm>
          <a:prstGeom prst="rect">
            <a:avLst/>
          </a:prstGeom>
          <a:noFill/>
        </p:spPr>
        <p:txBody>
          <a:bodyPr wrap="none" lIns="36000" tIns="36000" rIns="36000" bIns="36000" rtlCol="0">
            <a:spAutoFit/>
          </a:bodyPr>
          <a:lstStyle/>
          <a:p>
            <a:r>
              <a:rPr lang="en-US" sz="400" dirty="0"/>
              <a:t>1042</a:t>
            </a:r>
          </a:p>
        </p:txBody>
      </p:sp>
      <p:cxnSp>
        <p:nvCxnSpPr>
          <p:cNvPr id="332" name="Straight Arrow Connector 331">
            <a:extLst>
              <a:ext uri="{FF2B5EF4-FFF2-40B4-BE49-F238E27FC236}">
                <a16:creationId xmlns:a16="http://schemas.microsoft.com/office/drawing/2014/main" id="{77600CA5-38E2-E4E1-29D3-862BAA619607}"/>
              </a:ext>
            </a:extLst>
          </p:cNvPr>
          <p:cNvCxnSpPr>
            <a:cxnSpLocks/>
          </p:cNvCxnSpPr>
          <p:nvPr/>
        </p:nvCxnSpPr>
        <p:spPr>
          <a:xfrm>
            <a:off x="8534599" y="978149"/>
            <a:ext cx="145471" cy="0"/>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cxnSp>
        <p:nvCxnSpPr>
          <p:cNvPr id="333" name="Straight Arrow Connector 332">
            <a:extLst>
              <a:ext uri="{FF2B5EF4-FFF2-40B4-BE49-F238E27FC236}">
                <a16:creationId xmlns:a16="http://schemas.microsoft.com/office/drawing/2014/main" id="{37609BA7-9F94-135F-6031-372BF15BA382}"/>
              </a:ext>
            </a:extLst>
          </p:cNvPr>
          <p:cNvCxnSpPr>
            <a:cxnSpLocks/>
          </p:cNvCxnSpPr>
          <p:nvPr/>
        </p:nvCxnSpPr>
        <p:spPr>
          <a:xfrm>
            <a:off x="8535670" y="1048359"/>
            <a:ext cx="145471" cy="0"/>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sp>
        <p:nvSpPr>
          <p:cNvPr id="334" name="TextBox 333">
            <a:extLst>
              <a:ext uri="{FF2B5EF4-FFF2-40B4-BE49-F238E27FC236}">
                <a16:creationId xmlns:a16="http://schemas.microsoft.com/office/drawing/2014/main" id="{EF3C0270-5BE1-569F-AEE0-1D6FBFD2AC00}"/>
              </a:ext>
            </a:extLst>
          </p:cNvPr>
          <p:cNvSpPr txBox="1"/>
          <p:nvPr/>
        </p:nvSpPr>
        <p:spPr>
          <a:xfrm>
            <a:off x="8651150" y="1053318"/>
            <a:ext cx="181707" cy="134258"/>
          </a:xfrm>
          <a:prstGeom prst="rect">
            <a:avLst/>
          </a:prstGeom>
          <a:noFill/>
        </p:spPr>
        <p:txBody>
          <a:bodyPr wrap="none" lIns="36000" tIns="36000" rIns="36000" bIns="36000" rtlCol="0">
            <a:spAutoFit/>
          </a:bodyPr>
          <a:lstStyle/>
          <a:p>
            <a:r>
              <a:rPr lang="en-US" sz="400" dirty="0"/>
              <a:t>1044</a:t>
            </a:r>
          </a:p>
        </p:txBody>
      </p:sp>
      <p:cxnSp>
        <p:nvCxnSpPr>
          <p:cNvPr id="335" name="Straight Arrow Connector 334">
            <a:extLst>
              <a:ext uri="{FF2B5EF4-FFF2-40B4-BE49-F238E27FC236}">
                <a16:creationId xmlns:a16="http://schemas.microsoft.com/office/drawing/2014/main" id="{1CD23CE1-D363-A51D-B474-F05E7948C27F}"/>
              </a:ext>
            </a:extLst>
          </p:cNvPr>
          <p:cNvCxnSpPr>
            <a:cxnSpLocks/>
          </p:cNvCxnSpPr>
          <p:nvPr/>
        </p:nvCxnSpPr>
        <p:spPr>
          <a:xfrm>
            <a:off x="8535161" y="1120661"/>
            <a:ext cx="145471" cy="0"/>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cxnSp>
        <p:nvCxnSpPr>
          <p:cNvPr id="338" name="Elbow Connector 337">
            <a:extLst>
              <a:ext uri="{FF2B5EF4-FFF2-40B4-BE49-F238E27FC236}">
                <a16:creationId xmlns:a16="http://schemas.microsoft.com/office/drawing/2014/main" id="{9E4DCBBB-68A7-34AF-949D-3CB5DD976DC0}"/>
              </a:ext>
            </a:extLst>
          </p:cNvPr>
          <p:cNvCxnSpPr>
            <a:cxnSpLocks/>
            <a:stCxn id="211" idx="0"/>
          </p:cNvCxnSpPr>
          <p:nvPr/>
        </p:nvCxnSpPr>
        <p:spPr>
          <a:xfrm rot="16200000" flipV="1">
            <a:off x="11528471" y="1715038"/>
            <a:ext cx="233002" cy="116143"/>
          </a:xfrm>
          <a:prstGeom prst="bentConnector3">
            <a:avLst>
              <a:gd name="adj1" fmla="val 50000"/>
            </a:avLst>
          </a:prstGeom>
          <a:ln w="9525">
            <a:prstDash val="solid"/>
            <a:headEnd type="none"/>
            <a:tailEnd type="triangle"/>
          </a:ln>
        </p:spPr>
        <p:style>
          <a:lnRef idx="1">
            <a:schemeClr val="accent1"/>
          </a:lnRef>
          <a:fillRef idx="0">
            <a:schemeClr val="accent1"/>
          </a:fillRef>
          <a:effectRef idx="0">
            <a:schemeClr val="accent1"/>
          </a:effectRef>
          <a:fontRef idx="minor">
            <a:schemeClr val="tx1"/>
          </a:fontRef>
        </p:style>
      </p:cxnSp>
      <p:sp>
        <p:nvSpPr>
          <p:cNvPr id="352" name="TextBox 351">
            <a:extLst>
              <a:ext uri="{FF2B5EF4-FFF2-40B4-BE49-F238E27FC236}">
                <a16:creationId xmlns:a16="http://schemas.microsoft.com/office/drawing/2014/main" id="{BA7287A1-A005-A809-E08C-31FFFC03546D}"/>
              </a:ext>
            </a:extLst>
          </p:cNvPr>
          <p:cNvSpPr txBox="1"/>
          <p:nvPr/>
        </p:nvSpPr>
        <p:spPr>
          <a:xfrm>
            <a:off x="7882725" y="3506133"/>
            <a:ext cx="1830822" cy="307777"/>
          </a:xfrm>
          <a:prstGeom prst="rect">
            <a:avLst/>
          </a:prstGeom>
          <a:noFill/>
        </p:spPr>
        <p:txBody>
          <a:bodyPr wrap="none" rtlCol="0">
            <a:spAutoFit/>
          </a:bodyPr>
          <a:lstStyle/>
          <a:p>
            <a:pPr algn="l"/>
            <a:r>
              <a:rPr lang="en-US" sz="1400" b="1" u="sng" dirty="0">
                <a:solidFill>
                  <a:srgbClr val="666666"/>
                </a:solidFill>
              </a:rPr>
              <a:t>MONOLITH GROUP</a:t>
            </a:r>
          </a:p>
        </p:txBody>
      </p:sp>
      <p:sp>
        <p:nvSpPr>
          <p:cNvPr id="353" name="TextBox 352">
            <a:extLst>
              <a:ext uri="{FF2B5EF4-FFF2-40B4-BE49-F238E27FC236}">
                <a16:creationId xmlns:a16="http://schemas.microsoft.com/office/drawing/2014/main" id="{4C387F2F-DBAD-52CA-F97A-895A1BD662CD}"/>
              </a:ext>
            </a:extLst>
          </p:cNvPr>
          <p:cNvSpPr txBox="1"/>
          <p:nvPr/>
        </p:nvSpPr>
        <p:spPr>
          <a:xfrm>
            <a:off x="8187126" y="3806386"/>
            <a:ext cx="181707" cy="134258"/>
          </a:xfrm>
          <a:prstGeom prst="rect">
            <a:avLst/>
          </a:prstGeom>
          <a:noFill/>
        </p:spPr>
        <p:txBody>
          <a:bodyPr wrap="none" lIns="36000" tIns="36000" rIns="36000" bIns="36000" rtlCol="0">
            <a:spAutoFit/>
          </a:bodyPr>
          <a:lstStyle/>
          <a:p>
            <a:r>
              <a:rPr lang="en-US" sz="400" dirty="0"/>
              <a:t>1027</a:t>
            </a:r>
          </a:p>
        </p:txBody>
      </p:sp>
      <p:sp>
        <p:nvSpPr>
          <p:cNvPr id="354" name="TextBox 353">
            <a:extLst>
              <a:ext uri="{FF2B5EF4-FFF2-40B4-BE49-F238E27FC236}">
                <a16:creationId xmlns:a16="http://schemas.microsoft.com/office/drawing/2014/main" id="{C5AE7CE2-55D8-723B-6EE7-F73A3572808E}"/>
              </a:ext>
            </a:extLst>
          </p:cNvPr>
          <p:cNvSpPr txBox="1"/>
          <p:nvPr/>
        </p:nvSpPr>
        <p:spPr>
          <a:xfrm>
            <a:off x="8187824" y="3883718"/>
            <a:ext cx="181707" cy="134258"/>
          </a:xfrm>
          <a:prstGeom prst="rect">
            <a:avLst/>
          </a:prstGeom>
          <a:noFill/>
        </p:spPr>
        <p:txBody>
          <a:bodyPr wrap="none" lIns="36000" tIns="36000" rIns="36000" bIns="36000" rtlCol="0">
            <a:spAutoFit/>
          </a:bodyPr>
          <a:lstStyle/>
          <a:p>
            <a:r>
              <a:rPr lang="en-US" sz="400" dirty="0"/>
              <a:t>1043</a:t>
            </a:r>
          </a:p>
        </p:txBody>
      </p:sp>
      <p:cxnSp>
        <p:nvCxnSpPr>
          <p:cNvPr id="355" name="Straight Arrow Connector 354">
            <a:extLst>
              <a:ext uri="{FF2B5EF4-FFF2-40B4-BE49-F238E27FC236}">
                <a16:creationId xmlns:a16="http://schemas.microsoft.com/office/drawing/2014/main" id="{1DFD3370-1C96-F477-7F4B-12D600257AAA}"/>
              </a:ext>
            </a:extLst>
          </p:cNvPr>
          <p:cNvCxnSpPr>
            <a:cxnSpLocks/>
          </p:cNvCxnSpPr>
          <p:nvPr/>
        </p:nvCxnSpPr>
        <p:spPr>
          <a:xfrm>
            <a:off x="8071137" y="3877103"/>
            <a:ext cx="145471" cy="0"/>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cxnSp>
        <p:nvCxnSpPr>
          <p:cNvPr id="356" name="Straight Arrow Connector 355">
            <a:extLst>
              <a:ext uri="{FF2B5EF4-FFF2-40B4-BE49-F238E27FC236}">
                <a16:creationId xmlns:a16="http://schemas.microsoft.com/office/drawing/2014/main" id="{C3F7039B-F2EA-DDCC-BCC9-7350564055B1}"/>
              </a:ext>
            </a:extLst>
          </p:cNvPr>
          <p:cNvCxnSpPr>
            <a:cxnSpLocks/>
          </p:cNvCxnSpPr>
          <p:nvPr/>
        </p:nvCxnSpPr>
        <p:spPr>
          <a:xfrm>
            <a:off x="8072208" y="3947313"/>
            <a:ext cx="145471" cy="0"/>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sp>
        <p:nvSpPr>
          <p:cNvPr id="357" name="TextBox 356">
            <a:extLst>
              <a:ext uri="{FF2B5EF4-FFF2-40B4-BE49-F238E27FC236}">
                <a16:creationId xmlns:a16="http://schemas.microsoft.com/office/drawing/2014/main" id="{7BA396CB-6440-0E3D-40E8-F69FCF56EF62}"/>
              </a:ext>
            </a:extLst>
          </p:cNvPr>
          <p:cNvSpPr txBox="1"/>
          <p:nvPr/>
        </p:nvSpPr>
        <p:spPr>
          <a:xfrm>
            <a:off x="8187688" y="3952272"/>
            <a:ext cx="181707" cy="134258"/>
          </a:xfrm>
          <a:prstGeom prst="rect">
            <a:avLst/>
          </a:prstGeom>
          <a:noFill/>
        </p:spPr>
        <p:txBody>
          <a:bodyPr wrap="none" lIns="36000" tIns="36000" rIns="36000" bIns="36000" rtlCol="0">
            <a:spAutoFit/>
          </a:bodyPr>
          <a:lstStyle/>
          <a:p>
            <a:r>
              <a:rPr lang="en-US" sz="400" dirty="0"/>
              <a:t>1045</a:t>
            </a:r>
          </a:p>
        </p:txBody>
      </p:sp>
      <p:cxnSp>
        <p:nvCxnSpPr>
          <p:cNvPr id="358" name="Straight Arrow Connector 357">
            <a:extLst>
              <a:ext uri="{FF2B5EF4-FFF2-40B4-BE49-F238E27FC236}">
                <a16:creationId xmlns:a16="http://schemas.microsoft.com/office/drawing/2014/main" id="{0F13BD0D-ADDB-2798-19C8-452DE73655C5}"/>
              </a:ext>
            </a:extLst>
          </p:cNvPr>
          <p:cNvCxnSpPr>
            <a:cxnSpLocks/>
          </p:cNvCxnSpPr>
          <p:nvPr/>
        </p:nvCxnSpPr>
        <p:spPr>
          <a:xfrm>
            <a:off x="8071699" y="4019615"/>
            <a:ext cx="145471" cy="0"/>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cxnSp>
        <p:nvCxnSpPr>
          <p:cNvPr id="359" name="Straight Arrow Connector 358">
            <a:extLst>
              <a:ext uri="{FF2B5EF4-FFF2-40B4-BE49-F238E27FC236}">
                <a16:creationId xmlns:a16="http://schemas.microsoft.com/office/drawing/2014/main" id="{1C921974-27E4-DA93-C8B2-6E5D217A1AC6}"/>
              </a:ext>
            </a:extLst>
          </p:cNvPr>
          <p:cNvCxnSpPr>
            <a:cxnSpLocks/>
          </p:cNvCxnSpPr>
          <p:nvPr/>
        </p:nvCxnSpPr>
        <p:spPr>
          <a:xfrm>
            <a:off x="8991329" y="4651757"/>
            <a:ext cx="0" cy="167894"/>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360" name="TextBox 359">
            <a:extLst>
              <a:ext uri="{FF2B5EF4-FFF2-40B4-BE49-F238E27FC236}">
                <a16:creationId xmlns:a16="http://schemas.microsoft.com/office/drawing/2014/main" id="{2E1CE537-305F-C892-FC10-837E48507CAF}"/>
              </a:ext>
            </a:extLst>
          </p:cNvPr>
          <p:cNvSpPr txBox="1"/>
          <p:nvPr/>
        </p:nvSpPr>
        <p:spPr>
          <a:xfrm>
            <a:off x="8910206" y="4547642"/>
            <a:ext cx="181707" cy="134258"/>
          </a:xfrm>
          <a:prstGeom prst="rect">
            <a:avLst/>
          </a:prstGeom>
          <a:noFill/>
        </p:spPr>
        <p:txBody>
          <a:bodyPr wrap="none" lIns="36000" tIns="36000" rIns="36000" bIns="36000" rtlCol="0">
            <a:spAutoFit/>
          </a:bodyPr>
          <a:lstStyle/>
          <a:p>
            <a:r>
              <a:rPr lang="en-US" sz="400" dirty="0"/>
              <a:t>1031</a:t>
            </a:r>
          </a:p>
        </p:txBody>
      </p:sp>
      <p:cxnSp>
        <p:nvCxnSpPr>
          <p:cNvPr id="361" name="Straight Arrow Connector 360">
            <a:extLst>
              <a:ext uri="{FF2B5EF4-FFF2-40B4-BE49-F238E27FC236}">
                <a16:creationId xmlns:a16="http://schemas.microsoft.com/office/drawing/2014/main" id="{5F14256D-7ED8-17D9-24D5-41DFB58D5ACC}"/>
              </a:ext>
            </a:extLst>
          </p:cNvPr>
          <p:cNvCxnSpPr>
            <a:cxnSpLocks/>
          </p:cNvCxnSpPr>
          <p:nvPr/>
        </p:nvCxnSpPr>
        <p:spPr>
          <a:xfrm>
            <a:off x="10132608" y="4651757"/>
            <a:ext cx="0" cy="167894"/>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362" name="TextBox 361">
            <a:extLst>
              <a:ext uri="{FF2B5EF4-FFF2-40B4-BE49-F238E27FC236}">
                <a16:creationId xmlns:a16="http://schemas.microsoft.com/office/drawing/2014/main" id="{1D5ADCB2-1C0D-FCAD-40B8-E62778F8EF86}"/>
              </a:ext>
            </a:extLst>
          </p:cNvPr>
          <p:cNvSpPr txBox="1"/>
          <p:nvPr/>
        </p:nvSpPr>
        <p:spPr>
          <a:xfrm>
            <a:off x="10051485" y="4547642"/>
            <a:ext cx="181707" cy="134258"/>
          </a:xfrm>
          <a:prstGeom prst="rect">
            <a:avLst/>
          </a:prstGeom>
          <a:noFill/>
        </p:spPr>
        <p:txBody>
          <a:bodyPr wrap="none" lIns="36000" tIns="36000" rIns="36000" bIns="36000" rtlCol="0">
            <a:spAutoFit/>
          </a:bodyPr>
          <a:lstStyle/>
          <a:p>
            <a:r>
              <a:rPr lang="en-US" sz="400" dirty="0"/>
              <a:t>1031</a:t>
            </a:r>
          </a:p>
        </p:txBody>
      </p:sp>
      <p:cxnSp>
        <p:nvCxnSpPr>
          <p:cNvPr id="363" name="Straight Arrow Connector 362">
            <a:extLst>
              <a:ext uri="{FF2B5EF4-FFF2-40B4-BE49-F238E27FC236}">
                <a16:creationId xmlns:a16="http://schemas.microsoft.com/office/drawing/2014/main" id="{6A3F0A94-58C4-BA07-00D1-5BDA2081171C}"/>
              </a:ext>
            </a:extLst>
          </p:cNvPr>
          <p:cNvCxnSpPr>
            <a:cxnSpLocks/>
          </p:cNvCxnSpPr>
          <p:nvPr/>
        </p:nvCxnSpPr>
        <p:spPr>
          <a:xfrm>
            <a:off x="10513901" y="5478888"/>
            <a:ext cx="0" cy="167894"/>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364" name="TextBox 363">
            <a:extLst>
              <a:ext uri="{FF2B5EF4-FFF2-40B4-BE49-F238E27FC236}">
                <a16:creationId xmlns:a16="http://schemas.microsoft.com/office/drawing/2014/main" id="{A2BD066E-FC00-C22B-6666-56681A4252EA}"/>
              </a:ext>
            </a:extLst>
          </p:cNvPr>
          <p:cNvSpPr txBox="1"/>
          <p:nvPr/>
        </p:nvSpPr>
        <p:spPr>
          <a:xfrm>
            <a:off x="10410553" y="5377948"/>
            <a:ext cx="181707" cy="134258"/>
          </a:xfrm>
          <a:prstGeom prst="rect">
            <a:avLst/>
          </a:prstGeom>
          <a:noFill/>
        </p:spPr>
        <p:txBody>
          <a:bodyPr wrap="none" lIns="36000" tIns="36000" rIns="36000" bIns="36000" rtlCol="0">
            <a:spAutoFit/>
          </a:bodyPr>
          <a:lstStyle/>
          <a:p>
            <a:r>
              <a:rPr lang="en-US" sz="400" dirty="0"/>
              <a:t>1031</a:t>
            </a:r>
          </a:p>
        </p:txBody>
      </p:sp>
      <p:sp>
        <p:nvSpPr>
          <p:cNvPr id="365" name="TextBox 364">
            <a:extLst>
              <a:ext uri="{FF2B5EF4-FFF2-40B4-BE49-F238E27FC236}">
                <a16:creationId xmlns:a16="http://schemas.microsoft.com/office/drawing/2014/main" id="{D08CF4D6-32F2-3808-8C23-C3675B83AB65}"/>
              </a:ext>
            </a:extLst>
          </p:cNvPr>
          <p:cNvSpPr txBox="1"/>
          <p:nvPr/>
        </p:nvSpPr>
        <p:spPr>
          <a:xfrm>
            <a:off x="8184109" y="4319998"/>
            <a:ext cx="181707" cy="134258"/>
          </a:xfrm>
          <a:prstGeom prst="rect">
            <a:avLst/>
          </a:prstGeom>
          <a:noFill/>
        </p:spPr>
        <p:txBody>
          <a:bodyPr wrap="none" lIns="36000" tIns="36000" rIns="36000" bIns="36000" rtlCol="0">
            <a:spAutoFit/>
          </a:bodyPr>
          <a:lstStyle/>
          <a:p>
            <a:r>
              <a:rPr lang="en-US" sz="400" dirty="0"/>
              <a:t>1043</a:t>
            </a:r>
          </a:p>
        </p:txBody>
      </p:sp>
      <p:cxnSp>
        <p:nvCxnSpPr>
          <p:cNvPr id="367" name="Straight Arrow Connector 366">
            <a:extLst>
              <a:ext uri="{FF2B5EF4-FFF2-40B4-BE49-F238E27FC236}">
                <a16:creationId xmlns:a16="http://schemas.microsoft.com/office/drawing/2014/main" id="{BF7785D0-B405-1A1B-43BF-593F590CB9E2}"/>
              </a:ext>
            </a:extLst>
          </p:cNvPr>
          <p:cNvCxnSpPr>
            <a:cxnSpLocks/>
          </p:cNvCxnSpPr>
          <p:nvPr/>
        </p:nvCxnSpPr>
        <p:spPr>
          <a:xfrm>
            <a:off x="8068120" y="4390715"/>
            <a:ext cx="145471" cy="0"/>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sp>
        <p:nvSpPr>
          <p:cNvPr id="370" name="TextBox 369">
            <a:extLst>
              <a:ext uri="{FF2B5EF4-FFF2-40B4-BE49-F238E27FC236}">
                <a16:creationId xmlns:a16="http://schemas.microsoft.com/office/drawing/2014/main" id="{867ADB56-EE95-F978-5C25-36CAA64076B9}"/>
              </a:ext>
            </a:extLst>
          </p:cNvPr>
          <p:cNvSpPr txBox="1"/>
          <p:nvPr/>
        </p:nvSpPr>
        <p:spPr>
          <a:xfrm>
            <a:off x="8184671" y="4465884"/>
            <a:ext cx="181707" cy="134258"/>
          </a:xfrm>
          <a:prstGeom prst="rect">
            <a:avLst/>
          </a:prstGeom>
          <a:noFill/>
        </p:spPr>
        <p:txBody>
          <a:bodyPr wrap="none" lIns="36000" tIns="36000" rIns="36000" bIns="36000" rtlCol="0">
            <a:spAutoFit/>
          </a:bodyPr>
          <a:lstStyle/>
          <a:p>
            <a:r>
              <a:rPr lang="en-US" sz="400" dirty="0"/>
              <a:t>1045</a:t>
            </a:r>
          </a:p>
        </p:txBody>
      </p:sp>
      <p:cxnSp>
        <p:nvCxnSpPr>
          <p:cNvPr id="373" name="Straight Arrow Connector 372">
            <a:extLst>
              <a:ext uri="{FF2B5EF4-FFF2-40B4-BE49-F238E27FC236}">
                <a16:creationId xmlns:a16="http://schemas.microsoft.com/office/drawing/2014/main" id="{DA320663-C140-0275-EAAD-9A4E27E81B08}"/>
              </a:ext>
            </a:extLst>
          </p:cNvPr>
          <p:cNvCxnSpPr>
            <a:cxnSpLocks/>
          </p:cNvCxnSpPr>
          <p:nvPr/>
        </p:nvCxnSpPr>
        <p:spPr>
          <a:xfrm>
            <a:off x="8068682" y="4533227"/>
            <a:ext cx="145471" cy="0"/>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cxnSp>
        <p:nvCxnSpPr>
          <p:cNvPr id="375" name="Straight Arrow Connector 374">
            <a:extLst>
              <a:ext uri="{FF2B5EF4-FFF2-40B4-BE49-F238E27FC236}">
                <a16:creationId xmlns:a16="http://schemas.microsoft.com/office/drawing/2014/main" id="{696C8B9A-5856-621F-734D-0B400479E854}"/>
              </a:ext>
            </a:extLst>
          </p:cNvPr>
          <p:cNvCxnSpPr>
            <a:cxnSpLocks/>
          </p:cNvCxnSpPr>
          <p:nvPr/>
        </p:nvCxnSpPr>
        <p:spPr>
          <a:xfrm>
            <a:off x="8605846" y="4654400"/>
            <a:ext cx="0" cy="167894"/>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377" name="TextBox 376">
            <a:extLst>
              <a:ext uri="{FF2B5EF4-FFF2-40B4-BE49-F238E27FC236}">
                <a16:creationId xmlns:a16="http://schemas.microsoft.com/office/drawing/2014/main" id="{281C85EF-9871-880D-0E6A-AFAEEE668F2C}"/>
              </a:ext>
            </a:extLst>
          </p:cNvPr>
          <p:cNvSpPr txBox="1"/>
          <p:nvPr/>
        </p:nvSpPr>
        <p:spPr>
          <a:xfrm>
            <a:off x="8524723" y="4550285"/>
            <a:ext cx="181707" cy="134258"/>
          </a:xfrm>
          <a:prstGeom prst="rect">
            <a:avLst/>
          </a:prstGeom>
          <a:noFill/>
        </p:spPr>
        <p:txBody>
          <a:bodyPr wrap="none" lIns="36000" tIns="36000" rIns="36000" bIns="36000" rtlCol="0">
            <a:spAutoFit/>
          </a:bodyPr>
          <a:lstStyle/>
          <a:p>
            <a:r>
              <a:rPr lang="en-US" sz="400" dirty="0"/>
              <a:t>1032</a:t>
            </a:r>
          </a:p>
        </p:txBody>
      </p:sp>
      <p:cxnSp>
        <p:nvCxnSpPr>
          <p:cNvPr id="378" name="Straight Arrow Connector 377">
            <a:extLst>
              <a:ext uri="{FF2B5EF4-FFF2-40B4-BE49-F238E27FC236}">
                <a16:creationId xmlns:a16="http://schemas.microsoft.com/office/drawing/2014/main" id="{CCFE0D3A-B40E-D02F-0985-3D13B916A0B2}"/>
              </a:ext>
            </a:extLst>
          </p:cNvPr>
          <p:cNvCxnSpPr>
            <a:cxnSpLocks/>
          </p:cNvCxnSpPr>
          <p:nvPr/>
        </p:nvCxnSpPr>
        <p:spPr>
          <a:xfrm>
            <a:off x="9734711" y="4650435"/>
            <a:ext cx="0" cy="167894"/>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379" name="TextBox 378">
            <a:extLst>
              <a:ext uri="{FF2B5EF4-FFF2-40B4-BE49-F238E27FC236}">
                <a16:creationId xmlns:a16="http://schemas.microsoft.com/office/drawing/2014/main" id="{6E43A708-A805-73F7-B18D-9FC6EBD0D744}"/>
              </a:ext>
            </a:extLst>
          </p:cNvPr>
          <p:cNvSpPr txBox="1"/>
          <p:nvPr/>
        </p:nvSpPr>
        <p:spPr>
          <a:xfrm>
            <a:off x="9653588" y="4546320"/>
            <a:ext cx="181707" cy="134258"/>
          </a:xfrm>
          <a:prstGeom prst="rect">
            <a:avLst/>
          </a:prstGeom>
          <a:noFill/>
        </p:spPr>
        <p:txBody>
          <a:bodyPr wrap="none" lIns="36000" tIns="36000" rIns="36000" bIns="36000" rtlCol="0">
            <a:spAutoFit/>
          </a:bodyPr>
          <a:lstStyle/>
          <a:p>
            <a:r>
              <a:rPr lang="en-US" sz="400" dirty="0"/>
              <a:t>1032</a:t>
            </a:r>
          </a:p>
        </p:txBody>
      </p:sp>
      <p:cxnSp>
        <p:nvCxnSpPr>
          <p:cNvPr id="383" name="Straight Arrow Connector 382">
            <a:extLst>
              <a:ext uri="{FF2B5EF4-FFF2-40B4-BE49-F238E27FC236}">
                <a16:creationId xmlns:a16="http://schemas.microsoft.com/office/drawing/2014/main" id="{248D6594-89D9-8888-2A1A-56D28F5CF7C7}"/>
              </a:ext>
            </a:extLst>
          </p:cNvPr>
          <p:cNvCxnSpPr>
            <a:cxnSpLocks/>
          </p:cNvCxnSpPr>
          <p:nvPr/>
        </p:nvCxnSpPr>
        <p:spPr>
          <a:xfrm>
            <a:off x="9572666" y="5010348"/>
            <a:ext cx="129167" cy="401"/>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sp>
        <p:nvSpPr>
          <p:cNvPr id="384" name="TextBox 383">
            <a:extLst>
              <a:ext uri="{FF2B5EF4-FFF2-40B4-BE49-F238E27FC236}">
                <a16:creationId xmlns:a16="http://schemas.microsoft.com/office/drawing/2014/main" id="{9089EA1B-BEBA-6BFE-F91F-92DB9D53C4D1}"/>
              </a:ext>
            </a:extLst>
          </p:cNvPr>
          <p:cNvSpPr txBox="1"/>
          <p:nvPr/>
        </p:nvSpPr>
        <p:spPr>
          <a:xfrm>
            <a:off x="9404455" y="4943219"/>
            <a:ext cx="181707" cy="134258"/>
          </a:xfrm>
          <a:prstGeom prst="rect">
            <a:avLst/>
          </a:prstGeom>
          <a:noFill/>
        </p:spPr>
        <p:txBody>
          <a:bodyPr wrap="none" lIns="36000" tIns="36000" rIns="36000" bIns="36000" rtlCol="0">
            <a:spAutoFit/>
          </a:bodyPr>
          <a:lstStyle/>
          <a:p>
            <a:r>
              <a:rPr lang="en-US" sz="400" dirty="0"/>
              <a:t>1033</a:t>
            </a:r>
          </a:p>
        </p:txBody>
      </p:sp>
      <p:grpSp>
        <p:nvGrpSpPr>
          <p:cNvPr id="404" name="Group 403">
            <a:extLst>
              <a:ext uri="{FF2B5EF4-FFF2-40B4-BE49-F238E27FC236}">
                <a16:creationId xmlns:a16="http://schemas.microsoft.com/office/drawing/2014/main" id="{8FCB7789-1B11-E917-4E6D-F9F74E461665}"/>
              </a:ext>
            </a:extLst>
          </p:cNvPr>
          <p:cNvGrpSpPr/>
          <p:nvPr/>
        </p:nvGrpSpPr>
        <p:grpSpPr>
          <a:xfrm>
            <a:off x="9842717" y="5452116"/>
            <a:ext cx="181707" cy="304485"/>
            <a:chOff x="6711187" y="2572732"/>
            <a:chExt cx="181707" cy="304485"/>
          </a:xfrm>
        </p:grpSpPr>
        <p:sp>
          <p:nvSpPr>
            <p:cNvPr id="409" name="Frame 408">
              <a:extLst>
                <a:ext uri="{FF2B5EF4-FFF2-40B4-BE49-F238E27FC236}">
                  <a16:creationId xmlns:a16="http://schemas.microsoft.com/office/drawing/2014/main" id="{6C4C99FD-2BDD-41AE-CC04-66FB80B83D7F}"/>
                </a:ext>
              </a:extLst>
            </p:cNvPr>
            <p:cNvSpPr/>
            <p:nvPr/>
          </p:nvSpPr>
          <p:spPr>
            <a:xfrm>
              <a:off x="6781065" y="2572732"/>
              <a:ext cx="53891" cy="53891"/>
            </a:xfrm>
            <a:prstGeom prst="frame">
              <a:avLst>
                <a:gd name="adj1"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349" dirty="0">
                  <a:solidFill>
                    <a:schemeClr val="tx1"/>
                  </a:solidFill>
                </a:rPr>
                <a:t>N2</a:t>
              </a:r>
            </a:p>
          </p:txBody>
        </p:sp>
        <p:cxnSp>
          <p:nvCxnSpPr>
            <p:cNvPr id="410" name="Straight Arrow Connector 409">
              <a:extLst>
                <a:ext uri="{FF2B5EF4-FFF2-40B4-BE49-F238E27FC236}">
                  <a16:creationId xmlns:a16="http://schemas.microsoft.com/office/drawing/2014/main" id="{390D46A6-76FA-A8DB-80B7-5333C5702B2F}"/>
                </a:ext>
              </a:extLst>
            </p:cNvPr>
            <p:cNvCxnSpPr>
              <a:cxnSpLocks/>
            </p:cNvCxnSpPr>
            <p:nvPr/>
          </p:nvCxnSpPr>
          <p:spPr>
            <a:xfrm flipV="1">
              <a:off x="6804105" y="2635233"/>
              <a:ext cx="0" cy="132608"/>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sp>
          <p:nvSpPr>
            <p:cNvPr id="411" name="TextBox 410">
              <a:extLst>
                <a:ext uri="{FF2B5EF4-FFF2-40B4-BE49-F238E27FC236}">
                  <a16:creationId xmlns:a16="http://schemas.microsoft.com/office/drawing/2014/main" id="{C7BEA16D-38D4-2997-3DE3-7305F342955E}"/>
                </a:ext>
              </a:extLst>
            </p:cNvPr>
            <p:cNvSpPr txBox="1"/>
            <p:nvPr/>
          </p:nvSpPr>
          <p:spPr>
            <a:xfrm>
              <a:off x="6711187" y="2742959"/>
              <a:ext cx="181707" cy="134258"/>
            </a:xfrm>
            <a:prstGeom prst="rect">
              <a:avLst/>
            </a:prstGeom>
            <a:noFill/>
          </p:spPr>
          <p:txBody>
            <a:bodyPr wrap="none" lIns="36000" tIns="36000" rIns="36000" bIns="36000" rtlCol="0">
              <a:spAutoFit/>
            </a:bodyPr>
            <a:lstStyle/>
            <a:p>
              <a:r>
                <a:rPr lang="en-US" sz="400" dirty="0"/>
                <a:t>1033</a:t>
              </a:r>
            </a:p>
          </p:txBody>
        </p:sp>
      </p:grpSp>
      <p:sp>
        <p:nvSpPr>
          <p:cNvPr id="435" name="TextBox 434">
            <a:extLst>
              <a:ext uri="{FF2B5EF4-FFF2-40B4-BE49-F238E27FC236}">
                <a16:creationId xmlns:a16="http://schemas.microsoft.com/office/drawing/2014/main" id="{AC3FB225-1562-7180-BC96-1F59487A8E0A}"/>
              </a:ext>
            </a:extLst>
          </p:cNvPr>
          <p:cNvSpPr txBox="1"/>
          <p:nvPr/>
        </p:nvSpPr>
        <p:spPr>
          <a:xfrm>
            <a:off x="8203323" y="5805413"/>
            <a:ext cx="181707" cy="134258"/>
          </a:xfrm>
          <a:prstGeom prst="rect">
            <a:avLst/>
          </a:prstGeom>
          <a:noFill/>
        </p:spPr>
        <p:txBody>
          <a:bodyPr wrap="square" lIns="36000" tIns="36000" rIns="36000" bIns="36000" rtlCol="0">
            <a:spAutoFit/>
          </a:bodyPr>
          <a:lstStyle/>
          <a:p>
            <a:r>
              <a:rPr lang="en-US" sz="400" dirty="0"/>
              <a:t>1040</a:t>
            </a:r>
          </a:p>
        </p:txBody>
      </p:sp>
      <p:cxnSp>
        <p:nvCxnSpPr>
          <p:cNvPr id="436" name="Straight Arrow Connector 435">
            <a:extLst>
              <a:ext uri="{FF2B5EF4-FFF2-40B4-BE49-F238E27FC236}">
                <a16:creationId xmlns:a16="http://schemas.microsoft.com/office/drawing/2014/main" id="{831AFDB5-57C4-E9C8-AFB9-7992E1842760}"/>
              </a:ext>
            </a:extLst>
          </p:cNvPr>
          <p:cNvCxnSpPr>
            <a:cxnSpLocks/>
          </p:cNvCxnSpPr>
          <p:nvPr/>
        </p:nvCxnSpPr>
        <p:spPr>
          <a:xfrm>
            <a:off x="8087334" y="5876130"/>
            <a:ext cx="145471" cy="0"/>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sp>
        <p:nvSpPr>
          <p:cNvPr id="437" name="TextBox 436">
            <a:extLst>
              <a:ext uri="{FF2B5EF4-FFF2-40B4-BE49-F238E27FC236}">
                <a16:creationId xmlns:a16="http://schemas.microsoft.com/office/drawing/2014/main" id="{6BF2133E-9E63-D681-9C3C-F03B110A0B1D}"/>
              </a:ext>
            </a:extLst>
          </p:cNvPr>
          <p:cNvSpPr txBox="1"/>
          <p:nvPr/>
        </p:nvSpPr>
        <p:spPr>
          <a:xfrm>
            <a:off x="8203885" y="5951299"/>
            <a:ext cx="181707" cy="134258"/>
          </a:xfrm>
          <a:prstGeom prst="rect">
            <a:avLst/>
          </a:prstGeom>
          <a:noFill/>
        </p:spPr>
        <p:txBody>
          <a:bodyPr wrap="square" lIns="36000" tIns="36000" rIns="36000" bIns="36000" rtlCol="0">
            <a:spAutoFit/>
          </a:bodyPr>
          <a:lstStyle/>
          <a:p>
            <a:r>
              <a:rPr lang="en-US" sz="400" dirty="0"/>
              <a:t>1043</a:t>
            </a:r>
          </a:p>
        </p:txBody>
      </p:sp>
      <p:cxnSp>
        <p:nvCxnSpPr>
          <p:cNvPr id="438" name="Straight Arrow Connector 437">
            <a:extLst>
              <a:ext uri="{FF2B5EF4-FFF2-40B4-BE49-F238E27FC236}">
                <a16:creationId xmlns:a16="http://schemas.microsoft.com/office/drawing/2014/main" id="{0FDC04B4-BB61-A491-B2D6-CC3257CF2B18}"/>
              </a:ext>
            </a:extLst>
          </p:cNvPr>
          <p:cNvCxnSpPr>
            <a:cxnSpLocks/>
          </p:cNvCxnSpPr>
          <p:nvPr/>
        </p:nvCxnSpPr>
        <p:spPr>
          <a:xfrm>
            <a:off x="8087896" y="6018642"/>
            <a:ext cx="145471" cy="0"/>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sp>
        <p:nvSpPr>
          <p:cNvPr id="38" name="Cloud 1">
            <a:extLst>
              <a:ext uri="{FF2B5EF4-FFF2-40B4-BE49-F238E27FC236}">
                <a16:creationId xmlns:a16="http://schemas.microsoft.com/office/drawing/2014/main" id="{D96C540B-6091-FBDD-070F-58D3CBE4000A}"/>
              </a:ext>
            </a:extLst>
          </p:cNvPr>
          <p:cNvSpPr/>
          <p:nvPr/>
        </p:nvSpPr>
        <p:spPr>
          <a:xfrm rot="5847885" flipV="1">
            <a:off x="3980203" y="-24191"/>
            <a:ext cx="432639" cy="739758"/>
          </a:xfrm>
          <a:custGeom>
            <a:avLst/>
            <a:gdLst>
              <a:gd name="csX0" fmla="*/ 3900 w 43200"/>
              <a:gd name="csY0" fmla="*/ 14370 h 43200"/>
              <a:gd name="csX1" fmla="*/ 5623 w 43200"/>
              <a:gd name="csY1" fmla="*/ 6907 h 43200"/>
              <a:gd name="csX2" fmla="*/ 14005 w 43200"/>
              <a:gd name="csY2" fmla="*/ 5202 h 43200"/>
              <a:gd name="csX3" fmla="*/ 22456 w 43200"/>
              <a:gd name="csY3" fmla="*/ 3432 h 43200"/>
              <a:gd name="csX4" fmla="*/ 25749 w 43200"/>
              <a:gd name="csY4" fmla="*/ 200 h 43200"/>
              <a:gd name="csX5" fmla="*/ 29833 w 43200"/>
              <a:gd name="csY5" fmla="*/ 2481 h 43200"/>
              <a:gd name="csX6" fmla="*/ 35463 w 43200"/>
              <a:gd name="csY6" fmla="*/ 690 h 43200"/>
              <a:gd name="csX7" fmla="*/ 38318 w 43200"/>
              <a:gd name="csY7" fmla="*/ 5576 h 43200"/>
              <a:gd name="csX8" fmla="*/ 41982 w 43200"/>
              <a:gd name="csY8" fmla="*/ 10318 h 43200"/>
              <a:gd name="csX9" fmla="*/ 41818 w 43200"/>
              <a:gd name="csY9" fmla="*/ 15460 h 43200"/>
              <a:gd name="csX10" fmla="*/ 43016 w 43200"/>
              <a:gd name="csY10" fmla="*/ 23322 h 43200"/>
              <a:gd name="csX11" fmla="*/ 37404 w 43200"/>
              <a:gd name="csY11" fmla="*/ 30204 h 43200"/>
              <a:gd name="csX12" fmla="*/ 35395 w 43200"/>
              <a:gd name="csY12" fmla="*/ 36101 h 43200"/>
              <a:gd name="csX13" fmla="*/ 28555 w 43200"/>
              <a:gd name="csY13" fmla="*/ 36815 h 43200"/>
              <a:gd name="csX14" fmla="*/ 23667 w 43200"/>
              <a:gd name="csY14" fmla="*/ 43106 h 43200"/>
              <a:gd name="csX15" fmla="*/ 16480 w 43200"/>
              <a:gd name="csY15" fmla="*/ 39266 h 43200"/>
              <a:gd name="csX16" fmla="*/ 5804 w 43200"/>
              <a:gd name="csY16" fmla="*/ 35472 h 43200"/>
              <a:gd name="csX17" fmla="*/ 1110 w 43200"/>
              <a:gd name="csY17" fmla="*/ 31250 h 43200"/>
              <a:gd name="csX18" fmla="*/ 2113 w 43200"/>
              <a:gd name="csY18" fmla="*/ 25551 h 43200"/>
              <a:gd name="csX19" fmla="*/ -5 w 43200"/>
              <a:gd name="csY19" fmla="*/ 19704 h 43200"/>
              <a:gd name="csX20" fmla="*/ 3863 w 43200"/>
              <a:gd name="csY20" fmla="*/ 14507 h 43200"/>
              <a:gd name="csX21" fmla="*/ 3900 w 43200"/>
              <a:gd name="csY21" fmla="*/ 14370 h 43200"/>
              <a:gd name="csX0" fmla="*/ 4693 w 43200"/>
              <a:gd name="csY0" fmla="*/ 26177 h 43200"/>
              <a:gd name="csX1" fmla="*/ 2160 w 43200"/>
              <a:gd name="csY1" fmla="*/ 25380 h 43200"/>
              <a:gd name="csX2" fmla="*/ 6928 w 43200"/>
              <a:gd name="csY2" fmla="*/ 34899 h 43200"/>
              <a:gd name="csX3" fmla="*/ 5820 w 43200"/>
              <a:gd name="csY3" fmla="*/ 35280 h 43200"/>
              <a:gd name="csX4" fmla="*/ 16478 w 43200"/>
              <a:gd name="csY4" fmla="*/ 39090 h 43200"/>
              <a:gd name="csX5" fmla="*/ 15810 w 43200"/>
              <a:gd name="csY5" fmla="*/ 37350 h 43200"/>
              <a:gd name="csX6" fmla="*/ 28827 w 43200"/>
              <a:gd name="csY6" fmla="*/ 34751 h 43200"/>
              <a:gd name="csX7" fmla="*/ 28560 w 43200"/>
              <a:gd name="csY7" fmla="*/ 36660 h 43200"/>
              <a:gd name="csX8" fmla="*/ 34129 w 43200"/>
              <a:gd name="csY8" fmla="*/ 22954 h 43200"/>
              <a:gd name="csX9" fmla="*/ 37380 w 43200"/>
              <a:gd name="csY9" fmla="*/ 30090 h 43200"/>
              <a:gd name="csX10" fmla="*/ 41798 w 43200"/>
              <a:gd name="csY10" fmla="*/ 15354 h 43200"/>
              <a:gd name="csX11" fmla="*/ 40350 w 43200"/>
              <a:gd name="csY11" fmla="*/ 18030 h 43200"/>
              <a:gd name="csX12" fmla="*/ 38324 w 43200"/>
              <a:gd name="csY12" fmla="*/ 5426 h 43200"/>
              <a:gd name="csX13" fmla="*/ 38400 w 43200"/>
              <a:gd name="csY13" fmla="*/ 6690 h 43200"/>
              <a:gd name="csX14" fmla="*/ 29078 w 43200"/>
              <a:gd name="csY14" fmla="*/ 3952 h 43200"/>
              <a:gd name="csX15" fmla="*/ 29820 w 43200"/>
              <a:gd name="csY15" fmla="*/ 2340 h 43200"/>
              <a:gd name="csX16" fmla="*/ 22141 w 43200"/>
              <a:gd name="csY16" fmla="*/ 4720 h 43200"/>
              <a:gd name="csX17" fmla="*/ 22500 w 43200"/>
              <a:gd name="csY17" fmla="*/ 3330 h 43200"/>
              <a:gd name="csX18" fmla="*/ 14000 w 43200"/>
              <a:gd name="csY18" fmla="*/ 5192 h 43200"/>
              <a:gd name="csX19" fmla="*/ 15300 w 43200"/>
              <a:gd name="csY19" fmla="*/ 6540 h 43200"/>
              <a:gd name="csX20" fmla="*/ 4127 w 43200"/>
              <a:gd name="csY20" fmla="*/ 15789 h 43200"/>
              <a:gd name="csX21" fmla="*/ 3900 w 43200"/>
              <a:gd name="csY21" fmla="*/ 14370 h 43200"/>
              <a:gd name="csX0" fmla="*/ 3936 w 43256"/>
              <a:gd name="csY0" fmla="*/ 14229 h 43219"/>
              <a:gd name="csX1" fmla="*/ 5659 w 43256"/>
              <a:gd name="csY1" fmla="*/ 6766 h 43219"/>
              <a:gd name="csX2" fmla="*/ 14041 w 43256"/>
              <a:gd name="csY2" fmla="*/ 5061 h 43219"/>
              <a:gd name="csX3" fmla="*/ 22492 w 43256"/>
              <a:gd name="csY3" fmla="*/ 3291 h 43219"/>
              <a:gd name="csX4" fmla="*/ 25785 w 43256"/>
              <a:gd name="csY4" fmla="*/ 59 h 43219"/>
              <a:gd name="csX5" fmla="*/ 29869 w 43256"/>
              <a:gd name="csY5" fmla="*/ 2340 h 43219"/>
              <a:gd name="csX6" fmla="*/ 35499 w 43256"/>
              <a:gd name="csY6" fmla="*/ 549 h 43219"/>
              <a:gd name="csX7" fmla="*/ 38354 w 43256"/>
              <a:gd name="csY7" fmla="*/ 5435 h 43219"/>
              <a:gd name="csX8" fmla="*/ 42018 w 43256"/>
              <a:gd name="csY8" fmla="*/ 10177 h 43219"/>
              <a:gd name="csX9" fmla="*/ 41854 w 43256"/>
              <a:gd name="csY9" fmla="*/ 15319 h 43219"/>
              <a:gd name="csX10" fmla="*/ 43052 w 43256"/>
              <a:gd name="csY10" fmla="*/ 23181 h 43219"/>
              <a:gd name="csX11" fmla="*/ 37440 w 43256"/>
              <a:gd name="csY11" fmla="*/ 30063 h 43219"/>
              <a:gd name="csX12" fmla="*/ 35431 w 43256"/>
              <a:gd name="csY12" fmla="*/ 35960 h 43219"/>
              <a:gd name="csX13" fmla="*/ 28591 w 43256"/>
              <a:gd name="csY13" fmla="*/ 36674 h 43219"/>
              <a:gd name="csX14" fmla="*/ 23703 w 43256"/>
              <a:gd name="csY14" fmla="*/ 42965 h 43219"/>
              <a:gd name="csX15" fmla="*/ 16516 w 43256"/>
              <a:gd name="csY15" fmla="*/ 39125 h 43219"/>
              <a:gd name="csX16" fmla="*/ 5840 w 43256"/>
              <a:gd name="csY16" fmla="*/ 35331 h 43219"/>
              <a:gd name="csX17" fmla="*/ 1146 w 43256"/>
              <a:gd name="csY17" fmla="*/ 31109 h 43219"/>
              <a:gd name="csX18" fmla="*/ 2149 w 43256"/>
              <a:gd name="csY18" fmla="*/ 25410 h 43219"/>
              <a:gd name="csX19" fmla="*/ 31 w 43256"/>
              <a:gd name="csY19" fmla="*/ 19563 h 43219"/>
              <a:gd name="csX20" fmla="*/ 3899 w 43256"/>
              <a:gd name="csY20" fmla="*/ 14366 h 43219"/>
              <a:gd name="csX21" fmla="*/ 3936 w 43256"/>
              <a:gd name="csY21" fmla="*/ 14229 h 43219"/>
              <a:gd name="csX0" fmla="*/ 4729 w 43256"/>
              <a:gd name="csY0" fmla="*/ 26036 h 43219"/>
              <a:gd name="csX1" fmla="*/ 2196 w 43256"/>
              <a:gd name="csY1" fmla="*/ 25239 h 43219"/>
              <a:gd name="csX2" fmla="*/ 6964 w 43256"/>
              <a:gd name="csY2" fmla="*/ 34758 h 43219"/>
              <a:gd name="csX3" fmla="*/ 5856 w 43256"/>
              <a:gd name="csY3" fmla="*/ 35139 h 43219"/>
              <a:gd name="csX4" fmla="*/ 16514 w 43256"/>
              <a:gd name="csY4" fmla="*/ 38949 h 43219"/>
              <a:gd name="csX5" fmla="*/ 15846 w 43256"/>
              <a:gd name="csY5" fmla="*/ 37209 h 43219"/>
              <a:gd name="csX6" fmla="*/ 34165 w 43256"/>
              <a:gd name="csY6" fmla="*/ 22813 h 43219"/>
              <a:gd name="csX7" fmla="*/ 37416 w 43256"/>
              <a:gd name="csY7" fmla="*/ 29949 h 43219"/>
              <a:gd name="csX8" fmla="*/ 41834 w 43256"/>
              <a:gd name="csY8" fmla="*/ 15213 h 43219"/>
              <a:gd name="csX9" fmla="*/ 40386 w 43256"/>
              <a:gd name="csY9" fmla="*/ 17889 h 43219"/>
              <a:gd name="csX10" fmla="*/ 38360 w 43256"/>
              <a:gd name="csY10" fmla="*/ 5285 h 43219"/>
              <a:gd name="csX11" fmla="*/ 38436 w 43256"/>
              <a:gd name="csY11" fmla="*/ 6549 h 43219"/>
              <a:gd name="csX12" fmla="*/ 29114 w 43256"/>
              <a:gd name="csY12" fmla="*/ 3811 h 43219"/>
              <a:gd name="csX13" fmla="*/ 29856 w 43256"/>
              <a:gd name="csY13" fmla="*/ 2199 h 43219"/>
              <a:gd name="csX14" fmla="*/ 22177 w 43256"/>
              <a:gd name="csY14" fmla="*/ 4579 h 43219"/>
              <a:gd name="csX15" fmla="*/ 22536 w 43256"/>
              <a:gd name="csY15" fmla="*/ 3189 h 43219"/>
              <a:gd name="csX16" fmla="*/ 14036 w 43256"/>
              <a:gd name="csY16" fmla="*/ 5051 h 43219"/>
              <a:gd name="csX17" fmla="*/ 15336 w 43256"/>
              <a:gd name="csY17" fmla="*/ 6399 h 43219"/>
              <a:gd name="csX18" fmla="*/ 4163 w 43256"/>
              <a:gd name="csY18" fmla="*/ 15648 h 43219"/>
              <a:gd name="csX19" fmla="*/ 3936 w 43256"/>
              <a:gd name="csY19" fmla="*/ 14229 h 43219"/>
              <a:gd name="csX0" fmla="*/ 3936 w 43256"/>
              <a:gd name="csY0" fmla="*/ 14229 h 43219"/>
              <a:gd name="csX1" fmla="*/ 5659 w 43256"/>
              <a:gd name="csY1" fmla="*/ 6766 h 43219"/>
              <a:gd name="csX2" fmla="*/ 14041 w 43256"/>
              <a:gd name="csY2" fmla="*/ 5061 h 43219"/>
              <a:gd name="csX3" fmla="*/ 22492 w 43256"/>
              <a:gd name="csY3" fmla="*/ 3291 h 43219"/>
              <a:gd name="csX4" fmla="*/ 25785 w 43256"/>
              <a:gd name="csY4" fmla="*/ 59 h 43219"/>
              <a:gd name="csX5" fmla="*/ 29869 w 43256"/>
              <a:gd name="csY5" fmla="*/ 2340 h 43219"/>
              <a:gd name="csX6" fmla="*/ 35499 w 43256"/>
              <a:gd name="csY6" fmla="*/ 549 h 43219"/>
              <a:gd name="csX7" fmla="*/ 38354 w 43256"/>
              <a:gd name="csY7" fmla="*/ 5435 h 43219"/>
              <a:gd name="csX8" fmla="*/ 42018 w 43256"/>
              <a:gd name="csY8" fmla="*/ 10177 h 43219"/>
              <a:gd name="csX9" fmla="*/ 41854 w 43256"/>
              <a:gd name="csY9" fmla="*/ 15319 h 43219"/>
              <a:gd name="csX10" fmla="*/ 43052 w 43256"/>
              <a:gd name="csY10" fmla="*/ 23181 h 43219"/>
              <a:gd name="csX11" fmla="*/ 37440 w 43256"/>
              <a:gd name="csY11" fmla="*/ 30063 h 43219"/>
              <a:gd name="csX12" fmla="*/ 35431 w 43256"/>
              <a:gd name="csY12" fmla="*/ 35960 h 43219"/>
              <a:gd name="csX13" fmla="*/ 28591 w 43256"/>
              <a:gd name="csY13" fmla="*/ 36674 h 43219"/>
              <a:gd name="csX14" fmla="*/ 23703 w 43256"/>
              <a:gd name="csY14" fmla="*/ 42965 h 43219"/>
              <a:gd name="csX15" fmla="*/ 16516 w 43256"/>
              <a:gd name="csY15" fmla="*/ 39125 h 43219"/>
              <a:gd name="csX16" fmla="*/ 5840 w 43256"/>
              <a:gd name="csY16" fmla="*/ 35331 h 43219"/>
              <a:gd name="csX17" fmla="*/ 1146 w 43256"/>
              <a:gd name="csY17" fmla="*/ 31109 h 43219"/>
              <a:gd name="csX18" fmla="*/ 2149 w 43256"/>
              <a:gd name="csY18" fmla="*/ 25410 h 43219"/>
              <a:gd name="csX19" fmla="*/ 31 w 43256"/>
              <a:gd name="csY19" fmla="*/ 19563 h 43219"/>
              <a:gd name="csX20" fmla="*/ 3899 w 43256"/>
              <a:gd name="csY20" fmla="*/ 14366 h 43219"/>
              <a:gd name="csX21" fmla="*/ 3936 w 43256"/>
              <a:gd name="csY21" fmla="*/ 14229 h 43219"/>
              <a:gd name="csX0" fmla="*/ 4729 w 43256"/>
              <a:gd name="csY0" fmla="*/ 26036 h 43219"/>
              <a:gd name="csX1" fmla="*/ 2196 w 43256"/>
              <a:gd name="csY1" fmla="*/ 25239 h 43219"/>
              <a:gd name="csX2" fmla="*/ 6964 w 43256"/>
              <a:gd name="csY2" fmla="*/ 34758 h 43219"/>
              <a:gd name="csX3" fmla="*/ 5856 w 43256"/>
              <a:gd name="csY3" fmla="*/ 35139 h 43219"/>
              <a:gd name="csX4" fmla="*/ 34165 w 43256"/>
              <a:gd name="csY4" fmla="*/ 22813 h 43219"/>
              <a:gd name="csX5" fmla="*/ 37416 w 43256"/>
              <a:gd name="csY5" fmla="*/ 29949 h 43219"/>
              <a:gd name="csX6" fmla="*/ 41834 w 43256"/>
              <a:gd name="csY6" fmla="*/ 15213 h 43219"/>
              <a:gd name="csX7" fmla="*/ 40386 w 43256"/>
              <a:gd name="csY7" fmla="*/ 17889 h 43219"/>
              <a:gd name="csX8" fmla="*/ 38360 w 43256"/>
              <a:gd name="csY8" fmla="*/ 5285 h 43219"/>
              <a:gd name="csX9" fmla="*/ 38436 w 43256"/>
              <a:gd name="csY9" fmla="*/ 6549 h 43219"/>
              <a:gd name="csX10" fmla="*/ 29114 w 43256"/>
              <a:gd name="csY10" fmla="*/ 3811 h 43219"/>
              <a:gd name="csX11" fmla="*/ 29856 w 43256"/>
              <a:gd name="csY11" fmla="*/ 2199 h 43219"/>
              <a:gd name="csX12" fmla="*/ 22177 w 43256"/>
              <a:gd name="csY12" fmla="*/ 4579 h 43219"/>
              <a:gd name="csX13" fmla="*/ 22536 w 43256"/>
              <a:gd name="csY13" fmla="*/ 3189 h 43219"/>
              <a:gd name="csX14" fmla="*/ 14036 w 43256"/>
              <a:gd name="csY14" fmla="*/ 5051 h 43219"/>
              <a:gd name="csX15" fmla="*/ 15336 w 43256"/>
              <a:gd name="csY15" fmla="*/ 6399 h 43219"/>
              <a:gd name="csX16" fmla="*/ 4163 w 43256"/>
              <a:gd name="csY16" fmla="*/ 15648 h 43219"/>
              <a:gd name="csX17" fmla="*/ 3936 w 43256"/>
              <a:gd name="csY17" fmla="*/ 14229 h 43219"/>
              <a:gd name="csX0" fmla="*/ 3936 w 43256"/>
              <a:gd name="csY0" fmla="*/ 14229 h 43219"/>
              <a:gd name="csX1" fmla="*/ 5659 w 43256"/>
              <a:gd name="csY1" fmla="*/ 6766 h 43219"/>
              <a:gd name="csX2" fmla="*/ 14041 w 43256"/>
              <a:gd name="csY2" fmla="*/ 5061 h 43219"/>
              <a:gd name="csX3" fmla="*/ 22492 w 43256"/>
              <a:gd name="csY3" fmla="*/ 3291 h 43219"/>
              <a:gd name="csX4" fmla="*/ 25785 w 43256"/>
              <a:gd name="csY4" fmla="*/ 59 h 43219"/>
              <a:gd name="csX5" fmla="*/ 29869 w 43256"/>
              <a:gd name="csY5" fmla="*/ 2340 h 43219"/>
              <a:gd name="csX6" fmla="*/ 35499 w 43256"/>
              <a:gd name="csY6" fmla="*/ 549 h 43219"/>
              <a:gd name="csX7" fmla="*/ 38354 w 43256"/>
              <a:gd name="csY7" fmla="*/ 5435 h 43219"/>
              <a:gd name="csX8" fmla="*/ 42018 w 43256"/>
              <a:gd name="csY8" fmla="*/ 10177 h 43219"/>
              <a:gd name="csX9" fmla="*/ 41854 w 43256"/>
              <a:gd name="csY9" fmla="*/ 15319 h 43219"/>
              <a:gd name="csX10" fmla="*/ 43052 w 43256"/>
              <a:gd name="csY10" fmla="*/ 23181 h 43219"/>
              <a:gd name="csX11" fmla="*/ 37440 w 43256"/>
              <a:gd name="csY11" fmla="*/ 30063 h 43219"/>
              <a:gd name="csX12" fmla="*/ 35431 w 43256"/>
              <a:gd name="csY12" fmla="*/ 35960 h 43219"/>
              <a:gd name="csX13" fmla="*/ 28591 w 43256"/>
              <a:gd name="csY13" fmla="*/ 36674 h 43219"/>
              <a:gd name="csX14" fmla="*/ 23703 w 43256"/>
              <a:gd name="csY14" fmla="*/ 42965 h 43219"/>
              <a:gd name="csX15" fmla="*/ 16516 w 43256"/>
              <a:gd name="csY15" fmla="*/ 39125 h 43219"/>
              <a:gd name="csX16" fmla="*/ 5840 w 43256"/>
              <a:gd name="csY16" fmla="*/ 35331 h 43219"/>
              <a:gd name="csX17" fmla="*/ 1146 w 43256"/>
              <a:gd name="csY17" fmla="*/ 31109 h 43219"/>
              <a:gd name="csX18" fmla="*/ 2149 w 43256"/>
              <a:gd name="csY18" fmla="*/ 25410 h 43219"/>
              <a:gd name="csX19" fmla="*/ 31 w 43256"/>
              <a:gd name="csY19" fmla="*/ 19563 h 43219"/>
              <a:gd name="csX20" fmla="*/ 3899 w 43256"/>
              <a:gd name="csY20" fmla="*/ 14366 h 43219"/>
              <a:gd name="csX21" fmla="*/ 3936 w 43256"/>
              <a:gd name="csY21" fmla="*/ 14229 h 43219"/>
              <a:gd name="csX0" fmla="*/ 4729 w 43256"/>
              <a:gd name="csY0" fmla="*/ 26036 h 43219"/>
              <a:gd name="csX1" fmla="*/ 2196 w 43256"/>
              <a:gd name="csY1" fmla="*/ 25239 h 43219"/>
              <a:gd name="csX2" fmla="*/ 34165 w 43256"/>
              <a:gd name="csY2" fmla="*/ 22813 h 43219"/>
              <a:gd name="csX3" fmla="*/ 37416 w 43256"/>
              <a:gd name="csY3" fmla="*/ 29949 h 43219"/>
              <a:gd name="csX4" fmla="*/ 41834 w 43256"/>
              <a:gd name="csY4" fmla="*/ 15213 h 43219"/>
              <a:gd name="csX5" fmla="*/ 40386 w 43256"/>
              <a:gd name="csY5" fmla="*/ 17889 h 43219"/>
              <a:gd name="csX6" fmla="*/ 38360 w 43256"/>
              <a:gd name="csY6" fmla="*/ 5285 h 43219"/>
              <a:gd name="csX7" fmla="*/ 38436 w 43256"/>
              <a:gd name="csY7" fmla="*/ 6549 h 43219"/>
              <a:gd name="csX8" fmla="*/ 29114 w 43256"/>
              <a:gd name="csY8" fmla="*/ 3811 h 43219"/>
              <a:gd name="csX9" fmla="*/ 29856 w 43256"/>
              <a:gd name="csY9" fmla="*/ 2199 h 43219"/>
              <a:gd name="csX10" fmla="*/ 22177 w 43256"/>
              <a:gd name="csY10" fmla="*/ 4579 h 43219"/>
              <a:gd name="csX11" fmla="*/ 22536 w 43256"/>
              <a:gd name="csY11" fmla="*/ 3189 h 43219"/>
              <a:gd name="csX12" fmla="*/ 14036 w 43256"/>
              <a:gd name="csY12" fmla="*/ 5051 h 43219"/>
              <a:gd name="csX13" fmla="*/ 15336 w 43256"/>
              <a:gd name="csY13" fmla="*/ 6399 h 43219"/>
              <a:gd name="csX14" fmla="*/ 4163 w 43256"/>
              <a:gd name="csY14" fmla="*/ 15648 h 43219"/>
              <a:gd name="csX15" fmla="*/ 3936 w 43256"/>
              <a:gd name="csY15" fmla="*/ 14229 h 43219"/>
              <a:gd name="csX0" fmla="*/ 3936 w 43256"/>
              <a:gd name="csY0" fmla="*/ 14229 h 43219"/>
              <a:gd name="csX1" fmla="*/ 5659 w 43256"/>
              <a:gd name="csY1" fmla="*/ 6766 h 43219"/>
              <a:gd name="csX2" fmla="*/ 14041 w 43256"/>
              <a:gd name="csY2" fmla="*/ 5061 h 43219"/>
              <a:gd name="csX3" fmla="*/ 22492 w 43256"/>
              <a:gd name="csY3" fmla="*/ 3291 h 43219"/>
              <a:gd name="csX4" fmla="*/ 25785 w 43256"/>
              <a:gd name="csY4" fmla="*/ 59 h 43219"/>
              <a:gd name="csX5" fmla="*/ 29869 w 43256"/>
              <a:gd name="csY5" fmla="*/ 2340 h 43219"/>
              <a:gd name="csX6" fmla="*/ 35499 w 43256"/>
              <a:gd name="csY6" fmla="*/ 549 h 43219"/>
              <a:gd name="csX7" fmla="*/ 38354 w 43256"/>
              <a:gd name="csY7" fmla="*/ 5435 h 43219"/>
              <a:gd name="csX8" fmla="*/ 42018 w 43256"/>
              <a:gd name="csY8" fmla="*/ 10177 h 43219"/>
              <a:gd name="csX9" fmla="*/ 41854 w 43256"/>
              <a:gd name="csY9" fmla="*/ 15319 h 43219"/>
              <a:gd name="csX10" fmla="*/ 43052 w 43256"/>
              <a:gd name="csY10" fmla="*/ 23181 h 43219"/>
              <a:gd name="csX11" fmla="*/ 37440 w 43256"/>
              <a:gd name="csY11" fmla="*/ 30063 h 43219"/>
              <a:gd name="csX12" fmla="*/ 35431 w 43256"/>
              <a:gd name="csY12" fmla="*/ 35960 h 43219"/>
              <a:gd name="csX13" fmla="*/ 28591 w 43256"/>
              <a:gd name="csY13" fmla="*/ 36674 h 43219"/>
              <a:gd name="csX14" fmla="*/ 23703 w 43256"/>
              <a:gd name="csY14" fmla="*/ 42965 h 43219"/>
              <a:gd name="csX15" fmla="*/ 16516 w 43256"/>
              <a:gd name="csY15" fmla="*/ 39125 h 43219"/>
              <a:gd name="csX16" fmla="*/ 5840 w 43256"/>
              <a:gd name="csY16" fmla="*/ 35331 h 43219"/>
              <a:gd name="csX17" fmla="*/ 1146 w 43256"/>
              <a:gd name="csY17" fmla="*/ 31109 h 43219"/>
              <a:gd name="csX18" fmla="*/ 2149 w 43256"/>
              <a:gd name="csY18" fmla="*/ 25410 h 43219"/>
              <a:gd name="csX19" fmla="*/ 31 w 43256"/>
              <a:gd name="csY19" fmla="*/ 19563 h 43219"/>
              <a:gd name="csX20" fmla="*/ 3899 w 43256"/>
              <a:gd name="csY20" fmla="*/ 14366 h 43219"/>
              <a:gd name="csX21" fmla="*/ 3936 w 43256"/>
              <a:gd name="csY21" fmla="*/ 14229 h 43219"/>
              <a:gd name="csX0" fmla="*/ 4729 w 43256"/>
              <a:gd name="csY0" fmla="*/ 26036 h 43219"/>
              <a:gd name="csX1" fmla="*/ 2196 w 43256"/>
              <a:gd name="csY1" fmla="*/ 25239 h 43219"/>
              <a:gd name="csX2" fmla="*/ 41834 w 43256"/>
              <a:gd name="csY2" fmla="*/ 15213 h 43219"/>
              <a:gd name="csX3" fmla="*/ 40386 w 43256"/>
              <a:gd name="csY3" fmla="*/ 17889 h 43219"/>
              <a:gd name="csX4" fmla="*/ 38360 w 43256"/>
              <a:gd name="csY4" fmla="*/ 5285 h 43219"/>
              <a:gd name="csX5" fmla="*/ 38436 w 43256"/>
              <a:gd name="csY5" fmla="*/ 6549 h 43219"/>
              <a:gd name="csX6" fmla="*/ 29114 w 43256"/>
              <a:gd name="csY6" fmla="*/ 3811 h 43219"/>
              <a:gd name="csX7" fmla="*/ 29856 w 43256"/>
              <a:gd name="csY7" fmla="*/ 2199 h 43219"/>
              <a:gd name="csX8" fmla="*/ 22177 w 43256"/>
              <a:gd name="csY8" fmla="*/ 4579 h 43219"/>
              <a:gd name="csX9" fmla="*/ 22536 w 43256"/>
              <a:gd name="csY9" fmla="*/ 3189 h 43219"/>
              <a:gd name="csX10" fmla="*/ 14036 w 43256"/>
              <a:gd name="csY10" fmla="*/ 5051 h 43219"/>
              <a:gd name="csX11" fmla="*/ 15336 w 43256"/>
              <a:gd name="csY11" fmla="*/ 6399 h 43219"/>
              <a:gd name="csX12" fmla="*/ 4163 w 43256"/>
              <a:gd name="csY12" fmla="*/ 15648 h 43219"/>
              <a:gd name="csX13" fmla="*/ 3936 w 43256"/>
              <a:gd name="csY13" fmla="*/ 14229 h 43219"/>
              <a:gd name="csX0" fmla="*/ 3936 w 43256"/>
              <a:gd name="csY0" fmla="*/ 14229 h 43219"/>
              <a:gd name="csX1" fmla="*/ 5659 w 43256"/>
              <a:gd name="csY1" fmla="*/ 6766 h 43219"/>
              <a:gd name="csX2" fmla="*/ 14041 w 43256"/>
              <a:gd name="csY2" fmla="*/ 5061 h 43219"/>
              <a:gd name="csX3" fmla="*/ 22492 w 43256"/>
              <a:gd name="csY3" fmla="*/ 3291 h 43219"/>
              <a:gd name="csX4" fmla="*/ 25785 w 43256"/>
              <a:gd name="csY4" fmla="*/ 59 h 43219"/>
              <a:gd name="csX5" fmla="*/ 29869 w 43256"/>
              <a:gd name="csY5" fmla="*/ 2340 h 43219"/>
              <a:gd name="csX6" fmla="*/ 35499 w 43256"/>
              <a:gd name="csY6" fmla="*/ 549 h 43219"/>
              <a:gd name="csX7" fmla="*/ 38354 w 43256"/>
              <a:gd name="csY7" fmla="*/ 5435 h 43219"/>
              <a:gd name="csX8" fmla="*/ 42018 w 43256"/>
              <a:gd name="csY8" fmla="*/ 10177 h 43219"/>
              <a:gd name="csX9" fmla="*/ 41854 w 43256"/>
              <a:gd name="csY9" fmla="*/ 15319 h 43219"/>
              <a:gd name="csX10" fmla="*/ 43052 w 43256"/>
              <a:gd name="csY10" fmla="*/ 23181 h 43219"/>
              <a:gd name="csX11" fmla="*/ 37440 w 43256"/>
              <a:gd name="csY11" fmla="*/ 30063 h 43219"/>
              <a:gd name="csX12" fmla="*/ 35431 w 43256"/>
              <a:gd name="csY12" fmla="*/ 35960 h 43219"/>
              <a:gd name="csX13" fmla="*/ 28591 w 43256"/>
              <a:gd name="csY13" fmla="*/ 36674 h 43219"/>
              <a:gd name="csX14" fmla="*/ 23703 w 43256"/>
              <a:gd name="csY14" fmla="*/ 42965 h 43219"/>
              <a:gd name="csX15" fmla="*/ 16516 w 43256"/>
              <a:gd name="csY15" fmla="*/ 39125 h 43219"/>
              <a:gd name="csX16" fmla="*/ 5840 w 43256"/>
              <a:gd name="csY16" fmla="*/ 35331 h 43219"/>
              <a:gd name="csX17" fmla="*/ 1146 w 43256"/>
              <a:gd name="csY17" fmla="*/ 31109 h 43219"/>
              <a:gd name="csX18" fmla="*/ 2149 w 43256"/>
              <a:gd name="csY18" fmla="*/ 25410 h 43219"/>
              <a:gd name="csX19" fmla="*/ 31 w 43256"/>
              <a:gd name="csY19" fmla="*/ 19563 h 43219"/>
              <a:gd name="csX20" fmla="*/ 3899 w 43256"/>
              <a:gd name="csY20" fmla="*/ 14366 h 43219"/>
              <a:gd name="csX21" fmla="*/ 3936 w 43256"/>
              <a:gd name="csY21" fmla="*/ 14229 h 43219"/>
              <a:gd name="csX0" fmla="*/ 4729 w 43256"/>
              <a:gd name="csY0" fmla="*/ 26036 h 43219"/>
              <a:gd name="csX1" fmla="*/ 2196 w 43256"/>
              <a:gd name="csY1" fmla="*/ 25239 h 43219"/>
              <a:gd name="csX2" fmla="*/ 38360 w 43256"/>
              <a:gd name="csY2" fmla="*/ 5285 h 43219"/>
              <a:gd name="csX3" fmla="*/ 38436 w 43256"/>
              <a:gd name="csY3" fmla="*/ 6549 h 43219"/>
              <a:gd name="csX4" fmla="*/ 29114 w 43256"/>
              <a:gd name="csY4" fmla="*/ 3811 h 43219"/>
              <a:gd name="csX5" fmla="*/ 29856 w 43256"/>
              <a:gd name="csY5" fmla="*/ 2199 h 43219"/>
              <a:gd name="csX6" fmla="*/ 22177 w 43256"/>
              <a:gd name="csY6" fmla="*/ 4579 h 43219"/>
              <a:gd name="csX7" fmla="*/ 22536 w 43256"/>
              <a:gd name="csY7" fmla="*/ 3189 h 43219"/>
              <a:gd name="csX8" fmla="*/ 14036 w 43256"/>
              <a:gd name="csY8" fmla="*/ 5051 h 43219"/>
              <a:gd name="csX9" fmla="*/ 15336 w 43256"/>
              <a:gd name="csY9" fmla="*/ 6399 h 43219"/>
              <a:gd name="csX10" fmla="*/ 4163 w 43256"/>
              <a:gd name="csY10" fmla="*/ 15648 h 43219"/>
              <a:gd name="csX11" fmla="*/ 3936 w 43256"/>
              <a:gd name="csY11" fmla="*/ 14229 h 43219"/>
              <a:gd name="csX0" fmla="*/ 3936 w 43256"/>
              <a:gd name="csY0" fmla="*/ 14229 h 43219"/>
              <a:gd name="csX1" fmla="*/ 5659 w 43256"/>
              <a:gd name="csY1" fmla="*/ 6766 h 43219"/>
              <a:gd name="csX2" fmla="*/ 14041 w 43256"/>
              <a:gd name="csY2" fmla="*/ 5061 h 43219"/>
              <a:gd name="csX3" fmla="*/ 22492 w 43256"/>
              <a:gd name="csY3" fmla="*/ 3291 h 43219"/>
              <a:gd name="csX4" fmla="*/ 25785 w 43256"/>
              <a:gd name="csY4" fmla="*/ 59 h 43219"/>
              <a:gd name="csX5" fmla="*/ 29869 w 43256"/>
              <a:gd name="csY5" fmla="*/ 2340 h 43219"/>
              <a:gd name="csX6" fmla="*/ 35499 w 43256"/>
              <a:gd name="csY6" fmla="*/ 549 h 43219"/>
              <a:gd name="csX7" fmla="*/ 38354 w 43256"/>
              <a:gd name="csY7" fmla="*/ 5435 h 43219"/>
              <a:gd name="csX8" fmla="*/ 42018 w 43256"/>
              <a:gd name="csY8" fmla="*/ 10177 h 43219"/>
              <a:gd name="csX9" fmla="*/ 41854 w 43256"/>
              <a:gd name="csY9" fmla="*/ 15319 h 43219"/>
              <a:gd name="csX10" fmla="*/ 43052 w 43256"/>
              <a:gd name="csY10" fmla="*/ 23181 h 43219"/>
              <a:gd name="csX11" fmla="*/ 37440 w 43256"/>
              <a:gd name="csY11" fmla="*/ 30063 h 43219"/>
              <a:gd name="csX12" fmla="*/ 35431 w 43256"/>
              <a:gd name="csY12" fmla="*/ 35960 h 43219"/>
              <a:gd name="csX13" fmla="*/ 28591 w 43256"/>
              <a:gd name="csY13" fmla="*/ 36674 h 43219"/>
              <a:gd name="csX14" fmla="*/ 23703 w 43256"/>
              <a:gd name="csY14" fmla="*/ 42965 h 43219"/>
              <a:gd name="csX15" fmla="*/ 16516 w 43256"/>
              <a:gd name="csY15" fmla="*/ 39125 h 43219"/>
              <a:gd name="csX16" fmla="*/ 5840 w 43256"/>
              <a:gd name="csY16" fmla="*/ 35331 h 43219"/>
              <a:gd name="csX17" fmla="*/ 1146 w 43256"/>
              <a:gd name="csY17" fmla="*/ 31109 h 43219"/>
              <a:gd name="csX18" fmla="*/ 2149 w 43256"/>
              <a:gd name="csY18" fmla="*/ 25410 h 43219"/>
              <a:gd name="csX19" fmla="*/ 31 w 43256"/>
              <a:gd name="csY19" fmla="*/ 19563 h 43219"/>
              <a:gd name="csX20" fmla="*/ 3899 w 43256"/>
              <a:gd name="csY20" fmla="*/ 14366 h 43219"/>
              <a:gd name="csX21" fmla="*/ 3936 w 43256"/>
              <a:gd name="csY21" fmla="*/ 14229 h 43219"/>
              <a:gd name="csX0" fmla="*/ 4729 w 43256"/>
              <a:gd name="csY0" fmla="*/ 26036 h 43219"/>
              <a:gd name="csX1" fmla="*/ 2196 w 43256"/>
              <a:gd name="csY1" fmla="*/ 25239 h 43219"/>
              <a:gd name="csX2" fmla="*/ 38360 w 43256"/>
              <a:gd name="csY2" fmla="*/ 5285 h 43219"/>
              <a:gd name="csX3" fmla="*/ 38436 w 43256"/>
              <a:gd name="csY3" fmla="*/ 6549 h 43219"/>
              <a:gd name="csX4" fmla="*/ 29114 w 43256"/>
              <a:gd name="csY4" fmla="*/ 3811 h 43219"/>
              <a:gd name="csX5" fmla="*/ 29856 w 43256"/>
              <a:gd name="csY5" fmla="*/ 2199 h 43219"/>
              <a:gd name="csX6" fmla="*/ 22177 w 43256"/>
              <a:gd name="csY6" fmla="*/ 4579 h 43219"/>
              <a:gd name="csX7" fmla="*/ 22536 w 43256"/>
              <a:gd name="csY7" fmla="*/ 3189 h 43219"/>
              <a:gd name="csX8" fmla="*/ 4163 w 43256"/>
              <a:gd name="csY8" fmla="*/ 15648 h 43219"/>
              <a:gd name="csX9" fmla="*/ 3936 w 43256"/>
              <a:gd name="csY9" fmla="*/ 14229 h 432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4163" y="15648"/>
                </a:moveTo>
                <a:cubicBezTo>
                  <a:pt x="4060" y="15184"/>
                  <a:pt x="3984" y="14710"/>
                  <a:pt x="3936" y="14229"/>
                </a:cubicBezTo>
              </a:path>
            </a:pathLst>
          </a:custGeom>
          <a:noFill/>
          <a:ln w="15875">
            <a:solidFill>
              <a:srgbClr val="043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98" dirty="0"/>
          </a:p>
        </p:txBody>
      </p:sp>
      <p:sp>
        <p:nvSpPr>
          <p:cNvPr id="46" name="Cloud 1">
            <a:extLst>
              <a:ext uri="{FF2B5EF4-FFF2-40B4-BE49-F238E27FC236}">
                <a16:creationId xmlns:a16="http://schemas.microsoft.com/office/drawing/2014/main" id="{2AD4D8A2-4024-B1E0-DB69-07919CE6BB59}"/>
              </a:ext>
            </a:extLst>
          </p:cNvPr>
          <p:cNvSpPr/>
          <p:nvPr/>
        </p:nvSpPr>
        <p:spPr>
          <a:xfrm rot="5847885" flipV="1">
            <a:off x="5346812" y="988221"/>
            <a:ext cx="432639" cy="528695"/>
          </a:xfrm>
          <a:custGeom>
            <a:avLst/>
            <a:gdLst>
              <a:gd name="csX0" fmla="*/ 3900 w 43200"/>
              <a:gd name="csY0" fmla="*/ 14370 h 43200"/>
              <a:gd name="csX1" fmla="*/ 5623 w 43200"/>
              <a:gd name="csY1" fmla="*/ 6907 h 43200"/>
              <a:gd name="csX2" fmla="*/ 14005 w 43200"/>
              <a:gd name="csY2" fmla="*/ 5202 h 43200"/>
              <a:gd name="csX3" fmla="*/ 22456 w 43200"/>
              <a:gd name="csY3" fmla="*/ 3432 h 43200"/>
              <a:gd name="csX4" fmla="*/ 25749 w 43200"/>
              <a:gd name="csY4" fmla="*/ 200 h 43200"/>
              <a:gd name="csX5" fmla="*/ 29833 w 43200"/>
              <a:gd name="csY5" fmla="*/ 2481 h 43200"/>
              <a:gd name="csX6" fmla="*/ 35463 w 43200"/>
              <a:gd name="csY6" fmla="*/ 690 h 43200"/>
              <a:gd name="csX7" fmla="*/ 38318 w 43200"/>
              <a:gd name="csY7" fmla="*/ 5576 h 43200"/>
              <a:gd name="csX8" fmla="*/ 41982 w 43200"/>
              <a:gd name="csY8" fmla="*/ 10318 h 43200"/>
              <a:gd name="csX9" fmla="*/ 41818 w 43200"/>
              <a:gd name="csY9" fmla="*/ 15460 h 43200"/>
              <a:gd name="csX10" fmla="*/ 43016 w 43200"/>
              <a:gd name="csY10" fmla="*/ 23322 h 43200"/>
              <a:gd name="csX11" fmla="*/ 37404 w 43200"/>
              <a:gd name="csY11" fmla="*/ 30204 h 43200"/>
              <a:gd name="csX12" fmla="*/ 35395 w 43200"/>
              <a:gd name="csY12" fmla="*/ 36101 h 43200"/>
              <a:gd name="csX13" fmla="*/ 28555 w 43200"/>
              <a:gd name="csY13" fmla="*/ 36815 h 43200"/>
              <a:gd name="csX14" fmla="*/ 23667 w 43200"/>
              <a:gd name="csY14" fmla="*/ 43106 h 43200"/>
              <a:gd name="csX15" fmla="*/ 16480 w 43200"/>
              <a:gd name="csY15" fmla="*/ 39266 h 43200"/>
              <a:gd name="csX16" fmla="*/ 5804 w 43200"/>
              <a:gd name="csY16" fmla="*/ 35472 h 43200"/>
              <a:gd name="csX17" fmla="*/ 1110 w 43200"/>
              <a:gd name="csY17" fmla="*/ 31250 h 43200"/>
              <a:gd name="csX18" fmla="*/ 2113 w 43200"/>
              <a:gd name="csY18" fmla="*/ 25551 h 43200"/>
              <a:gd name="csX19" fmla="*/ -5 w 43200"/>
              <a:gd name="csY19" fmla="*/ 19704 h 43200"/>
              <a:gd name="csX20" fmla="*/ 3863 w 43200"/>
              <a:gd name="csY20" fmla="*/ 14507 h 43200"/>
              <a:gd name="csX21" fmla="*/ 3900 w 43200"/>
              <a:gd name="csY21" fmla="*/ 14370 h 43200"/>
              <a:gd name="csX0" fmla="*/ 4693 w 43200"/>
              <a:gd name="csY0" fmla="*/ 26177 h 43200"/>
              <a:gd name="csX1" fmla="*/ 2160 w 43200"/>
              <a:gd name="csY1" fmla="*/ 25380 h 43200"/>
              <a:gd name="csX2" fmla="*/ 6928 w 43200"/>
              <a:gd name="csY2" fmla="*/ 34899 h 43200"/>
              <a:gd name="csX3" fmla="*/ 5820 w 43200"/>
              <a:gd name="csY3" fmla="*/ 35280 h 43200"/>
              <a:gd name="csX4" fmla="*/ 16478 w 43200"/>
              <a:gd name="csY4" fmla="*/ 39090 h 43200"/>
              <a:gd name="csX5" fmla="*/ 15810 w 43200"/>
              <a:gd name="csY5" fmla="*/ 37350 h 43200"/>
              <a:gd name="csX6" fmla="*/ 28827 w 43200"/>
              <a:gd name="csY6" fmla="*/ 34751 h 43200"/>
              <a:gd name="csX7" fmla="*/ 28560 w 43200"/>
              <a:gd name="csY7" fmla="*/ 36660 h 43200"/>
              <a:gd name="csX8" fmla="*/ 34129 w 43200"/>
              <a:gd name="csY8" fmla="*/ 22954 h 43200"/>
              <a:gd name="csX9" fmla="*/ 37380 w 43200"/>
              <a:gd name="csY9" fmla="*/ 30090 h 43200"/>
              <a:gd name="csX10" fmla="*/ 41798 w 43200"/>
              <a:gd name="csY10" fmla="*/ 15354 h 43200"/>
              <a:gd name="csX11" fmla="*/ 40350 w 43200"/>
              <a:gd name="csY11" fmla="*/ 18030 h 43200"/>
              <a:gd name="csX12" fmla="*/ 38324 w 43200"/>
              <a:gd name="csY12" fmla="*/ 5426 h 43200"/>
              <a:gd name="csX13" fmla="*/ 38400 w 43200"/>
              <a:gd name="csY13" fmla="*/ 6690 h 43200"/>
              <a:gd name="csX14" fmla="*/ 29078 w 43200"/>
              <a:gd name="csY14" fmla="*/ 3952 h 43200"/>
              <a:gd name="csX15" fmla="*/ 29820 w 43200"/>
              <a:gd name="csY15" fmla="*/ 2340 h 43200"/>
              <a:gd name="csX16" fmla="*/ 22141 w 43200"/>
              <a:gd name="csY16" fmla="*/ 4720 h 43200"/>
              <a:gd name="csX17" fmla="*/ 22500 w 43200"/>
              <a:gd name="csY17" fmla="*/ 3330 h 43200"/>
              <a:gd name="csX18" fmla="*/ 14000 w 43200"/>
              <a:gd name="csY18" fmla="*/ 5192 h 43200"/>
              <a:gd name="csX19" fmla="*/ 15300 w 43200"/>
              <a:gd name="csY19" fmla="*/ 6540 h 43200"/>
              <a:gd name="csX20" fmla="*/ 4127 w 43200"/>
              <a:gd name="csY20" fmla="*/ 15789 h 43200"/>
              <a:gd name="csX21" fmla="*/ 3900 w 43200"/>
              <a:gd name="csY21" fmla="*/ 14370 h 43200"/>
              <a:gd name="csX0" fmla="*/ 3936 w 43256"/>
              <a:gd name="csY0" fmla="*/ 14229 h 43219"/>
              <a:gd name="csX1" fmla="*/ 5659 w 43256"/>
              <a:gd name="csY1" fmla="*/ 6766 h 43219"/>
              <a:gd name="csX2" fmla="*/ 14041 w 43256"/>
              <a:gd name="csY2" fmla="*/ 5061 h 43219"/>
              <a:gd name="csX3" fmla="*/ 22492 w 43256"/>
              <a:gd name="csY3" fmla="*/ 3291 h 43219"/>
              <a:gd name="csX4" fmla="*/ 25785 w 43256"/>
              <a:gd name="csY4" fmla="*/ 59 h 43219"/>
              <a:gd name="csX5" fmla="*/ 29869 w 43256"/>
              <a:gd name="csY5" fmla="*/ 2340 h 43219"/>
              <a:gd name="csX6" fmla="*/ 35499 w 43256"/>
              <a:gd name="csY6" fmla="*/ 549 h 43219"/>
              <a:gd name="csX7" fmla="*/ 38354 w 43256"/>
              <a:gd name="csY7" fmla="*/ 5435 h 43219"/>
              <a:gd name="csX8" fmla="*/ 42018 w 43256"/>
              <a:gd name="csY8" fmla="*/ 10177 h 43219"/>
              <a:gd name="csX9" fmla="*/ 41854 w 43256"/>
              <a:gd name="csY9" fmla="*/ 15319 h 43219"/>
              <a:gd name="csX10" fmla="*/ 43052 w 43256"/>
              <a:gd name="csY10" fmla="*/ 23181 h 43219"/>
              <a:gd name="csX11" fmla="*/ 37440 w 43256"/>
              <a:gd name="csY11" fmla="*/ 30063 h 43219"/>
              <a:gd name="csX12" fmla="*/ 35431 w 43256"/>
              <a:gd name="csY12" fmla="*/ 35960 h 43219"/>
              <a:gd name="csX13" fmla="*/ 28591 w 43256"/>
              <a:gd name="csY13" fmla="*/ 36674 h 43219"/>
              <a:gd name="csX14" fmla="*/ 23703 w 43256"/>
              <a:gd name="csY14" fmla="*/ 42965 h 43219"/>
              <a:gd name="csX15" fmla="*/ 16516 w 43256"/>
              <a:gd name="csY15" fmla="*/ 39125 h 43219"/>
              <a:gd name="csX16" fmla="*/ 5840 w 43256"/>
              <a:gd name="csY16" fmla="*/ 35331 h 43219"/>
              <a:gd name="csX17" fmla="*/ 1146 w 43256"/>
              <a:gd name="csY17" fmla="*/ 31109 h 43219"/>
              <a:gd name="csX18" fmla="*/ 2149 w 43256"/>
              <a:gd name="csY18" fmla="*/ 25410 h 43219"/>
              <a:gd name="csX19" fmla="*/ 31 w 43256"/>
              <a:gd name="csY19" fmla="*/ 19563 h 43219"/>
              <a:gd name="csX20" fmla="*/ 3899 w 43256"/>
              <a:gd name="csY20" fmla="*/ 14366 h 43219"/>
              <a:gd name="csX21" fmla="*/ 3936 w 43256"/>
              <a:gd name="csY21" fmla="*/ 14229 h 43219"/>
              <a:gd name="csX0" fmla="*/ 4729 w 43256"/>
              <a:gd name="csY0" fmla="*/ 26036 h 43219"/>
              <a:gd name="csX1" fmla="*/ 2196 w 43256"/>
              <a:gd name="csY1" fmla="*/ 25239 h 43219"/>
              <a:gd name="csX2" fmla="*/ 6964 w 43256"/>
              <a:gd name="csY2" fmla="*/ 34758 h 43219"/>
              <a:gd name="csX3" fmla="*/ 5856 w 43256"/>
              <a:gd name="csY3" fmla="*/ 35139 h 43219"/>
              <a:gd name="csX4" fmla="*/ 16514 w 43256"/>
              <a:gd name="csY4" fmla="*/ 38949 h 43219"/>
              <a:gd name="csX5" fmla="*/ 15846 w 43256"/>
              <a:gd name="csY5" fmla="*/ 37209 h 43219"/>
              <a:gd name="csX6" fmla="*/ 34165 w 43256"/>
              <a:gd name="csY6" fmla="*/ 22813 h 43219"/>
              <a:gd name="csX7" fmla="*/ 37416 w 43256"/>
              <a:gd name="csY7" fmla="*/ 29949 h 43219"/>
              <a:gd name="csX8" fmla="*/ 41834 w 43256"/>
              <a:gd name="csY8" fmla="*/ 15213 h 43219"/>
              <a:gd name="csX9" fmla="*/ 40386 w 43256"/>
              <a:gd name="csY9" fmla="*/ 17889 h 43219"/>
              <a:gd name="csX10" fmla="*/ 38360 w 43256"/>
              <a:gd name="csY10" fmla="*/ 5285 h 43219"/>
              <a:gd name="csX11" fmla="*/ 38436 w 43256"/>
              <a:gd name="csY11" fmla="*/ 6549 h 43219"/>
              <a:gd name="csX12" fmla="*/ 29114 w 43256"/>
              <a:gd name="csY12" fmla="*/ 3811 h 43219"/>
              <a:gd name="csX13" fmla="*/ 29856 w 43256"/>
              <a:gd name="csY13" fmla="*/ 2199 h 43219"/>
              <a:gd name="csX14" fmla="*/ 22177 w 43256"/>
              <a:gd name="csY14" fmla="*/ 4579 h 43219"/>
              <a:gd name="csX15" fmla="*/ 22536 w 43256"/>
              <a:gd name="csY15" fmla="*/ 3189 h 43219"/>
              <a:gd name="csX16" fmla="*/ 14036 w 43256"/>
              <a:gd name="csY16" fmla="*/ 5051 h 43219"/>
              <a:gd name="csX17" fmla="*/ 15336 w 43256"/>
              <a:gd name="csY17" fmla="*/ 6399 h 43219"/>
              <a:gd name="csX18" fmla="*/ 4163 w 43256"/>
              <a:gd name="csY18" fmla="*/ 15648 h 43219"/>
              <a:gd name="csX19" fmla="*/ 3936 w 43256"/>
              <a:gd name="csY19" fmla="*/ 14229 h 43219"/>
              <a:gd name="csX0" fmla="*/ 3936 w 43256"/>
              <a:gd name="csY0" fmla="*/ 14229 h 43219"/>
              <a:gd name="csX1" fmla="*/ 5659 w 43256"/>
              <a:gd name="csY1" fmla="*/ 6766 h 43219"/>
              <a:gd name="csX2" fmla="*/ 14041 w 43256"/>
              <a:gd name="csY2" fmla="*/ 5061 h 43219"/>
              <a:gd name="csX3" fmla="*/ 22492 w 43256"/>
              <a:gd name="csY3" fmla="*/ 3291 h 43219"/>
              <a:gd name="csX4" fmla="*/ 25785 w 43256"/>
              <a:gd name="csY4" fmla="*/ 59 h 43219"/>
              <a:gd name="csX5" fmla="*/ 29869 w 43256"/>
              <a:gd name="csY5" fmla="*/ 2340 h 43219"/>
              <a:gd name="csX6" fmla="*/ 35499 w 43256"/>
              <a:gd name="csY6" fmla="*/ 549 h 43219"/>
              <a:gd name="csX7" fmla="*/ 38354 w 43256"/>
              <a:gd name="csY7" fmla="*/ 5435 h 43219"/>
              <a:gd name="csX8" fmla="*/ 42018 w 43256"/>
              <a:gd name="csY8" fmla="*/ 10177 h 43219"/>
              <a:gd name="csX9" fmla="*/ 41854 w 43256"/>
              <a:gd name="csY9" fmla="*/ 15319 h 43219"/>
              <a:gd name="csX10" fmla="*/ 43052 w 43256"/>
              <a:gd name="csY10" fmla="*/ 23181 h 43219"/>
              <a:gd name="csX11" fmla="*/ 37440 w 43256"/>
              <a:gd name="csY11" fmla="*/ 30063 h 43219"/>
              <a:gd name="csX12" fmla="*/ 35431 w 43256"/>
              <a:gd name="csY12" fmla="*/ 35960 h 43219"/>
              <a:gd name="csX13" fmla="*/ 28591 w 43256"/>
              <a:gd name="csY13" fmla="*/ 36674 h 43219"/>
              <a:gd name="csX14" fmla="*/ 23703 w 43256"/>
              <a:gd name="csY14" fmla="*/ 42965 h 43219"/>
              <a:gd name="csX15" fmla="*/ 16516 w 43256"/>
              <a:gd name="csY15" fmla="*/ 39125 h 43219"/>
              <a:gd name="csX16" fmla="*/ 5840 w 43256"/>
              <a:gd name="csY16" fmla="*/ 35331 h 43219"/>
              <a:gd name="csX17" fmla="*/ 1146 w 43256"/>
              <a:gd name="csY17" fmla="*/ 31109 h 43219"/>
              <a:gd name="csX18" fmla="*/ 2149 w 43256"/>
              <a:gd name="csY18" fmla="*/ 25410 h 43219"/>
              <a:gd name="csX19" fmla="*/ 31 w 43256"/>
              <a:gd name="csY19" fmla="*/ 19563 h 43219"/>
              <a:gd name="csX20" fmla="*/ 3899 w 43256"/>
              <a:gd name="csY20" fmla="*/ 14366 h 43219"/>
              <a:gd name="csX21" fmla="*/ 3936 w 43256"/>
              <a:gd name="csY21" fmla="*/ 14229 h 43219"/>
              <a:gd name="csX0" fmla="*/ 4729 w 43256"/>
              <a:gd name="csY0" fmla="*/ 26036 h 43219"/>
              <a:gd name="csX1" fmla="*/ 2196 w 43256"/>
              <a:gd name="csY1" fmla="*/ 25239 h 43219"/>
              <a:gd name="csX2" fmla="*/ 6964 w 43256"/>
              <a:gd name="csY2" fmla="*/ 34758 h 43219"/>
              <a:gd name="csX3" fmla="*/ 5856 w 43256"/>
              <a:gd name="csY3" fmla="*/ 35139 h 43219"/>
              <a:gd name="csX4" fmla="*/ 34165 w 43256"/>
              <a:gd name="csY4" fmla="*/ 22813 h 43219"/>
              <a:gd name="csX5" fmla="*/ 37416 w 43256"/>
              <a:gd name="csY5" fmla="*/ 29949 h 43219"/>
              <a:gd name="csX6" fmla="*/ 41834 w 43256"/>
              <a:gd name="csY6" fmla="*/ 15213 h 43219"/>
              <a:gd name="csX7" fmla="*/ 40386 w 43256"/>
              <a:gd name="csY7" fmla="*/ 17889 h 43219"/>
              <a:gd name="csX8" fmla="*/ 38360 w 43256"/>
              <a:gd name="csY8" fmla="*/ 5285 h 43219"/>
              <a:gd name="csX9" fmla="*/ 38436 w 43256"/>
              <a:gd name="csY9" fmla="*/ 6549 h 43219"/>
              <a:gd name="csX10" fmla="*/ 29114 w 43256"/>
              <a:gd name="csY10" fmla="*/ 3811 h 43219"/>
              <a:gd name="csX11" fmla="*/ 29856 w 43256"/>
              <a:gd name="csY11" fmla="*/ 2199 h 43219"/>
              <a:gd name="csX12" fmla="*/ 22177 w 43256"/>
              <a:gd name="csY12" fmla="*/ 4579 h 43219"/>
              <a:gd name="csX13" fmla="*/ 22536 w 43256"/>
              <a:gd name="csY13" fmla="*/ 3189 h 43219"/>
              <a:gd name="csX14" fmla="*/ 14036 w 43256"/>
              <a:gd name="csY14" fmla="*/ 5051 h 43219"/>
              <a:gd name="csX15" fmla="*/ 15336 w 43256"/>
              <a:gd name="csY15" fmla="*/ 6399 h 43219"/>
              <a:gd name="csX16" fmla="*/ 4163 w 43256"/>
              <a:gd name="csY16" fmla="*/ 15648 h 43219"/>
              <a:gd name="csX17" fmla="*/ 3936 w 43256"/>
              <a:gd name="csY17" fmla="*/ 14229 h 43219"/>
              <a:gd name="csX0" fmla="*/ 3936 w 43256"/>
              <a:gd name="csY0" fmla="*/ 14229 h 43219"/>
              <a:gd name="csX1" fmla="*/ 5659 w 43256"/>
              <a:gd name="csY1" fmla="*/ 6766 h 43219"/>
              <a:gd name="csX2" fmla="*/ 14041 w 43256"/>
              <a:gd name="csY2" fmla="*/ 5061 h 43219"/>
              <a:gd name="csX3" fmla="*/ 22492 w 43256"/>
              <a:gd name="csY3" fmla="*/ 3291 h 43219"/>
              <a:gd name="csX4" fmla="*/ 25785 w 43256"/>
              <a:gd name="csY4" fmla="*/ 59 h 43219"/>
              <a:gd name="csX5" fmla="*/ 29869 w 43256"/>
              <a:gd name="csY5" fmla="*/ 2340 h 43219"/>
              <a:gd name="csX6" fmla="*/ 35499 w 43256"/>
              <a:gd name="csY6" fmla="*/ 549 h 43219"/>
              <a:gd name="csX7" fmla="*/ 38354 w 43256"/>
              <a:gd name="csY7" fmla="*/ 5435 h 43219"/>
              <a:gd name="csX8" fmla="*/ 42018 w 43256"/>
              <a:gd name="csY8" fmla="*/ 10177 h 43219"/>
              <a:gd name="csX9" fmla="*/ 41854 w 43256"/>
              <a:gd name="csY9" fmla="*/ 15319 h 43219"/>
              <a:gd name="csX10" fmla="*/ 43052 w 43256"/>
              <a:gd name="csY10" fmla="*/ 23181 h 43219"/>
              <a:gd name="csX11" fmla="*/ 37440 w 43256"/>
              <a:gd name="csY11" fmla="*/ 30063 h 43219"/>
              <a:gd name="csX12" fmla="*/ 35431 w 43256"/>
              <a:gd name="csY12" fmla="*/ 35960 h 43219"/>
              <a:gd name="csX13" fmla="*/ 28591 w 43256"/>
              <a:gd name="csY13" fmla="*/ 36674 h 43219"/>
              <a:gd name="csX14" fmla="*/ 23703 w 43256"/>
              <a:gd name="csY14" fmla="*/ 42965 h 43219"/>
              <a:gd name="csX15" fmla="*/ 16516 w 43256"/>
              <a:gd name="csY15" fmla="*/ 39125 h 43219"/>
              <a:gd name="csX16" fmla="*/ 5840 w 43256"/>
              <a:gd name="csY16" fmla="*/ 35331 h 43219"/>
              <a:gd name="csX17" fmla="*/ 1146 w 43256"/>
              <a:gd name="csY17" fmla="*/ 31109 h 43219"/>
              <a:gd name="csX18" fmla="*/ 2149 w 43256"/>
              <a:gd name="csY18" fmla="*/ 25410 h 43219"/>
              <a:gd name="csX19" fmla="*/ 31 w 43256"/>
              <a:gd name="csY19" fmla="*/ 19563 h 43219"/>
              <a:gd name="csX20" fmla="*/ 3899 w 43256"/>
              <a:gd name="csY20" fmla="*/ 14366 h 43219"/>
              <a:gd name="csX21" fmla="*/ 3936 w 43256"/>
              <a:gd name="csY21" fmla="*/ 14229 h 43219"/>
              <a:gd name="csX0" fmla="*/ 4729 w 43256"/>
              <a:gd name="csY0" fmla="*/ 26036 h 43219"/>
              <a:gd name="csX1" fmla="*/ 2196 w 43256"/>
              <a:gd name="csY1" fmla="*/ 25239 h 43219"/>
              <a:gd name="csX2" fmla="*/ 34165 w 43256"/>
              <a:gd name="csY2" fmla="*/ 22813 h 43219"/>
              <a:gd name="csX3" fmla="*/ 37416 w 43256"/>
              <a:gd name="csY3" fmla="*/ 29949 h 43219"/>
              <a:gd name="csX4" fmla="*/ 41834 w 43256"/>
              <a:gd name="csY4" fmla="*/ 15213 h 43219"/>
              <a:gd name="csX5" fmla="*/ 40386 w 43256"/>
              <a:gd name="csY5" fmla="*/ 17889 h 43219"/>
              <a:gd name="csX6" fmla="*/ 38360 w 43256"/>
              <a:gd name="csY6" fmla="*/ 5285 h 43219"/>
              <a:gd name="csX7" fmla="*/ 38436 w 43256"/>
              <a:gd name="csY7" fmla="*/ 6549 h 43219"/>
              <a:gd name="csX8" fmla="*/ 29114 w 43256"/>
              <a:gd name="csY8" fmla="*/ 3811 h 43219"/>
              <a:gd name="csX9" fmla="*/ 29856 w 43256"/>
              <a:gd name="csY9" fmla="*/ 2199 h 43219"/>
              <a:gd name="csX10" fmla="*/ 22177 w 43256"/>
              <a:gd name="csY10" fmla="*/ 4579 h 43219"/>
              <a:gd name="csX11" fmla="*/ 22536 w 43256"/>
              <a:gd name="csY11" fmla="*/ 3189 h 43219"/>
              <a:gd name="csX12" fmla="*/ 14036 w 43256"/>
              <a:gd name="csY12" fmla="*/ 5051 h 43219"/>
              <a:gd name="csX13" fmla="*/ 15336 w 43256"/>
              <a:gd name="csY13" fmla="*/ 6399 h 43219"/>
              <a:gd name="csX14" fmla="*/ 4163 w 43256"/>
              <a:gd name="csY14" fmla="*/ 15648 h 43219"/>
              <a:gd name="csX15" fmla="*/ 3936 w 43256"/>
              <a:gd name="csY15" fmla="*/ 14229 h 43219"/>
              <a:gd name="csX0" fmla="*/ 3936 w 43256"/>
              <a:gd name="csY0" fmla="*/ 14229 h 43219"/>
              <a:gd name="csX1" fmla="*/ 5659 w 43256"/>
              <a:gd name="csY1" fmla="*/ 6766 h 43219"/>
              <a:gd name="csX2" fmla="*/ 14041 w 43256"/>
              <a:gd name="csY2" fmla="*/ 5061 h 43219"/>
              <a:gd name="csX3" fmla="*/ 22492 w 43256"/>
              <a:gd name="csY3" fmla="*/ 3291 h 43219"/>
              <a:gd name="csX4" fmla="*/ 25785 w 43256"/>
              <a:gd name="csY4" fmla="*/ 59 h 43219"/>
              <a:gd name="csX5" fmla="*/ 29869 w 43256"/>
              <a:gd name="csY5" fmla="*/ 2340 h 43219"/>
              <a:gd name="csX6" fmla="*/ 35499 w 43256"/>
              <a:gd name="csY6" fmla="*/ 549 h 43219"/>
              <a:gd name="csX7" fmla="*/ 38354 w 43256"/>
              <a:gd name="csY7" fmla="*/ 5435 h 43219"/>
              <a:gd name="csX8" fmla="*/ 42018 w 43256"/>
              <a:gd name="csY8" fmla="*/ 10177 h 43219"/>
              <a:gd name="csX9" fmla="*/ 41854 w 43256"/>
              <a:gd name="csY9" fmla="*/ 15319 h 43219"/>
              <a:gd name="csX10" fmla="*/ 43052 w 43256"/>
              <a:gd name="csY10" fmla="*/ 23181 h 43219"/>
              <a:gd name="csX11" fmla="*/ 37440 w 43256"/>
              <a:gd name="csY11" fmla="*/ 30063 h 43219"/>
              <a:gd name="csX12" fmla="*/ 35431 w 43256"/>
              <a:gd name="csY12" fmla="*/ 35960 h 43219"/>
              <a:gd name="csX13" fmla="*/ 28591 w 43256"/>
              <a:gd name="csY13" fmla="*/ 36674 h 43219"/>
              <a:gd name="csX14" fmla="*/ 23703 w 43256"/>
              <a:gd name="csY14" fmla="*/ 42965 h 43219"/>
              <a:gd name="csX15" fmla="*/ 16516 w 43256"/>
              <a:gd name="csY15" fmla="*/ 39125 h 43219"/>
              <a:gd name="csX16" fmla="*/ 5840 w 43256"/>
              <a:gd name="csY16" fmla="*/ 35331 h 43219"/>
              <a:gd name="csX17" fmla="*/ 1146 w 43256"/>
              <a:gd name="csY17" fmla="*/ 31109 h 43219"/>
              <a:gd name="csX18" fmla="*/ 2149 w 43256"/>
              <a:gd name="csY18" fmla="*/ 25410 h 43219"/>
              <a:gd name="csX19" fmla="*/ 31 w 43256"/>
              <a:gd name="csY19" fmla="*/ 19563 h 43219"/>
              <a:gd name="csX20" fmla="*/ 3899 w 43256"/>
              <a:gd name="csY20" fmla="*/ 14366 h 43219"/>
              <a:gd name="csX21" fmla="*/ 3936 w 43256"/>
              <a:gd name="csY21" fmla="*/ 14229 h 43219"/>
              <a:gd name="csX0" fmla="*/ 4729 w 43256"/>
              <a:gd name="csY0" fmla="*/ 26036 h 43219"/>
              <a:gd name="csX1" fmla="*/ 2196 w 43256"/>
              <a:gd name="csY1" fmla="*/ 25239 h 43219"/>
              <a:gd name="csX2" fmla="*/ 41834 w 43256"/>
              <a:gd name="csY2" fmla="*/ 15213 h 43219"/>
              <a:gd name="csX3" fmla="*/ 40386 w 43256"/>
              <a:gd name="csY3" fmla="*/ 17889 h 43219"/>
              <a:gd name="csX4" fmla="*/ 38360 w 43256"/>
              <a:gd name="csY4" fmla="*/ 5285 h 43219"/>
              <a:gd name="csX5" fmla="*/ 38436 w 43256"/>
              <a:gd name="csY5" fmla="*/ 6549 h 43219"/>
              <a:gd name="csX6" fmla="*/ 29114 w 43256"/>
              <a:gd name="csY6" fmla="*/ 3811 h 43219"/>
              <a:gd name="csX7" fmla="*/ 29856 w 43256"/>
              <a:gd name="csY7" fmla="*/ 2199 h 43219"/>
              <a:gd name="csX8" fmla="*/ 22177 w 43256"/>
              <a:gd name="csY8" fmla="*/ 4579 h 43219"/>
              <a:gd name="csX9" fmla="*/ 22536 w 43256"/>
              <a:gd name="csY9" fmla="*/ 3189 h 43219"/>
              <a:gd name="csX10" fmla="*/ 14036 w 43256"/>
              <a:gd name="csY10" fmla="*/ 5051 h 43219"/>
              <a:gd name="csX11" fmla="*/ 15336 w 43256"/>
              <a:gd name="csY11" fmla="*/ 6399 h 43219"/>
              <a:gd name="csX12" fmla="*/ 4163 w 43256"/>
              <a:gd name="csY12" fmla="*/ 15648 h 43219"/>
              <a:gd name="csX13" fmla="*/ 3936 w 43256"/>
              <a:gd name="csY13" fmla="*/ 14229 h 43219"/>
              <a:gd name="csX0" fmla="*/ 3936 w 43256"/>
              <a:gd name="csY0" fmla="*/ 14229 h 43219"/>
              <a:gd name="csX1" fmla="*/ 5659 w 43256"/>
              <a:gd name="csY1" fmla="*/ 6766 h 43219"/>
              <a:gd name="csX2" fmla="*/ 14041 w 43256"/>
              <a:gd name="csY2" fmla="*/ 5061 h 43219"/>
              <a:gd name="csX3" fmla="*/ 22492 w 43256"/>
              <a:gd name="csY3" fmla="*/ 3291 h 43219"/>
              <a:gd name="csX4" fmla="*/ 25785 w 43256"/>
              <a:gd name="csY4" fmla="*/ 59 h 43219"/>
              <a:gd name="csX5" fmla="*/ 29869 w 43256"/>
              <a:gd name="csY5" fmla="*/ 2340 h 43219"/>
              <a:gd name="csX6" fmla="*/ 35499 w 43256"/>
              <a:gd name="csY6" fmla="*/ 549 h 43219"/>
              <a:gd name="csX7" fmla="*/ 38354 w 43256"/>
              <a:gd name="csY7" fmla="*/ 5435 h 43219"/>
              <a:gd name="csX8" fmla="*/ 42018 w 43256"/>
              <a:gd name="csY8" fmla="*/ 10177 h 43219"/>
              <a:gd name="csX9" fmla="*/ 41854 w 43256"/>
              <a:gd name="csY9" fmla="*/ 15319 h 43219"/>
              <a:gd name="csX10" fmla="*/ 43052 w 43256"/>
              <a:gd name="csY10" fmla="*/ 23181 h 43219"/>
              <a:gd name="csX11" fmla="*/ 37440 w 43256"/>
              <a:gd name="csY11" fmla="*/ 30063 h 43219"/>
              <a:gd name="csX12" fmla="*/ 35431 w 43256"/>
              <a:gd name="csY12" fmla="*/ 35960 h 43219"/>
              <a:gd name="csX13" fmla="*/ 28591 w 43256"/>
              <a:gd name="csY13" fmla="*/ 36674 h 43219"/>
              <a:gd name="csX14" fmla="*/ 23703 w 43256"/>
              <a:gd name="csY14" fmla="*/ 42965 h 43219"/>
              <a:gd name="csX15" fmla="*/ 16516 w 43256"/>
              <a:gd name="csY15" fmla="*/ 39125 h 43219"/>
              <a:gd name="csX16" fmla="*/ 5840 w 43256"/>
              <a:gd name="csY16" fmla="*/ 35331 h 43219"/>
              <a:gd name="csX17" fmla="*/ 1146 w 43256"/>
              <a:gd name="csY17" fmla="*/ 31109 h 43219"/>
              <a:gd name="csX18" fmla="*/ 2149 w 43256"/>
              <a:gd name="csY18" fmla="*/ 25410 h 43219"/>
              <a:gd name="csX19" fmla="*/ 31 w 43256"/>
              <a:gd name="csY19" fmla="*/ 19563 h 43219"/>
              <a:gd name="csX20" fmla="*/ 3899 w 43256"/>
              <a:gd name="csY20" fmla="*/ 14366 h 43219"/>
              <a:gd name="csX21" fmla="*/ 3936 w 43256"/>
              <a:gd name="csY21" fmla="*/ 14229 h 43219"/>
              <a:gd name="csX0" fmla="*/ 4729 w 43256"/>
              <a:gd name="csY0" fmla="*/ 26036 h 43219"/>
              <a:gd name="csX1" fmla="*/ 2196 w 43256"/>
              <a:gd name="csY1" fmla="*/ 25239 h 43219"/>
              <a:gd name="csX2" fmla="*/ 38360 w 43256"/>
              <a:gd name="csY2" fmla="*/ 5285 h 43219"/>
              <a:gd name="csX3" fmla="*/ 38436 w 43256"/>
              <a:gd name="csY3" fmla="*/ 6549 h 43219"/>
              <a:gd name="csX4" fmla="*/ 29114 w 43256"/>
              <a:gd name="csY4" fmla="*/ 3811 h 43219"/>
              <a:gd name="csX5" fmla="*/ 29856 w 43256"/>
              <a:gd name="csY5" fmla="*/ 2199 h 43219"/>
              <a:gd name="csX6" fmla="*/ 22177 w 43256"/>
              <a:gd name="csY6" fmla="*/ 4579 h 43219"/>
              <a:gd name="csX7" fmla="*/ 22536 w 43256"/>
              <a:gd name="csY7" fmla="*/ 3189 h 43219"/>
              <a:gd name="csX8" fmla="*/ 14036 w 43256"/>
              <a:gd name="csY8" fmla="*/ 5051 h 43219"/>
              <a:gd name="csX9" fmla="*/ 15336 w 43256"/>
              <a:gd name="csY9" fmla="*/ 6399 h 43219"/>
              <a:gd name="csX10" fmla="*/ 4163 w 43256"/>
              <a:gd name="csY10" fmla="*/ 15648 h 43219"/>
              <a:gd name="csX11" fmla="*/ 3936 w 43256"/>
              <a:gd name="csY11" fmla="*/ 14229 h 43219"/>
              <a:gd name="csX0" fmla="*/ 3936 w 43256"/>
              <a:gd name="csY0" fmla="*/ 14229 h 43219"/>
              <a:gd name="csX1" fmla="*/ 5659 w 43256"/>
              <a:gd name="csY1" fmla="*/ 6766 h 43219"/>
              <a:gd name="csX2" fmla="*/ 14041 w 43256"/>
              <a:gd name="csY2" fmla="*/ 5061 h 43219"/>
              <a:gd name="csX3" fmla="*/ 22492 w 43256"/>
              <a:gd name="csY3" fmla="*/ 3291 h 43219"/>
              <a:gd name="csX4" fmla="*/ 25785 w 43256"/>
              <a:gd name="csY4" fmla="*/ 59 h 43219"/>
              <a:gd name="csX5" fmla="*/ 29869 w 43256"/>
              <a:gd name="csY5" fmla="*/ 2340 h 43219"/>
              <a:gd name="csX6" fmla="*/ 35499 w 43256"/>
              <a:gd name="csY6" fmla="*/ 549 h 43219"/>
              <a:gd name="csX7" fmla="*/ 38354 w 43256"/>
              <a:gd name="csY7" fmla="*/ 5435 h 43219"/>
              <a:gd name="csX8" fmla="*/ 42018 w 43256"/>
              <a:gd name="csY8" fmla="*/ 10177 h 43219"/>
              <a:gd name="csX9" fmla="*/ 41854 w 43256"/>
              <a:gd name="csY9" fmla="*/ 15319 h 43219"/>
              <a:gd name="csX10" fmla="*/ 43052 w 43256"/>
              <a:gd name="csY10" fmla="*/ 23181 h 43219"/>
              <a:gd name="csX11" fmla="*/ 37440 w 43256"/>
              <a:gd name="csY11" fmla="*/ 30063 h 43219"/>
              <a:gd name="csX12" fmla="*/ 35431 w 43256"/>
              <a:gd name="csY12" fmla="*/ 35960 h 43219"/>
              <a:gd name="csX13" fmla="*/ 28591 w 43256"/>
              <a:gd name="csY13" fmla="*/ 36674 h 43219"/>
              <a:gd name="csX14" fmla="*/ 23703 w 43256"/>
              <a:gd name="csY14" fmla="*/ 42965 h 43219"/>
              <a:gd name="csX15" fmla="*/ 16516 w 43256"/>
              <a:gd name="csY15" fmla="*/ 39125 h 43219"/>
              <a:gd name="csX16" fmla="*/ 5840 w 43256"/>
              <a:gd name="csY16" fmla="*/ 35331 h 43219"/>
              <a:gd name="csX17" fmla="*/ 1146 w 43256"/>
              <a:gd name="csY17" fmla="*/ 31109 h 43219"/>
              <a:gd name="csX18" fmla="*/ 2149 w 43256"/>
              <a:gd name="csY18" fmla="*/ 25410 h 43219"/>
              <a:gd name="csX19" fmla="*/ 31 w 43256"/>
              <a:gd name="csY19" fmla="*/ 19563 h 43219"/>
              <a:gd name="csX20" fmla="*/ 3899 w 43256"/>
              <a:gd name="csY20" fmla="*/ 14366 h 43219"/>
              <a:gd name="csX21" fmla="*/ 3936 w 43256"/>
              <a:gd name="csY21" fmla="*/ 14229 h 43219"/>
              <a:gd name="csX0" fmla="*/ 4729 w 43256"/>
              <a:gd name="csY0" fmla="*/ 26036 h 43219"/>
              <a:gd name="csX1" fmla="*/ 2196 w 43256"/>
              <a:gd name="csY1" fmla="*/ 25239 h 43219"/>
              <a:gd name="csX2" fmla="*/ 38360 w 43256"/>
              <a:gd name="csY2" fmla="*/ 5285 h 43219"/>
              <a:gd name="csX3" fmla="*/ 38436 w 43256"/>
              <a:gd name="csY3" fmla="*/ 6549 h 43219"/>
              <a:gd name="csX4" fmla="*/ 29114 w 43256"/>
              <a:gd name="csY4" fmla="*/ 3811 h 43219"/>
              <a:gd name="csX5" fmla="*/ 29856 w 43256"/>
              <a:gd name="csY5" fmla="*/ 2199 h 43219"/>
              <a:gd name="csX6" fmla="*/ 22177 w 43256"/>
              <a:gd name="csY6" fmla="*/ 4579 h 43219"/>
              <a:gd name="csX7" fmla="*/ 22536 w 43256"/>
              <a:gd name="csY7" fmla="*/ 3189 h 43219"/>
              <a:gd name="csX8" fmla="*/ 4163 w 43256"/>
              <a:gd name="csY8" fmla="*/ 15648 h 43219"/>
              <a:gd name="csX9" fmla="*/ 3936 w 43256"/>
              <a:gd name="csY9" fmla="*/ 14229 h 432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4163" y="15648"/>
                </a:moveTo>
                <a:cubicBezTo>
                  <a:pt x="4060" y="15184"/>
                  <a:pt x="3984" y="14710"/>
                  <a:pt x="3936" y="14229"/>
                </a:cubicBezTo>
              </a:path>
            </a:pathLst>
          </a:custGeom>
          <a:noFill/>
          <a:ln w="15875">
            <a:solidFill>
              <a:srgbClr val="043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98" dirty="0"/>
          </a:p>
        </p:txBody>
      </p:sp>
    </p:spTree>
    <p:extLst>
      <p:ext uri="{BB962C8B-B14F-4D97-AF65-F5344CB8AC3E}">
        <p14:creationId xmlns:p14="http://schemas.microsoft.com/office/powerpoint/2010/main" val="18372908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TextBox 184">
            <a:extLst>
              <a:ext uri="{FF2B5EF4-FFF2-40B4-BE49-F238E27FC236}">
                <a16:creationId xmlns:a16="http://schemas.microsoft.com/office/drawing/2014/main" id="{F3200907-2BE2-1C45-B2AF-0A439919DCF5}"/>
              </a:ext>
            </a:extLst>
          </p:cNvPr>
          <p:cNvSpPr txBox="1"/>
          <p:nvPr/>
        </p:nvSpPr>
        <p:spPr>
          <a:xfrm>
            <a:off x="130162" y="484469"/>
            <a:ext cx="2709535" cy="338554"/>
          </a:xfrm>
          <a:prstGeom prst="rect">
            <a:avLst/>
          </a:prstGeom>
          <a:noFill/>
          <a:ln>
            <a:solidFill>
              <a:schemeClr val="accent1"/>
            </a:solidFill>
          </a:ln>
        </p:spPr>
        <p:txBody>
          <a:bodyPr wrap="square" rtlCol="0">
            <a:spAutoFit/>
          </a:bodyPr>
          <a:lstStyle/>
          <a:p>
            <a:r>
              <a:rPr lang="sv-SE" sz="800" dirty="0"/>
              <a:t>1068 – </a:t>
            </a:r>
            <a:r>
              <a:rPr lang="sv-SE" sz="800" dirty="0" err="1"/>
              <a:t>Tuning</a:t>
            </a:r>
            <a:r>
              <a:rPr lang="sv-SE" sz="800" dirty="0"/>
              <a:t> Beam </a:t>
            </a:r>
            <a:r>
              <a:rPr lang="sv-SE" sz="800" dirty="0" err="1"/>
              <a:t>Dump</a:t>
            </a:r>
            <a:r>
              <a:rPr lang="sv-SE" sz="800" dirty="0"/>
              <a:t> (TBD)</a:t>
            </a:r>
          </a:p>
          <a:p>
            <a:r>
              <a:rPr lang="sv-SE" sz="800" dirty="0"/>
              <a:t>1069 – </a:t>
            </a:r>
            <a:r>
              <a:rPr lang="sv-SE" sz="800" dirty="0" err="1"/>
              <a:t>Tuning</a:t>
            </a:r>
            <a:r>
              <a:rPr lang="sv-SE" sz="800" dirty="0"/>
              <a:t> Beam </a:t>
            </a:r>
            <a:r>
              <a:rPr lang="sv-SE" sz="800" dirty="0" err="1"/>
              <a:t>Dump</a:t>
            </a:r>
            <a:r>
              <a:rPr lang="sv-SE" sz="800" dirty="0"/>
              <a:t> Shielding</a:t>
            </a:r>
          </a:p>
        </p:txBody>
      </p:sp>
      <p:cxnSp>
        <p:nvCxnSpPr>
          <p:cNvPr id="186" name="Straight Arrow Connector 185">
            <a:extLst>
              <a:ext uri="{FF2B5EF4-FFF2-40B4-BE49-F238E27FC236}">
                <a16:creationId xmlns:a16="http://schemas.microsoft.com/office/drawing/2014/main" id="{D8C8A929-0A9C-4B44-A5C3-412EA4E4F566}"/>
              </a:ext>
            </a:extLst>
          </p:cNvPr>
          <p:cNvCxnSpPr>
            <a:cxnSpLocks/>
            <a:stCxn id="115" idx="0"/>
            <a:endCxn id="5" idx="4"/>
          </p:cNvCxnSpPr>
          <p:nvPr/>
        </p:nvCxnSpPr>
        <p:spPr>
          <a:xfrm flipV="1">
            <a:off x="6690016" y="3672878"/>
            <a:ext cx="0" cy="116003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15" name="TextBox 114">
            <a:extLst>
              <a:ext uri="{FF2B5EF4-FFF2-40B4-BE49-F238E27FC236}">
                <a16:creationId xmlns:a16="http://schemas.microsoft.com/office/drawing/2014/main" id="{36A9D24F-70C3-C64D-8549-4391F2B1B011}"/>
              </a:ext>
            </a:extLst>
          </p:cNvPr>
          <p:cNvSpPr txBox="1"/>
          <p:nvPr/>
        </p:nvSpPr>
        <p:spPr>
          <a:xfrm>
            <a:off x="6240016" y="4832916"/>
            <a:ext cx="900000" cy="461665"/>
          </a:xfrm>
          <a:prstGeom prst="rect">
            <a:avLst/>
          </a:prstGeom>
          <a:solidFill>
            <a:srgbClr val="0432FF"/>
          </a:solidFill>
          <a:ln w="28575">
            <a:solidFill>
              <a:schemeClr val="accent1"/>
            </a:solidFill>
          </a:ln>
        </p:spPr>
        <p:txBody>
          <a:bodyPr wrap="square" rtlCol="0" anchor="ctr">
            <a:spAutoFit/>
          </a:bodyPr>
          <a:lstStyle/>
          <a:p>
            <a:pPr algn="ctr"/>
            <a:r>
              <a:rPr lang="sv-SE" sz="1200" dirty="0">
                <a:solidFill>
                  <a:schemeClr val="bg1"/>
                </a:solidFill>
              </a:rPr>
              <a:t>ACC WCS02</a:t>
            </a:r>
          </a:p>
        </p:txBody>
      </p:sp>
      <p:sp>
        <p:nvSpPr>
          <p:cNvPr id="18" name="TextBox 17">
            <a:extLst>
              <a:ext uri="{FF2B5EF4-FFF2-40B4-BE49-F238E27FC236}">
                <a16:creationId xmlns:a16="http://schemas.microsoft.com/office/drawing/2014/main" id="{5320207E-5D4C-334D-AA1D-E5D2A7E0969A}"/>
              </a:ext>
            </a:extLst>
          </p:cNvPr>
          <p:cNvSpPr txBox="1"/>
          <p:nvPr/>
        </p:nvSpPr>
        <p:spPr>
          <a:xfrm>
            <a:off x="3359696" y="0"/>
            <a:ext cx="3075009" cy="338554"/>
          </a:xfrm>
          <a:prstGeom prst="rect">
            <a:avLst/>
          </a:prstGeom>
          <a:noFill/>
        </p:spPr>
        <p:txBody>
          <a:bodyPr wrap="none" rtlCol="0">
            <a:spAutoFit/>
          </a:bodyPr>
          <a:lstStyle/>
          <a:p>
            <a:r>
              <a:rPr lang="en-AU" sz="1600" dirty="0"/>
              <a:t>Tuning Beam Dump testing - status</a:t>
            </a:r>
          </a:p>
        </p:txBody>
      </p:sp>
      <p:cxnSp>
        <p:nvCxnSpPr>
          <p:cNvPr id="32" name="Straight Arrow Connector 31">
            <a:extLst>
              <a:ext uri="{FF2B5EF4-FFF2-40B4-BE49-F238E27FC236}">
                <a16:creationId xmlns:a16="http://schemas.microsoft.com/office/drawing/2014/main" id="{294543A2-3946-594C-966A-ACBFE91871A3}"/>
              </a:ext>
            </a:extLst>
          </p:cNvPr>
          <p:cNvCxnSpPr>
            <a:cxnSpLocks/>
            <a:stCxn id="41" idx="3"/>
            <a:endCxn id="5" idx="2"/>
          </p:cNvCxnSpPr>
          <p:nvPr/>
        </p:nvCxnSpPr>
        <p:spPr>
          <a:xfrm>
            <a:off x="5051784" y="3413611"/>
            <a:ext cx="1386205" cy="726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3" name="Diamond 12">
            <a:extLst>
              <a:ext uri="{FF2B5EF4-FFF2-40B4-BE49-F238E27FC236}">
                <a16:creationId xmlns:a16="http://schemas.microsoft.com/office/drawing/2014/main" id="{D4104E1E-1F50-2949-8BFB-5D4111D04515}"/>
              </a:ext>
            </a:extLst>
          </p:cNvPr>
          <p:cNvSpPr/>
          <p:nvPr/>
        </p:nvSpPr>
        <p:spPr>
          <a:xfrm>
            <a:off x="8181069" y="3233413"/>
            <a:ext cx="360040" cy="36000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4709786-03C1-0644-8022-3CE9B36F7871}"/>
              </a:ext>
            </a:extLst>
          </p:cNvPr>
          <p:cNvSpPr txBox="1"/>
          <p:nvPr/>
        </p:nvSpPr>
        <p:spPr>
          <a:xfrm>
            <a:off x="8163912" y="3711896"/>
            <a:ext cx="452368" cy="276999"/>
          </a:xfrm>
          <a:prstGeom prst="rect">
            <a:avLst/>
          </a:prstGeom>
          <a:noFill/>
        </p:spPr>
        <p:txBody>
          <a:bodyPr wrap="none" rtlCol="0">
            <a:spAutoFit/>
          </a:bodyPr>
          <a:lstStyle/>
          <a:p>
            <a:r>
              <a:rPr lang="en-US" sz="1200" b="1" dirty="0" err="1"/>
              <a:t>BoD</a:t>
            </a:r>
            <a:endParaRPr lang="en-US" sz="1200" b="1" dirty="0"/>
          </a:p>
        </p:txBody>
      </p:sp>
      <p:sp>
        <p:nvSpPr>
          <p:cNvPr id="41" name="TextBox 40">
            <a:extLst>
              <a:ext uri="{FF2B5EF4-FFF2-40B4-BE49-F238E27FC236}">
                <a16:creationId xmlns:a16="http://schemas.microsoft.com/office/drawing/2014/main" id="{7AB1D4F3-59A2-094D-9662-C9442E6DC311}"/>
              </a:ext>
            </a:extLst>
          </p:cNvPr>
          <p:cNvSpPr txBox="1"/>
          <p:nvPr/>
        </p:nvSpPr>
        <p:spPr>
          <a:xfrm>
            <a:off x="4151784" y="3213556"/>
            <a:ext cx="900000" cy="400110"/>
          </a:xfrm>
          <a:prstGeom prst="rect">
            <a:avLst/>
          </a:prstGeom>
          <a:solidFill>
            <a:srgbClr val="0432FF"/>
          </a:solidFill>
          <a:ln w="28575">
            <a:solidFill>
              <a:schemeClr val="accent1"/>
            </a:solidFill>
          </a:ln>
        </p:spPr>
        <p:txBody>
          <a:bodyPr wrap="square" rtlCol="0">
            <a:spAutoFit/>
          </a:bodyPr>
          <a:lstStyle/>
          <a:p>
            <a:pPr algn="ctr"/>
            <a:r>
              <a:rPr lang="sv-SE" sz="800" dirty="0">
                <a:solidFill>
                  <a:schemeClr val="bg1"/>
                </a:solidFill>
              </a:rPr>
              <a:t>TBD &amp; Shield</a:t>
            </a:r>
          </a:p>
          <a:p>
            <a:pPr algn="ctr"/>
            <a:r>
              <a:rPr lang="sv-SE" sz="1200" b="1" dirty="0">
                <a:solidFill>
                  <a:schemeClr val="bg1"/>
                </a:solidFill>
              </a:rPr>
              <a:t>1068_1069</a:t>
            </a:r>
          </a:p>
        </p:txBody>
      </p:sp>
      <p:sp>
        <p:nvSpPr>
          <p:cNvPr id="9" name="TextBox 8">
            <a:extLst>
              <a:ext uri="{FF2B5EF4-FFF2-40B4-BE49-F238E27FC236}">
                <a16:creationId xmlns:a16="http://schemas.microsoft.com/office/drawing/2014/main" id="{DC74CBC8-7822-EC93-4949-B979039A2461}"/>
              </a:ext>
            </a:extLst>
          </p:cNvPr>
          <p:cNvSpPr txBox="1"/>
          <p:nvPr/>
        </p:nvSpPr>
        <p:spPr>
          <a:xfrm>
            <a:off x="6240016" y="1700808"/>
            <a:ext cx="900000" cy="276999"/>
          </a:xfrm>
          <a:prstGeom prst="rect">
            <a:avLst/>
          </a:prstGeom>
          <a:solidFill>
            <a:srgbClr val="0432FF"/>
          </a:solidFill>
          <a:ln w="28575">
            <a:solidFill>
              <a:schemeClr val="accent1"/>
            </a:solidFill>
          </a:ln>
        </p:spPr>
        <p:txBody>
          <a:bodyPr wrap="square" rtlCol="0" anchor="ctr">
            <a:spAutoFit/>
          </a:bodyPr>
          <a:lstStyle/>
          <a:p>
            <a:pPr algn="ctr"/>
            <a:r>
              <a:rPr lang="sv-SE" sz="1200" dirty="0">
                <a:solidFill>
                  <a:schemeClr val="bg1"/>
                </a:solidFill>
              </a:rPr>
              <a:t>MPS</a:t>
            </a:r>
          </a:p>
        </p:txBody>
      </p:sp>
      <p:cxnSp>
        <p:nvCxnSpPr>
          <p:cNvPr id="10" name="Straight Arrow Connector 9">
            <a:extLst>
              <a:ext uri="{FF2B5EF4-FFF2-40B4-BE49-F238E27FC236}">
                <a16:creationId xmlns:a16="http://schemas.microsoft.com/office/drawing/2014/main" id="{00489D45-7666-BA7A-06C7-59CBC15D5136}"/>
              </a:ext>
            </a:extLst>
          </p:cNvPr>
          <p:cNvCxnSpPr>
            <a:cxnSpLocks/>
            <a:stCxn id="9" idx="2"/>
            <a:endCxn id="5" idx="0"/>
          </p:cNvCxnSpPr>
          <p:nvPr/>
        </p:nvCxnSpPr>
        <p:spPr>
          <a:xfrm>
            <a:off x="6690016" y="1977807"/>
            <a:ext cx="0" cy="119107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E7F7453-320A-CDC2-D0F6-F3D1AC8EB31D}"/>
              </a:ext>
            </a:extLst>
          </p:cNvPr>
          <p:cNvSpPr txBox="1"/>
          <p:nvPr/>
        </p:nvSpPr>
        <p:spPr>
          <a:xfrm>
            <a:off x="8092268" y="2743813"/>
            <a:ext cx="448841" cy="307777"/>
          </a:xfrm>
          <a:prstGeom prst="rect">
            <a:avLst/>
          </a:prstGeom>
          <a:noFill/>
        </p:spPr>
        <p:txBody>
          <a:bodyPr wrap="none" lIns="0" tIns="0" rIns="0" bIns="0" rtlCol="0">
            <a:spAutoFit/>
          </a:bodyPr>
          <a:lstStyle/>
          <a:p>
            <a:pPr marL="171450" indent="-171450">
              <a:buFont typeface="Wingdings" pitchFamily="2" charset="2"/>
              <a:buChar char="ü"/>
            </a:pPr>
            <a:r>
              <a:rPr lang="en-US" sz="1000" b="1" dirty="0">
                <a:solidFill>
                  <a:srgbClr val="00B050"/>
                </a:solidFill>
              </a:rPr>
              <a:t>SAR4</a:t>
            </a:r>
          </a:p>
          <a:p>
            <a:pPr marL="171450" indent="-171450">
              <a:buFont typeface="Wingdings" pitchFamily="2" charset="2"/>
              <a:buChar char="ü"/>
            </a:pPr>
            <a:r>
              <a:rPr lang="en-US" sz="1000" b="1" dirty="0">
                <a:solidFill>
                  <a:srgbClr val="00B050"/>
                </a:solidFill>
              </a:rPr>
              <a:t>SRR4</a:t>
            </a:r>
          </a:p>
        </p:txBody>
      </p:sp>
      <p:sp>
        <p:nvSpPr>
          <p:cNvPr id="5" name="Oval 4">
            <a:extLst>
              <a:ext uri="{FF2B5EF4-FFF2-40B4-BE49-F238E27FC236}">
                <a16:creationId xmlns:a16="http://schemas.microsoft.com/office/drawing/2014/main" id="{D7C80553-AF8A-CA96-F8A6-07F3985674EB}"/>
              </a:ext>
            </a:extLst>
          </p:cNvPr>
          <p:cNvSpPr/>
          <p:nvPr/>
        </p:nvSpPr>
        <p:spPr>
          <a:xfrm>
            <a:off x="6437989" y="3168878"/>
            <a:ext cx="504053" cy="504000"/>
          </a:xfrm>
          <a:prstGeom prst="ellipse">
            <a:avLst/>
          </a:prstGeom>
          <a:solidFill>
            <a:srgbClr val="0432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highlight>
                <a:srgbClr val="FFFC00"/>
              </a:highlight>
            </a:endParaRPr>
          </a:p>
        </p:txBody>
      </p:sp>
      <p:sp>
        <p:nvSpPr>
          <p:cNvPr id="15" name="TextBox 14">
            <a:extLst>
              <a:ext uri="{FF2B5EF4-FFF2-40B4-BE49-F238E27FC236}">
                <a16:creationId xmlns:a16="http://schemas.microsoft.com/office/drawing/2014/main" id="{D47C935F-B7E5-AF86-ED0D-527B8A73D1B6}"/>
              </a:ext>
            </a:extLst>
          </p:cNvPr>
          <p:cNvSpPr txBox="1"/>
          <p:nvPr/>
        </p:nvSpPr>
        <p:spPr>
          <a:xfrm>
            <a:off x="6477974" y="3199860"/>
            <a:ext cx="499808" cy="442035"/>
          </a:xfrm>
          <a:prstGeom prst="rect">
            <a:avLst/>
          </a:prstGeom>
          <a:noFill/>
        </p:spPr>
        <p:txBody>
          <a:bodyPr wrap="none" lIns="36000" tIns="36000" rIns="36000" bIns="36000" rtlCol="0">
            <a:spAutoFit/>
          </a:bodyPr>
          <a:lstStyle/>
          <a:p>
            <a:r>
              <a:rPr lang="en-US" sz="1200" dirty="0">
                <a:solidFill>
                  <a:schemeClr val="bg1"/>
                </a:solidFill>
              </a:rPr>
              <a:t>Integr. </a:t>
            </a:r>
          </a:p>
          <a:p>
            <a:pPr algn="ctr"/>
            <a:r>
              <a:rPr lang="en-US" sz="1200" dirty="0">
                <a:solidFill>
                  <a:schemeClr val="bg1"/>
                </a:solidFill>
              </a:rPr>
              <a:t>Test</a:t>
            </a:r>
          </a:p>
        </p:txBody>
      </p:sp>
      <p:cxnSp>
        <p:nvCxnSpPr>
          <p:cNvPr id="26" name="Straight Arrow Connector 25">
            <a:extLst>
              <a:ext uri="{FF2B5EF4-FFF2-40B4-BE49-F238E27FC236}">
                <a16:creationId xmlns:a16="http://schemas.microsoft.com/office/drawing/2014/main" id="{E6D28121-2EF9-13BD-FCC8-B3A9B3FCA23B}"/>
              </a:ext>
            </a:extLst>
          </p:cNvPr>
          <p:cNvCxnSpPr>
            <a:cxnSpLocks/>
            <a:stCxn id="15" idx="3"/>
            <a:endCxn id="13" idx="1"/>
          </p:cNvCxnSpPr>
          <p:nvPr/>
        </p:nvCxnSpPr>
        <p:spPr>
          <a:xfrm flipV="1">
            <a:off x="6977782" y="3413413"/>
            <a:ext cx="1203287" cy="7465"/>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303A202-F81D-C891-6769-425A15745395}"/>
              </a:ext>
            </a:extLst>
          </p:cNvPr>
          <p:cNvSpPr txBox="1"/>
          <p:nvPr/>
        </p:nvSpPr>
        <p:spPr>
          <a:xfrm>
            <a:off x="11648941" y="115137"/>
            <a:ext cx="335348" cy="369332"/>
          </a:xfrm>
          <a:prstGeom prst="rect">
            <a:avLst/>
          </a:prstGeom>
          <a:noFill/>
        </p:spPr>
        <p:txBody>
          <a:bodyPr wrap="none" rtlCol="0">
            <a:spAutoFit/>
          </a:bodyPr>
          <a:lstStyle/>
          <a:p>
            <a:pPr algn="l"/>
            <a:r>
              <a:rPr lang="en-US" b="1" dirty="0">
                <a:solidFill>
                  <a:srgbClr val="FF0000"/>
                </a:solidFill>
              </a:rPr>
              <a:t>R</a:t>
            </a:r>
          </a:p>
        </p:txBody>
      </p:sp>
    </p:spTree>
    <p:extLst>
      <p:ext uri="{BB962C8B-B14F-4D97-AF65-F5344CB8AC3E}">
        <p14:creationId xmlns:p14="http://schemas.microsoft.com/office/powerpoint/2010/main" val="24724973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TextBox 184">
            <a:extLst>
              <a:ext uri="{FF2B5EF4-FFF2-40B4-BE49-F238E27FC236}">
                <a16:creationId xmlns:a16="http://schemas.microsoft.com/office/drawing/2014/main" id="{F3200907-2BE2-1C45-B2AF-0A439919DCF5}"/>
              </a:ext>
            </a:extLst>
          </p:cNvPr>
          <p:cNvSpPr txBox="1"/>
          <p:nvPr/>
        </p:nvSpPr>
        <p:spPr>
          <a:xfrm>
            <a:off x="132573" y="474203"/>
            <a:ext cx="2814908" cy="1446550"/>
          </a:xfrm>
          <a:prstGeom prst="rect">
            <a:avLst/>
          </a:prstGeom>
          <a:noFill/>
          <a:ln>
            <a:solidFill>
              <a:schemeClr val="accent1"/>
            </a:solidFill>
          </a:ln>
        </p:spPr>
        <p:txBody>
          <a:bodyPr wrap="square" rtlCol="0">
            <a:spAutoFit/>
          </a:bodyPr>
          <a:lstStyle/>
          <a:p>
            <a:r>
              <a:rPr lang="sv-SE" sz="800" dirty="0"/>
              <a:t>1130 - TS HVAC - </a:t>
            </a:r>
            <a:r>
              <a:rPr lang="sv-SE" sz="800" dirty="0" err="1"/>
              <a:t>Room</a:t>
            </a:r>
            <a:r>
              <a:rPr lang="sv-SE" sz="800" dirty="0"/>
              <a:t> Environment Monitoring System</a:t>
            </a:r>
          </a:p>
          <a:p>
            <a:r>
              <a:rPr lang="sv-SE" sz="800" dirty="0"/>
              <a:t>1131 - TS HVAC – Air Supply for C1, C2 and C3</a:t>
            </a:r>
          </a:p>
          <a:p>
            <a:r>
              <a:rPr lang="sv-SE" sz="800" dirty="0"/>
              <a:t>1132 - TS HVAC -  Air </a:t>
            </a:r>
            <a:r>
              <a:rPr lang="sv-SE" sz="800" dirty="0" err="1"/>
              <a:t>Exhaust</a:t>
            </a:r>
            <a:r>
              <a:rPr lang="sv-SE" sz="800" dirty="0"/>
              <a:t> from C1 and C2</a:t>
            </a:r>
          </a:p>
          <a:p>
            <a:r>
              <a:rPr lang="sv-SE" sz="800" dirty="0"/>
              <a:t>1133 - TS HVAC - Process Control &amp; Monitoring System</a:t>
            </a:r>
          </a:p>
          <a:p>
            <a:r>
              <a:rPr lang="sv-SE" sz="800" dirty="0"/>
              <a:t>1134 - TS HVAC – Outlet of </a:t>
            </a:r>
            <a:r>
              <a:rPr lang="sv-SE" sz="800" dirty="0" err="1"/>
              <a:t>Exhaust</a:t>
            </a:r>
            <a:r>
              <a:rPr lang="sv-SE" sz="800" dirty="0"/>
              <a:t> </a:t>
            </a:r>
            <a:r>
              <a:rPr lang="sv-SE" sz="800" dirty="0" err="1"/>
              <a:t>Gases</a:t>
            </a:r>
            <a:endParaRPr lang="sv-SE" sz="800" dirty="0"/>
          </a:p>
          <a:p>
            <a:r>
              <a:rPr lang="sv-SE" sz="800" dirty="0"/>
              <a:t>1135 - TS HVAC – Air supply for C3</a:t>
            </a:r>
          </a:p>
          <a:p>
            <a:r>
              <a:rPr lang="sv-SE" sz="800" dirty="0"/>
              <a:t>1136 - TS HVAC – Air </a:t>
            </a:r>
            <a:r>
              <a:rPr lang="sv-SE" sz="800" dirty="0" err="1"/>
              <a:t>exhaust</a:t>
            </a:r>
            <a:r>
              <a:rPr lang="sv-SE" sz="800" dirty="0"/>
              <a:t> from C3</a:t>
            </a:r>
          </a:p>
          <a:p>
            <a:r>
              <a:rPr lang="sv-SE" sz="800" dirty="0"/>
              <a:t>1137 - TS HVAC – Air </a:t>
            </a:r>
            <a:r>
              <a:rPr lang="sv-SE" sz="800" dirty="0" err="1"/>
              <a:t>Exhaust</a:t>
            </a:r>
            <a:r>
              <a:rPr lang="sv-SE" sz="800" dirty="0"/>
              <a:t> from C4</a:t>
            </a:r>
          </a:p>
          <a:p>
            <a:r>
              <a:rPr lang="sv-SE" sz="800" dirty="0"/>
              <a:t>1138 - TS HVAC </a:t>
            </a:r>
            <a:r>
              <a:rPr lang="sv-SE" sz="800" dirty="0" err="1"/>
              <a:t>Heating</a:t>
            </a:r>
            <a:r>
              <a:rPr lang="sv-SE" sz="800" dirty="0"/>
              <a:t> Water System</a:t>
            </a:r>
          </a:p>
          <a:p>
            <a:r>
              <a:rPr lang="sv-SE" sz="800" dirty="0"/>
              <a:t>1139 - TS HVAC Cooling Water System</a:t>
            </a:r>
          </a:p>
          <a:p>
            <a:pPr marL="228600" indent="-228600">
              <a:buAutoNum type="arabicPlain" startAt="1140"/>
            </a:pPr>
            <a:r>
              <a:rPr lang="sv-SE" sz="800" dirty="0"/>
              <a:t>Off-gas </a:t>
            </a:r>
            <a:r>
              <a:rPr lang="sv-SE" sz="800" dirty="0" err="1"/>
              <a:t>extraction</a:t>
            </a:r>
            <a:r>
              <a:rPr lang="sv-SE" sz="800" dirty="0"/>
              <a:t> system</a:t>
            </a:r>
          </a:p>
        </p:txBody>
      </p:sp>
      <p:sp>
        <p:nvSpPr>
          <p:cNvPr id="18" name="TextBox 17">
            <a:extLst>
              <a:ext uri="{FF2B5EF4-FFF2-40B4-BE49-F238E27FC236}">
                <a16:creationId xmlns:a16="http://schemas.microsoft.com/office/drawing/2014/main" id="{5320207E-5D4C-334D-AA1D-E5D2A7E0969A}"/>
              </a:ext>
            </a:extLst>
          </p:cNvPr>
          <p:cNvSpPr txBox="1"/>
          <p:nvPr/>
        </p:nvSpPr>
        <p:spPr>
          <a:xfrm>
            <a:off x="3359696" y="0"/>
            <a:ext cx="2513124" cy="338554"/>
          </a:xfrm>
          <a:prstGeom prst="rect">
            <a:avLst/>
          </a:prstGeom>
          <a:noFill/>
        </p:spPr>
        <p:txBody>
          <a:bodyPr wrap="none" rtlCol="0">
            <a:spAutoFit/>
          </a:bodyPr>
          <a:lstStyle/>
          <a:p>
            <a:r>
              <a:rPr lang="en-AU" sz="1600" dirty="0"/>
              <a:t>Target HVAC testing – status</a:t>
            </a:r>
          </a:p>
        </p:txBody>
      </p:sp>
      <p:sp>
        <p:nvSpPr>
          <p:cNvPr id="3" name="TextBox 2">
            <a:extLst>
              <a:ext uri="{FF2B5EF4-FFF2-40B4-BE49-F238E27FC236}">
                <a16:creationId xmlns:a16="http://schemas.microsoft.com/office/drawing/2014/main" id="{26DF0A6B-C021-CA59-4D44-DCEF8DB3860B}"/>
              </a:ext>
            </a:extLst>
          </p:cNvPr>
          <p:cNvSpPr txBox="1"/>
          <p:nvPr/>
        </p:nvSpPr>
        <p:spPr>
          <a:xfrm>
            <a:off x="119336" y="3864396"/>
            <a:ext cx="720080" cy="461665"/>
          </a:xfrm>
          <a:prstGeom prst="rect">
            <a:avLst/>
          </a:prstGeom>
          <a:solidFill>
            <a:srgbClr val="92D050"/>
          </a:solidFill>
          <a:ln w="28575">
            <a:solidFill>
              <a:schemeClr val="accent1"/>
            </a:solidFill>
          </a:ln>
        </p:spPr>
        <p:txBody>
          <a:bodyPr wrap="square" lIns="36000" rIns="36000" rtlCol="0">
            <a:spAutoFit/>
          </a:bodyPr>
          <a:lstStyle/>
          <a:p>
            <a:pPr algn="ctr"/>
            <a:r>
              <a:rPr lang="sv-SE" sz="600" dirty="0"/>
              <a:t>HVRM</a:t>
            </a:r>
          </a:p>
          <a:p>
            <a:pPr algn="ctr"/>
            <a:r>
              <a:rPr lang="sv-SE" sz="1000" b="1" dirty="0"/>
              <a:t>1130</a:t>
            </a:r>
            <a:r>
              <a:rPr lang="sv-SE" sz="1200" b="1" dirty="0"/>
              <a:t> </a:t>
            </a:r>
          </a:p>
          <a:p>
            <a:pPr algn="ctr"/>
            <a:r>
              <a:rPr lang="sv-SE" sz="600" b="1" dirty="0"/>
              <a:t>(Step 1a – SOT)</a:t>
            </a:r>
          </a:p>
        </p:txBody>
      </p:sp>
      <p:sp>
        <p:nvSpPr>
          <p:cNvPr id="6" name="TextBox 5">
            <a:extLst>
              <a:ext uri="{FF2B5EF4-FFF2-40B4-BE49-F238E27FC236}">
                <a16:creationId xmlns:a16="http://schemas.microsoft.com/office/drawing/2014/main" id="{48BEC603-A330-7D08-7D94-4F59CAD53D6B}"/>
              </a:ext>
            </a:extLst>
          </p:cNvPr>
          <p:cNvSpPr txBox="1"/>
          <p:nvPr/>
        </p:nvSpPr>
        <p:spPr>
          <a:xfrm>
            <a:off x="1019536" y="2784276"/>
            <a:ext cx="755984" cy="461665"/>
          </a:xfrm>
          <a:prstGeom prst="rect">
            <a:avLst/>
          </a:prstGeom>
          <a:solidFill>
            <a:srgbClr val="92D050"/>
          </a:solidFill>
          <a:ln w="28575">
            <a:solidFill>
              <a:schemeClr val="accent1"/>
            </a:solidFill>
          </a:ln>
        </p:spPr>
        <p:txBody>
          <a:bodyPr wrap="square" lIns="36000" rIns="36000" rtlCol="0">
            <a:spAutoFit/>
          </a:bodyPr>
          <a:lstStyle/>
          <a:p>
            <a:pPr algn="ctr"/>
            <a:r>
              <a:rPr lang="sv-SE" sz="600" dirty="0"/>
              <a:t>HVH / HVC</a:t>
            </a:r>
          </a:p>
          <a:p>
            <a:pPr algn="ctr"/>
            <a:r>
              <a:rPr lang="sv-SE" sz="1000" b="1" dirty="0"/>
              <a:t>1138-1139</a:t>
            </a:r>
            <a:r>
              <a:rPr lang="sv-SE" sz="1200" b="1" dirty="0"/>
              <a:t> </a:t>
            </a:r>
          </a:p>
          <a:p>
            <a:pPr algn="ctr"/>
            <a:r>
              <a:rPr lang="sv-SE" sz="600" b="1" dirty="0"/>
              <a:t>(Step 2a - SOT)</a:t>
            </a:r>
          </a:p>
        </p:txBody>
      </p:sp>
      <p:sp>
        <p:nvSpPr>
          <p:cNvPr id="7" name="TextBox 6">
            <a:extLst>
              <a:ext uri="{FF2B5EF4-FFF2-40B4-BE49-F238E27FC236}">
                <a16:creationId xmlns:a16="http://schemas.microsoft.com/office/drawing/2014/main" id="{8C4FF5E2-34DD-8A83-DA60-1955BE3CAF2A}"/>
              </a:ext>
            </a:extLst>
          </p:cNvPr>
          <p:cNvSpPr txBox="1"/>
          <p:nvPr/>
        </p:nvSpPr>
        <p:spPr>
          <a:xfrm>
            <a:off x="2713239" y="2784276"/>
            <a:ext cx="1152000" cy="430887"/>
          </a:xfrm>
          <a:prstGeom prst="rect">
            <a:avLst/>
          </a:prstGeom>
          <a:solidFill>
            <a:srgbClr val="92D050"/>
          </a:solidFill>
          <a:ln w="28575">
            <a:solidFill>
              <a:schemeClr val="accent1"/>
            </a:solidFill>
          </a:ln>
        </p:spPr>
        <p:txBody>
          <a:bodyPr wrap="square" rtlCol="0">
            <a:spAutoFit/>
          </a:bodyPr>
          <a:lstStyle>
            <a:defPPr>
              <a:defRPr lang="sv-SE"/>
            </a:defPPr>
            <a:lvl1pPr algn="ctr">
              <a:defRPr sz="800" b="1"/>
            </a:lvl1pPr>
          </a:lstStyle>
          <a:p>
            <a:r>
              <a:rPr lang="sv-SE" sz="600" dirty="0"/>
              <a:t>HVH / HVC</a:t>
            </a:r>
          </a:p>
          <a:p>
            <a:r>
              <a:rPr lang="sv-SE" sz="1000" dirty="0"/>
              <a:t>1138-1139 </a:t>
            </a:r>
          </a:p>
          <a:p>
            <a:r>
              <a:rPr lang="sv-SE" sz="600" dirty="0"/>
              <a:t>(Step 2b - SyT)</a:t>
            </a:r>
          </a:p>
        </p:txBody>
      </p:sp>
      <p:sp>
        <p:nvSpPr>
          <p:cNvPr id="8" name="TextBox 7">
            <a:extLst>
              <a:ext uri="{FF2B5EF4-FFF2-40B4-BE49-F238E27FC236}">
                <a16:creationId xmlns:a16="http://schemas.microsoft.com/office/drawing/2014/main" id="{9FBFABD9-7E13-BA73-0B35-9CD6D664FD66}"/>
              </a:ext>
            </a:extLst>
          </p:cNvPr>
          <p:cNvSpPr txBox="1"/>
          <p:nvPr/>
        </p:nvSpPr>
        <p:spPr>
          <a:xfrm>
            <a:off x="1054940" y="3864396"/>
            <a:ext cx="1260000" cy="468000"/>
          </a:xfrm>
          <a:prstGeom prst="rect">
            <a:avLst/>
          </a:prstGeom>
          <a:solidFill>
            <a:srgbClr val="92D050"/>
          </a:solidFill>
          <a:ln w="28575">
            <a:solidFill>
              <a:schemeClr val="accent1"/>
            </a:solidFill>
          </a:ln>
        </p:spPr>
        <p:txBody>
          <a:bodyPr wrap="square" lIns="36000" rIns="36000" rtlCol="0">
            <a:spAutoFit/>
          </a:bodyPr>
          <a:lstStyle/>
          <a:p>
            <a:pPr algn="ctr"/>
            <a:r>
              <a:rPr lang="sv-SE" sz="600" dirty="0"/>
              <a:t>HVSA / HVEA / HVEG / HVEC</a:t>
            </a:r>
          </a:p>
          <a:p>
            <a:pPr algn="ctr"/>
            <a:r>
              <a:rPr lang="sv-SE" sz="1000" b="1" dirty="0"/>
              <a:t>1131-1132-1134-1137</a:t>
            </a:r>
            <a:r>
              <a:rPr lang="sv-SE" sz="1200" b="1" dirty="0"/>
              <a:t> </a:t>
            </a:r>
          </a:p>
          <a:p>
            <a:pPr algn="ctr"/>
            <a:r>
              <a:rPr lang="sv-SE" sz="600" b="1" dirty="0"/>
              <a:t>(Step 3a &amp; Step 5a - SOT)</a:t>
            </a:r>
          </a:p>
        </p:txBody>
      </p:sp>
      <p:sp>
        <p:nvSpPr>
          <p:cNvPr id="11" name="TextBox 10">
            <a:extLst>
              <a:ext uri="{FF2B5EF4-FFF2-40B4-BE49-F238E27FC236}">
                <a16:creationId xmlns:a16="http://schemas.microsoft.com/office/drawing/2014/main" id="{EB6A0EDD-3BE0-2BFD-6A53-DFDAFDF9B51C}"/>
              </a:ext>
            </a:extLst>
          </p:cNvPr>
          <p:cNvSpPr txBox="1"/>
          <p:nvPr/>
        </p:nvSpPr>
        <p:spPr>
          <a:xfrm>
            <a:off x="2712740" y="3880438"/>
            <a:ext cx="1152627" cy="430887"/>
          </a:xfrm>
          <a:prstGeom prst="rect">
            <a:avLst/>
          </a:prstGeom>
          <a:solidFill>
            <a:srgbClr val="92D050"/>
          </a:solidFill>
          <a:ln w="28575">
            <a:solidFill>
              <a:schemeClr val="accent1"/>
            </a:solidFill>
          </a:ln>
        </p:spPr>
        <p:txBody>
          <a:bodyPr wrap="square" rtlCol="0">
            <a:spAutoFit/>
          </a:bodyPr>
          <a:lstStyle>
            <a:defPPr>
              <a:defRPr lang="sv-SE"/>
            </a:defPPr>
            <a:lvl1pPr algn="ctr">
              <a:defRPr sz="800" b="1"/>
            </a:lvl1pPr>
          </a:lstStyle>
          <a:p>
            <a:r>
              <a:rPr lang="sv-SE" sz="600" dirty="0"/>
              <a:t>HVSA / HVEA / HVEG</a:t>
            </a:r>
          </a:p>
          <a:p>
            <a:r>
              <a:rPr lang="sv-SE" sz="1000" dirty="0"/>
              <a:t>1131-1132-1134 </a:t>
            </a:r>
          </a:p>
          <a:p>
            <a:r>
              <a:rPr lang="sv-SE" sz="600" dirty="0"/>
              <a:t>(Step 3b - SyT)</a:t>
            </a:r>
          </a:p>
        </p:txBody>
      </p:sp>
      <p:sp>
        <p:nvSpPr>
          <p:cNvPr id="12" name="TextBox 11">
            <a:extLst>
              <a:ext uri="{FF2B5EF4-FFF2-40B4-BE49-F238E27FC236}">
                <a16:creationId xmlns:a16="http://schemas.microsoft.com/office/drawing/2014/main" id="{6ED6C31B-22EB-9B24-EF18-EC10F7F9B1D8}"/>
              </a:ext>
            </a:extLst>
          </p:cNvPr>
          <p:cNvSpPr txBox="1"/>
          <p:nvPr/>
        </p:nvSpPr>
        <p:spPr>
          <a:xfrm>
            <a:off x="1025144" y="4954947"/>
            <a:ext cx="756483" cy="430887"/>
          </a:xfrm>
          <a:prstGeom prst="rect">
            <a:avLst/>
          </a:prstGeom>
          <a:solidFill>
            <a:srgbClr val="92D050"/>
          </a:solidFill>
          <a:ln w="28575">
            <a:solidFill>
              <a:schemeClr val="accent1"/>
            </a:solidFill>
          </a:ln>
        </p:spPr>
        <p:txBody>
          <a:bodyPr wrap="square" lIns="36000" rIns="36000" rtlCol="0">
            <a:spAutoFit/>
          </a:bodyPr>
          <a:lstStyle/>
          <a:p>
            <a:pPr algn="ctr"/>
            <a:r>
              <a:rPr lang="sv-SE" sz="600" dirty="0"/>
              <a:t>HVSB / HVEB</a:t>
            </a:r>
          </a:p>
          <a:p>
            <a:pPr algn="ctr"/>
            <a:r>
              <a:rPr lang="sv-SE" sz="1000" b="1" dirty="0"/>
              <a:t>1135-1136 </a:t>
            </a:r>
          </a:p>
          <a:p>
            <a:pPr algn="ctr"/>
            <a:r>
              <a:rPr lang="sv-SE" sz="600" b="1" dirty="0"/>
              <a:t>(Step 4a - SOT)</a:t>
            </a:r>
          </a:p>
        </p:txBody>
      </p:sp>
      <p:sp>
        <p:nvSpPr>
          <p:cNvPr id="16" name="TextBox 15">
            <a:extLst>
              <a:ext uri="{FF2B5EF4-FFF2-40B4-BE49-F238E27FC236}">
                <a16:creationId xmlns:a16="http://schemas.microsoft.com/office/drawing/2014/main" id="{C625D1DA-8312-DBD8-1A30-892A08BE4A1B}"/>
              </a:ext>
            </a:extLst>
          </p:cNvPr>
          <p:cNvSpPr txBox="1"/>
          <p:nvPr/>
        </p:nvSpPr>
        <p:spPr>
          <a:xfrm>
            <a:off x="3098003" y="4963680"/>
            <a:ext cx="756483" cy="430887"/>
          </a:xfrm>
          <a:prstGeom prst="rect">
            <a:avLst/>
          </a:prstGeom>
          <a:solidFill>
            <a:srgbClr val="92D050"/>
          </a:solidFill>
          <a:ln w="28575">
            <a:solidFill>
              <a:schemeClr val="accent1"/>
            </a:solidFill>
          </a:ln>
        </p:spPr>
        <p:txBody>
          <a:bodyPr wrap="square" rtlCol="0">
            <a:spAutoFit/>
          </a:bodyPr>
          <a:lstStyle>
            <a:defPPr>
              <a:defRPr lang="sv-SE"/>
            </a:defPPr>
            <a:lvl1pPr algn="ctr">
              <a:defRPr sz="600" b="1"/>
            </a:lvl1pPr>
          </a:lstStyle>
          <a:p>
            <a:r>
              <a:rPr lang="sv-SE" dirty="0"/>
              <a:t>HVSB / HVEB</a:t>
            </a:r>
          </a:p>
          <a:p>
            <a:r>
              <a:rPr lang="sv-SE" sz="1000" dirty="0"/>
              <a:t>1135-1136 </a:t>
            </a:r>
          </a:p>
          <a:p>
            <a:r>
              <a:rPr lang="sv-SE" dirty="0"/>
              <a:t>(Step 4b - SyT)</a:t>
            </a:r>
          </a:p>
        </p:txBody>
      </p:sp>
      <p:sp>
        <p:nvSpPr>
          <p:cNvPr id="19" name="TextBox 18">
            <a:extLst>
              <a:ext uri="{FF2B5EF4-FFF2-40B4-BE49-F238E27FC236}">
                <a16:creationId xmlns:a16="http://schemas.microsoft.com/office/drawing/2014/main" id="{2402B468-63B3-67B1-1D03-CD320A2E2DFA}"/>
              </a:ext>
            </a:extLst>
          </p:cNvPr>
          <p:cNvSpPr txBox="1"/>
          <p:nvPr/>
        </p:nvSpPr>
        <p:spPr>
          <a:xfrm>
            <a:off x="4655840" y="2817877"/>
            <a:ext cx="1332547" cy="430887"/>
          </a:xfrm>
          <a:prstGeom prst="rect">
            <a:avLst/>
          </a:prstGeom>
          <a:solidFill>
            <a:srgbClr val="92D050"/>
          </a:solidFill>
          <a:ln w="28575">
            <a:solidFill>
              <a:schemeClr val="accent1"/>
            </a:solidFill>
            <a:prstDash val="solid"/>
          </a:ln>
        </p:spPr>
        <p:txBody>
          <a:bodyPr wrap="square" lIns="36000" rIns="36000" rtlCol="0">
            <a:spAutoFit/>
          </a:bodyPr>
          <a:lstStyle/>
          <a:p>
            <a:pPr algn="ctr"/>
            <a:r>
              <a:rPr lang="sv-SE" sz="600" dirty="0"/>
              <a:t>HVEC / HVSA / HVEB</a:t>
            </a:r>
          </a:p>
          <a:p>
            <a:pPr algn="ctr"/>
            <a:r>
              <a:rPr lang="sv-SE" sz="1000" b="1" dirty="0"/>
              <a:t>1137-1131b-1136b </a:t>
            </a:r>
          </a:p>
          <a:p>
            <a:pPr algn="ctr"/>
            <a:r>
              <a:rPr lang="sv-SE" sz="600" b="1" dirty="0"/>
              <a:t>(Step 5b - SyT)</a:t>
            </a:r>
          </a:p>
        </p:txBody>
      </p:sp>
      <p:sp>
        <p:nvSpPr>
          <p:cNvPr id="20" name="TextBox 19">
            <a:extLst>
              <a:ext uri="{FF2B5EF4-FFF2-40B4-BE49-F238E27FC236}">
                <a16:creationId xmlns:a16="http://schemas.microsoft.com/office/drawing/2014/main" id="{D2D530D0-042A-2705-5E77-6BA695CA6D94}"/>
              </a:ext>
            </a:extLst>
          </p:cNvPr>
          <p:cNvSpPr txBox="1"/>
          <p:nvPr/>
        </p:nvSpPr>
        <p:spPr>
          <a:xfrm>
            <a:off x="6096000" y="4513421"/>
            <a:ext cx="755885" cy="430887"/>
          </a:xfrm>
          <a:prstGeom prst="rect">
            <a:avLst/>
          </a:prstGeom>
          <a:solidFill>
            <a:srgbClr val="92D050"/>
          </a:solidFill>
          <a:ln w="28575">
            <a:solidFill>
              <a:schemeClr val="accent1"/>
            </a:solidFill>
          </a:ln>
        </p:spPr>
        <p:txBody>
          <a:bodyPr wrap="square" lIns="36000" rIns="36000" rtlCol="0">
            <a:spAutoFit/>
          </a:bodyPr>
          <a:lstStyle/>
          <a:p>
            <a:pPr algn="ctr"/>
            <a:r>
              <a:rPr lang="sv-SE" sz="600" dirty="0"/>
              <a:t>OffG</a:t>
            </a:r>
          </a:p>
          <a:p>
            <a:pPr algn="ctr"/>
            <a:r>
              <a:rPr lang="sv-SE" sz="1000" b="1" dirty="0"/>
              <a:t>1140 </a:t>
            </a:r>
          </a:p>
          <a:p>
            <a:pPr algn="ctr"/>
            <a:r>
              <a:rPr lang="sv-SE" sz="600" b="1" dirty="0"/>
              <a:t>(Step 6 - LT)</a:t>
            </a:r>
          </a:p>
        </p:txBody>
      </p:sp>
      <p:sp>
        <p:nvSpPr>
          <p:cNvPr id="23" name="TextBox 22">
            <a:extLst>
              <a:ext uri="{FF2B5EF4-FFF2-40B4-BE49-F238E27FC236}">
                <a16:creationId xmlns:a16="http://schemas.microsoft.com/office/drawing/2014/main" id="{A307CE59-CE21-8F98-94B8-AB334B1A6EA6}"/>
              </a:ext>
            </a:extLst>
          </p:cNvPr>
          <p:cNvSpPr txBox="1"/>
          <p:nvPr/>
        </p:nvSpPr>
        <p:spPr>
          <a:xfrm>
            <a:off x="7176120" y="3859435"/>
            <a:ext cx="1116523" cy="430887"/>
          </a:xfrm>
          <a:prstGeom prst="rect">
            <a:avLst/>
          </a:prstGeom>
          <a:solidFill>
            <a:srgbClr val="92D050"/>
          </a:solidFill>
          <a:ln w="28575">
            <a:solidFill>
              <a:schemeClr val="accent1"/>
            </a:solidFill>
          </a:ln>
        </p:spPr>
        <p:txBody>
          <a:bodyPr wrap="square" lIns="36000" rIns="36000" rtlCol="0">
            <a:spAutoFit/>
          </a:bodyPr>
          <a:lstStyle/>
          <a:p>
            <a:pPr algn="ctr"/>
            <a:r>
              <a:rPr lang="sv-SE" sz="600" dirty="0"/>
              <a:t>HVRM</a:t>
            </a:r>
          </a:p>
          <a:p>
            <a:pPr algn="ctr"/>
            <a:r>
              <a:rPr lang="sv-SE" sz="1000" b="1" dirty="0"/>
              <a:t>Final </a:t>
            </a:r>
            <a:r>
              <a:rPr lang="sv-SE" sz="1000" b="1" dirty="0" err="1"/>
              <a:t>Balancing</a:t>
            </a:r>
            <a:r>
              <a:rPr lang="sv-SE" sz="1000" b="1" dirty="0"/>
              <a:t> </a:t>
            </a:r>
          </a:p>
          <a:p>
            <a:pPr algn="ctr"/>
            <a:r>
              <a:rPr lang="sv-SE" sz="600" b="1" dirty="0"/>
              <a:t>(Step 7a)</a:t>
            </a:r>
          </a:p>
        </p:txBody>
      </p:sp>
      <p:sp>
        <p:nvSpPr>
          <p:cNvPr id="24" name="TextBox 23">
            <a:extLst>
              <a:ext uri="{FF2B5EF4-FFF2-40B4-BE49-F238E27FC236}">
                <a16:creationId xmlns:a16="http://schemas.microsoft.com/office/drawing/2014/main" id="{7B65682E-1BDD-841C-1A31-A447A2D96947}"/>
              </a:ext>
            </a:extLst>
          </p:cNvPr>
          <p:cNvSpPr txBox="1"/>
          <p:nvPr/>
        </p:nvSpPr>
        <p:spPr>
          <a:xfrm>
            <a:off x="10604415" y="3861564"/>
            <a:ext cx="900499" cy="430887"/>
          </a:xfrm>
          <a:prstGeom prst="rect">
            <a:avLst/>
          </a:prstGeom>
          <a:noFill/>
          <a:ln w="28575">
            <a:solidFill>
              <a:schemeClr val="accent1"/>
            </a:solidFill>
          </a:ln>
        </p:spPr>
        <p:txBody>
          <a:bodyPr wrap="square" lIns="36000" rIns="36000" rtlCol="0">
            <a:spAutoFit/>
          </a:bodyPr>
          <a:lstStyle/>
          <a:p>
            <a:pPr algn="ctr"/>
            <a:r>
              <a:rPr lang="sv-SE" sz="600" dirty="0"/>
              <a:t>HVRM</a:t>
            </a:r>
          </a:p>
          <a:p>
            <a:pPr algn="ctr"/>
            <a:r>
              <a:rPr lang="sv-SE" sz="1000" b="1" dirty="0"/>
              <a:t>Stress Test</a:t>
            </a:r>
          </a:p>
          <a:p>
            <a:pPr algn="ctr"/>
            <a:r>
              <a:rPr lang="sv-SE" sz="600" b="1" dirty="0"/>
              <a:t>(Step 7b)</a:t>
            </a:r>
          </a:p>
        </p:txBody>
      </p:sp>
      <p:sp>
        <p:nvSpPr>
          <p:cNvPr id="25" name="TextBox 24">
            <a:extLst>
              <a:ext uri="{FF2B5EF4-FFF2-40B4-BE49-F238E27FC236}">
                <a16:creationId xmlns:a16="http://schemas.microsoft.com/office/drawing/2014/main" id="{ADF80BA6-02CC-5D59-12F9-DE82A0D80764}"/>
              </a:ext>
            </a:extLst>
          </p:cNvPr>
          <p:cNvSpPr txBox="1"/>
          <p:nvPr/>
        </p:nvSpPr>
        <p:spPr>
          <a:xfrm>
            <a:off x="8601983" y="3859434"/>
            <a:ext cx="1044515" cy="430887"/>
          </a:xfrm>
          <a:prstGeom prst="rect">
            <a:avLst/>
          </a:prstGeom>
          <a:solidFill>
            <a:schemeClr val="accent1">
              <a:lumMod val="20000"/>
              <a:lumOff val="80000"/>
            </a:schemeClr>
          </a:solidFill>
          <a:ln w="28575">
            <a:solidFill>
              <a:schemeClr val="accent1"/>
            </a:solidFill>
          </a:ln>
        </p:spPr>
        <p:txBody>
          <a:bodyPr wrap="square" lIns="36000" rIns="36000" rtlCol="0">
            <a:spAutoFit/>
          </a:bodyPr>
          <a:lstStyle/>
          <a:p>
            <a:pPr algn="ctr"/>
            <a:r>
              <a:rPr lang="sv-SE" sz="600" dirty="0"/>
              <a:t>HVRM</a:t>
            </a:r>
          </a:p>
          <a:p>
            <a:pPr algn="ctr"/>
            <a:r>
              <a:rPr lang="sv-SE" sz="1000" b="1" dirty="0"/>
              <a:t>Final </a:t>
            </a:r>
            <a:r>
              <a:rPr lang="sv-SE" sz="1000" b="1" dirty="0" err="1"/>
              <a:t>Perf</a:t>
            </a:r>
            <a:r>
              <a:rPr lang="sv-SE" sz="1000" b="1" dirty="0"/>
              <a:t> Test</a:t>
            </a:r>
          </a:p>
          <a:p>
            <a:pPr algn="ctr"/>
            <a:r>
              <a:rPr lang="sv-SE" sz="600" b="1" dirty="0"/>
              <a:t>(Step 7c)</a:t>
            </a:r>
          </a:p>
        </p:txBody>
      </p:sp>
      <p:cxnSp>
        <p:nvCxnSpPr>
          <p:cNvPr id="28" name="Elbow Connector 27">
            <a:extLst>
              <a:ext uri="{FF2B5EF4-FFF2-40B4-BE49-F238E27FC236}">
                <a16:creationId xmlns:a16="http://schemas.microsoft.com/office/drawing/2014/main" id="{FC316964-13F2-FBFC-DEA7-4897A75CA2F7}"/>
              </a:ext>
            </a:extLst>
          </p:cNvPr>
          <p:cNvCxnSpPr>
            <a:stCxn id="3" idx="3"/>
            <a:endCxn id="6" idx="1"/>
          </p:cNvCxnSpPr>
          <p:nvPr/>
        </p:nvCxnSpPr>
        <p:spPr>
          <a:xfrm flipV="1">
            <a:off x="839416" y="3015109"/>
            <a:ext cx="180120" cy="1080120"/>
          </a:xfrm>
          <a:prstGeom prst="bentConnector3">
            <a:avLst>
              <a:gd name="adj1" fmla="val 50000"/>
            </a:avLst>
          </a:prstGeom>
          <a:ln w="19050">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903F5D4-9892-193F-E962-F6BF7536FABC}"/>
              </a:ext>
            </a:extLst>
          </p:cNvPr>
          <p:cNvCxnSpPr>
            <a:stCxn id="6" idx="3"/>
            <a:endCxn id="7" idx="1"/>
          </p:cNvCxnSpPr>
          <p:nvPr/>
        </p:nvCxnSpPr>
        <p:spPr>
          <a:xfrm flipV="1">
            <a:off x="1775520" y="2999720"/>
            <a:ext cx="937719" cy="15389"/>
          </a:xfrm>
          <a:prstGeom prst="straightConnector1">
            <a:avLst/>
          </a:prstGeom>
          <a:ln w="19050">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3" name="Elbow Connector 32">
            <a:extLst>
              <a:ext uri="{FF2B5EF4-FFF2-40B4-BE49-F238E27FC236}">
                <a16:creationId xmlns:a16="http://schemas.microsoft.com/office/drawing/2014/main" id="{0CF934F3-5F09-6FF2-D249-22C6EF48F083}"/>
              </a:ext>
            </a:extLst>
          </p:cNvPr>
          <p:cNvCxnSpPr>
            <a:cxnSpLocks/>
            <a:stCxn id="7" idx="3"/>
            <a:endCxn id="19" idx="1"/>
          </p:cNvCxnSpPr>
          <p:nvPr/>
        </p:nvCxnSpPr>
        <p:spPr>
          <a:xfrm>
            <a:off x="3865239" y="2999720"/>
            <a:ext cx="790601" cy="33601"/>
          </a:xfrm>
          <a:prstGeom prst="bentConnector3">
            <a:avLst>
              <a:gd name="adj1" fmla="val 50001"/>
            </a:avLst>
          </a:prstGeom>
          <a:ln w="19050">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FD5C579F-9DDD-3B8C-AF6D-9AA76574EC20}"/>
              </a:ext>
            </a:extLst>
          </p:cNvPr>
          <p:cNvCxnSpPr>
            <a:cxnSpLocks/>
            <a:stCxn id="8" idx="3"/>
            <a:endCxn id="11" idx="1"/>
          </p:cNvCxnSpPr>
          <p:nvPr/>
        </p:nvCxnSpPr>
        <p:spPr>
          <a:xfrm flipV="1">
            <a:off x="2314940" y="4095882"/>
            <a:ext cx="397800" cy="2514"/>
          </a:xfrm>
          <a:prstGeom prst="straightConnector1">
            <a:avLst/>
          </a:prstGeom>
          <a:ln w="19050">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0" name="Elbow Connector 39">
            <a:extLst>
              <a:ext uri="{FF2B5EF4-FFF2-40B4-BE49-F238E27FC236}">
                <a16:creationId xmlns:a16="http://schemas.microsoft.com/office/drawing/2014/main" id="{5AF2EBF0-3DB3-AEC8-0343-6D9A261D7D23}"/>
              </a:ext>
            </a:extLst>
          </p:cNvPr>
          <p:cNvCxnSpPr>
            <a:cxnSpLocks/>
            <a:stCxn id="3" idx="3"/>
            <a:endCxn id="12" idx="1"/>
          </p:cNvCxnSpPr>
          <p:nvPr/>
        </p:nvCxnSpPr>
        <p:spPr>
          <a:xfrm>
            <a:off x="839416" y="4095229"/>
            <a:ext cx="185728" cy="1075162"/>
          </a:xfrm>
          <a:prstGeom prst="bentConnector3">
            <a:avLst>
              <a:gd name="adj1" fmla="val 50000"/>
            </a:avLst>
          </a:prstGeom>
          <a:ln w="19050">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2184C67B-0B70-2671-DC51-41E8D5EC6B45}"/>
              </a:ext>
            </a:extLst>
          </p:cNvPr>
          <p:cNvCxnSpPr>
            <a:cxnSpLocks/>
            <a:stCxn id="12" idx="3"/>
            <a:endCxn id="16" idx="1"/>
          </p:cNvCxnSpPr>
          <p:nvPr/>
        </p:nvCxnSpPr>
        <p:spPr>
          <a:xfrm>
            <a:off x="1781627" y="5170391"/>
            <a:ext cx="1316376" cy="8733"/>
          </a:xfrm>
          <a:prstGeom prst="straightConnector1">
            <a:avLst/>
          </a:prstGeom>
          <a:ln w="19050">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83B516EB-D95F-2563-5DCA-8CF8720109C3}"/>
              </a:ext>
            </a:extLst>
          </p:cNvPr>
          <p:cNvCxnSpPr>
            <a:cxnSpLocks/>
            <a:stCxn id="23" idx="3"/>
            <a:endCxn id="25" idx="1"/>
          </p:cNvCxnSpPr>
          <p:nvPr/>
        </p:nvCxnSpPr>
        <p:spPr>
          <a:xfrm flipV="1">
            <a:off x="8292643" y="4074878"/>
            <a:ext cx="309340" cy="1"/>
          </a:xfrm>
          <a:prstGeom prst="straightConnector1">
            <a:avLst/>
          </a:prstGeom>
          <a:ln w="19050">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07082DF5-0926-1065-9022-B282A237DBB0}"/>
              </a:ext>
            </a:extLst>
          </p:cNvPr>
          <p:cNvCxnSpPr>
            <a:cxnSpLocks/>
            <a:stCxn id="2" idx="6"/>
            <a:endCxn id="24" idx="1"/>
          </p:cNvCxnSpPr>
          <p:nvPr/>
        </p:nvCxnSpPr>
        <p:spPr>
          <a:xfrm flipV="1">
            <a:off x="10309917" y="4077008"/>
            <a:ext cx="294498" cy="0"/>
          </a:xfrm>
          <a:prstGeom prst="straightConnector1">
            <a:avLst/>
          </a:prstGeom>
          <a:ln w="19050">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1" name="Elbow Connector 70">
            <a:extLst>
              <a:ext uri="{FF2B5EF4-FFF2-40B4-BE49-F238E27FC236}">
                <a16:creationId xmlns:a16="http://schemas.microsoft.com/office/drawing/2014/main" id="{8F0E0AD0-8EB0-D022-F150-DE777CBE24C4}"/>
              </a:ext>
            </a:extLst>
          </p:cNvPr>
          <p:cNvCxnSpPr>
            <a:cxnSpLocks/>
            <a:stCxn id="16" idx="3"/>
            <a:endCxn id="19" idx="1"/>
          </p:cNvCxnSpPr>
          <p:nvPr/>
        </p:nvCxnSpPr>
        <p:spPr>
          <a:xfrm flipV="1">
            <a:off x="3854486" y="3033321"/>
            <a:ext cx="801354" cy="2145803"/>
          </a:xfrm>
          <a:prstGeom prst="bentConnector3">
            <a:avLst>
              <a:gd name="adj1" fmla="val 50000"/>
            </a:avLst>
          </a:prstGeom>
          <a:ln w="19050">
            <a:headEnd type="none"/>
            <a:tailEnd type="triangle"/>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21C01976-D99E-21A4-47A4-329E15AC494E}"/>
              </a:ext>
            </a:extLst>
          </p:cNvPr>
          <p:cNvSpPr/>
          <p:nvPr/>
        </p:nvSpPr>
        <p:spPr>
          <a:xfrm>
            <a:off x="9877917" y="3864396"/>
            <a:ext cx="432000" cy="432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C999975-A03C-8D5E-F4CA-42C00DF2C03F}"/>
              </a:ext>
            </a:extLst>
          </p:cNvPr>
          <p:cNvSpPr txBox="1"/>
          <p:nvPr/>
        </p:nvSpPr>
        <p:spPr>
          <a:xfrm>
            <a:off x="9906249" y="3922891"/>
            <a:ext cx="375335" cy="301545"/>
          </a:xfrm>
          <a:prstGeom prst="rect">
            <a:avLst/>
          </a:prstGeom>
          <a:noFill/>
        </p:spPr>
        <p:txBody>
          <a:bodyPr wrap="none" rtlCol="0">
            <a:spAutoFit/>
          </a:bodyPr>
          <a:lstStyle/>
          <a:p>
            <a:pPr algn="ctr"/>
            <a:r>
              <a:rPr lang="en-US" sz="800" b="1" dirty="0">
                <a:solidFill>
                  <a:srgbClr val="FFFC00"/>
                </a:solidFill>
              </a:rPr>
              <a:t>Integr</a:t>
            </a:r>
          </a:p>
          <a:p>
            <a:pPr algn="ctr"/>
            <a:r>
              <a:rPr lang="en-US" sz="800" b="1" dirty="0">
                <a:solidFill>
                  <a:srgbClr val="FFFC00"/>
                </a:solidFill>
              </a:rPr>
              <a:t>Point</a:t>
            </a:r>
          </a:p>
        </p:txBody>
      </p:sp>
      <p:cxnSp>
        <p:nvCxnSpPr>
          <p:cNvPr id="10" name="Elbow Connector 9">
            <a:extLst>
              <a:ext uri="{FF2B5EF4-FFF2-40B4-BE49-F238E27FC236}">
                <a16:creationId xmlns:a16="http://schemas.microsoft.com/office/drawing/2014/main" id="{BCFD0728-D3DF-E62F-3D86-30EE8E3CF8B9}"/>
              </a:ext>
            </a:extLst>
          </p:cNvPr>
          <p:cNvCxnSpPr>
            <a:cxnSpLocks/>
            <a:stCxn id="2" idx="0"/>
            <a:endCxn id="13" idx="1"/>
          </p:cNvCxnSpPr>
          <p:nvPr/>
        </p:nvCxnSpPr>
        <p:spPr>
          <a:xfrm rot="5400000" flipH="1" flipV="1">
            <a:off x="10177674" y="3337559"/>
            <a:ext cx="443081" cy="610595"/>
          </a:xfrm>
          <a:prstGeom prst="bentConnector2">
            <a:avLst/>
          </a:prstGeom>
          <a:ln w="19050">
            <a:headEnd type="none"/>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96DD49D-6D16-E8AF-829D-2C44D2977834}"/>
              </a:ext>
            </a:extLst>
          </p:cNvPr>
          <p:cNvSpPr txBox="1"/>
          <p:nvPr/>
        </p:nvSpPr>
        <p:spPr>
          <a:xfrm>
            <a:off x="10704512" y="3175093"/>
            <a:ext cx="1044515" cy="492443"/>
          </a:xfrm>
          <a:prstGeom prst="rect">
            <a:avLst/>
          </a:prstGeom>
          <a:noFill/>
          <a:ln w="28575">
            <a:solidFill>
              <a:schemeClr val="accent1"/>
            </a:solidFill>
          </a:ln>
        </p:spPr>
        <p:txBody>
          <a:bodyPr wrap="square" lIns="36000" rIns="36000" rtlCol="0">
            <a:spAutoFit/>
          </a:bodyPr>
          <a:lstStyle/>
          <a:p>
            <a:pPr algn="ctr"/>
            <a:endParaRPr lang="sv-SE" sz="800" dirty="0"/>
          </a:p>
          <a:p>
            <a:pPr algn="ctr"/>
            <a:r>
              <a:rPr lang="sv-SE" sz="1000" b="1" dirty="0"/>
              <a:t>NF Test</a:t>
            </a:r>
          </a:p>
          <a:p>
            <a:pPr algn="ctr"/>
            <a:endParaRPr lang="sv-SE" sz="800" b="1" dirty="0"/>
          </a:p>
        </p:txBody>
      </p:sp>
      <p:cxnSp>
        <p:nvCxnSpPr>
          <p:cNvPr id="30" name="Straight Arrow Connector 29">
            <a:extLst>
              <a:ext uri="{FF2B5EF4-FFF2-40B4-BE49-F238E27FC236}">
                <a16:creationId xmlns:a16="http://schemas.microsoft.com/office/drawing/2014/main" id="{2A1026ED-D705-D016-C751-69D56BE42364}"/>
              </a:ext>
            </a:extLst>
          </p:cNvPr>
          <p:cNvCxnSpPr>
            <a:cxnSpLocks/>
            <a:stCxn id="3" idx="3"/>
            <a:endCxn id="8" idx="1"/>
          </p:cNvCxnSpPr>
          <p:nvPr/>
        </p:nvCxnSpPr>
        <p:spPr>
          <a:xfrm>
            <a:off x="839416" y="4095229"/>
            <a:ext cx="215524" cy="3167"/>
          </a:xfrm>
          <a:prstGeom prst="straightConnector1">
            <a:avLst/>
          </a:prstGeom>
          <a:ln w="19050">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6" name="Elbow Connector 55">
            <a:extLst>
              <a:ext uri="{FF2B5EF4-FFF2-40B4-BE49-F238E27FC236}">
                <a16:creationId xmlns:a16="http://schemas.microsoft.com/office/drawing/2014/main" id="{9E7C7811-866C-DFF5-8F0C-7DCBF7A3DCD1}"/>
              </a:ext>
            </a:extLst>
          </p:cNvPr>
          <p:cNvCxnSpPr>
            <a:cxnSpLocks/>
            <a:stCxn id="11" idx="3"/>
            <a:endCxn id="19" idx="1"/>
          </p:cNvCxnSpPr>
          <p:nvPr/>
        </p:nvCxnSpPr>
        <p:spPr>
          <a:xfrm flipV="1">
            <a:off x="3865367" y="3033321"/>
            <a:ext cx="790473" cy="1062561"/>
          </a:xfrm>
          <a:prstGeom prst="bentConnector3">
            <a:avLst>
              <a:gd name="adj1" fmla="val 50000"/>
            </a:avLst>
          </a:prstGeom>
          <a:ln w="19050">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3" name="Elbow Connector 72">
            <a:extLst>
              <a:ext uri="{FF2B5EF4-FFF2-40B4-BE49-F238E27FC236}">
                <a16:creationId xmlns:a16="http://schemas.microsoft.com/office/drawing/2014/main" id="{1EF964D7-14DA-19E8-C402-34BD814B1459}"/>
              </a:ext>
            </a:extLst>
          </p:cNvPr>
          <p:cNvCxnSpPr>
            <a:cxnSpLocks/>
            <a:stCxn id="20" idx="3"/>
            <a:endCxn id="23" idx="1"/>
          </p:cNvCxnSpPr>
          <p:nvPr/>
        </p:nvCxnSpPr>
        <p:spPr>
          <a:xfrm flipV="1">
            <a:off x="6851885" y="4074879"/>
            <a:ext cx="324235" cy="653986"/>
          </a:xfrm>
          <a:prstGeom prst="bentConnector3">
            <a:avLst>
              <a:gd name="adj1" fmla="val 50000"/>
            </a:avLst>
          </a:prstGeom>
          <a:ln w="19050">
            <a:prstDash val="solid"/>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3" name="Elbow Connector 82">
            <a:extLst>
              <a:ext uri="{FF2B5EF4-FFF2-40B4-BE49-F238E27FC236}">
                <a16:creationId xmlns:a16="http://schemas.microsoft.com/office/drawing/2014/main" id="{D956A504-E06B-4D46-913B-56BD0C205FF8}"/>
              </a:ext>
            </a:extLst>
          </p:cNvPr>
          <p:cNvCxnSpPr>
            <a:cxnSpLocks/>
            <a:stCxn id="19" idx="3"/>
            <a:endCxn id="23" idx="1"/>
          </p:cNvCxnSpPr>
          <p:nvPr/>
        </p:nvCxnSpPr>
        <p:spPr>
          <a:xfrm>
            <a:off x="5988387" y="3033321"/>
            <a:ext cx="1187733" cy="1041558"/>
          </a:xfrm>
          <a:prstGeom prst="bentConnector3">
            <a:avLst>
              <a:gd name="adj1" fmla="val 50000"/>
            </a:avLst>
          </a:prstGeom>
          <a:ln w="19050">
            <a:prstDash val="solid"/>
            <a:headEnd type="none"/>
            <a:tailEnd type="triangle"/>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8DB0C183-F09D-8CD3-CC3D-7C4A37B9E1A7}"/>
              </a:ext>
            </a:extLst>
          </p:cNvPr>
          <p:cNvGrpSpPr/>
          <p:nvPr/>
        </p:nvGrpSpPr>
        <p:grpSpPr>
          <a:xfrm>
            <a:off x="8184232" y="4886736"/>
            <a:ext cx="432000" cy="432000"/>
            <a:chOff x="9912424" y="1719844"/>
            <a:chExt cx="504056" cy="485020"/>
          </a:xfrm>
        </p:grpSpPr>
        <p:sp>
          <p:nvSpPr>
            <p:cNvPr id="43" name="Oval 42">
              <a:extLst>
                <a:ext uri="{FF2B5EF4-FFF2-40B4-BE49-F238E27FC236}">
                  <a16:creationId xmlns:a16="http://schemas.microsoft.com/office/drawing/2014/main" id="{AA54E1F3-4573-21A5-C331-7816E822F31D}"/>
                </a:ext>
              </a:extLst>
            </p:cNvPr>
            <p:cNvSpPr/>
            <p:nvPr/>
          </p:nvSpPr>
          <p:spPr>
            <a:xfrm>
              <a:off x="9912424" y="1719844"/>
              <a:ext cx="504056" cy="4850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0B446801-232B-8977-CA34-599E7580C2E5}"/>
                </a:ext>
              </a:extLst>
            </p:cNvPr>
            <p:cNvSpPr txBox="1"/>
            <p:nvPr/>
          </p:nvSpPr>
          <p:spPr>
            <a:xfrm>
              <a:off x="9945482" y="1793077"/>
              <a:ext cx="437940" cy="338554"/>
            </a:xfrm>
            <a:prstGeom prst="rect">
              <a:avLst/>
            </a:prstGeom>
            <a:noFill/>
          </p:spPr>
          <p:txBody>
            <a:bodyPr wrap="none" rtlCol="0">
              <a:spAutoFit/>
            </a:bodyPr>
            <a:lstStyle/>
            <a:p>
              <a:pPr algn="ctr"/>
              <a:r>
                <a:rPr lang="en-US" sz="800" b="1" dirty="0">
                  <a:solidFill>
                    <a:srgbClr val="FFFC00"/>
                  </a:solidFill>
                </a:rPr>
                <a:t>Integr</a:t>
              </a:r>
            </a:p>
            <a:p>
              <a:pPr algn="ctr"/>
              <a:r>
                <a:rPr lang="en-US" sz="800" b="1" dirty="0">
                  <a:solidFill>
                    <a:srgbClr val="FFFC00"/>
                  </a:solidFill>
                </a:rPr>
                <a:t>Point</a:t>
              </a:r>
            </a:p>
          </p:txBody>
        </p:sp>
      </p:grpSp>
      <p:cxnSp>
        <p:nvCxnSpPr>
          <p:cNvPr id="47" name="Elbow Connector 46">
            <a:extLst>
              <a:ext uri="{FF2B5EF4-FFF2-40B4-BE49-F238E27FC236}">
                <a16:creationId xmlns:a16="http://schemas.microsoft.com/office/drawing/2014/main" id="{39C9DFA7-F509-5066-D20E-C037767ADDE4}"/>
              </a:ext>
            </a:extLst>
          </p:cNvPr>
          <p:cNvCxnSpPr>
            <a:cxnSpLocks/>
            <a:stCxn id="23" idx="3"/>
            <a:endCxn id="46" idx="0"/>
          </p:cNvCxnSpPr>
          <p:nvPr/>
        </p:nvCxnSpPr>
        <p:spPr>
          <a:xfrm>
            <a:off x="8292643" y="4074879"/>
            <a:ext cx="107589" cy="877085"/>
          </a:xfrm>
          <a:prstGeom prst="bentConnector2">
            <a:avLst/>
          </a:prstGeom>
          <a:ln w="19050">
            <a:headEnd type="none"/>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5FA6D9A3-899A-9069-E906-D084EB4DB2D3}"/>
              </a:ext>
            </a:extLst>
          </p:cNvPr>
          <p:cNvSpPr txBox="1"/>
          <p:nvPr/>
        </p:nvSpPr>
        <p:spPr>
          <a:xfrm>
            <a:off x="7536160" y="5409750"/>
            <a:ext cx="1697938" cy="246221"/>
          </a:xfrm>
          <a:prstGeom prst="rect">
            <a:avLst/>
          </a:prstGeom>
          <a:noFill/>
        </p:spPr>
        <p:txBody>
          <a:bodyPr wrap="square" lIns="0" tIns="0" rIns="0" bIns="0" rtlCol="0">
            <a:spAutoFit/>
          </a:bodyPr>
          <a:lstStyle/>
          <a:p>
            <a:pPr marL="171450" indent="-171450">
              <a:buFont typeface="Arial" panose="020B0604020202020204" pitchFamily="34" charset="0"/>
              <a:buChar char="•"/>
            </a:pPr>
            <a:r>
              <a:rPr lang="en-US" sz="800" b="1" dirty="0"/>
              <a:t>Precondition for operation with H2 in CMS</a:t>
            </a:r>
            <a:endParaRPr lang="en-US" sz="800" b="1" dirty="0">
              <a:solidFill>
                <a:srgbClr val="00B050"/>
              </a:solidFill>
            </a:endParaRPr>
          </a:p>
        </p:txBody>
      </p:sp>
      <p:sp>
        <p:nvSpPr>
          <p:cNvPr id="50" name="TextBox 49">
            <a:extLst>
              <a:ext uri="{FF2B5EF4-FFF2-40B4-BE49-F238E27FC236}">
                <a16:creationId xmlns:a16="http://schemas.microsoft.com/office/drawing/2014/main" id="{F4702014-E917-DF4A-2B1A-4E2C57301CBA}"/>
              </a:ext>
            </a:extLst>
          </p:cNvPr>
          <p:cNvSpPr txBox="1"/>
          <p:nvPr/>
        </p:nvSpPr>
        <p:spPr>
          <a:xfrm>
            <a:off x="6102264" y="3273391"/>
            <a:ext cx="738637" cy="492443"/>
          </a:xfrm>
          <a:prstGeom prst="rect">
            <a:avLst/>
          </a:prstGeom>
          <a:solidFill>
            <a:srgbClr val="92D050"/>
          </a:solidFill>
          <a:ln w="28575">
            <a:solidFill>
              <a:schemeClr val="accent1"/>
            </a:solidFill>
          </a:ln>
        </p:spPr>
        <p:txBody>
          <a:bodyPr wrap="square" lIns="36000" rIns="36000" rtlCol="0">
            <a:spAutoFit/>
          </a:bodyPr>
          <a:lstStyle/>
          <a:p>
            <a:pPr algn="ctr"/>
            <a:endParaRPr lang="sv-SE" sz="1000" b="1" dirty="0"/>
          </a:p>
          <a:p>
            <a:pPr algn="ctr"/>
            <a:r>
              <a:rPr lang="sv-SE" sz="1000" b="1" dirty="0"/>
              <a:t>RESTPOINTS</a:t>
            </a:r>
          </a:p>
          <a:p>
            <a:pPr algn="ctr"/>
            <a:endParaRPr lang="sv-SE" sz="600" b="1" dirty="0"/>
          </a:p>
        </p:txBody>
      </p:sp>
      <p:sp>
        <p:nvSpPr>
          <p:cNvPr id="76" name="TextBox 75">
            <a:extLst>
              <a:ext uri="{FF2B5EF4-FFF2-40B4-BE49-F238E27FC236}">
                <a16:creationId xmlns:a16="http://schemas.microsoft.com/office/drawing/2014/main" id="{DA3DADF2-D75C-93B9-0729-59A158E306BE}"/>
              </a:ext>
            </a:extLst>
          </p:cNvPr>
          <p:cNvSpPr txBox="1"/>
          <p:nvPr/>
        </p:nvSpPr>
        <p:spPr>
          <a:xfrm>
            <a:off x="8769429" y="6076143"/>
            <a:ext cx="900499" cy="553998"/>
          </a:xfrm>
          <a:prstGeom prst="rect">
            <a:avLst/>
          </a:prstGeom>
          <a:pattFill prst="wdUpDiag">
            <a:fgClr>
              <a:srgbClr val="FFFF00"/>
            </a:fgClr>
            <a:bgClr>
              <a:srgbClr val="92D050"/>
            </a:bgClr>
          </a:pattFill>
          <a:ln w="28575">
            <a:solidFill>
              <a:schemeClr val="accent1"/>
            </a:solidFill>
          </a:ln>
        </p:spPr>
        <p:txBody>
          <a:bodyPr wrap="square" lIns="36000" rIns="36000" rtlCol="0">
            <a:spAutoFit/>
          </a:bodyPr>
          <a:lstStyle/>
          <a:p>
            <a:pPr algn="ctr"/>
            <a:r>
              <a:rPr lang="sv-SE" sz="1000" b="1" dirty="0" err="1"/>
              <a:t>Fire</a:t>
            </a:r>
            <a:r>
              <a:rPr lang="sv-SE" sz="1000" b="1" dirty="0"/>
              <a:t> </a:t>
            </a:r>
            <a:r>
              <a:rPr lang="sv-SE" sz="1000" b="1" dirty="0" err="1"/>
              <a:t>Dampers</a:t>
            </a:r>
            <a:r>
              <a:rPr lang="sv-SE" sz="1000" b="1" dirty="0"/>
              <a:t> system</a:t>
            </a:r>
          </a:p>
          <a:p>
            <a:pPr algn="ctr"/>
            <a:r>
              <a:rPr lang="sv-SE" sz="1000" b="1" dirty="0"/>
              <a:t>(OIM)</a:t>
            </a:r>
          </a:p>
        </p:txBody>
      </p:sp>
      <p:cxnSp>
        <p:nvCxnSpPr>
          <p:cNvPr id="79" name="Elbow Connector 78">
            <a:extLst>
              <a:ext uri="{FF2B5EF4-FFF2-40B4-BE49-F238E27FC236}">
                <a16:creationId xmlns:a16="http://schemas.microsoft.com/office/drawing/2014/main" id="{C8DF4FA1-789C-69DA-9421-9689BE4975DA}"/>
              </a:ext>
            </a:extLst>
          </p:cNvPr>
          <p:cNvCxnSpPr>
            <a:cxnSpLocks/>
            <a:stCxn id="76" idx="3"/>
            <a:endCxn id="2" idx="4"/>
          </p:cNvCxnSpPr>
          <p:nvPr/>
        </p:nvCxnSpPr>
        <p:spPr>
          <a:xfrm flipV="1">
            <a:off x="9669928" y="4296396"/>
            <a:ext cx="423989" cy="2056746"/>
          </a:xfrm>
          <a:prstGeom prst="bentConnector2">
            <a:avLst/>
          </a:prstGeom>
          <a:ln w="19050">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D8D65929-4099-9C44-C7C4-80D333407D58}"/>
              </a:ext>
            </a:extLst>
          </p:cNvPr>
          <p:cNvCxnSpPr>
            <a:cxnSpLocks/>
            <a:stCxn id="25" idx="3"/>
            <a:endCxn id="4" idx="1"/>
          </p:cNvCxnSpPr>
          <p:nvPr/>
        </p:nvCxnSpPr>
        <p:spPr>
          <a:xfrm flipV="1">
            <a:off x="9646498" y="4073664"/>
            <a:ext cx="259751" cy="1214"/>
          </a:xfrm>
          <a:prstGeom prst="straightConnector1">
            <a:avLst/>
          </a:prstGeom>
          <a:ln w="19050">
            <a:headEnd type="non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B4C9B28-1EB6-07AF-302D-8188C464E852}"/>
              </a:ext>
            </a:extLst>
          </p:cNvPr>
          <p:cNvSpPr txBox="1"/>
          <p:nvPr/>
        </p:nvSpPr>
        <p:spPr>
          <a:xfrm>
            <a:off x="3098004" y="446032"/>
            <a:ext cx="8828953" cy="1754326"/>
          </a:xfrm>
          <a:prstGeom prst="rect">
            <a:avLst/>
          </a:prstGeom>
          <a:noFill/>
        </p:spPr>
        <p:txBody>
          <a:bodyPr wrap="square" rtlCol="0">
            <a:spAutoFit/>
          </a:bodyPr>
          <a:lstStyle/>
          <a:p>
            <a:pPr marL="285750" indent="-285750">
              <a:buFontTx/>
              <a:buChar char="-"/>
            </a:pPr>
            <a:r>
              <a:rPr lang="en-US" dirty="0">
                <a:solidFill>
                  <a:srgbClr val="0432FF"/>
                </a:solidFill>
              </a:rPr>
              <a:t>We have good evidence  that the HVAC system has enough capacity for the D02 building, both flow and pressure cascade.</a:t>
            </a:r>
          </a:p>
          <a:p>
            <a:pPr marL="285750" indent="-285750">
              <a:buFontTx/>
              <a:buChar char="-"/>
            </a:pPr>
            <a:r>
              <a:rPr lang="en-US" dirty="0">
                <a:solidFill>
                  <a:srgbClr val="FF0000"/>
                </a:solidFill>
              </a:rPr>
              <a:t>Issue in Active Cell, needs correction -&gt; post BOT.</a:t>
            </a:r>
          </a:p>
          <a:p>
            <a:pPr marL="285750" indent="-285750">
              <a:buFontTx/>
              <a:buChar char="-"/>
            </a:pPr>
            <a:r>
              <a:rPr lang="en-US" dirty="0">
                <a:solidFill>
                  <a:srgbClr val="FF0000"/>
                </a:solidFill>
              </a:rPr>
              <a:t>Fire protection system control logic, e.g. fire dampers, is under test now (needs to be tested for building acceptance) -&gt; March ‘26.</a:t>
            </a:r>
          </a:p>
          <a:p>
            <a:pPr marL="285750" indent="-285750">
              <a:buFontTx/>
              <a:buChar char="-"/>
            </a:pPr>
            <a:r>
              <a:rPr lang="en-US" dirty="0">
                <a:solidFill>
                  <a:srgbClr val="FF0000"/>
                </a:solidFill>
              </a:rPr>
              <a:t>Performance test and Stress test -&gt; April ‘26.</a:t>
            </a:r>
          </a:p>
        </p:txBody>
      </p:sp>
      <p:sp>
        <p:nvSpPr>
          <p:cNvPr id="14" name="Cloud 13">
            <a:extLst>
              <a:ext uri="{FF2B5EF4-FFF2-40B4-BE49-F238E27FC236}">
                <a16:creationId xmlns:a16="http://schemas.microsoft.com/office/drawing/2014/main" id="{9285E54B-E057-25AB-B079-753CC8010D68}"/>
              </a:ext>
            </a:extLst>
          </p:cNvPr>
          <p:cNvSpPr/>
          <p:nvPr/>
        </p:nvSpPr>
        <p:spPr>
          <a:xfrm rot="5400000" flipH="1" flipV="1">
            <a:off x="7182288" y="3843023"/>
            <a:ext cx="4074782" cy="1957287"/>
          </a:xfrm>
          <a:prstGeom prst="cloud">
            <a:avLst/>
          </a:prstGeom>
          <a:noFill/>
          <a:ln>
            <a:solidFill>
              <a:srgbClr val="043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091BD73D-5B7A-7CCF-0255-DFF1E381215E}"/>
              </a:ext>
            </a:extLst>
          </p:cNvPr>
          <p:cNvSpPr txBox="1"/>
          <p:nvPr/>
        </p:nvSpPr>
        <p:spPr>
          <a:xfrm>
            <a:off x="11648941" y="115137"/>
            <a:ext cx="335348" cy="369332"/>
          </a:xfrm>
          <a:prstGeom prst="rect">
            <a:avLst/>
          </a:prstGeom>
          <a:noFill/>
        </p:spPr>
        <p:txBody>
          <a:bodyPr wrap="none" rtlCol="0">
            <a:spAutoFit/>
          </a:bodyPr>
          <a:lstStyle/>
          <a:p>
            <a:pPr algn="l"/>
            <a:r>
              <a:rPr lang="en-US" b="1" dirty="0">
                <a:solidFill>
                  <a:srgbClr val="FF0000"/>
                </a:solidFill>
              </a:rPr>
              <a:t>R</a:t>
            </a:r>
          </a:p>
        </p:txBody>
      </p:sp>
    </p:spTree>
    <p:extLst>
      <p:ext uri="{BB962C8B-B14F-4D97-AF65-F5344CB8AC3E}">
        <p14:creationId xmlns:p14="http://schemas.microsoft.com/office/powerpoint/2010/main" val="34172218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87C4B-5854-54F9-0BC0-48850424126A}"/>
            </a:ext>
          </a:extLst>
        </p:cNvPr>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D64F2AF2-3F16-A3EC-9FEE-EA735356B00D}"/>
              </a:ext>
            </a:extLst>
          </p:cNvPr>
          <p:cNvSpPr>
            <a:spLocks noGrp="1"/>
          </p:cNvSpPr>
          <p:nvPr>
            <p:ph type="body" sz="quarter" idx="11"/>
          </p:nvPr>
        </p:nvSpPr>
        <p:spPr/>
        <p:txBody>
          <a:bodyPr/>
          <a:lstStyle/>
          <a:p>
            <a:endParaRPr lang="sv-SE"/>
          </a:p>
        </p:txBody>
      </p:sp>
      <p:sp>
        <p:nvSpPr>
          <p:cNvPr id="4" name="Platshållare för text 3">
            <a:extLst>
              <a:ext uri="{FF2B5EF4-FFF2-40B4-BE49-F238E27FC236}">
                <a16:creationId xmlns:a16="http://schemas.microsoft.com/office/drawing/2014/main" id="{C38E29D1-CCDB-F14E-B294-967A61BB1D97}"/>
              </a:ext>
            </a:extLst>
          </p:cNvPr>
          <p:cNvSpPr>
            <a:spLocks noGrp="1"/>
          </p:cNvSpPr>
          <p:nvPr>
            <p:ph type="body" sz="quarter" idx="10"/>
          </p:nvPr>
        </p:nvSpPr>
        <p:spPr/>
        <p:txBody>
          <a:bodyPr/>
          <a:lstStyle/>
          <a:p>
            <a:endParaRPr lang="sv-SE"/>
          </a:p>
        </p:txBody>
      </p:sp>
      <p:sp>
        <p:nvSpPr>
          <p:cNvPr id="10" name="Platshållare för bild 9">
            <a:extLst>
              <a:ext uri="{FF2B5EF4-FFF2-40B4-BE49-F238E27FC236}">
                <a16:creationId xmlns:a16="http://schemas.microsoft.com/office/drawing/2014/main" id="{A76A6F1F-C6FF-2BDB-7445-3D37C11A6CCA}"/>
              </a:ext>
            </a:extLst>
          </p:cNvPr>
          <p:cNvSpPr>
            <a:spLocks noGrp="1"/>
          </p:cNvSpPr>
          <p:nvPr>
            <p:ph type="pic" sz="quarter" idx="12"/>
          </p:nvPr>
        </p:nvSpPr>
        <p:spPr/>
        <p:txBody>
          <a:bodyPr/>
          <a:lstStyle/>
          <a:p>
            <a:endParaRPr lang="en-US"/>
          </a:p>
        </p:txBody>
      </p:sp>
      <p:sp>
        <p:nvSpPr>
          <p:cNvPr id="12" name="Platshållare för text 11">
            <a:extLst>
              <a:ext uri="{FF2B5EF4-FFF2-40B4-BE49-F238E27FC236}">
                <a16:creationId xmlns:a16="http://schemas.microsoft.com/office/drawing/2014/main" id="{9AAB4662-4C9D-299A-1B26-6D8A4BB6FEB3}"/>
              </a:ext>
            </a:extLst>
          </p:cNvPr>
          <p:cNvSpPr>
            <a:spLocks noGrp="1"/>
          </p:cNvSpPr>
          <p:nvPr>
            <p:ph type="body" sz="quarter" idx="14"/>
          </p:nvPr>
        </p:nvSpPr>
        <p:spPr/>
        <p:txBody>
          <a:bodyPr/>
          <a:lstStyle/>
          <a:p>
            <a:r>
              <a:rPr lang="en-GB" dirty="0"/>
              <a:t>Lessons learned from Test and commissioning of the Neutron Factory</a:t>
            </a:r>
          </a:p>
        </p:txBody>
      </p:sp>
      <p:sp>
        <p:nvSpPr>
          <p:cNvPr id="14" name="Platshållare för text 13">
            <a:extLst>
              <a:ext uri="{FF2B5EF4-FFF2-40B4-BE49-F238E27FC236}">
                <a16:creationId xmlns:a16="http://schemas.microsoft.com/office/drawing/2014/main" id="{AD7FD326-90F8-657F-01FC-89701518F353}"/>
              </a:ext>
            </a:extLst>
          </p:cNvPr>
          <p:cNvSpPr>
            <a:spLocks noGrp="1"/>
          </p:cNvSpPr>
          <p:nvPr>
            <p:ph type="body" sz="quarter" idx="13"/>
          </p:nvPr>
        </p:nvSpPr>
        <p:spPr/>
        <p:txBody>
          <a:bodyPr/>
          <a:lstStyle/>
          <a:p>
            <a:r>
              <a:rPr lang="sv-SE" dirty="0"/>
              <a:t>2</a:t>
            </a:r>
          </a:p>
        </p:txBody>
      </p:sp>
    </p:spTree>
    <p:extLst>
      <p:ext uri="{BB962C8B-B14F-4D97-AF65-F5344CB8AC3E}">
        <p14:creationId xmlns:p14="http://schemas.microsoft.com/office/powerpoint/2010/main" val="3370325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5665F-CA39-7010-8049-E9DBC50833E6}"/>
            </a:ext>
          </a:extLst>
        </p:cNvPr>
        <p:cNvGrpSpPr/>
        <p:nvPr/>
      </p:nvGrpSpPr>
      <p:grpSpPr>
        <a:xfrm>
          <a:off x="0" y="0"/>
          <a:ext cx="0" cy="0"/>
          <a:chOff x="0" y="0"/>
          <a:chExt cx="0" cy="0"/>
        </a:xfrm>
      </p:grpSpPr>
      <p:pic>
        <p:nvPicPr>
          <p:cNvPr id="16" name="Picture 15" descr="A person on a lift&#10;&#10;AI-generated content may be incorrect.">
            <a:extLst>
              <a:ext uri="{FF2B5EF4-FFF2-40B4-BE49-F238E27FC236}">
                <a16:creationId xmlns:a16="http://schemas.microsoft.com/office/drawing/2014/main" id="{5B68C45F-800B-E324-4C32-648F5F437790}"/>
              </a:ext>
            </a:extLst>
          </p:cNvPr>
          <p:cNvPicPr>
            <a:picLocks noChangeAspect="1"/>
          </p:cNvPicPr>
          <p:nvPr/>
        </p:nvPicPr>
        <p:blipFill>
          <a:blip r:embed="rId3"/>
          <a:srcRect l="15346"/>
          <a:stretch>
            <a:fillRect/>
          </a:stretch>
        </p:blipFill>
        <p:spPr>
          <a:xfrm rot="5400000">
            <a:off x="8369947" y="1416058"/>
            <a:ext cx="3440311" cy="3048000"/>
          </a:xfrm>
          <a:prstGeom prst="rect">
            <a:avLst/>
          </a:prstGeom>
        </p:spPr>
      </p:pic>
      <p:pic>
        <p:nvPicPr>
          <p:cNvPr id="20" name="Picture 19" descr="A group of people in reflective vests and helmets&#10;&#10;AI-generated content may be incorrect.">
            <a:extLst>
              <a:ext uri="{FF2B5EF4-FFF2-40B4-BE49-F238E27FC236}">
                <a16:creationId xmlns:a16="http://schemas.microsoft.com/office/drawing/2014/main" id="{17B33033-3EBB-275B-4ECF-7583AC432D1F}"/>
              </a:ext>
            </a:extLst>
          </p:cNvPr>
          <p:cNvPicPr>
            <a:picLocks noChangeAspect="1"/>
          </p:cNvPicPr>
          <p:nvPr/>
        </p:nvPicPr>
        <p:blipFill>
          <a:blip r:embed="rId4"/>
          <a:stretch>
            <a:fillRect/>
          </a:stretch>
        </p:blipFill>
        <p:spPr>
          <a:xfrm>
            <a:off x="395446" y="1359477"/>
            <a:ext cx="3988983" cy="2991737"/>
          </a:xfrm>
          <a:prstGeom prst="rect">
            <a:avLst/>
          </a:prstGeom>
        </p:spPr>
      </p:pic>
      <p:pic>
        <p:nvPicPr>
          <p:cNvPr id="22" name="Picture 21" descr="A person in a helmet and hardhat&#10;&#10;AI-generated content may be incorrect.">
            <a:extLst>
              <a:ext uri="{FF2B5EF4-FFF2-40B4-BE49-F238E27FC236}">
                <a16:creationId xmlns:a16="http://schemas.microsoft.com/office/drawing/2014/main" id="{5656C0A1-B18F-8F92-B618-4FF2A3BBEBF7}"/>
              </a:ext>
            </a:extLst>
          </p:cNvPr>
          <p:cNvPicPr>
            <a:picLocks noChangeAspect="1"/>
          </p:cNvPicPr>
          <p:nvPr/>
        </p:nvPicPr>
        <p:blipFill>
          <a:blip r:embed="rId5"/>
          <a:stretch>
            <a:fillRect/>
          </a:stretch>
        </p:blipFill>
        <p:spPr>
          <a:xfrm rot="10800000">
            <a:off x="2143109" y="4278287"/>
            <a:ext cx="3377891" cy="2533418"/>
          </a:xfrm>
          <a:prstGeom prst="rect">
            <a:avLst/>
          </a:prstGeom>
        </p:spPr>
      </p:pic>
      <p:pic>
        <p:nvPicPr>
          <p:cNvPr id="14" name="Picture 13" descr="A group of people in a room&#10;&#10;AI-generated content may be incorrect.">
            <a:extLst>
              <a:ext uri="{FF2B5EF4-FFF2-40B4-BE49-F238E27FC236}">
                <a16:creationId xmlns:a16="http://schemas.microsoft.com/office/drawing/2014/main" id="{2F0BA98E-7523-05D1-F819-86E2DF64CD8A}"/>
              </a:ext>
            </a:extLst>
          </p:cNvPr>
          <p:cNvPicPr>
            <a:picLocks noChangeAspect="1"/>
          </p:cNvPicPr>
          <p:nvPr/>
        </p:nvPicPr>
        <p:blipFill>
          <a:blip r:embed="rId6"/>
          <a:srcRect l="21634"/>
          <a:stretch>
            <a:fillRect/>
          </a:stretch>
        </p:blipFill>
        <p:spPr>
          <a:xfrm rot="5400000">
            <a:off x="5109294" y="1300308"/>
            <a:ext cx="3184817" cy="3048000"/>
          </a:xfrm>
          <a:prstGeom prst="rect">
            <a:avLst/>
          </a:prstGeom>
        </p:spPr>
      </p:pic>
      <p:sp>
        <p:nvSpPr>
          <p:cNvPr id="23" name="TextBox 22">
            <a:extLst>
              <a:ext uri="{FF2B5EF4-FFF2-40B4-BE49-F238E27FC236}">
                <a16:creationId xmlns:a16="http://schemas.microsoft.com/office/drawing/2014/main" id="{DFA28C53-0FD9-23B0-5089-60F56155C66D}"/>
              </a:ext>
            </a:extLst>
          </p:cNvPr>
          <p:cNvSpPr txBox="1"/>
          <p:nvPr/>
        </p:nvSpPr>
        <p:spPr>
          <a:xfrm>
            <a:off x="239650" y="4351313"/>
            <a:ext cx="1593706" cy="369332"/>
          </a:xfrm>
          <a:prstGeom prst="rect">
            <a:avLst/>
          </a:prstGeom>
          <a:noFill/>
        </p:spPr>
        <p:txBody>
          <a:bodyPr wrap="none" rtlCol="0">
            <a:spAutoFit/>
          </a:bodyPr>
          <a:lstStyle/>
          <a:p>
            <a:pPr algn="l"/>
            <a:r>
              <a:rPr lang="en-US" dirty="0">
                <a:solidFill>
                  <a:srgbClr val="666666"/>
                </a:solidFill>
              </a:rPr>
              <a:t>PBW at MUTS</a:t>
            </a:r>
          </a:p>
        </p:txBody>
      </p:sp>
      <p:sp>
        <p:nvSpPr>
          <p:cNvPr id="24" name="TextBox 23">
            <a:extLst>
              <a:ext uri="{FF2B5EF4-FFF2-40B4-BE49-F238E27FC236}">
                <a16:creationId xmlns:a16="http://schemas.microsoft.com/office/drawing/2014/main" id="{B0CA7FEC-4DF6-29CE-F3B9-E72A285FF20D}"/>
              </a:ext>
            </a:extLst>
          </p:cNvPr>
          <p:cNvSpPr txBox="1"/>
          <p:nvPr/>
        </p:nvSpPr>
        <p:spPr>
          <a:xfrm>
            <a:off x="440814" y="5326809"/>
            <a:ext cx="1612749" cy="1200329"/>
          </a:xfrm>
          <a:prstGeom prst="rect">
            <a:avLst/>
          </a:prstGeom>
          <a:noFill/>
        </p:spPr>
        <p:txBody>
          <a:bodyPr wrap="none" rtlCol="0">
            <a:spAutoFit/>
          </a:bodyPr>
          <a:lstStyle/>
          <a:p>
            <a:pPr algn="l"/>
            <a:r>
              <a:rPr lang="en-US" dirty="0">
                <a:solidFill>
                  <a:srgbClr val="666666"/>
                </a:solidFill>
              </a:rPr>
              <a:t>System 1016: </a:t>
            </a:r>
          </a:p>
          <a:p>
            <a:pPr algn="l"/>
            <a:r>
              <a:rPr lang="en-US" dirty="0">
                <a:solidFill>
                  <a:srgbClr val="666666"/>
                </a:solidFill>
              </a:rPr>
              <a:t>Circulator</a:t>
            </a:r>
          </a:p>
          <a:p>
            <a:pPr algn="l"/>
            <a:r>
              <a:rPr lang="en-US" dirty="0">
                <a:solidFill>
                  <a:srgbClr val="666666"/>
                </a:solidFill>
              </a:rPr>
              <a:t>water cooling,</a:t>
            </a:r>
          </a:p>
          <a:p>
            <a:pPr algn="l"/>
            <a:r>
              <a:rPr lang="en-US" dirty="0">
                <a:solidFill>
                  <a:srgbClr val="666666"/>
                </a:solidFill>
              </a:rPr>
              <a:t>testing</a:t>
            </a:r>
          </a:p>
        </p:txBody>
      </p:sp>
      <p:sp>
        <p:nvSpPr>
          <p:cNvPr id="26" name="TextBox 25">
            <a:extLst>
              <a:ext uri="{FF2B5EF4-FFF2-40B4-BE49-F238E27FC236}">
                <a16:creationId xmlns:a16="http://schemas.microsoft.com/office/drawing/2014/main" id="{4885977B-B50D-2F36-E207-B2C56B3A12C6}"/>
              </a:ext>
            </a:extLst>
          </p:cNvPr>
          <p:cNvSpPr txBox="1"/>
          <p:nvPr/>
        </p:nvSpPr>
        <p:spPr>
          <a:xfrm>
            <a:off x="5268311" y="582517"/>
            <a:ext cx="3218573" cy="646331"/>
          </a:xfrm>
          <a:prstGeom prst="rect">
            <a:avLst/>
          </a:prstGeom>
          <a:noFill/>
        </p:spPr>
        <p:txBody>
          <a:bodyPr wrap="none" rtlCol="0">
            <a:spAutoFit/>
          </a:bodyPr>
          <a:lstStyle/>
          <a:p>
            <a:pPr algn="l"/>
            <a:r>
              <a:rPr lang="en-US" dirty="0">
                <a:solidFill>
                  <a:srgbClr val="666666"/>
                </a:solidFill>
              </a:rPr>
              <a:t>Helium systems testing team, </a:t>
            </a:r>
          </a:p>
          <a:p>
            <a:pPr algn="l"/>
            <a:r>
              <a:rPr lang="en-US" dirty="0">
                <a:solidFill>
                  <a:srgbClr val="666666"/>
                </a:solidFill>
              </a:rPr>
              <a:t>start up circulator</a:t>
            </a:r>
          </a:p>
        </p:txBody>
      </p:sp>
      <p:sp>
        <p:nvSpPr>
          <p:cNvPr id="27" name="TextBox 26">
            <a:extLst>
              <a:ext uri="{FF2B5EF4-FFF2-40B4-BE49-F238E27FC236}">
                <a16:creationId xmlns:a16="http://schemas.microsoft.com/office/drawing/2014/main" id="{869CD146-40BF-8979-53AD-440BD1DC9B14}"/>
              </a:ext>
            </a:extLst>
          </p:cNvPr>
          <p:cNvSpPr txBox="1"/>
          <p:nvPr/>
        </p:nvSpPr>
        <p:spPr>
          <a:xfrm>
            <a:off x="9069273" y="636965"/>
            <a:ext cx="1802096" cy="369332"/>
          </a:xfrm>
          <a:prstGeom prst="rect">
            <a:avLst/>
          </a:prstGeom>
          <a:noFill/>
        </p:spPr>
        <p:txBody>
          <a:bodyPr wrap="none" rtlCol="0">
            <a:spAutoFit/>
          </a:bodyPr>
          <a:lstStyle/>
          <a:p>
            <a:pPr algn="l"/>
            <a:r>
              <a:rPr lang="en-US" dirty="0">
                <a:solidFill>
                  <a:srgbClr val="666666"/>
                </a:solidFill>
              </a:rPr>
              <a:t>HVAC balancing</a:t>
            </a:r>
          </a:p>
        </p:txBody>
      </p:sp>
      <p:pic>
        <p:nvPicPr>
          <p:cNvPr id="13" name="Bildobjekt 16">
            <a:extLst>
              <a:ext uri="{FF2B5EF4-FFF2-40B4-BE49-F238E27FC236}">
                <a16:creationId xmlns:a16="http://schemas.microsoft.com/office/drawing/2014/main" id="{05D8AE4D-ACD5-22ED-337D-7EB3E7057157}"/>
              </a:ext>
            </a:extLst>
          </p:cNvPr>
          <p:cNvPicPr>
            <a:picLocks noChangeAspect="1"/>
          </p:cNvPicPr>
          <p:nvPr/>
        </p:nvPicPr>
        <p:blipFill>
          <a:blip r:embed="rId7"/>
          <a:srcRect l="2852" t="15590" r="1741" b="25344"/>
          <a:stretch>
            <a:fillRect/>
          </a:stretch>
        </p:blipFill>
        <p:spPr>
          <a:xfrm>
            <a:off x="5610545" y="4750871"/>
            <a:ext cx="4438345" cy="2060835"/>
          </a:xfrm>
          <a:prstGeom prst="rect">
            <a:avLst/>
          </a:prstGeom>
        </p:spPr>
      </p:pic>
      <p:sp>
        <p:nvSpPr>
          <p:cNvPr id="15" name="TextBox 14">
            <a:extLst>
              <a:ext uri="{FF2B5EF4-FFF2-40B4-BE49-F238E27FC236}">
                <a16:creationId xmlns:a16="http://schemas.microsoft.com/office/drawing/2014/main" id="{2B5FB630-F6B0-BE2C-70B8-A29BCD2263C3}"/>
              </a:ext>
            </a:extLst>
          </p:cNvPr>
          <p:cNvSpPr txBox="1"/>
          <p:nvPr/>
        </p:nvSpPr>
        <p:spPr>
          <a:xfrm>
            <a:off x="10138434" y="4896736"/>
            <a:ext cx="1650452" cy="1477328"/>
          </a:xfrm>
          <a:prstGeom prst="rect">
            <a:avLst/>
          </a:prstGeom>
          <a:noFill/>
        </p:spPr>
        <p:txBody>
          <a:bodyPr wrap="none" rtlCol="0">
            <a:spAutoFit/>
          </a:bodyPr>
          <a:lstStyle/>
          <a:p>
            <a:pPr algn="l"/>
            <a:r>
              <a:rPr lang="en-US" dirty="0">
                <a:solidFill>
                  <a:srgbClr val="666666"/>
                </a:solidFill>
              </a:rPr>
              <a:t>Water systems</a:t>
            </a:r>
          </a:p>
          <a:p>
            <a:pPr algn="l"/>
            <a:r>
              <a:rPr lang="en-US" dirty="0">
                <a:solidFill>
                  <a:srgbClr val="666666"/>
                </a:solidFill>
              </a:rPr>
              <a:t>Running from </a:t>
            </a:r>
          </a:p>
          <a:p>
            <a:pPr algn="l"/>
            <a:r>
              <a:rPr lang="en-US" dirty="0">
                <a:solidFill>
                  <a:srgbClr val="666666"/>
                </a:solidFill>
              </a:rPr>
              <a:t>local </a:t>
            </a:r>
          </a:p>
          <a:p>
            <a:pPr algn="l"/>
            <a:r>
              <a:rPr lang="en-US" dirty="0">
                <a:solidFill>
                  <a:srgbClr val="666666"/>
                </a:solidFill>
              </a:rPr>
              <a:t>monitoring </a:t>
            </a:r>
          </a:p>
          <a:p>
            <a:pPr algn="l"/>
            <a:r>
              <a:rPr lang="en-US" dirty="0">
                <a:solidFill>
                  <a:srgbClr val="666666"/>
                </a:solidFill>
              </a:rPr>
              <a:t>room</a:t>
            </a:r>
          </a:p>
        </p:txBody>
      </p:sp>
      <p:sp>
        <p:nvSpPr>
          <p:cNvPr id="9" name="Slide Number Placeholder 3">
            <a:extLst>
              <a:ext uri="{FF2B5EF4-FFF2-40B4-BE49-F238E27FC236}">
                <a16:creationId xmlns:a16="http://schemas.microsoft.com/office/drawing/2014/main" id="{D361DC08-C225-CA8A-D9D8-E31255D0E10C}"/>
              </a:ext>
            </a:extLst>
          </p:cNvPr>
          <p:cNvSpPr txBox="1">
            <a:spLocks/>
          </p:cNvSpPr>
          <p:nvPr/>
        </p:nvSpPr>
        <p:spPr>
          <a:xfrm>
            <a:off x="9448800" y="6475413"/>
            <a:ext cx="2743200" cy="365125"/>
          </a:xfrm>
          <a:prstGeom prst="rect">
            <a:avLst/>
          </a:prstGeom>
        </p:spPr>
        <p:txBody>
          <a:bodyPr vert="horz" lIns="91440" tIns="45720" rIns="91440" bIns="45720" rtlCol="0" anchor="ctr"/>
          <a:lstStyle>
            <a:defPPr>
              <a:defRPr lang="sv-SE"/>
            </a:defPPr>
            <a:lvl1pPr marL="0" algn="r" defTabSz="914400" rtl="0" eaLnBrk="1" latinLnBrk="0" hangingPunct="1">
              <a:defRPr sz="800" b="1"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283078-D760-1647-8B80-66BA8B52336D}" type="slidenum">
              <a:rPr lang="sv-SE" smtClean="0"/>
              <a:pPr/>
              <a:t>26</a:t>
            </a:fld>
            <a:endParaRPr lang="sv-SE" dirty="0"/>
          </a:p>
        </p:txBody>
      </p:sp>
      <p:sp>
        <p:nvSpPr>
          <p:cNvPr id="2" name="Rubrik 1">
            <a:extLst>
              <a:ext uri="{FF2B5EF4-FFF2-40B4-BE49-F238E27FC236}">
                <a16:creationId xmlns:a16="http://schemas.microsoft.com/office/drawing/2014/main" id="{C07FBA0A-A855-E1F4-4F52-D4721D764A9D}"/>
              </a:ext>
            </a:extLst>
          </p:cNvPr>
          <p:cNvSpPr>
            <a:spLocks noGrp="1"/>
          </p:cNvSpPr>
          <p:nvPr>
            <p:ph type="title"/>
          </p:nvPr>
        </p:nvSpPr>
        <p:spPr>
          <a:xfrm>
            <a:off x="1103709" y="265373"/>
            <a:ext cx="9360000" cy="657339"/>
          </a:xfrm>
        </p:spPr>
        <p:txBody>
          <a:bodyPr/>
          <a:lstStyle/>
          <a:p>
            <a:r>
              <a:rPr lang="en-GB" dirty="0">
                <a:solidFill>
                  <a:schemeClr val="tx1">
                    <a:lumMod val="75000"/>
                    <a:lumOff val="25000"/>
                  </a:schemeClr>
                </a:solidFill>
              </a:rPr>
              <a:t>Lessons learned</a:t>
            </a:r>
          </a:p>
        </p:txBody>
      </p:sp>
      <p:sp>
        <p:nvSpPr>
          <p:cNvPr id="5" name="Platshållare för text 7">
            <a:extLst>
              <a:ext uri="{FF2B5EF4-FFF2-40B4-BE49-F238E27FC236}">
                <a16:creationId xmlns:a16="http://schemas.microsoft.com/office/drawing/2014/main" id="{7B397C4E-0D9C-BF42-073D-2BF92801F0BD}"/>
              </a:ext>
            </a:extLst>
          </p:cNvPr>
          <p:cNvSpPr>
            <a:spLocks noGrp="1"/>
          </p:cNvSpPr>
          <p:nvPr>
            <p:ph type="body" sz="quarter" idx="14"/>
          </p:nvPr>
        </p:nvSpPr>
        <p:spPr>
          <a:xfrm>
            <a:off x="1103709" y="931026"/>
            <a:ext cx="9360000" cy="507076"/>
          </a:xfrm>
        </p:spPr>
        <p:txBody>
          <a:bodyPr/>
          <a:lstStyle/>
          <a:p>
            <a:r>
              <a:rPr lang="en-GB" dirty="0"/>
              <a:t>The people!</a:t>
            </a:r>
          </a:p>
        </p:txBody>
      </p:sp>
    </p:spTree>
    <p:extLst>
      <p:ext uri="{BB962C8B-B14F-4D97-AF65-F5344CB8AC3E}">
        <p14:creationId xmlns:p14="http://schemas.microsoft.com/office/powerpoint/2010/main" val="2459891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nummer 4">
            <a:extLst>
              <a:ext uri="{FF2B5EF4-FFF2-40B4-BE49-F238E27FC236}">
                <a16:creationId xmlns:a16="http://schemas.microsoft.com/office/drawing/2014/main" id="{AAC66BAE-0193-47F8-91A2-86B18816534D}"/>
              </a:ext>
            </a:extLst>
          </p:cNvPr>
          <p:cNvSpPr>
            <a:spLocks noGrp="1"/>
          </p:cNvSpPr>
          <p:nvPr>
            <p:ph type="sldNum" sz="quarter" idx="12"/>
          </p:nvPr>
        </p:nvSpPr>
        <p:spPr/>
        <p:txBody>
          <a:bodyPr/>
          <a:lstStyle/>
          <a:p>
            <a:fld id="{F7283078-D760-1647-8B80-66BA8B52336D}" type="slidenum">
              <a:rPr lang="sv-SE" smtClean="0">
                <a:solidFill>
                  <a:srgbClr val="CCCCCC"/>
                </a:solidFill>
              </a:rPr>
              <a:t>27</a:t>
            </a:fld>
            <a:endParaRPr lang="sv-SE" dirty="0">
              <a:solidFill>
                <a:srgbClr val="CCCCCC"/>
              </a:solidFill>
            </a:endParaRPr>
          </a:p>
        </p:txBody>
      </p:sp>
      <p:pic>
        <p:nvPicPr>
          <p:cNvPr id="3" name="Picture 2">
            <a:extLst>
              <a:ext uri="{FF2B5EF4-FFF2-40B4-BE49-F238E27FC236}">
                <a16:creationId xmlns:a16="http://schemas.microsoft.com/office/drawing/2014/main" id="{EA88829D-AAAC-F61A-3417-5B8C41C19C46}"/>
              </a:ext>
            </a:extLst>
          </p:cNvPr>
          <p:cNvPicPr>
            <a:picLocks noChangeAspect="1"/>
          </p:cNvPicPr>
          <p:nvPr/>
        </p:nvPicPr>
        <p:blipFill>
          <a:blip r:embed="rId2"/>
          <a:stretch>
            <a:fillRect/>
          </a:stretch>
        </p:blipFill>
        <p:spPr>
          <a:xfrm>
            <a:off x="475146" y="1248207"/>
            <a:ext cx="11003346" cy="5295593"/>
          </a:xfrm>
          <a:prstGeom prst="rect">
            <a:avLst/>
          </a:prstGeom>
        </p:spPr>
      </p:pic>
      <p:sp>
        <p:nvSpPr>
          <p:cNvPr id="4" name="Oval 3">
            <a:extLst>
              <a:ext uri="{FF2B5EF4-FFF2-40B4-BE49-F238E27FC236}">
                <a16:creationId xmlns:a16="http://schemas.microsoft.com/office/drawing/2014/main" id="{8F76FD15-BA38-6EA9-0DC1-46E30C93ECB0}"/>
              </a:ext>
            </a:extLst>
          </p:cNvPr>
          <p:cNvSpPr/>
          <p:nvPr/>
        </p:nvSpPr>
        <p:spPr>
          <a:xfrm>
            <a:off x="1457739" y="1934816"/>
            <a:ext cx="649358" cy="117944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F3B41A0-ABD3-53E6-476A-7EAF5F287B96}"/>
              </a:ext>
            </a:extLst>
          </p:cNvPr>
          <p:cNvSpPr txBox="1"/>
          <p:nvPr/>
        </p:nvSpPr>
        <p:spPr>
          <a:xfrm>
            <a:off x="10262381" y="2162522"/>
            <a:ext cx="1773242" cy="923330"/>
          </a:xfrm>
          <a:prstGeom prst="rect">
            <a:avLst/>
          </a:prstGeom>
          <a:noFill/>
        </p:spPr>
        <p:txBody>
          <a:bodyPr wrap="none" rtlCol="0">
            <a:spAutoFit/>
          </a:bodyPr>
          <a:lstStyle/>
          <a:p>
            <a:pPr algn="l"/>
            <a:r>
              <a:rPr lang="en-US" dirty="0">
                <a:solidFill>
                  <a:srgbClr val="666666"/>
                </a:solidFill>
              </a:rPr>
              <a:t>Local indication</a:t>
            </a:r>
          </a:p>
          <a:p>
            <a:pPr algn="l"/>
            <a:r>
              <a:rPr lang="en-US" dirty="0">
                <a:solidFill>
                  <a:srgbClr val="666666"/>
                </a:solidFill>
              </a:rPr>
              <a:t>of the stem </a:t>
            </a:r>
          </a:p>
          <a:p>
            <a:pPr algn="l"/>
            <a:r>
              <a:rPr lang="en-US" dirty="0">
                <a:solidFill>
                  <a:srgbClr val="666666"/>
                </a:solidFill>
              </a:rPr>
              <a:t>position </a:t>
            </a:r>
          </a:p>
        </p:txBody>
      </p:sp>
      <p:sp>
        <p:nvSpPr>
          <p:cNvPr id="8" name="Oval 7">
            <a:extLst>
              <a:ext uri="{FF2B5EF4-FFF2-40B4-BE49-F238E27FC236}">
                <a16:creationId xmlns:a16="http://schemas.microsoft.com/office/drawing/2014/main" id="{D745EF0C-8270-B238-1615-F91A26A6C525}"/>
              </a:ext>
            </a:extLst>
          </p:cNvPr>
          <p:cNvSpPr/>
          <p:nvPr/>
        </p:nvSpPr>
        <p:spPr>
          <a:xfrm>
            <a:off x="8158827" y="2392017"/>
            <a:ext cx="892408" cy="69383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DD05D10D-BFDA-27C3-6CEA-333155D12CEE}"/>
              </a:ext>
            </a:extLst>
          </p:cNvPr>
          <p:cNvSpPr>
            <a:spLocks noGrp="1"/>
          </p:cNvSpPr>
          <p:nvPr>
            <p:ph type="title"/>
          </p:nvPr>
        </p:nvSpPr>
        <p:spPr>
          <a:xfrm>
            <a:off x="1103709" y="265373"/>
            <a:ext cx="9360000" cy="657339"/>
          </a:xfrm>
        </p:spPr>
        <p:txBody>
          <a:bodyPr/>
          <a:lstStyle/>
          <a:p>
            <a:r>
              <a:rPr lang="en-GB" dirty="0">
                <a:solidFill>
                  <a:schemeClr val="tx1">
                    <a:lumMod val="75000"/>
                    <a:lumOff val="25000"/>
                  </a:schemeClr>
                </a:solidFill>
              </a:rPr>
              <a:t>Lessons learned</a:t>
            </a:r>
          </a:p>
        </p:txBody>
      </p:sp>
      <p:sp>
        <p:nvSpPr>
          <p:cNvPr id="9" name="Platshållare för text 7">
            <a:extLst>
              <a:ext uri="{FF2B5EF4-FFF2-40B4-BE49-F238E27FC236}">
                <a16:creationId xmlns:a16="http://schemas.microsoft.com/office/drawing/2014/main" id="{E6D6DD78-3FA2-4CAB-3737-7384AA563C7B}"/>
              </a:ext>
            </a:extLst>
          </p:cNvPr>
          <p:cNvSpPr>
            <a:spLocks noGrp="1"/>
          </p:cNvSpPr>
          <p:nvPr>
            <p:ph type="body" sz="quarter" idx="14"/>
          </p:nvPr>
        </p:nvSpPr>
        <p:spPr>
          <a:xfrm>
            <a:off x="1103709" y="931026"/>
            <a:ext cx="9360000" cy="507076"/>
          </a:xfrm>
        </p:spPr>
        <p:txBody>
          <a:bodyPr/>
          <a:lstStyle/>
          <a:p>
            <a:r>
              <a:rPr lang="en-GB" dirty="0"/>
              <a:t>Can we trust the position of the valve?</a:t>
            </a:r>
          </a:p>
        </p:txBody>
      </p:sp>
    </p:spTree>
    <p:extLst>
      <p:ext uri="{BB962C8B-B14F-4D97-AF65-F5344CB8AC3E}">
        <p14:creationId xmlns:p14="http://schemas.microsoft.com/office/powerpoint/2010/main" val="1536572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nummer 4">
            <a:extLst>
              <a:ext uri="{FF2B5EF4-FFF2-40B4-BE49-F238E27FC236}">
                <a16:creationId xmlns:a16="http://schemas.microsoft.com/office/drawing/2014/main" id="{AAC66BAE-0193-47F8-91A2-86B18816534D}"/>
              </a:ext>
            </a:extLst>
          </p:cNvPr>
          <p:cNvSpPr>
            <a:spLocks noGrp="1"/>
          </p:cNvSpPr>
          <p:nvPr>
            <p:ph type="sldNum" sz="quarter" idx="12"/>
          </p:nvPr>
        </p:nvSpPr>
        <p:spPr/>
        <p:txBody>
          <a:bodyPr/>
          <a:lstStyle/>
          <a:p>
            <a:fld id="{F7283078-D760-1647-8B80-66BA8B52336D}" type="slidenum">
              <a:rPr lang="sv-SE" smtClean="0">
                <a:solidFill>
                  <a:srgbClr val="CCCCCC"/>
                </a:solidFill>
              </a:rPr>
              <a:t>28</a:t>
            </a:fld>
            <a:endParaRPr lang="sv-SE" dirty="0">
              <a:solidFill>
                <a:srgbClr val="CCCCCC"/>
              </a:solidFill>
            </a:endParaRPr>
          </a:p>
        </p:txBody>
      </p:sp>
      <p:pic>
        <p:nvPicPr>
          <p:cNvPr id="7" name="Picture 6">
            <a:extLst>
              <a:ext uri="{FF2B5EF4-FFF2-40B4-BE49-F238E27FC236}">
                <a16:creationId xmlns:a16="http://schemas.microsoft.com/office/drawing/2014/main" id="{5DD0DE6C-8CBD-9878-8B76-582536531712}"/>
              </a:ext>
            </a:extLst>
          </p:cNvPr>
          <p:cNvPicPr>
            <a:picLocks noChangeAspect="1"/>
          </p:cNvPicPr>
          <p:nvPr/>
        </p:nvPicPr>
        <p:blipFill>
          <a:blip r:embed="rId2"/>
          <a:stretch>
            <a:fillRect/>
          </a:stretch>
        </p:blipFill>
        <p:spPr>
          <a:xfrm>
            <a:off x="509452" y="1404507"/>
            <a:ext cx="10641460" cy="5070763"/>
          </a:xfrm>
          <a:prstGeom prst="rect">
            <a:avLst/>
          </a:prstGeom>
        </p:spPr>
      </p:pic>
      <p:sp>
        <p:nvSpPr>
          <p:cNvPr id="12" name="Oval 11">
            <a:extLst>
              <a:ext uri="{FF2B5EF4-FFF2-40B4-BE49-F238E27FC236}">
                <a16:creationId xmlns:a16="http://schemas.microsoft.com/office/drawing/2014/main" id="{B6550D57-DB3C-73BC-0C1A-F3E46E201069}"/>
              </a:ext>
            </a:extLst>
          </p:cNvPr>
          <p:cNvSpPr/>
          <p:nvPr/>
        </p:nvSpPr>
        <p:spPr>
          <a:xfrm>
            <a:off x="10016828" y="3200400"/>
            <a:ext cx="796834" cy="92746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CE7C3E0-9668-77B9-215D-6DB4D846CEBA}"/>
              </a:ext>
            </a:extLst>
          </p:cNvPr>
          <p:cNvSpPr/>
          <p:nvPr/>
        </p:nvSpPr>
        <p:spPr>
          <a:xfrm>
            <a:off x="301658" y="1329179"/>
            <a:ext cx="2724346" cy="351714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ubrik 1">
            <a:extLst>
              <a:ext uri="{FF2B5EF4-FFF2-40B4-BE49-F238E27FC236}">
                <a16:creationId xmlns:a16="http://schemas.microsoft.com/office/drawing/2014/main" id="{D64A757D-FD67-B838-7AD5-7FB8D1291046}"/>
              </a:ext>
            </a:extLst>
          </p:cNvPr>
          <p:cNvSpPr>
            <a:spLocks noGrp="1"/>
          </p:cNvSpPr>
          <p:nvPr>
            <p:ph type="title"/>
          </p:nvPr>
        </p:nvSpPr>
        <p:spPr>
          <a:xfrm>
            <a:off x="1103709" y="265373"/>
            <a:ext cx="9360000" cy="657339"/>
          </a:xfrm>
        </p:spPr>
        <p:txBody>
          <a:bodyPr/>
          <a:lstStyle/>
          <a:p>
            <a:r>
              <a:rPr lang="en-GB" dirty="0">
                <a:solidFill>
                  <a:schemeClr val="tx1">
                    <a:lumMod val="75000"/>
                    <a:lumOff val="25000"/>
                  </a:schemeClr>
                </a:solidFill>
              </a:rPr>
              <a:t>Lessons learned</a:t>
            </a:r>
          </a:p>
        </p:txBody>
      </p:sp>
      <p:sp>
        <p:nvSpPr>
          <p:cNvPr id="8" name="Platshållare för text 7">
            <a:extLst>
              <a:ext uri="{FF2B5EF4-FFF2-40B4-BE49-F238E27FC236}">
                <a16:creationId xmlns:a16="http://schemas.microsoft.com/office/drawing/2014/main" id="{2CDF49F2-101A-3F45-7A53-23A43C89319A}"/>
              </a:ext>
            </a:extLst>
          </p:cNvPr>
          <p:cNvSpPr>
            <a:spLocks noGrp="1"/>
          </p:cNvSpPr>
          <p:nvPr>
            <p:ph type="body" sz="quarter" idx="14"/>
          </p:nvPr>
        </p:nvSpPr>
        <p:spPr>
          <a:xfrm>
            <a:off x="1103709" y="931026"/>
            <a:ext cx="9360000" cy="507076"/>
          </a:xfrm>
        </p:spPr>
        <p:txBody>
          <a:bodyPr/>
          <a:lstStyle/>
          <a:p>
            <a:r>
              <a:rPr lang="en-GB" dirty="0"/>
              <a:t>Everything looks good, but in reality…</a:t>
            </a:r>
          </a:p>
        </p:txBody>
      </p:sp>
    </p:spTree>
    <p:extLst>
      <p:ext uri="{BB962C8B-B14F-4D97-AF65-F5344CB8AC3E}">
        <p14:creationId xmlns:p14="http://schemas.microsoft.com/office/powerpoint/2010/main" val="2583105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nummer 4">
            <a:extLst>
              <a:ext uri="{FF2B5EF4-FFF2-40B4-BE49-F238E27FC236}">
                <a16:creationId xmlns:a16="http://schemas.microsoft.com/office/drawing/2014/main" id="{AAC66BAE-0193-47F8-91A2-86B18816534D}"/>
              </a:ext>
            </a:extLst>
          </p:cNvPr>
          <p:cNvSpPr>
            <a:spLocks noGrp="1"/>
          </p:cNvSpPr>
          <p:nvPr>
            <p:ph type="sldNum" sz="quarter" idx="12"/>
          </p:nvPr>
        </p:nvSpPr>
        <p:spPr/>
        <p:txBody>
          <a:bodyPr/>
          <a:lstStyle/>
          <a:p>
            <a:fld id="{F7283078-D760-1647-8B80-66BA8B52336D}" type="slidenum">
              <a:rPr lang="sv-SE" smtClean="0">
                <a:solidFill>
                  <a:srgbClr val="CCCCCC"/>
                </a:solidFill>
              </a:rPr>
              <a:t>29</a:t>
            </a:fld>
            <a:endParaRPr lang="sv-SE" dirty="0">
              <a:solidFill>
                <a:srgbClr val="CCCCCC"/>
              </a:solidFill>
            </a:endParaRPr>
          </a:p>
        </p:txBody>
      </p:sp>
      <p:pic>
        <p:nvPicPr>
          <p:cNvPr id="9" name="Picture 8">
            <a:extLst>
              <a:ext uri="{FF2B5EF4-FFF2-40B4-BE49-F238E27FC236}">
                <a16:creationId xmlns:a16="http://schemas.microsoft.com/office/drawing/2014/main" id="{366A8269-5352-C7DD-A296-FF30B8C1EB87}"/>
              </a:ext>
            </a:extLst>
          </p:cNvPr>
          <p:cNvPicPr>
            <a:picLocks noChangeAspect="1"/>
          </p:cNvPicPr>
          <p:nvPr/>
        </p:nvPicPr>
        <p:blipFill>
          <a:blip r:embed="rId2"/>
          <a:stretch>
            <a:fillRect/>
          </a:stretch>
        </p:blipFill>
        <p:spPr>
          <a:xfrm>
            <a:off x="433370" y="1290067"/>
            <a:ext cx="10842999" cy="5286803"/>
          </a:xfrm>
          <a:prstGeom prst="rect">
            <a:avLst/>
          </a:prstGeom>
        </p:spPr>
      </p:pic>
      <p:sp>
        <p:nvSpPr>
          <p:cNvPr id="8" name="Rubrik 1">
            <a:extLst>
              <a:ext uri="{FF2B5EF4-FFF2-40B4-BE49-F238E27FC236}">
                <a16:creationId xmlns:a16="http://schemas.microsoft.com/office/drawing/2014/main" id="{D25376DB-6E27-4614-E7DF-99D190259FDC}"/>
              </a:ext>
            </a:extLst>
          </p:cNvPr>
          <p:cNvSpPr>
            <a:spLocks noGrp="1"/>
          </p:cNvSpPr>
          <p:nvPr>
            <p:ph type="title"/>
          </p:nvPr>
        </p:nvSpPr>
        <p:spPr>
          <a:xfrm>
            <a:off x="1103709" y="265373"/>
            <a:ext cx="9360000" cy="657339"/>
          </a:xfrm>
        </p:spPr>
        <p:txBody>
          <a:bodyPr/>
          <a:lstStyle/>
          <a:p>
            <a:r>
              <a:rPr lang="en-GB" dirty="0">
                <a:solidFill>
                  <a:schemeClr val="tx1">
                    <a:lumMod val="75000"/>
                    <a:lumOff val="25000"/>
                  </a:schemeClr>
                </a:solidFill>
              </a:rPr>
              <a:t>Lessons learned</a:t>
            </a:r>
          </a:p>
        </p:txBody>
      </p:sp>
      <p:sp>
        <p:nvSpPr>
          <p:cNvPr id="10" name="Platshållare för text 7">
            <a:extLst>
              <a:ext uri="{FF2B5EF4-FFF2-40B4-BE49-F238E27FC236}">
                <a16:creationId xmlns:a16="http://schemas.microsoft.com/office/drawing/2014/main" id="{096E4D2B-837E-0031-43BF-8688CC99E240}"/>
              </a:ext>
            </a:extLst>
          </p:cNvPr>
          <p:cNvSpPr>
            <a:spLocks noGrp="1"/>
          </p:cNvSpPr>
          <p:nvPr>
            <p:ph type="body" sz="quarter" idx="14"/>
          </p:nvPr>
        </p:nvSpPr>
        <p:spPr>
          <a:xfrm>
            <a:off x="1103709" y="931026"/>
            <a:ext cx="9360000" cy="507076"/>
          </a:xfrm>
        </p:spPr>
        <p:txBody>
          <a:bodyPr/>
          <a:lstStyle/>
          <a:p>
            <a:r>
              <a:rPr lang="en-GB" dirty="0"/>
              <a:t>Now we have a special </a:t>
            </a:r>
            <a:r>
              <a:rPr lang="en-GB" dirty="0" err="1"/>
              <a:t>color</a:t>
            </a:r>
            <a:r>
              <a:rPr lang="en-GB" dirty="0"/>
              <a:t> code to sign for communication lost (purple)</a:t>
            </a:r>
          </a:p>
        </p:txBody>
      </p:sp>
    </p:spTree>
    <p:extLst>
      <p:ext uri="{BB962C8B-B14F-4D97-AF65-F5344CB8AC3E}">
        <p14:creationId xmlns:p14="http://schemas.microsoft.com/office/powerpoint/2010/main" val="1407437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515B4B-3ADD-418D-A61D-2099706C28A1}"/>
              </a:ext>
            </a:extLst>
          </p:cNvPr>
          <p:cNvSpPr>
            <a:spLocks noGrp="1"/>
          </p:cNvSpPr>
          <p:nvPr>
            <p:ph type="title"/>
          </p:nvPr>
        </p:nvSpPr>
        <p:spPr/>
        <p:txBody>
          <a:bodyPr/>
          <a:lstStyle/>
          <a:p>
            <a:r>
              <a:rPr lang="en-GB" dirty="0"/>
              <a:t>Agenda</a:t>
            </a:r>
          </a:p>
        </p:txBody>
      </p:sp>
      <p:sp>
        <p:nvSpPr>
          <p:cNvPr id="5" name="Platshållare för bildnummer 4">
            <a:extLst>
              <a:ext uri="{FF2B5EF4-FFF2-40B4-BE49-F238E27FC236}">
                <a16:creationId xmlns:a16="http://schemas.microsoft.com/office/drawing/2014/main" id="{134CE1B4-62B3-438D-AEBF-F359667A072F}"/>
              </a:ext>
            </a:extLst>
          </p:cNvPr>
          <p:cNvSpPr>
            <a:spLocks noGrp="1"/>
          </p:cNvSpPr>
          <p:nvPr>
            <p:ph type="sldNum" sz="quarter" idx="12"/>
          </p:nvPr>
        </p:nvSpPr>
        <p:spPr/>
        <p:txBody>
          <a:bodyPr/>
          <a:lstStyle/>
          <a:p>
            <a:fld id="{F7283078-D760-1647-8B80-66BA8B52336D}" type="slidenum">
              <a:rPr lang="sv-SE" smtClean="0"/>
              <a:pPr/>
              <a:t>3</a:t>
            </a:fld>
            <a:endParaRPr lang="sv-SE"/>
          </a:p>
        </p:txBody>
      </p:sp>
      <p:graphicFrame>
        <p:nvGraphicFramePr>
          <p:cNvPr id="8" name="Tabell 8">
            <a:extLst>
              <a:ext uri="{FF2B5EF4-FFF2-40B4-BE49-F238E27FC236}">
                <a16:creationId xmlns:a16="http://schemas.microsoft.com/office/drawing/2014/main" id="{6785EE1E-4A1C-4346-83D0-84014F8F230F}"/>
              </a:ext>
            </a:extLst>
          </p:cNvPr>
          <p:cNvGraphicFramePr>
            <a:graphicFrameLocks noGrp="1"/>
          </p:cNvGraphicFramePr>
          <p:nvPr>
            <p:extLst>
              <p:ext uri="{D42A27DB-BD31-4B8C-83A1-F6EECF244321}">
                <p14:modId xmlns:p14="http://schemas.microsoft.com/office/powerpoint/2010/main" val="3192851404"/>
              </p:ext>
            </p:extLst>
          </p:nvPr>
        </p:nvGraphicFramePr>
        <p:xfrm>
          <a:off x="1195647" y="1633448"/>
          <a:ext cx="10134600" cy="3204558"/>
        </p:xfrm>
        <a:graphic>
          <a:graphicData uri="http://schemas.openxmlformats.org/drawingml/2006/table">
            <a:tbl>
              <a:tblPr firstRow="1" bandRow="1">
                <a:tableStyleId>{5C22544A-7EE6-4342-B048-85BDC9FD1C3A}</a:tableStyleId>
              </a:tblPr>
              <a:tblGrid>
                <a:gridCol w="10134600">
                  <a:extLst>
                    <a:ext uri="{9D8B030D-6E8A-4147-A177-3AD203B41FA5}">
                      <a16:colId xmlns:a16="http://schemas.microsoft.com/office/drawing/2014/main" val="1887023439"/>
                    </a:ext>
                  </a:extLst>
                </a:gridCol>
              </a:tblGrid>
              <a:tr h="457794">
                <a:tc>
                  <a:txBody>
                    <a:bodyPr/>
                    <a:lstStyle/>
                    <a:p>
                      <a:pPr>
                        <a:tabLst>
                          <a:tab pos="357188" algn="l"/>
                        </a:tabLst>
                      </a:pPr>
                      <a:r>
                        <a:rPr lang="en-GB" sz="2000" b="0" noProof="0" dirty="0">
                          <a:solidFill>
                            <a:schemeClr val="bg1"/>
                          </a:solidFill>
                        </a:rPr>
                        <a:t>1	Testing of the Neutron Factory</a:t>
                      </a:r>
                    </a:p>
                  </a:txBody>
                  <a:tcPr anchor="ctr">
                    <a:lnL w="12700" cmpd="sng">
                      <a:noFill/>
                    </a:lnL>
                    <a:lnR w="12700" cmpd="sng">
                      <a:noFill/>
                    </a:lnR>
                    <a:lnT w="9525" cap="flat" cmpd="sng" algn="ctr">
                      <a:no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865739561"/>
                  </a:ext>
                </a:extLst>
              </a:tr>
              <a:tr h="457794">
                <a:tc>
                  <a:txBody>
                    <a:bodyPr/>
                    <a:lstStyle/>
                    <a:p>
                      <a:pPr>
                        <a:tabLst>
                          <a:tab pos="357188" algn="l"/>
                        </a:tabLst>
                      </a:pPr>
                      <a:r>
                        <a:rPr lang="en-GB" sz="2000" b="0" noProof="0" dirty="0">
                          <a:solidFill>
                            <a:schemeClr val="bg1"/>
                          </a:solidFill>
                        </a:rPr>
                        <a:t>2	Lessons learned</a:t>
                      </a: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022991455"/>
                  </a:ext>
                </a:extLst>
              </a:tr>
              <a:tr h="457794">
                <a:tc>
                  <a:txBody>
                    <a:bodyPr/>
                    <a:lstStyle/>
                    <a:p>
                      <a:pPr marL="0" marR="0" lvl="0" indent="0" algn="l" defTabSz="914400" rtl="0" eaLnBrk="1" fontAlgn="auto" latinLnBrk="0" hangingPunct="1">
                        <a:lnSpc>
                          <a:spcPct val="100000"/>
                        </a:lnSpc>
                        <a:spcBef>
                          <a:spcPts val="0"/>
                        </a:spcBef>
                        <a:spcAft>
                          <a:spcPts val="0"/>
                        </a:spcAft>
                        <a:buClrTx/>
                        <a:buSzTx/>
                        <a:buFontTx/>
                        <a:buNone/>
                        <a:tabLst>
                          <a:tab pos="357188" algn="l"/>
                        </a:tabLst>
                        <a:defRPr/>
                      </a:pPr>
                      <a:r>
                        <a:rPr lang="en-GB" sz="2000" b="0" noProof="0" dirty="0">
                          <a:solidFill>
                            <a:schemeClr val="bg1"/>
                          </a:solidFill>
                        </a:rPr>
                        <a:t>3   Readiness for starting operation with proton beam</a:t>
                      </a: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878378964"/>
                  </a:ext>
                </a:extLst>
              </a:tr>
              <a:tr h="457794">
                <a:tc>
                  <a:txBody>
                    <a:bodyPr/>
                    <a:lstStyle/>
                    <a:p>
                      <a:pPr>
                        <a:tabLst>
                          <a:tab pos="357188" algn="l"/>
                        </a:tabLst>
                      </a:pPr>
                      <a:endParaRPr lang="en-GB" sz="2000" b="0" noProof="0" dirty="0">
                        <a:solidFill>
                          <a:schemeClr val="bg1"/>
                        </a:solidFill>
                      </a:endParaRP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795913222"/>
                  </a:ext>
                </a:extLst>
              </a:tr>
              <a:tr h="457794">
                <a:tc>
                  <a:txBody>
                    <a:bodyPr/>
                    <a:lstStyle/>
                    <a:p>
                      <a:pPr>
                        <a:tabLst>
                          <a:tab pos="357188" algn="l"/>
                        </a:tabLst>
                      </a:pPr>
                      <a:endParaRPr lang="en-GB" sz="2000" b="0" noProof="0" dirty="0">
                        <a:solidFill>
                          <a:schemeClr val="bg1"/>
                        </a:solidFill>
                      </a:endParaRP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386532126"/>
                  </a:ext>
                </a:extLst>
              </a:tr>
              <a:tr h="457794">
                <a:tc>
                  <a:txBody>
                    <a:bodyPr/>
                    <a:lstStyle/>
                    <a:p>
                      <a:pPr>
                        <a:tabLst>
                          <a:tab pos="357188" algn="l"/>
                        </a:tabLst>
                      </a:pPr>
                      <a:endParaRPr lang="en-GB" sz="2000" b="0" noProof="0" dirty="0">
                        <a:solidFill>
                          <a:schemeClr val="bg1"/>
                        </a:solidFill>
                      </a:endParaRP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780096166"/>
                  </a:ext>
                </a:extLst>
              </a:tr>
              <a:tr h="457794">
                <a:tc>
                  <a:txBody>
                    <a:bodyPr/>
                    <a:lstStyle/>
                    <a:p>
                      <a:pPr>
                        <a:tabLst>
                          <a:tab pos="357188" algn="l"/>
                        </a:tabLst>
                      </a:pPr>
                      <a:endParaRPr lang="en-GB" sz="2000" b="0" noProof="0" dirty="0">
                        <a:solidFill>
                          <a:schemeClr val="bg1"/>
                        </a:solidFill>
                      </a:endParaRP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839522269"/>
                  </a:ext>
                </a:extLst>
              </a:tr>
            </a:tbl>
          </a:graphicData>
        </a:graphic>
      </p:graphicFrame>
      <p:sp>
        <p:nvSpPr>
          <p:cNvPr id="6" name="Platshållare för sidfot 5">
            <a:extLst>
              <a:ext uri="{FF2B5EF4-FFF2-40B4-BE49-F238E27FC236}">
                <a16:creationId xmlns:a16="http://schemas.microsoft.com/office/drawing/2014/main" id="{8A59AED1-4BAA-47FE-A233-9C2F413DB688}"/>
              </a:ext>
            </a:extLst>
          </p:cNvPr>
          <p:cNvSpPr>
            <a:spLocks noGrp="1"/>
          </p:cNvSpPr>
          <p:nvPr>
            <p:ph type="ftr" sz="quarter" idx="11"/>
          </p:nvPr>
        </p:nvSpPr>
        <p:spPr/>
        <p:txBody>
          <a:bodyPr/>
          <a:lstStyle/>
          <a:p>
            <a:r>
              <a:rPr lang="en-GB" dirty="0"/>
              <a:t>PRESENTATION TITLE/FOOTER</a:t>
            </a:r>
          </a:p>
        </p:txBody>
      </p:sp>
      <p:sp>
        <p:nvSpPr>
          <p:cNvPr id="7" name="Platshållare för datum 3">
            <a:extLst>
              <a:ext uri="{FF2B5EF4-FFF2-40B4-BE49-F238E27FC236}">
                <a16:creationId xmlns:a16="http://schemas.microsoft.com/office/drawing/2014/main" id="{78972905-E434-5D47-AFD2-FA25DA38A1E7}"/>
              </a:ext>
            </a:extLst>
          </p:cNvPr>
          <p:cNvSpPr>
            <a:spLocks noGrp="1"/>
          </p:cNvSpPr>
          <p:nvPr>
            <p:ph type="dt" sz="half" idx="10"/>
          </p:nvPr>
        </p:nvSpPr>
        <p:spPr>
          <a:xfrm>
            <a:off x="1195647" y="6475270"/>
            <a:ext cx="832658" cy="365125"/>
          </a:xfrm>
        </p:spPr>
        <p:txBody>
          <a:bodyPr/>
          <a:lstStyle/>
          <a:p>
            <a:r>
              <a:rPr lang="sv-SE" dirty="0">
                <a:solidFill>
                  <a:schemeClr val="bg1"/>
                </a:solidFill>
              </a:rPr>
              <a:t>2026-04-15</a:t>
            </a:r>
          </a:p>
        </p:txBody>
      </p:sp>
    </p:spTree>
    <p:extLst>
      <p:ext uri="{BB962C8B-B14F-4D97-AF65-F5344CB8AC3E}">
        <p14:creationId xmlns:p14="http://schemas.microsoft.com/office/powerpoint/2010/main" val="355043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nummer 4">
            <a:extLst>
              <a:ext uri="{FF2B5EF4-FFF2-40B4-BE49-F238E27FC236}">
                <a16:creationId xmlns:a16="http://schemas.microsoft.com/office/drawing/2014/main" id="{AAC66BAE-0193-47F8-91A2-86B18816534D}"/>
              </a:ext>
            </a:extLst>
          </p:cNvPr>
          <p:cNvSpPr>
            <a:spLocks noGrp="1"/>
          </p:cNvSpPr>
          <p:nvPr>
            <p:ph type="sldNum" sz="quarter" idx="12"/>
          </p:nvPr>
        </p:nvSpPr>
        <p:spPr/>
        <p:txBody>
          <a:bodyPr/>
          <a:lstStyle/>
          <a:p>
            <a:fld id="{F7283078-D760-1647-8B80-66BA8B52336D}" type="slidenum">
              <a:rPr lang="sv-SE" smtClean="0">
                <a:solidFill>
                  <a:srgbClr val="CCCCCC"/>
                </a:solidFill>
              </a:rPr>
              <a:t>30</a:t>
            </a:fld>
            <a:endParaRPr lang="sv-SE" dirty="0">
              <a:solidFill>
                <a:srgbClr val="CCCCCC"/>
              </a:solidFill>
            </a:endParaRPr>
          </a:p>
        </p:txBody>
      </p:sp>
      <p:pic>
        <p:nvPicPr>
          <p:cNvPr id="4" name="Picture 3">
            <a:extLst>
              <a:ext uri="{FF2B5EF4-FFF2-40B4-BE49-F238E27FC236}">
                <a16:creationId xmlns:a16="http://schemas.microsoft.com/office/drawing/2014/main" id="{4BB85D74-DD0D-EEDB-5425-CA3841E2C491}"/>
              </a:ext>
            </a:extLst>
          </p:cNvPr>
          <p:cNvPicPr>
            <a:picLocks noChangeAspect="1"/>
          </p:cNvPicPr>
          <p:nvPr/>
        </p:nvPicPr>
        <p:blipFill>
          <a:blip r:embed="rId2"/>
          <a:stretch>
            <a:fillRect/>
          </a:stretch>
        </p:blipFill>
        <p:spPr>
          <a:xfrm>
            <a:off x="4222237" y="1456446"/>
            <a:ext cx="3162399" cy="5018824"/>
          </a:xfrm>
          <a:prstGeom prst="rect">
            <a:avLst/>
          </a:prstGeom>
        </p:spPr>
      </p:pic>
      <p:pic>
        <p:nvPicPr>
          <p:cNvPr id="7" name="Picture 6">
            <a:extLst>
              <a:ext uri="{FF2B5EF4-FFF2-40B4-BE49-F238E27FC236}">
                <a16:creationId xmlns:a16="http://schemas.microsoft.com/office/drawing/2014/main" id="{019EBB7B-C046-B052-CA96-668358E274CB}"/>
              </a:ext>
            </a:extLst>
          </p:cNvPr>
          <p:cNvPicPr>
            <a:picLocks noChangeAspect="1"/>
          </p:cNvPicPr>
          <p:nvPr/>
        </p:nvPicPr>
        <p:blipFill>
          <a:blip r:embed="rId3"/>
          <a:stretch>
            <a:fillRect/>
          </a:stretch>
        </p:blipFill>
        <p:spPr>
          <a:xfrm>
            <a:off x="7653395" y="1072819"/>
            <a:ext cx="3181507" cy="5435888"/>
          </a:xfrm>
          <a:prstGeom prst="rect">
            <a:avLst/>
          </a:prstGeom>
        </p:spPr>
      </p:pic>
      <p:sp>
        <p:nvSpPr>
          <p:cNvPr id="8" name="Content Placeholder 4">
            <a:extLst>
              <a:ext uri="{FF2B5EF4-FFF2-40B4-BE49-F238E27FC236}">
                <a16:creationId xmlns:a16="http://schemas.microsoft.com/office/drawing/2014/main" id="{B5FB4007-DD6C-0670-8025-9CC8150EC091}"/>
              </a:ext>
            </a:extLst>
          </p:cNvPr>
          <p:cNvSpPr txBox="1">
            <a:spLocks/>
          </p:cNvSpPr>
          <p:nvPr/>
        </p:nvSpPr>
        <p:spPr>
          <a:xfrm>
            <a:off x="384313" y="1431452"/>
            <a:ext cx="3569165" cy="5018824"/>
          </a:xfrm>
          <a:prstGeom prst="rect">
            <a:avLst/>
          </a:prstGeom>
        </p:spPr>
        <p:txBody>
          <a:bodyPr vert="horz" lIns="0" tIns="45720" rIns="18000" bIns="45720" rtlCol="0">
            <a:noAutofit/>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2550" lvl="1" indent="0">
              <a:buFont typeface="Wingdings" panose="05000000000000000000" pitchFamily="2" charset="2"/>
              <a:buNone/>
            </a:pPr>
            <a:r>
              <a:rPr lang="en-GB" sz="1800" dirty="0"/>
              <a:t>Water system in the HVAC system.</a:t>
            </a:r>
          </a:p>
          <a:p>
            <a:pPr marL="82550" lvl="1" indent="0">
              <a:buFont typeface="Wingdings" panose="05000000000000000000" pitchFamily="2" charset="2"/>
              <a:buNone/>
            </a:pPr>
            <a:r>
              <a:rPr lang="en-GB" sz="1800" dirty="0"/>
              <a:t>The system was supposed to be flushed and clean.</a:t>
            </a:r>
          </a:p>
          <a:p>
            <a:pPr marL="82550" lvl="1" indent="0">
              <a:buFont typeface="Wingdings" panose="05000000000000000000" pitchFamily="2" charset="2"/>
              <a:buNone/>
            </a:pPr>
            <a:r>
              <a:rPr lang="en-GB" sz="1800" dirty="0"/>
              <a:t>We were supposed to be fill with a glycol/water mix, but for practical reasons we decided to start-up with only water.</a:t>
            </a:r>
          </a:p>
          <a:p>
            <a:pPr marL="82550" lvl="1" indent="0">
              <a:buFont typeface="Wingdings" panose="05000000000000000000" pitchFamily="2" charset="2"/>
              <a:buNone/>
            </a:pPr>
            <a:r>
              <a:rPr lang="en-GB" sz="1800" dirty="0"/>
              <a:t>After 1 day of operation, inspection of filter showed that was not the case.</a:t>
            </a:r>
          </a:p>
          <a:p>
            <a:pPr marL="82550" lvl="1" indent="0">
              <a:buFont typeface="Wingdings" panose="05000000000000000000" pitchFamily="2" charset="2"/>
              <a:buNone/>
            </a:pPr>
            <a:r>
              <a:rPr lang="en-GB" sz="1800" dirty="0"/>
              <a:t>Now the system is being flushed (again…). Time!</a:t>
            </a:r>
          </a:p>
          <a:p>
            <a:pPr marL="82550" lvl="1" indent="0">
              <a:buFont typeface="Wingdings" panose="05000000000000000000" pitchFamily="2" charset="2"/>
              <a:buNone/>
            </a:pPr>
            <a:r>
              <a:rPr lang="en-GB" sz="1800" dirty="0"/>
              <a:t>Visual inspections, camera inspections can save time and money.</a:t>
            </a:r>
          </a:p>
        </p:txBody>
      </p:sp>
      <p:sp>
        <p:nvSpPr>
          <p:cNvPr id="10" name="Rubrik 1">
            <a:extLst>
              <a:ext uri="{FF2B5EF4-FFF2-40B4-BE49-F238E27FC236}">
                <a16:creationId xmlns:a16="http://schemas.microsoft.com/office/drawing/2014/main" id="{FEF5201B-7792-442C-151D-22CDED5E891C}"/>
              </a:ext>
            </a:extLst>
          </p:cNvPr>
          <p:cNvSpPr>
            <a:spLocks noGrp="1"/>
          </p:cNvSpPr>
          <p:nvPr>
            <p:ph type="title"/>
          </p:nvPr>
        </p:nvSpPr>
        <p:spPr>
          <a:xfrm>
            <a:off x="1103709" y="265373"/>
            <a:ext cx="9360000" cy="657339"/>
          </a:xfrm>
        </p:spPr>
        <p:txBody>
          <a:bodyPr/>
          <a:lstStyle/>
          <a:p>
            <a:r>
              <a:rPr lang="en-GB" dirty="0">
                <a:solidFill>
                  <a:schemeClr val="tx1">
                    <a:lumMod val="75000"/>
                    <a:lumOff val="25000"/>
                  </a:schemeClr>
                </a:solidFill>
              </a:rPr>
              <a:t>Lessons learned</a:t>
            </a:r>
          </a:p>
        </p:txBody>
      </p:sp>
      <p:sp>
        <p:nvSpPr>
          <p:cNvPr id="11" name="Platshållare för text 7">
            <a:extLst>
              <a:ext uri="{FF2B5EF4-FFF2-40B4-BE49-F238E27FC236}">
                <a16:creationId xmlns:a16="http://schemas.microsoft.com/office/drawing/2014/main" id="{245D0C5D-009D-BFBF-CD03-4AD5A5BC3B5D}"/>
              </a:ext>
            </a:extLst>
          </p:cNvPr>
          <p:cNvSpPr>
            <a:spLocks noGrp="1"/>
          </p:cNvSpPr>
          <p:nvPr>
            <p:ph type="body" sz="quarter" idx="14"/>
          </p:nvPr>
        </p:nvSpPr>
        <p:spPr>
          <a:xfrm>
            <a:off x="1103709" y="931026"/>
            <a:ext cx="9360000" cy="507076"/>
          </a:xfrm>
        </p:spPr>
        <p:txBody>
          <a:bodyPr/>
          <a:lstStyle/>
          <a:p>
            <a:r>
              <a:rPr lang="en-GB" dirty="0"/>
              <a:t>Cleanliness issues after installation</a:t>
            </a:r>
          </a:p>
        </p:txBody>
      </p:sp>
    </p:spTree>
    <p:extLst>
      <p:ext uri="{BB962C8B-B14F-4D97-AF65-F5344CB8AC3E}">
        <p14:creationId xmlns:p14="http://schemas.microsoft.com/office/powerpoint/2010/main" val="1081950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23480-1584-FAC4-CF17-D079C06F6133}"/>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926221A5-AB81-7425-DF05-5A54F3126112}"/>
              </a:ext>
            </a:extLst>
          </p:cNvPr>
          <p:cNvSpPr>
            <a:spLocks noGrp="1"/>
          </p:cNvSpPr>
          <p:nvPr>
            <p:ph type="title"/>
          </p:nvPr>
        </p:nvSpPr>
        <p:spPr/>
        <p:txBody>
          <a:bodyPr/>
          <a:lstStyle/>
          <a:p>
            <a:r>
              <a:rPr lang="en-GB" dirty="0">
                <a:solidFill>
                  <a:schemeClr val="tx1">
                    <a:lumMod val="75000"/>
                    <a:lumOff val="25000"/>
                  </a:schemeClr>
                </a:solidFill>
              </a:rPr>
              <a:t>Lessons learned</a:t>
            </a:r>
          </a:p>
        </p:txBody>
      </p:sp>
      <p:sp>
        <p:nvSpPr>
          <p:cNvPr id="5" name="Platshållare för bildnummer 4">
            <a:extLst>
              <a:ext uri="{FF2B5EF4-FFF2-40B4-BE49-F238E27FC236}">
                <a16:creationId xmlns:a16="http://schemas.microsoft.com/office/drawing/2014/main" id="{EC351066-B067-FF6F-DB1B-F5566D7F6E51}"/>
              </a:ext>
            </a:extLst>
          </p:cNvPr>
          <p:cNvSpPr>
            <a:spLocks noGrp="1"/>
          </p:cNvSpPr>
          <p:nvPr>
            <p:ph type="sldNum" sz="quarter" idx="12"/>
          </p:nvPr>
        </p:nvSpPr>
        <p:spPr/>
        <p:txBody>
          <a:bodyPr/>
          <a:lstStyle/>
          <a:p>
            <a:fld id="{F7283078-D760-1647-8B80-66BA8B52336D}" type="slidenum">
              <a:rPr lang="sv-SE" smtClean="0">
                <a:solidFill>
                  <a:srgbClr val="CCCCCC"/>
                </a:solidFill>
              </a:rPr>
              <a:t>31</a:t>
            </a:fld>
            <a:endParaRPr lang="sv-SE" dirty="0">
              <a:solidFill>
                <a:srgbClr val="CCCCCC"/>
              </a:solidFill>
            </a:endParaRPr>
          </a:p>
        </p:txBody>
      </p:sp>
      <p:sp>
        <p:nvSpPr>
          <p:cNvPr id="8" name="Platshållare för text 7">
            <a:extLst>
              <a:ext uri="{FF2B5EF4-FFF2-40B4-BE49-F238E27FC236}">
                <a16:creationId xmlns:a16="http://schemas.microsoft.com/office/drawing/2014/main" id="{723D4FF0-C41B-CF91-D5E4-F927C77CAA09}"/>
              </a:ext>
            </a:extLst>
          </p:cNvPr>
          <p:cNvSpPr>
            <a:spLocks noGrp="1"/>
          </p:cNvSpPr>
          <p:nvPr>
            <p:ph type="body" sz="quarter" idx="14"/>
          </p:nvPr>
        </p:nvSpPr>
        <p:spPr/>
        <p:txBody>
          <a:bodyPr/>
          <a:lstStyle/>
          <a:p>
            <a:r>
              <a:rPr lang="en-GB" dirty="0"/>
              <a:t>SERA compressor oil leakage</a:t>
            </a:r>
          </a:p>
        </p:txBody>
      </p:sp>
      <p:sp>
        <p:nvSpPr>
          <p:cNvPr id="3" name="Platshållare för sidfot 3">
            <a:extLst>
              <a:ext uri="{FF2B5EF4-FFF2-40B4-BE49-F238E27FC236}">
                <a16:creationId xmlns:a16="http://schemas.microsoft.com/office/drawing/2014/main" id="{A2874E46-32B9-31B3-A994-0E352F31F5DA}"/>
              </a:ext>
            </a:extLst>
          </p:cNvPr>
          <p:cNvSpPr>
            <a:spLocks noGrp="1"/>
          </p:cNvSpPr>
          <p:nvPr>
            <p:ph type="ftr" sz="quarter" idx="11"/>
          </p:nvPr>
        </p:nvSpPr>
        <p:spPr>
          <a:xfrm>
            <a:off x="2053244" y="6475270"/>
            <a:ext cx="4320448" cy="365125"/>
          </a:xfrm>
        </p:spPr>
        <p:txBody>
          <a:bodyPr/>
          <a:lstStyle/>
          <a:p>
            <a:r>
              <a:rPr lang="en-GB" dirty="0"/>
              <a:t>NF TEST</a:t>
            </a:r>
          </a:p>
        </p:txBody>
      </p:sp>
      <p:sp>
        <p:nvSpPr>
          <p:cNvPr id="7" name="Platshållare för datum 3">
            <a:extLst>
              <a:ext uri="{FF2B5EF4-FFF2-40B4-BE49-F238E27FC236}">
                <a16:creationId xmlns:a16="http://schemas.microsoft.com/office/drawing/2014/main" id="{0913BF7F-9080-2E9C-D3AA-0865A6BFB015}"/>
              </a:ext>
            </a:extLst>
          </p:cNvPr>
          <p:cNvSpPr>
            <a:spLocks noGrp="1"/>
          </p:cNvSpPr>
          <p:nvPr>
            <p:ph type="dt" sz="half" idx="10"/>
          </p:nvPr>
        </p:nvSpPr>
        <p:spPr>
          <a:xfrm>
            <a:off x="1195647" y="6475270"/>
            <a:ext cx="832658" cy="365125"/>
          </a:xfrm>
        </p:spPr>
        <p:txBody>
          <a:bodyPr/>
          <a:lstStyle/>
          <a:p>
            <a:r>
              <a:rPr lang="sv-SE" dirty="0"/>
              <a:t>2025-10-23</a:t>
            </a:r>
          </a:p>
        </p:txBody>
      </p:sp>
      <p:sp>
        <p:nvSpPr>
          <p:cNvPr id="10" name="Platshållare för innehåll 5">
            <a:extLst>
              <a:ext uri="{FF2B5EF4-FFF2-40B4-BE49-F238E27FC236}">
                <a16:creationId xmlns:a16="http://schemas.microsoft.com/office/drawing/2014/main" id="{6BFE8B5A-DDAD-0B40-8DA9-EA4B39D342F2}"/>
              </a:ext>
            </a:extLst>
          </p:cNvPr>
          <p:cNvSpPr>
            <a:spLocks noGrp="1"/>
          </p:cNvSpPr>
          <p:nvPr>
            <p:ph idx="1"/>
          </p:nvPr>
        </p:nvSpPr>
        <p:spPr>
          <a:xfrm>
            <a:off x="1094401" y="1562400"/>
            <a:ext cx="5279292" cy="4768062"/>
          </a:xfrm>
        </p:spPr>
        <p:txBody>
          <a:bodyPr/>
          <a:lstStyle/>
          <a:p>
            <a:pPr marL="72000" indent="-72000">
              <a:spcBef>
                <a:spcPts val="600"/>
              </a:spcBef>
              <a:spcAft>
                <a:spcPts val="600"/>
              </a:spcAft>
            </a:pPr>
            <a:r>
              <a:rPr lang="en-GB" dirty="0">
                <a:solidFill>
                  <a:schemeClr val="tx1">
                    <a:lumMod val="75000"/>
                    <a:lumOff val="25000"/>
                  </a:schemeClr>
                </a:solidFill>
              </a:rPr>
              <a:t>SERA compressor (support diaphragm compressor for keeping the helium pressure in the main helium cooling circuit to the target wheel).</a:t>
            </a:r>
          </a:p>
          <a:p>
            <a:pPr marL="72000" indent="-72000">
              <a:spcBef>
                <a:spcPts val="600"/>
              </a:spcBef>
              <a:spcAft>
                <a:spcPts val="600"/>
              </a:spcAft>
            </a:pPr>
            <a:r>
              <a:rPr lang="en-GB" dirty="0">
                <a:solidFill>
                  <a:schemeClr val="tx1">
                    <a:lumMod val="75000"/>
                    <a:lumOff val="25000"/>
                  </a:schemeClr>
                </a:solidFill>
              </a:rPr>
              <a:t>Broken pipe due to high vibrations and fatigue.</a:t>
            </a:r>
          </a:p>
          <a:p>
            <a:pPr marL="72000" indent="-72000">
              <a:spcBef>
                <a:spcPts val="600"/>
              </a:spcBef>
              <a:spcAft>
                <a:spcPts val="600"/>
              </a:spcAft>
            </a:pPr>
            <a:r>
              <a:rPr lang="en-GB" dirty="0">
                <a:solidFill>
                  <a:schemeClr val="tx1">
                    <a:lumMod val="75000"/>
                    <a:lumOff val="25000"/>
                  </a:schemeClr>
                </a:solidFill>
              </a:rPr>
              <a:t>Mitigated by changing process parameters and reinforcing the affected pipe support.</a:t>
            </a:r>
          </a:p>
          <a:p>
            <a:pPr marL="72000" indent="-72000">
              <a:spcBef>
                <a:spcPts val="600"/>
              </a:spcBef>
              <a:spcAft>
                <a:spcPts val="600"/>
              </a:spcAft>
            </a:pPr>
            <a:r>
              <a:rPr lang="en-GB" dirty="0">
                <a:solidFill>
                  <a:schemeClr val="tx1">
                    <a:lumMod val="75000"/>
                    <a:lumOff val="25000"/>
                  </a:schemeClr>
                </a:solidFill>
              </a:rPr>
              <a:t>Vibration monitoring of this machine implemented.</a:t>
            </a:r>
          </a:p>
          <a:p>
            <a:pPr marL="72000" indent="-72000">
              <a:spcBef>
                <a:spcPts val="600"/>
              </a:spcBef>
              <a:spcAft>
                <a:spcPts val="600"/>
              </a:spcAft>
            </a:pPr>
            <a:r>
              <a:rPr lang="en-GB" dirty="0">
                <a:solidFill>
                  <a:schemeClr val="tx1">
                    <a:lumMod val="75000"/>
                    <a:lumOff val="25000"/>
                  </a:schemeClr>
                </a:solidFill>
              </a:rPr>
              <a:t>More frequent inspections and maintenance than originally recommended by supplier.</a:t>
            </a:r>
          </a:p>
          <a:p>
            <a:pPr marL="0" indent="0">
              <a:spcBef>
                <a:spcPts val="600"/>
              </a:spcBef>
              <a:spcAft>
                <a:spcPts val="600"/>
              </a:spcAft>
              <a:buNone/>
            </a:pPr>
            <a:endParaRPr lang="en-GB" dirty="0">
              <a:solidFill>
                <a:schemeClr val="tx1">
                  <a:lumMod val="75000"/>
                  <a:lumOff val="25000"/>
                </a:schemeClr>
              </a:solidFill>
            </a:endParaRPr>
          </a:p>
          <a:p>
            <a:pPr marL="72000" indent="-72000">
              <a:spcBef>
                <a:spcPts val="600"/>
              </a:spcBef>
              <a:spcAft>
                <a:spcPts val="600"/>
              </a:spcAft>
            </a:pPr>
            <a:endParaRPr lang="en-GB" dirty="0">
              <a:solidFill>
                <a:schemeClr val="tx1">
                  <a:lumMod val="75000"/>
                  <a:lumOff val="25000"/>
                </a:schemeClr>
              </a:solidFill>
            </a:endParaRPr>
          </a:p>
          <a:p>
            <a:pPr marL="72000" indent="-72000">
              <a:spcBef>
                <a:spcPts val="600"/>
              </a:spcBef>
              <a:spcAft>
                <a:spcPts val="600"/>
              </a:spcAft>
            </a:pPr>
            <a:endParaRPr lang="en-US" dirty="0"/>
          </a:p>
        </p:txBody>
      </p:sp>
      <p:pic>
        <p:nvPicPr>
          <p:cNvPr id="11" name="Picture 10">
            <a:extLst>
              <a:ext uri="{FF2B5EF4-FFF2-40B4-BE49-F238E27FC236}">
                <a16:creationId xmlns:a16="http://schemas.microsoft.com/office/drawing/2014/main" id="{84389B25-0DF9-6B4A-F976-9F5FDBC46DE3}"/>
              </a:ext>
            </a:extLst>
          </p:cNvPr>
          <p:cNvPicPr>
            <a:picLocks noChangeAspect="1"/>
          </p:cNvPicPr>
          <p:nvPr/>
        </p:nvPicPr>
        <p:blipFill>
          <a:blip r:embed="rId2"/>
          <a:stretch>
            <a:fillRect/>
          </a:stretch>
        </p:blipFill>
        <p:spPr>
          <a:xfrm rot="5400000">
            <a:off x="5676747" y="1627969"/>
            <a:ext cx="5575553" cy="4181665"/>
          </a:xfrm>
          <a:prstGeom prst="rect">
            <a:avLst/>
          </a:prstGeom>
        </p:spPr>
      </p:pic>
    </p:spTree>
    <p:extLst>
      <p:ext uri="{BB962C8B-B14F-4D97-AF65-F5344CB8AC3E}">
        <p14:creationId xmlns:p14="http://schemas.microsoft.com/office/powerpoint/2010/main" val="2026874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DC7BA-34FC-A4E4-36A0-F0E4956F6882}"/>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1D7ACFF2-8CA4-B54D-C7A6-33DE6A08685D}"/>
              </a:ext>
            </a:extLst>
          </p:cNvPr>
          <p:cNvSpPr>
            <a:spLocks noGrp="1"/>
          </p:cNvSpPr>
          <p:nvPr>
            <p:ph type="title"/>
          </p:nvPr>
        </p:nvSpPr>
        <p:spPr/>
        <p:txBody>
          <a:bodyPr/>
          <a:lstStyle/>
          <a:p>
            <a:r>
              <a:rPr lang="en-GB" dirty="0">
                <a:solidFill>
                  <a:schemeClr val="tx1">
                    <a:lumMod val="75000"/>
                    <a:lumOff val="25000"/>
                  </a:schemeClr>
                </a:solidFill>
              </a:rPr>
              <a:t>Lessons learned</a:t>
            </a:r>
          </a:p>
        </p:txBody>
      </p:sp>
      <p:sp>
        <p:nvSpPr>
          <p:cNvPr id="5" name="Platshållare för bildnummer 4">
            <a:extLst>
              <a:ext uri="{FF2B5EF4-FFF2-40B4-BE49-F238E27FC236}">
                <a16:creationId xmlns:a16="http://schemas.microsoft.com/office/drawing/2014/main" id="{FD18A58D-0CA6-8871-8F82-399CB1E3819E}"/>
              </a:ext>
            </a:extLst>
          </p:cNvPr>
          <p:cNvSpPr>
            <a:spLocks noGrp="1"/>
          </p:cNvSpPr>
          <p:nvPr>
            <p:ph type="sldNum" sz="quarter" idx="12"/>
          </p:nvPr>
        </p:nvSpPr>
        <p:spPr/>
        <p:txBody>
          <a:bodyPr/>
          <a:lstStyle/>
          <a:p>
            <a:fld id="{F7283078-D760-1647-8B80-66BA8B52336D}" type="slidenum">
              <a:rPr lang="sv-SE" smtClean="0">
                <a:solidFill>
                  <a:srgbClr val="CCCCCC"/>
                </a:solidFill>
              </a:rPr>
              <a:t>32</a:t>
            </a:fld>
            <a:endParaRPr lang="sv-SE" dirty="0">
              <a:solidFill>
                <a:srgbClr val="CCCCCC"/>
              </a:solidFill>
            </a:endParaRPr>
          </a:p>
        </p:txBody>
      </p:sp>
      <p:sp>
        <p:nvSpPr>
          <p:cNvPr id="8" name="Platshållare för text 7">
            <a:extLst>
              <a:ext uri="{FF2B5EF4-FFF2-40B4-BE49-F238E27FC236}">
                <a16:creationId xmlns:a16="http://schemas.microsoft.com/office/drawing/2014/main" id="{632DAC48-8A88-834D-2F6B-F8E5C0B0A613}"/>
              </a:ext>
            </a:extLst>
          </p:cNvPr>
          <p:cNvSpPr>
            <a:spLocks noGrp="1"/>
          </p:cNvSpPr>
          <p:nvPr>
            <p:ph type="body" sz="quarter" idx="14"/>
          </p:nvPr>
        </p:nvSpPr>
        <p:spPr/>
        <p:txBody>
          <a:bodyPr/>
          <a:lstStyle/>
          <a:p>
            <a:r>
              <a:rPr lang="en-GB" dirty="0"/>
              <a:t>MRP damaged</a:t>
            </a:r>
          </a:p>
        </p:txBody>
      </p:sp>
      <p:sp>
        <p:nvSpPr>
          <p:cNvPr id="3" name="Platshållare för sidfot 3">
            <a:extLst>
              <a:ext uri="{FF2B5EF4-FFF2-40B4-BE49-F238E27FC236}">
                <a16:creationId xmlns:a16="http://schemas.microsoft.com/office/drawing/2014/main" id="{5EA6BDA9-BCB6-A524-9976-614C61E44855}"/>
              </a:ext>
            </a:extLst>
          </p:cNvPr>
          <p:cNvSpPr>
            <a:spLocks noGrp="1"/>
          </p:cNvSpPr>
          <p:nvPr>
            <p:ph type="ftr" sz="quarter" idx="11"/>
          </p:nvPr>
        </p:nvSpPr>
        <p:spPr>
          <a:xfrm>
            <a:off x="2053244" y="6475270"/>
            <a:ext cx="4320448" cy="365125"/>
          </a:xfrm>
        </p:spPr>
        <p:txBody>
          <a:bodyPr/>
          <a:lstStyle/>
          <a:p>
            <a:r>
              <a:rPr lang="en-GB" dirty="0"/>
              <a:t>NF TEST</a:t>
            </a:r>
          </a:p>
        </p:txBody>
      </p:sp>
      <p:sp>
        <p:nvSpPr>
          <p:cNvPr id="7" name="Platshållare för datum 3">
            <a:extLst>
              <a:ext uri="{FF2B5EF4-FFF2-40B4-BE49-F238E27FC236}">
                <a16:creationId xmlns:a16="http://schemas.microsoft.com/office/drawing/2014/main" id="{6B8D8841-49C7-B042-D8E8-0FC4041AB172}"/>
              </a:ext>
            </a:extLst>
          </p:cNvPr>
          <p:cNvSpPr>
            <a:spLocks noGrp="1"/>
          </p:cNvSpPr>
          <p:nvPr>
            <p:ph type="dt" sz="half" idx="10"/>
          </p:nvPr>
        </p:nvSpPr>
        <p:spPr>
          <a:xfrm>
            <a:off x="1195647" y="6475270"/>
            <a:ext cx="832658" cy="365125"/>
          </a:xfrm>
        </p:spPr>
        <p:txBody>
          <a:bodyPr/>
          <a:lstStyle/>
          <a:p>
            <a:r>
              <a:rPr lang="sv-SE" dirty="0"/>
              <a:t>2025-10-23</a:t>
            </a:r>
          </a:p>
        </p:txBody>
      </p:sp>
      <p:sp>
        <p:nvSpPr>
          <p:cNvPr id="10" name="Platshållare för innehåll 5">
            <a:extLst>
              <a:ext uri="{FF2B5EF4-FFF2-40B4-BE49-F238E27FC236}">
                <a16:creationId xmlns:a16="http://schemas.microsoft.com/office/drawing/2014/main" id="{D88D4DFC-2043-3DC2-26CA-21C96B01FE19}"/>
              </a:ext>
            </a:extLst>
          </p:cNvPr>
          <p:cNvSpPr>
            <a:spLocks noGrp="1"/>
          </p:cNvSpPr>
          <p:nvPr>
            <p:ph idx="1"/>
          </p:nvPr>
        </p:nvSpPr>
        <p:spPr>
          <a:xfrm>
            <a:off x="611800" y="1572655"/>
            <a:ext cx="10623467" cy="4768062"/>
          </a:xfrm>
        </p:spPr>
        <p:txBody>
          <a:bodyPr/>
          <a:lstStyle/>
          <a:p>
            <a:r>
              <a:rPr lang="en-GB" dirty="0"/>
              <a:t>The ESS MRP is a highly integrated component, optimised for maximum brightness performance at 5 MW proton beam power. </a:t>
            </a:r>
          </a:p>
          <a:p>
            <a:pPr marL="0" indent="0">
              <a:buNone/>
            </a:pPr>
            <a:endParaRPr lang="en-GB" dirty="0"/>
          </a:p>
          <a:p>
            <a:r>
              <a:rPr lang="en-GB" dirty="0"/>
              <a:t>The MRP 1 consists of two cold para hydrogen moderators that operates at a temperature of around 17K. </a:t>
            </a:r>
          </a:p>
          <a:p>
            <a:r>
              <a:rPr lang="en-GB" dirty="0"/>
              <a:t>In addition, a thermal- and pre-moderator, a Beryllium reflector, steel frames (or outer reflectors) and steel supporting structures, which cooled with light water at around room temperature.</a:t>
            </a:r>
            <a:endParaRPr lang="en-SE" dirty="0"/>
          </a:p>
          <a:p>
            <a:r>
              <a:rPr lang="en-GB" dirty="0"/>
              <a:t>During commissioning without beam (25th Nov. 2025) cooling water to the MRP stopped due to external circumstances, while the cryogenic parts were at around 35 K. As a result, the water in the thermal- and pre moderator, which is in close vicinity to the cold moderator and the cryogenic supply and return pipes froze. The freezing of the water finally caused sever damages of the MRP 1 beyond the possibility of repair.</a:t>
            </a:r>
            <a:endParaRPr lang="en-SE" dirty="0"/>
          </a:p>
          <a:p>
            <a:pPr marL="0" indent="0">
              <a:spcBef>
                <a:spcPts val="600"/>
              </a:spcBef>
              <a:spcAft>
                <a:spcPts val="600"/>
              </a:spcAft>
              <a:buNone/>
            </a:pPr>
            <a:endParaRPr lang="en-GB" dirty="0">
              <a:solidFill>
                <a:schemeClr val="tx1">
                  <a:lumMod val="75000"/>
                  <a:lumOff val="25000"/>
                </a:schemeClr>
              </a:solidFill>
            </a:endParaRPr>
          </a:p>
          <a:p>
            <a:pPr marL="72000" indent="-72000">
              <a:spcBef>
                <a:spcPts val="600"/>
              </a:spcBef>
              <a:spcAft>
                <a:spcPts val="600"/>
              </a:spcAft>
            </a:pPr>
            <a:endParaRPr lang="en-GB" dirty="0">
              <a:solidFill>
                <a:schemeClr val="tx1">
                  <a:lumMod val="75000"/>
                  <a:lumOff val="25000"/>
                </a:schemeClr>
              </a:solidFill>
            </a:endParaRPr>
          </a:p>
          <a:p>
            <a:pPr marL="72000" indent="-72000">
              <a:spcBef>
                <a:spcPts val="600"/>
              </a:spcBef>
              <a:spcAft>
                <a:spcPts val="600"/>
              </a:spcAft>
            </a:pPr>
            <a:endParaRPr lang="en-GB" dirty="0">
              <a:solidFill>
                <a:schemeClr val="tx1">
                  <a:lumMod val="75000"/>
                  <a:lumOff val="25000"/>
                </a:schemeClr>
              </a:solidFill>
            </a:endParaRPr>
          </a:p>
          <a:p>
            <a:pPr marL="72000" indent="-72000">
              <a:spcBef>
                <a:spcPts val="600"/>
              </a:spcBef>
              <a:spcAft>
                <a:spcPts val="600"/>
              </a:spcAft>
            </a:pPr>
            <a:endParaRPr lang="en-GB" dirty="0">
              <a:solidFill>
                <a:schemeClr val="tx1">
                  <a:lumMod val="75000"/>
                  <a:lumOff val="25000"/>
                </a:schemeClr>
              </a:solidFill>
            </a:endParaRPr>
          </a:p>
          <a:p>
            <a:pPr marL="72000" indent="-72000">
              <a:spcBef>
                <a:spcPts val="600"/>
              </a:spcBef>
              <a:spcAft>
                <a:spcPts val="600"/>
              </a:spcAft>
            </a:pPr>
            <a:endParaRPr lang="en-US" dirty="0"/>
          </a:p>
        </p:txBody>
      </p:sp>
      <p:sp>
        <p:nvSpPr>
          <p:cNvPr id="11" name="TextBox 10">
            <a:extLst>
              <a:ext uri="{FF2B5EF4-FFF2-40B4-BE49-F238E27FC236}">
                <a16:creationId xmlns:a16="http://schemas.microsoft.com/office/drawing/2014/main" id="{3A567B07-6C6E-2935-67C5-4964280A5BD5}"/>
              </a:ext>
            </a:extLst>
          </p:cNvPr>
          <p:cNvSpPr txBox="1"/>
          <p:nvPr/>
        </p:nvSpPr>
        <p:spPr>
          <a:xfrm>
            <a:off x="5336536" y="407212"/>
            <a:ext cx="5127173" cy="923330"/>
          </a:xfrm>
          <a:prstGeom prst="rect">
            <a:avLst/>
          </a:prstGeom>
          <a:noFill/>
        </p:spPr>
        <p:txBody>
          <a:bodyPr wrap="none" rtlCol="0">
            <a:spAutoFit/>
          </a:bodyPr>
          <a:lstStyle/>
          <a:p>
            <a:pPr marL="285750" indent="-285750">
              <a:buFont typeface="Wingdings" pitchFamily="2" charset="2"/>
              <a:buChar char="è"/>
            </a:pPr>
            <a:r>
              <a:rPr lang="en-GB" b="1" dirty="0">
                <a:solidFill>
                  <a:srgbClr val="FFC000"/>
                </a:solidFill>
              </a:rPr>
              <a:t>Freezing of the Moderator Reflector Plug 1</a:t>
            </a:r>
          </a:p>
          <a:p>
            <a:r>
              <a:rPr lang="en-GB" b="1" dirty="0">
                <a:solidFill>
                  <a:srgbClr val="FFC000"/>
                </a:solidFill>
              </a:rPr>
              <a:t>(MRP 1) at ESS, by Marc Kickulies </a:t>
            </a:r>
          </a:p>
          <a:p>
            <a:r>
              <a:rPr lang="en-GB" b="1" dirty="0">
                <a:solidFill>
                  <a:srgbClr val="FFC000"/>
                </a:solidFill>
              </a:rPr>
              <a:t>Wed April 15</a:t>
            </a:r>
            <a:r>
              <a:rPr lang="en-GB" b="1" baseline="30000" dirty="0">
                <a:solidFill>
                  <a:srgbClr val="FFC000"/>
                </a:solidFill>
              </a:rPr>
              <a:t>th</a:t>
            </a:r>
            <a:r>
              <a:rPr lang="en-GB" b="1" dirty="0">
                <a:solidFill>
                  <a:srgbClr val="FFC000"/>
                </a:solidFill>
              </a:rPr>
              <a:t> 9:00 AM in Live 1</a:t>
            </a:r>
            <a:endParaRPr lang="en-US" b="1" dirty="0">
              <a:solidFill>
                <a:srgbClr val="FFC000"/>
              </a:solidFill>
            </a:endParaRPr>
          </a:p>
        </p:txBody>
      </p:sp>
    </p:spTree>
    <p:extLst>
      <p:ext uri="{BB962C8B-B14F-4D97-AF65-F5344CB8AC3E}">
        <p14:creationId xmlns:p14="http://schemas.microsoft.com/office/powerpoint/2010/main" val="2627194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626CA-AC7D-370A-56F5-B46011270F62}"/>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C8D816A2-99AA-5DE8-508F-7F72D388B93C}"/>
              </a:ext>
            </a:extLst>
          </p:cNvPr>
          <p:cNvSpPr>
            <a:spLocks noGrp="1"/>
          </p:cNvSpPr>
          <p:nvPr>
            <p:ph type="title"/>
          </p:nvPr>
        </p:nvSpPr>
        <p:spPr/>
        <p:txBody>
          <a:bodyPr/>
          <a:lstStyle/>
          <a:p>
            <a:r>
              <a:rPr lang="en-GB" dirty="0">
                <a:solidFill>
                  <a:schemeClr val="tx1">
                    <a:lumMod val="75000"/>
                    <a:lumOff val="25000"/>
                  </a:schemeClr>
                </a:solidFill>
              </a:rPr>
              <a:t>Lessons learned</a:t>
            </a:r>
          </a:p>
        </p:txBody>
      </p:sp>
      <p:sp>
        <p:nvSpPr>
          <p:cNvPr id="5" name="Platshållare för bildnummer 4">
            <a:extLst>
              <a:ext uri="{FF2B5EF4-FFF2-40B4-BE49-F238E27FC236}">
                <a16:creationId xmlns:a16="http://schemas.microsoft.com/office/drawing/2014/main" id="{6FDF4864-D11C-FFD6-2C96-BE4327309EC7}"/>
              </a:ext>
            </a:extLst>
          </p:cNvPr>
          <p:cNvSpPr>
            <a:spLocks noGrp="1"/>
          </p:cNvSpPr>
          <p:nvPr>
            <p:ph type="sldNum" sz="quarter" idx="12"/>
          </p:nvPr>
        </p:nvSpPr>
        <p:spPr/>
        <p:txBody>
          <a:bodyPr/>
          <a:lstStyle/>
          <a:p>
            <a:fld id="{F7283078-D760-1647-8B80-66BA8B52336D}" type="slidenum">
              <a:rPr lang="sv-SE" smtClean="0">
                <a:solidFill>
                  <a:srgbClr val="CCCCCC"/>
                </a:solidFill>
              </a:rPr>
              <a:t>33</a:t>
            </a:fld>
            <a:endParaRPr lang="sv-SE" dirty="0">
              <a:solidFill>
                <a:srgbClr val="CCCCCC"/>
              </a:solidFill>
            </a:endParaRPr>
          </a:p>
        </p:txBody>
      </p:sp>
      <p:sp>
        <p:nvSpPr>
          <p:cNvPr id="8" name="Platshållare för text 7">
            <a:extLst>
              <a:ext uri="{FF2B5EF4-FFF2-40B4-BE49-F238E27FC236}">
                <a16:creationId xmlns:a16="http://schemas.microsoft.com/office/drawing/2014/main" id="{0C49D88F-A6BE-F80D-7F62-CF839425C0BE}"/>
              </a:ext>
            </a:extLst>
          </p:cNvPr>
          <p:cNvSpPr>
            <a:spLocks noGrp="1"/>
          </p:cNvSpPr>
          <p:nvPr>
            <p:ph type="body" sz="quarter" idx="14"/>
          </p:nvPr>
        </p:nvSpPr>
        <p:spPr/>
        <p:txBody>
          <a:bodyPr/>
          <a:lstStyle/>
          <a:p>
            <a:r>
              <a:rPr lang="en-GB" dirty="0"/>
              <a:t>MRP damaged</a:t>
            </a:r>
          </a:p>
        </p:txBody>
      </p:sp>
      <p:sp>
        <p:nvSpPr>
          <p:cNvPr id="3" name="Platshållare för sidfot 3">
            <a:extLst>
              <a:ext uri="{FF2B5EF4-FFF2-40B4-BE49-F238E27FC236}">
                <a16:creationId xmlns:a16="http://schemas.microsoft.com/office/drawing/2014/main" id="{B563697C-3432-BF03-2F66-96EB4967593E}"/>
              </a:ext>
            </a:extLst>
          </p:cNvPr>
          <p:cNvSpPr>
            <a:spLocks noGrp="1"/>
          </p:cNvSpPr>
          <p:nvPr>
            <p:ph type="ftr" sz="quarter" idx="11"/>
          </p:nvPr>
        </p:nvSpPr>
        <p:spPr>
          <a:xfrm>
            <a:off x="2053244" y="6475270"/>
            <a:ext cx="4320448" cy="365125"/>
          </a:xfrm>
        </p:spPr>
        <p:txBody>
          <a:bodyPr/>
          <a:lstStyle/>
          <a:p>
            <a:r>
              <a:rPr lang="en-GB" dirty="0"/>
              <a:t>NF TEST</a:t>
            </a:r>
          </a:p>
        </p:txBody>
      </p:sp>
      <p:sp>
        <p:nvSpPr>
          <p:cNvPr id="7" name="Platshållare för datum 3">
            <a:extLst>
              <a:ext uri="{FF2B5EF4-FFF2-40B4-BE49-F238E27FC236}">
                <a16:creationId xmlns:a16="http://schemas.microsoft.com/office/drawing/2014/main" id="{8AEE35DE-EC15-DC88-8657-A49334D1A1E1}"/>
              </a:ext>
            </a:extLst>
          </p:cNvPr>
          <p:cNvSpPr>
            <a:spLocks noGrp="1"/>
          </p:cNvSpPr>
          <p:nvPr>
            <p:ph type="dt" sz="half" idx="10"/>
          </p:nvPr>
        </p:nvSpPr>
        <p:spPr>
          <a:xfrm>
            <a:off x="1195647" y="6475270"/>
            <a:ext cx="832658" cy="365125"/>
          </a:xfrm>
        </p:spPr>
        <p:txBody>
          <a:bodyPr/>
          <a:lstStyle/>
          <a:p>
            <a:r>
              <a:rPr lang="sv-SE" dirty="0"/>
              <a:t>2025-10-23</a:t>
            </a:r>
          </a:p>
        </p:txBody>
      </p:sp>
      <p:pic>
        <p:nvPicPr>
          <p:cNvPr id="9" name="Content Placeholder 8" descr="A diagram of a liquid hydrogen&#10;&#10;AI-generated content may be incorrect.">
            <a:extLst>
              <a:ext uri="{FF2B5EF4-FFF2-40B4-BE49-F238E27FC236}">
                <a16:creationId xmlns:a16="http://schemas.microsoft.com/office/drawing/2014/main" id="{FC3E737E-8023-B06D-65D6-563D5D06F5B6}"/>
              </a:ext>
            </a:extLst>
          </p:cNvPr>
          <p:cNvPicPr>
            <a:picLocks noGrp="1" noChangeAspect="1"/>
          </p:cNvPicPr>
          <p:nvPr>
            <p:ph idx="1"/>
          </p:nvPr>
        </p:nvPicPr>
        <p:blipFill>
          <a:blip r:embed="rId2"/>
          <a:stretch>
            <a:fillRect/>
          </a:stretch>
        </p:blipFill>
        <p:spPr>
          <a:xfrm>
            <a:off x="2349299" y="376318"/>
            <a:ext cx="8647054" cy="6481682"/>
          </a:xfrm>
        </p:spPr>
      </p:pic>
    </p:spTree>
    <p:extLst>
      <p:ext uri="{BB962C8B-B14F-4D97-AF65-F5344CB8AC3E}">
        <p14:creationId xmlns:p14="http://schemas.microsoft.com/office/powerpoint/2010/main" val="41514860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CA4ED-A120-4D3B-09F7-DEF78513A673}"/>
              </a:ext>
            </a:extLst>
          </p:cNvPr>
          <p:cNvSpPr>
            <a:spLocks noGrp="1"/>
          </p:cNvSpPr>
          <p:nvPr>
            <p:ph type="title"/>
          </p:nvPr>
        </p:nvSpPr>
        <p:spPr/>
        <p:txBody>
          <a:bodyPr/>
          <a:lstStyle/>
          <a:p>
            <a:r>
              <a:rPr lang="en-GB" dirty="0"/>
              <a:t>Engineering design of MRP-I </a:t>
            </a:r>
          </a:p>
        </p:txBody>
      </p:sp>
      <p:sp>
        <p:nvSpPr>
          <p:cNvPr id="4" name="Slide Number Placeholder 3">
            <a:extLst>
              <a:ext uri="{FF2B5EF4-FFF2-40B4-BE49-F238E27FC236}">
                <a16:creationId xmlns:a16="http://schemas.microsoft.com/office/drawing/2014/main" id="{91991C03-BFAB-A8CA-B387-54680AB991AD}"/>
              </a:ext>
            </a:extLst>
          </p:cNvPr>
          <p:cNvSpPr>
            <a:spLocks noGrp="1"/>
          </p:cNvSpPr>
          <p:nvPr>
            <p:ph type="sldNum" sz="quarter" idx="12"/>
          </p:nvPr>
        </p:nvSpPr>
        <p:spPr/>
        <p:txBody>
          <a:bodyPr/>
          <a:lstStyle/>
          <a:p>
            <a:fld id="{F7283078-D760-1647-8B80-66BA8B52336D}" type="slidenum">
              <a:rPr lang="sv-SE" smtClean="0"/>
              <a:t>34</a:t>
            </a:fld>
            <a:endParaRPr lang="sv-SE"/>
          </a:p>
        </p:txBody>
      </p:sp>
      <p:sp>
        <p:nvSpPr>
          <p:cNvPr id="5" name="Text Placeholder 4">
            <a:extLst>
              <a:ext uri="{FF2B5EF4-FFF2-40B4-BE49-F238E27FC236}">
                <a16:creationId xmlns:a16="http://schemas.microsoft.com/office/drawing/2014/main" id="{E2931292-0F5E-05EF-0394-82D2B70C0F25}"/>
              </a:ext>
            </a:extLst>
          </p:cNvPr>
          <p:cNvSpPr>
            <a:spLocks noGrp="1"/>
          </p:cNvSpPr>
          <p:nvPr>
            <p:ph type="body" sz="quarter" idx="14"/>
          </p:nvPr>
        </p:nvSpPr>
        <p:spPr/>
        <p:txBody>
          <a:bodyPr/>
          <a:lstStyle/>
          <a:p>
            <a:r>
              <a:rPr lang="en-GB" dirty="0">
                <a:latin typeface="Segoe UI (Textkörper)"/>
              </a:rPr>
              <a:t>Freezing Risk </a:t>
            </a:r>
          </a:p>
        </p:txBody>
      </p:sp>
      <p:sp>
        <p:nvSpPr>
          <p:cNvPr id="7" name="Date Placeholder 6">
            <a:extLst>
              <a:ext uri="{FF2B5EF4-FFF2-40B4-BE49-F238E27FC236}">
                <a16:creationId xmlns:a16="http://schemas.microsoft.com/office/drawing/2014/main" id="{A62D2DCD-96D7-66F9-1DEF-C4773365F465}"/>
              </a:ext>
            </a:extLst>
          </p:cNvPr>
          <p:cNvSpPr>
            <a:spLocks noGrp="1"/>
          </p:cNvSpPr>
          <p:nvPr>
            <p:ph type="dt" sz="half" idx="10"/>
          </p:nvPr>
        </p:nvSpPr>
        <p:spPr>
          <a:xfrm>
            <a:off x="1195647" y="6475270"/>
            <a:ext cx="1238832" cy="365125"/>
          </a:xfrm>
        </p:spPr>
        <p:txBody>
          <a:bodyPr/>
          <a:lstStyle/>
          <a:p>
            <a:fld id="{18896B66-0B3A-474C-9C9C-E4F07B1F5DAD}" type="datetime1">
              <a:rPr lang="sv-SE" sz="1200" smtClean="0">
                <a:latin typeface="Segoe UI (Textkörper)"/>
              </a:rPr>
              <a:t>2026-04-15</a:t>
            </a:fld>
            <a:endParaRPr lang="sv-SE" sz="1200" dirty="0">
              <a:latin typeface="Segoe UI (Textkörper)"/>
            </a:endParaRPr>
          </a:p>
        </p:txBody>
      </p:sp>
      <p:pic>
        <p:nvPicPr>
          <p:cNvPr id="12" name="Picture 3">
            <a:extLst>
              <a:ext uri="{FF2B5EF4-FFF2-40B4-BE49-F238E27FC236}">
                <a16:creationId xmlns:a16="http://schemas.microsoft.com/office/drawing/2014/main" id="{880A945C-8AD3-F463-22F8-221CDD527C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040" r="11978"/>
          <a:stretch>
            <a:fillRect/>
          </a:stretch>
        </p:blipFill>
        <p:spPr bwMode="auto">
          <a:xfrm>
            <a:off x="869557" y="1258889"/>
            <a:ext cx="4918075" cy="383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5">
            <a:extLst>
              <a:ext uri="{FF2B5EF4-FFF2-40B4-BE49-F238E27FC236}">
                <a16:creationId xmlns:a16="http://schemas.microsoft.com/office/drawing/2014/main" id="{E5CC7C06-F3E7-AE20-2FF6-3D436CF2AFB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34747" t="22690" r="32509" b="24155"/>
          <a:stretch>
            <a:fillRect/>
          </a:stretch>
        </p:blipFill>
        <p:spPr bwMode="auto">
          <a:xfrm>
            <a:off x="7313854" y="1700023"/>
            <a:ext cx="3895725" cy="31559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hteckiger Pfeil 11">
            <a:extLst>
              <a:ext uri="{FF2B5EF4-FFF2-40B4-BE49-F238E27FC236}">
                <a16:creationId xmlns:a16="http://schemas.microsoft.com/office/drawing/2014/main" id="{E6BA95EA-A040-D786-8B48-224F8A8C27E2}"/>
              </a:ext>
            </a:extLst>
          </p:cNvPr>
          <p:cNvSpPr/>
          <p:nvPr/>
        </p:nvSpPr>
        <p:spPr>
          <a:xfrm rot="8998039">
            <a:off x="10312642" y="2285811"/>
            <a:ext cx="236537" cy="166687"/>
          </a:xfrm>
          <a:prstGeom prst="bentArrow">
            <a:avLst/>
          </a:prstGeom>
          <a:solidFill>
            <a:srgbClr val="00B0F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200">
              <a:solidFill>
                <a:srgbClr val="666666"/>
              </a:solidFill>
              <a:latin typeface="Segoe UI (Textkörper)"/>
            </a:endParaRPr>
          </a:p>
        </p:txBody>
      </p:sp>
      <p:sp>
        <p:nvSpPr>
          <p:cNvPr id="15" name="Pfeil nach unten 17">
            <a:extLst>
              <a:ext uri="{FF2B5EF4-FFF2-40B4-BE49-F238E27FC236}">
                <a16:creationId xmlns:a16="http://schemas.microsoft.com/office/drawing/2014/main" id="{BB08F636-34F6-EAA9-6298-986A958463B7}"/>
              </a:ext>
            </a:extLst>
          </p:cNvPr>
          <p:cNvSpPr/>
          <p:nvPr/>
        </p:nvSpPr>
        <p:spPr>
          <a:xfrm rot="8091450">
            <a:off x="8956917" y="2755710"/>
            <a:ext cx="128588" cy="284163"/>
          </a:xfrm>
          <a:prstGeom prst="downArrow">
            <a:avLst/>
          </a:prstGeom>
          <a:solidFill>
            <a:srgbClr val="00B0F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200">
              <a:solidFill>
                <a:srgbClr val="666666"/>
              </a:solidFill>
              <a:latin typeface="Segoe UI (Textkörper)"/>
            </a:endParaRPr>
          </a:p>
        </p:txBody>
      </p:sp>
      <p:sp>
        <p:nvSpPr>
          <p:cNvPr id="16" name="Textfeld 12">
            <a:extLst>
              <a:ext uri="{FF2B5EF4-FFF2-40B4-BE49-F238E27FC236}">
                <a16:creationId xmlns:a16="http://schemas.microsoft.com/office/drawing/2014/main" id="{4B7DC4A0-929C-0FCC-035D-B09E89665DF9}"/>
              </a:ext>
            </a:extLst>
          </p:cNvPr>
          <p:cNvSpPr txBox="1">
            <a:spLocks noChangeArrowheads="1"/>
          </p:cNvSpPr>
          <p:nvPr/>
        </p:nvSpPr>
        <p:spPr bwMode="auto">
          <a:xfrm>
            <a:off x="1010844" y="1365251"/>
            <a:ext cx="1295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sz="1200" noProof="0">
                <a:solidFill>
                  <a:srgbClr val="666666"/>
                </a:solidFill>
                <a:latin typeface="Segoe UI (Textkörper)"/>
              </a:rPr>
              <a:t>Pre-Moderator</a:t>
            </a:r>
          </a:p>
        </p:txBody>
      </p:sp>
      <p:cxnSp>
        <p:nvCxnSpPr>
          <p:cNvPr id="17" name="Gerade Verbindung mit Pfeil 16">
            <a:extLst>
              <a:ext uri="{FF2B5EF4-FFF2-40B4-BE49-F238E27FC236}">
                <a16:creationId xmlns:a16="http://schemas.microsoft.com/office/drawing/2014/main" id="{AC51B53C-C6A9-8269-32E4-A477683713AF}"/>
              </a:ext>
            </a:extLst>
          </p:cNvPr>
          <p:cNvCxnSpPr>
            <a:stCxn id="16" idx="3"/>
          </p:cNvCxnSpPr>
          <p:nvPr/>
        </p:nvCxnSpPr>
        <p:spPr>
          <a:xfrm>
            <a:off x="2306244" y="1503751"/>
            <a:ext cx="425450" cy="107563"/>
          </a:xfrm>
          <a:prstGeom prst="straightConnector1">
            <a:avLst/>
          </a:prstGeom>
          <a:ln w="22225">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Textfeld 12">
            <a:extLst>
              <a:ext uri="{FF2B5EF4-FFF2-40B4-BE49-F238E27FC236}">
                <a16:creationId xmlns:a16="http://schemas.microsoft.com/office/drawing/2014/main" id="{B9680FDA-6205-BF81-DD82-9840C5EEFB8F}"/>
              </a:ext>
            </a:extLst>
          </p:cNvPr>
          <p:cNvSpPr txBox="1">
            <a:spLocks noChangeArrowheads="1"/>
          </p:cNvSpPr>
          <p:nvPr/>
        </p:nvSpPr>
        <p:spPr bwMode="auto">
          <a:xfrm>
            <a:off x="6392312" y="3508186"/>
            <a:ext cx="11604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sz="1200" noProof="0" dirty="0">
                <a:solidFill>
                  <a:srgbClr val="666666"/>
                </a:solidFill>
                <a:latin typeface="Segoe UI (Textkörper)"/>
              </a:rPr>
              <a:t>Water channels/</a:t>
            </a:r>
          </a:p>
          <a:p>
            <a:r>
              <a:rPr lang="en-US" sz="1200" noProof="0" dirty="0">
                <a:solidFill>
                  <a:srgbClr val="666666"/>
                </a:solidFill>
                <a:latin typeface="Segoe UI (Textkörper)"/>
              </a:rPr>
              <a:t>water section</a:t>
            </a:r>
          </a:p>
        </p:txBody>
      </p:sp>
      <p:cxnSp>
        <p:nvCxnSpPr>
          <p:cNvPr id="20" name="Gerade Verbindung mit Pfeil 19">
            <a:extLst>
              <a:ext uri="{FF2B5EF4-FFF2-40B4-BE49-F238E27FC236}">
                <a16:creationId xmlns:a16="http://schemas.microsoft.com/office/drawing/2014/main" id="{6EBAFF11-00A0-31DD-AD5B-97ADCF05EA62}"/>
              </a:ext>
            </a:extLst>
          </p:cNvPr>
          <p:cNvCxnSpPr/>
          <p:nvPr/>
        </p:nvCxnSpPr>
        <p:spPr>
          <a:xfrm flipV="1">
            <a:off x="7216858" y="2747773"/>
            <a:ext cx="685800" cy="993091"/>
          </a:xfrm>
          <a:prstGeom prst="straightConnector1">
            <a:avLst/>
          </a:prstGeom>
          <a:ln w="22225">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Rechteckiger Pfeil 61">
            <a:extLst>
              <a:ext uri="{FF2B5EF4-FFF2-40B4-BE49-F238E27FC236}">
                <a16:creationId xmlns:a16="http://schemas.microsoft.com/office/drawing/2014/main" id="{B5651A44-6340-D564-F529-8FB35C3032B0}"/>
              </a:ext>
            </a:extLst>
          </p:cNvPr>
          <p:cNvSpPr/>
          <p:nvPr/>
        </p:nvSpPr>
        <p:spPr>
          <a:xfrm rot="9047601">
            <a:off x="9169642" y="2965261"/>
            <a:ext cx="230187" cy="153987"/>
          </a:xfrm>
          <a:prstGeom prst="bentArrow">
            <a:avLst/>
          </a:prstGeom>
          <a:solidFill>
            <a:srgbClr val="00B0F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200">
              <a:solidFill>
                <a:srgbClr val="666666"/>
              </a:solidFill>
              <a:latin typeface="Segoe UI (Textkörper)"/>
            </a:endParaRPr>
          </a:p>
        </p:txBody>
      </p:sp>
      <p:sp>
        <p:nvSpPr>
          <p:cNvPr id="29" name="Rechteckiger Pfeil 62">
            <a:extLst>
              <a:ext uri="{FF2B5EF4-FFF2-40B4-BE49-F238E27FC236}">
                <a16:creationId xmlns:a16="http://schemas.microsoft.com/office/drawing/2014/main" id="{D900A355-A3D6-DB74-1D29-A2AD2943EB14}"/>
              </a:ext>
            </a:extLst>
          </p:cNvPr>
          <p:cNvSpPr/>
          <p:nvPr/>
        </p:nvSpPr>
        <p:spPr>
          <a:xfrm rot="19339992">
            <a:off x="8220317" y="2009586"/>
            <a:ext cx="254000" cy="177800"/>
          </a:xfrm>
          <a:prstGeom prst="bentArrow">
            <a:avLst/>
          </a:prstGeom>
          <a:solidFill>
            <a:srgbClr val="00B0F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200">
              <a:solidFill>
                <a:srgbClr val="666666"/>
              </a:solidFill>
              <a:latin typeface="Segoe UI (Textkörper)"/>
            </a:endParaRPr>
          </a:p>
        </p:txBody>
      </p:sp>
      <p:sp>
        <p:nvSpPr>
          <p:cNvPr id="30" name="Rechteckiger Pfeil 63">
            <a:extLst>
              <a:ext uri="{FF2B5EF4-FFF2-40B4-BE49-F238E27FC236}">
                <a16:creationId xmlns:a16="http://schemas.microsoft.com/office/drawing/2014/main" id="{940C85A0-CF75-6888-BD96-8B61706CEEA6}"/>
              </a:ext>
            </a:extLst>
          </p:cNvPr>
          <p:cNvSpPr/>
          <p:nvPr/>
        </p:nvSpPr>
        <p:spPr>
          <a:xfrm rot="8998039">
            <a:off x="8521942" y="1877823"/>
            <a:ext cx="263525" cy="231775"/>
          </a:xfrm>
          <a:prstGeom prst="bentArrow">
            <a:avLst/>
          </a:prstGeom>
          <a:solidFill>
            <a:srgbClr val="00B0F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200">
              <a:solidFill>
                <a:srgbClr val="666666"/>
              </a:solidFill>
              <a:latin typeface="Segoe UI (Textkörper)"/>
            </a:endParaRPr>
          </a:p>
        </p:txBody>
      </p:sp>
      <p:sp>
        <p:nvSpPr>
          <p:cNvPr id="31" name="Rechteckiger Pfeil 64">
            <a:extLst>
              <a:ext uri="{FF2B5EF4-FFF2-40B4-BE49-F238E27FC236}">
                <a16:creationId xmlns:a16="http://schemas.microsoft.com/office/drawing/2014/main" id="{C96B5908-C264-610D-BA1C-F0B3417C3872}"/>
              </a:ext>
            </a:extLst>
          </p:cNvPr>
          <p:cNvSpPr/>
          <p:nvPr/>
        </p:nvSpPr>
        <p:spPr>
          <a:xfrm rot="8998039">
            <a:off x="9784004" y="2057211"/>
            <a:ext cx="290513" cy="206375"/>
          </a:xfrm>
          <a:prstGeom prst="bentArrow">
            <a:avLst/>
          </a:prstGeom>
          <a:solidFill>
            <a:srgbClr val="00B0F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200">
              <a:solidFill>
                <a:srgbClr val="666666"/>
              </a:solidFill>
              <a:latin typeface="Segoe UI (Textkörper)"/>
            </a:endParaRPr>
          </a:p>
        </p:txBody>
      </p:sp>
      <p:sp>
        <p:nvSpPr>
          <p:cNvPr id="32" name="Rechteckiger Pfeil 65">
            <a:extLst>
              <a:ext uri="{FF2B5EF4-FFF2-40B4-BE49-F238E27FC236}">
                <a16:creationId xmlns:a16="http://schemas.microsoft.com/office/drawing/2014/main" id="{4E8A2A46-FF59-9033-0C35-867E87E98003}"/>
              </a:ext>
            </a:extLst>
          </p:cNvPr>
          <p:cNvSpPr/>
          <p:nvPr/>
        </p:nvSpPr>
        <p:spPr>
          <a:xfrm rot="8998039" flipH="1">
            <a:off x="8561629" y="2095311"/>
            <a:ext cx="242888" cy="219075"/>
          </a:xfrm>
          <a:prstGeom prst="bentArrow">
            <a:avLst/>
          </a:prstGeom>
          <a:solidFill>
            <a:srgbClr val="00B0F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200">
              <a:solidFill>
                <a:srgbClr val="666666"/>
              </a:solidFill>
              <a:latin typeface="Segoe UI (Textkörper)"/>
            </a:endParaRPr>
          </a:p>
        </p:txBody>
      </p:sp>
      <p:sp>
        <p:nvSpPr>
          <p:cNvPr id="33" name="Rechteckiger Pfeil 67">
            <a:extLst>
              <a:ext uri="{FF2B5EF4-FFF2-40B4-BE49-F238E27FC236}">
                <a16:creationId xmlns:a16="http://schemas.microsoft.com/office/drawing/2014/main" id="{21CBE327-77F4-AE3A-C083-8D1A145D2913}"/>
              </a:ext>
            </a:extLst>
          </p:cNvPr>
          <p:cNvSpPr/>
          <p:nvPr/>
        </p:nvSpPr>
        <p:spPr>
          <a:xfrm rot="8998039">
            <a:off x="9263304" y="1912748"/>
            <a:ext cx="288925" cy="206375"/>
          </a:xfrm>
          <a:prstGeom prst="bentArrow">
            <a:avLst/>
          </a:prstGeom>
          <a:solidFill>
            <a:srgbClr val="00B0F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200">
              <a:solidFill>
                <a:srgbClr val="666666"/>
              </a:solidFill>
              <a:latin typeface="Segoe UI (Textkörper)"/>
            </a:endParaRPr>
          </a:p>
        </p:txBody>
      </p:sp>
      <p:sp>
        <p:nvSpPr>
          <p:cNvPr id="34" name="Rechteckiger Pfeil 68">
            <a:extLst>
              <a:ext uri="{FF2B5EF4-FFF2-40B4-BE49-F238E27FC236}">
                <a16:creationId xmlns:a16="http://schemas.microsoft.com/office/drawing/2014/main" id="{C41E2841-DCDA-7F9A-9A14-5F41A5A1E147}"/>
              </a:ext>
            </a:extLst>
          </p:cNvPr>
          <p:cNvSpPr/>
          <p:nvPr/>
        </p:nvSpPr>
        <p:spPr>
          <a:xfrm rot="8998039" flipH="1">
            <a:off x="8883892" y="2392173"/>
            <a:ext cx="242887" cy="217488"/>
          </a:xfrm>
          <a:prstGeom prst="bentArrow">
            <a:avLst/>
          </a:prstGeom>
          <a:solidFill>
            <a:srgbClr val="00B0F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200">
              <a:solidFill>
                <a:srgbClr val="666666"/>
              </a:solidFill>
              <a:latin typeface="Segoe UI (Textkörper)"/>
            </a:endParaRPr>
          </a:p>
        </p:txBody>
      </p:sp>
      <p:sp>
        <p:nvSpPr>
          <p:cNvPr id="35" name="Textfeld 12">
            <a:extLst>
              <a:ext uri="{FF2B5EF4-FFF2-40B4-BE49-F238E27FC236}">
                <a16:creationId xmlns:a16="http://schemas.microsoft.com/office/drawing/2014/main" id="{F7B20A3A-302E-03E8-4013-DF21457153C1}"/>
              </a:ext>
            </a:extLst>
          </p:cNvPr>
          <p:cNvSpPr txBox="1">
            <a:spLocks noChangeArrowheads="1"/>
          </p:cNvSpPr>
          <p:nvPr/>
        </p:nvSpPr>
        <p:spPr bwMode="auto">
          <a:xfrm>
            <a:off x="9515717" y="2542986"/>
            <a:ext cx="2365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de-DE" altLang="de-DE" sz="1200" b="1">
                <a:solidFill>
                  <a:srgbClr val="666666"/>
                </a:solidFill>
                <a:latin typeface="Segoe UI (Textkörper)"/>
              </a:rPr>
              <a:t>1</a:t>
            </a:r>
          </a:p>
        </p:txBody>
      </p:sp>
      <p:sp>
        <p:nvSpPr>
          <p:cNvPr id="36" name="Textfeld 12">
            <a:extLst>
              <a:ext uri="{FF2B5EF4-FFF2-40B4-BE49-F238E27FC236}">
                <a16:creationId xmlns:a16="http://schemas.microsoft.com/office/drawing/2014/main" id="{764350D8-DE04-38F1-12FD-F77F286472AC}"/>
              </a:ext>
            </a:extLst>
          </p:cNvPr>
          <p:cNvSpPr txBox="1">
            <a:spLocks noChangeArrowheads="1"/>
          </p:cNvSpPr>
          <p:nvPr/>
        </p:nvSpPr>
        <p:spPr bwMode="auto">
          <a:xfrm>
            <a:off x="9131542" y="2503298"/>
            <a:ext cx="2365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de-DE" altLang="de-DE" sz="1200" b="1">
                <a:solidFill>
                  <a:srgbClr val="666666"/>
                </a:solidFill>
                <a:latin typeface="Segoe UI (Textkörper)"/>
              </a:rPr>
              <a:t>2</a:t>
            </a:r>
          </a:p>
        </p:txBody>
      </p:sp>
      <p:sp>
        <p:nvSpPr>
          <p:cNvPr id="41" name="Textfeld 12">
            <a:extLst>
              <a:ext uri="{FF2B5EF4-FFF2-40B4-BE49-F238E27FC236}">
                <a16:creationId xmlns:a16="http://schemas.microsoft.com/office/drawing/2014/main" id="{2201F752-CDC0-66B0-A5EF-DA434F2F087D}"/>
              </a:ext>
            </a:extLst>
          </p:cNvPr>
          <p:cNvSpPr txBox="1">
            <a:spLocks noChangeArrowheads="1"/>
          </p:cNvSpPr>
          <p:nvPr/>
        </p:nvSpPr>
        <p:spPr bwMode="auto">
          <a:xfrm>
            <a:off x="4490644" y="1135064"/>
            <a:ext cx="22579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sz="1200" b="1" noProof="0" dirty="0">
                <a:solidFill>
                  <a:srgbClr val="666666"/>
                </a:solidFill>
                <a:latin typeface="Segoe UI (Textkörper)"/>
              </a:rPr>
              <a:t>Cold Moderator (LH2 @20K)</a:t>
            </a:r>
          </a:p>
        </p:txBody>
      </p:sp>
      <p:cxnSp>
        <p:nvCxnSpPr>
          <p:cNvPr id="42" name="Gerade Verbindung mit Pfeil 41">
            <a:extLst>
              <a:ext uri="{FF2B5EF4-FFF2-40B4-BE49-F238E27FC236}">
                <a16:creationId xmlns:a16="http://schemas.microsoft.com/office/drawing/2014/main" id="{9724E1D6-388A-89D4-8E11-8DD1EB2C49A9}"/>
              </a:ext>
            </a:extLst>
          </p:cNvPr>
          <p:cNvCxnSpPr>
            <a:stCxn id="41" idx="1"/>
          </p:cNvCxnSpPr>
          <p:nvPr/>
        </p:nvCxnSpPr>
        <p:spPr>
          <a:xfrm flipH="1">
            <a:off x="3766744" y="1273564"/>
            <a:ext cx="723900" cy="1279137"/>
          </a:xfrm>
          <a:prstGeom prst="straightConnector1">
            <a:avLst/>
          </a:prstGeom>
          <a:ln w="22225">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Gerade Verbindung mit Pfeil 42">
            <a:extLst>
              <a:ext uri="{FF2B5EF4-FFF2-40B4-BE49-F238E27FC236}">
                <a16:creationId xmlns:a16="http://schemas.microsoft.com/office/drawing/2014/main" id="{85A1AC4F-6CE7-5479-F6A9-1C7BA4F0EF84}"/>
              </a:ext>
            </a:extLst>
          </p:cNvPr>
          <p:cNvCxnSpPr>
            <a:stCxn id="41" idx="1"/>
          </p:cNvCxnSpPr>
          <p:nvPr/>
        </p:nvCxnSpPr>
        <p:spPr>
          <a:xfrm flipH="1">
            <a:off x="2614219" y="1273564"/>
            <a:ext cx="1876425" cy="1825237"/>
          </a:xfrm>
          <a:prstGeom prst="straightConnector1">
            <a:avLst/>
          </a:prstGeom>
          <a:ln w="22225">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4" name="Textfeld 12">
            <a:extLst>
              <a:ext uri="{FF2B5EF4-FFF2-40B4-BE49-F238E27FC236}">
                <a16:creationId xmlns:a16="http://schemas.microsoft.com/office/drawing/2014/main" id="{237A039F-DBC1-DA08-8C52-CAEAB955A02B}"/>
              </a:ext>
            </a:extLst>
          </p:cNvPr>
          <p:cNvSpPr txBox="1">
            <a:spLocks noChangeArrowheads="1"/>
          </p:cNvSpPr>
          <p:nvPr/>
        </p:nvSpPr>
        <p:spPr bwMode="auto">
          <a:xfrm>
            <a:off x="4096944" y="2079626"/>
            <a:ext cx="2365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de-DE" altLang="de-DE" sz="1200" b="1">
                <a:solidFill>
                  <a:srgbClr val="666666"/>
                </a:solidFill>
                <a:latin typeface="Segoe UI (Textkörper)"/>
              </a:rPr>
              <a:t>1</a:t>
            </a:r>
          </a:p>
        </p:txBody>
      </p:sp>
      <p:sp>
        <p:nvSpPr>
          <p:cNvPr id="45" name="Textfeld 12">
            <a:extLst>
              <a:ext uri="{FF2B5EF4-FFF2-40B4-BE49-F238E27FC236}">
                <a16:creationId xmlns:a16="http://schemas.microsoft.com/office/drawing/2014/main" id="{1D0A7187-6132-FB88-9840-26C02D907BB0}"/>
              </a:ext>
            </a:extLst>
          </p:cNvPr>
          <p:cNvSpPr txBox="1">
            <a:spLocks noChangeArrowheads="1"/>
          </p:cNvSpPr>
          <p:nvPr/>
        </p:nvSpPr>
        <p:spPr bwMode="auto">
          <a:xfrm>
            <a:off x="3141269" y="2217739"/>
            <a:ext cx="2365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de-DE" altLang="de-DE" sz="1200" b="1">
                <a:solidFill>
                  <a:srgbClr val="666666"/>
                </a:solidFill>
                <a:latin typeface="Segoe UI (Textkörper)"/>
              </a:rPr>
              <a:t>2</a:t>
            </a:r>
          </a:p>
        </p:txBody>
      </p:sp>
      <p:sp>
        <p:nvSpPr>
          <p:cNvPr id="46" name="Rechteckiger Pfeil 89">
            <a:extLst>
              <a:ext uri="{FF2B5EF4-FFF2-40B4-BE49-F238E27FC236}">
                <a16:creationId xmlns:a16="http://schemas.microsoft.com/office/drawing/2014/main" id="{3B968FB7-2FAC-1527-76D6-1EF22848734D}"/>
              </a:ext>
            </a:extLst>
          </p:cNvPr>
          <p:cNvSpPr/>
          <p:nvPr/>
        </p:nvSpPr>
        <p:spPr>
          <a:xfrm rot="4050364" flipH="1" flipV="1">
            <a:off x="1113238" y="3415507"/>
            <a:ext cx="173038" cy="415925"/>
          </a:xfrm>
          <a:prstGeom prst="bentArrow">
            <a:avLst/>
          </a:prstGeom>
          <a:solidFill>
            <a:srgbClr val="00B0F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200">
              <a:solidFill>
                <a:srgbClr val="666666"/>
              </a:solidFill>
              <a:latin typeface="Segoe UI (Textkörper)"/>
            </a:endParaRPr>
          </a:p>
        </p:txBody>
      </p:sp>
      <p:sp>
        <p:nvSpPr>
          <p:cNvPr id="47" name="Rechteckiger Pfeil 90">
            <a:extLst>
              <a:ext uri="{FF2B5EF4-FFF2-40B4-BE49-F238E27FC236}">
                <a16:creationId xmlns:a16="http://schemas.microsoft.com/office/drawing/2014/main" id="{095C6383-B85B-24BC-669C-81DE3E4D3761}"/>
              </a:ext>
            </a:extLst>
          </p:cNvPr>
          <p:cNvSpPr/>
          <p:nvPr/>
        </p:nvSpPr>
        <p:spPr>
          <a:xfrm rot="3870940" flipV="1">
            <a:off x="863207" y="4319589"/>
            <a:ext cx="784225" cy="219075"/>
          </a:xfrm>
          <a:prstGeom prst="bentArrow">
            <a:avLst/>
          </a:prstGeom>
          <a:solidFill>
            <a:srgbClr val="00B0F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200">
              <a:solidFill>
                <a:srgbClr val="666666"/>
              </a:solidFill>
              <a:latin typeface="Segoe UI (Textkörper)"/>
            </a:endParaRPr>
          </a:p>
        </p:txBody>
      </p:sp>
      <p:sp>
        <p:nvSpPr>
          <p:cNvPr id="48" name="180-Grad-Pfeil 12336">
            <a:extLst>
              <a:ext uri="{FF2B5EF4-FFF2-40B4-BE49-F238E27FC236}">
                <a16:creationId xmlns:a16="http://schemas.microsoft.com/office/drawing/2014/main" id="{9B63FEAC-3A9F-CFC5-F24E-4B11C995868D}"/>
              </a:ext>
            </a:extLst>
          </p:cNvPr>
          <p:cNvSpPr/>
          <p:nvPr/>
        </p:nvSpPr>
        <p:spPr>
          <a:xfrm rot="3974326" flipH="1">
            <a:off x="2165750" y="3450433"/>
            <a:ext cx="185737" cy="342900"/>
          </a:xfrm>
          <a:prstGeom prst="uturnArrow">
            <a:avLst/>
          </a:prstGeom>
          <a:solidFill>
            <a:srgbClr val="00B0F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200">
              <a:solidFill>
                <a:srgbClr val="666666"/>
              </a:solidFill>
              <a:latin typeface="Segoe UI (Textkörper)"/>
            </a:endParaRPr>
          </a:p>
        </p:txBody>
      </p:sp>
      <p:sp>
        <p:nvSpPr>
          <p:cNvPr id="49" name="Rechteckiger Pfeil 94">
            <a:extLst>
              <a:ext uri="{FF2B5EF4-FFF2-40B4-BE49-F238E27FC236}">
                <a16:creationId xmlns:a16="http://schemas.microsoft.com/office/drawing/2014/main" id="{FBCDC61B-10EE-1198-679C-ECF2E2D50570}"/>
              </a:ext>
            </a:extLst>
          </p:cNvPr>
          <p:cNvSpPr/>
          <p:nvPr/>
        </p:nvSpPr>
        <p:spPr>
          <a:xfrm rot="9242719" flipH="1" flipV="1">
            <a:off x="1177532" y="4059239"/>
            <a:ext cx="358775" cy="171450"/>
          </a:xfrm>
          <a:prstGeom prst="bentArrow">
            <a:avLst/>
          </a:prstGeom>
          <a:solidFill>
            <a:srgbClr val="00B0F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200">
              <a:solidFill>
                <a:srgbClr val="666666"/>
              </a:solidFill>
              <a:latin typeface="Segoe UI (Textkörper)"/>
            </a:endParaRPr>
          </a:p>
        </p:txBody>
      </p:sp>
      <p:sp>
        <p:nvSpPr>
          <p:cNvPr id="50" name="Rechteckiger Pfeil 95">
            <a:extLst>
              <a:ext uri="{FF2B5EF4-FFF2-40B4-BE49-F238E27FC236}">
                <a16:creationId xmlns:a16="http://schemas.microsoft.com/office/drawing/2014/main" id="{1CBF4F03-5EEF-D7AC-2C13-576D08287DFB}"/>
              </a:ext>
            </a:extLst>
          </p:cNvPr>
          <p:cNvSpPr/>
          <p:nvPr/>
        </p:nvSpPr>
        <p:spPr>
          <a:xfrm rot="14783200">
            <a:off x="1288657" y="4270376"/>
            <a:ext cx="171450" cy="228600"/>
          </a:xfrm>
          <a:prstGeom prst="bentArrow">
            <a:avLst/>
          </a:prstGeom>
          <a:solidFill>
            <a:srgbClr val="00B0F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200">
              <a:solidFill>
                <a:srgbClr val="666666"/>
              </a:solidFill>
              <a:latin typeface="Segoe UI (Textkörper)"/>
            </a:endParaRPr>
          </a:p>
        </p:txBody>
      </p:sp>
      <p:sp>
        <p:nvSpPr>
          <p:cNvPr id="51" name="Pfeil nach unten 96">
            <a:extLst>
              <a:ext uri="{FF2B5EF4-FFF2-40B4-BE49-F238E27FC236}">
                <a16:creationId xmlns:a16="http://schemas.microsoft.com/office/drawing/2014/main" id="{1AAF7021-2C75-8E7C-A8BE-10F259B46310}"/>
              </a:ext>
            </a:extLst>
          </p:cNvPr>
          <p:cNvSpPr/>
          <p:nvPr/>
        </p:nvSpPr>
        <p:spPr>
          <a:xfrm rot="4007835">
            <a:off x="1626000" y="3696495"/>
            <a:ext cx="93663" cy="307975"/>
          </a:xfrm>
          <a:prstGeom prst="downArrow">
            <a:avLst/>
          </a:prstGeom>
          <a:solidFill>
            <a:srgbClr val="00B0F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200">
              <a:solidFill>
                <a:srgbClr val="666666"/>
              </a:solidFill>
              <a:latin typeface="Segoe UI (Textkörper)"/>
            </a:endParaRPr>
          </a:p>
        </p:txBody>
      </p:sp>
      <p:sp>
        <p:nvSpPr>
          <p:cNvPr id="52" name="Pfeil nach unten 97">
            <a:extLst>
              <a:ext uri="{FF2B5EF4-FFF2-40B4-BE49-F238E27FC236}">
                <a16:creationId xmlns:a16="http://schemas.microsoft.com/office/drawing/2014/main" id="{593DCEE4-91DA-B20E-DD4E-041DE042F516}"/>
              </a:ext>
            </a:extLst>
          </p:cNvPr>
          <p:cNvSpPr/>
          <p:nvPr/>
        </p:nvSpPr>
        <p:spPr>
          <a:xfrm rot="3975614">
            <a:off x="1835551" y="3256757"/>
            <a:ext cx="93662" cy="307975"/>
          </a:xfrm>
          <a:prstGeom prst="downArrow">
            <a:avLst/>
          </a:prstGeom>
          <a:solidFill>
            <a:srgbClr val="00B0F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200">
              <a:solidFill>
                <a:srgbClr val="666666"/>
              </a:solidFill>
              <a:latin typeface="Segoe UI (Textkörper)"/>
            </a:endParaRPr>
          </a:p>
        </p:txBody>
      </p:sp>
      <p:sp>
        <p:nvSpPr>
          <p:cNvPr id="53" name="Textfeld 12">
            <a:extLst>
              <a:ext uri="{FF2B5EF4-FFF2-40B4-BE49-F238E27FC236}">
                <a16:creationId xmlns:a16="http://schemas.microsoft.com/office/drawing/2014/main" id="{76F5EEB8-42AD-0874-3FE7-C7BDA85FB8D1}"/>
              </a:ext>
            </a:extLst>
          </p:cNvPr>
          <p:cNvSpPr txBox="1">
            <a:spLocks noChangeArrowheads="1"/>
          </p:cNvSpPr>
          <p:nvPr/>
        </p:nvSpPr>
        <p:spPr bwMode="auto">
          <a:xfrm>
            <a:off x="2676132" y="2501901"/>
            <a:ext cx="2365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de-DE" altLang="de-DE" sz="1200" b="1">
                <a:solidFill>
                  <a:srgbClr val="666666"/>
                </a:solidFill>
                <a:latin typeface="Segoe UI (Textkörper)"/>
              </a:rPr>
              <a:t>3</a:t>
            </a:r>
          </a:p>
        </p:txBody>
      </p:sp>
      <p:sp>
        <p:nvSpPr>
          <p:cNvPr id="54" name="Textfeld 12">
            <a:extLst>
              <a:ext uri="{FF2B5EF4-FFF2-40B4-BE49-F238E27FC236}">
                <a16:creationId xmlns:a16="http://schemas.microsoft.com/office/drawing/2014/main" id="{5BA0ED76-B354-B805-666E-C0C6DB5B1991}"/>
              </a:ext>
            </a:extLst>
          </p:cNvPr>
          <p:cNvSpPr txBox="1">
            <a:spLocks noChangeArrowheads="1"/>
          </p:cNvSpPr>
          <p:nvPr/>
        </p:nvSpPr>
        <p:spPr bwMode="auto">
          <a:xfrm>
            <a:off x="8431454" y="2946211"/>
            <a:ext cx="2365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de-DE" altLang="de-DE" sz="1200" b="1">
                <a:solidFill>
                  <a:srgbClr val="666666"/>
                </a:solidFill>
                <a:latin typeface="Segoe UI (Textkörper)"/>
              </a:rPr>
              <a:t>3</a:t>
            </a:r>
          </a:p>
        </p:txBody>
      </p:sp>
      <p:sp>
        <p:nvSpPr>
          <p:cNvPr id="55" name="Textfeld 12">
            <a:extLst>
              <a:ext uri="{FF2B5EF4-FFF2-40B4-BE49-F238E27FC236}">
                <a16:creationId xmlns:a16="http://schemas.microsoft.com/office/drawing/2014/main" id="{35A28552-6A67-D9B6-9C27-227C8556CBB6}"/>
              </a:ext>
            </a:extLst>
          </p:cNvPr>
          <p:cNvSpPr txBox="1">
            <a:spLocks noChangeArrowheads="1"/>
          </p:cNvSpPr>
          <p:nvPr/>
        </p:nvSpPr>
        <p:spPr bwMode="auto">
          <a:xfrm>
            <a:off x="8266354" y="3276411"/>
            <a:ext cx="2365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de-DE" altLang="de-DE" sz="1200" b="1">
                <a:solidFill>
                  <a:srgbClr val="666666"/>
                </a:solidFill>
                <a:latin typeface="Segoe UI (Textkörper)"/>
              </a:rPr>
              <a:t>4</a:t>
            </a:r>
          </a:p>
        </p:txBody>
      </p:sp>
      <p:sp>
        <p:nvSpPr>
          <p:cNvPr id="56" name="Pfeil nach unten 106">
            <a:extLst>
              <a:ext uri="{FF2B5EF4-FFF2-40B4-BE49-F238E27FC236}">
                <a16:creationId xmlns:a16="http://schemas.microsoft.com/office/drawing/2014/main" id="{65ABF354-D3E7-B05E-F179-9B0F71FCDD15}"/>
              </a:ext>
            </a:extLst>
          </p:cNvPr>
          <p:cNvSpPr/>
          <p:nvPr/>
        </p:nvSpPr>
        <p:spPr>
          <a:xfrm rot="3990920">
            <a:off x="4444606" y="2101852"/>
            <a:ext cx="93663" cy="309562"/>
          </a:xfrm>
          <a:prstGeom prst="downArrow">
            <a:avLst/>
          </a:prstGeom>
          <a:solidFill>
            <a:srgbClr val="00B0F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200">
              <a:solidFill>
                <a:srgbClr val="666666"/>
              </a:solidFill>
              <a:latin typeface="Segoe UI (Textkörper)"/>
            </a:endParaRPr>
          </a:p>
        </p:txBody>
      </p:sp>
      <p:sp>
        <p:nvSpPr>
          <p:cNvPr id="57" name="Rechteckiger Pfeil 107">
            <a:extLst>
              <a:ext uri="{FF2B5EF4-FFF2-40B4-BE49-F238E27FC236}">
                <a16:creationId xmlns:a16="http://schemas.microsoft.com/office/drawing/2014/main" id="{D7E9B6ED-317D-AFDF-B9A7-6F11598C867B}"/>
              </a:ext>
            </a:extLst>
          </p:cNvPr>
          <p:cNvSpPr/>
          <p:nvPr/>
        </p:nvSpPr>
        <p:spPr>
          <a:xfrm rot="14759033" flipV="1">
            <a:off x="5143901" y="1883570"/>
            <a:ext cx="153987" cy="669925"/>
          </a:xfrm>
          <a:prstGeom prst="bentArrow">
            <a:avLst/>
          </a:prstGeom>
          <a:solidFill>
            <a:srgbClr val="00B0F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200">
              <a:solidFill>
                <a:srgbClr val="666666"/>
              </a:solidFill>
              <a:latin typeface="Segoe UI (Textkörper)"/>
            </a:endParaRPr>
          </a:p>
        </p:txBody>
      </p:sp>
      <p:sp>
        <p:nvSpPr>
          <p:cNvPr id="58" name="Rechteckiger Pfeil 108">
            <a:extLst>
              <a:ext uri="{FF2B5EF4-FFF2-40B4-BE49-F238E27FC236}">
                <a16:creationId xmlns:a16="http://schemas.microsoft.com/office/drawing/2014/main" id="{505523C2-E70A-BFF8-D60E-EC4C4646AD44}"/>
              </a:ext>
            </a:extLst>
          </p:cNvPr>
          <p:cNvSpPr/>
          <p:nvPr/>
        </p:nvSpPr>
        <p:spPr>
          <a:xfrm rot="9242719">
            <a:off x="5417744" y="1900239"/>
            <a:ext cx="179388" cy="388937"/>
          </a:xfrm>
          <a:prstGeom prst="bentArrow">
            <a:avLst/>
          </a:prstGeom>
          <a:solidFill>
            <a:srgbClr val="00B0F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200">
              <a:solidFill>
                <a:srgbClr val="666666"/>
              </a:solidFill>
              <a:latin typeface="Segoe UI (Textkörper)"/>
            </a:endParaRPr>
          </a:p>
        </p:txBody>
      </p:sp>
      <p:sp>
        <p:nvSpPr>
          <p:cNvPr id="59" name="Rechteckiger Pfeil 109">
            <a:extLst>
              <a:ext uri="{FF2B5EF4-FFF2-40B4-BE49-F238E27FC236}">
                <a16:creationId xmlns:a16="http://schemas.microsoft.com/office/drawing/2014/main" id="{8B67631C-7FA1-C2C7-1742-2C8466BEBBB8}"/>
              </a:ext>
            </a:extLst>
          </p:cNvPr>
          <p:cNvSpPr/>
          <p:nvPr/>
        </p:nvSpPr>
        <p:spPr>
          <a:xfrm rot="9179929" flipV="1">
            <a:off x="5255819" y="1824039"/>
            <a:ext cx="171450" cy="163512"/>
          </a:xfrm>
          <a:prstGeom prst="bentArrow">
            <a:avLst/>
          </a:prstGeom>
          <a:solidFill>
            <a:srgbClr val="00B0F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200">
              <a:solidFill>
                <a:srgbClr val="666666"/>
              </a:solidFill>
              <a:latin typeface="Segoe UI (Textkörper)"/>
            </a:endParaRPr>
          </a:p>
        </p:txBody>
      </p:sp>
      <p:sp>
        <p:nvSpPr>
          <p:cNvPr id="60" name="180-Grad-Pfeil 110">
            <a:extLst>
              <a:ext uri="{FF2B5EF4-FFF2-40B4-BE49-F238E27FC236}">
                <a16:creationId xmlns:a16="http://schemas.microsoft.com/office/drawing/2014/main" id="{97CA06CA-AD26-D5B6-5AAB-0EF6D210ADC8}"/>
              </a:ext>
            </a:extLst>
          </p:cNvPr>
          <p:cNvSpPr/>
          <p:nvPr/>
        </p:nvSpPr>
        <p:spPr>
          <a:xfrm rot="3974326" flipH="1" flipV="1">
            <a:off x="4335863" y="2489995"/>
            <a:ext cx="169862" cy="374650"/>
          </a:xfrm>
          <a:prstGeom prst="uturnArrow">
            <a:avLst/>
          </a:prstGeom>
          <a:solidFill>
            <a:srgbClr val="00B0F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200">
              <a:solidFill>
                <a:srgbClr val="666666"/>
              </a:solidFill>
              <a:latin typeface="Segoe UI (Textkörper)"/>
            </a:endParaRPr>
          </a:p>
        </p:txBody>
      </p:sp>
      <p:sp>
        <p:nvSpPr>
          <p:cNvPr id="61" name="Pfeil nach unten 111">
            <a:extLst>
              <a:ext uri="{FF2B5EF4-FFF2-40B4-BE49-F238E27FC236}">
                <a16:creationId xmlns:a16="http://schemas.microsoft.com/office/drawing/2014/main" id="{7448778C-B483-28C2-04DD-95567C7A3D9C}"/>
              </a:ext>
            </a:extLst>
          </p:cNvPr>
          <p:cNvSpPr/>
          <p:nvPr/>
        </p:nvSpPr>
        <p:spPr>
          <a:xfrm rot="20235827">
            <a:off x="5293919" y="1444626"/>
            <a:ext cx="93663" cy="307975"/>
          </a:xfrm>
          <a:prstGeom prst="downArrow">
            <a:avLst/>
          </a:prstGeom>
          <a:solidFill>
            <a:srgbClr val="00B0F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200">
              <a:solidFill>
                <a:srgbClr val="666666"/>
              </a:solidFill>
              <a:latin typeface="Segoe UI (Textkörper)"/>
            </a:endParaRPr>
          </a:p>
        </p:txBody>
      </p:sp>
      <p:sp>
        <p:nvSpPr>
          <p:cNvPr id="62" name="Pfeil nach unten 112">
            <a:extLst>
              <a:ext uri="{FF2B5EF4-FFF2-40B4-BE49-F238E27FC236}">
                <a16:creationId xmlns:a16="http://schemas.microsoft.com/office/drawing/2014/main" id="{940B0D90-493A-9AED-BB70-D13024E29861}"/>
              </a:ext>
            </a:extLst>
          </p:cNvPr>
          <p:cNvSpPr/>
          <p:nvPr/>
        </p:nvSpPr>
        <p:spPr>
          <a:xfrm rot="3902517">
            <a:off x="4673207" y="2813051"/>
            <a:ext cx="92075" cy="307975"/>
          </a:xfrm>
          <a:prstGeom prst="downArrow">
            <a:avLst/>
          </a:prstGeom>
          <a:solidFill>
            <a:srgbClr val="00B0F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200">
              <a:solidFill>
                <a:srgbClr val="666666"/>
              </a:solidFill>
              <a:latin typeface="Segoe UI (Textkörper)"/>
            </a:endParaRPr>
          </a:p>
        </p:txBody>
      </p:sp>
      <p:sp>
        <p:nvSpPr>
          <p:cNvPr id="63" name="Rechteckiger Pfeil 113">
            <a:extLst>
              <a:ext uri="{FF2B5EF4-FFF2-40B4-BE49-F238E27FC236}">
                <a16:creationId xmlns:a16="http://schemas.microsoft.com/office/drawing/2014/main" id="{1019ED2A-4421-9286-7EEB-CE56CE04C39E}"/>
              </a:ext>
            </a:extLst>
          </p:cNvPr>
          <p:cNvSpPr/>
          <p:nvPr/>
        </p:nvSpPr>
        <p:spPr>
          <a:xfrm rot="9296066" flipV="1">
            <a:off x="5292332" y="2589214"/>
            <a:ext cx="447675" cy="158750"/>
          </a:xfrm>
          <a:prstGeom prst="bentArrow">
            <a:avLst/>
          </a:prstGeom>
          <a:solidFill>
            <a:srgbClr val="00B0F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200">
              <a:solidFill>
                <a:srgbClr val="666666"/>
              </a:solidFill>
              <a:latin typeface="Segoe UI (Textkörper)"/>
            </a:endParaRPr>
          </a:p>
        </p:txBody>
      </p:sp>
      <p:sp>
        <p:nvSpPr>
          <p:cNvPr id="67" name="Textfeld 12">
            <a:extLst>
              <a:ext uri="{FF2B5EF4-FFF2-40B4-BE49-F238E27FC236}">
                <a16:creationId xmlns:a16="http://schemas.microsoft.com/office/drawing/2014/main" id="{C1FA9A72-619B-D717-9CE6-0B82B0B34592}"/>
              </a:ext>
            </a:extLst>
          </p:cNvPr>
          <p:cNvSpPr txBox="1">
            <a:spLocks noChangeArrowheads="1"/>
          </p:cNvSpPr>
          <p:nvPr/>
        </p:nvSpPr>
        <p:spPr bwMode="auto">
          <a:xfrm>
            <a:off x="877493" y="1733551"/>
            <a:ext cx="94202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sz="1200" noProof="0" dirty="0">
                <a:solidFill>
                  <a:srgbClr val="666666"/>
                </a:solidFill>
                <a:latin typeface="Segoe UI (Textkörper)"/>
              </a:rPr>
              <a:t>Water flow</a:t>
            </a:r>
          </a:p>
        </p:txBody>
      </p:sp>
      <p:cxnSp>
        <p:nvCxnSpPr>
          <p:cNvPr id="68" name="Gerade Verbindung mit Pfeil 67">
            <a:extLst>
              <a:ext uri="{FF2B5EF4-FFF2-40B4-BE49-F238E27FC236}">
                <a16:creationId xmlns:a16="http://schemas.microsoft.com/office/drawing/2014/main" id="{2AD20361-5CE8-D470-BCE4-E48BBD2898CA}"/>
              </a:ext>
            </a:extLst>
          </p:cNvPr>
          <p:cNvCxnSpPr>
            <a:stCxn id="67" idx="2"/>
          </p:cNvCxnSpPr>
          <p:nvPr/>
        </p:nvCxnSpPr>
        <p:spPr>
          <a:xfrm flipH="1">
            <a:off x="1245794" y="2010550"/>
            <a:ext cx="102711" cy="1654989"/>
          </a:xfrm>
          <a:prstGeom prst="straightConnector1">
            <a:avLst/>
          </a:prstGeom>
          <a:ln w="22225">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9" name="Textfeld 12">
            <a:extLst>
              <a:ext uri="{FF2B5EF4-FFF2-40B4-BE49-F238E27FC236}">
                <a16:creationId xmlns:a16="http://schemas.microsoft.com/office/drawing/2014/main" id="{D7ED241B-9031-C1DC-F319-93D14C8AA32F}"/>
              </a:ext>
            </a:extLst>
          </p:cNvPr>
          <p:cNvSpPr txBox="1">
            <a:spLocks noChangeArrowheads="1"/>
          </p:cNvSpPr>
          <p:nvPr/>
        </p:nvSpPr>
        <p:spPr bwMode="auto">
          <a:xfrm>
            <a:off x="808914" y="4811714"/>
            <a:ext cx="110839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sz="1200" noProof="0" dirty="0">
                <a:solidFill>
                  <a:srgbClr val="666666"/>
                </a:solidFill>
                <a:latin typeface="Segoe UI (Textkörper)"/>
              </a:rPr>
              <a:t>Water jacket</a:t>
            </a:r>
          </a:p>
        </p:txBody>
      </p:sp>
      <p:cxnSp>
        <p:nvCxnSpPr>
          <p:cNvPr id="70" name="Gerade Verbindung mit Pfeil 69">
            <a:extLst>
              <a:ext uri="{FF2B5EF4-FFF2-40B4-BE49-F238E27FC236}">
                <a16:creationId xmlns:a16="http://schemas.microsoft.com/office/drawing/2014/main" id="{12814712-F0C7-504F-4B98-F331F3455626}"/>
              </a:ext>
            </a:extLst>
          </p:cNvPr>
          <p:cNvCxnSpPr>
            <a:stCxn id="69" idx="3"/>
          </p:cNvCxnSpPr>
          <p:nvPr/>
        </p:nvCxnSpPr>
        <p:spPr>
          <a:xfrm flipV="1">
            <a:off x="1917307" y="4191001"/>
            <a:ext cx="82550" cy="759213"/>
          </a:xfrm>
          <a:prstGeom prst="straightConnector1">
            <a:avLst/>
          </a:prstGeom>
          <a:ln w="22225">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1" name="Textfeld 12">
            <a:extLst>
              <a:ext uri="{FF2B5EF4-FFF2-40B4-BE49-F238E27FC236}">
                <a16:creationId xmlns:a16="http://schemas.microsoft.com/office/drawing/2014/main" id="{83F05758-1370-E92D-B416-18538BE14D01}"/>
              </a:ext>
            </a:extLst>
          </p:cNvPr>
          <p:cNvSpPr txBox="1">
            <a:spLocks noChangeArrowheads="1"/>
          </p:cNvSpPr>
          <p:nvPr/>
        </p:nvSpPr>
        <p:spPr bwMode="auto">
          <a:xfrm>
            <a:off x="4518902" y="4609910"/>
            <a:ext cx="9064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sz="1200" noProof="0" dirty="0">
                <a:solidFill>
                  <a:srgbClr val="666666"/>
                </a:solidFill>
                <a:latin typeface="Segoe UI (Textkörper)"/>
              </a:rPr>
              <a:t>Thermal Moderator</a:t>
            </a:r>
          </a:p>
        </p:txBody>
      </p:sp>
      <p:cxnSp>
        <p:nvCxnSpPr>
          <p:cNvPr id="72" name="Gerade Verbindung mit Pfeil 71">
            <a:extLst>
              <a:ext uri="{FF2B5EF4-FFF2-40B4-BE49-F238E27FC236}">
                <a16:creationId xmlns:a16="http://schemas.microsoft.com/office/drawing/2014/main" id="{1D3E8F30-4097-D927-4A85-8CDF3BD53D09}"/>
              </a:ext>
            </a:extLst>
          </p:cNvPr>
          <p:cNvCxnSpPr>
            <a:cxnSpLocks/>
            <a:stCxn id="71" idx="0"/>
          </p:cNvCxnSpPr>
          <p:nvPr/>
        </p:nvCxnSpPr>
        <p:spPr>
          <a:xfrm flipH="1" flipV="1">
            <a:off x="3573069" y="3417698"/>
            <a:ext cx="1399064" cy="1192212"/>
          </a:xfrm>
          <a:prstGeom prst="straightConnector1">
            <a:avLst/>
          </a:prstGeom>
          <a:ln w="22225">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4" name="Ellipse 73">
            <a:extLst>
              <a:ext uri="{FF2B5EF4-FFF2-40B4-BE49-F238E27FC236}">
                <a16:creationId xmlns:a16="http://schemas.microsoft.com/office/drawing/2014/main" id="{6BD244C1-CE13-2C6D-226A-3390B88FBDD8}"/>
              </a:ext>
            </a:extLst>
          </p:cNvPr>
          <p:cNvSpPr/>
          <p:nvPr/>
        </p:nvSpPr>
        <p:spPr>
          <a:xfrm>
            <a:off x="2114157" y="3187701"/>
            <a:ext cx="144462" cy="136525"/>
          </a:xfrm>
          <a:prstGeom prst="ellipse">
            <a:avLst/>
          </a:prstGeom>
          <a:solidFill>
            <a:srgbClr val="00B0F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200">
              <a:solidFill>
                <a:srgbClr val="666666"/>
              </a:solidFill>
              <a:latin typeface="Segoe UI (Textkörper)"/>
            </a:endParaRPr>
          </a:p>
        </p:txBody>
      </p:sp>
      <p:sp>
        <p:nvSpPr>
          <p:cNvPr id="75" name="Textfeld 12">
            <a:extLst>
              <a:ext uri="{FF2B5EF4-FFF2-40B4-BE49-F238E27FC236}">
                <a16:creationId xmlns:a16="http://schemas.microsoft.com/office/drawing/2014/main" id="{DB6E7286-EF45-842C-D267-48F7F34EF23F}"/>
              </a:ext>
            </a:extLst>
          </p:cNvPr>
          <p:cNvSpPr txBox="1">
            <a:spLocks noChangeArrowheads="1"/>
          </p:cNvSpPr>
          <p:nvPr/>
        </p:nvSpPr>
        <p:spPr bwMode="auto">
          <a:xfrm>
            <a:off x="2037957" y="2962276"/>
            <a:ext cx="2365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de-DE" altLang="de-DE" sz="1200" b="1">
                <a:solidFill>
                  <a:srgbClr val="666666"/>
                </a:solidFill>
                <a:latin typeface="Segoe UI (Textkörper)"/>
              </a:rPr>
              <a:t>4</a:t>
            </a:r>
          </a:p>
        </p:txBody>
      </p:sp>
      <p:sp>
        <p:nvSpPr>
          <p:cNvPr id="76" name="Ellipse 75">
            <a:extLst>
              <a:ext uri="{FF2B5EF4-FFF2-40B4-BE49-F238E27FC236}">
                <a16:creationId xmlns:a16="http://schemas.microsoft.com/office/drawing/2014/main" id="{F2366CFA-05CE-B5BA-CF4E-625661871DB2}"/>
              </a:ext>
            </a:extLst>
          </p:cNvPr>
          <p:cNvSpPr/>
          <p:nvPr/>
        </p:nvSpPr>
        <p:spPr>
          <a:xfrm>
            <a:off x="2160194" y="3232151"/>
            <a:ext cx="46038" cy="460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200">
              <a:solidFill>
                <a:srgbClr val="666666"/>
              </a:solidFill>
              <a:latin typeface="Segoe UI (Textkörper)"/>
            </a:endParaRPr>
          </a:p>
        </p:txBody>
      </p:sp>
      <p:sp>
        <p:nvSpPr>
          <p:cNvPr id="77" name="Ellipse 76">
            <a:extLst>
              <a:ext uri="{FF2B5EF4-FFF2-40B4-BE49-F238E27FC236}">
                <a16:creationId xmlns:a16="http://schemas.microsoft.com/office/drawing/2014/main" id="{980590C3-122C-A855-3E58-2880967319FA}"/>
              </a:ext>
            </a:extLst>
          </p:cNvPr>
          <p:cNvSpPr/>
          <p:nvPr/>
        </p:nvSpPr>
        <p:spPr>
          <a:xfrm>
            <a:off x="3328594" y="2500314"/>
            <a:ext cx="144463" cy="134937"/>
          </a:xfrm>
          <a:prstGeom prst="ellipse">
            <a:avLst/>
          </a:prstGeom>
          <a:solidFill>
            <a:srgbClr val="00B0F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200">
              <a:solidFill>
                <a:srgbClr val="666666"/>
              </a:solidFill>
              <a:latin typeface="Segoe UI (Textkörper)"/>
            </a:endParaRPr>
          </a:p>
        </p:txBody>
      </p:sp>
      <p:sp>
        <p:nvSpPr>
          <p:cNvPr id="78" name="Ellipse 77">
            <a:extLst>
              <a:ext uri="{FF2B5EF4-FFF2-40B4-BE49-F238E27FC236}">
                <a16:creationId xmlns:a16="http://schemas.microsoft.com/office/drawing/2014/main" id="{D7B53EE0-3678-2BEE-D732-07DF479097FC}"/>
              </a:ext>
            </a:extLst>
          </p:cNvPr>
          <p:cNvSpPr/>
          <p:nvPr/>
        </p:nvSpPr>
        <p:spPr>
          <a:xfrm>
            <a:off x="3374632" y="2544764"/>
            <a:ext cx="46037" cy="4603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200">
              <a:solidFill>
                <a:srgbClr val="666666"/>
              </a:solidFill>
              <a:latin typeface="Segoe UI (Textkörper)"/>
            </a:endParaRPr>
          </a:p>
        </p:txBody>
      </p:sp>
      <p:sp>
        <p:nvSpPr>
          <p:cNvPr id="79" name="Ellipse 78">
            <a:extLst>
              <a:ext uri="{FF2B5EF4-FFF2-40B4-BE49-F238E27FC236}">
                <a16:creationId xmlns:a16="http://schemas.microsoft.com/office/drawing/2014/main" id="{49618DBD-AD6D-9DFC-1C23-F334E5999536}"/>
              </a:ext>
            </a:extLst>
          </p:cNvPr>
          <p:cNvSpPr/>
          <p:nvPr/>
        </p:nvSpPr>
        <p:spPr>
          <a:xfrm>
            <a:off x="2731694" y="2754314"/>
            <a:ext cx="144463" cy="136525"/>
          </a:xfrm>
          <a:prstGeom prst="ellipse">
            <a:avLst/>
          </a:prstGeom>
          <a:solidFill>
            <a:srgbClr val="00B0F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200">
              <a:solidFill>
                <a:srgbClr val="666666"/>
              </a:solidFill>
              <a:latin typeface="Segoe UI (Textkörper)"/>
            </a:endParaRPr>
          </a:p>
        </p:txBody>
      </p:sp>
      <p:cxnSp>
        <p:nvCxnSpPr>
          <p:cNvPr id="80" name="Gerade Verbindung 20">
            <a:extLst>
              <a:ext uri="{FF2B5EF4-FFF2-40B4-BE49-F238E27FC236}">
                <a16:creationId xmlns:a16="http://schemas.microsoft.com/office/drawing/2014/main" id="{84B85700-4328-DD9A-6D56-BCD03D00B479}"/>
              </a:ext>
            </a:extLst>
          </p:cNvPr>
          <p:cNvCxnSpPr>
            <a:stCxn id="79" idx="1"/>
            <a:endCxn id="79" idx="5"/>
          </p:cNvCxnSpPr>
          <p:nvPr/>
        </p:nvCxnSpPr>
        <p:spPr>
          <a:xfrm>
            <a:off x="2752332" y="2774951"/>
            <a:ext cx="103187" cy="952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Gerade Verbindung 22">
            <a:extLst>
              <a:ext uri="{FF2B5EF4-FFF2-40B4-BE49-F238E27FC236}">
                <a16:creationId xmlns:a16="http://schemas.microsoft.com/office/drawing/2014/main" id="{4082818A-210C-EA4F-8DF4-29CE1AE14EEA}"/>
              </a:ext>
            </a:extLst>
          </p:cNvPr>
          <p:cNvCxnSpPr>
            <a:stCxn id="79" idx="7"/>
            <a:endCxn id="79" idx="3"/>
          </p:cNvCxnSpPr>
          <p:nvPr/>
        </p:nvCxnSpPr>
        <p:spPr>
          <a:xfrm flipH="1">
            <a:off x="2752332" y="2774951"/>
            <a:ext cx="103187" cy="952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Ellipse 81">
            <a:extLst>
              <a:ext uri="{FF2B5EF4-FFF2-40B4-BE49-F238E27FC236}">
                <a16:creationId xmlns:a16="http://schemas.microsoft.com/office/drawing/2014/main" id="{ED114758-A447-2FA9-A73B-006DF66540F5}"/>
              </a:ext>
            </a:extLst>
          </p:cNvPr>
          <p:cNvSpPr/>
          <p:nvPr/>
        </p:nvSpPr>
        <p:spPr>
          <a:xfrm>
            <a:off x="4085832" y="2309814"/>
            <a:ext cx="144462" cy="134937"/>
          </a:xfrm>
          <a:prstGeom prst="ellipse">
            <a:avLst/>
          </a:prstGeom>
          <a:solidFill>
            <a:srgbClr val="00B0F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200">
              <a:solidFill>
                <a:srgbClr val="666666"/>
              </a:solidFill>
              <a:latin typeface="Segoe UI (Textkörper)"/>
            </a:endParaRPr>
          </a:p>
        </p:txBody>
      </p:sp>
      <p:cxnSp>
        <p:nvCxnSpPr>
          <p:cNvPr id="83" name="Gerade Verbindung 101">
            <a:extLst>
              <a:ext uri="{FF2B5EF4-FFF2-40B4-BE49-F238E27FC236}">
                <a16:creationId xmlns:a16="http://schemas.microsoft.com/office/drawing/2014/main" id="{E755AEAC-DD06-1128-9A23-43F80A42D9BB}"/>
              </a:ext>
            </a:extLst>
          </p:cNvPr>
          <p:cNvCxnSpPr>
            <a:stCxn id="82" idx="1"/>
            <a:endCxn id="82" idx="5"/>
          </p:cNvCxnSpPr>
          <p:nvPr/>
        </p:nvCxnSpPr>
        <p:spPr>
          <a:xfrm>
            <a:off x="4108057" y="2328864"/>
            <a:ext cx="101600" cy="952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Gerade Verbindung 103">
            <a:extLst>
              <a:ext uri="{FF2B5EF4-FFF2-40B4-BE49-F238E27FC236}">
                <a16:creationId xmlns:a16="http://schemas.microsoft.com/office/drawing/2014/main" id="{F50E24E0-C70D-08F3-84D1-07B4E27B715D}"/>
              </a:ext>
            </a:extLst>
          </p:cNvPr>
          <p:cNvCxnSpPr>
            <a:stCxn id="82" idx="7"/>
            <a:endCxn id="82" idx="3"/>
          </p:cNvCxnSpPr>
          <p:nvPr/>
        </p:nvCxnSpPr>
        <p:spPr>
          <a:xfrm flipH="1">
            <a:off x="4108057" y="2328864"/>
            <a:ext cx="101600" cy="952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Ellipse 84">
            <a:extLst>
              <a:ext uri="{FF2B5EF4-FFF2-40B4-BE49-F238E27FC236}">
                <a16:creationId xmlns:a16="http://schemas.microsoft.com/office/drawing/2014/main" id="{FDE9D6CC-B774-923B-A9EF-2A68120F7979}"/>
              </a:ext>
            </a:extLst>
          </p:cNvPr>
          <p:cNvSpPr/>
          <p:nvPr/>
        </p:nvSpPr>
        <p:spPr>
          <a:xfrm>
            <a:off x="9680817" y="2506473"/>
            <a:ext cx="142875" cy="134938"/>
          </a:xfrm>
          <a:prstGeom prst="ellipse">
            <a:avLst/>
          </a:prstGeom>
          <a:solidFill>
            <a:srgbClr val="00B0F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200">
              <a:solidFill>
                <a:srgbClr val="666666"/>
              </a:solidFill>
              <a:latin typeface="Segoe UI (Textkörper)"/>
            </a:endParaRPr>
          </a:p>
        </p:txBody>
      </p:sp>
      <p:cxnSp>
        <p:nvCxnSpPr>
          <p:cNvPr id="86" name="Gerade Verbindung 114">
            <a:extLst>
              <a:ext uri="{FF2B5EF4-FFF2-40B4-BE49-F238E27FC236}">
                <a16:creationId xmlns:a16="http://schemas.microsoft.com/office/drawing/2014/main" id="{44888ECE-D7CD-D17E-42D0-86B91A9E62B6}"/>
              </a:ext>
            </a:extLst>
          </p:cNvPr>
          <p:cNvCxnSpPr>
            <a:stCxn id="85" idx="1"/>
            <a:endCxn id="85" idx="5"/>
          </p:cNvCxnSpPr>
          <p:nvPr/>
        </p:nvCxnSpPr>
        <p:spPr>
          <a:xfrm>
            <a:off x="9701454" y="2527111"/>
            <a:ext cx="101600" cy="952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Gerade Verbindung 115">
            <a:extLst>
              <a:ext uri="{FF2B5EF4-FFF2-40B4-BE49-F238E27FC236}">
                <a16:creationId xmlns:a16="http://schemas.microsoft.com/office/drawing/2014/main" id="{F48E4EEB-FFAE-C15D-5C2F-18690E1B82BF}"/>
              </a:ext>
            </a:extLst>
          </p:cNvPr>
          <p:cNvCxnSpPr>
            <a:stCxn id="85" idx="7"/>
            <a:endCxn id="85" idx="3"/>
          </p:cNvCxnSpPr>
          <p:nvPr/>
        </p:nvCxnSpPr>
        <p:spPr>
          <a:xfrm flipH="1">
            <a:off x="9701454" y="2527111"/>
            <a:ext cx="101600" cy="952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Ellipse 87">
            <a:extLst>
              <a:ext uri="{FF2B5EF4-FFF2-40B4-BE49-F238E27FC236}">
                <a16:creationId xmlns:a16="http://schemas.microsoft.com/office/drawing/2014/main" id="{424D13F0-9EC4-AD11-A898-07BA6D5489D9}"/>
              </a:ext>
            </a:extLst>
          </p:cNvPr>
          <p:cNvSpPr/>
          <p:nvPr/>
        </p:nvSpPr>
        <p:spPr>
          <a:xfrm>
            <a:off x="8310804" y="3087498"/>
            <a:ext cx="144463" cy="136525"/>
          </a:xfrm>
          <a:prstGeom prst="ellipse">
            <a:avLst/>
          </a:prstGeom>
          <a:solidFill>
            <a:srgbClr val="00B0F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200">
              <a:solidFill>
                <a:srgbClr val="666666"/>
              </a:solidFill>
              <a:latin typeface="Segoe UI (Textkörper)"/>
            </a:endParaRPr>
          </a:p>
        </p:txBody>
      </p:sp>
      <p:cxnSp>
        <p:nvCxnSpPr>
          <p:cNvPr id="89" name="Gerade Verbindung 117">
            <a:extLst>
              <a:ext uri="{FF2B5EF4-FFF2-40B4-BE49-F238E27FC236}">
                <a16:creationId xmlns:a16="http://schemas.microsoft.com/office/drawing/2014/main" id="{6391D849-BEF8-47D1-43B2-F2DF41987190}"/>
              </a:ext>
            </a:extLst>
          </p:cNvPr>
          <p:cNvCxnSpPr>
            <a:stCxn id="88" idx="1"/>
            <a:endCxn id="88" idx="5"/>
          </p:cNvCxnSpPr>
          <p:nvPr/>
        </p:nvCxnSpPr>
        <p:spPr>
          <a:xfrm>
            <a:off x="8331442" y="3108136"/>
            <a:ext cx="101600" cy="952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Gerade Verbindung 118">
            <a:extLst>
              <a:ext uri="{FF2B5EF4-FFF2-40B4-BE49-F238E27FC236}">
                <a16:creationId xmlns:a16="http://schemas.microsoft.com/office/drawing/2014/main" id="{5013AA4B-AB16-8D33-BE29-8EA455C19B26}"/>
              </a:ext>
            </a:extLst>
          </p:cNvPr>
          <p:cNvCxnSpPr>
            <a:stCxn id="88" idx="7"/>
            <a:endCxn id="88" idx="3"/>
          </p:cNvCxnSpPr>
          <p:nvPr/>
        </p:nvCxnSpPr>
        <p:spPr>
          <a:xfrm flipH="1">
            <a:off x="8331442" y="3108136"/>
            <a:ext cx="101600" cy="952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Ellipse 90">
            <a:extLst>
              <a:ext uri="{FF2B5EF4-FFF2-40B4-BE49-F238E27FC236}">
                <a16:creationId xmlns:a16="http://schemas.microsoft.com/office/drawing/2014/main" id="{C2DC7A3B-E5D7-07C6-9FBA-B4293914FD4C}"/>
              </a:ext>
            </a:extLst>
          </p:cNvPr>
          <p:cNvSpPr/>
          <p:nvPr/>
        </p:nvSpPr>
        <p:spPr>
          <a:xfrm>
            <a:off x="9334742" y="2500123"/>
            <a:ext cx="144462" cy="134938"/>
          </a:xfrm>
          <a:prstGeom prst="ellipse">
            <a:avLst/>
          </a:prstGeom>
          <a:solidFill>
            <a:srgbClr val="00B0F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200">
              <a:solidFill>
                <a:srgbClr val="666666"/>
              </a:solidFill>
              <a:latin typeface="Segoe UI (Textkörper)"/>
            </a:endParaRPr>
          </a:p>
        </p:txBody>
      </p:sp>
      <p:sp>
        <p:nvSpPr>
          <p:cNvPr id="92" name="Ellipse 91">
            <a:extLst>
              <a:ext uri="{FF2B5EF4-FFF2-40B4-BE49-F238E27FC236}">
                <a16:creationId xmlns:a16="http://schemas.microsoft.com/office/drawing/2014/main" id="{1106D19C-A0F0-DFAC-42B6-A221FB22B5BD}"/>
              </a:ext>
            </a:extLst>
          </p:cNvPr>
          <p:cNvSpPr/>
          <p:nvPr/>
        </p:nvSpPr>
        <p:spPr>
          <a:xfrm>
            <a:off x="9380779" y="2544573"/>
            <a:ext cx="46038" cy="460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200">
              <a:solidFill>
                <a:srgbClr val="666666"/>
              </a:solidFill>
              <a:latin typeface="Segoe UI (Textkörper)"/>
            </a:endParaRPr>
          </a:p>
        </p:txBody>
      </p:sp>
      <p:sp>
        <p:nvSpPr>
          <p:cNvPr id="93" name="Pfeil nach unten 122">
            <a:extLst>
              <a:ext uri="{FF2B5EF4-FFF2-40B4-BE49-F238E27FC236}">
                <a16:creationId xmlns:a16="http://schemas.microsoft.com/office/drawing/2014/main" id="{14C6726E-010B-469A-7181-EF7EDDCDD3C6}"/>
              </a:ext>
            </a:extLst>
          </p:cNvPr>
          <p:cNvSpPr/>
          <p:nvPr/>
        </p:nvSpPr>
        <p:spPr>
          <a:xfrm rot="4007835">
            <a:off x="2227664" y="3898107"/>
            <a:ext cx="93662" cy="307975"/>
          </a:xfrm>
          <a:prstGeom prst="downArrow">
            <a:avLst/>
          </a:prstGeom>
          <a:solidFill>
            <a:srgbClr val="00B0F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200">
              <a:solidFill>
                <a:srgbClr val="666666"/>
              </a:solidFill>
              <a:latin typeface="Segoe UI (Textkörper)"/>
            </a:endParaRPr>
          </a:p>
        </p:txBody>
      </p:sp>
      <p:sp>
        <p:nvSpPr>
          <p:cNvPr id="94" name="Ellipse 93">
            <a:extLst>
              <a:ext uri="{FF2B5EF4-FFF2-40B4-BE49-F238E27FC236}">
                <a16:creationId xmlns:a16="http://schemas.microsoft.com/office/drawing/2014/main" id="{421EE298-A7FD-2AFD-08EF-B992602086AE}"/>
              </a:ext>
            </a:extLst>
          </p:cNvPr>
          <p:cNvSpPr/>
          <p:nvPr/>
        </p:nvSpPr>
        <p:spPr>
          <a:xfrm>
            <a:off x="8147292" y="3417698"/>
            <a:ext cx="142875" cy="134938"/>
          </a:xfrm>
          <a:prstGeom prst="ellipse">
            <a:avLst/>
          </a:prstGeom>
          <a:solidFill>
            <a:srgbClr val="00B0F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200">
              <a:solidFill>
                <a:srgbClr val="666666"/>
              </a:solidFill>
              <a:latin typeface="Segoe UI (Textkörper)"/>
            </a:endParaRPr>
          </a:p>
        </p:txBody>
      </p:sp>
      <p:sp>
        <p:nvSpPr>
          <p:cNvPr id="95" name="Ellipse 94">
            <a:extLst>
              <a:ext uri="{FF2B5EF4-FFF2-40B4-BE49-F238E27FC236}">
                <a16:creationId xmlns:a16="http://schemas.microsoft.com/office/drawing/2014/main" id="{238DE6A7-08E7-6DA6-A6A0-1BBE13E8AC0D}"/>
              </a:ext>
            </a:extLst>
          </p:cNvPr>
          <p:cNvSpPr/>
          <p:nvPr/>
        </p:nvSpPr>
        <p:spPr>
          <a:xfrm>
            <a:off x="8193329" y="3462148"/>
            <a:ext cx="44450" cy="460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200">
              <a:solidFill>
                <a:srgbClr val="666666"/>
              </a:solidFill>
              <a:latin typeface="Segoe UI (Textkörper)"/>
            </a:endParaRPr>
          </a:p>
        </p:txBody>
      </p:sp>
      <p:sp>
        <p:nvSpPr>
          <p:cNvPr id="96" name="Textfeld 12">
            <a:extLst>
              <a:ext uri="{FF2B5EF4-FFF2-40B4-BE49-F238E27FC236}">
                <a16:creationId xmlns:a16="http://schemas.microsoft.com/office/drawing/2014/main" id="{6F83E65A-B762-57EA-4ACA-60257E76B999}"/>
              </a:ext>
            </a:extLst>
          </p:cNvPr>
          <p:cNvSpPr txBox="1">
            <a:spLocks noChangeArrowheads="1"/>
          </p:cNvSpPr>
          <p:nvPr/>
        </p:nvSpPr>
        <p:spPr bwMode="auto">
          <a:xfrm>
            <a:off x="731520" y="5154614"/>
            <a:ext cx="14747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sz="1200" noProof="0" dirty="0">
                <a:solidFill>
                  <a:srgbClr val="666666"/>
                </a:solidFill>
                <a:latin typeface="Segoe UI (Textkörper)"/>
              </a:rPr>
              <a:t>Water-cooled reck</a:t>
            </a:r>
          </a:p>
        </p:txBody>
      </p:sp>
      <p:cxnSp>
        <p:nvCxnSpPr>
          <p:cNvPr id="97" name="Gerade Verbindung mit Pfeil 96">
            <a:extLst>
              <a:ext uri="{FF2B5EF4-FFF2-40B4-BE49-F238E27FC236}">
                <a16:creationId xmlns:a16="http://schemas.microsoft.com/office/drawing/2014/main" id="{C09154D0-576D-D000-F130-1907103B1A4E}"/>
              </a:ext>
            </a:extLst>
          </p:cNvPr>
          <p:cNvCxnSpPr>
            <a:stCxn id="96" idx="3"/>
          </p:cNvCxnSpPr>
          <p:nvPr/>
        </p:nvCxnSpPr>
        <p:spPr>
          <a:xfrm flipV="1">
            <a:off x="2206232" y="3614739"/>
            <a:ext cx="100012" cy="1678375"/>
          </a:xfrm>
          <a:prstGeom prst="straightConnector1">
            <a:avLst/>
          </a:prstGeom>
          <a:ln w="22225">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8" name="Pfeil nach unten 128">
            <a:extLst>
              <a:ext uri="{FF2B5EF4-FFF2-40B4-BE49-F238E27FC236}">
                <a16:creationId xmlns:a16="http://schemas.microsoft.com/office/drawing/2014/main" id="{53F48A40-191E-0D03-A874-CBFEDC370464}"/>
              </a:ext>
            </a:extLst>
          </p:cNvPr>
          <p:cNvSpPr/>
          <p:nvPr/>
        </p:nvSpPr>
        <p:spPr>
          <a:xfrm rot="3446142">
            <a:off x="9359348" y="2608867"/>
            <a:ext cx="138113" cy="333375"/>
          </a:xfrm>
          <a:prstGeom prst="downArrow">
            <a:avLst/>
          </a:prstGeom>
          <a:solidFill>
            <a:srgbClr val="00B0F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200">
              <a:solidFill>
                <a:srgbClr val="666666"/>
              </a:solidFill>
              <a:latin typeface="Segoe UI (Textkörper)"/>
            </a:endParaRPr>
          </a:p>
        </p:txBody>
      </p:sp>
      <p:sp>
        <p:nvSpPr>
          <p:cNvPr id="99" name="Pfeil nach unten 129">
            <a:extLst>
              <a:ext uri="{FF2B5EF4-FFF2-40B4-BE49-F238E27FC236}">
                <a16:creationId xmlns:a16="http://schemas.microsoft.com/office/drawing/2014/main" id="{64198031-A3EB-161E-C019-81584E841EB1}"/>
              </a:ext>
            </a:extLst>
          </p:cNvPr>
          <p:cNvSpPr/>
          <p:nvPr/>
        </p:nvSpPr>
        <p:spPr>
          <a:xfrm rot="14177545">
            <a:off x="9985617" y="2260410"/>
            <a:ext cx="128588" cy="284163"/>
          </a:xfrm>
          <a:prstGeom prst="downArrow">
            <a:avLst/>
          </a:prstGeom>
          <a:solidFill>
            <a:srgbClr val="00B0F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200">
              <a:solidFill>
                <a:srgbClr val="666666"/>
              </a:solidFill>
              <a:latin typeface="Segoe UI (Textkörper)"/>
            </a:endParaRPr>
          </a:p>
        </p:txBody>
      </p:sp>
      <p:pic>
        <p:nvPicPr>
          <p:cNvPr id="134" name="Picture 7">
            <a:extLst>
              <a:ext uri="{FF2B5EF4-FFF2-40B4-BE49-F238E27FC236}">
                <a16:creationId xmlns:a16="http://schemas.microsoft.com/office/drawing/2014/main" id="{BB23D4A6-C3F8-E64B-62C4-618FDD5F63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669" t="43132" r="8115" b="28435"/>
          <a:stretch>
            <a:fillRect/>
          </a:stretch>
        </p:blipFill>
        <p:spPr bwMode="auto">
          <a:xfrm>
            <a:off x="2134794" y="5117795"/>
            <a:ext cx="8074025" cy="136048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6" name="Gerade Verbindung 10">
            <a:extLst>
              <a:ext uri="{FF2B5EF4-FFF2-40B4-BE49-F238E27FC236}">
                <a16:creationId xmlns:a16="http://schemas.microsoft.com/office/drawing/2014/main" id="{B8E10367-6415-9237-FC7F-78A8D7043D90}"/>
              </a:ext>
            </a:extLst>
          </p:cNvPr>
          <p:cNvCxnSpPr/>
          <p:nvPr/>
        </p:nvCxnSpPr>
        <p:spPr>
          <a:xfrm>
            <a:off x="8938819" y="6368745"/>
            <a:ext cx="0" cy="377825"/>
          </a:xfrm>
          <a:prstGeom prst="line">
            <a:avLst/>
          </a:prstGeom>
        </p:spPr>
        <p:style>
          <a:lnRef idx="1">
            <a:schemeClr val="dk1"/>
          </a:lnRef>
          <a:fillRef idx="0">
            <a:schemeClr val="dk1"/>
          </a:fillRef>
          <a:effectRef idx="0">
            <a:schemeClr val="dk1"/>
          </a:effectRef>
          <a:fontRef idx="minor">
            <a:schemeClr val="tx1"/>
          </a:fontRef>
        </p:style>
      </p:cxnSp>
      <p:cxnSp>
        <p:nvCxnSpPr>
          <p:cNvPr id="137" name="Gerade Verbindung 11">
            <a:extLst>
              <a:ext uri="{FF2B5EF4-FFF2-40B4-BE49-F238E27FC236}">
                <a16:creationId xmlns:a16="http://schemas.microsoft.com/office/drawing/2014/main" id="{07B32621-244E-DC71-DF5B-634F3210876E}"/>
              </a:ext>
            </a:extLst>
          </p:cNvPr>
          <p:cNvCxnSpPr/>
          <p:nvPr/>
        </p:nvCxnSpPr>
        <p:spPr>
          <a:xfrm flipH="1">
            <a:off x="3393682" y="6348108"/>
            <a:ext cx="1587" cy="430212"/>
          </a:xfrm>
          <a:prstGeom prst="line">
            <a:avLst/>
          </a:prstGeom>
        </p:spPr>
        <p:style>
          <a:lnRef idx="1">
            <a:schemeClr val="dk1"/>
          </a:lnRef>
          <a:fillRef idx="0">
            <a:schemeClr val="dk1"/>
          </a:fillRef>
          <a:effectRef idx="0">
            <a:schemeClr val="dk1"/>
          </a:effectRef>
          <a:fontRef idx="minor">
            <a:schemeClr val="tx1"/>
          </a:fontRef>
        </p:style>
      </p:cxnSp>
      <p:cxnSp>
        <p:nvCxnSpPr>
          <p:cNvPr id="139" name="Gerade Verbindung mit Pfeil 138">
            <a:extLst>
              <a:ext uri="{FF2B5EF4-FFF2-40B4-BE49-F238E27FC236}">
                <a16:creationId xmlns:a16="http://schemas.microsoft.com/office/drawing/2014/main" id="{A760FEBE-4BE6-706D-4A58-D751B01B910B}"/>
              </a:ext>
            </a:extLst>
          </p:cNvPr>
          <p:cNvCxnSpPr/>
          <p:nvPr/>
        </p:nvCxnSpPr>
        <p:spPr>
          <a:xfrm>
            <a:off x="3396857" y="6697358"/>
            <a:ext cx="5541962" cy="0"/>
          </a:xfrm>
          <a:prstGeom prst="straightConnector1">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141" name="Gerade Verbindung 20">
            <a:extLst>
              <a:ext uri="{FF2B5EF4-FFF2-40B4-BE49-F238E27FC236}">
                <a16:creationId xmlns:a16="http://schemas.microsoft.com/office/drawing/2014/main" id="{B9552589-1F35-94F7-52EE-A3CABE00AB27}"/>
              </a:ext>
            </a:extLst>
          </p:cNvPr>
          <p:cNvCxnSpPr/>
          <p:nvPr/>
        </p:nvCxnSpPr>
        <p:spPr>
          <a:xfrm flipV="1">
            <a:off x="8884844" y="6413195"/>
            <a:ext cx="1851025" cy="4763"/>
          </a:xfrm>
          <a:prstGeom prst="line">
            <a:avLst/>
          </a:prstGeom>
        </p:spPr>
        <p:style>
          <a:lnRef idx="1">
            <a:schemeClr val="dk1"/>
          </a:lnRef>
          <a:fillRef idx="0">
            <a:schemeClr val="dk1"/>
          </a:fillRef>
          <a:effectRef idx="0">
            <a:schemeClr val="dk1"/>
          </a:effectRef>
          <a:fontRef idx="minor">
            <a:schemeClr val="tx1"/>
          </a:fontRef>
        </p:style>
      </p:cxnSp>
      <p:cxnSp>
        <p:nvCxnSpPr>
          <p:cNvPr id="142" name="Gerade Verbindung 25">
            <a:extLst>
              <a:ext uri="{FF2B5EF4-FFF2-40B4-BE49-F238E27FC236}">
                <a16:creationId xmlns:a16="http://schemas.microsoft.com/office/drawing/2014/main" id="{48FF1529-67A1-C033-9175-2EFE2B0A8C9B}"/>
              </a:ext>
            </a:extLst>
          </p:cNvPr>
          <p:cNvCxnSpPr/>
          <p:nvPr/>
        </p:nvCxnSpPr>
        <p:spPr>
          <a:xfrm flipV="1">
            <a:off x="9830994" y="5579758"/>
            <a:ext cx="904875" cy="1587"/>
          </a:xfrm>
          <a:prstGeom prst="line">
            <a:avLst/>
          </a:prstGeom>
        </p:spPr>
        <p:style>
          <a:lnRef idx="1">
            <a:schemeClr val="dk1"/>
          </a:lnRef>
          <a:fillRef idx="0">
            <a:schemeClr val="dk1"/>
          </a:fillRef>
          <a:effectRef idx="0">
            <a:schemeClr val="dk1"/>
          </a:effectRef>
          <a:fontRef idx="minor">
            <a:schemeClr val="tx1"/>
          </a:fontRef>
        </p:style>
      </p:cxnSp>
      <p:cxnSp>
        <p:nvCxnSpPr>
          <p:cNvPr id="143" name="Gerade Verbindung 29">
            <a:extLst>
              <a:ext uri="{FF2B5EF4-FFF2-40B4-BE49-F238E27FC236}">
                <a16:creationId xmlns:a16="http://schemas.microsoft.com/office/drawing/2014/main" id="{667D3E3F-DBB8-4226-E2CD-C4E949987C02}"/>
              </a:ext>
            </a:extLst>
          </p:cNvPr>
          <p:cNvCxnSpPr/>
          <p:nvPr/>
        </p:nvCxnSpPr>
        <p:spPr>
          <a:xfrm>
            <a:off x="8799119" y="6368745"/>
            <a:ext cx="465138" cy="0"/>
          </a:xfrm>
          <a:prstGeom prst="line">
            <a:avLst/>
          </a:prstGeom>
        </p:spPr>
        <p:style>
          <a:lnRef idx="1">
            <a:schemeClr val="dk1"/>
          </a:lnRef>
          <a:fillRef idx="0">
            <a:schemeClr val="dk1"/>
          </a:fillRef>
          <a:effectRef idx="0">
            <a:schemeClr val="dk1"/>
          </a:effectRef>
          <a:fontRef idx="minor">
            <a:schemeClr val="tx1"/>
          </a:fontRef>
        </p:style>
      </p:cxnSp>
      <p:cxnSp>
        <p:nvCxnSpPr>
          <p:cNvPr id="144" name="Gerade Verbindung 30">
            <a:extLst>
              <a:ext uri="{FF2B5EF4-FFF2-40B4-BE49-F238E27FC236}">
                <a16:creationId xmlns:a16="http://schemas.microsoft.com/office/drawing/2014/main" id="{6D1F74D0-8177-B05E-E345-4E7C825DA69A}"/>
              </a:ext>
            </a:extLst>
          </p:cNvPr>
          <p:cNvCxnSpPr/>
          <p:nvPr/>
        </p:nvCxnSpPr>
        <p:spPr>
          <a:xfrm flipV="1">
            <a:off x="8799119" y="6117920"/>
            <a:ext cx="465138" cy="1588"/>
          </a:xfrm>
          <a:prstGeom prst="line">
            <a:avLst/>
          </a:prstGeom>
        </p:spPr>
        <p:style>
          <a:lnRef idx="1">
            <a:schemeClr val="dk1"/>
          </a:lnRef>
          <a:fillRef idx="0">
            <a:schemeClr val="dk1"/>
          </a:fillRef>
          <a:effectRef idx="0">
            <a:schemeClr val="dk1"/>
          </a:effectRef>
          <a:fontRef idx="minor">
            <a:schemeClr val="tx1"/>
          </a:fontRef>
        </p:style>
      </p:cxnSp>
      <p:cxnSp>
        <p:nvCxnSpPr>
          <p:cNvPr id="145" name="Gerade Verbindung mit Pfeil 144">
            <a:extLst>
              <a:ext uri="{FF2B5EF4-FFF2-40B4-BE49-F238E27FC236}">
                <a16:creationId xmlns:a16="http://schemas.microsoft.com/office/drawing/2014/main" id="{8A1A8125-811A-5ABD-F449-54D2EAB01429}"/>
              </a:ext>
            </a:extLst>
          </p:cNvPr>
          <p:cNvCxnSpPr/>
          <p:nvPr/>
        </p:nvCxnSpPr>
        <p:spPr>
          <a:xfrm flipH="1" flipV="1">
            <a:off x="9210282" y="6105220"/>
            <a:ext cx="1587" cy="255588"/>
          </a:xfrm>
          <a:prstGeom prst="straightConnector1">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146" name="Gerade Verbindung mit Pfeil 145">
            <a:extLst>
              <a:ext uri="{FF2B5EF4-FFF2-40B4-BE49-F238E27FC236}">
                <a16:creationId xmlns:a16="http://schemas.microsoft.com/office/drawing/2014/main" id="{FE72DE37-4E01-0E85-3A06-4C6A4169388D}"/>
              </a:ext>
            </a:extLst>
          </p:cNvPr>
          <p:cNvCxnSpPr/>
          <p:nvPr/>
        </p:nvCxnSpPr>
        <p:spPr>
          <a:xfrm flipH="1" flipV="1">
            <a:off x="10694594" y="5581345"/>
            <a:ext cx="4763" cy="833438"/>
          </a:xfrm>
          <a:prstGeom prst="straightConnector1">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147" name="Textfeld 49">
            <a:extLst>
              <a:ext uri="{FF2B5EF4-FFF2-40B4-BE49-F238E27FC236}">
                <a16:creationId xmlns:a16="http://schemas.microsoft.com/office/drawing/2014/main" id="{6B7543DF-9F44-81EC-65B0-684FE96C006F}"/>
              </a:ext>
            </a:extLst>
          </p:cNvPr>
          <p:cNvSpPr txBox="1">
            <a:spLocks noChangeArrowheads="1"/>
          </p:cNvSpPr>
          <p:nvPr/>
        </p:nvSpPr>
        <p:spPr bwMode="auto">
          <a:xfrm rot="16200000">
            <a:off x="8935374" y="6094515"/>
            <a:ext cx="3513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de-DE" altLang="de-DE" sz="1200">
                <a:solidFill>
                  <a:srgbClr val="666666"/>
                </a:solidFill>
                <a:latin typeface="Segoe UI (Textkörper)"/>
              </a:rPr>
              <a:t>30</a:t>
            </a:r>
          </a:p>
        </p:txBody>
      </p:sp>
      <p:sp>
        <p:nvSpPr>
          <p:cNvPr id="148" name="Textfeld 56">
            <a:extLst>
              <a:ext uri="{FF2B5EF4-FFF2-40B4-BE49-F238E27FC236}">
                <a16:creationId xmlns:a16="http://schemas.microsoft.com/office/drawing/2014/main" id="{4B46723D-4F29-E7F5-157C-FFF7EBB89C8E}"/>
              </a:ext>
            </a:extLst>
          </p:cNvPr>
          <p:cNvSpPr txBox="1">
            <a:spLocks noChangeArrowheads="1"/>
          </p:cNvSpPr>
          <p:nvPr/>
        </p:nvSpPr>
        <p:spPr bwMode="auto">
          <a:xfrm rot="16200000">
            <a:off x="10437149" y="5835753"/>
            <a:ext cx="3513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de-DE" altLang="de-DE" sz="1200">
                <a:solidFill>
                  <a:srgbClr val="666666"/>
                </a:solidFill>
                <a:latin typeface="Segoe UI (Textkörper)"/>
              </a:rPr>
              <a:t>90</a:t>
            </a:r>
          </a:p>
        </p:txBody>
      </p:sp>
      <p:sp>
        <p:nvSpPr>
          <p:cNvPr id="149" name="Textfeld 58">
            <a:extLst>
              <a:ext uri="{FF2B5EF4-FFF2-40B4-BE49-F238E27FC236}">
                <a16:creationId xmlns:a16="http://schemas.microsoft.com/office/drawing/2014/main" id="{C783E130-987A-436A-D865-123B32558ACB}"/>
              </a:ext>
            </a:extLst>
          </p:cNvPr>
          <p:cNvSpPr txBox="1">
            <a:spLocks noChangeArrowheads="1"/>
          </p:cNvSpPr>
          <p:nvPr/>
        </p:nvSpPr>
        <p:spPr bwMode="auto">
          <a:xfrm>
            <a:off x="5697144" y="6500508"/>
            <a:ext cx="59182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de-DE" altLang="de-DE" sz="1200">
                <a:solidFill>
                  <a:srgbClr val="666666"/>
                </a:solidFill>
                <a:latin typeface="Segoe UI (Textkörper)"/>
              </a:rPr>
              <a:t>Ø 600</a:t>
            </a:r>
          </a:p>
        </p:txBody>
      </p:sp>
      <p:sp>
        <p:nvSpPr>
          <p:cNvPr id="151" name="Textfeld 12">
            <a:extLst>
              <a:ext uri="{FF2B5EF4-FFF2-40B4-BE49-F238E27FC236}">
                <a16:creationId xmlns:a16="http://schemas.microsoft.com/office/drawing/2014/main" id="{006BCE35-912D-83CF-B7C0-B4B59E3D41D5}"/>
              </a:ext>
            </a:extLst>
          </p:cNvPr>
          <p:cNvSpPr txBox="1">
            <a:spLocks noChangeArrowheads="1"/>
          </p:cNvSpPr>
          <p:nvPr/>
        </p:nvSpPr>
        <p:spPr bwMode="auto">
          <a:xfrm>
            <a:off x="3870408" y="5166662"/>
            <a:ext cx="12576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sz="1200" noProof="0" dirty="0">
                <a:solidFill>
                  <a:srgbClr val="666666"/>
                </a:solidFill>
                <a:latin typeface="Segoe UI (Textkörper)"/>
              </a:rPr>
              <a:t>Cold moderator</a:t>
            </a:r>
          </a:p>
        </p:txBody>
      </p:sp>
      <p:cxnSp>
        <p:nvCxnSpPr>
          <p:cNvPr id="152" name="Gerade Verbindung mit Pfeil 151">
            <a:extLst>
              <a:ext uri="{FF2B5EF4-FFF2-40B4-BE49-F238E27FC236}">
                <a16:creationId xmlns:a16="http://schemas.microsoft.com/office/drawing/2014/main" id="{4D0BD3AA-EB39-09BA-FCF2-6850E9855B53}"/>
              </a:ext>
            </a:extLst>
          </p:cNvPr>
          <p:cNvCxnSpPr>
            <a:cxnSpLocks/>
            <a:stCxn id="151" idx="3"/>
          </p:cNvCxnSpPr>
          <p:nvPr/>
        </p:nvCxnSpPr>
        <p:spPr>
          <a:xfrm>
            <a:off x="5128033" y="5305162"/>
            <a:ext cx="253810" cy="459052"/>
          </a:xfrm>
          <a:prstGeom prst="straightConnector1">
            <a:avLst/>
          </a:prstGeom>
          <a:ln w="22225">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3" name="Textfeld 12">
            <a:extLst>
              <a:ext uri="{FF2B5EF4-FFF2-40B4-BE49-F238E27FC236}">
                <a16:creationId xmlns:a16="http://schemas.microsoft.com/office/drawing/2014/main" id="{8B41246D-097C-7C9E-3A53-4820ED164ED0}"/>
              </a:ext>
            </a:extLst>
          </p:cNvPr>
          <p:cNvSpPr txBox="1">
            <a:spLocks noChangeArrowheads="1"/>
          </p:cNvSpPr>
          <p:nvPr/>
        </p:nvSpPr>
        <p:spPr bwMode="auto">
          <a:xfrm>
            <a:off x="7484669" y="5059058"/>
            <a:ext cx="16176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sz="1200" b="1" u="sng" noProof="0" dirty="0">
                <a:solidFill>
                  <a:srgbClr val="666666"/>
                </a:solidFill>
                <a:latin typeface="Segoe UI (Textkörper)"/>
              </a:rPr>
              <a:t>Vacuum gap: 5 mm</a:t>
            </a:r>
          </a:p>
        </p:txBody>
      </p:sp>
      <p:cxnSp>
        <p:nvCxnSpPr>
          <p:cNvPr id="154" name="Gerade Verbindung mit Pfeil 153">
            <a:extLst>
              <a:ext uri="{FF2B5EF4-FFF2-40B4-BE49-F238E27FC236}">
                <a16:creationId xmlns:a16="http://schemas.microsoft.com/office/drawing/2014/main" id="{4FD92B2C-60A3-16CF-B275-5CF70DD97BE3}"/>
              </a:ext>
            </a:extLst>
          </p:cNvPr>
          <p:cNvCxnSpPr>
            <a:stCxn id="153" idx="1"/>
          </p:cNvCxnSpPr>
          <p:nvPr/>
        </p:nvCxnSpPr>
        <p:spPr>
          <a:xfrm flipH="1">
            <a:off x="6917932" y="5197558"/>
            <a:ext cx="566737" cy="482212"/>
          </a:xfrm>
          <a:prstGeom prst="straightConnector1">
            <a:avLst/>
          </a:prstGeom>
          <a:ln w="22225">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5" name="Gerade Verbindung mit Pfeil 154">
            <a:extLst>
              <a:ext uri="{FF2B5EF4-FFF2-40B4-BE49-F238E27FC236}">
                <a16:creationId xmlns:a16="http://schemas.microsoft.com/office/drawing/2014/main" id="{661827E1-FD2C-4376-79EC-917AE904B702}"/>
              </a:ext>
            </a:extLst>
          </p:cNvPr>
          <p:cNvCxnSpPr>
            <a:stCxn id="153" idx="1"/>
          </p:cNvCxnSpPr>
          <p:nvPr/>
        </p:nvCxnSpPr>
        <p:spPr>
          <a:xfrm flipH="1">
            <a:off x="6903644" y="5197558"/>
            <a:ext cx="581025" cy="866387"/>
          </a:xfrm>
          <a:prstGeom prst="straightConnector1">
            <a:avLst/>
          </a:prstGeom>
          <a:ln w="22225">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6" name="Gerade Verbindung mit Pfeil 155">
            <a:extLst>
              <a:ext uri="{FF2B5EF4-FFF2-40B4-BE49-F238E27FC236}">
                <a16:creationId xmlns:a16="http://schemas.microsoft.com/office/drawing/2014/main" id="{DC7E19EF-7644-B3D7-A57C-8028A52C91AA}"/>
              </a:ext>
            </a:extLst>
          </p:cNvPr>
          <p:cNvCxnSpPr>
            <a:stCxn id="153" idx="1"/>
          </p:cNvCxnSpPr>
          <p:nvPr/>
        </p:nvCxnSpPr>
        <p:spPr>
          <a:xfrm flipH="1">
            <a:off x="6462319" y="5197558"/>
            <a:ext cx="1022350" cy="634612"/>
          </a:xfrm>
          <a:prstGeom prst="straightConnector1">
            <a:avLst/>
          </a:prstGeom>
          <a:ln w="22225">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7" name="Gerade Verbindung 53">
            <a:extLst>
              <a:ext uri="{FF2B5EF4-FFF2-40B4-BE49-F238E27FC236}">
                <a16:creationId xmlns:a16="http://schemas.microsoft.com/office/drawing/2014/main" id="{D46B43A1-F582-8739-E7F0-4BBC2BC1C859}"/>
              </a:ext>
            </a:extLst>
          </p:cNvPr>
          <p:cNvCxnSpPr/>
          <p:nvPr/>
        </p:nvCxnSpPr>
        <p:spPr>
          <a:xfrm>
            <a:off x="9102332" y="5644845"/>
            <a:ext cx="1368425" cy="3175"/>
          </a:xfrm>
          <a:prstGeom prst="line">
            <a:avLst/>
          </a:prstGeom>
        </p:spPr>
        <p:style>
          <a:lnRef idx="1">
            <a:schemeClr val="dk1"/>
          </a:lnRef>
          <a:fillRef idx="0">
            <a:schemeClr val="dk1"/>
          </a:fillRef>
          <a:effectRef idx="0">
            <a:schemeClr val="dk1"/>
          </a:effectRef>
          <a:fontRef idx="minor">
            <a:schemeClr val="tx1"/>
          </a:fontRef>
        </p:style>
      </p:cxnSp>
      <p:cxnSp>
        <p:nvCxnSpPr>
          <p:cNvPr id="158" name="Gerade Verbindung 55">
            <a:extLst>
              <a:ext uri="{FF2B5EF4-FFF2-40B4-BE49-F238E27FC236}">
                <a16:creationId xmlns:a16="http://schemas.microsoft.com/office/drawing/2014/main" id="{21DEFE0F-DCD6-DDC0-82BC-4C290DF32D98}"/>
              </a:ext>
            </a:extLst>
          </p:cNvPr>
          <p:cNvCxnSpPr/>
          <p:nvPr/>
        </p:nvCxnSpPr>
        <p:spPr>
          <a:xfrm>
            <a:off x="8607032" y="6075058"/>
            <a:ext cx="1843087" cy="3175"/>
          </a:xfrm>
          <a:prstGeom prst="line">
            <a:avLst/>
          </a:prstGeom>
        </p:spPr>
        <p:style>
          <a:lnRef idx="1">
            <a:schemeClr val="dk1"/>
          </a:lnRef>
          <a:fillRef idx="0">
            <a:schemeClr val="dk1"/>
          </a:fillRef>
          <a:effectRef idx="0">
            <a:schemeClr val="dk1"/>
          </a:effectRef>
          <a:fontRef idx="minor">
            <a:schemeClr val="tx1"/>
          </a:fontRef>
        </p:style>
      </p:cxnSp>
      <p:cxnSp>
        <p:nvCxnSpPr>
          <p:cNvPr id="159" name="Gerade Verbindung mit Pfeil 158">
            <a:extLst>
              <a:ext uri="{FF2B5EF4-FFF2-40B4-BE49-F238E27FC236}">
                <a16:creationId xmlns:a16="http://schemas.microsoft.com/office/drawing/2014/main" id="{B8E7BB88-AD22-335E-DF39-565671E7002F}"/>
              </a:ext>
            </a:extLst>
          </p:cNvPr>
          <p:cNvCxnSpPr/>
          <p:nvPr/>
        </p:nvCxnSpPr>
        <p:spPr>
          <a:xfrm flipV="1">
            <a:off x="10424719" y="5648020"/>
            <a:ext cx="0" cy="427038"/>
          </a:xfrm>
          <a:prstGeom prst="straightConnector1">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160" name="Textfeld 56">
            <a:extLst>
              <a:ext uri="{FF2B5EF4-FFF2-40B4-BE49-F238E27FC236}">
                <a16:creationId xmlns:a16="http://schemas.microsoft.com/office/drawing/2014/main" id="{7AB9562E-E9A1-8D5B-A6D2-DE88A9CEBFD3}"/>
              </a:ext>
            </a:extLst>
          </p:cNvPr>
          <p:cNvSpPr txBox="1">
            <a:spLocks noChangeArrowheads="1"/>
          </p:cNvSpPr>
          <p:nvPr/>
        </p:nvSpPr>
        <p:spPr bwMode="auto">
          <a:xfrm rot="16200000">
            <a:off x="10159337" y="5730977"/>
            <a:ext cx="3513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de-DE" altLang="de-DE" sz="1200">
                <a:solidFill>
                  <a:srgbClr val="666666"/>
                </a:solidFill>
                <a:latin typeface="Segoe UI (Textkörper)"/>
              </a:rPr>
              <a:t>46</a:t>
            </a:r>
          </a:p>
        </p:txBody>
      </p:sp>
      <p:cxnSp>
        <p:nvCxnSpPr>
          <p:cNvPr id="171" name="Gerade Verbindung mit Pfeil 170">
            <a:extLst>
              <a:ext uri="{FF2B5EF4-FFF2-40B4-BE49-F238E27FC236}">
                <a16:creationId xmlns:a16="http://schemas.microsoft.com/office/drawing/2014/main" id="{15324C54-703A-1FA4-E7B5-226532D1BFEB}"/>
              </a:ext>
            </a:extLst>
          </p:cNvPr>
          <p:cNvCxnSpPr>
            <a:cxnSpLocks/>
            <a:stCxn id="71" idx="0"/>
          </p:cNvCxnSpPr>
          <p:nvPr/>
        </p:nvCxnSpPr>
        <p:spPr>
          <a:xfrm flipH="1" flipV="1">
            <a:off x="3209373" y="2962276"/>
            <a:ext cx="1762760" cy="1647634"/>
          </a:xfrm>
          <a:prstGeom prst="straightConnector1">
            <a:avLst/>
          </a:prstGeom>
          <a:ln w="22225">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5" name="Pfeil: nach rechts 174">
            <a:extLst>
              <a:ext uri="{FF2B5EF4-FFF2-40B4-BE49-F238E27FC236}">
                <a16:creationId xmlns:a16="http://schemas.microsoft.com/office/drawing/2014/main" id="{0FB4F4F3-51FF-908E-72D3-8A6725D5BD7C}"/>
              </a:ext>
            </a:extLst>
          </p:cNvPr>
          <p:cNvSpPr/>
          <p:nvPr/>
        </p:nvSpPr>
        <p:spPr>
          <a:xfrm>
            <a:off x="5238043" y="3108136"/>
            <a:ext cx="1950240" cy="35583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56620E5-8FC7-3381-9A75-B3309C6977FF}"/>
              </a:ext>
            </a:extLst>
          </p:cNvPr>
          <p:cNvSpPr txBox="1"/>
          <p:nvPr/>
        </p:nvSpPr>
        <p:spPr>
          <a:xfrm>
            <a:off x="6960467" y="790364"/>
            <a:ext cx="4098814" cy="738664"/>
          </a:xfrm>
          <a:prstGeom prst="rect">
            <a:avLst/>
          </a:prstGeom>
          <a:noFill/>
        </p:spPr>
        <p:txBody>
          <a:bodyPr wrap="none" rtlCol="0">
            <a:spAutoFit/>
          </a:bodyPr>
          <a:lstStyle/>
          <a:p>
            <a:pPr marL="285750" indent="-285750">
              <a:buFont typeface="Wingdings" pitchFamily="2" charset="2"/>
              <a:buChar char="è"/>
            </a:pPr>
            <a:r>
              <a:rPr lang="en-GB" sz="1400" b="1" dirty="0">
                <a:solidFill>
                  <a:srgbClr val="FFC000"/>
                </a:solidFill>
              </a:rPr>
              <a:t>Freezing of the Moderator Reflector Plug 1</a:t>
            </a:r>
          </a:p>
          <a:p>
            <a:r>
              <a:rPr lang="en-GB" sz="1400" b="1" dirty="0">
                <a:solidFill>
                  <a:srgbClr val="FFC000"/>
                </a:solidFill>
              </a:rPr>
              <a:t>(MRP 1) at ESS, by Marc Kickulies </a:t>
            </a:r>
          </a:p>
          <a:p>
            <a:r>
              <a:rPr lang="en-GB" sz="1400" b="1" dirty="0">
                <a:solidFill>
                  <a:srgbClr val="FFC000"/>
                </a:solidFill>
              </a:rPr>
              <a:t>Wed April 15</a:t>
            </a:r>
            <a:r>
              <a:rPr lang="en-GB" sz="1400" b="1" baseline="30000" dirty="0">
                <a:solidFill>
                  <a:srgbClr val="FFC000"/>
                </a:solidFill>
              </a:rPr>
              <a:t>th</a:t>
            </a:r>
            <a:r>
              <a:rPr lang="en-GB" sz="1400" b="1" dirty="0">
                <a:solidFill>
                  <a:srgbClr val="FFC000"/>
                </a:solidFill>
              </a:rPr>
              <a:t> 9:00 AM in Live 1</a:t>
            </a:r>
            <a:endParaRPr lang="en-US" sz="1400" b="1" dirty="0">
              <a:solidFill>
                <a:srgbClr val="FFC000"/>
              </a:solidFill>
            </a:endParaRPr>
          </a:p>
        </p:txBody>
      </p:sp>
    </p:spTree>
    <p:extLst>
      <p:ext uri="{BB962C8B-B14F-4D97-AF65-F5344CB8AC3E}">
        <p14:creationId xmlns:p14="http://schemas.microsoft.com/office/powerpoint/2010/main" val="2009922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9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9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9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7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3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36"/>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37"/>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39"/>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41"/>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4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4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44"/>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4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4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47"/>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4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49"/>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51"/>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52"/>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53"/>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54"/>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55"/>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56"/>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157"/>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158"/>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159"/>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9" grpId="0"/>
      <p:bldP spid="28" grpId="0" animBg="1"/>
      <p:bldP spid="29" grpId="0" animBg="1"/>
      <p:bldP spid="30" grpId="0" animBg="1"/>
      <p:bldP spid="31" grpId="0" animBg="1"/>
      <p:bldP spid="32" grpId="0" animBg="1"/>
      <p:bldP spid="33" grpId="0" animBg="1"/>
      <p:bldP spid="34" grpId="0" animBg="1"/>
      <p:bldP spid="35" grpId="0"/>
      <p:bldP spid="36" grpId="0"/>
      <p:bldP spid="54" grpId="0"/>
      <p:bldP spid="55" grpId="0"/>
      <p:bldP spid="85" grpId="0" animBg="1"/>
      <p:bldP spid="88" grpId="0" animBg="1"/>
      <p:bldP spid="91" grpId="0" animBg="1"/>
      <p:bldP spid="92" grpId="0" animBg="1"/>
      <p:bldP spid="94" grpId="0" animBg="1"/>
      <p:bldP spid="95" grpId="0" animBg="1"/>
      <p:bldP spid="98" grpId="0" animBg="1"/>
      <p:bldP spid="99" grpId="0" animBg="1"/>
      <p:bldP spid="147" grpId="0"/>
      <p:bldP spid="148" grpId="0"/>
      <p:bldP spid="149" grpId="0"/>
      <p:bldP spid="151" grpId="0"/>
      <p:bldP spid="153" grpId="0"/>
      <p:bldP spid="160" grpId="0"/>
      <p:bldP spid="17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C796EE4-95C7-DC69-E1DE-160D466820B5}"/>
              </a:ext>
            </a:extLst>
          </p:cNvPr>
          <p:cNvSpPr>
            <a:spLocks noGrp="1"/>
          </p:cNvSpPr>
          <p:nvPr>
            <p:ph type="body" sz="quarter" idx="11"/>
          </p:nvPr>
        </p:nvSpPr>
        <p:spPr/>
        <p:txBody>
          <a:bodyPr/>
          <a:lstStyle/>
          <a:p>
            <a:endParaRPr lang="en-GB" dirty="0"/>
          </a:p>
        </p:txBody>
      </p:sp>
      <p:sp>
        <p:nvSpPr>
          <p:cNvPr id="4" name="Text Placeholder 3">
            <a:extLst>
              <a:ext uri="{FF2B5EF4-FFF2-40B4-BE49-F238E27FC236}">
                <a16:creationId xmlns:a16="http://schemas.microsoft.com/office/drawing/2014/main" id="{F16EEA46-3E06-CA84-1FCE-E335D2CB8C8C}"/>
              </a:ext>
            </a:extLst>
          </p:cNvPr>
          <p:cNvSpPr>
            <a:spLocks noGrp="1"/>
          </p:cNvSpPr>
          <p:nvPr>
            <p:ph type="body" sz="quarter" idx="10"/>
          </p:nvPr>
        </p:nvSpPr>
        <p:spPr/>
        <p:txBody>
          <a:bodyPr/>
          <a:lstStyle/>
          <a:p>
            <a:endParaRPr lang="en-GB" dirty="0"/>
          </a:p>
        </p:txBody>
      </p:sp>
      <p:pic>
        <p:nvPicPr>
          <p:cNvPr id="8" name="Picture 7" descr="A close up of a machine&#10;&#10;AI-generated content may be incorrect.">
            <a:extLst>
              <a:ext uri="{FF2B5EF4-FFF2-40B4-BE49-F238E27FC236}">
                <a16:creationId xmlns:a16="http://schemas.microsoft.com/office/drawing/2014/main" id="{64A71858-063F-B0BA-D634-2CD512FA0794}"/>
              </a:ext>
            </a:extLst>
          </p:cNvPr>
          <p:cNvPicPr>
            <a:picLocks noChangeAspect="1"/>
          </p:cNvPicPr>
          <p:nvPr/>
        </p:nvPicPr>
        <p:blipFill>
          <a:blip r:embed="rId2"/>
          <a:stretch>
            <a:fillRect/>
          </a:stretch>
        </p:blipFill>
        <p:spPr>
          <a:xfrm rot="5400000">
            <a:off x="5660297" y="1166798"/>
            <a:ext cx="5752986" cy="4314740"/>
          </a:xfrm>
          <a:prstGeom prst="rect">
            <a:avLst/>
          </a:prstGeom>
        </p:spPr>
      </p:pic>
      <p:pic>
        <p:nvPicPr>
          <p:cNvPr id="10" name="Picture 9" descr="A close up of a metal container&#10;&#10;AI-generated content may be incorrect.">
            <a:extLst>
              <a:ext uri="{FF2B5EF4-FFF2-40B4-BE49-F238E27FC236}">
                <a16:creationId xmlns:a16="http://schemas.microsoft.com/office/drawing/2014/main" id="{401FDB43-624A-654C-077E-BE6C8E8DD7A8}"/>
              </a:ext>
            </a:extLst>
          </p:cNvPr>
          <p:cNvPicPr>
            <a:picLocks noChangeAspect="1"/>
          </p:cNvPicPr>
          <p:nvPr/>
        </p:nvPicPr>
        <p:blipFill>
          <a:blip r:embed="rId3"/>
          <a:stretch>
            <a:fillRect/>
          </a:stretch>
        </p:blipFill>
        <p:spPr>
          <a:xfrm rot="5400000">
            <a:off x="-282575" y="3747797"/>
            <a:ext cx="3429000" cy="2571750"/>
          </a:xfrm>
          <a:prstGeom prst="rect">
            <a:avLst/>
          </a:prstGeom>
        </p:spPr>
      </p:pic>
      <p:pic>
        <p:nvPicPr>
          <p:cNvPr id="12" name="Picture 11" descr="A close up of a metal surface&#10;&#10;AI-generated content may be incorrect.">
            <a:extLst>
              <a:ext uri="{FF2B5EF4-FFF2-40B4-BE49-F238E27FC236}">
                <a16:creationId xmlns:a16="http://schemas.microsoft.com/office/drawing/2014/main" id="{DBA3C1CB-2833-0D8D-7C3E-42E4933AD76D}"/>
              </a:ext>
            </a:extLst>
          </p:cNvPr>
          <p:cNvPicPr>
            <a:picLocks noChangeAspect="1"/>
          </p:cNvPicPr>
          <p:nvPr/>
        </p:nvPicPr>
        <p:blipFill>
          <a:blip r:embed="rId4"/>
          <a:stretch>
            <a:fillRect/>
          </a:stretch>
        </p:blipFill>
        <p:spPr>
          <a:xfrm rot="5400000">
            <a:off x="3068797" y="4242870"/>
            <a:ext cx="3002973" cy="2252230"/>
          </a:xfrm>
          <a:prstGeom prst="rect">
            <a:avLst/>
          </a:prstGeom>
        </p:spPr>
      </p:pic>
      <p:cxnSp>
        <p:nvCxnSpPr>
          <p:cNvPr id="14" name="Straight Arrow Connector 13">
            <a:extLst>
              <a:ext uri="{FF2B5EF4-FFF2-40B4-BE49-F238E27FC236}">
                <a16:creationId xmlns:a16="http://schemas.microsoft.com/office/drawing/2014/main" id="{3DB0CE42-2BC5-62AF-3F36-2575BD7BAC0C}"/>
              </a:ext>
            </a:extLst>
          </p:cNvPr>
          <p:cNvCxnSpPr/>
          <p:nvPr/>
        </p:nvCxnSpPr>
        <p:spPr>
          <a:xfrm flipV="1">
            <a:off x="4671646" y="3780692"/>
            <a:ext cx="4032739" cy="13833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B0D6C2E-7794-BC6E-EAA6-243D7FF58583}"/>
              </a:ext>
            </a:extLst>
          </p:cNvPr>
          <p:cNvCxnSpPr/>
          <p:nvPr/>
        </p:nvCxnSpPr>
        <p:spPr>
          <a:xfrm flipV="1">
            <a:off x="1553308" y="2848708"/>
            <a:ext cx="7379677" cy="17936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9" name="Content Placeholder 8" descr="Diagram of a water heater&#10;&#10;AI-generated content may be incorrect.">
            <a:extLst>
              <a:ext uri="{FF2B5EF4-FFF2-40B4-BE49-F238E27FC236}">
                <a16:creationId xmlns:a16="http://schemas.microsoft.com/office/drawing/2014/main" id="{A8125767-7682-6382-0E89-F97EFF4D4FB3}"/>
              </a:ext>
            </a:extLst>
          </p:cNvPr>
          <p:cNvPicPr>
            <a:picLocks noChangeAspect="1"/>
          </p:cNvPicPr>
          <p:nvPr/>
        </p:nvPicPr>
        <p:blipFill>
          <a:blip r:embed="rId5"/>
          <a:stretch>
            <a:fillRect/>
          </a:stretch>
        </p:blipFill>
        <p:spPr>
          <a:xfrm>
            <a:off x="391302" y="545216"/>
            <a:ext cx="2520650" cy="2431265"/>
          </a:xfrm>
          <a:prstGeom prst="rect">
            <a:avLst/>
          </a:prstGeom>
        </p:spPr>
      </p:pic>
      <p:cxnSp>
        <p:nvCxnSpPr>
          <p:cNvPr id="21" name="Straight Arrow Connector 20">
            <a:extLst>
              <a:ext uri="{FF2B5EF4-FFF2-40B4-BE49-F238E27FC236}">
                <a16:creationId xmlns:a16="http://schemas.microsoft.com/office/drawing/2014/main" id="{464D7C23-F516-639E-D203-11602DEFB9C4}"/>
              </a:ext>
            </a:extLst>
          </p:cNvPr>
          <p:cNvCxnSpPr/>
          <p:nvPr/>
        </p:nvCxnSpPr>
        <p:spPr>
          <a:xfrm flipH="1" flipV="1">
            <a:off x="1181922" y="843366"/>
            <a:ext cx="2051538" cy="44020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BF22C68D-CDDD-EB2B-BEC4-4D243B8489BE}"/>
              </a:ext>
            </a:extLst>
          </p:cNvPr>
          <p:cNvCxnSpPr>
            <a:cxnSpLocks/>
          </p:cNvCxnSpPr>
          <p:nvPr/>
        </p:nvCxnSpPr>
        <p:spPr>
          <a:xfrm flipH="1" flipV="1">
            <a:off x="737011" y="1446410"/>
            <a:ext cx="816297" cy="31959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U-turn Arrow 23">
            <a:extLst>
              <a:ext uri="{FF2B5EF4-FFF2-40B4-BE49-F238E27FC236}">
                <a16:creationId xmlns:a16="http://schemas.microsoft.com/office/drawing/2014/main" id="{222598C6-3061-C1BC-A69B-B0F594A79115}"/>
              </a:ext>
            </a:extLst>
          </p:cNvPr>
          <p:cNvSpPr/>
          <p:nvPr/>
        </p:nvSpPr>
        <p:spPr>
          <a:xfrm>
            <a:off x="525996" y="1252979"/>
            <a:ext cx="211015" cy="193431"/>
          </a:xfrm>
          <a:prstGeom prst="utur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5" name="U-turn Arrow 24">
            <a:extLst>
              <a:ext uri="{FF2B5EF4-FFF2-40B4-BE49-F238E27FC236}">
                <a16:creationId xmlns:a16="http://schemas.microsoft.com/office/drawing/2014/main" id="{79DF569D-ABAB-AC5E-35B9-43EF02E0ECCB}"/>
              </a:ext>
            </a:extLst>
          </p:cNvPr>
          <p:cNvSpPr/>
          <p:nvPr/>
        </p:nvSpPr>
        <p:spPr>
          <a:xfrm>
            <a:off x="973014" y="568569"/>
            <a:ext cx="211015" cy="193431"/>
          </a:xfrm>
          <a:prstGeom prst="utur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pic>
        <p:nvPicPr>
          <p:cNvPr id="29" name="Picture 28" descr="A diagram of a circular object&#10;&#10;AI-generated content may be incorrect.">
            <a:extLst>
              <a:ext uri="{FF2B5EF4-FFF2-40B4-BE49-F238E27FC236}">
                <a16:creationId xmlns:a16="http://schemas.microsoft.com/office/drawing/2014/main" id="{710F6759-4B9D-F06A-0209-F7B21CD11899}"/>
              </a:ext>
            </a:extLst>
          </p:cNvPr>
          <p:cNvPicPr>
            <a:picLocks noChangeAspect="1"/>
          </p:cNvPicPr>
          <p:nvPr/>
        </p:nvPicPr>
        <p:blipFill>
          <a:blip r:embed="rId6"/>
          <a:stretch>
            <a:fillRect/>
          </a:stretch>
        </p:blipFill>
        <p:spPr>
          <a:xfrm>
            <a:off x="3463911" y="841826"/>
            <a:ext cx="2449268" cy="1677518"/>
          </a:xfrm>
          <a:prstGeom prst="rect">
            <a:avLst/>
          </a:prstGeom>
        </p:spPr>
      </p:pic>
      <p:cxnSp>
        <p:nvCxnSpPr>
          <p:cNvPr id="31" name="Straight Arrow Connector 30">
            <a:extLst>
              <a:ext uri="{FF2B5EF4-FFF2-40B4-BE49-F238E27FC236}">
                <a16:creationId xmlns:a16="http://schemas.microsoft.com/office/drawing/2014/main" id="{CA531A9C-B4A4-98CA-6E63-A6C3BF8CD266}"/>
              </a:ext>
            </a:extLst>
          </p:cNvPr>
          <p:cNvCxnSpPr/>
          <p:nvPr/>
        </p:nvCxnSpPr>
        <p:spPr>
          <a:xfrm flipV="1">
            <a:off x="4631141" y="2221523"/>
            <a:ext cx="937846" cy="29424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38B1A428-793F-21C8-68B3-2A70C955F268}"/>
              </a:ext>
            </a:extLst>
          </p:cNvPr>
          <p:cNvCxnSpPr/>
          <p:nvPr/>
        </p:nvCxnSpPr>
        <p:spPr>
          <a:xfrm flipV="1">
            <a:off x="1553308" y="2403231"/>
            <a:ext cx="3206261" cy="22391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5" name="Picture 34" descr="A black plastic wrap on a black surface&#10;&#10;AI-generated content may be incorrect.">
            <a:extLst>
              <a:ext uri="{FF2B5EF4-FFF2-40B4-BE49-F238E27FC236}">
                <a16:creationId xmlns:a16="http://schemas.microsoft.com/office/drawing/2014/main" id="{5DC4A5E5-4FA4-5596-3385-4344484C9E4C}"/>
              </a:ext>
            </a:extLst>
          </p:cNvPr>
          <p:cNvPicPr>
            <a:picLocks noChangeAspect="1"/>
          </p:cNvPicPr>
          <p:nvPr/>
        </p:nvPicPr>
        <p:blipFill>
          <a:blip r:embed="rId7"/>
          <a:stretch>
            <a:fillRect/>
          </a:stretch>
        </p:blipFill>
        <p:spPr>
          <a:xfrm rot="5400000">
            <a:off x="8735157" y="3389435"/>
            <a:ext cx="3950677" cy="2963008"/>
          </a:xfrm>
          <a:prstGeom prst="rect">
            <a:avLst/>
          </a:prstGeom>
        </p:spPr>
      </p:pic>
      <p:cxnSp>
        <p:nvCxnSpPr>
          <p:cNvPr id="37" name="Straight Arrow Connector 36">
            <a:extLst>
              <a:ext uri="{FF2B5EF4-FFF2-40B4-BE49-F238E27FC236}">
                <a16:creationId xmlns:a16="http://schemas.microsoft.com/office/drawing/2014/main" id="{658A111B-29BE-7AF2-35B6-97DE7352B4D5}"/>
              </a:ext>
            </a:extLst>
          </p:cNvPr>
          <p:cNvCxnSpPr/>
          <p:nvPr/>
        </p:nvCxnSpPr>
        <p:spPr>
          <a:xfrm>
            <a:off x="4631141" y="5164015"/>
            <a:ext cx="598410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9CE72A4D-5815-7244-0FA2-D5D72A96E97B}"/>
              </a:ext>
            </a:extLst>
          </p:cNvPr>
          <p:cNvCxnSpPr/>
          <p:nvPr/>
        </p:nvCxnSpPr>
        <p:spPr>
          <a:xfrm flipV="1">
            <a:off x="1553308" y="3382108"/>
            <a:ext cx="9706707" cy="12602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830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7F15D1E-BBEF-FCA1-9F8D-9D22A27FF3F7}"/>
              </a:ext>
            </a:extLst>
          </p:cNvPr>
          <p:cNvSpPr>
            <a:spLocks noGrp="1"/>
          </p:cNvSpPr>
          <p:nvPr>
            <p:ph type="ftr" sz="quarter" idx="11"/>
          </p:nvPr>
        </p:nvSpPr>
        <p:spPr/>
        <p:txBody>
          <a:bodyPr/>
          <a:lstStyle/>
          <a:p>
            <a:r>
              <a:rPr lang="sv-SE"/>
              <a:t>PRESENTATION TITLE/FOOTER</a:t>
            </a:r>
            <a:endParaRPr lang="sv-SE" dirty="0"/>
          </a:p>
        </p:txBody>
      </p:sp>
      <p:sp>
        <p:nvSpPr>
          <p:cNvPr id="4" name="Slide Number Placeholder 3">
            <a:extLst>
              <a:ext uri="{FF2B5EF4-FFF2-40B4-BE49-F238E27FC236}">
                <a16:creationId xmlns:a16="http://schemas.microsoft.com/office/drawing/2014/main" id="{9944F846-7BA5-51B2-7C66-92F431DFB6F1}"/>
              </a:ext>
            </a:extLst>
          </p:cNvPr>
          <p:cNvSpPr>
            <a:spLocks noGrp="1"/>
          </p:cNvSpPr>
          <p:nvPr>
            <p:ph type="sldNum" sz="quarter" idx="12"/>
          </p:nvPr>
        </p:nvSpPr>
        <p:spPr/>
        <p:txBody>
          <a:bodyPr/>
          <a:lstStyle/>
          <a:p>
            <a:fld id="{F7283078-D760-1647-8B80-66BA8B52336D}" type="slidenum">
              <a:rPr lang="sv-SE" smtClean="0"/>
              <a:t>36</a:t>
            </a:fld>
            <a:endParaRPr lang="sv-SE"/>
          </a:p>
        </p:txBody>
      </p:sp>
      <p:sp>
        <p:nvSpPr>
          <p:cNvPr id="8" name="Date Placeholder 7">
            <a:extLst>
              <a:ext uri="{FF2B5EF4-FFF2-40B4-BE49-F238E27FC236}">
                <a16:creationId xmlns:a16="http://schemas.microsoft.com/office/drawing/2014/main" id="{F684981C-E7DD-BFAE-DC3E-533A89A53D34}"/>
              </a:ext>
            </a:extLst>
          </p:cNvPr>
          <p:cNvSpPr>
            <a:spLocks noGrp="1"/>
          </p:cNvSpPr>
          <p:nvPr>
            <p:ph type="dt" sz="half" idx="10"/>
          </p:nvPr>
        </p:nvSpPr>
        <p:spPr/>
        <p:txBody>
          <a:bodyPr/>
          <a:lstStyle/>
          <a:p>
            <a:fld id="{18896B66-0B3A-474C-9C9C-E4F07B1F5DAD}" type="datetime1">
              <a:rPr lang="sv-SE" smtClean="0"/>
              <a:t>2026-04-15</a:t>
            </a:fld>
            <a:endParaRPr lang="sv-SE" dirty="0"/>
          </a:p>
        </p:txBody>
      </p:sp>
      <p:sp>
        <p:nvSpPr>
          <p:cNvPr id="9" name="Rubrik 1">
            <a:extLst>
              <a:ext uri="{FF2B5EF4-FFF2-40B4-BE49-F238E27FC236}">
                <a16:creationId xmlns:a16="http://schemas.microsoft.com/office/drawing/2014/main" id="{7C5B7CD8-8E2B-66A9-0F2D-2104EFD89615}"/>
              </a:ext>
            </a:extLst>
          </p:cNvPr>
          <p:cNvSpPr>
            <a:spLocks noGrp="1"/>
          </p:cNvSpPr>
          <p:nvPr>
            <p:ph type="title"/>
          </p:nvPr>
        </p:nvSpPr>
        <p:spPr>
          <a:xfrm>
            <a:off x="1103709" y="265373"/>
            <a:ext cx="9360000" cy="657339"/>
          </a:xfrm>
        </p:spPr>
        <p:txBody>
          <a:bodyPr/>
          <a:lstStyle/>
          <a:p>
            <a:r>
              <a:rPr lang="en-GB" dirty="0">
                <a:solidFill>
                  <a:schemeClr val="tx1">
                    <a:lumMod val="75000"/>
                    <a:lumOff val="25000"/>
                  </a:schemeClr>
                </a:solidFill>
              </a:rPr>
              <a:t>Lessons learned</a:t>
            </a:r>
          </a:p>
        </p:txBody>
      </p:sp>
      <p:sp>
        <p:nvSpPr>
          <p:cNvPr id="10" name="Platshållare för text 7">
            <a:extLst>
              <a:ext uri="{FF2B5EF4-FFF2-40B4-BE49-F238E27FC236}">
                <a16:creationId xmlns:a16="http://schemas.microsoft.com/office/drawing/2014/main" id="{B917226E-6F49-1C50-0E7B-7578F1804620}"/>
              </a:ext>
            </a:extLst>
          </p:cNvPr>
          <p:cNvSpPr>
            <a:spLocks noGrp="1"/>
          </p:cNvSpPr>
          <p:nvPr>
            <p:ph type="body" sz="quarter" idx="14"/>
          </p:nvPr>
        </p:nvSpPr>
        <p:spPr>
          <a:xfrm>
            <a:off x="1103709" y="931026"/>
            <a:ext cx="9360000" cy="507076"/>
          </a:xfrm>
        </p:spPr>
        <p:txBody>
          <a:bodyPr/>
          <a:lstStyle/>
          <a:p>
            <a:r>
              <a:rPr lang="en-GB" dirty="0"/>
              <a:t>MRP damaged</a:t>
            </a:r>
          </a:p>
        </p:txBody>
      </p:sp>
      <p:sp>
        <p:nvSpPr>
          <p:cNvPr id="11" name="TextBox 10">
            <a:extLst>
              <a:ext uri="{FF2B5EF4-FFF2-40B4-BE49-F238E27FC236}">
                <a16:creationId xmlns:a16="http://schemas.microsoft.com/office/drawing/2014/main" id="{1221ED99-906E-4E4A-D9FF-18DCF0137177}"/>
              </a:ext>
            </a:extLst>
          </p:cNvPr>
          <p:cNvSpPr txBox="1"/>
          <p:nvPr/>
        </p:nvSpPr>
        <p:spPr>
          <a:xfrm>
            <a:off x="355231" y="1496017"/>
            <a:ext cx="11743636" cy="5078313"/>
          </a:xfrm>
          <a:prstGeom prst="rect">
            <a:avLst/>
          </a:prstGeom>
          <a:noFill/>
        </p:spPr>
        <p:txBody>
          <a:bodyPr wrap="square" rtlCol="0">
            <a:spAutoFit/>
          </a:bodyPr>
          <a:lstStyle/>
          <a:p>
            <a:pPr algn="l"/>
            <a:r>
              <a:rPr lang="en-US" dirty="0">
                <a:solidFill>
                  <a:srgbClr val="666666"/>
                </a:solidFill>
              </a:rPr>
              <a:t>RCA executed that pointed out several aspects to be strengthen, both technical and procedural.</a:t>
            </a:r>
          </a:p>
          <a:p>
            <a:pPr algn="l"/>
            <a:endParaRPr lang="en-US" dirty="0">
              <a:solidFill>
                <a:srgbClr val="666666"/>
              </a:solidFill>
            </a:endParaRPr>
          </a:p>
          <a:p>
            <a:pPr algn="l"/>
            <a:r>
              <a:rPr lang="en-US" dirty="0">
                <a:solidFill>
                  <a:srgbClr val="666666"/>
                </a:solidFill>
              </a:rPr>
              <a:t>Mitigations ongoing to avoid similar incident sin the future:</a:t>
            </a:r>
          </a:p>
          <a:p>
            <a:pPr marL="742950" lvl="1" indent="-285750">
              <a:buFont typeface="Arial" panose="020B0604020202020204" pitchFamily="34" charset="0"/>
              <a:buChar char="•"/>
            </a:pPr>
            <a:r>
              <a:rPr lang="en-GB" dirty="0">
                <a:solidFill>
                  <a:srgbClr val="666666"/>
                </a:solidFill>
              </a:rPr>
              <a:t>Start redundant pump</a:t>
            </a:r>
          </a:p>
          <a:p>
            <a:pPr marL="742950" lvl="1" indent="-285750">
              <a:buFont typeface="Arial" panose="020B0604020202020204" pitchFamily="34" charset="0"/>
              <a:buChar char="•"/>
            </a:pPr>
            <a:r>
              <a:rPr lang="en-GB" dirty="0">
                <a:solidFill>
                  <a:srgbClr val="666666"/>
                </a:solidFill>
              </a:rPr>
              <a:t>Connect pump motors to UPS and diesel backup</a:t>
            </a:r>
          </a:p>
          <a:p>
            <a:pPr marL="742950" lvl="1" indent="-285750">
              <a:buFont typeface="Arial" panose="020B0604020202020204" pitchFamily="34" charset="0"/>
              <a:buChar char="•"/>
            </a:pPr>
            <a:r>
              <a:rPr lang="en-GB" dirty="0">
                <a:solidFill>
                  <a:srgbClr val="666666"/>
                </a:solidFill>
              </a:rPr>
              <a:t>Implement additional emergency pump</a:t>
            </a:r>
          </a:p>
          <a:p>
            <a:pPr marL="742950" lvl="1" indent="-285750">
              <a:buFont typeface="Arial" panose="020B0604020202020204" pitchFamily="34" charset="0"/>
              <a:buChar char="•"/>
            </a:pPr>
            <a:r>
              <a:rPr lang="en-GB" dirty="0">
                <a:solidFill>
                  <a:srgbClr val="666666"/>
                </a:solidFill>
              </a:rPr>
              <a:t>Supply water from high tank by gravity</a:t>
            </a:r>
          </a:p>
          <a:p>
            <a:pPr algn="l"/>
            <a:endParaRPr lang="en-US" dirty="0">
              <a:solidFill>
                <a:srgbClr val="666666"/>
              </a:solidFill>
            </a:endParaRPr>
          </a:p>
          <a:p>
            <a:pPr algn="l"/>
            <a:r>
              <a:rPr lang="en-US" dirty="0">
                <a:solidFill>
                  <a:srgbClr val="666666"/>
                </a:solidFill>
              </a:rPr>
              <a:t>Own lessons learned:</a:t>
            </a:r>
          </a:p>
          <a:p>
            <a:pPr marL="285750" indent="-285750" algn="l">
              <a:buFontTx/>
              <a:buChar char="-"/>
            </a:pPr>
            <a:r>
              <a:rPr lang="en-US" dirty="0">
                <a:solidFill>
                  <a:srgbClr val="666666"/>
                </a:solidFill>
              </a:rPr>
              <a:t>Prioritization of alarms to Main Control Room is of high importance</a:t>
            </a:r>
          </a:p>
          <a:p>
            <a:pPr marL="285750" indent="-285750" algn="l">
              <a:buFontTx/>
              <a:buChar char="-"/>
            </a:pPr>
            <a:r>
              <a:rPr lang="en-US" dirty="0">
                <a:solidFill>
                  <a:srgbClr val="666666"/>
                </a:solidFill>
              </a:rPr>
              <a:t>Integration of information from different systems is important.</a:t>
            </a:r>
          </a:p>
          <a:p>
            <a:pPr marL="742950" lvl="1" indent="-285750">
              <a:buFontTx/>
              <a:buChar char="-"/>
            </a:pPr>
            <a:r>
              <a:rPr lang="en-US" dirty="0" err="1">
                <a:solidFill>
                  <a:srgbClr val="666666"/>
                </a:solidFill>
              </a:rPr>
              <a:t>E.g</a:t>
            </a:r>
            <a:r>
              <a:rPr lang="en-US" dirty="0">
                <a:solidFill>
                  <a:srgbClr val="666666"/>
                </a:solidFill>
              </a:rPr>
              <a:t>, dedicated HMIs for monitoring health of critical components as a whole, not only at sub-system level</a:t>
            </a:r>
          </a:p>
          <a:p>
            <a:pPr marL="742950" lvl="1" indent="-285750">
              <a:buFontTx/>
              <a:buChar char="-"/>
            </a:pPr>
            <a:endParaRPr lang="en-US" dirty="0">
              <a:solidFill>
                <a:srgbClr val="666666"/>
              </a:solidFill>
            </a:endParaRPr>
          </a:p>
          <a:p>
            <a:pPr marL="285750" indent="-285750">
              <a:buFontTx/>
              <a:buChar char="-"/>
            </a:pPr>
            <a:r>
              <a:rPr lang="en-US" dirty="0">
                <a:solidFill>
                  <a:srgbClr val="666666"/>
                </a:solidFill>
              </a:rPr>
              <a:t>Automatize actions that have to be executed in a relatively short time, eliminate the human factor when required.</a:t>
            </a:r>
          </a:p>
          <a:p>
            <a:pPr marL="285750" indent="-285750">
              <a:buFontTx/>
              <a:buChar char="-"/>
            </a:pPr>
            <a:r>
              <a:rPr lang="en-US" dirty="0">
                <a:solidFill>
                  <a:srgbClr val="666666"/>
                </a:solidFill>
              </a:rPr>
              <a:t>Spare parts of critical components (or lack of them) has big impact om availability -&gt; mitigate through </a:t>
            </a:r>
          </a:p>
          <a:p>
            <a:r>
              <a:rPr lang="en-US" dirty="0">
                <a:solidFill>
                  <a:srgbClr val="666666"/>
                </a:solidFill>
              </a:rPr>
              <a:t>prioritization based on availability also</a:t>
            </a:r>
          </a:p>
          <a:p>
            <a:pPr marL="742950" lvl="1" indent="-285750">
              <a:buFontTx/>
              <a:buChar char="-"/>
            </a:pPr>
            <a:endParaRPr lang="en-US" dirty="0">
              <a:solidFill>
                <a:srgbClr val="666666"/>
              </a:solidFill>
            </a:endParaRPr>
          </a:p>
        </p:txBody>
      </p:sp>
      <p:sp>
        <p:nvSpPr>
          <p:cNvPr id="2" name="TextBox 1">
            <a:extLst>
              <a:ext uri="{FF2B5EF4-FFF2-40B4-BE49-F238E27FC236}">
                <a16:creationId xmlns:a16="http://schemas.microsoft.com/office/drawing/2014/main" id="{84A121B5-D1FB-246B-3C6A-19AB12B41AC9}"/>
              </a:ext>
            </a:extLst>
          </p:cNvPr>
          <p:cNvSpPr txBox="1"/>
          <p:nvPr/>
        </p:nvSpPr>
        <p:spPr>
          <a:xfrm>
            <a:off x="6373692" y="2579469"/>
            <a:ext cx="5587940" cy="646331"/>
          </a:xfrm>
          <a:prstGeom prst="rect">
            <a:avLst/>
          </a:prstGeom>
          <a:noFill/>
        </p:spPr>
        <p:txBody>
          <a:bodyPr wrap="none" rtlCol="0">
            <a:spAutoFit/>
          </a:bodyPr>
          <a:lstStyle/>
          <a:p>
            <a:pPr marL="285750" indent="-285750">
              <a:buFont typeface="Wingdings" pitchFamily="2" charset="2"/>
              <a:buChar char="è"/>
            </a:pPr>
            <a:r>
              <a:rPr lang="en-GB" b="1" dirty="0">
                <a:solidFill>
                  <a:srgbClr val="FFC000"/>
                </a:solidFill>
              </a:rPr>
              <a:t>Poster by Larissa Cunico </a:t>
            </a:r>
          </a:p>
          <a:p>
            <a:r>
              <a:rPr lang="en-GB" b="1" dirty="0">
                <a:solidFill>
                  <a:srgbClr val="FFC000"/>
                </a:solidFill>
              </a:rPr>
              <a:t>“Mitigations to the risk of water freezing in MRP”</a:t>
            </a:r>
            <a:endParaRPr lang="en-US" b="1" dirty="0">
              <a:solidFill>
                <a:srgbClr val="FFC000"/>
              </a:solidFill>
            </a:endParaRPr>
          </a:p>
        </p:txBody>
      </p:sp>
    </p:spTree>
    <p:extLst>
      <p:ext uri="{BB962C8B-B14F-4D97-AF65-F5344CB8AC3E}">
        <p14:creationId xmlns:p14="http://schemas.microsoft.com/office/powerpoint/2010/main" val="1412438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5E456-36AC-161C-141D-5AFFE768E356}"/>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CC4B22CA-F92D-440F-5D3E-4941ED58A1DA}"/>
              </a:ext>
            </a:extLst>
          </p:cNvPr>
          <p:cNvSpPr txBox="1">
            <a:spLocks/>
          </p:cNvSpPr>
          <p:nvPr/>
        </p:nvSpPr>
        <p:spPr>
          <a:xfrm>
            <a:off x="1103709" y="-442"/>
            <a:ext cx="9360000" cy="657339"/>
          </a:xfrm>
          <a:prstGeom prst="rect">
            <a:avLst/>
          </a:prstGeom>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a:lstStyle>
          <a:p>
            <a:r>
              <a:rPr lang="en-GB" sz="3600" dirty="0"/>
              <a:t>Readiness for operation with p+ beam</a:t>
            </a:r>
            <a:endParaRPr lang="en-SE" sz="3600" dirty="0"/>
          </a:p>
        </p:txBody>
      </p:sp>
      <p:sp>
        <p:nvSpPr>
          <p:cNvPr id="11" name="Slide Number Placeholder 3">
            <a:extLst>
              <a:ext uri="{FF2B5EF4-FFF2-40B4-BE49-F238E27FC236}">
                <a16:creationId xmlns:a16="http://schemas.microsoft.com/office/drawing/2014/main" id="{BB25B377-68A9-1CD1-AEAA-0C44A7705624}"/>
              </a:ext>
            </a:extLst>
          </p:cNvPr>
          <p:cNvSpPr txBox="1">
            <a:spLocks/>
          </p:cNvSpPr>
          <p:nvPr/>
        </p:nvSpPr>
        <p:spPr>
          <a:xfrm>
            <a:off x="9448800" y="6475413"/>
            <a:ext cx="2743200" cy="365125"/>
          </a:xfrm>
          <a:prstGeom prst="rect">
            <a:avLst/>
          </a:prstGeom>
        </p:spPr>
        <p:txBody>
          <a:bodyPr vert="horz" lIns="91440" tIns="45720" rIns="91440" bIns="45720" rtlCol="0" anchor="ctr"/>
          <a:lstStyle>
            <a:defPPr>
              <a:defRPr lang="sv-SE"/>
            </a:defPPr>
            <a:lvl1pPr marL="0" algn="r" defTabSz="914400" rtl="0" eaLnBrk="1" latinLnBrk="0" hangingPunct="1">
              <a:defRPr sz="800" b="1"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283078-D760-1647-8B80-66BA8B52336D}" type="slidenum">
              <a:rPr lang="sv-SE" smtClean="0"/>
              <a:pPr/>
              <a:t>37</a:t>
            </a:fld>
            <a:endParaRPr lang="sv-SE" dirty="0"/>
          </a:p>
        </p:txBody>
      </p:sp>
      <p:sp>
        <p:nvSpPr>
          <p:cNvPr id="14" name="TextBox 13">
            <a:extLst>
              <a:ext uri="{FF2B5EF4-FFF2-40B4-BE49-F238E27FC236}">
                <a16:creationId xmlns:a16="http://schemas.microsoft.com/office/drawing/2014/main" id="{0C18850C-2AA6-D930-5D4C-018D26FE7511}"/>
              </a:ext>
            </a:extLst>
          </p:cNvPr>
          <p:cNvSpPr txBox="1"/>
          <p:nvPr/>
        </p:nvSpPr>
        <p:spPr>
          <a:xfrm>
            <a:off x="606490" y="4226763"/>
            <a:ext cx="11243388" cy="2616101"/>
          </a:xfrm>
          <a:prstGeom prst="rect">
            <a:avLst/>
          </a:prstGeom>
          <a:noFill/>
        </p:spPr>
        <p:txBody>
          <a:bodyPr wrap="square" rtlCol="0">
            <a:spAutoFit/>
          </a:bodyPr>
          <a:lstStyle/>
          <a:p>
            <a:pPr marL="285750" indent="-285750" algn="l">
              <a:spcBef>
                <a:spcPts val="300"/>
              </a:spcBef>
              <a:spcAft>
                <a:spcPts val="300"/>
              </a:spcAft>
              <a:buFont typeface="Arial" panose="020B0604020202020204" pitchFamily="34" charset="0"/>
              <a:buChar char="•"/>
            </a:pPr>
            <a:r>
              <a:rPr lang="en-US" dirty="0">
                <a:solidFill>
                  <a:srgbClr val="666666"/>
                </a:solidFill>
              </a:rPr>
              <a:t>Procedures are good to have, but most important is to have competent people:</a:t>
            </a:r>
          </a:p>
          <a:p>
            <a:pPr marL="742950" lvl="1" indent="-285750">
              <a:spcBef>
                <a:spcPts val="300"/>
              </a:spcBef>
              <a:spcAft>
                <a:spcPts val="300"/>
              </a:spcAft>
              <a:buFont typeface="Wingdings" pitchFamily="2" charset="2"/>
              <a:buChar char="Ø"/>
            </a:pPr>
            <a:r>
              <a:rPr lang="en-US" dirty="0">
                <a:solidFill>
                  <a:srgbClr val="666666"/>
                </a:solidFill>
              </a:rPr>
              <a:t>A group of ambitious and dedicated System Owners (SO).</a:t>
            </a:r>
          </a:p>
          <a:p>
            <a:pPr marL="742950" lvl="1" indent="-285750">
              <a:spcBef>
                <a:spcPts val="300"/>
              </a:spcBef>
              <a:spcAft>
                <a:spcPts val="300"/>
              </a:spcAft>
              <a:buFont typeface="Wingdings" pitchFamily="2" charset="2"/>
              <a:buChar char="Ø"/>
            </a:pPr>
            <a:r>
              <a:rPr lang="en-US" dirty="0">
                <a:solidFill>
                  <a:srgbClr val="666666"/>
                </a:solidFill>
              </a:rPr>
              <a:t>A group of Target technicians is finally in place (5 target + 2 IOM).</a:t>
            </a:r>
          </a:p>
          <a:p>
            <a:pPr marL="742950" lvl="1" indent="-285750">
              <a:spcBef>
                <a:spcPts val="300"/>
              </a:spcBef>
              <a:spcAft>
                <a:spcPts val="300"/>
              </a:spcAft>
              <a:buFont typeface="Wingdings" pitchFamily="2" charset="2"/>
              <a:buChar char="Ø"/>
            </a:pPr>
            <a:r>
              <a:rPr lang="en-US" dirty="0">
                <a:solidFill>
                  <a:srgbClr val="666666"/>
                </a:solidFill>
              </a:rPr>
              <a:t>Training of these technicians is ongoing mainly through participation in the last stages of commissioning, actual maintenance activities and drills with typical components (e.g. exchange of helium filter, HRU testing, circulator operation, water cooling systems operation, HVAC balancing, etc.).</a:t>
            </a:r>
          </a:p>
          <a:p>
            <a:pPr marL="742950" lvl="1" indent="-285750">
              <a:spcBef>
                <a:spcPts val="300"/>
              </a:spcBef>
              <a:spcAft>
                <a:spcPts val="300"/>
              </a:spcAft>
              <a:buFont typeface="Wingdings" pitchFamily="2" charset="2"/>
              <a:buChar char="Ø"/>
            </a:pPr>
            <a:r>
              <a:rPr lang="en-US" dirty="0">
                <a:solidFill>
                  <a:srgbClr val="666666"/>
                </a:solidFill>
              </a:rPr>
              <a:t>We have a very experienced group of consultants that have participated in the target commissioning (most are Swedish “nuclear power plant” technicians/engineers) who are “mentoring” our technicians.</a:t>
            </a:r>
          </a:p>
        </p:txBody>
      </p:sp>
      <p:pic>
        <p:nvPicPr>
          <p:cNvPr id="20" name="Picture 19">
            <a:extLst>
              <a:ext uri="{FF2B5EF4-FFF2-40B4-BE49-F238E27FC236}">
                <a16:creationId xmlns:a16="http://schemas.microsoft.com/office/drawing/2014/main" id="{D700669C-B357-DCE2-170C-37F9C14A058D}"/>
              </a:ext>
            </a:extLst>
          </p:cNvPr>
          <p:cNvPicPr>
            <a:picLocks noChangeAspect="1"/>
          </p:cNvPicPr>
          <p:nvPr/>
        </p:nvPicPr>
        <p:blipFill>
          <a:blip r:embed="rId3"/>
          <a:stretch>
            <a:fillRect/>
          </a:stretch>
        </p:blipFill>
        <p:spPr>
          <a:xfrm>
            <a:off x="4347338" y="562919"/>
            <a:ext cx="2434291" cy="1825718"/>
          </a:xfrm>
          <a:prstGeom prst="rect">
            <a:avLst/>
          </a:prstGeom>
        </p:spPr>
      </p:pic>
      <p:pic>
        <p:nvPicPr>
          <p:cNvPr id="21" name="Picture 20" descr="A group of people in a room&#10;&#10;AI-generated content may be incorrect.">
            <a:extLst>
              <a:ext uri="{FF2B5EF4-FFF2-40B4-BE49-F238E27FC236}">
                <a16:creationId xmlns:a16="http://schemas.microsoft.com/office/drawing/2014/main" id="{2312E8E7-4D0C-24C9-D52F-1DC9FF7079A7}"/>
              </a:ext>
            </a:extLst>
          </p:cNvPr>
          <p:cNvPicPr>
            <a:picLocks noChangeAspect="1"/>
          </p:cNvPicPr>
          <p:nvPr/>
        </p:nvPicPr>
        <p:blipFill>
          <a:blip r:embed="rId4"/>
          <a:srcRect l="21634"/>
          <a:stretch>
            <a:fillRect/>
          </a:stretch>
        </p:blipFill>
        <p:spPr>
          <a:xfrm rot="5400000">
            <a:off x="8247110" y="1193232"/>
            <a:ext cx="2795376" cy="2675289"/>
          </a:xfrm>
          <a:prstGeom prst="rect">
            <a:avLst/>
          </a:prstGeom>
        </p:spPr>
      </p:pic>
      <p:pic>
        <p:nvPicPr>
          <p:cNvPr id="22" name="Bildobjekt 16">
            <a:extLst>
              <a:ext uri="{FF2B5EF4-FFF2-40B4-BE49-F238E27FC236}">
                <a16:creationId xmlns:a16="http://schemas.microsoft.com/office/drawing/2014/main" id="{AF611897-8DEB-4B85-BDB5-11E0354F819B}"/>
              </a:ext>
            </a:extLst>
          </p:cNvPr>
          <p:cNvPicPr>
            <a:picLocks noChangeAspect="1"/>
          </p:cNvPicPr>
          <p:nvPr/>
        </p:nvPicPr>
        <p:blipFill>
          <a:blip r:embed="rId5"/>
          <a:srcRect l="2852" t="15590" r="1741" b="25344"/>
          <a:stretch>
            <a:fillRect/>
          </a:stretch>
        </p:blipFill>
        <p:spPr>
          <a:xfrm>
            <a:off x="4335222" y="2426759"/>
            <a:ext cx="3931982" cy="1825718"/>
          </a:xfrm>
          <a:prstGeom prst="rect">
            <a:avLst/>
          </a:prstGeom>
        </p:spPr>
      </p:pic>
      <p:sp>
        <p:nvSpPr>
          <p:cNvPr id="19" name="TextBox 18">
            <a:extLst>
              <a:ext uri="{FF2B5EF4-FFF2-40B4-BE49-F238E27FC236}">
                <a16:creationId xmlns:a16="http://schemas.microsoft.com/office/drawing/2014/main" id="{EBFD1EEA-C4B6-BC58-4552-8FE9A1B0871B}"/>
              </a:ext>
            </a:extLst>
          </p:cNvPr>
          <p:cNvSpPr txBox="1"/>
          <p:nvPr/>
        </p:nvSpPr>
        <p:spPr>
          <a:xfrm rot="20455105">
            <a:off x="8956240" y="3968239"/>
            <a:ext cx="3365793" cy="646331"/>
          </a:xfrm>
          <a:prstGeom prst="rect">
            <a:avLst/>
          </a:prstGeom>
          <a:noFill/>
        </p:spPr>
        <p:txBody>
          <a:bodyPr wrap="none" rtlCol="0">
            <a:spAutoFit/>
          </a:bodyPr>
          <a:lstStyle/>
          <a:p>
            <a:pPr algn="l"/>
            <a:r>
              <a:rPr lang="en-US" b="1" dirty="0">
                <a:solidFill>
                  <a:srgbClr val="0432FF"/>
                </a:solidFill>
              </a:rPr>
              <a:t>On-call preparation together </a:t>
            </a:r>
          </a:p>
          <a:p>
            <a:pPr algn="l"/>
            <a:r>
              <a:rPr lang="en-US" b="1" dirty="0">
                <a:solidFill>
                  <a:srgbClr val="0432FF"/>
                </a:solidFill>
              </a:rPr>
              <a:t>with ICS for NF test!!!</a:t>
            </a:r>
          </a:p>
        </p:txBody>
      </p:sp>
      <p:pic>
        <p:nvPicPr>
          <p:cNvPr id="23" name="Picture 22" descr="A diagram of a diagram&#10;&#10;AI-generated content may be incorrect.">
            <a:extLst>
              <a:ext uri="{FF2B5EF4-FFF2-40B4-BE49-F238E27FC236}">
                <a16:creationId xmlns:a16="http://schemas.microsoft.com/office/drawing/2014/main" id="{B7DC2228-3BDB-4E23-75B8-26DDF9CC984F}"/>
              </a:ext>
            </a:extLst>
          </p:cNvPr>
          <p:cNvPicPr>
            <a:picLocks noChangeAspect="1"/>
          </p:cNvPicPr>
          <p:nvPr/>
        </p:nvPicPr>
        <p:blipFill>
          <a:blip r:embed="rId6"/>
          <a:srcRect l="5219" t="3125"/>
          <a:stretch>
            <a:fillRect/>
          </a:stretch>
        </p:blipFill>
        <p:spPr>
          <a:xfrm>
            <a:off x="447868" y="656897"/>
            <a:ext cx="3777954" cy="3163078"/>
          </a:xfrm>
          <a:prstGeom prst="rect">
            <a:avLst/>
          </a:prstGeom>
        </p:spPr>
      </p:pic>
      <p:sp>
        <p:nvSpPr>
          <p:cNvPr id="24" name="Freeform 23">
            <a:extLst>
              <a:ext uri="{FF2B5EF4-FFF2-40B4-BE49-F238E27FC236}">
                <a16:creationId xmlns:a16="http://schemas.microsoft.com/office/drawing/2014/main" id="{0499B76B-9632-5762-5F53-84631C530B6F}"/>
              </a:ext>
            </a:extLst>
          </p:cNvPr>
          <p:cNvSpPr/>
          <p:nvPr/>
        </p:nvSpPr>
        <p:spPr>
          <a:xfrm>
            <a:off x="2322095" y="2009274"/>
            <a:ext cx="1311442" cy="1696452"/>
          </a:xfrm>
          <a:custGeom>
            <a:avLst/>
            <a:gdLst>
              <a:gd name="connsiteX0" fmla="*/ 0 w 1191126"/>
              <a:gd name="connsiteY0" fmla="*/ 0 h 1491915"/>
              <a:gd name="connsiteX1" fmla="*/ 12031 w 1191126"/>
              <a:gd name="connsiteY1" fmla="*/ 1491915 h 1491915"/>
              <a:gd name="connsiteX2" fmla="*/ 324852 w 1191126"/>
              <a:gd name="connsiteY2" fmla="*/ 1467852 h 1491915"/>
              <a:gd name="connsiteX3" fmla="*/ 721894 w 1191126"/>
              <a:gd name="connsiteY3" fmla="*/ 1407694 h 1491915"/>
              <a:gd name="connsiteX4" fmla="*/ 914400 w 1191126"/>
              <a:gd name="connsiteY4" fmla="*/ 1323473 h 1491915"/>
              <a:gd name="connsiteX5" fmla="*/ 1191126 w 1191126"/>
              <a:gd name="connsiteY5" fmla="*/ 1179094 h 1491915"/>
              <a:gd name="connsiteX6" fmla="*/ 0 w 1191126"/>
              <a:gd name="connsiteY6" fmla="*/ 0 h 149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1126" h="1491915">
                <a:moveTo>
                  <a:pt x="0" y="0"/>
                </a:moveTo>
                <a:cubicBezTo>
                  <a:pt x="4010" y="497305"/>
                  <a:pt x="8021" y="994610"/>
                  <a:pt x="12031" y="1491915"/>
                </a:cubicBezTo>
                <a:lnTo>
                  <a:pt x="324852" y="1467852"/>
                </a:lnTo>
                <a:lnTo>
                  <a:pt x="721894" y="1407694"/>
                </a:lnTo>
                <a:lnTo>
                  <a:pt x="914400" y="1323473"/>
                </a:lnTo>
                <a:lnTo>
                  <a:pt x="1191126" y="1179094"/>
                </a:lnTo>
                <a:lnTo>
                  <a:pt x="0" y="0"/>
                </a:lnTo>
                <a:close/>
              </a:path>
            </a:pathLst>
          </a:custGeom>
          <a:noFill/>
          <a:ln w="57150">
            <a:solidFill>
              <a:srgbClr val="043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0160BD9-D00F-82C9-4403-0A376FD9CBBA}"/>
              </a:ext>
            </a:extLst>
          </p:cNvPr>
          <p:cNvSpPr txBox="1"/>
          <p:nvPr/>
        </p:nvSpPr>
        <p:spPr>
          <a:xfrm>
            <a:off x="10896572" y="10330"/>
            <a:ext cx="1284711" cy="369332"/>
          </a:xfrm>
          <a:prstGeom prst="rect">
            <a:avLst/>
          </a:prstGeom>
          <a:solidFill>
            <a:srgbClr val="FFFF00"/>
          </a:solidFill>
        </p:spPr>
        <p:txBody>
          <a:bodyPr wrap="none" rtlCol="0">
            <a:spAutoFit/>
          </a:bodyPr>
          <a:lstStyle/>
          <a:p>
            <a:pPr algn="l"/>
            <a:r>
              <a:rPr lang="en-US" dirty="0">
                <a:solidFill>
                  <a:srgbClr val="FF0000"/>
                </a:solidFill>
              </a:rPr>
              <a:t>Spare slide</a:t>
            </a:r>
          </a:p>
        </p:txBody>
      </p:sp>
    </p:spTree>
    <p:extLst>
      <p:ext uri="{BB962C8B-B14F-4D97-AF65-F5344CB8AC3E}">
        <p14:creationId xmlns:p14="http://schemas.microsoft.com/office/powerpoint/2010/main" val="4146953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DE24D-FCF3-98D5-56F0-86F221B9E810}"/>
            </a:ext>
          </a:extLst>
        </p:cNvPr>
        <p:cNvGrpSpPr/>
        <p:nvPr/>
      </p:nvGrpSpPr>
      <p:grpSpPr>
        <a:xfrm>
          <a:off x="0" y="0"/>
          <a:ext cx="0" cy="0"/>
          <a:chOff x="0" y="0"/>
          <a:chExt cx="0" cy="0"/>
        </a:xfrm>
      </p:grpSpPr>
      <p:sp>
        <p:nvSpPr>
          <p:cNvPr id="5" name="Platshållare för bildnummer 4">
            <a:extLst>
              <a:ext uri="{FF2B5EF4-FFF2-40B4-BE49-F238E27FC236}">
                <a16:creationId xmlns:a16="http://schemas.microsoft.com/office/drawing/2014/main" id="{60B2D093-DBAC-AF44-492F-0A1443E72C38}"/>
              </a:ext>
            </a:extLst>
          </p:cNvPr>
          <p:cNvSpPr>
            <a:spLocks noGrp="1"/>
          </p:cNvSpPr>
          <p:nvPr>
            <p:ph type="sldNum" sz="quarter" idx="12"/>
          </p:nvPr>
        </p:nvSpPr>
        <p:spPr>
          <a:xfrm>
            <a:off x="8241930" y="6514553"/>
            <a:ext cx="2743200" cy="365125"/>
          </a:xfrm>
        </p:spPr>
        <p:txBody>
          <a:bodyPr/>
          <a:lstStyle/>
          <a:p>
            <a:fld id="{F7283078-D760-1647-8B80-66BA8B52336D}" type="slidenum">
              <a:rPr lang="sv-SE" smtClean="0">
                <a:solidFill>
                  <a:srgbClr val="CCCCCC"/>
                </a:solidFill>
              </a:rPr>
              <a:t>38</a:t>
            </a:fld>
            <a:endParaRPr lang="sv-SE" dirty="0">
              <a:solidFill>
                <a:srgbClr val="CCCCCC"/>
              </a:solidFill>
            </a:endParaRPr>
          </a:p>
        </p:txBody>
      </p:sp>
      <p:sp>
        <p:nvSpPr>
          <p:cNvPr id="10" name="Title 1">
            <a:extLst>
              <a:ext uri="{FF2B5EF4-FFF2-40B4-BE49-F238E27FC236}">
                <a16:creationId xmlns:a16="http://schemas.microsoft.com/office/drawing/2014/main" id="{F2E59036-2FDE-0835-B238-2665585B04BD}"/>
              </a:ext>
            </a:extLst>
          </p:cNvPr>
          <p:cNvSpPr txBox="1">
            <a:spLocks/>
          </p:cNvSpPr>
          <p:nvPr/>
        </p:nvSpPr>
        <p:spPr>
          <a:xfrm>
            <a:off x="1097290" y="1"/>
            <a:ext cx="10609436" cy="507076"/>
          </a:xfrm>
          <a:prstGeom prst="rect">
            <a:avLst/>
          </a:prstGeom>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a:lstStyle>
          <a:p>
            <a:r>
              <a:rPr lang="en-US" sz="3600" dirty="0"/>
              <a:t>Target commissioning – Helium circulator operation</a:t>
            </a:r>
          </a:p>
        </p:txBody>
      </p:sp>
      <p:pic>
        <p:nvPicPr>
          <p:cNvPr id="9" name="Picture 8" descr="A screen shot of a computer&#10;&#10;AI-generated content may be incorrect.">
            <a:extLst>
              <a:ext uri="{FF2B5EF4-FFF2-40B4-BE49-F238E27FC236}">
                <a16:creationId xmlns:a16="http://schemas.microsoft.com/office/drawing/2014/main" id="{EF4C003E-96F8-4570-0580-161539AAB54F}"/>
              </a:ext>
            </a:extLst>
          </p:cNvPr>
          <p:cNvPicPr>
            <a:picLocks noChangeAspect="1"/>
          </p:cNvPicPr>
          <p:nvPr/>
        </p:nvPicPr>
        <p:blipFill>
          <a:blip r:embed="rId2"/>
          <a:srcRect b="5730"/>
          <a:stretch>
            <a:fillRect/>
          </a:stretch>
        </p:blipFill>
        <p:spPr>
          <a:xfrm>
            <a:off x="350107" y="687557"/>
            <a:ext cx="10196160" cy="6007476"/>
          </a:xfrm>
          <a:prstGeom prst="rect">
            <a:avLst/>
          </a:prstGeom>
        </p:spPr>
      </p:pic>
      <p:sp>
        <p:nvSpPr>
          <p:cNvPr id="11" name="TextBox 10">
            <a:extLst>
              <a:ext uri="{FF2B5EF4-FFF2-40B4-BE49-F238E27FC236}">
                <a16:creationId xmlns:a16="http://schemas.microsoft.com/office/drawing/2014/main" id="{4D4821D9-D5B7-269D-F550-606992F32022}"/>
              </a:ext>
            </a:extLst>
          </p:cNvPr>
          <p:cNvSpPr txBox="1"/>
          <p:nvPr/>
        </p:nvSpPr>
        <p:spPr>
          <a:xfrm>
            <a:off x="2627453" y="1956121"/>
            <a:ext cx="2685327" cy="1477328"/>
          </a:xfrm>
          <a:prstGeom prst="rect">
            <a:avLst/>
          </a:prstGeom>
          <a:noFill/>
        </p:spPr>
        <p:txBody>
          <a:bodyPr wrap="square" rtlCol="0">
            <a:spAutoFit/>
          </a:bodyPr>
          <a:lstStyle/>
          <a:p>
            <a:pPr algn="l"/>
            <a:r>
              <a:rPr lang="en-US" dirty="0">
                <a:solidFill>
                  <a:srgbClr val="0432FF"/>
                </a:solidFill>
              </a:rPr>
              <a:t>9</a:t>
            </a:r>
            <a:r>
              <a:rPr lang="en-US" baseline="30000" dirty="0">
                <a:solidFill>
                  <a:srgbClr val="0432FF"/>
                </a:solidFill>
              </a:rPr>
              <a:t>th</a:t>
            </a:r>
            <a:r>
              <a:rPr lang="en-US" dirty="0">
                <a:solidFill>
                  <a:srgbClr val="0432FF"/>
                </a:solidFill>
              </a:rPr>
              <a:t> of July, Target helium cooling system </a:t>
            </a:r>
          </a:p>
          <a:p>
            <a:pPr algn="l"/>
            <a:r>
              <a:rPr lang="en-US" dirty="0">
                <a:solidFill>
                  <a:srgbClr val="0432FF"/>
                </a:solidFill>
              </a:rPr>
              <a:t>In Bypass mode (w/o Target wheel</a:t>
            </a:r>
          </a:p>
          <a:p>
            <a:pPr algn="l"/>
            <a:r>
              <a:rPr lang="en-US" dirty="0">
                <a:solidFill>
                  <a:srgbClr val="0432FF"/>
                </a:solidFill>
              </a:rPr>
              <a:t>Connected).</a:t>
            </a:r>
          </a:p>
        </p:txBody>
      </p:sp>
      <p:sp>
        <p:nvSpPr>
          <p:cNvPr id="2" name="TextBox 1">
            <a:extLst>
              <a:ext uri="{FF2B5EF4-FFF2-40B4-BE49-F238E27FC236}">
                <a16:creationId xmlns:a16="http://schemas.microsoft.com/office/drawing/2014/main" id="{619EBFA7-A06C-5A8B-F45C-0C7D7FACC835}"/>
              </a:ext>
            </a:extLst>
          </p:cNvPr>
          <p:cNvSpPr txBox="1"/>
          <p:nvPr/>
        </p:nvSpPr>
        <p:spPr>
          <a:xfrm>
            <a:off x="10896572" y="10330"/>
            <a:ext cx="1284711" cy="369332"/>
          </a:xfrm>
          <a:prstGeom prst="rect">
            <a:avLst/>
          </a:prstGeom>
          <a:solidFill>
            <a:srgbClr val="FFFF00"/>
          </a:solidFill>
        </p:spPr>
        <p:txBody>
          <a:bodyPr wrap="none" rtlCol="0">
            <a:spAutoFit/>
          </a:bodyPr>
          <a:lstStyle/>
          <a:p>
            <a:pPr algn="l"/>
            <a:r>
              <a:rPr lang="en-US" dirty="0">
                <a:solidFill>
                  <a:srgbClr val="FF0000"/>
                </a:solidFill>
              </a:rPr>
              <a:t>Spare slide</a:t>
            </a:r>
          </a:p>
        </p:txBody>
      </p:sp>
    </p:spTree>
    <p:extLst>
      <p:ext uri="{BB962C8B-B14F-4D97-AF65-F5344CB8AC3E}">
        <p14:creationId xmlns:p14="http://schemas.microsoft.com/office/powerpoint/2010/main" val="3966419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A98AA-101E-D24B-E8BA-4051148DBE33}"/>
            </a:ext>
          </a:extLst>
        </p:cNvPr>
        <p:cNvGrpSpPr/>
        <p:nvPr/>
      </p:nvGrpSpPr>
      <p:grpSpPr>
        <a:xfrm>
          <a:off x="0" y="0"/>
          <a:ext cx="0" cy="0"/>
          <a:chOff x="0" y="0"/>
          <a:chExt cx="0" cy="0"/>
        </a:xfrm>
      </p:grpSpPr>
      <p:sp>
        <p:nvSpPr>
          <p:cNvPr id="5" name="Platshållare för bildnummer 4">
            <a:extLst>
              <a:ext uri="{FF2B5EF4-FFF2-40B4-BE49-F238E27FC236}">
                <a16:creationId xmlns:a16="http://schemas.microsoft.com/office/drawing/2014/main" id="{E4EE1BEE-6312-6959-F2E2-FA06575F8777}"/>
              </a:ext>
            </a:extLst>
          </p:cNvPr>
          <p:cNvSpPr>
            <a:spLocks noGrp="1"/>
          </p:cNvSpPr>
          <p:nvPr>
            <p:ph type="sldNum" sz="quarter" idx="12"/>
          </p:nvPr>
        </p:nvSpPr>
        <p:spPr>
          <a:xfrm>
            <a:off x="8241930" y="6514553"/>
            <a:ext cx="2743200" cy="365125"/>
          </a:xfrm>
        </p:spPr>
        <p:txBody>
          <a:bodyPr/>
          <a:lstStyle/>
          <a:p>
            <a:fld id="{F7283078-D760-1647-8B80-66BA8B52336D}" type="slidenum">
              <a:rPr lang="sv-SE" smtClean="0">
                <a:solidFill>
                  <a:srgbClr val="CCCCCC"/>
                </a:solidFill>
              </a:rPr>
              <a:t>39</a:t>
            </a:fld>
            <a:endParaRPr lang="sv-SE" dirty="0">
              <a:solidFill>
                <a:srgbClr val="CCCCCC"/>
              </a:solidFill>
            </a:endParaRPr>
          </a:p>
        </p:txBody>
      </p:sp>
      <p:pic>
        <p:nvPicPr>
          <p:cNvPr id="6" name="Picture 5" descr="A screen shot of a computer&#10;&#10;AI-generated content may be incorrect.">
            <a:extLst>
              <a:ext uri="{FF2B5EF4-FFF2-40B4-BE49-F238E27FC236}">
                <a16:creationId xmlns:a16="http://schemas.microsoft.com/office/drawing/2014/main" id="{E9DE79E5-9678-85D4-62A8-92DEB2489DDA}"/>
              </a:ext>
            </a:extLst>
          </p:cNvPr>
          <p:cNvPicPr>
            <a:picLocks noChangeAspect="1"/>
          </p:cNvPicPr>
          <p:nvPr/>
        </p:nvPicPr>
        <p:blipFill>
          <a:blip r:embed="rId2"/>
          <a:srcRect b="6820"/>
          <a:stretch>
            <a:fillRect/>
          </a:stretch>
        </p:blipFill>
        <p:spPr>
          <a:xfrm>
            <a:off x="358316" y="687557"/>
            <a:ext cx="10161475" cy="5917786"/>
          </a:xfrm>
          <a:prstGeom prst="rect">
            <a:avLst/>
          </a:prstGeom>
        </p:spPr>
      </p:pic>
      <p:sp>
        <p:nvSpPr>
          <p:cNvPr id="2" name="TextBox 1">
            <a:extLst>
              <a:ext uri="{FF2B5EF4-FFF2-40B4-BE49-F238E27FC236}">
                <a16:creationId xmlns:a16="http://schemas.microsoft.com/office/drawing/2014/main" id="{AF296FE9-4FFE-90E7-05B1-747C5E93678C}"/>
              </a:ext>
            </a:extLst>
          </p:cNvPr>
          <p:cNvSpPr txBox="1"/>
          <p:nvPr/>
        </p:nvSpPr>
        <p:spPr>
          <a:xfrm>
            <a:off x="2627454" y="1956121"/>
            <a:ext cx="2777924" cy="1200329"/>
          </a:xfrm>
          <a:prstGeom prst="rect">
            <a:avLst/>
          </a:prstGeom>
          <a:noFill/>
        </p:spPr>
        <p:txBody>
          <a:bodyPr wrap="square" rtlCol="0">
            <a:spAutoFit/>
          </a:bodyPr>
          <a:lstStyle/>
          <a:p>
            <a:pPr algn="l"/>
            <a:r>
              <a:rPr lang="en-US" dirty="0">
                <a:solidFill>
                  <a:srgbClr val="0432FF"/>
                </a:solidFill>
              </a:rPr>
              <a:t>28</a:t>
            </a:r>
            <a:r>
              <a:rPr lang="en-US" baseline="30000" dirty="0">
                <a:solidFill>
                  <a:srgbClr val="0432FF"/>
                </a:solidFill>
              </a:rPr>
              <a:t>th</a:t>
            </a:r>
            <a:r>
              <a:rPr lang="en-US" dirty="0">
                <a:solidFill>
                  <a:srgbClr val="0432FF"/>
                </a:solidFill>
              </a:rPr>
              <a:t> of August, Target helium cooling system </a:t>
            </a:r>
          </a:p>
          <a:p>
            <a:pPr algn="l"/>
            <a:r>
              <a:rPr lang="en-US" dirty="0">
                <a:solidFill>
                  <a:srgbClr val="0432FF"/>
                </a:solidFill>
              </a:rPr>
              <a:t>with Target wheel</a:t>
            </a:r>
          </a:p>
          <a:p>
            <a:pPr algn="l"/>
            <a:r>
              <a:rPr lang="en-US" dirty="0">
                <a:solidFill>
                  <a:srgbClr val="0432FF"/>
                </a:solidFill>
              </a:rPr>
              <a:t>connected.</a:t>
            </a:r>
          </a:p>
        </p:txBody>
      </p:sp>
      <p:sp>
        <p:nvSpPr>
          <p:cNvPr id="3" name="Title 1">
            <a:extLst>
              <a:ext uri="{FF2B5EF4-FFF2-40B4-BE49-F238E27FC236}">
                <a16:creationId xmlns:a16="http://schemas.microsoft.com/office/drawing/2014/main" id="{29A04A4C-496C-BB2F-27CA-480932221148}"/>
              </a:ext>
            </a:extLst>
          </p:cNvPr>
          <p:cNvSpPr txBox="1">
            <a:spLocks/>
          </p:cNvSpPr>
          <p:nvPr/>
        </p:nvSpPr>
        <p:spPr>
          <a:xfrm>
            <a:off x="1097289" y="1"/>
            <a:ext cx="10633499" cy="507076"/>
          </a:xfrm>
          <a:prstGeom prst="rect">
            <a:avLst/>
          </a:prstGeom>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a:lstStyle>
          <a:p>
            <a:r>
              <a:rPr lang="en-US" sz="3600" dirty="0"/>
              <a:t>Target commissioning – Helium circulator operation</a:t>
            </a:r>
          </a:p>
        </p:txBody>
      </p:sp>
      <p:sp>
        <p:nvSpPr>
          <p:cNvPr id="4" name="TextBox 3">
            <a:extLst>
              <a:ext uri="{FF2B5EF4-FFF2-40B4-BE49-F238E27FC236}">
                <a16:creationId xmlns:a16="http://schemas.microsoft.com/office/drawing/2014/main" id="{09AD4D5E-E1D6-99EE-3C4F-5E6E394DA20C}"/>
              </a:ext>
            </a:extLst>
          </p:cNvPr>
          <p:cNvSpPr txBox="1"/>
          <p:nvPr/>
        </p:nvSpPr>
        <p:spPr>
          <a:xfrm>
            <a:off x="10896572" y="10330"/>
            <a:ext cx="1284711" cy="369332"/>
          </a:xfrm>
          <a:prstGeom prst="rect">
            <a:avLst/>
          </a:prstGeom>
          <a:solidFill>
            <a:srgbClr val="FFFF00"/>
          </a:solidFill>
        </p:spPr>
        <p:txBody>
          <a:bodyPr wrap="none" rtlCol="0">
            <a:spAutoFit/>
          </a:bodyPr>
          <a:lstStyle/>
          <a:p>
            <a:pPr algn="l"/>
            <a:r>
              <a:rPr lang="en-US" dirty="0">
                <a:solidFill>
                  <a:srgbClr val="FF0000"/>
                </a:solidFill>
              </a:rPr>
              <a:t>Spare slide</a:t>
            </a:r>
          </a:p>
        </p:txBody>
      </p:sp>
    </p:spTree>
    <p:extLst>
      <p:ext uri="{BB962C8B-B14F-4D97-AF65-F5344CB8AC3E}">
        <p14:creationId xmlns:p14="http://schemas.microsoft.com/office/powerpoint/2010/main" val="400510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9F361A0A-2528-42EB-8E6A-DA01C6577F41}"/>
              </a:ext>
            </a:extLst>
          </p:cNvPr>
          <p:cNvSpPr>
            <a:spLocks noGrp="1"/>
          </p:cNvSpPr>
          <p:nvPr>
            <p:ph type="body" sz="quarter" idx="11"/>
          </p:nvPr>
        </p:nvSpPr>
        <p:spPr/>
        <p:txBody>
          <a:bodyPr/>
          <a:lstStyle/>
          <a:p>
            <a:endParaRPr lang="sv-SE"/>
          </a:p>
        </p:txBody>
      </p:sp>
      <p:sp>
        <p:nvSpPr>
          <p:cNvPr id="4" name="Platshållare för text 3">
            <a:extLst>
              <a:ext uri="{FF2B5EF4-FFF2-40B4-BE49-F238E27FC236}">
                <a16:creationId xmlns:a16="http://schemas.microsoft.com/office/drawing/2014/main" id="{8EE8596B-CFC4-494E-833A-CBBEC30781C3}"/>
              </a:ext>
            </a:extLst>
          </p:cNvPr>
          <p:cNvSpPr>
            <a:spLocks noGrp="1"/>
          </p:cNvSpPr>
          <p:nvPr>
            <p:ph type="body" sz="quarter" idx="10"/>
          </p:nvPr>
        </p:nvSpPr>
        <p:spPr/>
        <p:txBody>
          <a:bodyPr/>
          <a:lstStyle/>
          <a:p>
            <a:endParaRPr lang="sv-SE"/>
          </a:p>
        </p:txBody>
      </p:sp>
      <p:sp>
        <p:nvSpPr>
          <p:cNvPr id="10" name="Platshållare för bild 9">
            <a:extLst>
              <a:ext uri="{FF2B5EF4-FFF2-40B4-BE49-F238E27FC236}">
                <a16:creationId xmlns:a16="http://schemas.microsoft.com/office/drawing/2014/main" id="{1CCB1AEE-A06D-4938-95DD-62DEE574A394}"/>
              </a:ext>
            </a:extLst>
          </p:cNvPr>
          <p:cNvSpPr>
            <a:spLocks noGrp="1"/>
          </p:cNvSpPr>
          <p:nvPr>
            <p:ph type="pic" sz="quarter" idx="12"/>
          </p:nvPr>
        </p:nvSpPr>
        <p:spPr/>
        <p:txBody>
          <a:bodyPr/>
          <a:lstStyle/>
          <a:p>
            <a:endParaRPr lang="en-US" dirty="0"/>
          </a:p>
        </p:txBody>
      </p:sp>
      <p:sp>
        <p:nvSpPr>
          <p:cNvPr id="12" name="Platshållare för text 11">
            <a:extLst>
              <a:ext uri="{FF2B5EF4-FFF2-40B4-BE49-F238E27FC236}">
                <a16:creationId xmlns:a16="http://schemas.microsoft.com/office/drawing/2014/main" id="{D11693FE-8633-4CDA-ABA8-92FAAA0C73FA}"/>
              </a:ext>
            </a:extLst>
          </p:cNvPr>
          <p:cNvSpPr>
            <a:spLocks noGrp="1"/>
          </p:cNvSpPr>
          <p:nvPr>
            <p:ph type="body" sz="quarter" idx="14"/>
          </p:nvPr>
        </p:nvSpPr>
        <p:spPr/>
        <p:txBody>
          <a:bodyPr/>
          <a:lstStyle/>
          <a:p>
            <a:r>
              <a:rPr lang="en-GB" dirty="0"/>
              <a:t>Testing of the Neutron Factory</a:t>
            </a:r>
          </a:p>
        </p:txBody>
      </p:sp>
      <p:sp>
        <p:nvSpPr>
          <p:cNvPr id="14" name="Platshållare för text 13">
            <a:extLst>
              <a:ext uri="{FF2B5EF4-FFF2-40B4-BE49-F238E27FC236}">
                <a16:creationId xmlns:a16="http://schemas.microsoft.com/office/drawing/2014/main" id="{DF2049D6-33EF-411A-8631-A29E54208392}"/>
              </a:ext>
            </a:extLst>
          </p:cNvPr>
          <p:cNvSpPr>
            <a:spLocks noGrp="1"/>
          </p:cNvSpPr>
          <p:nvPr>
            <p:ph type="body" sz="quarter" idx="13"/>
          </p:nvPr>
        </p:nvSpPr>
        <p:spPr/>
        <p:txBody>
          <a:bodyPr/>
          <a:lstStyle/>
          <a:p>
            <a:r>
              <a:rPr lang="sv-SE" dirty="0"/>
              <a:t>1</a:t>
            </a:r>
          </a:p>
        </p:txBody>
      </p:sp>
    </p:spTree>
    <p:extLst>
      <p:ext uri="{BB962C8B-B14F-4D97-AF65-F5344CB8AC3E}">
        <p14:creationId xmlns:p14="http://schemas.microsoft.com/office/powerpoint/2010/main" val="2700340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AC3A2F-09D4-854E-8FFB-9D4E52576570}"/>
              </a:ext>
            </a:extLst>
          </p:cNvPr>
          <p:cNvSpPr txBox="1"/>
          <p:nvPr/>
        </p:nvSpPr>
        <p:spPr>
          <a:xfrm>
            <a:off x="1103709" y="922712"/>
            <a:ext cx="9360000" cy="5165517"/>
          </a:xfrm>
          <a:prstGeom prst="rect">
            <a:avLst/>
          </a:prstGeom>
          <a:noFill/>
        </p:spPr>
        <p:txBody>
          <a:bodyPr wrap="square" rtlCol="0">
            <a:spAutoFit/>
          </a:bodyPr>
          <a:lstStyle/>
          <a:p>
            <a:pPr marL="285750" indent="-285750">
              <a:spcBef>
                <a:spcPts val="500"/>
              </a:spcBef>
              <a:buFont typeface="Arial" panose="020B0604020202020204" pitchFamily="34" charset="0"/>
              <a:buChar char="•"/>
            </a:pPr>
            <a:r>
              <a:rPr lang="en-US" sz="1900" dirty="0">
                <a:solidFill>
                  <a:srgbClr val="666666"/>
                </a:solidFill>
              </a:rPr>
              <a:t>We have other important commissioning activities in parallel with the NF commissioning with beam:</a:t>
            </a:r>
          </a:p>
          <a:p>
            <a:pPr marL="742950" lvl="1" indent="-285750">
              <a:spcBef>
                <a:spcPts val="500"/>
              </a:spcBef>
              <a:buFont typeface="Wingdings" pitchFamily="2" charset="2"/>
              <a:buChar char="§"/>
            </a:pPr>
            <a:r>
              <a:rPr lang="en-US" sz="1900" dirty="0">
                <a:solidFill>
                  <a:srgbClr val="666666"/>
                </a:solidFill>
              </a:rPr>
              <a:t>Cask commissioning- needed for maintenance and exchanges:</a:t>
            </a:r>
          </a:p>
          <a:p>
            <a:pPr marL="1257300" lvl="2" indent="-342900">
              <a:spcBef>
                <a:spcPts val="500"/>
              </a:spcBef>
              <a:buFont typeface="Wingdings" pitchFamily="2" charset="2"/>
              <a:buChar char="Ø"/>
            </a:pPr>
            <a:r>
              <a:rPr lang="en-US" sz="1900" dirty="0">
                <a:solidFill>
                  <a:srgbClr val="666666"/>
                </a:solidFill>
              </a:rPr>
              <a:t>Test and commissioning of all Casks configurations.</a:t>
            </a:r>
          </a:p>
          <a:p>
            <a:pPr marL="1257300" lvl="2" indent="-342900">
              <a:spcBef>
                <a:spcPts val="500"/>
              </a:spcBef>
              <a:buFont typeface="Wingdings" pitchFamily="2" charset="2"/>
              <a:buChar char="Ø"/>
            </a:pPr>
            <a:r>
              <a:rPr lang="en-US" sz="1900" dirty="0">
                <a:solidFill>
                  <a:srgbClr val="666666"/>
                </a:solidFill>
              </a:rPr>
              <a:t>Time demanding commissioning.</a:t>
            </a:r>
          </a:p>
          <a:p>
            <a:pPr marL="742950" lvl="1" indent="-285750">
              <a:spcBef>
                <a:spcPts val="500"/>
              </a:spcBef>
              <a:buFont typeface="Wingdings" pitchFamily="2" charset="2"/>
              <a:buChar char="§"/>
            </a:pPr>
            <a:r>
              <a:rPr lang="en-US" sz="1900" dirty="0">
                <a:solidFill>
                  <a:srgbClr val="666666"/>
                </a:solidFill>
              </a:rPr>
              <a:t>ACF &amp; remote handling commissioning, related to Waste handling procedures. </a:t>
            </a:r>
          </a:p>
          <a:p>
            <a:pPr marL="285750" indent="-285750">
              <a:spcBef>
                <a:spcPts val="500"/>
              </a:spcBef>
              <a:buFont typeface="Arial" panose="020B0604020202020204" pitchFamily="34" charset="0"/>
              <a:buChar char="•"/>
            </a:pPr>
            <a:r>
              <a:rPr lang="en-US" sz="1900" dirty="0">
                <a:solidFill>
                  <a:srgbClr val="666666"/>
                </a:solidFill>
              </a:rPr>
              <a:t>Tune-in and final balancing of the nuclear HVAC system in parts of D02 (ACF). Time demanding.</a:t>
            </a:r>
          </a:p>
          <a:p>
            <a:pPr marL="285750" indent="-285750">
              <a:spcBef>
                <a:spcPts val="500"/>
              </a:spcBef>
              <a:buFont typeface="Arial" panose="020B0604020202020204" pitchFamily="34" charset="0"/>
              <a:buChar char="•"/>
            </a:pPr>
            <a:r>
              <a:rPr lang="en-US" dirty="0">
                <a:solidFill>
                  <a:srgbClr val="666666"/>
                </a:solidFill>
              </a:rPr>
              <a:t>Reliability levels need to be established. Impact on Maintenance strategy, for instance:</a:t>
            </a:r>
            <a:endParaRPr lang="en-US" sz="900" dirty="0">
              <a:solidFill>
                <a:srgbClr val="0432FF"/>
              </a:solidFill>
            </a:endParaRPr>
          </a:p>
          <a:p>
            <a:pPr marL="742950" lvl="1" indent="-285750">
              <a:spcBef>
                <a:spcPts val="500"/>
              </a:spcBef>
              <a:buFont typeface="Wingdings" pitchFamily="2" charset="2"/>
              <a:buChar char="Ø"/>
            </a:pPr>
            <a:r>
              <a:rPr lang="en-US" sz="1600" dirty="0">
                <a:solidFill>
                  <a:srgbClr val="666666"/>
                </a:solidFill>
              </a:rPr>
              <a:t>Develop a program for </a:t>
            </a:r>
            <a:r>
              <a:rPr lang="en-US" sz="1600" b="1" i="1" dirty="0">
                <a:solidFill>
                  <a:srgbClr val="666666"/>
                </a:solidFill>
              </a:rPr>
              <a:t>Condition Based Maintenance </a:t>
            </a:r>
            <a:r>
              <a:rPr lang="en-US" sz="1600" dirty="0">
                <a:solidFill>
                  <a:srgbClr val="666666"/>
                </a:solidFill>
              </a:rPr>
              <a:t>during the first operation years, based on operational data from hot commissioning.</a:t>
            </a:r>
          </a:p>
          <a:p>
            <a:pPr marL="742950" lvl="1" indent="-285750">
              <a:spcBef>
                <a:spcPts val="500"/>
              </a:spcBef>
              <a:buFont typeface="Wingdings" pitchFamily="2" charset="2"/>
              <a:buChar char="Ø"/>
            </a:pPr>
            <a:r>
              <a:rPr lang="en-US" sz="1600" dirty="0">
                <a:solidFill>
                  <a:srgbClr val="666666"/>
                </a:solidFill>
              </a:rPr>
              <a:t>Take advantage of data driven tools, like </a:t>
            </a:r>
            <a:r>
              <a:rPr lang="en-US" sz="1600" b="1" i="1" dirty="0">
                <a:solidFill>
                  <a:srgbClr val="666666"/>
                </a:solidFill>
              </a:rPr>
              <a:t>AI </a:t>
            </a:r>
            <a:r>
              <a:rPr lang="en-US" sz="1600" dirty="0">
                <a:solidFill>
                  <a:srgbClr val="666666"/>
                </a:solidFill>
              </a:rPr>
              <a:t>for dynamic modelling, fault diagnostics, fault recognition and expert systems development (support to operators).</a:t>
            </a:r>
          </a:p>
          <a:p>
            <a:pPr marL="742950" lvl="1" indent="-285750">
              <a:spcBef>
                <a:spcPts val="500"/>
              </a:spcBef>
              <a:buFont typeface="Wingdings" pitchFamily="2" charset="2"/>
              <a:buChar char="Ø"/>
            </a:pPr>
            <a:r>
              <a:rPr lang="en-US" sz="1600" dirty="0">
                <a:solidFill>
                  <a:srgbClr val="666666"/>
                </a:solidFill>
              </a:rPr>
              <a:t>Optimize the electricity consumption of the Target systems, etc.</a:t>
            </a:r>
          </a:p>
          <a:p>
            <a:pPr marL="285750" indent="-285750">
              <a:spcBef>
                <a:spcPts val="500"/>
              </a:spcBef>
              <a:buFont typeface="Arial" panose="020B0604020202020204" pitchFamily="34" charset="0"/>
              <a:buChar char="•"/>
            </a:pPr>
            <a:r>
              <a:rPr lang="en-US" sz="1900" dirty="0">
                <a:solidFill>
                  <a:srgbClr val="666666"/>
                </a:solidFill>
              </a:rPr>
              <a:t>Last, but not least: Finalize and update all the documentation, especially the operational documents.</a:t>
            </a:r>
          </a:p>
        </p:txBody>
      </p:sp>
      <p:sp>
        <p:nvSpPr>
          <p:cNvPr id="6" name="Slide Number Placeholder 3">
            <a:extLst>
              <a:ext uri="{FF2B5EF4-FFF2-40B4-BE49-F238E27FC236}">
                <a16:creationId xmlns:a16="http://schemas.microsoft.com/office/drawing/2014/main" id="{3F166592-FBF7-6BFC-C36A-51742B8FA8CE}"/>
              </a:ext>
            </a:extLst>
          </p:cNvPr>
          <p:cNvSpPr txBox="1">
            <a:spLocks/>
          </p:cNvSpPr>
          <p:nvPr/>
        </p:nvSpPr>
        <p:spPr>
          <a:xfrm>
            <a:off x="9448800" y="6475413"/>
            <a:ext cx="2743200" cy="365125"/>
          </a:xfrm>
          <a:prstGeom prst="rect">
            <a:avLst/>
          </a:prstGeom>
        </p:spPr>
        <p:txBody>
          <a:bodyPr vert="horz" lIns="91440" tIns="45720" rIns="91440" bIns="45720" rtlCol="0" anchor="ctr"/>
          <a:lstStyle>
            <a:defPPr>
              <a:defRPr lang="sv-SE"/>
            </a:defPPr>
            <a:lvl1pPr marL="0" algn="r" defTabSz="914400" rtl="0" eaLnBrk="1" latinLnBrk="0" hangingPunct="1">
              <a:defRPr sz="800" b="1"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283078-D760-1647-8B80-66BA8B52336D}" type="slidenum">
              <a:rPr lang="sv-SE" smtClean="0"/>
              <a:pPr/>
              <a:t>40</a:t>
            </a:fld>
            <a:endParaRPr lang="sv-SE" dirty="0"/>
          </a:p>
        </p:txBody>
      </p:sp>
      <p:sp>
        <p:nvSpPr>
          <p:cNvPr id="10" name="Title 1">
            <a:extLst>
              <a:ext uri="{FF2B5EF4-FFF2-40B4-BE49-F238E27FC236}">
                <a16:creationId xmlns:a16="http://schemas.microsoft.com/office/drawing/2014/main" id="{2FB56D3D-D839-14D8-14AD-EFC8A80FE74F}"/>
              </a:ext>
            </a:extLst>
          </p:cNvPr>
          <p:cNvSpPr txBox="1">
            <a:spLocks/>
          </p:cNvSpPr>
          <p:nvPr/>
        </p:nvSpPr>
        <p:spPr>
          <a:xfrm>
            <a:off x="1103709" y="-442"/>
            <a:ext cx="9360000" cy="657339"/>
          </a:xfrm>
          <a:prstGeom prst="rect">
            <a:avLst/>
          </a:prstGeom>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a:lstStyle>
          <a:p>
            <a:r>
              <a:rPr lang="en-GB" sz="3600" dirty="0"/>
              <a:t>Initial operation with p+ beam</a:t>
            </a:r>
            <a:endParaRPr lang="en-SE" sz="3600" dirty="0"/>
          </a:p>
        </p:txBody>
      </p:sp>
      <p:sp>
        <p:nvSpPr>
          <p:cNvPr id="2" name="TextBox 1">
            <a:extLst>
              <a:ext uri="{FF2B5EF4-FFF2-40B4-BE49-F238E27FC236}">
                <a16:creationId xmlns:a16="http://schemas.microsoft.com/office/drawing/2014/main" id="{45522E8E-90DA-6C76-83CF-45B720CEF487}"/>
              </a:ext>
            </a:extLst>
          </p:cNvPr>
          <p:cNvSpPr txBox="1"/>
          <p:nvPr/>
        </p:nvSpPr>
        <p:spPr>
          <a:xfrm>
            <a:off x="10896572" y="10330"/>
            <a:ext cx="1284711" cy="369332"/>
          </a:xfrm>
          <a:prstGeom prst="rect">
            <a:avLst/>
          </a:prstGeom>
          <a:solidFill>
            <a:srgbClr val="FFFF00"/>
          </a:solidFill>
        </p:spPr>
        <p:txBody>
          <a:bodyPr wrap="none" rtlCol="0">
            <a:spAutoFit/>
          </a:bodyPr>
          <a:lstStyle/>
          <a:p>
            <a:pPr algn="l"/>
            <a:r>
              <a:rPr lang="en-US" dirty="0">
                <a:solidFill>
                  <a:srgbClr val="FF0000"/>
                </a:solidFill>
              </a:rPr>
              <a:t>Spare slide</a:t>
            </a:r>
          </a:p>
        </p:txBody>
      </p:sp>
    </p:spTree>
    <p:extLst>
      <p:ext uri="{BB962C8B-B14F-4D97-AF65-F5344CB8AC3E}">
        <p14:creationId xmlns:p14="http://schemas.microsoft.com/office/powerpoint/2010/main" val="461621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145CF3-C12C-4347-8E68-43E7983404D2}"/>
              </a:ext>
            </a:extLst>
          </p:cNvPr>
          <p:cNvSpPr>
            <a:spLocks noGrp="1"/>
          </p:cNvSpPr>
          <p:nvPr>
            <p:ph type="ctrTitle"/>
          </p:nvPr>
        </p:nvSpPr>
        <p:spPr/>
        <p:txBody>
          <a:bodyPr/>
          <a:lstStyle/>
          <a:p>
            <a:r>
              <a:rPr lang="en-GB" dirty="0"/>
              <a:t>End</a:t>
            </a:r>
          </a:p>
        </p:txBody>
      </p:sp>
    </p:spTree>
    <p:extLst>
      <p:ext uri="{BB962C8B-B14F-4D97-AF65-F5344CB8AC3E}">
        <p14:creationId xmlns:p14="http://schemas.microsoft.com/office/powerpoint/2010/main" val="1209966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BF0DF6-F14A-9185-E344-6F014F787C52}"/>
              </a:ext>
            </a:extLst>
          </p:cNvPr>
          <p:cNvPicPr>
            <a:picLocks noChangeAspect="1"/>
          </p:cNvPicPr>
          <p:nvPr/>
        </p:nvPicPr>
        <p:blipFill>
          <a:blip r:embed="rId2"/>
          <a:stretch>
            <a:fillRect/>
          </a:stretch>
        </p:blipFill>
        <p:spPr>
          <a:xfrm>
            <a:off x="2694037" y="3203336"/>
            <a:ext cx="6552397" cy="3364612"/>
          </a:xfrm>
          <a:prstGeom prst="rect">
            <a:avLst/>
          </a:prstGeom>
        </p:spPr>
      </p:pic>
      <p:sp>
        <p:nvSpPr>
          <p:cNvPr id="6" name="Content Placeholder 4">
            <a:extLst>
              <a:ext uri="{FF2B5EF4-FFF2-40B4-BE49-F238E27FC236}">
                <a16:creationId xmlns:a16="http://schemas.microsoft.com/office/drawing/2014/main" id="{FD7512DD-4286-BFF4-BB9B-72DC5ADED643}"/>
              </a:ext>
            </a:extLst>
          </p:cNvPr>
          <p:cNvSpPr txBox="1">
            <a:spLocks/>
          </p:cNvSpPr>
          <p:nvPr/>
        </p:nvSpPr>
        <p:spPr>
          <a:xfrm>
            <a:off x="1103709" y="696568"/>
            <a:ext cx="9369309" cy="2523913"/>
          </a:xfrm>
          <a:prstGeom prst="rect">
            <a:avLst/>
          </a:prstGeom>
        </p:spPr>
        <p:txBody>
          <a:bodyPr vert="horz" lIns="0" tIns="45720" rIns="18000" bIns="45720" rtlCol="0">
            <a:normAutofit/>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58775" indent="-215900" algn="l" defTabSz="914400" rtl="0" eaLnBrk="1" latinLnBrk="0" hangingPunct="1">
              <a:lnSpc>
                <a:spcPct val="100000"/>
              </a:lnSpc>
              <a:spcBef>
                <a:spcPts val="1000"/>
              </a:spcBef>
              <a:buClr>
                <a:srgbClr val="666666"/>
              </a:buClr>
              <a:buFont typeface="Wingdings" panose="05000000000000000000" pitchFamily="2" charset="2"/>
              <a:buChar char=""/>
              <a:tabLst/>
              <a:defRPr sz="2000" kern="1200">
                <a:solidFill>
                  <a:srgbClr val="666666"/>
                </a:solidFill>
                <a:latin typeface="+mn-lt"/>
                <a:ea typeface="+mn-ea"/>
                <a:cs typeface="+mn-cs"/>
              </a:defRPr>
            </a:lvl2pPr>
            <a:lvl3pPr marL="449263" indent="-196850" algn="l" defTabSz="914400" rtl="0" eaLnBrk="1" latinLnBrk="0" hangingPunct="1">
              <a:lnSpc>
                <a:spcPct val="100000"/>
              </a:lnSpc>
              <a:spcBef>
                <a:spcPts val="1000"/>
              </a:spcBef>
              <a:buClr>
                <a:srgbClr val="666666"/>
              </a:buClr>
              <a:buFont typeface="Arial" panose="020B0604020202020204" pitchFamily="34" charset="0"/>
              <a:buChar char="−"/>
              <a:tabLst/>
              <a:defRPr sz="1800" kern="1200">
                <a:solidFill>
                  <a:srgbClr val="666666"/>
                </a:solidFill>
                <a:latin typeface="+mn-lt"/>
                <a:ea typeface="+mn-ea"/>
                <a:cs typeface="+mn-cs"/>
              </a:defRPr>
            </a:lvl3pPr>
            <a:lvl4pPr marL="541338" indent="-180000" algn="l" defTabSz="914400" rtl="0" eaLnBrk="1" latinLnBrk="0" hangingPunct="1">
              <a:lnSpc>
                <a:spcPct val="100000"/>
              </a:lnSpc>
              <a:spcBef>
                <a:spcPts val="1000"/>
              </a:spcBef>
              <a:buClr>
                <a:srgbClr val="666666"/>
              </a:buClr>
              <a:buFont typeface="Arial" panose="020B0604020202020204" pitchFamily="34" charset="0"/>
              <a:buChar char="−"/>
              <a:tabLst/>
              <a:defRPr sz="1600" kern="1200">
                <a:solidFill>
                  <a:srgbClr val="666666"/>
                </a:solidFill>
                <a:latin typeface="+mn-lt"/>
                <a:ea typeface="+mn-ea"/>
                <a:cs typeface="+mn-cs"/>
              </a:defRPr>
            </a:lvl4pPr>
            <a:lvl5pPr marL="630000" indent="-162000" algn="l" defTabSz="914400" rtl="0" eaLnBrk="1" latinLnBrk="0" hangingPunct="1">
              <a:lnSpc>
                <a:spcPct val="100000"/>
              </a:lnSpc>
              <a:spcBef>
                <a:spcPts val="1000"/>
              </a:spcBef>
              <a:buClr>
                <a:srgbClr val="666666"/>
              </a:buClr>
              <a:buFont typeface="Arial" panose="020B0604020202020204" pitchFamily="34" charset="0"/>
              <a:buChar char="−"/>
              <a:tabLst/>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300"/>
              </a:spcBef>
              <a:buFont typeface="Arial" panose="020B0604020202020204" pitchFamily="34" charset="0"/>
              <a:buChar char="•"/>
            </a:pPr>
            <a:r>
              <a:rPr lang="en-US" sz="1800" dirty="0"/>
              <a:t>The Target station can be divided in the following functional units; </a:t>
            </a:r>
          </a:p>
          <a:p>
            <a:pPr lvl="4">
              <a:spcBef>
                <a:spcPts val="300"/>
              </a:spcBef>
              <a:buFont typeface="Wingdings" pitchFamily="2" charset="2"/>
              <a:buChar char="§"/>
            </a:pPr>
            <a:r>
              <a:rPr lang="en-US" sz="1800" dirty="0">
                <a:solidFill>
                  <a:srgbClr val="0432FF"/>
                </a:solidFill>
              </a:rPr>
              <a:t>Neutron factory -&gt; divided in groups for commissioning purposes</a:t>
            </a:r>
          </a:p>
          <a:p>
            <a:pPr lvl="4">
              <a:spcBef>
                <a:spcPts val="300"/>
              </a:spcBef>
              <a:buFont typeface="Wingdings" pitchFamily="2" charset="2"/>
              <a:buChar char="§"/>
            </a:pPr>
            <a:r>
              <a:rPr lang="en-US" sz="1800" dirty="0"/>
              <a:t>Maintenance systems; remote handling systems, casks and active cells  </a:t>
            </a:r>
          </a:p>
          <a:p>
            <a:pPr lvl="4">
              <a:spcBef>
                <a:spcPts val="300"/>
              </a:spcBef>
              <a:buFont typeface="Wingdings" pitchFamily="2" charset="2"/>
              <a:buChar char="§"/>
            </a:pPr>
            <a:r>
              <a:rPr lang="en-US" sz="1800" dirty="0"/>
              <a:t>HVAC &amp; infrastructure</a:t>
            </a:r>
          </a:p>
          <a:p>
            <a:pPr lvl="1">
              <a:spcBef>
                <a:spcPts val="300"/>
              </a:spcBef>
              <a:buFont typeface="Arial" panose="020B0604020202020204" pitchFamily="34" charset="0"/>
              <a:buChar char="•"/>
            </a:pPr>
            <a:r>
              <a:rPr lang="en-US" sz="1800" dirty="0"/>
              <a:t>The neutron factory consists of the systems required for neutron production </a:t>
            </a:r>
          </a:p>
          <a:p>
            <a:pPr lvl="1">
              <a:spcBef>
                <a:spcPts val="300"/>
              </a:spcBef>
              <a:buFont typeface="Arial" panose="020B0604020202020204" pitchFamily="34" charset="0"/>
              <a:buChar char="•"/>
            </a:pPr>
            <a:r>
              <a:rPr lang="en-US" sz="1800" dirty="0"/>
              <a:t>Tuning beam dump (1068) is not part of NF as it is part of the accelerator operation </a:t>
            </a:r>
          </a:p>
          <a:p>
            <a:pPr lvl="1">
              <a:spcBef>
                <a:spcPts val="300"/>
              </a:spcBef>
              <a:buFont typeface="Arial" panose="020B0604020202020204" pitchFamily="34" charset="0"/>
              <a:buChar char="•"/>
            </a:pPr>
            <a:r>
              <a:rPr lang="en-US" sz="1800" dirty="0"/>
              <a:t>LSS (1172) is not part of NS as it is part of instrument operation </a:t>
            </a:r>
          </a:p>
          <a:p>
            <a:pPr lvl="2">
              <a:spcBef>
                <a:spcPts val="300"/>
              </a:spcBef>
            </a:pPr>
            <a:endParaRPr lang="en-US" dirty="0"/>
          </a:p>
        </p:txBody>
      </p:sp>
      <p:sp>
        <p:nvSpPr>
          <p:cNvPr id="5" name="Slide Number Placeholder 3">
            <a:extLst>
              <a:ext uri="{FF2B5EF4-FFF2-40B4-BE49-F238E27FC236}">
                <a16:creationId xmlns:a16="http://schemas.microsoft.com/office/drawing/2014/main" id="{79E43EB4-441D-C471-F15A-38EC9A6FDDFC}"/>
              </a:ext>
            </a:extLst>
          </p:cNvPr>
          <p:cNvSpPr txBox="1">
            <a:spLocks/>
          </p:cNvSpPr>
          <p:nvPr/>
        </p:nvSpPr>
        <p:spPr>
          <a:xfrm>
            <a:off x="9448800" y="6475413"/>
            <a:ext cx="2743200" cy="365125"/>
          </a:xfrm>
          <a:prstGeom prst="rect">
            <a:avLst/>
          </a:prstGeom>
        </p:spPr>
        <p:txBody>
          <a:bodyPr vert="horz" lIns="91440" tIns="45720" rIns="91440" bIns="45720" rtlCol="0" anchor="ctr"/>
          <a:lstStyle>
            <a:defPPr>
              <a:defRPr lang="sv-SE"/>
            </a:defPPr>
            <a:lvl1pPr marL="0" algn="r" defTabSz="914400" rtl="0" eaLnBrk="1" latinLnBrk="0" hangingPunct="1">
              <a:defRPr sz="800" b="1"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283078-D760-1647-8B80-66BA8B52336D}" type="slidenum">
              <a:rPr lang="sv-SE" smtClean="0"/>
              <a:pPr/>
              <a:t>5</a:t>
            </a:fld>
            <a:endParaRPr lang="sv-SE" dirty="0"/>
          </a:p>
        </p:txBody>
      </p:sp>
      <p:sp>
        <p:nvSpPr>
          <p:cNvPr id="8" name="Title 1">
            <a:extLst>
              <a:ext uri="{FF2B5EF4-FFF2-40B4-BE49-F238E27FC236}">
                <a16:creationId xmlns:a16="http://schemas.microsoft.com/office/drawing/2014/main" id="{C17B16EF-E651-E0C6-6479-1D5065B6CFFB}"/>
              </a:ext>
            </a:extLst>
          </p:cNvPr>
          <p:cNvSpPr txBox="1">
            <a:spLocks/>
          </p:cNvSpPr>
          <p:nvPr/>
        </p:nvSpPr>
        <p:spPr>
          <a:xfrm>
            <a:off x="1103709" y="-442"/>
            <a:ext cx="9360000" cy="657339"/>
          </a:xfrm>
          <a:prstGeom prst="rect">
            <a:avLst/>
          </a:prstGeom>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a:lstStyle>
          <a:p>
            <a:r>
              <a:rPr lang="en-GB" sz="3600" dirty="0"/>
              <a:t>Introduction – Neutron Factory concept</a:t>
            </a:r>
            <a:endParaRPr lang="en-SE" sz="3600" dirty="0"/>
          </a:p>
        </p:txBody>
      </p:sp>
      <p:cxnSp>
        <p:nvCxnSpPr>
          <p:cNvPr id="9" name="Straight Arrow Connector 8">
            <a:extLst>
              <a:ext uri="{FF2B5EF4-FFF2-40B4-BE49-F238E27FC236}">
                <a16:creationId xmlns:a16="http://schemas.microsoft.com/office/drawing/2014/main" id="{29F8CE02-868F-7465-D624-4B6E40814D7C}"/>
              </a:ext>
            </a:extLst>
          </p:cNvPr>
          <p:cNvCxnSpPr/>
          <p:nvPr/>
        </p:nvCxnSpPr>
        <p:spPr>
          <a:xfrm flipV="1">
            <a:off x="8501605" y="696568"/>
            <a:ext cx="1001210" cy="4203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DF9F8F3-8915-4424-75A5-9669DAF776C5}"/>
              </a:ext>
            </a:extLst>
          </p:cNvPr>
          <p:cNvCxnSpPr>
            <a:cxnSpLocks/>
          </p:cNvCxnSpPr>
          <p:nvPr/>
        </p:nvCxnSpPr>
        <p:spPr>
          <a:xfrm flipV="1">
            <a:off x="8501605" y="972273"/>
            <a:ext cx="1041722" cy="2083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E52E3D1-9871-2394-C2EC-4232FAA89AE7}"/>
              </a:ext>
            </a:extLst>
          </p:cNvPr>
          <p:cNvCxnSpPr>
            <a:cxnSpLocks/>
          </p:cNvCxnSpPr>
          <p:nvPr/>
        </p:nvCxnSpPr>
        <p:spPr>
          <a:xfrm>
            <a:off x="8501605" y="1232704"/>
            <a:ext cx="104172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FDC80AC-C6DA-AE2C-60F2-B21CFE6BC2F4}"/>
              </a:ext>
            </a:extLst>
          </p:cNvPr>
          <p:cNvCxnSpPr>
            <a:cxnSpLocks/>
          </p:cNvCxnSpPr>
          <p:nvPr/>
        </p:nvCxnSpPr>
        <p:spPr>
          <a:xfrm>
            <a:off x="8501605" y="1296365"/>
            <a:ext cx="1082233" cy="1851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3D2240D-3288-80D3-34B5-496525784DCF}"/>
              </a:ext>
            </a:extLst>
          </p:cNvPr>
          <p:cNvSpPr txBox="1"/>
          <p:nvPr/>
        </p:nvSpPr>
        <p:spPr>
          <a:xfrm>
            <a:off x="9448800" y="517600"/>
            <a:ext cx="1218860" cy="307777"/>
          </a:xfrm>
          <a:prstGeom prst="rect">
            <a:avLst/>
          </a:prstGeom>
          <a:noFill/>
        </p:spPr>
        <p:txBody>
          <a:bodyPr wrap="none" rtlCol="0">
            <a:spAutoFit/>
          </a:bodyPr>
          <a:lstStyle/>
          <a:p>
            <a:pPr algn="l"/>
            <a:r>
              <a:rPr lang="en-US" sz="1400" dirty="0">
                <a:solidFill>
                  <a:srgbClr val="0432FF"/>
                </a:solidFill>
              </a:rPr>
              <a:t>Target Group</a:t>
            </a:r>
          </a:p>
        </p:txBody>
      </p:sp>
      <p:sp>
        <p:nvSpPr>
          <p:cNvPr id="20" name="TextBox 19">
            <a:extLst>
              <a:ext uri="{FF2B5EF4-FFF2-40B4-BE49-F238E27FC236}">
                <a16:creationId xmlns:a16="http://schemas.microsoft.com/office/drawing/2014/main" id="{171CD2CD-91CE-9D31-33DD-5E14EA03A1E1}"/>
              </a:ext>
            </a:extLst>
          </p:cNvPr>
          <p:cNvSpPr txBox="1"/>
          <p:nvPr/>
        </p:nvSpPr>
        <p:spPr>
          <a:xfrm>
            <a:off x="9465992" y="818384"/>
            <a:ext cx="1580304" cy="307777"/>
          </a:xfrm>
          <a:prstGeom prst="rect">
            <a:avLst/>
          </a:prstGeom>
          <a:noFill/>
        </p:spPr>
        <p:txBody>
          <a:bodyPr wrap="none" rtlCol="0">
            <a:spAutoFit/>
          </a:bodyPr>
          <a:lstStyle/>
          <a:p>
            <a:pPr algn="l"/>
            <a:r>
              <a:rPr lang="en-US" sz="1400" dirty="0">
                <a:solidFill>
                  <a:srgbClr val="0432FF"/>
                </a:solidFill>
              </a:rPr>
              <a:t>Moderator Group</a:t>
            </a:r>
          </a:p>
        </p:txBody>
      </p:sp>
      <p:sp>
        <p:nvSpPr>
          <p:cNvPr id="21" name="TextBox 20">
            <a:extLst>
              <a:ext uri="{FF2B5EF4-FFF2-40B4-BE49-F238E27FC236}">
                <a16:creationId xmlns:a16="http://schemas.microsoft.com/office/drawing/2014/main" id="{4C8375B9-0C9F-40CD-5FF8-ED1955AB5AD6}"/>
              </a:ext>
            </a:extLst>
          </p:cNvPr>
          <p:cNvSpPr txBox="1"/>
          <p:nvPr/>
        </p:nvSpPr>
        <p:spPr>
          <a:xfrm>
            <a:off x="9492659" y="1081185"/>
            <a:ext cx="1453475" cy="307777"/>
          </a:xfrm>
          <a:prstGeom prst="rect">
            <a:avLst/>
          </a:prstGeom>
          <a:noFill/>
        </p:spPr>
        <p:txBody>
          <a:bodyPr wrap="none" rtlCol="0">
            <a:spAutoFit/>
          </a:bodyPr>
          <a:lstStyle/>
          <a:p>
            <a:pPr algn="l"/>
            <a:r>
              <a:rPr lang="en-US" sz="1400" dirty="0">
                <a:solidFill>
                  <a:srgbClr val="0432FF"/>
                </a:solidFill>
              </a:rPr>
              <a:t>Monolith Group</a:t>
            </a:r>
          </a:p>
        </p:txBody>
      </p:sp>
      <p:sp>
        <p:nvSpPr>
          <p:cNvPr id="22" name="TextBox 21">
            <a:extLst>
              <a:ext uri="{FF2B5EF4-FFF2-40B4-BE49-F238E27FC236}">
                <a16:creationId xmlns:a16="http://schemas.microsoft.com/office/drawing/2014/main" id="{9A760DD4-0483-04CE-973A-7242D4FC2736}"/>
              </a:ext>
            </a:extLst>
          </p:cNvPr>
          <p:cNvSpPr txBox="1"/>
          <p:nvPr/>
        </p:nvSpPr>
        <p:spPr>
          <a:xfrm>
            <a:off x="9521767" y="1352750"/>
            <a:ext cx="1165640" cy="307777"/>
          </a:xfrm>
          <a:prstGeom prst="rect">
            <a:avLst/>
          </a:prstGeom>
          <a:noFill/>
        </p:spPr>
        <p:txBody>
          <a:bodyPr wrap="none" rtlCol="0">
            <a:spAutoFit/>
          </a:bodyPr>
          <a:lstStyle/>
          <a:p>
            <a:pPr algn="l"/>
            <a:r>
              <a:rPr lang="en-US" sz="1400" dirty="0">
                <a:solidFill>
                  <a:srgbClr val="0432FF"/>
                </a:solidFill>
              </a:rPr>
              <a:t>NBEX Group</a:t>
            </a:r>
          </a:p>
        </p:txBody>
      </p:sp>
    </p:spTree>
    <p:extLst>
      <p:ext uri="{BB962C8B-B14F-4D97-AF65-F5344CB8AC3E}">
        <p14:creationId xmlns:p14="http://schemas.microsoft.com/office/powerpoint/2010/main" val="2997029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02EF6046-66C0-1443-A64E-B6AF369CF48D}"/>
              </a:ext>
            </a:extLst>
          </p:cNvPr>
          <p:cNvCxnSpPr/>
          <p:nvPr/>
        </p:nvCxnSpPr>
        <p:spPr>
          <a:xfrm flipH="1">
            <a:off x="4358684" y="431336"/>
            <a:ext cx="0" cy="5651964"/>
          </a:xfrm>
          <a:prstGeom prst="line">
            <a:avLst/>
          </a:prstGeom>
          <a:ln w="28575">
            <a:solidFill>
              <a:schemeClr val="tx1">
                <a:lumMod val="50000"/>
                <a:lumOff val="50000"/>
              </a:schemeClr>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510B511B-D8AF-9041-9117-1D69C761DF40}"/>
              </a:ext>
            </a:extLst>
          </p:cNvPr>
          <p:cNvSpPr txBox="1"/>
          <p:nvPr/>
        </p:nvSpPr>
        <p:spPr>
          <a:xfrm>
            <a:off x="2855640" y="0"/>
            <a:ext cx="5821017" cy="338554"/>
          </a:xfrm>
          <a:prstGeom prst="rect">
            <a:avLst/>
          </a:prstGeom>
          <a:noFill/>
        </p:spPr>
        <p:txBody>
          <a:bodyPr wrap="none" rtlCol="0">
            <a:spAutoFit/>
          </a:bodyPr>
          <a:lstStyle/>
          <a:p>
            <a:r>
              <a:rPr lang="sv-SE" sz="1600" b="1" dirty="0" err="1"/>
              <a:t>WoW</a:t>
            </a:r>
            <a:r>
              <a:rPr lang="sv-SE" sz="1600" b="1" dirty="0"/>
              <a:t> during testing w/o </a:t>
            </a:r>
            <a:r>
              <a:rPr lang="sv-SE" sz="1600" b="1" dirty="0" err="1"/>
              <a:t>beam</a:t>
            </a:r>
            <a:r>
              <a:rPr lang="sv-SE" sz="1600" b="1" dirty="0"/>
              <a:t> -  The Target Group testing</a:t>
            </a:r>
          </a:p>
        </p:txBody>
      </p:sp>
      <p:sp>
        <p:nvSpPr>
          <p:cNvPr id="99" name="TextBox 98">
            <a:extLst>
              <a:ext uri="{FF2B5EF4-FFF2-40B4-BE49-F238E27FC236}">
                <a16:creationId xmlns:a16="http://schemas.microsoft.com/office/drawing/2014/main" id="{3A5A4A91-593A-6E4A-9154-4AC8C895E7B4}"/>
              </a:ext>
            </a:extLst>
          </p:cNvPr>
          <p:cNvSpPr txBox="1"/>
          <p:nvPr/>
        </p:nvSpPr>
        <p:spPr>
          <a:xfrm>
            <a:off x="104603" y="461023"/>
            <a:ext cx="3147655" cy="3647152"/>
          </a:xfrm>
          <a:prstGeom prst="rect">
            <a:avLst/>
          </a:prstGeom>
          <a:noFill/>
          <a:ln>
            <a:solidFill>
              <a:schemeClr val="accent1"/>
            </a:solidFill>
          </a:ln>
        </p:spPr>
        <p:txBody>
          <a:bodyPr wrap="square" rtlCol="0">
            <a:spAutoFit/>
          </a:bodyPr>
          <a:lstStyle/>
          <a:p>
            <a:r>
              <a:rPr lang="sv-SE" sz="1100" dirty="0"/>
              <a:t>TWDS 1000 – Target wheel, Drive &amp; Shaft</a:t>
            </a:r>
          </a:p>
          <a:p>
            <a:r>
              <a:rPr lang="sv-SE" sz="1100" dirty="0" err="1"/>
              <a:t>HeC</a:t>
            </a:r>
            <a:r>
              <a:rPr lang="sv-SE" sz="1100" dirty="0"/>
              <a:t>   1010 – Target Primary Cooling </a:t>
            </a:r>
          </a:p>
          <a:p>
            <a:r>
              <a:rPr lang="sv-SE" sz="1100" dirty="0" err="1"/>
              <a:t>HePC</a:t>
            </a:r>
            <a:r>
              <a:rPr lang="sv-SE" sz="1100" dirty="0"/>
              <a:t> 1011 – Press. </a:t>
            </a:r>
            <a:r>
              <a:rPr lang="sv-SE" sz="1100" dirty="0" err="1"/>
              <a:t>Ctrl</a:t>
            </a:r>
            <a:r>
              <a:rPr lang="sv-SE" sz="1100" dirty="0"/>
              <a:t> Primary Cooling</a:t>
            </a:r>
          </a:p>
          <a:p>
            <a:r>
              <a:rPr lang="sv-SE" sz="1100" dirty="0" err="1"/>
              <a:t>HeIn</a:t>
            </a:r>
            <a:r>
              <a:rPr lang="sv-SE" sz="1100" dirty="0"/>
              <a:t>  1013 – Helium Injection</a:t>
            </a:r>
          </a:p>
          <a:p>
            <a:r>
              <a:rPr lang="sv-SE" sz="1100" dirty="0" err="1"/>
              <a:t>HePu</a:t>
            </a:r>
            <a:r>
              <a:rPr lang="sv-SE" sz="1100" dirty="0"/>
              <a:t> 1015 – Helium Purification</a:t>
            </a:r>
          </a:p>
          <a:p>
            <a:r>
              <a:rPr lang="sv-SE" sz="1100" dirty="0" err="1"/>
              <a:t>HeWC</a:t>
            </a:r>
            <a:r>
              <a:rPr lang="sv-SE" sz="1100" dirty="0"/>
              <a:t> 1016 - Equipment cooling (</a:t>
            </a:r>
            <a:r>
              <a:rPr lang="sv-SE" sz="1100" dirty="0" err="1"/>
              <a:t>circ</a:t>
            </a:r>
            <a:r>
              <a:rPr lang="sv-SE" sz="1100" dirty="0"/>
              <a:t> &amp; </a:t>
            </a:r>
            <a:r>
              <a:rPr lang="sv-SE" sz="1100" dirty="0" err="1"/>
              <a:t>compr</a:t>
            </a:r>
            <a:r>
              <a:rPr lang="sv-SE" sz="1100" dirty="0"/>
              <a:t>)</a:t>
            </a:r>
          </a:p>
          <a:p>
            <a:r>
              <a:rPr lang="sv-SE" sz="1100" dirty="0"/>
              <a:t>PrHe 1030  – Pristine Helium (filling </a:t>
            </a:r>
            <a:r>
              <a:rPr lang="sv-SE" sz="1100" dirty="0" err="1"/>
              <a:t>St</a:t>
            </a:r>
            <a:r>
              <a:rPr lang="sv-SE" sz="1100" dirty="0"/>
              <a:t>)</a:t>
            </a:r>
          </a:p>
          <a:p>
            <a:r>
              <a:rPr lang="sv-SE" sz="1100" dirty="0"/>
              <a:t>IAD 1031    – Instrument Air Distribution</a:t>
            </a:r>
          </a:p>
          <a:p>
            <a:r>
              <a:rPr lang="sv-SE" sz="1100" dirty="0"/>
              <a:t>DWD 1032 – Deionized Water Distribution</a:t>
            </a:r>
          </a:p>
          <a:p>
            <a:r>
              <a:rPr lang="sv-SE" sz="1100" dirty="0"/>
              <a:t>N2D 1033  – Nitrogen Gas Distribution</a:t>
            </a:r>
          </a:p>
          <a:p>
            <a:r>
              <a:rPr lang="sv-SE" sz="1100" dirty="0"/>
              <a:t>IWCT 1046 – Target Intermediate Water Cooling</a:t>
            </a:r>
          </a:p>
          <a:p>
            <a:r>
              <a:rPr lang="sv-SE" sz="1100" dirty="0" err="1"/>
              <a:t>IDrT</a:t>
            </a:r>
            <a:r>
              <a:rPr lang="sv-SE" sz="1100" dirty="0"/>
              <a:t> 1047  – Intermediate Drain Tanks</a:t>
            </a:r>
          </a:p>
          <a:p>
            <a:r>
              <a:rPr lang="sv-SE" sz="1100" dirty="0" err="1"/>
              <a:t>CDrT</a:t>
            </a:r>
            <a:r>
              <a:rPr lang="sv-SE" sz="1100" dirty="0"/>
              <a:t> 1049 – Contaminated Drain Tanks</a:t>
            </a:r>
          </a:p>
          <a:p>
            <a:r>
              <a:rPr lang="sv-SE" sz="1100" dirty="0"/>
              <a:t>TMS 1063  – Target Monitoring System</a:t>
            </a:r>
          </a:p>
          <a:p>
            <a:r>
              <a:rPr lang="sv-SE" sz="1100" dirty="0" err="1"/>
              <a:t>OffG</a:t>
            </a:r>
            <a:r>
              <a:rPr lang="sv-SE" sz="1100" dirty="0"/>
              <a:t> 1140  – Off-gas </a:t>
            </a:r>
            <a:r>
              <a:rPr lang="sv-SE" sz="1100" dirty="0" err="1"/>
              <a:t>extraction</a:t>
            </a:r>
            <a:endParaRPr lang="sv-SE" sz="1100" dirty="0"/>
          </a:p>
          <a:p>
            <a:r>
              <a:rPr lang="sv-SE" sz="1100" dirty="0"/>
              <a:t>MPRS 1150 – Monolith Pressure Relief System</a:t>
            </a:r>
          </a:p>
          <a:p>
            <a:r>
              <a:rPr lang="sv-SE" sz="1100" dirty="0"/>
              <a:t>HCPR 1160 – Helium Cooling Pressure Relief</a:t>
            </a:r>
          </a:p>
          <a:p>
            <a:r>
              <a:rPr lang="sv-SE" sz="1100" dirty="0"/>
              <a:t>FM Air: CF Instrument Air Supply</a:t>
            </a:r>
          </a:p>
          <a:p>
            <a:r>
              <a:rPr lang="sv-SE" sz="1100" dirty="0"/>
              <a:t>FM DW: FM Deionized Water Supply</a:t>
            </a:r>
          </a:p>
          <a:p>
            <a:r>
              <a:rPr lang="sv-SE" sz="1100" dirty="0"/>
              <a:t>FM WC: FM Water Cooling Supply</a:t>
            </a:r>
          </a:p>
          <a:p>
            <a:r>
              <a:rPr lang="sv-SE" sz="1100" dirty="0"/>
              <a:t>FM N2:  FM Nitrogen Supply</a:t>
            </a:r>
          </a:p>
        </p:txBody>
      </p:sp>
      <p:sp>
        <p:nvSpPr>
          <p:cNvPr id="207" name="Frame 206">
            <a:extLst>
              <a:ext uri="{FF2B5EF4-FFF2-40B4-BE49-F238E27FC236}">
                <a16:creationId xmlns:a16="http://schemas.microsoft.com/office/drawing/2014/main" id="{5364A89C-C11E-EE41-A3F8-27FC8A6D0D4A}"/>
              </a:ext>
            </a:extLst>
          </p:cNvPr>
          <p:cNvSpPr/>
          <p:nvPr/>
        </p:nvSpPr>
        <p:spPr>
          <a:xfrm>
            <a:off x="11835734" y="2713064"/>
            <a:ext cx="108000" cy="108000"/>
          </a:xfrm>
          <a:prstGeom prst="frame">
            <a:avLst>
              <a:gd name="adj1" fmla="val 50000"/>
            </a:avLst>
          </a:prstGeom>
          <a:solidFill>
            <a:srgbClr val="73FDD6"/>
          </a:solidFill>
          <a:ln>
            <a:solidFill>
              <a:srgbClr val="73FD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700" dirty="0">
                <a:solidFill>
                  <a:schemeClr val="tx1"/>
                </a:solidFill>
              </a:rPr>
              <a:t>A</a:t>
            </a:r>
          </a:p>
        </p:txBody>
      </p:sp>
      <p:sp>
        <p:nvSpPr>
          <p:cNvPr id="18" name="TextBox 17">
            <a:extLst>
              <a:ext uri="{FF2B5EF4-FFF2-40B4-BE49-F238E27FC236}">
                <a16:creationId xmlns:a16="http://schemas.microsoft.com/office/drawing/2014/main" id="{EF660C4D-EEC9-EA40-B397-72D1D35D64B0}"/>
              </a:ext>
            </a:extLst>
          </p:cNvPr>
          <p:cNvSpPr txBox="1"/>
          <p:nvPr/>
        </p:nvSpPr>
        <p:spPr>
          <a:xfrm>
            <a:off x="11043646" y="2708920"/>
            <a:ext cx="900000" cy="432000"/>
          </a:xfrm>
          <a:prstGeom prst="rect">
            <a:avLst/>
          </a:prstGeom>
          <a:solidFill>
            <a:srgbClr val="92D050"/>
          </a:solidFill>
          <a:ln w="28575">
            <a:solidFill>
              <a:schemeClr val="accent1"/>
            </a:solidFill>
            <a:prstDash val="solid"/>
          </a:ln>
        </p:spPr>
        <p:txBody>
          <a:bodyPr wrap="square" rtlCol="0">
            <a:spAutoFit/>
          </a:bodyPr>
          <a:lstStyle/>
          <a:p>
            <a:pPr algn="ctr"/>
            <a:r>
              <a:rPr lang="sv-SE" sz="800" dirty="0"/>
              <a:t>TWDS</a:t>
            </a:r>
          </a:p>
          <a:p>
            <a:pPr algn="ctr"/>
            <a:r>
              <a:rPr lang="sv-SE" sz="1200" b="1" dirty="0"/>
              <a:t>1000</a:t>
            </a:r>
          </a:p>
        </p:txBody>
      </p:sp>
      <p:sp>
        <p:nvSpPr>
          <p:cNvPr id="141" name="TextBox 140">
            <a:extLst>
              <a:ext uri="{FF2B5EF4-FFF2-40B4-BE49-F238E27FC236}">
                <a16:creationId xmlns:a16="http://schemas.microsoft.com/office/drawing/2014/main" id="{9AB27400-8074-CA16-BC75-3CDB705E3D5A}"/>
              </a:ext>
            </a:extLst>
          </p:cNvPr>
          <p:cNvSpPr txBox="1"/>
          <p:nvPr/>
        </p:nvSpPr>
        <p:spPr>
          <a:xfrm>
            <a:off x="3829505" y="6166140"/>
            <a:ext cx="617477" cy="246221"/>
          </a:xfrm>
          <a:prstGeom prst="rect">
            <a:avLst/>
          </a:prstGeom>
          <a:noFill/>
        </p:spPr>
        <p:txBody>
          <a:bodyPr wrap="none" rtlCol="0">
            <a:spAutoFit/>
          </a:bodyPr>
          <a:lstStyle/>
          <a:p>
            <a:pPr algn="r"/>
            <a:r>
              <a:rPr lang="sv-SE" sz="1000" b="1" dirty="0">
                <a:solidFill>
                  <a:schemeClr val="tx1">
                    <a:lumMod val="50000"/>
                    <a:lumOff val="50000"/>
                  </a:schemeClr>
                </a:solidFill>
              </a:rPr>
              <a:t>From CF</a:t>
            </a:r>
          </a:p>
        </p:txBody>
      </p:sp>
      <p:grpSp>
        <p:nvGrpSpPr>
          <p:cNvPr id="8" name="Group 7">
            <a:extLst>
              <a:ext uri="{FF2B5EF4-FFF2-40B4-BE49-F238E27FC236}">
                <a16:creationId xmlns:a16="http://schemas.microsoft.com/office/drawing/2014/main" id="{580A2A1B-678F-DF14-1D25-412D8829FDDF}"/>
              </a:ext>
            </a:extLst>
          </p:cNvPr>
          <p:cNvGrpSpPr/>
          <p:nvPr/>
        </p:nvGrpSpPr>
        <p:grpSpPr>
          <a:xfrm>
            <a:off x="10800131" y="5048418"/>
            <a:ext cx="1346529" cy="1546331"/>
            <a:chOff x="10800131" y="5048418"/>
            <a:chExt cx="1346529" cy="1546331"/>
          </a:xfrm>
        </p:grpSpPr>
        <p:pic>
          <p:nvPicPr>
            <p:cNvPr id="3" name="Picture 2" descr="Diagram of a machine with blue text&#10;&#10;AI-generated content may be incorrect.">
              <a:extLst>
                <a:ext uri="{FF2B5EF4-FFF2-40B4-BE49-F238E27FC236}">
                  <a16:creationId xmlns:a16="http://schemas.microsoft.com/office/drawing/2014/main" id="{CC9F6F82-8B8C-B235-79E4-BD71F7B71EBD}"/>
                </a:ext>
              </a:extLst>
            </p:cNvPr>
            <p:cNvPicPr>
              <a:picLocks noChangeAspect="1"/>
            </p:cNvPicPr>
            <p:nvPr/>
          </p:nvPicPr>
          <p:blipFill>
            <a:blip r:embed="rId3"/>
            <a:srcRect l="80209" t="51154" r="1919"/>
            <a:stretch>
              <a:fillRect/>
            </a:stretch>
          </p:blipFill>
          <p:spPr>
            <a:xfrm>
              <a:off x="10867073" y="5048418"/>
              <a:ext cx="1279587" cy="1546331"/>
            </a:xfrm>
            <a:prstGeom prst="rect">
              <a:avLst/>
            </a:prstGeom>
          </p:spPr>
        </p:pic>
        <p:sp>
          <p:nvSpPr>
            <p:cNvPr id="7" name="Rectangle 6">
              <a:extLst>
                <a:ext uri="{FF2B5EF4-FFF2-40B4-BE49-F238E27FC236}">
                  <a16:creationId xmlns:a16="http://schemas.microsoft.com/office/drawing/2014/main" id="{B7E22B08-62CB-52EF-3FAA-6DD1131BBC19}"/>
                </a:ext>
              </a:extLst>
            </p:cNvPr>
            <p:cNvSpPr/>
            <p:nvPr/>
          </p:nvSpPr>
          <p:spPr>
            <a:xfrm rot="18761095">
              <a:off x="10763454" y="5124504"/>
              <a:ext cx="285325" cy="2119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60718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4C497-4B27-DD4B-366F-3C7088BFFAC4}"/>
            </a:ext>
          </a:extLst>
        </p:cNvPr>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286D43D5-648A-E54B-7AEB-C3CB8BA25848}"/>
              </a:ext>
            </a:extLst>
          </p:cNvPr>
          <p:cNvCxnSpPr/>
          <p:nvPr/>
        </p:nvCxnSpPr>
        <p:spPr>
          <a:xfrm flipH="1">
            <a:off x="4358684" y="431336"/>
            <a:ext cx="0" cy="5651964"/>
          </a:xfrm>
          <a:prstGeom prst="line">
            <a:avLst/>
          </a:prstGeom>
          <a:ln w="28575">
            <a:solidFill>
              <a:schemeClr val="tx1">
                <a:lumMod val="50000"/>
                <a:lumOff val="50000"/>
              </a:schemeClr>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C1390813-D01C-403F-E08D-0313D5AFEA15}"/>
              </a:ext>
            </a:extLst>
          </p:cNvPr>
          <p:cNvSpPr txBox="1"/>
          <p:nvPr/>
        </p:nvSpPr>
        <p:spPr>
          <a:xfrm>
            <a:off x="104603" y="461023"/>
            <a:ext cx="3147655" cy="3647152"/>
          </a:xfrm>
          <a:prstGeom prst="rect">
            <a:avLst/>
          </a:prstGeom>
          <a:noFill/>
          <a:ln>
            <a:solidFill>
              <a:schemeClr val="accent1"/>
            </a:solidFill>
          </a:ln>
        </p:spPr>
        <p:txBody>
          <a:bodyPr wrap="square" rtlCol="0">
            <a:spAutoFit/>
          </a:bodyPr>
          <a:lstStyle/>
          <a:p>
            <a:r>
              <a:rPr lang="sv-SE" sz="1100" dirty="0"/>
              <a:t>TWDS 1000 – Target wheel, Drive &amp; Shaft</a:t>
            </a:r>
          </a:p>
          <a:p>
            <a:r>
              <a:rPr lang="sv-SE" sz="1100" dirty="0" err="1"/>
              <a:t>HeC</a:t>
            </a:r>
            <a:r>
              <a:rPr lang="sv-SE" sz="1100" dirty="0"/>
              <a:t>   1010 – Target Primary Cooling </a:t>
            </a:r>
          </a:p>
          <a:p>
            <a:r>
              <a:rPr lang="sv-SE" sz="1100" dirty="0" err="1"/>
              <a:t>HePC</a:t>
            </a:r>
            <a:r>
              <a:rPr lang="sv-SE" sz="1100" dirty="0"/>
              <a:t> 1011 – Press. </a:t>
            </a:r>
            <a:r>
              <a:rPr lang="sv-SE" sz="1100" dirty="0" err="1"/>
              <a:t>Ctrl</a:t>
            </a:r>
            <a:r>
              <a:rPr lang="sv-SE" sz="1100" dirty="0"/>
              <a:t> Primary Cooling</a:t>
            </a:r>
          </a:p>
          <a:p>
            <a:r>
              <a:rPr lang="sv-SE" sz="1100" dirty="0" err="1"/>
              <a:t>HeIn</a:t>
            </a:r>
            <a:r>
              <a:rPr lang="sv-SE" sz="1100" dirty="0"/>
              <a:t>  1013 – Helium Injection</a:t>
            </a:r>
          </a:p>
          <a:p>
            <a:r>
              <a:rPr lang="sv-SE" sz="1100" dirty="0" err="1"/>
              <a:t>HePu</a:t>
            </a:r>
            <a:r>
              <a:rPr lang="sv-SE" sz="1100" dirty="0"/>
              <a:t> 1015 – Helium Purification</a:t>
            </a:r>
          </a:p>
          <a:p>
            <a:r>
              <a:rPr lang="sv-SE" sz="1100" dirty="0" err="1"/>
              <a:t>HeWC</a:t>
            </a:r>
            <a:r>
              <a:rPr lang="sv-SE" sz="1100" dirty="0"/>
              <a:t> 1016 - Equipment cooling (</a:t>
            </a:r>
            <a:r>
              <a:rPr lang="sv-SE" sz="1100" dirty="0" err="1"/>
              <a:t>circ</a:t>
            </a:r>
            <a:r>
              <a:rPr lang="sv-SE" sz="1100" dirty="0"/>
              <a:t> &amp; </a:t>
            </a:r>
            <a:r>
              <a:rPr lang="sv-SE" sz="1100" dirty="0" err="1"/>
              <a:t>compr</a:t>
            </a:r>
            <a:r>
              <a:rPr lang="sv-SE" sz="1100" dirty="0"/>
              <a:t>)</a:t>
            </a:r>
          </a:p>
          <a:p>
            <a:r>
              <a:rPr lang="sv-SE" sz="1100" dirty="0"/>
              <a:t>PrHe 1030  – Pristine Helium (filling </a:t>
            </a:r>
            <a:r>
              <a:rPr lang="sv-SE" sz="1100" dirty="0" err="1"/>
              <a:t>St</a:t>
            </a:r>
            <a:r>
              <a:rPr lang="sv-SE" sz="1100" dirty="0"/>
              <a:t>)</a:t>
            </a:r>
          </a:p>
          <a:p>
            <a:r>
              <a:rPr lang="sv-SE" sz="1100" dirty="0"/>
              <a:t>IAD 1031    – Instrument Air Distribution</a:t>
            </a:r>
          </a:p>
          <a:p>
            <a:r>
              <a:rPr lang="sv-SE" sz="1100" dirty="0"/>
              <a:t>DWD 1032 – Deionized Water Distribution</a:t>
            </a:r>
          </a:p>
          <a:p>
            <a:r>
              <a:rPr lang="sv-SE" sz="1100" dirty="0"/>
              <a:t>N2D 1033  – Nitrogen Gas Distribution</a:t>
            </a:r>
          </a:p>
          <a:p>
            <a:r>
              <a:rPr lang="sv-SE" sz="1100" dirty="0"/>
              <a:t>IWCT 1046 – Target Intermediate Water Cooling</a:t>
            </a:r>
          </a:p>
          <a:p>
            <a:r>
              <a:rPr lang="sv-SE" sz="1100" dirty="0" err="1"/>
              <a:t>IDrT</a:t>
            </a:r>
            <a:r>
              <a:rPr lang="sv-SE" sz="1100" dirty="0"/>
              <a:t> 1047  – Intermediate Drain Tanks</a:t>
            </a:r>
          </a:p>
          <a:p>
            <a:r>
              <a:rPr lang="sv-SE" sz="1100" dirty="0" err="1"/>
              <a:t>CDrT</a:t>
            </a:r>
            <a:r>
              <a:rPr lang="sv-SE" sz="1100" dirty="0"/>
              <a:t> 1049 – Contaminated Drain Tanks</a:t>
            </a:r>
          </a:p>
          <a:p>
            <a:r>
              <a:rPr lang="sv-SE" sz="1100" dirty="0"/>
              <a:t>TMS 1063  – Target Monitoring System</a:t>
            </a:r>
          </a:p>
          <a:p>
            <a:r>
              <a:rPr lang="sv-SE" sz="1100" dirty="0" err="1"/>
              <a:t>OffG</a:t>
            </a:r>
            <a:r>
              <a:rPr lang="sv-SE" sz="1100" dirty="0"/>
              <a:t> 1140  – Off-gas </a:t>
            </a:r>
            <a:r>
              <a:rPr lang="sv-SE" sz="1100" dirty="0" err="1"/>
              <a:t>extraction</a:t>
            </a:r>
            <a:endParaRPr lang="sv-SE" sz="1100" dirty="0"/>
          </a:p>
          <a:p>
            <a:r>
              <a:rPr lang="sv-SE" sz="1100" dirty="0"/>
              <a:t>MPRS 1150 – Monolith Pressure Relief System</a:t>
            </a:r>
          </a:p>
          <a:p>
            <a:r>
              <a:rPr lang="sv-SE" sz="1100" dirty="0"/>
              <a:t>HCPR 1160 – Helium Cooling Pressure Relief</a:t>
            </a:r>
          </a:p>
          <a:p>
            <a:r>
              <a:rPr lang="sv-SE" sz="1100" dirty="0"/>
              <a:t>FM Air: CF Instrument Air Supply</a:t>
            </a:r>
          </a:p>
          <a:p>
            <a:r>
              <a:rPr lang="sv-SE" sz="1100" dirty="0"/>
              <a:t>FM DW: FM Deionized Water Supply</a:t>
            </a:r>
          </a:p>
          <a:p>
            <a:r>
              <a:rPr lang="sv-SE" sz="1100" dirty="0"/>
              <a:t>FM WC: FM Water Cooling Supply</a:t>
            </a:r>
          </a:p>
          <a:p>
            <a:r>
              <a:rPr lang="sv-SE" sz="1100" dirty="0"/>
              <a:t>FM N2:  FM Nitrogen Supply</a:t>
            </a:r>
          </a:p>
        </p:txBody>
      </p:sp>
      <p:sp>
        <p:nvSpPr>
          <p:cNvPr id="207" name="Frame 206">
            <a:extLst>
              <a:ext uri="{FF2B5EF4-FFF2-40B4-BE49-F238E27FC236}">
                <a16:creationId xmlns:a16="http://schemas.microsoft.com/office/drawing/2014/main" id="{71E82CE9-BF34-3A18-7134-FC9F4EE8E192}"/>
              </a:ext>
            </a:extLst>
          </p:cNvPr>
          <p:cNvSpPr/>
          <p:nvPr/>
        </p:nvSpPr>
        <p:spPr>
          <a:xfrm>
            <a:off x="11835734" y="2713064"/>
            <a:ext cx="108000" cy="108000"/>
          </a:xfrm>
          <a:prstGeom prst="frame">
            <a:avLst>
              <a:gd name="adj1" fmla="val 50000"/>
            </a:avLst>
          </a:prstGeom>
          <a:solidFill>
            <a:srgbClr val="73FDD6"/>
          </a:solidFill>
          <a:ln>
            <a:solidFill>
              <a:srgbClr val="73FD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700" dirty="0">
                <a:solidFill>
                  <a:schemeClr val="tx1"/>
                </a:solidFill>
              </a:rPr>
              <a:t>A</a:t>
            </a:r>
          </a:p>
        </p:txBody>
      </p:sp>
      <p:cxnSp>
        <p:nvCxnSpPr>
          <p:cNvPr id="16" name="Straight Arrow Connector 15">
            <a:extLst>
              <a:ext uri="{FF2B5EF4-FFF2-40B4-BE49-F238E27FC236}">
                <a16:creationId xmlns:a16="http://schemas.microsoft.com/office/drawing/2014/main" id="{B61778DC-B955-E20B-A91F-9C4153048C03}"/>
              </a:ext>
            </a:extLst>
          </p:cNvPr>
          <p:cNvCxnSpPr>
            <a:cxnSpLocks/>
            <a:stCxn id="89" idx="3"/>
            <a:endCxn id="15" idx="1"/>
          </p:cNvCxnSpPr>
          <p:nvPr/>
        </p:nvCxnSpPr>
        <p:spPr>
          <a:xfrm flipV="1">
            <a:off x="4102337" y="2927590"/>
            <a:ext cx="2257237" cy="0"/>
          </a:xfrm>
          <a:prstGeom prst="straightConnector1">
            <a:avLst/>
          </a:prstGeom>
          <a:ln w="2540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24AF109-4266-5387-4BBE-E82C40A2385F}"/>
              </a:ext>
            </a:extLst>
          </p:cNvPr>
          <p:cNvCxnSpPr>
            <a:cxnSpLocks/>
            <a:stCxn id="15" idx="3"/>
            <a:endCxn id="17" idx="1"/>
          </p:cNvCxnSpPr>
          <p:nvPr/>
        </p:nvCxnSpPr>
        <p:spPr>
          <a:xfrm>
            <a:off x="7259574" y="2927590"/>
            <a:ext cx="1850288" cy="71"/>
          </a:xfrm>
          <a:prstGeom prst="straightConnector1">
            <a:avLst/>
          </a:prstGeom>
          <a:ln w="2540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22618E4-1646-382D-96E2-8F1FD1EE464C}"/>
              </a:ext>
            </a:extLst>
          </p:cNvPr>
          <p:cNvCxnSpPr>
            <a:cxnSpLocks/>
            <a:stCxn id="17" idx="3"/>
            <a:endCxn id="18" idx="1"/>
          </p:cNvCxnSpPr>
          <p:nvPr/>
        </p:nvCxnSpPr>
        <p:spPr>
          <a:xfrm flipV="1">
            <a:off x="10009862" y="2924920"/>
            <a:ext cx="1033784" cy="0"/>
          </a:xfrm>
          <a:prstGeom prst="straightConnector1">
            <a:avLst/>
          </a:prstGeom>
          <a:ln w="25400">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3CE5C97E-FFB9-0D1B-3945-3C43577E59EB}"/>
              </a:ext>
            </a:extLst>
          </p:cNvPr>
          <p:cNvSpPr txBox="1"/>
          <p:nvPr/>
        </p:nvSpPr>
        <p:spPr>
          <a:xfrm>
            <a:off x="3454337" y="2740265"/>
            <a:ext cx="648000" cy="396000"/>
          </a:xfrm>
          <a:prstGeom prst="rect">
            <a:avLst/>
          </a:prstGeom>
          <a:solidFill>
            <a:srgbClr val="92D050"/>
          </a:solidFill>
          <a:ln w="28575">
            <a:solidFill>
              <a:schemeClr val="accent1"/>
            </a:solidFill>
          </a:ln>
        </p:spPr>
        <p:txBody>
          <a:bodyPr wrap="square" rtlCol="0" anchor="ctr">
            <a:spAutoFit/>
          </a:bodyPr>
          <a:lstStyle/>
          <a:p>
            <a:pPr algn="ctr"/>
            <a:r>
              <a:rPr lang="sv-SE" sz="1000" dirty="0"/>
              <a:t>FM WC</a:t>
            </a:r>
          </a:p>
        </p:txBody>
      </p:sp>
      <p:sp>
        <p:nvSpPr>
          <p:cNvPr id="15" name="TextBox 14">
            <a:extLst>
              <a:ext uri="{FF2B5EF4-FFF2-40B4-BE49-F238E27FC236}">
                <a16:creationId xmlns:a16="http://schemas.microsoft.com/office/drawing/2014/main" id="{5DC1C166-4A08-B835-6C94-ADEFA46F9070}"/>
              </a:ext>
            </a:extLst>
          </p:cNvPr>
          <p:cNvSpPr txBox="1"/>
          <p:nvPr/>
        </p:nvSpPr>
        <p:spPr>
          <a:xfrm>
            <a:off x="6359574" y="2711590"/>
            <a:ext cx="900000" cy="432000"/>
          </a:xfrm>
          <a:prstGeom prst="rect">
            <a:avLst/>
          </a:prstGeom>
          <a:solidFill>
            <a:srgbClr val="92D050"/>
          </a:solidFill>
          <a:ln w="28575">
            <a:solidFill>
              <a:schemeClr val="accent1"/>
            </a:solidFill>
          </a:ln>
        </p:spPr>
        <p:txBody>
          <a:bodyPr wrap="square" rtlCol="0">
            <a:spAutoFit/>
          </a:bodyPr>
          <a:lstStyle/>
          <a:p>
            <a:pPr algn="ctr"/>
            <a:r>
              <a:rPr lang="sv-SE" sz="800" dirty="0"/>
              <a:t>IWCT</a:t>
            </a:r>
          </a:p>
          <a:p>
            <a:pPr algn="ctr"/>
            <a:r>
              <a:rPr lang="sv-SE" sz="1200" b="1" dirty="0"/>
              <a:t>1046</a:t>
            </a:r>
          </a:p>
        </p:txBody>
      </p:sp>
      <p:sp>
        <p:nvSpPr>
          <p:cNvPr id="17" name="TextBox 16">
            <a:extLst>
              <a:ext uri="{FF2B5EF4-FFF2-40B4-BE49-F238E27FC236}">
                <a16:creationId xmlns:a16="http://schemas.microsoft.com/office/drawing/2014/main" id="{F95513B4-5A01-FBB2-404F-010E5C2C09B7}"/>
              </a:ext>
            </a:extLst>
          </p:cNvPr>
          <p:cNvSpPr txBox="1"/>
          <p:nvPr/>
        </p:nvSpPr>
        <p:spPr>
          <a:xfrm>
            <a:off x="9109862" y="2727606"/>
            <a:ext cx="900000" cy="400110"/>
          </a:xfrm>
          <a:prstGeom prst="rect">
            <a:avLst/>
          </a:prstGeom>
          <a:solidFill>
            <a:srgbClr val="92D050"/>
          </a:solidFill>
          <a:ln w="28575">
            <a:solidFill>
              <a:schemeClr val="accent1"/>
            </a:solidFill>
            <a:prstDash val="solid"/>
          </a:ln>
        </p:spPr>
        <p:txBody>
          <a:bodyPr wrap="square" rtlCol="0">
            <a:spAutoFit/>
          </a:bodyPr>
          <a:lstStyle>
            <a:defPPr>
              <a:defRPr lang="sv-SE"/>
            </a:defPPr>
            <a:lvl1pPr algn="ctr">
              <a:defRPr sz="800"/>
            </a:lvl1pPr>
          </a:lstStyle>
          <a:p>
            <a:r>
              <a:rPr lang="sv-SE" dirty="0" err="1"/>
              <a:t>HeC</a:t>
            </a:r>
            <a:endParaRPr lang="sv-SE" dirty="0"/>
          </a:p>
          <a:p>
            <a:r>
              <a:rPr lang="sv-SE" sz="1200" b="1" dirty="0"/>
              <a:t>1010</a:t>
            </a:r>
          </a:p>
        </p:txBody>
      </p:sp>
      <p:sp>
        <p:nvSpPr>
          <p:cNvPr id="18" name="TextBox 17">
            <a:extLst>
              <a:ext uri="{FF2B5EF4-FFF2-40B4-BE49-F238E27FC236}">
                <a16:creationId xmlns:a16="http://schemas.microsoft.com/office/drawing/2014/main" id="{51DAF764-0FCF-6FD4-295F-F2D56731DCBF}"/>
              </a:ext>
            </a:extLst>
          </p:cNvPr>
          <p:cNvSpPr txBox="1"/>
          <p:nvPr/>
        </p:nvSpPr>
        <p:spPr>
          <a:xfrm>
            <a:off x="11043646" y="2708920"/>
            <a:ext cx="900000" cy="432000"/>
          </a:xfrm>
          <a:prstGeom prst="rect">
            <a:avLst/>
          </a:prstGeom>
          <a:solidFill>
            <a:srgbClr val="92D050"/>
          </a:solidFill>
          <a:ln w="28575">
            <a:solidFill>
              <a:schemeClr val="accent1"/>
            </a:solidFill>
            <a:prstDash val="solid"/>
          </a:ln>
        </p:spPr>
        <p:txBody>
          <a:bodyPr wrap="square" rtlCol="0">
            <a:spAutoFit/>
          </a:bodyPr>
          <a:lstStyle/>
          <a:p>
            <a:pPr algn="ctr"/>
            <a:r>
              <a:rPr lang="sv-SE" sz="800" dirty="0"/>
              <a:t>TWDS</a:t>
            </a:r>
          </a:p>
          <a:p>
            <a:pPr algn="ctr"/>
            <a:r>
              <a:rPr lang="sv-SE" sz="1200" b="1" dirty="0"/>
              <a:t>1000</a:t>
            </a:r>
          </a:p>
        </p:txBody>
      </p:sp>
      <p:sp>
        <p:nvSpPr>
          <p:cNvPr id="141" name="TextBox 140">
            <a:extLst>
              <a:ext uri="{FF2B5EF4-FFF2-40B4-BE49-F238E27FC236}">
                <a16:creationId xmlns:a16="http://schemas.microsoft.com/office/drawing/2014/main" id="{F0F7DBA7-49AF-72AD-5841-DE2188B63E57}"/>
              </a:ext>
            </a:extLst>
          </p:cNvPr>
          <p:cNvSpPr txBox="1"/>
          <p:nvPr/>
        </p:nvSpPr>
        <p:spPr>
          <a:xfrm>
            <a:off x="3829505" y="6166140"/>
            <a:ext cx="617477" cy="246221"/>
          </a:xfrm>
          <a:prstGeom prst="rect">
            <a:avLst/>
          </a:prstGeom>
          <a:noFill/>
        </p:spPr>
        <p:txBody>
          <a:bodyPr wrap="none" rtlCol="0">
            <a:spAutoFit/>
          </a:bodyPr>
          <a:lstStyle/>
          <a:p>
            <a:pPr algn="r"/>
            <a:r>
              <a:rPr lang="sv-SE" sz="1000" b="1" dirty="0">
                <a:solidFill>
                  <a:schemeClr val="tx1">
                    <a:lumMod val="50000"/>
                    <a:lumOff val="50000"/>
                  </a:schemeClr>
                </a:solidFill>
              </a:rPr>
              <a:t>From CF</a:t>
            </a:r>
          </a:p>
        </p:txBody>
      </p:sp>
      <p:pic>
        <p:nvPicPr>
          <p:cNvPr id="3" name="Picture 2" descr="Diagram of a machine with blue text&#10;&#10;AI-generated content may be incorrect.">
            <a:extLst>
              <a:ext uri="{FF2B5EF4-FFF2-40B4-BE49-F238E27FC236}">
                <a16:creationId xmlns:a16="http://schemas.microsoft.com/office/drawing/2014/main" id="{C4546873-A650-1CDB-3342-5D1B8C096CB7}"/>
              </a:ext>
            </a:extLst>
          </p:cNvPr>
          <p:cNvPicPr>
            <a:picLocks noChangeAspect="1"/>
          </p:cNvPicPr>
          <p:nvPr/>
        </p:nvPicPr>
        <p:blipFill>
          <a:blip r:embed="rId3"/>
          <a:srcRect l="3485" r="1918"/>
          <a:stretch>
            <a:fillRect/>
          </a:stretch>
        </p:blipFill>
        <p:spPr>
          <a:xfrm>
            <a:off x="5373985" y="3429000"/>
            <a:ext cx="6772675" cy="3165749"/>
          </a:xfrm>
          <a:prstGeom prst="rect">
            <a:avLst/>
          </a:prstGeom>
        </p:spPr>
      </p:pic>
      <p:cxnSp>
        <p:nvCxnSpPr>
          <p:cNvPr id="5" name="Straight Arrow Connector 4">
            <a:extLst>
              <a:ext uri="{FF2B5EF4-FFF2-40B4-BE49-F238E27FC236}">
                <a16:creationId xmlns:a16="http://schemas.microsoft.com/office/drawing/2014/main" id="{A136A7D8-217F-C4B6-CF96-A3818F707125}"/>
              </a:ext>
            </a:extLst>
          </p:cNvPr>
          <p:cNvCxnSpPr/>
          <p:nvPr/>
        </p:nvCxnSpPr>
        <p:spPr>
          <a:xfrm>
            <a:off x="10651067" y="5393266"/>
            <a:ext cx="304800" cy="0"/>
          </a:xfrm>
          <a:prstGeom prst="straightConnector1">
            <a:avLst/>
          </a:prstGeom>
          <a:ln w="3175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F9723A3B-288C-52D9-13FF-1975AAED52D2}"/>
              </a:ext>
            </a:extLst>
          </p:cNvPr>
          <p:cNvCxnSpPr/>
          <p:nvPr/>
        </p:nvCxnSpPr>
        <p:spPr>
          <a:xfrm>
            <a:off x="10925113" y="4724399"/>
            <a:ext cx="304800" cy="0"/>
          </a:xfrm>
          <a:prstGeom prst="straightConnector1">
            <a:avLst/>
          </a:prstGeom>
          <a:ln w="31750">
            <a:solidFill>
              <a:srgbClr val="0432FF"/>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A3BC7D24-78FB-CBF5-CF0C-682A0DA3D338}"/>
              </a:ext>
            </a:extLst>
          </p:cNvPr>
          <p:cNvSpPr/>
          <p:nvPr/>
        </p:nvSpPr>
        <p:spPr>
          <a:xfrm rot="19595256">
            <a:off x="6410763" y="4871514"/>
            <a:ext cx="1889154" cy="1734324"/>
          </a:xfrm>
          <a:custGeom>
            <a:avLst/>
            <a:gdLst>
              <a:gd name="connsiteX0" fmla="*/ 0 w 1839819"/>
              <a:gd name="connsiteY0" fmla="*/ 846056 h 1692112"/>
              <a:gd name="connsiteX1" fmla="*/ 919910 w 1839819"/>
              <a:gd name="connsiteY1" fmla="*/ 0 h 1692112"/>
              <a:gd name="connsiteX2" fmla="*/ 1839820 w 1839819"/>
              <a:gd name="connsiteY2" fmla="*/ 846056 h 1692112"/>
              <a:gd name="connsiteX3" fmla="*/ 919910 w 1839819"/>
              <a:gd name="connsiteY3" fmla="*/ 1692112 h 1692112"/>
              <a:gd name="connsiteX4" fmla="*/ 0 w 1839819"/>
              <a:gd name="connsiteY4" fmla="*/ 846056 h 1692112"/>
              <a:gd name="connsiteX0" fmla="*/ 0 w 1881501"/>
              <a:gd name="connsiteY0" fmla="*/ 862136 h 1708192"/>
              <a:gd name="connsiteX1" fmla="*/ 919910 w 1881501"/>
              <a:gd name="connsiteY1" fmla="*/ 16080 h 1708192"/>
              <a:gd name="connsiteX2" fmla="*/ 1642969 w 1881501"/>
              <a:gd name="connsiteY2" fmla="*/ 348677 h 1708192"/>
              <a:gd name="connsiteX3" fmla="*/ 1839820 w 1881501"/>
              <a:gd name="connsiteY3" fmla="*/ 862136 h 1708192"/>
              <a:gd name="connsiteX4" fmla="*/ 919910 w 1881501"/>
              <a:gd name="connsiteY4" fmla="*/ 1708192 h 1708192"/>
              <a:gd name="connsiteX5" fmla="*/ 0 w 1881501"/>
              <a:gd name="connsiteY5" fmla="*/ 862136 h 1708192"/>
              <a:gd name="connsiteX0" fmla="*/ 0 w 1914307"/>
              <a:gd name="connsiteY0" fmla="*/ 901994 h 1748050"/>
              <a:gd name="connsiteX1" fmla="*/ 919910 w 1914307"/>
              <a:gd name="connsiteY1" fmla="*/ 55938 h 1748050"/>
              <a:gd name="connsiteX2" fmla="*/ 1777739 w 1914307"/>
              <a:gd name="connsiteY2" fmla="*/ 170349 h 1748050"/>
              <a:gd name="connsiteX3" fmla="*/ 1839820 w 1914307"/>
              <a:gd name="connsiteY3" fmla="*/ 901994 h 1748050"/>
              <a:gd name="connsiteX4" fmla="*/ 919910 w 1914307"/>
              <a:gd name="connsiteY4" fmla="*/ 1748050 h 1748050"/>
              <a:gd name="connsiteX5" fmla="*/ 0 w 1914307"/>
              <a:gd name="connsiteY5" fmla="*/ 901994 h 1748050"/>
              <a:gd name="connsiteX0" fmla="*/ 0 w 1889154"/>
              <a:gd name="connsiteY0" fmla="*/ 914781 h 1760837"/>
              <a:gd name="connsiteX1" fmla="*/ 919910 w 1889154"/>
              <a:gd name="connsiteY1" fmla="*/ 68725 h 1760837"/>
              <a:gd name="connsiteX2" fmla="*/ 1535222 w 1889154"/>
              <a:gd name="connsiteY2" fmla="*/ 64401 h 1760837"/>
              <a:gd name="connsiteX3" fmla="*/ 1777739 w 1889154"/>
              <a:gd name="connsiteY3" fmla="*/ 183136 h 1760837"/>
              <a:gd name="connsiteX4" fmla="*/ 1839820 w 1889154"/>
              <a:gd name="connsiteY4" fmla="*/ 914781 h 1760837"/>
              <a:gd name="connsiteX5" fmla="*/ 919910 w 1889154"/>
              <a:gd name="connsiteY5" fmla="*/ 1760837 h 1760837"/>
              <a:gd name="connsiteX6" fmla="*/ 0 w 1889154"/>
              <a:gd name="connsiteY6" fmla="*/ 914781 h 1760837"/>
              <a:gd name="connsiteX0" fmla="*/ 0 w 1889154"/>
              <a:gd name="connsiteY0" fmla="*/ 888268 h 1734324"/>
              <a:gd name="connsiteX1" fmla="*/ 919910 w 1889154"/>
              <a:gd name="connsiteY1" fmla="*/ 42212 h 1734324"/>
              <a:gd name="connsiteX2" fmla="*/ 1474125 w 1889154"/>
              <a:gd name="connsiteY2" fmla="*/ 130503 h 1734324"/>
              <a:gd name="connsiteX3" fmla="*/ 1777739 w 1889154"/>
              <a:gd name="connsiteY3" fmla="*/ 156623 h 1734324"/>
              <a:gd name="connsiteX4" fmla="*/ 1839820 w 1889154"/>
              <a:gd name="connsiteY4" fmla="*/ 888268 h 1734324"/>
              <a:gd name="connsiteX5" fmla="*/ 919910 w 1889154"/>
              <a:gd name="connsiteY5" fmla="*/ 1734324 h 1734324"/>
              <a:gd name="connsiteX6" fmla="*/ 0 w 1889154"/>
              <a:gd name="connsiteY6" fmla="*/ 888268 h 173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9154" h="1734324">
                <a:moveTo>
                  <a:pt x="0" y="888268"/>
                </a:moveTo>
                <a:cubicBezTo>
                  <a:pt x="0" y="421004"/>
                  <a:pt x="674223" y="168506"/>
                  <a:pt x="919910" y="42212"/>
                </a:cubicBezTo>
                <a:cubicBezTo>
                  <a:pt x="1165597" y="-84082"/>
                  <a:pt x="1331154" y="111435"/>
                  <a:pt x="1474125" y="130503"/>
                </a:cubicBezTo>
                <a:cubicBezTo>
                  <a:pt x="1617096" y="149571"/>
                  <a:pt x="1726973" y="14893"/>
                  <a:pt x="1777739" y="156623"/>
                </a:cubicBezTo>
                <a:cubicBezTo>
                  <a:pt x="1828505" y="298353"/>
                  <a:pt x="1960330" y="661682"/>
                  <a:pt x="1839820" y="888268"/>
                </a:cubicBezTo>
                <a:cubicBezTo>
                  <a:pt x="1719310" y="1114854"/>
                  <a:pt x="1427962" y="1734324"/>
                  <a:pt x="919910" y="1734324"/>
                </a:cubicBezTo>
                <a:cubicBezTo>
                  <a:pt x="411858" y="1734324"/>
                  <a:pt x="0" y="1355532"/>
                  <a:pt x="0" y="888268"/>
                </a:cubicBez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0687A3C-78DA-1201-FFD3-EEC275FA815B}"/>
              </a:ext>
            </a:extLst>
          </p:cNvPr>
          <p:cNvSpPr txBox="1"/>
          <p:nvPr/>
        </p:nvSpPr>
        <p:spPr>
          <a:xfrm>
            <a:off x="2855640" y="0"/>
            <a:ext cx="5821017" cy="338554"/>
          </a:xfrm>
          <a:prstGeom prst="rect">
            <a:avLst/>
          </a:prstGeom>
          <a:noFill/>
        </p:spPr>
        <p:txBody>
          <a:bodyPr wrap="none" rtlCol="0">
            <a:spAutoFit/>
          </a:bodyPr>
          <a:lstStyle/>
          <a:p>
            <a:r>
              <a:rPr lang="sv-SE" sz="1600" b="1" dirty="0" err="1"/>
              <a:t>WoW</a:t>
            </a:r>
            <a:r>
              <a:rPr lang="sv-SE" sz="1600" b="1" dirty="0"/>
              <a:t> during testing w/o </a:t>
            </a:r>
            <a:r>
              <a:rPr lang="sv-SE" sz="1600" b="1" dirty="0" err="1"/>
              <a:t>beam</a:t>
            </a:r>
            <a:r>
              <a:rPr lang="sv-SE" sz="1600" b="1" dirty="0"/>
              <a:t> -  The Target Group testing</a:t>
            </a:r>
          </a:p>
        </p:txBody>
      </p:sp>
    </p:spTree>
    <p:extLst>
      <p:ext uri="{BB962C8B-B14F-4D97-AF65-F5344CB8AC3E}">
        <p14:creationId xmlns:p14="http://schemas.microsoft.com/office/powerpoint/2010/main" val="2361076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EF608-896B-9F54-0AE5-F5840846A646}"/>
            </a:ext>
          </a:extLst>
        </p:cNvPr>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5697A076-88DE-6511-33EE-66FB06A810F3}"/>
              </a:ext>
            </a:extLst>
          </p:cNvPr>
          <p:cNvCxnSpPr/>
          <p:nvPr/>
        </p:nvCxnSpPr>
        <p:spPr>
          <a:xfrm flipH="1">
            <a:off x="4358684" y="431336"/>
            <a:ext cx="0" cy="5651964"/>
          </a:xfrm>
          <a:prstGeom prst="line">
            <a:avLst/>
          </a:prstGeom>
          <a:ln w="28575">
            <a:solidFill>
              <a:schemeClr val="tx1">
                <a:lumMod val="50000"/>
                <a:lumOff val="50000"/>
              </a:schemeClr>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D5118DB2-0995-CA1B-68F1-B6F2574C4192}"/>
              </a:ext>
            </a:extLst>
          </p:cNvPr>
          <p:cNvSpPr txBox="1"/>
          <p:nvPr/>
        </p:nvSpPr>
        <p:spPr>
          <a:xfrm>
            <a:off x="104603" y="461023"/>
            <a:ext cx="3147655" cy="3647152"/>
          </a:xfrm>
          <a:prstGeom prst="rect">
            <a:avLst/>
          </a:prstGeom>
          <a:noFill/>
          <a:ln>
            <a:solidFill>
              <a:schemeClr val="accent1"/>
            </a:solidFill>
          </a:ln>
        </p:spPr>
        <p:txBody>
          <a:bodyPr wrap="square" rtlCol="0">
            <a:spAutoFit/>
          </a:bodyPr>
          <a:lstStyle/>
          <a:p>
            <a:r>
              <a:rPr lang="sv-SE" sz="1100" dirty="0"/>
              <a:t>TWDS 1000 – Target wheel, Drive &amp; Shaft</a:t>
            </a:r>
          </a:p>
          <a:p>
            <a:r>
              <a:rPr lang="sv-SE" sz="1100" dirty="0" err="1"/>
              <a:t>HeC</a:t>
            </a:r>
            <a:r>
              <a:rPr lang="sv-SE" sz="1100" dirty="0"/>
              <a:t>   1010 – Target Primary Cooling </a:t>
            </a:r>
          </a:p>
          <a:p>
            <a:r>
              <a:rPr lang="sv-SE" sz="1100" dirty="0" err="1"/>
              <a:t>HePC</a:t>
            </a:r>
            <a:r>
              <a:rPr lang="sv-SE" sz="1100" dirty="0"/>
              <a:t> 1011 – Press. </a:t>
            </a:r>
            <a:r>
              <a:rPr lang="sv-SE" sz="1100" dirty="0" err="1"/>
              <a:t>Ctrl</a:t>
            </a:r>
            <a:r>
              <a:rPr lang="sv-SE" sz="1100" dirty="0"/>
              <a:t> Primary Cooling</a:t>
            </a:r>
          </a:p>
          <a:p>
            <a:r>
              <a:rPr lang="sv-SE" sz="1100" dirty="0" err="1"/>
              <a:t>HeIn</a:t>
            </a:r>
            <a:r>
              <a:rPr lang="sv-SE" sz="1100" dirty="0"/>
              <a:t>  1013 – Helium Injection</a:t>
            </a:r>
          </a:p>
          <a:p>
            <a:r>
              <a:rPr lang="sv-SE" sz="1100" dirty="0" err="1"/>
              <a:t>HePu</a:t>
            </a:r>
            <a:r>
              <a:rPr lang="sv-SE" sz="1100" dirty="0"/>
              <a:t> 1015 – Helium Purification</a:t>
            </a:r>
          </a:p>
          <a:p>
            <a:r>
              <a:rPr lang="sv-SE" sz="1100" dirty="0" err="1"/>
              <a:t>HeWC</a:t>
            </a:r>
            <a:r>
              <a:rPr lang="sv-SE" sz="1100" dirty="0"/>
              <a:t> 1016 - Equipment cooling (</a:t>
            </a:r>
            <a:r>
              <a:rPr lang="sv-SE" sz="1100" dirty="0" err="1"/>
              <a:t>circ</a:t>
            </a:r>
            <a:r>
              <a:rPr lang="sv-SE" sz="1100" dirty="0"/>
              <a:t> &amp; </a:t>
            </a:r>
            <a:r>
              <a:rPr lang="sv-SE" sz="1100" dirty="0" err="1"/>
              <a:t>compr</a:t>
            </a:r>
            <a:r>
              <a:rPr lang="sv-SE" sz="1100" dirty="0"/>
              <a:t>)</a:t>
            </a:r>
          </a:p>
          <a:p>
            <a:r>
              <a:rPr lang="sv-SE" sz="1100" dirty="0"/>
              <a:t>PrHe 1030  – Pristine Helium (filling </a:t>
            </a:r>
            <a:r>
              <a:rPr lang="sv-SE" sz="1100" dirty="0" err="1"/>
              <a:t>St</a:t>
            </a:r>
            <a:r>
              <a:rPr lang="sv-SE" sz="1100" dirty="0"/>
              <a:t>)</a:t>
            </a:r>
          </a:p>
          <a:p>
            <a:r>
              <a:rPr lang="sv-SE" sz="1100" dirty="0"/>
              <a:t>IAD 1031    – Instrument Air Distribution</a:t>
            </a:r>
          </a:p>
          <a:p>
            <a:r>
              <a:rPr lang="sv-SE" sz="1100" dirty="0"/>
              <a:t>DWD 1032 – Deionized Water Distribution</a:t>
            </a:r>
          </a:p>
          <a:p>
            <a:r>
              <a:rPr lang="sv-SE" sz="1100" dirty="0"/>
              <a:t>N2D 1033  – Nitrogen Gas Distribution</a:t>
            </a:r>
          </a:p>
          <a:p>
            <a:r>
              <a:rPr lang="sv-SE" sz="1100" dirty="0"/>
              <a:t>IWCT 1046 – Target Intermediate Water Cooling</a:t>
            </a:r>
          </a:p>
          <a:p>
            <a:r>
              <a:rPr lang="sv-SE" sz="1100" dirty="0" err="1"/>
              <a:t>IDrT</a:t>
            </a:r>
            <a:r>
              <a:rPr lang="sv-SE" sz="1100" dirty="0"/>
              <a:t> 1047  – Intermediate Drain Tanks</a:t>
            </a:r>
          </a:p>
          <a:p>
            <a:r>
              <a:rPr lang="sv-SE" sz="1100" dirty="0" err="1"/>
              <a:t>CDrT</a:t>
            </a:r>
            <a:r>
              <a:rPr lang="sv-SE" sz="1100" dirty="0"/>
              <a:t> 1049 – Contaminated Drain Tanks</a:t>
            </a:r>
          </a:p>
          <a:p>
            <a:r>
              <a:rPr lang="sv-SE" sz="1100" dirty="0"/>
              <a:t>TMS 1063  – Target Monitoring System</a:t>
            </a:r>
          </a:p>
          <a:p>
            <a:r>
              <a:rPr lang="sv-SE" sz="1100" dirty="0" err="1"/>
              <a:t>OffG</a:t>
            </a:r>
            <a:r>
              <a:rPr lang="sv-SE" sz="1100" dirty="0"/>
              <a:t> 1140  – Off-gas </a:t>
            </a:r>
            <a:r>
              <a:rPr lang="sv-SE" sz="1100" dirty="0" err="1"/>
              <a:t>extraction</a:t>
            </a:r>
            <a:endParaRPr lang="sv-SE" sz="1100" dirty="0"/>
          </a:p>
          <a:p>
            <a:r>
              <a:rPr lang="sv-SE" sz="1100" dirty="0"/>
              <a:t>MPRS 1150 – Monolith Pressure Relief System</a:t>
            </a:r>
          </a:p>
          <a:p>
            <a:r>
              <a:rPr lang="sv-SE" sz="1100" dirty="0"/>
              <a:t>HCPR 1160 – Helium Cooling Pressure Relief</a:t>
            </a:r>
          </a:p>
          <a:p>
            <a:r>
              <a:rPr lang="sv-SE" sz="1100" dirty="0"/>
              <a:t>FM Air: CF Instrument Air Supply</a:t>
            </a:r>
          </a:p>
          <a:p>
            <a:r>
              <a:rPr lang="sv-SE" sz="1100" dirty="0"/>
              <a:t>FM DW: FM Deionized Water Supply</a:t>
            </a:r>
          </a:p>
          <a:p>
            <a:r>
              <a:rPr lang="sv-SE" sz="1100" dirty="0"/>
              <a:t>FM WC: FM Water Cooling Supply</a:t>
            </a:r>
          </a:p>
          <a:p>
            <a:r>
              <a:rPr lang="sv-SE" sz="1100" dirty="0"/>
              <a:t>FM N2:  FM Nitrogen Supply</a:t>
            </a:r>
          </a:p>
        </p:txBody>
      </p:sp>
      <p:sp>
        <p:nvSpPr>
          <p:cNvPr id="207" name="Frame 206">
            <a:extLst>
              <a:ext uri="{FF2B5EF4-FFF2-40B4-BE49-F238E27FC236}">
                <a16:creationId xmlns:a16="http://schemas.microsoft.com/office/drawing/2014/main" id="{FA8F5D59-7C76-7C9C-0584-5ACDC18FBC1A}"/>
              </a:ext>
            </a:extLst>
          </p:cNvPr>
          <p:cNvSpPr/>
          <p:nvPr/>
        </p:nvSpPr>
        <p:spPr>
          <a:xfrm>
            <a:off x="11835734" y="2713064"/>
            <a:ext cx="108000" cy="108000"/>
          </a:xfrm>
          <a:prstGeom prst="frame">
            <a:avLst>
              <a:gd name="adj1" fmla="val 50000"/>
            </a:avLst>
          </a:prstGeom>
          <a:solidFill>
            <a:srgbClr val="73FDD6"/>
          </a:solidFill>
          <a:ln>
            <a:solidFill>
              <a:srgbClr val="73FD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700" dirty="0">
                <a:solidFill>
                  <a:schemeClr val="tx1"/>
                </a:solidFill>
              </a:rPr>
              <a:t>A</a:t>
            </a:r>
          </a:p>
        </p:txBody>
      </p:sp>
      <p:cxnSp>
        <p:nvCxnSpPr>
          <p:cNvPr id="16" name="Straight Arrow Connector 15">
            <a:extLst>
              <a:ext uri="{FF2B5EF4-FFF2-40B4-BE49-F238E27FC236}">
                <a16:creationId xmlns:a16="http://schemas.microsoft.com/office/drawing/2014/main" id="{F78ADDA7-EDC2-C3D2-CD44-5B77BBBEA1A6}"/>
              </a:ext>
            </a:extLst>
          </p:cNvPr>
          <p:cNvCxnSpPr>
            <a:cxnSpLocks/>
            <a:stCxn id="89" idx="3"/>
            <a:endCxn id="15" idx="1"/>
          </p:cNvCxnSpPr>
          <p:nvPr/>
        </p:nvCxnSpPr>
        <p:spPr>
          <a:xfrm flipV="1">
            <a:off x="4102337" y="2927590"/>
            <a:ext cx="2257237" cy="0"/>
          </a:xfrm>
          <a:prstGeom prst="straightConnector1">
            <a:avLst/>
          </a:prstGeom>
          <a:ln w="2540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D092C84-857B-D837-631C-3E4593CD0630}"/>
              </a:ext>
            </a:extLst>
          </p:cNvPr>
          <p:cNvCxnSpPr>
            <a:cxnSpLocks/>
            <a:stCxn id="15" idx="3"/>
            <a:endCxn id="17" idx="1"/>
          </p:cNvCxnSpPr>
          <p:nvPr/>
        </p:nvCxnSpPr>
        <p:spPr>
          <a:xfrm>
            <a:off x="7259574" y="2927590"/>
            <a:ext cx="1850288" cy="71"/>
          </a:xfrm>
          <a:prstGeom prst="straightConnector1">
            <a:avLst/>
          </a:prstGeom>
          <a:ln w="2540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B206243-12DA-EBF5-0C31-E8CA67A388F4}"/>
              </a:ext>
            </a:extLst>
          </p:cNvPr>
          <p:cNvCxnSpPr>
            <a:cxnSpLocks/>
            <a:stCxn id="17" idx="3"/>
            <a:endCxn id="18" idx="1"/>
          </p:cNvCxnSpPr>
          <p:nvPr/>
        </p:nvCxnSpPr>
        <p:spPr>
          <a:xfrm flipV="1">
            <a:off x="10009862" y="2924920"/>
            <a:ext cx="1033784" cy="0"/>
          </a:xfrm>
          <a:prstGeom prst="straightConnector1">
            <a:avLst/>
          </a:prstGeom>
          <a:ln w="25400">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E03E75B3-6A05-B29E-3E03-945BD87BD725}"/>
              </a:ext>
            </a:extLst>
          </p:cNvPr>
          <p:cNvSpPr txBox="1"/>
          <p:nvPr/>
        </p:nvSpPr>
        <p:spPr>
          <a:xfrm>
            <a:off x="3454337" y="2740265"/>
            <a:ext cx="648000" cy="396000"/>
          </a:xfrm>
          <a:prstGeom prst="rect">
            <a:avLst/>
          </a:prstGeom>
          <a:solidFill>
            <a:srgbClr val="92D050"/>
          </a:solidFill>
          <a:ln w="28575">
            <a:solidFill>
              <a:schemeClr val="accent1"/>
            </a:solidFill>
          </a:ln>
        </p:spPr>
        <p:txBody>
          <a:bodyPr wrap="square" rtlCol="0" anchor="ctr">
            <a:spAutoFit/>
          </a:bodyPr>
          <a:lstStyle/>
          <a:p>
            <a:pPr algn="ctr"/>
            <a:r>
              <a:rPr lang="sv-SE" sz="1000" dirty="0"/>
              <a:t>FM WC</a:t>
            </a:r>
          </a:p>
        </p:txBody>
      </p:sp>
      <p:sp>
        <p:nvSpPr>
          <p:cNvPr id="15" name="TextBox 14">
            <a:extLst>
              <a:ext uri="{FF2B5EF4-FFF2-40B4-BE49-F238E27FC236}">
                <a16:creationId xmlns:a16="http://schemas.microsoft.com/office/drawing/2014/main" id="{33A63F14-48D2-F9DF-F30E-0279024C55F3}"/>
              </a:ext>
            </a:extLst>
          </p:cNvPr>
          <p:cNvSpPr txBox="1"/>
          <p:nvPr/>
        </p:nvSpPr>
        <p:spPr>
          <a:xfrm>
            <a:off x="6359574" y="2711590"/>
            <a:ext cx="900000" cy="432000"/>
          </a:xfrm>
          <a:prstGeom prst="rect">
            <a:avLst/>
          </a:prstGeom>
          <a:solidFill>
            <a:srgbClr val="92D050"/>
          </a:solidFill>
          <a:ln w="28575">
            <a:solidFill>
              <a:schemeClr val="accent1"/>
            </a:solidFill>
          </a:ln>
        </p:spPr>
        <p:txBody>
          <a:bodyPr wrap="square" rtlCol="0">
            <a:spAutoFit/>
          </a:bodyPr>
          <a:lstStyle/>
          <a:p>
            <a:pPr algn="ctr"/>
            <a:r>
              <a:rPr lang="sv-SE" sz="800" dirty="0"/>
              <a:t>IWCT</a:t>
            </a:r>
          </a:p>
          <a:p>
            <a:pPr algn="ctr"/>
            <a:r>
              <a:rPr lang="sv-SE" sz="1200" b="1" dirty="0"/>
              <a:t>1046</a:t>
            </a:r>
          </a:p>
        </p:txBody>
      </p:sp>
      <p:sp>
        <p:nvSpPr>
          <p:cNvPr id="17" name="TextBox 16">
            <a:extLst>
              <a:ext uri="{FF2B5EF4-FFF2-40B4-BE49-F238E27FC236}">
                <a16:creationId xmlns:a16="http://schemas.microsoft.com/office/drawing/2014/main" id="{E990EDFC-F21F-007C-5A36-928D9EFC0D30}"/>
              </a:ext>
            </a:extLst>
          </p:cNvPr>
          <p:cNvSpPr txBox="1"/>
          <p:nvPr/>
        </p:nvSpPr>
        <p:spPr>
          <a:xfrm>
            <a:off x="9109862" y="2727606"/>
            <a:ext cx="900000" cy="400110"/>
          </a:xfrm>
          <a:prstGeom prst="rect">
            <a:avLst/>
          </a:prstGeom>
          <a:solidFill>
            <a:srgbClr val="92D050"/>
          </a:solidFill>
          <a:ln w="28575">
            <a:solidFill>
              <a:schemeClr val="accent1"/>
            </a:solidFill>
            <a:prstDash val="solid"/>
          </a:ln>
        </p:spPr>
        <p:txBody>
          <a:bodyPr wrap="square" rtlCol="0">
            <a:spAutoFit/>
          </a:bodyPr>
          <a:lstStyle>
            <a:defPPr>
              <a:defRPr lang="sv-SE"/>
            </a:defPPr>
            <a:lvl1pPr algn="ctr">
              <a:defRPr sz="800"/>
            </a:lvl1pPr>
          </a:lstStyle>
          <a:p>
            <a:r>
              <a:rPr lang="sv-SE" dirty="0" err="1"/>
              <a:t>HeC</a:t>
            </a:r>
            <a:endParaRPr lang="sv-SE" dirty="0"/>
          </a:p>
          <a:p>
            <a:r>
              <a:rPr lang="sv-SE" sz="1200" b="1" dirty="0"/>
              <a:t>1010</a:t>
            </a:r>
          </a:p>
        </p:txBody>
      </p:sp>
      <p:sp>
        <p:nvSpPr>
          <p:cNvPr id="18" name="TextBox 17">
            <a:extLst>
              <a:ext uri="{FF2B5EF4-FFF2-40B4-BE49-F238E27FC236}">
                <a16:creationId xmlns:a16="http://schemas.microsoft.com/office/drawing/2014/main" id="{C552586A-A61B-3435-D37E-8982CF9F1528}"/>
              </a:ext>
            </a:extLst>
          </p:cNvPr>
          <p:cNvSpPr txBox="1"/>
          <p:nvPr/>
        </p:nvSpPr>
        <p:spPr>
          <a:xfrm>
            <a:off x="11043646" y="2708920"/>
            <a:ext cx="900000" cy="432000"/>
          </a:xfrm>
          <a:prstGeom prst="rect">
            <a:avLst/>
          </a:prstGeom>
          <a:solidFill>
            <a:srgbClr val="92D050"/>
          </a:solidFill>
          <a:ln w="28575">
            <a:solidFill>
              <a:schemeClr val="accent1"/>
            </a:solidFill>
            <a:prstDash val="solid"/>
          </a:ln>
        </p:spPr>
        <p:txBody>
          <a:bodyPr wrap="square" rtlCol="0">
            <a:spAutoFit/>
          </a:bodyPr>
          <a:lstStyle/>
          <a:p>
            <a:pPr algn="ctr"/>
            <a:r>
              <a:rPr lang="sv-SE" sz="800" dirty="0"/>
              <a:t>TWDS</a:t>
            </a:r>
          </a:p>
          <a:p>
            <a:pPr algn="ctr"/>
            <a:r>
              <a:rPr lang="sv-SE" sz="1200" b="1" dirty="0"/>
              <a:t>1000</a:t>
            </a:r>
          </a:p>
        </p:txBody>
      </p:sp>
      <p:sp>
        <p:nvSpPr>
          <p:cNvPr id="141" name="TextBox 140">
            <a:extLst>
              <a:ext uri="{FF2B5EF4-FFF2-40B4-BE49-F238E27FC236}">
                <a16:creationId xmlns:a16="http://schemas.microsoft.com/office/drawing/2014/main" id="{32A45EF0-5812-A0F3-8BD4-F5DA53FD773C}"/>
              </a:ext>
            </a:extLst>
          </p:cNvPr>
          <p:cNvSpPr txBox="1"/>
          <p:nvPr/>
        </p:nvSpPr>
        <p:spPr>
          <a:xfrm>
            <a:off x="3829505" y="6166140"/>
            <a:ext cx="617477" cy="246221"/>
          </a:xfrm>
          <a:prstGeom prst="rect">
            <a:avLst/>
          </a:prstGeom>
          <a:noFill/>
        </p:spPr>
        <p:txBody>
          <a:bodyPr wrap="none" rtlCol="0">
            <a:spAutoFit/>
          </a:bodyPr>
          <a:lstStyle/>
          <a:p>
            <a:pPr algn="r"/>
            <a:r>
              <a:rPr lang="sv-SE" sz="1000" b="1" dirty="0">
                <a:solidFill>
                  <a:schemeClr val="tx1">
                    <a:lumMod val="50000"/>
                    <a:lumOff val="50000"/>
                  </a:schemeClr>
                </a:solidFill>
              </a:rPr>
              <a:t>From CF</a:t>
            </a:r>
          </a:p>
        </p:txBody>
      </p:sp>
      <p:pic>
        <p:nvPicPr>
          <p:cNvPr id="3" name="Picture 2" descr="Diagram of a machine with blue text&#10;&#10;AI-generated content may be incorrect.">
            <a:extLst>
              <a:ext uri="{FF2B5EF4-FFF2-40B4-BE49-F238E27FC236}">
                <a16:creationId xmlns:a16="http://schemas.microsoft.com/office/drawing/2014/main" id="{15CBA70A-E6F3-01D4-568B-B6608F0B3F37}"/>
              </a:ext>
            </a:extLst>
          </p:cNvPr>
          <p:cNvPicPr>
            <a:picLocks noChangeAspect="1"/>
          </p:cNvPicPr>
          <p:nvPr/>
        </p:nvPicPr>
        <p:blipFill>
          <a:blip r:embed="rId3"/>
          <a:srcRect l="3485" r="1918"/>
          <a:stretch>
            <a:fillRect/>
          </a:stretch>
        </p:blipFill>
        <p:spPr>
          <a:xfrm>
            <a:off x="5373985" y="3429000"/>
            <a:ext cx="6772675" cy="3165749"/>
          </a:xfrm>
          <a:prstGeom prst="rect">
            <a:avLst/>
          </a:prstGeom>
        </p:spPr>
      </p:pic>
      <p:cxnSp>
        <p:nvCxnSpPr>
          <p:cNvPr id="5" name="Straight Arrow Connector 4">
            <a:extLst>
              <a:ext uri="{FF2B5EF4-FFF2-40B4-BE49-F238E27FC236}">
                <a16:creationId xmlns:a16="http://schemas.microsoft.com/office/drawing/2014/main" id="{FF16B534-DAEF-308C-1A1A-F8A13396F5C8}"/>
              </a:ext>
            </a:extLst>
          </p:cNvPr>
          <p:cNvCxnSpPr/>
          <p:nvPr/>
        </p:nvCxnSpPr>
        <p:spPr>
          <a:xfrm>
            <a:off x="10651067" y="5393266"/>
            <a:ext cx="304800" cy="0"/>
          </a:xfrm>
          <a:prstGeom prst="straightConnector1">
            <a:avLst/>
          </a:prstGeom>
          <a:ln w="3175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F65CBF31-28DA-64C5-731A-A03D77F161F5}"/>
              </a:ext>
            </a:extLst>
          </p:cNvPr>
          <p:cNvCxnSpPr/>
          <p:nvPr/>
        </p:nvCxnSpPr>
        <p:spPr>
          <a:xfrm>
            <a:off x="10925113" y="4724399"/>
            <a:ext cx="304800" cy="0"/>
          </a:xfrm>
          <a:prstGeom prst="straightConnector1">
            <a:avLst/>
          </a:prstGeom>
          <a:ln w="31750">
            <a:solidFill>
              <a:srgbClr val="0432FF"/>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F87A2CA-9E98-330F-6627-D1EAD9956027}"/>
              </a:ext>
            </a:extLst>
          </p:cNvPr>
          <p:cNvCxnSpPr>
            <a:cxnSpLocks/>
          </p:cNvCxnSpPr>
          <p:nvPr/>
        </p:nvCxnSpPr>
        <p:spPr>
          <a:xfrm>
            <a:off x="6213423" y="4724399"/>
            <a:ext cx="509677" cy="5194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CD9175F-201A-5769-AEFD-EBD3EE4D536C}"/>
              </a:ext>
            </a:extLst>
          </p:cNvPr>
          <p:cNvCxnSpPr>
            <a:cxnSpLocks/>
          </p:cNvCxnSpPr>
          <p:nvPr/>
        </p:nvCxnSpPr>
        <p:spPr>
          <a:xfrm flipV="1">
            <a:off x="6213423" y="4724399"/>
            <a:ext cx="509677" cy="5194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1D27D70-F9C6-6051-1991-16B6456EF4AF}"/>
              </a:ext>
            </a:extLst>
          </p:cNvPr>
          <p:cNvSpPr txBox="1"/>
          <p:nvPr/>
        </p:nvSpPr>
        <p:spPr>
          <a:xfrm>
            <a:off x="7058406" y="6289250"/>
            <a:ext cx="1266693" cy="369332"/>
          </a:xfrm>
          <a:prstGeom prst="rect">
            <a:avLst/>
          </a:prstGeom>
          <a:noFill/>
        </p:spPr>
        <p:txBody>
          <a:bodyPr wrap="none" rtlCol="0">
            <a:spAutoFit/>
          </a:bodyPr>
          <a:lstStyle>
            <a:defPPr>
              <a:defRPr lang="sv-SE"/>
            </a:defPPr>
            <a:lvl1pPr>
              <a:defRPr sz="1400" b="1">
                <a:solidFill>
                  <a:srgbClr val="0432FF"/>
                </a:solidFill>
              </a:defRPr>
            </a:lvl1pPr>
          </a:lstStyle>
          <a:p>
            <a:r>
              <a:rPr lang="en-US" dirty="0"/>
              <a:t>“Option B”</a:t>
            </a:r>
          </a:p>
        </p:txBody>
      </p:sp>
      <p:sp>
        <p:nvSpPr>
          <p:cNvPr id="8" name="TextBox 7">
            <a:extLst>
              <a:ext uri="{FF2B5EF4-FFF2-40B4-BE49-F238E27FC236}">
                <a16:creationId xmlns:a16="http://schemas.microsoft.com/office/drawing/2014/main" id="{2709EF02-23DB-32F1-9B00-599798998441}"/>
              </a:ext>
            </a:extLst>
          </p:cNvPr>
          <p:cNvSpPr txBox="1"/>
          <p:nvPr/>
        </p:nvSpPr>
        <p:spPr>
          <a:xfrm>
            <a:off x="5092881" y="5482498"/>
            <a:ext cx="1107867" cy="307777"/>
          </a:xfrm>
          <a:prstGeom prst="rect">
            <a:avLst/>
          </a:prstGeom>
          <a:noFill/>
        </p:spPr>
        <p:txBody>
          <a:bodyPr wrap="none" rtlCol="0">
            <a:spAutoFit/>
          </a:bodyPr>
          <a:lstStyle/>
          <a:p>
            <a:pPr algn="l"/>
            <a:r>
              <a:rPr lang="en-US" sz="1400" b="1" dirty="0">
                <a:solidFill>
                  <a:srgbClr val="0432FF"/>
                </a:solidFill>
              </a:rPr>
              <a:t>“Option A”</a:t>
            </a:r>
          </a:p>
        </p:txBody>
      </p:sp>
      <p:sp>
        <p:nvSpPr>
          <p:cNvPr id="11" name="TextBox 10">
            <a:extLst>
              <a:ext uri="{FF2B5EF4-FFF2-40B4-BE49-F238E27FC236}">
                <a16:creationId xmlns:a16="http://schemas.microsoft.com/office/drawing/2014/main" id="{0A8B4692-2008-D172-E4AE-6EC8E2D4C6BB}"/>
              </a:ext>
            </a:extLst>
          </p:cNvPr>
          <p:cNvSpPr txBox="1"/>
          <p:nvPr/>
        </p:nvSpPr>
        <p:spPr>
          <a:xfrm>
            <a:off x="2855640" y="0"/>
            <a:ext cx="5821017" cy="338554"/>
          </a:xfrm>
          <a:prstGeom prst="rect">
            <a:avLst/>
          </a:prstGeom>
          <a:noFill/>
        </p:spPr>
        <p:txBody>
          <a:bodyPr wrap="none" rtlCol="0">
            <a:spAutoFit/>
          </a:bodyPr>
          <a:lstStyle/>
          <a:p>
            <a:r>
              <a:rPr lang="sv-SE" sz="1600" b="1" dirty="0" err="1"/>
              <a:t>WoW</a:t>
            </a:r>
            <a:r>
              <a:rPr lang="sv-SE" sz="1600" b="1" dirty="0"/>
              <a:t> during testing w/o </a:t>
            </a:r>
            <a:r>
              <a:rPr lang="sv-SE" sz="1600" b="1" dirty="0" err="1"/>
              <a:t>beam</a:t>
            </a:r>
            <a:r>
              <a:rPr lang="sv-SE" sz="1600" b="1" dirty="0"/>
              <a:t> -  The Target Group testing</a:t>
            </a:r>
          </a:p>
        </p:txBody>
      </p:sp>
    </p:spTree>
    <p:extLst>
      <p:ext uri="{BB962C8B-B14F-4D97-AF65-F5344CB8AC3E}">
        <p14:creationId xmlns:p14="http://schemas.microsoft.com/office/powerpoint/2010/main" val="1897564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C362C-2781-2E8C-2C5F-852E1ED8694D}"/>
            </a:ext>
          </a:extLst>
        </p:cNvPr>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BFAE286F-65E0-8C3C-CD9B-8504A9B2D7D9}"/>
              </a:ext>
            </a:extLst>
          </p:cNvPr>
          <p:cNvCxnSpPr/>
          <p:nvPr/>
        </p:nvCxnSpPr>
        <p:spPr>
          <a:xfrm flipH="1">
            <a:off x="4358684" y="431336"/>
            <a:ext cx="0" cy="5651964"/>
          </a:xfrm>
          <a:prstGeom prst="line">
            <a:avLst/>
          </a:prstGeom>
          <a:ln w="28575">
            <a:solidFill>
              <a:schemeClr val="tx1">
                <a:lumMod val="50000"/>
                <a:lumOff val="50000"/>
              </a:schemeClr>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4D1C8913-0411-94D5-F4D9-74892437D789}"/>
              </a:ext>
            </a:extLst>
          </p:cNvPr>
          <p:cNvSpPr txBox="1"/>
          <p:nvPr/>
        </p:nvSpPr>
        <p:spPr>
          <a:xfrm>
            <a:off x="104603" y="461023"/>
            <a:ext cx="3147655" cy="3647152"/>
          </a:xfrm>
          <a:prstGeom prst="rect">
            <a:avLst/>
          </a:prstGeom>
          <a:noFill/>
          <a:ln>
            <a:solidFill>
              <a:schemeClr val="accent1"/>
            </a:solidFill>
          </a:ln>
        </p:spPr>
        <p:txBody>
          <a:bodyPr wrap="square" rtlCol="0">
            <a:spAutoFit/>
          </a:bodyPr>
          <a:lstStyle/>
          <a:p>
            <a:r>
              <a:rPr lang="sv-SE" sz="1100" dirty="0"/>
              <a:t>TWDS 1000 – Target wheel, Drive &amp; Shaft</a:t>
            </a:r>
          </a:p>
          <a:p>
            <a:r>
              <a:rPr lang="sv-SE" sz="1100" dirty="0" err="1"/>
              <a:t>HeC</a:t>
            </a:r>
            <a:r>
              <a:rPr lang="sv-SE" sz="1100" dirty="0"/>
              <a:t>   1010 – Target Primary Cooling </a:t>
            </a:r>
          </a:p>
          <a:p>
            <a:r>
              <a:rPr lang="sv-SE" sz="1100" dirty="0" err="1"/>
              <a:t>HePC</a:t>
            </a:r>
            <a:r>
              <a:rPr lang="sv-SE" sz="1100" dirty="0"/>
              <a:t> 1011 – Press. </a:t>
            </a:r>
            <a:r>
              <a:rPr lang="sv-SE" sz="1100" dirty="0" err="1"/>
              <a:t>Ctrl</a:t>
            </a:r>
            <a:r>
              <a:rPr lang="sv-SE" sz="1100" dirty="0"/>
              <a:t> Primary Cooling</a:t>
            </a:r>
          </a:p>
          <a:p>
            <a:r>
              <a:rPr lang="sv-SE" sz="1100" dirty="0" err="1"/>
              <a:t>HeIn</a:t>
            </a:r>
            <a:r>
              <a:rPr lang="sv-SE" sz="1100" dirty="0"/>
              <a:t>  1013 – Helium Injection</a:t>
            </a:r>
          </a:p>
          <a:p>
            <a:r>
              <a:rPr lang="sv-SE" sz="1100" dirty="0" err="1"/>
              <a:t>HePu</a:t>
            </a:r>
            <a:r>
              <a:rPr lang="sv-SE" sz="1100" dirty="0"/>
              <a:t> 1015 – Helium Purification</a:t>
            </a:r>
          </a:p>
          <a:p>
            <a:r>
              <a:rPr lang="sv-SE" sz="1100" dirty="0" err="1"/>
              <a:t>HeWC</a:t>
            </a:r>
            <a:r>
              <a:rPr lang="sv-SE" sz="1100" dirty="0"/>
              <a:t> 1016 - Equipment cooling (</a:t>
            </a:r>
            <a:r>
              <a:rPr lang="sv-SE" sz="1100" dirty="0" err="1"/>
              <a:t>circ</a:t>
            </a:r>
            <a:r>
              <a:rPr lang="sv-SE" sz="1100" dirty="0"/>
              <a:t> &amp; </a:t>
            </a:r>
            <a:r>
              <a:rPr lang="sv-SE" sz="1100" dirty="0" err="1"/>
              <a:t>compr</a:t>
            </a:r>
            <a:r>
              <a:rPr lang="sv-SE" sz="1100" dirty="0"/>
              <a:t>)</a:t>
            </a:r>
          </a:p>
          <a:p>
            <a:r>
              <a:rPr lang="sv-SE" sz="1100" dirty="0"/>
              <a:t>PrHe 1030  – Pristine Helium (filling </a:t>
            </a:r>
            <a:r>
              <a:rPr lang="sv-SE" sz="1100" dirty="0" err="1"/>
              <a:t>St</a:t>
            </a:r>
            <a:r>
              <a:rPr lang="sv-SE" sz="1100" dirty="0"/>
              <a:t>)</a:t>
            </a:r>
          </a:p>
          <a:p>
            <a:r>
              <a:rPr lang="sv-SE" sz="1100" dirty="0"/>
              <a:t>IAD 1031    – Instrument Air Distribution</a:t>
            </a:r>
          </a:p>
          <a:p>
            <a:r>
              <a:rPr lang="sv-SE" sz="1100" dirty="0"/>
              <a:t>DWD 1032 – Deionized Water Distribution</a:t>
            </a:r>
          </a:p>
          <a:p>
            <a:r>
              <a:rPr lang="sv-SE" sz="1100" dirty="0"/>
              <a:t>N2D 1033  – Nitrogen Gas Distribution</a:t>
            </a:r>
          </a:p>
          <a:p>
            <a:r>
              <a:rPr lang="sv-SE" sz="1100" dirty="0"/>
              <a:t>IWCT 1046 – Target Intermediate Water Cooling</a:t>
            </a:r>
          </a:p>
          <a:p>
            <a:r>
              <a:rPr lang="sv-SE" sz="1100" dirty="0" err="1"/>
              <a:t>IDrT</a:t>
            </a:r>
            <a:r>
              <a:rPr lang="sv-SE" sz="1100" dirty="0"/>
              <a:t> 1047  – Intermediate Drain Tanks</a:t>
            </a:r>
          </a:p>
          <a:p>
            <a:r>
              <a:rPr lang="sv-SE" sz="1100" dirty="0" err="1"/>
              <a:t>CDrT</a:t>
            </a:r>
            <a:r>
              <a:rPr lang="sv-SE" sz="1100" dirty="0"/>
              <a:t> 1049 – Contaminated Drain Tanks</a:t>
            </a:r>
          </a:p>
          <a:p>
            <a:r>
              <a:rPr lang="sv-SE" sz="1100" dirty="0"/>
              <a:t>TMS 1063  – Target Monitoring System</a:t>
            </a:r>
          </a:p>
          <a:p>
            <a:r>
              <a:rPr lang="sv-SE" sz="1100" dirty="0" err="1"/>
              <a:t>OffG</a:t>
            </a:r>
            <a:r>
              <a:rPr lang="sv-SE" sz="1100" dirty="0"/>
              <a:t> 1140  – Off-gas </a:t>
            </a:r>
            <a:r>
              <a:rPr lang="sv-SE" sz="1100" dirty="0" err="1"/>
              <a:t>extraction</a:t>
            </a:r>
            <a:endParaRPr lang="sv-SE" sz="1100" dirty="0"/>
          </a:p>
          <a:p>
            <a:r>
              <a:rPr lang="sv-SE" sz="1100" dirty="0"/>
              <a:t>MPRS 1150 – Monolith Pressure Relief System</a:t>
            </a:r>
          </a:p>
          <a:p>
            <a:r>
              <a:rPr lang="sv-SE" sz="1100" dirty="0"/>
              <a:t>HCPR 1160 – Helium Cooling Pressure Relief</a:t>
            </a:r>
          </a:p>
          <a:p>
            <a:r>
              <a:rPr lang="sv-SE" sz="1100" dirty="0"/>
              <a:t>FM Air: CF Instrument Air Supply</a:t>
            </a:r>
          </a:p>
          <a:p>
            <a:r>
              <a:rPr lang="sv-SE" sz="1100" dirty="0"/>
              <a:t>FM DW: FM Deionized Water Supply</a:t>
            </a:r>
          </a:p>
          <a:p>
            <a:r>
              <a:rPr lang="sv-SE" sz="1100" dirty="0"/>
              <a:t>FM WC: FM Water Cooling Supply</a:t>
            </a:r>
          </a:p>
          <a:p>
            <a:r>
              <a:rPr lang="sv-SE" sz="1100" dirty="0"/>
              <a:t>FM N2:  FM Nitrogen Supply</a:t>
            </a:r>
          </a:p>
        </p:txBody>
      </p:sp>
      <p:sp>
        <p:nvSpPr>
          <p:cNvPr id="207" name="Frame 206">
            <a:extLst>
              <a:ext uri="{FF2B5EF4-FFF2-40B4-BE49-F238E27FC236}">
                <a16:creationId xmlns:a16="http://schemas.microsoft.com/office/drawing/2014/main" id="{DF345CCC-D853-6F17-C050-591BAD84A027}"/>
              </a:ext>
            </a:extLst>
          </p:cNvPr>
          <p:cNvSpPr/>
          <p:nvPr/>
        </p:nvSpPr>
        <p:spPr>
          <a:xfrm>
            <a:off x="11835734" y="2713064"/>
            <a:ext cx="108000" cy="108000"/>
          </a:xfrm>
          <a:prstGeom prst="frame">
            <a:avLst>
              <a:gd name="adj1" fmla="val 50000"/>
            </a:avLst>
          </a:prstGeom>
          <a:solidFill>
            <a:srgbClr val="73FDD6"/>
          </a:solidFill>
          <a:ln>
            <a:solidFill>
              <a:srgbClr val="73FD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700" dirty="0">
                <a:solidFill>
                  <a:schemeClr val="tx1"/>
                </a:solidFill>
              </a:rPr>
              <a:t>A</a:t>
            </a:r>
          </a:p>
        </p:txBody>
      </p:sp>
      <p:cxnSp>
        <p:nvCxnSpPr>
          <p:cNvPr id="16" name="Straight Arrow Connector 15">
            <a:extLst>
              <a:ext uri="{FF2B5EF4-FFF2-40B4-BE49-F238E27FC236}">
                <a16:creationId xmlns:a16="http://schemas.microsoft.com/office/drawing/2014/main" id="{E08D81F0-9BCE-BC61-2911-0E08C77C4378}"/>
              </a:ext>
            </a:extLst>
          </p:cNvPr>
          <p:cNvCxnSpPr>
            <a:cxnSpLocks/>
            <a:stCxn id="89" idx="3"/>
            <a:endCxn id="15" idx="1"/>
          </p:cNvCxnSpPr>
          <p:nvPr/>
        </p:nvCxnSpPr>
        <p:spPr>
          <a:xfrm flipV="1">
            <a:off x="4102337" y="2927590"/>
            <a:ext cx="2257237" cy="0"/>
          </a:xfrm>
          <a:prstGeom prst="straightConnector1">
            <a:avLst/>
          </a:prstGeom>
          <a:ln w="2540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26ADEF3-FFEC-E06C-773B-0C17450F9556}"/>
              </a:ext>
            </a:extLst>
          </p:cNvPr>
          <p:cNvCxnSpPr>
            <a:cxnSpLocks/>
            <a:stCxn id="15" idx="3"/>
            <a:endCxn id="17" idx="1"/>
          </p:cNvCxnSpPr>
          <p:nvPr/>
        </p:nvCxnSpPr>
        <p:spPr>
          <a:xfrm>
            <a:off x="7259574" y="2927590"/>
            <a:ext cx="1850288" cy="71"/>
          </a:xfrm>
          <a:prstGeom prst="straightConnector1">
            <a:avLst/>
          </a:prstGeom>
          <a:ln w="2540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495F0A5-B394-326E-8776-B265596DF92C}"/>
              </a:ext>
            </a:extLst>
          </p:cNvPr>
          <p:cNvCxnSpPr>
            <a:cxnSpLocks/>
            <a:stCxn id="17" idx="3"/>
            <a:endCxn id="18" idx="1"/>
          </p:cNvCxnSpPr>
          <p:nvPr/>
        </p:nvCxnSpPr>
        <p:spPr>
          <a:xfrm flipV="1">
            <a:off x="10009862" y="2924920"/>
            <a:ext cx="1033784" cy="0"/>
          </a:xfrm>
          <a:prstGeom prst="straightConnector1">
            <a:avLst/>
          </a:prstGeom>
          <a:ln w="25400">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AF505CD4-319E-D5CF-E313-2C1824F86FE8}"/>
              </a:ext>
            </a:extLst>
          </p:cNvPr>
          <p:cNvSpPr txBox="1"/>
          <p:nvPr/>
        </p:nvSpPr>
        <p:spPr>
          <a:xfrm>
            <a:off x="3454337" y="2740265"/>
            <a:ext cx="648000" cy="396000"/>
          </a:xfrm>
          <a:prstGeom prst="rect">
            <a:avLst/>
          </a:prstGeom>
          <a:solidFill>
            <a:srgbClr val="92D050"/>
          </a:solidFill>
          <a:ln w="28575">
            <a:solidFill>
              <a:schemeClr val="accent1"/>
            </a:solidFill>
          </a:ln>
        </p:spPr>
        <p:txBody>
          <a:bodyPr wrap="square" rtlCol="0" anchor="ctr">
            <a:spAutoFit/>
          </a:bodyPr>
          <a:lstStyle/>
          <a:p>
            <a:pPr algn="ctr"/>
            <a:r>
              <a:rPr lang="sv-SE" sz="1000" dirty="0"/>
              <a:t>FM WC</a:t>
            </a:r>
          </a:p>
        </p:txBody>
      </p:sp>
      <p:sp>
        <p:nvSpPr>
          <p:cNvPr id="15" name="TextBox 14">
            <a:extLst>
              <a:ext uri="{FF2B5EF4-FFF2-40B4-BE49-F238E27FC236}">
                <a16:creationId xmlns:a16="http://schemas.microsoft.com/office/drawing/2014/main" id="{A4102944-144C-3C8A-1E29-3E03CF253C29}"/>
              </a:ext>
            </a:extLst>
          </p:cNvPr>
          <p:cNvSpPr txBox="1"/>
          <p:nvPr/>
        </p:nvSpPr>
        <p:spPr>
          <a:xfrm>
            <a:off x="6359574" y="2711590"/>
            <a:ext cx="900000" cy="432000"/>
          </a:xfrm>
          <a:prstGeom prst="rect">
            <a:avLst/>
          </a:prstGeom>
          <a:solidFill>
            <a:srgbClr val="92D050"/>
          </a:solidFill>
          <a:ln w="28575">
            <a:solidFill>
              <a:schemeClr val="accent1"/>
            </a:solidFill>
          </a:ln>
        </p:spPr>
        <p:txBody>
          <a:bodyPr wrap="square" rtlCol="0">
            <a:spAutoFit/>
          </a:bodyPr>
          <a:lstStyle/>
          <a:p>
            <a:pPr algn="ctr"/>
            <a:r>
              <a:rPr lang="sv-SE" sz="800" dirty="0"/>
              <a:t>IWCT</a:t>
            </a:r>
          </a:p>
          <a:p>
            <a:pPr algn="ctr"/>
            <a:r>
              <a:rPr lang="sv-SE" sz="1200" b="1" dirty="0"/>
              <a:t>1046</a:t>
            </a:r>
          </a:p>
        </p:txBody>
      </p:sp>
      <p:sp>
        <p:nvSpPr>
          <p:cNvPr id="17" name="TextBox 16">
            <a:extLst>
              <a:ext uri="{FF2B5EF4-FFF2-40B4-BE49-F238E27FC236}">
                <a16:creationId xmlns:a16="http://schemas.microsoft.com/office/drawing/2014/main" id="{343B39DB-9319-446E-F904-BBDE171C6886}"/>
              </a:ext>
            </a:extLst>
          </p:cNvPr>
          <p:cNvSpPr txBox="1"/>
          <p:nvPr/>
        </p:nvSpPr>
        <p:spPr>
          <a:xfrm>
            <a:off x="9109862" y="2727606"/>
            <a:ext cx="900000" cy="400110"/>
          </a:xfrm>
          <a:prstGeom prst="rect">
            <a:avLst/>
          </a:prstGeom>
          <a:solidFill>
            <a:srgbClr val="92D050"/>
          </a:solidFill>
          <a:ln w="28575">
            <a:solidFill>
              <a:schemeClr val="accent1"/>
            </a:solidFill>
            <a:prstDash val="solid"/>
          </a:ln>
        </p:spPr>
        <p:txBody>
          <a:bodyPr wrap="square" rtlCol="0">
            <a:spAutoFit/>
          </a:bodyPr>
          <a:lstStyle>
            <a:defPPr>
              <a:defRPr lang="sv-SE"/>
            </a:defPPr>
            <a:lvl1pPr algn="ctr">
              <a:defRPr sz="800"/>
            </a:lvl1pPr>
          </a:lstStyle>
          <a:p>
            <a:r>
              <a:rPr lang="sv-SE" dirty="0" err="1"/>
              <a:t>HeC</a:t>
            </a:r>
            <a:endParaRPr lang="sv-SE" dirty="0"/>
          </a:p>
          <a:p>
            <a:r>
              <a:rPr lang="sv-SE" sz="1200" b="1" dirty="0"/>
              <a:t>1010</a:t>
            </a:r>
          </a:p>
        </p:txBody>
      </p:sp>
      <p:sp>
        <p:nvSpPr>
          <p:cNvPr id="18" name="TextBox 17">
            <a:extLst>
              <a:ext uri="{FF2B5EF4-FFF2-40B4-BE49-F238E27FC236}">
                <a16:creationId xmlns:a16="http://schemas.microsoft.com/office/drawing/2014/main" id="{A9F05BF4-DB0B-192C-B5F7-79A79C2A2BAE}"/>
              </a:ext>
            </a:extLst>
          </p:cNvPr>
          <p:cNvSpPr txBox="1"/>
          <p:nvPr/>
        </p:nvSpPr>
        <p:spPr>
          <a:xfrm>
            <a:off x="11043646" y="2708920"/>
            <a:ext cx="900000" cy="432000"/>
          </a:xfrm>
          <a:prstGeom prst="rect">
            <a:avLst/>
          </a:prstGeom>
          <a:solidFill>
            <a:srgbClr val="92D050"/>
          </a:solidFill>
          <a:ln w="28575">
            <a:solidFill>
              <a:schemeClr val="accent1"/>
            </a:solidFill>
            <a:prstDash val="solid"/>
          </a:ln>
        </p:spPr>
        <p:txBody>
          <a:bodyPr wrap="square" rtlCol="0">
            <a:spAutoFit/>
          </a:bodyPr>
          <a:lstStyle/>
          <a:p>
            <a:pPr algn="ctr"/>
            <a:r>
              <a:rPr lang="sv-SE" sz="800" dirty="0"/>
              <a:t>TWDS</a:t>
            </a:r>
          </a:p>
          <a:p>
            <a:pPr algn="ctr"/>
            <a:r>
              <a:rPr lang="sv-SE" sz="1200" b="1" dirty="0"/>
              <a:t>1000</a:t>
            </a:r>
          </a:p>
        </p:txBody>
      </p:sp>
      <p:sp>
        <p:nvSpPr>
          <p:cNvPr id="141" name="TextBox 140">
            <a:extLst>
              <a:ext uri="{FF2B5EF4-FFF2-40B4-BE49-F238E27FC236}">
                <a16:creationId xmlns:a16="http://schemas.microsoft.com/office/drawing/2014/main" id="{982B876B-8E13-C1B8-C4C2-B1B953BAA46C}"/>
              </a:ext>
            </a:extLst>
          </p:cNvPr>
          <p:cNvSpPr txBox="1"/>
          <p:nvPr/>
        </p:nvSpPr>
        <p:spPr>
          <a:xfrm>
            <a:off x="3829505" y="6166140"/>
            <a:ext cx="617477" cy="246221"/>
          </a:xfrm>
          <a:prstGeom prst="rect">
            <a:avLst/>
          </a:prstGeom>
          <a:noFill/>
        </p:spPr>
        <p:txBody>
          <a:bodyPr wrap="none" rtlCol="0">
            <a:spAutoFit/>
          </a:bodyPr>
          <a:lstStyle/>
          <a:p>
            <a:pPr algn="r"/>
            <a:r>
              <a:rPr lang="sv-SE" sz="1000" b="1" dirty="0">
                <a:solidFill>
                  <a:schemeClr val="tx1">
                    <a:lumMod val="50000"/>
                    <a:lumOff val="50000"/>
                  </a:schemeClr>
                </a:solidFill>
              </a:rPr>
              <a:t>From CF</a:t>
            </a:r>
          </a:p>
        </p:txBody>
      </p:sp>
      <p:grpSp>
        <p:nvGrpSpPr>
          <p:cNvPr id="2" name="Group 1">
            <a:extLst>
              <a:ext uri="{FF2B5EF4-FFF2-40B4-BE49-F238E27FC236}">
                <a16:creationId xmlns:a16="http://schemas.microsoft.com/office/drawing/2014/main" id="{B777EE19-BE7E-B443-5357-18F5FF6C67BF}"/>
              </a:ext>
            </a:extLst>
          </p:cNvPr>
          <p:cNvGrpSpPr/>
          <p:nvPr/>
        </p:nvGrpSpPr>
        <p:grpSpPr>
          <a:xfrm>
            <a:off x="11169223" y="1450053"/>
            <a:ext cx="648000" cy="1258867"/>
            <a:chOff x="11169223" y="1450053"/>
            <a:chExt cx="648000" cy="1258867"/>
          </a:xfrm>
        </p:grpSpPr>
        <p:sp>
          <p:nvSpPr>
            <p:cNvPr id="3" name="TextBox 2">
              <a:extLst>
                <a:ext uri="{FF2B5EF4-FFF2-40B4-BE49-F238E27FC236}">
                  <a16:creationId xmlns:a16="http://schemas.microsoft.com/office/drawing/2014/main" id="{716C2473-3203-1F2D-5EEB-A1E6A79A249C}"/>
                </a:ext>
              </a:extLst>
            </p:cNvPr>
            <p:cNvSpPr txBox="1"/>
            <p:nvPr/>
          </p:nvSpPr>
          <p:spPr>
            <a:xfrm>
              <a:off x="11169223" y="1450053"/>
              <a:ext cx="648000" cy="400110"/>
            </a:xfrm>
            <a:prstGeom prst="rect">
              <a:avLst/>
            </a:prstGeom>
            <a:solidFill>
              <a:srgbClr val="92D050"/>
            </a:solidFill>
            <a:ln w="12700">
              <a:solidFill>
                <a:schemeClr val="accent1"/>
              </a:solidFill>
              <a:prstDash val="solid"/>
            </a:ln>
          </p:spPr>
          <p:txBody>
            <a:bodyPr wrap="none" rtlCol="0">
              <a:spAutoFit/>
            </a:bodyPr>
            <a:lstStyle/>
            <a:p>
              <a:pPr algn="ctr"/>
              <a:r>
                <a:rPr lang="sv-SE" sz="800" dirty="0"/>
                <a:t>TMS</a:t>
              </a:r>
            </a:p>
            <a:p>
              <a:pPr algn="ctr"/>
              <a:r>
                <a:rPr lang="sv-SE" sz="1200" b="1" dirty="0"/>
                <a:t>1063</a:t>
              </a:r>
            </a:p>
          </p:txBody>
        </p:sp>
        <p:cxnSp>
          <p:nvCxnSpPr>
            <p:cNvPr id="4" name="Straight Arrow Connector 3">
              <a:extLst>
                <a:ext uri="{FF2B5EF4-FFF2-40B4-BE49-F238E27FC236}">
                  <a16:creationId xmlns:a16="http://schemas.microsoft.com/office/drawing/2014/main" id="{F131B61A-37BD-7D43-885E-5F9127B9D15D}"/>
                </a:ext>
              </a:extLst>
            </p:cNvPr>
            <p:cNvCxnSpPr>
              <a:cxnSpLocks/>
              <a:stCxn id="3" idx="2"/>
            </p:cNvCxnSpPr>
            <p:nvPr/>
          </p:nvCxnSpPr>
          <p:spPr>
            <a:xfrm>
              <a:off x="11493223" y="1850163"/>
              <a:ext cx="423" cy="858757"/>
            </a:xfrm>
            <a:prstGeom prst="straightConnector1">
              <a:avLst/>
            </a:prstGeom>
            <a:ln w="9525">
              <a:prstDash val="solid"/>
              <a:tailEnd type="triangle"/>
            </a:ln>
          </p:spPr>
          <p:style>
            <a:lnRef idx="1">
              <a:schemeClr val="accent1"/>
            </a:lnRef>
            <a:fillRef idx="0">
              <a:schemeClr val="accent1"/>
            </a:fillRef>
            <a:effectRef idx="0">
              <a:schemeClr val="accent1"/>
            </a:effectRef>
            <a:fontRef idx="minor">
              <a:schemeClr val="tx1"/>
            </a:fontRef>
          </p:style>
        </p:cxnSp>
      </p:grpSp>
      <p:cxnSp>
        <p:nvCxnSpPr>
          <p:cNvPr id="5" name="Elbow Connector 4">
            <a:extLst>
              <a:ext uri="{FF2B5EF4-FFF2-40B4-BE49-F238E27FC236}">
                <a16:creationId xmlns:a16="http://schemas.microsoft.com/office/drawing/2014/main" id="{964B9BC2-E48A-3C06-0B7E-F7C845406627}"/>
              </a:ext>
            </a:extLst>
          </p:cNvPr>
          <p:cNvCxnSpPr>
            <a:cxnSpLocks/>
            <a:stCxn id="8" idx="0"/>
          </p:cNvCxnSpPr>
          <p:nvPr/>
        </p:nvCxnSpPr>
        <p:spPr>
          <a:xfrm rot="16200000" flipV="1">
            <a:off x="9241328" y="3728584"/>
            <a:ext cx="1360724" cy="176086"/>
          </a:xfrm>
          <a:prstGeom prst="bentConnector3">
            <a:avLst>
              <a:gd name="adj1" fmla="val 50000"/>
            </a:avLst>
          </a:prstGeom>
          <a:ln w="9525">
            <a:solidFill>
              <a:schemeClr val="accent1"/>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 name="Elbow Connector 5">
            <a:extLst>
              <a:ext uri="{FF2B5EF4-FFF2-40B4-BE49-F238E27FC236}">
                <a16:creationId xmlns:a16="http://schemas.microsoft.com/office/drawing/2014/main" id="{7669C8CF-2CC9-D1C4-526E-2952660B9259}"/>
              </a:ext>
            </a:extLst>
          </p:cNvPr>
          <p:cNvCxnSpPr>
            <a:cxnSpLocks/>
            <a:stCxn id="9" idx="0"/>
          </p:cNvCxnSpPr>
          <p:nvPr/>
        </p:nvCxnSpPr>
        <p:spPr>
          <a:xfrm rot="5400000" flipH="1" flipV="1">
            <a:off x="10041389" y="3998079"/>
            <a:ext cx="2309416" cy="595098"/>
          </a:xfrm>
          <a:prstGeom prst="bentConnector3">
            <a:avLst>
              <a:gd name="adj1" fmla="val 50000"/>
            </a:avLst>
          </a:prstGeom>
          <a:ln w="9525">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 name="Elbow Connector 6">
            <a:extLst>
              <a:ext uri="{FF2B5EF4-FFF2-40B4-BE49-F238E27FC236}">
                <a16:creationId xmlns:a16="http://schemas.microsoft.com/office/drawing/2014/main" id="{CD056FE8-CD76-6AB7-0B78-17A9B661B550}"/>
              </a:ext>
            </a:extLst>
          </p:cNvPr>
          <p:cNvCxnSpPr>
            <a:cxnSpLocks/>
            <a:endCxn id="10" idx="3"/>
          </p:cNvCxnSpPr>
          <p:nvPr/>
        </p:nvCxnSpPr>
        <p:spPr>
          <a:xfrm rot="10800000" flipV="1">
            <a:off x="8418823" y="3130313"/>
            <a:ext cx="897777" cy="673912"/>
          </a:xfrm>
          <a:prstGeom prst="bentConnector3">
            <a:avLst>
              <a:gd name="adj1" fmla="val 75"/>
            </a:avLst>
          </a:prstGeom>
          <a:ln w="9525">
            <a:headEnd type="triangle"/>
            <a:tailEnd type="non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E3D9D53-6391-B0BB-5FAC-44D2908E82C8}"/>
              </a:ext>
            </a:extLst>
          </p:cNvPr>
          <p:cNvSpPr txBox="1"/>
          <p:nvPr/>
        </p:nvSpPr>
        <p:spPr>
          <a:xfrm>
            <a:off x="9685733" y="4496989"/>
            <a:ext cx="648000" cy="400110"/>
          </a:xfrm>
          <a:prstGeom prst="rect">
            <a:avLst/>
          </a:prstGeom>
          <a:pattFill prst="wdUpDiag">
            <a:fgClr>
              <a:srgbClr val="FFFF00"/>
            </a:fgClr>
            <a:bgClr>
              <a:srgbClr val="92D050"/>
            </a:bgClr>
          </a:pattFill>
          <a:ln>
            <a:solidFill>
              <a:schemeClr val="accent1"/>
            </a:solidFill>
          </a:ln>
        </p:spPr>
        <p:txBody>
          <a:bodyPr wrap="square" rtlCol="0" anchor="ctr">
            <a:spAutoFit/>
          </a:bodyPr>
          <a:lstStyle>
            <a:defPPr>
              <a:defRPr lang="sv-SE"/>
            </a:defPPr>
            <a:lvl1pPr algn="ctr">
              <a:defRPr sz="800"/>
            </a:lvl1pPr>
          </a:lstStyle>
          <a:p>
            <a:r>
              <a:rPr lang="sv-SE" dirty="0" err="1"/>
              <a:t>HePu</a:t>
            </a:r>
            <a:r>
              <a:rPr lang="sv-SE" dirty="0"/>
              <a:t> </a:t>
            </a:r>
          </a:p>
          <a:p>
            <a:r>
              <a:rPr lang="sv-SE" sz="1200" b="1" dirty="0"/>
              <a:t>1015</a:t>
            </a:r>
          </a:p>
        </p:txBody>
      </p:sp>
      <p:sp>
        <p:nvSpPr>
          <p:cNvPr id="9" name="TextBox 8">
            <a:extLst>
              <a:ext uri="{FF2B5EF4-FFF2-40B4-BE49-F238E27FC236}">
                <a16:creationId xmlns:a16="http://schemas.microsoft.com/office/drawing/2014/main" id="{F170EA16-CA3F-A0C9-482E-B9B214616062}"/>
              </a:ext>
            </a:extLst>
          </p:cNvPr>
          <p:cNvSpPr txBox="1"/>
          <p:nvPr/>
        </p:nvSpPr>
        <p:spPr>
          <a:xfrm>
            <a:off x="10574548" y="5450336"/>
            <a:ext cx="648000" cy="400110"/>
          </a:xfrm>
          <a:prstGeom prst="rect">
            <a:avLst/>
          </a:prstGeom>
          <a:pattFill prst="wdUpDiag">
            <a:fgClr>
              <a:srgbClr val="FFFF00"/>
            </a:fgClr>
            <a:bgClr>
              <a:srgbClr val="92D050"/>
            </a:bgClr>
          </a:pattFill>
          <a:ln>
            <a:solidFill>
              <a:schemeClr val="accent1"/>
            </a:solidFill>
          </a:ln>
        </p:spPr>
        <p:txBody>
          <a:bodyPr wrap="square" rtlCol="0" anchor="ctr">
            <a:spAutoFit/>
          </a:bodyPr>
          <a:lstStyle/>
          <a:p>
            <a:pPr algn="ctr"/>
            <a:r>
              <a:rPr lang="sv-SE" sz="800" dirty="0" err="1"/>
              <a:t>HeIn</a:t>
            </a:r>
            <a:r>
              <a:rPr lang="sv-SE" sz="800" dirty="0"/>
              <a:t> </a:t>
            </a:r>
          </a:p>
          <a:p>
            <a:pPr algn="ctr"/>
            <a:r>
              <a:rPr lang="sv-SE" sz="1200" b="1" dirty="0"/>
              <a:t>1013</a:t>
            </a:r>
          </a:p>
        </p:txBody>
      </p:sp>
      <p:sp>
        <p:nvSpPr>
          <p:cNvPr id="10" name="TextBox 9">
            <a:extLst>
              <a:ext uri="{FF2B5EF4-FFF2-40B4-BE49-F238E27FC236}">
                <a16:creationId xmlns:a16="http://schemas.microsoft.com/office/drawing/2014/main" id="{DC6262F5-3982-8C0C-73DD-EF392456A88C}"/>
              </a:ext>
            </a:extLst>
          </p:cNvPr>
          <p:cNvSpPr txBox="1"/>
          <p:nvPr/>
        </p:nvSpPr>
        <p:spPr>
          <a:xfrm>
            <a:off x="7770822" y="3604170"/>
            <a:ext cx="648000" cy="400110"/>
          </a:xfrm>
          <a:prstGeom prst="rect">
            <a:avLst/>
          </a:prstGeom>
          <a:solidFill>
            <a:srgbClr val="92D050"/>
          </a:solidFill>
          <a:ln>
            <a:solidFill>
              <a:schemeClr val="accent1"/>
            </a:solidFill>
          </a:ln>
        </p:spPr>
        <p:txBody>
          <a:bodyPr wrap="square" rtlCol="0" anchor="ctr">
            <a:spAutoFit/>
          </a:bodyPr>
          <a:lstStyle/>
          <a:p>
            <a:pPr algn="ctr"/>
            <a:r>
              <a:rPr lang="sv-SE" sz="800" dirty="0" err="1"/>
              <a:t>HePC</a:t>
            </a:r>
            <a:r>
              <a:rPr lang="sv-SE" sz="800" dirty="0"/>
              <a:t> </a:t>
            </a:r>
          </a:p>
          <a:p>
            <a:pPr algn="ctr"/>
            <a:r>
              <a:rPr lang="sv-SE" sz="1200" b="1" dirty="0"/>
              <a:t>1011</a:t>
            </a:r>
          </a:p>
        </p:txBody>
      </p:sp>
      <p:sp>
        <p:nvSpPr>
          <p:cNvPr id="11" name="TextBox 10">
            <a:extLst>
              <a:ext uri="{FF2B5EF4-FFF2-40B4-BE49-F238E27FC236}">
                <a16:creationId xmlns:a16="http://schemas.microsoft.com/office/drawing/2014/main" id="{6546AE63-E639-AF9C-B1ED-B32B53D75F3D}"/>
              </a:ext>
            </a:extLst>
          </p:cNvPr>
          <p:cNvSpPr txBox="1"/>
          <p:nvPr/>
        </p:nvSpPr>
        <p:spPr>
          <a:xfrm>
            <a:off x="7338359" y="3030578"/>
            <a:ext cx="648000" cy="400110"/>
          </a:xfrm>
          <a:prstGeom prst="rect">
            <a:avLst/>
          </a:prstGeom>
          <a:solidFill>
            <a:srgbClr val="92D050"/>
          </a:solidFill>
          <a:ln>
            <a:solidFill>
              <a:schemeClr val="accent1"/>
            </a:solidFill>
          </a:ln>
        </p:spPr>
        <p:txBody>
          <a:bodyPr wrap="square" rtlCol="0" anchor="ctr">
            <a:spAutoFit/>
          </a:bodyPr>
          <a:lstStyle/>
          <a:p>
            <a:pPr algn="ctr"/>
            <a:r>
              <a:rPr lang="sv-SE" sz="800" dirty="0" err="1"/>
              <a:t>HeWC</a:t>
            </a:r>
            <a:endParaRPr lang="sv-SE" sz="800" dirty="0"/>
          </a:p>
          <a:p>
            <a:pPr algn="ctr"/>
            <a:r>
              <a:rPr lang="sv-SE" sz="1200" b="1" dirty="0"/>
              <a:t>1016</a:t>
            </a:r>
          </a:p>
        </p:txBody>
      </p:sp>
      <p:cxnSp>
        <p:nvCxnSpPr>
          <p:cNvPr id="12" name="Elbow Connector 11">
            <a:extLst>
              <a:ext uri="{FF2B5EF4-FFF2-40B4-BE49-F238E27FC236}">
                <a16:creationId xmlns:a16="http://schemas.microsoft.com/office/drawing/2014/main" id="{5C48D724-D125-8BC7-0E2E-03AE84BA2B5A}"/>
              </a:ext>
            </a:extLst>
          </p:cNvPr>
          <p:cNvCxnSpPr>
            <a:cxnSpLocks/>
          </p:cNvCxnSpPr>
          <p:nvPr/>
        </p:nvCxnSpPr>
        <p:spPr>
          <a:xfrm rot="16200000" flipH="1">
            <a:off x="7572359" y="3519001"/>
            <a:ext cx="288000" cy="108000"/>
          </a:xfrm>
          <a:prstGeom prst="bentConnector2">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Elbow Connector 12">
            <a:extLst>
              <a:ext uri="{FF2B5EF4-FFF2-40B4-BE49-F238E27FC236}">
                <a16:creationId xmlns:a16="http://schemas.microsoft.com/office/drawing/2014/main" id="{6EFF7CB1-9A92-BD6B-80E4-8178DC0F9A9E}"/>
              </a:ext>
            </a:extLst>
          </p:cNvPr>
          <p:cNvCxnSpPr>
            <a:cxnSpLocks/>
            <a:stCxn id="11" idx="3"/>
          </p:cNvCxnSpPr>
          <p:nvPr/>
        </p:nvCxnSpPr>
        <p:spPr>
          <a:xfrm flipV="1">
            <a:off x="7986359" y="3054439"/>
            <a:ext cx="1132142" cy="176194"/>
          </a:xfrm>
          <a:prstGeom prst="bentConnector3">
            <a:avLst>
              <a:gd name="adj1" fmla="val 50000"/>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A226CAD-6CA5-0A7A-52C2-32C2FEF8E0B4}"/>
              </a:ext>
            </a:extLst>
          </p:cNvPr>
          <p:cNvSpPr txBox="1"/>
          <p:nvPr/>
        </p:nvSpPr>
        <p:spPr>
          <a:xfrm>
            <a:off x="8470501" y="4728843"/>
            <a:ext cx="648000" cy="400110"/>
          </a:xfrm>
          <a:prstGeom prst="rect">
            <a:avLst/>
          </a:prstGeom>
          <a:solidFill>
            <a:srgbClr val="92D050"/>
          </a:solidFill>
          <a:ln>
            <a:solidFill>
              <a:schemeClr val="accent1"/>
            </a:solidFill>
          </a:ln>
        </p:spPr>
        <p:txBody>
          <a:bodyPr wrap="square" rtlCol="0" anchor="ctr">
            <a:spAutoFit/>
          </a:bodyPr>
          <a:lstStyle/>
          <a:p>
            <a:pPr algn="ctr"/>
            <a:r>
              <a:rPr lang="sv-SE" sz="800" dirty="0"/>
              <a:t>HCPR </a:t>
            </a:r>
          </a:p>
          <a:p>
            <a:pPr algn="ctr"/>
            <a:r>
              <a:rPr lang="sv-SE" sz="1200" b="1" dirty="0"/>
              <a:t>1160</a:t>
            </a:r>
          </a:p>
        </p:txBody>
      </p:sp>
      <p:cxnSp>
        <p:nvCxnSpPr>
          <p:cNvPr id="23" name="Elbow Connector 22">
            <a:extLst>
              <a:ext uri="{FF2B5EF4-FFF2-40B4-BE49-F238E27FC236}">
                <a16:creationId xmlns:a16="http://schemas.microsoft.com/office/drawing/2014/main" id="{37D93E19-6E9A-8904-5DAA-9B070560B67D}"/>
              </a:ext>
            </a:extLst>
          </p:cNvPr>
          <p:cNvCxnSpPr>
            <a:cxnSpLocks/>
            <a:endCxn id="22" idx="3"/>
          </p:cNvCxnSpPr>
          <p:nvPr/>
        </p:nvCxnSpPr>
        <p:spPr>
          <a:xfrm rot="5400000">
            <a:off x="8372883" y="3867840"/>
            <a:ext cx="1806676" cy="315440"/>
          </a:xfrm>
          <a:prstGeom prst="bentConnector2">
            <a:avLst/>
          </a:prstGeom>
          <a:ln w="9525">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5A9E6CA-D791-68EA-FA2C-C3F273AAC541}"/>
              </a:ext>
            </a:extLst>
          </p:cNvPr>
          <p:cNvSpPr txBox="1"/>
          <p:nvPr/>
        </p:nvSpPr>
        <p:spPr>
          <a:xfrm>
            <a:off x="8372686" y="5075360"/>
            <a:ext cx="856325" cy="230832"/>
          </a:xfrm>
          <a:prstGeom prst="rect">
            <a:avLst/>
          </a:prstGeom>
          <a:noFill/>
        </p:spPr>
        <p:txBody>
          <a:bodyPr wrap="none" rtlCol="0">
            <a:spAutoFit/>
          </a:bodyPr>
          <a:lstStyle/>
          <a:p>
            <a:pPr algn="l"/>
            <a:r>
              <a:rPr lang="en-US" sz="900" b="1" dirty="0">
                <a:solidFill>
                  <a:srgbClr val="0432FF"/>
                </a:solidFill>
              </a:rPr>
              <a:t>For H20 PSV</a:t>
            </a:r>
          </a:p>
        </p:txBody>
      </p:sp>
      <p:pic>
        <p:nvPicPr>
          <p:cNvPr id="26" name="Picture 25" descr="Diagram of a machine with valves and diaphragm compressor&#10;&#10;AI-generated content may be incorrect.">
            <a:extLst>
              <a:ext uri="{FF2B5EF4-FFF2-40B4-BE49-F238E27FC236}">
                <a16:creationId xmlns:a16="http://schemas.microsoft.com/office/drawing/2014/main" id="{B0CA2E51-AD4D-D343-7DF3-6F44418AFAA5}"/>
              </a:ext>
            </a:extLst>
          </p:cNvPr>
          <p:cNvPicPr>
            <a:picLocks noChangeAspect="1"/>
          </p:cNvPicPr>
          <p:nvPr/>
        </p:nvPicPr>
        <p:blipFill>
          <a:blip r:embed="rId3"/>
          <a:stretch>
            <a:fillRect/>
          </a:stretch>
        </p:blipFill>
        <p:spPr>
          <a:xfrm>
            <a:off x="2886894" y="3502152"/>
            <a:ext cx="4738439" cy="3327969"/>
          </a:xfrm>
          <a:prstGeom prst="rect">
            <a:avLst/>
          </a:prstGeom>
        </p:spPr>
      </p:pic>
      <p:pic>
        <p:nvPicPr>
          <p:cNvPr id="30" name="Picture 29" descr="Diagram of a machine with text&#10;&#10;AI-generated content may be incorrect.">
            <a:extLst>
              <a:ext uri="{FF2B5EF4-FFF2-40B4-BE49-F238E27FC236}">
                <a16:creationId xmlns:a16="http://schemas.microsoft.com/office/drawing/2014/main" id="{CA9575AC-120C-3036-F648-F7D7A7EBDD2C}"/>
              </a:ext>
            </a:extLst>
          </p:cNvPr>
          <p:cNvPicPr>
            <a:picLocks noChangeAspect="1"/>
          </p:cNvPicPr>
          <p:nvPr/>
        </p:nvPicPr>
        <p:blipFill>
          <a:blip r:embed="rId4"/>
          <a:srcRect l="1064" r="3242" b="3250"/>
          <a:stretch>
            <a:fillRect/>
          </a:stretch>
        </p:blipFill>
        <p:spPr>
          <a:xfrm>
            <a:off x="7690103" y="73878"/>
            <a:ext cx="3418591" cy="2406970"/>
          </a:xfrm>
          <a:prstGeom prst="rect">
            <a:avLst/>
          </a:prstGeom>
        </p:spPr>
      </p:pic>
      <p:sp>
        <p:nvSpPr>
          <p:cNvPr id="31" name="Right Arrow 30">
            <a:extLst>
              <a:ext uri="{FF2B5EF4-FFF2-40B4-BE49-F238E27FC236}">
                <a16:creationId xmlns:a16="http://schemas.microsoft.com/office/drawing/2014/main" id="{EF089721-535A-9447-F6ED-F36B12709A25}"/>
              </a:ext>
            </a:extLst>
          </p:cNvPr>
          <p:cNvSpPr/>
          <p:nvPr/>
        </p:nvSpPr>
        <p:spPr>
          <a:xfrm rot="20860764">
            <a:off x="6986314" y="3964395"/>
            <a:ext cx="704088" cy="187487"/>
          </a:xfrm>
          <a:prstGeom prst="rightArrow">
            <a:avLst/>
          </a:prstGeom>
          <a:solidFill>
            <a:srgbClr val="0432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Arrow 31">
            <a:extLst>
              <a:ext uri="{FF2B5EF4-FFF2-40B4-BE49-F238E27FC236}">
                <a16:creationId xmlns:a16="http://schemas.microsoft.com/office/drawing/2014/main" id="{D68468D1-7B8D-371D-ADCE-5D7567E1855C}"/>
              </a:ext>
            </a:extLst>
          </p:cNvPr>
          <p:cNvSpPr/>
          <p:nvPr/>
        </p:nvSpPr>
        <p:spPr>
          <a:xfrm rot="10964693">
            <a:off x="10032264" y="1586624"/>
            <a:ext cx="964965" cy="181559"/>
          </a:xfrm>
          <a:prstGeom prst="rightArrow">
            <a:avLst/>
          </a:prstGeom>
          <a:solidFill>
            <a:srgbClr val="0432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24F1892B-50D2-50F2-716C-BD78563BC9CA}"/>
              </a:ext>
            </a:extLst>
          </p:cNvPr>
          <p:cNvSpPr txBox="1"/>
          <p:nvPr/>
        </p:nvSpPr>
        <p:spPr>
          <a:xfrm>
            <a:off x="5165598" y="6412361"/>
            <a:ext cx="1841017" cy="307777"/>
          </a:xfrm>
          <a:prstGeom prst="rect">
            <a:avLst/>
          </a:prstGeom>
          <a:noFill/>
        </p:spPr>
        <p:txBody>
          <a:bodyPr wrap="none" rtlCol="0">
            <a:spAutoFit/>
          </a:bodyPr>
          <a:lstStyle>
            <a:defPPr>
              <a:defRPr lang="sv-SE"/>
            </a:defPPr>
            <a:lvl1pPr>
              <a:defRPr sz="1400" b="1">
                <a:solidFill>
                  <a:srgbClr val="0432FF"/>
                </a:solidFill>
              </a:defRPr>
            </a:lvl1pPr>
          </a:lstStyle>
          <a:p>
            <a:r>
              <a:rPr lang="en-US" dirty="0"/>
              <a:t>“SERA compressor”</a:t>
            </a:r>
          </a:p>
        </p:txBody>
      </p:sp>
      <p:cxnSp>
        <p:nvCxnSpPr>
          <p:cNvPr id="34" name="Elbow Connector 33">
            <a:extLst>
              <a:ext uri="{FF2B5EF4-FFF2-40B4-BE49-F238E27FC236}">
                <a16:creationId xmlns:a16="http://schemas.microsoft.com/office/drawing/2014/main" id="{DD2C9AF4-07C4-C2CA-7C07-E93F7F5D8262}"/>
              </a:ext>
            </a:extLst>
          </p:cNvPr>
          <p:cNvCxnSpPr>
            <a:cxnSpLocks/>
          </p:cNvCxnSpPr>
          <p:nvPr/>
        </p:nvCxnSpPr>
        <p:spPr>
          <a:xfrm rot="16200000" flipH="1">
            <a:off x="7046310" y="3104135"/>
            <a:ext cx="685776" cy="756000"/>
          </a:xfrm>
          <a:prstGeom prst="bentConnector2">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8279D2B-D566-865B-8FC9-A9A383A7B704}"/>
              </a:ext>
            </a:extLst>
          </p:cNvPr>
          <p:cNvSpPr txBox="1"/>
          <p:nvPr/>
        </p:nvSpPr>
        <p:spPr>
          <a:xfrm>
            <a:off x="2855640" y="0"/>
            <a:ext cx="5821017" cy="338554"/>
          </a:xfrm>
          <a:prstGeom prst="rect">
            <a:avLst/>
          </a:prstGeom>
          <a:noFill/>
        </p:spPr>
        <p:txBody>
          <a:bodyPr wrap="none" rtlCol="0">
            <a:spAutoFit/>
          </a:bodyPr>
          <a:lstStyle/>
          <a:p>
            <a:r>
              <a:rPr lang="sv-SE" sz="1600" b="1" dirty="0" err="1"/>
              <a:t>WoW</a:t>
            </a:r>
            <a:r>
              <a:rPr lang="sv-SE" sz="1600" b="1" dirty="0"/>
              <a:t> during testing w/o </a:t>
            </a:r>
            <a:r>
              <a:rPr lang="sv-SE" sz="1600" b="1" dirty="0" err="1"/>
              <a:t>beam</a:t>
            </a:r>
            <a:r>
              <a:rPr lang="sv-SE" sz="1600" b="1" dirty="0"/>
              <a:t> -  The Target Group testing</a:t>
            </a:r>
          </a:p>
        </p:txBody>
      </p:sp>
    </p:spTree>
    <p:extLst>
      <p:ext uri="{BB962C8B-B14F-4D97-AF65-F5344CB8AC3E}">
        <p14:creationId xmlns:p14="http://schemas.microsoft.com/office/powerpoint/2010/main" val="963633628"/>
      </p:ext>
    </p:extLst>
  </p:cSld>
  <p:clrMapOvr>
    <a:masterClrMapping/>
  </p:clrMapOvr>
</p:sld>
</file>

<file path=ppt/theme/theme1.xml><?xml version="1.0" encoding="utf-8"?>
<a:theme xmlns:a="http://schemas.openxmlformats.org/drawingml/2006/main" name="Office-tema">
  <a:themeElements>
    <a:clrScheme name="ESS 1">
      <a:dk1>
        <a:srgbClr val="000000"/>
      </a:dk1>
      <a:lt1>
        <a:srgbClr val="FFFFFF"/>
      </a:lt1>
      <a:dk2>
        <a:srgbClr val="000000"/>
      </a:dk2>
      <a:lt2>
        <a:srgbClr val="FFFFFF"/>
      </a:lt2>
      <a:accent1>
        <a:srgbClr val="0099DC"/>
      </a:accent1>
      <a:accent2>
        <a:srgbClr val="003366"/>
      </a:accent2>
      <a:accent3>
        <a:srgbClr val="99BE00"/>
      </a:accent3>
      <a:accent4>
        <a:srgbClr val="006646"/>
      </a:accent4>
      <a:accent5>
        <a:srgbClr val="FF7D00"/>
      </a:accent5>
      <a:accent6>
        <a:srgbClr val="821482"/>
      </a:accent6>
      <a:hlink>
        <a:srgbClr val="0099DC"/>
      </a:hlink>
      <a:folHlink>
        <a:srgbClr val="0099DC"/>
      </a:folHlink>
    </a:clrScheme>
    <a:fontScheme name="ESS">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mtClean="0">
            <a:solidFill>
              <a:srgbClr val="666666"/>
            </a:solidFill>
          </a:defRPr>
        </a:defPPr>
      </a:lstStyle>
    </a:txDef>
  </a:objectDefaults>
  <a:extraClrSchemeLst/>
  <a:extLst>
    <a:ext uri="{05A4C25C-085E-4340-85A3-A5531E510DB2}">
      <thm15:themeFamily xmlns:thm15="http://schemas.microsoft.com/office/thememl/2012/main" name="Presentation5" id="{C8E05FD6-4408-40A1-AAFA-F1913A6B3D38}" vid="{2ACFAA60-6D1B-4172-9AA5-52CCB5CBBC40}"/>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Office-tema</Template>
  <TotalTime>360</TotalTime>
  <Words>4798</Words>
  <Application>Microsoft Macintosh PowerPoint</Application>
  <PresentationFormat>Widescreen</PresentationFormat>
  <Paragraphs>1205</Paragraphs>
  <Slides>41</Slides>
  <Notes>17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41</vt:i4>
      </vt:variant>
    </vt:vector>
  </HeadingPairs>
  <TitlesOfParts>
    <vt:vector size="52" baseType="lpstr">
      <vt:lpstr>Arial</vt:lpstr>
      <vt:lpstr>Calibri</vt:lpstr>
      <vt:lpstr>Courier New</vt:lpstr>
      <vt:lpstr>Segoe UI</vt:lpstr>
      <vt:lpstr>Segoe UI (Textkörper)</vt:lpstr>
      <vt:lpstr>Segoe UI Historic</vt:lpstr>
      <vt:lpstr>Segoe UI Light</vt:lpstr>
      <vt:lpstr>Segoe UI Semibold</vt:lpstr>
      <vt:lpstr>Times New Roman</vt:lpstr>
      <vt:lpstr>Wingdings</vt:lpstr>
      <vt:lpstr>Office-tema</vt:lpstr>
      <vt:lpstr>PowerPoint Presentation</vt:lpstr>
      <vt:lpstr>ICANS XXV</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Testing status</vt:lpstr>
      <vt:lpstr>NF test plan</vt:lpstr>
      <vt:lpstr>NF test plan</vt:lpstr>
      <vt:lpstr>NF test plan</vt:lpstr>
      <vt:lpstr>PowerPoint Presentation</vt:lpstr>
      <vt:lpstr>PowerPoint Presentation</vt:lpstr>
      <vt:lpstr>PowerPoint Presentation</vt:lpstr>
      <vt:lpstr>PowerPoint Presentation</vt:lpstr>
      <vt:lpstr>Lessons learned</vt:lpstr>
      <vt:lpstr>Lessons learned</vt:lpstr>
      <vt:lpstr>Lessons learned</vt:lpstr>
      <vt:lpstr>Lessons learned</vt:lpstr>
      <vt:lpstr>Lessons learned</vt:lpstr>
      <vt:lpstr>Lessons learned</vt:lpstr>
      <vt:lpstr>Lessons learned</vt:lpstr>
      <vt:lpstr>Lessons learned</vt:lpstr>
      <vt:lpstr>Engineering design of MRP-I </vt:lpstr>
      <vt:lpstr>PowerPoint Presentation</vt:lpstr>
      <vt:lpstr>Lessons learned</vt:lpstr>
      <vt:lpstr>PowerPoint Presentation</vt:lpstr>
      <vt:lpstr>PowerPoint Presentation</vt:lpstr>
      <vt:lpstr>PowerPoint Presentation</vt:lpstr>
      <vt:lpstr>PowerPoint Presentation</vt:lpstr>
      <vt:lpstr>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Jaime Arriagada</dc:creator>
  <cp:lastModifiedBy>Jaime Arriagada</cp:lastModifiedBy>
  <cp:revision>34</cp:revision>
  <cp:lastPrinted>2019-03-08T10:27:30Z</cp:lastPrinted>
  <dcterms:created xsi:type="dcterms:W3CDTF">2026-03-09T22:17:37Z</dcterms:created>
  <dcterms:modified xsi:type="dcterms:W3CDTF">2026-04-15T06:20:16Z</dcterms:modified>
</cp:coreProperties>
</file>