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48" r:id="rId1"/>
    <p:sldMasterId id="2147483656" r:id="rId2"/>
  </p:sldMasterIdLst>
  <p:notesMasterIdLst>
    <p:notesMasterId r:id="rId35"/>
  </p:notesMasterIdLst>
  <p:sldIdLst>
    <p:sldId id="349" r:id="rId3"/>
    <p:sldId id="299" r:id="rId4"/>
    <p:sldId id="267" r:id="rId5"/>
    <p:sldId id="1749" r:id="rId6"/>
    <p:sldId id="1750" r:id="rId7"/>
    <p:sldId id="1761" r:id="rId8"/>
    <p:sldId id="1751" r:id="rId9"/>
    <p:sldId id="1756" r:id="rId10"/>
    <p:sldId id="297" r:id="rId11"/>
    <p:sldId id="1753" r:id="rId12"/>
    <p:sldId id="1758" r:id="rId13"/>
    <p:sldId id="1759" r:id="rId14"/>
    <p:sldId id="1763" r:id="rId15"/>
    <p:sldId id="1757" r:id="rId16"/>
    <p:sldId id="1752" r:id="rId17"/>
    <p:sldId id="1729" r:id="rId18"/>
    <p:sldId id="1754" r:id="rId19"/>
    <p:sldId id="1760" r:id="rId20"/>
    <p:sldId id="294" r:id="rId21"/>
    <p:sldId id="295" r:id="rId22"/>
    <p:sldId id="1762" r:id="rId23"/>
    <p:sldId id="1745" r:id="rId24"/>
    <p:sldId id="301" r:id="rId25"/>
    <p:sldId id="298" r:id="rId26"/>
    <p:sldId id="323" r:id="rId27"/>
    <p:sldId id="319" r:id="rId28"/>
    <p:sldId id="308" r:id="rId29"/>
    <p:sldId id="320" r:id="rId30"/>
    <p:sldId id="1736" r:id="rId31"/>
    <p:sldId id="1734" r:id="rId32"/>
    <p:sldId id="1747" r:id="rId33"/>
    <p:sldId id="291" r:id="rId3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FFFF"/>
    <a:srgbClr val="1E9FDB"/>
    <a:srgbClr val="D9D9D9"/>
    <a:srgbClr val="BFBFBF"/>
    <a:srgbClr val="76D6FF"/>
    <a:srgbClr val="0094CA"/>
    <a:srgbClr val="13A1DD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0" autoAdjust="0"/>
    <p:restoredTop sz="95754" autoAdjust="0"/>
  </p:normalViewPr>
  <p:slideViewPr>
    <p:cSldViewPr>
      <p:cViewPr varScale="1">
        <p:scale>
          <a:sx n="92" d="100"/>
          <a:sy n="92" d="100"/>
        </p:scale>
        <p:origin x="355" y="77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2141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/>
              <a:t>Active Cell Dust – Particle Size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Sheet1!$A$3:$A$11</c:f>
              <c:numCache>
                <c:formatCode>General</c:formatCode>
                <c:ptCount val="9"/>
                <c:pt idx="0">
                  <c:v>45</c:v>
                </c:pt>
                <c:pt idx="1">
                  <c:v>64</c:v>
                </c:pt>
                <c:pt idx="2">
                  <c:v>125</c:v>
                </c:pt>
                <c:pt idx="3">
                  <c:v>250</c:v>
                </c:pt>
                <c:pt idx="4">
                  <c:v>500</c:v>
                </c:pt>
                <c:pt idx="5">
                  <c:v>1000</c:v>
                </c:pt>
                <c:pt idx="6">
                  <c:v>2000</c:v>
                </c:pt>
                <c:pt idx="7">
                  <c:v>4000</c:v>
                </c:pt>
                <c:pt idx="8">
                  <c:v>10000</c:v>
                </c:pt>
              </c:numCache>
            </c:numRef>
          </c:cat>
          <c:val>
            <c:numRef>
              <c:f>Sheet1!$C$3:$C$11</c:f>
              <c:numCache>
                <c:formatCode>0.0</c:formatCode>
                <c:ptCount val="9"/>
                <c:pt idx="0">
                  <c:v>8.8598967968065434</c:v>
                </c:pt>
                <c:pt idx="1">
                  <c:v>8.1491578229967878</c:v>
                </c:pt>
                <c:pt idx="2">
                  <c:v>22.694966410281374</c:v>
                </c:pt>
                <c:pt idx="3">
                  <c:v>29.003991821633729</c:v>
                </c:pt>
                <c:pt idx="4">
                  <c:v>26.13182747541622</c:v>
                </c:pt>
                <c:pt idx="5">
                  <c:v>4.2449615422062124</c:v>
                </c:pt>
                <c:pt idx="6">
                  <c:v>0.69126667315743351</c:v>
                </c:pt>
                <c:pt idx="7">
                  <c:v>0.11683380391393243</c:v>
                </c:pt>
                <c:pt idx="8">
                  <c:v>0.10709765358777142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06-4CB9-8466-206A793689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475922552"/>
        <c:axId val="475920584"/>
      </c:barChart>
      <c:catAx>
        <c:axId val="475922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particles smaller than [</a:t>
                </a:r>
                <a:r>
                  <a:rPr lang="en-150">
                    <a:sym typeface="Symbol" panose="05050102010706020507" pitchFamily="18" charset="2"/>
                  </a:rPr>
                  <a:t></a:t>
                </a:r>
                <a:r>
                  <a:rPr lang="en-US"/>
                  <a:t>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5920584"/>
        <c:crosses val="autoZero"/>
        <c:auto val="1"/>
        <c:lblAlgn val="ctr"/>
        <c:lblOffset val="100"/>
        <c:noMultiLvlLbl val="0"/>
      </c:catAx>
      <c:valAx>
        <c:axId val="475920584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 [%}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592255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2026-04-15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Need to remove conversion heat </a:t>
            </a:r>
            <a:r>
              <a:rPr lang="en-US" sz="1200" dirty="0"/>
              <a:t>(convert o-H</a:t>
            </a:r>
            <a:r>
              <a:rPr lang="en-US" sz="1200" baseline="-25000" dirty="0"/>
              <a:t>2</a:t>
            </a:r>
            <a:r>
              <a:rPr lang="en-US" sz="1200" dirty="0"/>
              <a:t> to p-H</a:t>
            </a:r>
            <a:r>
              <a:rPr lang="en-US" sz="1200" baseline="-25000" dirty="0"/>
              <a:t>2</a:t>
            </a:r>
            <a:r>
              <a:rPr lang="en-US" sz="1200" dirty="0"/>
              <a:t> when cooling down otherwise sudden evaporation)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marR="0" indent="0" algn="l" defTabSz="914400" rtl="0" eaLnBrk="1" fontAlgn="auto" latinLnBrk="0" hangingPunct="1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9985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26D05-E46A-4343-2D71-1C3E40CA8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64F651-0D9C-A058-80DA-FFE72BD26B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A82B3C-8850-F6E3-3884-906C33412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7EAC8-4093-4FFC-9873-D521F4C665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8005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9779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1064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45310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17114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EDD78-E989-1A4F-73EE-D2085976E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A26DE3-3E61-6ED3-7BE1-D065C0C251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DB71E8-95B9-4ADC-73A7-2158825D3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6BC29-4941-0F86-39C3-7D0C41705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24055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0699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525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15/04/2026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2026-04-15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2026-04-15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2026-04-15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2026-04-15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2026-04-15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2026-04-15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2026-04-15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2026-04-15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2026-04-15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2026-04-15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15/04/2026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126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496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8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32916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15/04/2026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  <p:sldLayoutId id="2147483670" r:id="rId6"/>
    <p:sldLayoutId id="2147483671" r:id="rId7"/>
    <p:sldLayoutId id="2147483674" r:id="rId8"/>
    <p:sldLayoutId id="2147483675" r:id="rId9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2026-04-15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47.jpeg"/><Relationship Id="rId4" Type="http://schemas.openxmlformats.org/officeDocument/2006/relationships/image" Target="../media/image42.png"/><Relationship Id="rId9" Type="http://schemas.openxmlformats.org/officeDocument/2006/relationships/image" Target="cid:904E27A2-216D-425B-8E50-213A7F3E62A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jpeg"/><Relationship Id="rId18" Type="http://schemas.openxmlformats.org/officeDocument/2006/relationships/image" Target="../media/image67.png"/><Relationship Id="rId3" Type="http://schemas.openxmlformats.org/officeDocument/2006/relationships/image" Target="../media/image57.jpeg"/><Relationship Id="rId7" Type="http://schemas.openxmlformats.org/officeDocument/2006/relationships/image" Target="../media/image59.emf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6" Type="http://schemas.openxmlformats.org/officeDocument/2006/relationships/image" Target="cid:A5C41E4C-5F52-4E2A-8E3B-0AFE57D30D92" TargetMode="Externa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.bin"/><Relationship Id="rId11" Type="http://schemas.openxmlformats.org/officeDocument/2006/relationships/image" Target="cid:0A8D8E93-9D6B-452D-9495-B4F8C5120126" TargetMode="External"/><Relationship Id="rId5" Type="http://schemas.openxmlformats.org/officeDocument/2006/relationships/image" Target="../media/image58.png"/><Relationship Id="rId15" Type="http://schemas.openxmlformats.org/officeDocument/2006/relationships/image" Target="../media/image65.jpeg"/><Relationship Id="rId10" Type="http://schemas.openxmlformats.org/officeDocument/2006/relationships/image" Target="../media/image62.jpeg"/><Relationship Id="rId4" Type="http://schemas.openxmlformats.org/officeDocument/2006/relationships/image" Target="cid:D4265D80-F78A-4BEE-AC53-EFBDBDCF1907" TargetMode="External"/><Relationship Id="rId9" Type="http://schemas.openxmlformats.org/officeDocument/2006/relationships/image" Target="../media/image61.png"/><Relationship Id="rId14" Type="http://schemas.openxmlformats.org/officeDocument/2006/relationships/image" Target="cid:6C586BC7-4DDC-4C97-868C-464BC3E45FE7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cid:54442650-6B7C-403B-A525-3914A340AE29" TargetMode="External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emf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cid:C638D38B-8A02-4FC1-8A2D-4B03971CDDD1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cid:EA9440B7-A57F-4698-A934-BE1AC4904FA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2538" y="1155080"/>
            <a:ext cx="9226923" cy="23876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Supporting ESS operations and commissioning with "spallation chemistry"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905217" y="4509120"/>
            <a:ext cx="8902700" cy="1990725"/>
          </a:xfrm>
        </p:spPr>
        <p:txBody>
          <a:bodyPr>
            <a:normAutofit fontScale="92500" lnSpcReduction="10000"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marL="0" indent="0" algn="ctr" defTabSz="315314">
              <a:buNone/>
            </a:pPr>
            <a:r>
              <a:rPr lang="sv-SE" sz="2000" u="sng" dirty="0">
                <a:solidFill>
                  <a:srgbClr val="FFFFFF"/>
                </a:solidFill>
              </a:rPr>
              <a:t>Monika Hartl</a:t>
            </a:r>
            <a:r>
              <a:rPr lang="sv-SE" sz="2000" dirty="0">
                <a:solidFill>
                  <a:srgbClr val="FFFFFF"/>
                </a:solidFill>
              </a:rPr>
              <a:t>, Katrin Michel, Patric Lindqvist Reis, Hossein Sina, Harald Schneider, Nicholas Weisend, Michael Wohlmuther, Günter Muhrer</a:t>
            </a:r>
          </a:p>
          <a:p>
            <a:pPr marL="0" indent="0" defTabSz="315314">
              <a:buNone/>
            </a:pPr>
            <a:endParaRPr lang="sv-SE" sz="2000" dirty="0">
              <a:solidFill>
                <a:srgbClr val="FFFFFF"/>
              </a:solidFill>
            </a:endParaRPr>
          </a:p>
          <a:p>
            <a:pPr marL="0" indent="0" algn="ctr" defTabSz="315314">
              <a:buNone/>
            </a:pPr>
            <a:r>
              <a:rPr lang="sv-SE" sz="2000" dirty="0" err="1">
                <a:solidFill>
                  <a:srgbClr val="FFFFFF"/>
                </a:solidFill>
              </a:rPr>
              <a:t>European</a:t>
            </a:r>
            <a:r>
              <a:rPr lang="sv-SE" sz="2000" dirty="0">
                <a:solidFill>
                  <a:srgbClr val="FFFFFF"/>
                </a:solidFill>
              </a:rPr>
              <a:t> </a:t>
            </a:r>
            <a:r>
              <a:rPr lang="sv-SE" sz="2000" dirty="0" err="1">
                <a:solidFill>
                  <a:srgbClr val="FFFFFF"/>
                </a:solidFill>
              </a:rPr>
              <a:t>Spallation</a:t>
            </a:r>
            <a:r>
              <a:rPr lang="sv-SE" sz="2000" dirty="0">
                <a:solidFill>
                  <a:srgbClr val="FFFFFF"/>
                </a:solidFill>
              </a:rPr>
              <a:t> Source Eric</a:t>
            </a:r>
          </a:p>
          <a:p>
            <a:pPr marL="0" indent="0" algn="ctr" defTabSz="315314">
              <a:buNone/>
            </a:pPr>
            <a:r>
              <a:rPr lang="sv-SE" sz="2000" dirty="0">
                <a:solidFill>
                  <a:srgbClr val="FFFFFF"/>
                </a:solidFill>
              </a:rPr>
              <a:t>ICANS XXV, Malmö, April 13-17th, 2026</a:t>
            </a:r>
          </a:p>
          <a:p>
            <a:pPr defTabSz="315314"/>
            <a:endParaRPr lang="en-GB" sz="1400" dirty="0">
              <a:solidFill>
                <a:srgbClr val="FFFFFF"/>
              </a:solidFill>
            </a:endParaRPr>
          </a:p>
          <a:p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6700-B308-8DBF-1A79-AB4CFE6FE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908" y="218696"/>
            <a:ext cx="9360000" cy="65733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Composition of ESS shielding materials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4CE665-228E-90B4-8050-53FD3E62F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562F4-5299-DE94-8D56-2DCC5650D0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0908" y="884349"/>
            <a:ext cx="9360000" cy="507076"/>
          </a:xfrm>
        </p:spPr>
        <p:txBody>
          <a:bodyPr/>
          <a:lstStyle/>
          <a:p>
            <a:r>
              <a:rPr lang="en-US" sz="2000" dirty="0"/>
              <a:t>Boron containing polyethylene / Gd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 containing </a:t>
            </a:r>
            <a:r>
              <a:rPr lang="en-US" sz="2000" dirty="0" err="1"/>
              <a:t>kapton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55D0F-D3D1-1344-EA6C-87869E745F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7"/>
          <a:stretch>
            <a:fillRect/>
          </a:stretch>
        </p:blipFill>
        <p:spPr>
          <a:xfrm>
            <a:off x="954192" y="3338642"/>
            <a:ext cx="3796572" cy="217605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2C04FA-59DE-590F-6F2E-55B0C707D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r="9861"/>
          <a:stretch>
            <a:fillRect/>
          </a:stretch>
        </p:blipFill>
        <p:spPr bwMode="auto">
          <a:xfrm>
            <a:off x="953200" y="1528523"/>
            <a:ext cx="1958630" cy="18454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3F21CE-AEEB-2AF1-05E8-2604AA7434E3}"/>
              </a:ext>
            </a:extLst>
          </p:cNvPr>
          <p:cNvSpPr txBox="1"/>
          <p:nvPr/>
        </p:nvSpPr>
        <p:spPr>
          <a:xfrm>
            <a:off x="885049" y="1528523"/>
            <a:ext cx="2108114" cy="44410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Borated PE (target)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75AD6A-FBDF-6FC2-020F-60EB175E36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t="20289" r="26910" b="11276"/>
          <a:stretch/>
        </p:blipFill>
        <p:spPr bwMode="auto">
          <a:xfrm rot="5400000">
            <a:off x="3115030" y="1485140"/>
            <a:ext cx="1845500" cy="18884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3FFA4A-FA0D-BB5B-4779-7516E42AC218}"/>
              </a:ext>
            </a:extLst>
          </p:cNvPr>
          <p:cNvSpPr txBox="1"/>
          <p:nvPr/>
        </p:nvSpPr>
        <p:spPr>
          <a:xfrm>
            <a:off x="3083697" y="2555270"/>
            <a:ext cx="1819613" cy="66816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algn="ctr"/>
            <a:r>
              <a:rPr lang="en-US" sz="2000" b="1" dirty="0"/>
              <a:t>Borated HDPE</a:t>
            </a:r>
          </a:p>
          <a:p>
            <a:pPr algn="ctr"/>
            <a:r>
              <a:rPr lang="en-US" sz="2000" b="1" dirty="0"/>
              <a:t>for CSPEC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9652B5-CD06-8B12-527A-810294D71950}"/>
              </a:ext>
            </a:extLst>
          </p:cNvPr>
          <p:cNvSpPr txBox="1"/>
          <p:nvPr/>
        </p:nvSpPr>
        <p:spPr>
          <a:xfrm>
            <a:off x="7680176" y="2316576"/>
            <a:ext cx="2853095" cy="3461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Gd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O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 Collimator for CSPEC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EB784E-6A4B-C61C-197F-73F5FC9F0D79}"/>
              </a:ext>
            </a:extLst>
          </p:cNvPr>
          <p:cNvGrpSpPr/>
          <p:nvPr/>
        </p:nvGrpSpPr>
        <p:grpSpPr>
          <a:xfrm>
            <a:off x="7032105" y="1474671"/>
            <a:ext cx="4889776" cy="5041412"/>
            <a:chOff x="7032105" y="1474671"/>
            <a:chExt cx="4889776" cy="504141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716B646-6AFD-69B4-52AC-F6EE9408E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8357583" y="490558"/>
              <a:ext cx="1874321" cy="384254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D3F301E-FAF5-8C69-7DE5-0BC714EEEC35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28" b="15369"/>
            <a:stretch/>
          </p:blipFill>
          <p:spPr bwMode="auto">
            <a:xfrm>
              <a:off x="7373470" y="3263059"/>
              <a:ext cx="4183731" cy="226296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 descr="IMG_1878.jpg">
              <a:extLst>
                <a:ext uri="{FF2B5EF4-FFF2-40B4-BE49-F238E27FC236}">
                  <a16:creationId xmlns:a16="http://schemas.microsoft.com/office/drawing/2014/main" id="{88D3B41A-6C56-909B-B797-D1986C84522D}"/>
                </a:ext>
              </a:extLst>
            </p:cNvPr>
            <p:cNvPicPr/>
            <p:nvPr/>
          </p:nvPicPr>
          <p:blipFill rotWithShape="1"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75" t="25833" r="25000" b="39500"/>
            <a:stretch>
              <a:fillRect/>
            </a:stretch>
          </p:blipFill>
          <p:spPr bwMode="auto">
            <a:xfrm rot="5400000">
              <a:off x="10442587" y="3340281"/>
              <a:ext cx="1087359" cy="102116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314A218-0120-7CA0-B663-18D09C2AFDB5}"/>
                </a:ext>
              </a:extLst>
            </p:cNvPr>
            <p:cNvSpPr txBox="1"/>
            <p:nvPr/>
          </p:nvSpPr>
          <p:spPr>
            <a:xfrm>
              <a:off x="7032105" y="5592753"/>
              <a:ext cx="488977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spcAft>
                  <a:spcPts val="600"/>
                </a:spcAft>
                <a:buNone/>
              </a:pPr>
              <a:r>
                <a:rPr lang="en-US" sz="1800" dirty="0"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Kaptonsheet not homogenously covered: thickness of Gd</a:t>
              </a:r>
              <a:r>
                <a:rPr lang="en-US" sz="1800" baseline="-25000" dirty="0"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2</a:t>
              </a:r>
              <a:r>
                <a:rPr lang="en-US" sz="1800" dirty="0"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O</a:t>
              </a:r>
              <a:r>
                <a:rPr lang="en-US" sz="1800" baseline="-25000" dirty="0"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3</a:t>
              </a:r>
              <a:r>
                <a:rPr lang="en-US" sz="1800" dirty="0"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layer is 15 </a:t>
              </a:r>
              <a:r>
                <a:rPr lang="en-US" sz="1800" dirty="0"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Segoe UI Historic" panose="020B0502040204020203" pitchFamily="34" charset="0"/>
                </a:rPr>
                <a:t>µ</a:t>
              </a:r>
              <a:r>
                <a:rPr lang="en-US" sz="1800" dirty="0"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m at the bottom while in the middle and top is </a:t>
              </a:r>
              <a:r>
                <a:rPr lang="en-US" dirty="0">
                  <a:latin typeface="Segoe UI Historic" panose="020B0502040204020203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&gt;</a:t>
              </a:r>
              <a:r>
                <a:rPr lang="en-US" sz="1800" dirty="0"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20 </a:t>
              </a:r>
              <a:r>
                <a:rPr lang="en-US" sz="1800" dirty="0"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Segoe UI Historic" panose="020B0502040204020203" pitchFamily="34" charset="0"/>
                </a:rPr>
                <a:t>µ</a:t>
              </a:r>
              <a:r>
                <a:rPr lang="en-US" sz="1800" dirty="0"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m.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E43FC65-94AD-2464-43C4-12B5FEF1BE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 t="18538" r="18277" b="17755"/>
          <a:stretch/>
        </p:blipFill>
        <p:spPr bwMode="auto">
          <a:xfrm rot="10800000">
            <a:off x="5109909" y="1528522"/>
            <a:ext cx="1725920" cy="1820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5C0236F-C020-DA17-1882-6D514759D0D0}"/>
              </a:ext>
            </a:extLst>
          </p:cNvPr>
          <p:cNvSpPr txBox="1"/>
          <p:nvPr/>
        </p:nvSpPr>
        <p:spPr>
          <a:xfrm>
            <a:off x="5063361" y="1485376"/>
            <a:ext cx="1819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Borated PE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chemeClr val="bg1"/>
                </a:solidFill>
              </a:rPr>
              <a:t>for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BIFROST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4B2D2E-9FF7-7798-FD7E-57E391908CF8}"/>
              </a:ext>
            </a:extLst>
          </p:cNvPr>
          <p:cNvSpPr txBox="1"/>
          <p:nvPr/>
        </p:nvSpPr>
        <p:spPr>
          <a:xfrm>
            <a:off x="4925835" y="3875331"/>
            <a:ext cx="2324484" cy="10002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Fernando Yamil Moreira</a:t>
            </a:r>
          </a:p>
          <a:p>
            <a:r>
              <a:rPr lang="it-IT" dirty="0"/>
              <a:t>Rosa Camilleri Lledó </a:t>
            </a:r>
          </a:p>
          <a:p>
            <a:r>
              <a:rPr lang="it-IT" dirty="0"/>
              <a:t>P</a:t>
            </a:r>
            <a:r>
              <a:rPr lang="en-US" dirty="0" err="1"/>
              <a:t>iotr</a:t>
            </a:r>
            <a:r>
              <a:rPr lang="en-US" dirty="0"/>
              <a:t> Slawik</a:t>
            </a:r>
          </a:p>
          <a:p>
            <a:r>
              <a:rPr lang="en-US" dirty="0"/>
              <a:t>Sara Ghatnekar Nilsson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98EDE6-1CBF-A837-DFD8-AA5EEA68FD8B}"/>
              </a:ext>
            </a:extLst>
          </p:cNvPr>
          <p:cNvSpPr txBox="1"/>
          <p:nvPr/>
        </p:nvSpPr>
        <p:spPr>
          <a:xfrm>
            <a:off x="896201" y="5514700"/>
            <a:ext cx="5882629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Aft>
                <a:spcPts val="600"/>
              </a:spcAft>
              <a:buNone/>
            </a:pP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Weight change upon heating: </a:t>
            </a:r>
            <a:r>
              <a:rPr lang="en-US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</a:t>
            </a:r>
            <a:r>
              <a:rPr lang="en-US" baseline="-25000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 or B</a:t>
            </a:r>
            <a:r>
              <a:rPr lang="en-US" baseline="-25000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remains</a:t>
            </a:r>
          </a:p>
          <a:p>
            <a:pPr marL="0" marR="0">
              <a:spcAft>
                <a:spcPts val="600"/>
              </a:spcAft>
              <a:buNone/>
            </a:pP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Phase transition around 100 -150 </a:t>
            </a: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sz="18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 allows differentiation between </a:t>
            </a:r>
            <a:r>
              <a:rPr lang="en-US" dirty="0"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LDPE and HDPE.</a:t>
            </a:r>
            <a:endParaRPr lang="en-US" sz="1800" dirty="0">
              <a:effectLst/>
              <a:latin typeface="Segoe UI Historic" panose="020B0502040204020203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20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ACED4-F32C-EDA2-B68E-6FC422F1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Active Cell – remote diamond wire cutting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7D0C14-4683-B139-6267-E05A9234B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82DABB-761B-7948-A731-4A1F3C85B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801800" cy="4768062"/>
          </a:xfrm>
        </p:spPr>
        <p:txBody>
          <a:bodyPr>
            <a:normAutofit/>
          </a:bodyPr>
          <a:lstStyle/>
          <a:p>
            <a:r>
              <a:rPr lang="en-US" dirty="0"/>
              <a:t>Shaft Cutting Station - Moderator Reflector Plug</a:t>
            </a:r>
          </a:p>
          <a:p>
            <a:pPr lvl="1"/>
            <a:r>
              <a:rPr lang="en-US" dirty="0"/>
              <a:t>Super Duplex SS mock-up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F7DFF5F-89B1-CDD0-C074-09FAF4682A5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767408" y="2276872"/>
            <a:ext cx="6298900" cy="354313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542B3F-720B-48B9-66AB-30A18C8B57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Dry cutting trials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C36355-6E52-26FD-2DDC-107833D93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084" y="1845621"/>
            <a:ext cx="3395616" cy="4222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1DD0CA-01C0-57B7-613A-5FBD4FA92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407" y="1831664"/>
            <a:ext cx="1213786" cy="462309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0DEBB9E-8161-F850-46F0-0CABF34773E3}"/>
              </a:ext>
            </a:extLst>
          </p:cNvPr>
          <p:cNvSpPr/>
          <p:nvPr/>
        </p:nvSpPr>
        <p:spPr>
          <a:xfrm>
            <a:off x="4071219" y="4124532"/>
            <a:ext cx="864096" cy="8884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AAF80D-C4CE-2491-29B0-8F8465A89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4392" y="453653"/>
            <a:ext cx="1276189" cy="80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4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D5CF9-8086-AA3A-5E18-0407C48C8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42E9-48EF-D5F5-EEC5-D35DA2F6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233627"/>
            <a:ext cx="9360000" cy="65733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Active Cell – remote diamond wire cutting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1B345-E6FA-C085-B731-4C79BA9BB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1CA85-5E3F-CBAE-8801-E0F9432CBD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400" y="860110"/>
            <a:ext cx="11505153" cy="507076"/>
          </a:xfrm>
        </p:spPr>
        <p:txBody>
          <a:bodyPr/>
          <a:lstStyle/>
          <a:p>
            <a:r>
              <a:rPr lang="en-US" dirty="0"/>
              <a:t>Testing dust/swarf distribution before active materials are present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3094C9-1CFC-AD0F-6A0C-9C3D494EA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110" y="1473498"/>
            <a:ext cx="9365782" cy="4768062"/>
          </a:xfrm>
        </p:spPr>
        <p:txBody>
          <a:bodyPr/>
          <a:lstStyle/>
          <a:p>
            <a:r>
              <a:rPr lang="en-US" dirty="0"/>
              <a:t>Diamond-string saw used at varying speed.</a:t>
            </a:r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2E09-A9C3-72E6-932B-78ABE9C25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63E8EFB-6327-B6F2-D649-E71392228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5361270"/>
              </p:ext>
            </p:extLst>
          </p:nvPr>
        </p:nvGraphicFramePr>
        <p:xfrm>
          <a:off x="7508650" y="2955933"/>
          <a:ext cx="3731143" cy="2232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50A0AF13-AB70-4F39-39A3-E8698B61B5F3}"/>
              </a:ext>
            </a:extLst>
          </p:cNvPr>
          <p:cNvGrpSpPr/>
          <p:nvPr/>
        </p:nvGrpSpPr>
        <p:grpSpPr>
          <a:xfrm>
            <a:off x="5724200" y="1493672"/>
            <a:ext cx="2227336" cy="1291940"/>
            <a:chOff x="582461" y="3773542"/>
            <a:chExt cx="4312353" cy="26588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7FC97E-BAA3-D708-0BE4-AC8A974DD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461" y="3773542"/>
              <a:ext cx="4312353" cy="265888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B42839-2495-0DBD-6EAA-CF902DFAC3B9}"/>
                </a:ext>
              </a:extLst>
            </p:cNvPr>
            <p:cNvSpPr txBox="1"/>
            <p:nvPr/>
          </p:nvSpPr>
          <p:spPr>
            <a:xfrm rot="934702">
              <a:off x="1389715" y="5090593"/>
              <a:ext cx="1093081" cy="760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666666"/>
                  </a:solidFill>
                </a:rPr>
                <a:t>90</a:t>
              </a:r>
              <a:r>
                <a:rPr lang="en-US" dirty="0">
                  <a:solidFill>
                    <a:srgbClr val="666666"/>
                  </a:solidFill>
                  <a:sym typeface="Symbol" panose="05050102010706020507" pitchFamily="18" charset="2"/>
                </a:rPr>
                <a:t> </a:t>
              </a:r>
              <a:endParaRPr lang="en-US" dirty="0">
                <a:solidFill>
                  <a:srgbClr val="666666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C8E9AB-97C0-3D90-C0E5-482B460223BB}"/>
                </a:ext>
              </a:extLst>
            </p:cNvPr>
            <p:cNvSpPr txBox="1"/>
            <p:nvPr/>
          </p:nvSpPr>
          <p:spPr>
            <a:xfrm rot="3546253">
              <a:off x="2019352" y="4377351"/>
              <a:ext cx="1078774" cy="715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666666"/>
                  </a:solidFill>
                </a:rPr>
                <a:t>45</a:t>
              </a:r>
              <a:r>
                <a:rPr lang="en-US" dirty="0">
                  <a:solidFill>
                    <a:srgbClr val="666666"/>
                  </a:solidFill>
                  <a:sym typeface="Symbol" panose="05050102010706020507" pitchFamily="18" charset="2"/>
                </a:rPr>
                <a:t></a:t>
              </a:r>
              <a:endParaRPr lang="en-US" dirty="0">
                <a:solidFill>
                  <a:srgbClr val="666666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C932D03-3E0E-BA85-17B8-FD3396A0A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2502558"/>
            <a:ext cx="5539371" cy="362036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A0AC49-AF91-7F2C-54BC-A457B90317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907" t="58999"/>
          <a:stretch/>
        </p:blipFill>
        <p:spPr>
          <a:xfrm>
            <a:off x="7630100" y="4962086"/>
            <a:ext cx="1134765" cy="107561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0635B10-F71B-2DA1-EAD3-12EFD9D389DE}"/>
              </a:ext>
            </a:extLst>
          </p:cNvPr>
          <p:cNvCxnSpPr>
            <a:cxnSpLocks/>
          </p:cNvCxnSpPr>
          <p:nvPr/>
        </p:nvCxnSpPr>
        <p:spPr>
          <a:xfrm flipV="1">
            <a:off x="8142595" y="4569895"/>
            <a:ext cx="115955" cy="33095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F0A6A2C-EB77-5ACD-7D22-E0F2B6383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4392" y="453653"/>
            <a:ext cx="1276189" cy="80573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1756B17-8A44-67B5-B19F-14134D62E447}"/>
              </a:ext>
            </a:extLst>
          </p:cNvPr>
          <p:cNvSpPr txBox="1"/>
          <p:nvPr/>
        </p:nvSpPr>
        <p:spPr>
          <a:xfrm>
            <a:off x="8779312" y="5156638"/>
            <a:ext cx="2599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Small particle with sharp edges are produced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BEECF7-994C-5DDA-1F5C-723B8906CC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8991" y="1414189"/>
            <a:ext cx="3230802" cy="12212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09F3A9-1F12-06C9-93BB-17549F14B735}"/>
              </a:ext>
            </a:extLst>
          </p:cNvPr>
          <p:cNvSpPr txBox="1"/>
          <p:nvPr/>
        </p:nvSpPr>
        <p:spPr>
          <a:xfrm>
            <a:off x="894284" y="1826317"/>
            <a:ext cx="4608512" cy="36512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en-US" sz="2000" dirty="0"/>
              <a:t>Various sampling points at different angles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5C07A8-01AF-C3E9-3A4A-9B9632E90577}"/>
              </a:ext>
            </a:extLst>
          </p:cNvPr>
          <p:cNvSpPr txBox="1"/>
          <p:nvPr/>
        </p:nvSpPr>
        <p:spPr>
          <a:xfrm>
            <a:off x="1164209" y="3006102"/>
            <a:ext cx="864096" cy="41592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/>
          </a:bodyPr>
          <a:lstStyle/>
          <a:p>
            <a:pPr algn="l"/>
            <a:r>
              <a:rPr lang="en-US" sz="2000" dirty="0"/>
              <a:t>90 deg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6843E1-3B39-8CA9-0ADE-B311E3DCC2B8}"/>
              </a:ext>
            </a:extLst>
          </p:cNvPr>
          <p:cNvSpPr txBox="1"/>
          <p:nvPr/>
        </p:nvSpPr>
        <p:spPr>
          <a:xfrm>
            <a:off x="1164209" y="4676043"/>
            <a:ext cx="967044" cy="54481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45 deg</a:t>
            </a:r>
          </a:p>
        </p:txBody>
      </p:sp>
    </p:spTree>
    <p:extLst>
      <p:ext uri="{BB962C8B-B14F-4D97-AF65-F5344CB8AC3E}">
        <p14:creationId xmlns:p14="http://schemas.microsoft.com/office/powerpoint/2010/main" val="422567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CE01A-CBB4-D57D-E1B3-CEAA3AFE8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EF262-9C92-1EB1-F9B6-4B6655AE4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75" y="282370"/>
            <a:ext cx="9360000" cy="65733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Active Cell – remote diamond wire cutting (ONGOING)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FE606F-2138-D1DD-F782-40DBD0CA3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59FCD-A997-B20D-FED8-21CDF8663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801800" cy="4768062"/>
          </a:xfrm>
        </p:spPr>
        <p:txBody>
          <a:bodyPr>
            <a:normAutofit/>
          </a:bodyPr>
          <a:lstStyle/>
          <a:p>
            <a:r>
              <a:rPr lang="en-US" dirty="0"/>
              <a:t>Shaft Cutting Station - Moderator Reflector Plug</a:t>
            </a:r>
          </a:p>
          <a:p>
            <a:pPr lvl="1"/>
            <a:r>
              <a:rPr lang="en-US" dirty="0"/>
              <a:t>Super Duplex SS mock-up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5hours (2022) =&gt; 27 hours of cutting (2025)</a:t>
            </a:r>
          </a:p>
          <a:p>
            <a:pPr lvl="1"/>
            <a:r>
              <a:rPr lang="en-US" u="sng" dirty="0">
                <a:highlight>
                  <a:srgbClr val="FFFF00"/>
                </a:highlight>
              </a:rPr>
              <a:t>More tests coming with ventilation in place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6E05BA0-B68F-18E7-B5E2-53E8441E4DE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553595" y="3133721"/>
            <a:ext cx="6298900" cy="354313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5F9F4B-42ED-A968-2C6F-1EE461BB17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Dry cutting trials (2022 and 2025)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882481-104B-A9FA-3265-D6B940E5D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306" y="1438102"/>
            <a:ext cx="3064502" cy="3810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B182DA-DADE-289F-F79E-572A26862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996" y="1456093"/>
            <a:ext cx="933058" cy="35538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C33A640-32BC-E092-441A-91F69BD53B1D}"/>
              </a:ext>
            </a:extLst>
          </p:cNvPr>
          <p:cNvSpPr/>
          <p:nvPr/>
        </p:nvSpPr>
        <p:spPr>
          <a:xfrm>
            <a:off x="3857406" y="4981381"/>
            <a:ext cx="864096" cy="8884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4366C1-E0FC-7A00-D67A-19D951DCE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4392" y="453653"/>
            <a:ext cx="1276189" cy="8057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3A1887-8470-003B-6245-98D83438F3A1}"/>
              </a:ext>
            </a:extLst>
          </p:cNvPr>
          <p:cNvSpPr txBox="1"/>
          <p:nvPr/>
        </p:nvSpPr>
        <p:spPr>
          <a:xfrm>
            <a:off x="7944525" y="5367740"/>
            <a:ext cx="1816676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UI-Bold"/>
              </a:rPr>
              <a:t>Carwyn Jones,</a:t>
            </a:r>
          </a:p>
          <a:p>
            <a:pPr algn="l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UI-Bold"/>
              </a:rPr>
              <a:t>Magnus</a:t>
            </a:r>
            <a:r>
              <a:rPr lang="en-US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UI-Bold"/>
              </a:rPr>
              <a:t> Göhran</a:t>
            </a:r>
          </a:p>
          <a:p>
            <a:pPr algn="l"/>
            <a:r>
              <a:rPr lang="en-US" sz="160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UI-Bold"/>
              </a:rPr>
              <a:t>Gumer</a:t>
            </a:r>
            <a:r>
              <a:rPr lang="en-US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UI-Bold"/>
              </a:rPr>
              <a:t> Verdu</a:t>
            </a:r>
          </a:p>
          <a:p>
            <a:pPr algn="l"/>
            <a:r>
              <a:rPr lang="en-US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UI-Bold"/>
              </a:rPr>
              <a:t>Amina Chemlal</a:t>
            </a:r>
          </a:p>
          <a:p>
            <a:pPr algn="l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UI-Bold"/>
              </a:rPr>
              <a:t>Donna</a:t>
            </a:r>
            <a:r>
              <a:rPr lang="en-US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UI-Bold"/>
              </a:rPr>
              <a:t> Tam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1FE7F-8110-4E34-870B-30C73A8D08CE}"/>
              </a:ext>
            </a:extLst>
          </p:cNvPr>
          <p:cNvSpPr txBox="1"/>
          <p:nvPr/>
        </p:nvSpPr>
        <p:spPr>
          <a:xfrm>
            <a:off x="9808375" y="5367740"/>
            <a:ext cx="1816676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UI-Bold"/>
              </a:rPr>
              <a:t>Harry</a:t>
            </a:r>
            <a:r>
              <a:rPr lang="en-US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UI-Bold"/>
              </a:rPr>
              <a:t> Robinson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SegoeUI-Bold"/>
            </a:endParaRPr>
          </a:p>
          <a:p>
            <a:pPr algn="l"/>
            <a:r>
              <a:rPr lang="en-US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UI-Bold"/>
              </a:rPr>
              <a:t>James Kent</a:t>
            </a:r>
          </a:p>
          <a:p>
            <a:pPr algn="l"/>
            <a:r>
              <a:rPr lang="en-US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UI-Bold"/>
              </a:rPr>
              <a:t>Jonathan Rose</a:t>
            </a:r>
          </a:p>
          <a:p>
            <a:pPr algn="l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UI-Bold"/>
              </a:rPr>
              <a:t>James</a:t>
            </a:r>
            <a:r>
              <a:rPr lang="en-US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UI-Bold"/>
              </a:rPr>
              <a:t> Davies</a:t>
            </a:r>
          </a:p>
          <a:p>
            <a:pPr algn="l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UI-Bold"/>
              </a:rPr>
              <a:t>William </a:t>
            </a:r>
            <a:r>
              <a:rPr lang="en-US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UI-Bold"/>
              </a:rPr>
              <a:t>Blyth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55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FB28A-14D6-9F89-5D86-801CE7B52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794330E-B624-7494-B923-029961FF9E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1371" r="11371"/>
          <a:stretch/>
        </p:blipFill>
        <p:spPr>
          <a:prstGeom prst="rect">
            <a:avLst/>
          </a:prstGeom>
          <a:solidFill>
            <a:srgbClr val="ECECEC"/>
          </a:solidFill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A24A52-FBBC-77F0-BEC2-635837D597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19E7A4-31E7-CD5E-0BED-98740225D3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859BBA-8CB9-3BBC-55E4-EF18CF4DB2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80CD826-60CF-0D92-46B6-D1FFA90F08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Trouble-shooting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3AF5F4-711D-CE6E-F4B0-89592F0AD9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2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>
            <a:extLst>
              <a:ext uri="{FF2B5EF4-FFF2-40B4-BE49-F238E27FC236}">
                <a16:creationId xmlns:a16="http://schemas.microsoft.com/office/drawing/2014/main" id="{1CA7EB48-2917-9ECD-8295-A5B92806AF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73125" y="1575869"/>
            <a:ext cx="5422875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latin typeface="Segoe UI Historic" panose="020B0502040204020203" pitchFamily="34" charset="0"/>
                <a:ea typeface="MS Mincho" panose="02020609040205080304" pitchFamily="49" charset="-128"/>
                <a:cs typeface="Segoe UI Historic" panose="020B0502040204020203" pitchFamily="34" charset="0"/>
              </a:rPr>
              <a:t>(1) Yellow substance found in monolith, beam ports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1800" dirty="0">
                <a:latin typeface="Segoe UI Historic" panose="020B0502040204020203" pitchFamily="34" charset="0"/>
                <a:ea typeface="MS Mincho" panose="02020609040205080304" pitchFamily="49" charset="-128"/>
                <a:cs typeface="Segoe UI Historic" panose="020B0502040204020203" pitchFamily="34" charset="0"/>
              </a:rPr>
              <a:t>assumed chemicals: “crack-testing liquid” used for inspection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1800" dirty="0">
                <a:latin typeface="Segoe UI Historic" panose="020B0502040204020203" pitchFamily="34" charset="0"/>
                <a:ea typeface="MS Mincho" panose="02020609040205080304" pitchFamily="49" charset="-128"/>
                <a:cs typeface="Segoe UI Historic" panose="020B0502040204020203" pitchFamily="34" charset="0"/>
              </a:rPr>
              <a:t>FTIR not convincing, SEM only light elements found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1800" dirty="0">
              <a:latin typeface="Segoe UI Historic" panose="020B0502040204020203" pitchFamily="34" charset="0"/>
              <a:ea typeface="MS Mincho" panose="02020609040205080304" pitchFamily="49" charset="-128"/>
              <a:cs typeface="Segoe UI Historic" panose="020B0502040204020203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1800" dirty="0">
              <a:latin typeface="Segoe UI Historic" panose="020B0502040204020203" pitchFamily="34" charset="0"/>
              <a:ea typeface="MS Mincho" panose="02020609040205080304" pitchFamily="49" charset="-128"/>
              <a:cs typeface="Segoe UI Historic" panose="020B0502040204020203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1800" dirty="0">
              <a:latin typeface="Segoe UI Historic" panose="020B0502040204020203" pitchFamily="34" charset="0"/>
              <a:ea typeface="MS Mincho" panose="02020609040205080304" pitchFamily="49" charset="-128"/>
              <a:cs typeface="Segoe UI Historic" panose="020B0502040204020203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1800" dirty="0">
              <a:latin typeface="Segoe UI Historic" panose="020B0502040204020203" pitchFamily="34" charset="0"/>
              <a:ea typeface="MS Mincho" panose="02020609040205080304" pitchFamily="49" charset="-128"/>
              <a:cs typeface="Segoe UI Historic" panose="020B0502040204020203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1800" dirty="0">
              <a:latin typeface="Segoe UI Historic" panose="020B0502040204020203" pitchFamily="34" charset="0"/>
              <a:ea typeface="MS Mincho" panose="02020609040205080304" pitchFamily="49" charset="-128"/>
              <a:cs typeface="Segoe UI Historic" panose="020B0502040204020203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1800" dirty="0">
              <a:latin typeface="Segoe UI Historic" panose="020B0502040204020203" pitchFamily="34" charset="0"/>
              <a:ea typeface="MS Mincho" panose="02020609040205080304" pitchFamily="49" charset="-128"/>
              <a:cs typeface="Segoe UI Historic" panose="020B0502040204020203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1800" dirty="0">
              <a:latin typeface="Segoe UI Historic" panose="020B0502040204020203" pitchFamily="34" charset="0"/>
              <a:ea typeface="MS Mincho" panose="02020609040205080304" pitchFamily="49" charset="-128"/>
              <a:cs typeface="Segoe UI Historic" panose="020B0502040204020203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1800" dirty="0">
              <a:latin typeface="Segoe UI Historic" panose="020B0502040204020203" pitchFamily="34" charset="0"/>
              <a:ea typeface="MS Mincho" panose="02020609040205080304" pitchFamily="49" charset="-128"/>
              <a:cs typeface="Segoe UI Historic" panose="020B0502040204020203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1800" dirty="0">
              <a:latin typeface="Segoe UI Historic" panose="020B0502040204020203" pitchFamily="34" charset="0"/>
              <a:ea typeface="MS Mincho" panose="02020609040205080304" pitchFamily="49" charset="-128"/>
              <a:cs typeface="Segoe UI Historic" panose="020B0502040204020203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32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dirty="0">
                <a:latin typeface="Arial" panose="020B0604020202020204" pitchFamily="34" charset="0"/>
              </a:rPr>
              <a:t>-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2D64AB-EEB4-E966-DD07-F0F7332788F6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4627" y="5243603"/>
            <a:ext cx="3279365" cy="15161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E29B22-75FD-AE5B-F3B0-27D01D18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808" y="264873"/>
            <a:ext cx="9360000" cy="65733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Unknown substances in the wrong places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83E4B3-AF28-158E-1173-A5B11BC433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8808" y="930526"/>
            <a:ext cx="9360000" cy="507076"/>
          </a:xfrm>
        </p:spPr>
        <p:txBody>
          <a:bodyPr/>
          <a:lstStyle/>
          <a:p>
            <a:r>
              <a:rPr lang="en-US" dirty="0"/>
              <a:t>Goo on the target area cooling water blocks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2BE832-411A-1F6F-E3E0-7960AAAEA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37" y="5243604"/>
            <a:ext cx="2016224" cy="1512954"/>
          </a:xfrm>
          <a:prstGeom prst="rect">
            <a:avLst/>
          </a:prstGeom>
        </p:spPr>
      </p:pic>
      <p:sp>
        <p:nvSpPr>
          <p:cNvPr id="25" name="Rectangle 2">
            <a:extLst>
              <a:ext uri="{FF2B5EF4-FFF2-40B4-BE49-F238E27FC236}">
                <a16:creationId xmlns:a16="http://schemas.microsoft.com/office/drawing/2014/main" id="{3561E607-4CA3-97F7-EF43-7D6F7037183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59525" y="1791268"/>
            <a:ext cx="477020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D622B868-61F1-99CE-2F0F-6FFD133684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8119681"/>
              </p:ext>
            </p:extLst>
          </p:nvPr>
        </p:nvGraphicFramePr>
        <p:xfrm>
          <a:off x="555970" y="3039919"/>
          <a:ext cx="3624169" cy="2097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5156624" imgH="3942641" progId="Origin95.Graph">
                  <p:embed/>
                </p:oleObj>
              </mc:Choice>
              <mc:Fallback>
                <p:oleObj name="Graph" r:id="rId6" imgW="5156624" imgH="3942641" progId="Origin95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760" t="6264" r="12221" b="4320"/>
                      <a:stretch>
                        <a:fillRect/>
                      </a:stretch>
                    </p:blipFill>
                    <p:spPr bwMode="auto">
                      <a:xfrm>
                        <a:off x="555970" y="3039919"/>
                        <a:ext cx="3624169" cy="20972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FBF6CC0D-1107-E694-6D3F-34BD7A123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4710161" y="4919830"/>
            <a:ext cx="1822862" cy="18655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9606956-E544-5ABF-8D5B-BADD65D95A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0" t="37419"/>
          <a:stretch>
            <a:fillRect/>
          </a:stretch>
        </p:blipFill>
        <p:spPr>
          <a:xfrm>
            <a:off x="4246422" y="3133492"/>
            <a:ext cx="2310851" cy="16450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73FA2BF-E8F2-EDA4-949B-43125E9D1873}"/>
              </a:ext>
            </a:extLst>
          </p:cNvPr>
          <p:cNvGrpSpPr/>
          <p:nvPr/>
        </p:nvGrpSpPr>
        <p:grpSpPr>
          <a:xfrm>
            <a:off x="6552781" y="1453128"/>
            <a:ext cx="5763506" cy="5570756"/>
            <a:chOff x="6552781" y="1453128"/>
            <a:chExt cx="5763506" cy="557075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76CE6BC-C42E-745B-4C30-8CAB089BAF4A}"/>
                </a:ext>
              </a:extLst>
            </p:cNvPr>
            <p:cNvGrpSpPr/>
            <p:nvPr/>
          </p:nvGrpSpPr>
          <p:grpSpPr>
            <a:xfrm>
              <a:off x="6552781" y="1453128"/>
              <a:ext cx="5763506" cy="5570756"/>
              <a:chOff x="6552781" y="1453128"/>
              <a:chExt cx="5763506" cy="5570756"/>
            </a:xfrm>
          </p:grpSpPr>
          <p:sp>
            <p:nvSpPr>
              <p:cNvPr id="30" name="Rectangle 3">
                <a:extLst>
                  <a:ext uri="{FF2B5EF4-FFF2-40B4-BE49-F238E27FC236}">
                    <a16:creationId xmlns:a16="http://schemas.microsoft.com/office/drawing/2014/main" id="{F5D4BC3E-1F0E-538B-F43D-77034E649F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52781" y="1453128"/>
                <a:ext cx="5422875" cy="55707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>
                <a:lvl1pPr marL="257175" indent="-257175" algn="l" defTabSz="6858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1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8775" indent="-215900" algn="l" defTabSz="6858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tabLst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9263" indent="-196850" algn="l" defTabSz="6858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tabLst/>
                  <a:defRPr sz="15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41338" indent="-180000" algn="l" defTabSz="6858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tabLst/>
                  <a:defRPr sz="135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30000" indent="-162000" algn="l" defTabSz="6858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»"/>
                  <a:tabLst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r>
                  <a:rPr lang="en-US" altLang="en-US" sz="1800" dirty="0">
                    <a:latin typeface="Segoe UI Historic" panose="020B0502040204020203" pitchFamily="34" charset="0"/>
                    <a:ea typeface="MS Mincho" panose="02020609040205080304" pitchFamily="49" charset="-128"/>
                    <a:cs typeface="Segoe UI Historic" panose="020B0502040204020203" pitchFamily="34" charset="0"/>
                  </a:rPr>
                  <a:t>(2) Liquid (yellowish) found on target wheel</a:t>
                </a: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lang="en-US" altLang="en-US" sz="1800" dirty="0">
                    <a:latin typeface="Segoe UI Historic" panose="020B0502040204020203" pitchFamily="34" charset="0"/>
                    <a:ea typeface="MS Mincho" panose="02020609040205080304" pitchFamily="49" charset="-128"/>
                    <a:cs typeface="Segoe UI Historic" panose="020B0502040204020203" pitchFamily="34" charset="0"/>
                  </a:rPr>
                  <a:t>When sampling, noticed foaming: </a:t>
                </a: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endParaRPr lang="en-US" altLang="en-US" sz="1800" dirty="0">
                  <a:latin typeface="Segoe UI Historic" panose="020B0502040204020203" pitchFamily="34" charset="0"/>
                  <a:ea typeface="MS Mincho" panose="02020609040205080304" pitchFamily="49" charset="-128"/>
                  <a:cs typeface="Segoe UI Historic" panose="020B0502040204020203" pitchFamily="34" charset="0"/>
                </a:endParaRP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endParaRPr lang="en-US" altLang="en-US" sz="1800" dirty="0">
                  <a:latin typeface="Segoe UI Historic" panose="020B0502040204020203" pitchFamily="34" charset="0"/>
                  <a:ea typeface="MS Mincho" panose="02020609040205080304" pitchFamily="49" charset="-128"/>
                  <a:cs typeface="Segoe UI Historic" panose="020B0502040204020203" pitchFamily="34" charset="0"/>
                </a:endParaRP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endParaRPr lang="en-US" altLang="en-US" sz="1800" dirty="0">
                  <a:latin typeface="Segoe UI Historic" panose="020B0502040204020203" pitchFamily="34" charset="0"/>
                  <a:ea typeface="MS Mincho" panose="02020609040205080304" pitchFamily="49" charset="-128"/>
                  <a:cs typeface="Segoe UI Historic" panose="020B0502040204020203" pitchFamily="34" charset="0"/>
                </a:endParaRP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endParaRPr lang="en-US" altLang="en-US" sz="1800" dirty="0">
                  <a:latin typeface="Segoe UI Historic" panose="020B0502040204020203" pitchFamily="34" charset="0"/>
                  <a:ea typeface="MS Mincho" panose="02020609040205080304" pitchFamily="49" charset="-128"/>
                  <a:cs typeface="Segoe UI Historic" panose="020B0502040204020203" pitchFamily="34" charset="0"/>
                </a:endParaRP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endParaRPr lang="en-US" altLang="en-US" sz="1800" dirty="0">
                  <a:latin typeface="Segoe UI Historic" panose="020B0502040204020203" pitchFamily="34" charset="0"/>
                  <a:ea typeface="MS Mincho" panose="02020609040205080304" pitchFamily="49" charset="-128"/>
                  <a:cs typeface="Segoe UI Historic" panose="020B0502040204020203" pitchFamily="34" charset="0"/>
                </a:endParaRP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endParaRPr lang="en-US" altLang="en-US" sz="1800" dirty="0">
                  <a:latin typeface="Segoe UI Historic" panose="020B0502040204020203" pitchFamily="34" charset="0"/>
                  <a:ea typeface="MS Mincho" panose="02020609040205080304" pitchFamily="49" charset="-128"/>
                  <a:cs typeface="Segoe UI Historic" panose="020B0502040204020203" pitchFamily="34" charset="0"/>
                </a:endParaRP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lang="en-US" altLang="en-US" sz="1800" dirty="0">
                    <a:latin typeface="Segoe UI Historic" panose="020B0502040204020203" pitchFamily="34" charset="0"/>
                    <a:ea typeface="MS Mincho" panose="02020609040205080304" pitchFamily="49" charset="-128"/>
                    <a:cs typeface="Segoe UI Historic" panose="020B0502040204020203" pitchFamily="34" charset="0"/>
                  </a:rPr>
                  <a:t>Gave idea to look at cleaning process for the components </a:t>
                </a: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lang="en-US" altLang="en-US" sz="1800" dirty="0">
                    <a:latin typeface="Segoe UI Historic" panose="020B0502040204020203" pitchFamily="34" charset="0"/>
                    <a:ea typeface="MS Mincho" panose="02020609040205080304" pitchFamily="49" charset="-128"/>
                    <a:cs typeface="Segoe UI Historic" panose="020B0502040204020203" pitchFamily="34" charset="0"/>
                  </a:rPr>
                  <a:t>Check pH: acidic</a:t>
                </a: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endParaRPr lang="en-US" altLang="en-US" sz="1800" dirty="0">
                  <a:latin typeface="Segoe UI Historic" panose="020B0502040204020203" pitchFamily="34" charset="0"/>
                  <a:ea typeface="MS Mincho" panose="02020609040205080304" pitchFamily="49" charset="-128"/>
                  <a:cs typeface="Segoe UI Historic" panose="020B0502040204020203" pitchFamily="34" charset="0"/>
                </a:endParaRP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lang="en-US" altLang="en-US" sz="1800" dirty="0">
                    <a:latin typeface="Segoe UI Historic" panose="020B0502040204020203" pitchFamily="34" charset="0"/>
                    <a:ea typeface="MS Mincho" panose="02020609040205080304" pitchFamily="49" charset="-128"/>
                    <a:cs typeface="Segoe UI Historic" panose="020B0502040204020203" pitchFamily="34" charset="0"/>
                  </a:rPr>
                  <a:t>Chemical test for</a:t>
                </a:r>
              </a:p>
              <a:p>
                <a:pPr marL="0" indent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en-US" sz="1800" dirty="0">
                    <a:latin typeface="Segoe UI Historic" panose="020B0502040204020203" pitchFamily="34" charset="0"/>
                    <a:ea typeface="MS Mincho" panose="02020609040205080304" pitchFamily="49" charset="-128"/>
                    <a:cs typeface="Segoe UI Historic" panose="020B0502040204020203" pitchFamily="34" charset="0"/>
                  </a:rPr>
                  <a:t>    phosphate</a:t>
                </a: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endParaRPr lang="en-US" altLang="en-US" sz="1800" dirty="0">
                  <a:latin typeface="Segoe UI Historic" panose="020B0502040204020203" pitchFamily="34" charset="0"/>
                  <a:ea typeface="MS Mincho" panose="02020609040205080304" pitchFamily="49" charset="-128"/>
                  <a:cs typeface="Segoe UI Historic" panose="020B0502040204020203" pitchFamily="34" charset="0"/>
                </a:endParaRP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endParaRPr lang="en-US" altLang="en-US" sz="1800" dirty="0">
                  <a:latin typeface="Segoe UI Historic" panose="020B0502040204020203" pitchFamily="34" charset="0"/>
                  <a:ea typeface="MS Mincho" panose="02020609040205080304" pitchFamily="49" charset="-128"/>
                  <a:cs typeface="Segoe UI Historic" panose="020B0502040204020203" pitchFamily="34" charset="0"/>
                </a:endParaRP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endParaRPr lang="en-US" altLang="en-US" sz="3200" dirty="0">
                  <a:latin typeface="Arial" panose="020B0604020202020204" pitchFamily="34" charset="0"/>
                </a:endParaRPr>
              </a:p>
              <a:p>
                <a:pPr marL="0" indent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dirty="0">
                  <a:latin typeface="Arial" panose="020B0604020202020204" pitchFamily="34" charset="0"/>
                </a:endParaRPr>
              </a:p>
              <a:p>
                <a:pPr marL="0" indent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dirty="0">
                    <a:latin typeface="Arial" panose="020B0604020202020204" pitchFamily="34" charset="0"/>
                  </a:rPr>
                  <a:t>-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7B72727-0D23-642F-5B36-E8C5DA2D78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r:link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32"/>
              <a:stretch>
                <a:fillRect/>
              </a:stretch>
            </p:blipFill>
            <p:spPr bwMode="auto">
              <a:xfrm rot="5400000">
                <a:off x="8748512" y="2129945"/>
                <a:ext cx="1394560" cy="1792394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919FFAB-945A-1C55-5FEF-EA94730E35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69009" y="2345940"/>
                <a:ext cx="1850612" cy="1387959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88E2D93C-8360-0020-DB06-AC973AAB99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r:link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125" b="26167"/>
              <a:stretch/>
            </p:blipFill>
            <p:spPr bwMode="auto">
              <a:xfrm rot="5400000">
                <a:off x="6882570" y="2143721"/>
                <a:ext cx="1387961" cy="179239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27202AE-C4DE-6382-8058-8FDA67BC38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r:link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060" b="45438"/>
              <a:stretch/>
            </p:blipFill>
            <p:spPr bwMode="auto">
              <a:xfrm rot="5400000">
                <a:off x="8020663" y="5369218"/>
                <a:ext cx="1541145" cy="114808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F8BCED24-4C01-4521-F442-FCD2497D70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l="27691" t="13949" r="12849"/>
              <a:stretch/>
            </p:blipFill>
            <p:spPr>
              <a:xfrm rot="5400000">
                <a:off x="8636548" y="4165482"/>
                <a:ext cx="668420" cy="72588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CDE1B5B-63FE-822C-889A-E93974206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246069" y="3939548"/>
                <a:ext cx="3070218" cy="2348880"/>
              </a:xfrm>
              <a:prstGeom prst="rect">
                <a:avLst/>
              </a:prstGeom>
            </p:spPr>
          </p:pic>
        </p:grpSp>
        <p:sp>
          <p:nvSpPr>
            <p:cNvPr id="34" name="Text Box 2">
              <a:extLst>
                <a:ext uri="{FF2B5EF4-FFF2-40B4-BE49-F238E27FC236}">
                  <a16:creationId xmlns:a16="http://schemas.microsoft.com/office/drawing/2014/main" id="{A392DFEF-B9E0-79BF-9CDC-C9ED1D499E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16970" y="5870151"/>
              <a:ext cx="633095" cy="275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spcAft>
                  <a:spcPts val="600"/>
                </a:spcAft>
                <a:buNone/>
              </a:pPr>
              <a:r>
                <a:rPr lang="en-GB" sz="1000" b="1" dirty="0"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sample</a:t>
              </a:r>
              <a:endParaRPr lang="en-US" sz="11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9462178-C0EF-862D-F5A9-3A9D1F7923C0}"/>
              </a:ext>
            </a:extLst>
          </p:cNvPr>
          <p:cNvSpPr txBox="1"/>
          <p:nvPr/>
        </p:nvSpPr>
        <p:spPr>
          <a:xfrm>
            <a:off x="8737393" y="165587"/>
            <a:ext cx="1895111" cy="7649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rmAutofit fontScale="85000" lnSpcReduction="20000"/>
          </a:bodyPr>
          <a:lstStyle/>
          <a:p>
            <a:r>
              <a:rPr lang="en-US" sz="2000" dirty="0"/>
              <a:t>Krister Blomberg</a:t>
            </a:r>
          </a:p>
          <a:p>
            <a:r>
              <a:rPr lang="en-US" sz="2000" dirty="0"/>
              <a:t>Mats </a:t>
            </a:r>
            <a:r>
              <a:rPr lang="en-US" sz="2000" dirty="0" err="1"/>
              <a:t>Segegerup</a:t>
            </a:r>
            <a:endParaRPr lang="en-US" sz="2000" dirty="0"/>
          </a:p>
          <a:p>
            <a:r>
              <a:rPr lang="en-US" sz="2000" dirty="0"/>
              <a:t>Alice Corani</a:t>
            </a:r>
          </a:p>
        </p:txBody>
      </p:sp>
    </p:spTree>
    <p:extLst>
      <p:ext uri="{BB962C8B-B14F-4D97-AF65-F5344CB8AC3E}">
        <p14:creationId xmlns:p14="http://schemas.microsoft.com/office/powerpoint/2010/main" val="58774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54556"/>
            <a:ext cx="10020947" cy="65733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Unknown substances in the wrong places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746892" y="864097"/>
            <a:ext cx="9360000" cy="507076"/>
          </a:xfrm>
        </p:spPr>
        <p:txBody>
          <a:bodyPr/>
          <a:lstStyle/>
          <a:p>
            <a:r>
              <a:rPr lang="en-US" dirty="0"/>
              <a:t>Dust and debris in accelerator and target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66" t="26939" r="32048" b="24193"/>
          <a:stretch/>
        </p:blipFill>
        <p:spPr>
          <a:xfrm>
            <a:off x="4184153" y="1842912"/>
            <a:ext cx="1082842" cy="125128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pic>
        <p:nvPicPr>
          <p:cNvPr id="8" name="Picture 7" descr="C:\Users\katrinmichel\Desktop\LEAD\IMG_708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8"/>
          <a:stretch/>
        </p:blipFill>
        <p:spPr bwMode="auto">
          <a:xfrm rot="5400000">
            <a:off x="3422303" y="3429951"/>
            <a:ext cx="1982018" cy="16783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717305" y="1823014"/>
            <a:ext cx="33970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715" algn="just">
              <a:spcAft>
                <a:spcPts val="600"/>
              </a:spcAft>
            </a:pPr>
            <a:r>
              <a:rPr lang="en-US" dirty="0">
                <a:latin typeface="Segoe UI Historic" panose="020B0502040204020203" pitchFamily="34" charset="0"/>
                <a:ea typeface="MS Mincho"/>
                <a:cs typeface="Times New Roman" panose="02020603050405020304" pitchFamily="18" charset="0"/>
              </a:rPr>
              <a:t>Transport and storage of unpainted lead bricks in the area of the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Historic" panose="020B0502040204020203" pitchFamily="34" charset="0"/>
                <a:ea typeface="MS Mincho"/>
                <a:cs typeface="Times New Roman" panose="02020603050405020304" pitchFamily="18" charset="0"/>
              </a:rPr>
              <a:t>delay tank bunker </a:t>
            </a:r>
            <a:r>
              <a:rPr lang="en-US" dirty="0">
                <a:latin typeface="Segoe UI Historic" panose="020B0502040204020203" pitchFamily="34" charset="0"/>
                <a:ea typeface="MS Mincho"/>
                <a:cs typeface="Times New Roman" panose="02020603050405020304" pitchFamily="18" charset="0"/>
              </a:rPr>
              <a:t>for the cooling water =&gt; dust containing lead –&gt; method development done.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95" y="3645792"/>
            <a:ext cx="3340898" cy="25544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0523" y="1408482"/>
            <a:ext cx="451037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Lead Dust exposure –delay tank bunker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AA0975-80A1-067D-6A99-B20DF9388C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1" t="40056" r="20091"/>
          <a:stretch/>
        </p:blipFill>
        <p:spPr>
          <a:xfrm rot="5400000">
            <a:off x="8839512" y="1337675"/>
            <a:ext cx="2780781" cy="30832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9E3649-8632-1714-F79D-6A01F65574E6}"/>
              </a:ext>
            </a:extLst>
          </p:cNvPr>
          <p:cNvSpPr txBox="1"/>
          <p:nvPr/>
        </p:nvSpPr>
        <p:spPr>
          <a:xfrm>
            <a:off x="8753758" y="1517199"/>
            <a:ext cx="3017759" cy="646331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Formation of </a:t>
            </a:r>
            <a:r>
              <a:rPr lang="en-US" dirty="0" err="1"/>
              <a:t>PbO</a:t>
            </a:r>
            <a:r>
              <a:rPr lang="en-US" dirty="0"/>
              <a:t> on lead shielding on a klystron.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95AA2B7-31A7-94B2-6E98-2FBDA267EE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9" t="39081" r="41187" b="25972"/>
          <a:stretch/>
        </p:blipFill>
        <p:spPr>
          <a:xfrm rot="5400000">
            <a:off x="10285002" y="2824318"/>
            <a:ext cx="2004165" cy="17974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945389-0309-6D2F-08F5-7EBD45BE183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5711549" y="1516799"/>
            <a:ext cx="2789555" cy="20916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D5A705-A532-AED6-C235-D7E09F7B98D9}"/>
              </a:ext>
            </a:extLst>
          </p:cNvPr>
          <p:cNvPicPr/>
          <p:nvPr/>
        </p:nvPicPr>
        <p:blipFill rotWithShape="1">
          <a:blip r:embed="rId8"/>
          <a:srcRect l="22159" r="19143" b="34431"/>
          <a:stretch/>
        </p:blipFill>
        <p:spPr>
          <a:xfrm>
            <a:off x="5459222" y="2679814"/>
            <a:ext cx="1398066" cy="12037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5E55FAF-55D9-C611-6D42-60C5B85F78FE}"/>
              </a:ext>
            </a:extLst>
          </p:cNvPr>
          <p:cNvSpPr txBox="1"/>
          <p:nvPr/>
        </p:nvSpPr>
        <p:spPr>
          <a:xfrm>
            <a:off x="5755248" y="1515585"/>
            <a:ext cx="2316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</a:rPr>
              <a:t>Carbonformation</a:t>
            </a:r>
            <a:r>
              <a:rPr lang="en-US" dirty="0">
                <a:solidFill>
                  <a:schemeClr val="bg1"/>
                </a:solidFill>
              </a:rPr>
              <a:t> on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tetrodes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A1D158-AD50-7D55-2F8B-09E20E496FCE}"/>
              </a:ext>
            </a:extLst>
          </p:cNvPr>
          <p:cNvSpPr txBox="1"/>
          <p:nvPr/>
        </p:nvSpPr>
        <p:spPr>
          <a:xfrm>
            <a:off x="3575610" y="5346695"/>
            <a:ext cx="1676855" cy="6692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US" dirty="0"/>
              <a:t>Alice Corani</a:t>
            </a:r>
          </a:p>
          <a:p>
            <a:r>
              <a:rPr lang="en-US" dirty="0"/>
              <a:t>OHS group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B83428-BDAF-837B-E32C-564E94A95A36}"/>
              </a:ext>
            </a:extLst>
          </p:cNvPr>
          <p:cNvSpPr txBox="1"/>
          <p:nvPr/>
        </p:nvSpPr>
        <p:spPr>
          <a:xfrm>
            <a:off x="5459222" y="5000176"/>
            <a:ext cx="6613442" cy="130914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US" sz="2000" dirty="0"/>
              <a:t>And a lot of all other kinds of materials in unexpected places</a:t>
            </a:r>
          </a:p>
          <a:p>
            <a:pPr algn="l"/>
            <a:r>
              <a:rPr lang="en-US" sz="2000" dirty="0"/>
              <a:t>	- pump oil, glue, lubricants, graphite/steel shavings,…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Often a simple and quick identification helps solve the issue </a:t>
            </a:r>
          </a:p>
          <a:p>
            <a:pPr algn="l"/>
            <a:r>
              <a:rPr lang="en-US" sz="2000" dirty="0"/>
              <a:t>and prevent delays.</a:t>
            </a:r>
          </a:p>
        </p:txBody>
      </p:sp>
    </p:spTree>
    <p:extLst>
      <p:ext uri="{BB962C8B-B14F-4D97-AF65-F5344CB8AC3E}">
        <p14:creationId xmlns:p14="http://schemas.microsoft.com/office/powerpoint/2010/main" val="1923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A4820-BF21-54E7-BC99-83C1F004C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232055"/>
            <a:ext cx="9360000" cy="65733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ESS Project Support </a:t>
            </a:r>
            <a:r>
              <a:rPr lang="en-150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trouble shooting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5F6C2A-977D-C525-0CC2-E867B3D1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918F5-4474-45E3-4DB0-1057103285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3432" y="897708"/>
            <a:ext cx="9360000" cy="507076"/>
          </a:xfrm>
        </p:spPr>
        <p:txBody>
          <a:bodyPr/>
          <a:lstStyle/>
          <a:p>
            <a:r>
              <a:rPr lang="en-US" dirty="0"/>
              <a:t>Wire grid for beam </a:t>
            </a:r>
            <a:r>
              <a:rPr lang="en-US" dirty="0" err="1"/>
              <a:t>rastering</a:t>
            </a:r>
            <a:r>
              <a:rPr lang="en-US" dirty="0"/>
              <a:t> – assembly challenges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14FF00-6DD0-5129-C5D8-D52D0CA71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438102"/>
            <a:ext cx="10384092" cy="476806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Grid</a:t>
            </a:r>
          </a:p>
          <a:p>
            <a:r>
              <a:rPr lang="en-US" dirty="0"/>
              <a:t>beam on target: beam amplitude, position, edges, projected horizontal and vertical profiles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wires are held by ferrule within a sleeve. </a:t>
            </a:r>
          </a:p>
          <a:p>
            <a:r>
              <a:rPr lang="en-US" dirty="0"/>
              <a:t>Assembly issue:</a:t>
            </a:r>
          </a:p>
          <a:p>
            <a:pPr lvl="1"/>
            <a:r>
              <a:rPr lang="en-US" dirty="0"/>
              <a:t>components oily – slip of wire does not allow assembly</a:t>
            </a:r>
          </a:p>
          <a:p>
            <a:pPr lvl="1"/>
            <a:r>
              <a:rPr lang="en-US" dirty="0"/>
              <a:t>cleaning of components in lab with hexane - still slipping</a:t>
            </a:r>
          </a:p>
          <a:p>
            <a:r>
              <a:rPr lang="en-US" dirty="0"/>
              <a:t>Measurements via optical microscope (10x):</a:t>
            </a:r>
          </a:p>
          <a:p>
            <a:pPr lvl="1"/>
            <a:r>
              <a:rPr lang="en-US" dirty="0"/>
              <a:t>123 </a:t>
            </a:r>
            <a:r>
              <a:rPr lang="en-US" dirty="0">
                <a:sym typeface="Symbol" panose="05050102010706020507" pitchFamily="18" charset="2"/>
              </a:rPr>
              <a:t>m  4 (specified was 78 m)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wire diameter 100 m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954C9C-F87F-963B-2EF7-641832E56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076" y="2047701"/>
            <a:ext cx="3459117" cy="2060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78C42E-BB7F-5F14-CA85-33900DA86A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503" r="9972"/>
          <a:stretch>
            <a:fillRect/>
          </a:stretch>
        </p:blipFill>
        <p:spPr>
          <a:xfrm>
            <a:off x="4559173" y="2039742"/>
            <a:ext cx="3023555" cy="2221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5AA09E-7AF4-3895-BB5D-C4BE180A0C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23" t="8812" r="69665" b="59131"/>
          <a:stretch>
            <a:fillRect/>
          </a:stretch>
        </p:blipFill>
        <p:spPr>
          <a:xfrm>
            <a:off x="7658570" y="2428460"/>
            <a:ext cx="1687795" cy="15477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6CA900-2C61-485A-5BC7-D6AF207947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23" t="65418" r="69665" b="5385"/>
          <a:stretch>
            <a:fillRect/>
          </a:stretch>
        </p:blipFill>
        <p:spPr>
          <a:xfrm>
            <a:off x="9596309" y="2242055"/>
            <a:ext cx="2234688" cy="186649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42BD7A-EFBD-0D14-6731-387A63A9D69A}"/>
              </a:ext>
            </a:extLst>
          </p:cNvPr>
          <p:cNvCxnSpPr>
            <a:cxnSpLocks/>
          </p:cNvCxnSpPr>
          <p:nvPr/>
        </p:nvCxnSpPr>
        <p:spPr>
          <a:xfrm>
            <a:off x="9001931" y="3284984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B64536-25F5-C669-3C2F-382E943959DF}"/>
              </a:ext>
            </a:extLst>
          </p:cNvPr>
          <p:cNvGrpSpPr/>
          <p:nvPr/>
        </p:nvGrpSpPr>
        <p:grpSpPr>
          <a:xfrm>
            <a:off x="6530773" y="4104781"/>
            <a:ext cx="5316299" cy="2323056"/>
            <a:chOff x="6530773" y="4104781"/>
            <a:chExt cx="5316299" cy="23230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2A04A6-CFB9-D79B-3098-8EFF48A1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20" t="22329" r="36281" b="22217"/>
            <a:stretch>
              <a:fillRect/>
            </a:stretch>
          </p:blipFill>
          <p:spPr>
            <a:xfrm>
              <a:off x="6530773" y="4533962"/>
              <a:ext cx="1864699" cy="18938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DF2ACB-B5FB-E22E-27A2-02E4C3ACC760}"/>
                </a:ext>
              </a:extLst>
            </p:cNvPr>
            <p:cNvSpPr txBox="1"/>
            <p:nvPr/>
          </p:nvSpPr>
          <p:spPr>
            <a:xfrm>
              <a:off x="8678720" y="4104781"/>
              <a:ext cx="3168352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/>
            </a:bodyPr>
            <a:lstStyle/>
            <a:p>
              <a:pPr algn="l"/>
              <a:r>
                <a:rPr lang="en-US" sz="2000" dirty="0"/>
                <a:t>Ferrule in sleeve shows gaps </a:t>
              </a:r>
            </a:p>
            <a:p>
              <a:pPr algn="l"/>
              <a:r>
                <a:rPr lang="en-US" sz="2000" dirty="0"/>
                <a:t>Wire is not held in place.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CBC8CB7-DB0B-8F2C-7923-9A92EB2F7D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68645" y="4395529"/>
              <a:ext cx="510075" cy="451088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E02A9EB-BAAB-C1C2-60E4-CA51EFB1C2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14471" y="4419602"/>
              <a:ext cx="1564249" cy="486297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30C62AC-C2B9-53A6-CC15-EDD8FEB7B1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2317" y="4662750"/>
              <a:ext cx="1252975" cy="699257"/>
            </a:xfrm>
            <a:prstGeom prst="straightConnector1">
              <a:avLst/>
            </a:prstGeom>
            <a:ln w="34925">
              <a:solidFill>
                <a:srgbClr val="66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1" name="id-54442650-6B7C-403B-A525-3914A340AE29" descr="image.jpeg">
            <a:extLst>
              <a:ext uri="{FF2B5EF4-FFF2-40B4-BE49-F238E27FC236}">
                <a16:creationId xmlns:a16="http://schemas.microsoft.com/office/drawing/2014/main" id="{3D533E28-2553-B92B-0DEA-92E5149C9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28817" y="-60418"/>
            <a:ext cx="1968061" cy="212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8">
            <a:extLst>
              <a:ext uri="{FF2B5EF4-FFF2-40B4-BE49-F238E27FC236}">
                <a16:creationId xmlns:a16="http://schemas.microsoft.com/office/drawing/2014/main" id="{221B8DDC-2DFB-4AA2-9AF5-9F06C7DB7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6297" y="-3050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755982F-FE80-A382-61E2-8D3961D4F5C1}"/>
              </a:ext>
            </a:extLst>
          </p:cNvPr>
          <p:cNvSpPr txBox="1"/>
          <p:nvPr/>
        </p:nvSpPr>
        <p:spPr>
          <a:xfrm>
            <a:off x="8699303" y="4880046"/>
            <a:ext cx="2941313" cy="15933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r>
              <a:rPr lang="en-US" sz="2000" dirty="0"/>
              <a:t>Cyrille Thomas</a:t>
            </a:r>
          </a:p>
          <a:p>
            <a:r>
              <a:rPr lang="en-US" sz="2000" dirty="0"/>
              <a:t>Mateusz Dominiak-Sumila</a:t>
            </a:r>
          </a:p>
          <a:p>
            <a:r>
              <a:rPr lang="en-US" sz="2000" dirty="0"/>
              <a:t>Antoine Lepine</a:t>
            </a:r>
          </a:p>
          <a:p>
            <a:r>
              <a:rPr lang="en-US" sz="2000" dirty="0"/>
              <a:t>Rasmus Johansson</a:t>
            </a:r>
          </a:p>
          <a:p>
            <a:r>
              <a:rPr lang="en-US" sz="2000" dirty="0"/>
              <a:t>Gabriel </a:t>
            </a:r>
            <a:r>
              <a:rPr lang="en-US" sz="2000" dirty="0" err="1"/>
              <a:t>Calcisca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1E3960-6BF5-64CF-780F-A8BE1B1DD15D}"/>
              </a:ext>
            </a:extLst>
          </p:cNvPr>
          <p:cNvSpPr txBox="1"/>
          <p:nvPr/>
        </p:nvSpPr>
        <p:spPr>
          <a:xfrm>
            <a:off x="777620" y="6168745"/>
            <a:ext cx="4515661" cy="457200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US" sz="2000" dirty="0"/>
              <a:t>Ferrule was dimensioned incorrectly</a:t>
            </a:r>
          </a:p>
        </p:txBody>
      </p:sp>
      <p:pic>
        <p:nvPicPr>
          <p:cNvPr id="10" name="id-54442650-6B7C-403B-A525-3914A340AE29" descr="image.jpeg">
            <a:extLst>
              <a:ext uri="{FF2B5EF4-FFF2-40B4-BE49-F238E27FC236}">
                <a16:creationId xmlns:a16="http://schemas.microsoft.com/office/drawing/2014/main" id="{A001092D-4BA4-AC57-CD90-32A642661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22029" y="-35482"/>
            <a:ext cx="1968061" cy="212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72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54A6-5253-6753-1287-8F403DD82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Development Work with Fluids &amp; Source Technologies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2316D4-9DE2-46F4-B020-047D2D847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EA1392-35AB-ED61-639C-0C3A96432C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Smurf Oil for He-compressor (target cooling)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688E19-4094-E543-0585-71B195D43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34" y="4972688"/>
            <a:ext cx="2212451" cy="16594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33115C2-E30B-95E5-3EB8-1B38B174FD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4" t="1147"/>
          <a:stretch/>
        </p:blipFill>
        <p:spPr bwMode="auto">
          <a:xfrm rot="5400000">
            <a:off x="2457823" y="2022052"/>
            <a:ext cx="1661160" cy="2305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CF94039-409F-FDB6-77B4-B3AE1B7BDF05}"/>
              </a:ext>
            </a:extLst>
          </p:cNvPr>
          <p:cNvSpPr txBox="1"/>
          <p:nvPr/>
        </p:nvSpPr>
        <p:spPr>
          <a:xfrm>
            <a:off x="997863" y="4062734"/>
            <a:ext cx="5112677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algn="l"/>
            <a:r>
              <a:rPr lang="en-US" sz="2000" dirty="0"/>
              <a:t>Lubricant for He compressor was heated to </a:t>
            </a:r>
          </a:p>
          <a:p>
            <a:pPr algn="l"/>
            <a:r>
              <a:rPr lang="en-US" sz="2000" dirty="0"/>
              <a:t>1.5x maximum temperature under 2.5 bar H</a:t>
            </a:r>
            <a:r>
              <a:rPr lang="en-US" sz="2000" baseline="-25000" dirty="0"/>
              <a:t>2</a:t>
            </a:r>
            <a:r>
              <a:rPr lang="en-US" sz="2000" dirty="0"/>
              <a:t>. </a:t>
            </a:r>
          </a:p>
          <a:p>
            <a:pPr algn="l"/>
            <a:r>
              <a:rPr lang="en-US" sz="2000" dirty="0"/>
              <a:t>Lubricant turned blue after 8 weeks. 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0809D38-5DE4-E6D3-C9ED-46D46C6E3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755" y="1541688"/>
            <a:ext cx="4993785" cy="4768062"/>
          </a:xfrm>
        </p:spPr>
        <p:txBody>
          <a:bodyPr/>
          <a:lstStyle/>
          <a:p>
            <a:r>
              <a:rPr lang="en-US" dirty="0"/>
              <a:t>Test to see if compressor oil is inert to H2 (as a chemical model for tritium):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F2382B4-010E-2350-F4B0-F38B0F17906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16080" y="1554157"/>
            <a:ext cx="5182423" cy="2594924"/>
          </a:xfrm>
        </p:spPr>
        <p:txBody>
          <a:bodyPr>
            <a:normAutofit/>
          </a:bodyPr>
          <a:lstStyle/>
          <a:p>
            <a:r>
              <a:rPr lang="en-US" b="1" dirty="0"/>
              <a:t>Properties and main chemical components of the oil seem to be unaffected</a:t>
            </a:r>
          </a:p>
          <a:p>
            <a:r>
              <a:rPr lang="en-US" dirty="0"/>
              <a:t>Oil composition unknown: Usually Zinc </a:t>
            </a:r>
            <a:r>
              <a:rPr lang="en-US" dirty="0" err="1"/>
              <a:t>dialkyldithiophosphate</a:t>
            </a:r>
            <a:r>
              <a:rPr lang="en-US" dirty="0"/>
              <a:t> (ZDDP) is added as </a:t>
            </a:r>
            <a:r>
              <a:rPr lang="en-US" u="sng" dirty="0"/>
              <a:t>anti-oxidation, anti-wear, and anti-corrosion </a:t>
            </a:r>
            <a:r>
              <a:rPr lang="en-US" dirty="0"/>
              <a:t>additive. =&gt; forms protective layer on top of steel (</a:t>
            </a:r>
            <a:r>
              <a:rPr lang="en-US" dirty="0" err="1"/>
              <a:t>FeS</a:t>
            </a:r>
            <a:r>
              <a:rPr lang="en-US" dirty="0"/>
              <a:t>) but not confirmed.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5B1B0C-3F56-26C6-EB4B-338C216F2E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745" y="2352173"/>
            <a:ext cx="2299335" cy="1549721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898E0067-A169-86ED-1E4B-9BCAB015B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3497" y="-1298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37019D-6073-7F9D-F9EE-FC741D219275}"/>
              </a:ext>
            </a:extLst>
          </p:cNvPr>
          <p:cNvSpPr txBox="1"/>
          <p:nvPr/>
        </p:nvSpPr>
        <p:spPr>
          <a:xfrm>
            <a:off x="5400975" y="5400576"/>
            <a:ext cx="1760823" cy="11926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US" sz="1700" dirty="0"/>
              <a:t>Naja de la Cour</a:t>
            </a:r>
          </a:p>
          <a:p>
            <a:r>
              <a:rPr lang="en-US" sz="1700" dirty="0"/>
              <a:t>Jia-Fei Poon</a:t>
            </a:r>
          </a:p>
          <a:p>
            <a:r>
              <a:rPr lang="en-US" sz="1700" dirty="0"/>
              <a:t>Jaroslaw Frydrych</a:t>
            </a:r>
          </a:p>
          <a:p>
            <a:r>
              <a:rPr lang="en-US" sz="1700" dirty="0"/>
              <a:t>Jaime Arriagada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B6E9681-2CA8-886A-9EE3-FBFDD200A0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1" t="8844" r="36147" b="14564"/>
          <a:stretch/>
        </p:blipFill>
        <p:spPr bwMode="auto">
          <a:xfrm rot="5400000">
            <a:off x="3514733" y="4960161"/>
            <a:ext cx="1617980" cy="170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70C3A5-DFEE-E42F-4C0F-7E1E1ACBA712}"/>
              </a:ext>
            </a:extLst>
          </p:cNvPr>
          <p:cNvSpPr txBox="1"/>
          <p:nvPr/>
        </p:nvSpPr>
        <p:spPr>
          <a:xfrm>
            <a:off x="7384975" y="4242325"/>
            <a:ext cx="4176464" cy="21230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Other He compressor needs – method </a:t>
            </a:r>
          </a:p>
          <a:p>
            <a:pPr algn="l"/>
            <a:r>
              <a:rPr lang="en-US" sz="2000" dirty="0"/>
              <a:t>development: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Oil quality check: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rheology/viscosity (Rheometer)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water in oil (Karl-Fisher titration)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metals (ICP-OES)</a:t>
            </a:r>
          </a:p>
          <a:p>
            <a:pPr marL="285750" indent="-285750">
              <a:buFontTx/>
              <a:buChar char="-"/>
            </a:pPr>
            <a:r>
              <a:rPr lang="en-US" dirty="0"/>
              <a:t>GC-MS determining (NO !) oil in He gas</a:t>
            </a:r>
            <a:endParaRPr lang="en-US" sz="2400" dirty="0"/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59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792" y="261675"/>
            <a:ext cx="10419176" cy="65733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Advantages of having in-house support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19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43792" y="927328"/>
            <a:ext cx="9360000" cy="507076"/>
          </a:xfrm>
        </p:spPr>
        <p:txBody>
          <a:bodyPr/>
          <a:lstStyle/>
          <a:p>
            <a:r>
              <a:rPr lang="en-150" dirty="0"/>
              <a:t>…</a:t>
            </a:r>
            <a:r>
              <a:rPr lang="en-US" dirty="0"/>
              <a:t>.over hiring external analytical support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3792" y="1572655"/>
            <a:ext cx="8480111" cy="47680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Commercial analysis labs are expensive and often do not deliver what is needed but what they have been asked for.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ESS stakeholders know what they want but often do not know what analysis/support to ask for.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In-house support understands “spallation source” issues better (experience) and can help more quickly; easy to talk to.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Analysis starts by correct sampling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In-house experts can develop methods to analyze materials as needed and then teach technical staff in the respective groups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Sending activated components outside of ESS might become difficult (or costly).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D8404A-261D-DE9F-8B23-8918A567F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004836" y="3366216"/>
            <a:ext cx="2917660" cy="21893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694246-D47B-AF17-E140-5829A712B8A7}"/>
              </a:ext>
            </a:extLst>
          </p:cNvPr>
          <p:cNvSpPr/>
          <p:nvPr/>
        </p:nvSpPr>
        <p:spPr>
          <a:xfrm>
            <a:off x="9368973" y="2316263"/>
            <a:ext cx="2148549" cy="670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Chemistry can be fun!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95648B-2546-609D-4981-A92ADDF3A7ED}"/>
              </a:ext>
            </a:extLst>
          </p:cNvPr>
          <p:cNvSpPr/>
          <p:nvPr/>
        </p:nvSpPr>
        <p:spPr>
          <a:xfrm>
            <a:off x="8783884" y="5684809"/>
            <a:ext cx="3200463" cy="676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gladly support you in taking care of things yourself.</a:t>
            </a:r>
          </a:p>
        </p:txBody>
      </p:sp>
    </p:spTree>
    <p:extLst>
      <p:ext uri="{BB962C8B-B14F-4D97-AF65-F5344CB8AC3E}">
        <p14:creationId xmlns:p14="http://schemas.microsoft.com/office/powerpoint/2010/main" val="296019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8286" y="265373"/>
            <a:ext cx="9360000" cy="65733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everything started in 2022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08286" y="875811"/>
            <a:ext cx="9360000" cy="324278"/>
          </a:xfrm>
        </p:spPr>
        <p:txBody>
          <a:bodyPr/>
          <a:lstStyle/>
          <a:p>
            <a:r>
              <a:rPr lang="en-US" sz="2000" dirty="0"/>
              <a:t>Spallation Chemistry Team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36914" y="3413724"/>
            <a:ext cx="8337196" cy="223317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r>
              <a:rPr lang="en-US" dirty="0"/>
              <a:t>SMEs from Spallation Physics Group and the Chemistry and Life Science Group formed </a:t>
            </a:r>
            <a:r>
              <a:rPr lang="en-US" b="1" dirty="0"/>
              <a:t>2022-2025</a:t>
            </a:r>
            <a:r>
              <a:rPr lang="en-US" dirty="0"/>
              <a:t> the ESS-wide </a:t>
            </a:r>
            <a:r>
              <a:rPr lang="en-US" b="1" dirty="0"/>
              <a:t>“Spallation Chemistry Team” </a:t>
            </a:r>
            <a:r>
              <a:rPr lang="en-US" dirty="0"/>
              <a:t>collaboration</a:t>
            </a:r>
          </a:p>
          <a:p>
            <a:pPr marL="342900" lvl="1" indent="0">
              <a:buNone/>
            </a:pPr>
            <a:r>
              <a:rPr lang="en-US" dirty="0"/>
              <a:t>4 chemists, 2 physicists, 1 material scientist, 1 engineer </a:t>
            </a:r>
            <a:r>
              <a:rPr lang="en-150" dirty="0"/>
              <a:t>–</a:t>
            </a:r>
            <a:r>
              <a:rPr lang="en-US" dirty="0"/>
              <a:t> 50% of team was experienced from previous spallation/neutron sources with the goal to:</a:t>
            </a:r>
          </a:p>
          <a:p>
            <a:pPr lvl="1"/>
            <a:r>
              <a:rPr lang="en-US" dirty="0"/>
              <a:t> avoid duplicated requests for assistance &amp; measurements</a:t>
            </a:r>
          </a:p>
          <a:p>
            <a:pPr lvl="1"/>
            <a:r>
              <a:rPr lang="en-US" dirty="0"/>
              <a:t> avoid requests asking for a sledgehammer to crack a nut</a:t>
            </a:r>
          </a:p>
          <a:p>
            <a:pPr lvl="1"/>
            <a:r>
              <a:rPr lang="en-US" dirty="0"/>
              <a:t> create searchable knowledge base to be able to understand what is going on	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851" y="4098877"/>
            <a:ext cx="2627367" cy="1971549"/>
          </a:xfrm>
          <a:prstGeom prst="rect">
            <a:avLst/>
          </a:prstGeom>
        </p:spPr>
      </p:pic>
      <p:sp>
        <p:nvSpPr>
          <p:cNvPr id="11" name="Content Placeholder 7"/>
          <p:cNvSpPr txBox="1">
            <a:spLocks/>
          </p:cNvSpPr>
          <p:nvPr/>
        </p:nvSpPr>
        <p:spPr>
          <a:xfrm>
            <a:off x="766423" y="1342390"/>
            <a:ext cx="8307688" cy="199722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Main Topics in 2022:</a:t>
            </a:r>
          </a:p>
          <a:p>
            <a:pPr>
              <a:spcBef>
                <a:spcPts val="600"/>
              </a:spcBef>
            </a:pPr>
            <a:r>
              <a:rPr lang="en-US" dirty="0"/>
              <a:t>(1) Concrete analysis (shielding for accelerator tunnel, bunker):</a:t>
            </a:r>
          </a:p>
          <a:p>
            <a:pPr marL="82550" lvl="1" indent="0">
              <a:spcBef>
                <a:spcPts val="600"/>
              </a:spcBef>
              <a:buNone/>
            </a:pPr>
            <a:r>
              <a:rPr lang="en-US" dirty="0"/>
              <a:t>	assuring no unwanted trace elements in the material -&gt; activation</a:t>
            </a:r>
          </a:p>
          <a:p>
            <a:pPr>
              <a:spcBef>
                <a:spcPts val="600"/>
              </a:spcBef>
            </a:pPr>
            <a:r>
              <a:rPr lang="en-US" dirty="0"/>
              <a:t>(2) Accelerator water analysis:</a:t>
            </a:r>
          </a:p>
          <a:p>
            <a:pPr marL="82550" lvl="1" indent="0">
              <a:spcBef>
                <a:spcPts val="600"/>
              </a:spcBef>
              <a:buNone/>
            </a:pPr>
            <a:r>
              <a:rPr lang="en-US" dirty="0"/>
              <a:t>	huge water body, lots of debris and blocked filters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FD8740-A5A4-D9DC-98D3-356B700508F2}"/>
              </a:ext>
            </a:extLst>
          </p:cNvPr>
          <p:cNvGrpSpPr/>
          <p:nvPr/>
        </p:nvGrpSpPr>
        <p:grpSpPr>
          <a:xfrm>
            <a:off x="9195851" y="1214518"/>
            <a:ext cx="2627367" cy="2787161"/>
            <a:chOff x="4054787" y="1985947"/>
            <a:chExt cx="3566763" cy="4281856"/>
          </a:xfrm>
        </p:grpSpPr>
        <p:pic>
          <p:nvPicPr>
            <p:cNvPr id="10" name="Picture 3" descr="42f7eed4-5bff-4a41-ab18-9e448e403580@ess">
              <a:extLst>
                <a:ext uri="{FF2B5EF4-FFF2-40B4-BE49-F238E27FC236}">
                  <a16:creationId xmlns:a16="http://schemas.microsoft.com/office/drawing/2014/main" id="{89FEE95E-50C2-AB5D-B181-7913E13F2E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5" r="2697"/>
            <a:stretch/>
          </p:blipFill>
          <p:spPr bwMode="auto">
            <a:xfrm rot="5400000">
              <a:off x="3697241" y="2343493"/>
              <a:ext cx="4281856" cy="356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DC3B6D-E4A3-476E-897F-2BA54AEE0957}"/>
                </a:ext>
              </a:extLst>
            </p:cNvPr>
            <p:cNvSpPr txBox="1"/>
            <p:nvPr/>
          </p:nvSpPr>
          <p:spPr>
            <a:xfrm>
              <a:off x="4066724" y="2048606"/>
              <a:ext cx="2818283" cy="992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1"/>
                  </a:solidFill>
                </a:rPr>
                <a:t>Shielding material </a:t>
              </a:r>
            </a:p>
            <a:p>
              <a:pPr algn="l"/>
              <a:r>
                <a:rPr lang="en-US" dirty="0">
                  <a:solidFill>
                    <a:schemeClr val="bg1"/>
                  </a:solidFill>
                </a:rPr>
                <a:t>analysis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A4105C3-B772-E7CC-C356-CDB4DE8A7967}"/>
              </a:ext>
            </a:extLst>
          </p:cNvPr>
          <p:cNvSpPr txBox="1"/>
          <p:nvPr/>
        </p:nvSpPr>
        <p:spPr>
          <a:xfrm>
            <a:off x="9134980" y="4020853"/>
            <a:ext cx="2749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Water and filter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	 analysis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D5316A-0CCD-E47D-216F-B5FBF9081EC1}"/>
              </a:ext>
            </a:extLst>
          </p:cNvPr>
          <p:cNvSpPr txBox="1"/>
          <p:nvPr/>
        </p:nvSpPr>
        <p:spPr>
          <a:xfrm>
            <a:off x="720885" y="623731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en-US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D2BAA7-E0A7-2755-89D0-F71FA97008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94" t="3317" r="18733" b="50054"/>
          <a:stretch>
            <a:fillRect/>
          </a:stretch>
        </p:blipFill>
        <p:spPr>
          <a:xfrm>
            <a:off x="1105548" y="5699010"/>
            <a:ext cx="914400" cy="10770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91FBA0-CA86-634F-7651-DBE0BC296F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" r="7190"/>
          <a:stretch>
            <a:fillRect/>
          </a:stretch>
        </p:blipFill>
        <p:spPr>
          <a:xfrm>
            <a:off x="2034354" y="5721010"/>
            <a:ext cx="947623" cy="10550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B3AAD7-A4C0-7E1E-892C-069E4A43FC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5" t="1625" r="14496" b="19532"/>
          <a:stretch>
            <a:fillRect/>
          </a:stretch>
        </p:blipFill>
        <p:spPr>
          <a:xfrm>
            <a:off x="3015288" y="5710463"/>
            <a:ext cx="842651" cy="10655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194293-B482-2D0D-7409-35B090005A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523" t="21" r="14081" b="-21"/>
          <a:stretch/>
        </p:blipFill>
        <p:spPr>
          <a:xfrm>
            <a:off x="5626138" y="5684669"/>
            <a:ext cx="796002" cy="10900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BB4B53-E3D7-C482-82BD-2BCEA9AE69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1" t="-1083"/>
          <a:stretch/>
        </p:blipFill>
        <p:spPr>
          <a:xfrm>
            <a:off x="4777742" y="5681689"/>
            <a:ext cx="820864" cy="10930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4D68A3E-3CD6-681D-5CB0-C7FAC676896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0505" r="7740"/>
          <a:stretch>
            <a:fillRect/>
          </a:stretch>
        </p:blipFill>
        <p:spPr>
          <a:xfrm>
            <a:off x="3878255" y="5700464"/>
            <a:ext cx="882606" cy="10795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14BD6E7-566B-8A55-1152-DA509114063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6622" t="7521" r="15981" b="17201"/>
          <a:stretch>
            <a:fillRect/>
          </a:stretch>
        </p:blipFill>
        <p:spPr>
          <a:xfrm>
            <a:off x="7297663" y="5699010"/>
            <a:ext cx="896654" cy="1075742"/>
          </a:xfrm>
          <a:prstGeom prst="rect">
            <a:avLst/>
          </a:prstGeom>
        </p:spPr>
      </p:pic>
      <p:pic>
        <p:nvPicPr>
          <p:cNvPr id="24" name="FD892377-81F1-4E73-8BE1-E7E0C6CE7C71" descr="PXL_20230513_115824355.MP.jpg">
            <a:extLst>
              <a:ext uri="{FF2B5EF4-FFF2-40B4-BE49-F238E27FC236}">
                <a16:creationId xmlns:a16="http://schemas.microsoft.com/office/drawing/2014/main" id="{A714C009-A69D-EA95-C13B-A42C91CA5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4" t="10620" r="25284" b="24099"/>
          <a:stretch/>
        </p:blipFill>
        <p:spPr bwMode="auto">
          <a:xfrm>
            <a:off x="6474130" y="5719192"/>
            <a:ext cx="787840" cy="105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82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8800" y="2302066"/>
            <a:ext cx="7577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00" y="624297"/>
            <a:ext cx="8640000" cy="779682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4294967295"/>
          </p:nvPr>
        </p:nvSpPr>
        <p:spPr>
          <a:xfrm>
            <a:off x="0" y="6475413"/>
            <a:ext cx="83343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grpSp>
        <p:nvGrpSpPr>
          <p:cNvPr id="7" name="Group 6"/>
          <p:cNvGrpSpPr/>
          <p:nvPr/>
        </p:nvGrpSpPr>
        <p:grpSpPr>
          <a:xfrm>
            <a:off x="3954352" y="3139006"/>
            <a:ext cx="3509561" cy="1925549"/>
            <a:chOff x="3003387" y="-3486668"/>
            <a:chExt cx="3784329" cy="21286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3387" y="-3486668"/>
              <a:ext cx="3784329" cy="212868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78653" y="-3133025"/>
              <a:ext cx="2274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1"/>
                  </a:solidFill>
                </a:rPr>
                <a:t>Spallation Chemistry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791744" y="5132054"/>
            <a:ext cx="42969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ChemistrySpallationTeam@ess.eu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3EB2A-9C03-D258-0D96-778A6379AC88}"/>
              </a:ext>
            </a:extLst>
          </p:cNvPr>
          <p:cNvSpPr txBox="1"/>
          <p:nvPr/>
        </p:nvSpPr>
        <p:spPr>
          <a:xfrm>
            <a:off x="6186600" y="4653136"/>
            <a:ext cx="1440160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b="1" dirty="0"/>
              <a:t>2022-2025</a:t>
            </a:r>
          </a:p>
        </p:txBody>
      </p:sp>
    </p:spTree>
    <p:extLst>
      <p:ext uri="{BB962C8B-B14F-4D97-AF65-F5344CB8AC3E}">
        <p14:creationId xmlns:p14="http://schemas.microsoft.com/office/powerpoint/2010/main" val="305795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73B66-9AD2-7FBB-AAAF-D3CCE3CDD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36FFDD-5F4F-68EA-8944-52428DE0C6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C8E634-6FC2-443B-109C-AECA42EFCA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4226CF-0AE7-A455-DD63-3CFE14546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D66D9F-EC9D-2A0C-20A0-C5C35A9892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Capabilities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CCDE9D-03D4-A64C-DF9A-D2F275BF7B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22</a:t>
            </a:fld>
            <a:endParaRPr lang="sv-SE" dirty="0"/>
          </a:p>
        </p:txBody>
      </p:sp>
      <p:pic>
        <p:nvPicPr>
          <p:cNvPr id="11" name="480A90F3-E269-48CA-84BA-7512770E6775" descr="480A90F3-E269-48CA-84BA-7512770E6775">
            <a:extLst>
              <a:ext uri="{FF2B5EF4-FFF2-40B4-BE49-F238E27FC236}">
                <a16:creationId xmlns:a16="http://schemas.microsoft.com/office/drawing/2014/main" id="{21D756B4-E1A8-D872-0A78-364722FD1107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>
            <a:fillRect/>
          </a:stretch>
        </p:blipFill>
        <p:spPr bwMode="auto">
          <a:xfrm>
            <a:off x="6477000" y="0"/>
            <a:ext cx="571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09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Chemistry User Laboratories in E04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STAP presentation SULF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23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3411C9-BA88-F5C3-65DC-C683114250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Used to support ESS construction and commissioning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C3526C1C-BE91-A019-1084-8222F0BF0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grpSp>
        <p:nvGrpSpPr>
          <p:cNvPr id="24" name="Group 23"/>
          <p:cNvGrpSpPr/>
          <p:nvPr/>
        </p:nvGrpSpPr>
        <p:grpSpPr>
          <a:xfrm>
            <a:off x="2068494" y="1563712"/>
            <a:ext cx="10133402" cy="4255081"/>
            <a:chOff x="397631" y="1271672"/>
            <a:chExt cx="10133402" cy="42550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65" r="1934"/>
            <a:stretch/>
          </p:blipFill>
          <p:spPr>
            <a:xfrm>
              <a:off x="397631" y="1271672"/>
              <a:ext cx="10133402" cy="4255081"/>
            </a:xfrm>
            <a:prstGeom prst="rect">
              <a:avLst/>
            </a:prstGeom>
            <a:ln w="47625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1441713" y="1337327"/>
              <a:ext cx="3405829" cy="200089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Life science Lab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53438" y="1436218"/>
              <a:ext cx="1341048" cy="1890121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X-ray diffraction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00004" y="1395769"/>
              <a:ext cx="1282829" cy="333040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Detector lab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024325" y="3470272"/>
              <a:ext cx="1801159" cy="1312792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Motion Control lab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53439" y="3461327"/>
              <a:ext cx="808832" cy="635866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storage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233540" y="4142261"/>
              <a:ext cx="848629" cy="568570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SEM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028595" y="3357710"/>
              <a:ext cx="1272990" cy="1368463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Cutting/ polishing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665090" y="1492534"/>
              <a:ext cx="2728236" cy="189510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Physical Characterization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7327" y="1484362"/>
              <a:ext cx="11336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/>
                <a:t>Spectroscopy room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37770" y="2545767"/>
              <a:ext cx="10498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/>
                <a:t>Cold</a:t>
              </a:r>
            </a:p>
            <a:p>
              <a:pPr algn="l"/>
              <a:r>
                <a:rPr lang="en-US" b="1" dirty="0"/>
                <a:t>room (later)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46859" y="3500279"/>
            <a:ext cx="5814701" cy="3109349"/>
            <a:chOff x="1195647" y="3631693"/>
            <a:chExt cx="5814701" cy="3109349"/>
          </a:xfrm>
        </p:grpSpPr>
        <p:grpSp>
          <p:nvGrpSpPr>
            <p:cNvPr id="19" name="Group 18"/>
            <p:cNvGrpSpPr/>
            <p:nvPr/>
          </p:nvGrpSpPr>
          <p:grpSpPr>
            <a:xfrm>
              <a:off x="1277433" y="3631693"/>
              <a:ext cx="5732915" cy="3063518"/>
              <a:chOff x="5917018" y="1582910"/>
              <a:chExt cx="5732915" cy="3063518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61" b="27965"/>
              <a:stretch/>
            </p:blipFill>
            <p:spPr>
              <a:xfrm>
                <a:off x="5917018" y="1582910"/>
                <a:ext cx="5732915" cy="3063518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7497863" y="1725668"/>
                <a:ext cx="3699056" cy="1722490"/>
              </a:xfrm>
              <a:prstGeom prst="rect">
                <a:avLst/>
              </a:prstGeom>
              <a:solidFill>
                <a:srgbClr val="FFFF00">
                  <a:alpha val="60000"/>
                </a:srgb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Basic Chemistry lab 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497863" y="3880486"/>
                <a:ext cx="1108256" cy="70944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storage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002767" y="1753496"/>
                <a:ext cx="1495095" cy="160826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4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SULF Offices</a:t>
                </a: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1195647" y="3631693"/>
              <a:ext cx="5774903" cy="3109349"/>
            </a:xfrm>
            <a:prstGeom prst="rect">
              <a:avLst/>
            </a:prstGeom>
            <a:noFill/>
            <a:ln w="603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1000199" y="1535884"/>
            <a:ext cx="1327889" cy="369332"/>
          </a:xfrm>
          <a:prstGeom prst="roundRect">
            <a:avLst/>
          </a:prstGeom>
          <a:solidFill>
            <a:schemeClr val="bg1"/>
          </a:solidFill>
          <a:ln w="2857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Level 100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03346" y="3446139"/>
            <a:ext cx="1327889" cy="369332"/>
          </a:xfrm>
          <a:prstGeom prst="roundRect">
            <a:avLst/>
          </a:prstGeom>
          <a:solidFill>
            <a:schemeClr val="bg1"/>
          </a:solidFill>
          <a:ln w="2857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Level 110</a:t>
            </a:r>
          </a:p>
        </p:txBody>
      </p:sp>
      <p:pic>
        <p:nvPicPr>
          <p:cNvPr id="37" name="Content Placeholder 9">
            <a:extLst>
              <a:ext uri="{FF2B5EF4-FFF2-40B4-BE49-F238E27FC236}">
                <a16:creationId xmlns:a16="http://schemas.microsoft.com/office/drawing/2014/main" id="{5F181C9A-0CB7-6AAF-1AF6-0EC8D193B2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587" y="3059064"/>
            <a:ext cx="2216953" cy="1662715"/>
          </a:xfrm>
          <a:prstGeom prst="rect">
            <a:avLst/>
          </a:prstGeom>
        </p:spPr>
      </p:pic>
      <p:pic>
        <p:nvPicPr>
          <p:cNvPr id="38" name="480A90F3-E269-48CA-84BA-7512770E6775" descr="480A90F3-E269-48CA-84BA-7512770E6775">
            <a:extLst>
              <a:ext uri="{FF2B5EF4-FFF2-40B4-BE49-F238E27FC236}">
                <a16:creationId xmlns:a16="http://schemas.microsoft.com/office/drawing/2014/main" id="{2C6A9A80-D39D-C8D7-30F6-EB9AC6D3A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432" y="4852103"/>
            <a:ext cx="2018123" cy="151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546AB7F6-C747-4568-8513-3E4FAE3CC7E2" descr="546AB7F6-C747-4568-8513-3E4FAE3CC7E2">
            <a:extLst>
              <a:ext uri="{FF2B5EF4-FFF2-40B4-BE49-F238E27FC236}">
                <a16:creationId xmlns:a16="http://schemas.microsoft.com/office/drawing/2014/main" id="{672DBB61-6324-807B-66B9-C832C507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483" y="4709661"/>
            <a:ext cx="1738913" cy="130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12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74" y="186445"/>
            <a:ext cx="9360000" cy="65733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Radioactive Materials Laboratory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24</a:t>
            </a:fld>
            <a:endParaRPr lang="sv-S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1952" y="4919276"/>
            <a:ext cx="4960905" cy="1616841"/>
          </a:xfrm>
        </p:spPr>
        <p:txBody>
          <a:bodyPr/>
          <a:lstStyle/>
          <a:p>
            <a:r>
              <a:rPr lang="en-US" u="sng" dirty="0"/>
              <a:t>Test cases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Testing of oil in He-loop</a:t>
            </a:r>
          </a:p>
          <a:p>
            <a:pPr lvl="1"/>
            <a:r>
              <a:rPr lang="en-US" dirty="0"/>
              <a:t>tensile testing of proton beam window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778687" y="4150641"/>
            <a:ext cx="4082094" cy="418526"/>
          </a:xfrm>
        </p:spPr>
        <p:txBody>
          <a:bodyPr/>
          <a:lstStyle/>
          <a:p>
            <a:r>
              <a:rPr lang="en-US" dirty="0"/>
              <a:t>Radiation monitor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84824" y="802512"/>
            <a:ext cx="9360000" cy="507076"/>
          </a:xfrm>
        </p:spPr>
        <p:txBody>
          <a:bodyPr/>
          <a:lstStyle/>
          <a:p>
            <a:r>
              <a:rPr lang="en-US" dirty="0"/>
              <a:t>Lab to check (slightly) radioactive components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260720" y="6442703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grpSp>
        <p:nvGrpSpPr>
          <p:cNvPr id="21" name="Group 20"/>
          <p:cNvGrpSpPr/>
          <p:nvPr/>
        </p:nvGrpSpPr>
        <p:grpSpPr>
          <a:xfrm rot="-60000">
            <a:off x="580976" y="1444542"/>
            <a:ext cx="4708099" cy="2614113"/>
            <a:chOff x="6373692" y="1562400"/>
            <a:chExt cx="5549214" cy="3297835"/>
          </a:xfrm>
        </p:grpSpPr>
        <p:grpSp>
          <p:nvGrpSpPr>
            <p:cNvPr id="9" name="Group 8"/>
            <p:cNvGrpSpPr/>
            <p:nvPr/>
          </p:nvGrpSpPr>
          <p:grpSpPr>
            <a:xfrm>
              <a:off x="6373692" y="1562400"/>
              <a:ext cx="5277395" cy="3297835"/>
              <a:chOff x="4775365" y="1689416"/>
              <a:chExt cx="5277395" cy="329783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8" t="47923" r="28" b="20702"/>
              <a:stretch/>
            </p:blipFill>
            <p:spPr>
              <a:xfrm>
                <a:off x="4775365" y="1689416"/>
                <a:ext cx="5277395" cy="3297835"/>
              </a:xfrm>
              <a:prstGeom prst="rect">
                <a:avLst/>
              </a:prstGeom>
              <a:ln w="63500">
                <a:solidFill>
                  <a:schemeClr val="accent1">
                    <a:shade val="50000"/>
                  </a:schemeClr>
                </a:solidFill>
              </a:ln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5226763" y="2102454"/>
                <a:ext cx="2680627" cy="2596341"/>
                <a:chOff x="5226763" y="2102454"/>
                <a:chExt cx="2680627" cy="2596341"/>
              </a:xfrm>
            </p:grpSpPr>
            <p:sp>
              <p:nvSpPr>
                <p:cNvPr id="15" name="Rectangle 14"/>
                <p:cNvSpPr/>
                <p:nvPr/>
              </p:nvSpPr>
              <p:spPr>
                <a:xfrm rot="20925551">
                  <a:off x="5226763" y="2102454"/>
                  <a:ext cx="2406634" cy="1838570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  <a:alpha val="4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RML</a:t>
                  </a: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 rot="20925551">
                  <a:off x="6420908" y="3911259"/>
                  <a:ext cx="1486482" cy="787536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  <a:alpha val="4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Changing</a:t>
                  </a:r>
                </a:p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area</a:t>
                  </a:r>
                </a:p>
              </p:txBody>
            </p:sp>
          </p:grpSp>
        </p:grpSp>
        <p:sp>
          <p:nvSpPr>
            <p:cNvPr id="19" name="TextBox 18"/>
            <p:cNvSpPr txBox="1"/>
            <p:nvPr/>
          </p:nvSpPr>
          <p:spPr>
            <a:xfrm rot="20861157">
              <a:off x="10106801" y="3127580"/>
              <a:ext cx="1495358" cy="46593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/>
                <a:t>Exp. halls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 rot="21195277">
              <a:off x="11446298" y="3052402"/>
              <a:ext cx="476608" cy="26116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20948699">
              <a:off x="9669817" y="4239587"/>
              <a:ext cx="576470" cy="1463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Flowchart: Summing Junction 21"/>
          <p:cNvSpPr/>
          <p:nvPr/>
        </p:nvSpPr>
        <p:spPr>
          <a:xfrm>
            <a:off x="2198094" y="3186355"/>
            <a:ext cx="228644" cy="221109"/>
          </a:xfrm>
          <a:prstGeom prst="flowChartSummingJunction">
            <a:avLst/>
          </a:prstGeom>
          <a:solidFill>
            <a:srgbClr val="FFFF00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Summing Junction 22"/>
          <p:cNvSpPr/>
          <p:nvPr/>
        </p:nvSpPr>
        <p:spPr>
          <a:xfrm>
            <a:off x="3494311" y="3470772"/>
            <a:ext cx="268357" cy="238788"/>
          </a:xfrm>
          <a:prstGeom prst="flowChartSummingJunction">
            <a:avLst/>
          </a:prstGeom>
          <a:solidFill>
            <a:srgbClr val="FFFF00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Summing Junction 23"/>
          <p:cNvSpPr/>
          <p:nvPr/>
        </p:nvSpPr>
        <p:spPr>
          <a:xfrm>
            <a:off x="560074" y="4231030"/>
            <a:ext cx="229689" cy="232395"/>
          </a:xfrm>
          <a:prstGeom prst="flowChartSummingJunction">
            <a:avLst/>
          </a:prstGeom>
          <a:solidFill>
            <a:srgbClr val="FFFF00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03AB2CB2-8297-4D85-8072-17CF93DD05BA" descr="IMG_08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46"/>
          <a:stretch/>
        </p:blipFill>
        <p:spPr bwMode="auto">
          <a:xfrm>
            <a:off x="5350854" y="1354550"/>
            <a:ext cx="6096000" cy="286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CF58D086-A074-4698-9CF8-8596A89C81F9" descr="IMG_08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10211" y="4289187"/>
            <a:ext cx="2776481" cy="2082361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9738" b="16311"/>
          <a:stretch/>
        </p:blipFill>
        <p:spPr>
          <a:xfrm rot="5400000">
            <a:off x="9742439" y="2789331"/>
            <a:ext cx="2908057" cy="1646493"/>
          </a:xfrm>
          <a:prstGeom prst="rect">
            <a:avLst/>
          </a:prstGeom>
          <a:ln w="34925">
            <a:solidFill>
              <a:srgbClr val="000000"/>
            </a:solidFill>
          </a:ln>
        </p:spPr>
      </p:pic>
      <p:pic>
        <p:nvPicPr>
          <p:cNvPr id="1027" name="7B0CADC4-8C21-4CAB-9444-FD0B2EF7DB17" descr="IMG_088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17721" r="1900" b="20752"/>
          <a:stretch/>
        </p:blipFill>
        <p:spPr bwMode="auto">
          <a:xfrm>
            <a:off x="7769747" y="4687021"/>
            <a:ext cx="3944983" cy="2081349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25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446" y="166210"/>
            <a:ext cx="9360000" cy="6573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Phase Characterization/Identification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25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1991" y="880488"/>
            <a:ext cx="9360000" cy="507076"/>
          </a:xfrm>
        </p:spPr>
        <p:txBody>
          <a:bodyPr/>
          <a:lstStyle/>
          <a:p>
            <a:r>
              <a:rPr lang="en-US" dirty="0"/>
              <a:t>Powder Diffraction, Optical microscopy, SEM</a:t>
            </a:r>
          </a:p>
        </p:txBody>
      </p:sp>
      <p:sp>
        <p:nvSpPr>
          <p:cNvPr id="19" name="Flowchart: Alternate Process 18"/>
          <p:cNvSpPr/>
          <p:nvPr/>
        </p:nvSpPr>
        <p:spPr>
          <a:xfrm>
            <a:off x="2531605" y="1613002"/>
            <a:ext cx="3595738" cy="2376000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92288" y="4059135"/>
            <a:ext cx="3595739" cy="2418907"/>
            <a:chOff x="415635" y="4115376"/>
            <a:chExt cx="3595739" cy="2418907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415635" y="4115376"/>
              <a:ext cx="3595739" cy="2418907"/>
            </a:xfrm>
            <a:prstGeom prst="flowChartAlternateProcess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7174" y="4167805"/>
              <a:ext cx="330900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RIGAKU </a:t>
              </a:r>
              <a:r>
                <a:rPr lang="en-US" b="1" dirty="0" err="1">
                  <a:solidFill>
                    <a:schemeClr val="accent1">
                      <a:lumMod val="75000"/>
                    </a:schemeClr>
                  </a:solidFill>
                </a:rPr>
                <a:t>Smartlab</a:t>
              </a:r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 SE Powder X-ray machine (Cu tube):  </a:t>
              </a:r>
              <a:r>
                <a:rPr lang="en-US" dirty="0"/>
                <a:t>sample changer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56739" y="4846051"/>
              <a:ext cx="1300508" cy="1520580"/>
            </a:xfrm>
            <a:prstGeom prst="rect">
              <a:avLst/>
            </a:prstGeom>
          </p:spPr>
        </p:pic>
      </p:grpSp>
      <p:sp>
        <p:nvSpPr>
          <p:cNvPr id="28" name="Content Placeholder 5"/>
          <p:cNvSpPr txBox="1">
            <a:spLocks/>
          </p:cNvSpPr>
          <p:nvPr/>
        </p:nvSpPr>
        <p:spPr>
          <a:xfrm>
            <a:off x="2294735" y="1755113"/>
            <a:ext cx="2729659" cy="1864049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Leica Optical microscope with indenter and camera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827" y="2769907"/>
            <a:ext cx="1385380" cy="1039035"/>
          </a:xfrm>
        </p:spPr>
      </p:pic>
      <p:grpSp>
        <p:nvGrpSpPr>
          <p:cNvPr id="8" name="Group 7"/>
          <p:cNvGrpSpPr/>
          <p:nvPr/>
        </p:nvGrpSpPr>
        <p:grpSpPr>
          <a:xfrm>
            <a:off x="4366535" y="4062462"/>
            <a:ext cx="3633496" cy="2418907"/>
            <a:chOff x="4119084" y="4067778"/>
            <a:chExt cx="3633496" cy="2418907"/>
          </a:xfrm>
        </p:grpSpPr>
        <p:sp>
          <p:nvSpPr>
            <p:cNvPr id="23" name="Flowchart: Alternate Process 22"/>
            <p:cNvSpPr/>
            <p:nvPr/>
          </p:nvSpPr>
          <p:spPr>
            <a:xfrm>
              <a:off x="4119084" y="4067778"/>
              <a:ext cx="3633496" cy="2418907"/>
            </a:xfrm>
            <a:prstGeom prst="flowChartAlternateProcess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5"/>
            <p:cNvSpPr txBox="1">
              <a:spLocks/>
            </p:cNvSpPr>
            <p:nvPr/>
          </p:nvSpPr>
          <p:spPr>
            <a:xfrm>
              <a:off x="5143375" y="4100931"/>
              <a:ext cx="2498053" cy="2262167"/>
            </a:xfrm>
            <a:prstGeom prst="rect">
              <a:avLst/>
            </a:prstGeom>
          </p:spPr>
          <p:txBody>
            <a:bodyPr/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15913" indent="-233363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582613" indent="-250825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839788" indent="-233363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055688" indent="-200025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FEI Environmental Scanning electron microscope (E-SEM):</a:t>
              </a:r>
            </a:p>
            <a:p>
              <a:pPr algn="r"/>
              <a:r>
                <a:rPr lang="en-US" sz="1800" dirty="0">
                  <a:solidFill>
                    <a:schemeClr val="tx1"/>
                  </a:solidFill>
                </a:rPr>
                <a:t>Owned by Target, operated by Hossein Sina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7024" y="4892713"/>
              <a:ext cx="1065297" cy="1355339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3857379" y="3689105"/>
            <a:ext cx="950756" cy="760832"/>
            <a:chOff x="5697635" y="3607392"/>
            <a:chExt cx="950756" cy="760832"/>
          </a:xfrm>
        </p:grpSpPr>
        <p:sp>
          <p:nvSpPr>
            <p:cNvPr id="33" name="Oval 32"/>
            <p:cNvSpPr/>
            <p:nvPr/>
          </p:nvSpPr>
          <p:spPr>
            <a:xfrm>
              <a:off x="5778043" y="3607392"/>
              <a:ext cx="787769" cy="76083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904603" y="3750145"/>
              <a:ext cx="530254" cy="48902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6352298" y="3790266"/>
              <a:ext cx="296093" cy="214077"/>
            </a:xfrm>
            <a:prstGeom prst="triangl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 flipV="1">
              <a:off x="5697635" y="3993634"/>
              <a:ext cx="296093" cy="214077"/>
            </a:xfrm>
            <a:prstGeom prst="triangl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16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Alternate Process 19"/>
          <p:cNvSpPr/>
          <p:nvPr/>
        </p:nvSpPr>
        <p:spPr>
          <a:xfrm>
            <a:off x="766656" y="4067801"/>
            <a:ext cx="3457415" cy="2418907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4"/>
          <p:cNvSpPr/>
          <p:nvPr/>
        </p:nvSpPr>
        <p:spPr>
          <a:xfrm>
            <a:off x="766657" y="1598195"/>
            <a:ext cx="3457414" cy="2418907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130" y="265373"/>
            <a:ext cx="9668579" cy="65733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TG, BET,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pycnometry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electrochemistry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26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92343" y="930447"/>
            <a:ext cx="9360000" cy="507076"/>
          </a:xfrm>
        </p:spPr>
        <p:txBody>
          <a:bodyPr/>
          <a:lstStyle/>
          <a:p>
            <a:r>
              <a:rPr lang="en-US" dirty="0"/>
              <a:t>Density, thermal decomposition, porosity/surface area, electrochemistry</a:t>
            </a:r>
          </a:p>
        </p:txBody>
      </p:sp>
      <p:sp>
        <p:nvSpPr>
          <p:cNvPr id="19" name="Flowchart: Alternate Process 18"/>
          <p:cNvSpPr/>
          <p:nvPr/>
        </p:nvSpPr>
        <p:spPr>
          <a:xfrm>
            <a:off x="4292607" y="1598194"/>
            <a:ext cx="3487455" cy="2418907"/>
          </a:xfrm>
          <a:prstGeom prst="flowChartAlternateProcess">
            <a:avLst/>
          </a:prstGeom>
          <a:solidFill>
            <a:schemeClr val="accent6">
              <a:lumMod val="20000"/>
              <a:lumOff val="80000"/>
              <a:alpha val="6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Alternate Process 22"/>
          <p:cNvSpPr/>
          <p:nvPr/>
        </p:nvSpPr>
        <p:spPr>
          <a:xfrm>
            <a:off x="4292607" y="4067800"/>
            <a:ext cx="3485693" cy="2418907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53098" y="2256730"/>
            <a:ext cx="1645146" cy="1233859"/>
          </a:xfrm>
        </p:spPr>
      </p:pic>
      <p:sp>
        <p:nvSpPr>
          <p:cNvPr id="33" name="Content Placeholder 4"/>
          <p:cNvSpPr txBox="1">
            <a:spLocks/>
          </p:cNvSpPr>
          <p:nvPr/>
        </p:nvSpPr>
        <p:spPr>
          <a:xfrm>
            <a:off x="792343" y="1771994"/>
            <a:ext cx="1969147" cy="2071308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Netzsch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Jupiter STA: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DTA/DSC</a:t>
            </a:r>
          </a:p>
          <a:p>
            <a:r>
              <a:rPr lang="en-US" dirty="0">
                <a:solidFill>
                  <a:schemeClr val="tx1"/>
                </a:solidFill>
              </a:rPr>
              <a:t>T=30-1600 </a:t>
            </a:r>
            <a:r>
              <a:rPr lang="en-150" dirty="0">
                <a:solidFill>
                  <a:schemeClr val="tx1"/>
                </a:solidFill>
              </a:rPr>
              <a:t>°</a:t>
            </a:r>
            <a:r>
              <a:rPr lang="en-US" dirty="0">
                <a:solidFill>
                  <a:schemeClr val="tx1"/>
                </a:solidFill>
              </a:rPr>
              <a:t>C, sample size 1-30 mg</a:t>
            </a:r>
          </a:p>
        </p:txBody>
      </p:sp>
      <p:pic>
        <p:nvPicPr>
          <p:cNvPr id="34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74701" y="2407242"/>
            <a:ext cx="1549258" cy="1161944"/>
          </a:xfrm>
        </p:spPr>
      </p:pic>
      <p:sp>
        <p:nvSpPr>
          <p:cNvPr id="35" name="Content Placeholder 5"/>
          <p:cNvSpPr txBox="1">
            <a:spLocks/>
          </p:cNvSpPr>
          <p:nvPr/>
        </p:nvSpPr>
        <p:spPr>
          <a:xfrm>
            <a:off x="4901870" y="1777184"/>
            <a:ext cx="2712408" cy="1425048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BET surface area determination 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nitrogen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77818" y="4868477"/>
            <a:ext cx="1574609" cy="1180957"/>
          </a:xfrm>
          <a:prstGeom prst="rect">
            <a:avLst/>
          </a:prstGeom>
        </p:spPr>
      </p:pic>
      <p:sp>
        <p:nvSpPr>
          <p:cNvPr id="38" name="Content Placeholder 5"/>
          <p:cNvSpPr txBox="1">
            <a:spLocks/>
          </p:cNvSpPr>
          <p:nvPr/>
        </p:nvSpPr>
        <p:spPr>
          <a:xfrm>
            <a:off x="766656" y="4284859"/>
            <a:ext cx="2178334" cy="1833175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Gas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pycnometer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(helium):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measuring the density of a solid material</a:t>
            </a:r>
          </a:p>
          <a:p>
            <a:pPr algn="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9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03"/>
          <a:stretch/>
        </p:blipFill>
        <p:spPr>
          <a:xfrm>
            <a:off x="4582641" y="4846901"/>
            <a:ext cx="1176742" cy="1353687"/>
          </a:xfrm>
        </p:spPr>
      </p:pic>
      <p:sp>
        <p:nvSpPr>
          <p:cNvPr id="40" name="Rectangle 39"/>
          <p:cNvSpPr/>
          <p:nvPr/>
        </p:nvSpPr>
        <p:spPr>
          <a:xfrm>
            <a:off x="4824814" y="4146052"/>
            <a:ext cx="2778309" cy="16312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Autolab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potentiostat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dirty="0"/>
              <a:t>cyclic voltammetry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dirty="0"/>
              <a:t>Hg-drop polarography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dirty="0"/>
              <a:t> voltammetry: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774379" y="3680304"/>
            <a:ext cx="950756" cy="760832"/>
            <a:chOff x="5697635" y="3607392"/>
            <a:chExt cx="950756" cy="760832"/>
          </a:xfrm>
        </p:grpSpPr>
        <p:sp>
          <p:nvSpPr>
            <p:cNvPr id="43" name="Oval 42"/>
            <p:cNvSpPr/>
            <p:nvPr/>
          </p:nvSpPr>
          <p:spPr>
            <a:xfrm>
              <a:off x="5778043" y="3607392"/>
              <a:ext cx="787769" cy="76083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5904603" y="3750145"/>
              <a:ext cx="530254" cy="48902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Isosceles Triangle 44"/>
            <p:cNvSpPr/>
            <p:nvPr/>
          </p:nvSpPr>
          <p:spPr>
            <a:xfrm>
              <a:off x="6352298" y="3790266"/>
              <a:ext cx="296093" cy="214077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Isosceles Triangle 45"/>
            <p:cNvSpPr/>
            <p:nvPr/>
          </p:nvSpPr>
          <p:spPr>
            <a:xfrm flipV="1">
              <a:off x="5697635" y="3993634"/>
              <a:ext cx="296093" cy="214077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641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Alternate Process 19"/>
          <p:cNvSpPr/>
          <p:nvPr/>
        </p:nvSpPr>
        <p:spPr>
          <a:xfrm>
            <a:off x="643190" y="4006119"/>
            <a:ext cx="3678955" cy="241890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4"/>
          <p:cNvSpPr/>
          <p:nvPr/>
        </p:nvSpPr>
        <p:spPr>
          <a:xfrm>
            <a:off x="638099" y="1531088"/>
            <a:ext cx="3689138" cy="2418907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190" y="277684"/>
            <a:ext cx="9360000" cy="65733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Elemental Analysis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27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07095" y="841543"/>
            <a:ext cx="9360000" cy="507076"/>
          </a:xfrm>
        </p:spPr>
        <p:txBody>
          <a:bodyPr/>
          <a:lstStyle/>
          <a:p>
            <a:r>
              <a:rPr lang="en-US" dirty="0"/>
              <a:t>Operational: XRF, Fusion furnace, ICP-OES, Digestion Microwave</a:t>
            </a:r>
          </a:p>
        </p:txBody>
      </p:sp>
      <p:sp>
        <p:nvSpPr>
          <p:cNvPr id="19" name="Flowchart: Alternate Process 18"/>
          <p:cNvSpPr/>
          <p:nvPr/>
        </p:nvSpPr>
        <p:spPr>
          <a:xfrm>
            <a:off x="4399591" y="1528496"/>
            <a:ext cx="3678957" cy="241890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Alternate Process 22"/>
          <p:cNvSpPr/>
          <p:nvPr/>
        </p:nvSpPr>
        <p:spPr>
          <a:xfrm>
            <a:off x="4410146" y="4000935"/>
            <a:ext cx="3678850" cy="2418907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986" y="2882307"/>
            <a:ext cx="1307166" cy="980374"/>
          </a:xfr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7728" y="2368391"/>
            <a:ext cx="1360392" cy="10036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4389" y="1672036"/>
            <a:ext cx="1198235" cy="1076047"/>
          </a:xfrm>
          <a:prstGeom prst="rect">
            <a:avLst/>
          </a:prstGeom>
        </p:spPr>
      </p:pic>
      <p:pic>
        <p:nvPicPr>
          <p:cNvPr id="30" name="Content Placeholder 8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350" y="5206358"/>
            <a:ext cx="1203040" cy="902280"/>
          </a:xfr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728" y="4233363"/>
            <a:ext cx="1033232" cy="102268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78" t="5109" b="12827"/>
          <a:stretch/>
        </p:blipFill>
        <p:spPr>
          <a:xfrm>
            <a:off x="2704541" y="4452612"/>
            <a:ext cx="1567483" cy="135230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52041" y="1615912"/>
            <a:ext cx="20559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Microwave digestions instrument: </a:t>
            </a:r>
          </a:p>
          <a:p>
            <a:r>
              <a:rPr lang="en-US" sz="2000" dirty="0"/>
              <a:t>Up to 20x50 ml Teflon cups, T&lt;100 </a:t>
            </a:r>
            <a:r>
              <a:rPr lang="en-150" sz="2000" dirty="0"/>
              <a:t>°</a:t>
            </a:r>
            <a:r>
              <a:rPr lang="en-US" sz="2000" dirty="0"/>
              <a:t>C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706126" y="1691285"/>
            <a:ext cx="23499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Automatic fusion machine:</a:t>
            </a: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r"/>
            <a:r>
              <a:rPr lang="en-US" sz="2000" dirty="0"/>
              <a:t>Up to 2 samples; </a:t>
            </a:r>
          </a:p>
          <a:p>
            <a:pPr algn="r"/>
            <a:r>
              <a:rPr lang="en-US" sz="2000" dirty="0"/>
              <a:t>Pt crucibles, approx. 1200 </a:t>
            </a:r>
            <a:r>
              <a:rPr lang="en-150" sz="2000" dirty="0"/>
              <a:t>°</a:t>
            </a:r>
            <a:r>
              <a:rPr lang="en-US" sz="2000" dirty="0"/>
              <a:t>C</a:t>
            </a:r>
          </a:p>
        </p:txBody>
      </p:sp>
      <p:sp>
        <p:nvSpPr>
          <p:cNvPr id="35" name="Content Placeholder 5"/>
          <p:cNvSpPr txBox="1">
            <a:spLocks/>
          </p:cNvSpPr>
          <p:nvPr/>
        </p:nvSpPr>
        <p:spPr>
          <a:xfrm>
            <a:off x="6098088" y="4223125"/>
            <a:ext cx="1834250" cy="181127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X-ray Fluorescence: </a:t>
            </a:r>
          </a:p>
          <a:p>
            <a:pPr algn="r"/>
            <a:r>
              <a:rPr lang="en-US" i="1" dirty="0">
                <a:solidFill>
                  <a:schemeClr val="tx1"/>
                </a:solidFill>
              </a:rPr>
              <a:t>permanent loan from STFC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Content Placeholder 5"/>
          <p:cNvSpPr>
            <a:spLocks noGrp="1"/>
          </p:cNvSpPr>
          <p:nvPr>
            <p:ph idx="13"/>
          </p:nvPr>
        </p:nvSpPr>
        <p:spPr>
          <a:xfrm>
            <a:off x="777115" y="4034819"/>
            <a:ext cx="2169034" cy="2249023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Ion-coupled-Plasma-Optical Emission Spectroscopy (ICP-OES): </a:t>
            </a:r>
            <a:r>
              <a:rPr lang="en-US" dirty="0">
                <a:solidFill>
                  <a:schemeClr val="tx1"/>
                </a:solidFill>
              </a:rPr>
              <a:t>ppm/ppb range, up to a few mg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3823752" y="3595049"/>
            <a:ext cx="950756" cy="760832"/>
            <a:chOff x="5697635" y="3607392"/>
            <a:chExt cx="950756" cy="760832"/>
          </a:xfrm>
        </p:grpSpPr>
        <p:sp>
          <p:nvSpPr>
            <p:cNvPr id="53" name="Oval 52"/>
            <p:cNvSpPr/>
            <p:nvPr/>
          </p:nvSpPr>
          <p:spPr>
            <a:xfrm>
              <a:off x="5778043" y="3607392"/>
              <a:ext cx="787769" cy="76083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904603" y="3750145"/>
              <a:ext cx="530254" cy="489026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/>
            <p:cNvSpPr/>
            <p:nvPr/>
          </p:nvSpPr>
          <p:spPr>
            <a:xfrm>
              <a:off x="6352298" y="3790266"/>
              <a:ext cx="296093" cy="214077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Isosceles Triangle 55"/>
            <p:cNvSpPr/>
            <p:nvPr/>
          </p:nvSpPr>
          <p:spPr>
            <a:xfrm flipV="1">
              <a:off x="5697635" y="3993634"/>
              <a:ext cx="296093" cy="214077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12059D56-84A2-DF96-5780-D9C603A3EFC5}"/>
              </a:ext>
            </a:extLst>
          </p:cNvPr>
          <p:cNvSpPr/>
          <p:nvPr/>
        </p:nvSpPr>
        <p:spPr>
          <a:xfrm>
            <a:off x="8219973" y="2791481"/>
            <a:ext cx="3678957" cy="241890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4E7751-6AF3-34F4-67EF-A697F8DC9765}"/>
              </a:ext>
            </a:extLst>
          </p:cNvPr>
          <p:cNvSpPr/>
          <p:nvPr/>
        </p:nvSpPr>
        <p:spPr>
          <a:xfrm>
            <a:off x="8998820" y="2829680"/>
            <a:ext cx="30278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Elemental Analysis CHNO:</a:t>
            </a: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r"/>
            <a:r>
              <a:rPr lang="en-US" sz="2000" dirty="0"/>
              <a:t>Up to 80 samples;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01E6A8-F070-C111-FA59-FBF5CE9FFA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0" t="32151" r="26482" b="5580"/>
          <a:stretch>
            <a:fillRect/>
          </a:stretch>
        </p:blipFill>
        <p:spPr>
          <a:xfrm>
            <a:off x="8573671" y="3608528"/>
            <a:ext cx="1461851" cy="157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0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Alternate Process 19"/>
          <p:cNvSpPr/>
          <p:nvPr/>
        </p:nvSpPr>
        <p:spPr>
          <a:xfrm>
            <a:off x="557785" y="4003044"/>
            <a:ext cx="3545973" cy="2418907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4"/>
          <p:cNvSpPr/>
          <p:nvPr/>
        </p:nvSpPr>
        <p:spPr>
          <a:xfrm>
            <a:off x="557785" y="1531088"/>
            <a:ext cx="3545972" cy="241890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622302" y="1633762"/>
            <a:ext cx="1924459" cy="2242539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UV/VIS </a:t>
            </a:r>
            <a:r>
              <a:rPr lang="en-US" sz="1800" dirty="0"/>
              <a:t>Spectrometer range: 200-850 nm </a:t>
            </a:r>
          </a:p>
          <a:p>
            <a:pPr marL="144000" lvl="1" indent="0">
              <a:spcBef>
                <a:spcPts val="0"/>
              </a:spcBef>
              <a:buNone/>
            </a:pPr>
            <a:r>
              <a:rPr lang="en-US" sz="1800" dirty="0"/>
              <a:t>D</a:t>
            </a:r>
            <a:r>
              <a:rPr lang="en-US" sz="1800" baseline="-25000" dirty="0"/>
              <a:t>2</a:t>
            </a:r>
            <a:r>
              <a:rPr lang="en-US" sz="1800" dirty="0"/>
              <a:t>/W-halogen lamp:  230nm-2.5</a:t>
            </a:r>
            <a:r>
              <a:rPr lang="en-150" sz="1800" dirty="0">
                <a:sym typeface="Symbol" panose="05050102010706020507" pitchFamily="18" charset="2"/>
              </a:rPr>
              <a:t></a:t>
            </a:r>
            <a:r>
              <a:rPr lang="en-US" sz="1800" dirty="0"/>
              <a:t>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785" y="214954"/>
            <a:ext cx="9360000" cy="657339"/>
          </a:xfrm>
        </p:spPr>
        <p:txBody>
          <a:bodyPr/>
          <a:lstStyle/>
          <a:p>
            <a:r>
              <a:rPr lang="en-US" dirty="0"/>
              <a:t>Spectroscopy equipment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28</a:t>
            </a:fld>
            <a:endParaRPr lang="sv-S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761" y="2235561"/>
            <a:ext cx="1431440" cy="1073580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7785" y="901436"/>
            <a:ext cx="9360000" cy="507076"/>
          </a:xfrm>
        </p:spPr>
        <p:txBody>
          <a:bodyPr/>
          <a:lstStyle/>
          <a:p>
            <a:r>
              <a:rPr lang="en-US" dirty="0"/>
              <a:t>Operational: UV/VIS, FT-IR, RAMAN, DLS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058" y="4685212"/>
            <a:ext cx="1406092" cy="1054570"/>
          </a:xfrm>
          <a:prstGeom prst="rect">
            <a:avLst/>
          </a:prstGeom>
        </p:spPr>
      </p:pic>
      <p:sp>
        <p:nvSpPr>
          <p:cNvPr id="13" name="Content Placeholder 8"/>
          <p:cNvSpPr txBox="1">
            <a:spLocks/>
          </p:cNvSpPr>
          <p:nvPr/>
        </p:nvSpPr>
        <p:spPr>
          <a:xfrm>
            <a:off x="711637" y="4097050"/>
            <a:ext cx="2068777" cy="2478233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FT-IR </a:t>
            </a:r>
            <a:r>
              <a:rPr lang="en-US" sz="1800" dirty="0"/>
              <a:t>Spectrometer range: 450-4000 cm</a:t>
            </a:r>
            <a:r>
              <a:rPr lang="en-US" sz="1800" baseline="30000" dirty="0"/>
              <a:t>-1</a:t>
            </a:r>
            <a:r>
              <a:rPr lang="en-US" sz="1800" dirty="0"/>
              <a:t> </a:t>
            </a:r>
          </a:p>
          <a:p>
            <a:pPr marL="144000" lvl="1" indent="0">
              <a:spcBef>
                <a:spcPts val="0"/>
              </a:spcBef>
              <a:buNone/>
            </a:pPr>
            <a:r>
              <a:rPr lang="en-US" sz="1800" dirty="0"/>
              <a:t>-ATR for powders </a:t>
            </a:r>
          </a:p>
          <a:p>
            <a:pPr marL="144000" lvl="1" indent="0">
              <a:spcBef>
                <a:spcPts val="0"/>
              </a:spcBef>
              <a:buNone/>
            </a:pPr>
            <a:r>
              <a:rPr lang="en-US" sz="1800" dirty="0"/>
              <a:t>-</a:t>
            </a:r>
            <a:r>
              <a:rPr lang="en-US" sz="1800" dirty="0" err="1"/>
              <a:t>hATR</a:t>
            </a:r>
            <a:r>
              <a:rPr lang="en-US" sz="1800" dirty="0"/>
              <a:t> for liquids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9" name="Flowchart: Alternate Process 18"/>
          <p:cNvSpPr/>
          <p:nvPr/>
        </p:nvSpPr>
        <p:spPr>
          <a:xfrm>
            <a:off x="4168274" y="1539444"/>
            <a:ext cx="3545973" cy="241890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5"/>
          <p:cNvSpPr txBox="1">
            <a:spLocks/>
          </p:cNvSpPr>
          <p:nvPr/>
        </p:nvSpPr>
        <p:spPr>
          <a:xfrm>
            <a:off x="5763440" y="1644769"/>
            <a:ext cx="2110671" cy="207456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Dynamic light scattering: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44000" lvl="1" indent="0">
              <a:spcBef>
                <a:spcPts val="0"/>
              </a:spcBef>
              <a:buNone/>
            </a:pPr>
            <a:r>
              <a:rPr lang="en-US" sz="1800" dirty="0"/>
              <a:t>- R= 0.18 nm - 	2500 nm</a:t>
            </a:r>
          </a:p>
          <a:p>
            <a:pPr marL="144000" lvl="1" indent="0">
              <a:spcBef>
                <a:spcPts val="0"/>
              </a:spcBef>
              <a:buNone/>
            </a:pPr>
            <a:r>
              <a:rPr lang="en-US" sz="1800" dirty="0"/>
              <a:t>- 300 Da to 1MDa</a:t>
            </a:r>
          </a:p>
        </p:txBody>
      </p:sp>
      <p:pic>
        <p:nvPicPr>
          <p:cNvPr id="22" name="Content Placeholder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80" t="4639" b="4448"/>
          <a:stretch/>
        </p:blipFill>
        <p:spPr>
          <a:xfrm rot="5400000">
            <a:off x="4414567" y="2050042"/>
            <a:ext cx="1204273" cy="1444618"/>
          </a:xfrm>
          <a:prstGeom prst="rect">
            <a:avLst/>
          </a:prstGeom>
        </p:spPr>
      </p:pic>
      <p:sp>
        <p:nvSpPr>
          <p:cNvPr id="23" name="Flowchart: Alternate Process 22"/>
          <p:cNvSpPr/>
          <p:nvPr/>
        </p:nvSpPr>
        <p:spPr>
          <a:xfrm>
            <a:off x="4168274" y="4003043"/>
            <a:ext cx="3514950" cy="2418907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5"/>
          <p:cNvSpPr txBox="1">
            <a:spLocks/>
          </p:cNvSpPr>
          <p:nvPr/>
        </p:nvSpPr>
        <p:spPr>
          <a:xfrm>
            <a:off x="4297306" y="4157304"/>
            <a:ext cx="2445239" cy="2221663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Raman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Spectrometer range: 20 - 4000 cm</a:t>
            </a:r>
            <a:r>
              <a:rPr lang="en-US" baseline="30000" dirty="0"/>
              <a:t>-1</a:t>
            </a:r>
            <a:r>
              <a:rPr lang="en-US" dirty="0"/>
              <a:t> , Transmission and reflectance; can be performed at low temp (</a:t>
            </a:r>
            <a:r>
              <a:rPr lang="en-US" dirty="0" err="1"/>
              <a:t>cryo</a:t>
            </a:r>
            <a:r>
              <a:rPr lang="en-US" dirty="0"/>
              <a:t> </a:t>
            </a:r>
            <a:r>
              <a:rPr lang="en-150" dirty="0"/>
              <a:t>–</a:t>
            </a:r>
            <a:r>
              <a:rPr lang="en-US" dirty="0"/>
              <a:t> 10K)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35911" y="4855553"/>
            <a:ext cx="1025793" cy="96122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3596439" y="3595871"/>
            <a:ext cx="950756" cy="760832"/>
            <a:chOff x="5697635" y="3607392"/>
            <a:chExt cx="950756" cy="760832"/>
          </a:xfrm>
        </p:grpSpPr>
        <p:sp>
          <p:nvSpPr>
            <p:cNvPr id="34" name="Oval 33"/>
            <p:cNvSpPr/>
            <p:nvPr/>
          </p:nvSpPr>
          <p:spPr>
            <a:xfrm>
              <a:off x="5778043" y="3607392"/>
              <a:ext cx="787769" cy="76083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904603" y="3750145"/>
              <a:ext cx="530254" cy="48902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6352298" y="3790266"/>
              <a:ext cx="296093" cy="214077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 flipV="1">
              <a:off x="5697635" y="3993634"/>
              <a:ext cx="296093" cy="214077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47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66" y="265373"/>
            <a:ext cx="9360000" cy="65733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Active Cell – remote diamond wire cutting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29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33565" y="931026"/>
            <a:ext cx="11505153" cy="507076"/>
          </a:xfrm>
        </p:spPr>
        <p:txBody>
          <a:bodyPr/>
          <a:lstStyle/>
          <a:p>
            <a:r>
              <a:rPr lang="en-US" dirty="0"/>
              <a:t>Testing dust/swarf distribution before active materials are present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1384" y="1446416"/>
            <a:ext cx="10729192" cy="4768062"/>
          </a:xfrm>
        </p:spPr>
        <p:txBody>
          <a:bodyPr/>
          <a:lstStyle/>
          <a:p>
            <a:r>
              <a:rPr lang="en-US" dirty="0"/>
              <a:t>Shaft Cutting Station: Diamond-string saw July 2022 – fast, dry cut (5 h), super duplex SS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grpSp>
        <p:nvGrpSpPr>
          <p:cNvPr id="13" name="Group 12"/>
          <p:cNvGrpSpPr/>
          <p:nvPr/>
        </p:nvGrpSpPr>
        <p:grpSpPr>
          <a:xfrm>
            <a:off x="563216" y="1942451"/>
            <a:ext cx="4312353" cy="2658881"/>
            <a:chOff x="582461" y="3773542"/>
            <a:chExt cx="4312353" cy="265888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2461" y="3773542"/>
              <a:ext cx="4312353" cy="265888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934702">
              <a:off x="1330441" y="5204779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666666"/>
                  </a:solidFill>
                </a:rPr>
                <a:t>90 </a:t>
              </a:r>
              <a:r>
                <a:rPr lang="en-US" dirty="0" err="1">
                  <a:solidFill>
                    <a:srgbClr val="666666"/>
                  </a:solidFill>
                </a:rPr>
                <a:t>deg</a:t>
              </a:r>
              <a:endParaRPr lang="en-US" dirty="0">
                <a:solidFill>
                  <a:srgbClr val="666666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546253">
              <a:off x="2108579" y="4570596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666666"/>
                  </a:solidFill>
                </a:rPr>
                <a:t>45 </a:t>
              </a:r>
              <a:r>
                <a:rPr lang="en-US" dirty="0" err="1">
                  <a:solidFill>
                    <a:srgbClr val="666666"/>
                  </a:solidFill>
                </a:rPr>
                <a:t>deg</a:t>
              </a:r>
              <a:endParaRPr lang="en-US" dirty="0">
                <a:solidFill>
                  <a:srgbClr val="666666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17404C-3A1C-9D81-EBBE-452B991D7D68}"/>
              </a:ext>
            </a:extLst>
          </p:cNvPr>
          <p:cNvGrpSpPr/>
          <p:nvPr/>
        </p:nvGrpSpPr>
        <p:grpSpPr>
          <a:xfrm>
            <a:off x="5015880" y="1983878"/>
            <a:ext cx="6786795" cy="4491392"/>
            <a:chOff x="5015880" y="1983878"/>
            <a:chExt cx="6786795" cy="449139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ECBD9ED-D992-D921-3751-B6C8F8F7E84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015880" y="1983878"/>
              <a:ext cx="6786795" cy="4491392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E0E27E-D8F3-4A24-A1A4-763C3D523EF7}"/>
                </a:ext>
              </a:extLst>
            </p:cNvPr>
            <p:cNvSpPr txBox="1"/>
            <p:nvPr/>
          </p:nvSpPr>
          <p:spPr>
            <a:xfrm>
              <a:off x="6172327" y="3089330"/>
              <a:ext cx="914400" cy="36512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 fontScale="92500" lnSpcReduction="10000"/>
            </a:bodyPr>
            <a:lstStyle/>
            <a:p>
              <a:pPr algn="l"/>
              <a:r>
                <a:rPr lang="en-US" sz="2000" dirty="0"/>
                <a:t>CO</a:t>
              </a:r>
              <a:r>
                <a:rPr lang="en-US" sz="2000" baseline="-25000" dirty="0"/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BAF502-17A4-7A32-645D-EEB46FEF6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392" y="453653"/>
            <a:ext cx="1276189" cy="805730"/>
          </a:xfrm>
          <a:prstGeom prst="rect">
            <a:avLst/>
          </a:prstGeom>
        </p:spPr>
      </p:pic>
      <p:pic>
        <p:nvPicPr>
          <p:cNvPr id="1026" name="AE8C5805-A21E-4D3B-B0BD-2C37466D55CE" descr="IMG_6419.JPG">
            <a:extLst>
              <a:ext uri="{FF2B5EF4-FFF2-40B4-BE49-F238E27FC236}">
                <a16:creationId xmlns:a16="http://schemas.microsoft.com/office/drawing/2014/main" id="{799A926C-DA48-AA01-6D85-04E521D27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5" t="7117" r="7714" b="3829"/>
          <a:stretch/>
        </p:blipFill>
        <p:spPr bwMode="auto">
          <a:xfrm>
            <a:off x="551384" y="4794987"/>
            <a:ext cx="1650930" cy="141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50640C-6046-A1F9-62EB-B0C553603A89}"/>
              </a:ext>
            </a:extLst>
          </p:cNvPr>
          <p:cNvSpPr txBox="1"/>
          <p:nvPr/>
        </p:nvSpPr>
        <p:spPr>
          <a:xfrm>
            <a:off x="2165085" y="4794987"/>
            <a:ext cx="25627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Large HEPA filter from the air handling units clearly show weigh difference after cutting =&gt; what part is debris?</a:t>
            </a:r>
          </a:p>
        </p:txBody>
      </p:sp>
    </p:spTree>
    <p:extLst>
      <p:ext uri="{BB962C8B-B14F-4D97-AF65-F5344CB8AC3E}">
        <p14:creationId xmlns:p14="http://schemas.microsoft.com/office/powerpoint/2010/main" val="246887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3586C70-38C9-96B0-D6E8-C53564A03A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5040" b="5040"/>
          <a:stretch/>
        </p:blipFill>
        <p:spPr>
          <a:prstGeom prst="rect">
            <a:avLst/>
          </a:prstGeom>
          <a:solidFill>
            <a:srgbClr val="ECECEC"/>
          </a:solidFill>
        </p:spPr>
      </p:pic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GB" sz="2400" dirty="0"/>
              <a:t>Part of the </a:t>
            </a:r>
            <a:r>
              <a:rPr lang="en-GB" sz="2400" dirty="0" err="1"/>
              <a:t>Chemistry&amp;Lifescience</a:t>
            </a:r>
            <a:r>
              <a:rPr lang="en-GB" sz="2400" dirty="0"/>
              <a:t> Support (CLS) group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Monika Hartl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797AE5-C898-952F-9F68-DB30BBEF18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5D0185-1173-01BB-3890-12826C6B63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Water chemistry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Cooling water, DI water</a:t>
            </a:r>
          </a:p>
          <a:p>
            <a:r>
              <a:rPr lang="en-US" sz="2000" dirty="0"/>
              <a:t>Accelerator (klystron, RFQs)/Target</a:t>
            </a:r>
          </a:p>
          <a:p>
            <a:endParaRPr lang="en-US" sz="2000" dirty="0"/>
          </a:p>
          <a:p>
            <a:r>
              <a:rPr lang="en-US" sz="2000" dirty="0"/>
              <a:t>=&gt;</a:t>
            </a:r>
            <a:r>
              <a:rPr lang="en-US" sz="1900" dirty="0"/>
              <a:t> pH, conductivity, oxygen content =&gt; blocked filters, corrosion</a:t>
            </a:r>
          </a:p>
        </p:txBody>
      </p:sp>
      <p:pic>
        <p:nvPicPr>
          <p:cNvPr id="12" name="Picture 19" descr="cced85c1-3a83-4a03-b436-00fdbfd2bcf2@ess">
            <a:extLst>
              <a:ext uri="{FF2B5EF4-FFF2-40B4-BE49-F238E27FC236}">
                <a16:creationId xmlns:a16="http://schemas.microsoft.com/office/drawing/2014/main" id="{CE1A2D79-5826-D089-A87B-0478E7F83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0" t="-3437" r="-2431" b="-4423"/>
          <a:stretch/>
        </p:blipFill>
        <p:spPr bwMode="auto">
          <a:xfrm rot="5400000">
            <a:off x="5333907" y="4836171"/>
            <a:ext cx="2287609" cy="17560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83879" y="142443"/>
            <a:ext cx="9360000" cy="657339"/>
          </a:xfrm>
        </p:spPr>
        <p:txBody>
          <a:bodyPr/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ESS Project Support </a:t>
            </a:r>
            <a:r>
              <a:rPr lang="en-150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trouble shooting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86477" y="714181"/>
            <a:ext cx="9360000" cy="507076"/>
          </a:xfrm>
        </p:spPr>
        <p:txBody>
          <a:bodyPr/>
          <a:lstStyle/>
          <a:p>
            <a:r>
              <a:rPr lang="en-US" dirty="0"/>
              <a:t>Various small projects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392144" y="2821467"/>
            <a:ext cx="3925070" cy="2818993"/>
            <a:chOff x="239834" y="4047069"/>
            <a:chExt cx="3925070" cy="281899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04" t="21805" r="14479" b="39444"/>
            <a:stretch/>
          </p:blipFill>
          <p:spPr>
            <a:xfrm>
              <a:off x="464376" y="4401895"/>
              <a:ext cx="3148272" cy="226383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90" t="47379" r="52330" b="-1108"/>
            <a:stretch/>
          </p:blipFill>
          <p:spPr>
            <a:xfrm>
              <a:off x="2627411" y="5612670"/>
              <a:ext cx="1537493" cy="1214122"/>
            </a:xfrm>
            <a:prstGeom prst="rect">
              <a:avLst/>
            </a:prstGeom>
          </p:spPr>
        </p:pic>
        <p:pic>
          <p:nvPicPr>
            <p:cNvPr id="16" name="Picture Placeholder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91" r="15091"/>
            <a:stretch>
              <a:fillRect/>
            </a:stretch>
          </p:blipFill>
          <p:spPr>
            <a:xfrm>
              <a:off x="334508" y="4047069"/>
              <a:ext cx="1509150" cy="144103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9834" y="6219731"/>
              <a:ext cx="2387577" cy="646331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Pin of flowmeter</a:t>
              </a:r>
            </a:p>
            <a:p>
              <a:pPr algn="l"/>
              <a:r>
                <a:rPr lang="en-US" dirty="0"/>
                <a:t>(oxidation -&gt;H</a:t>
              </a:r>
              <a:r>
                <a:rPr lang="en-US" baseline="-25000" dirty="0"/>
                <a:t>2</a:t>
              </a:r>
              <a:r>
                <a:rPr lang="en-US" dirty="0"/>
                <a:t>WO</a:t>
              </a:r>
              <a:r>
                <a:rPr lang="en-US" baseline="-25000" dirty="0"/>
                <a:t>4</a:t>
              </a:r>
              <a:r>
                <a:rPr lang="en-US" dirty="0"/>
                <a:t>)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0FCC25F-6264-AC3F-B25A-A1FBDEB133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403" t="52819" r="10766"/>
          <a:stretch>
            <a:fillRect/>
          </a:stretch>
        </p:blipFill>
        <p:spPr>
          <a:xfrm>
            <a:off x="9441554" y="1750143"/>
            <a:ext cx="2246797" cy="18735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45B6CFE-FA11-9143-4F48-BC492878AD42}"/>
              </a:ext>
            </a:extLst>
          </p:cNvPr>
          <p:cNvSpPr txBox="1"/>
          <p:nvPr/>
        </p:nvSpPr>
        <p:spPr>
          <a:xfrm>
            <a:off x="7000795" y="1262660"/>
            <a:ext cx="4957598" cy="914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dirty="0"/>
              <a:t>Pin material in failed flow meter: WC (tungsten carbide). Are cracks in surface normal aging?</a:t>
            </a:r>
          </a:p>
        </p:txBody>
      </p:sp>
      <p:pic>
        <p:nvPicPr>
          <p:cNvPr id="38" name="Picture Placeholder 9">
            <a:extLst>
              <a:ext uri="{FF2B5EF4-FFF2-40B4-BE49-F238E27FC236}">
                <a16:creationId xmlns:a16="http://schemas.microsoft.com/office/drawing/2014/main" id="{8091507E-039A-6EFE-567A-5E1E33FA41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r="12705"/>
          <a:stretch>
            <a:fillRect/>
          </a:stretch>
        </p:blipFill>
        <p:spPr>
          <a:xfrm>
            <a:off x="2242052" y="2204628"/>
            <a:ext cx="2840339" cy="2712136"/>
          </a:xfrm>
          <a:prstGeom prst="rect">
            <a:avLst/>
          </a:prstGeom>
        </p:spPr>
      </p:pic>
      <p:pic>
        <p:nvPicPr>
          <p:cNvPr id="39" name="Content Placeholder 8">
            <a:extLst>
              <a:ext uri="{FF2B5EF4-FFF2-40B4-BE49-F238E27FC236}">
                <a16:creationId xmlns:a16="http://schemas.microsoft.com/office/drawing/2014/main" id="{07B67425-C2E0-E7EC-8E1C-DE8464991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4" y="2201641"/>
            <a:ext cx="2099009" cy="1494997"/>
          </a:xfr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E49BCB1-F395-272F-9730-97A9E73F2D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928" y="2201063"/>
            <a:ext cx="2105038" cy="149929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78C1D6F-A135-432E-9999-272F8504D5AA}"/>
              </a:ext>
            </a:extLst>
          </p:cNvPr>
          <p:cNvSpPr txBox="1"/>
          <p:nvPr/>
        </p:nvSpPr>
        <p:spPr>
          <a:xfrm>
            <a:off x="3281060" y="4029104"/>
            <a:ext cx="17138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Intact galvanized layer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326EF9-370D-4ED0-AD25-7CB9F57F2786}"/>
              </a:ext>
            </a:extLst>
          </p:cNvPr>
          <p:cNvSpPr txBox="1"/>
          <p:nvPr/>
        </p:nvSpPr>
        <p:spPr>
          <a:xfrm>
            <a:off x="713641" y="3494663"/>
            <a:ext cx="19307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Slightly damaged galvanized layer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767692D-B252-A361-A64C-D23A14F75B95}"/>
              </a:ext>
            </a:extLst>
          </p:cNvPr>
          <p:cNvSpPr txBox="1"/>
          <p:nvPr/>
        </p:nvSpPr>
        <p:spPr>
          <a:xfrm>
            <a:off x="4374928" y="2135454"/>
            <a:ext cx="1563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Rust bloom on screw thread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F427F1-07B4-CBBA-1157-5156925FC944}"/>
              </a:ext>
            </a:extLst>
          </p:cNvPr>
          <p:cNvSpPr txBox="1"/>
          <p:nvPr/>
        </p:nvSpPr>
        <p:spPr>
          <a:xfrm>
            <a:off x="465808" y="1349504"/>
            <a:ext cx="600059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dirty="0"/>
              <a:t>Corroded screw after transport of target wheel shaft </a:t>
            </a:r>
          </a:p>
          <a:p>
            <a:pPr algn="l"/>
            <a:r>
              <a:rPr lang="en-US" sz="2000" dirty="0"/>
              <a:t>      drive from manufacturer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594B4CD-D13F-BC9C-5FC3-9209EC17701B}"/>
              </a:ext>
            </a:extLst>
          </p:cNvPr>
          <p:cNvSpPr txBox="1"/>
          <p:nvPr/>
        </p:nvSpPr>
        <p:spPr>
          <a:xfrm>
            <a:off x="602043" y="4981943"/>
            <a:ext cx="5837964" cy="13850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SEM/EDX: Cl- found</a:t>
            </a:r>
          </a:p>
          <a:p>
            <a:pPr algn="l"/>
            <a:r>
              <a:rPr lang="en-US" sz="2000" dirty="0"/>
              <a:t>Salty, moist climate caused corrosion</a:t>
            </a:r>
          </a:p>
          <a:p>
            <a:pPr algn="l"/>
            <a:r>
              <a:rPr lang="en-US" sz="2000" dirty="0"/>
              <a:t>Prolonged exposure during transport on ship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D3942E4-C3D6-3A93-11E0-1905E44520F9}"/>
              </a:ext>
            </a:extLst>
          </p:cNvPr>
          <p:cNvSpPr txBox="1"/>
          <p:nvPr/>
        </p:nvSpPr>
        <p:spPr>
          <a:xfrm>
            <a:off x="7434258" y="5701453"/>
            <a:ext cx="4690925" cy="168980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SEM/EDX: Shows cracks – logbook showed usage of flow meter that exceeded its specifications.</a:t>
            </a:r>
          </a:p>
        </p:txBody>
      </p:sp>
    </p:spTree>
    <p:extLst>
      <p:ext uri="{BB962C8B-B14F-4D97-AF65-F5344CB8AC3E}">
        <p14:creationId xmlns:p14="http://schemas.microsoft.com/office/powerpoint/2010/main" val="40214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D652AD-BAAE-99EE-A07C-0167A3C209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65D63-E5C6-1DB2-C553-376A45E3C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302BDD-3C68-525A-2877-A5EAE4687E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01E2E9D-C5EE-32DC-FA57-E2912BFFB5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Development work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796383-D989-462F-C19E-1DF6C6EEBE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46075"/>
            <a:ext cx="9518650" cy="561975"/>
          </a:xfrm>
        </p:spPr>
        <p:txBody>
          <a:bodyPr/>
          <a:lstStyle/>
          <a:p>
            <a:r>
              <a:rPr lang="en-US" dirty="0"/>
              <a:t>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1167D-86DE-8148-66D3-3738898853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453188"/>
            <a:ext cx="28448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7024A05-FE3E-DFE8-6E36-DA0B0F7905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5579" r="25579"/>
          <a:stretch>
            <a:fillRect/>
          </a:stretch>
        </p:blipFill>
        <p:spPr>
          <a:xfrm>
            <a:off x="64770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75" y="184398"/>
            <a:ext cx="9360000" cy="657339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Development work with Beam Diagnostics Group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8412" y="761687"/>
            <a:ext cx="10056745" cy="441494"/>
          </a:xfrm>
        </p:spPr>
        <p:txBody>
          <a:bodyPr/>
          <a:lstStyle/>
          <a:p>
            <a:r>
              <a:rPr lang="en-GB" dirty="0" err="1"/>
              <a:t>Flamespray</a:t>
            </a:r>
            <a:r>
              <a:rPr lang="en-GB" dirty="0"/>
              <a:t> of target wheel  - March 2022. Production of 3x 1 kg luminescent powder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363" y="2615968"/>
            <a:ext cx="6505256" cy="3812827"/>
          </a:xfrm>
          <a:prstGeom prst="rect">
            <a:avLst/>
          </a:prstGeom>
        </p:spPr>
      </p:pic>
      <p:pic>
        <p:nvPicPr>
          <p:cNvPr id="19" name="Content Placeholder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238"/>
          <a:stretch/>
        </p:blipFill>
        <p:spPr>
          <a:xfrm>
            <a:off x="709932" y="1779921"/>
            <a:ext cx="3442564" cy="16720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4352462" y="1396939"/>
            <a:ext cx="3646608" cy="1257000"/>
          </a:xfrm>
        </p:spPr>
        <p:txBody>
          <a:bodyPr/>
          <a:lstStyle/>
          <a:p>
            <a:r>
              <a:rPr lang="en-US" dirty="0"/>
              <a:t>Cr-doped Al2O3 (sintered)</a:t>
            </a:r>
          </a:p>
          <a:p>
            <a:r>
              <a:rPr lang="en-US" dirty="0"/>
              <a:t>Ce-doped YAG</a:t>
            </a:r>
          </a:p>
          <a:p>
            <a:r>
              <a:rPr lang="en-US" dirty="0"/>
              <a:t>Mixture of both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3858" y="5818814"/>
            <a:ext cx="5641139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We can use commercial chemicals. We can optimize the coating. We are independent.</a:t>
            </a:r>
          </a:p>
        </p:txBody>
      </p:sp>
      <p:cxnSp>
        <p:nvCxnSpPr>
          <p:cNvPr id="9" name="Straight Arrow Connector 8"/>
          <p:cNvCxnSpPr>
            <a:stCxn id="3" idx="1"/>
          </p:cNvCxnSpPr>
          <p:nvPr/>
        </p:nvCxnSpPr>
        <p:spPr>
          <a:xfrm flipH="1">
            <a:off x="2447925" y="2025439"/>
            <a:ext cx="1904537" cy="746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257550" y="2615968"/>
            <a:ext cx="2105025" cy="3003782"/>
          </a:xfrm>
          <a:prstGeom prst="straightConnector1">
            <a:avLst/>
          </a:prstGeom>
          <a:ln w="222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540952" y="5652053"/>
            <a:ext cx="3474464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Collaboration with SNS to test new materials in the radiation field (on the SNS target).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EB6367-8BF2-4561-A7C8-39F457231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125" y="5652053"/>
            <a:ext cx="1437827" cy="958551"/>
          </a:xfrm>
          <a:prstGeom prst="rect">
            <a:avLst/>
          </a:prstGeom>
        </p:spPr>
      </p:pic>
      <p:pic>
        <p:nvPicPr>
          <p:cNvPr id="22" name="Google Shape;7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3352" y="3809380"/>
            <a:ext cx="1520601" cy="165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4E21CB-9DB0-4BF1-0B4D-D7AD64BAB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7272" y="1325940"/>
            <a:ext cx="4018086" cy="2260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6AF9E4-659C-3D7B-6EF7-DAC7780252C8}"/>
              </a:ext>
            </a:extLst>
          </p:cNvPr>
          <p:cNvSpPr txBox="1"/>
          <p:nvPr/>
        </p:nvSpPr>
        <p:spPr>
          <a:xfrm>
            <a:off x="9472404" y="3756837"/>
            <a:ext cx="2063232" cy="1829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r>
              <a:rPr lang="en-US" sz="1700" dirty="0"/>
              <a:t>Cyrille Thomas</a:t>
            </a:r>
          </a:p>
          <a:p>
            <a:r>
              <a:rPr lang="en-US" sz="1700" dirty="0"/>
              <a:t>Emelie Wiklund </a:t>
            </a:r>
          </a:p>
          <a:p>
            <a:r>
              <a:rPr lang="en-US" sz="1700" dirty="0"/>
              <a:t>Anton Järild</a:t>
            </a:r>
          </a:p>
          <a:p>
            <a:r>
              <a:rPr lang="fi-FI" sz="1700" dirty="0"/>
              <a:t>Shrikant Joshi</a:t>
            </a:r>
          </a:p>
          <a:p>
            <a:r>
              <a:rPr lang="nn-NO" sz="1700" dirty="0"/>
              <a:t>Håvard Gjersdal</a:t>
            </a:r>
          </a:p>
          <a:p>
            <a:r>
              <a:rPr lang="en-US" sz="1700" dirty="0"/>
              <a:t>Stefan </a:t>
            </a:r>
            <a:r>
              <a:rPr lang="en-US" sz="1700" dirty="0" err="1"/>
              <a:t>Bjoreklund</a:t>
            </a:r>
            <a:endParaRPr lang="en-US" sz="1700" dirty="0"/>
          </a:p>
          <a:p>
            <a:r>
              <a:rPr lang="en-US" sz="1700" dirty="0"/>
              <a:t>Magnus Sandburg</a:t>
            </a:r>
          </a:p>
        </p:txBody>
      </p:sp>
    </p:spTree>
    <p:extLst>
      <p:ext uri="{BB962C8B-B14F-4D97-AF65-F5344CB8AC3E}">
        <p14:creationId xmlns:p14="http://schemas.microsoft.com/office/powerpoint/2010/main" val="28473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844E9E-E780-9FA6-EBF1-48C0C8286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Blocking filters in the accelerator cooling water system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9486E77-1D40-9D54-B53D-12B6B3F8D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CWH cooling system/Radio frequency power station – frequently blocked filters: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C0ED63A-5BFF-E171-7342-73F4F4AD51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998446" y="1562400"/>
            <a:ext cx="4993785" cy="714472"/>
          </a:xfrm>
        </p:spPr>
        <p:txBody>
          <a:bodyPr/>
          <a:lstStyle/>
          <a:p>
            <a:r>
              <a:rPr lang="en-US" dirty="0"/>
              <a:t>Deposit: </a:t>
            </a:r>
            <a:r>
              <a:rPr lang="en-US" dirty="0">
                <a:highlight>
                  <a:srgbClr val="FFFF00"/>
                </a:highlight>
              </a:rPr>
              <a:t>Cu(red),Cu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  <a:r>
              <a:rPr lang="en-US" dirty="0">
                <a:highlight>
                  <a:srgbClr val="FFFF00"/>
                </a:highlight>
              </a:rPr>
              <a:t>O(black),</a:t>
            </a:r>
            <a:r>
              <a:rPr lang="en-US" dirty="0" err="1">
                <a:highlight>
                  <a:srgbClr val="FFFF00"/>
                </a:highlight>
              </a:rPr>
              <a:t>CuO</a:t>
            </a:r>
            <a:r>
              <a:rPr lang="en-US" dirty="0">
                <a:highlight>
                  <a:srgbClr val="FFFF00"/>
                </a:highlight>
              </a:rPr>
              <a:t>(red)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72FBB29-CD9C-6E4E-961A-49F0D829AF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Cooling water system - no heat exchangers between sections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349F33-4E4B-BD0E-ABE9-003E4DB53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467" y="4294507"/>
            <a:ext cx="3062559" cy="2298113"/>
          </a:xfrm>
          <a:prstGeom prst="rect">
            <a:avLst/>
          </a:prstGeom>
        </p:spPr>
      </p:pic>
      <p:pic>
        <p:nvPicPr>
          <p:cNvPr id="2050" name="Picture 7">
            <a:extLst>
              <a:ext uri="{FF2B5EF4-FFF2-40B4-BE49-F238E27FC236}">
                <a16:creationId xmlns:a16="http://schemas.microsoft.com/office/drawing/2014/main" id="{BA297A2D-3E47-FF91-8035-1C8648FCE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7" t="13635"/>
          <a:stretch>
            <a:fillRect/>
          </a:stretch>
        </p:blipFill>
        <p:spPr bwMode="auto">
          <a:xfrm>
            <a:off x="1812633" y="2294497"/>
            <a:ext cx="1935948" cy="151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6">
            <a:extLst>
              <a:ext uri="{FF2B5EF4-FFF2-40B4-BE49-F238E27FC236}">
                <a16:creationId xmlns:a16="http://schemas.microsoft.com/office/drawing/2014/main" id="{434F0B13-35A0-DC75-CE94-A8F796C1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21219" r="21362"/>
          <a:stretch>
            <a:fillRect/>
          </a:stretch>
        </p:blipFill>
        <p:spPr bwMode="auto">
          <a:xfrm>
            <a:off x="3856035" y="2332682"/>
            <a:ext cx="1609371" cy="151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3B6B2D20-F16D-0D6A-B9E0-FEAFAF9C4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618" y="3772579"/>
            <a:ext cx="45832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Segoe UI Historic" panose="020B0502040204020203" pitchFamily="34" charset="0"/>
              </a:rPr>
              <a:t>Upstrea</a:t>
            </a:r>
            <a:r>
              <a:rPr lang="en-US" altLang="en-US" sz="1600" dirty="0">
                <a:latin typeface="Segoe UI Historic" panose="020B0502040204020203" pitchFamily="34" charset="0"/>
                <a:ea typeface="MS Mincho" panose="02020609040205080304" pitchFamily="49" charset="-128"/>
                <a:cs typeface="Segoe UI Historic" panose="020B0502040204020203" pitchFamily="34" charset="0"/>
              </a:rPr>
              <a:t>m: reddish deposit -&gt; downstream: black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A92ACD7-A1CE-E1D5-5DC1-6A2DBA58C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872" y="654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B60FEE-5FA1-47E4-D6E3-2B9911E8367E}"/>
                  </a:ext>
                </a:extLst>
              </p:cNvPr>
              <p:cNvSpPr txBox="1"/>
              <p:nvPr/>
            </p:nvSpPr>
            <p:spPr>
              <a:xfrm>
                <a:off x="5404341" y="5355470"/>
                <a:ext cx="6181994" cy="60016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/>
              <a:p>
                <a:pPr marL="0" marR="0" indent="457200">
                  <a:spcAft>
                    <a:spcPts val="600"/>
                  </a:spcAft>
                  <a:buNone/>
                </a:pPr>
                <a:r>
                  <a:rPr lang="en-GB" sz="14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2 HNO</a:t>
                </a:r>
                <a:r>
                  <a:rPr lang="en-GB" sz="1400" baseline="-250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3</a:t>
                </a:r>
                <a:r>
                  <a:rPr lang="en-GB" sz="14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+ </a:t>
                </a:r>
                <a:r>
                  <a:rPr lang="en-GB" sz="1400" dirty="0" err="1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CuO</a:t>
                </a:r>
                <a:r>
                  <a:rPr lang="en-GB" sz="14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 + 6 H</a:t>
                </a:r>
                <a:r>
                  <a:rPr lang="en-GB" sz="1400" baseline="-250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2</a:t>
                </a:r>
                <a:r>
                  <a:rPr lang="en-GB" sz="14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O </a:t>
                </a:r>
                <a14:m>
                  <m:oMath xmlns:m="http://schemas.openxmlformats.org/officeDocument/2006/math">
                    <m:r>
                      <a:rPr lang="en-GB" sz="1400" i="1">
                        <a:effectLst/>
                        <a:highlight>
                          <a:srgbClr val="00FFFF"/>
                        </a:highlight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GB" sz="1400" dirty="0">
                    <a:effectLst/>
                    <a:highlight>
                      <a:srgbClr val="00FFFF"/>
                    </a:highlight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 [Cu(H</a:t>
                </a:r>
                <a:r>
                  <a:rPr lang="en-GB" sz="1400" baseline="-25000" dirty="0">
                    <a:effectLst/>
                    <a:highlight>
                      <a:srgbClr val="00FFFF"/>
                    </a:highlight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2</a:t>
                </a:r>
                <a:r>
                  <a:rPr lang="en-GB" sz="1400" dirty="0">
                    <a:effectLst/>
                    <a:highlight>
                      <a:srgbClr val="00FFFF"/>
                    </a:highlight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O)</a:t>
                </a:r>
                <a:r>
                  <a:rPr lang="en-GB" sz="1400" baseline="-25000" dirty="0">
                    <a:effectLst/>
                    <a:highlight>
                      <a:srgbClr val="00FFFF"/>
                    </a:highlight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6</a:t>
                </a:r>
                <a:r>
                  <a:rPr lang="en-GB" sz="1400" dirty="0">
                    <a:effectLst/>
                    <a:highlight>
                      <a:srgbClr val="00FFFF"/>
                    </a:highlight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]</a:t>
                </a:r>
                <a:r>
                  <a:rPr lang="en-GB" sz="1400" baseline="30000" dirty="0">
                    <a:effectLst/>
                    <a:highlight>
                      <a:srgbClr val="00FFFF"/>
                    </a:highlight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2+</a:t>
                </a:r>
                <a:r>
                  <a:rPr lang="en-GB" sz="1400" dirty="0">
                    <a:effectLst/>
                    <a:highlight>
                      <a:srgbClr val="00FFFF"/>
                    </a:highlight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:r>
                  <a:rPr lang="en-GB" sz="14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+ 2 (NO</a:t>
                </a:r>
                <a:r>
                  <a:rPr lang="en-GB" sz="1400" baseline="-250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3</a:t>
                </a:r>
                <a:r>
                  <a:rPr lang="en-GB" sz="14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)</a:t>
                </a:r>
                <a:r>
                  <a:rPr lang="en-GB" sz="1400" baseline="300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-</a:t>
                </a:r>
                <a:r>
                  <a:rPr lang="en-GB" sz="14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 + H</a:t>
                </a:r>
                <a:r>
                  <a:rPr lang="en-GB" sz="1400" baseline="-250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2</a:t>
                </a:r>
                <a:r>
                  <a:rPr lang="en-GB" sz="14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O</a:t>
                </a:r>
                <a:endParaRPr lang="en-US" sz="1400" dirty="0"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pPr marL="0" marR="0" indent="431800">
                  <a:spcAft>
                    <a:spcPts val="600"/>
                  </a:spcAft>
                  <a:buNone/>
                </a:pPr>
                <a:r>
                  <a:rPr lang="en-GB" sz="14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14 HNO</a:t>
                </a:r>
                <a:r>
                  <a:rPr lang="en-GB" sz="1400" baseline="-250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3</a:t>
                </a:r>
                <a:r>
                  <a:rPr lang="en-GB" sz="14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+ 3Cu</a:t>
                </a:r>
                <a:r>
                  <a:rPr lang="en-GB" sz="1400" baseline="-250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2</a:t>
                </a:r>
                <a:r>
                  <a:rPr lang="en-GB" sz="14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O+ 6 H</a:t>
                </a:r>
                <a:r>
                  <a:rPr lang="en-GB" sz="1400" baseline="-250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2</a:t>
                </a:r>
                <a:r>
                  <a:rPr lang="en-GB" sz="14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O </a:t>
                </a:r>
                <a14:m>
                  <m:oMath xmlns:m="http://schemas.openxmlformats.org/officeDocument/2006/math">
                    <m:r>
                      <a:rPr lang="en-GB" sz="1400" i="1">
                        <a:effectLst/>
                        <a:highlight>
                          <a:srgbClr val="00FFFF"/>
                        </a:highlight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GB" sz="1400" dirty="0">
                    <a:effectLst/>
                    <a:highlight>
                      <a:srgbClr val="00FFFF"/>
                    </a:highlight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6[Cu(H</a:t>
                </a:r>
                <a:r>
                  <a:rPr lang="en-GB" sz="1400" baseline="-25000" dirty="0">
                    <a:effectLst/>
                    <a:highlight>
                      <a:srgbClr val="00FFFF"/>
                    </a:highlight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2</a:t>
                </a:r>
                <a:r>
                  <a:rPr lang="en-GB" sz="1400" dirty="0">
                    <a:effectLst/>
                    <a:highlight>
                      <a:srgbClr val="00FFFF"/>
                    </a:highlight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O)</a:t>
                </a:r>
                <a:r>
                  <a:rPr lang="en-GB" sz="1400" baseline="-25000" dirty="0">
                    <a:effectLst/>
                    <a:highlight>
                      <a:srgbClr val="00FFFF"/>
                    </a:highlight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6</a:t>
                </a:r>
                <a:r>
                  <a:rPr lang="en-GB" sz="1400" dirty="0">
                    <a:effectLst/>
                    <a:highlight>
                      <a:srgbClr val="00FFFF"/>
                    </a:highlight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]</a:t>
                </a:r>
                <a:r>
                  <a:rPr lang="en-GB" sz="1400" baseline="30000" dirty="0">
                    <a:effectLst/>
                    <a:highlight>
                      <a:srgbClr val="00FFFF"/>
                    </a:highlight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2+</a:t>
                </a:r>
                <a:r>
                  <a:rPr lang="en-GB" sz="1400" dirty="0">
                    <a:effectLst/>
                    <a:highlight>
                      <a:srgbClr val="FFFFFF"/>
                    </a:highlight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GB" sz="14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12 (NO</a:t>
                </a:r>
                <a:r>
                  <a:rPr lang="en-GB" sz="1400" baseline="-250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3</a:t>
                </a:r>
                <a:r>
                  <a:rPr lang="en-GB" sz="14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)</a:t>
                </a:r>
                <a:r>
                  <a:rPr lang="en-GB" sz="1400" baseline="300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- </a:t>
                </a:r>
                <a:r>
                  <a:rPr lang="en-GB" sz="14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+ 7H</a:t>
                </a:r>
                <a:r>
                  <a:rPr lang="en-GB" sz="1400" baseline="-250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2</a:t>
                </a:r>
                <a:r>
                  <a:rPr lang="en-GB" sz="14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O + 2NO</a:t>
                </a:r>
                <a:endParaRPr lang="en-US" sz="1800" dirty="0"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B60FEE-5FA1-47E4-D6E3-2B9911E83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341" y="5355470"/>
                <a:ext cx="6181994" cy="600164"/>
              </a:xfrm>
              <a:prstGeom prst="rect">
                <a:avLst/>
              </a:prstGeom>
              <a:blipFill>
                <a:blip r:embed="rId5"/>
                <a:stretch>
                  <a:fillRect t="-3061" b="-9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C3F9468F-43FD-ECC4-AC7A-00CEFF0CAA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91" y="2293000"/>
            <a:ext cx="6164802" cy="30264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CC91EF-75AD-DC08-0528-1007AC559E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607" t="46144" r="59879" b="17521"/>
          <a:stretch>
            <a:fillRect/>
          </a:stretch>
        </p:blipFill>
        <p:spPr>
          <a:xfrm>
            <a:off x="4369093" y="4308738"/>
            <a:ext cx="814970" cy="2113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46665D-ED1E-445B-6F0A-BDBF3F163757}"/>
              </a:ext>
            </a:extLst>
          </p:cNvPr>
          <p:cNvSpPr txBox="1"/>
          <p:nvPr/>
        </p:nvSpPr>
        <p:spPr>
          <a:xfrm>
            <a:off x="6204355" y="2263337"/>
            <a:ext cx="2448272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XRD pattern – </a:t>
            </a:r>
          </a:p>
          <a:p>
            <a:pPr algn="l"/>
            <a:r>
              <a:rPr lang="en-US" dirty="0"/>
              <a:t>phase identification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7099E9-BB71-F0E5-4858-9F9B2EF68404}"/>
              </a:ext>
            </a:extLst>
          </p:cNvPr>
          <p:cNvSpPr txBox="1"/>
          <p:nvPr/>
        </p:nvSpPr>
        <p:spPr>
          <a:xfrm>
            <a:off x="1271464" y="429450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HNO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226ED0-04E2-1983-80BC-665B05403213}"/>
              </a:ext>
            </a:extLst>
          </p:cNvPr>
          <p:cNvSpPr txBox="1"/>
          <p:nvPr/>
        </p:nvSpPr>
        <p:spPr>
          <a:xfrm>
            <a:off x="4523288" y="5355470"/>
            <a:ext cx="449463" cy="35444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en-US" sz="2000" dirty="0"/>
              <a:t>Cu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9F3553-F48D-EEF2-9885-E12EE72CED82}"/>
              </a:ext>
            </a:extLst>
          </p:cNvPr>
          <p:cNvSpPr txBox="1"/>
          <p:nvPr/>
        </p:nvSpPr>
        <p:spPr>
          <a:xfrm>
            <a:off x="1504518" y="5686355"/>
            <a:ext cx="681346" cy="41809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rust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07C3DA-F153-C70A-57A8-1A6B46D29E88}"/>
              </a:ext>
            </a:extLst>
          </p:cNvPr>
          <p:cNvSpPr txBox="1"/>
          <p:nvPr/>
        </p:nvSpPr>
        <p:spPr>
          <a:xfrm>
            <a:off x="5864909" y="6225505"/>
            <a:ext cx="5832649" cy="45851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>
                <a:highlight>
                  <a:srgbClr val="00FFFF"/>
                </a:highlight>
              </a:rPr>
              <a:t>Crystalline Copper oxide species are blocking the filters</a:t>
            </a:r>
          </a:p>
        </p:txBody>
      </p:sp>
    </p:spTree>
    <p:extLst>
      <p:ext uri="{BB962C8B-B14F-4D97-AF65-F5344CB8AC3E}">
        <p14:creationId xmlns:p14="http://schemas.microsoft.com/office/powerpoint/2010/main" val="35636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7" grpId="0"/>
      <p:bldP spid="20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5C04BE1-0BEC-F45F-20B2-E0270CD32CCD}"/>
              </a:ext>
            </a:extLst>
          </p:cNvPr>
          <p:cNvGrpSpPr/>
          <p:nvPr/>
        </p:nvGrpSpPr>
        <p:grpSpPr>
          <a:xfrm>
            <a:off x="8660900" y="1845191"/>
            <a:ext cx="3262732" cy="2156273"/>
            <a:chOff x="8660900" y="1845191"/>
            <a:chExt cx="3262732" cy="215627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3ADFFEA-86A7-4EB4-359F-BA6311D71CDB}"/>
                </a:ext>
              </a:extLst>
            </p:cNvPr>
            <p:cNvGrpSpPr/>
            <p:nvPr/>
          </p:nvGrpSpPr>
          <p:grpSpPr>
            <a:xfrm>
              <a:off x="8660900" y="1845191"/>
              <a:ext cx="3262732" cy="2156273"/>
              <a:chOff x="8660900" y="1845191"/>
              <a:chExt cx="3262732" cy="215627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3169E60-C727-B00D-B138-1647FA37140E}"/>
                  </a:ext>
                </a:extLst>
              </p:cNvPr>
              <p:cNvGrpSpPr/>
              <p:nvPr/>
            </p:nvGrpSpPr>
            <p:grpSpPr>
              <a:xfrm>
                <a:off x="8660900" y="1981372"/>
                <a:ext cx="3262732" cy="2020092"/>
                <a:chOff x="8660900" y="1981372"/>
                <a:chExt cx="3262732" cy="2020092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579936B2-D1FA-E616-3B1F-307240077F55}"/>
                    </a:ext>
                  </a:extLst>
                </p:cNvPr>
                <p:cNvGrpSpPr/>
                <p:nvPr/>
              </p:nvGrpSpPr>
              <p:grpSpPr>
                <a:xfrm>
                  <a:off x="8660900" y="1981372"/>
                  <a:ext cx="3262732" cy="2020092"/>
                  <a:chOff x="713508" y="4781031"/>
                  <a:chExt cx="3057735" cy="1831226"/>
                </a:xfrm>
              </p:grpSpPr>
              <p:pic>
                <p:nvPicPr>
                  <p:cNvPr id="24" name="Bildobjekt 23">
                    <a:extLst>
                      <a:ext uri="{FF2B5EF4-FFF2-40B4-BE49-F238E27FC236}">
                        <a16:creationId xmlns:a16="http://schemas.microsoft.com/office/drawing/2014/main" id="{013C40B7-BE19-8408-4C6A-23B00BEFA4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5683" t="18030" r="9102" b="15796"/>
                  <a:stretch>
                    <a:fillRect/>
                  </a:stretch>
                </p:blipFill>
                <p:spPr bwMode="auto">
                  <a:xfrm>
                    <a:off x="713508" y="4781031"/>
                    <a:ext cx="3057735" cy="1831226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00BD2CC8-0906-7438-C086-F7CB1357261C}"/>
                      </a:ext>
                    </a:extLst>
                  </p:cNvPr>
                  <p:cNvSpPr/>
                  <p:nvPr/>
                </p:nvSpPr>
                <p:spPr>
                  <a:xfrm>
                    <a:off x="713508" y="5445224"/>
                    <a:ext cx="485948" cy="114740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8A6532A8-9B99-1A06-8977-31B3A4098BD9}"/>
                    </a:ext>
                  </a:extLst>
                </p:cNvPr>
                <p:cNvSpPr/>
                <p:nvPr/>
              </p:nvSpPr>
              <p:spPr>
                <a:xfrm>
                  <a:off x="8735292" y="2379594"/>
                  <a:ext cx="1468330" cy="8254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73718FE-C808-D070-4C36-8DE18A276ACB}"/>
                  </a:ext>
                </a:extLst>
              </p:cNvPr>
              <p:cNvSpPr/>
              <p:nvPr/>
            </p:nvSpPr>
            <p:spPr>
              <a:xfrm>
                <a:off x="8668618" y="1845191"/>
                <a:ext cx="883766" cy="8254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C2E5DC-F16A-0C39-F69B-B68ED517A2D7}"/>
                </a:ext>
              </a:extLst>
            </p:cNvPr>
            <p:cNvSpPr/>
            <p:nvPr/>
          </p:nvSpPr>
          <p:spPr>
            <a:xfrm>
              <a:off x="10230910" y="1968795"/>
              <a:ext cx="518527" cy="373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752D1BD-C81E-F259-5033-6A842BB25CE2}"/>
                </a:ext>
              </a:extLst>
            </p:cNvPr>
            <p:cNvSpPr txBox="1"/>
            <p:nvPr/>
          </p:nvSpPr>
          <p:spPr>
            <a:xfrm>
              <a:off x="10517475" y="2021263"/>
              <a:ext cx="719357" cy="32761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 fontScale="85000" lnSpcReduction="10000"/>
            </a:bodyPr>
            <a:lstStyle/>
            <a:p>
              <a:pPr algn="l"/>
              <a:r>
                <a:rPr lang="en-US" sz="2000" dirty="0"/>
                <a:t>CWH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D9C934-3C70-B7EB-8C9D-F75B6239E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22" y="273687"/>
            <a:ext cx="9360000" cy="65733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Blocking filters in the accelerator cooling water system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62DC9B-FB08-BA7D-71A9-E6FE76F75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74D858-1BB4-9F1E-F576-B927CE7FC9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6618" y="909704"/>
            <a:ext cx="9360000" cy="507076"/>
          </a:xfrm>
        </p:spPr>
        <p:txBody>
          <a:bodyPr/>
          <a:lstStyle/>
          <a:p>
            <a:r>
              <a:rPr lang="en-US" dirty="0"/>
              <a:t>CWH / CWM system (up to summer 2025)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7784CA-00B0-2C1E-8DB4-67B364480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15" y="3252976"/>
            <a:ext cx="5271465" cy="4033373"/>
          </a:xfrm>
          <a:prstGeom prst="rect">
            <a:avLst/>
          </a:prstGeom>
        </p:spPr>
      </p:pic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1083BC7A-D500-5659-D694-A4E42F2764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4514150"/>
              </p:ext>
            </p:extLst>
          </p:nvPr>
        </p:nvGraphicFramePr>
        <p:xfrm>
          <a:off x="874644" y="1388154"/>
          <a:ext cx="4546182" cy="18753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7020">
                  <a:extLst>
                    <a:ext uri="{9D8B030D-6E8A-4147-A177-3AD203B41FA5}">
                      <a16:colId xmlns:a16="http://schemas.microsoft.com/office/drawing/2014/main" val="3877893375"/>
                    </a:ext>
                  </a:extLst>
                </a:gridCol>
                <a:gridCol w="991978">
                  <a:extLst>
                    <a:ext uri="{9D8B030D-6E8A-4147-A177-3AD203B41FA5}">
                      <a16:colId xmlns:a16="http://schemas.microsoft.com/office/drawing/2014/main" val="3088018021"/>
                    </a:ext>
                  </a:extLst>
                </a:gridCol>
                <a:gridCol w="1357184">
                  <a:extLst>
                    <a:ext uri="{9D8B030D-6E8A-4147-A177-3AD203B41FA5}">
                      <a16:colId xmlns:a16="http://schemas.microsoft.com/office/drawing/2014/main" val="653557752"/>
                    </a:ext>
                  </a:extLst>
                </a:gridCol>
              </a:tblGrid>
              <a:tr h="263834">
                <a:tc>
                  <a:txBody>
                    <a:bodyPr/>
                    <a:lstStyle/>
                    <a:p>
                      <a:pPr marL="0" marR="0">
                        <a:spcAft>
                          <a:spcPts val="6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Loop</a:t>
                      </a:r>
                      <a:endParaRPr lang="en-US" sz="18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527" marR="6452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CWM</a:t>
                      </a:r>
                      <a:endParaRPr lang="en-US" sz="18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527" marR="6452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CWH</a:t>
                      </a:r>
                      <a:endParaRPr lang="en-US" sz="18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527" marR="64527" marT="0" marB="0"/>
                </a:tc>
                <a:extLst>
                  <a:ext uri="{0D108BD9-81ED-4DB2-BD59-A6C34878D82A}">
                    <a16:rowId xmlns:a16="http://schemas.microsoft.com/office/drawing/2014/main" val="3860940081"/>
                  </a:ext>
                </a:extLst>
              </a:tr>
              <a:tr h="32019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Water temperature</a:t>
                      </a:r>
                    </a:p>
                  </a:txBody>
                  <a:tcPr marL="64527" marR="6452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24-30</a:t>
                      </a:r>
                      <a:r>
                        <a:rPr lang="en-US" sz="1800" dirty="0"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 sz="1800" dirty="0"/>
                        <a:t>C</a:t>
                      </a:r>
                      <a:endParaRPr lang="en-US" sz="18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527" marR="64527" marT="0" marB="0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45-55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 sz="1800" dirty="0"/>
                        <a:t>C</a:t>
                      </a:r>
                      <a:endParaRPr lang="en-US" sz="18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527" marR="64527" marT="0" marB="0"/>
                </a:tc>
                <a:extLst>
                  <a:ext uri="{0D108BD9-81ED-4DB2-BD59-A6C34878D82A}">
                    <a16:rowId xmlns:a16="http://schemas.microsoft.com/office/drawing/2014/main" val="3993621503"/>
                  </a:ext>
                </a:extLst>
              </a:tr>
              <a:tr h="32019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Filtration CW mains</a:t>
                      </a:r>
                      <a:endParaRPr lang="en-US" sz="18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527" marR="64527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1000 μ</a:t>
                      </a:r>
                    </a:p>
                  </a:txBody>
                  <a:tcPr marL="64527" marR="64527" marT="0" marB="0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4527" marR="64527" marT="0" marB="0"/>
                </a:tc>
                <a:extLst>
                  <a:ext uri="{0D108BD9-81ED-4DB2-BD59-A6C34878D82A}">
                    <a16:rowId xmlns:a16="http://schemas.microsoft.com/office/drawing/2014/main" val="3205761658"/>
                  </a:ext>
                </a:extLst>
              </a:tr>
              <a:tr h="320198">
                <a:tc>
                  <a:txBody>
                    <a:bodyPr/>
                    <a:lstStyle/>
                    <a:p>
                      <a:pPr marL="0" marR="0">
                        <a:spcAft>
                          <a:spcPts val="6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Filtration LB, MB, HB</a:t>
                      </a:r>
                      <a:endParaRPr lang="en-US" sz="18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527" marR="64527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100 μ</a:t>
                      </a:r>
                    </a:p>
                  </a:txBody>
                  <a:tcPr marL="64527" marR="64527" marT="0" marB="0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4527" marR="64527" marT="0" marB="0"/>
                </a:tc>
                <a:extLst>
                  <a:ext uri="{0D108BD9-81ED-4DB2-BD59-A6C34878D82A}">
                    <a16:rowId xmlns:a16="http://schemas.microsoft.com/office/drawing/2014/main" val="423768624"/>
                  </a:ext>
                </a:extLst>
              </a:tr>
              <a:tr h="320198">
                <a:tc>
                  <a:txBody>
                    <a:bodyPr/>
                    <a:lstStyle/>
                    <a:p>
                      <a:pPr marL="0" marR="0">
                        <a:spcAft>
                          <a:spcPts val="600"/>
                        </a:spcAft>
                        <a:buNone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conductivity</a:t>
                      </a:r>
                    </a:p>
                  </a:txBody>
                  <a:tcPr marL="64527" marR="64527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  <a:buNone/>
                      </a:pPr>
                      <a:r>
                        <a:rPr lang="en-GB" sz="1800" dirty="0"/>
                        <a:t>0.23 </a:t>
                      </a:r>
                      <a:r>
                        <a:rPr lang="en-GB" sz="1800" dirty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800" dirty="0"/>
                        <a:t>S/cm (5 M</a:t>
                      </a:r>
                      <a:r>
                        <a:rPr lang="en-GB" sz="1800" dirty="0">
                          <a:sym typeface="Symbol" panose="05050102010706020507" pitchFamily="18" charset="2"/>
                        </a:rPr>
                        <a:t></a:t>
                      </a:r>
                      <a:r>
                        <a:rPr lang="en-GB" sz="1800" dirty="0"/>
                        <a:t>) </a:t>
                      </a:r>
                      <a:endParaRPr lang="en-US" sz="18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527" marR="64527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  <a:buNone/>
                      </a:pPr>
                      <a:endParaRPr lang="en-US" sz="2000" dirty="0">
                        <a:effectLst/>
                        <a:latin typeface="Segoe UI Historic" panose="020B0502040204020203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527" marR="64527" marT="0" marB="0"/>
                </a:tc>
                <a:extLst>
                  <a:ext uri="{0D108BD9-81ED-4DB2-BD59-A6C34878D82A}">
                    <a16:rowId xmlns:a16="http://schemas.microsoft.com/office/drawing/2014/main" val="1720137578"/>
                  </a:ext>
                </a:extLst>
              </a:tr>
              <a:tr h="320198">
                <a:tc>
                  <a:txBody>
                    <a:bodyPr/>
                    <a:lstStyle/>
                    <a:p>
                      <a:pPr marL="0" marR="0">
                        <a:spcAft>
                          <a:spcPts val="600"/>
                        </a:spcAft>
                        <a:buNone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</a:t>
                      </a:r>
                    </a:p>
                  </a:txBody>
                  <a:tcPr marL="64527" marR="64527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Aft>
                          <a:spcPts val="600"/>
                        </a:spcAft>
                        <a:buNone/>
                      </a:pPr>
                      <a:r>
                        <a:rPr lang="en-US" sz="1800" dirty="0">
                          <a:effectLst/>
                          <a:latin typeface="Segoe UI Historic" panose="020B0502040204020203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6.5-7.5</a:t>
                      </a:r>
                    </a:p>
                  </a:txBody>
                  <a:tcPr marL="64527" marR="6452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544632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37C79DE6-E757-BC68-8BA6-1E7897E8A094}"/>
              </a:ext>
            </a:extLst>
          </p:cNvPr>
          <p:cNvSpPr txBox="1"/>
          <p:nvPr/>
        </p:nvSpPr>
        <p:spPr>
          <a:xfrm>
            <a:off x="10444744" y="3607092"/>
            <a:ext cx="1584176" cy="38179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algn="l"/>
            <a:r>
              <a:rPr lang="en-US" sz="2000" dirty="0"/>
              <a:t>accelerator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739E4F7-3C18-6491-1161-D7971EB16935}"/>
              </a:ext>
            </a:extLst>
          </p:cNvPr>
          <p:cNvCxnSpPr/>
          <p:nvPr/>
        </p:nvCxnSpPr>
        <p:spPr>
          <a:xfrm flipH="1">
            <a:off x="9277220" y="3789040"/>
            <a:ext cx="116752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AD2B3-B977-2E2D-9638-F7CBFA581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480" y="1428842"/>
            <a:ext cx="4259656" cy="184934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 heat exchangers between sections (500 m</a:t>
            </a:r>
            <a:r>
              <a:rPr lang="en-US" baseline="30000" dirty="0"/>
              <a:t>3</a:t>
            </a:r>
            <a:r>
              <a:rPr lang="en-US" dirty="0"/>
              <a:t> water)</a:t>
            </a:r>
          </a:p>
          <a:p>
            <a:r>
              <a:rPr lang="en-US" dirty="0"/>
              <a:t>Large ion exchanger (bypass) removes Cu</a:t>
            </a:r>
            <a:r>
              <a:rPr lang="en-US" baseline="30000" dirty="0"/>
              <a:t>+</a:t>
            </a:r>
            <a:r>
              <a:rPr lang="en-US" dirty="0"/>
              <a:t>, Cu</a:t>
            </a:r>
            <a:r>
              <a:rPr lang="en-US" baseline="30000" dirty="0"/>
              <a:t>2+</a:t>
            </a:r>
            <a:r>
              <a:rPr lang="en-US" dirty="0"/>
              <a:t> (if dissolved in water!)</a:t>
            </a:r>
          </a:p>
          <a:p>
            <a:r>
              <a:rPr lang="en-US" dirty="0"/>
              <a:t>ICP-OES: limits for Cu-detection 5 ppb</a:t>
            </a:r>
          </a:p>
          <a:p>
            <a:r>
              <a:rPr lang="en-US" dirty="0"/>
              <a:t>100-500 ppm O</a:t>
            </a:r>
            <a:r>
              <a:rPr lang="en-US" baseline="-25000" dirty="0"/>
              <a:t>2</a:t>
            </a:r>
            <a:r>
              <a:rPr lang="en-US" dirty="0"/>
              <a:t> in loop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15B2E6-B9AD-63EE-2A1F-D03E970D6527}"/>
              </a:ext>
            </a:extLst>
          </p:cNvPr>
          <p:cNvGrpSpPr/>
          <p:nvPr/>
        </p:nvGrpSpPr>
        <p:grpSpPr>
          <a:xfrm>
            <a:off x="5023732" y="4094335"/>
            <a:ext cx="7008742" cy="2741977"/>
            <a:chOff x="5023732" y="4094335"/>
            <a:chExt cx="7008742" cy="2741977"/>
          </a:xfrm>
        </p:grpSpPr>
        <p:pic>
          <p:nvPicPr>
            <p:cNvPr id="14337" name="Picture 1">
              <a:extLst>
                <a:ext uri="{FF2B5EF4-FFF2-40B4-BE49-F238E27FC236}">
                  <a16:creationId xmlns:a16="http://schemas.microsoft.com/office/drawing/2014/main" id="{38721E3D-7F23-54E1-AD89-5B2B0901D1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17"/>
            <a:stretch>
              <a:fillRect/>
            </a:stretch>
          </p:blipFill>
          <p:spPr bwMode="auto">
            <a:xfrm>
              <a:off x="5023732" y="4094335"/>
              <a:ext cx="4505309" cy="274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F31E89-8C12-9966-010F-8189D50975E7}"/>
                </a:ext>
              </a:extLst>
            </p:cNvPr>
            <p:cNvSpPr txBox="1"/>
            <p:nvPr/>
          </p:nvSpPr>
          <p:spPr>
            <a:xfrm>
              <a:off x="9289274" y="4536278"/>
              <a:ext cx="274320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Summary of copper release rates in function of oxygen level and </a:t>
              </a:r>
              <a:r>
                <a:rPr lang="en-US" dirty="0" err="1"/>
                <a:t>pH.</a:t>
              </a:r>
              <a:r>
                <a:rPr lang="en-US" dirty="0"/>
                <a:t> </a:t>
              </a:r>
              <a:r>
                <a:rPr lang="en-US" sz="1600" i="1" dirty="0"/>
                <a:t>[</a:t>
              </a:r>
              <a:r>
                <a:rPr lang="en-US" sz="1600" i="1" dirty="0" err="1"/>
                <a:t>R.Svoboda</a:t>
              </a:r>
              <a:r>
                <a:rPr lang="en-US" sz="1600" i="1" dirty="0"/>
                <a:t>, </a:t>
              </a:r>
              <a:r>
                <a:rPr lang="en-US" sz="1600" i="1" dirty="0" err="1"/>
                <a:t>H.G.Seipp</a:t>
              </a:r>
              <a:r>
                <a:rPr lang="en-US" sz="1600" i="1" dirty="0"/>
                <a:t>: Power Plant Chemistry, 6 (2004) 1, </a:t>
              </a:r>
              <a:r>
                <a:rPr lang="en-US" sz="1600" i="1" dirty="0" err="1"/>
                <a:t>pg</a:t>
              </a:r>
              <a:r>
                <a:rPr lang="en-US" sz="1600" i="1" dirty="0"/>
                <a:t> 7-142]</a:t>
              </a:r>
            </a:p>
            <a:p>
              <a:r>
                <a:rPr lang="en-US" sz="1600" i="1" dirty="0">
                  <a:highlight>
                    <a:srgbClr val="FFFF00"/>
                  </a:highlight>
                </a:rPr>
                <a:t>=&gt; Need to reduce O2 in water</a:t>
              </a:r>
              <a:endParaRPr lang="en-US" i="1" dirty="0">
                <a:highlight>
                  <a:srgbClr val="FFFF00"/>
                </a:highlight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EEA9928-3612-7462-1BEB-CF9A7C826F08}"/>
                </a:ext>
              </a:extLst>
            </p:cNvPr>
            <p:cNvSpPr/>
            <p:nvPr/>
          </p:nvSpPr>
          <p:spPr>
            <a:xfrm>
              <a:off x="7299584" y="5297263"/>
              <a:ext cx="796034" cy="796033"/>
            </a:xfrm>
            <a:prstGeom prst="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274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9B2B5-1725-6C69-932B-66B266FF5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BB110-5E72-BB12-AB53-A6970A209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22" y="273687"/>
            <a:ext cx="9360000" cy="65733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Blocking filters in the accelerator cooling water system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77156E-2E3F-505A-C2D8-79638D26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02EEB-DADA-80DF-C99E-C7594F776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168" y="5947066"/>
            <a:ext cx="11039471" cy="77216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Are we continuously eroding Cu? Or is it an installation problem?</a:t>
            </a:r>
          </a:p>
          <a:p>
            <a:r>
              <a:rPr lang="en-US" dirty="0"/>
              <a:t>Less oxygen to not dissolve Cu =&gt; no blockage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18ADEE-CD0A-05EA-EA69-C30E710196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6618" y="909704"/>
            <a:ext cx="9360000" cy="507076"/>
          </a:xfrm>
        </p:spPr>
        <p:txBody>
          <a:bodyPr/>
          <a:lstStyle/>
          <a:p>
            <a:r>
              <a:rPr lang="en-US" dirty="0"/>
              <a:t>Origin of copper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560D48-82D4-3052-E269-D21D2D13AD70}"/>
              </a:ext>
            </a:extLst>
          </p:cNvPr>
          <p:cNvGrpSpPr/>
          <p:nvPr/>
        </p:nvGrpSpPr>
        <p:grpSpPr>
          <a:xfrm>
            <a:off x="4963306" y="1437013"/>
            <a:ext cx="6934540" cy="2671927"/>
            <a:chOff x="4963306" y="1437013"/>
            <a:chExt cx="6934540" cy="26719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820626-E3AC-4EAD-17AF-CB2F6A485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96"/>
            <a:stretch>
              <a:fillRect/>
            </a:stretch>
          </p:blipFill>
          <p:spPr bwMode="auto">
            <a:xfrm>
              <a:off x="6854819" y="1437013"/>
              <a:ext cx="2297988" cy="2671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6FCBA57-B10B-6C40-91BF-766B98021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32" t="55224" r="66998" b="37473"/>
            <a:stretch>
              <a:fillRect/>
            </a:stretch>
          </p:blipFill>
          <p:spPr bwMode="auto">
            <a:xfrm>
              <a:off x="4963306" y="1451593"/>
              <a:ext cx="1851025" cy="1530350"/>
            </a:xfrm>
            <a:prstGeom prst="rect">
              <a:avLst/>
            </a:prstGeom>
            <a:noFill/>
            <a:ln w="34925">
              <a:solidFill>
                <a:srgbClr val="92D05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3C344B-BD3E-E1A5-BF08-13E1B22BB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49" t="48179" r="34018" b="38495"/>
            <a:stretch>
              <a:fillRect/>
            </a:stretch>
          </p:blipFill>
          <p:spPr bwMode="auto">
            <a:xfrm>
              <a:off x="9201636" y="1437013"/>
              <a:ext cx="2696210" cy="2071370"/>
            </a:xfrm>
            <a:prstGeom prst="rect">
              <a:avLst/>
            </a:prstGeom>
            <a:noFill/>
            <a:ln w="41275">
              <a:solidFill>
                <a:srgbClr val="FFC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055277-B63E-CEF6-FCC8-06D3AF354029}"/>
                </a:ext>
              </a:extLst>
            </p:cNvPr>
            <p:cNvSpPr/>
            <p:nvPr/>
          </p:nvSpPr>
          <p:spPr>
            <a:xfrm>
              <a:off x="8058846" y="2914104"/>
              <a:ext cx="692937" cy="594110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3BEDBF-0DBA-809B-4DF1-7A558A8E6C5B}"/>
                </a:ext>
              </a:extLst>
            </p:cNvPr>
            <p:cNvSpPr/>
            <p:nvPr/>
          </p:nvSpPr>
          <p:spPr>
            <a:xfrm>
              <a:off x="7235086" y="2709554"/>
              <a:ext cx="504056" cy="392962"/>
            </a:xfrm>
            <a:prstGeom prst="rect">
              <a:avLst/>
            </a:prstGeom>
            <a:noFill/>
            <a:ln w="41275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Text Box 2">
              <a:extLst>
                <a:ext uri="{FF2B5EF4-FFF2-40B4-BE49-F238E27FC236}">
                  <a16:creationId xmlns:a16="http://schemas.microsoft.com/office/drawing/2014/main" id="{21E9FA1D-1FA8-4520-7A2F-D38EE3297A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0870" y="1455403"/>
              <a:ext cx="1519651" cy="355810"/>
            </a:xfrm>
            <a:prstGeom prst="rect">
              <a:avLst/>
            </a:prstGeom>
            <a:solidFill>
              <a:srgbClr val="FFFFFF">
                <a:alpha val="51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spcAft>
                  <a:spcPts val="600"/>
                </a:spcAft>
                <a:buNone/>
              </a:pPr>
              <a:r>
                <a:rPr lang="en-GB" sz="2000" b="1" dirty="0">
                  <a:solidFill>
                    <a:srgbClr val="000000"/>
                  </a:solidFill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Metallic Cu</a:t>
              </a:r>
              <a:endParaRPr lang="en-US" sz="20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2">
              <a:extLst>
                <a:ext uri="{FF2B5EF4-FFF2-40B4-BE49-F238E27FC236}">
                  <a16:creationId xmlns:a16="http://schemas.microsoft.com/office/drawing/2014/main" id="{EEF07685-F35F-FC4A-6DB8-D42FADC9FB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2799" y="2442443"/>
              <a:ext cx="2011695" cy="415896"/>
            </a:xfrm>
            <a:prstGeom prst="rect">
              <a:avLst/>
            </a:prstGeom>
            <a:solidFill>
              <a:srgbClr val="FFFFFF">
                <a:alpha val="51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spcAft>
                  <a:spcPts val="600"/>
                </a:spcAft>
                <a:buNone/>
              </a:pPr>
              <a:r>
                <a:rPr lang="en-GB" sz="2000" b="1" dirty="0">
                  <a:solidFill>
                    <a:srgbClr val="000000"/>
                  </a:solidFill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Metallic Cu</a:t>
              </a:r>
              <a:endParaRPr lang="en-US" sz="20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88B8B72-48D8-4296-B503-CF2E8F52BEEF}"/>
                </a:ext>
              </a:extLst>
            </p:cNvPr>
            <p:cNvCxnSpPr/>
            <p:nvPr/>
          </p:nvCxnSpPr>
          <p:spPr>
            <a:xfrm flipV="1">
              <a:off x="10894389" y="1848688"/>
              <a:ext cx="504825" cy="751205"/>
            </a:xfrm>
            <a:prstGeom prst="straightConnector1">
              <a:avLst/>
            </a:prstGeom>
            <a:ln w="2222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D287323-7497-8679-19CD-0ECBC01117B0}"/>
                </a:ext>
              </a:extLst>
            </p:cNvPr>
            <p:cNvCxnSpPr/>
            <p:nvPr/>
          </p:nvCxnSpPr>
          <p:spPr>
            <a:xfrm flipH="1">
              <a:off x="9982112" y="2799246"/>
              <a:ext cx="723900" cy="232410"/>
            </a:xfrm>
            <a:prstGeom prst="straightConnector1">
              <a:avLst/>
            </a:prstGeom>
            <a:ln w="2222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1DA5651-3C40-7096-11E4-11029CEC5B6A}"/>
                </a:ext>
              </a:extLst>
            </p:cNvPr>
            <p:cNvCxnSpPr/>
            <p:nvPr/>
          </p:nvCxnSpPr>
          <p:spPr>
            <a:xfrm flipH="1">
              <a:off x="6073851" y="1811213"/>
              <a:ext cx="152400" cy="367030"/>
            </a:xfrm>
            <a:prstGeom prst="straightConnector1">
              <a:avLst/>
            </a:prstGeom>
            <a:ln w="444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id="{35DF900C-A553-F5F5-79DA-291391FDCE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2454" y="1437013"/>
              <a:ext cx="1753411" cy="355810"/>
            </a:xfrm>
            <a:prstGeom prst="rect">
              <a:avLst/>
            </a:prstGeom>
            <a:solidFill>
              <a:srgbClr val="FFFFFF">
                <a:alpha val="51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spcAft>
                  <a:spcPts val="600"/>
                </a:spcAft>
                <a:buNone/>
              </a:pPr>
              <a:r>
                <a:rPr lang="en-GB" sz="2000" b="1" dirty="0">
                  <a:solidFill>
                    <a:srgbClr val="000000"/>
                  </a:solidFill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Inside of filter</a:t>
              </a:r>
              <a:endParaRPr lang="en-US" sz="2000" dirty="0">
                <a:effectLst/>
                <a:latin typeface="Segoe UI Historic" panose="020B0502040204020203" pitchFamily="34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C822583-066B-DCD7-BCC5-7D1A7426B4B4}"/>
              </a:ext>
            </a:extLst>
          </p:cNvPr>
          <p:cNvSpPr/>
          <p:nvPr/>
        </p:nvSpPr>
        <p:spPr>
          <a:xfrm>
            <a:off x="4955626" y="3876058"/>
            <a:ext cx="7070758" cy="192462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+mj-lt"/>
              <a:buAutoNum type="arabicParenR"/>
            </a:pPr>
            <a:r>
              <a:rPr lang="en-US" dirty="0"/>
              <a:t>Cu pieces (red) get stuck in the filter (At installation or later? Erosion?)</a:t>
            </a:r>
          </a:p>
          <a:p>
            <a:pPr marL="342900" indent="-342900" algn="just">
              <a:buFont typeface="+mj-lt"/>
              <a:buAutoNum type="arabicParenR"/>
            </a:pPr>
            <a:endParaRPr lang="en-US" dirty="0"/>
          </a:p>
          <a:p>
            <a:pPr marL="342900" indent="-342900" algn="just">
              <a:buFont typeface="+mj-lt"/>
              <a:buAutoNum type="arabicParenR"/>
            </a:pPr>
            <a:r>
              <a:rPr lang="en-US" dirty="0"/>
              <a:t>Over time, Cu pieces in filter are slowly oxidized due to O</a:t>
            </a:r>
            <a:r>
              <a:rPr lang="en-US" baseline="-25000" dirty="0"/>
              <a:t>2</a:t>
            </a:r>
            <a:r>
              <a:rPr lang="en-US" dirty="0"/>
              <a:t> concentration in the water. </a:t>
            </a:r>
          </a:p>
          <a:p>
            <a:pPr marL="342900" indent="-342900" algn="just">
              <a:buFont typeface="+mj-lt"/>
              <a:buAutoNum type="arabicParenR"/>
            </a:pPr>
            <a:endParaRPr lang="en-US" dirty="0"/>
          </a:p>
          <a:p>
            <a:pPr marL="342900" indent="-342900" algn="just">
              <a:buFont typeface="+mj-lt"/>
              <a:buAutoNum type="arabicParenR"/>
            </a:pPr>
            <a:r>
              <a:rPr lang="en-US" dirty="0"/>
              <a:t>Cu</a:t>
            </a:r>
            <a:r>
              <a:rPr lang="en-US" baseline="-25000" dirty="0"/>
              <a:t>2</a:t>
            </a:r>
            <a:r>
              <a:rPr lang="en-US" dirty="0"/>
              <a:t>O (black) crystallizes on downstream side of filter (less turbulence) first to Cu2O then to </a:t>
            </a:r>
            <a:r>
              <a:rPr lang="en-US" dirty="0" err="1"/>
              <a:t>CuO</a:t>
            </a:r>
            <a:r>
              <a:rPr lang="en-US" dirty="0"/>
              <a:t> (red).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9D6423E-4BBE-C2F3-5C2A-5316E77DA1B8}"/>
              </a:ext>
            </a:extLst>
          </p:cNvPr>
          <p:cNvGrpSpPr/>
          <p:nvPr/>
        </p:nvGrpSpPr>
        <p:grpSpPr>
          <a:xfrm>
            <a:off x="737790" y="2740847"/>
            <a:ext cx="4082151" cy="2641640"/>
            <a:chOff x="6156935" y="3949943"/>
            <a:chExt cx="4082151" cy="264164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AF6CBF7-008F-8284-06E8-E5FE0027406B}"/>
                </a:ext>
              </a:extLst>
            </p:cNvPr>
            <p:cNvGrpSpPr/>
            <p:nvPr/>
          </p:nvGrpSpPr>
          <p:grpSpPr>
            <a:xfrm>
              <a:off x="6156935" y="3949943"/>
              <a:ext cx="4082151" cy="2560516"/>
              <a:chOff x="5806874" y="1637927"/>
              <a:chExt cx="4067078" cy="2522478"/>
            </a:xfrm>
          </p:grpSpPr>
          <p:pic>
            <p:nvPicPr>
              <p:cNvPr id="28" name="0B6089D9-5945-434A-8C1B-BF5CDD561ED8" descr="IMG_8019.jpg">
                <a:extLst>
                  <a:ext uri="{FF2B5EF4-FFF2-40B4-BE49-F238E27FC236}">
                    <a16:creationId xmlns:a16="http://schemas.microsoft.com/office/drawing/2014/main" id="{4A0377ED-D1B8-3978-55EA-9A9FAD0743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573" t="13966" r="9381" b="35551"/>
              <a:stretch>
                <a:fillRect/>
              </a:stretch>
            </p:blipFill>
            <p:spPr bwMode="auto">
              <a:xfrm>
                <a:off x="5806874" y="1637927"/>
                <a:ext cx="4067078" cy="2522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 Box 2">
                <a:extLst>
                  <a:ext uri="{FF2B5EF4-FFF2-40B4-BE49-F238E27FC236}">
                    <a16:creationId xmlns:a16="http://schemas.microsoft.com/office/drawing/2014/main" id="{93419C56-0010-067B-4206-54A503A251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92034" y="1760907"/>
                <a:ext cx="1904710" cy="619047"/>
              </a:xfrm>
              <a:prstGeom prst="rect">
                <a:avLst/>
              </a:prstGeom>
              <a:solidFill>
                <a:srgbClr val="FFFFFF">
                  <a:alpha val="88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spcAft>
                    <a:spcPts val="600"/>
                  </a:spcAft>
                  <a:buNone/>
                </a:pPr>
                <a:r>
                  <a:rPr lang="en-GB" sz="2000" b="1" dirty="0">
                    <a:solidFill>
                      <a:srgbClr val="000000"/>
                    </a:solidFill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Outside of filter - downstream</a:t>
                </a:r>
                <a:endParaRPr lang="en-US" sz="2000" dirty="0"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Text Box 2">
                <a:extLst>
                  <a:ext uri="{FF2B5EF4-FFF2-40B4-BE49-F238E27FC236}">
                    <a16:creationId xmlns:a16="http://schemas.microsoft.com/office/drawing/2014/main" id="{18FD0265-5E73-E965-4A00-DD2CFFB2AB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85960" y="1746103"/>
                <a:ext cx="1870327" cy="648655"/>
              </a:xfrm>
              <a:prstGeom prst="rect">
                <a:avLst/>
              </a:prstGeom>
              <a:solidFill>
                <a:srgbClr val="FFFFFF">
                  <a:alpha val="86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spcAft>
                    <a:spcPts val="600"/>
                  </a:spcAft>
                  <a:buNone/>
                </a:pPr>
                <a:r>
                  <a:rPr lang="en-GB" sz="2000" b="1" dirty="0">
                    <a:solidFill>
                      <a:srgbClr val="000000"/>
                    </a:solidFill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Inside of filter – </a:t>
                </a:r>
                <a:r>
                  <a:rPr lang="en-GB" sz="2000" b="1" dirty="0">
                    <a:solidFill>
                      <a:srgbClr val="000000"/>
                    </a:solidFill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upstream</a:t>
                </a:r>
                <a:endParaRPr lang="en-US" sz="2000" dirty="0"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467AA3-58E2-4AF8-391C-2307B274CA44}"/>
                </a:ext>
              </a:extLst>
            </p:cNvPr>
            <p:cNvSpPr txBox="1"/>
            <p:nvPr/>
          </p:nvSpPr>
          <p:spPr>
            <a:xfrm>
              <a:off x="6346851" y="6054926"/>
              <a:ext cx="1656184" cy="53665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/>
            </a:bodyPr>
            <a:lstStyle/>
            <a:p>
              <a:pPr algn="l"/>
              <a:r>
                <a:rPr lang="en-US" sz="2000" dirty="0">
                  <a:solidFill>
                    <a:schemeClr val="bg1"/>
                  </a:solidFill>
                </a:rPr>
                <a:t>Reddish color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AD6AC4E-A890-7A62-14E0-9CC119916EE4}"/>
                </a:ext>
              </a:extLst>
            </p:cNvPr>
            <p:cNvSpPr txBox="1"/>
            <p:nvPr/>
          </p:nvSpPr>
          <p:spPr>
            <a:xfrm>
              <a:off x="8003035" y="6022232"/>
              <a:ext cx="1656184" cy="53665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/>
            </a:bodyPr>
            <a:lstStyle/>
            <a:p>
              <a:pPr algn="l"/>
              <a:r>
                <a:rPr lang="en-US" sz="2000" dirty="0">
                  <a:solidFill>
                    <a:schemeClr val="bg1"/>
                  </a:solidFill>
                </a:rPr>
                <a:t>Black color</a:t>
              </a:r>
            </a:p>
          </p:txBody>
        </p:sp>
      </p:grp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50A11702-0F2F-CD7F-799E-27C922555803}"/>
              </a:ext>
            </a:extLst>
          </p:cNvPr>
          <p:cNvSpPr txBox="1">
            <a:spLocks/>
          </p:cNvSpPr>
          <p:nvPr/>
        </p:nvSpPr>
        <p:spPr>
          <a:xfrm>
            <a:off x="724119" y="1441073"/>
            <a:ext cx="4095821" cy="1256728"/>
          </a:xfrm>
          <a:prstGeom prst="rect">
            <a:avLst/>
          </a:prstGeom>
          <a:solidFill>
            <a:srgbClr val="66FFFF"/>
          </a:solidFill>
        </p:spPr>
        <p:txBody>
          <a:bodyPr vert="horz" lIns="0" tIns="45720" rIns="18000" bIns="45720" rtlCol="0">
            <a:normAutofit fontScale="92500" lnSpcReduction="10000"/>
          </a:bodyPr>
          <a:lstStyle>
            <a:lvl1pPr marL="257175" indent="-257175" algn="l" defTabSz="6858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6858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6858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6858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tabLst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6858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Why do we find copper oxide downstream instead of upstream?</a:t>
            </a:r>
          </a:p>
          <a:p>
            <a:r>
              <a:rPr lang="en-US" dirty="0"/>
              <a:t>Is oxygen in the water causing formation of Cu</a:t>
            </a:r>
            <a:r>
              <a:rPr lang="en-US" baseline="-25000" dirty="0"/>
              <a:t>2</a:t>
            </a:r>
            <a:r>
              <a:rPr lang="en-US" dirty="0"/>
              <a:t>O/</a:t>
            </a:r>
            <a:r>
              <a:rPr lang="en-US" dirty="0" err="1"/>
              <a:t>CuO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16DCCA-BCDF-0DFC-44F1-B4C058AFB3DB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618" y="4267419"/>
            <a:ext cx="942546" cy="1256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5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B433A-05CA-BDDA-7C97-3CC38E818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CWH status today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FA4494-7EF2-7278-5B08-27A43946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D14433-8BE8-46F9-6E3A-49A4806ED3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Separation of cooling water loops since Oct. 2025: each subsection is separate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5F35F7-AD24-91AA-91A0-645AB4E2D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598" y="2463610"/>
            <a:ext cx="4819020" cy="3794448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DAD0C7D2-6A48-F737-E082-A5144EF98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241" y="3336887"/>
            <a:ext cx="80786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7A9BDFED-2FEE-63DB-A61C-7A6A43D57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10756137" cy="4768062"/>
          </a:xfrm>
        </p:spPr>
        <p:txBody>
          <a:bodyPr/>
          <a:lstStyle/>
          <a:p>
            <a:r>
              <a:rPr lang="en-US" dirty="0"/>
              <a:t>Much improved, but still Cu</a:t>
            </a:r>
            <a:r>
              <a:rPr lang="en-US" baseline="-25000" dirty="0"/>
              <a:t>2</a:t>
            </a:r>
            <a:r>
              <a:rPr lang="en-US" dirty="0"/>
              <a:t>O deposits: historical or new?</a:t>
            </a:r>
          </a:p>
          <a:p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dissolved in water monitored and much reduced: continue to eliminate O</a:t>
            </a:r>
            <a:r>
              <a:rPr lang="en-US" baseline="-25000" dirty="0"/>
              <a:t>2</a:t>
            </a:r>
            <a:r>
              <a:rPr lang="en-US" dirty="0"/>
              <a:t> sources</a:t>
            </a:r>
          </a:p>
          <a:p>
            <a:r>
              <a:rPr lang="en-US" dirty="0"/>
              <a:t>Adjustment of pH? </a:t>
            </a:r>
          </a:p>
          <a:p>
            <a:r>
              <a:rPr lang="en-US" dirty="0"/>
              <a:t>Other corrosion (Fe,..)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9653A7-2561-6331-9FC0-BD98691914E5}"/>
              </a:ext>
            </a:extLst>
          </p:cNvPr>
          <p:cNvSpPr txBox="1"/>
          <p:nvPr/>
        </p:nvSpPr>
        <p:spPr>
          <a:xfrm>
            <a:off x="4243751" y="4579375"/>
            <a:ext cx="2732072" cy="17458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rmAutofit fontScale="70000" lnSpcReduction="20000"/>
          </a:bodyPr>
          <a:lstStyle/>
          <a:p>
            <a:r>
              <a:rPr lang="en-US" sz="2000" u="sng" dirty="0"/>
              <a:t>Ongoing Work:</a:t>
            </a:r>
          </a:p>
          <a:p>
            <a:r>
              <a:rPr lang="en-US" sz="2000" dirty="0"/>
              <a:t>Rutambhara Yogi</a:t>
            </a:r>
          </a:p>
          <a:p>
            <a:r>
              <a:rPr lang="en-US" sz="2000" dirty="0"/>
              <a:t>Björn Eldvall</a:t>
            </a:r>
          </a:p>
          <a:p>
            <a:r>
              <a:rPr lang="en-US" sz="2000" dirty="0"/>
              <a:t>Morten Rostrup Forup Jensen</a:t>
            </a:r>
          </a:p>
          <a:p>
            <a:r>
              <a:rPr lang="en-US" sz="2000" dirty="0"/>
              <a:t>Walther Borg</a:t>
            </a:r>
          </a:p>
          <a:p>
            <a:r>
              <a:rPr lang="en-US" sz="2000" dirty="0"/>
              <a:t>Olle Lagerblad</a:t>
            </a:r>
          </a:p>
          <a:p>
            <a:r>
              <a:rPr lang="en-US" sz="2000" dirty="0"/>
              <a:t>Emmanouil Trachanas</a:t>
            </a:r>
          </a:p>
          <a:p>
            <a:r>
              <a:rPr lang="en-US" sz="2000" dirty="0"/>
              <a:t>Hadi Sadeghzadeh</a:t>
            </a:r>
          </a:p>
          <a:p>
            <a:r>
              <a:rPr lang="en-US" sz="2000" dirty="0"/>
              <a:t>Mats Nilson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963A8AA-0D78-8A12-F51D-1A71AB2CC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621" y="2477408"/>
            <a:ext cx="2701202" cy="205990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06D3983-A0AA-AACF-ABFD-247C64F0A760}"/>
              </a:ext>
            </a:extLst>
          </p:cNvPr>
          <p:cNvSpPr txBox="1"/>
          <p:nvPr/>
        </p:nvSpPr>
        <p:spPr>
          <a:xfrm>
            <a:off x="8040180" y="37128"/>
            <a:ext cx="4104456" cy="448177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-&gt; Will be needed during operations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D5A548-F47A-204A-4B11-57E351E3AD3D}"/>
              </a:ext>
            </a:extLst>
          </p:cNvPr>
          <p:cNvGrpSpPr/>
          <p:nvPr/>
        </p:nvGrpSpPr>
        <p:grpSpPr>
          <a:xfrm>
            <a:off x="915495" y="3192803"/>
            <a:ext cx="3220351" cy="2102797"/>
            <a:chOff x="884625" y="4192519"/>
            <a:chExt cx="3220351" cy="210279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DEA8120-924C-0E90-5CA0-8017DB96855F}"/>
                </a:ext>
              </a:extLst>
            </p:cNvPr>
            <p:cNvGrpSpPr/>
            <p:nvPr/>
          </p:nvGrpSpPr>
          <p:grpSpPr>
            <a:xfrm>
              <a:off x="1244784" y="4422005"/>
              <a:ext cx="2860192" cy="1873311"/>
              <a:chOff x="983431" y="3677467"/>
              <a:chExt cx="4614918" cy="3332826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8D6EFBE-6107-4649-6DC5-BD787714B23C}"/>
                  </a:ext>
                </a:extLst>
              </p:cNvPr>
              <p:cNvGrpSpPr/>
              <p:nvPr/>
            </p:nvGrpSpPr>
            <p:grpSpPr>
              <a:xfrm>
                <a:off x="983431" y="3677467"/>
                <a:ext cx="4614918" cy="3058638"/>
                <a:chOff x="983431" y="3677467"/>
                <a:chExt cx="4614918" cy="3058638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0E4C5DC6-8822-448D-1627-3B489E3BD9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18570" y="3677467"/>
                  <a:ext cx="4479779" cy="305863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378C489-DFF6-6EB1-6DDF-D23F8055CDB5}"/>
                    </a:ext>
                  </a:extLst>
                </p:cNvPr>
                <p:cNvSpPr txBox="1"/>
                <p:nvPr/>
              </p:nvSpPr>
              <p:spPr>
                <a:xfrm>
                  <a:off x="983432" y="5380248"/>
                  <a:ext cx="547701" cy="39219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horz" wrap="none" lIns="91440" tIns="45720" rIns="91440" bIns="45720" rtlCol="0" anchor="t">
                  <a:noAutofit/>
                </a:bodyPr>
                <a:lstStyle/>
                <a:p>
                  <a:pPr algn="ctr"/>
                  <a:r>
                    <a:rPr lang="en-US" dirty="0"/>
                    <a:t>100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C80E324-5F43-79AA-BEEE-DC3E27BEA8B2}"/>
                    </a:ext>
                  </a:extLst>
                </p:cNvPr>
                <p:cNvSpPr txBox="1"/>
                <p:nvPr/>
              </p:nvSpPr>
              <p:spPr>
                <a:xfrm>
                  <a:off x="1066163" y="5841239"/>
                  <a:ext cx="475693" cy="39219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horz" wrap="none" lIns="91440" tIns="45720" rIns="91440" bIns="45720" rtlCol="0" anchor="t">
                  <a:noAutofit/>
                </a:bodyPr>
                <a:lstStyle/>
                <a:p>
                  <a:pPr algn="ctr"/>
                  <a:r>
                    <a:rPr lang="en-US" dirty="0"/>
                    <a:t>50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0B6A77-8A33-A0BB-3988-EE6D326EBB2A}"/>
                    </a:ext>
                  </a:extLst>
                </p:cNvPr>
                <p:cNvSpPr txBox="1"/>
                <p:nvPr/>
              </p:nvSpPr>
              <p:spPr>
                <a:xfrm>
                  <a:off x="983431" y="4964209"/>
                  <a:ext cx="547701" cy="39219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horz" wrap="none" lIns="91440" tIns="45720" rIns="91440" bIns="45720" rtlCol="0" anchor="t">
                  <a:noAutofit/>
                </a:bodyPr>
                <a:lstStyle/>
                <a:p>
                  <a:pPr algn="ctr"/>
                  <a:r>
                    <a:rPr lang="en-US" dirty="0"/>
                    <a:t>150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8D6D0CA-2E54-3A2F-C1BB-95C26291DADF}"/>
                    </a:ext>
                  </a:extLst>
                </p:cNvPr>
                <p:cNvSpPr txBox="1"/>
                <p:nvPr/>
              </p:nvSpPr>
              <p:spPr>
                <a:xfrm>
                  <a:off x="983431" y="4513676"/>
                  <a:ext cx="547701" cy="39219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horz" wrap="none" lIns="91440" tIns="45720" rIns="91440" bIns="45720" rtlCol="0" anchor="t">
                  <a:noAutofit/>
                </a:bodyPr>
                <a:lstStyle/>
                <a:p>
                  <a:pPr algn="ctr"/>
                  <a:r>
                    <a:rPr lang="en-US" dirty="0"/>
                    <a:t>200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0472F9C-065F-4CA8-C40C-E676647462FB}"/>
                    </a:ext>
                  </a:extLst>
                </p:cNvPr>
                <p:cNvSpPr txBox="1"/>
                <p:nvPr/>
              </p:nvSpPr>
              <p:spPr>
                <a:xfrm>
                  <a:off x="1001037" y="4115801"/>
                  <a:ext cx="547701" cy="39219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horz" wrap="none" lIns="91440" tIns="45720" rIns="91440" bIns="45720" rtlCol="0" anchor="t">
                  <a:noAutofit/>
                </a:bodyPr>
                <a:lstStyle/>
                <a:p>
                  <a:pPr algn="ctr"/>
                  <a:r>
                    <a:rPr lang="en-US" dirty="0"/>
                    <a:t>250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4E73C4E-6F06-C466-1D52-5BDD0F363F8A}"/>
                    </a:ext>
                  </a:extLst>
                </p:cNvPr>
                <p:cNvSpPr txBox="1"/>
                <p:nvPr/>
              </p:nvSpPr>
              <p:spPr>
                <a:xfrm>
                  <a:off x="1001038" y="3714524"/>
                  <a:ext cx="547701" cy="39219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horz" wrap="none" lIns="91440" tIns="45720" rIns="91440" bIns="45720" rtlCol="0" anchor="t">
                  <a:noAutofit/>
                </a:bodyPr>
                <a:lstStyle/>
                <a:p>
                  <a:pPr algn="ctr"/>
                  <a:r>
                    <a:rPr lang="en-US" dirty="0"/>
                    <a:t>300</a:t>
                  </a: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813646B-70BA-8C60-64AC-3D7C7944D78B}"/>
                  </a:ext>
                </a:extLst>
              </p:cNvPr>
              <p:cNvSpPr txBox="1"/>
              <p:nvPr/>
            </p:nvSpPr>
            <p:spPr>
              <a:xfrm>
                <a:off x="2721833" y="6402352"/>
                <a:ext cx="727908" cy="6041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t">
                <a:normAutofit fontScale="47500" lnSpcReduction="20000"/>
              </a:bodyPr>
              <a:lstStyle/>
              <a:p>
                <a:pPr algn="l"/>
                <a:r>
                  <a:rPr lang="en-US" sz="2000" dirty="0"/>
                  <a:t>Sep</a:t>
                </a:r>
              </a:p>
              <a:p>
                <a:pPr algn="l"/>
                <a:r>
                  <a:rPr lang="en-US" sz="2000" dirty="0"/>
                  <a:t>2025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0DA8BC1-DE82-FC94-4E6A-1620CE72199A}"/>
                  </a:ext>
                </a:extLst>
              </p:cNvPr>
              <p:cNvSpPr txBox="1"/>
              <p:nvPr/>
            </p:nvSpPr>
            <p:spPr>
              <a:xfrm>
                <a:off x="3365505" y="6402352"/>
                <a:ext cx="681913" cy="6041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t">
                <a:normAutofit fontScale="47500" lnSpcReduction="20000"/>
              </a:bodyPr>
              <a:lstStyle/>
              <a:p>
                <a:pPr algn="l"/>
                <a:r>
                  <a:rPr lang="en-US" sz="2000" dirty="0"/>
                  <a:t>Nov</a:t>
                </a:r>
              </a:p>
              <a:p>
                <a:pPr algn="l"/>
                <a:r>
                  <a:rPr lang="en-US" sz="2000" dirty="0"/>
                  <a:t>2025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A4B154-3545-D8A8-7FB6-36A6CE48F86F}"/>
                  </a:ext>
                </a:extLst>
              </p:cNvPr>
              <p:cNvSpPr txBox="1"/>
              <p:nvPr/>
            </p:nvSpPr>
            <p:spPr>
              <a:xfrm>
                <a:off x="4086397" y="6402352"/>
                <a:ext cx="681418" cy="6041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t">
                <a:normAutofit fontScale="47500" lnSpcReduction="20000"/>
              </a:bodyPr>
              <a:lstStyle/>
              <a:p>
                <a:pPr algn="l"/>
                <a:r>
                  <a:rPr lang="en-US" sz="2000" dirty="0"/>
                  <a:t>Jan</a:t>
                </a:r>
              </a:p>
              <a:p>
                <a:pPr algn="l"/>
                <a:r>
                  <a:rPr lang="en-US" sz="2000" dirty="0"/>
                  <a:t>2026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D0614F-D11D-927B-73A4-D4E17778E96D}"/>
                  </a:ext>
                </a:extLst>
              </p:cNvPr>
              <p:cNvSpPr txBox="1"/>
              <p:nvPr/>
            </p:nvSpPr>
            <p:spPr>
              <a:xfrm>
                <a:off x="2000245" y="6406097"/>
                <a:ext cx="573910" cy="6041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t">
                <a:normAutofit fontScale="47500" lnSpcReduction="20000"/>
              </a:bodyPr>
              <a:lstStyle/>
              <a:p>
                <a:pPr algn="l"/>
                <a:r>
                  <a:rPr lang="en-US" sz="2000" dirty="0"/>
                  <a:t>Juli</a:t>
                </a:r>
              </a:p>
              <a:p>
                <a:pPr algn="l"/>
                <a:r>
                  <a:rPr lang="en-US" sz="2000" dirty="0"/>
                  <a:t>2025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BFE3D7A-A63E-B913-E3F6-CA1C81045954}"/>
                  </a:ext>
                </a:extLst>
              </p:cNvPr>
              <p:cNvSpPr txBox="1"/>
              <p:nvPr/>
            </p:nvSpPr>
            <p:spPr>
              <a:xfrm>
                <a:off x="1356574" y="6406097"/>
                <a:ext cx="573910" cy="6041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t">
                <a:normAutofit fontScale="47500" lnSpcReduction="20000"/>
              </a:bodyPr>
              <a:lstStyle/>
              <a:p>
                <a:pPr algn="l"/>
                <a:r>
                  <a:rPr lang="en-US" sz="2000" dirty="0"/>
                  <a:t>May</a:t>
                </a:r>
              </a:p>
              <a:p>
                <a:pPr algn="l"/>
                <a:r>
                  <a:rPr lang="en-US" sz="2000" dirty="0"/>
                  <a:t>2025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77688C8-9F6E-92B9-CCFD-182AA4AD17B9}"/>
                  </a:ext>
                </a:extLst>
              </p:cNvPr>
              <p:cNvSpPr txBox="1"/>
              <p:nvPr/>
            </p:nvSpPr>
            <p:spPr>
              <a:xfrm>
                <a:off x="4728836" y="6402352"/>
                <a:ext cx="681418" cy="6041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t">
                <a:normAutofit fontScale="47500" lnSpcReduction="20000"/>
              </a:bodyPr>
              <a:lstStyle/>
              <a:p>
                <a:pPr algn="l"/>
                <a:r>
                  <a:rPr lang="en-US" sz="2000" dirty="0"/>
                  <a:t>March</a:t>
                </a:r>
              </a:p>
              <a:p>
                <a:pPr algn="l"/>
                <a:r>
                  <a:rPr lang="en-US" sz="2000" dirty="0"/>
                  <a:t>2026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59EDBC-3DFA-1F92-B0CD-8E8A3E3B91ED}"/>
                </a:ext>
              </a:extLst>
            </p:cNvPr>
            <p:cNvSpPr txBox="1"/>
            <p:nvPr/>
          </p:nvSpPr>
          <p:spPr>
            <a:xfrm>
              <a:off x="1113623" y="4192519"/>
              <a:ext cx="2543895" cy="33960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 fontScale="92500" lnSpcReduction="20000"/>
            </a:bodyPr>
            <a:lstStyle/>
            <a:p>
              <a:r>
                <a:rPr lang="en-US" sz="2000" u="sng" dirty="0"/>
                <a:t>Water flow</a:t>
              </a:r>
              <a:endParaRPr lang="en-US" sz="20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910CAF-0065-2CC7-7A20-8B98286FF658}"/>
                </a:ext>
              </a:extLst>
            </p:cNvPr>
            <p:cNvSpPr txBox="1"/>
            <p:nvPr/>
          </p:nvSpPr>
          <p:spPr>
            <a:xfrm rot="16200000">
              <a:off x="373539" y="5007659"/>
              <a:ext cx="1440160" cy="41798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/>
            </a:bodyPr>
            <a:lstStyle/>
            <a:p>
              <a:pPr algn="ctr"/>
              <a:r>
                <a:rPr lang="en-US" sz="1600" dirty="0"/>
                <a:t>Flow l/min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078E33A-1528-2448-20EA-5A05541B1C7C}"/>
              </a:ext>
            </a:extLst>
          </p:cNvPr>
          <p:cNvGrpSpPr/>
          <p:nvPr/>
        </p:nvGrpSpPr>
        <p:grpSpPr>
          <a:xfrm>
            <a:off x="1801313" y="5409737"/>
            <a:ext cx="1901361" cy="1248366"/>
            <a:chOff x="8660900" y="1845191"/>
            <a:chExt cx="3262732" cy="21562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DE3EF5F-A6BE-B81A-B7B1-74893BA13567}"/>
                </a:ext>
              </a:extLst>
            </p:cNvPr>
            <p:cNvGrpSpPr/>
            <p:nvPr/>
          </p:nvGrpSpPr>
          <p:grpSpPr>
            <a:xfrm>
              <a:off x="8660900" y="1845191"/>
              <a:ext cx="3262732" cy="2156273"/>
              <a:chOff x="8660900" y="1845191"/>
              <a:chExt cx="3262732" cy="215627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75D1D9C-5422-C9D7-8BEC-5A497A7E25CF}"/>
                  </a:ext>
                </a:extLst>
              </p:cNvPr>
              <p:cNvGrpSpPr/>
              <p:nvPr/>
            </p:nvGrpSpPr>
            <p:grpSpPr>
              <a:xfrm>
                <a:off x="8660900" y="1981372"/>
                <a:ext cx="3262732" cy="2020092"/>
                <a:chOff x="8660900" y="1981372"/>
                <a:chExt cx="3262732" cy="2020092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0A31308-0144-311C-5A40-93CBCB0FD5F9}"/>
                    </a:ext>
                  </a:extLst>
                </p:cNvPr>
                <p:cNvGrpSpPr/>
                <p:nvPr/>
              </p:nvGrpSpPr>
              <p:grpSpPr>
                <a:xfrm>
                  <a:off x="8660900" y="1981372"/>
                  <a:ext cx="3262732" cy="2020092"/>
                  <a:chOff x="713508" y="4781031"/>
                  <a:chExt cx="3057735" cy="1831226"/>
                </a:xfrm>
              </p:grpSpPr>
              <p:pic>
                <p:nvPicPr>
                  <p:cNvPr id="16" name="Bildobjekt 23">
                    <a:extLst>
                      <a:ext uri="{FF2B5EF4-FFF2-40B4-BE49-F238E27FC236}">
                        <a16:creationId xmlns:a16="http://schemas.microsoft.com/office/drawing/2014/main" id="{B64F85C3-5352-7C78-53DC-512452CA7BE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5683" t="18030" r="9102" b="15796"/>
                  <a:stretch>
                    <a:fillRect/>
                  </a:stretch>
                </p:blipFill>
                <p:spPr bwMode="auto">
                  <a:xfrm>
                    <a:off x="713508" y="4781031"/>
                    <a:ext cx="3057735" cy="1831226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E0E939A9-081A-644A-8693-BC370434B8BE}"/>
                      </a:ext>
                    </a:extLst>
                  </p:cNvPr>
                  <p:cNvSpPr/>
                  <p:nvPr/>
                </p:nvSpPr>
                <p:spPr>
                  <a:xfrm>
                    <a:off x="713508" y="5445224"/>
                    <a:ext cx="485948" cy="114740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517D52F-4EFE-6725-3B41-BF6CD658A0D9}"/>
                    </a:ext>
                  </a:extLst>
                </p:cNvPr>
                <p:cNvSpPr/>
                <p:nvPr/>
              </p:nvSpPr>
              <p:spPr>
                <a:xfrm>
                  <a:off x="8735292" y="2379594"/>
                  <a:ext cx="1468330" cy="8254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8BD9CA2-8111-6224-D9FA-E0A39ACF1608}"/>
                  </a:ext>
                </a:extLst>
              </p:cNvPr>
              <p:cNvSpPr/>
              <p:nvPr/>
            </p:nvSpPr>
            <p:spPr>
              <a:xfrm>
                <a:off x="8668618" y="1845191"/>
                <a:ext cx="883766" cy="8254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A30EA6-33EC-2783-D176-607F212C58E7}"/>
                </a:ext>
              </a:extLst>
            </p:cNvPr>
            <p:cNvSpPr/>
            <p:nvPr/>
          </p:nvSpPr>
          <p:spPr>
            <a:xfrm>
              <a:off x="10230910" y="1968795"/>
              <a:ext cx="518527" cy="373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C669BD-E687-446A-F6EE-19A7E71C7191}"/>
                </a:ext>
              </a:extLst>
            </p:cNvPr>
            <p:cNvSpPr txBox="1"/>
            <p:nvPr/>
          </p:nvSpPr>
          <p:spPr>
            <a:xfrm>
              <a:off x="9318949" y="1920079"/>
              <a:ext cx="911960" cy="45951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 fontScale="62500" lnSpcReduction="20000"/>
            </a:bodyPr>
            <a:lstStyle/>
            <a:p>
              <a:pPr algn="l"/>
              <a:r>
                <a:rPr lang="en-US" sz="2000" dirty="0"/>
                <a:t>CWH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F662F69-F0D7-33DC-A1EF-325C7104E857}"/>
              </a:ext>
            </a:extLst>
          </p:cNvPr>
          <p:cNvSpPr txBox="1"/>
          <p:nvPr/>
        </p:nvSpPr>
        <p:spPr>
          <a:xfrm>
            <a:off x="2578633" y="605321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B9D2037-837D-30F5-B3D1-16177370F597}"/>
              </a:ext>
            </a:extLst>
          </p:cNvPr>
          <p:cNvSpPr txBox="1"/>
          <p:nvPr/>
        </p:nvSpPr>
        <p:spPr>
          <a:xfrm>
            <a:off x="2963309" y="603204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FB94B0-C78D-918F-7B15-B80A990E2B63}"/>
              </a:ext>
            </a:extLst>
          </p:cNvPr>
          <p:cNvSpPr txBox="1"/>
          <p:nvPr/>
        </p:nvSpPr>
        <p:spPr>
          <a:xfrm>
            <a:off x="3381400" y="604680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79076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C44410BB-1C2A-C4D6-87E0-ECEBEE6083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4341" r="24341"/>
          <a:stretch/>
        </p:blipFill>
        <p:spPr>
          <a:prstGeom prst="rect">
            <a:avLst/>
          </a:prstGeom>
          <a:solidFill>
            <a:srgbClr val="ECECEC"/>
          </a:solidFill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4C3B07-F1B9-DEB4-778C-38690B03DC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E0C823-7526-187E-812B-E1B2B3473C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35EE857-2774-00AF-3EF2-4DBE8416A1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8902317-D009-4263-1B65-159C522EBA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Chemical analysis/ quality checks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41AC3-B31D-A284-5E61-950D1DBD425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3463F6-FDB2-C3F1-7BD0-4C12EB8D06D5}"/>
              </a:ext>
            </a:extLst>
          </p:cNvPr>
          <p:cNvGrpSpPr/>
          <p:nvPr/>
        </p:nvGrpSpPr>
        <p:grpSpPr>
          <a:xfrm>
            <a:off x="7281375" y="2447690"/>
            <a:ext cx="2050544" cy="2111436"/>
            <a:chOff x="7312452" y="4105317"/>
            <a:chExt cx="2050544" cy="211143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A0E18D-A60E-A3CC-9A44-B72D968F9CC9}"/>
                </a:ext>
              </a:extLst>
            </p:cNvPr>
            <p:cNvSpPr txBox="1"/>
            <p:nvPr/>
          </p:nvSpPr>
          <p:spPr>
            <a:xfrm rot="934702">
              <a:off x="7312452" y="5847421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666666"/>
                  </a:solidFill>
                </a:rPr>
                <a:t>90 </a:t>
              </a:r>
              <a:r>
                <a:rPr lang="en-US" dirty="0" err="1">
                  <a:solidFill>
                    <a:srgbClr val="666666"/>
                  </a:solidFill>
                </a:rPr>
                <a:t>deg</a:t>
              </a:r>
              <a:endParaRPr lang="en-US" dirty="0">
                <a:solidFill>
                  <a:srgbClr val="666666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1588DB-55DA-67FF-C158-9A076C257156}"/>
                </a:ext>
              </a:extLst>
            </p:cNvPr>
            <p:cNvSpPr txBox="1"/>
            <p:nvPr/>
          </p:nvSpPr>
          <p:spPr>
            <a:xfrm rot="3546253">
              <a:off x="8733336" y="4365645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666666"/>
                  </a:solidFill>
                </a:rPr>
                <a:t>45 </a:t>
              </a:r>
              <a:r>
                <a:rPr lang="en-US" dirty="0" err="1">
                  <a:solidFill>
                    <a:srgbClr val="666666"/>
                  </a:solidFill>
                </a:rPr>
                <a:t>deg</a:t>
              </a:r>
              <a:endParaRPr lang="en-US" dirty="0">
                <a:solidFill>
                  <a:srgbClr val="6666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362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762" y="209877"/>
            <a:ext cx="10101849" cy="65733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Composition of ESS shielding and construction materials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96763" y="875530"/>
            <a:ext cx="10644154" cy="507076"/>
          </a:xfrm>
        </p:spPr>
        <p:txBody>
          <a:bodyPr/>
          <a:lstStyle/>
          <a:p>
            <a:r>
              <a:rPr lang="en-US" dirty="0"/>
              <a:t>Materials in the (future) radiation field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4939" y="1364855"/>
            <a:ext cx="10947771" cy="4768062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Materials should not activate (</a:t>
            </a:r>
            <a:r>
              <a:rPr lang="en-US" dirty="0" err="1"/>
              <a:t>longterm</a:t>
            </a:r>
            <a:r>
              <a:rPr lang="en-US" dirty="0"/>
              <a:t>) isotopes (e.g. Eu, Co,…).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Material composition is important for MCNP calculation.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0834" y="5011015"/>
            <a:ext cx="897174" cy="14642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598" y="2539619"/>
            <a:ext cx="3825315" cy="2868987"/>
          </a:xfrm>
          <a:prstGeom prst="rect">
            <a:avLst/>
          </a:prstGeom>
        </p:spPr>
      </p:pic>
      <p:sp>
        <p:nvSpPr>
          <p:cNvPr id="16" name="Content Placeholder 5"/>
          <p:cNvSpPr txBox="1">
            <a:spLocks/>
          </p:cNvSpPr>
          <p:nvPr/>
        </p:nvSpPr>
        <p:spPr>
          <a:xfrm>
            <a:off x="3934543" y="2041388"/>
            <a:ext cx="6371875" cy="24534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>
                <a:solidFill>
                  <a:schemeClr val="tx1"/>
                </a:solidFill>
              </a:rPr>
              <a:t>ESS expertise &amp; equipment has developed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</a:rPr>
              <a:t>(1) Sample preparation (ball mill, fusion furnace, microwave)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</a:rPr>
              <a:t>(2) Density measurements (</a:t>
            </a:r>
            <a:r>
              <a:rPr lang="en-US" sz="1800" dirty="0" err="1">
                <a:solidFill>
                  <a:schemeClr val="tx1"/>
                </a:solidFill>
              </a:rPr>
              <a:t>pygnometer</a:t>
            </a:r>
            <a:r>
              <a:rPr lang="en-US" sz="1800" dirty="0">
                <a:solidFill>
                  <a:schemeClr val="tx1"/>
                </a:solidFill>
              </a:rPr>
              <a:t>, gas </a:t>
            </a:r>
            <a:r>
              <a:rPr lang="en-US" sz="1800" dirty="0" err="1">
                <a:solidFill>
                  <a:schemeClr val="tx1"/>
                </a:solidFill>
              </a:rPr>
              <a:t>pygnometer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</a:rPr>
              <a:t>(3) </a:t>
            </a:r>
            <a:r>
              <a:rPr lang="en-US" sz="1800" dirty="0"/>
              <a:t>X-ray fluorescence measurements (XRF</a:t>
            </a:r>
            <a:r>
              <a:rPr lang="en-US" sz="1800" dirty="0">
                <a:solidFill>
                  <a:schemeClr val="tx1"/>
                </a:solidFill>
              </a:rPr>
              <a:t>) and Laser-induced-breakdown Spectroscopy  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</a:rPr>
              <a:t>(5) ICP-Optical Emission Spectroscopy (ICP-OES)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</a:rPr>
              <a:t>(6) Scanning Electron Microscopy (SEM)</a:t>
            </a:r>
          </a:p>
          <a:p>
            <a:endParaRPr lang="en-US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8754" y="1238873"/>
            <a:ext cx="1524240" cy="12009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2012" y="5043802"/>
            <a:ext cx="988739" cy="8879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8611" y="2524353"/>
            <a:ext cx="1292815" cy="12009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06"/>
          <a:stretch/>
        </p:blipFill>
        <p:spPr>
          <a:xfrm rot="5400000">
            <a:off x="10969877" y="3646356"/>
            <a:ext cx="1045665" cy="13339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3062" y="2140312"/>
            <a:ext cx="855776" cy="936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19228" y="5780601"/>
            <a:ext cx="7721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Commercial analysis labs are expensive and often work according to standardized operating procedures </a:t>
            </a:r>
            <a:r>
              <a:rPr lang="en-150" dirty="0">
                <a:solidFill>
                  <a:srgbClr val="666666"/>
                </a:solidFill>
              </a:rPr>
              <a:t>–</a:t>
            </a:r>
            <a:r>
              <a:rPr lang="en-US" dirty="0">
                <a:solidFill>
                  <a:srgbClr val="666666"/>
                </a:solidFill>
              </a:rPr>
              <a:t> does not always fit the problem.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0" t="16936" r="2021" b="18403"/>
          <a:stretch/>
        </p:blipFill>
        <p:spPr>
          <a:xfrm rot="10800000">
            <a:off x="368841" y="4776575"/>
            <a:ext cx="2100816" cy="1452548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667CBC-8BDB-BC70-0386-AA65DCBD7C07}"/>
              </a:ext>
            </a:extLst>
          </p:cNvPr>
          <p:cNvSpPr txBox="1">
            <a:spLocks/>
          </p:cNvSpPr>
          <p:nvPr/>
        </p:nvSpPr>
        <p:spPr>
          <a:xfrm>
            <a:off x="3806302" y="4655448"/>
            <a:ext cx="6778902" cy="1024346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various materials: beam port inserts, shutters, concrete walls, beam dump,….and </a:t>
            </a:r>
            <a:r>
              <a:rPr lang="en-US" b="1" dirty="0">
                <a:solidFill>
                  <a:schemeClr val="tx1"/>
                </a:solidFill>
              </a:rPr>
              <a:t>lots of quality gate measurements for neutron scattering instruments.</a:t>
            </a:r>
          </a:p>
        </p:txBody>
      </p:sp>
    </p:spTree>
    <p:extLst>
      <p:ext uri="{BB962C8B-B14F-4D97-AF65-F5344CB8AC3E}">
        <p14:creationId xmlns:p14="http://schemas.microsoft.com/office/powerpoint/2010/main" val="246706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ESS-0060907 - Chess Core Powerpoint</Template>
  <TotalTime>13571</TotalTime>
  <Words>2395</Words>
  <Application>Microsoft Office PowerPoint</Application>
  <PresentationFormat>Widescreen</PresentationFormat>
  <Paragraphs>466</Paragraphs>
  <Slides>32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Calibri</vt:lpstr>
      <vt:lpstr>Cambria Math</vt:lpstr>
      <vt:lpstr>Segoe UI Historic</vt:lpstr>
      <vt:lpstr>Segoe UI Semibold</vt:lpstr>
      <vt:lpstr>SegoeUI-Bold</vt:lpstr>
      <vt:lpstr>Symbol</vt:lpstr>
      <vt:lpstr>Wingdings</vt:lpstr>
      <vt:lpstr>Office-tema</vt:lpstr>
      <vt:lpstr>2_Anpassad formgivning</vt:lpstr>
      <vt:lpstr>Graph</vt:lpstr>
      <vt:lpstr>Supporting ESS operations and commissioning with "spallation chemistry" </vt:lpstr>
      <vt:lpstr>How everything started in 2022</vt:lpstr>
      <vt:lpstr>PowerPoint Presentation</vt:lpstr>
      <vt:lpstr>Blocking filters in the accelerator cooling water system</vt:lpstr>
      <vt:lpstr>Blocking filters in the accelerator cooling water system</vt:lpstr>
      <vt:lpstr>Blocking filters in the accelerator cooling water system</vt:lpstr>
      <vt:lpstr>CWH status today</vt:lpstr>
      <vt:lpstr>PowerPoint Presentation</vt:lpstr>
      <vt:lpstr>Composition of ESS shielding and construction materials</vt:lpstr>
      <vt:lpstr>Composition of ESS shielding materials</vt:lpstr>
      <vt:lpstr>Active Cell – remote diamond wire cutting</vt:lpstr>
      <vt:lpstr>Active Cell – remote diamond wire cutting</vt:lpstr>
      <vt:lpstr>Active Cell – remote diamond wire cutting (ONGOING)</vt:lpstr>
      <vt:lpstr>PowerPoint Presentation</vt:lpstr>
      <vt:lpstr>Unknown substances in the wrong places</vt:lpstr>
      <vt:lpstr>Unknown substances in the wrong places</vt:lpstr>
      <vt:lpstr>ESS Project Support – trouble shooting</vt:lpstr>
      <vt:lpstr>Development Work with Fluids &amp; Source Technologies </vt:lpstr>
      <vt:lpstr>Advantages of having in-house support</vt:lpstr>
      <vt:lpstr>Thank you</vt:lpstr>
      <vt:lpstr>PowerPoint Presentation</vt:lpstr>
      <vt:lpstr>PowerPoint Presentation</vt:lpstr>
      <vt:lpstr>Chemistry User Laboratories in E04</vt:lpstr>
      <vt:lpstr>Radioactive Materials Laboratory </vt:lpstr>
      <vt:lpstr>Phase Characterization/Identification</vt:lpstr>
      <vt:lpstr>TG, BET, pycnometry and electrochemistry</vt:lpstr>
      <vt:lpstr>Elemental Analysis</vt:lpstr>
      <vt:lpstr>Spectroscopy equipment</vt:lpstr>
      <vt:lpstr>Active Cell – remote diamond wire cutting</vt:lpstr>
      <vt:lpstr>ESS Project Support – trouble shooting</vt:lpstr>
      <vt:lpstr>S</vt:lpstr>
      <vt:lpstr>Development work with Beam Diagnostics Group</vt:lpstr>
    </vt:vector>
  </TitlesOfParts>
  <Company>European Spallation Source ERIC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Examples of Materials Research at ESS using neutrons: topics from construction to operation</dc:title>
  <dc:creator>Monika Hartl</dc:creator>
  <cp:lastModifiedBy>Monika Hartl</cp:lastModifiedBy>
  <cp:revision>170</cp:revision>
  <dcterms:created xsi:type="dcterms:W3CDTF">2019-11-27T12:44:19Z</dcterms:created>
  <dcterms:modified xsi:type="dcterms:W3CDTF">2026-04-15T08:20:53Z</dcterms:modified>
</cp:coreProperties>
</file>